
<file path=[Content_Types].xml><?xml version="1.0" encoding="utf-8"?>
<Types xmlns="http://schemas.openxmlformats.org/package/2006/content-types">
  <Default Extension="jpg" ContentType="image/jpeg"/>
  <Default Extension="emf" ContentType="image/x-emf"/>
  <Default Extension="xlsx" ContentType="application/vnd.openxmlformats-officedocument.spreadsheetml.sheet"/>
  <Default Extension="xls" ContentType="application/vnd.ms-excel"/>
  <Default Extension="jpeg" ContentType="image/jpeg"/>
  <Default Extension="xml" ContentType="application/xml"/>
  <Default Extension="bin" ContentType="application/vnd.openxmlformats-officedocument.oleObject"/>
  <Default Extension="vml" ContentType="application/vnd.openxmlformats-officedocument.vmlDrawing"/>
  <Default Extension="png" ContentType="image/png"/>
  <Default Extension="rels" ContentType="application/vnd.openxmlformats-package.relationships+xml"/>
  <Default Extension="wmf" ContentType="image/x-wmf"/>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60" r:id="rId1"/>
  </p:sldMasterIdLst>
  <p:notesMasterIdLst>
    <p:notesMasterId r:id="rId141"/>
  </p:notesMasterIdLst>
  <p:handoutMasterIdLst>
    <p:handoutMasterId r:id="rId142"/>
  </p:handoutMasterIdLst>
  <p:sldIdLst>
    <p:sldId id="256" r:id="rId2"/>
    <p:sldId id="257" r:id="rId3"/>
    <p:sldId id="460" r:id="rId4"/>
    <p:sldId id="369" r:id="rId5"/>
    <p:sldId id="304" r:id="rId6"/>
    <p:sldId id="459" r:id="rId7"/>
    <p:sldId id="262" r:id="rId8"/>
    <p:sldId id="289" r:id="rId9"/>
    <p:sldId id="265" r:id="rId10"/>
    <p:sldId id="461" r:id="rId11"/>
    <p:sldId id="370" r:id="rId12"/>
    <p:sldId id="457" r:id="rId13"/>
    <p:sldId id="458" r:id="rId14"/>
    <p:sldId id="276" r:id="rId15"/>
    <p:sldId id="273" r:id="rId16"/>
    <p:sldId id="281" r:id="rId17"/>
    <p:sldId id="463" r:id="rId18"/>
    <p:sldId id="275" r:id="rId19"/>
    <p:sldId id="410" r:id="rId20"/>
    <p:sldId id="368" r:id="rId21"/>
    <p:sldId id="381" r:id="rId22"/>
    <p:sldId id="382" r:id="rId23"/>
    <p:sldId id="383" r:id="rId24"/>
    <p:sldId id="384" r:id="rId25"/>
    <p:sldId id="385" r:id="rId26"/>
    <p:sldId id="386" r:id="rId27"/>
    <p:sldId id="387" r:id="rId28"/>
    <p:sldId id="300" r:id="rId29"/>
    <p:sldId id="291" r:id="rId30"/>
    <p:sldId id="363" r:id="rId31"/>
    <p:sldId id="380" r:id="rId32"/>
    <p:sldId id="371" r:id="rId33"/>
    <p:sldId id="379" r:id="rId34"/>
    <p:sldId id="326" r:id="rId35"/>
    <p:sldId id="292" r:id="rId36"/>
    <p:sldId id="333" r:id="rId37"/>
    <p:sldId id="436" r:id="rId38"/>
    <p:sldId id="434" r:id="rId39"/>
    <p:sldId id="433" r:id="rId40"/>
    <p:sldId id="435" r:id="rId41"/>
    <p:sldId id="432" r:id="rId42"/>
    <p:sldId id="439" r:id="rId43"/>
    <p:sldId id="437" r:id="rId44"/>
    <p:sldId id="467" r:id="rId45"/>
    <p:sldId id="438" r:id="rId46"/>
    <p:sldId id="454" r:id="rId47"/>
    <p:sldId id="378" r:id="rId48"/>
    <p:sldId id="430" r:id="rId49"/>
    <p:sldId id="417" r:id="rId50"/>
    <p:sldId id="431" r:id="rId51"/>
    <p:sldId id="372" r:id="rId52"/>
    <p:sldId id="373" r:id="rId53"/>
    <p:sldId id="374" r:id="rId54"/>
    <p:sldId id="375" r:id="rId55"/>
    <p:sldId id="376" r:id="rId56"/>
    <p:sldId id="377" r:id="rId57"/>
    <p:sldId id="335" r:id="rId58"/>
    <p:sldId id="274" r:id="rId59"/>
    <p:sldId id="260" r:id="rId60"/>
    <p:sldId id="414" r:id="rId61"/>
    <p:sldId id="258" r:id="rId62"/>
    <p:sldId id="336" r:id="rId63"/>
    <p:sldId id="464" r:id="rId64"/>
    <p:sldId id="466" r:id="rId65"/>
    <p:sldId id="465" r:id="rId66"/>
    <p:sldId id="261" r:id="rId67"/>
    <p:sldId id="272" r:id="rId68"/>
    <p:sldId id="338" r:id="rId69"/>
    <p:sldId id="337" r:id="rId70"/>
    <p:sldId id="339" r:id="rId71"/>
    <p:sldId id="286" r:id="rId72"/>
    <p:sldId id="443" r:id="rId73"/>
    <p:sldId id="444" r:id="rId74"/>
    <p:sldId id="462" r:id="rId75"/>
    <p:sldId id="405" r:id="rId76"/>
    <p:sldId id="409" r:id="rId77"/>
    <p:sldId id="316" r:id="rId78"/>
    <p:sldId id="364" r:id="rId79"/>
    <p:sldId id="330" r:id="rId80"/>
    <p:sldId id="308" r:id="rId81"/>
    <p:sldId id="283" r:id="rId82"/>
    <p:sldId id="334" r:id="rId83"/>
    <p:sldId id="327" r:id="rId84"/>
    <p:sldId id="332" r:id="rId85"/>
    <p:sldId id="424" r:id="rId86"/>
    <p:sldId id="341" r:id="rId87"/>
    <p:sldId id="343" r:id="rId88"/>
    <p:sldId id="342" r:id="rId89"/>
    <p:sldId id="344" r:id="rId90"/>
    <p:sldId id="392" r:id="rId91"/>
    <p:sldId id="345" r:id="rId92"/>
    <p:sldId id="347" r:id="rId93"/>
    <p:sldId id="346" r:id="rId94"/>
    <p:sldId id="348" r:id="rId95"/>
    <p:sldId id="446" r:id="rId96"/>
    <p:sldId id="355" r:id="rId97"/>
    <p:sldId id="306" r:id="rId98"/>
    <p:sldId id="407" r:id="rId99"/>
    <p:sldId id="351" r:id="rId100"/>
    <p:sldId id="423" r:id="rId101"/>
    <p:sldId id="352" r:id="rId102"/>
    <p:sldId id="391" r:id="rId103"/>
    <p:sldId id="353" r:id="rId104"/>
    <p:sldId id="357" r:id="rId105"/>
    <p:sldId id="331" r:id="rId106"/>
    <p:sldId id="358" r:id="rId107"/>
    <p:sldId id="359" r:id="rId108"/>
    <p:sldId id="361" r:id="rId109"/>
    <p:sldId id="450" r:id="rId110"/>
    <p:sldId id="317" r:id="rId111"/>
    <p:sldId id="319" r:id="rId112"/>
    <p:sldId id="318" r:id="rId113"/>
    <p:sldId id="427" r:id="rId114"/>
    <p:sldId id="320" r:id="rId115"/>
    <p:sldId id="321" r:id="rId116"/>
    <p:sldId id="426" r:id="rId117"/>
    <p:sldId id="418" r:id="rId118"/>
    <p:sldId id="420" r:id="rId119"/>
    <p:sldId id="419" r:id="rId120"/>
    <p:sldId id="415" r:id="rId121"/>
    <p:sldId id="310" r:id="rId122"/>
    <p:sldId id="305" r:id="rId123"/>
    <p:sldId id="401" r:id="rId124"/>
    <p:sldId id="402" r:id="rId125"/>
    <p:sldId id="403" r:id="rId126"/>
    <p:sldId id="453" r:id="rId127"/>
    <p:sldId id="413" r:id="rId128"/>
    <p:sldId id="422" r:id="rId129"/>
    <p:sldId id="314" r:id="rId130"/>
    <p:sldId id="397" r:id="rId131"/>
    <p:sldId id="367" r:id="rId132"/>
    <p:sldId id="311" r:id="rId133"/>
    <p:sldId id="406" r:id="rId134"/>
    <p:sldId id="421" r:id="rId135"/>
    <p:sldId id="400" r:id="rId136"/>
    <p:sldId id="445" r:id="rId137"/>
    <p:sldId id="396" r:id="rId138"/>
    <p:sldId id="455" r:id="rId139"/>
    <p:sldId id="456" r:id="rId14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48">
          <p15:clr>
            <a:srgbClr val="A4A3A4"/>
          </p15:clr>
        </p15:guide>
        <p15:guide id="2" pos="2874">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6" clrMode="bw" frameSlides="1"/>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9417" autoAdjust="0"/>
    <p:restoredTop sz="93098" autoAdjust="0"/>
  </p:normalViewPr>
  <p:slideViewPr>
    <p:cSldViewPr snapToGrid="0" snapToObjects="1">
      <p:cViewPr>
        <p:scale>
          <a:sx n="81" d="100"/>
          <a:sy n="81" d="100"/>
        </p:scale>
        <p:origin x="1576" y="584"/>
      </p:cViewPr>
      <p:guideLst>
        <p:guide orient="horz" pos="2148"/>
        <p:guide pos="2874"/>
      </p:guideLst>
    </p:cSldViewPr>
  </p:slideViewPr>
  <p:outlineViewPr>
    <p:cViewPr>
      <p:scale>
        <a:sx n="33" d="100"/>
        <a:sy n="33" d="100"/>
      </p:scale>
      <p:origin x="0" y="640"/>
    </p:cViewPr>
  </p:outlineViewPr>
  <p:notesTextViewPr>
    <p:cViewPr>
      <p:scale>
        <a:sx n="100" d="100"/>
        <a:sy n="100" d="100"/>
      </p:scale>
      <p:origin x="0" y="0"/>
    </p:cViewPr>
  </p:notesTextViewPr>
  <p:sorterViewPr>
    <p:cViewPr>
      <p:scale>
        <a:sx n="66" d="100"/>
        <a:sy n="66" d="100"/>
      </p:scale>
      <p:origin x="0" y="5200"/>
    </p:cViewPr>
  </p:sorterViewPr>
  <p:gridSpacing cx="76200" cy="76200"/>
</p:viewPr>
</file>

<file path=ppt/_rels/presentation.xml.rels><?xml version="1.0" encoding="UTF-8" standalone="yes"?>
<Relationships xmlns="http://schemas.openxmlformats.org/package/2006/relationships"><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120" Type="http://schemas.openxmlformats.org/officeDocument/2006/relationships/slide" Target="slides/slide119.xml"/><Relationship Id="rId121" Type="http://schemas.openxmlformats.org/officeDocument/2006/relationships/slide" Target="slides/slide120.xml"/><Relationship Id="rId122" Type="http://schemas.openxmlformats.org/officeDocument/2006/relationships/slide" Target="slides/slide121.xml"/><Relationship Id="rId123" Type="http://schemas.openxmlformats.org/officeDocument/2006/relationships/slide" Target="slides/slide122.xml"/><Relationship Id="rId124" Type="http://schemas.openxmlformats.org/officeDocument/2006/relationships/slide" Target="slides/slide123.xml"/><Relationship Id="rId125" Type="http://schemas.openxmlformats.org/officeDocument/2006/relationships/slide" Target="slides/slide124.xml"/><Relationship Id="rId126" Type="http://schemas.openxmlformats.org/officeDocument/2006/relationships/slide" Target="slides/slide125.xml"/><Relationship Id="rId127" Type="http://schemas.openxmlformats.org/officeDocument/2006/relationships/slide" Target="slides/slide126.xml"/><Relationship Id="rId128" Type="http://schemas.openxmlformats.org/officeDocument/2006/relationships/slide" Target="slides/slide127.xml"/><Relationship Id="rId129" Type="http://schemas.openxmlformats.org/officeDocument/2006/relationships/slide" Target="slides/slide12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90" Type="http://schemas.openxmlformats.org/officeDocument/2006/relationships/slide" Target="slides/slide89.xml"/><Relationship Id="rId91" Type="http://schemas.openxmlformats.org/officeDocument/2006/relationships/slide" Target="slides/slide90.xml"/><Relationship Id="rId92" Type="http://schemas.openxmlformats.org/officeDocument/2006/relationships/slide" Target="slides/slide91.xml"/><Relationship Id="rId93" Type="http://schemas.openxmlformats.org/officeDocument/2006/relationships/slide" Target="slides/slide92.xml"/><Relationship Id="rId94" Type="http://schemas.openxmlformats.org/officeDocument/2006/relationships/slide" Target="slides/slide93.xml"/><Relationship Id="rId95" Type="http://schemas.openxmlformats.org/officeDocument/2006/relationships/slide" Target="slides/slide94.xml"/><Relationship Id="rId96" Type="http://schemas.openxmlformats.org/officeDocument/2006/relationships/slide" Target="slides/slide95.xml"/><Relationship Id="rId101" Type="http://schemas.openxmlformats.org/officeDocument/2006/relationships/slide" Target="slides/slide100.xml"/><Relationship Id="rId102" Type="http://schemas.openxmlformats.org/officeDocument/2006/relationships/slide" Target="slides/slide101.xml"/><Relationship Id="rId103" Type="http://schemas.openxmlformats.org/officeDocument/2006/relationships/slide" Target="slides/slide102.xml"/><Relationship Id="rId104" Type="http://schemas.openxmlformats.org/officeDocument/2006/relationships/slide" Target="slides/slide103.xml"/><Relationship Id="rId105" Type="http://schemas.openxmlformats.org/officeDocument/2006/relationships/slide" Target="slides/slide104.xml"/><Relationship Id="rId106" Type="http://schemas.openxmlformats.org/officeDocument/2006/relationships/slide" Target="slides/slide105.xml"/><Relationship Id="rId107" Type="http://schemas.openxmlformats.org/officeDocument/2006/relationships/slide" Target="slides/slide106.xml"/><Relationship Id="rId108" Type="http://schemas.openxmlformats.org/officeDocument/2006/relationships/slide" Target="slides/slide107.xml"/><Relationship Id="rId109" Type="http://schemas.openxmlformats.org/officeDocument/2006/relationships/slide" Target="slides/slide108.xml"/><Relationship Id="rId97" Type="http://schemas.openxmlformats.org/officeDocument/2006/relationships/slide" Target="slides/slide96.xml"/><Relationship Id="rId98" Type="http://schemas.openxmlformats.org/officeDocument/2006/relationships/slide" Target="slides/slide97.xml"/><Relationship Id="rId99" Type="http://schemas.openxmlformats.org/officeDocument/2006/relationships/slide" Target="slides/slide98.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00" Type="http://schemas.openxmlformats.org/officeDocument/2006/relationships/slide" Target="slides/slide99.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30" Type="http://schemas.openxmlformats.org/officeDocument/2006/relationships/slide" Target="slides/slide129.xml"/><Relationship Id="rId131" Type="http://schemas.openxmlformats.org/officeDocument/2006/relationships/slide" Target="slides/slide130.xml"/><Relationship Id="rId132" Type="http://schemas.openxmlformats.org/officeDocument/2006/relationships/slide" Target="slides/slide131.xml"/><Relationship Id="rId133" Type="http://schemas.openxmlformats.org/officeDocument/2006/relationships/slide" Target="slides/slide132.xml"/><Relationship Id="rId134" Type="http://schemas.openxmlformats.org/officeDocument/2006/relationships/slide" Target="slides/slide133.xml"/><Relationship Id="rId135" Type="http://schemas.openxmlformats.org/officeDocument/2006/relationships/slide" Target="slides/slide134.xml"/><Relationship Id="rId136" Type="http://schemas.openxmlformats.org/officeDocument/2006/relationships/slide" Target="slides/slide135.xml"/><Relationship Id="rId137" Type="http://schemas.openxmlformats.org/officeDocument/2006/relationships/slide" Target="slides/slide136.xml"/><Relationship Id="rId138" Type="http://schemas.openxmlformats.org/officeDocument/2006/relationships/slide" Target="slides/slide137.xml"/><Relationship Id="rId139" Type="http://schemas.openxmlformats.org/officeDocument/2006/relationships/slide" Target="slides/slide13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110" Type="http://schemas.openxmlformats.org/officeDocument/2006/relationships/slide" Target="slides/slide109.xml"/><Relationship Id="rId111" Type="http://schemas.openxmlformats.org/officeDocument/2006/relationships/slide" Target="slides/slide110.xml"/><Relationship Id="rId112" Type="http://schemas.openxmlformats.org/officeDocument/2006/relationships/slide" Target="slides/slide111.xml"/><Relationship Id="rId113" Type="http://schemas.openxmlformats.org/officeDocument/2006/relationships/slide" Target="slides/slide112.xml"/><Relationship Id="rId114" Type="http://schemas.openxmlformats.org/officeDocument/2006/relationships/slide" Target="slides/slide113.xml"/><Relationship Id="rId115" Type="http://schemas.openxmlformats.org/officeDocument/2006/relationships/slide" Target="slides/slide114.xml"/><Relationship Id="rId116" Type="http://schemas.openxmlformats.org/officeDocument/2006/relationships/slide" Target="slides/slide115.xml"/><Relationship Id="rId117" Type="http://schemas.openxmlformats.org/officeDocument/2006/relationships/slide" Target="slides/slide116.xml"/><Relationship Id="rId118" Type="http://schemas.openxmlformats.org/officeDocument/2006/relationships/slide" Target="slides/slide117.xml"/><Relationship Id="rId119" Type="http://schemas.openxmlformats.org/officeDocument/2006/relationships/slide" Target="slides/slide11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slide" Target="slides/slide85.xml"/><Relationship Id="rId87" Type="http://schemas.openxmlformats.org/officeDocument/2006/relationships/slide" Target="slides/slide86.xml"/><Relationship Id="rId88" Type="http://schemas.openxmlformats.org/officeDocument/2006/relationships/slide" Target="slides/slide87.xml"/><Relationship Id="rId89" Type="http://schemas.openxmlformats.org/officeDocument/2006/relationships/slide" Target="slides/slide88.xml"/><Relationship Id="rId140" Type="http://schemas.openxmlformats.org/officeDocument/2006/relationships/slide" Target="slides/slide139.xml"/><Relationship Id="rId141" Type="http://schemas.openxmlformats.org/officeDocument/2006/relationships/notesMaster" Target="notesMasters/notesMaster1.xml"/><Relationship Id="rId142" Type="http://schemas.openxmlformats.org/officeDocument/2006/relationships/handoutMaster" Target="handoutMasters/handoutMaster1.xml"/><Relationship Id="rId143" Type="http://schemas.openxmlformats.org/officeDocument/2006/relationships/presProps" Target="presProps.xml"/><Relationship Id="rId144" Type="http://schemas.openxmlformats.org/officeDocument/2006/relationships/viewProps" Target="viewProps.xml"/><Relationship Id="rId145" Type="http://schemas.openxmlformats.org/officeDocument/2006/relationships/theme" Target="theme/theme1.xml"/><Relationship Id="rId146"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hPercent val="61"/>
      <c:rotY val="20"/>
      <c:depthPercent val="100"/>
      <c:rAngAx val="1"/>
    </c:view3D>
    <c:floor>
      <c:thickness val="0"/>
      <c:spPr>
        <a:solidFill>
          <a:srgbClr val="C0C0C0"/>
        </a:solidFill>
        <a:ln w="3175">
          <a:solidFill>
            <a:srgbClr val="000000"/>
          </a:solidFill>
          <a:prstDash val="solid"/>
        </a:ln>
      </c:spPr>
    </c:floor>
    <c:sideWall>
      <c:thickness val="0"/>
      <c:spPr>
        <a:noFill/>
        <a:ln w="12700">
          <a:solidFill>
            <a:srgbClr val="000000"/>
          </a:solidFill>
          <a:prstDash val="solid"/>
        </a:ln>
      </c:spPr>
    </c:sideWall>
    <c:backWall>
      <c:thickness val="0"/>
      <c:spPr>
        <a:noFill/>
        <a:ln w="12700">
          <a:solidFill>
            <a:srgbClr val="000000"/>
          </a:solidFill>
          <a:prstDash val="solid"/>
        </a:ln>
      </c:spPr>
    </c:backWall>
    <c:plotArea>
      <c:layout>
        <c:manualLayout>
          <c:layoutTarget val="inner"/>
          <c:xMode val="edge"/>
          <c:yMode val="edge"/>
          <c:x val="0.231827111984283"/>
          <c:y val="0.0698412698412698"/>
          <c:w val="0.768172888015717"/>
          <c:h val="0.593650793650794"/>
        </c:manualLayout>
      </c:layout>
      <c:bar3DChart>
        <c:barDir val="col"/>
        <c:grouping val="clustered"/>
        <c:varyColors val="0"/>
        <c:ser>
          <c:idx val="0"/>
          <c:order val="0"/>
          <c:tx>
            <c:strRef>
              <c:f>Sheet1!$A$2</c:f>
              <c:strCache>
                <c:ptCount val="1"/>
                <c:pt idx="0">
                  <c:v>Score</c:v>
                </c:pt>
              </c:strCache>
            </c:strRef>
          </c:tx>
          <c:spPr>
            <a:solidFill>
              <a:srgbClr val="63AAFE"/>
            </a:solidFill>
            <a:ln w="14689">
              <a:solidFill>
                <a:srgbClr val="000000"/>
              </a:solidFill>
              <a:prstDash val="solid"/>
            </a:ln>
          </c:spPr>
          <c:invertIfNegative val="0"/>
          <c:cat>
            <c:strRef>
              <c:f>Sheet1!$B$1:$G$1</c:f>
              <c:strCache>
                <c:ptCount val="6"/>
                <c:pt idx="0">
                  <c:v>Read</c:v>
                </c:pt>
                <c:pt idx="1">
                  <c:v>Hear</c:v>
                </c:pt>
                <c:pt idx="2">
                  <c:v>See</c:v>
                </c:pt>
                <c:pt idx="3">
                  <c:v>Say</c:v>
                </c:pt>
                <c:pt idx="4">
                  <c:v>Do</c:v>
                </c:pt>
                <c:pt idx="5">
                  <c:v>Hear, See, Say, and Do</c:v>
                </c:pt>
              </c:strCache>
            </c:strRef>
          </c:cat>
          <c:val>
            <c:numRef>
              <c:f>Sheet1!$B$2:$G$2</c:f>
              <c:numCache>
                <c:formatCode>General</c:formatCode>
                <c:ptCount val="6"/>
                <c:pt idx="0">
                  <c:v>20.0</c:v>
                </c:pt>
                <c:pt idx="1">
                  <c:v>30.0</c:v>
                </c:pt>
                <c:pt idx="2">
                  <c:v>40.0</c:v>
                </c:pt>
                <c:pt idx="3">
                  <c:v>50.0</c:v>
                </c:pt>
                <c:pt idx="4">
                  <c:v>60.0</c:v>
                </c:pt>
                <c:pt idx="5">
                  <c:v>90.0</c:v>
                </c:pt>
              </c:numCache>
            </c:numRef>
          </c:val>
        </c:ser>
        <c:dLbls>
          <c:showLegendKey val="0"/>
          <c:showVal val="0"/>
          <c:showCatName val="0"/>
          <c:showSerName val="0"/>
          <c:showPercent val="0"/>
          <c:showBubbleSize val="0"/>
        </c:dLbls>
        <c:gapWidth val="150"/>
        <c:gapDepth val="0"/>
        <c:shape val="box"/>
        <c:axId val="2028471968"/>
        <c:axId val="2027959728"/>
        <c:axId val="0"/>
      </c:bar3DChart>
      <c:catAx>
        <c:axId val="2028471968"/>
        <c:scaling>
          <c:orientation val="minMax"/>
        </c:scaling>
        <c:delete val="0"/>
        <c:axPos val="b"/>
        <c:numFmt formatCode="General" sourceLinked="1"/>
        <c:majorTickMark val="out"/>
        <c:minorTickMark val="none"/>
        <c:tickLblPos val="low"/>
        <c:spPr>
          <a:ln w="3672">
            <a:solidFill>
              <a:srgbClr val="000000"/>
            </a:solidFill>
            <a:prstDash val="solid"/>
          </a:ln>
        </c:spPr>
        <c:txPr>
          <a:bodyPr rot="-2700000" vert="horz"/>
          <a:lstStyle/>
          <a:p>
            <a:pPr>
              <a:defRPr sz="1388" b="0" i="0" u="none" strike="noStrike" baseline="0">
                <a:solidFill>
                  <a:srgbClr val="000000"/>
                </a:solidFill>
                <a:latin typeface="Tahoma"/>
                <a:ea typeface="Tahoma"/>
                <a:cs typeface="Tahoma"/>
              </a:defRPr>
            </a:pPr>
            <a:endParaRPr lang="en-US"/>
          </a:p>
        </c:txPr>
        <c:crossAx val="2027959728"/>
        <c:crosses val="autoZero"/>
        <c:auto val="1"/>
        <c:lblAlgn val="ctr"/>
        <c:lblOffset val="100"/>
        <c:tickLblSkip val="1"/>
        <c:tickMarkSkip val="1"/>
        <c:noMultiLvlLbl val="0"/>
      </c:catAx>
      <c:valAx>
        <c:axId val="2027959728"/>
        <c:scaling>
          <c:orientation val="minMax"/>
        </c:scaling>
        <c:delete val="0"/>
        <c:axPos val="l"/>
        <c:majorGridlines>
          <c:spPr>
            <a:ln w="3672">
              <a:solidFill>
                <a:srgbClr val="000000"/>
              </a:solidFill>
              <a:prstDash val="solid"/>
            </a:ln>
          </c:spPr>
        </c:majorGridlines>
        <c:title>
          <c:tx>
            <c:rich>
              <a:bodyPr rot="0" vert="horz"/>
              <a:lstStyle/>
              <a:p>
                <a:pPr algn="ctr">
                  <a:defRPr sz="1619" b="0" i="1" u="none" strike="noStrike" baseline="0">
                    <a:solidFill>
                      <a:srgbClr val="000000"/>
                    </a:solidFill>
                    <a:latin typeface="Tahoma"/>
                    <a:ea typeface="Tahoma"/>
                    <a:cs typeface="Tahoma"/>
                  </a:defRPr>
                </a:pPr>
                <a:r>
                  <a:rPr lang="en-US"/>
                  <a:t>% of Total Information</a:t>
                </a:r>
              </a:p>
            </c:rich>
          </c:tx>
          <c:layout>
            <c:manualLayout>
              <c:xMode val="edge"/>
              <c:yMode val="edge"/>
              <c:x val="0.119842829076621"/>
              <c:y val="0.307936507936508"/>
            </c:manualLayout>
          </c:layout>
          <c:overlay val="0"/>
          <c:spPr>
            <a:noFill/>
            <a:ln w="29379">
              <a:noFill/>
            </a:ln>
          </c:spPr>
        </c:title>
        <c:numFmt formatCode="General" sourceLinked="1"/>
        <c:majorTickMark val="out"/>
        <c:minorTickMark val="none"/>
        <c:tickLblPos val="nextTo"/>
        <c:spPr>
          <a:ln w="3672">
            <a:solidFill>
              <a:srgbClr val="000000"/>
            </a:solidFill>
            <a:prstDash val="solid"/>
          </a:ln>
        </c:spPr>
        <c:txPr>
          <a:bodyPr rot="0" vert="horz"/>
          <a:lstStyle/>
          <a:p>
            <a:pPr>
              <a:defRPr sz="1388" b="0" i="0" u="none" strike="noStrike" baseline="0">
                <a:solidFill>
                  <a:srgbClr val="000000"/>
                </a:solidFill>
                <a:latin typeface="Arial Black"/>
                <a:ea typeface="Arial Black"/>
                <a:cs typeface="Arial Black"/>
              </a:defRPr>
            </a:pPr>
            <a:endParaRPr lang="en-US"/>
          </a:p>
        </c:txPr>
        <c:crossAx val="2028471968"/>
        <c:crosses val="autoZero"/>
        <c:crossBetween val="between"/>
      </c:valAx>
      <c:spPr>
        <a:noFill/>
        <a:ln w="29379">
          <a:noFill/>
        </a:ln>
      </c:spPr>
    </c:plotArea>
    <c:plotVisOnly val="1"/>
    <c:dispBlanksAs val="gap"/>
    <c:showDLblsOverMax val="0"/>
  </c:chart>
  <c:spPr>
    <a:noFill/>
    <a:ln>
      <a:noFill/>
    </a:ln>
  </c:spPr>
  <c:txPr>
    <a:bodyPr/>
    <a:lstStyle/>
    <a:p>
      <a:pPr>
        <a:defRPr sz="2111" b="1" i="0" u="none" strike="noStrike" baseline="0">
          <a:solidFill>
            <a:srgbClr val="000000"/>
          </a:solidFill>
          <a:latin typeface="Times New Roman"/>
          <a:ea typeface="Times New Roman"/>
          <a:cs typeface="Times New Roman"/>
        </a:defRPr>
      </a:pPr>
      <a:endParaRPr lang="en-US"/>
    </a:p>
  </c:txPr>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D2E6BC9-E2C5-4C65-87AB-98EC82F801A9}" type="doc">
      <dgm:prSet loTypeId="urn:microsoft.com/office/officeart/2005/8/layout/cycle1" loCatId="cycle" qsTypeId="urn:microsoft.com/office/officeart/2005/8/quickstyle/simple5" qsCatId="simple" csTypeId="urn:microsoft.com/office/officeart/2005/8/colors/accent1_2" csCatId="accent1" phldr="1"/>
      <dgm:spPr/>
      <dgm:t>
        <a:bodyPr/>
        <a:lstStyle/>
        <a:p>
          <a:endParaRPr lang="en-US"/>
        </a:p>
      </dgm:t>
    </dgm:pt>
    <dgm:pt modelId="{C8660431-326A-41C6-B321-C751E144D8EB}">
      <dgm:prSet/>
      <dgm:spPr/>
      <dgm:t>
        <a:bodyPr/>
        <a:lstStyle/>
        <a:p>
          <a:pPr rtl="0"/>
          <a:r>
            <a:rPr lang="en-US" dirty="0" smtClean="0"/>
            <a:t>Define Policy</a:t>
          </a:r>
          <a:endParaRPr lang="en-US" dirty="0"/>
        </a:p>
      </dgm:t>
    </dgm:pt>
    <dgm:pt modelId="{5A44896C-3E1B-4E10-BE9F-A1FBC15C012E}" type="parTrans" cxnId="{9105AF65-7ECE-4AB6-872E-B433861E4E29}">
      <dgm:prSet/>
      <dgm:spPr/>
      <dgm:t>
        <a:bodyPr/>
        <a:lstStyle/>
        <a:p>
          <a:endParaRPr lang="en-US"/>
        </a:p>
      </dgm:t>
    </dgm:pt>
    <dgm:pt modelId="{8BF2F686-7F67-42BA-BDEE-B735813DB954}" type="sibTrans" cxnId="{9105AF65-7ECE-4AB6-872E-B433861E4E29}">
      <dgm:prSet/>
      <dgm:spPr/>
      <dgm:t>
        <a:bodyPr/>
        <a:lstStyle/>
        <a:p>
          <a:endParaRPr lang="en-US"/>
        </a:p>
      </dgm:t>
    </dgm:pt>
    <dgm:pt modelId="{B24861EA-C705-49EF-A7B7-7617F122C142}">
      <dgm:prSet/>
      <dgm:spPr/>
      <dgm:t>
        <a:bodyPr/>
        <a:lstStyle/>
        <a:p>
          <a:pPr rtl="0"/>
          <a:r>
            <a:rPr lang="en-US" dirty="0" smtClean="0"/>
            <a:t>Communicate Policy</a:t>
          </a:r>
          <a:endParaRPr lang="en-US" dirty="0"/>
        </a:p>
      </dgm:t>
    </dgm:pt>
    <dgm:pt modelId="{A323A264-8B18-4078-AA87-A5BD2B424F69}" type="parTrans" cxnId="{7D9A96C0-0DC5-4F81-8AB6-A6A3500FB3C5}">
      <dgm:prSet/>
      <dgm:spPr/>
      <dgm:t>
        <a:bodyPr/>
        <a:lstStyle/>
        <a:p>
          <a:endParaRPr lang="en-US"/>
        </a:p>
      </dgm:t>
    </dgm:pt>
    <dgm:pt modelId="{EEE6D304-BF76-4875-8774-D4C23AC3ADD5}" type="sibTrans" cxnId="{7D9A96C0-0DC5-4F81-8AB6-A6A3500FB3C5}">
      <dgm:prSet/>
      <dgm:spPr/>
      <dgm:t>
        <a:bodyPr/>
        <a:lstStyle/>
        <a:p>
          <a:endParaRPr lang="en-US"/>
        </a:p>
      </dgm:t>
    </dgm:pt>
    <dgm:pt modelId="{508708D5-ACC4-4FF4-A3D4-A63ACA5A6ECD}">
      <dgm:prSet/>
      <dgm:spPr/>
      <dgm:t>
        <a:bodyPr/>
        <a:lstStyle/>
        <a:p>
          <a:pPr rtl="0"/>
          <a:r>
            <a:rPr lang="en-US" b="1" dirty="0" smtClean="0">
              <a:solidFill>
                <a:srgbClr val="FF0000"/>
              </a:solidFill>
            </a:rPr>
            <a:t>Enforce Policy</a:t>
          </a:r>
          <a:endParaRPr lang="en-US" b="1" dirty="0">
            <a:solidFill>
              <a:srgbClr val="FF0000"/>
            </a:solidFill>
          </a:endParaRPr>
        </a:p>
      </dgm:t>
    </dgm:pt>
    <dgm:pt modelId="{2B351B8D-FB23-4DBD-9EA1-21BDFAB57A98}" type="parTrans" cxnId="{ADE6AEEA-63EC-4FFF-A991-7774ED0FD97B}">
      <dgm:prSet/>
      <dgm:spPr/>
      <dgm:t>
        <a:bodyPr/>
        <a:lstStyle/>
        <a:p>
          <a:endParaRPr lang="en-US"/>
        </a:p>
      </dgm:t>
    </dgm:pt>
    <dgm:pt modelId="{35E94C14-6838-43A7-B8A7-A3E31A4E096E}" type="sibTrans" cxnId="{ADE6AEEA-63EC-4FFF-A991-7774ED0FD97B}">
      <dgm:prSet/>
      <dgm:spPr/>
      <dgm:t>
        <a:bodyPr/>
        <a:lstStyle/>
        <a:p>
          <a:endParaRPr lang="en-US"/>
        </a:p>
      </dgm:t>
    </dgm:pt>
    <dgm:pt modelId="{34D8D80D-A479-4727-A88F-57B08BE52310}">
      <dgm:prSet/>
      <dgm:spPr/>
      <dgm:t>
        <a:bodyPr/>
        <a:lstStyle/>
        <a:p>
          <a:pPr rtl="0"/>
          <a:r>
            <a:rPr lang="en-US" dirty="0" smtClean="0"/>
            <a:t>Review and Improve Policy</a:t>
          </a:r>
          <a:endParaRPr lang="en-US" dirty="0"/>
        </a:p>
      </dgm:t>
    </dgm:pt>
    <dgm:pt modelId="{4909EEAC-ED65-4E42-B095-C3E3DD1622E9}" type="parTrans" cxnId="{64D7C62F-C46C-49F2-8D73-724B3FDFD4B1}">
      <dgm:prSet/>
      <dgm:spPr/>
      <dgm:t>
        <a:bodyPr/>
        <a:lstStyle/>
        <a:p>
          <a:endParaRPr lang="en-US"/>
        </a:p>
      </dgm:t>
    </dgm:pt>
    <dgm:pt modelId="{1282F302-6385-478F-9379-DD16FF3E7BD8}" type="sibTrans" cxnId="{64D7C62F-C46C-49F2-8D73-724B3FDFD4B1}">
      <dgm:prSet/>
      <dgm:spPr/>
      <dgm:t>
        <a:bodyPr/>
        <a:lstStyle/>
        <a:p>
          <a:endParaRPr lang="en-US"/>
        </a:p>
      </dgm:t>
    </dgm:pt>
    <dgm:pt modelId="{CF3A7605-F24C-4281-B3CF-99627ABA42BB}" type="pres">
      <dgm:prSet presAssocID="{BD2E6BC9-E2C5-4C65-87AB-98EC82F801A9}" presName="cycle" presStyleCnt="0">
        <dgm:presLayoutVars>
          <dgm:dir/>
          <dgm:resizeHandles val="exact"/>
        </dgm:presLayoutVars>
      </dgm:prSet>
      <dgm:spPr/>
      <dgm:t>
        <a:bodyPr/>
        <a:lstStyle/>
        <a:p>
          <a:endParaRPr lang="en-US"/>
        </a:p>
      </dgm:t>
    </dgm:pt>
    <dgm:pt modelId="{DEF2E048-B4C3-4A97-BB87-7117F69DB800}" type="pres">
      <dgm:prSet presAssocID="{C8660431-326A-41C6-B321-C751E144D8EB}" presName="dummy" presStyleCnt="0"/>
      <dgm:spPr/>
    </dgm:pt>
    <dgm:pt modelId="{743CC129-49BE-4FB4-B853-911833D424FD}" type="pres">
      <dgm:prSet presAssocID="{C8660431-326A-41C6-B321-C751E144D8EB}" presName="node" presStyleLbl="revTx" presStyleIdx="0" presStyleCnt="4">
        <dgm:presLayoutVars>
          <dgm:bulletEnabled val="1"/>
        </dgm:presLayoutVars>
      </dgm:prSet>
      <dgm:spPr/>
      <dgm:t>
        <a:bodyPr/>
        <a:lstStyle/>
        <a:p>
          <a:endParaRPr lang="en-US"/>
        </a:p>
      </dgm:t>
    </dgm:pt>
    <dgm:pt modelId="{27C4A637-64B6-4213-85EA-D25EC2E065D1}" type="pres">
      <dgm:prSet presAssocID="{8BF2F686-7F67-42BA-BDEE-B735813DB954}" presName="sibTrans" presStyleLbl="node1" presStyleIdx="0" presStyleCnt="4" custAng="0" custLinFactNeighborX="625" custLinFactNeighborY="1706"/>
      <dgm:spPr/>
      <dgm:t>
        <a:bodyPr/>
        <a:lstStyle/>
        <a:p>
          <a:endParaRPr lang="en-US"/>
        </a:p>
      </dgm:t>
    </dgm:pt>
    <dgm:pt modelId="{B9F24272-734E-400C-B047-968370F3E824}" type="pres">
      <dgm:prSet presAssocID="{B24861EA-C705-49EF-A7B7-7617F122C142}" presName="dummy" presStyleCnt="0"/>
      <dgm:spPr/>
    </dgm:pt>
    <dgm:pt modelId="{A314B6E0-F824-4DFD-830D-2F82E8EB5BB9}" type="pres">
      <dgm:prSet presAssocID="{B24861EA-C705-49EF-A7B7-7617F122C142}" presName="node" presStyleLbl="revTx" presStyleIdx="1" presStyleCnt="4">
        <dgm:presLayoutVars>
          <dgm:bulletEnabled val="1"/>
        </dgm:presLayoutVars>
      </dgm:prSet>
      <dgm:spPr/>
      <dgm:t>
        <a:bodyPr/>
        <a:lstStyle/>
        <a:p>
          <a:endParaRPr lang="en-US"/>
        </a:p>
      </dgm:t>
    </dgm:pt>
    <dgm:pt modelId="{923BA538-E8F6-4D61-AD86-9E38DD4381B9}" type="pres">
      <dgm:prSet presAssocID="{EEE6D304-BF76-4875-8774-D4C23AC3ADD5}" presName="sibTrans" presStyleLbl="node1" presStyleIdx="1" presStyleCnt="4"/>
      <dgm:spPr/>
      <dgm:t>
        <a:bodyPr/>
        <a:lstStyle/>
        <a:p>
          <a:endParaRPr lang="en-US"/>
        </a:p>
      </dgm:t>
    </dgm:pt>
    <dgm:pt modelId="{AEC78A0F-9DEB-43EC-9653-112AE022F142}" type="pres">
      <dgm:prSet presAssocID="{508708D5-ACC4-4FF4-A3D4-A63ACA5A6ECD}" presName="dummy" presStyleCnt="0"/>
      <dgm:spPr/>
    </dgm:pt>
    <dgm:pt modelId="{179E7107-D2B3-42B2-AD82-E3E661F6CA29}" type="pres">
      <dgm:prSet presAssocID="{508708D5-ACC4-4FF4-A3D4-A63ACA5A6ECD}" presName="node" presStyleLbl="revTx" presStyleIdx="2" presStyleCnt="4">
        <dgm:presLayoutVars>
          <dgm:bulletEnabled val="1"/>
        </dgm:presLayoutVars>
      </dgm:prSet>
      <dgm:spPr/>
      <dgm:t>
        <a:bodyPr/>
        <a:lstStyle/>
        <a:p>
          <a:endParaRPr lang="en-US"/>
        </a:p>
      </dgm:t>
    </dgm:pt>
    <dgm:pt modelId="{05C80BB7-CBFF-4A85-B9B3-CAC163594B6C}" type="pres">
      <dgm:prSet presAssocID="{35E94C14-6838-43A7-B8A7-A3E31A4E096E}" presName="sibTrans" presStyleLbl="node1" presStyleIdx="2" presStyleCnt="4"/>
      <dgm:spPr/>
      <dgm:t>
        <a:bodyPr/>
        <a:lstStyle/>
        <a:p>
          <a:endParaRPr lang="en-US"/>
        </a:p>
      </dgm:t>
    </dgm:pt>
    <dgm:pt modelId="{F18DC51B-FF00-41F1-87B2-C10E9F48DB49}" type="pres">
      <dgm:prSet presAssocID="{34D8D80D-A479-4727-A88F-57B08BE52310}" presName="dummy" presStyleCnt="0"/>
      <dgm:spPr/>
    </dgm:pt>
    <dgm:pt modelId="{C9B1A3D2-A70F-4985-B800-D77C04581692}" type="pres">
      <dgm:prSet presAssocID="{34D8D80D-A479-4727-A88F-57B08BE52310}" presName="node" presStyleLbl="revTx" presStyleIdx="3" presStyleCnt="4">
        <dgm:presLayoutVars>
          <dgm:bulletEnabled val="1"/>
        </dgm:presLayoutVars>
      </dgm:prSet>
      <dgm:spPr/>
      <dgm:t>
        <a:bodyPr/>
        <a:lstStyle/>
        <a:p>
          <a:endParaRPr lang="en-US"/>
        </a:p>
      </dgm:t>
    </dgm:pt>
    <dgm:pt modelId="{2751E059-DB1A-4D6E-8498-ABD20CF6C629}" type="pres">
      <dgm:prSet presAssocID="{1282F302-6385-478F-9379-DD16FF3E7BD8}" presName="sibTrans" presStyleLbl="node1" presStyleIdx="3" presStyleCnt="4"/>
      <dgm:spPr/>
      <dgm:t>
        <a:bodyPr/>
        <a:lstStyle/>
        <a:p>
          <a:endParaRPr lang="en-US"/>
        </a:p>
      </dgm:t>
    </dgm:pt>
  </dgm:ptLst>
  <dgm:cxnLst>
    <dgm:cxn modelId="{061F5512-A81E-ED49-9403-75AD50DE8131}" type="presOf" srcId="{35E94C14-6838-43A7-B8A7-A3E31A4E096E}" destId="{05C80BB7-CBFF-4A85-B9B3-CAC163594B6C}" srcOrd="0" destOrd="0" presId="urn:microsoft.com/office/officeart/2005/8/layout/cycle1"/>
    <dgm:cxn modelId="{64D7C62F-C46C-49F2-8D73-724B3FDFD4B1}" srcId="{BD2E6BC9-E2C5-4C65-87AB-98EC82F801A9}" destId="{34D8D80D-A479-4727-A88F-57B08BE52310}" srcOrd="3" destOrd="0" parTransId="{4909EEAC-ED65-4E42-B095-C3E3DD1622E9}" sibTransId="{1282F302-6385-478F-9379-DD16FF3E7BD8}"/>
    <dgm:cxn modelId="{6F5EE352-1178-234F-9B4C-97B8002FFEBA}" type="presOf" srcId="{8BF2F686-7F67-42BA-BDEE-B735813DB954}" destId="{27C4A637-64B6-4213-85EA-D25EC2E065D1}" srcOrd="0" destOrd="0" presId="urn:microsoft.com/office/officeart/2005/8/layout/cycle1"/>
    <dgm:cxn modelId="{D889D8FF-7C0B-1649-8D9B-BD6D83767D3A}" type="presOf" srcId="{C8660431-326A-41C6-B321-C751E144D8EB}" destId="{743CC129-49BE-4FB4-B853-911833D424FD}" srcOrd="0" destOrd="0" presId="urn:microsoft.com/office/officeart/2005/8/layout/cycle1"/>
    <dgm:cxn modelId="{736D2BA2-6C7B-D84C-8A2F-14868552984A}" type="presOf" srcId="{508708D5-ACC4-4FF4-A3D4-A63ACA5A6ECD}" destId="{179E7107-D2B3-42B2-AD82-E3E661F6CA29}" srcOrd="0" destOrd="0" presId="urn:microsoft.com/office/officeart/2005/8/layout/cycle1"/>
    <dgm:cxn modelId="{ADE6AEEA-63EC-4FFF-A991-7774ED0FD97B}" srcId="{BD2E6BC9-E2C5-4C65-87AB-98EC82F801A9}" destId="{508708D5-ACC4-4FF4-A3D4-A63ACA5A6ECD}" srcOrd="2" destOrd="0" parTransId="{2B351B8D-FB23-4DBD-9EA1-21BDFAB57A98}" sibTransId="{35E94C14-6838-43A7-B8A7-A3E31A4E096E}"/>
    <dgm:cxn modelId="{7D9A96C0-0DC5-4F81-8AB6-A6A3500FB3C5}" srcId="{BD2E6BC9-E2C5-4C65-87AB-98EC82F801A9}" destId="{B24861EA-C705-49EF-A7B7-7617F122C142}" srcOrd="1" destOrd="0" parTransId="{A323A264-8B18-4078-AA87-A5BD2B424F69}" sibTransId="{EEE6D304-BF76-4875-8774-D4C23AC3ADD5}"/>
    <dgm:cxn modelId="{66BDEA7D-DBA2-EF41-9612-25D52E9F0D8E}" type="presOf" srcId="{BD2E6BC9-E2C5-4C65-87AB-98EC82F801A9}" destId="{CF3A7605-F24C-4281-B3CF-99627ABA42BB}" srcOrd="0" destOrd="0" presId="urn:microsoft.com/office/officeart/2005/8/layout/cycle1"/>
    <dgm:cxn modelId="{C03AAE58-4AD2-2244-860A-91727DC02DE0}" type="presOf" srcId="{1282F302-6385-478F-9379-DD16FF3E7BD8}" destId="{2751E059-DB1A-4D6E-8498-ABD20CF6C629}" srcOrd="0" destOrd="0" presId="urn:microsoft.com/office/officeart/2005/8/layout/cycle1"/>
    <dgm:cxn modelId="{9105AF65-7ECE-4AB6-872E-B433861E4E29}" srcId="{BD2E6BC9-E2C5-4C65-87AB-98EC82F801A9}" destId="{C8660431-326A-41C6-B321-C751E144D8EB}" srcOrd="0" destOrd="0" parTransId="{5A44896C-3E1B-4E10-BE9F-A1FBC15C012E}" sibTransId="{8BF2F686-7F67-42BA-BDEE-B735813DB954}"/>
    <dgm:cxn modelId="{197E70FC-8EC4-1B49-85F2-E63BC08A22AF}" type="presOf" srcId="{B24861EA-C705-49EF-A7B7-7617F122C142}" destId="{A314B6E0-F824-4DFD-830D-2F82E8EB5BB9}" srcOrd="0" destOrd="0" presId="urn:microsoft.com/office/officeart/2005/8/layout/cycle1"/>
    <dgm:cxn modelId="{D08BC928-1650-DC4E-9695-90547797DE47}" type="presOf" srcId="{EEE6D304-BF76-4875-8774-D4C23AC3ADD5}" destId="{923BA538-E8F6-4D61-AD86-9E38DD4381B9}" srcOrd="0" destOrd="0" presId="urn:microsoft.com/office/officeart/2005/8/layout/cycle1"/>
    <dgm:cxn modelId="{6AB0EDB8-5A9A-9E42-89A8-07DDCE23F280}" type="presOf" srcId="{34D8D80D-A479-4727-A88F-57B08BE52310}" destId="{C9B1A3D2-A70F-4985-B800-D77C04581692}" srcOrd="0" destOrd="0" presId="urn:microsoft.com/office/officeart/2005/8/layout/cycle1"/>
    <dgm:cxn modelId="{CCAADF9F-EA65-4E41-BC9B-E2E598571F16}" type="presParOf" srcId="{CF3A7605-F24C-4281-B3CF-99627ABA42BB}" destId="{DEF2E048-B4C3-4A97-BB87-7117F69DB800}" srcOrd="0" destOrd="0" presId="urn:microsoft.com/office/officeart/2005/8/layout/cycle1"/>
    <dgm:cxn modelId="{28EF3108-E360-714F-BF06-E447828DF28A}" type="presParOf" srcId="{CF3A7605-F24C-4281-B3CF-99627ABA42BB}" destId="{743CC129-49BE-4FB4-B853-911833D424FD}" srcOrd="1" destOrd="0" presId="urn:microsoft.com/office/officeart/2005/8/layout/cycle1"/>
    <dgm:cxn modelId="{7833B30D-EE17-6047-B8DB-6A26FEB06A84}" type="presParOf" srcId="{CF3A7605-F24C-4281-B3CF-99627ABA42BB}" destId="{27C4A637-64B6-4213-85EA-D25EC2E065D1}" srcOrd="2" destOrd="0" presId="urn:microsoft.com/office/officeart/2005/8/layout/cycle1"/>
    <dgm:cxn modelId="{25083B25-7D7A-DB41-998E-91532A0C5EAF}" type="presParOf" srcId="{CF3A7605-F24C-4281-B3CF-99627ABA42BB}" destId="{B9F24272-734E-400C-B047-968370F3E824}" srcOrd="3" destOrd="0" presId="urn:microsoft.com/office/officeart/2005/8/layout/cycle1"/>
    <dgm:cxn modelId="{D8431595-A797-4840-A28A-7A3408129E58}" type="presParOf" srcId="{CF3A7605-F24C-4281-B3CF-99627ABA42BB}" destId="{A314B6E0-F824-4DFD-830D-2F82E8EB5BB9}" srcOrd="4" destOrd="0" presId="urn:microsoft.com/office/officeart/2005/8/layout/cycle1"/>
    <dgm:cxn modelId="{DB6DE333-EAA8-1348-9530-252A744D60B9}" type="presParOf" srcId="{CF3A7605-F24C-4281-B3CF-99627ABA42BB}" destId="{923BA538-E8F6-4D61-AD86-9E38DD4381B9}" srcOrd="5" destOrd="0" presId="urn:microsoft.com/office/officeart/2005/8/layout/cycle1"/>
    <dgm:cxn modelId="{05549F66-2267-904F-AADC-5082AE804D4F}" type="presParOf" srcId="{CF3A7605-F24C-4281-B3CF-99627ABA42BB}" destId="{AEC78A0F-9DEB-43EC-9653-112AE022F142}" srcOrd="6" destOrd="0" presId="urn:microsoft.com/office/officeart/2005/8/layout/cycle1"/>
    <dgm:cxn modelId="{C3FC4814-6E20-E044-B103-8E4CDB7F15BB}" type="presParOf" srcId="{CF3A7605-F24C-4281-B3CF-99627ABA42BB}" destId="{179E7107-D2B3-42B2-AD82-E3E661F6CA29}" srcOrd="7" destOrd="0" presId="urn:microsoft.com/office/officeart/2005/8/layout/cycle1"/>
    <dgm:cxn modelId="{32D7AB79-F3D5-C142-A7F0-C75D9C5496FC}" type="presParOf" srcId="{CF3A7605-F24C-4281-B3CF-99627ABA42BB}" destId="{05C80BB7-CBFF-4A85-B9B3-CAC163594B6C}" srcOrd="8" destOrd="0" presId="urn:microsoft.com/office/officeart/2005/8/layout/cycle1"/>
    <dgm:cxn modelId="{A51F86DF-FF9A-194C-921A-F94CBF82744C}" type="presParOf" srcId="{CF3A7605-F24C-4281-B3CF-99627ABA42BB}" destId="{F18DC51B-FF00-41F1-87B2-C10E9F48DB49}" srcOrd="9" destOrd="0" presId="urn:microsoft.com/office/officeart/2005/8/layout/cycle1"/>
    <dgm:cxn modelId="{F9C49051-2C6C-3044-9A99-BDF745EA2B1B}" type="presParOf" srcId="{CF3A7605-F24C-4281-B3CF-99627ABA42BB}" destId="{C9B1A3D2-A70F-4985-B800-D77C04581692}" srcOrd="10" destOrd="0" presId="urn:microsoft.com/office/officeart/2005/8/layout/cycle1"/>
    <dgm:cxn modelId="{9CCB4E62-8E74-5649-936F-39D70F6EB98C}" type="presParOf" srcId="{CF3A7605-F24C-4281-B3CF-99627ABA42BB}" destId="{2751E059-DB1A-4D6E-8498-ABD20CF6C629}" srcOrd="11" destOrd="0" presId="urn:microsoft.com/office/officeart/2005/8/layout/cycle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43CC129-49BE-4FB4-B853-911833D424FD}">
      <dsp:nvSpPr>
        <dsp:cNvPr id="0" name=""/>
        <dsp:cNvSpPr/>
      </dsp:nvSpPr>
      <dsp:spPr>
        <a:xfrm>
          <a:off x="3554195" y="98210"/>
          <a:ext cx="1557858" cy="155785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130" tIns="24130" rIns="24130" bIns="24130" numCol="1" spcCol="1270" anchor="ctr" anchorCtr="0">
          <a:noAutofit/>
        </a:bodyPr>
        <a:lstStyle/>
        <a:p>
          <a:pPr lvl="0" algn="ctr" defTabSz="844550" rtl="0">
            <a:lnSpc>
              <a:spcPct val="90000"/>
            </a:lnSpc>
            <a:spcBef>
              <a:spcPct val="0"/>
            </a:spcBef>
            <a:spcAft>
              <a:spcPct val="35000"/>
            </a:spcAft>
          </a:pPr>
          <a:r>
            <a:rPr lang="en-US" sz="1900" kern="1200" dirty="0" smtClean="0"/>
            <a:t>Define Policy</a:t>
          </a:r>
          <a:endParaRPr lang="en-US" sz="1900" kern="1200" dirty="0"/>
        </a:p>
      </dsp:txBody>
      <dsp:txXfrm>
        <a:off x="3554195" y="98210"/>
        <a:ext cx="1557858" cy="1557858"/>
      </dsp:txXfrm>
    </dsp:sp>
    <dsp:sp modelId="{27C4A637-64B6-4213-85EA-D25EC2E065D1}">
      <dsp:nvSpPr>
        <dsp:cNvPr id="0" name=""/>
        <dsp:cNvSpPr/>
      </dsp:nvSpPr>
      <dsp:spPr>
        <a:xfrm>
          <a:off x="836984" y="75022"/>
          <a:ext cx="4400840" cy="4400840"/>
        </a:xfrm>
        <a:prstGeom prst="circularArrow">
          <a:avLst>
            <a:gd name="adj1" fmla="val 6903"/>
            <a:gd name="adj2" fmla="val 465413"/>
            <a:gd name="adj3" fmla="val 549160"/>
            <a:gd name="adj4" fmla="val 20585428"/>
            <a:gd name="adj5" fmla="val 8053"/>
          </a:avLst>
        </a:prstGeom>
        <a:gradFill rotWithShape="0">
          <a:gsLst>
            <a:gs pos="0">
              <a:schemeClr val="accent1">
                <a:hueOff val="0"/>
                <a:satOff val="0"/>
                <a:lumOff val="0"/>
                <a:alphaOff val="0"/>
                <a:lumMod val="95000"/>
              </a:schemeClr>
            </a:gs>
            <a:gs pos="100000">
              <a:schemeClr val="accent1">
                <a:hueOff val="0"/>
                <a:satOff val="0"/>
                <a:lumOff val="0"/>
                <a:alphaOff val="0"/>
                <a:shade val="82000"/>
                <a:satMod val="125000"/>
                <a:lumMod val="74000"/>
              </a:schemeClr>
            </a:gs>
          </a:gsLst>
          <a:lin ang="5400000" scaled="0"/>
        </a:gradFill>
        <a:ln>
          <a:noFill/>
        </a:ln>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accent1">
              <a:hueOff val="0"/>
              <a:satOff val="0"/>
              <a:lumOff val="0"/>
              <a:alphaOff val="0"/>
              <a:shade val="30000"/>
              <a:satMod val="120000"/>
            </a:schemeClr>
          </a:contourClr>
        </a:sp3d>
      </dsp:spPr>
      <dsp:style>
        <a:lnRef idx="0">
          <a:scrgbClr r="0" g="0" b="0"/>
        </a:lnRef>
        <a:fillRef idx="3">
          <a:scrgbClr r="0" g="0" b="0"/>
        </a:fillRef>
        <a:effectRef idx="3">
          <a:scrgbClr r="0" g="0" b="0"/>
        </a:effectRef>
        <a:fontRef idx="minor">
          <a:schemeClr val="lt1"/>
        </a:fontRef>
      </dsp:style>
    </dsp:sp>
    <dsp:sp modelId="{A314B6E0-F824-4DFD-830D-2F82E8EB5BB9}">
      <dsp:nvSpPr>
        <dsp:cNvPr id="0" name=""/>
        <dsp:cNvSpPr/>
      </dsp:nvSpPr>
      <dsp:spPr>
        <a:xfrm>
          <a:off x="3554195" y="2744660"/>
          <a:ext cx="1557858" cy="155785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130" tIns="24130" rIns="24130" bIns="24130" numCol="1" spcCol="1270" anchor="ctr" anchorCtr="0">
          <a:noAutofit/>
        </a:bodyPr>
        <a:lstStyle/>
        <a:p>
          <a:pPr lvl="0" algn="ctr" defTabSz="844550" rtl="0">
            <a:lnSpc>
              <a:spcPct val="90000"/>
            </a:lnSpc>
            <a:spcBef>
              <a:spcPct val="0"/>
            </a:spcBef>
            <a:spcAft>
              <a:spcPct val="35000"/>
            </a:spcAft>
          </a:pPr>
          <a:r>
            <a:rPr lang="en-US" sz="1900" kern="1200" dirty="0" smtClean="0"/>
            <a:t>Communicate Policy</a:t>
          </a:r>
          <a:endParaRPr lang="en-US" sz="1900" kern="1200" dirty="0"/>
        </a:p>
      </dsp:txBody>
      <dsp:txXfrm>
        <a:off x="3554195" y="2744660"/>
        <a:ext cx="1557858" cy="1557858"/>
      </dsp:txXfrm>
    </dsp:sp>
    <dsp:sp modelId="{923BA538-E8F6-4D61-AD86-9E38DD4381B9}">
      <dsp:nvSpPr>
        <dsp:cNvPr id="0" name=""/>
        <dsp:cNvSpPr/>
      </dsp:nvSpPr>
      <dsp:spPr>
        <a:xfrm>
          <a:off x="809479" y="-55"/>
          <a:ext cx="4400840" cy="4400840"/>
        </a:xfrm>
        <a:prstGeom prst="circularArrow">
          <a:avLst>
            <a:gd name="adj1" fmla="val 6903"/>
            <a:gd name="adj2" fmla="val 465413"/>
            <a:gd name="adj3" fmla="val 5949160"/>
            <a:gd name="adj4" fmla="val 4385428"/>
            <a:gd name="adj5" fmla="val 8053"/>
          </a:avLst>
        </a:prstGeom>
        <a:gradFill rotWithShape="0">
          <a:gsLst>
            <a:gs pos="0">
              <a:schemeClr val="accent1">
                <a:hueOff val="0"/>
                <a:satOff val="0"/>
                <a:lumOff val="0"/>
                <a:alphaOff val="0"/>
                <a:lumMod val="95000"/>
              </a:schemeClr>
            </a:gs>
            <a:gs pos="100000">
              <a:schemeClr val="accent1">
                <a:hueOff val="0"/>
                <a:satOff val="0"/>
                <a:lumOff val="0"/>
                <a:alphaOff val="0"/>
                <a:shade val="82000"/>
                <a:satMod val="125000"/>
                <a:lumMod val="74000"/>
              </a:schemeClr>
            </a:gs>
          </a:gsLst>
          <a:lin ang="5400000" scaled="0"/>
        </a:gradFill>
        <a:ln>
          <a:noFill/>
        </a:ln>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accent1">
              <a:hueOff val="0"/>
              <a:satOff val="0"/>
              <a:lumOff val="0"/>
              <a:alphaOff val="0"/>
              <a:shade val="30000"/>
              <a:satMod val="120000"/>
            </a:schemeClr>
          </a:contourClr>
        </a:sp3d>
      </dsp:spPr>
      <dsp:style>
        <a:lnRef idx="0">
          <a:scrgbClr r="0" g="0" b="0"/>
        </a:lnRef>
        <a:fillRef idx="3">
          <a:scrgbClr r="0" g="0" b="0"/>
        </a:fillRef>
        <a:effectRef idx="3">
          <a:scrgbClr r="0" g="0" b="0"/>
        </a:effectRef>
        <a:fontRef idx="minor">
          <a:schemeClr val="lt1"/>
        </a:fontRef>
      </dsp:style>
    </dsp:sp>
    <dsp:sp modelId="{179E7107-D2B3-42B2-AD82-E3E661F6CA29}">
      <dsp:nvSpPr>
        <dsp:cNvPr id="0" name=""/>
        <dsp:cNvSpPr/>
      </dsp:nvSpPr>
      <dsp:spPr>
        <a:xfrm>
          <a:off x="907745" y="2744660"/>
          <a:ext cx="1557858" cy="155785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130" tIns="24130" rIns="24130" bIns="24130" numCol="1" spcCol="1270" anchor="ctr" anchorCtr="0">
          <a:noAutofit/>
        </a:bodyPr>
        <a:lstStyle/>
        <a:p>
          <a:pPr lvl="0" algn="ctr" defTabSz="844550" rtl="0">
            <a:lnSpc>
              <a:spcPct val="90000"/>
            </a:lnSpc>
            <a:spcBef>
              <a:spcPct val="0"/>
            </a:spcBef>
            <a:spcAft>
              <a:spcPct val="35000"/>
            </a:spcAft>
          </a:pPr>
          <a:r>
            <a:rPr lang="en-US" sz="1900" b="1" kern="1200" dirty="0" smtClean="0">
              <a:solidFill>
                <a:srgbClr val="FF0000"/>
              </a:solidFill>
            </a:rPr>
            <a:t>Enforce Policy</a:t>
          </a:r>
          <a:endParaRPr lang="en-US" sz="1900" b="1" kern="1200" dirty="0">
            <a:solidFill>
              <a:srgbClr val="FF0000"/>
            </a:solidFill>
          </a:endParaRPr>
        </a:p>
      </dsp:txBody>
      <dsp:txXfrm>
        <a:off x="907745" y="2744660"/>
        <a:ext cx="1557858" cy="1557858"/>
      </dsp:txXfrm>
    </dsp:sp>
    <dsp:sp modelId="{05C80BB7-CBFF-4A85-B9B3-CAC163594B6C}">
      <dsp:nvSpPr>
        <dsp:cNvPr id="0" name=""/>
        <dsp:cNvSpPr/>
      </dsp:nvSpPr>
      <dsp:spPr>
        <a:xfrm>
          <a:off x="809479" y="-55"/>
          <a:ext cx="4400840" cy="4400840"/>
        </a:xfrm>
        <a:prstGeom prst="circularArrow">
          <a:avLst>
            <a:gd name="adj1" fmla="val 6903"/>
            <a:gd name="adj2" fmla="val 465413"/>
            <a:gd name="adj3" fmla="val 11349160"/>
            <a:gd name="adj4" fmla="val 9785428"/>
            <a:gd name="adj5" fmla="val 8053"/>
          </a:avLst>
        </a:prstGeom>
        <a:gradFill rotWithShape="0">
          <a:gsLst>
            <a:gs pos="0">
              <a:schemeClr val="accent1">
                <a:hueOff val="0"/>
                <a:satOff val="0"/>
                <a:lumOff val="0"/>
                <a:alphaOff val="0"/>
                <a:lumMod val="95000"/>
              </a:schemeClr>
            </a:gs>
            <a:gs pos="100000">
              <a:schemeClr val="accent1">
                <a:hueOff val="0"/>
                <a:satOff val="0"/>
                <a:lumOff val="0"/>
                <a:alphaOff val="0"/>
                <a:shade val="82000"/>
                <a:satMod val="125000"/>
                <a:lumMod val="74000"/>
              </a:schemeClr>
            </a:gs>
          </a:gsLst>
          <a:lin ang="5400000" scaled="0"/>
        </a:gradFill>
        <a:ln>
          <a:noFill/>
        </a:ln>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accent1">
              <a:hueOff val="0"/>
              <a:satOff val="0"/>
              <a:lumOff val="0"/>
              <a:alphaOff val="0"/>
              <a:shade val="30000"/>
              <a:satMod val="120000"/>
            </a:schemeClr>
          </a:contourClr>
        </a:sp3d>
      </dsp:spPr>
      <dsp:style>
        <a:lnRef idx="0">
          <a:scrgbClr r="0" g="0" b="0"/>
        </a:lnRef>
        <a:fillRef idx="3">
          <a:scrgbClr r="0" g="0" b="0"/>
        </a:fillRef>
        <a:effectRef idx="3">
          <a:scrgbClr r="0" g="0" b="0"/>
        </a:effectRef>
        <a:fontRef idx="minor">
          <a:schemeClr val="lt1"/>
        </a:fontRef>
      </dsp:style>
    </dsp:sp>
    <dsp:sp modelId="{C9B1A3D2-A70F-4985-B800-D77C04581692}">
      <dsp:nvSpPr>
        <dsp:cNvPr id="0" name=""/>
        <dsp:cNvSpPr/>
      </dsp:nvSpPr>
      <dsp:spPr>
        <a:xfrm>
          <a:off x="907745" y="98210"/>
          <a:ext cx="1557858" cy="155785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130" tIns="24130" rIns="24130" bIns="24130" numCol="1" spcCol="1270" anchor="ctr" anchorCtr="0">
          <a:noAutofit/>
        </a:bodyPr>
        <a:lstStyle/>
        <a:p>
          <a:pPr lvl="0" algn="ctr" defTabSz="844550" rtl="0">
            <a:lnSpc>
              <a:spcPct val="90000"/>
            </a:lnSpc>
            <a:spcBef>
              <a:spcPct val="0"/>
            </a:spcBef>
            <a:spcAft>
              <a:spcPct val="35000"/>
            </a:spcAft>
          </a:pPr>
          <a:r>
            <a:rPr lang="en-US" sz="1900" kern="1200" dirty="0" smtClean="0"/>
            <a:t>Review and Improve Policy</a:t>
          </a:r>
          <a:endParaRPr lang="en-US" sz="1900" kern="1200" dirty="0"/>
        </a:p>
      </dsp:txBody>
      <dsp:txXfrm>
        <a:off x="907745" y="98210"/>
        <a:ext cx="1557858" cy="1557858"/>
      </dsp:txXfrm>
    </dsp:sp>
    <dsp:sp modelId="{2751E059-DB1A-4D6E-8498-ABD20CF6C629}">
      <dsp:nvSpPr>
        <dsp:cNvPr id="0" name=""/>
        <dsp:cNvSpPr/>
      </dsp:nvSpPr>
      <dsp:spPr>
        <a:xfrm>
          <a:off x="809479" y="-55"/>
          <a:ext cx="4400840" cy="4400840"/>
        </a:xfrm>
        <a:prstGeom prst="circularArrow">
          <a:avLst>
            <a:gd name="adj1" fmla="val 6903"/>
            <a:gd name="adj2" fmla="val 465413"/>
            <a:gd name="adj3" fmla="val 16749160"/>
            <a:gd name="adj4" fmla="val 15185428"/>
            <a:gd name="adj5" fmla="val 8053"/>
          </a:avLst>
        </a:prstGeom>
        <a:gradFill rotWithShape="0">
          <a:gsLst>
            <a:gs pos="0">
              <a:schemeClr val="accent1">
                <a:hueOff val="0"/>
                <a:satOff val="0"/>
                <a:lumOff val="0"/>
                <a:alphaOff val="0"/>
                <a:lumMod val="95000"/>
              </a:schemeClr>
            </a:gs>
            <a:gs pos="100000">
              <a:schemeClr val="accent1">
                <a:hueOff val="0"/>
                <a:satOff val="0"/>
                <a:lumOff val="0"/>
                <a:alphaOff val="0"/>
                <a:shade val="82000"/>
                <a:satMod val="125000"/>
                <a:lumMod val="74000"/>
              </a:schemeClr>
            </a:gs>
          </a:gsLst>
          <a:lin ang="5400000" scaled="0"/>
        </a:gradFill>
        <a:ln>
          <a:noFill/>
        </a:ln>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accent1">
              <a:hueOff val="0"/>
              <a:satOff val="0"/>
              <a:lumOff val="0"/>
              <a:alphaOff val="0"/>
              <a:shade val="30000"/>
              <a:satMod val="120000"/>
            </a:schemeClr>
          </a:contourClr>
        </a:sp3d>
      </dsp:spPr>
      <dsp:style>
        <a:lnRef idx="0">
          <a:scrgbClr r="0" g="0" b="0"/>
        </a:lnRef>
        <a:fillRef idx="3">
          <a:scrgbClr r="0" g="0" b="0"/>
        </a:fillRef>
        <a:effectRef idx="3">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1.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3.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1.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1.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6.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6.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1.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24.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1.w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11.w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11.w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11.wmf"/><Relationship Id="rId2" Type="http://schemas.openxmlformats.org/officeDocument/2006/relationships/image" Target="../media/image24.e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11.w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57.w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58.w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59.emf"/><Relationship Id="rId2" Type="http://schemas.openxmlformats.org/officeDocument/2006/relationships/image" Target="../media/image60.e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61.e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11.w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11.wmf"/></Relationships>
</file>

<file path=ppt/drawings/_rels/vmlDrawing23.vml.rels><?xml version="1.0" encoding="UTF-8" standalone="yes"?>
<Relationships xmlns="http://schemas.openxmlformats.org/package/2006/relationships"><Relationship Id="rId1" Type="http://schemas.openxmlformats.org/officeDocument/2006/relationships/image" Target="../media/image11.wmf"/></Relationships>
</file>

<file path=ppt/drawings/_rels/vmlDrawing24.vml.rels><?xml version="1.0" encoding="UTF-8" standalone="yes"?>
<Relationships xmlns="http://schemas.openxmlformats.org/package/2006/relationships"><Relationship Id="rId1" Type="http://schemas.openxmlformats.org/officeDocument/2006/relationships/image" Target="../media/image11.wmf"/></Relationships>
</file>

<file path=ppt/drawings/_rels/vmlDrawing25.vml.rels><?xml version="1.0" encoding="UTF-8" standalone="yes"?>
<Relationships xmlns="http://schemas.openxmlformats.org/package/2006/relationships"><Relationship Id="rId1" Type="http://schemas.openxmlformats.org/officeDocument/2006/relationships/image" Target="../media/image11.wmf"/></Relationships>
</file>

<file path=ppt/drawings/_rels/vmlDrawing26.vml.rels><?xml version="1.0" encoding="UTF-8" standalone="yes"?>
<Relationships xmlns="http://schemas.openxmlformats.org/package/2006/relationships"><Relationship Id="rId1" Type="http://schemas.openxmlformats.org/officeDocument/2006/relationships/image" Target="../media/image11.wmf"/></Relationships>
</file>

<file path=ppt/drawings/_rels/vmlDrawing27.vml.rels><?xml version="1.0" encoding="UTF-8" standalone="yes"?>
<Relationships xmlns="http://schemas.openxmlformats.org/package/2006/relationships"><Relationship Id="rId3" Type="http://schemas.openxmlformats.org/officeDocument/2006/relationships/image" Target="../media/image90.wmf"/><Relationship Id="rId4" Type="http://schemas.openxmlformats.org/officeDocument/2006/relationships/image" Target="../media/image91.wmf"/><Relationship Id="rId5" Type="http://schemas.openxmlformats.org/officeDocument/2006/relationships/image" Target="../media/image92.wmf"/><Relationship Id="rId6" Type="http://schemas.openxmlformats.org/officeDocument/2006/relationships/image" Target="../media/image93.wmf"/><Relationship Id="rId1" Type="http://schemas.openxmlformats.org/officeDocument/2006/relationships/image" Target="../media/image88.wmf"/><Relationship Id="rId2" Type="http://schemas.openxmlformats.org/officeDocument/2006/relationships/image" Target="../media/image89.wmf"/></Relationships>
</file>

<file path=ppt/drawings/_rels/vmlDrawing28.vml.rels><?xml version="1.0" encoding="UTF-8" standalone="yes"?>
<Relationships xmlns="http://schemas.openxmlformats.org/package/2006/relationships"><Relationship Id="rId1" Type="http://schemas.openxmlformats.org/officeDocument/2006/relationships/image" Target="../media/image11.wmf"/></Relationships>
</file>

<file path=ppt/drawings/_rels/vmlDrawing29.vml.rels><?xml version="1.0" encoding="UTF-8" standalone="yes"?>
<Relationships xmlns="http://schemas.openxmlformats.org/package/2006/relationships"><Relationship Id="rId1" Type="http://schemas.openxmlformats.org/officeDocument/2006/relationships/image" Target="../media/image11.wmf"/></Relationships>
</file>

<file path=ppt/drawings/_rels/vmlDrawing30.vml.rels><?xml version="1.0" encoding="UTF-8" standalone="yes"?>
<Relationships xmlns="http://schemas.openxmlformats.org/package/2006/relationships"><Relationship Id="rId1" Type="http://schemas.openxmlformats.org/officeDocument/2006/relationships/image" Target="../media/image11.wmf"/></Relationships>
</file>

<file path=ppt/drawings/_rels/vmlDrawing31.vml.rels><?xml version="1.0" encoding="UTF-8" standalone="yes"?>
<Relationships xmlns="http://schemas.openxmlformats.org/package/2006/relationships"><Relationship Id="rId1" Type="http://schemas.openxmlformats.org/officeDocument/2006/relationships/image" Target="../media/image11.wmf"/></Relationships>
</file>

<file path=ppt/drawings/_rels/vmlDrawing32.vml.rels><?xml version="1.0" encoding="UTF-8" standalone="yes"?>
<Relationships xmlns="http://schemas.openxmlformats.org/package/2006/relationships"><Relationship Id="rId1" Type="http://schemas.openxmlformats.org/officeDocument/2006/relationships/image" Target="../media/image11.wmf"/></Relationships>
</file>

<file path=ppt/drawings/_rels/vmlDrawing33.vml.rels><?xml version="1.0" encoding="UTF-8" standalone="yes"?>
<Relationships xmlns="http://schemas.openxmlformats.org/package/2006/relationships"><Relationship Id="rId1" Type="http://schemas.openxmlformats.org/officeDocument/2006/relationships/image" Target="../media/image11.wmf"/></Relationships>
</file>

<file path=ppt/drawings/_rels/vmlDrawing34.vml.rels><?xml version="1.0" encoding="UTF-8" standalone="yes"?>
<Relationships xmlns="http://schemas.openxmlformats.org/package/2006/relationships"><Relationship Id="rId1" Type="http://schemas.openxmlformats.org/officeDocument/2006/relationships/image" Target="../media/image11.wmf"/></Relationships>
</file>

<file path=ppt/drawings/_rels/vmlDrawing35.vml.rels><?xml version="1.0" encoding="UTF-8" standalone="yes"?>
<Relationships xmlns="http://schemas.openxmlformats.org/package/2006/relationships"><Relationship Id="rId1" Type="http://schemas.openxmlformats.org/officeDocument/2006/relationships/image" Target="../media/image11.wmf"/></Relationships>
</file>

<file path=ppt/drawings/_rels/vmlDrawing36.vml.rels><?xml version="1.0" encoding="UTF-8" standalone="yes"?>
<Relationships xmlns="http://schemas.openxmlformats.org/package/2006/relationships"><Relationship Id="rId1" Type="http://schemas.openxmlformats.org/officeDocument/2006/relationships/image" Target="../media/image11.wmf"/></Relationships>
</file>

<file path=ppt/drawings/_rels/vmlDrawing37.vml.rels><?xml version="1.0" encoding="UTF-8" standalone="yes"?>
<Relationships xmlns="http://schemas.openxmlformats.org/package/2006/relationships"><Relationship Id="rId1" Type="http://schemas.openxmlformats.org/officeDocument/2006/relationships/image" Target="../media/image11.wmf"/></Relationships>
</file>

<file path=ppt/drawings/_rels/vmlDrawing38.vml.rels><?xml version="1.0" encoding="UTF-8" standalone="yes"?>
<Relationships xmlns="http://schemas.openxmlformats.org/package/2006/relationships"><Relationship Id="rId1" Type="http://schemas.openxmlformats.org/officeDocument/2006/relationships/image" Target="../media/image16.wmf"/></Relationships>
</file>

<file path=ppt/drawings/_rels/vmlDrawing39.vml.rels><?xml version="1.0" encoding="UTF-8" standalone="yes"?>
<Relationships xmlns="http://schemas.openxmlformats.org/package/2006/relationships"><Relationship Id="rId1" Type="http://schemas.openxmlformats.org/officeDocument/2006/relationships/image" Target="../media/image11.wmf"/></Relationships>
</file>

<file path=ppt/drawings/_rels/vmlDrawing40.vml.rels><?xml version="1.0" encoding="UTF-8" standalone="yes"?>
<Relationships xmlns="http://schemas.openxmlformats.org/package/2006/relationships"><Relationship Id="rId1" Type="http://schemas.openxmlformats.org/officeDocument/2006/relationships/image" Target="../media/image11.wmf"/></Relationships>
</file>

<file path=ppt/drawings/_rels/vmlDrawing41.vml.rels><?xml version="1.0" encoding="UTF-8" standalone="yes"?>
<Relationships xmlns="http://schemas.openxmlformats.org/package/2006/relationships"><Relationship Id="rId1" Type="http://schemas.openxmlformats.org/officeDocument/2006/relationships/image" Target="../media/image147.emf"/></Relationships>
</file>

<file path=ppt/drawings/_rels/vmlDrawing42.vml.rels><?xml version="1.0" encoding="UTF-8" standalone="yes"?>
<Relationships xmlns="http://schemas.openxmlformats.org/package/2006/relationships"><Relationship Id="rId1" Type="http://schemas.openxmlformats.org/officeDocument/2006/relationships/image" Target="../media/image11.wmf"/></Relationships>
</file>

<file path=ppt/drawings/_rels/vmlDrawing43.vml.rels><?xml version="1.0" encoding="UTF-8" standalone="yes"?>
<Relationships xmlns="http://schemas.openxmlformats.org/package/2006/relationships"><Relationship Id="rId1" Type="http://schemas.openxmlformats.org/officeDocument/2006/relationships/image" Target="../media/image158.png"/></Relationships>
</file>

<file path=ppt/drawings/_rels/vmlDrawing44.vml.rels><?xml version="1.0" encoding="UTF-8" standalone="yes"?>
<Relationships xmlns="http://schemas.openxmlformats.org/package/2006/relationships"><Relationship Id="rId1" Type="http://schemas.openxmlformats.org/officeDocument/2006/relationships/image" Target="../media/image11.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24563E3-154B-BC40-8B6F-2A51BDFC13ED}" type="datetimeFigureOut">
              <a:rPr lang="en-US" smtClean="0"/>
              <a:t>9/18/17</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9A40ED07-4AD9-5843-8A7A-E1B666E9E872}" type="slidenum">
              <a:rPr lang="en-US" smtClean="0"/>
              <a:t>‹#›</a:t>
            </a:fld>
            <a:endParaRPr lang="en-US"/>
          </a:p>
        </p:txBody>
      </p:sp>
    </p:spTree>
    <p:extLst>
      <p:ext uri="{BB962C8B-B14F-4D97-AF65-F5344CB8AC3E}">
        <p14:creationId xmlns:p14="http://schemas.microsoft.com/office/powerpoint/2010/main" val="36864739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62E9404-C6F1-2C4C-8128-CD57C075A117}" type="datetimeFigureOut">
              <a:rPr lang="en-US" smtClean="0"/>
              <a:t>9/18/17</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58F18E7-9808-CB43-82F8-36F8D40C0A8D}" type="slidenum">
              <a:rPr lang="en-US" smtClean="0"/>
              <a:t>‹#›</a:t>
            </a:fld>
            <a:endParaRPr lang="en-US"/>
          </a:p>
        </p:txBody>
      </p:sp>
    </p:spTree>
    <p:extLst>
      <p:ext uri="{BB962C8B-B14F-4D97-AF65-F5344CB8AC3E}">
        <p14:creationId xmlns:p14="http://schemas.microsoft.com/office/powerpoint/2010/main" val="11780645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473795" y="5052545"/>
            <a:ext cx="5637010" cy="882119"/>
          </a:xfrm>
          <a:prstGeom prst="rect">
            <a:avLst/>
          </a:prstGeom>
        </p:spPr>
        <p:txBody>
          <a:bodyPr>
            <a:normAutofit/>
          </a:bodyPr>
          <a:lstStyle>
            <a:lvl1pPr marL="0" indent="0" algn="l">
              <a:buNone/>
              <a:defRPr sz="22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28E80666-FB37-4B36-9149-507F3B0178E3}" type="datetimeFigureOut">
              <a:rPr lang="en-US" smtClean="0"/>
              <a:pPr/>
              <a:t>9/18/17</a:t>
            </a:fld>
            <a:endParaRPr lang="en-US"/>
          </a:p>
        </p:txBody>
      </p:sp>
      <p:sp>
        <p:nvSpPr>
          <p:cNvPr id="5" name="Footer Placeholder 4"/>
          <p:cNvSpPr>
            <a:spLocks noGrp="1"/>
          </p:cNvSpPr>
          <p:nvPr>
            <p:ph type="ftr" sz="quarter" idx="11"/>
          </p:nvPr>
        </p:nvSpPr>
        <p:spPr>
          <a:xfrm>
            <a:off x="457199" y="6172200"/>
            <a:ext cx="3352801"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3810000" y="6172200"/>
            <a:ext cx="1828800" cy="365125"/>
          </a:xfrm>
          <a:prstGeom prst="rect">
            <a:avLst/>
          </a:prstGeom>
        </p:spPr>
        <p:txBody>
          <a:bodyPr/>
          <a:lstStyle/>
          <a:p>
            <a:fld id="{D7E63A33-8271-4DD0-9C48-789913D7C115}" type="slidenum">
              <a:rPr lang="en-US" smtClean="0"/>
              <a:pPr/>
              <a:t>‹#›</a:t>
            </a:fld>
            <a:endParaRPr lang="en-US"/>
          </a:p>
        </p:txBody>
      </p:sp>
      <p:sp>
        <p:nvSpPr>
          <p:cNvPr id="2" name="Title 1"/>
          <p:cNvSpPr>
            <a:spLocks noGrp="1"/>
          </p:cNvSpPr>
          <p:nvPr>
            <p:ph type="ctrTitle"/>
          </p:nvPr>
        </p:nvSpPr>
        <p:spPr>
          <a:xfrm>
            <a:off x="817581" y="3132290"/>
            <a:ext cx="7175351" cy="1793167"/>
          </a:xfrm>
          <a:effectLst/>
        </p:spPr>
        <p:txBody>
          <a:bodyPr>
            <a:noAutofit/>
          </a:bodyPr>
          <a:lstStyle>
            <a:lvl1pPr marL="640080" indent="-457200" algn="l">
              <a:defRPr sz="5400"/>
            </a:lvl1pPr>
          </a:lstStyle>
          <a:p>
            <a:r>
              <a:rPr lang="en-US" smtClean="0"/>
              <a:t>Click to edit Master title style</a:t>
            </a:r>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28E80666-FB37-4B36-9149-507F3B0178E3}" type="datetimeFigureOut">
              <a:rPr lang="en-US" smtClean="0"/>
              <a:pPr/>
              <a:t>9/18/17</a:t>
            </a:fld>
            <a:endParaRPr lang="en-US"/>
          </a:p>
        </p:txBody>
      </p:sp>
      <p:sp>
        <p:nvSpPr>
          <p:cNvPr id="5" name="Footer Placeholder 4"/>
          <p:cNvSpPr>
            <a:spLocks noGrp="1"/>
          </p:cNvSpPr>
          <p:nvPr>
            <p:ph type="ftr" sz="quarter" idx="11"/>
          </p:nvPr>
        </p:nvSpPr>
        <p:spPr>
          <a:xfrm>
            <a:off x="457199" y="6172200"/>
            <a:ext cx="3352801"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3810000" y="6172200"/>
            <a:ext cx="1828800" cy="365125"/>
          </a:xfrm>
          <a:prstGeom prst="rect">
            <a:avLst/>
          </a:prstGeom>
        </p:spPr>
        <p:txBody>
          <a:bodyPr/>
          <a:lstStyle/>
          <a:p>
            <a:fld id="{D7E63A33-8271-4DD0-9C48-789913D7C115}" type="slidenum">
              <a:rPr lang="en-US" smtClean="0"/>
              <a:pPr/>
              <a:t>‹#›</a:t>
            </a:fld>
            <a:endParaRPr lang="en-US"/>
          </a:p>
        </p:txBody>
      </p:sp>
      <p:sp>
        <p:nvSpPr>
          <p:cNvPr id="8" name="Title 7"/>
          <p:cNvSpPr>
            <a:spLocks noGrp="1"/>
          </p:cNvSpPr>
          <p:nvPr>
            <p:ph type="title"/>
          </p:nvPr>
        </p:nvSpPr>
        <p:spPr/>
        <p:txBody>
          <a:bodyPr/>
          <a:lstStyle/>
          <a:p>
            <a:r>
              <a:rPr lang="en-US" smtClean="0"/>
              <a:t>Click to edit Master title style</a:t>
            </a:r>
            <a:endParaRPr lang="en-US"/>
          </a:p>
        </p:txBody>
      </p:sp>
      <p:sp>
        <p:nvSpPr>
          <p:cNvPr id="10" name="Content Placeholder 9"/>
          <p:cNvSpPr>
            <a:spLocks noGrp="1"/>
          </p:cNvSpPr>
          <p:nvPr>
            <p:ph sz="quarter" idx="13"/>
          </p:nvPr>
        </p:nvSpPr>
        <p:spPr>
          <a:xfrm>
            <a:off x="1143000" y="731520"/>
            <a:ext cx="6400800" cy="3474720"/>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28E80666-FB37-4B36-9149-507F3B0178E3}" type="datetimeFigureOut">
              <a:rPr lang="en-US" smtClean="0"/>
              <a:pPr/>
              <a:t>9/18/17</a:t>
            </a:fld>
            <a:endParaRPr lang="en-US"/>
          </a:p>
        </p:txBody>
      </p:sp>
      <p:sp>
        <p:nvSpPr>
          <p:cNvPr id="4" name="Footer Placeholder 3"/>
          <p:cNvSpPr>
            <a:spLocks noGrp="1"/>
          </p:cNvSpPr>
          <p:nvPr>
            <p:ph type="ftr" sz="quarter" idx="11"/>
          </p:nvPr>
        </p:nvSpPr>
        <p:spPr>
          <a:xfrm>
            <a:off x="457199" y="6172200"/>
            <a:ext cx="3352801"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3810000" y="6172200"/>
            <a:ext cx="1828800" cy="365125"/>
          </a:xfrm>
          <a:prstGeom prst="rect">
            <a:avLst/>
          </a:prstGeom>
        </p:spPr>
        <p:txBody>
          <a:bodyPr/>
          <a:lstStyle/>
          <a:p>
            <a:fld id="{D7E63A33-8271-4DD0-9C48-789913D7C115}" type="slidenum">
              <a:rPr lang="en-US" smtClean="0"/>
              <a:pPr/>
              <a:t>‹#›</a:t>
            </a:fld>
            <a:endParaRPr lang="en-US"/>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8E80666-FB37-4B36-9149-507F3B0178E3}" type="datetimeFigureOut">
              <a:rPr lang="en-US" smtClean="0"/>
              <a:pPr/>
              <a:t>9/18/17</a:t>
            </a:fld>
            <a:endParaRPr lang="en-US"/>
          </a:p>
        </p:txBody>
      </p:sp>
      <p:sp>
        <p:nvSpPr>
          <p:cNvPr id="3" name="Footer Placeholder 2"/>
          <p:cNvSpPr>
            <a:spLocks noGrp="1"/>
          </p:cNvSpPr>
          <p:nvPr>
            <p:ph type="ftr" sz="quarter" idx="11"/>
          </p:nvPr>
        </p:nvSpPr>
        <p:spPr>
          <a:xfrm>
            <a:off x="457199" y="6172200"/>
            <a:ext cx="3352801"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3810000" y="6172200"/>
            <a:ext cx="1828800" cy="365125"/>
          </a:xfrm>
          <a:prstGeom prst="rect">
            <a:avLst/>
          </a:prstGeom>
        </p:spPr>
        <p:txBody>
          <a:bodyPr/>
          <a:lstStyle/>
          <a:p>
            <a:fld id="{D7E63A33-8271-4DD0-9C48-789913D7C115}" type="slidenum">
              <a:rPr lang="en-US" smtClean="0"/>
              <a:pPr/>
              <a:t>‹#›</a:t>
            </a:fld>
            <a:endParaRPr lang="en-US"/>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1_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7467600" y="6553200"/>
            <a:ext cx="1600200" cy="228600"/>
          </a:xfrm>
          <a:prstGeom prst="rect">
            <a:avLst/>
          </a:prstGeom>
        </p:spPr>
        <p:txBody>
          <a:bodyPr/>
          <a:lstStyle>
            <a:lvl1pPr>
              <a:defRPr sz="1100">
                <a:latin typeface="Calibri" pitchFamily="34" charset="0"/>
                <a:cs typeface="Calibri" pitchFamily="34" charset="0"/>
              </a:defRPr>
            </a:lvl1pPr>
          </a:lstStyle>
          <a:p>
            <a:r>
              <a:rPr lang="en-US" dirty="0" smtClean="0"/>
              <a:t>© 2011, Great Systems</a:t>
            </a:r>
            <a:endParaRPr lang="en-US" dirty="0"/>
          </a:p>
        </p:txBody>
      </p:sp>
      <p:sp>
        <p:nvSpPr>
          <p:cNvPr id="5" name="Title 1"/>
          <p:cNvSpPr>
            <a:spLocks noGrp="1"/>
          </p:cNvSpPr>
          <p:nvPr>
            <p:ph type="title"/>
          </p:nvPr>
        </p:nvSpPr>
        <p:spPr>
          <a:xfrm>
            <a:off x="2133600" y="381000"/>
            <a:ext cx="5486400" cy="609600"/>
          </a:xfrm>
        </p:spPr>
        <p:txBody>
          <a:bodyPr/>
          <a:lstStyle/>
          <a:p>
            <a:r>
              <a:rPr lang="en-US" smtClean="0"/>
              <a:t>Click to edit Master title style</a:t>
            </a:r>
            <a:endParaRPr lang="en-US"/>
          </a:p>
        </p:txBody>
      </p:sp>
    </p:spTree>
    <p:extLst>
      <p:ext uri="{BB962C8B-B14F-4D97-AF65-F5344CB8AC3E}">
        <p14:creationId xmlns:p14="http://schemas.microsoft.com/office/powerpoint/2010/main" val="206863813"/>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2_Blank">
    <p:spTree>
      <p:nvGrpSpPr>
        <p:cNvPr id="1" name=""/>
        <p:cNvGrpSpPr/>
        <p:nvPr/>
      </p:nvGrpSpPr>
      <p:grpSpPr>
        <a:xfrm>
          <a:off x="0" y="0"/>
          <a:ext cx="0" cy="0"/>
          <a:chOff x="0" y="0"/>
          <a:chExt cx="0" cy="0"/>
        </a:xfrm>
      </p:grpSpPr>
      <p:sp>
        <p:nvSpPr>
          <p:cNvPr id="5" name="Title 1"/>
          <p:cNvSpPr>
            <a:spLocks noGrp="1"/>
          </p:cNvSpPr>
          <p:nvPr>
            <p:ph type="title"/>
          </p:nvPr>
        </p:nvSpPr>
        <p:spPr>
          <a:xfrm>
            <a:off x="2133600" y="381000"/>
            <a:ext cx="5486400" cy="609600"/>
          </a:xfrm>
        </p:spPr>
        <p:txBody>
          <a:bodyPr/>
          <a:lstStyle/>
          <a:p>
            <a:r>
              <a:rPr lang="en-US" smtClean="0"/>
              <a:t>Click to edit Master title style</a:t>
            </a:r>
            <a:endParaRPr lang="en-US"/>
          </a:p>
        </p:txBody>
      </p:sp>
    </p:spTree>
    <p:extLst>
      <p:ext uri="{BB962C8B-B14F-4D97-AF65-F5344CB8AC3E}">
        <p14:creationId xmlns:p14="http://schemas.microsoft.com/office/powerpoint/2010/main" val="1971614160"/>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theme" Target="../theme/theme1.xml"/><Relationship Id="rId8" Type="http://schemas.openxmlformats.org/officeDocument/2006/relationships/image" Target="../media/image1.png"/><Relationship Id="rId9" Type="http://schemas.openxmlformats.org/officeDocument/2006/relationships/image" Target="../media/image2.png"/><Relationship Id="rId10" Type="http://schemas.openxmlformats.org/officeDocument/2006/relationships/image" Target="../media/image3.wmf"/><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9" name="Picture 28"/>
          <p:cNvPicPr>
            <a:picLocks noChangeAspect="1"/>
          </p:cNvPicPr>
          <p:nvPr userDrawn="1"/>
        </p:nvPicPr>
        <p:blipFill>
          <a:blip r:embed="rId8">
            <a:alphaModFix amt="6000"/>
            <a:extLst>
              <a:ext uri="{28A0092B-C50C-407E-A947-70E740481C1C}">
                <a14:useLocalDpi xmlns:a14="http://schemas.microsoft.com/office/drawing/2010/main" val="0"/>
              </a:ext>
            </a:extLst>
          </a:blip>
          <a:stretch>
            <a:fillRect/>
          </a:stretch>
        </p:blipFill>
        <p:spPr>
          <a:xfrm>
            <a:off x="35730" y="78825"/>
            <a:ext cx="9026577" cy="6667978"/>
          </a:xfrm>
          <a:prstGeom prst="rect">
            <a:avLst/>
          </a:prstGeom>
          <a:blipFill dpi="0" rotWithShape="1">
            <a:blip r:embed="rId9">
              <a:alphaModFix amt="6000"/>
            </a:blip>
            <a:srcRect/>
            <a:tile tx="0" ty="0" sx="100000" sy="100000" flip="none" algn="tl"/>
          </a:blipFill>
        </p:spPr>
      </p:pic>
      <p:sp>
        <p:nvSpPr>
          <p:cNvPr id="2" name="Title Placeholder 1"/>
          <p:cNvSpPr>
            <a:spLocks noGrp="1"/>
          </p:cNvSpPr>
          <p:nvPr>
            <p:ph type="title"/>
          </p:nvPr>
        </p:nvSpPr>
        <p:spPr>
          <a:xfrm>
            <a:off x="1793289" y="4372168"/>
            <a:ext cx="6512511" cy="733232"/>
          </a:xfrm>
          <a:prstGeom prst="rect">
            <a:avLst/>
          </a:prstGeom>
          <a:solidFill>
            <a:schemeClr val="bg1"/>
          </a:solidFill>
          <a:ln w="25400" cmpd="sng">
            <a:solidFill>
              <a:schemeClr val="tx1"/>
            </a:solidFill>
            <a:prstDash val="sysDot"/>
          </a:ln>
          <a:effectLst/>
        </p:spPr>
        <p:txBody>
          <a:bodyPr vert="horz" lIns="91440" tIns="45720" rIns="91440" bIns="45720" rtlCol="0" anchor="ctr" anchorCtr="1">
            <a:noAutofit/>
          </a:bodyPr>
          <a:lstStyle/>
          <a:p>
            <a:r>
              <a:rPr lang="en-US" dirty="0" smtClean="0"/>
              <a:t>Click to edit Master title style</a:t>
            </a:r>
            <a:endParaRPr lang="en-US" dirty="0"/>
          </a:p>
        </p:txBody>
      </p:sp>
      <p:sp>
        <p:nvSpPr>
          <p:cNvPr id="4" name="Date Placeholder 3"/>
          <p:cNvSpPr>
            <a:spLocks noGrp="1"/>
          </p:cNvSpPr>
          <p:nvPr>
            <p:ph type="dt" sz="half" idx="2"/>
          </p:nvPr>
        </p:nvSpPr>
        <p:spPr>
          <a:xfrm>
            <a:off x="7880533" y="43191"/>
            <a:ext cx="1185944" cy="365125"/>
          </a:xfrm>
          <a:prstGeom prst="rect">
            <a:avLst/>
          </a:prstGeom>
        </p:spPr>
        <p:txBody>
          <a:bodyPr vert="horz" lIns="91440" tIns="45720" rIns="91440" bIns="45720" rtlCol="0" anchor="ctr"/>
          <a:lstStyle>
            <a:lvl1pPr algn="ctr">
              <a:defRPr sz="1100" b="1">
                <a:solidFill>
                  <a:schemeClr val="tx1">
                    <a:lumMod val="50000"/>
                    <a:lumOff val="50000"/>
                  </a:schemeClr>
                </a:solidFill>
              </a:defRPr>
            </a:lvl1pPr>
          </a:lstStyle>
          <a:p>
            <a:fld id="{28E80666-FB37-4B36-9149-507F3B0178E3}" type="datetimeFigureOut">
              <a:rPr lang="en-US" smtClean="0"/>
              <a:pPr/>
              <a:t>9/18/17</a:t>
            </a:fld>
            <a:endParaRPr lang="en-US" dirty="0"/>
          </a:p>
        </p:txBody>
      </p:sp>
      <p:sp>
        <p:nvSpPr>
          <p:cNvPr id="12" name="TextBox 11"/>
          <p:cNvSpPr txBox="1"/>
          <p:nvPr userDrawn="1"/>
        </p:nvSpPr>
        <p:spPr>
          <a:xfrm>
            <a:off x="6674345" y="6363321"/>
            <a:ext cx="2333068" cy="430887"/>
          </a:xfrm>
          <a:prstGeom prst="rect">
            <a:avLst/>
          </a:prstGeom>
          <a:noFill/>
        </p:spPr>
        <p:txBody>
          <a:bodyPr wrap="square" rtlCol="0">
            <a:spAutoFit/>
          </a:bodyPr>
          <a:lstStyle/>
          <a:p>
            <a:pPr algn="r"/>
            <a:r>
              <a:rPr lang="en-US" sz="1100" dirty="0" smtClean="0"/>
              <a:t>© Copyright 2017, Great Systems, All Rights Reserved</a:t>
            </a:r>
            <a:endParaRPr lang="en-US" sz="1100" dirty="0"/>
          </a:p>
        </p:txBody>
      </p:sp>
      <p:pic>
        <p:nvPicPr>
          <p:cNvPr id="11" name="Picture 8"/>
          <p:cNvPicPr>
            <a:picLocks noChangeAspect="1" noChangeArrowheads="1"/>
          </p:cNvPicPr>
          <p:nvPr userDrawn="1"/>
        </p:nvPicPr>
        <p:blipFill>
          <a:blip r:embed="rId10" cstate="print">
            <a:extLst>
              <a:ext uri="{28A0092B-C50C-407E-A947-70E740481C1C}">
                <a14:useLocalDpi xmlns:a14="http://schemas.microsoft.com/office/drawing/2010/main" val="0"/>
              </a:ext>
            </a:extLst>
          </a:blip>
          <a:srcRect/>
          <a:stretch>
            <a:fillRect/>
          </a:stretch>
        </p:blipFill>
        <p:spPr bwMode="auto">
          <a:xfrm>
            <a:off x="116989" y="6286278"/>
            <a:ext cx="1371600" cy="4937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 bg1="lt1" tx1="dk1" bg2="lt2" tx2="dk2" accent1="accent1" accent2="accent2" accent3="accent3" accent4="accent4" accent5="accent5" accent6="accent6" hlink="hlink" folHlink="folHlink"/>
  <p:sldLayoutIdLst>
    <p:sldLayoutId id="2147483961" r:id="rId1"/>
    <p:sldLayoutId id="2147483962" r:id="rId2"/>
    <p:sldLayoutId id="2147483966" r:id="rId3"/>
    <p:sldLayoutId id="2147483967" r:id="rId4"/>
    <p:sldLayoutId id="2147483972" r:id="rId5"/>
    <p:sldLayoutId id="2147483973" r:id="rId6"/>
  </p:sldLayoutIdLst>
  <p:timing>
    <p:tnLst>
      <p:par>
        <p:cTn id="1" dur="indefinite" restart="never" nodeType="tmRoot"/>
      </p:par>
    </p:tnLst>
  </p:timing>
  <p:txStyles>
    <p:titleStyle>
      <a:lvl1pPr marL="320040" indent="-320040" algn="l" defTabSz="914400" rtl="0" eaLnBrk="1" latinLnBrk="0" hangingPunct="1">
        <a:spcBef>
          <a:spcPct val="0"/>
        </a:spcBef>
        <a:buClr>
          <a:schemeClr val="accent6">
            <a:lumMod val="75000"/>
          </a:schemeClr>
        </a:buClr>
        <a:buSzPct val="128000"/>
        <a:buFont typeface="Georgia" pitchFamily="18" charset="0"/>
        <a:buChar char="*"/>
        <a:defRPr sz="28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4" Type="http://schemas.openxmlformats.org/officeDocument/2006/relationships/image" Target="../media/image6.png"/><Relationship Id="rId5" Type="http://schemas.openxmlformats.org/officeDocument/2006/relationships/image" Target="../media/image7.jpg"/><Relationship Id="rId6" Type="http://schemas.openxmlformats.org/officeDocument/2006/relationships/image" Target="../media/image8.jpeg"/><Relationship Id="rId7" Type="http://schemas.openxmlformats.org/officeDocument/2006/relationships/oleObject" Target="../embeddings/oleObject1.bin"/><Relationship Id="rId8" Type="http://schemas.openxmlformats.org/officeDocument/2006/relationships/image" Target="../media/image4.emf"/><Relationship Id="rId9" Type="http://schemas.openxmlformats.org/officeDocument/2006/relationships/image" Target="../media/image9.png"/><Relationship Id="rId1" Type="http://schemas.openxmlformats.org/officeDocument/2006/relationships/vmlDrawing" Target="../drawings/vmlDrawing1.vml"/><Relationship Id="rId2"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png"/></Relationships>
</file>

<file path=ppt/slides/_rels/slide3.xml.rels><?xml version="1.0" encoding="UTF-8" standalone="yes"?>
<Relationships xmlns="http://schemas.openxmlformats.org/package/2006/relationships"><Relationship Id="rId3" Type="http://schemas.openxmlformats.org/officeDocument/2006/relationships/oleObject" Target="../embeddings/oleObject2.bin"/><Relationship Id="rId4" Type="http://schemas.openxmlformats.org/officeDocument/2006/relationships/image" Target="../media/image11.wmf"/><Relationship Id="rId5" Type="http://schemas.openxmlformats.org/officeDocument/2006/relationships/hyperlink" Target="http://www.clker.com/clipart-3667.html" TargetMode="External"/><Relationship Id="rId6" Type="http://schemas.openxmlformats.org/officeDocument/2006/relationships/image" Target="../media/image12.png"/><Relationship Id="rId7" Type="http://schemas.openxmlformats.org/officeDocument/2006/relationships/oleObject" Target="../embeddings/oleObject3.bin"/><Relationship Id="rId1" Type="http://schemas.openxmlformats.org/officeDocument/2006/relationships/vmlDrawing" Target="../drawings/vmlDrawing2.vml"/><Relationship Id="rId2"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oleObject" Target="../embeddings/oleObject4.bin"/><Relationship Id="rId4" Type="http://schemas.openxmlformats.org/officeDocument/2006/relationships/image" Target="../media/image13.wmf"/><Relationship Id="rId1" Type="http://schemas.openxmlformats.org/officeDocument/2006/relationships/vmlDrawing" Target="../drawings/vmlDrawing3.vml"/><Relationship Id="rId2"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1" Type="http://schemas.openxmlformats.org/officeDocument/2006/relationships/oleObject" Target="../embeddings/oleObject12.bin"/><Relationship Id="rId12" Type="http://schemas.openxmlformats.org/officeDocument/2006/relationships/image" Target="../media/image14.png"/><Relationship Id="rId13" Type="http://schemas.openxmlformats.org/officeDocument/2006/relationships/oleObject" Target="../embeddings/oleObject13.bin"/><Relationship Id="rId1" Type="http://schemas.openxmlformats.org/officeDocument/2006/relationships/vmlDrawing" Target="../drawings/vmlDrawing4.vml"/><Relationship Id="rId2" Type="http://schemas.openxmlformats.org/officeDocument/2006/relationships/slideLayout" Target="../slideLayouts/slideLayout2.xml"/><Relationship Id="rId3" Type="http://schemas.openxmlformats.org/officeDocument/2006/relationships/oleObject" Target="../embeddings/oleObject5.bin"/><Relationship Id="rId4" Type="http://schemas.openxmlformats.org/officeDocument/2006/relationships/image" Target="../media/image11.wmf"/><Relationship Id="rId5" Type="http://schemas.openxmlformats.org/officeDocument/2006/relationships/oleObject" Target="../embeddings/oleObject6.bin"/><Relationship Id="rId6" Type="http://schemas.openxmlformats.org/officeDocument/2006/relationships/oleObject" Target="../embeddings/oleObject7.bin"/><Relationship Id="rId7" Type="http://schemas.openxmlformats.org/officeDocument/2006/relationships/oleObject" Target="../embeddings/oleObject8.bin"/><Relationship Id="rId8" Type="http://schemas.openxmlformats.org/officeDocument/2006/relationships/oleObject" Target="../embeddings/oleObject9.bin"/><Relationship Id="rId9" Type="http://schemas.openxmlformats.org/officeDocument/2006/relationships/oleObject" Target="../embeddings/oleObject10.bin"/><Relationship Id="rId10" Type="http://schemas.openxmlformats.org/officeDocument/2006/relationships/oleObject" Target="../embeddings/oleObject11.bin"/></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14.bin"/><Relationship Id="rId4" Type="http://schemas.openxmlformats.org/officeDocument/2006/relationships/image" Target="../media/image11.wmf"/><Relationship Id="rId5" Type="http://schemas.openxmlformats.org/officeDocument/2006/relationships/oleObject" Target="../embeddings/oleObject15.bin"/><Relationship Id="rId6" Type="http://schemas.openxmlformats.org/officeDocument/2006/relationships/oleObject" Target="../embeddings/oleObject16.bin"/><Relationship Id="rId7" Type="http://schemas.openxmlformats.org/officeDocument/2006/relationships/oleObject" Target="../embeddings/oleObject17.bin"/><Relationship Id="rId8" Type="http://schemas.openxmlformats.org/officeDocument/2006/relationships/oleObject" Target="../embeddings/oleObject18.bin"/><Relationship Id="rId9" Type="http://schemas.openxmlformats.org/officeDocument/2006/relationships/image" Target="../media/image15.emf"/><Relationship Id="rId1" Type="http://schemas.openxmlformats.org/officeDocument/2006/relationships/vmlDrawing" Target="../drawings/vmlDrawing5.vml"/><Relationship Id="rId2"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4" Type="http://schemas.openxmlformats.org/officeDocument/2006/relationships/oleObject" Target="../embeddings/oleObject19.bin"/><Relationship Id="rId5" Type="http://schemas.openxmlformats.org/officeDocument/2006/relationships/image" Target="../media/image16.wmf"/><Relationship Id="rId6" Type="http://schemas.openxmlformats.org/officeDocument/2006/relationships/oleObject" Target="../embeddings/oleObject20.bin"/><Relationship Id="rId7" Type="http://schemas.openxmlformats.org/officeDocument/2006/relationships/oleObject" Target="../embeddings/oleObject21.bin"/><Relationship Id="rId8" Type="http://schemas.openxmlformats.org/officeDocument/2006/relationships/oleObject" Target="../embeddings/oleObject22.bin"/><Relationship Id="rId9" Type="http://schemas.openxmlformats.org/officeDocument/2006/relationships/oleObject" Target="../embeddings/oleObject23.bin"/><Relationship Id="rId1" Type="http://schemas.openxmlformats.org/officeDocument/2006/relationships/vmlDrawing" Target="../drawings/vmlDrawing6.vml"/><Relationship Id="rId2"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24.bin"/><Relationship Id="rId4" Type="http://schemas.openxmlformats.org/officeDocument/2006/relationships/image" Target="../media/image16.wmf"/><Relationship Id="rId5" Type="http://schemas.openxmlformats.org/officeDocument/2006/relationships/oleObject" Target="../embeddings/oleObject25.bin"/><Relationship Id="rId6" Type="http://schemas.openxmlformats.org/officeDocument/2006/relationships/oleObject" Target="../embeddings/oleObject26.bin"/><Relationship Id="rId7" Type="http://schemas.openxmlformats.org/officeDocument/2006/relationships/oleObject" Target="../embeddings/oleObject27.bin"/><Relationship Id="rId8" Type="http://schemas.openxmlformats.org/officeDocument/2006/relationships/oleObject" Target="../embeddings/oleObject28.bin"/><Relationship Id="rId9" Type="http://schemas.openxmlformats.org/officeDocument/2006/relationships/oleObject" Target="../embeddings/oleObject29.bin"/><Relationship Id="rId10" Type="http://schemas.openxmlformats.org/officeDocument/2006/relationships/oleObject" Target="../embeddings/oleObject30.bin"/><Relationship Id="rId1" Type="http://schemas.openxmlformats.org/officeDocument/2006/relationships/vmlDrawing" Target="../drawings/vmlDrawing7.vml"/><Relationship Id="rId2"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18.png"/></Relationships>
</file>

<file path=ppt/slides/_rels/slide12.xml.rels><?xml version="1.0" encoding="UTF-8" standalone="yes"?>
<Relationships xmlns="http://schemas.openxmlformats.org/package/2006/relationships"><Relationship Id="rId3" Type="http://schemas.openxmlformats.org/officeDocument/2006/relationships/image" Target="../media/image20.jpg"/><Relationship Id="rId4" Type="http://schemas.openxmlformats.org/officeDocument/2006/relationships/image" Target="../media/image21.jpg"/><Relationship Id="rId1" Type="http://schemas.openxmlformats.org/officeDocument/2006/relationships/slideLayout" Target="../slideLayouts/slideLayout3.xml"/><Relationship Id="rId2" Type="http://schemas.openxmlformats.org/officeDocument/2006/relationships/image" Target="../media/image19.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2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3.png"/></Relationships>
</file>

<file path=ppt/slides/_rels/slide17.xml.rels><?xml version="1.0" encoding="UTF-8" standalone="yes"?>
<Relationships xmlns="http://schemas.openxmlformats.org/package/2006/relationships"><Relationship Id="rId3" Type="http://schemas.openxmlformats.org/officeDocument/2006/relationships/oleObject" Target="../embeddings/oleObject31.bin"/><Relationship Id="rId4" Type="http://schemas.openxmlformats.org/officeDocument/2006/relationships/image" Target="../media/image11.wmf"/><Relationship Id="rId5" Type="http://schemas.openxmlformats.org/officeDocument/2006/relationships/oleObject" Target="../embeddings/oleObject32.bin"/><Relationship Id="rId6" Type="http://schemas.openxmlformats.org/officeDocument/2006/relationships/oleObject" Target="../embeddings/oleObject33.bin"/><Relationship Id="rId7" Type="http://schemas.openxmlformats.org/officeDocument/2006/relationships/oleObject" Target="../embeddings/oleObject34.bin"/><Relationship Id="rId1" Type="http://schemas.openxmlformats.org/officeDocument/2006/relationships/vmlDrawing" Target="../drawings/vmlDrawing8.vml"/><Relationship Id="rId2"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oleObject" Target="../embeddings/oleObject35.bin"/><Relationship Id="rId4" Type="http://schemas.openxmlformats.org/officeDocument/2006/relationships/image" Target="../media/image24.emf"/><Relationship Id="rId1" Type="http://schemas.openxmlformats.org/officeDocument/2006/relationships/vmlDrawing" Target="../drawings/vmlDrawing9.vml"/><Relationship Id="rId2"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oleObject" Target="../embeddings/oleObject36.bin"/><Relationship Id="rId4" Type="http://schemas.openxmlformats.org/officeDocument/2006/relationships/image" Target="../media/image11.wmf"/><Relationship Id="rId5" Type="http://schemas.openxmlformats.org/officeDocument/2006/relationships/oleObject" Target="../embeddings/oleObject37.bin"/><Relationship Id="rId6" Type="http://schemas.openxmlformats.org/officeDocument/2006/relationships/oleObject" Target="../embeddings/oleObject38.bin"/><Relationship Id="rId7" Type="http://schemas.openxmlformats.org/officeDocument/2006/relationships/oleObject" Target="../embeddings/oleObject39.bin"/><Relationship Id="rId8" Type="http://schemas.openxmlformats.org/officeDocument/2006/relationships/oleObject" Target="../embeddings/oleObject40.bin"/><Relationship Id="rId1" Type="http://schemas.openxmlformats.org/officeDocument/2006/relationships/vmlDrawing" Target="../drawings/vmlDrawing10.vml"/><Relationship Id="rId2"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5.jpg"/></Relationships>
</file>

<file path=ppt/slides/_rels/slide21.xml.rels><?xml version="1.0" encoding="UTF-8" standalone="yes"?>
<Relationships xmlns="http://schemas.openxmlformats.org/package/2006/relationships"><Relationship Id="rId3" Type="http://schemas.openxmlformats.org/officeDocument/2006/relationships/image" Target="../media/image27.jpeg"/><Relationship Id="rId4" Type="http://schemas.openxmlformats.org/officeDocument/2006/relationships/image" Target="../media/image28.png"/><Relationship Id="rId1" Type="http://schemas.openxmlformats.org/officeDocument/2006/relationships/slideLayout" Target="../slideLayouts/slideLayout3.xml"/><Relationship Id="rId2" Type="http://schemas.openxmlformats.org/officeDocument/2006/relationships/image" Target="../media/image26.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9.png"/></Relationships>
</file>

<file path=ppt/slides/_rels/slide24.xml.rels><?xml version="1.0" encoding="UTF-8" standalone="yes"?>
<Relationships xmlns="http://schemas.openxmlformats.org/package/2006/relationships"><Relationship Id="rId3" Type="http://schemas.openxmlformats.org/officeDocument/2006/relationships/oleObject" Target="../embeddings/oleObject41.bin"/><Relationship Id="rId4" Type="http://schemas.openxmlformats.org/officeDocument/2006/relationships/image" Target="../media/image11.wmf"/><Relationship Id="rId5" Type="http://schemas.openxmlformats.org/officeDocument/2006/relationships/oleObject" Target="../embeddings/oleObject42.bin"/><Relationship Id="rId6" Type="http://schemas.openxmlformats.org/officeDocument/2006/relationships/hyperlink" Target="http://www.clker.com/clipart-3667.html" TargetMode="External"/><Relationship Id="rId7" Type="http://schemas.openxmlformats.org/officeDocument/2006/relationships/image" Target="../media/image12.png"/><Relationship Id="rId1" Type="http://schemas.openxmlformats.org/officeDocument/2006/relationships/vmlDrawing" Target="../drawings/vmlDrawing11.vml"/><Relationship Id="rId2"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0.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1.png"/></Relationships>
</file>

<file path=ppt/slides/_rels/slide28.xml.rels><?xml version="1.0" encoding="UTF-8" standalone="yes"?>
<Relationships xmlns="http://schemas.openxmlformats.org/package/2006/relationships"><Relationship Id="rId3" Type="http://schemas.openxmlformats.org/officeDocument/2006/relationships/oleObject" Target="../embeddings/oleObject43.bin"/><Relationship Id="rId4" Type="http://schemas.openxmlformats.org/officeDocument/2006/relationships/image" Target="../media/image4.emf"/><Relationship Id="rId1" Type="http://schemas.openxmlformats.org/officeDocument/2006/relationships/vmlDrawing" Target="../drawings/vmlDrawing12.vml"/><Relationship Id="rId2"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oleObject" Target="../embeddings/oleObject44.bin"/><Relationship Id="rId4" Type="http://schemas.openxmlformats.org/officeDocument/2006/relationships/image" Target="../media/image11.wmf"/><Relationship Id="rId5" Type="http://schemas.openxmlformats.org/officeDocument/2006/relationships/oleObject" Target="../embeddings/oleObject45.bin"/><Relationship Id="rId6" Type="http://schemas.openxmlformats.org/officeDocument/2006/relationships/oleObject" Target="../embeddings/oleObject46.bin"/><Relationship Id="rId7" Type="http://schemas.openxmlformats.org/officeDocument/2006/relationships/oleObject" Target="../embeddings/oleObject47.bin"/><Relationship Id="rId8" Type="http://schemas.openxmlformats.org/officeDocument/2006/relationships/oleObject" Target="../embeddings/oleObject48.bin"/><Relationship Id="rId1" Type="http://schemas.openxmlformats.org/officeDocument/2006/relationships/vmlDrawing" Target="../drawings/vmlDrawing13.vml"/><Relationship Id="rId2"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2.png"/><Relationship Id="rId3" Type="http://schemas.openxmlformats.org/officeDocument/2006/relationships/image" Target="../media/image33.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34.jpe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35.jpe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6.jpeg"/><Relationship Id="rId3" Type="http://schemas.openxmlformats.org/officeDocument/2006/relationships/image" Target="../media/image37.png"/></Relationships>
</file>

<file path=ppt/slides/_rels/slide36.xml.rels><?xml version="1.0" encoding="UTF-8" standalone="yes"?>
<Relationships xmlns="http://schemas.openxmlformats.org/package/2006/relationships"><Relationship Id="rId11" Type="http://schemas.openxmlformats.org/officeDocument/2006/relationships/oleObject" Target="../embeddings/oleObject55.bin"/><Relationship Id="rId12" Type="http://schemas.openxmlformats.org/officeDocument/2006/relationships/image" Target="../media/image38.png"/><Relationship Id="rId1" Type="http://schemas.openxmlformats.org/officeDocument/2006/relationships/vmlDrawing" Target="../drawings/vmlDrawing14.vml"/><Relationship Id="rId2" Type="http://schemas.openxmlformats.org/officeDocument/2006/relationships/slideLayout" Target="../slideLayouts/slideLayout1.xml"/><Relationship Id="rId3" Type="http://schemas.openxmlformats.org/officeDocument/2006/relationships/oleObject" Target="../embeddings/oleObject49.bin"/><Relationship Id="rId4" Type="http://schemas.openxmlformats.org/officeDocument/2006/relationships/image" Target="../media/image11.wmf"/><Relationship Id="rId5" Type="http://schemas.openxmlformats.org/officeDocument/2006/relationships/oleObject" Target="../embeddings/oleObject50.bin"/><Relationship Id="rId6" Type="http://schemas.openxmlformats.org/officeDocument/2006/relationships/oleObject" Target="../embeddings/oleObject51.bin"/><Relationship Id="rId7" Type="http://schemas.openxmlformats.org/officeDocument/2006/relationships/oleObject" Target="../embeddings/oleObject52.bin"/><Relationship Id="rId8" Type="http://schemas.openxmlformats.org/officeDocument/2006/relationships/oleObject" Target="../embeddings/oleObject53.bin"/><Relationship Id="rId9" Type="http://schemas.openxmlformats.org/officeDocument/2006/relationships/oleObject" Target="../embeddings/oleObject54.bin"/><Relationship Id="rId10" Type="http://schemas.openxmlformats.org/officeDocument/2006/relationships/image" Target="../media/image24.emf"/></Relationships>
</file>

<file path=ppt/slides/_rels/slide37.xml.rels><?xml version="1.0" encoding="UTF-8" standalone="yes"?>
<Relationships xmlns="http://schemas.openxmlformats.org/package/2006/relationships"><Relationship Id="rId3" Type="http://schemas.openxmlformats.org/officeDocument/2006/relationships/image" Target="../media/image40.png"/><Relationship Id="rId4" Type="http://schemas.openxmlformats.org/officeDocument/2006/relationships/image" Target="../media/image41.png"/><Relationship Id="rId1" Type="http://schemas.openxmlformats.org/officeDocument/2006/relationships/slideLayout" Target="../slideLayouts/slideLayout3.xml"/><Relationship Id="rId2" Type="http://schemas.openxmlformats.org/officeDocument/2006/relationships/image" Target="../media/image39.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42.gif"/></Relationships>
</file>

<file path=ppt/slides/_rels/slide40.xml.rels><?xml version="1.0" encoding="UTF-8" standalone="yes"?>
<Relationships xmlns="http://schemas.openxmlformats.org/package/2006/relationships"><Relationship Id="rId3" Type="http://schemas.openxmlformats.org/officeDocument/2006/relationships/image" Target="../media/image43.wmf"/><Relationship Id="rId4" Type="http://schemas.openxmlformats.org/officeDocument/2006/relationships/oleObject" Target="../embeddings/oleObject56.bin"/><Relationship Id="rId5" Type="http://schemas.openxmlformats.org/officeDocument/2006/relationships/image" Target="../media/image11.wmf"/><Relationship Id="rId6" Type="http://schemas.openxmlformats.org/officeDocument/2006/relationships/oleObject" Target="../embeddings/oleObject57.bin"/><Relationship Id="rId7" Type="http://schemas.openxmlformats.org/officeDocument/2006/relationships/oleObject" Target="../embeddings/oleObject58.bin"/><Relationship Id="rId8" Type="http://schemas.openxmlformats.org/officeDocument/2006/relationships/oleObject" Target="../embeddings/oleObject59.bin"/><Relationship Id="rId9" Type="http://schemas.openxmlformats.org/officeDocument/2006/relationships/oleObject" Target="../embeddings/oleObject60.bin"/><Relationship Id="rId10" Type="http://schemas.openxmlformats.org/officeDocument/2006/relationships/oleObject" Target="../embeddings/oleObject61.bin"/><Relationship Id="rId1" Type="http://schemas.openxmlformats.org/officeDocument/2006/relationships/vmlDrawing" Target="../drawings/vmlDrawing15.vml"/><Relationship Id="rId2"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44.jpg"/><Relationship Id="rId3" Type="http://schemas.openxmlformats.org/officeDocument/2006/relationships/image" Target="../media/image45.jp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46.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47.jpe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48.png"/><Relationship Id="rId3" Type="http://schemas.openxmlformats.org/officeDocument/2006/relationships/image" Target="../media/image49.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50.jp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51.jp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52.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53.jp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54.png"/><Relationship Id="rId3" Type="http://schemas.openxmlformats.org/officeDocument/2006/relationships/image" Target="../media/image55.jp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7.jpg"/><Relationship Id="rId3" Type="http://schemas.openxmlformats.org/officeDocument/2006/relationships/image" Target="../media/image56.jpg"/></Relationships>
</file>

<file path=ppt/slides/_rels/slide51.xml.rels><?xml version="1.0" encoding="UTF-8" standalone="yes"?>
<Relationships xmlns="http://schemas.openxmlformats.org/package/2006/relationships"><Relationship Id="rId3" Type="http://schemas.openxmlformats.org/officeDocument/2006/relationships/oleObject" Target="../embeddings/oleObject62.bin"/><Relationship Id="rId4" Type="http://schemas.openxmlformats.org/officeDocument/2006/relationships/image" Target="../media/image57.wmf"/><Relationship Id="rId1" Type="http://schemas.openxmlformats.org/officeDocument/2006/relationships/vmlDrawing" Target="../drawings/vmlDrawing16.vml"/><Relationship Id="rId2"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oleObject" Target="../embeddings/oleObject63.bin"/><Relationship Id="rId4" Type="http://schemas.openxmlformats.org/officeDocument/2006/relationships/image" Target="../media/image58.wmf"/><Relationship Id="rId1" Type="http://schemas.openxmlformats.org/officeDocument/2006/relationships/vmlDrawing" Target="../drawings/vmlDrawing17.vml"/><Relationship Id="rId2"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3" Type="http://schemas.openxmlformats.org/officeDocument/2006/relationships/oleObject" Target="../embeddings/oleObject64.bin"/><Relationship Id="rId4" Type="http://schemas.openxmlformats.org/officeDocument/2006/relationships/image" Target="../media/image59.emf"/><Relationship Id="rId5" Type="http://schemas.openxmlformats.org/officeDocument/2006/relationships/oleObject" Target="../embeddings/oleObject65.bin"/><Relationship Id="rId6" Type="http://schemas.openxmlformats.org/officeDocument/2006/relationships/image" Target="../media/image60.emf"/><Relationship Id="rId1" Type="http://schemas.openxmlformats.org/officeDocument/2006/relationships/vmlDrawing" Target="../drawings/vmlDrawing18.vml"/><Relationship Id="rId2"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3" Type="http://schemas.openxmlformats.org/officeDocument/2006/relationships/oleObject" Target="../embeddings/oleObject66.bin"/><Relationship Id="rId4" Type="http://schemas.openxmlformats.org/officeDocument/2006/relationships/image" Target="../media/image61.emf"/><Relationship Id="rId1" Type="http://schemas.openxmlformats.org/officeDocument/2006/relationships/vmlDrawing" Target="../drawings/vmlDrawing19.vml"/><Relationship Id="rId2"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62.jpe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63.jpg"/><Relationship Id="rId3" Type="http://schemas.openxmlformats.org/officeDocument/2006/relationships/image" Target="../media/image64.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65.png"/><Relationship Id="rId3" Type="http://schemas.openxmlformats.org/officeDocument/2006/relationships/image" Target="../media/image66.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7.jp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68.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69.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70.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71.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2.jpg"/><Relationship Id="rId3" Type="http://schemas.openxmlformats.org/officeDocument/2006/relationships/image" Target="../media/image73.jp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74.pn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75.emf"/></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3" Type="http://schemas.openxmlformats.org/officeDocument/2006/relationships/image" Target="../media/image77.jpg"/><Relationship Id="rId4" Type="http://schemas.openxmlformats.org/officeDocument/2006/relationships/image" Target="../media/image63.jpg"/><Relationship Id="rId1" Type="http://schemas.openxmlformats.org/officeDocument/2006/relationships/slideLayout" Target="../slideLayouts/slideLayout2.xml"/><Relationship Id="rId2" Type="http://schemas.openxmlformats.org/officeDocument/2006/relationships/image" Target="../media/image76.jpe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hyperlink" Target="http://www.clker.com/clipart-3589.html" TargetMode="External"/><Relationship Id="rId3" Type="http://schemas.openxmlformats.org/officeDocument/2006/relationships/image" Target="../media/image78.pn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79.png"/></Relationships>
</file>

<file path=ppt/slides/_rels/slide76.xml.rels><?xml version="1.0" encoding="UTF-8" standalone="yes"?>
<Relationships xmlns="http://schemas.openxmlformats.org/package/2006/relationships"><Relationship Id="rId3" Type="http://schemas.openxmlformats.org/officeDocument/2006/relationships/oleObject" Target="../embeddings/oleObject67.bin"/><Relationship Id="rId4" Type="http://schemas.openxmlformats.org/officeDocument/2006/relationships/image" Target="../media/image11.wmf"/><Relationship Id="rId5" Type="http://schemas.openxmlformats.org/officeDocument/2006/relationships/oleObject" Target="../embeddings/oleObject68.bin"/><Relationship Id="rId6" Type="http://schemas.openxmlformats.org/officeDocument/2006/relationships/oleObject" Target="../embeddings/oleObject69.bin"/><Relationship Id="rId7" Type="http://schemas.openxmlformats.org/officeDocument/2006/relationships/image" Target="../media/image80.png"/><Relationship Id="rId1" Type="http://schemas.openxmlformats.org/officeDocument/2006/relationships/vmlDrawing" Target="../drawings/vmlDrawing20.vml"/><Relationship Id="rId2"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45.jpg"/></Relationships>
</file>

<file path=ppt/slides/_rels/slide78.xml.rels><?xml version="1.0" encoding="UTF-8" standalone="yes"?>
<Relationships xmlns="http://schemas.openxmlformats.org/package/2006/relationships"><Relationship Id="rId3" Type="http://schemas.openxmlformats.org/officeDocument/2006/relationships/image" Target="../media/image7.jpg"/><Relationship Id="rId4" Type="http://schemas.openxmlformats.org/officeDocument/2006/relationships/image" Target="../media/image6.png"/><Relationship Id="rId5" Type="http://schemas.openxmlformats.org/officeDocument/2006/relationships/oleObject" Target="../embeddings/oleObject70.bin"/><Relationship Id="rId6" Type="http://schemas.openxmlformats.org/officeDocument/2006/relationships/image" Target="../media/image4.emf"/><Relationship Id="rId7" Type="http://schemas.openxmlformats.org/officeDocument/2006/relationships/image" Target="../media/image5.jpeg"/><Relationship Id="rId8" Type="http://schemas.openxmlformats.org/officeDocument/2006/relationships/image" Target="../media/image9.png"/><Relationship Id="rId9" Type="http://schemas.openxmlformats.org/officeDocument/2006/relationships/image" Target="../media/image8.jpeg"/><Relationship Id="rId1" Type="http://schemas.openxmlformats.org/officeDocument/2006/relationships/vmlDrawing" Target="../drawings/vmlDrawing21.vml"/><Relationship Id="rId2" Type="http://schemas.openxmlformats.org/officeDocument/2006/relationships/slideLayout" Target="../slideLayouts/slideLayout4.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hyperlink" Target="http://tomandemma.wordpress.com/2009/04/19/weekend-checklist/checklist-thumb/" TargetMode="External"/><Relationship Id="rId3" Type="http://schemas.openxmlformats.org/officeDocument/2006/relationships/image" Target="../media/image81.jpeg"/></Relationships>
</file>

<file path=ppt/slides/_rels/slide80.xml.rels><?xml version="1.0" encoding="UTF-8" standalone="yes"?>
<Relationships xmlns="http://schemas.openxmlformats.org/package/2006/relationships"><Relationship Id="rId3" Type="http://schemas.openxmlformats.org/officeDocument/2006/relationships/oleObject" Target="../embeddings/oleObject71.bin"/><Relationship Id="rId4" Type="http://schemas.openxmlformats.org/officeDocument/2006/relationships/image" Target="../media/image11.wmf"/><Relationship Id="rId5" Type="http://schemas.openxmlformats.org/officeDocument/2006/relationships/oleObject" Target="../embeddings/oleObject72.bin"/><Relationship Id="rId6" Type="http://schemas.openxmlformats.org/officeDocument/2006/relationships/oleObject" Target="../embeddings/oleObject73.bin"/><Relationship Id="rId7" Type="http://schemas.openxmlformats.org/officeDocument/2006/relationships/oleObject" Target="../embeddings/oleObject74.bin"/><Relationship Id="rId8" Type="http://schemas.openxmlformats.org/officeDocument/2006/relationships/oleObject" Target="../embeddings/oleObject75.bin"/><Relationship Id="rId9" Type="http://schemas.openxmlformats.org/officeDocument/2006/relationships/oleObject" Target="../embeddings/oleObject76.bin"/><Relationship Id="rId1" Type="http://schemas.openxmlformats.org/officeDocument/2006/relationships/vmlDrawing" Target="../drawings/vmlDrawing22.vml"/><Relationship Id="rId2"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oleObject" Target="../embeddings/oleObject77.bin"/><Relationship Id="rId4" Type="http://schemas.openxmlformats.org/officeDocument/2006/relationships/image" Target="../media/image11.wmf"/><Relationship Id="rId5" Type="http://schemas.openxmlformats.org/officeDocument/2006/relationships/oleObject" Target="../embeddings/oleObject78.bin"/><Relationship Id="rId6" Type="http://schemas.openxmlformats.org/officeDocument/2006/relationships/oleObject" Target="../embeddings/oleObject79.bin"/><Relationship Id="rId7" Type="http://schemas.openxmlformats.org/officeDocument/2006/relationships/oleObject" Target="../embeddings/oleObject80.bin"/><Relationship Id="rId8" Type="http://schemas.openxmlformats.org/officeDocument/2006/relationships/oleObject" Target="../embeddings/oleObject81.bin"/><Relationship Id="rId9" Type="http://schemas.openxmlformats.org/officeDocument/2006/relationships/oleObject" Target="../embeddings/oleObject82.bin"/><Relationship Id="rId10" Type="http://schemas.openxmlformats.org/officeDocument/2006/relationships/image" Target="../media/image5.jpeg"/><Relationship Id="rId1" Type="http://schemas.openxmlformats.org/officeDocument/2006/relationships/vmlDrawing" Target="../drawings/vmlDrawing23.vml"/><Relationship Id="rId2"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82.jpeg"/><Relationship Id="rId3" Type="http://schemas.openxmlformats.org/officeDocument/2006/relationships/image" Target="../media/image83.jpeg"/></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84.jpg"/><Relationship Id="rId3" Type="http://schemas.openxmlformats.org/officeDocument/2006/relationships/image" Target="../media/image85.gif"/></Relationships>
</file>

<file path=ppt/slides/_rels/slide84.xml.rels><?xml version="1.0" encoding="UTF-8" standalone="yes"?>
<Relationships xmlns="http://schemas.openxmlformats.org/package/2006/relationships"><Relationship Id="rId3" Type="http://schemas.openxmlformats.org/officeDocument/2006/relationships/oleObject" Target="../embeddings/oleObject83.bin"/><Relationship Id="rId4" Type="http://schemas.openxmlformats.org/officeDocument/2006/relationships/image" Target="../media/image11.wmf"/><Relationship Id="rId5" Type="http://schemas.openxmlformats.org/officeDocument/2006/relationships/oleObject" Target="../embeddings/oleObject84.bin"/><Relationship Id="rId6" Type="http://schemas.openxmlformats.org/officeDocument/2006/relationships/oleObject" Target="../embeddings/oleObject85.bin"/><Relationship Id="rId7" Type="http://schemas.openxmlformats.org/officeDocument/2006/relationships/oleObject" Target="../embeddings/oleObject86.bin"/><Relationship Id="rId8" Type="http://schemas.openxmlformats.org/officeDocument/2006/relationships/image" Target="../media/image86.jpeg"/><Relationship Id="rId1" Type="http://schemas.openxmlformats.org/officeDocument/2006/relationships/vmlDrawing" Target="../drawings/vmlDrawing24.vml"/><Relationship Id="rId2" Type="http://schemas.openxmlformats.org/officeDocument/2006/relationships/slideLayout" Target="../slideLayouts/slideLayout1.xml"/></Relationships>
</file>

<file path=ppt/slides/_rels/slide85.xml.rels><?xml version="1.0" encoding="UTF-8" standalone="yes"?>
<Relationships xmlns="http://schemas.openxmlformats.org/package/2006/relationships"><Relationship Id="rId3" Type="http://schemas.openxmlformats.org/officeDocument/2006/relationships/oleObject" Target="../embeddings/oleObject87.bin"/><Relationship Id="rId4" Type="http://schemas.openxmlformats.org/officeDocument/2006/relationships/image" Target="../media/image11.wmf"/><Relationship Id="rId5" Type="http://schemas.openxmlformats.org/officeDocument/2006/relationships/oleObject" Target="../embeddings/oleObject88.bin"/><Relationship Id="rId6" Type="http://schemas.openxmlformats.org/officeDocument/2006/relationships/oleObject" Target="../embeddings/oleObject89.bin"/><Relationship Id="rId7" Type="http://schemas.openxmlformats.org/officeDocument/2006/relationships/oleObject" Target="../embeddings/oleObject90.bin"/><Relationship Id="rId1" Type="http://schemas.openxmlformats.org/officeDocument/2006/relationships/vmlDrawing" Target="../drawings/vmlDrawing25.vml"/><Relationship Id="rId2"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87.jpeg"/></Relationships>
</file>

<file path=ppt/slides/_rels/slide87.xml.rels><?xml version="1.0" encoding="UTF-8" standalone="yes"?>
<Relationships xmlns="http://schemas.openxmlformats.org/package/2006/relationships"><Relationship Id="rId3" Type="http://schemas.openxmlformats.org/officeDocument/2006/relationships/oleObject" Target="../embeddings/oleObject91.bin"/><Relationship Id="rId4" Type="http://schemas.openxmlformats.org/officeDocument/2006/relationships/image" Target="../media/image11.wmf"/><Relationship Id="rId5" Type="http://schemas.openxmlformats.org/officeDocument/2006/relationships/oleObject" Target="../embeddings/oleObject92.bin"/><Relationship Id="rId6" Type="http://schemas.openxmlformats.org/officeDocument/2006/relationships/oleObject" Target="../embeddings/oleObject93.bin"/><Relationship Id="rId7" Type="http://schemas.openxmlformats.org/officeDocument/2006/relationships/oleObject" Target="../embeddings/oleObject94.bin"/><Relationship Id="rId1" Type="http://schemas.openxmlformats.org/officeDocument/2006/relationships/vmlDrawing" Target="../drawings/vmlDrawing26.vml"/><Relationship Id="rId2" Type="http://schemas.openxmlformats.org/officeDocument/2006/relationships/slideLayout" Target="../slideLayouts/slideLayout1.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chart" Target="../charts/chart1.xml"/></Relationships>
</file>

<file path=ppt/slides/_rels/slide89.xml.rels><?xml version="1.0" encoding="UTF-8" standalone="yes"?>
<Relationships xmlns="http://schemas.openxmlformats.org/package/2006/relationships"><Relationship Id="rId11" Type="http://schemas.openxmlformats.org/officeDocument/2006/relationships/oleObject" Target="../embeddings/oleObject98.bin"/><Relationship Id="rId12" Type="http://schemas.openxmlformats.org/officeDocument/2006/relationships/image" Target="../media/image91.wmf"/><Relationship Id="rId13" Type="http://schemas.openxmlformats.org/officeDocument/2006/relationships/oleObject" Target="../embeddings/oleObject99.bin"/><Relationship Id="rId14" Type="http://schemas.openxmlformats.org/officeDocument/2006/relationships/image" Target="../media/image92.wmf"/><Relationship Id="rId15" Type="http://schemas.openxmlformats.org/officeDocument/2006/relationships/oleObject" Target="../embeddings/oleObject100.bin"/><Relationship Id="rId16" Type="http://schemas.openxmlformats.org/officeDocument/2006/relationships/image" Target="../media/image93.wmf"/><Relationship Id="rId17" Type="http://schemas.openxmlformats.org/officeDocument/2006/relationships/image" Target="../media/image95.png"/><Relationship Id="rId18" Type="http://schemas.openxmlformats.org/officeDocument/2006/relationships/image" Target="../media/image96.png"/><Relationship Id="rId1" Type="http://schemas.openxmlformats.org/officeDocument/2006/relationships/vmlDrawing" Target="../drawings/vmlDrawing27.vml"/><Relationship Id="rId2" Type="http://schemas.openxmlformats.org/officeDocument/2006/relationships/slideLayout" Target="../slideLayouts/slideLayout1.xml"/><Relationship Id="rId3" Type="http://schemas.openxmlformats.org/officeDocument/2006/relationships/image" Target="../media/image33.png"/><Relationship Id="rId4" Type="http://schemas.openxmlformats.org/officeDocument/2006/relationships/image" Target="../media/image94.png"/><Relationship Id="rId5" Type="http://schemas.openxmlformats.org/officeDocument/2006/relationships/oleObject" Target="../embeddings/oleObject95.bin"/><Relationship Id="rId6" Type="http://schemas.openxmlformats.org/officeDocument/2006/relationships/image" Target="../media/image88.wmf"/><Relationship Id="rId7" Type="http://schemas.openxmlformats.org/officeDocument/2006/relationships/oleObject" Target="../embeddings/oleObject96.bin"/><Relationship Id="rId8" Type="http://schemas.openxmlformats.org/officeDocument/2006/relationships/image" Target="../media/image89.wmf"/><Relationship Id="rId9" Type="http://schemas.openxmlformats.org/officeDocument/2006/relationships/oleObject" Target="../embeddings/oleObject97.bin"/><Relationship Id="rId10" Type="http://schemas.openxmlformats.org/officeDocument/2006/relationships/image" Target="../media/image90.wmf"/></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97.png"/></Relationships>
</file>

<file path=ppt/slides/_rels/slide92.xml.rels><?xml version="1.0" encoding="UTF-8" standalone="yes"?>
<Relationships xmlns="http://schemas.openxmlformats.org/package/2006/relationships"><Relationship Id="rId3" Type="http://schemas.openxmlformats.org/officeDocument/2006/relationships/image" Target="../media/image98.png"/><Relationship Id="rId4" Type="http://schemas.openxmlformats.org/officeDocument/2006/relationships/oleObject" Target="../embeddings/oleObject101.bin"/><Relationship Id="rId5" Type="http://schemas.openxmlformats.org/officeDocument/2006/relationships/image" Target="../media/image11.wmf"/><Relationship Id="rId6" Type="http://schemas.openxmlformats.org/officeDocument/2006/relationships/oleObject" Target="../embeddings/oleObject102.bin"/><Relationship Id="rId7" Type="http://schemas.openxmlformats.org/officeDocument/2006/relationships/oleObject" Target="../embeddings/oleObject103.bin"/><Relationship Id="rId8" Type="http://schemas.openxmlformats.org/officeDocument/2006/relationships/oleObject" Target="../embeddings/oleObject104.bin"/><Relationship Id="rId9" Type="http://schemas.openxmlformats.org/officeDocument/2006/relationships/oleObject" Target="../embeddings/oleObject105.bin"/><Relationship Id="rId10" Type="http://schemas.openxmlformats.org/officeDocument/2006/relationships/oleObject" Target="../embeddings/oleObject106.bin"/><Relationship Id="rId1" Type="http://schemas.openxmlformats.org/officeDocument/2006/relationships/vmlDrawing" Target="../drawings/vmlDrawing28.vml"/><Relationship Id="rId2" Type="http://schemas.openxmlformats.org/officeDocument/2006/relationships/slideLayout" Target="../slideLayouts/slideLayout1.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99.emf"/></Relationships>
</file>

<file path=ppt/slides/_rels/slide94.xml.rels><?xml version="1.0" encoding="UTF-8" standalone="yes"?>
<Relationships xmlns="http://schemas.openxmlformats.org/package/2006/relationships"><Relationship Id="rId3" Type="http://schemas.openxmlformats.org/officeDocument/2006/relationships/oleObject" Target="../embeddings/oleObject107.bin"/><Relationship Id="rId4" Type="http://schemas.openxmlformats.org/officeDocument/2006/relationships/image" Target="../media/image11.wmf"/><Relationship Id="rId5" Type="http://schemas.openxmlformats.org/officeDocument/2006/relationships/oleObject" Target="../embeddings/oleObject108.bin"/><Relationship Id="rId6" Type="http://schemas.openxmlformats.org/officeDocument/2006/relationships/oleObject" Target="../embeddings/oleObject109.bin"/><Relationship Id="rId7" Type="http://schemas.openxmlformats.org/officeDocument/2006/relationships/oleObject" Target="../embeddings/oleObject110.bin"/><Relationship Id="rId8" Type="http://schemas.openxmlformats.org/officeDocument/2006/relationships/oleObject" Target="../embeddings/oleObject111.bin"/><Relationship Id="rId9" Type="http://schemas.openxmlformats.org/officeDocument/2006/relationships/oleObject" Target="../embeddings/oleObject112.bin"/><Relationship Id="rId1" Type="http://schemas.openxmlformats.org/officeDocument/2006/relationships/vmlDrawing" Target="../drawings/vmlDrawing29.vml"/><Relationship Id="rId2" Type="http://schemas.openxmlformats.org/officeDocument/2006/relationships/slideLayout" Target="../slideLayouts/slideLayout1.xml"/></Relationships>
</file>

<file path=ppt/slides/_rels/slide95.xml.rels><?xml version="1.0" encoding="UTF-8" standalone="yes"?>
<Relationships xmlns="http://schemas.openxmlformats.org/package/2006/relationships"><Relationship Id="rId3" Type="http://schemas.openxmlformats.org/officeDocument/2006/relationships/oleObject" Target="../embeddings/oleObject113.bin"/><Relationship Id="rId4" Type="http://schemas.openxmlformats.org/officeDocument/2006/relationships/image" Target="../media/image11.wmf"/><Relationship Id="rId5" Type="http://schemas.openxmlformats.org/officeDocument/2006/relationships/oleObject" Target="../embeddings/oleObject114.bin"/><Relationship Id="rId6" Type="http://schemas.openxmlformats.org/officeDocument/2006/relationships/oleObject" Target="../embeddings/oleObject115.bin"/><Relationship Id="rId7" Type="http://schemas.openxmlformats.org/officeDocument/2006/relationships/oleObject" Target="../embeddings/oleObject116.bin"/><Relationship Id="rId1" Type="http://schemas.openxmlformats.org/officeDocument/2006/relationships/vmlDrawing" Target="../drawings/vmlDrawing30.vml"/><Relationship Id="rId2" Type="http://schemas.openxmlformats.org/officeDocument/2006/relationships/slideLayout" Target="../slideLayouts/slideLayout1.xml"/></Relationships>
</file>

<file path=ppt/slides/_rels/slide96.xml.rels><?xml version="1.0" encoding="UTF-8" standalone="yes"?>
<Relationships xmlns="http://schemas.openxmlformats.org/package/2006/relationships"><Relationship Id="rId3" Type="http://schemas.openxmlformats.org/officeDocument/2006/relationships/hyperlink" Target="http://www.clker.com/clipart-4243.html" TargetMode="External"/><Relationship Id="rId4" Type="http://schemas.openxmlformats.org/officeDocument/2006/relationships/image" Target="../media/image101.png"/><Relationship Id="rId1" Type="http://schemas.openxmlformats.org/officeDocument/2006/relationships/slideLayout" Target="../slideLayouts/slideLayout1.xml"/><Relationship Id="rId2" Type="http://schemas.openxmlformats.org/officeDocument/2006/relationships/image" Target="../media/image100.png"/></Relationships>
</file>

<file path=ppt/slides/_rels/slide97.xml.rels><?xml version="1.0" encoding="UTF-8" standalone="yes"?>
<Relationships xmlns="http://schemas.openxmlformats.org/package/2006/relationships"><Relationship Id="rId3" Type="http://schemas.openxmlformats.org/officeDocument/2006/relationships/diagramLayout" Target="../diagrams/layout1.xml"/><Relationship Id="rId4" Type="http://schemas.openxmlformats.org/officeDocument/2006/relationships/diagramQuickStyle" Target="../diagrams/quickStyle1.xml"/><Relationship Id="rId5" Type="http://schemas.openxmlformats.org/officeDocument/2006/relationships/diagramColors" Target="../diagrams/colors1.xml"/><Relationship Id="rId6" Type="http://schemas.microsoft.com/office/2007/relationships/diagramDrawing" Target="../diagrams/drawing1.xml"/><Relationship Id="rId1" Type="http://schemas.openxmlformats.org/officeDocument/2006/relationships/slideLayout" Target="../slideLayouts/slideLayout2.xml"/><Relationship Id="rId2" Type="http://schemas.openxmlformats.org/officeDocument/2006/relationships/diagramData" Target="../diagrams/data1.xml"/></Relationships>
</file>

<file path=ppt/slides/_rels/slide98.xml.rels><?xml version="1.0" encoding="UTF-8" standalone="yes"?>
<Relationships xmlns="http://schemas.openxmlformats.org/package/2006/relationships"><Relationship Id="rId3" Type="http://schemas.openxmlformats.org/officeDocument/2006/relationships/oleObject" Target="../embeddings/oleObject117.bin"/><Relationship Id="rId4" Type="http://schemas.openxmlformats.org/officeDocument/2006/relationships/image" Target="../media/image11.wmf"/><Relationship Id="rId5" Type="http://schemas.openxmlformats.org/officeDocument/2006/relationships/oleObject" Target="../embeddings/oleObject118.bin"/><Relationship Id="rId6" Type="http://schemas.openxmlformats.org/officeDocument/2006/relationships/oleObject" Target="../embeddings/oleObject119.bin"/><Relationship Id="rId7" Type="http://schemas.openxmlformats.org/officeDocument/2006/relationships/oleObject" Target="../embeddings/oleObject120.bin"/><Relationship Id="rId1" Type="http://schemas.openxmlformats.org/officeDocument/2006/relationships/vmlDrawing" Target="../drawings/vmlDrawing31.vml"/><Relationship Id="rId2"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oleObject" Target="../embeddings/oleObject121.bin"/><Relationship Id="rId4" Type="http://schemas.openxmlformats.org/officeDocument/2006/relationships/image" Target="../media/image11.wmf"/><Relationship Id="rId5" Type="http://schemas.openxmlformats.org/officeDocument/2006/relationships/oleObject" Target="../embeddings/oleObject122.bin"/><Relationship Id="rId6" Type="http://schemas.openxmlformats.org/officeDocument/2006/relationships/oleObject" Target="../embeddings/oleObject123.bin"/><Relationship Id="rId7" Type="http://schemas.openxmlformats.org/officeDocument/2006/relationships/oleObject" Target="../embeddings/oleObject124.bin"/><Relationship Id="rId8" Type="http://schemas.openxmlformats.org/officeDocument/2006/relationships/oleObject" Target="../embeddings/oleObject125.bin"/><Relationship Id="rId1" Type="http://schemas.openxmlformats.org/officeDocument/2006/relationships/vmlDrawing" Target="../drawings/vmlDrawing32.vml"/><Relationship Id="rId2" Type="http://schemas.openxmlformats.org/officeDocument/2006/relationships/slideLayout" Target="../slideLayouts/slideLayout1.xml"/></Relationships>
</file>

<file path=ppt/slides/_rels/slide100.xml.rels><?xml version="1.0" encoding="UTF-8" standalone="yes"?>
<Relationships xmlns="http://schemas.openxmlformats.org/package/2006/relationships"><Relationship Id="rId3" Type="http://schemas.openxmlformats.org/officeDocument/2006/relationships/oleObject" Target="../embeddings/oleObject126.bin"/><Relationship Id="rId4" Type="http://schemas.openxmlformats.org/officeDocument/2006/relationships/image" Target="../media/image11.wmf"/><Relationship Id="rId5" Type="http://schemas.openxmlformats.org/officeDocument/2006/relationships/oleObject" Target="../embeddings/oleObject127.bin"/><Relationship Id="rId6" Type="http://schemas.openxmlformats.org/officeDocument/2006/relationships/oleObject" Target="../embeddings/oleObject128.bin"/><Relationship Id="rId7" Type="http://schemas.openxmlformats.org/officeDocument/2006/relationships/oleObject" Target="../embeddings/oleObject129.bin"/><Relationship Id="rId1" Type="http://schemas.openxmlformats.org/officeDocument/2006/relationships/vmlDrawing" Target="../drawings/vmlDrawing33.vml"/><Relationship Id="rId2"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3" Type="http://schemas.openxmlformats.org/officeDocument/2006/relationships/image" Target="../media/image102.png"/><Relationship Id="rId4" Type="http://schemas.openxmlformats.org/officeDocument/2006/relationships/oleObject" Target="../embeddings/oleObject130.bin"/><Relationship Id="rId5" Type="http://schemas.openxmlformats.org/officeDocument/2006/relationships/image" Target="../media/image11.wmf"/><Relationship Id="rId6" Type="http://schemas.openxmlformats.org/officeDocument/2006/relationships/oleObject" Target="../embeddings/oleObject131.bin"/><Relationship Id="rId7" Type="http://schemas.openxmlformats.org/officeDocument/2006/relationships/oleObject" Target="../embeddings/oleObject132.bin"/><Relationship Id="rId8" Type="http://schemas.openxmlformats.org/officeDocument/2006/relationships/oleObject" Target="../embeddings/oleObject133.bin"/><Relationship Id="rId9" Type="http://schemas.openxmlformats.org/officeDocument/2006/relationships/oleObject" Target="../embeddings/oleObject134.bin"/><Relationship Id="rId1" Type="http://schemas.openxmlformats.org/officeDocument/2006/relationships/vmlDrawing" Target="../drawings/vmlDrawing34.vml"/><Relationship Id="rId2" Type="http://schemas.openxmlformats.org/officeDocument/2006/relationships/slideLayout" Target="../slideLayouts/slideLayout1.xml"/></Relationships>
</file>

<file path=ppt/slides/_rels/slide102.xml.rels><?xml version="1.0" encoding="UTF-8" standalone="yes"?>
<Relationships xmlns="http://schemas.openxmlformats.org/package/2006/relationships"><Relationship Id="rId3" Type="http://schemas.openxmlformats.org/officeDocument/2006/relationships/oleObject" Target="../embeddings/oleObject135.bin"/><Relationship Id="rId4" Type="http://schemas.openxmlformats.org/officeDocument/2006/relationships/image" Target="../media/image11.wmf"/><Relationship Id="rId5" Type="http://schemas.openxmlformats.org/officeDocument/2006/relationships/oleObject" Target="../embeddings/oleObject136.bin"/><Relationship Id="rId6" Type="http://schemas.openxmlformats.org/officeDocument/2006/relationships/oleObject" Target="../embeddings/oleObject137.bin"/><Relationship Id="rId7" Type="http://schemas.openxmlformats.org/officeDocument/2006/relationships/oleObject" Target="../embeddings/oleObject138.bin"/><Relationship Id="rId1" Type="http://schemas.openxmlformats.org/officeDocument/2006/relationships/vmlDrawing" Target="../drawings/vmlDrawing35.vml"/><Relationship Id="rId2"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3" Type="http://schemas.openxmlformats.org/officeDocument/2006/relationships/oleObject" Target="../embeddings/oleObject139.bin"/><Relationship Id="rId4" Type="http://schemas.openxmlformats.org/officeDocument/2006/relationships/image" Target="../media/image11.wmf"/><Relationship Id="rId5" Type="http://schemas.openxmlformats.org/officeDocument/2006/relationships/oleObject" Target="../embeddings/oleObject140.bin"/><Relationship Id="rId6" Type="http://schemas.openxmlformats.org/officeDocument/2006/relationships/oleObject" Target="../embeddings/oleObject141.bin"/><Relationship Id="rId7" Type="http://schemas.openxmlformats.org/officeDocument/2006/relationships/oleObject" Target="../embeddings/oleObject142.bin"/><Relationship Id="rId8" Type="http://schemas.openxmlformats.org/officeDocument/2006/relationships/oleObject" Target="../embeddings/oleObject143.bin"/><Relationship Id="rId9" Type="http://schemas.openxmlformats.org/officeDocument/2006/relationships/oleObject" Target="../embeddings/oleObject144.bin"/><Relationship Id="rId10" Type="http://schemas.openxmlformats.org/officeDocument/2006/relationships/image" Target="../media/image103.jpeg"/><Relationship Id="rId1" Type="http://schemas.openxmlformats.org/officeDocument/2006/relationships/vmlDrawing" Target="../drawings/vmlDrawing36.vml"/><Relationship Id="rId2" Type="http://schemas.openxmlformats.org/officeDocument/2006/relationships/slideLayout" Target="../slideLayouts/slideLayout1.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04.jpeg"/><Relationship Id="rId3" Type="http://schemas.openxmlformats.org/officeDocument/2006/relationships/image" Target="../media/image105.jpeg"/></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06.gif"/><Relationship Id="rId3" Type="http://schemas.openxmlformats.org/officeDocument/2006/relationships/image" Target="../media/image107.jpg"/></Relationships>
</file>

<file path=ppt/slides/_rels/slide106.xml.rels><?xml version="1.0" encoding="UTF-8" standalone="yes"?>
<Relationships xmlns="http://schemas.openxmlformats.org/package/2006/relationships"><Relationship Id="rId3" Type="http://schemas.openxmlformats.org/officeDocument/2006/relationships/oleObject" Target="../embeddings/oleObject145.bin"/><Relationship Id="rId4" Type="http://schemas.openxmlformats.org/officeDocument/2006/relationships/image" Target="../media/image11.wmf"/><Relationship Id="rId5" Type="http://schemas.openxmlformats.org/officeDocument/2006/relationships/oleObject" Target="../embeddings/oleObject146.bin"/><Relationship Id="rId6" Type="http://schemas.openxmlformats.org/officeDocument/2006/relationships/oleObject" Target="../embeddings/oleObject147.bin"/><Relationship Id="rId7" Type="http://schemas.openxmlformats.org/officeDocument/2006/relationships/oleObject" Target="../embeddings/oleObject148.bin"/><Relationship Id="rId1" Type="http://schemas.openxmlformats.org/officeDocument/2006/relationships/vmlDrawing" Target="../drawings/vmlDrawing37.vml"/><Relationship Id="rId2" Type="http://schemas.openxmlformats.org/officeDocument/2006/relationships/slideLayout" Target="../slideLayouts/slideLayout1.xml"/></Relationships>
</file>

<file path=ppt/slides/_rels/slide107.xml.rels><?xml version="1.0" encoding="UTF-8" standalone="yes"?>
<Relationships xmlns="http://schemas.openxmlformats.org/package/2006/relationships"><Relationship Id="rId3" Type="http://schemas.openxmlformats.org/officeDocument/2006/relationships/image" Target="../media/image108.jpeg"/><Relationship Id="rId4" Type="http://schemas.openxmlformats.org/officeDocument/2006/relationships/image" Target="../media/image8.jpeg"/><Relationship Id="rId5" Type="http://schemas.openxmlformats.org/officeDocument/2006/relationships/oleObject" Target="../embeddings/oleObject149.bin"/><Relationship Id="rId6" Type="http://schemas.openxmlformats.org/officeDocument/2006/relationships/image" Target="../media/image16.wmf"/><Relationship Id="rId7" Type="http://schemas.openxmlformats.org/officeDocument/2006/relationships/oleObject" Target="../embeddings/oleObject150.bin"/><Relationship Id="rId8" Type="http://schemas.openxmlformats.org/officeDocument/2006/relationships/oleObject" Target="../embeddings/oleObject151.bin"/><Relationship Id="rId9" Type="http://schemas.openxmlformats.org/officeDocument/2006/relationships/oleObject" Target="../embeddings/oleObject152.bin"/><Relationship Id="rId10" Type="http://schemas.openxmlformats.org/officeDocument/2006/relationships/oleObject" Target="../embeddings/oleObject153.bin"/><Relationship Id="rId11" Type="http://schemas.openxmlformats.org/officeDocument/2006/relationships/oleObject" Target="../embeddings/oleObject154.bin"/><Relationship Id="rId1" Type="http://schemas.openxmlformats.org/officeDocument/2006/relationships/vmlDrawing" Target="../drawings/vmlDrawing38.vml"/><Relationship Id="rId2" Type="http://schemas.openxmlformats.org/officeDocument/2006/relationships/slideLayout" Target="../slideLayouts/slideLayout1.xml"/></Relationships>
</file>

<file path=ppt/slides/_rels/slide108.xml.rels><?xml version="1.0" encoding="UTF-8" standalone="yes"?>
<Relationships xmlns="http://schemas.openxmlformats.org/package/2006/relationships"><Relationship Id="rId3" Type="http://schemas.openxmlformats.org/officeDocument/2006/relationships/oleObject" Target="../embeddings/oleObject155.bin"/><Relationship Id="rId4" Type="http://schemas.openxmlformats.org/officeDocument/2006/relationships/image" Target="../media/image11.wmf"/><Relationship Id="rId5" Type="http://schemas.openxmlformats.org/officeDocument/2006/relationships/oleObject" Target="../embeddings/oleObject156.bin"/><Relationship Id="rId6" Type="http://schemas.openxmlformats.org/officeDocument/2006/relationships/oleObject" Target="../embeddings/oleObject157.bin"/><Relationship Id="rId7" Type="http://schemas.openxmlformats.org/officeDocument/2006/relationships/oleObject" Target="../embeddings/oleObject158.bin"/><Relationship Id="rId8" Type="http://schemas.openxmlformats.org/officeDocument/2006/relationships/image" Target="../media/image9.png"/><Relationship Id="rId1" Type="http://schemas.openxmlformats.org/officeDocument/2006/relationships/vmlDrawing" Target="../drawings/vmlDrawing39.vml"/><Relationship Id="rId2" Type="http://schemas.openxmlformats.org/officeDocument/2006/relationships/slideLayout" Target="../slideLayouts/slideLayout1.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09.wmf"/></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10.jpeg"/><Relationship Id="rId3" Type="http://schemas.openxmlformats.org/officeDocument/2006/relationships/image" Target="../media/image111.jpeg"/></Relationships>
</file>

<file path=ppt/slides/_rels/slide111.xml.rels><?xml version="1.0" encoding="UTF-8" standalone="yes"?>
<Relationships xmlns="http://schemas.openxmlformats.org/package/2006/relationships"><Relationship Id="rId3" Type="http://schemas.openxmlformats.org/officeDocument/2006/relationships/image" Target="../media/image113.jpg"/><Relationship Id="rId4" Type="http://schemas.openxmlformats.org/officeDocument/2006/relationships/image" Target="../media/image7.jpg"/><Relationship Id="rId5" Type="http://schemas.openxmlformats.org/officeDocument/2006/relationships/image" Target="../media/image114.jpg"/><Relationship Id="rId6" Type="http://schemas.openxmlformats.org/officeDocument/2006/relationships/image" Target="../media/image115.jpg"/><Relationship Id="rId7" Type="http://schemas.openxmlformats.org/officeDocument/2006/relationships/image" Target="../media/image116.jpg"/><Relationship Id="rId1" Type="http://schemas.openxmlformats.org/officeDocument/2006/relationships/slideLayout" Target="../slideLayouts/slideLayout1.xml"/><Relationship Id="rId2" Type="http://schemas.openxmlformats.org/officeDocument/2006/relationships/image" Target="../media/image112.jpg"/></Relationships>
</file>

<file path=ppt/slides/_rels/slide112.xml.rels><?xml version="1.0" encoding="UTF-8" standalone="yes"?>
<Relationships xmlns="http://schemas.openxmlformats.org/package/2006/relationships"><Relationship Id="rId3" Type="http://schemas.openxmlformats.org/officeDocument/2006/relationships/image" Target="../media/image118.jpg"/><Relationship Id="rId4" Type="http://schemas.openxmlformats.org/officeDocument/2006/relationships/image" Target="../media/image119.jpg"/><Relationship Id="rId5" Type="http://schemas.openxmlformats.org/officeDocument/2006/relationships/image" Target="../media/image120.jpg"/><Relationship Id="rId1" Type="http://schemas.openxmlformats.org/officeDocument/2006/relationships/slideLayout" Target="../slideLayouts/slideLayout1.xml"/><Relationship Id="rId2" Type="http://schemas.openxmlformats.org/officeDocument/2006/relationships/image" Target="../media/image117.jpg"/></Relationships>
</file>

<file path=ppt/slides/_rels/slide113.xml.rels><?xml version="1.0" encoding="UTF-8" standalone="yes"?>
<Relationships xmlns="http://schemas.openxmlformats.org/package/2006/relationships"><Relationship Id="rId3" Type="http://schemas.openxmlformats.org/officeDocument/2006/relationships/image" Target="../media/image122.jpg"/><Relationship Id="rId4" Type="http://schemas.openxmlformats.org/officeDocument/2006/relationships/image" Target="../media/image123.jpg"/><Relationship Id="rId5" Type="http://schemas.openxmlformats.org/officeDocument/2006/relationships/image" Target="../media/image124.jpg"/><Relationship Id="rId1" Type="http://schemas.openxmlformats.org/officeDocument/2006/relationships/slideLayout" Target="../slideLayouts/slideLayout1.xml"/><Relationship Id="rId2" Type="http://schemas.openxmlformats.org/officeDocument/2006/relationships/image" Target="../media/image121.jpg"/></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25.jpg"/></Relationships>
</file>

<file path=ppt/slides/_rels/slide115.xml.rels><?xml version="1.0" encoding="UTF-8" standalone="yes"?>
<Relationships xmlns="http://schemas.openxmlformats.org/package/2006/relationships"><Relationship Id="rId3" Type="http://schemas.openxmlformats.org/officeDocument/2006/relationships/image" Target="../media/image127.png"/><Relationship Id="rId4" Type="http://schemas.openxmlformats.org/officeDocument/2006/relationships/image" Target="../media/image128.png"/><Relationship Id="rId1" Type="http://schemas.openxmlformats.org/officeDocument/2006/relationships/slideLayout" Target="../slideLayouts/slideLayout1.xml"/><Relationship Id="rId2" Type="http://schemas.openxmlformats.org/officeDocument/2006/relationships/image" Target="../media/image126.png"/></Relationships>
</file>

<file path=ppt/slides/_rels/slide116.xml.rels><?xml version="1.0" encoding="UTF-8" standalone="yes"?>
<Relationships xmlns="http://schemas.openxmlformats.org/package/2006/relationships"><Relationship Id="rId3" Type="http://schemas.openxmlformats.org/officeDocument/2006/relationships/image" Target="../media/image130.jpeg"/><Relationship Id="rId4" Type="http://schemas.openxmlformats.org/officeDocument/2006/relationships/hyperlink" Target="http://images.google.com/imgres?imgurl=http://www.vative.com.au/images/Mistake_Proofing_Poka_Yoke.jpg&amp;imgrefurl=http://www.vative.com.au/Mistake_Proofing_Poka_Yoke.php&amp;usg=__w2yk6HzvoUQFnB4XQXhg9cmGmII=&amp;h=300&amp;w=400&amp;sz=70&amp;hl=en&amp;start=65&amp;um=1&amp;itbs=1&amp;tbnid=zasZ4wlHlQZJCM:&amp;tbnh=93&amp;tbnw=124&amp;prev=/images?q=error+proofing&amp;start=63&amp;um=1&amp;hl=en&amp;sa=N&amp;rlz=1T4SUNA_enUS257US260&amp;ndsp=21&amp;tbs=isch:1" TargetMode="External"/><Relationship Id="rId5" Type="http://schemas.openxmlformats.org/officeDocument/2006/relationships/image" Target="../media/image131.jpeg"/><Relationship Id="rId6" Type="http://schemas.openxmlformats.org/officeDocument/2006/relationships/image" Target="../media/image132.jpeg"/><Relationship Id="rId7" Type="http://schemas.openxmlformats.org/officeDocument/2006/relationships/image" Target="../media/image133.jpeg"/><Relationship Id="rId8" Type="http://schemas.openxmlformats.org/officeDocument/2006/relationships/image" Target="../media/image134.jpeg"/><Relationship Id="rId1" Type="http://schemas.openxmlformats.org/officeDocument/2006/relationships/slideLayout" Target="../slideLayouts/slideLayout1.xml"/><Relationship Id="rId2" Type="http://schemas.openxmlformats.org/officeDocument/2006/relationships/image" Target="../media/image129.jpeg"/></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35.png"/></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6.png"/><Relationship Id="rId3" Type="http://schemas.openxmlformats.org/officeDocument/2006/relationships/image" Target="../media/image137.png"/></Relationships>
</file>

<file path=ppt/slides/_rels/slide119.xml.rels><?xml version="1.0" encoding="UTF-8" standalone="yes"?>
<Relationships xmlns="http://schemas.openxmlformats.org/package/2006/relationships"><Relationship Id="rId3" Type="http://schemas.openxmlformats.org/officeDocument/2006/relationships/image" Target="../media/image139.png"/><Relationship Id="rId4" Type="http://schemas.openxmlformats.org/officeDocument/2006/relationships/image" Target="../media/image140.png"/><Relationship Id="rId1" Type="http://schemas.openxmlformats.org/officeDocument/2006/relationships/slideLayout" Target="../slideLayouts/slideLayout2.xml"/><Relationship Id="rId2" Type="http://schemas.openxmlformats.org/officeDocument/2006/relationships/image" Target="../media/image138.png"/></Relationships>
</file>

<file path=ppt/slides/_rels/slide120.xml.rels><?xml version="1.0" encoding="UTF-8" standalone="yes"?>
<Relationships xmlns="http://schemas.openxmlformats.org/package/2006/relationships"><Relationship Id="rId3" Type="http://schemas.openxmlformats.org/officeDocument/2006/relationships/image" Target="../media/image142.png"/><Relationship Id="rId4" Type="http://schemas.openxmlformats.org/officeDocument/2006/relationships/image" Target="../media/image143.png"/><Relationship Id="rId5" Type="http://schemas.openxmlformats.org/officeDocument/2006/relationships/image" Target="../media/image144.png"/><Relationship Id="rId6" Type="http://schemas.openxmlformats.org/officeDocument/2006/relationships/image" Target="../media/image145.png"/><Relationship Id="rId1" Type="http://schemas.openxmlformats.org/officeDocument/2006/relationships/slideLayout" Target="../slideLayouts/slideLayout3.xml"/><Relationship Id="rId2" Type="http://schemas.openxmlformats.org/officeDocument/2006/relationships/image" Target="../media/image141.png"/></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6.gif"/></Relationships>
</file>

<file path=ppt/slides/_rels/slide122.xml.rels><?xml version="1.0" encoding="UTF-8" standalone="yes"?>
<Relationships xmlns="http://schemas.openxmlformats.org/package/2006/relationships"><Relationship Id="rId3" Type="http://schemas.openxmlformats.org/officeDocument/2006/relationships/oleObject" Target="../embeddings/oleObject159.bin"/><Relationship Id="rId4" Type="http://schemas.openxmlformats.org/officeDocument/2006/relationships/image" Target="../media/image11.wmf"/><Relationship Id="rId5" Type="http://schemas.openxmlformats.org/officeDocument/2006/relationships/oleObject" Target="../embeddings/oleObject160.bin"/><Relationship Id="rId6" Type="http://schemas.openxmlformats.org/officeDocument/2006/relationships/oleObject" Target="../embeddings/oleObject161.bin"/><Relationship Id="rId7" Type="http://schemas.openxmlformats.org/officeDocument/2006/relationships/oleObject" Target="../embeddings/oleObject162.bin"/><Relationship Id="rId8" Type="http://schemas.openxmlformats.org/officeDocument/2006/relationships/oleObject" Target="../embeddings/oleObject163.bin"/><Relationship Id="rId9" Type="http://schemas.openxmlformats.org/officeDocument/2006/relationships/oleObject" Target="../embeddings/oleObject164.bin"/><Relationship Id="rId1" Type="http://schemas.openxmlformats.org/officeDocument/2006/relationships/vmlDrawing" Target="../drawings/vmlDrawing40.vml"/><Relationship Id="rId2"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4.xml.rels><?xml version="1.0" encoding="UTF-8" standalone="yes"?>
<Relationships xmlns="http://schemas.openxmlformats.org/package/2006/relationships"><Relationship Id="rId11" Type="http://schemas.openxmlformats.org/officeDocument/2006/relationships/oleObject" Target="../embeddings/oleObject172.bin"/><Relationship Id="rId12" Type="http://schemas.openxmlformats.org/officeDocument/2006/relationships/oleObject" Target="../embeddings/oleObject173.bin"/><Relationship Id="rId1" Type="http://schemas.openxmlformats.org/officeDocument/2006/relationships/vmlDrawing" Target="../drawings/vmlDrawing41.vml"/><Relationship Id="rId2" Type="http://schemas.openxmlformats.org/officeDocument/2006/relationships/slideLayout" Target="../slideLayouts/slideLayout4.xml"/><Relationship Id="rId3" Type="http://schemas.openxmlformats.org/officeDocument/2006/relationships/oleObject" Target="../embeddings/oleObject165.bin"/><Relationship Id="rId4" Type="http://schemas.openxmlformats.org/officeDocument/2006/relationships/image" Target="../media/image147.emf"/><Relationship Id="rId5" Type="http://schemas.openxmlformats.org/officeDocument/2006/relationships/oleObject" Target="../embeddings/oleObject166.bin"/><Relationship Id="rId6" Type="http://schemas.openxmlformats.org/officeDocument/2006/relationships/oleObject" Target="../embeddings/oleObject167.bin"/><Relationship Id="rId7" Type="http://schemas.openxmlformats.org/officeDocument/2006/relationships/oleObject" Target="../embeddings/oleObject168.bin"/><Relationship Id="rId8" Type="http://schemas.openxmlformats.org/officeDocument/2006/relationships/oleObject" Target="../embeddings/oleObject169.bin"/><Relationship Id="rId9" Type="http://schemas.openxmlformats.org/officeDocument/2006/relationships/oleObject" Target="../embeddings/oleObject170.bin"/><Relationship Id="rId10" Type="http://schemas.openxmlformats.org/officeDocument/2006/relationships/oleObject" Target="../embeddings/oleObject171.bin"/></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6.xml.rels><?xml version="1.0" encoding="UTF-8" standalone="yes"?>
<Relationships xmlns="http://schemas.openxmlformats.org/package/2006/relationships"><Relationship Id="rId3" Type="http://schemas.openxmlformats.org/officeDocument/2006/relationships/image" Target="../media/image149.emf"/><Relationship Id="rId4" Type="http://schemas.openxmlformats.org/officeDocument/2006/relationships/image" Target="../media/image150.wmf"/><Relationship Id="rId5" Type="http://schemas.openxmlformats.org/officeDocument/2006/relationships/image" Target="../media/image151.wmf"/><Relationship Id="rId6" Type="http://schemas.openxmlformats.org/officeDocument/2006/relationships/image" Target="../media/image152.png"/><Relationship Id="rId7" Type="http://schemas.openxmlformats.org/officeDocument/2006/relationships/image" Target="../media/image153.png"/><Relationship Id="rId8" Type="http://schemas.openxmlformats.org/officeDocument/2006/relationships/image" Target="../media/image154.png"/><Relationship Id="rId1" Type="http://schemas.openxmlformats.org/officeDocument/2006/relationships/slideLayout" Target="../slideLayouts/slideLayout1.xml"/><Relationship Id="rId2" Type="http://schemas.openxmlformats.org/officeDocument/2006/relationships/image" Target="../media/image148.wmf"/></Relationships>
</file>

<file path=ppt/slides/_rels/slide127.xml.rels><?xml version="1.0" encoding="UTF-8" standalone="yes"?>
<Relationships xmlns="http://schemas.openxmlformats.org/package/2006/relationships"><Relationship Id="rId9" Type="http://schemas.openxmlformats.org/officeDocument/2006/relationships/oleObject" Target="../embeddings/oleObject179.bin"/><Relationship Id="rId20" Type="http://schemas.openxmlformats.org/officeDocument/2006/relationships/image" Target="../media/image156.png"/><Relationship Id="rId21" Type="http://schemas.openxmlformats.org/officeDocument/2006/relationships/image" Target="../media/image157.png"/><Relationship Id="rId10" Type="http://schemas.openxmlformats.org/officeDocument/2006/relationships/oleObject" Target="../embeddings/oleObject180.bin"/><Relationship Id="rId11" Type="http://schemas.openxmlformats.org/officeDocument/2006/relationships/oleObject" Target="../embeddings/oleObject181.bin"/><Relationship Id="rId12" Type="http://schemas.openxmlformats.org/officeDocument/2006/relationships/oleObject" Target="../embeddings/oleObject182.bin"/><Relationship Id="rId13" Type="http://schemas.openxmlformats.org/officeDocument/2006/relationships/oleObject" Target="../embeddings/oleObject183.bin"/><Relationship Id="rId14" Type="http://schemas.openxmlformats.org/officeDocument/2006/relationships/oleObject" Target="../embeddings/oleObject184.bin"/><Relationship Id="rId15" Type="http://schemas.openxmlformats.org/officeDocument/2006/relationships/oleObject" Target="../embeddings/oleObject185.bin"/><Relationship Id="rId16" Type="http://schemas.openxmlformats.org/officeDocument/2006/relationships/oleObject" Target="../embeddings/oleObject186.bin"/><Relationship Id="rId17" Type="http://schemas.openxmlformats.org/officeDocument/2006/relationships/oleObject" Target="../embeddings/oleObject187.bin"/><Relationship Id="rId18" Type="http://schemas.openxmlformats.org/officeDocument/2006/relationships/oleObject" Target="../embeddings/oleObject188.bin"/><Relationship Id="rId19" Type="http://schemas.openxmlformats.org/officeDocument/2006/relationships/image" Target="../media/image155.png"/><Relationship Id="rId1" Type="http://schemas.openxmlformats.org/officeDocument/2006/relationships/vmlDrawing" Target="../drawings/vmlDrawing42.vml"/><Relationship Id="rId2" Type="http://schemas.openxmlformats.org/officeDocument/2006/relationships/slideLayout" Target="../slideLayouts/slideLayout2.xml"/><Relationship Id="rId3" Type="http://schemas.openxmlformats.org/officeDocument/2006/relationships/oleObject" Target="../embeddings/oleObject174.bin"/><Relationship Id="rId4" Type="http://schemas.openxmlformats.org/officeDocument/2006/relationships/image" Target="../media/image11.wmf"/><Relationship Id="rId5" Type="http://schemas.openxmlformats.org/officeDocument/2006/relationships/oleObject" Target="../embeddings/oleObject175.bin"/><Relationship Id="rId6" Type="http://schemas.openxmlformats.org/officeDocument/2006/relationships/oleObject" Target="../embeddings/oleObject176.bin"/><Relationship Id="rId7" Type="http://schemas.openxmlformats.org/officeDocument/2006/relationships/oleObject" Target="../embeddings/oleObject177.bin"/><Relationship Id="rId8" Type="http://schemas.openxmlformats.org/officeDocument/2006/relationships/oleObject" Target="../embeddings/oleObject178.bin"/></Relationships>
</file>

<file path=ppt/slides/_rels/slide128.xml.rels><?xml version="1.0" encoding="UTF-8" standalone="yes"?>
<Relationships xmlns="http://schemas.openxmlformats.org/package/2006/relationships"><Relationship Id="rId3" Type="http://schemas.openxmlformats.org/officeDocument/2006/relationships/oleObject" Target="../embeddings/oleObject189.bin"/><Relationship Id="rId4" Type="http://schemas.openxmlformats.org/officeDocument/2006/relationships/oleObject" Target="../embeddings/Microsoft_Excel_97_-_2004_Worksheet1.xls"/><Relationship Id="rId5" Type="http://schemas.openxmlformats.org/officeDocument/2006/relationships/image" Target="../media/image158.png"/><Relationship Id="rId1" Type="http://schemas.openxmlformats.org/officeDocument/2006/relationships/vmlDrawing" Target="../drawings/vmlDrawing43.vml"/><Relationship Id="rId2"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59.png"/></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60.wmf"/></Relationships>
</file>

<file path=ppt/slides/_rels/slide132.xml.rels><?xml version="1.0" encoding="UTF-8" standalone="yes"?>
<Relationships xmlns="http://schemas.openxmlformats.org/package/2006/relationships"><Relationship Id="rId3" Type="http://schemas.openxmlformats.org/officeDocument/2006/relationships/image" Target="../media/image161.wmf"/><Relationship Id="rId4" Type="http://schemas.openxmlformats.org/officeDocument/2006/relationships/oleObject" Target="../embeddings/oleObject190.bin"/><Relationship Id="rId5" Type="http://schemas.openxmlformats.org/officeDocument/2006/relationships/image" Target="../media/image11.wmf"/><Relationship Id="rId6" Type="http://schemas.openxmlformats.org/officeDocument/2006/relationships/oleObject" Target="../embeddings/oleObject191.bin"/><Relationship Id="rId7" Type="http://schemas.openxmlformats.org/officeDocument/2006/relationships/oleObject" Target="../embeddings/oleObject192.bin"/><Relationship Id="rId8" Type="http://schemas.openxmlformats.org/officeDocument/2006/relationships/oleObject" Target="../embeddings/oleObject193.bin"/><Relationship Id="rId9" Type="http://schemas.openxmlformats.org/officeDocument/2006/relationships/oleObject" Target="../embeddings/oleObject194.bin"/><Relationship Id="rId1" Type="http://schemas.openxmlformats.org/officeDocument/2006/relationships/vmlDrawing" Target="../drawings/vmlDrawing44.vml"/><Relationship Id="rId2" Type="http://schemas.openxmlformats.org/officeDocument/2006/relationships/slideLayout" Target="../slideLayouts/slideLayout3.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hyperlink" Target="http://www.clker.com/clipart-3589.html" TargetMode="External"/><Relationship Id="rId3" Type="http://schemas.openxmlformats.org/officeDocument/2006/relationships/image" Target="../media/image78.png"/></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2.jpg"/></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0.png"/></Relationships>
</file>

<file path=ppt/slides/_rels/slide138.xml.rels><?xml version="1.0" encoding="UTF-8" standalone="yes"?>
<Relationships xmlns="http://schemas.openxmlformats.org/package/2006/relationships"><Relationship Id="rId3" Type="http://schemas.openxmlformats.org/officeDocument/2006/relationships/image" Target="../media/image164.png"/><Relationship Id="rId4" Type="http://schemas.openxmlformats.org/officeDocument/2006/relationships/image" Target="../media/image165.png"/><Relationship Id="rId1" Type="http://schemas.openxmlformats.org/officeDocument/2006/relationships/slideLayout" Target="../slideLayouts/slideLayout4.xml"/><Relationship Id="rId2" Type="http://schemas.openxmlformats.org/officeDocument/2006/relationships/image" Target="../media/image163.png"/></Relationships>
</file>

<file path=ppt/slides/_rels/slide139.xml.rels><?xml version="1.0" encoding="UTF-8" standalone="yes"?>
<Relationships xmlns="http://schemas.openxmlformats.org/package/2006/relationships"><Relationship Id="rId3" Type="http://schemas.openxmlformats.org/officeDocument/2006/relationships/image" Target="../media/image167.jpeg"/><Relationship Id="rId4" Type="http://schemas.openxmlformats.org/officeDocument/2006/relationships/image" Target="../media/image168.jpeg"/><Relationship Id="rId1" Type="http://schemas.openxmlformats.org/officeDocument/2006/relationships/slideLayout" Target="../slideLayouts/slideLayout4.xml"/><Relationship Id="rId2" Type="http://schemas.openxmlformats.org/officeDocument/2006/relationships/image" Target="../media/image166.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733926" y="282496"/>
            <a:ext cx="7889811" cy="970026"/>
          </a:xfrm>
        </p:spPr>
        <p:txBody>
          <a:bodyPr/>
          <a:lstStyle/>
          <a:p>
            <a:pPr marL="182880" indent="0" algn="ctr">
              <a:buNone/>
            </a:pPr>
            <a:r>
              <a:rPr lang="en-US" sz="3200" dirty="0" smtClean="0"/>
              <a:t>The Eight Factors of Effective Change </a:t>
            </a:r>
            <a:br>
              <a:rPr lang="en-US" sz="3200" dirty="0" smtClean="0"/>
            </a:br>
            <a:r>
              <a:rPr lang="en-US" sz="2400" b="0" dirty="0" smtClean="0"/>
              <a:t>How to Prevent Failing Fixes</a:t>
            </a:r>
            <a:endParaRPr lang="en-US" sz="2400" b="0" dirty="0"/>
          </a:p>
        </p:txBody>
      </p:sp>
      <p:sp>
        <p:nvSpPr>
          <p:cNvPr id="4" name="Subtitle 1"/>
          <p:cNvSpPr txBox="1">
            <a:spLocks/>
          </p:cNvSpPr>
          <p:nvPr/>
        </p:nvSpPr>
        <p:spPr>
          <a:xfrm>
            <a:off x="488733" y="1566583"/>
            <a:ext cx="8198067" cy="1330527"/>
          </a:xfrm>
          <a:prstGeom prst="rect">
            <a:avLst/>
          </a:prstGeom>
        </p:spPr>
        <p:txBody>
          <a:bodyPr vert="horz" lIns="91440" tIns="45720" rIns="91440" bIns="45720" rtlCol="0">
            <a:noAutofit/>
          </a:bodyPr>
          <a:lstStyle>
            <a:lvl1pPr indent="0" algn="ctr">
              <a:spcBef>
                <a:spcPct val="20000"/>
              </a:spcBef>
              <a:spcAft>
                <a:spcPts val="300"/>
              </a:spcAft>
              <a:buClr>
                <a:schemeClr val="accent6">
                  <a:lumMod val="75000"/>
                </a:schemeClr>
              </a:buClr>
              <a:buSzPct val="130000"/>
              <a:buFont typeface="Georgia" pitchFamily="18" charset="0"/>
              <a:buNone/>
              <a:defRPr sz="3200">
                <a:solidFill>
                  <a:schemeClr val="accent1">
                    <a:lumMod val="75000"/>
                  </a:schemeClr>
                </a:solidFill>
              </a:defRPr>
            </a:lvl1pPr>
            <a:lvl2pPr indent="0" algn="ctr">
              <a:spcBef>
                <a:spcPct val="20000"/>
              </a:spcBef>
              <a:spcAft>
                <a:spcPts val="300"/>
              </a:spcAft>
              <a:buClr>
                <a:schemeClr val="accent6">
                  <a:lumMod val="75000"/>
                </a:schemeClr>
              </a:buClr>
              <a:buSzPct val="130000"/>
              <a:buFont typeface="Georgia" pitchFamily="18" charset="0"/>
              <a:buNone/>
              <a:defRPr sz="2000">
                <a:solidFill>
                  <a:schemeClr val="tx1">
                    <a:tint val="75000"/>
                  </a:schemeClr>
                </a:solidFill>
              </a:defRPr>
            </a:lvl2pPr>
            <a:lvl3pPr indent="0" algn="ctr">
              <a:spcBef>
                <a:spcPct val="20000"/>
              </a:spcBef>
              <a:spcAft>
                <a:spcPts val="300"/>
              </a:spcAft>
              <a:buClr>
                <a:schemeClr val="accent6">
                  <a:lumMod val="75000"/>
                </a:schemeClr>
              </a:buClr>
              <a:buSzPct val="130000"/>
              <a:buFont typeface="Georgia" pitchFamily="18" charset="0"/>
              <a:buNone/>
              <a:defRPr>
                <a:solidFill>
                  <a:schemeClr val="tx1">
                    <a:tint val="75000"/>
                  </a:schemeClr>
                </a:solidFill>
              </a:defRPr>
            </a:lvl3pPr>
            <a:lvl4pPr indent="0" algn="ctr">
              <a:spcBef>
                <a:spcPct val="20000"/>
              </a:spcBef>
              <a:spcAft>
                <a:spcPts val="300"/>
              </a:spcAft>
              <a:buClr>
                <a:schemeClr val="accent6">
                  <a:lumMod val="75000"/>
                </a:schemeClr>
              </a:buClr>
              <a:buSzPct val="130000"/>
              <a:buFont typeface="Georgia" pitchFamily="18" charset="0"/>
              <a:buNone/>
              <a:defRPr sz="1600">
                <a:solidFill>
                  <a:schemeClr val="tx1">
                    <a:tint val="75000"/>
                  </a:schemeClr>
                </a:solidFill>
              </a:defRPr>
            </a:lvl4pPr>
            <a:lvl5pPr indent="0" algn="ctr">
              <a:spcBef>
                <a:spcPct val="20000"/>
              </a:spcBef>
              <a:spcAft>
                <a:spcPts val="300"/>
              </a:spcAft>
              <a:buClr>
                <a:schemeClr val="accent6">
                  <a:lumMod val="75000"/>
                </a:schemeClr>
              </a:buClr>
              <a:buSzPct val="130000"/>
              <a:buFont typeface="Georgia" pitchFamily="18" charset="0"/>
              <a:buNone/>
              <a:defRPr sz="1400">
                <a:solidFill>
                  <a:schemeClr val="tx1">
                    <a:tint val="75000"/>
                  </a:schemeClr>
                </a:solidFill>
              </a:defRPr>
            </a:lvl5pPr>
            <a:lvl6pPr indent="0" algn="ctr">
              <a:spcBef>
                <a:spcPct val="20000"/>
              </a:spcBef>
              <a:spcAft>
                <a:spcPts val="300"/>
              </a:spcAft>
              <a:buClr>
                <a:schemeClr val="accent6">
                  <a:lumMod val="75000"/>
                </a:schemeClr>
              </a:buClr>
              <a:buSzPct val="130000"/>
              <a:buFont typeface="Georgia" pitchFamily="18" charset="0"/>
              <a:buNone/>
              <a:defRPr sz="1400">
                <a:solidFill>
                  <a:schemeClr val="tx1">
                    <a:tint val="75000"/>
                  </a:schemeClr>
                </a:solidFill>
              </a:defRPr>
            </a:lvl6pPr>
            <a:lvl7pPr indent="0" algn="ctr">
              <a:spcBef>
                <a:spcPct val="20000"/>
              </a:spcBef>
              <a:spcAft>
                <a:spcPts val="300"/>
              </a:spcAft>
              <a:buClr>
                <a:schemeClr val="accent6">
                  <a:lumMod val="75000"/>
                </a:schemeClr>
              </a:buClr>
              <a:buSzPct val="130000"/>
              <a:buFont typeface="Georgia" pitchFamily="18" charset="0"/>
              <a:buNone/>
              <a:defRPr sz="1400">
                <a:solidFill>
                  <a:schemeClr val="tx1">
                    <a:tint val="75000"/>
                  </a:schemeClr>
                </a:solidFill>
              </a:defRPr>
            </a:lvl7pPr>
            <a:lvl8pPr indent="0" algn="ctr">
              <a:spcBef>
                <a:spcPct val="20000"/>
              </a:spcBef>
              <a:spcAft>
                <a:spcPts val="300"/>
              </a:spcAft>
              <a:buClr>
                <a:schemeClr val="accent6">
                  <a:lumMod val="75000"/>
                </a:schemeClr>
              </a:buClr>
              <a:buSzPct val="130000"/>
              <a:buFont typeface="Georgia" pitchFamily="18" charset="0"/>
              <a:buNone/>
              <a:defRPr sz="1400">
                <a:solidFill>
                  <a:schemeClr val="tx1">
                    <a:tint val="75000"/>
                  </a:schemeClr>
                </a:solidFill>
              </a:defRPr>
            </a:lvl8pPr>
            <a:lvl9pPr indent="0" algn="ctr">
              <a:spcBef>
                <a:spcPct val="20000"/>
              </a:spcBef>
              <a:spcAft>
                <a:spcPts val="300"/>
              </a:spcAft>
              <a:buClr>
                <a:schemeClr val="accent6">
                  <a:lumMod val="75000"/>
                </a:schemeClr>
              </a:buClr>
              <a:buSzPct val="130000"/>
              <a:buFont typeface="Georgia" pitchFamily="18" charset="0"/>
              <a:buNone/>
              <a:defRPr sz="1400">
                <a:solidFill>
                  <a:schemeClr val="tx1">
                    <a:tint val="75000"/>
                  </a:schemeClr>
                </a:solidFill>
              </a:defRPr>
            </a:lvl9pPr>
          </a:lstStyle>
          <a:p>
            <a:r>
              <a:rPr lang="en-US" sz="2400" dirty="0" smtClean="0"/>
              <a:t>2017 </a:t>
            </a:r>
            <a:r>
              <a:rPr lang="en-US" sz="2400" smtClean="0"/>
              <a:t>International Technical </a:t>
            </a:r>
            <a:r>
              <a:rPr lang="en-US" sz="2400" dirty="0" smtClean="0"/>
              <a:t>Safety Forum </a:t>
            </a:r>
            <a:r>
              <a:rPr lang="mr-IN" sz="2400" dirty="0" smtClean="0"/>
              <a:t>–</a:t>
            </a:r>
            <a:r>
              <a:rPr lang="en-US" sz="2400" dirty="0" smtClean="0"/>
              <a:t> TRIUMF Labs</a:t>
            </a:r>
          </a:p>
          <a:p>
            <a:r>
              <a:rPr lang="en-US" sz="2400" dirty="0" smtClean="0"/>
              <a:t>Afternoon Workshop</a:t>
            </a:r>
          </a:p>
          <a:p>
            <a:r>
              <a:rPr lang="en-US" sz="2400" dirty="0" smtClean="0"/>
              <a:t>September 2017</a:t>
            </a:r>
            <a:endParaRPr lang="en-US" sz="2400" dirty="0"/>
          </a:p>
        </p:txBody>
      </p:sp>
      <p:sp>
        <p:nvSpPr>
          <p:cNvPr id="5" name="Subtitle 1"/>
          <p:cNvSpPr txBox="1">
            <a:spLocks/>
          </p:cNvSpPr>
          <p:nvPr/>
        </p:nvSpPr>
        <p:spPr>
          <a:xfrm>
            <a:off x="3139481" y="3211281"/>
            <a:ext cx="2824692" cy="1215819"/>
          </a:xfrm>
          <a:prstGeom prst="rect">
            <a:avLst/>
          </a:prstGeom>
        </p:spPr>
        <p:txBody>
          <a:bodyPr vert="horz" lIns="91440" tIns="45720" rIns="91440" bIns="45720" rtlCol="0">
            <a:noAutofit/>
          </a:bodyPr>
          <a:lstStyle>
            <a:lvl1pPr marL="0" indent="0" algn="l" defTabSz="914400" rtl="0" eaLnBrk="1" latinLnBrk="0" hangingPunct="1">
              <a:spcBef>
                <a:spcPct val="20000"/>
              </a:spcBef>
              <a:spcAft>
                <a:spcPts val="300"/>
              </a:spcAft>
              <a:buClr>
                <a:schemeClr val="accent6">
                  <a:lumMod val="75000"/>
                </a:schemeClr>
              </a:buClr>
              <a:buSzPct val="130000"/>
              <a:buFont typeface="Georgia" pitchFamily="18" charset="0"/>
              <a:buNone/>
              <a:defRPr sz="2200" kern="1200">
                <a:solidFill>
                  <a:schemeClr val="tx2"/>
                </a:solidFill>
                <a:latin typeface="+mn-lt"/>
                <a:ea typeface="+mn-ea"/>
                <a:cs typeface="+mn-cs"/>
              </a:defRPr>
            </a:lvl1pPr>
            <a:lvl2pPr marL="4572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2000" kern="1200">
                <a:solidFill>
                  <a:schemeClr val="tx1">
                    <a:tint val="75000"/>
                  </a:schemeClr>
                </a:solidFill>
                <a:latin typeface="+mn-lt"/>
                <a:ea typeface="+mn-ea"/>
                <a:cs typeface="+mn-cs"/>
              </a:defRPr>
            </a:lvl2pPr>
            <a:lvl3pPr marL="9144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800" kern="1200">
                <a:solidFill>
                  <a:schemeClr val="tx1">
                    <a:tint val="75000"/>
                  </a:schemeClr>
                </a:solidFill>
                <a:latin typeface="+mn-lt"/>
                <a:ea typeface="+mn-ea"/>
                <a:cs typeface="+mn-cs"/>
              </a:defRPr>
            </a:lvl3pPr>
            <a:lvl4pPr marL="13716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600" kern="1200">
                <a:solidFill>
                  <a:schemeClr val="tx1">
                    <a:tint val="75000"/>
                  </a:schemeClr>
                </a:solidFill>
                <a:latin typeface="+mn-lt"/>
                <a:ea typeface="+mn-ea"/>
                <a:cs typeface="+mn-cs"/>
              </a:defRPr>
            </a:lvl4pPr>
            <a:lvl5pPr marL="18288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5pPr>
            <a:lvl6pPr marL="22860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6pPr>
            <a:lvl7pPr marL="27432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7pPr>
            <a:lvl8pPr marL="32004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8pPr>
            <a:lvl9pPr marL="36576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9pPr>
          </a:lstStyle>
          <a:p>
            <a:pPr algn="ctr"/>
            <a:r>
              <a:rPr lang="en-US" sz="1800" dirty="0" smtClean="0"/>
              <a:t>Kevin McManus</a:t>
            </a:r>
          </a:p>
          <a:p>
            <a:pPr algn="ctr"/>
            <a:r>
              <a:rPr lang="en-US" sz="1800" dirty="0" smtClean="0"/>
              <a:t>Chief Excellence Officer</a:t>
            </a:r>
          </a:p>
          <a:p>
            <a:pPr algn="ctr"/>
            <a:r>
              <a:rPr lang="en-US" sz="1800" dirty="0" smtClean="0"/>
              <a:t>Great Systems</a:t>
            </a:r>
            <a:endParaRPr lang="en-US" sz="1800" dirty="0"/>
          </a:p>
        </p:txBody>
      </p:sp>
      <p:grpSp>
        <p:nvGrpSpPr>
          <p:cNvPr id="23" name="Group 22"/>
          <p:cNvGrpSpPr/>
          <p:nvPr/>
        </p:nvGrpSpPr>
        <p:grpSpPr>
          <a:xfrm>
            <a:off x="5169648" y="3989294"/>
            <a:ext cx="3800520" cy="2356163"/>
            <a:chOff x="5387486" y="4130159"/>
            <a:chExt cx="3502473" cy="2121722"/>
          </a:xfrm>
        </p:grpSpPr>
        <p:sp>
          <p:nvSpPr>
            <p:cNvPr id="7" name="Text Box 17"/>
            <p:cNvSpPr txBox="1">
              <a:spLocks noChangeArrowheads="1"/>
            </p:cNvSpPr>
            <p:nvPr/>
          </p:nvSpPr>
          <p:spPr bwMode="auto">
            <a:xfrm>
              <a:off x="5387486" y="5913327"/>
              <a:ext cx="686730" cy="338554"/>
            </a:xfrm>
            <a:prstGeom prst="rect">
              <a:avLst/>
            </a:prstGeom>
            <a:solidFill>
              <a:srgbClr val="CCFFCC"/>
            </a:solidFill>
            <a:ln>
              <a:solidFill>
                <a:schemeClr val="tx1"/>
              </a:solidFill>
            </a:ln>
            <a:effectLst/>
          </p:spPr>
          <p:txBody>
            <a:bodyPr wrap="squar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800" dirty="0" smtClean="0">
                  <a:solidFill>
                    <a:schemeClr val="tx2"/>
                  </a:solidFill>
                  <a:latin typeface="Arial Rounded MT Bold" charset="0"/>
                  <a:cs typeface="ＭＳ Ｐゴシック" charset="0"/>
                </a:rPr>
                <a:t>General JHA</a:t>
              </a:r>
              <a:endParaRPr lang="en-US" sz="800" dirty="0">
                <a:solidFill>
                  <a:schemeClr val="tx2"/>
                </a:solidFill>
                <a:latin typeface="Arial Rounded MT Bold" charset="0"/>
                <a:cs typeface="ＭＳ Ｐゴシック" charset="0"/>
              </a:endParaRPr>
            </a:p>
          </p:txBody>
        </p:sp>
        <p:sp>
          <p:nvSpPr>
            <p:cNvPr id="8" name="Text Box 17"/>
            <p:cNvSpPr txBox="1">
              <a:spLocks noChangeArrowheads="1"/>
            </p:cNvSpPr>
            <p:nvPr/>
          </p:nvSpPr>
          <p:spPr bwMode="auto">
            <a:xfrm>
              <a:off x="6125586" y="5913327"/>
              <a:ext cx="634958" cy="338554"/>
            </a:xfrm>
            <a:prstGeom prst="rect">
              <a:avLst/>
            </a:prstGeom>
            <a:solidFill>
              <a:srgbClr val="CCFFCC"/>
            </a:solidFill>
            <a:ln>
              <a:solidFill>
                <a:schemeClr val="tx1"/>
              </a:solidFill>
            </a:ln>
            <a:effectLst/>
          </p:spPr>
          <p:txBody>
            <a:bodyPr wrap="squar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800" dirty="0" smtClean="0">
                  <a:solidFill>
                    <a:schemeClr val="tx2"/>
                  </a:solidFill>
                  <a:latin typeface="Arial Rounded MT Bold" charset="0"/>
                  <a:cs typeface="ＭＳ Ｐゴシック" charset="0"/>
                </a:rPr>
                <a:t>General JHA</a:t>
              </a:r>
              <a:endParaRPr lang="en-US" sz="800" dirty="0">
                <a:solidFill>
                  <a:schemeClr val="tx2"/>
                </a:solidFill>
                <a:latin typeface="Arial Rounded MT Bold" charset="0"/>
                <a:cs typeface="ＭＳ Ｐゴシック" charset="0"/>
              </a:endParaRPr>
            </a:p>
          </p:txBody>
        </p:sp>
        <p:sp>
          <p:nvSpPr>
            <p:cNvPr id="9" name="Text Box 17"/>
            <p:cNvSpPr txBox="1">
              <a:spLocks noChangeArrowheads="1"/>
            </p:cNvSpPr>
            <p:nvPr/>
          </p:nvSpPr>
          <p:spPr bwMode="auto">
            <a:xfrm>
              <a:off x="6811872" y="5913327"/>
              <a:ext cx="648283" cy="338554"/>
            </a:xfrm>
            <a:prstGeom prst="rect">
              <a:avLst/>
            </a:prstGeom>
            <a:solidFill>
              <a:srgbClr val="CCFFCC"/>
            </a:solidFill>
            <a:ln>
              <a:solidFill>
                <a:schemeClr val="tx1"/>
              </a:solidFill>
            </a:ln>
            <a:effectLst/>
          </p:spPr>
          <p:txBody>
            <a:bodyPr wrap="squar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800" dirty="0" smtClean="0">
                  <a:solidFill>
                    <a:schemeClr val="tx2"/>
                  </a:solidFill>
                  <a:latin typeface="Arial Rounded MT Bold" charset="0"/>
                  <a:cs typeface="ＭＳ Ｐゴシック" charset="0"/>
                </a:rPr>
                <a:t>General JHA</a:t>
              </a:r>
              <a:endParaRPr lang="en-US" sz="800" dirty="0">
                <a:solidFill>
                  <a:schemeClr val="tx2"/>
                </a:solidFill>
                <a:latin typeface="Arial Rounded MT Bold" charset="0"/>
                <a:cs typeface="ＭＳ Ｐゴシック" charset="0"/>
              </a:endParaRPr>
            </a:p>
          </p:txBody>
        </p:sp>
        <p:sp>
          <p:nvSpPr>
            <p:cNvPr id="10" name="Text Box 17"/>
            <p:cNvSpPr txBox="1">
              <a:spLocks noChangeArrowheads="1"/>
            </p:cNvSpPr>
            <p:nvPr/>
          </p:nvSpPr>
          <p:spPr bwMode="auto">
            <a:xfrm>
              <a:off x="7538263" y="5913327"/>
              <a:ext cx="648283" cy="338554"/>
            </a:xfrm>
            <a:prstGeom prst="rect">
              <a:avLst/>
            </a:prstGeom>
            <a:solidFill>
              <a:srgbClr val="CCFFCC"/>
            </a:solidFill>
            <a:ln>
              <a:solidFill>
                <a:schemeClr val="tx1"/>
              </a:solidFill>
            </a:ln>
            <a:effectLst/>
          </p:spPr>
          <p:txBody>
            <a:bodyPr wrap="squar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800" dirty="0" smtClean="0">
                  <a:solidFill>
                    <a:schemeClr val="tx2"/>
                  </a:solidFill>
                  <a:latin typeface="Arial Rounded MT Bold" charset="0"/>
                  <a:cs typeface="ＭＳ Ｐゴシック" charset="0"/>
                </a:rPr>
                <a:t>General JHA</a:t>
              </a:r>
              <a:endParaRPr lang="en-US" sz="800" dirty="0">
                <a:solidFill>
                  <a:schemeClr val="tx2"/>
                </a:solidFill>
                <a:latin typeface="Arial Rounded MT Bold" charset="0"/>
                <a:cs typeface="ＭＳ Ｐゴシック" charset="0"/>
              </a:endParaRPr>
            </a:p>
          </p:txBody>
        </p:sp>
        <p:sp>
          <p:nvSpPr>
            <p:cNvPr id="11" name="Text Box 17"/>
            <p:cNvSpPr txBox="1">
              <a:spLocks noChangeArrowheads="1"/>
            </p:cNvSpPr>
            <p:nvPr/>
          </p:nvSpPr>
          <p:spPr bwMode="auto">
            <a:xfrm>
              <a:off x="8241674" y="5913327"/>
              <a:ext cx="648284" cy="338554"/>
            </a:xfrm>
            <a:prstGeom prst="rect">
              <a:avLst/>
            </a:prstGeom>
            <a:solidFill>
              <a:srgbClr val="CCFFCC"/>
            </a:solidFill>
            <a:ln>
              <a:solidFill>
                <a:schemeClr val="tx1"/>
              </a:solidFill>
            </a:ln>
            <a:effectLst/>
          </p:spPr>
          <p:txBody>
            <a:bodyPr wrap="squar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800" dirty="0" smtClean="0">
                  <a:solidFill>
                    <a:schemeClr val="tx2"/>
                  </a:solidFill>
                  <a:latin typeface="Arial Rounded MT Bold" charset="0"/>
                  <a:cs typeface="ＭＳ Ｐゴシック" charset="0"/>
                </a:rPr>
                <a:t>General JHA</a:t>
              </a:r>
              <a:endParaRPr lang="en-US" sz="800" dirty="0">
                <a:solidFill>
                  <a:schemeClr val="tx2"/>
                </a:solidFill>
                <a:latin typeface="Arial Rounded MT Bold" charset="0"/>
                <a:cs typeface="ＭＳ Ｐゴシック" charset="0"/>
              </a:endParaRPr>
            </a:p>
          </p:txBody>
        </p:sp>
        <p:sp>
          <p:nvSpPr>
            <p:cNvPr id="12" name="Text Box 17"/>
            <p:cNvSpPr txBox="1">
              <a:spLocks noChangeArrowheads="1"/>
            </p:cNvSpPr>
            <p:nvPr/>
          </p:nvSpPr>
          <p:spPr bwMode="auto">
            <a:xfrm>
              <a:off x="6125586" y="5417716"/>
              <a:ext cx="648283" cy="461665"/>
            </a:xfrm>
            <a:prstGeom prst="rect">
              <a:avLst/>
            </a:prstGeom>
            <a:solidFill>
              <a:schemeClr val="accent6">
                <a:lumMod val="20000"/>
                <a:lumOff val="80000"/>
              </a:schemeClr>
            </a:solidFill>
            <a:ln>
              <a:solidFill>
                <a:schemeClr val="tx1"/>
              </a:solidFill>
            </a:ln>
            <a:effectLst/>
          </p:spPr>
          <p:txBody>
            <a:bodyPr wrap="squar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800" dirty="0" smtClean="0">
                  <a:solidFill>
                    <a:schemeClr val="tx2"/>
                  </a:solidFill>
                  <a:latin typeface="Arial Rounded MT Bold" charset="0"/>
                  <a:cs typeface="ＭＳ Ｐゴシック" charset="0"/>
                </a:rPr>
                <a:t>Task Specific JHA</a:t>
              </a:r>
              <a:endParaRPr lang="en-US" sz="800" dirty="0">
                <a:solidFill>
                  <a:schemeClr val="tx2"/>
                </a:solidFill>
                <a:latin typeface="Arial Rounded MT Bold" charset="0"/>
                <a:cs typeface="ＭＳ Ｐゴシック" charset="0"/>
              </a:endParaRPr>
            </a:p>
          </p:txBody>
        </p:sp>
        <p:sp>
          <p:nvSpPr>
            <p:cNvPr id="13" name="Text Box 17"/>
            <p:cNvSpPr txBox="1">
              <a:spLocks noChangeArrowheads="1"/>
            </p:cNvSpPr>
            <p:nvPr/>
          </p:nvSpPr>
          <p:spPr bwMode="auto">
            <a:xfrm>
              <a:off x="6811873" y="5035972"/>
              <a:ext cx="633038" cy="338554"/>
            </a:xfrm>
            <a:prstGeom prst="rect">
              <a:avLst/>
            </a:prstGeom>
            <a:solidFill>
              <a:schemeClr val="accent5">
                <a:lumMod val="90000"/>
              </a:schemeClr>
            </a:solidFill>
            <a:ln>
              <a:solidFill>
                <a:schemeClr val="tx1"/>
              </a:solidFill>
            </a:ln>
            <a:effectLst/>
          </p:spPr>
          <p:txBody>
            <a:bodyPr wrap="squar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800" dirty="0" smtClean="0">
                  <a:solidFill>
                    <a:schemeClr val="tx2"/>
                  </a:solidFill>
                  <a:latin typeface="Arial Rounded MT Bold" charset="0"/>
                  <a:cs typeface="ＭＳ Ｐゴシック" charset="0"/>
                </a:rPr>
                <a:t>FLRA / Pre-Job</a:t>
              </a:r>
              <a:endParaRPr lang="en-US" sz="800" dirty="0">
                <a:solidFill>
                  <a:schemeClr val="tx2"/>
                </a:solidFill>
                <a:latin typeface="Arial Rounded MT Bold" charset="0"/>
                <a:cs typeface="ＭＳ Ｐゴシック" charset="0"/>
              </a:endParaRPr>
            </a:p>
          </p:txBody>
        </p:sp>
        <p:sp>
          <p:nvSpPr>
            <p:cNvPr id="14" name="Text Box 17"/>
            <p:cNvSpPr txBox="1">
              <a:spLocks noChangeArrowheads="1"/>
            </p:cNvSpPr>
            <p:nvPr/>
          </p:nvSpPr>
          <p:spPr bwMode="auto">
            <a:xfrm>
              <a:off x="7534139" y="5027044"/>
              <a:ext cx="637163" cy="338554"/>
            </a:xfrm>
            <a:prstGeom prst="rect">
              <a:avLst/>
            </a:prstGeom>
            <a:solidFill>
              <a:schemeClr val="accent5">
                <a:lumMod val="90000"/>
              </a:schemeClr>
            </a:solidFill>
            <a:ln>
              <a:solidFill>
                <a:schemeClr val="tx1"/>
              </a:solidFill>
            </a:ln>
            <a:effectLst/>
          </p:spPr>
          <p:txBody>
            <a:bodyPr wrap="squar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800" dirty="0" smtClean="0">
                  <a:solidFill>
                    <a:schemeClr val="tx2"/>
                  </a:solidFill>
                  <a:latin typeface="Arial Rounded MT Bold" charset="0"/>
                  <a:cs typeface="ＭＳ Ｐゴシック" charset="0"/>
                </a:rPr>
                <a:t>FLRA / Pre-Job</a:t>
              </a:r>
              <a:endParaRPr lang="en-US" sz="800" dirty="0">
                <a:solidFill>
                  <a:schemeClr val="tx2"/>
                </a:solidFill>
                <a:latin typeface="Arial Rounded MT Bold" charset="0"/>
                <a:cs typeface="ＭＳ Ｐゴシック" charset="0"/>
              </a:endParaRPr>
            </a:p>
          </p:txBody>
        </p:sp>
        <p:sp>
          <p:nvSpPr>
            <p:cNvPr id="15" name="Text Box 17"/>
            <p:cNvSpPr txBox="1">
              <a:spLocks noChangeArrowheads="1"/>
            </p:cNvSpPr>
            <p:nvPr/>
          </p:nvSpPr>
          <p:spPr bwMode="auto">
            <a:xfrm>
              <a:off x="8241675" y="5031484"/>
              <a:ext cx="648284" cy="338554"/>
            </a:xfrm>
            <a:prstGeom prst="rect">
              <a:avLst/>
            </a:prstGeom>
            <a:solidFill>
              <a:schemeClr val="accent5">
                <a:lumMod val="90000"/>
              </a:schemeClr>
            </a:solidFill>
            <a:ln>
              <a:solidFill>
                <a:schemeClr val="tx1"/>
              </a:solidFill>
            </a:ln>
            <a:effectLst/>
          </p:spPr>
          <p:txBody>
            <a:bodyPr wrap="squar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800" dirty="0" smtClean="0">
                  <a:solidFill>
                    <a:schemeClr val="tx2"/>
                  </a:solidFill>
                  <a:latin typeface="Arial Rounded MT Bold" charset="0"/>
                  <a:cs typeface="ＭＳ Ｐゴシック" charset="0"/>
                </a:rPr>
                <a:t>FLRA / Pre-Job</a:t>
              </a:r>
              <a:endParaRPr lang="en-US" sz="800" dirty="0">
                <a:solidFill>
                  <a:schemeClr val="tx2"/>
                </a:solidFill>
                <a:latin typeface="Arial Rounded MT Bold" charset="0"/>
                <a:cs typeface="ＭＳ Ｐゴシック" charset="0"/>
              </a:endParaRPr>
            </a:p>
          </p:txBody>
        </p:sp>
        <p:sp>
          <p:nvSpPr>
            <p:cNvPr id="16" name="Text Box 17"/>
            <p:cNvSpPr txBox="1">
              <a:spLocks noChangeArrowheads="1"/>
            </p:cNvSpPr>
            <p:nvPr/>
          </p:nvSpPr>
          <p:spPr bwMode="auto">
            <a:xfrm>
              <a:off x="8241675" y="4130159"/>
              <a:ext cx="648284" cy="461665"/>
            </a:xfrm>
            <a:prstGeom prst="rect">
              <a:avLst/>
            </a:prstGeom>
            <a:solidFill>
              <a:schemeClr val="accent3">
                <a:lumMod val="60000"/>
                <a:lumOff val="40000"/>
                <a:alpha val="68000"/>
              </a:schemeClr>
            </a:solidFill>
            <a:ln>
              <a:solidFill>
                <a:schemeClr val="tx1"/>
              </a:solidFill>
            </a:ln>
            <a:effectLst/>
          </p:spPr>
          <p:txBody>
            <a:bodyPr wrap="squar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800" dirty="0" smtClean="0">
                  <a:solidFill>
                    <a:schemeClr val="tx2"/>
                  </a:solidFill>
                  <a:latin typeface="Arial Rounded MT Bold" charset="0"/>
                  <a:cs typeface="ＭＳ Ｐゴシック" charset="0"/>
                </a:rPr>
                <a:t>Practice-Based Training</a:t>
              </a:r>
              <a:endParaRPr lang="en-US" sz="800" dirty="0">
                <a:solidFill>
                  <a:schemeClr val="tx2"/>
                </a:solidFill>
                <a:latin typeface="Arial Rounded MT Bold" charset="0"/>
                <a:cs typeface="ＭＳ Ｐゴシック" charset="0"/>
              </a:endParaRPr>
            </a:p>
          </p:txBody>
        </p:sp>
        <p:sp>
          <p:nvSpPr>
            <p:cNvPr id="17" name="Text Box 17"/>
            <p:cNvSpPr txBox="1">
              <a:spLocks noChangeArrowheads="1"/>
            </p:cNvSpPr>
            <p:nvPr/>
          </p:nvSpPr>
          <p:spPr bwMode="auto">
            <a:xfrm>
              <a:off x="8241675" y="4648822"/>
              <a:ext cx="648284" cy="338554"/>
            </a:xfrm>
            <a:prstGeom prst="rect">
              <a:avLst/>
            </a:prstGeom>
            <a:solidFill>
              <a:schemeClr val="bg1">
                <a:lumMod val="85000"/>
              </a:schemeClr>
            </a:solidFill>
            <a:ln>
              <a:solidFill>
                <a:schemeClr val="tx1"/>
              </a:solidFill>
            </a:ln>
            <a:effectLst/>
          </p:spPr>
          <p:txBody>
            <a:bodyPr wrap="squar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800" dirty="0" smtClean="0">
                  <a:solidFill>
                    <a:schemeClr val="tx2"/>
                  </a:solidFill>
                  <a:latin typeface="Arial Rounded MT Bold" charset="0"/>
                  <a:cs typeface="ＭＳ Ｐゴシック" charset="0"/>
                </a:rPr>
                <a:t>Walk Through</a:t>
              </a:r>
              <a:endParaRPr lang="en-US" sz="800" dirty="0">
                <a:solidFill>
                  <a:schemeClr val="tx2"/>
                </a:solidFill>
                <a:latin typeface="Arial Rounded MT Bold" charset="0"/>
                <a:cs typeface="ＭＳ Ｐゴシック" charset="0"/>
              </a:endParaRPr>
            </a:p>
          </p:txBody>
        </p:sp>
        <p:sp>
          <p:nvSpPr>
            <p:cNvPr id="18" name="Text Box 17"/>
            <p:cNvSpPr txBox="1">
              <a:spLocks noChangeArrowheads="1"/>
            </p:cNvSpPr>
            <p:nvPr/>
          </p:nvSpPr>
          <p:spPr bwMode="auto">
            <a:xfrm>
              <a:off x="6811873" y="5417716"/>
              <a:ext cx="648283" cy="461665"/>
            </a:xfrm>
            <a:prstGeom prst="rect">
              <a:avLst/>
            </a:prstGeom>
            <a:solidFill>
              <a:schemeClr val="accent6">
                <a:lumMod val="20000"/>
                <a:lumOff val="80000"/>
              </a:schemeClr>
            </a:solidFill>
            <a:ln>
              <a:solidFill>
                <a:schemeClr val="tx1"/>
              </a:solidFill>
            </a:ln>
            <a:effectLst/>
          </p:spPr>
          <p:txBody>
            <a:bodyPr wrap="squar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800" dirty="0" smtClean="0">
                  <a:solidFill>
                    <a:schemeClr val="tx2"/>
                  </a:solidFill>
                  <a:latin typeface="Arial Rounded MT Bold" charset="0"/>
                  <a:cs typeface="ＭＳ Ｐゴシック" charset="0"/>
                </a:rPr>
                <a:t>Task Specific JHA</a:t>
              </a:r>
              <a:endParaRPr lang="en-US" sz="800" dirty="0">
                <a:solidFill>
                  <a:schemeClr val="tx2"/>
                </a:solidFill>
                <a:latin typeface="Arial Rounded MT Bold" charset="0"/>
                <a:cs typeface="ＭＳ Ｐゴシック" charset="0"/>
              </a:endParaRPr>
            </a:p>
          </p:txBody>
        </p:sp>
        <p:sp>
          <p:nvSpPr>
            <p:cNvPr id="19" name="Text Box 17"/>
            <p:cNvSpPr txBox="1">
              <a:spLocks noChangeArrowheads="1"/>
            </p:cNvSpPr>
            <p:nvPr/>
          </p:nvSpPr>
          <p:spPr bwMode="auto">
            <a:xfrm>
              <a:off x="7538264" y="5417716"/>
              <a:ext cx="648283" cy="461665"/>
            </a:xfrm>
            <a:prstGeom prst="rect">
              <a:avLst/>
            </a:prstGeom>
            <a:solidFill>
              <a:schemeClr val="accent6">
                <a:lumMod val="20000"/>
                <a:lumOff val="80000"/>
              </a:schemeClr>
            </a:solidFill>
            <a:ln>
              <a:solidFill>
                <a:schemeClr val="tx1"/>
              </a:solidFill>
            </a:ln>
            <a:effectLst/>
          </p:spPr>
          <p:txBody>
            <a:bodyPr wrap="squar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800" dirty="0" smtClean="0">
                  <a:solidFill>
                    <a:schemeClr val="tx2"/>
                  </a:solidFill>
                  <a:latin typeface="Arial Rounded MT Bold" charset="0"/>
                  <a:cs typeface="ＭＳ Ｐゴシック" charset="0"/>
                </a:rPr>
                <a:t>Task Specific JHA</a:t>
              </a:r>
              <a:endParaRPr lang="en-US" sz="800" dirty="0">
                <a:solidFill>
                  <a:schemeClr val="tx2"/>
                </a:solidFill>
                <a:latin typeface="Arial Rounded MT Bold" charset="0"/>
                <a:cs typeface="ＭＳ Ｐゴシック" charset="0"/>
              </a:endParaRPr>
            </a:p>
          </p:txBody>
        </p:sp>
        <p:sp>
          <p:nvSpPr>
            <p:cNvPr id="20" name="Text Box 17"/>
            <p:cNvSpPr txBox="1">
              <a:spLocks noChangeArrowheads="1"/>
            </p:cNvSpPr>
            <p:nvPr/>
          </p:nvSpPr>
          <p:spPr bwMode="auto">
            <a:xfrm>
              <a:off x="8241675" y="5414076"/>
              <a:ext cx="648283" cy="461665"/>
            </a:xfrm>
            <a:prstGeom prst="rect">
              <a:avLst/>
            </a:prstGeom>
            <a:solidFill>
              <a:schemeClr val="accent6">
                <a:lumMod val="20000"/>
                <a:lumOff val="80000"/>
              </a:schemeClr>
            </a:solidFill>
            <a:ln>
              <a:solidFill>
                <a:schemeClr val="tx1"/>
              </a:solidFill>
            </a:ln>
            <a:effectLst/>
          </p:spPr>
          <p:txBody>
            <a:bodyPr wrap="squar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800" dirty="0" smtClean="0">
                  <a:solidFill>
                    <a:schemeClr val="tx2"/>
                  </a:solidFill>
                  <a:latin typeface="Arial Rounded MT Bold" charset="0"/>
                  <a:cs typeface="ＭＳ Ｐゴシック" charset="0"/>
                </a:rPr>
                <a:t>Task Specific JHA</a:t>
              </a:r>
              <a:endParaRPr lang="en-US" sz="800" dirty="0">
                <a:solidFill>
                  <a:schemeClr val="tx2"/>
                </a:solidFill>
                <a:latin typeface="Arial Rounded MT Bold" charset="0"/>
                <a:cs typeface="ＭＳ Ｐゴシック" charset="0"/>
              </a:endParaRPr>
            </a:p>
          </p:txBody>
        </p:sp>
        <p:sp>
          <p:nvSpPr>
            <p:cNvPr id="21" name="Text Box 17"/>
            <p:cNvSpPr txBox="1">
              <a:spLocks noChangeArrowheads="1"/>
            </p:cNvSpPr>
            <p:nvPr/>
          </p:nvSpPr>
          <p:spPr bwMode="auto">
            <a:xfrm>
              <a:off x="7538264" y="4645182"/>
              <a:ext cx="617792" cy="338554"/>
            </a:xfrm>
            <a:prstGeom prst="rect">
              <a:avLst/>
            </a:prstGeom>
            <a:solidFill>
              <a:schemeClr val="bg1">
                <a:lumMod val="85000"/>
              </a:schemeClr>
            </a:solidFill>
            <a:ln>
              <a:solidFill>
                <a:schemeClr val="tx1"/>
              </a:solidFill>
            </a:ln>
            <a:effectLst/>
          </p:spPr>
          <p:txBody>
            <a:bodyPr wrap="squar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800" dirty="0" smtClean="0">
                  <a:solidFill>
                    <a:schemeClr val="tx2"/>
                  </a:solidFill>
                  <a:latin typeface="Arial Rounded MT Bold" charset="0"/>
                  <a:cs typeface="ＭＳ Ｐゴシック" charset="0"/>
                </a:rPr>
                <a:t>Walk Through</a:t>
              </a:r>
              <a:endParaRPr lang="en-US" sz="800" dirty="0">
                <a:solidFill>
                  <a:schemeClr val="tx2"/>
                </a:solidFill>
                <a:latin typeface="Arial Rounded MT Bold" charset="0"/>
                <a:cs typeface="ＭＳ Ｐゴシック" charset="0"/>
              </a:endParaRPr>
            </a:p>
          </p:txBody>
        </p:sp>
      </p:grpSp>
      <p:grpSp>
        <p:nvGrpSpPr>
          <p:cNvPr id="2" name="Group 1"/>
          <p:cNvGrpSpPr/>
          <p:nvPr/>
        </p:nvGrpSpPr>
        <p:grpSpPr>
          <a:xfrm>
            <a:off x="209676" y="3421505"/>
            <a:ext cx="3000899" cy="2807724"/>
            <a:chOff x="284381" y="2820613"/>
            <a:chExt cx="3606695" cy="3528878"/>
          </a:xfrm>
        </p:grpSpPr>
        <p:sp>
          <p:nvSpPr>
            <p:cNvPr id="29" name="Text Box 4"/>
            <p:cNvSpPr txBox="1">
              <a:spLocks noChangeArrowheads="1"/>
            </p:cNvSpPr>
            <p:nvPr/>
          </p:nvSpPr>
          <p:spPr bwMode="auto">
            <a:xfrm>
              <a:off x="1173209" y="4203363"/>
              <a:ext cx="1821595" cy="889704"/>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defPPr>
                <a:defRPr lang="en-US"/>
              </a:defPPr>
              <a:lvl1pPr algn="ctr">
                <a:defRPr sz="2800">
                  <a:effectLst>
                    <a:outerShdw blurRad="38100" dist="38100" dir="2700000" algn="tl">
                      <a:srgbClr val="000000"/>
                    </a:outerShdw>
                  </a:effectLst>
                  <a:latin typeface="Calibri"/>
                  <a:cs typeface="Calibri"/>
                </a:defRPr>
              </a:lvl1pPr>
            </a:lstStyle>
            <a:p>
              <a:r>
                <a:rPr lang="en-US" sz="2000" b="1" dirty="0" smtClean="0">
                  <a:ln w="12700">
                    <a:solidFill>
                      <a:schemeClr val="tx2">
                        <a:satMod val="155000"/>
                      </a:schemeClr>
                    </a:solidFill>
                    <a:prstDash val="solid"/>
                  </a:ln>
                  <a:solidFill>
                    <a:schemeClr val="accent3">
                      <a:lumMod val="60000"/>
                      <a:lumOff val="40000"/>
                    </a:schemeClr>
                  </a:solidFill>
                  <a:effectLst>
                    <a:outerShdw blurRad="41275" dist="20320" dir="1800000" algn="tl" rotWithShape="0">
                      <a:srgbClr val="000000">
                        <a:alpha val="40000"/>
                      </a:srgbClr>
                    </a:outerShdw>
                  </a:effectLst>
                  <a:latin typeface="Arial Black"/>
                  <a:cs typeface="Arial Black"/>
                </a:rPr>
                <a:t>ERROR PROOF</a:t>
              </a:r>
              <a:endParaRPr lang="en-US" sz="2000" b="1" dirty="0">
                <a:ln w="12700">
                  <a:solidFill>
                    <a:schemeClr val="tx2">
                      <a:satMod val="155000"/>
                    </a:schemeClr>
                  </a:solidFill>
                  <a:prstDash val="solid"/>
                </a:ln>
                <a:solidFill>
                  <a:schemeClr val="accent3">
                    <a:lumMod val="60000"/>
                    <a:lumOff val="40000"/>
                  </a:schemeClr>
                </a:solidFill>
                <a:effectLst>
                  <a:outerShdw blurRad="41275" dist="20320" dir="1800000" algn="tl" rotWithShape="0">
                    <a:srgbClr val="000000">
                      <a:alpha val="40000"/>
                    </a:srgbClr>
                  </a:outerShdw>
                </a:effectLst>
                <a:latin typeface="Arial Black"/>
                <a:cs typeface="Arial Black"/>
              </a:endParaRPr>
            </a:p>
          </p:txBody>
        </p:sp>
        <p:grpSp>
          <p:nvGrpSpPr>
            <p:cNvPr id="30" name="Group 29"/>
            <p:cNvGrpSpPr/>
            <p:nvPr/>
          </p:nvGrpSpPr>
          <p:grpSpPr>
            <a:xfrm>
              <a:off x="914462" y="5083903"/>
              <a:ext cx="1058195" cy="1255557"/>
              <a:chOff x="5849011" y="3450963"/>
              <a:chExt cx="1058195" cy="1255557"/>
            </a:xfrm>
          </p:grpSpPr>
          <p:pic>
            <p:nvPicPr>
              <p:cNvPr id="44" name="Picture 16" descr="checklis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27377" y="3646997"/>
                <a:ext cx="687066" cy="75567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5" name="Picture 44" descr="shield.png"/>
              <p:cNvPicPr>
                <a:picLocks noChangeAspect="1"/>
              </p:cNvPicPr>
              <p:nvPr/>
            </p:nvPicPr>
            <p:blipFill>
              <a:blip r:embed="rId4">
                <a:alphaModFix amt="29000"/>
                <a:extLst>
                  <a:ext uri="{28A0092B-C50C-407E-A947-70E740481C1C}">
                    <a14:useLocalDpi xmlns:a14="http://schemas.microsoft.com/office/drawing/2010/main" val="0"/>
                  </a:ext>
                </a:extLst>
              </a:blip>
              <a:stretch>
                <a:fillRect/>
              </a:stretch>
            </p:blipFill>
            <p:spPr>
              <a:xfrm>
                <a:off x="5849011" y="3450963"/>
                <a:ext cx="1058195" cy="1255557"/>
              </a:xfrm>
              <a:prstGeom prst="rect">
                <a:avLst/>
              </a:prstGeom>
            </p:spPr>
          </p:pic>
        </p:grpSp>
        <p:grpSp>
          <p:nvGrpSpPr>
            <p:cNvPr id="31" name="Group 30"/>
            <p:cNvGrpSpPr/>
            <p:nvPr/>
          </p:nvGrpSpPr>
          <p:grpSpPr>
            <a:xfrm>
              <a:off x="2214076" y="5073872"/>
              <a:ext cx="1113655" cy="1275619"/>
              <a:chOff x="7794706" y="3400653"/>
              <a:chExt cx="1136725" cy="1348733"/>
            </a:xfrm>
          </p:grpSpPr>
          <p:pic>
            <p:nvPicPr>
              <p:cNvPr id="42" name="Picture 41" descr="brain workout.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001092" y="3565436"/>
                <a:ext cx="723952" cy="872262"/>
              </a:xfrm>
              <a:prstGeom prst="rect">
                <a:avLst/>
              </a:prstGeom>
            </p:spPr>
          </p:pic>
          <p:pic>
            <p:nvPicPr>
              <p:cNvPr id="43" name="Picture 42" descr="shield.png"/>
              <p:cNvPicPr>
                <a:picLocks noChangeAspect="1"/>
              </p:cNvPicPr>
              <p:nvPr/>
            </p:nvPicPr>
            <p:blipFill>
              <a:blip r:embed="rId4">
                <a:alphaModFix amt="29000"/>
                <a:extLst>
                  <a:ext uri="{28A0092B-C50C-407E-A947-70E740481C1C}">
                    <a14:useLocalDpi xmlns:a14="http://schemas.microsoft.com/office/drawing/2010/main" val="0"/>
                  </a:ext>
                </a:extLst>
              </a:blip>
              <a:stretch>
                <a:fillRect/>
              </a:stretch>
            </p:blipFill>
            <p:spPr>
              <a:xfrm>
                <a:off x="7794706" y="3400653"/>
                <a:ext cx="1136725" cy="1348733"/>
              </a:xfrm>
              <a:prstGeom prst="rect">
                <a:avLst/>
              </a:prstGeom>
            </p:spPr>
          </p:pic>
        </p:grpSp>
        <p:grpSp>
          <p:nvGrpSpPr>
            <p:cNvPr id="32" name="Group 31"/>
            <p:cNvGrpSpPr/>
            <p:nvPr/>
          </p:nvGrpSpPr>
          <p:grpSpPr>
            <a:xfrm>
              <a:off x="2754351" y="3725179"/>
              <a:ext cx="1136725" cy="1348733"/>
              <a:chOff x="7834348" y="1008749"/>
              <a:chExt cx="1136725" cy="1348733"/>
            </a:xfrm>
          </p:grpSpPr>
          <p:pic>
            <p:nvPicPr>
              <p:cNvPr id="40" name="Picture 39" descr="shield.png"/>
              <p:cNvPicPr>
                <a:picLocks noChangeAspect="1"/>
              </p:cNvPicPr>
              <p:nvPr/>
            </p:nvPicPr>
            <p:blipFill>
              <a:blip r:embed="rId4">
                <a:alphaModFix amt="29000"/>
                <a:extLst>
                  <a:ext uri="{28A0092B-C50C-407E-A947-70E740481C1C}">
                    <a14:useLocalDpi xmlns:a14="http://schemas.microsoft.com/office/drawing/2010/main" val="0"/>
                  </a:ext>
                </a:extLst>
              </a:blip>
              <a:stretch>
                <a:fillRect/>
              </a:stretch>
            </p:blipFill>
            <p:spPr>
              <a:xfrm>
                <a:off x="7834348" y="1008749"/>
                <a:ext cx="1136725" cy="1348733"/>
              </a:xfrm>
              <a:prstGeom prst="rect">
                <a:avLst/>
              </a:prstGeom>
            </p:spPr>
          </p:pic>
          <p:pic>
            <p:nvPicPr>
              <p:cNvPr id="41" name="Picture 7" descr="huddlepix"/>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039588" y="1229581"/>
                <a:ext cx="726244" cy="71395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grpSp>
          <p:nvGrpSpPr>
            <p:cNvPr id="33" name="Group 32"/>
            <p:cNvGrpSpPr/>
            <p:nvPr/>
          </p:nvGrpSpPr>
          <p:grpSpPr>
            <a:xfrm>
              <a:off x="284381" y="3725179"/>
              <a:ext cx="1136725" cy="1348733"/>
              <a:chOff x="5121789" y="1044790"/>
              <a:chExt cx="1136725" cy="1348733"/>
            </a:xfrm>
          </p:grpSpPr>
          <p:pic>
            <p:nvPicPr>
              <p:cNvPr id="38" name="Picture 37" descr="shield.png"/>
              <p:cNvPicPr>
                <a:picLocks noChangeAspect="1"/>
              </p:cNvPicPr>
              <p:nvPr/>
            </p:nvPicPr>
            <p:blipFill>
              <a:blip r:embed="rId4">
                <a:alphaModFix amt="29000"/>
                <a:extLst>
                  <a:ext uri="{28A0092B-C50C-407E-A947-70E740481C1C}">
                    <a14:useLocalDpi xmlns:a14="http://schemas.microsoft.com/office/drawing/2010/main" val="0"/>
                  </a:ext>
                </a:extLst>
              </a:blip>
              <a:stretch>
                <a:fillRect/>
              </a:stretch>
            </p:blipFill>
            <p:spPr>
              <a:xfrm>
                <a:off x="5121789" y="1044790"/>
                <a:ext cx="1136725" cy="1348733"/>
              </a:xfrm>
              <a:prstGeom prst="rect">
                <a:avLst/>
              </a:prstGeom>
            </p:spPr>
          </p:pic>
          <p:graphicFrame>
            <p:nvGraphicFramePr>
              <p:cNvPr id="39" name="Object 4"/>
              <p:cNvGraphicFramePr>
                <a:graphicFrameLocks noChangeAspect="1"/>
              </p:cNvGraphicFramePr>
              <p:nvPr>
                <p:extLst>
                  <p:ext uri="{D42A27DB-BD31-4B8C-83A1-F6EECF244321}">
                    <p14:modId xmlns:p14="http://schemas.microsoft.com/office/powerpoint/2010/main" val="2982297390"/>
                  </p:ext>
                </p:extLst>
              </p:nvPr>
            </p:nvGraphicFramePr>
            <p:xfrm>
              <a:off x="5224741" y="1268482"/>
              <a:ext cx="930820" cy="591526"/>
            </p:xfrm>
            <a:graphic>
              <a:graphicData uri="http://schemas.openxmlformats.org/presentationml/2006/ole">
                <mc:AlternateContent xmlns:mc="http://schemas.openxmlformats.org/markup-compatibility/2006">
                  <mc:Choice xmlns:v="urn:schemas-microsoft-com:vml" Requires="v">
                    <p:oleObj spid="_x0000_s42444" name="CorelDRAW" r:id="rId7" imgW="4011930" imgH="2110740" progId="CorelDRAW.Graphic.12">
                      <p:embed/>
                    </p:oleObj>
                  </mc:Choice>
                  <mc:Fallback>
                    <p:oleObj name="CorelDRAW" r:id="rId7" imgW="4011930" imgH="2110740" progId="CorelDRAW.Graphic.12">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224741" y="1268482"/>
                            <a:ext cx="930820" cy="591526"/>
                          </a:xfrm>
                          <a:prstGeom prst="rect">
                            <a:avLst/>
                          </a:prstGeom>
                          <a:noFill/>
                          <a:ln>
                            <a:noFill/>
                          </a:ln>
                          <a:effectLst/>
                          <a:extLst/>
                        </p:spPr>
                      </p:pic>
                    </p:oleObj>
                  </mc:Fallback>
                </mc:AlternateContent>
              </a:graphicData>
            </a:graphic>
          </p:graphicFrame>
        </p:grpSp>
        <p:grpSp>
          <p:nvGrpSpPr>
            <p:cNvPr id="34" name="Group 33"/>
            <p:cNvGrpSpPr/>
            <p:nvPr/>
          </p:nvGrpSpPr>
          <p:grpSpPr>
            <a:xfrm>
              <a:off x="1518861" y="2820613"/>
              <a:ext cx="1136725" cy="1348733"/>
              <a:chOff x="6824419" y="59360"/>
              <a:chExt cx="1136725" cy="1348733"/>
            </a:xfrm>
          </p:grpSpPr>
          <p:pic>
            <p:nvPicPr>
              <p:cNvPr id="36" name="Picture 35"/>
              <p:cNvPicPr>
                <a:picLocks noChangeAspect="1"/>
              </p:cNvPicPr>
              <p:nvPr/>
            </p:nvPicPr>
            <p:blipFill>
              <a:blip r:embed="rId9"/>
              <a:stretch>
                <a:fillRect/>
              </a:stretch>
            </p:blipFill>
            <p:spPr>
              <a:xfrm>
                <a:off x="7007130" y="304801"/>
                <a:ext cx="757609" cy="749758"/>
              </a:xfrm>
              <a:prstGeom prst="rect">
                <a:avLst/>
              </a:prstGeom>
            </p:spPr>
          </p:pic>
          <p:pic>
            <p:nvPicPr>
              <p:cNvPr id="37" name="Picture 36" descr="shield.png"/>
              <p:cNvPicPr>
                <a:picLocks noChangeAspect="1"/>
              </p:cNvPicPr>
              <p:nvPr/>
            </p:nvPicPr>
            <p:blipFill>
              <a:blip r:embed="rId4">
                <a:alphaModFix amt="29000"/>
                <a:extLst>
                  <a:ext uri="{28A0092B-C50C-407E-A947-70E740481C1C}">
                    <a14:useLocalDpi xmlns:a14="http://schemas.microsoft.com/office/drawing/2010/main" val="0"/>
                  </a:ext>
                </a:extLst>
              </a:blip>
              <a:stretch>
                <a:fillRect/>
              </a:stretch>
            </p:blipFill>
            <p:spPr>
              <a:xfrm>
                <a:off x="6824419" y="59360"/>
                <a:ext cx="1136725" cy="1348733"/>
              </a:xfrm>
              <a:prstGeom prst="rect">
                <a:avLst/>
              </a:prstGeom>
            </p:spPr>
          </p:pic>
        </p:grpSp>
      </p:grpSp>
    </p:spTree>
    <p:extLst>
      <p:ext uri="{BB962C8B-B14F-4D97-AF65-F5344CB8AC3E}">
        <p14:creationId xmlns:p14="http://schemas.microsoft.com/office/powerpoint/2010/main" val="148236817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4647" y="361576"/>
            <a:ext cx="5672186" cy="573405"/>
          </a:xfrm>
        </p:spPr>
        <p:txBody>
          <a:bodyPr/>
          <a:lstStyle/>
          <a:p>
            <a:pPr marL="0" indent="0" algn="ctr">
              <a:buNone/>
            </a:pPr>
            <a:r>
              <a:rPr lang="en-US" dirty="0" smtClean="0"/>
              <a:t>A Need for More Effective Fixes</a:t>
            </a:r>
            <a:endParaRPr lang="en-US" dirty="0"/>
          </a:p>
        </p:txBody>
      </p:sp>
      <p:sp>
        <p:nvSpPr>
          <p:cNvPr id="8" name="Rectangle 7"/>
          <p:cNvSpPr>
            <a:spLocks noChangeArrowheads="1"/>
          </p:cNvSpPr>
          <p:nvPr/>
        </p:nvSpPr>
        <p:spPr bwMode="auto">
          <a:xfrm>
            <a:off x="1374819" y="4192672"/>
            <a:ext cx="6447730" cy="30777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marL="457200" indent="-457200"/>
            <a:r>
              <a:rPr lang="en-US" sz="1400" i="1" dirty="0" smtClean="0"/>
              <a:t>Medical Errors Harm Huge Number of Patients, Huffington Post, August 2012</a:t>
            </a:r>
            <a:endParaRPr lang="en-US" sz="1400" i="1" dirty="0"/>
          </a:p>
        </p:txBody>
      </p:sp>
      <p:sp>
        <p:nvSpPr>
          <p:cNvPr id="10" name="Rectangle 9"/>
          <p:cNvSpPr>
            <a:spLocks noChangeArrowheads="1"/>
          </p:cNvSpPr>
          <p:nvPr/>
        </p:nvSpPr>
        <p:spPr bwMode="auto">
          <a:xfrm>
            <a:off x="620570" y="1267477"/>
            <a:ext cx="5729740" cy="92333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r>
              <a:rPr lang="en-US" dirty="0"/>
              <a:t>Health Affairs in April 2011 revealed that the standard methods hospitals use to detect medical errors fail over 90 percent of the time.</a:t>
            </a:r>
          </a:p>
        </p:txBody>
      </p:sp>
      <p:sp>
        <p:nvSpPr>
          <p:cNvPr id="11" name="Oval 38"/>
          <p:cNvSpPr>
            <a:spLocks noChangeArrowheads="1"/>
          </p:cNvSpPr>
          <p:nvPr/>
        </p:nvSpPr>
        <p:spPr bwMode="auto">
          <a:xfrm>
            <a:off x="457625" y="1374380"/>
            <a:ext cx="152400" cy="152400"/>
          </a:xfrm>
          <a:prstGeom prst="ellipse">
            <a:avLst/>
          </a:prstGeom>
          <a:solidFill>
            <a:schemeClr val="accent6">
              <a:lumMod val="75000"/>
            </a:schemeClr>
          </a:solidFill>
          <a:ln w="9525">
            <a:solidFill>
              <a:schemeClr val="tx1"/>
            </a:solidFill>
            <a:round/>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2" name="Oval 38"/>
          <p:cNvSpPr>
            <a:spLocks noChangeArrowheads="1"/>
          </p:cNvSpPr>
          <p:nvPr/>
        </p:nvSpPr>
        <p:spPr bwMode="auto">
          <a:xfrm>
            <a:off x="455145" y="2398941"/>
            <a:ext cx="152400" cy="152400"/>
          </a:xfrm>
          <a:prstGeom prst="ellipse">
            <a:avLst/>
          </a:prstGeom>
          <a:solidFill>
            <a:schemeClr val="accent6">
              <a:lumMod val="75000"/>
            </a:schemeClr>
          </a:solidFill>
          <a:ln w="9525">
            <a:solidFill>
              <a:schemeClr val="tx1"/>
            </a:solidFill>
            <a:round/>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3" name="Oval 38"/>
          <p:cNvSpPr>
            <a:spLocks noChangeArrowheads="1"/>
          </p:cNvSpPr>
          <p:nvPr/>
        </p:nvSpPr>
        <p:spPr bwMode="auto">
          <a:xfrm>
            <a:off x="452665" y="3432106"/>
            <a:ext cx="152400" cy="152400"/>
          </a:xfrm>
          <a:prstGeom prst="ellipse">
            <a:avLst/>
          </a:prstGeom>
          <a:solidFill>
            <a:schemeClr val="accent6">
              <a:lumMod val="75000"/>
            </a:schemeClr>
          </a:solidFill>
          <a:ln w="9525">
            <a:solidFill>
              <a:schemeClr val="tx1"/>
            </a:solidFill>
            <a:round/>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4" name="Oval 38"/>
          <p:cNvSpPr>
            <a:spLocks noChangeArrowheads="1"/>
          </p:cNvSpPr>
          <p:nvPr/>
        </p:nvSpPr>
        <p:spPr bwMode="auto">
          <a:xfrm>
            <a:off x="450185" y="4873165"/>
            <a:ext cx="152400" cy="152400"/>
          </a:xfrm>
          <a:prstGeom prst="ellipse">
            <a:avLst/>
          </a:prstGeom>
          <a:solidFill>
            <a:schemeClr val="accent6">
              <a:lumMod val="75000"/>
            </a:schemeClr>
          </a:solidFill>
          <a:ln w="9525">
            <a:solidFill>
              <a:schemeClr val="tx1"/>
            </a:solidFill>
            <a:round/>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5" name="Oval 38"/>
          <p:cNvSpPr>
            <a:spLocks noChangeArrowheads="1"/>
          </p:cNvSpPr>
          <p:nvPr/>
        </p:nvSpPr>
        <p:spPr bwMode="auto">
          <a:xfrm>
            <a:off x="447705" y="5798333"/>
            <a:ext cx="152400" cy="152400"/>
          </a:xfrm>
          <a:prstGeom prst="ellipse">
            <a:avLst/>
          </a:prstGeom>
          <a:solidFill>
            <a:schemeClr val="accent6">
              <a:lumMod val="75000"/>
            </a:schemeClr>
          </a:solidFill>
          <a:ln w="9525">
            <a:solidFill>
              <a:schemeClr val="tx1"/>
            </a:solidFill>
            <a:round/>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6" name="Rectangle 15"/>
          <p:cNvSpPr>
            <a:spLocks noChangeArrowheads="1"/>
          </p:cNvSpPr>
          <p:nvPr/>
        </p:nvSpPr>
        <p:spPr bwMode="auto">
          <a:xfrm>
            <a:off x="620570" y="2277034"/>
            <a:ext cx="8093461" cy="92333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r>
              <a:rPr lang="en-US" dirty="0" smtClean="0"/>
              <a:t>A five</a:t>
            </a:r>
            <a:r>
              <a:rPr lang="en-US" dirty="0"/>
              <a:t>-year study of North Carolina hospitals, published in the New England Journal of Medicine in November 2010, showed that, in 25 percent of all admissions, the medical care harmed patients.</a:t>
            </a:r>
          </a:p>
        </p:txBody>
      </p:sp>
      <p:sp>
        <p:nvSpPr>
          <p:cNvPr id="17" name="Rectangle 16"/>
          <p:cNvSpPr>
            <a:spLocks noChangeArrowheads="1"/>
          </p:cNvSpPr>
          <p:nvPr/>
        </p:nvSpPr>
        <p:spPr bwMode="auto">
          <a:xfrm>
            <a:off x="620570" y="3315670"/>
            <a:ext cx="8093461" cy="92333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r>
              <a:rPr lang="en-US" dirty="0" smtClean="0"/>
              <a:t>A 2010 </a:t>
            </a:r>
            <a:r>
              <a:rPr lang="en-US" dirty="0"/>
              <a:t>government analysis found that 134,000 Medicare beneficiaries were suffering adverse events every month, many of which were "clearly or likely preventable."</a:t>
            </a:r>
          </a:p>
        </p:txBody>
      </p:sp>
      <p:pic>
        <p:nvPicPr>
          <p:cNvPr id="3" name="Picture 2"/>
          <p:cNvPicPr>
            <a:picLocks noChangeAspect="1"/>
          </p:cNvPicPr>
          <p:nvPr/>
        </p:nvPicPr>
        <p:blipFill>
          <a:blip r:embed="rId2"/>
          <a:stretch>
            <a:fillRect/>
          </a:stretch>
        </p:blipFill>
        <p:spPr>
          <a:xfrm>
            <a:off x="6781155" y="63065"/>
            <a:ext cx="2299780" cy="1724835"/>
          </a:xfrm>
          <a:prstGeom prst="rect">
            <a:avLst/>
          </a:prstGeom>
        </p:spPr>
      </p:pic>
      <p:sp>
        <p:nvSpPr>
          <p:cNvPr id="18" name="TextBox 17"/>
          <p:cNvSpPr txBox="1"/>
          <p:nvPr/>
        </p:nvSpPr>
        <p:spPr>
          <a:xfrm>
            <a:off x="652675" y="4750774"/>
            <a:ext cx="7884962" cy="923330"/>
          </a:xfrm>
          <a:prstGeom prst="rect">
            <a:avLst/>
          </a:prstGeom>
          <a:noFill/>
        </p:spPr>
        <p:txBody>
          <a:bodyPr wrap="square" rtlCol="0">
            <a:spAutoFit/>
          </a:bodyPr>
          <a:lstStyle/>
          <a:p>
            <a:r>
              <a:rPr lang="en-US" dirty="0" smtClean="0"/>
              <a:t>The September 2013 </a:t>
            </a:r>
            <a:r>
              <a:rPr lang="en-US" i="1" dirty="0" smtClean="0"/>
              <a:t>Journal of Patient Safety</a:t>
            </a:r>
            <a:r>
              <a:rPr lang="en-US" dirty="0" smtClean="0"/>
              <a:t> says that between 210,000 and 440,000 patients each year suffer some type of preventable harm that contributes to their death.</a:t>
            </a:r>
            <a:endParaRPr lang="en-US" dirty="0">
              <a:solidFill>
                <a:srgbClr val="000000"/>
              </a:solidFill>
            </a:endParaRPr>
          </a:p>
        </p:txBody>
      </p:sp>
      <p:sp>
        <p:nvSpPr>
          <p:cNvPr id="19" name="TextBox 18"/>
          <p:cNvSpPr txBox="1"/>
          <p:nvPr/>
        </p:nvSpPr>
        <p:spPr>
          <a:xfrm>
            <a:off x="670315" y="5686136"/>
            <a:ext cx="7692011" cy="646331"/>
          </a:xfrm>
          <a:prstGeom prst="rect">
            <a:avLst/>
          </a:prstGeom>
          <a:noFill/>
        </p:spPr>
        <p:txBody>
          <a:bodyPr wrap="square" rtlCol="0">
            <a:spAutoFit/>
          </a:bodyPr>
          <a:lstStyle/>
          <a:p>
            <a:r>
              <a:rPr lang="en-US" dirty="0"/>
              <a:t>Medicare will track a hospital’s error rates and in 2014 will cut payment by 1 percent to hospitals with the highest rates of patient safety issues.</a:t>
            </a:r>
          </a:p>
        </p:txBody>
      </p:sp>
    </p:spTree>
    <p:extLst>
      <p:ext uri="{BB962C8B-B14F-4D97-AF65-F5344CB8AC3E}">
        <p14:creationId xmlns:p14="http://schemas.microsoft.com/office/powerpoint/2010/main" val="381469466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89034" y="370090"/>
            <a:ext cx="3699641" cy="985745"/>
          </a:xfrm>
          <a:solidFill>
            <a:schemeClr val="accent3">
              <a:lumMod val="20000"/>
              <a:lumOff val="80000"/>
              <a:alpha val="52000"/>
            </a:schemeClr>
          </a:solidFill>
          <a:ln w="25400" cmpd="sng">
            <a:solidFill>
              <a:schemeClr val="tx1"/>
            </a:solidFill>
            <a:prstDash val="sysDot"/>
          </a:ln>
          <a:effectLst/>
        </p:spPr>
        <p:txBody>
          <a:bodyPr vert="horz" lIns="91440" tIns="45720" rIns="91440" bIns="45720" rtlCol="0" anchor="ctr" anchorCtr="1">
            <a:noAutofit/>
          </a:bodyPr>
          <a:lstStyle/>
          <a:p>
            <a:pPr marL="0" indent="0" algn="ctr">
              <a:buNone/>
            </a:pPr>
            <a:r>
              <a:rPr lang="en-US" sz="2800" smtClean="0"/>
              <a:t>The Psychology of Failing Fixes</a:t>
            </a:r>
            <a:endParaRPr lang="en-US" sz="2800" dirty="0"/>
          </a:p>
        </p:txBody>
      </p:sp>
      <p:sp>
        <p:nvSpPr>
          <p:cNvPr id="11" name="Oval 23"/>
          <p:cNvSpPr>
            <a:spLocks noChangeArrowheads="1"/>
          </p:cNvSpPr>
          <p:nvPr/>
        </p:nvSpPr>
        <p:spPr bwMode="auto">
          <a:xfrm>
            <a:off x="2112075" y="2532117"/>
            <a:ext cx="2035583" cy="912757"/>
          </a:xfrm>
          <a:prstGeom prst="ellipse">
            <a:avLst/>
          </a:prstGeom>
          <a:solidFill>
            <a:schemeClr val="accent3">
              <a:lumMod val="40000"/>
              <a:lumOff val="60000"/>
              <a:alpha val="62000"/>
            </a:schemeClr>
          </a:solidFill>
          <a:ln w="9525">
            <a:solidFill>
              <a:schemeClr val="tx1"/>
            </a:solidFill>
            <a:round/>
            <a:headEnd/>
            <a:tailEnd/>
          </a:ln>
          <a:effectLst/>
          <a:extLst/>
        </p:spPr>
        <p:txBody>
          <a:bodyPr wrap="none" anchor="ctr"/>
          <a:lstStyle/>
          <a:p>
            <a:endParaRPr lang="en-US"/>
          </a:p>
        </p:txBody>
      </p:sp>
      <p:sp>
        <p:nvSpPr>
          <p:cNvPr id="13" name="Oval 21"/>
          <p:cNvSpPr>
            <a:spLocks noChangeArrowheads="1"/>
          </p:cNvSpPr>
          <p:nvPr/>
        </p:nvSpPr>
        <p:spPr bwMode="auto">
          <a:xfrm>
            <a:off x="4990785" y="2488785"/>
            <a:ext cx="1832025" cy="973607"/>
          </a:xfrm>
          <a:prstGeom prst="ellipse">
            <a:avLst/>
          </a:prstGeom>
          <a:solidFill>
            <a:schemeClr val="accent3">
              <a:lumMod val="40000"/>
              <a:lumOff val="60000"/>
              <a:alpha val="62000"/>
            </a:schemeClr>
          </a:solidFill>
          <a:ln w="9525">
            <a:solidFill>
              <a:schemeClr val="tx1"/>
            </a:solidFill>
            <a:round/>
            <a:headEnd/>
            <a:tailEnd/>
          </a:ln>
          <a:effectLst/>
          <a:extLst/>
        </p:spPr>
        <p:txBody>
          <a:bodyPr wrap="none" anchor="ctr"/>
          <a:lstStyle/>
          <a:p>
            <a:endParaRPr lang="en-US"/>
          </a:p>
        </p:txBody>
      </p:sp>
      <p:sp>
        <p:nvSpPr>
          <p:cNvPr id="14" name="Text Box 4"/>
          <p:cNvSpPr txBox="1">
            <a:spLocks noChangeArrowheads="1"/>
          </p:cNvSpPr>
          <p:nvPr/>
        </p:nvSpPr>
        <p:spPr bwMode="auto">
          <a:xfrm>
            <a:off x="5009039" y="2647876"/>
            <a:ext cx="1801137" cy="6463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defPPr>
              <a:defRPr lang="en-US"/>
            </a:defPPr>
            <a:lvl1pPr algn="ctr">
              <a:defRPr sz="2000">
                <a:latin typeface="Tahoma" pitchFamily="34" charset="0"/>
              </a:defRPr>
            </a:lvl1pPr>
          </a:lstStyle>
          <a:p>
            <a:r>
              <a:rPr lang="en-US" sz="1800" smtClean="0"/>
              <a:t>Weak people-focused fix</a:t>
            </a:r>
            <a:endParaRPr lang="en-US" sz="1800"/>
          </a:p>
        </p:txBody>
      </p:sp>
      <p:graphicFrame>
        <p:nvGraphicFramePr>
          <p:cNvPr id="15" name="Object 5"/>
          <p:cNvGraphicFramePr>
            <a:graphicFrameLocks noChangeAspect="1"/>
          </p:cNvGraphicFramePr>
          <p:nvPr>
            <p:extLst>
              <p:ext uri="{D42A27DB-BD31-4B8C-83A1-F6EECF244321}">
                <p14:modId xmlns:p14="http://schemas.microsoft.com/office/powerpoint/2010/main" val="1511639756"/>
              </p:ext>
            </p:extLst>
          </p:nvPr>
        </p:nvGraphicFramePr>
        <p:xfrm>
          <a:off x="1960500" y="1790552"/>
          <a:ext cx="152400" cy="152400"/>
        </p:xfrm>
        <a:graphic>
          <a:graphicData uri="http://schemas.openxmlformats.org/presentationml/2006/ole">
            <mc:AlternateContent xmlns:mc="http://schemas.openxmlformats.org/markup-compatibility/2006">
              <mc:Choice xmlns:v="urn:schemas-microsoft-com:vml" Requires="v">
                <p:oleObj spid="_x0000_s776274" name="CorelDRAW" r:id="rId3" imgW="295560" imgH="295560" progId="CorelDRAW.Graphic.12">
                  <p:embed/>
                </p:oleObj>
              </mc:Choice>
              <mc:Fallback>
                <p:oleObj name="CorelDRAW" r:id="rId3" imgW="295560" imgH="295560" progId="CorelDRAW.Graphic.12">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60500" y="1790552"/>
                        <a:ext cx="152400" cy="152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oleObj>
              </mc:Fallback>
            </mc:AlternateContent>
          </a:graphicData>
        </a:graphic>
      </p:graphicFrame>
      <p:sp>
        <p:nvSpPr>
          <p:cNvPr id="16" name="Text Box 14"/>
          <p:cNvSpPr txBox="1">
            <a:spLocks noChangeArrowheads="1"/>
          </p:cNvSpPr>
          <p:nvPr/>
        </p:nvSpPr>
        <p:spPr bwMode="auto">
          <a:xfrm>
            <a:off x="2132016" y="1666690"/>
            <a:ext cx="4846399" cy="6463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lgn="l"/>
            <a:r>
              <a:rPr lang="en-US" smtClean="0">
                <a:latin typeface="Tahoma" pitchFamily="34" charset="0"/>
              </a:rPr>
              <a:t>When we write a corrective action against a human error or equipment failure:</a:t>
            </a:r>
            <a:endParaRPr lang="en-US">
              <a:latin typeface="Tahoma" pitchFamily="34" charset="0"/>
            </a:endParaRPr>
          </a:p>
        </p:txBody>
      </p:sp>
      <p:sp>
        <p:nvSpPr>
          <p:cNvPr id="17" name="Text Box 16"/>
          <p:cNvSpPr txBox="1">
            <a:spLocks noChangeArrowheads="1"/>
          </p:cNvSpPr>
          <p:nvPr/>
        </p:nvSpPr>
        <p:spPr bwMode="auto">
          <a:xfrm>
            <a:off x="2064694" y="2632001"/>
            <a:ext cx="2133600" cy="6463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a:r>
              <a:rPr lang="en-US" dirty="0" smtClean="0">
                <a:latin typeface="Tahoma" pitchFamily="34" charset="0"/>
              </a:rPr>
              <a:t>Human error or equipment failure</a:t>
            </a:r>
            <a:endParaRPr lang="en-US" dirty="0">
              <a:latin typeface="Tahoma" pitchFamily="34" charset="0"/>
            </a:endParaRPr>
          </a:p>
        </p:txBody>
      </p:sp>
      <p:pic>
        <p:nvPicPr>
          <p:cNvPr id="18" name="Picture 27" descr="Arrow - Next Clip Art">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247622" y="2709715"/>
            <a:ext cx="685800" cy="522287"/>
          </a:xfrm>
          <a:prstGeom prst="rect">
            <a:avLst/>
          </a:prstGeom>
          <a:noFill/>
          <a:extLst>
            <a:ext uri="{909E8E84-426E-40dd-AFC4-6F175D3DCCD1}">
              <a14:hiddenFill xmlns:a14="http://schemas.microsoft.com/office/drawing/2010/main" xmlns="">
                <a:solidFill>
                  <a:srgbClr val="FFFFFF"/>
                </a:solidFill>
              </a14:hiddenFill>
            </a:ext>
          </a:extLst>
        </p:spPr>
      </p:pic>
      <p:sp>
        <p:nvSpPr>
          <p:cNvPr id="19" name="Oval 23"/>
          <p:cNvSpPr>
            <a:spLocks noChangeArrowheads="1"/>
          </p:cNvSpPr>
          <p:nvPr/>
        </p:nvSpPr>
        <p:spPr bwMode="auto">
          <a:xfrm>
            <a:off x="766020" y="4667908"/>
            <a:ext cx="2035583" cy="912757"/>
          </a:xfrm>
          <a:prstGeom prst="ellipse">
            <a:avLst/>
          </a:prstGeom>
          <a:solidFill>
            <a:schemeClr val="accent3">
              <a:lumMod val="40000"/>
              <a:lumOff val="60000"/>
              <a:alpha val="62000"/>
            </a:schemeClr>
          </a:solidFill>
          <a:ln w="9525">
            <a:solidFill>
              <a:schemeClr val="tx1"/>
            </a:solidFill>
            <a:round/>
            <a:headEnd/>
            <a:tailEnd/>
          </a:ln>
          <a:effectLst/>
          <a:extLst/>
        </p:spPr>
        <p:txBody>
          <a:bodyPr wrap="none" anchor="ctr"/>
          <a:lstStyle/>
          <a:p>
            <a:endParaRPr lang="en-US"/>
          </a:p>
        </p:txBody>
      </p:sp>
      <p:sp>
        <p:nvSpPr>
          <p:cNvPr id="20" name="Oval 21"/>
          <p:cNvSpPr>
            <a:spLocks noChangeArrowheads="1"/>
          </p:cNvSpPr>
          <p:nvPr/>
        </p:nvSpPr>
        <p:spPr bwMode="auto">
          <a:xfrm>
            <a:off x="6370491" y="4667383"/>
            <a:ext cx="1832025" cy="973607"/>
          </a:xfrm>
          <a:prstGeom prst="ellipse">
            <a:avLst/>
          </a:prstGeom>
          <a:solidFill>
            <a:schemeClr val="accent3">
              <a:lumMod val="40000"/>
              <a:lumOff val="60000"/>
              <a:alpha val="62000"/>
            </a:schemeClr>
          </a:solidFill>
          <a:ln w="9525">
            <a:solidFill>
              <a:schemeClr val="tx1"/>
            </a:solidFill>
            <a:round/>
            <a:headEnd/>
            <a:tailEnd/>
          </a:ln>
          <a:effectLst/>
          <a:extLst/>
        </p:spPr>
        <p:txBody>
          <a:bodyPr wrap="none" anchor="ctr"/>
          <a:lstStyle/>
          <a:p>
            <a:endParaRPr lang="en-US"/>
          </a:p>
        </p:txBody>
      </p:sp>
      <p:sp>
        <p:nvSpPr>
          <p:cNvPr id="21" name="Text Box 4"/>
          <p:cNvSpPr txBox="1">
            <a:spLocks noChangeArrowheads="1"/>
          </p:cNvSpPr>
          <p:nvPr/>
        </p:nvSpPr>
        <p:spPr bwMode="auto">
          <a:xfrm>
            <a:off x="6317390" y="4840743"/>
            <a:ext cx="1931118" cy="6463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defPPr>
              <a:defRPr lang="en-US"/>
            </a:defPPr>
            <a:lvl1pPr algn="ctr">
              <a:defRPr sz="2000">
                <a:latin typeface="Tahoma" pitchFamily="34" charset="0"/>
              </a:defRPr>
            </a:lvl1pPr>
          </a:lstStyle>
          <a:p>
            <a:r>
              <a:rPr lang="en-US" sz="1800" smtClean="0"/>
              <a:t>Strong systems-focused fix</a:t>
            </a:r>
            <a:endParaRPr lang="en-US" sz="1800"/>
          </a:p>
        </p:txBody>
      </p:sp>
      <p:graphicFrame>
        <p:nvGraphicFramePr>
          <p:cNvPr id="22" name="Object 5"/>
          <p:cNvGraphicFramePr>
            <a:graphicFrameLocks noChangeAspect="1"/>
          </p:cNvGraphicFramePr>
          <p:nvPr>
            <p:extLst>
              <p:ext uri="{D42A27DB-BD31-4B8C-83A1-F6EECF244321}">
                <p14:modId xmlns:p14="http://schemas.microsoft.com/office/powerpoint/2010/main" val="1397835082"/>
              </p:ext>
            </p:extLst>
          </p:nvPr>
        </p:nvGraphicFramePr>
        <p:xfrm>
          <a:off x="1028304" y="4111840"/>
          <a:ext cx="152400" cy="152400"/>
        </p:xfrm>
        <a:graphic>
          <a:graphicData uri="http://schemas.openxmlformats.org/presentationml/2006/ole">
            <mc:AlternateContent xmlns:mc="http://schemas.openxmlformats.org/markup-compatibility/2006">
              <mc:Choice xmlns:v="urn:schemas-microsoft-com:vml" Requires="v">
                <p:oleObj spid="_x0000_s776275" name="CorelDRAW" r:id="rId7" imgW="295560" imgH="295560" progId="CorelDRAW.Graphic.12">
                  <p:embed/>
                </p:oleObj>
              </mc:Choice>
              <mc:Fallback>
                <p:oleObj name="CorelDRAW" r:id="rId7" imgW="295560" imgH="295560" progId="CorelDRAW.Graphic.12">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28304" y="4111840"/>
                        <a:ext cx="152400" cy="152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oleObj>
              </mc:Fallback>
            </mc:AlternateContent>
          </a:graphicData>
        </a:graphic>
      </p:graphicFrame>
      <p:sp>
        <p:nvSpPr>
          <p:cNvPr id="23" name="Text Box 14"/>
          <p:cNvSpPr txBox="1">
            <a:spLocks noChangeArrowheads="1"/>
          </p:cNvSpPr>
          <p:nvPr/>
        </p:nvSpPr>
        <p:spPr bwMode="auto">
          <a:xfrm>
            <a:off x="1185548" y="4002247"/>
            <a:ext cx="6749003"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lgn="l"/>
            <a:r>
              <a:rPr lang="en-US" smtClean="0">
                <a:latin typeface="Tahoma" pitchFamily="34" charset="0"/>
              </a:rPr>
              <a:t>When we write a corrective action against a systemic root cause:</a:t>
            </a:r>
            <a:endParaRPr lang="en-US">
              <a:latin typeface="Tahoma" pitchFamily="34" charset="0"/>
            </a:endParaRPr>
          </a:p>
        </p:txBody>
      </p:sp>
      <p:sp>
        <p:nvSpPr>
          <p:cNvPr id="24" name="Text Box 16"/>
          <p:cNvSpPr txBox="1">
            <a:spLocks noChangeArrowheads="1"/>
          </p:cNvSpPr>
          <p:nvPr/>
        </p:nvSpPr>
        <p:spPr bwMode="auto">
          <a:xfrm>
            <a:off x="718639" y="4767792"/>
            <a:ext cx="2133600" cy="6463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a:r>
              <a:rPr lang="en-US" smtClean="0">
                <a:latin typeface="Tahoma" pitchFamily="34" charset="0"/>
              </a:rPr>
              <a:t>Human error or equipment failure</a:t>
            </a:r>
            <a:endParaRPr lang="en-US">
              <a:latin typeface="Tahoma" pitchFamily="34" charset="0"/>
            </a:endParaRPr>
          </a:p>
        </p:txBody>
      </p:sp>
      <p:pic>
        <p:nvPicPr>
          <p:cNvPr id="25" name="Picture 27" descr="Arrow - Next Clip Art">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58754" y="4859775"/>
            <a:ext cx="685800" cy="522287"/>
          </a:xfrm>
          <a:prstGeom prst="rect">
            <a:avLst/>
          </a:prstGeom>
          <a:noFill/>
          <a:extLst>
            <a:ext uri="{909E8E84-426E-40dd-AFC4-6F175D3DCCD1}">
              <a14:hiddenFill xmlns:a14="http://schemas.microsoft.com/office/drawing/2010/main" xmlns="">
                <a:solidFill>
                  <a:srgbClr val="FFFFFF"/>
                </a:solidFill>
              </a14:hiddenFill>
            </a:ext>
          </a:extLst>
        </p:spPr>
      </p:pic>
      <p:sp>
        <p:nvSpPr>
          <p:cNvPr id="26" name="Oval 23"/>
          <p:cNvSpPr>
            <a:spLocks noChangeArrowheads="1"/>
          </p:cNvSpPr>
          <p:nvPr/>
        </p:nvSpPr>
        <p:spPr bwMode="auto">
          <a:xfrm>
            <a:off x="3558555" y="4677618"/>
            <a:ext cx="2035583" cy="912757"/>
          </a:xfrm>
          <a:prstGeom prst="ellipse">
            <a:avLst/>
          </a:prstGeom>
          <a:solidFill>
            <a:schemeClr val="accent3">
              <a:lumMod val="40000"/>
              <a:lumOff val="60000"/>
              <a:alpha val="62000"/>
            </a:schemeClr>
          </a:solidFill>
          <a:ln w="9525">
            <a:solidFill>
              <a:schemeClr val="tx1"/>
            </a:solidFill>
            <a:round/>
            <a:headEnd/>
            <a:tailEnd/>
          </a:ln>
          <a:effectLst/>
          <a:extLst/>
        </p:spPr>
        <p:txBody>
          <a:bodyPr wrap="none" anchor="ctr"/>
          <a:lstStyle/>
          <a:p>
            <a:endParaRPr lang="en-US"/>
          </a:p>
        </p:txBody>
      </p:sp>
      <p:sp>
        <p:nvSpPr>
          <p:cNvPr id="27" name="Text Box 16"/>
          <p:cNvSpPr txBox="1">
            <a:spLocks noChangeArrowheads="1"/>
          </p:cNvSpPr>
          <p:nvPr/>
        </p:nvSpPr>
        <p:spPr bwMode="auto">
          <a:xfrm>
            <a:off x="3511174" y="4777502"/>
            <a:ext cx="2133600" cy="6463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a:r>
              <a:rPr lang="en-US" smtClean="0">
                <a:latin typeface="Tahoma" pitchFamily="34" charset="0"/>
              </a:rPr>
              <a:t>Systemic root causes of problem</a:t>
            </a:r>
            <a:endParaRPr lang="en-US">
              <a:latin typeface="Tahoma" pitchFamily="34" charset="0"/>
            </a:endParaRPr>
          </a:p>
        </p:txBody>
      </p:sp>
      <p:pic>
        <p:nvPicPr>
          <p:cNvPr id="28" name="Picture 27" descr="Arrow - Next Clip Art">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665560" y="4869485"/>
            <a:ext cx="685800" cy="522287"/>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186318165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800" y="304800"/>
            <a:ext cx="4105135" cy="641131"/>
          </a:xfrm>
          <a:solidFill>
            <a:schemeClr val="accent3">
              <a:lumMod val="20000"/>
              <a:lumOff val="80000"/>
              <a:alpha val="52000"/>
            </a:schemeClr>
          </a:solidFill>
          <a:ln w="25400" cmpd="sng">
            <a:solidFill>
              <a:schemeClr val="tx1"/>
            </a:solidFill>
            <a:prstDash val="sysDot"/>
          </a:ln>
          <a:effectLst/>
        </p:spPr>
        <p:txBody>
          <a:bodyPr vert="horz" lIns="91440" tIns="45720" rIns="91440" bIns="45720" rtlCol="0" anchor="ctr" anchorCtr="1">
            <a:noAutofit/>
          </a:bodyPr>
          <a:lstStyle/>
          <a:p>
            <a:pPr marL="0" indent="0" algn="ctr">
              <a:buNone/>
            </a:pPr>
            <a:r>
              <a:rPr lang="en-US" sz="2800" dirty="0" smtClean="0"/>
              <a:t>Too Busy </a:t>
            </a:r>
            <a:r>
              <a:rPr lang="en-US" sz="2800" smtClean="0"/>
              <a:t>to Change?</a:t>
            </a:r>
            <a:endParaRPr lang="en-US" sz="2800" dirty="0"/>
          </a:p>
        </p:txBody>
      </p:sp>
      <p:graphicFrame>
        <p:nvGraphicFramePr>
          <p:cNvPr id="31" name="Object 30">
            <a:hlinkClick r:id="" action="ppaction://ole?verb=0"/>
          </p:cNvPr>
          <p:cNvGraphicFramePr>
            <a:graphicFrameLocks/>
          </p:cNvGraphicFramePr>
          <p:nvPr>
            <p:extLst>
              <p:ext uri="{D42A27DB-BD31-4B8C-83A1-F6EECF244321}">
                <p14:modId xmlns:p14="http://schemas.microsoft.com/office/powerpoint/2010/main" val="330126059"/>
              </p:ext>
            </p:extLst>
          </p:nvPr>
        </p:nvGraphicFramePr>
        <p:xfrm>
          <a:off x="5361760" y="183534"/>
          <a:ext cx="3041631" cy="4184739"/>
        </p:xfrm>
        <a:graphic>
          <a:graphicData uri="http://schemas.openxmlformats.org/presentationml/2006/ole">
            <mc:AlternateContent xmlns:mc="http://schemas.openxmlformats.org/markup-compatibility/2006">
              <mc:Choice xmlns:v="urn:schemas-microsoft-com:vml" Requires="v">
                <p:oleObj spid="_x0000_s1287" name="CorelDRAW!" r:id="rId3" imgW="2931840" imgH="3763800" progId="CDraw4">
                  <p:embed/>
                </p:oleObj>
              </mc:Choice>
              <mc:Fallback>
                <p:oleObj name="CorelDRAW!" r:id="rId3" imgW="2931840" imgH="3763800" progId="CDraw4">
                  <p:embed/>
                  <p:pic>
                    <p:nvPicPr>
                      <p:cNvPr id="0" name=""/>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61760" y="183534"/>
                        <a:ext cx="3041631" cy="4184739"/>
                      </a:xfrm>
                      <a:prstGeom prst="rect">
                        <a:avLst/>
                      </a:prstGeom>
                      <a:noFill/>
                      <a:ln>
                        <a:noFill/>
                      </a:ln>
                      <a:effectLst/>
                    </p:spPr>
                  </p:pic>
                </p:oleObj>
              </mc:Fallback>
            </mc:AlternateContent>
          </a:graphicData>
        </a:graphic>
      </p:graphicFrame>
      <p:sp>
        <p:nvSpPr>
          <p:cNvPr id="32" name="Rectangle 4"/>
          <p:cNvSpPr txBox="1">
            <a:spLocks noChangeArrowheads="1"/>
          </p:cNvSpPr>
          <p:nvPr/>
        </p:nvSpPr>
        <p:spPr>
          <a:xfrm>
            <a:off x="242287" y="1623660"/>
            <a:ext cx="4884313" cy="2468801"/>
          </a:xfrm>
          <a:prstGeom prst="rect">
            <a:avLst/>
          </a:prstGeom>
          <a:noFill/>
          <a:ln/>
          <a:extLst>
            <a:ext uri="{91240B29-F687-4f45-9708-019B960494DF}">
              <a14:hiddenLine xmlns:a14="http://schemas.microsoft.com/office/drawing/2010/main" xmlns="" w="12700">
                <a:solidFill>
                  <a:schemeClr val="tx1"/>
                </a:solidFill>
                <a:miter lim="800000"/>
                <a:headEnd/>
                <a:tailEnd/>
              </a14:hiddenLine>
            </a:ext>
          </a:extLst>
        </p:spPr>
        <p:txBody>
          <a:bodyPr lIns="100315" tIns="49277" rIns="100315" bIns="49277"/>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381000" indent="0" defTabSz="762000">
              <a:lnSpc>
                <a:spcPct val="90000"/>
              </a:lnSpc>
              <a:spcBef>
                <a:spcPct val="0"/>
              </a:spcBef>
              <a:buFontTx/>
              <a:buNone/>
              <a:tabLst>
                <a:tab pos="381000" algn="l"/>
              </a:tabLst>
            </a:pPr>
            <a:r>
              <a:rPr lang="en-US" sz="2800" dirty="0" smtClean="0"/>
              <a:t>Here is Edward Bear,</a:t>
            </a:r>
          </a:p>
          <a:p>
            <a:pPr marL="381000" indent="0" defTabSz="762000">
              <a:lnSpc>
                <a:spcPct val="90000"/>
              </a:lnSpc>
              <a:spcBef>
                <a:spcPct val="0"/>
              </a:spcBef>
              <a:buFontTx/>
              <a:buNone/>
              <a:tabLst>
                <a:tab pos="381000" algn="l"/>
              </a:tabLst>
            </a:pPr>
            <a:r>
              <a:rPr lang="en-US" sz="2800" dirty="0" smtClean="0"/>
              <a:t>coming downstairs now,</a:t>
            </a:r>
          </a:p>
          <a:p>
            <a:pPr marL="381000" indent="0" defTabSz="762000">
              <a:lnSpc>
                <a:spcPct val="90000"/>
              </a:lnSpc>
              <a:spcBef>
                <a:spcPct val="0"/>
              </a:spcBef>
              <a:buFontTx/>
              <a:buNone/>
              <a:tabLst>
                <a:tab pos="381000" algn="l"/>
              </a:tabLst>
            </a:pPr>
            <a:r>
              <a:rPr lang="en-US" sz="2800" dirty="0" smtClean="0"/>
              <a:t>bump </a:t>
            </a:r>
            <a:r>
              <a:rPr lang="en-US" sz="2800" baseline="-25000" dirty="0" smtClean="0"/>
              <a:t>bump</a:t>
            </a:r>
            <a:r>
              <a:rPr lang="en-US" sz="2800" dirty="0" smtClean="0"/>
              <a:t> </a:t>
            </a:r>
            <a:r>
              <a:rPr lang="en-US" sz="2800" baseline="-50000" dirty="0" smtClean="0"/>
              <a:t>bump</a:t>
            </a:r>
            <a:r>
              <a:rPr lang="en-US" sz="2800" dirty="0" smtClean="0"/>
              <a:t> </a:t>
            </a:r>
            <a:r>
              <a:rPr lang="en-US" sz="2800" baseline="-80000" dirty="0" smtClean="0"/>
              <a:t/>
            </a:r>
            <a:br>
              <a:rPr lang="en-US" sz="2800" baseline="-80000" dirty="0" smtClean="0"/>
            </a:br>
            <a:endParaRPr lang="en-US" sz="2800" baseline="-80000" dirty="0" smtClean="0"/>
          </a:p>
          <a:p>
            <a:pPr marL="381000" indent="0" defTabSz="762000">
              <a:lnSpc>
                <a:spcPct val="90000"/>
              </a:lnSpc>
              <a:spcBef>
                <a:spcPct val="0"/>
              </a:spcBef>
              <a:buNone/>
              <a:tabLst>
                <a:tab pos="381000" algn="l"/>
              </a:tabLst>
            </a:pPr>
            <a:r>
              <a:rPr lang="en-US" sz="2800" dirty="0" smtClean="0"/>
              <a:t>on the back of his head, </a:t>
            </a:r>
            <a:r>
              <a:rPr lang="en-US" sz="2800" dirty="0"/>
              <a:t>behind Christopher Robin.</a:t>
            </a:r>
          </a:p>
          <a:p>
            <a:pPr marL="381000" indent="0" defTabSz="762000">
              <a:lnSpc>
                <a:spcPct val="90000"/>
              </a:lnSpc>
              <a:spcBef>
                <a:spcPct val="0"/>
              </a:spcBef>
              <a:buFontTx/>
              <a:buNone/>
              <a:tabLst>
                <a:tab pos="381000" algn="l"/>
              </a:tabLst>
            </a:pPr>
            <a:endParaRPr lang="en-US" sz="2800" dirty="0" smtClean="0"/>
          </a:p>
        </p:txBody>
      </p:sp>
      <p:sp>
        <p:nvSpPr>
          <p:cNvPr id="33" name="Line 5"/>
          <p:cNvSpPr>
            <a:spLocks noChangeShapeType="1"/>
          </p:cNvSpPr>
          <p:nvPr/>
        </p:nvSpPr>
        <p:spPr bwMode="auto">
          <a:xfrm flipH="1">
            <a:off x="8548642" y="1416748"/>
            <a:ext cx="508000" cy="0"/>
          </a:xfrm>
          <a:prstGeom prst="line">
            <a:avLst/>
          </a:prstGeom>
          <a:noFill/>
          <a:ln w="50800">
            <a:solidFill>
              <a:schemeClr val="accent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34" name="Line 6"/>
          <p:cNvSpPr>
            <a:spLocks noChangeShapeType="1"/>
          </p:cNvSpPr>
          <p:nvPr/>
        </p:nvSpPr>
        <p:spPr bwMode="auto">
          <a:xfrm>
            <a:off x="203340" y="1306988"/>
            <a:ext cx="4991100" cy="0"/>
          </a:xfrm>
          <a:prstGeom prst="line">
            <a:avLst/>
          </a:prstGeom>
          <a:noFill/>
          <a:ln w="50800">
            <a:solidFill>
              <a:schemeClr val="accent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35" name="Rectangle 4"/>
          <p:cNvSpPr txBox="1">
            <a:spLocks noChangeArrowheads="1"/>
          </p:cNvSpPr>
          <p:nvPr/>
        </p:nvSpPr>
        <p:spPr>
          <a:xfrm>
            <a:off x="269972" y="4535721"/>
            <a:ext cx="8619268" cy="1814644"/>
          </a:xfrm>
          <a:prstGeom prst="rect">
            <a:avLst/>
          </a:prstGeom>
          <a:noFill/>
          <a:ln/>
          <a:extLst>
            <a:ext uri="{91240B29-F687-4f45-9708-019B960494DF}">
              <a14:hiddenLine xmlns:a14="http://schemas.microsoft.com/office/drawing/2010/main" xmlns="" w="12700">
                <a:solidFill>
                  <a:schemeClr val="tx1"/>
                </a:solidFill>
                <a:miter lim="800000"/>
                <a:headEnd/>
                <a:tailEnd/>
              </a14:hiddenLine>
            </a:ext>
          </a:extLst>
        </p:spPr>
        <p:txBody>
          <a:bodyPr lIns="100315" tIns="49277" rIns="100315" bIns="49277"/>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381000" indent="0" algn="ctr" defTabSz="762000">
              <a:lnSpc>
                <a:spcPct val="90000"/>
              </a:lnSpc>
              <a:spcBef>
                <a:spcPct val="0"/>
              </a:spcBef>
              <a:buFontTx/>
              <a:buNone/>
              <a:tabLst>
                <a:tab pos="381000" algn="l"/>
              </a:tabLst>
            </a:pPr>
            <a:r>
              <a:rPr lang="en-US" sz="2800" dirty="0" smtClean="0"/>
              <a:t>It is, as far as he knows, the only way of coming down stairs, but sometimes he feels that there really is another way, if only he could stop bumping for a moment and think of it.</a:t>
            </a:r>
            <a:endParaRPr lang="en-US" sz="2800" dirty="0"/>
          </a:p>
        </p:txBody>
      </p:sp>
    </p:spTree>
    <p:extLst>
      <p:ext uri="{BB962C8B-B14F-4D97-AF65-F5344CB8AC3E}">
        <p14:creationId xmlns:p14="http://schemas.microsoft.com/office/powerpoint/2010/main" val="360325397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6320" y="526202"/>
            <a:ext cx="6124547" cy="549907"/>
          </a:xfrm>
        </p:spPr>
        <p:txBody>
          <a:bodyPr/>
          <a:lstStyle/>
          <a:p>
            <a:pPr marL="0" indent="0" algn="ctr">
              <a:buNone/>
            </a:pPr>
            <a:r>
              <a:rPr lang="en-US" dirty="0" smtClean="0"/>
              <a:t>Improving Processes in Healthcare</a:t>
            </a:r>
            <a:endParaRPr lang="en-US" dirty="0"/>
          </a:p>
        </p:txBody>
      </p:sp>
      <p:sp>
        <p:nvSpPr>
          <p:cNvPr id="8" name="Text Box 6"/>
          <p:cNvSpPr txBox="1">
            <a:spLocks noChangeArrowheads="1"/>
          </p:cNvSpPr>
          <p:nvPr/>
        </p:nvSpPr>
        <p:spPr bwMode="auto">
          <a:xfrm>
            <a:off x="904658" y="2412324"/>
            <a:ext cx="7487114"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lvl1pPr eaLnBrk="0" hangingPunct="0">
              <a:defRPr sz="2400">
                <a:solidFill>
                  <a:schemeClr val="tx1"/>
                </a:solidFill>
                <a:latin typeface="Times New Roman" charset="0"/>
                <a:ea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r>
              <a:rPr lang="en-US" sz="2000" dirty="0" smtClean="0">
                <a:latin typeface="Calibri" charset="0"/>
                <a:ea typeface="Calibri" charset="0"/>
                <a:cs typeface="Calibri" charset="0"/>
              </a:rPr>
              <a:t>Fear / blame culture makes error reporting and process analysis tough</a:t>
            </a:r>
            <a:endParaRPr lang="en-US" sz="2000" dirty="0">
              <a:latin typeface="Calibri" charset="0"/>
              <a:ea typeface="Calibri" charset="0"/>
              <a:cs typeface="Calibri" charset="0"/>
            </a:endParaRPr>
          </a:p>
        </p:txBody>
      </p:sp>
      <p:sp>
        <p:nvSpPr>
          <p:cNvPr id="9" name="Text Box 7"/>
          <p:cNvSpPr txBox="1">
            <a:spLocks noChangeArrowheads="1"/>
          </p:cNvSpPr>
          <p:nvPr/>
        </p:nvSpPr>
        <p:spPr bwMode="auto">
          <a:xfrm>
            <a:off x="923708" y="2793324"/>
            <a:ext cx="5084341"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lvl1pPr eaLnBrk="0" hangingPunct="0">
              <a:defRPr sz="2400">
                <a:solidFill>
                  <a:schemeClr val="tx1"/>
                </a:solidFill>
                <a:latin typeface="Times New Roman" charset="0"/>
                <a:ea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r>
              <a:rPr lang="en-US" sz="2000" dirty="0" smtClean="0">
                <a:latin typeface="Calibri" charset="0"/>
                <a:ea typeface="Calibri" charset="0"/>
                <a:cs typeface="Calibri" charset="0"/>
              </a:rPr>
              <a:t>Authoritarian leaders resist big system changes</a:t>
            </a:r>
            <a:endParaRPr lang="en-US" sz="2000" dirty="0">
              <a:latin typeface="Calibri" charset="0"/>
              <a:ea typeface="Calibri" charset="0"/>
              <a:cs typeface="Calibri" charset="0"/>
            </a:endParaRPr>
          </a:p>
        </p:txBody>
      </p:sp>
      <p:graphicFrame>
        <p:nvGraphicFramePr>
          <p:cNvPr id="10" name="Object 9"/>
          <p:cNvGraphicFramePr>
            <a:graphicFrameLocks noChangeAspect="1"/>
          </p:cNvGraphicFramePr>
          <p:nvPr>
            <p:extLst>
              <p:ext uri="{D42A27DB-BD31-4B8C-83A1-F6EECF244321}">
                <p14:modId xmlns:p14="http://schemas.microsoft.com/office/powerpoint/2010/main" val="1058440249"/>
              </p:ext>
            </p:extLst>
          </p:nvPr>
        </p:nvGraphicFramePr>
        <p:xfrm>
          <a:off x="720508" y="2499637"/>
          <a:ext cx="152400" cy="152400"/>
        </p:xfrm>
        <a:graphic>
          <a:graphicData uri="http://schemas.openxmlformats.org/presentationml/2006/ole">
            <mc:AlternateContent xmlns:mc="http://schemas.openxmlformats.org/markup-compatibility/2006">
              <mc:Choice xmlns:v="urn:schemas-microsoft-com:vml" Requires="v">
                <p:oleObj spid="_x0000_s778584" name="CorelDRAW" r:id="rId3" imgW="304800" imgH="304800" progId="CorelDRAW.Graphic.10">
                  <p:embed/>
                </p:oleObj>
              </mc:Choice>
              <mc:Fallback>
                <p:oleObj name="CorelDRAW" r:id="rId3" imgW="304800" imgH="304800" progId="CorelDRAW.Graphic.10">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0508" y="2499637"/>
                        <a:ext cx="152400" cy="152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oleObj>
              </mc:Fallback>
            </mc:AlternateContent>
          </a:graphicData>
        </a:graphic>
      </p:graphicFrame>
      <p:graphicFrame>
        <p:nvGraphicFramePr>
          <p:cNvPr id="11" name="Object 12"/>
          <p:cNvGraphicFramePr>
            <a:graphicFrameLocks noChangeAspect="1"/>
          </p:cNvGraphicFramePr>
          <p:nvPr>
            <p:extLst>
              <p:ext uri="{D42A27DB-BD31-4B8C-83A1-F6EECF244321}">
                <p14:modId xmlns:p14="http://schemas.microsoft.com/office/powerpoint/2010/main" val="1598216842"/>
              </p:ext>
            </p:extLst>
          </p:nvPr>
        </p:nvGraphicFramePr>
        <p:xfrm>
          <a:off x="720508" y="2891749"/>
          <a:ext cx="152400" cy="152400"/>
        </p:xfrm>
        <a:graphic>
          <a:graphicData uri="http://schemas.openxmlformats.org/presentationml/2006/ole">
            <mc:AlternateContent xmlns:mc="http://schemas.openxmlformats.org/markup-compatibility/2006">
              <mc:Choice xmlns:v="urn:schemas-microsoft-com:vml" Requires="v">
                <p:oleObj spid="_x0000_s778585" name="CorelDRAW" r:id="rId5" imgW="304800" imgH="304800" progId="CorelDRAW.Graphic.10">
                  <p:embed/>
                </p:oleObj>
              </mc:Choice>
              <mc:Fallback>
                <p:oleObj name="CorelDRAW" r:id="rId5" imgW="304800" imgH="304800" progId="CorelDRAW.Graphic.10">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0508" y="2891749"/>
                        <a:ext cx="152400" cy="152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12" name="Text Box 17"/>
          <p:cNvSpPr txBox="1">
            <a:spLocks noChangeArrowheads="1"/>
          </p:cNvSpPr>
          <p:nvPr/>
        </p:nvSpPr>
        <p:spPr bwMode="auto">
          <a:xfrm>
            <a:off x="456628" y="1544835"/>
            <a:ext cx="7180897"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lvl1pPr eaLnBrk="0" hangingPunct="0">
              <a:defRPr sz="2400">
                <a:solidFill>
                  <a:schemeClr val="tx1"/>
                </a:solidFill>
                <a:latin typeface="Times New Roman" charset="0"/>
                <a:ea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r>
              <a:rPr lang="en-US" sz="2000" b="1" dirty="0" smtClean="0">
                <a:solidFill>
                  <a:srgbClr val="0000CC"/>
                </a:solidFill>
                <a:latin typeface="Calibri"/>
                <a:cs typeface="Calibri"/>
              </a:rPr>
              <a:t>Factors that constrain process improvement results in healthcare:</a:t>
            </a:r>
            <a:endParaRPr lang="en-US" sz="2000" b="1" dirty="0">
              <a:solidFill>
                <a:srgbClr val="0000CC"/>
              </a:solidFill>
              <a:latin typeface="Calibri"/>
              <a:cs typeface="Calibri"/>
            </a:endParaRPr>
          </a:p>
        </p:txBody>
      </p:sp>
      <p:sp>
        <p:nvSpPr>
          <p:cNvPr id="13" name="Text Box 21"/>
          <p:cNvSpPr txBox="1">
            <a:spLocks noChangeArrowheads="1"/>
          </p:cNvSpPr>
          <p:nvPr/>
        </p:nvSpPr>
        <p:spPr bwMode="auto">
          <a:xfrm>
            <a:off x="911008" y="2031324"/>
            <a:ext cx="5899436"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lvl1pPr eaLnBrk="0" hangingPunct="0">
              <a:defRPr sz="2400">
                <a:solidFill>
                  <a:schemeClr val="tx1"/>
                </a:solidFill>
                <a:latin typeface="Times New Roman" charset="0"/>
                <a:ea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r>
              <a:rPr lang="en-US" sz="2000" dirty="0" smtClean="0">
                <a:latin typeface="Calibri" charset="0"/>
                <a:ea typeface="Calibri" charset="0"/>
                <a:cs typeface="Calibri" charset="0"/>
              </a:rPr>
              <a:t>Patient care is much more important than process care</a:t>
            </a:r>
            <a:endParaRPr lang="en-US" sz="2000" dirty="0">
              <a:latin typeface="Calibri" charset="0"/>
              <a:ea typeface="Calibri" charset="0"/>
              <a:cs typeface="Calibri" charset="0"/>
            </a:endParaRPr>
          </a:p>
        </p:txBody>
      </p:sp>
      <p:graphicFrame>
        <p:nvGraphicFramePr>
          <p:cNvPr id="14" name="Object 22"/>
          <p:cNvGraphicFramePr>
            <a:graphicFrameLocks noChangeAspect="1"/>
          </p:cNvGraphicFramePr>
          <p:nvPr>
            <p:extLst>
              <p:ext uri="{D42A27DB-BD31-4B8C-83A1-F6EECF244321}">
                <p14:modId xmlns:p14="http://schemas.microsoft.com/office/powerpoint/2010/main" val="505006818"/>
              </p:ext>
            </p:extLst>
          </p:nvPr>
        </p:nvGraphicFramePr>
        <p:xfrm>
          <a:off x="707808" y="2129749"/>
          <a:ext cx="152400" cy="152400"/>
        </p:xfrm>
        <a:graphic>
          <a:graphicData uri="http://schemas.openxmlformats.org/presentationml/2006/ole">
            <mc:AlternateContent xmlns:mc="http://schemas.openxmlformats.org/markup-compatibility/2006">
              <mc:Choice xmlns:v="urn:schemas-microsoft-com:vml" Requires="v">
                <p:oleObj spid="_x0000_s778586" name="CorelDRAW" r:id="rId6" imgW="304800" imgH="304800" progId="CorelDRAW.Graphic.10">
                  <p:embed/>
                </p:oleObj>
              </mc:Choice>
              <mc:Fallback>
                <p:oleObj name="CorelDRAW" r:id="rId6" imgW="304800" imgH="304800" progId="CorelDRAW.Graphic.10">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7808" y="2129749"/>
                        <a:ext cx="152400" cy="152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15" name="Text Box 6"/>
          <p:cNvSpPr txBox="1">
            <a:spLocks noChangeArrowheads="1"/>
          </p:cNvSpPr>
          <p:nvPr/>
        </p:nvSpPr>
        <p:spPr bwMode="auto">
          <a:xfrm>
            <a:off x="915938" y="4999182"/>
            <a:ext cx="5745804"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lvl1pPr eaLnBrk="0" hangingPunct="0">
              <a:defRPr sz="2400">
                <a:solidFill>
                  <a:schemeClr val="tx1"/>
                </a:solidFill>
                <a:latin typeface="Times New Roman" charset="0"/>
                <a:ea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r>
              <a:rPr lang="en-US" sz="2000" dirty="0" smtClean="0">
                <a:latin typeface="Calibri" charset="0"/>
                <a:ea typeface="Calibri" charset="0"/>
                <a:cs typeface="Calibri" charset="0"/>
              </a:rPr>
              <a:t>Use of bar codes and RFID to track meds and patients</a:t>
            </a:r>
            <a:endParaRPr lang="en-US" sz="2000" dirty="0">
              <a:latin typeface="Calibri" charset="0"/>
              <a:ea typeface="Calibri" charset="0"/>
              <a:cs typeface="Calibri" charset="0"/>
            </a:endParaRPr>
          </a:p>
        </p:txBody>
      </p:sp>
      <p:sp>
        <p:nvSpPr>
          <p:cNvPr id="16" name="Text Box 7"/>
          <p:cNvSpPr txBox="1">
            <a:spLocks noChangeArrowheads="1"/>
          </p:cNvSpPr>
          <p:nvPr/>
        </p:nvSpPr>
        <p:spPr bwMode="auto">
          <a:xfrm>
            <a:off x="934988" y="5380182"/>
            <a:ext cx="5362109"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lvl1pPr eaLnBrk="0" hangingPunct="0">
              <a:defRPr sz="2400">
                <a:solidFill>
                  <a:schemeClr val="tx1"/>
                </a:solidFill>
                <a:latin typeface="Times New Roman" charset="0"/>
                <a:ea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r>
              <a:rPr lang="en-US" sz="2000" dirty="0" smtClean="0">
                <a:latin typeface="Calibri" charset="0"/>
                <a:ea typeface="Calibri" charset="0"/>
                <a:cs typeface="Calibri" charset="0"/>
              </a:rPr>
              <a:t>Great examples of success exist for benchmarking</a:t>
            </a:r>
            <a:endParaRPr lang="en-US" sz="2000" dirty="0">
              <a:latin typeface="Calibri" charset="0"/>
              <a:ea typeface="Calibri" charset="0"/>
              <a:cs typeface="Calibri" charset="0"/>
            </a:endParaRPr>
          </a:p>
        </p:txBody>
      </p:sp>
      <p:graphicFrame>
        <p:nvGraphicFramePr>
          <p:cNvPr id="17" name="Object 16"/>
          <p:cNvGraphicFramePr>
            <a:graphicFrameLocks noChangeAspect="1"/>
          </p:cNvGraphicFramePr>
          <p:nvPr>
            <p:extLst>
              <p:ext uri="{D42A27DB-BD31-4B8C-83A1-F6EECF244321}">
                <p14:modId xmlns:p14="http://schemas.microsoft.com/office/powerpoint/2010/main" val="794217182"/>
              </p:ext>
            </p:extLst>
          </p:nvPr>
        </p:nvGraphicFramePr>
        <p:xfrm>
          <a:off x="731788" y="5086495"/>
          <a:ext cx="152400" cy="152400"/>
        </p:xfrm>
        <a:graphic>
          <a:graphicData uri="http://schemas.openxmlformats.org/presentationml/2006/ole">
            <mc:AlternateContent xmlns:mc="http://schemas.openxmlformats.org/markup-compatibility/2006">
              <mc:Choice xmlns:v="urn:schemas-microsoft-com:vml" Requires="v">
                <p:oleObj spid="_x0000_s778587" name="CorelDRAW" r:id="rId7" imgW="304800" imgH="304800" progId="CorelDRAW.Graphic.10">
                  <p:embed/>
                </p:oleObj>
              </mc:Choice>
              <mc:Fallback>
                <p:oleObj name="CorelDRAW" r:id="rId7" imgW="304800" imgH="304800" progId="CorelDRAW.Graphic.10">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1788" y="5086495"/>
                        <a:ext cx="152400" cy="152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oleObj>
              </mc:Fallback>
            </mc:AlternateContent>
          </a:graphicData>
        </a:graphic>
      </p:graphicFrame>
      <p:graphicFrame>
        <p:nvGraphicFramePr>
          <p:cNvPr id="18" name="Object 12"/>
          <p:cNvGraphicFramePr>
            <a:graphicFrameLocks noChangeAspect="1"/>
          </p:cNvGraphicFramePr>
          <p:nvPr>
            <p:extLst>
              <p:ext uri="{D42A27DB-BD31-4B8C-83A1-F6EECF244321}">
                <p14:modId xmlns:p14="http://schemas.microsoft.com/office/powerpoint/2010/main" val="1797311769"/>
              </p:ext>
            </p:extLst>
          </p:nvPr>
        </p:nvGraphicFramePr>
        <p:xfrm>
          <a:off x="731788" y="5496248"/>
          <a:ext cx="152400" cy="152400"/>
        </p:xfrm>
        <a:graphic>
          <a:graphicData uri="http://schemas.openxmlformats.org/presentationml/2006/ole">
            <mc:AlternateContent xmlns:mc="http://schemas.openxmlformats.org/markup-compatibility/2006">
              <mc:Choice xmlns:v="urn:schemas-microsoft-com:vml" Requires="v">
                <p:oleObj spid="_x0000_s778588" name="CorelDRAW" r:id="rId8" imgW="304800" imgH="304800" progId="CorelDRAW.Graphic.10">
                  <p:embed/>
                </p:oleObj>
              </mc:Choice>
              <mc:Fallback>
                <p:oleObj name="CorelDRAW" r:id="rId8" imgW="304800" imgH="304800" progId="CorelDRAW.Graphic.10">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1788" y="5496248"/>
                        <a:ext cx="152400" cy="152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19" name="Text Box 17"/>
          <p:cNvSpPr txBox="1">
            <a:spLocks noChangeArrowheads="1"/>
          </p:cNvSpPr>
          <p:nvPr/>
        </p:nvSpPr>
        <p:spPr bwMode="auto">
          <a:xfrm>
            <a:off x="538468" y="4202257"/>
            <a:ext cx="7608323"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defPPr>
              <a:defRPr lang="en-US"/>
            </a:defPPr>
            <a:lvl1pPr>
              <a:defRPr sz="2000" b="1">
                <a:solidFill>
                  <a:srgbClr val="0000CC"/>
                </a:solidFill>
                <a:latin typeface="Calibri"/>
                <a:ea typeface="ＭＳ Ｐゴシック" charset="0"/>
                <a:cs typeface="Calibri"/>
              </a:defRPr>
            </a:lvl1pPr>
            <a:lvl2pPr marL="742950" indent="-285750" eaLnBrk="0" hangingPunct="0">
              <a:defRPr sz="2400">
                <a:latin typeface="Times New Roman" charset="0"/>
                <a:ea typeface="ＭＳ Ｐゴシック" charset="0"/>
              </a:defRPr>
            </a:lvl2pPr>
            <a:lvl3pPr marL="1143000" indent="-228600" eaLnBrk="0" hangingPunct="0">
              <a:defRPr sz="2400">
                <a:latin typeface="Times New Roman" charset="0"/>
                <a:ea typeface="ＭＳ Ｐゴシック" charset="0"/>
              </a:defRPr>
            </a:lvl3pPr>
            <a:lvl4pPr marL="1600200" indent="-228600" eaLnBrk="0" hangingPunct="0">
              <a:defRPr sz="2400">
                <a:latin typeface="Times New Roman" charset="0"/>
                <a:ea typeface="ＭＳ Ｐゴシック" charset="0"/>
              </a:defRPr>
            </a:lvl4pPr>
            <a:lvl5pPr marL="2057400" indent="-228600" eaLnBrk="0" hangingPunct="0">
              <a:defRPr sz="2400">
                <a:latin typeface="Times New Roman" charset="0"/>
                <a:ea typeface="ＭＳ Ｐゴシック" charset="0"/>
              </a:defRPr>
            </a:lvl5pPr>
            <a:lvl6pPr marL="2514600" indent="-228600" eaLnBrk="0" fontAlgn="base" hangingPunct="0">
              <a:spcBef>
                <a:spcPct val="0"/>
              </a:spcBef>
              <a:spcAft>
                <a:spcPct val="0"/>
              </a:spcAft>
              <a:defRPr sz="2400">
                <a:latin typeface="Times New Roman" charset="0"/>
                <a:ea typeface="ＭＳ Ｐゴシック" charset="0"/>
              </a:defRPr>
            </a:lvl6pPr>
            <a:lvl7pPr marL="2971800" indent="-228600" eaLnBrk="0" fontAlgn="base" hangingPunct="0">
              <a:spcBef>
                <a:spcPct val="0"/>
              </a:spcBef>
              <a:spcAft>
                <a:spcPct val="0"/>
              </a:spcAft>
              <a:defRPr sz="2400">
                <a:latin typeface="Times New Roman" charset="0"/>
                <a:ea typeface="ＭＳ Ｐゴシック" charset="0"/>
              </a:defRPr>
            </a:lvl7pPr>
            <a:lvl8pPr marL="3429000" indent="-228600" eaLnBrk="0" fontAlgn="base" hangingPunct="0">
              <a:spcBef>
                <a:spcPct val="0"/>
              </a:spcBef>
              <a:spcAft>
                <a:spcPct val="0"/>
              </a:spcAft>
              <a:defRPr sz="2400">
                <a:latin typeface="Times New Roman" charset="0"/>
                <a:ea typeface="ＭＳ Ｐゴシック" charset="0"/>
              </a:defRPr>
            </a:lvl8pPr>
            <a:lvl9pPr marL="3886200" indent="-228600" eaLnBrk="0" fontAlgn="base" hangingPunct="0">
              <a:spcBef>
                <a:spcPct val="0"/>
              </a:spcBef>
              <a:spcAft>
                <a:spcPct val="0"/>
              </a:spcAft>
              <a:defRPr sz="2400">
                <a:latin typeface="Times New Roman" charset="0"/>
                <a:ea typeface="ＭＳ Ｐゴシック" charset="0"/>
              </a:defRPr>
            </a:lvl9pPr>
          </a:lstStyle>
          <a:p>
            <a:r>
              <a:rPr lang="en-US" dirty="0"/>
              <a:t>Factors that contribute </a:t>
            </a:r>
            <a:r>
              <a:rPr lang="en-US" dirty="0" smtClean="0"/>
              <a:t>to process improvement success in </a:t>
            </a:r>
            <a:r>
              <a:rPr lang="en-US" dirty="0"/>
              <a:t>healthcare:</a:t>
            </a:r>
          </a:p>
        </p:txBody>
      </p:sp>
      <p:sp>
        <p:nvSpPr>
          <p:cNvPr id="20" name="Text Box 21"/>
          <p:cNvSpPr txBox="1">
            <a:spLocks noChangeArrowheads="1"/>
          </p:cNvSpPr>
          <p:nvPr/>
        </p:nvSpPr>
        <p:spPr bwMode="auto">
          <a:xfrm>
            <a:off x="922288" y="4618182"/>
            <a:ext cx="4961808"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lvl1pPr eaLnBrk="0" hangingPunct="0">
              <a:defRPr sz="2400">
                <a:solidFill>
                  <a:schemeClr val="tx1"/>
                </a:solidFill>
                <a:latin typeface="Times New Roman" charset="0"/>
                <a:ea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r>
              <a:rPr lang="en-US" sz="2000" dirty="0" smtClean="0">
                <a:latin typeface="Calibri" charset="0"/>
                <a:ea typeface="Calibri" charset="0"/>
                <a:cs typeface="Calibri" charset="0"/>
              </a:rPr>
              <a:t>Increasing implementation of EMRs and CPOE</a:t>
            </a:r>
            <a:endParaRPr lang="en-US" sz="2000" dirty="0">
              <a:latin typeface="Calibri" charset="0"/>
              <a:ea typeface="Calibri" charset="0"/>
              <a:cs typeface="Calibri" charset="0"/>
            </a:endParaRPr>
          </a:p>
        </p:txBody>
      </p:sp>
      <p:graphicFrame>
        <p:nvGraphicFramePr>
          <p:cNvPr id="21" name="Object 22"/>
          <p:cNvGraphicFramePr>
            <a:graphicFrameLocks noChangeAspect="1"/>
          </p:cNvGraphicFramePr>
          <p:nvPr>
            <p:extLst>
              <p:ext uri="{D42A27DB-BD31-4B8C-83A1-F6EECF244321}">
                <p14:modId xmlns:p14="http://schemas.microsoft.com/office/powerpoint/2010/main" val="913922881"/>
              </p:ext>
            </p:extLst>
          </p:nvPr>
        </p:nvGraphicFramePr>
        <p:xfrm>
          <a:off x="719088" y="4716607"/>
          <a:ext cx="152400" cy="152400"/>
        </p:xfrm>
        <a:graphic>
          <a:graphicData uri="http://schemas.openxmlformats.org/presentationml/2006/ole">
            <mc:AlternateContent xmlns:mc="http://schemas.openxmlformats.org/markup-compatibility/2006">
              <mc:Choice xmlns:v="urn:schemas-microsoft-com:vml" Requires="v">
                <p:oleObj spid="_x0000_s778589" name="CorelDRAW" r:id="rId9" imgW="304800" imgH="304800" progId="CorelDRAW.Graphic.10">
                  <p:embed/>
                </p:oleObj>
              </mc:Choice>
              <mc:Fallback>
                <p:oleObj name="CorelDRAW" r:id="rId9" imgW="304800" imgH="304800" progId="CorelDRAW.Graphic.10">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9088" y="4716607"/>
                        <a:ext cx="152400" cy="152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22" name="Text Box 6"/>
          <p:cNvSpPr txBox="1">
            <a:spLocks noChangeArrowheads="1"/>
          </p:cNvSpPr>
          <p:nvPr/>
        </p:nvSpPr>
        <p:spPr bwMode="auto">
          <a:xfrm>
            <a:off x="915938" y="3182159"/>
            <a:ext cx="6666248"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lvl1pPr eaLnBrk="0" hangingPunct="0">
              <a:defRPr sz="2400">
                <a:solidFill>
                  <a:schemeClr val="tx1"/>
                </a:solidFill>
                <a:latin typeface="Times New Roman" charset="0"/>
                <a:ea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r>
              <a:rPr lang="en-US" sz="2000" dirty="0" smtClean="0">
                <a:latin typeface="Calibri" charset="0"/>
                <a:ea typeface="Calibri" charset="0"/>
                <a:cs typeface="Calibri" charset="0"/>
              </a:rPr>
              <a:t>Outcome measure focus overwhelms a process measure focus</a:t>
            </a:r>
            <a:endParaRPr lang="en-US" sz="2000" dirty="0">
              <a:latin typeface="Calibri" charset="0"/>
              <a:ea typeface="Calibri" charset="0"/>
              <a:cs typeface="Calibri" charset="0"/>
            </a:endParaRPr>
          </a:p>
        </p:txBody>
      </p:sp>
      <p:sp>
        <p:nvSpPr>
          <p:cNvPr id="23" name="Text Box 7"/>
          <p:cNvSpPr txBox="1">
            <a:spLocks noChangeArrowheads="1"/>
          </p:cNvSpPr>
          <p:nvPr/>
        </p:nvSpPr>
        <p:spPr bwMode="auto">
          <a:xfrm>
            <a:off x="934988" y="3563159"/>
            <a:ext cx="6302751"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lvl1pPr eaLnBrk="0" hangingPunct="0">
              <a:defRPr sz="2400">
                <a:solidFill>
                  <a:schemeClr val="tx1"/>
                </a:solidFill>
                <a:latin typeface="Times New Roman" charset="0"/>
                <a:ea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r>
              <a:rPr lang="en-US" sz="2000" dirty="0" smtClean="0">
                <a:latin typeface="Calibri" charset="0"/>
                <a:ea typeface="Calibri" charset="0"/>
                <a:cs typeface="Calibri" charset="0"/>
              </a:rPr>
              <a:t>Non-clinical processes and people are not involved enough</a:t>
            </a:r>
            <a:endParaRPr lang="en-US" sz="2000" dirty="0">
              <a:latin typeface="Calibri" charset="0"/>
              <a:ea typeface="Calibri" charset="0"/>
              <a:cs typeface="Calibri" charset="0"/>
            </a:endParaRPr>
          </a:p>
        </p:txBody>
      </p:sp>
      <p:graphicFrame>
        <p:nvGraphicFramePr>
          <p:cNvPr id="24" name="Object 23"/>
          <p:cNvGraphicFramePr>
            <a:graphicFrameLocks noChangeAspect="1"/>
          </p:cNvGraphicFramePr>
          <p:nvPr>
            <p:extLst>
              <p:ext uri="{D42A27DB-BD31-4B8C-83A1-F6EECF244321}">
                <p14:modId xmlns:p14="http://schemas.microsoft.com/office/powerpoint/2010/main" val="1498817623"/>
              </p:ext>
            </p:extLst>
          </p:nvPr>
        </p:nvGraphicFramePr>
        <p:xfrm>
          <a:off x="731788" y="3269472"/>
          <a:ext cx="152400" cy="152400"/>
        </p:xfrm>
        <a:graphic>
          <a:graphicData uri="http://schemas.openxmlformats.org/presentationml/2006/ole">
            <mc:AlternateContent xmlns:mc="http://schemas.openxmlformats.org/markup-compatibility/2006">
              <mc:Choice xmlns:v="urn:schemas-microsoft-com:vml" Requires="v">
                <p:oleObj spid="_x0000_s778590" name="CorelDRAW" r:id="rId10" imgW="304800" imgH="304800" progId="CorelDRAW.Graphic.10">
                  <p:embed/>
                </p:oleObj>
              </mc:Choice>
              <mc:Fallback>
                <p:oleObj name="CorelDRAW" r:id="rId10" imgW="304800" imgH="304800" progId="CorelDRAW.Graphic.10">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1788" y="3269472"/>
                        <a:ext cx="152400" cy="152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oleObj>
              </mc:Fallback>
            </mc:AlternateContent>
          </a:graphicData>
        </a:graphic>
      </p:graphicFrame>
      <p:graphicFrame>
        <p:nvGraphicFramePr>
          <p:cNvPr id="25" name="Object 12"/>
          <p:cNvGraphicFramePr>
            <a:graphicFrameLocks noChangeAspect="1"/>
          </p:cNvGraphicFramePr>
          <p:nvPr>
            <p:extLst>
              <p:ext uri="{D42A27DB-BD31-4B8C-83A1-F6EECF244321}">
                <p14:modId xmlns:p14="http://schemas.microsoft.com/office/powerpoint/2010/main" val="644610451"/>
              </p:ext>
            </p:extLst>
          </p:nvPr>
        </p:nvGraphicFramePr>
        <p:xfrm>
          <a:off x="731788" y="3661584"/>
          <a:ext cx="152400" cy="152400"/>
        </p:xfrm>
        <a:graphic>
          <a:graphicData uri="http://schemas.openxmlformats.org/presentationml/2006/ole">
            <mc:AlternateContent xmlns:mc="http://schemas.openxmlformats.org/markup-compatibility/2006">
              <mc:Choice xmlns:v="urn:schemas-microsoft-com:vml" Requires="v">
                <p:oleObj spid="_x0000_s778591" name="CorelDRAW" r:id="rId11" imgW="304800" imgH="304800" progId="CorelDRAW.Graphic.10">
                  <p:embed/>
                </p:oleObj>
              </mc:Choice>
              <mc:Fallback>
                <p:oleObj name="CorelDRAW" r:id="rId11" imgW="304800" imgH="304800" progId="CorelDRAW.Graphic.10">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1788" y="3661584"/>
                        <a:ext cx="152400" cy="152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oleObj>
              </mc:Fallback>
            </mc:AlternateContent>
          </a:graphicData>
        </a:graphic>
      </p:graphicFrame>
      <p:pic>
        <p:nvPicPr>
          <p:cNvPr id="3" name="Picture 2"/>
          <p:cNvPicPr>
            <a:picLocks noChangeAspect="1"/>
          </p:cNvPicPr>
          <p:nvPr/>
        </p:nvPicPr>
        <p:blipFill>
          <a:blip r:embed="rId12"/>
          <a:stretch>
            <a:fillRect/>
          </a:stretch>
        </p:blipFill>
        <p:spPr>
          <a:xfrm>
            <a:off x="7370824" y="64735"/>
            <a:ext cx="1730073" cy="1730073"/>
          </a:xfrm>
          <a:prstGeom prst="rect">
            <a:avLst/>
          </a:prstGeom>
        </p:spPr>
      </p:pic>
      <p:sp>
        <p:nvSpPr>
          <p:cNvPr id="26" name="Text Box 7"/>
          <p:cNvSpPr txBox="1">
            <a:spLocks noChangeArrowheads="1"/>
          </p:cNvSpPr>
          <p:nvPr/>
        </p:nvSpPr>
        <p:spPr bwMode="auto">
          <a:xfrm>
            <a:off x="928628" y="5761915"/>
            <a:ext cx="7140866"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lvl1pPr eaLnBrk="0" hangingPunct="0">
              <a:defRPr sz="2400">
                <a:solidFill>
                  <a:schemeClr val="tx1"/>
                </a:solidFill>
                <a:latin typeface="Times New Roman" charset="0"/>
                <a:ea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r>
              <a:rPr lang="en-US" sz="2000" dirty="0" smtClean="0">
                <a:latin typeface="Calibri" charset="0"/>
                <a:ea typeface="Calibri" charset="0"/>
                <a:cs typeface="Calibri" charset="0"/>
              </a:rPr>
              <a:t>Need for work system designs that support error-free performance</a:t>
            </a:r>
            <a:endParaRPr lang="en-US" sz="2000" dirty="0">
              <a:latin typeface="Calibri" charset="0"/>
              <a:ea typeface="Calibri" charset="0"/>
              <a:cs typeface="Calibri" charset="0"/>
            </a:endParaRPr>
          </a:p>
        </p:txBody>
      </p:sp>
      <p:graphicFrame>
        <p:nvGraphicFramePr>
          <p:cNvPr id="27" name="Object 12"/>
          <p:cNvGraphicFramePr>
            <a:graphicFrameLocks noChangeAspect="1"/>
          </p:cNvGraphicFramePr>
          <p:nvPr>
            <p:extLst>
              <p:ext uri="{D42A27DB-BD31-4B8C-83A1-F6EECF244321}">
                <p14:modId xmlns:p14="http://schemas.microsoft.com/office/powerpoint/2010/main" val="2060334489"/>
              </p:ext>
            </p:extLst>
          </p:nvPr>
        </p:nvGraphicFramePr>
        <p:xfrm>
          <a:off x="725428" y="5877981"/>
          <a:ext cx="152400" cy="152400"/>
        </p:xfrm>
        <a:graphic>
          <a:graphicData uri="http://schemas.openxmlformats.org/presentationml/2006/ole">
            <mc:AlternateContent xmlns:mc="http://schemas.openxmlformats.org/markup-compatibility/2006">
              <mc:Choice xmlns:v="urn:schemas-microsoft-com:vml" Requires="v">
                <p:oleObj spid="_x0000_s778592" name="CorelDRAW" r:id="rId13" imgW="304800" imgH="304800" progId="CorelDRAW.Graphic.10">
                  <p:embed/>
                </p:oleObj>
              </mc:Choice>
              <mc:Fallback>
                <p:oleObj name="CorelDRAW" r:id="rId13" imgW="304800" imgH="304800" progId="CorelDRAW.Graphic.10">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5428" y="5877981"/>
                        <a:ext cx="152400" cy="152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oleObj>
              </mc:Fallback>
            </mc:AlternateContent>
          </a:graphicData>
        </a:graphic>
      </p:graphicFrame>
    </p:spTree>
    <p:extLst>
      <p:ext uri="{BB962C8B-B14F-4D97-AF65-F5344CB8AC3E}">
        <p14:creationId xmlns:p14="http://schemas.microsoft.com/office/powerpoint/2010/main" val="188888187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800" y="304800"/>
            <a:ext cx="4105135" cy="987972"/>
          </a:xfrm>
          <a:solidFill>
            <a:schemeClr val="accent3">
              <a:lumMod val="20000"/>
              <a:lumOff val="80000"/>
              <a:alpha val="52000"/>
            </a:schemeClr>
          </a:solidFill>
          <a:ln w="25400" cmpd="sng">
            <a:solidFill>
              <a:schemeClr val="tx1"/>
            </a:solidFill>
            <a:prstDash val="sysDot"/>
          </a:ln>
          <a:effectLst/>
        </p:spPr>
        <p:txBody>
          <a:bodyPr vert="horz" lIns="91440" tIns="45720" rIns="91440" bIns="45720" rtlCol="0" anchor="ctr" anchorCtr="1">
            <a:noAutofit/>
          </a:bodyPr>
          <a:lstStyle/>
          <a:p>
            <a:pPr marL="0" indent="0" algn="ctr">
              <a:buNone/>
            </a:pPr>
            <a:r>
              <a:rPr lang="en-US" sz="2800" dirty="0" smtClean="0"/>
              <a:t>Thirty</a:t>
            </a:r>
            <a:r>
              <a:rPr lang="en-US" sz="2800" smtClean="0"/>
              <a:t>+ Years of Personal Learning</a:t>
            </a:r>
            <a:endParaRPr lang="en-US" sz="2800" dirty="0"/>
          </a:p>
        </p:txBody>
      </p:sp>
      <p:sp>
        <p:nvSpPr>
          <p:cNvPr id="9" name="Line 83"/>
          <p:cNvSpPr>
            <a:spLocks noChangeShapeType="1"/>
          </p:cNvSpPr>
          <p:nvPr/>
        </p:nvSpPr>
        <p:spPr bwMode="auto">
          <a:xfrm flipV="1">
            <a:off x="8529965" y="2632729"/>
            <a:ext cx="0" cy="457200"/>
          </a:xfrm>
          <a:prstGeom prst="line">
            <a:avLst/>
          </a:prstGeom>
          <a:noFill/>
          <a:ln w="254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10" name="Line 76"/>
          <p:cNvSpPr>
            <a:spLocks noChangeShapeType="1"/>
          </p:cNvSpPr>
          <p:nvPr/>
        </p:nvSpPr>
        <p:spPr bwMode="auto">
          <a:xfrm flipV="1">
            <a:off x="5849004" y="2724804"/>
            <a:ext cx="0" cy="457200"/>
          </a:xfrm>
          <a:prstGeom prst="line">
            <a:avLst/>
          </a:prstGeom>
          <a:noFill/>
          <a:ln w="254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11" name="Line 78"/>
          <p:cNvSpPr>
            <a:spLocks noChangeShapeType="1"/>
          </p:cNvSpPr>
          <p:nvPr/>
        </p:nvSpPr>
        <p:spPr bwMode="auto">
          <a:xfrm>
            <a:off x="5163204" y="2115204"/>
            <a:ext cx="0" cy="1066800"/>
          </a:xfrm>
          <a:prstGeom prst="line">
            <a:avLst/>
          </a:prstGeom>
          <a:noFill/>
          <a:ln w="2857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12" name="Line 52"/>
          <p:cNvSpPr>
            <a:spLocks noChangeShapeType="1"/>
          </p:cNvSpPr>
          <p:nvPr/>
        </p:nvSpPr>
        <p:spPr bwMode="auto">
          <a:xfrm flipV="1">
            <a:off x="3105804" y="2724804"/>
            <a:ext cx="0" cy="457200"/>
          </a:xfrm>
          <a:prstGeom prst="line">
            <a:avLst/>
          </a:prstGeom>
          <a:noFill/>
          <a:ln w="254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13" name="Line 68"/>
          <p:cNvSpPr>
            <a:spLocks noChangeShapeType="1"/>
          </p:cNvSpPr>
          <p:nvPr/>
        </p:nvSpPr>
        <p:spPr bwMode="auto">
          <a:xfrm flipV="1">
            <a:off x="1581804" y="2724804"/>
            <a:ext cx="0" cy="457200"/>
          </a:xfrm>
          <a:prstGeom prst="line">
            <a:avLst/>
          </a:prstGeom>
          <a:noFill/>
          <a:ln w="254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14" name="Text Box 4"/>
          <p:cNvSpPr txBox="1">
            <a:spLocks noChangeArrowheads="1"/>
          </p:cNvSpPr>
          <p:nvPr/>
        </p:nvSpPr>
        <p:spPr bwMode="auto">
          <a:xfrm>
            <a:off x="157817" y="1429404"/>
            <a:ext cx="1300162" cy="5175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lgn="ctr">
              <a:spcBef>
                <a:spcPct val="50000"/>
              </a:spcBef>
            </a:pPr>
            <a:r>
              <a:rPr lang="en-US" sz="1400">
                <a:latin typeface="Arial Rounded MT Bold" charset="0"/>
              </a:rPr>
              <a:t>Fill In Supervisor</a:t>
            </a:r>
          </a:p>
        </p:txBody>
      </p:sp>
      <p:sp>
        <p:nvSpPr>
          <p:cNvPr id="15" name="Text Box 5"/>
          <p:cNvSpPr txBox="1">
            <a:spLocks noChangeArrowheads="1"/>
          </p:cNvSpPr>
          <p:nvPr/>
        </p:nvSpPr>
        <p:spPr bwMode="auto">
          <a:xfrm>
            <a:off x="-38396" y="3447540"/>
            <a:ext cx="914400"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lgn="ctr">
              <a:spcBef>
                <a:spcPct val="50000"/>
              </a:spcBef>
            </a:pPr>
            <a:r>
              <a:rPr lang="en-US" sz="2000" b="1">
                <a:solidFill>
                  <a:srgbClr val="0000CC"/>
                </a:solidFill>
                <a:latin typeface="Calibri"/>
                <a:cs typeface="Calibri"/>
              </a:rPr>
              <a:t>1980</a:t>
            </a:r>
          </a:p>
        </p:txBody>
      </p:sp>
      <p:sp>
        <p:nvSpPr>
          <p:cNvPr id="16" name="Text Box 6"/>
          <p:cNvSpPr txBox="1">
            <a:spLocks noChangeArrowheads="1"/>
          </p:cNvSpPr>
          <p:nvPr/>
        </p:nvSpPr>
        <p:spPr bwMode="auto">
          <a:xfrm>
            <a:off x="8292664" y="3486028"/>
            <a:ext cx="781050"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algn="ctr">
              <a:spcBef>
                <a:spcPct val="50000"/>
              </a:spcBef>
            </a:pPr>
            <a:r>
              <a:rPr lang="en-US" sz="2000" b="1" dirty="0" smtClean="0">
                <a:solidFill>
                  <a:srgbClr val="0000CC"/>
                </a:solidFill>
                <a:latin typeface="Calibri"/>
                <a:cs typeface="Calibri"/>
              </a:rPr>
              <a:t>2017</a:t>
            </a:r>
            <a:endParaRPr lang="en-US" sz="2000" b="1" dirty="0">
              <a:solidFill>
                <a:srgbClr val="0000CC"/>
              </a:solidFill>
              <a:latin typeface="Calibri"/>
              <a:cs typeface="Calibri"/>
            </a:endParaRPr>
          </a:p>
        </p:txBody>
      </p:sp>
      <p:sp>
        <p:nvSpPr>
          <p:cNvPr id="17" name="Text Box 7"/>
          <p:cNvSpPr txBox="1">
            <a:spLocks noChangeArrowheads="1"/>
          </p:cNvSpPr>
          <p:nvPr/>
        </p:nvSpPr>
        <p:spPr bwMode="auto">
          <a:xfrm>
            <a:off x="472142" y="5071129"/>
            <a:ext cx="990600" cy="730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lgn="ctr">
              <a:spcBef>
                <a:spcPct val="50000"/>
              </a:spcBef>
            </a:pPr>
            <a:r>
              <a:rPr lang="en-US" sz="1400">
                <a:latin typeface="Arial Rounded MT Bold" charset="0"/>
              </a:rPr>
              <a:t>My First Quality Circle</a:t>
            </a:r>
          </a:p>
        </p:txBody>
      </p:sp>
      <p:sp>
        <p:nvSpPr>
          <p:cNvPr id="18" name="Line 8"/>
          <p:cNvSpPr>
            <a:spLocks noChangeShapeType="1"/>
          </p:cNvSpPr>
          <p:nvPr/>
        </p:nvSpPr>
        <p:spPr bwMode="auto">
          <a:xfrm>
            <a:off x="419754" y="3410604"/>
            <a:ext cx="8553450" cy="0"/>
          </a:xfrm>
          <a:prstGeom prst="line">
            <a:avLst/>
          </a:prstGeom>
          <a:noFill/>
          <a:ln w="57150">
            <a:solidFill>
              <a:srgbClr val="CC3300"/>
            </a:solidFill>
            <a:round/>
            <a:headEnd type="oval" w="med" len="me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19" name="Text Box 9"/>
          <p:cNvSpPr txBox="1">
            <a:spLocks noChangeArrowheads="1"/>
          </p:cNvSpPr>
          <p:nvPr/>
        </p:nvSpPr>
        <p:spPr bwMode="auto">
          <a:xfrm>
            <a:off x="2358092" y="2192992"/>
            <a:ext cx="1481137" cy="5175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lgn="ctr">
              <a:spcBef>
                <a:spcPct val="50000"/>
              </a:spcBef>
            </a:pPr>
            <a:r>
              <a:rPr lang="en-US" sz="1400">
                <a:latin typeface="Arial Rounded MT Bold" charset="0"/>
              </a:rPr>
              <a:t>Project Teams Done Right</a:t>
            </a:r>
          </a:p>
        </p:txBody>
      </p:sp>
      <p:sp>
        <p:nvSpPr>
          <p:cNvPr id="20" name="Text Box 10"/>
          <p:cNvSpPr txBox="1">
            <a:spLocks noChangeArrowheads="1"/>
          </p:cNvSpPr>
          <p:nvPr/>
        </p:nvSpPr>
        <p:spPr bwMode="auto">
          <a:xfrm>
            <a:off x="1719917" y="5102879"/>
            <a:ext cx="1676400" cy="5175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lgn="ctr">
              <a:spcBef>
                <a:spcPct val="50000"/>
              </a:spcBef>
            </a:pPr>
            <a:r>
              <a:rPr lang="en-US" sz="1400">
                <a:latin typeface="Arial Rounded MT Bold" charset="0"/>
              </a:rPr>
              <a:t>Self Directed Work Teams</a:t>
            </a:r>
          </a:p>
        </p:txBody>
      </p:sp>
      <p:sp>
        <p:nvSpPr>
          <p:cNvPr id="21" name="Text Box 11"/>
          <p:cNvSpPr txBox="1">
            <a:spLocks noChangeArrowheads="1"/>
          </p:cNvSpPr>
          <p:nvPr/>
        </p:nvSpPr>
        <p:spPr bwMode="auto">
          <a:xfrm>
            <a:off x="4539317" y="1581804"/>
            <a:ext cx="1233487" cy="5175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lgn="ctr">
              <a:spcBef>
                <a:spcPct val="50000"/>
              </a:spcBef>
            </a:pPr>
            <a:r>
              <a:rPr lang="en-US" sz="1400">
                <a:latin typeface="Arial Rounded MT Bold" charset="0"/>
              </a:rPr>
              <a:t>Leadership Index Use</a:t>
            </a:r>
          </a:p>
        </p:txBody>
      </p:sp>
      <p:sp>
        <p:nvSpPr>
          <p:cNvPr id="22" name="Text Box 12"/>
          <p:cNvSpPr txBox="1">
            <a:spLocks noChangeArrowheads="1"/>
          </p:cNvSpPr>
          <p:nvPr/>
        </p:nvSpPr>
        <p:spPr bwMode="auto">
          <a:xfrm>
            <a:off x="3272492" y="1457979"/>
            <a:ext cx="1295400" cy="730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lgn="ctr">
              <a:spcBef>
                <a:spcPct val="50000"/>
              </a:spcBef>
            </a:pPr>
            <a:r>
              <a:rPr lang="en-US" sz="1400">
                <a:latin typeface="Arial Rounded MT Bold" charset="0"/>
              </a:rPr>
              <a:t>Challenge of the Time Hump</a:t>
            </a:r>
          </a:p>
        </p:txBody>
      </p:sp>
      <p:sp>
        <p:nvSpPr>
          <p:cNvPr id="23" name="Text Box 13"/>
          <p:cNvSpPr txBox="1">
            <a:spLocks noChangeArrowheads="1"/>
          </p:cNvSpPr>
          <p:nvPr/>
        </p:nvSpPr>
        <p:spPr bwMode="auto">
          <a:xfrm>
            <a:off x="1081742" y="2207279"/>
            <a:ext cx="990600" cy="5175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lgn="ctr">
              <a:spcBef>
                <a:spcPct val="50000"/>
              </a:spcBef>
            </a:pPr>
            <a:r>
              <a:rPr lang="en-US" sz="1400">
                <a:latin typeface="Arial Rounded MT Bold" charset="0"/>
              </a:rPr>
              <a:t>Standard Costing</a:t>
            </a:r>
          </a:p>
        </p:txBody>
      </p:sp>
      <p:sp>
        <p:nvSpPr>
          <p:cNvPr id="24" name="Text Box 14"/>
          <p:cNvSpPr txBox="1">
            <a:spLocks noChangeArrowheads="1"/>
          </p:cNvSpPr>
          <p:nvPr/>
        </p:nvSpPr>
        <p:spPr bwMode="auto">
          <a:xfrm>
            <a:off x="5329892" y="4569479"/>
            <a:ext cx="1447800" cy="5175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lgn="ctr">
              <a:spcBef>
                <a:spcPct val="50000"/>
              </a:spcBef>
            </a:pPr>
            <a:r>
              <a:rPr lang="en-US" sz="1400">
                <a:latin typeface="Arial Rounded MT Bold" charset="0"/>
              </a:rPr>
              <a:t>Balanced Scorecards</a:t>
            </a:r>
          </a:p>
        </p:txBody>
      </p:sp>
      <p:sp>
        <p:nvSpPr>
          <p:cNvPr id="25" name="Text Box 15"/>
          <p:cNvSpPr txBox="1">
            <a:spLocks noChangeArrowheads="1"/>
          </p:cNvSpPr>
          <p:nvPr/>
        </p:nvSpPr>
        <p:spPr bwMode="auto">
          <a:xfrm>
            <a:off x="6254999" y="5055644"/>
            <a:ext cx="1633537" cy="52322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algn="ctr">
              <a:spcBef>
                <a:spcPct val="50000"/>
              </a:spcBef>
            </a:pPr>
            <a:r>
              <a:rPr lang="en-US" sz="1400" dirty="0">
                <a:latin typeface="Arial Rounded MT Bold" charset="0"/>
              </a:rPr>
              <a:t>Daily </a:t>
            </a:r>
            <a:r>
              <a:rPr lang="en-US" sz="1400" dirty="0" smtClean="0">
                <a:latin typeface="Arial Rounded MT Bold" charset="0"/>
              </a:rPr>
              <a:t>Error and Defect Tracking</a:t>
            </a:r>
            <a:endParaRPr lang="en-US" sz="1400" dirty="0">
              <a:latin typeface="Arial Rounded MT Bold" charset="0"/>
            </a:endParaRPr>
          </a:p>
        </p:txBody>
      </p:sp>
      <p:sp>
        <p:nvSpPr>
          <p:cNvPr id="26" name="Text Box 16"/>
          <p:cNvSpPr txBox="1">
            <a:spLocks noChangeArrowheads="1"/>
          </p:cNvSpPr>
          <p:nvPr/>
        </p:nvSpPr>
        <p:spPr bwMode="auto">
          <a:xfrm>
            <a:off x="3134379" y="4175779"/>
            <a:ext cx="1419225" cy="730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lgn="ctr">
              <a:spcBef>
                <a:spcPct val="50000"/>
              </a:spcBef>
            </a:pPr>
            <a:r>
              <a:rPr lang="en-US" sz="1400">
                <a:latin typeface="Arial Rounded MT Bold" charset="0"/>
              </a:rPr>
              <a:t>Insulation and Personal Change</a:t>
            </a:r>
          </a:p>
        </p:txBody>
      </p:sp>
      <p:sp>
        <p:nvSpPr>
          <p:cNvPr id="28" name="Text Box 17"/>
          <p:cNvSpPr txBox="1">
            <a:spLocks noChangeArrowheads="1"/>
          </p:cNvSpPr>
          <p:nvPr/>
        </p:nvSpPr>
        <p:spPr bwMode="auto">
          <a:xfrm>
            <a:off x="2877204" y="3657672"/>
            <a:ext cx="914400"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lgn="ctr">
              <a:spcBef>
                <a:spcPct val="50000"/>
              </a:spcBef>
            </a:pPr>
            <a:r>
              <a:rPr lang="en-US" sz="2000" b="1" dirty="0">
                <a:solidFill>
                  <a:srgbClr val="0000CC"/>
                </a:solidFill>
                <a:latin typeface="Calibri"/>
                <a:cs typeface="Calibri"/>
              </a:rPr>
              <a:t>1990</a:t>
            </a:r>
          </a:p>
        </p:txBody>
      </p:sp>
      <p:sp>
        <p:nvSpPr>
          <p:cNvPr id="29" name="Line 18"/>
          <p:cNvSpPr>
            <a:spLocks noChangeShapeType="1"/>
          </p:cNvSpPr>
          <p:nvPr/>
        </p:nvSpPr>
        <p:spPr bwMode="auto">
          <a:xfrm>
            <a:off x="3343929" y="3410604"/>
            <a:ext cx="0" cy="304800"/>
          </a:xfrm>
          <a:prstGeom prst="line">
            <a:avLst/>
          </a:prstGeom>
          <a:noFill/>
          <a:ln w="28575">
            <a:solidFill>
              <a:srgbClr val="CC33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30" name="Line 19"/>
          <p:cNvSpPr>
            <a:spLocks noChangeShapeType="1"/>
          </p:cNvSpPr>
          <p:nvPr/>
        </p:nvSpPr>
        <p:spPr bwMode="auto">
          <a:xfrm>
            <a:off x="3867804" y="3410604"/>
            <a:ext cx="0" cy="762000"/>
          </a:xfrm>
          <a:prstGeom prst="line">
            <a:avLst/>
          </a:prstGeom>
          <a:noFill/>
          <a:ln w="2857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36" name="Line 21"/>
          <p:cNvSpPr>
            <a:spLocks noChangeShapeType="1"/>
          </p:cNvSpPr>
          <p:nvPr/>
        </p:nvSpPr>
        <p:spPr bwMode="auto">
          <a:xfrm>
            <a:off x="2572404" y="3439179"/>
            <a:ext cx="0" cy="1676400"/>
          </a:xfrm>
          <a:prstGeom prst="line">
            <a:avLst/>
          </a:prstGeom>
          <a:noFill/>
          <a:ln w="2857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37" name="Text Box 29"/>
          <p:cNvSpPr txBox="1">
            <a:spLocks noChangeArrowheads="1"/>
          </p:cNvSpPr>
          <p:nvPr/>
        </p:nvSpPr>
        <p:spPr bwMode="auto">
          <a:xfrm>
            <a:off x="3896379" y="5117167"/>
            <a:ext cx="1447800" cy="5175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lgn="ctr">
              <a:spcBef>
                <a:spcPct val="50000"/>
              </a:spcBef>
            </a:pPr>
            <a:r>
              <a:rPr lang="en-US" sz="1400">
                <a:latin typeface="Arial Rounded MT Bold" charset="0"/>
              </a:rPr>
              <a:t>Open Book Management</a:t>
            </a:r>
          </a:p>
        </p:txBody>
      </p:sp>
      <p:sp>
        <p:nvSpPr>
          <p:cNvPr id="38" name="Line 30"/>
          <p:cNvSpPr>
            <a:spLocks noChangeShapeType="1"/>
          </p:cNvSpPr>
          <p:nvPr/>
        </p:nvSpPr>
        <p:spPr bwMode="auto">
          <a:xfrm>
            <a:off x="4629804" y="3434417"/>
            <a:ext cx="0" cy="1676400"/>
          </a:xfrm>
          <a:prstGeom prst="line">
            <a:avLst/>
          </a:prstGeom>
          <a:noFill/>
          <a:ln w="2857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39" name="Text Box 31"/>
          <p:cNvSpPr txBox="1">
            <a:spLocks noChangeArrowheads="1"/>
          </p:cNvSpPr>
          <p:nvPr/>
        </p:nvSpPr>
        <p:spPr bwMode="auto">
          <a:xfrm>
            <a:off x="1719917" y="1454804"/>
            <a:ext cx="1081087" cy="730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lgn="ctr">
              <a:spcBef>
                <a:spcPct val="50000"/>
              </a:spcBef>
            </a:pPr>
            <a:r>
              <a:rPr lang="en-US" sz="1400">
                <a:latin typeface="Arial Rounded MT Bold" charset="0"/>
              </a:rPr>
              <a:t>Annual Planning Process</a:t>
            </a:r>
          </a:p>
        </p:txBody>
      </p:sp>
      <p:sp>
        <p:nvSpPr>
          <p:cNvPr id="40" name="Line 32"/>
          <p:cNvSpPr>
            <a:spLocks noChangeShapeType="1"/>
          </p:cNvSpPr>
          <p:nvPr/>
        </p:nvSpPr>
        <p:spPr bwMode="auto">
          <a:xfrm>
            <a:off x="2267604" y="2267604"/>
            <a:ext cx="0" cy="762000"/>
          </a:xfrm>
          <a:prstGeom prst="line">
            <a:avLst/>
          </a:prstGeom>
          <a:noFill/>
          <a:ln w="2857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41" name="Text Box 33"/>
          <p:cNvSpPr txBox="1">
            <a:spLocks noChangeArrowheads="1"/>
          </p:cNvSpPr>
          <p:nvPr/>
        </p:nvSpPr>
        <p:spPr bwMode="auto">
          <a:xfrm>
            <a:off x="7417672" y="1232554"/>
            <a:ext cx="1143000" cy="95410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lgn="ctr">
              <a:spcBef>
                <a:spcPct val="50000"/>
              </a:spcBef>
            </a:pPr>
            <a:r>
              <a:rPr lang="en-US" sz="1400" dirty="0" smtClean="0">
                <a:latin typeface="Arial Rounded MT Bold" charset="0"/>
              </a:rPr>
              <a:t>Steris </a:t>
            </a:r>
            <a:r>
              <a:rPr lang="en-US" sz="1400" dirty="0" err="1" smtClean="0">
                <a:latin typeface="Arial Rounded MT Bold" charset="0"/>
              </a:rPr>
              <a:t>Isomedix</a:t>
            </a:r>
            <a:r>
              <a:rPr lang="en-US" sz="1400" dirty="0" smtClean="0">
                <a:latin typeface="Arial Rounded MT Bold" charset="0"/>
              </a:rPr>
              <a:t> Experiment</a:t>
            </a:r>
            <a:endParaRPr lang="en-US" sz="1400" dirty="0">
              <a:latin typeface="Arial Rounded MT Bold" charset="0"/>
            </a:endParaRPr>
          </a:p>
        </p:txBody>
      </p:sp>
      <p:sp>
        <p:nvSpPr>
          <p:cNvPr id="42" name="Line 34"/>
          <p:cNvSpPr>
            <a:spLocks noChangeShapeType="1"/>
          </p:cNvSpPr>
          <p:nvPr/>
        </p:nvSpPr>
        <p:spPr bwMode="auto">
          <a:xfrm>
            <a:off x="7982604" y="2039004"/>
            <a:ext cx="0" cy="990600"/>
          </a:xfrm>
          <a:prstGeom prst="line">
            <a:avLst/>
          </a:prstGeom>
          <a:noFill/>
          <a:ln w="2857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43" name="Text Box 35"/>
          <p:cNvSpPr txBox="1">
            <a:spLocks noChangeArrowheads="1"/>
          </p:cNvSpPr>
          <p:nvPr/>
        </p:nvSpPr>
        <p:spPr bwMode="auto">
          <a:xfrm>
            <a:off x="6182379" y="1232554"/>
            <a:ext cx="1143000" cy="730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lgn="ctr">
              <a:spcBef>
                <a:spcPct val="50000"/>
              </a:spcBef>
            </a:pPr>
            <a:r>
              <a:rPr lang="en-US" sz="1400">
                <a:latin typeface="Arial Rounded MT Bold" charset="0"/>
              </a:rPr>
              <a:t>The Power of Diversity</a:t>
            </a:r>
          </a:p>
        </p:txBody>
      </p:sp>
      <p:sp>
        <p:nvSpPr>
          <p:cNvPr id="44" name="Text Box 37"/>
          <p:cNvSpPr txBox="1">
            <a:spLocks noChangeArrowheads="1"/>
          </p:cNvSpPr>
          <p:nvPr/>
        </p:nvSpPr>
        <p:spPr bwMode="auto">
          <a:xfrm>
            <a:off x="6839604" y="2021542"/>
            <a:ext cx="914400" cy="5175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lgn="ctr">
              <a:spcBef>
                <a:spcPct val="50000"/>
              </a:spcBef>
            </a:pPr>
            <a:r>
              <a:rPr lang="en-US" sz="1400">
                <a:latin typeface="Arial Rounded MT Bold" charset="0"/>
              </a:rPr>
              <a:t>It Really Works!</a:t>
            </a:r>
          </a:p>
        </p:txBody>
      </p:sp>
      <p:sp>
        <p:nvSpPr>
          <p:cNvPr id="45" name="Text Box 42"/>
          <p:cNvSpPr txBox="1">
            <a:spLocks noChangeArrowheads="1"/>
          </p:cNvSpPr>
          <p:nvPr/>
        </p:nvSpPr>
        <p:spPr bwMode="auto">
          <a:xfrm>
            <a:off x="6077604" y="3563004"/>
            <a:ext cx="914400"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lgn="ctr">
              <a:spcBef>
                <a:spcPct val="50000"/>
              </a:spcBef>
            </a:pPr>
            <a:r>
              <a:rPr lang="en-US" sz="2000" b="1">
                <a:solidFill>
                  <a:srgbClr val="0000CC"/>
                </a:solidFill>
                <a:latin typeface="Calibri"/>
                <a:cs typeface="Calibri"/>
              </a:rPr>
              <a:t>2000</a:t>
            </a:r>
          </a:p>
        </p:txBody>
      </p:sp>
      <p:sp>
        <p:nvSpPr>
          <p:cNvPr id="46" name="Line 43"/>
          <p:cNvSpPr>
            <a:spLocks noChangeShapeType="1"/>
          </p:cNvSpPr>
          <p:nvPr/>
        </p:nvSpPr>
        <p:spPr bwMode="auto">
          <a:xfrm>
            <a:off x="6544329" y="3258204"/>
            <a:ext cx="0" cy="304800"/>
          </a:xfrm>
          <a:prstGeom prst="line">
            <a:avLst/>
          </a:prstGeom>
          <a:noFill/>
          <a:ln w="28575">
            <a:solidFill>
              <a:srgbClr val="CC33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47" name="Text Box 45"/>
          <p:cNvSpPr txBox="1">
            <a:spLocks noChangeArrowheads="1"/>
          </p:cNvSpPr>
          <p:nvPr/>
        </p:nvSpPr>
        <p:spPr bwMode="auto">
          <a:xfrm>
            <a:off x="638829" y="3029604"/>
            <a:ext cx="714375" cy="314325"/>
          </a:xfrm>
          <a:prstGeom prst="rect">
            <a:avLst/>
          </a:prstGeom>
          <a:solidFill>
            <a:srgbClr val="FFFF99"/>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lgn="ctr">
              <a:spcBef>
                <a:spcPct val="50000"/>
              </a:spcBef>
            </a:pPr>
            <a:r>
              <a:rPr lang="en-US" sz="1400">
                <a:latin typeface="Arial Rounded MT Bold" charset="0"/>
              </a:rPr>
              <a:t>Toys</a:t>
            </a:r>
          </a:p>
        </p:txBody>
      </p:sp>
      <p:sp>
        <p:nvSpPr>
          <p:cNvPr id="48" name="Text Box 46"/>
          <p:cNvSpPr txBox="1">
            <a:spLocks noChangeArrowheads="1"/>
          </p:cNvSpPr>
          <p:nvPr/>
        </p:nvSpPr>
        <p:spPr bwMode="auto">
          <a:xfrm>
            <a:off x="1429404" y="3029604"/>
            <a:ext cx="685800" cy="314325"/>
          </a:xfrm>
          <a:prstGeom prst="rect">
            <a:avLst/>
          </a:prstGeom>
          <a:solidFill>
            <a:srgbClr val="FFFF99"/>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lgn="ctr">
              <a:spcBef>
                <a:spcPct val="50000"/>
              </a:spcBef>
            </a:pPr>
            <a:r>
              <a:rPr lang="en-US" sz="1400">
                <a:latin typeface="Arial Rounded MT Bold" charset="0"/>
              </a:rPr>
              <a:t>Pens</a:t>
            </a:r>
          </a:p>
        </p:txBody>
      </p:sp>
      <p:sp>
        <p:nvSpPr>
          <p:cNvPr id="49" name="Text Box 47"/>
          <p:cNvSpPr txBox="1">
            <a:spLocks noChangeArrowheads="1"/>
          </p:cNvSpPr>
          <p:nvPr/>
        </p:nvSpPr>
        <p:spPr bwMode="auto">
          <a:xfrm>
            <a:off x="2191404" y="3029604"/>
            <a:ext cx="1295400" cy="314325"/>
          </a:xfrm>
          <a:prstGeom prst="rect">
            <a:avLst/>
          </a:prstGeom>
          <a:solidFill>
            <a:srgbClr val="FFFF99"/>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lgn="ctr">
              <a:spcBef>
                <a:spcPct val="50000"/>
              </a:spcBef>
            </a:pPr>
            <a:r>
              <a:rPr lang="en-US" sz="1400">
                <a:latin typeface="Arial Rounded MT Bold" charset="0"/>
              </a:rPr>
              <a:t>Roofing</a:t>
            </a:r>
          </a:p>
        </p:txBody>
      </p:sp>
      <p:sp>
        <p:nvSpPr>
          <p:cNvPr id="50" name="Text Box 49"/>
          <p:cNvSpPr txBox="1">
            <a:spLocks noChangeArrowheads="1"/>
          </p:cNvSpPr>
          <p:nvPr/>
        </p:nvSpPr>
        <p:spPr bwMode="auto">
          <a:xfrm>
            <a:off x="3563004" y="3029604"/>
            <a:ext cx="1295400" cy="314325"/>
          </a:xfrm>
          <a:prstGeom prst="rect">
            <a:avLst/>
          </a:prstGeom>
          <a:solidFill>
            <a:srgbClr val="FFFF99"/>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lgn="ctr">
              <a:spcBef>
                <a:spcPct val="50000"/>
              </a:spcBef>
            </a:pPr>
            <a:r>
              <a:rPr lang="en-US" sz="1400">
                <a:latin typeface="Arial Rounded MT Bold" charset="0"/>
              </a:rPr>
              <a:t>Candy Bars</a:t>
            </a:r>
          </a:p>
        </p:txBody>
      </p:sp>
      <p:sp>
        <p:nvSpPr>
          <p:cNvPr id="51" name="Text Box 50"/>
          <p:cNvSpPr txBox="1">
            <a:spLocks noChangeArrowheads="1"/>
          </p:cNvSpPr>
          <p:nvPr/>
        </p:nvSpPr>
        <p:spPr bwMode="auto">
          <a:xfrm>
            <a:off x="5010804" y="3029604"/>
            <a:ext cx="1295400" cy="314325"/>
          </a:xfrm>
          <a:prstGeom prst="rect">
            <a:avLst/>
          </a:prstGeom>
          <a:solidFill>
            <a:srgbClr val="FFFF99"/>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lgn="ctr">
              <a:spcBef>
                <a:spcPct val="50000"/>
              </a:spcBef>
            </a:pPr>
            <a:r>
              <a:rPr lang="en-US" sz="1400">
                <a:latin typeface="Arial Rounded MT Bold" charset="0"/>
              </a:rPr>
              <a:t>Trucking</a:t>
            </a:r>
          </a:p>
        </p:txBody>
      </p:sp>
      <p:sp>
        <p:nvSpPr>
          <p:cNvPr id="52" name="Text Box 53"/>
          <p:cNvSpPr txBox="1">
            <a:spLocks noChangeArrowheads="1"/>
          </p:cNvSpPr>
          <p:nvPr/>
        </p:nvSpPr>
        <p:spPr bwMode="auto">
          <a:xfrm>
            <a:off x="6611004" y="3029604"/>
            <a:ext cx="914400" cy="314325"/>
          </a:xfrm>
          <a:prstGeom prst="rect">
            <a:avLst/>
          </a:prstGeom>
          <a:solidFill>
            <a:srgbClr val="FFFF99"/>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lgn="ctr">
              <a:spcBef>
                <a:spcPct val="50000"/>
              </a:spcBef>
            </a:pPr>
            <a:r>
              <a:rPr lang="en-US" sz="1400">
                <a:latin typeface="Arial Rounded MT Bold" charset="0"/>
              </a:rPr>
              <a:t>Syrup</a:t>
            </a:r>
          </a:p>
        </p:txBody>
      </p:sp>
      <p:sp>
        <p:nvSpPr>
          <p:cNvPr id="53" name="Text Box 54"/>
          <p:cNvSpPr txBox="1">
            <a:spLocks noChangeArrowheads="1"/>
          </p:cNvSpPr>
          <p:nvPr/>
        </p:nvSpPr>
        <p:spPr bwMode="auto">
          <a:xfrm>
            <a:off x="7601604" y="3029604"/>
            <a:ext cx="1143000" cy="314325"/>
          </a:xfrm>
          <a:prstGeom prst="rect">
            <a:avLst/>
          </a:prstGeom>
          <a:solidFill>
            <a:srgbClr val="FFFF99"/>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lgn="ctr">
              <a:spcBef>
                <a:spcPct val="50000"/>
              </a:spcBef>
            </a:pPr>
            <a:r>
              <a:rPr lang="en-US" sz="1400">
                <a:latin typeface="Arial Rounded MT Bold" charset="0"/>
              </a:rPr>
              <a:t>TapRooT®</a:t>
            </a:r>
          </a:p>
        </p:txBody>
      </p:sp>
      <p:sp>
        <p:nvSpPr>
          <p:cNvPr id="54" name="Line 55"/>
          <p:cNvSpPr>
            <a:spLocks noChangeShapeType="1"/>
          </p:cNvSpPr>
          <p:nvPr/>
        </p:nvSpPr>
        <p:spPr bwMode="auto">
          <a:xfrm>
            <a:off x="3944004" y="2267604"/>
            <a:ext cx="0" cy="762000"/>
          </a:xfrm>
          <a:prstGeom prst="line">
            <a:avLst/>
          </a:prstGeom>
          <a:noFill/>
          <a:ln w="2857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55" name="Text Box 57"/>
          <p:cNvSpPr txBox="1">
            <a:spLocks noChangeArrowheads="1"/>
          </p:cNvSpPr>
          <p:nvPr/>
        </p:nvSpPr>
        <p:spPr bwMode="auto">
          <a:xfrm>
            <a:off x="957917" y="4493279"/>
            <a:ext cx="1309687" cy="5175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lgn="ctr">
              <a:spcBef>
                <a:spcPct val="50000"/>
              </a:spcBef>
            </a:pPr>
            <a:r>
              <a:rPr lang="en-US" sz="1400">
                <a:latin typeface="Arial Rounded MT Bold" charset="0"/>
              </a:rPr>
              <a:t>Capital Justification</a:t>
            </a:r>
          </a:p>
        </p:txBody>
      </p:sp>
      <p:sp>
        <p:nvSpPr>
          <p:cNvPr id="56" name="Line 58"/>
          <p:cNvSpPr>
            <a:spLocks noChangeShapeType="1"/>
          </p:cNvSpPr>
          <p:nvPr/>
        </p:nvSpPr>
        <p:spPr bwMode="auto">
          <a:xfrm flipV="1">
            <a:off x="2039004" y="3410604"/>
            <a:ext cx="0" cy="457200"/>
          </a:xfrm>
          <a:prstGeom prst="line">
            <a:avLst/>
          </a:prstGeom>
          <a:noFill/>
          <a:ln w="254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57" name="Line 59"/>
          <p:cNvSpPr>
            <a:spLocks noChangeShapeType="1"/>
          </p:cNvSpPr>
          <p:nvPr/>
        </p:nvSpPr>
        <p:spPr bwMode="auto">
          <a:xfrm>
            <a:off x="972204" y="3410604"/>
            <a:ext cx="0" cy="1676400"/>
          </a:xfrm>
          <a:prstGeom prst="line">
            <a:avLst/>
          </a:prstGeom>
          <a:noFill/>
          <a:ln w="2857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58" name="Line 60"/>
          <p:cNvSpPr>
            <a:spLocks noChangeShapeType="1"/>
          </p:cNvSpPr>
          <p:nvPr/>
        </p:nvSpPr>
        <p:spPr bwMode="auto">
          <a:xfrm>
            <a:off x="6763404" y="1962804"/>
            <a:ext cx="0" cy="1066800"/>
          </a:xfrm>
          <a:prstGeom prst="line">
            <a:avLst/>
          </a:prstGeom>
          <a:noFill/>
          <a:ln w="2857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59" name="Line 61"/>
          <p:cNvSpPr>
            <a:spLocks noChangeShapeType="1"/>
          </p:cNvSpPr>
          <p:nvPr/>
        </p:nvSpPr>
        <p:spPr bwMode="auto">
          <a:xfrm flipV="1">
            <a:off x="7296804" y="2572404"/>
            <a:ext cx="0" cy="457200"/>
          </a:xfrm>
          <a:prstGeom prst="line">
            <a:avLst/>
          </a:prstGeom>
          <a:noFill/>
          <a:ln w="254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60" name="Text Box 62"/>
          <p:cNvSpPr txBox="1">
            <a:spLocks noChangeArrowheads="1"/>
          </p:cNvSpPr>
          <p:nvPr/>
        </p:nvSpPr>
        <p:spPr bwMode="auto">
          <a:xfrm>
            <a:off x="6216868" y="5915679"/>
            <a:ext cx="2590800" cy="314325"/>
          </a:xfrm>
          <a:prstGeom prst="rect">
            <a:avLst/>
          </a:prstGeom>
          <a:solidFill>
            <a:srgbClr val="CCFF99"/>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lgn="ctr">
              <a:spcBef>
                <a:spcPct val="50000"/>
              </a:spcBef>
            </a:pPr>
            <a:r>
              <a:rPr lang="en-US" sz="1400" dirty="0" smtClean="0">
                <a:latin typeface="Arial Rounded MT Bold" charset="0"/>
              </a:rPr>
              <a:t>National Baldrige </a:t>
            </a:r>
            <a:r>
              <a:rPr lang="en-US" sz="1400" dirty="0">
                <a:latin typeface="Arial Rounded MT Bold" charset="0"/>
              </a:rPr>
              <a:t>Examiner</a:t>
            </a:r>
          </a:p>
        </p:txBody>
      </p:sp>
      <p:sp>
        <p:nvSpPr>
          <p:cNvPr id="61" name="Text Box 63"/>
          <p:cNvSpPr txBox="1">
            <a:spLocks noChangeArrowheads="1"/>
          </p:cNvSpPr>
          <p:nvPr/>
        </p:nvSpPr>
        <p:spPr bwMode="auto">
          <a:xfrm>
            <a:off x="3778468" y="5925204"/>
            <a:ext cx="2362200" cy="314325"/>
          </a:xfrm>
          <a:prstGeom prst="rect">
            <a:avLst/>
          </a:prstGeom>
          <a:solidFill>
            <a:srgbClr val="CCFF99"/>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lgn="ctr">
              <a:spcBef>
                <a:spcPct val="50000"/>
              </a:spcBef>
            </a:pPr>
            <a:r>
              <a:rPr lang="en-US" sz="1400" dirty="0" smtClean="0">
                <a:latin typeface="Arial Rounded MT Bold" charset="0"/>
              </a:rPr>
              <a:t>Team Excellence Judge</a:t>
            </a:r>
            <a:endParaRPr lang="en-US" sz="1400" dirty="0">
              <a:latin typeface="Arial Rounded MT Bold" charset="0"/>
            </a:endParaRPr>
          </a:p>
        </p:txBody>
      </p:sp>
      <p:sp>
        <p:nvSpPr>
          <p:cNvPr id="62" name="Text Box 64"/>
          <p:cNvSpPr txBox="1">
            <a:spLocks noChangeArrowheads="1"/>
          </p:cNvSpPr>
          <p:nvPr/>
        </p:nvSpPr>
        <p:spPr bwMode="auto">
          <a:xfrm>
            <a:off x="2711668" y="5925204"/>
            <a:ext cx="990600" cy="314325"/>
          </a:xfrm>
          <a:prstGeom prst="rect">
            <a:avLst/>
          </a:prstGeom>
          <a:solidFill>
            <a:srgbClr val="CCFF99"/>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lgn="ctr">
              <a:spcBef>
                <a:spcPct val="50000"/>
              </a:spcBef>
            </a:pPr>
            <a:r>
              <a:rPr lang="en-US" sz="1400">
                <a:latin typeface="Arial Rounded MT Bold" charset="0"/>
              </a:rPr>
              <a:t>MBA</a:t>
            </a:r>
          </a:p>
        </p:txBody>
      </p:sp>
      <p:sp>
        <p:nvSpPr>
          <p:cNvPr id="63" name="Line 66"/>
          <p:cNvSpPr>
            <a:spLocks noChangeShapeType="1"/>
          </p:cNvSpPr>
          <p:nvPr/>
        </p:nvSpPr>
        <p:spPr bwMode="auto">
          <a:xfrm flipV="1">
            <a:off x="4401204" y="2553354"/>
            <a:ext cx="0" cy="457200"/>
          </a:xfrm>
          <a:prstGeom prst="line">
            <a:avLst/>
          </a:prstGeom>
          <a:noFill/>
          <a:ln w="254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64" name="Text Box 67"/>
          <p:cNvSpPr txBox="1">
            <a:spLocks noChangeArrowheads="1"/>
          </p:cNvSpPr>
          <p:nvPr/>
        </p:nvSpPr>
        <p:spPr bwMode="auto">
          <a:xfrm>
            <a:off x="4124979" y="2253317"/>
            <a:ext cx="533400" cy="30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lgn="ctr">
              <a:spcBef>
                <a:spcPct val="50000"/>
              </a:spcBef>
            </a:pPr>
            <a:r>
              <a:rPr lang="en-US" sz="1400">
                <a:latin typeface="Arial Rounded MT Bold" charset="0"/>
              </a:rPr>
              <a:t>OIP</a:t>
            </a:r>
          </a:p>
        </p:txBody>
      </p:sp>
      <p:sp>
        <p:nvSpPr>
          <p:cNvPr id="65" name="Line 69"/>
          <p:cNvSpPr>
            <a:spLocks noChangeShapeType="1"/>
          </p:cNvSpPr>
          <p:nvPr/>
        </p:nvSpPr>
        <p:spPr bwMode="auto">
          <a:xfrm>
            <a:off x="1581804" y="3410604"/>
            <a:ext cx="0" cy="1066800"/>
          </a:xfrm>
          <a:prstGeom prst="line">
            <a:avLst/>
          </a:prstGeom>
          <a:noFill/>
          <a:ln w="254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66" name="Text Box 70"/>
          <p:cNvSpPr txBox="1">
            <a:spLocks noChangeArrowheads="1"/>
          </p:cNvSpPr>
          <p:nvPr/>
        </p:nvSpPr>
        <p:spPr bwMode="auto">
          <a:xfrm>
            <a:off x="1615142" y="3867804"/>
            <a:ext cx="852487" cy="5175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lgn="ctr">
              <a:spcBef>
                <a:spcPct val="50000"/>
              </a:spcBef>
            </a:pPr>
            <a:r>
              <a:rPr lang="en-US" sz="1400">
                <a:latin typeface="Arial Rounded MT Bold" charset="0"/>
              </a:rPr>
              <a:t>Pay for Ideas</a:t>
            </a:r>
          </a:p>
        </p:txBody>
      </p:sp>
      <p:sp>
        <p:nvSpPr>
          <p:cNvPr id="67" name="Line 71"/>
          <p:cNvSpPr>
            <a:spLocks noChangeShapeType="1"/>
          </p:cNvSpPr>
          <p:nvPr/>
        </p:nvSpPr>
        <p:spPr bwMode="auto">
          <a:xfrm>
            <a:off x="819804" y="1962804"/>
            <a:ext cx="0" cy="1066800"/>
          </a:xfrm>
          <a:prstGeom prst="line">
            <a:avLst/>
          </a:prstGeom>
          <a:noFill/>
          <a:ln w="2857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68" name="Text Box 72"/>
          <p:cNvSpPr txBox="1">
            <a:spLocks noChangeArrowheads="1"/>
          </p:cNvSpPr>
          <p:nvPr/>
        </p:nvSpPr>
        <p:spPr bwMode="auto">
          <a:xfrm>
            <a:off x="1492468" y="5772804"/>
            <a:ext cx="1066800" cy="6463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defPPr>
              <a:defRPr lang="en-US"/>
            </a:defPPr>
            <a:lvl1pPr algn="ctr">
              <a:spcBef>
                <a:spcPct val="50000"/>
              </a:spcBef>
              <a:defRPr sz="2000" b="1">
                <a:solidFill>
                  <a:srgbClr val="0000CC"/>
                </a:solidFill>
                <a:latin typeface="Calibri"/>
                <a:cs typeface="Calibri"/>
              </a:defRPr>
            </a:lvl1pPr>
          </a:lstStyle>
          <a:p>
            <a:r>
              <a:rPr lang="en-US" sz="1800" dirty="0"/>
              <a:t>On the Side</a:t>
            </a:r>
          </a:p>
        </p:txBody>
      </p:sp>
      <p:sp>
        <p:nvSpPr>
          <p:cNvPr id="69" name="Line 73"/>
          <p:cNvSpPr>
            <a:spLocks noChangeShapeType="1"/>
          </p:cNvSpPr>
          <p:nvPr/>
        </p:nvSpPr>
        <p:spPr bwMode="auto">
          <a:xfrm flipV="1">
            <a:off x="7701446" y="3410604"/>
            <a:ext cx="0" cy="457200"/>
          </a:xfrm>
          <a:prstGeom prst="line">
            <a:avLst/>
          </a:prstGeom>
          <a:noFill/>
          <a:ln w="254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70" name="Text Box 74"/>
          <p:cNvSpPr txBox="1">
            <a:spLocks noChangeArrowheads="1"/>
          </p:cNvSpPr>
          <p:nvPr/>
        </p:nvSpPr>
        <p:spPr bwMode="auto">
          <a:xfrm>
            <a:off x="7245725" y="3867804"/>
            <a:ext cx="928687" cy="730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lgn="ctr">
              <a:spcBef>
                <a:spcPct val="50000"/>
              </a:spcBef>
            </a:pPr>
            <a:r>
              <a:rPr lang="en-US" sz="1400" dirty="0">
                <a:latin typeface="Arial Rounded MT Bold" charset="0"/>
              </a:rPr>
              <a:t>Systems Shape Culture</a:t>
            </a:r>
          </a:p>
        </p:txBody>
      </p:sp>
      <p:sp>
        <p:nvSpPr>
          <p:cNvPr id="71" name="Line 75"/>
          <p:cNvSpPr>
            <a:spLocks noChangeShapeType="1"/>
          </p:cNvSpPr>
          <p:nvPr/>
        </p:nvSpPr>
        <p:spPr bwMode="auto">
          <a:xfrm>
            <a:off x="7068204" y="3410604"/>
            <a:ext cx="0" cy="1676400"/>
          </a:xfrm>
          <a:prstGeom prst="line">
            <a:avLst/>
          </a:prstGeom>
          <a:noFill/>
          <a:ln w="2857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72" name="Text Box 77"/>
          <p:cNvSpPr txBox="1">
            <a:spLocks noChangeArrowheads="1"/>
          </p:cNvSpPr>
          <p:nvPr/>
        </p:nvSpPr>
        <p:spPr bwMode="auto">
          <a:xfrm>
            <a:off x="5148917" y="2039004"/>
            <a:ext cx="1385887" cy="730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lgn="ctr">
              <a:spcBef>
                <a:spcPct val="50000"/>
              </a:spcBef>
            </a:pPr>
            <a:r>
              <a:rPr lang="en-US" sz="1400">
                <a:latin typeface="Arial Rounded MT Bold" charset="0"/>
              </a:rPr>
              <a:t>Leadership Development Process</a:t>
            </a:r>
          </a:p>
        </p:txBody>
      </p:sp>
      <p:sp>
        <p:nvSpPr>
          <p:cNvPr id="73" name="Line 79"/>
          <p:cNvSpPr>
            <a:spLocks noChangeShapeType="1"/>
          </p:cNvSpPr>
          <p:nvPr/>
        </p:nvSpPr>
        <p:spPr bwMode="auto">
          <a:xfrm flipV="1">
            <a:off x="5315604" y="3410604"/>
            <a:ext cx="0" cy="457200"/>
          </a:xfrm>
          <a:prstGeom prst="line">
            <a:avLst/>
          </a:prstGeom>
          <a:noFill/>
          <a:ln w="254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74" name="Line 80"/>
          <p:cNvSpPr>
            <a:spLocks noChangeShapeType="1"/>
          </p:cNvSpPr>
          <p:nvPr/>
        </p:nvSpPr>
        <p:spPr bwMode="auto">
          <a:xfrm>
            <a:off x="6001404" y="3410604"/>
            <a:ext cx="0" cy="1143000"/>
          </a:xfrm>
          <a:prstGeom prst="line">
            <a:avLst/>
          </a:prstGeom>
          <a:noFill/>
          <a:ln w="254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75" name="Text Box 81"/>
          <p:cNvSpPr txBox="1">
            <a:spLocks noChangeArrowheads="1"/>
          </p:cNvSpPr>
          <p:nvPr/>
        </p:nvSpPr>
        <p:spPr bwMode="auto">
          <a:xfrm>
            <a:off x="4815542" y="3915429"/>
            <a:ext cx="990600" cy="730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lgn="ctr">
              <a:spcBef>
                <a:spcPct val="50000"/>
              </a:spcBef>
            </a:pPr>
            <a:r>
              <a:rPr lang="en-US" sz="1400">
                <a:latin typeface="Arial Rounded MT Bold" charset="0"/>
              </a:rPr>
              <a:t>23 Different Cultures</a:t>
            </a:r>
          </a:p>
        </p:txBody>
      </p:sp>
      <p:sp>
        <p:nvSpPr>
          <p:cNvPr id="76" name="Text Box 84"/>
          <p:cNvSpPr txBox="1">
            <a:spLocks noChangeArrowheads="1"/>
          </p:cNvSpPr>
          <p:nvPr/>
        </p:nvSpPr>
        <p:spPr bwMode="auto">
          <a:xfrm>
            <a:off x="7913819" y="4826872"/>
            <a:ext cx="685800" cy="5175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lgn="ctr">
              <a:spcBef>
                <a:spcPct val="50000"/>
              </a:spcBef>
            </a:pPr>
            <a:r>
              <a:rPr lang="en-US" sz="1400">
                <a:latin typeface="Arial Rounded MT Bold" charset="0"/>
              </a:rPr>
              <a:t>Great RCA!</a:t>
            </a:r>
          </a:p>
        </p:txBody>
      </p:sp>
      <p:sp>
        <p:nvSpPr>
          <p:cNvPr id="77" name="Line 73"/>
          <p:cNvSpPr>
            <a:spLocks noChangeShapeType="1"/>
          </p:cNvSpPr>
          <p:nvPr/>
        </p:nvSpPr>
        <p:spPr bwMode="auto">
          <a:xfrm flipV="1">
            <a:off x="8260665" y="3405342"/>
            <a:ext cx="3087" cy="1453062"/>
          </a:xfrm>
          <a:prstGeom prst="line">
            <a:avLst/>
          </a:prstGeom>
          <a:noFill/>
          <a:ln w="254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78" name="Text Box 74"/>
          <p:cNvSpPr txBox="1">
            <a:spLocks noChangeArrowheads="1"/>
          </p:cNvSpPr>
          <p:nvPr/>
        </p:nvSpPr>
        <p:spPr bwMode="auto">
          <a:xfrm>
            <a:off x="8168147" y="2080935"/>
            <a:ext cx="731615" cy="52322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algn="ctr">
              <a:spcBef>
                <a:spcPct val="50000"/>
              </a:spcBef>
            </a:pPr>
            <a:r>
              <a:rPr lang="en-US" sz="1400" dirty="0" smtClean="0">
                <a:latin typeface="Arial Rounded MT Bold" charset="0"/>
              </a:rPr>
              <a:t>Error Proof</a:t>
            </a:r>
            <a:endParaRPr lang="en-US" sz="1400" dirty="0">
              <a:latin typeface="Arial Rounded MT Bold" charset="0"/>
            </a:endParaRPr>
          </a:p>
        </p:txBody>
      </p:sp>
    </p:spTree>
    <p:extLst>
      <p:ext uri="{BB962C8B-B14F-4D97-AF65-F5344CB8AC3E}">
        <p14:creationId xmlns:p14="http://schemas.microsoft.com/office/powerpoint/2010/main" val="37725177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61221" y="367434"/>
            <a:ext cx="5994400" cy="602830"/>
          </a:xfrm>
        </p:spPr>
        <p:txBody>
          <a:bodyPr/>
          <a:lstStyle/>
          <a:p>
            <a:pPr marL="0" indent="0" algn="ctr">
              <a:buNone/>
            </a:pPr>
            <a:r>
              <a:rPr lang="en-US" dirty="0" smtClean="0"/>
              <a:t>Potential</a:t>
            </a:r>
            <a:r>
              <a:rPr lang="en-US" baseline="0" dirty="0" smtClean="0"/>
              <a:t> Learning Opportunities</a:t>
            </a:r>
            <a:endParaRPr lang="en-US" dirty="0"/>
          </a:p>
        </p:txBody>
      </p:sp>
      <p:sp>
        <p:nvSpPr>
          <p:cNvPr id="3" name="Text Box 3"/>
          <p:cNvSpPr txBox="1">
            <a:spLocks noChangeArrowheads="1"/>
          </p:cNvSpPr>
          <p:nvPr/>
        </p:nvSpPr>
        <p:spPr bwMode="auto">
          <a:xfrm>
            <a:off x="874713" y="2270125"/>
            <a:ext cx="6551617" cy="70788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r>
              <a:rPr lang="en-US" sz="2000" dirty="0" smtClean="0">
                <a:latin typeface="Arial Rounded MT Bold" charset="0"/>
              </a:rPr>
              <a:t>Explore the factors that required for, and drive, true human behavior change</a:t>
            </a:r>
            <a:endParaRPr lang="en-US" sz="2000" dirty="0">
              <a:latin typeface="Arial Rounded MT Bold" charset="0"/>
            </a:endParaRPr>
          </a:p>
        </p:txBody>
      </p:sp>
      <p:sp>
        <p:nvSpPr>
          <p:cNvPr id="4" name="Text Box 4"/>
          <p:cNvSpPr txBox="1">
            <a:spLocks noChangeArrowheads="1"/>
          </p:cNvSpPr>
          <p:nvPr/>
        </p:nvSpPr>
        <p:spPr bwMode="auto">
          <a:xfrm>
            <a:off x="858838" y="3578082"/>
            <a:ext cx="7261225" cy="70788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r>
              <a:rPr lang="en-US" sz="2000" dirty="0" smtClean="0">
                <a:latin typeface="Arial Rounded MT Bold" charset="0"/>
              </a:rPr>
              <a:t>Gauge the manner in which you personally use, or don’t use, effective safeguards to minimize process errors</a:t>
            </a:r>
            <a:endParaRPr lang="en-US" sz="2000" dirty="0">
              <a:latin typeface="Arial Rounded MT Bold" charset="0"/>
            </a:endParaRPr>
          </a:p>
        </p:txBody>
      </p:sp>
      <p:sp>
        <p:nvSpPr>
          <p:cNvPr id="5" name="Text Box 5"/>
          <p:cNvSpPr txBox="1">
            <a:spLocks noChangeArrowheads="1"/>
          </p:cNvSpPr>
          <p:nvPr/>
        </p:nvSpPr>
        <p:spPr bwMode="auto">
          <a:xfrm>
            <a:off x="857250" y="5067352"/>
            <a:ext cx="7753350" cy="70788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r>
              <a:rPr lang="en-US" sz="2000" dirty="0" smtClean="0">
                <a:latin typeface="Arial Rounded MT Bold" charset="0"/>
              </a:rPr>
              <a:t>Improve the quality and effectiveness of the corrective actions you develop</a:t>
            </a:r>
            <a:endParaRPr lang="en-US" sz="2000" dirty="0">
              <a:latin typeface="Arial Rounded MT Bold" charset="0"/>
            </a:endParaRPr>
          </a:p>
        </p:txBody>
      </p:sp>
      <p:sp>
        <p:nvSpPr>
          <p:cNvPr id="6" name="Text Box 6"/>
          <p:cNvSpPr txBox="1">
            <a:spLocks noChangeArrowheads="1"/>
          </p:cNvSpPr>
          <p:nvPr/>
        </p:nvSpPr>
        <p:spPr bwMode="auto">
          <a:xfrm>
            <a:off x="869951" y="3003212"/>
            <a:ext cx="7740649"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r>
              <a:rPr lang="en-US" sz="2000" dirty="0" smtClean="0">
                <a:latin typeface="Arial Rounded MT Bold" charset="0"/>
              </a:rPr>
              <a:t>Look at examples of mistake proofing applications</a:t>
            </a:r>
            <a:endParaRPr lang="en-US" sz="2000" dirty="0">
              <a:latin typeface="Arial Rounded MT Bold" charset="0"/>
            </a:endParaRPr>
          </a:p>
        </p:txBody>
      </p:sp>
      <p:sp>
        <p:nvSpPr>
          <p:cNvPr id="7" name="Text Box 8"/>
          <p:cNvSpPr txBox="1">
            <a:spLocks noChangeArrowheads="1"/>
          </p:cNvSpPr>
          <p:nvPr/>
        </p:nvSpPr>
        <p:spPr bwMode="auto">
          <a:xfrm>
            <a:off x="381000" y="1595438"/>
            <a:ext cx="4700375"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r>
              <a:rPr lang="en-US" sz="2000" dirty="0">
                <a:solidFill>
                  <a:srgbClr val="0000CC"/>
                </a:solidFill>
                <a:latin typeface="Arial Rounded MT Bold" charset="0"/>
              </a:rPr>
              <a:t>In this </a:t>
            </a:r>
            <a:r>
              <a:rPr lang="en-US" sz="2000" dirty="0" smtClean="0">
                <a:solidFill>
                  <a:srgbClr val="0000CC"/>
                </a:solidFill>
                <a:latin typeface="Arial Rounded MT Bold" charset="0"/>
              </a:rPr>
              <a:t>session, </a:t>
            </a:r>
            <a:r>
              <a:rPr lang="en-US" sz="2000" dirty="0">
                <a:solidFill>
                  <a:srgbClr val="0000CC"/>
                </a:solidFill>
                <a:latin typeface="Arial Rounded MT Bold" charset="0"/>
              </a:rPr>
              <a:t>you will learn how to:</a:t>
            </a:r>
          </a:p>
        </p:txBody>
      </p:sp>
      <p:sp>
        <p:nvSpPr>
          <p:cNvPr id="8" name="Text Box 9"/>
          <p:cNvSpPr txBox="1">
            <a:spLocks noChangeArrowheads="1"/>
          </p:cNvSpPr>
          <p:nvPr/>
        </p:nvSpPr>
        <p:spPr bwMode="auto">
          <a:xfrm>
            <a:off x="866774" y="4493732"/>
            <a:ext cx="8124825"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r>
              <a:rPr lang="en-US" sz="2000" dirty="0" smtClean="0">
                <a:latin typeface="Arial Rounded MT Bold" charset="0"/>
              </a:rPr>
              <a:t>Better define potential fix impact and the types of fixes needed</a:t>
            </a:r>
            <a:endParaRPr lang="en-US" sz="2000" dirty="0">
              <a:latin typeface="Arial Rounded MT Bold" charset="0"/>
            </a:endParaRPr>
          </a:p>
        </p:txBody>
      </p:sp>
      <p:graphicFrame>
        <p:nvGraphicFramePr>
          <p:cNvPr id="9" name="Object 12"/>
          <p:cNvGraphicFramePr>
            <a:graphicFrameLocks noChangeAspect="1"/>
          </p:cNvGraphicFramePr>
          <p:nvPr>
            <p:extLst>
              <p:ext uri="{D42A27DB-BD31-4B8C-83A1-F6EECF244321}">
                <p14:modId xmlns:p14="http://schemas.microsoft.com/office/powerpoint/2010/main" val="1002125865"/>
              </p:ext>
            </p:extLst>
          </p:nvPr>
        </p:nvGraphicFramePr>
        <p:xfrm>
          <a:off x="609600" y="4614382"/>
          <a:ext cx="152400" cy="152400"/>
        </p:xfrm>
        <a:graphic>
          <a:graphicData uri="http://schemas.openxmlformats.org/presentationml/2006/ole">
            <mc:AlternateContent xmlns:mc="http://schemas.openxmlformats.org/markup-compatibility/2006">
              <mc:Choice xmlns:v="urn:schemas-microsoft-com:vml" Requires="v">
                <p:oleObj spid="_x0000_s735475" name="CorelDRAW" r:id="rId3" imgW="295560" imgH="295560" progId="CorelDRAW.Graphic.10">
                  <p:embed/>
                </p:oleObj>
              </mc:Choice>
              <mc:Fallback>
                <p:oleObj name="CorelDRAW" r:id="rId3" imgW="295560" imgH="295560" progId="CorelDRAW.Graphic.10">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 y="4614382"/>
                        <a:ext cx="152400" cy="152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oleObj>
              </mc:Fallback>
            </mc:AlternateContent>
          </a:graphicData>
        </a:graphic>
      </p:graphicFrame>
      <p:graphicFrame>
        <p:nvGraphicFramePr>
          <p:cNvPr id="10" name="Object 13"/>
          <p:cNvGraphicFramePr>
            <a:graphicFrameLocks noChangeAspect="1"/>
          </p:cNvGraphicFramePr>
          <p:nvPr>
            <p:extLst>
              <p:ext uri="{D42A27DB-BD31-4B8C-83A1-F6EECF244321}">
                <p14:modId xmlns:p14="http://schemas.microsoft.com/office/powerpoint/2010/main" val="1793102107"/>
              </p:ext>
            </p:extLst>
          </p:nvPr>
        </p:nvGraphicFramePr>
        <p:xfrm>
          <a:off x="609600" y="2378075"/>
          <a:ext cx="152400" cy="152400"/>
        </p:xfrm>
        <a:graphic>
          <a:graphicData uri="http://schemas.openxmlformats.org/presentationml/2006/ole">
            <mc:AlternateContent xmlns:mc="http://schemas.openxmlformats.org/markup-compatibility/2006">
              <mc:Choice xmlns:v="urn:schemas-microsoft-com:vml" Requires="v">
                <p:oleObj spid="_x0000_s735476" name="CorelDRAW" r:id="rId5" imgW="295560" imgH="295560" progId="CorelDRAW.Graphic.10">
                  <p:embed/>
                </p:oleObj>
              </mc:Choice>
              <mc:Fallback>
                <p:oleObj name="CorelDRAW" r:id="rId5" imgW="295560" imgH="295560" progId="CorelDRAW.Graphic.10">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 y="2378075"/>
                        <a:ext cx="152400" cy="152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oleObj>
              </mc:Fallback>
            </mc:AlternateContent>
          </a:graphicData>
        </a:graphic>
      </p:graphicFrame>
      <p:graphicFrame>
        <p:nvGraphicFramePr>
          <p:cNvPr id="11" name="Object 14"/>
          <p:cNvGraphicFramePr>
            <a:graphicFrameLocks noChangeAspect="1"/>
          </p:cNvGraphicFramePr>
          <p:nvPr>
            <p:extLst>
              <p:ext uri="{D42A27DB-BD31-4B8C-83A1-F6EECF244321}">
                <p14:modId xmlns:p14="http://schemas.microsoft.com/office/powerpoint/2010/main" val="1456584380"/>
              </p:ext>
            </p:extLst>
          </p:nvPr>
        </p:nvGraphicFramePr>
        <p:xfrm>
          <a:off x="609600" y="3700320"/>
          <a:ext cx="152400" cy="152400"/>
        </p:xfrm>
        <a:graphic>
          <a:graphicData uri="http://schemas.openxmlformats.org/presentationml/2006/ole">
            <mc:AlternateContent xmlns:mc="http://schemas.openxmlformats.org/markup-compatibility/2006">
              <mc:Choice xmlns:v="urn:schemas-microsoft-com:vml" Requires="v">
                <p:oleObj spid="_x0000_s735477" name="CorelDRAW" r:id="rId6" imgW="295560" imgH="295560" progId="CorelDRAW.Graphic.10">
                  <p:embed/>
                </p:oleObj>
              </mc:Choice>
              <mc:Fallback>
                <p:oleObj name="CorelDRAW" r:id="rId6" imgW="295560" imgH="295560" progId="CorelDRAW.Graphic.10">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 y="3700320"/>
                        <a:ext cx="152400" cy="152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oleObj>
              </mc:Fallback>
            </mc:AlternateContent>
          </a:graphicData>
        </a:graphic>
      </p:graphicFrame>
      <p:graphicFrame>
        <p:nvGraphicFramePr>
          <p:cNvPr id="12" name="Object 15"/>
          <p:cNvGraphicFramePr>
            <a:graphicFrameLocks noChangeAspect="1"/>
          </p:cNvGraphicFramePr>
          <p:nvPr>
            <p:extLst>
              <p:ext uri="{D42A27DB-BD31-4B8C-83A1-F6EECF244321}">
                <p14:modId xmlns:p14="http://schemas.microsoft.com/office/powerpoint/2010/main" val="3492930940"/>
              </p:ext>
            </p:extLst>
          </p:nvPr>
        </p:nvGraphicFramePr>
        <p:xfrm>
          <a:off x="609600" y="3125450"/>
          <a:ext cx="152400" cy="152400"/>
        </p:xfrm>
        <a:graphic>
          <a:graphicData uri="http://schemas.openxmlformats.org/presentationml/2006/ole">
            <mc:AlternateContent xmlns:mc="http://schemas.openxmlformats.org/markup-compatibility/2006">
              <mc:Choice xmlns:v="urn:schemas-microsoft-com:vml" Requires="v">
                <p:oleObj spid="_x0000_s735478" name="CorelDRAW" r:id="rId7" imgW="295560" imgH="295560" progId="CorelDRAW.Graphic.10">
                  <p:embed/>
                </p:oleObj>
              </mc:Choice>
              <mc:Fallback>
                <p:oleObj name="CorelDRAW" r:id="rId7" imgW="295560" imgH="295560" progId="CorelDRAW.Graphic.10">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 y="3125450"/>
                        <a:ext cx="152400" cy="152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oleObj>
              </mc:Fallback>
            </mc:AlternateContent>
          </a:graphicData>
        </a:graphic>
      </p:graphicFrame>
      <p:graphicFrame>
        <p:nvGraphicFramePr>
          <p:cNvPr id="13" name="Object 16"/>
          <p:cNvGraphicFramePr>
            <a:graphicFrameLocks noChangeAspect="1"/>
          </p:cNvGraphicFramePr>
          <p:nvPr>
            <p:extLst>
              <p:ext uri="{D42A27DB-BD31-4B8C-83A1-F6EECF244321}">
                <p14:modId xmlns:p14="http://schemas.microsoft.com/office/powerpoint/2010/main" val="2514757397"/>
              </p:ext>
            </p:extLst>
          </p:nvPr>
        </p:nvGraphicFramePr>
        <p:xfrm>
          <a:off x="609600" y="5188002"/>
          <a:ext cx="152400" cy="152400"/>
        </p:xfrm>
        <a:graphic>
          <a:graphicData uri="http://schemas.openxmlformats.org/presentationml/2006/ole">
            <mc:AlternateContent xmlns:mc="http://schemas.openxmlformats.org/markup-compatibility/2006">
              <mc:Choice xmlns:v="urn:schemas-microsoft-com:vml" Requires="v">
                <p:oleObj spid="_x0000_s735479" name="CorelDRAW" r:id="rId8" imgW="295560" imgH="295560" progId="CorelDRAW.Graphic.10">
                  <p:embed/>
                </p:oleObj>
              </mc:Choice>
              <mc:Fallback>
                <p:oleObj name="CorelDRAW" r:id="rId8" imgW="295560" imgH="295560" progId="CorelDRAW.Graphic.10">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 y="5188002"/>
                        <a:ext cx="152400" cy="152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oleObj>
              </mc:Fallback>
            </mc:AlternateContent>
          </a:graphicData>
        </a:graphic>
      </p:graphicFrame>
      <p:pic>
        <p:nvPicPr>
          <p:cNvPr id="14" name="Picture 7"/>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705600" y="152400"/>
            <a:ext cx="2286000" cy="18208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sp>
        <p:nvSpPr>
          <p:cNvPr id="15" name="Text Box 5"/>
          <p:cNvSpPr txBox="1">
            <a:spLocks noChangeArrowheads="1"/>
          </p:cNvSpPr>
          <p:nvPr/>
        </p:nvSpPr>
        <p:spPr bwMode="auto">
          <a:xfrm>
            <a:off x="1874094" y="5986349"/>
            <a:ext cx="5312542" cy="4616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r>
              <a:rPr lang="en-US" sz="2400" dirty="0" smtClean="0">
                <a:solidFill>
                  <a:srgbClr val="008000"/>
                </a:solidFill>
                <a:latin typeface="+mj-lt"/>
              </a:rPr>
              <a:t>How error free would you like to be?</a:t>
            </a:r>
            <a:endParaRPr lang="en-US" sz="2400" dirty="0">
              <a:solidFill>
                <a:srgbClr val="008000"/>
              </a:solidFill>
              <a:latin typeface="+mj-lt"/>
            </a:endParaRPr>
          </a:p>
        </p:txBody>
      </p:sp>
    </p:spTree>
    <p:extLst>
      <p:ext uri="{BB962C8B-B14F-4D97-AF65-F5344CB8AC3E}">
        <p14:creationId xmlns:p14="http://schemas.microsoft.com/office/powerpoint/2010/main" val="149052966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zero mistakes.png"/>
          <p:cNvPicPr>
            <a:picLocks noChangeAspect="1"/>
          </p:cNvPicPr>
          <p:nvPr/>
        </p:nvPicPr>
        <p:blipFill>
          <a:blip r:embed="rId3">
            <a:alphaModFix amt="10000"/>
            <a:extLst>
              <a:ext uri="{28A0092B-C50C-407E-A947-70E740481C1C}">
                <a14:useLocalDpi xmlns:a14="http://schemas.microsoft.com/office/drawing/2010/main" val="0"/>
              </a:ext>
            </a:extLst>
          </a:blip>
          <a:stretch>
            <a:fillRect/>
          </a:stretch>
        </p:blipFill>
        <p:spPr>
          <a:xfrm>
            <a:off x="1255119" y="149411"/>
            <a:ext cx="6604000" cy="6604000"/>
          </a:xfrm>
          <a:prstGeom prst="rect">
            <a:avLst/>
          </a:prstGeom>
        </p:spPr>
      </p:pic>
      <p:sp>
        <p:nvSpPr>
          <p:cNvPr id="2" name="Title 1"/>
          <p:cNvSpPr>
            <a:spLocks noGrp="1"/>
          </p:cNvSpPr>
          <p:nvPr>
            <p:ph type="title"/>
          </p:nvPr>
        </p:nvSpPr>
        <p:spPr>
          <a:xfrm>
            <a:off x="2169686" y="261588"/>
            <a:ext cx="4798010" cy="567546"/>
          </a:xfrm>
        </p:spPr>
        <p:txBody>
          <a:bodyPr/>
          <a:lstStyle/>
          <a:p>
            <a:pPr marL="0" indent="0" algn="ctr">
              <a:buNone/>
            </a:pPr>
            <a:r>
              <a:rPr lang="en-US" dirty="0" smtClean="0"/>
              <a:t>My Error Proof Motivations</a:t>
            </a:r>
            <a:endParaRPr lang="en-US" dirty="0"/>
          </a:p>
        </p:txBody>
      </p:sp>
      <p:sp>
        <p:nvSpPr>
          <p:cNvPr id="3" name="Rectangle 20"/>
          <p:cNvSpPr>
            <a:spLocks noChangeArrowheads="1"/>
          </p:cNvSpPr>
          <p:nvPr/>
        </p:nvSpPr>
        <p:spPr bwMode="auto">
          <a:xfrm>
            <a:off x="991665" y="2129430"/>
            <a:ext cx="7001863" cy="45720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92075" tIns="46038" rIns="92075" bIns="46038"/>
          <a:lstStyle/>
          <a:p>
            <a:pPr marL="342900" indent="-342900">
              <a:lnSpc>
                <a:spcPct val="90000"/>
              </a:lnSpc>
              <a:spcBef>
                <a:spcPct val="20000"/>
              </a:spcBef>
            </a:pPr>
            <a:r>
              <a:rPr lang="en-US" sz="2400" dirty="0" smtClean="0">
                <a:latin typeface="Calibri"/>
                <a:cs typeface="Calibri"/>
              </a:rPr>
              <a:t>The need for continuous improvement is getting lost</a:t>
            </a:r>
            <a:endParaRPr lang="en-US" sz="2400" dirty="0">
              <a:latin typeface="Calibri"/>
              <a:cs typeface="Calibri"/>
            </a:endParaRPr>
          </a:p>
        </p:txBody>
      </p:sp>
      <p:graphicFrame>
        <p:nvGraphicFramePr>
          <p:cNvPr id="4" name="Object 21"/>
          <p:cNvGraphicFramePr>
            <a:graphicFrameLocks noChangeAspect="1"/>
          </p:cNvGraphicFramePr>
          <p:nvPr>
            <p:extLst>
              <p:ext uri="{D42A27DB-BD31-4B8C-83A1-F6EECF244321}">
                <p14:modId xmlns:p14="http://schemas.microsoft.com/office/powerpoint/2010/main" val="550033106"/>
              </p:ext>
            </p:extLst>
          </p:nvPr>
        </p:nvGraphicFramePr>
        <p:xfrm>
          <a:off x="741513" y="2258104"/>
          <a:ext cx="161807" cy="152400"/>
        </p:xfrm>
        <a:graphic>
          <a:graphicData uri="http://schemas.openxmlformats.org/presentationml/2006/ole">
            <mc:AlternateContent xmlns:mc="http://schemas.openxmlformats.org/markup-compatibility/2006">
              <mc:Choice xmlns:v="urn:schemas-microsoft-com:vml" Requires="v">
                <p:oleObj spid="_x0000_s779443" name="CorelDRAW" r:id="rId4" imgW="272880" imgH="272880" progId="CorelDRAW.Graphic.10">
                  <p:embed/>
                </p:oleObj>
              </mc:Choice>
              <mc:Fallback>
                <p:oleObj name="CorelDRAW" r:id="rId4" imgW="272880" imgH="272880" progId="CorelDRAW.Graphic.10">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41513" y="2258104"/>
                        <a:ext cx="161807" cy="152400"/>
                      </a:xfrm>
                      <a:prstGeom prst="rect">
                        <a:avLst/>
                      </a:prstGeom>
                      <a:noFill/>
                      <a:ln>
                        <a:noFill/>
                      </a:ln>
                      <a:effectLst/>
                      <a:extLst/>
                    </p:spPr>
                  </p:pic>
                </p:oleObj>
              </mc:Fallback>
            </mc:AlternateContent>
          </a:graphicData>
        </a:graphic>
      </p:graphicFrame>
      <p:graphicFrame>
        <p:nvGraphicFramePr>
          <p:cNvPr id="5" name="Object 23"/>
          <p:cNvGraphicFramePr>
            <a:graphicFrameLocks noChangeAspect="1"/>
          </p:cNvGraphicFramePr>
          <p:nvPr>
            <p:extLst>
              <p:ext uri="{D42A27DB-BD31-4B8C-83A1-F6EECF244321}">
                <p14:modId xmlns:p14="http://schemas.microsoft.com/office/powerpoint/2010/main" val="620945846"/>
              </p:ext>
            </p:extLst>
          </p:nvPr>
        </p:nvGraphicFramePr>
        <p:xfrm>
          <a:off x="741513" y="3548742"/>
          <a:ext cx="161807" cy="152400"/>
        </p:xfrm>
        <a:graphic>
          <a:graphicData uri="http://schemas.openxmlformats.org/presentationml/2006/ole">
            <mc:AlternateContent xmlns:mc="http://schemas.openxmlformats.org/markup-compatibility/2006">
              <mc:Choice xmlns:v="urn:schemas-microsoft-com:vml" Requires="v">
                <p:oleObj spid="_x0000_s779444" name="CorelDRAW" r:id="rId6" imgW="272880" imgH="272880" progId="CorelDRAW.Graphic.10">
                  <p:embed/>
                </p:oleObj>
              </mc:Choice>
              <mc:Fallback>
                <p:oleObj name="CorelDRAW" r:id="rId6" imgW="272880" imgH="272880" progId="CorelDRAW.Graphic.10">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41513" y="3548742"/>
                        <a:ext cx="161807" cy="152400"/>
                      </a:xfrm>
                      <a:prstGeom prst="rect">
                        <a:avLst/>
                      </a:prstGeom>
                      <a:noFill/>
                      <a:ln>
                        <a:noFill/>
                      </a:ln>
                      <a:effectLst/>
                      <a:extLst/>
                    </p:spPr>
                  </p:pic>
                </p:oleObj>
              </mc:Fallback>
            </mc:AlternateContent>
          </a:graphicData>
        </a:graphic>
      </p:graphicFrame>
      <p:graphicFrame>
        <p:nvGraphicFramePr>
          <p:cNvPr id="6" name="Object 24"/>
          <p:cNvGraphicFramePr>
            <a:graphicFrameLocks noChangeAspect="1"/>
          </p:cNvGraphicFramePr>
          <p:nvPr>
            <p:extLst>
              <p:ext uri="{D42A27DB-BD31-4B8C-83A1-F6EECF244321}">
                <p14:modId xmlns:p14="http://schemas.microsoft.com/office/powerpoint/2010/main" val="3300439923"/>
              </p:ext>
            </p:extLst>
          </p:nvPr>
        </p:nvGraphicFramePr>
        <p:xfrm>
          <a:off x="741513" y="2877229"/>
          <a:ext cx="161807" cy="152400"/>
        </p:xfrm>
        <a:graphic>
          <a:graphicData uri="http://schemas.openxmlformats.org/presentationml/2006/ole">
            <mc:AlternateContent xmlns:mc="http://schemas.openxmlformats.org/markup-compatibility/2006">
              <mc:Choice xmlns:v="urn:schemas-microsoft-com:vml" Requires="v">
                <p:oleObj spid="_x0000_s779445" name="CorelDRAW" r:id="rId7" imgW="272880" imgH="272880" progId="CorelDRAW.Graphic.10">
                  <p:embed/>
                </p:oleObj>
              </mc:Choice>
              <mc:Fallback>
                <p:oleObj name="CorelDRAW" r:id="rId7" imgW="272880" imgH="272880" progId="CorelDRAW.Graphic.10">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41513" y="2877229"/>
                        <a:ext cx="161807" cy="152400"/>
                      </a:xfrm>
                      <a:prstGeom prst="rect">
                        <a:avLst/>
                      </a:prstGeom>
                      <a:noFill/>
                      <a:ln>
                        <a:noFill/>
                      </a:ln>
                      <a:effectLst/>
                      <a:extLst/>
                    </p:spPr>
                  </p:pic>
                </p:oleObj>
              </mc:Fallback>
            </mc:AlternateContent>
          </a:graphicData>
        </a:graphic>
      </p:graphicFrame>
      <p:sp>
        <p:nvSpPr>
          <p:cNvPr id="7" name="Rectangle 28"/>
          <p:cNvSpPr>
            <a:spLocks noChangeArrowheads="1"/>
          </p:cNvSpPr>
          <p:nvPr/>
        </p:nvSpPr>
        <p:spPr bwMode="auto">
          <a:xfrm>
            <a:off x="991666" y="2739030"/>
            <a:ext cx="6011305" cy="38100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92075" tIns="46038" rIns="92075" bIns="46038"/>
          <a:lstStyle/>
          <a:p>
            <a:pPr marL="342900" indent="-342900">
              <a:lnSpc>
                <a:spcPct val="90000"/>
              </a:lnSpc>
              <a:spcBef>
                <a:spcPct val="20000"/>
              </a:spcBef>
            </a:pPr>
            <a:r>
              <a:rPr lang="en-US" sz="2400" dirty="0" smtClean="0">
                <a:latin typeface="Calibri"/>
                <a:cs typeface="Calibri"/>
              </a:rPr>
              <a:t>I don’t like wasting time or processing rework</a:t>
            </a:r>
            <a:endParaRPr lang="en-US" sz="2400" dirty="0">
              <a:latin typeface="Calibri"/>
              <a:cs typeface="Calibri"/>
            </a:endParaRPr>
          </a:p>
        </p:txBody>
      </p:sp>
      <p:sp>
        <p:nvSpPr>
          <p:cNvPr id="8" name="Rectangle 29"/>
          <p:cNvSpPr>
            <a:spLocks noChangeArrowheads="1"/>
          </p:cNvSpPr>
          <p:nvPr/>
        </p:nvSpPr>
        <p:spPr bwMode="auto">
          <a:xfrm>
            <a:off x="991666" y="3424830"/>
            <a:ext cx="6611056" cy="53340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92075" tIns="46038" rIns="92075" bIns="46038"/>
          <a:lstStyle/>
          <a:p>
            <a:pPr marL="342900" indent="-342900">
              <a:lnSpc>
                <a:spcPct val="90000"/>
              </a:lnSpc>
              <a:spcBef>
                <a:spcPct val="20000"/>
              </a:spcBef>
            </a:pPr>
            <a:r>
              <a:rPr lang="en-US" sz="2400" dirty="0" smtClean="0">
                <a:latin typeface="Calibri"/>
                <a:cs typeface="Calibri"/>
              </a:rPr>
              <a:t>I want better service and products as a customer</a:t>
            </a:r>
            <a:endParaRPr lang="en-US" sz="2400" dirty="0">
              <a:latin typeface="Calibri"/>
              <a:cs typeface="Calibri"/>
            </a:endParaRPr>
          </a:p>
        </p:txBody>
      </p:sp>
      <p:sp>
        <p:nvSpPr>
          <p:cNvPr id="9" name="Text Box 8"/>
          <p:cNvSpPr txBox="1">
            <a:spLocks noChangeArrowheads="1"/>
          </p:cNvSpPr>
          <p:nvPr/>
        </p:nvSpPr>
        <p:spPr bwMode="auto">
          <a:xfrm>
            <a:off x="670308" y="5316116"/>
            <a:ext cx="7867325" cy="52322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algn="ctr"/>
            <a:r>
              <a:rPr lang="en-US" sz="2800" dirty="0" smtClean="0">
                <a:solidFill>
                  <a:srgbClr val="0000FF"/>
                </a:solidFill>
                <a:latin typeface="+mj-lt"/>
              </a:rPr>
              <a:t>What value do you see in becoming error proof?</a:t>
            </a:r>
            <a:endParaRPr lang="en-US" sz="2800" dirty="0">
              <a:solidFill>
                <a:srgbClr val="0000FF"/>
              </a:solidFill>
              <a:latin typeface="+mj-lt"/>
            </a:endParaRPr>
          </a:p>
        </p:txBody>
      </p:sp>
      <p:graphicFrame>
        <p:nvGraphicFramePr>
          <p:cNvPr id="10" name="Object 23"/>
          <p:cNvGraphicFramePr>
            <a:graphicFrameLocks noChangeAspect="1"/>
          </p:cNvGraphicFramePr>
          <p:nvPr>
            <p:extLst>
              <p:ext uri="{D42A27DB-BD31-4B8C-83A1-F6EECF244321}">
                <p14:modId xmlns:p14="http://schemas.microsoft.com/office/powerpoint/2010/main" val="3504673048"/>
              </p:ext>
            </p:extLst>
          </p:nvPr>
        </p:nvGraphicFramePr>
        <p:xfrm>
          <a:off x="735153" y="4177449"/>
          <a:ext cx="161807" cy="152400"/>
        </p:xfrm>
        <a:graphic>
          <a:graphicData uri="http://schemas.openxmlformats.org/presentationml/2006/ole">
            <mc:AlternateContent xmlns:mc="http://schemas.openxmlformats.org/markup-compatibility/2006">
              <mc:Choice xmlns:v="urn:schemas-microsoft-com:vml" Requires="v">
                <p:oleObj spid="_x0000_s779446" name="CorelDRAW" r:id="rId8" imgW="272880" imgH="272880" progId="CorelDRAW.Graphic.10">
                  <p:embed/>
                </p:oleObj>
              </mc:Choice>
              <mc:Fallback>
                <p:oleObj name="CorelDRAW" r:id="rId8" imgW="272880" imgH="272880" progId="CorelDRAW.Graphic.10">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5153" y="4177449"/>
                        <a:ext cx="161807" cy="152400"/>
                      </a:xfrm>
                      <a:prstGeom prst="rect">
                        <a:avLst/>
                      </a:prstGeom>
                      <a:noFill/>
                      <a:ln>
                        <a:noFill/>
                      </a:ln>
                      <a:effectLst/>
                      <a:extLst/>
                    </p:spPr>
                  </p:pic>
                </p:oleObj>
              </mc:Fallback>
            </mc:AlternateContent>
          </a:graphicData>
        </a:graphic>
      </p:graphicFrame>
      <p:sp>
        <p:nvSpPr>
          <p:cNvPr id="11" name="Rectangle 29"/>
          <p:cNvSpPr>
            <a:spLocks noChangeArrowheads="1"/>
          </p:cNvSpPr>
          <p:nvPr/>
        </p:nvSpPr>
        <p:spPr bwMode="auto">
          <a:xfrm>
            <a:off x="985305" y="4053537"/>
            <a:ext cx="7552328" cy="53340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92075" tIns="46038" rIns="92075" bIns="46038"/>
          <a:lstStyle/>
          <a:p>
            <a:pPr marL="342900" indent="-342900">
              <a:lnSpc>
                <a:spcPct val="90000"/>
              </a:lnSpc>
              <a:spcBef>
                <a:spcPct val="20000"/>
              </a:spcBef>
            </a:pPr>
            <a:r>
              <a:rPr lang="en-US" sz="2400" dirty="0" smtClean="0">
                <a:latin typeface="Calibri"/>
                <a:cs typeface="Calibri"/>
              </a:rPr>
              <a:t>Shifts from reactive to proactive work cultures are needed</a:t>
            </a:r>
            <a:endParaRPr lang="en-US" sz="2400" dirty="0">
              <a:latin typeface="Calibri"/>
              <a:cs typeface="Calibri"/>
            </a:endParaRPr>
          </a:p>
        </p:txBody>
      </p:sp>
      <p:sp>
        <p:nvSpPr>
          <p:cNvPr id="13" name="Rectangle 20"/>
          <p:cNvSpPr>
            <a:spLocks noChangeArrowheads="1"/>
          </p:cNvSpPr>
          <p:nvPr/>
        </p:nvSpPr>
        <p:spPr bwMode="auto">
          <a:xfrm>
            <a:off x="994655" y="1549721"/>
            <a:ext cx="7001863" cy="45720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92075" tIns="46038" rIns="92075" bIns="46038"/>
          <a:lstStyle/>
          <a:p>
            <a:pPr marL="342900" indent="-342900">
              <a:lnSpc>
                <a:spcPct val="90000"/>
              </a:lnSpc>
              <a:spcBef>
                <a:spcPct val="20000"/>
              </a:spcBef>
            </a:pPr>
            <a:r>
              <a:rPr lang="en-US" sz="2400" dirty="0" smtClean="0">
                <a:latin typeface="Calibri"/>
                <a:cs typeface="Calibri"/>
              </a:rPr>
              <a:t>People are being held accountable to unrealistic goals</a:t>
            </a:r>
            <a:endParaRPr lang="en-US" sz="2400" dirty="0">
              <a:latin typeface="Calibri"/>
              <a:cs typeface="Calibri"/>
            </a:endParaRPr>
          </a:p>
        </p:txBody>
      </p:sp>
      <p:graphicFrame>
        <p:nvGraphicFramePr>
          <p:cNvPr id="14" name="Object 21"/>
          <p:cNvGraphicFramePr>
            <a:graphicFrameLocks noChangeAspect="1"/>
          </p:cNvGraphicFramePr>
          <p:nvPr>
            <p:extLst>
              <p:ext uri="{D42A27DB-BD31-4B8C-83A1-F6EECF244321}">
                <p14:modId xmlns:p14="http://schemas.microsoft.com/office/powerpoint/2010/main" val="799976067"/>
              </p:ext>
            </p:extLst>
          </p:nvPr>
        </p:nvGraphicFramePr>
        <p:xfrm>
          <a:off x="744503" y="1678395"/>
          <a:ext cx="161807" cy="152400"/>
        </p:xfrm>
        <a:graphic>
          <a:graphicData uri="http://schemas.openxmlformats.org/presentationml/2006/ole">
            <mc:AlternateContent xmlns:mc="http://schemas.openxmlformats.org/markup-compatibility/2006">
              <mc:Choice xmlns:v="urn:schemas-microsoft-com:vml" Requires="v">
                <p:oleObj spid="_x0000_s779447" name="CorelDRAW" r:id="rId9" imgW="272880" imgH="272880" progId="CorelDRAW.Graphic.10">
                  <p:embed/>
                </p:oleObj>
              </mc:Choice>
              <mc:Fallback>
                <p:oleObj name="CorelDRAW" r:id="rId9" imgW="272880" imgH="272880" progId="CorelDRAW.Graphic.10">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44503" y="1678395"/>
                        <a:ext cx="161807" cy="152400"/>
                      </a:xfrm>
                      <a:prstGeom prst="rect">
                        <a:avLst/>
                      </a:prstGeom>
                      <a:noFill/>
                      <a:ln>
                        <a:noFill/>
                      </a:ln>
                      <a:effectLst/>
                      <a:extLst/>
                    </p:spPr>
                  </p:pic>
                </p:oleObj>
              </mc:Fallback>
            </mc:AlternateContent>
          </a:graphicData>
        </a:graphic>
      </p:graphicFrame>
    </p:spTree>
    <p:extLst>
      <p:ext uri="{BB962C8B-B14F-4D97-AF65-F5344CB8AC3E}">
        <p14:creationId xmlns:p14="http://schemas.microsoft.com/office/powerpoint/2010/main" val="151783813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25591" y="288604"/>
            <a:ext cx="5825067" cy="585189"/>
          </a:xfrm>
        </p:spPr>
        <p:txBody>
          <a:bodyPr/>
          <a:lstStyle/>
          <a:p>
            <a:pPr marL="0" indent="0" algn="ctr">
              <a:buNone/>
            </a:pPr>
            <a:r>
              <a:rPr lang="en-US" dirty="0" smtClean="0"/>
              <a:t>How Much Risk Can We Accept?</a:t>
            </a:r>
            <a:endParaRPr lang="en-US" dirty="0"/>
          </a:p>
        </p:txBody>
      </p:sp>
      <p:graphicFrame>
        <p:nvGraphicFramePr>
          <p:cNvPr id="24" name="Group 108"/>
          <p:cNvGraphicFramePr>
            <a:graphicFrameLocks noGrp="1"/>
          </p:cNvGraphicFramePr>
          <p:nvPr>
            <p:extLst>
              <p:ext uri="{D42A27DB-BD31-4B8C-83A1-F6EECF244321}">
                <p14:modId xmlns:p14="http://schemas.microsoft.com/office/powerpoint/2010/main" val="190131601"/>
              </p:ext>
            </p:extLst>
          </p:nvPr>
        </p:nvGraphicFramePr>
        <p:xfrm>
          <a:off x="551794" y="1116715"/>
          <a:ext cx="7993116" cy="4346872"/>
        </p:xfrm>
        <a:graphic>
          <a:graphicData uri="http://schemas.openxmlformats.org/drawingml/2006/table">
            <a:tbl>
              <a:tblPr/>
              <a:tblGrid>
                <a:gridCol w="1331448"/>
                <a:gridCol w="1332926"/>
                <a:gridCol w="1331448"/>
                <a:gridCol w="1332923"/>
                <a:gridCol w="1332923"/>
                <a:gridCol w="1331448"/>
              </a:tblGrid>
              <a:tr h="601132">
                <a:tc gridSpan="6">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a:ln>
                            <a:noFill/>
                          </a:ln>
                          <a:solidFill>
                            <a:srgbClr val="000000"/>
                          </a:solidFill>
                          <a:effectLst/>
                          <a:latin typeface="Arial Rounded MT Bold" charset="0"/>
                          <a:ea typeface="Arial Rounded MT Bold" charset="0"/>
                          <a:cs typeface="Arial Rounded MT Bold" charset="0"/>
                        </a:rPr>
                        <a:t>RISK ASSESSMENT MATRIX</a:t>
                      </a:r>
                    </a:p>
                  </a:txBody>
                  <a:tcPr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rgbClr val="FFFF99"/>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435467">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a:ln>
                          <a:noFill/>
                        </a:ln>
                        <a:solidFill>
                          <a:schemeClr val="tx1"/>
                        </a:solidFill>
                        <a:effectLst/>
                        <a:latin typeface="Times New Roman" charset="0"/>
                        <a:ea typeface="ＭＳ Ｐゴシック" charset="0"/>
                      </a:endParaRPr>
                    </a:p>
                  </a:txBody>
                  <a:tcPr anchor="ctr"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gridSpan="5">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200" b="0" i="0" u="none" strike="noStrike" cap="none" normalizeH="0" baseline="0" dirty="0" smtClean="0">
                          <a:ln>
                            <a:noFill/>
                          </a:ln>
                          <a:solidFill>
                            <a:srgbClr val="000000"/>
                          </a:solidFill>
                          <a:effectLst/>
                          <a:latin typeface="Tahoma" charset="0"/>
                          <a:ea typeface="ＭＳ Ｐゴシック" charset="0"/>
                          <a:cs typeface="Times New Roman" charset="0"/>
                        </a:rPr>
                        <a:t>Consequence / Severity</a:t>
                      </a:r>
                      <a:endParaRPr kumimoji="0" lang="en-US" sz="2200" b="0" i="0" u="none" strike="noStrike" cap="none" normalizeH="0" baseline="0" dirty="0">
                        <a:ln>
                          <a:noFill/>
                        </a:ln>
                        <a:solidFill>
                          <a:srgbClr val="000000"/>
                        </a:solidFill>
                        <a:effectLst/>
                        <a:latin typeface="Tahoma" charset="0"/>
                        <a:ea typeface="ＭＳ Ｐゴシック" charset="0"/>
                        <a:cs typeface="Times New Roman" charset="0"/>
                      </a:endParaRPr>
                    </a:p>
                  </a:txBody>
                  <a:tcPr anchor="ctr"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640393">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600" b="1" i="0" u="none" strike="noStrike" kern="1200" cap="none" normalizeH="0" baseline="0" dirty="0">
                          <a:ln>
                            <a:noFill/>
                          </a:ln>
                          <a:solidFill>
                            <a:srgbClr val="000000"/>
                          </a:solidFill>
                          <a:effectLst/>
                          <a:latin typeface="Tahoma" charset="0"/>
                          <a:ea typeface="Times New Roman" charset="0"/>
                          <a:cs typeface="Arial" charset="0"/>
                        </a:rPr>
                        <a:t>Likelihood</a:t>
                      </a:r>
                    </a:p>
                  </a:txBody>
                  <a:tcPr anchor="ctr"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rgbClr val="000000"/>
                          </a:solidFill>
                          <a:effectLst/>
                          <a:latin typeface="Tahoma" charset="0"/>
                          <a:ea typeface="Times New Roman" charset="0"/>
                          <a:cs typeface="Arial" charset="0"/>
                        </a:rPr>
                        <a:t>Negligible</a:t>
                      </a:r>
                      <a:endParaRPr kumimoji="0" lang="en-US" sz="1400" b="1" i="0" u="none" strike="noStrike" cap="none" normalizeH="0" baseline="0" dirty="0">
                        <a:ln>
                          <a:noFill/>
                        </a:ln>
                        <a:solidFill>
                          <a:srgbClr val="000000"/>
                        </a:solidFill>
                        <a:effectLst/>
                        <a:latin typeface="Tahoma" charset="0"/>
                        <a:ea typeface="Times New Roman" charset="0"/>
                        <a:cs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rgbClr val="000000"/>
                          </a:solidFill>
                          <a:effectLst/>
                          <a:latin typeface="Tahoma" charset="0"/>
                          <a:ea typeface="Times New Roman" charset="0"/>
                          <a:cs typeface="Arial" charset="0"/>
                        </a:rPr>
                        <a:t>Marginal</a:t>
                      </a:r>
                      <a:endParaRPr kumimoji="0" lang="en-US" sz="1400" b="1" i="0" u="none" strike="noStrike" cap="none" normalizeH="0" baseline="0" dirty="0">
                        <a:ln>
                          <a:noFill/>
                        </a:ln>
                        <a:solidFill>
                          <a:srgbClr val="000000"/>
                        </a:solidFill>
                        <a:effectLst/>
                        <a:latin typeface="Tahoma" charset="0"/>
                        <a:ea typeface="Times New Roman" charset="0"/>
                        <a:cs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rgbClr val="000000"/>
                          </a:solidFill>
                          <a:effectLst/>
                          <a:latin typeface="Tahoma" charset="0"/>
                          <a:ea typeface="Times New Roman" charset="0"/>
                          <a:cs typeface="Arial" charset="0"/>
                        </a:rPr>
                        <a:t>Major</a:t>
                      </a:r>
                      <a:endParaRPr kumimoji="0" lang="en-US" sz="1400" b="1" i="0" u="none" strike="noStrike" cap="none" normalizeH="0" baseline="0" dirty="0">
                        <a:ln>
                          <a:noFill/>
                        </a:ln>
                        <a:solidFill>
                          <a:srgbClr val="000000"/>
                        </a:solidFill>
                        <a:effectLst/>
                        <a:latin typeface="Tahoma" charset="0"/>
                        <a:ea typeface="Times New Roman" charset="0"/>
                        <a:cs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rgbClr val="000000"/>
                          </a:solidFill>
                          <a:effectLst/>
                          <a:latin typeface="Tahoma" charset="0"/>
                          <a:ea typeface="Times New Roman" charset="0"/>
                          <a:cs typeface="Arial" charset="0"/>
                        </a:rPr>
                        <a:t>Critical</a:t>
                      </a:r>
                      <a:endParaRPr kumimoji="0" lang="en-US" sz="1400" b="1" i="0" u="none" strike="noStrike" cap="none" normalizeH="0" baseline="0" dirty="0">
                        <a:ln>
                          <a:noFill/>
                        </a:ln>
                        <a:solidFill>
                          <a:srgbClr val="000000"/>
                        </a:solidFill>
                        <a:effectLst/>
                        <a:latin typeface="Tahoma" charset="0"/>
                        <a:ea typeface="Times New Roman" charset="0"/>
                        <a:cs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rgbClr val="000000"/>
                          </a:solidFill>
                          <a:effectLst/>
                          <a:latin typeface="Tahoma" charset="0"/>
                          <a:ea typeface="Times New Roman" charset="0"/>
                          <a:cs typeface="Arial" charset="0"/>
                        </a:rPr>
                        <a:t>Catastrophic</a:t>
                      </a:r>
                      <a:endParaRPr kumimoji="0" lang="en-US" sz="1400" b="1" i="0" u="none" strike="noStrike" cap="none" normalizeH="0" baseline="0" dirty="0">
                        <a:ln>
                          <a:noFill/>
                        </a:ln>
                        <a:solidFill>
                          <a:srgbClr val="000000"/>
                        </a:solidFill>
                        <a:effectLst/>
                        <a:latin typeface="Tahoma" charset="0"/>
                        <a:ea typeface="Times New Roman" charset="0"/>
                        <a:cs typeface="Arial" charset="0"/>
                      </a:endParaRPr>
                    </a:p>
                  </a:txBody>
                  <a:tcPr anchor="ctr"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537930">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a:ln>
                            <a:noFill/>
                          </a:ln>
                          <a:solidFill>
                            <a:srgbClr val="000000"/>
                          </a:solidFill>
                          <a:effectLst/>
                          <a:latin typeface="Tahoma" charset="0"/>
                          <a:ea typeface="ＭＳ Ｐゴシック" charset="0"/>
                          <a:cs typeface="Times New Roman" charset="0"/>
                        </a:rPr>
                        <a:t>Frequent</a:t>
                      </a:r>
                    </a:p>
                  </a:txBody>
                  <a:tcPr anchor="ctr"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ahoma" charset="0"/>
                          <a:ea typeface="ＭＳ Ｐゴシック" charset="0"/>
                        </a:rPr>
                        <a:t>5</a:t>
                      </a:r>
                      <a:endParaRPr kumimoji="0" lang="en-US" sz="1800" b="0" i="0" u="none" strike="noStrike" cap="none" normalizeH="0" baseline="0" dirty="0">
                        <a:ln>
                          <a:noFill/>
                        </a:ln>
                        <a:solidFill>
                          <a:schemeClr val="tx1"/>
                        </a:solidFill>
                        <a:effectLst/>
                        <a:latin typeface="Tahoma" charset="0"/>
                        <a:ea typeface="ＭＳ Ｐゴシック"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alpha val="70000"/>
                      </a:srgb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ahoma" charset="0"/>
                          <a:ea typeface="ＭＳ Ｐゴシック" charset="0"/>
                        </a:rPr>
                        <a:t>10</a:t>
                      </a:r>
                      <a:endParaRPr kumimoji="0" lang="en-US" sz="1800" b="0" i="0" u="none" strike="noStrike" cap="none" normalizeH="0" baseline="0" dirty="0">
                        <a:ln>
                          <a:noFill/>
                        </a:ln>
                        <a:solidFill>
                          <a:schemeClr val="tx1"/>
                        </a:solidFill>
                        <a:effectLst/>
                        <a:latin typeface="Tahoma" charset="0"/>
                        <a:ea typeface="ＭＳ Ｐゴシック"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alpha val="70000"/>
                      </a:srgb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ahoma" charset="0"/>
                          <a:ea typeface="ＭＳ Ｐゴシック" charset="0"/>
                        </a:rPr>
                        <a:t>15</a:t>
                      </a:r>
                      <a:endParaRPr kumimoji="0" lang="en-US" sz="1800" b="0" i="0" u="none" strike="noStrike" cap="none" normalizeH="0" baseline="0" dirty="0">
                        <a:ln>
                          <a:noFill/>
                        </a:ln>
                        <a:solidFill>
                          <a:schemeClr val="tx1"/>
                        </a:solidFill>
                        <a:effectLst/>
                        <a:latin typeface="Tahoma" charset="0"/>
                        <a:ea typeface="ＭＳ Ｐゴシック"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5">
                        <a:alpha val="56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ahoma" charset="0"/>
                          <a:ea typeface="ＭＳ Ｐゴシック" charset="0"/>
                        </a:rPr>
                        <a:t>20</a:t>
                      </a:r>
                      <a:endParaRPr kumimoji="0" lang="en-US" sz="1800" b="0" i="0" u="none" strike="noStrike" cap="none" normalizeH="0" baseline="0" dirty="0">
                        <a:ln>
                          <a:noFill/>
                        </a:ln>
                        <a:solidFill>
                          <a:schemeClr val="tx1"/>
                        </a:solidFill>
                        <a:effectLst/>
                        <a:latin typeface="Tahoma" charset="0"/>
                        <a:ea typeface="ＭＳ Ｐゴシック"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6">
                        <a:alpha val="53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ahoma" charset="0"/>
                          <a:ea typeface="ＭＳ Ｐゴシック" charset="0"/>
                        </a:rPr>
                        <a:t>25</a:t>
                      </a:r>
                      <a:endParaRPr kumimoji="0" lang="en-US" sz="1800" b="0" i="0" u="none" strike="noStrike" cap="none" normalizeH="0" baseline="0" dirty="0">
                        <a:ln>
                          <a:noFill/>
                        </a:ln>
                        <a:solidFill>
                          <a:schemeClr val="tx1"/>
                        </a:solidFill>
                        <a:effectLst/>
                        <a:latin typeface="Tahoma" charset="0"/>
                        <a:ea typeface="ＭＳ Ｐゴシック" charset="0"/>
                      </a:endParaRPr>
                    </a:p>
                  </a:txBody>
                  <a:tcPr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6">
                        <a:alpha val="53000"/>
                      </a:schemeClr>
                    </a:solidFill>
                  </a:tcPr>
                </a:tc>
              </a:tr>
              <a:tr h="537930">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rgbClr val="000000"/>
                          </a:solidFill>
                          <a:effectLst/>
                          <a:latin typeface="Tahoma" charset="0"/>
                          <a:ea typeface="Times New Roman" charset="0"/>
                          <a:cs typeface="Arial" charset="0"/>
                        </a:rPr>
                        <a:t>Occasional</a:t>
                      </a:r>
                      <a:endParaRPr kumimoji="0" lang="en-US" sz="1400" b="0" i="0" u="none" strike="noStrike" cap="none" normalizeH="0" baseline="0" dirty="0">
                        <a:ln>
                          <a:noFill/>
                        </a:ln>
                        <a:solidFill>
                          <a:srgbClr val="000000"/>
                        </a:solidFill>
                        <a:effectLst/>
                        <a:latin typeface="Tahoma" charset="0"/>
                        <a:ea typeface="Times New Roman" charset="0"/>
                        <a:cs typeface="Arial" charset="0"/>
                      </a:endParaRPr>
                    </a:p>
                  </a:txBody>
                  <a:tcPr anchor="ctr"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ahoma" charset="0"/>
                          <a:ea typeface="ＭＳ Ｐゴシック" charset="0"/>
                        </a:rPr>
                        <a:t>4</a:t>
                      </a:r>
                      <a:endParaRPr kumimoji="0" lang="en-US" sz="1800" b="0" i="0" u="none" strike="noStrike" cap="none" normalizeH="0" baseline="0" dirty="0">
                        <a:ln>
                          <a:noFill/>
                        </a:ln>
                        <a:solidFill>
                          <a:schemeClr val="tx1"/>
                        </a:solidFill>
                        <a:effectLst/>
                        <a:latin typeface="Tahoma" charset="0"/>
                        <a:ea typeface="ＭＳ Ｐゴシック"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3">
                        <a:alpha val="69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ahoma" charset="0"/>
                          <a:ea typeface="ＭＳ Ｐゴシック" charset="0"/>
                        </a:rPr>
                        <a:t>8</a:t>
                      </a:r>
                      <a:endParaRPr kumimoji="0" lang="en-US" sz="1800" b="0" i="0" u="none" strike="noStrike" cap="none" normalizeH="0" baseline="0" dirty="0">
                        <a:ln>
                          <a:noFill/>
                        </a:ln>
                        <a:solidFill>
                          <a:schemeClr val="tx1"/>
                        </a:solidFill>
                        <a:effectLst/>
                        <a:latin typeface="Tahoma" charset="0"/>
                        <a:ea typeface="ＭＳ Ｐゴシック"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alpha val="70000"/>
                      </a:srgb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ahoma" charset="0"/>
                          <a:ea typeface="ＭＳ Ｐゴシック" charset="0"/>
                        </a:rPr>
                        <a:t>12</a:t>
                      </a:r>
                      <a:endParaRPr kumimoji="0" lang="en-US" sz="1800" b="0" i="0" u="none" strike="noStrike" cap="none" normalizeH="0" baseline="0" dirty="0">
                        <a:ln>
                          <a:noFill/>
                        </a:ln>
                        <a:solidFill>
                          <a:schemeClr val="tx1"/>
                        </a:solidFill>
                        <a:effectLst/>
                        <a:latin typeface="Tahoma" charset="0"/>
                        <a:ea typeface="ＭＳ Ｐゴシック"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5">
                        <a:alpha val="56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ahoma" charset="0"/>
                          <a:ea typeface="ＭＳ Ｐゴシック" charset="0"/>
                        </a:rPr>
                        <a:t>16</a:t>
                      </a:r>
                      <a:endParaRPr kumimoji="0" lang="en-US" sz="1800" b="0" i="0" u="none" strike="noStrike" cap="none" normalizeH="0" baseline="0" dirty="0">
                        <a:ln>
                          <a:noFill/>
                        </a:ln>
                        <a:solidFill>
                          <a:schemeClr val="tx1"/>
                        </a:solidFill>
                        <a:effectLst/>
                        <a:latin typeface="Tahoma" charset="0"/>
                        <a:ea typeface="ＭＳ Ｐゴシック"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5">
                        <a:alpha val="56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ahoma" charset="0"/>
                          <a:ea typeface="ＭＳ Ｐゴシック" charset="0"/>
                        </a:rPr>
                        <a:t>20</a:t>
                      </a:r>
                      <a:endParaRPr kumimoji="0" lang="en-US" sz="1800" b="0" i="0" u="none" strike="noStrike" cap="none" normalizeH="0" baseline="0" dirty="0">
                        <a:ln>
                          <a:noFill/>
                        </a:ln>
                        <a:solidFill>
                          <a:schemeClr val="tx1"/>
                        </a:solidFill>
                        <a:effectLst/>
                        <a:latin typeface="Tahoma" charset="0"/>
                        <a:ea typeface="ＭＳ Ｐゴシック" charset="0"/>
                      </a:endParaRPr>
                    </a:p>
                  </a:txBody>
                  <a:tcPr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6">
                        <a:alpha val="53000"/>
                      </a:schemeClr>
                    </a:solidFill>
                  </a:tcPr>
                </a:tc>
              </a:tr>
              <a:tr h="537930">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rgbClr val="000000"/>
                          </a:solidFill>
                          <a:effectLst/>
                          <a:latin typeface="Tahoma" charset="0"/>
                          <a:ea typeface="Times New Roman" charset="0"/>
                          <a:cs typeface="Arial" charset="0"/>
                        </a:rPr>
                        <a:t>Seldom</a:t>
                      </a:r>
                      <a:endParaRPr kumimoji="0" lang="en-US" sz="1400" b="0" i="0" u="none" strike="noStrike" cap="none" normalizeH="0" baseline="0" dirty="0">
                        <a:ln>
                          <a:noFill/>
                        </a:ln>
                        <a:solidFill>
                          <a:srgbClr val="000000"/>
                        </a:solidFill>
                        <a:effectLst/>
                        <a:latin typeface="Tahoma" charset="0"/>
                        <a:ea typeface="Times New Roman" charset="0"/>
                        <a:cs typeface="Arial" charset="0"/>
                      </a:endParaRPr>
                    </a:p>
                  </a:txBody>
                  <a:tcPr anchor="ctr"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ahoma" charset="0"/>
                          <a:ea typeface="ＭＳ Ｐゴシック" charset="0"/>
                        </a:rPr>
                        <a:t>3</a:t>
                      </a:r>
                      <a:endParaRPr kumimoji="0" lang="en-US" sz="1800" b="0" i="0" u="none" strike="noStrike" cap="none" normalizeH="0" baseline="0" dirty="0">
                        <a:ln>
                          <a:noFill/>
                        </a:ln>
                        <a:solidFill>
                          <a:schemeClr val="tx1"/>
                        </a:solidFill>
                        <a:effectLst/>
                        <a:latin typeface="Tahoma" charset="0"/>
                        <a:ea typeface="ＭＳ Ｐゴシック"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3">
                        <a:alpha val="69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ahoma" charset="0"/>
                          <a:ea typeface="ＭＳ Ｐゴシック" charset="0"/>
                        </a:rPr>
                        <a:t>6</a:t>
                      </a:r>
                      <a:endParaRPr kumimoji="0" lang="en-US" sz="1800" b="0" i="0" u="none" strike="noStrike" cap="none" normalizeH="0" baseline="0" dirty="0">
                        <a:ln>
                          <a:noFill/>
                        </a:ln>
                        <a:solidFill>
                          <a:schemeClr val="tx1"/>
                        </a:solidFill>
                        <a:effectLst/>
                        <a:latin typeface="Tahoma" charset="0"/>
                        <a:ea typeface="ＭＳ Ｐゴシック"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alpha val="70000"/>
                      </a:srgb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ahoma" charset="0"/>
                          <a:ea typeface="ＭＳ Ｐゴシック" charset="0"/>
                        </a:rPr>
                        <a:t>9</a:t>
                      </a:r>
                      <a:endParaRPr kumimoji="0" lang="en-US" sz="1800" b="0" i="0" u="none" strike="noStrike" cap="none" normalizeH="0" baseline="0" dirty="0">
                        <a:ln>
                          <a:noFill/>
                        </a:ln>
                        <a:solidFill>
                          <a:schemeClr val="tx1"/>
                        </a:solidFill>
                        <a:effectLst/>
                        <a:latin typeface="Tahoma" charset="0"/>
                        <a:ea typeface="ＭＳ Ｐゴシック"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alpha val="70000"/>
                      </a:srgb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ahoma" charset="0"/>
                          <a:ea typeface="ＭＳ Ｐゴシック" charset="0"/>
                        </a:rPr>
                        <a:t>12</a:t>
                      </a:r>
                      <a:endParaRPr kumimoji="0" lang="en-US" sz="1800" b="0" i="0" u="none" strike="noStrike" cap="none" normalizeH="0" baseline="0" dirty="0">
                        <a:ln>
                          <a:noFill/>
                        </a:ln>
                        <a:solidFill>
                          <a:schemeClr val="tx1"/>
                        </a:solidFill>
                        <a:effectLst/>
                        <a:latin typeface="Tahoma" charset="0"/>
                        <a:ea typeface="ＭＳ Ｐゴシック"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5">
                        <a:alpha val="56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ahoma" charset="0"/>
                          <a:ea typeface="ＭＳ Ｐゴシック" charset="0"/>
                        </a:rPr>
                        <a:t>15</a:t>
                      </a:r>
                      <a:endParaRPr kumimoji="0" lang="en-US" sz="1800" b="0" i="0" u="none" strike="noStrike" cap="none" normalizeH="0" baseline="0" dirty="0">
                        <a:ln>
                          <a:noFill/>
                        </a:ln>
                        <a:solidFill>
                          <a:schemeClr val="tx1"/>
                        </a:solidFill>
                        <a:effectLst/>
                        <a:latin typeface="Tahoma" charset="0"/>
                        <a:ea typeface="ＭＳ Ｐゴシック" charset="0"/>
                      </a:endParaRPr>
                    </a:p>
                  </a:txBody>
                  <a:tcPr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5">
                        <a:alpha val="56000"/>
                      </a:schemeClr>
                    </a:solidFill>
                  </a:tcPr>
                </a:tc>
              </a:tr>
              <a:tr h="537930">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rgbClr val="000000"/>
                          </a:solidFill>
                          <a:effectLst/>
                          <a:latin typeface="Tahoma" charset="0"/>
                          <a:ea typeface="Times New Roman" charset="0"/>
                          <a:cs typeface="Arial" charset="0"/>
                        </a:rPr>
                        <a:t>Remote</a:t>
                      </a:r>
                      <a:endParaRPr kumimoji="0" lang="en-US" sz="1400" b="0" i="0" u="none" strike="noStrike" cap="none" normalizeH="0" baseline="0" dirty="0">
                        <a:ln>
                          <a:noFill/>
                        </a:ln>
                        <a:solidFill>
                          <a:srgbClr val="000000"/>
                        </a:solidFill>
                        <a:effectLst/>
                        <a:latin typeface="Tahoma" charset="0"/>
                        <a:ea typeface="Times New Roman" charset="0"/>
                        <a:cs typeface="Arial" charset="0"/>
                      </a:endParaRPr>
                    </a:p>
                  </a:txBody>
                  <a:tcPr anchor="ctr"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ahoma" charset="0"/>
                          <a:ea typeface="ＭＳ Ｐゴシック" charset="0"/>
                        </a:rPr>
                        <a:t>2</a:t>
                      </a:r>
                      <a:endParaRPr kumimoji="0" lang="en-US" sz="1800" b="0" i="0" u="none" strike="noStrike" cap="none" normalizeH="0" baseline="0" dirty="0">
                        <a:ln>
                          <a:noFill/>
                        </a:ln>
                        <a:solidFill>
                          <a:schemeClr val="tx1"/>
                        </a:solidFill>
                        <a:effectLst/>
                        <a:latin typeface="Tahoma" charset="0"/>
                        <a:ea typeface="ＭＳ Ｐゴシック"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3">
                        <a:lumMod val="50000"/>
                        <a:alpha val="72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ahoma" charset="0"/>
                          <a:ea typeface="ＭＳ Ｐゴシック" charset="0"/>
                        </a:rPr>
                        <a:t>4</a:t>
                      </a:r>
                      <a:endParaRPr kumimoji="0" lang="en-US" sz="1800" b="0" i="0" u="none" strike="noStrike" cap="none" normalizeH="0" baseline="0" dirty="0">
                        <a:ln>
                          <a:noFill/>
                        </a:ln>
                        <a:solidFill>
                          <a:schemeClr val="tx1"/>
                        </a:solidFill>
                        <a:effectLst/>
                        <a:latin typeface="Tahoma" charset="0"/>
                        <a:ea typeface="ＭＳ Ｐゴシック"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3">
                        <a:alpha val="69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ahoma" charset="0"/>
                          <a:ea typeface="ＭＳ Ｐゴシック" charset="0"/>
                        </a:rPr>
                        <a:t>6</a:t>
                      </a:r>
                      <a:endParaRPr kumimoji="0" lang="en-US" sz="1800" b="0" i="0" u="none" strike="noStrike" cap="none" normalizeH="0" baseline="0" dirty="0">
                        <a:ln>
                          <a:noFill/>
                        </a:ln>
                        <a:solidFill>
                          <a:schemeClr val="tx1"/>
                        </a:solidFill>
                        <a:effectLst/>
                        <a:latin typeface="Tahoma" charset="0"/>
                        <a:ea typeface="ＭＳ Ｐゴシック"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alpha val="70000"/>
                      </a:srgb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ahoma" charset="0"/>
                          <a:ea typeface="ＭＳ Ｐゴシック" charset="0"/>
                        </a:rPr>
                        <a:t>8</a:t>
                      </a:r>
                      <a:endParaRPr kumimoji="0" lang="en-US" sz="1800" b="0" i="0" u="none" strike="noStrike" cap="none" normalizeH="0" baseline="0" dirty="0">
                        <a:ln>
                          <a:noFill/>
                        </a:ln>
                        <a:solidFill>
                          <a:schemeClr val="tx1"/>
                        </a:solidFill>
                        <a:effectLst/>
                        <a:latin typeface="Tahoma" charset="0"/>
                        <a:ea typeface="ＭＳ Ｐゴシック"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alpha val="70000"/>
                      </a:srgb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ahoma" charset="0"/>
                          <a:ea typeface="ＭＳ Ｐゴシック" charset="0"/>
                        </a:rPr>
                        <a:t>10</a:t>
                      </a:r>
                      <a:endParaRPr kumimoji="0" lang="en-US" sz="1800" b="0" i="0" u="none" strike="noStrike" cap="none" normalizeH="0" baseline="0" dirty="0">
                        <a:ln>
                          <a:noFill/>
                        </a:ln>
                        <a:solidFill>
                          <a:schemeClr val="tx1"/>
                        </a:solidFill>
                        <a:effectLst/>
                        <a:latin typeface="Tahoma" charset="0"/>
                        <a:ea typeface="ＭＳ Ｐゴシック" charset="0"/>
                      </a:endParaRPr>
                    </a:p>
                  </a:txBody>
                  <a:tcPr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alpha val="70000"/>
                      </a:srgbClr>
                    </a:solidFill>
                  </a:tcPr>
                </a:tc>
              </a:tr>
              <a:tr h="435467">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rgbClr val="000000"/>
                          </a:solidFill>
                          <a:effectLst/>
                          <a:latin typeface="Tahoma" charset="0"/>
                          <a:ea typeface="Times New Roman" charset="0"/>
                          <a:cs typeface="Arial" charset="0"/>
                        </a:rPr>
                        <a:t>Unlikely</a:t>
                      </a:r>
                      <a:endParaRPr kumimoji="0" lang="en-US" sz="1400" b="0" i="0" u="none" strike="noStrike" cap="none" normalizeH="0" baseline="0" dirty="0">
                        <a:ln>
                          <a:noFill/>
                        </a:ln>
                        <a:solidFill>
                          <a:srgbClr val="000000"/>
                        </a:solidFill>
                        <a:effectLst/>
                        <a:latin typeface="Tahoma" charset="0"/>
                        <a:ea typeface="Times New Roman" charset="0"/>
                        <a:cs typeface="Arial" charset="0"/>
                      </a:endParaRPr>
                    </a:p>
                  </a:txBody>
                  <a:tcPr anchor="ctr"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ahoma" charset="0"/>
                          <a:ea typeface="ＭＳ Ｐゴシック" charset="0"/>
                        </a:rPr>
                        <a:t>1</a:t>
                      </a:r>
                      <a:endParaRPr kumimoji="0" lang="en-US" sz="1800" b="0" i="0" u="none" strike="noStrike" cap="none" normalizeH="0" baseline="0" dirty="0">
                        <a:ln>
                          <a:noFill/>
                        </a:ln>
                        <a:solidFill>
                          <a:schemeClr val="tx1"/>
                        </a:solidFill>
                        <a:effectLst/>
                        <a:latin typeface="Tahoma" charset="0"/>
                        <a:ea typeface="ＭＳ Ｐゴシック"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chemeClr val="accent3">
                        <a:lumMod val="50000"/>
                        <a:alpha val="72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ahoma" charset="0"/>
                          <a:ea typeface="ＭＳ Ｐゴシック" charset="0"/>
                        </a:rPr>
                        <a:t>2</a:t>
                      </a:r>
                      <a:endParaRPr kumimoji="0" lang="en-US" sz="1800" b="0" i="0" u="none" strike="noStrike" cap="none" normalizeH="0" baseline="0" dirty="0">
                        <a:ln>
                          <a:noFill/>
                        </a:ln>
                        <a:solidFill>
                          <a:schemeClr val="tx1"/>
                        </a:solidFill>
                        <a:effectLst/>
                        <a:latin typeface="Tahoma" charset="0"/>
                        <a:ea typeface="ＭＳ Ｐゴシック"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chemeClr val="accent3">
                        <a:lumMod val="50000"/>
                        <a:alpha val="72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ahoma" charset="0"/>
                          <a:ea typeface="ＭＳ Ｐゴシック" charset="0"/>
                        </a:rPr>
                        <a:t>3</a:t>
                      </a:r>
                      <a:endParaRPr kumimoji="0" lang="en-US" sz="1800" b="0" i="0" u="none" strike="noStrike" cap="none" normalizeH="0" baseline="0" dirty="0">
                        <a:ln>
                          <a:noFill/>
                        </a:ln>
                        <a:solidFill>
                          <a:schemeClr val="tx1"/>
                        </a:solidFill>
                        <a:effectLst/>
                        <a:latin typeface="Tahoma" charset="0"/>
                        <a:ea typeface="ＭＳ Ｐゴシック"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chemeClr val="accent3">
                        <a:alpha val="69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ahoma" charset="0"/>
                          <a:ea typeface="ＭＳ Ｐゴシック" charset="0"/>
                        </a:rPr>
                        <a:t>4</a:t>
                      </a:r>
                      <a:endParaRPr kumimoji="0" lang="en-US" sz="1800" b="0" i="0" u="none" strike="noStrike" cap="none" normalizeH="0" baseline="0" dirty="0">
                        <a:ln>
                          <a:noFill/>
                        </a:ln>
                        <a:solidFill>
                          <a:schemeClr val="tx1"/>
                        </a:solidFill>
                        <a:effectLst/>
                        <a:latin typeface="Tahoma" charset="0"/>
                        <a:ea typeface="ＭＳ Ｐゴシック"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chemeClr val="accent3">
                        <a:alpha val="69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ahoma" charset="0"/>
                          <a:ea typeface="ＭＳ Ｐゴシック" charset="0"/>
                        </a:rPr>
                        <a:t>5</a:t>
                      </a:r>
                      <a:endParaRPr kumimoji="0" lang="en-US" sz="1800" b="0" i="0" u="none" strike="noStrike" cap="none" normalizeH="0" baseline="0" dirty="0">
                        <a:ln>
                          <a:noFill/>
                        </a:ln>
                        <a:solidFill>
                          <a:schemeClr val="tx1"/>
                        </a:solidFill>
                        <a:effectLst/>
                        <a:latin typeface="Tahoma" charset="0"/>
                        <a:ea typeface="ＭＳ Ｐゴシック" charset="0"/>
                      </a:endParaRPr>
                    </a:p>
                  </a:txBody>
                  <a:tcPr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rgbClr val="FFFF00">
                        <a:alpha val="70000"/>
                      </a:srgbClr>
                    </a:solidFill>
                  </a:tcPr>
                </a:tc>
              </a:tr>
            </a:tbl>
          </a:graphicData>
        </a:graphic>
      </p:graphicFrame>
      <p:sp>
        <p:nvSpPr>
          <p:cNvPr id="4" name="Text Box 8"/>
          <p:cNvSpPr txBox="1">
            <a:spLocks noChangeArrowheads="1"/>
          </p:cNvSpPr>
          <p:nvPr/>
        </p:nvSpPr>
        <p:spPr bwMode="auto">
          <a:xfrm>
            <a:off x="1346314" y="5674977"/>
            <a:ext cx="6432321" cy="707886"/>
          </a:xfrm>
          <a:prstGeom prst="rect">
            <a:avLst/>
          </a:prstGeom>
          <a:noFill/>
          <a:ln>
            <a:noFill/>
          </a:ln>
          <a:effectLst/>
          <a:extLst>
            <a:ext uri="{909E8E84-426E-40dd-AFC4-6F175D3DCCD1}">
              <a14:hiddenFill xmlns:a14="http://schemas.microsoft.com/office/drawing/2010/main" xmlns="">
                <a:solidFill>
                  <a:srgbClr val="FFFF99"/>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000" dirty="0" smtClean="0">
                <a:latin typeface="Trebuchet MS" charset="0"/>
              </a:rPr>
              <a:t>Does Your </a:t>
            </a:r>
            <a:r>
              <a:rPr lang="en-US" sz="2000" b="1" dirty="0" smtClean="0">
                <a:solidFill>
                  <a:srgbClr val="FF0000"/>
                </a:solidFill>
                <a:latin typeface="Trebuchet MS" charset="0"/>
              </a:rPr>
              <a:t>Potential Fix Impact </a:t>
            </a:r>
            <a:r>
              <a:rPr lang="en-US" sz="2000" dirty="0" smtClean="0">
                <a:latin typeface="Trebuchet MS" charset="0"/>
              </a:rPr>
              <a:t>equal the </a:t>
            </a:r>
            <a:r>
              <a:rPr lang="en-US" sz="2000" b="1" smtClean="0">
                <a:solidFill>
                  <a:schemeClr val="accent3">
                    <a:lumMod val="50000"/>
                  </a:schemeClr>
                </a:solidFill>
                <a:latin typeface="Trebuchet MS" charset="0"/>
              </a:rPr>
              <a:t>POTENTIAL Severity </a:t>
            </a:r>
            <a:r>
              <a:rPr lang="en-US" sz="2000" dirty="0" smtClean="0">
                <a:latin typeface="Trebuchet MS" charset="0"/>
              </a:rPr>
              <a:t>of the problem?</a:t>
            </a:r>
            <a:endParaRPr lang="en-US" sz="2000" dirty="0">
              <a:latin typeface="Trebuchet MS" charset="0"/>
            </a:endParaRPr>
          </a:p>
        </p:txBody>
      </p:sp>
    </p:spTree>
    <p:extLst>
      <p:ext uri="{BB962C8B-B14F-4D97-AF65-F5344CB8AC3E}">
        <p14:creationId xmlns:p14="http://schemas.microsoft.com/office/powerpoint/2010/main" val="23844322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29465" y="308168"/>
            <a:ext cx="3826935" cy="589299"/>
          </a:xfrm>
        </p:spPr>
        <p:txBody>
          <a:bodyPr/>
          <a:lstStyle/>
          <a:p>
            <a:pPr marL="0" indent="0" algn="ctr">
              <a:buNone/>
            </a:pPr>
            <a:r>
              <a:rPr lang="en-US" dirty="0" smtClean="0"/>
              <a:t>Is 99% Good Enough?</a:t>
            </a:r>
            <a:endParaRPr lang="en-US" dirty="0"/>
          </a:p>
        </p:txBody>
      </p:sp>
      <p:sp>
        <p:nvSpPr>
          <p:cNvPr id="4" name="Rectangle 20"/>
          <p:cNvSpPr>
            <a:spLocks noChangeArrowheads="1"/>
          </p:cNvSpPr>
          <p:nvPr/>
        </p:nvSpPr>
        <p:spPr bwMode="auto">
          <a:xfrm>
            <a:off x="744706" y="1617841"/>
            <a:ext cx="5815966" cy="45720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92075" tIns="46038" rIns="92075" bIns="46038"/>
          <a:lstStyle/>
          <a:p>
            <a:pPr marL="342900" indent="-342900">
              <a:lnSpc>
                <a:spcPct val="90000"/>
              </a:lnSpc>
              <a:spcBef>
                <a:spcPct val="20000"/>
              </a:spcBef>
            </a:pPr>
            <a:r>
              <a:rPr lang="en-US" sz="2400" dirty="0">
                <a:latin typeface="Calibri"/>
                <a:cs typeface="Calibri"/>
              </a:rPr>
              <a:t>2 unsafe landings at </a:t>
            </a:r>
            <a:r>
              <a:rPr lang="en-US" sz="2400" dirty="0" smtClean="0">
                <a:latin typeface="Calibri"/>
                <a:cs typeface="Calibri"/>
              </a:rPr>
              <a:t>O’Hare </a:t>
            </a:r>
            <a:r>
              <a:rPr lang="en-US" sz="2400" dirty="0">
                <a:latin typeface="Calibri"/>
                <a:cs typeface="Calibri"/>
              </a:rPr>
              <a:t>Airport each day</a:t>
            </a:r>
          </a:p>
        </p:txBody>
      </p:sp>
      <p:graphicFrame>
        <p:nvGraphicFramePr>
          <p:cNvPr id="5" name="Object 21"/>
          <p:cNvGraphicFramePr>
            <a:graphicFrameLocks noChangeAspect="1"/>
          </p:cNvGraphicFramePr>
          <p:nvPr>
            <p:extLst>
              <p:ext uri="{D42A27DB-BD31-4B8C-83A1-F6EECF244321}">
                <p14:modId xmlns:p14="http://schemas.microsoft.com/office/powerpoint/2010/main" val="3981695367"/>
              </p:ext>
            </p:extLst>
          </p:nvPr>
        </p:nvGraphicFramePr>
        <p:xfrm>
          <a:off x="494553" y="1746515"/>
          <a:ext cx="161807" cy="152400"/>
        </p:xfrm>
        <a:graphic>
          <a:graphicData uri="http://schemas.openxmlformats.org/presentationml/2006/ole">
            <mc:AlternateContent xmlns:mc="http://schemas.openxmlformats.org/markup-compatibility/2006">
              <mc:Choice xmlns:v="urn:schemas-microsoft-com:vml" Requires="v">
                <p:oleObj spid="_x0000_s781505" name="CorelDRAW" r:id="rId3" imgW="272880" imgH="272880" progId="CorelDRAW.Graphic.10">
                  <p:embed/>
                </p:oleObj>
              </mc:Choice>
              <mc:Fallback>
                <p:oleObj name="CorelDRAW" r:id="rId3" imgW="272880" imgH="272880" progId="CorelDRAW.Graphic.10">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4553" y="1746515"/>
                        <a:ext cx="161807" cy="152400"/>
                      </a:xfrm>
                      <a:prstGeom prst="rect">
                        <a:avLst/>
                      </a:prstGeom>
                      <a:noFill/>
                      <a:ln>
                        <a:noFill/>
                      </a:ln>
                      <a:effectLst/>
                      <a:extLst/>
                    </p:spPr>
                  </p:pic>
                </p:oleObj>
              </mc:Fallback>
            </mc:AlternateContent>
          </a:graphicData>
        </a:graphic>
      </p:graphicFrame>
      <p:graphicFrame>
        <p:nvGraphicFramePr>
          <p:cNvPr id="6" name="Object 22"/>
          <p:cNvGraphicFramePr>
            <a:graphicFrameLocks noChangeAspect="1"/>
          </p:cNvGraphicFramePr>
          <p:nvPr>
            <p:extLst>
              <p:ext uri="{D42A27DB-BD31-4B8C-83A1-F6EECF244321}">
                <p14:modId xmlns:p14="http://schemas.microsoft.com/office/powerpoint/2010/main" val="2531564166"/>
              </p:ext>
            </p:extLst>
          </p:nvPr>
        </p:nvGraphicFramePr>
        <p:xfrm>
          <a:off x="494553" y="3742003"/>
          <a:ext cx="161807" cy="152400"/>
        </p:xfrm>
        <a:graphic>
          <a:graphicData uri="http://schemas.openxmlformats.org/presentationml/2006/ole">
            <mc:AlternateContent xmlns:mc="http://schemas.openxmlformats.org/markup-compatibility/2006">
              <mc:Choice xmlns:v="urn:schemas-microsoft-com:vml" Requires="v">
                <p:oleObj spid="_x0000_s781506" name="CorelDRAW" r:id="rId5" imgW="272880" imgH="272880" progId="CorelDRAW.Graphic.10">
                  <p:embed/>
                </p:oleObj>
              </mc:Choice>
              <mc:Fallback>
                <p:oleObj name="CorelDRAW" r:id="rId5" imgW="272880" imgH="272880" progId="CorelDRAW.Graphic.10">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4553" y="3742003"/>
                        <a:ext cx="161807" cy="152400"/>
                      </a:xfrm>
                      <a:prstGeom prst="rect">
                        <a:avLst/>
                      </a:prstGeom>
                      <a:noFill/>
                      <a:ln>
                        <a:noFill/>
                      </a:ln>
                      <a:effectLst/>
                      <a:extLst/>
                    </p:spPr>
                  </p:pic>
                </p:oleObj>
              </mc:Fallback>
            </mc:AlternateContent>
          </a:graphicData>
        </a:graphic>
      </p:graphicFrame>
      <p:graphicFrame>
        <p:nvGraphicFramePr>
          <p:cNvPr id="7" name="Object 23"/>
          <p:cNvGraphicFramePr>
            <a:graphicFrameLocks noChangeAspect="1"/>
          </p:cNvGraphicFramePr>
          <p:nvPr>
            <p:extLst>
              <p:ext uri="{D42A27DB-BD31-4B8C-83A1-F6EECF244321}">
                <p14:modId xmlns:p14="http://schemas.microsoft.com/office/powerpoint/2010/main" val="1952189301"/>
              </p:ext>
            </p:extLst>
          </p:nvPr>
        </p:nvGraphicFramePr>
        <p:xfrm>
          <a:off x="494553" y="3037153"/>
          <a:ext cx="161807" cy="152400"/>
        </p:xfrm>
        <a:graphic>
          <a:graphicData uri="http://schemas.openxmlformats.org/presentationml/2006/ole">
            <mc:AlternateContent xmlns:mc="http://schemas.openxmlformats.org/markup-compatibility/2006">
              <mc:Choice xmlns:v="urn:schemas-microsoft-com:vml" Requires="v">
                <p:oleObj spid="_x0000_s781507" name="CorelDRAW" r:id="rId6" imgW="272880" imgH="272880" progId="CorelDRAW.Graphic.10">
                  <p:embed/>
                </p:oleObj>
              </mc:Choice>
              <mc:Fallback>
                <p:oleObj name="CorelDRAW" r:id="rId6" imgW="272880" imgH="272880" progId="CorelDRAW.Graphic.10">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4553" y="3037153"/>
                        <a:ext cx="161807" cy="152400"/>
                      </a:xfrm>
                      <a:prstGeom prst="rect">
                        <a:avLst/>
                      </a:prstGeom>
                      <a:noFill/>
                      <a:ln>
                        <a:noFill/>
                      </a:ln>
                      <a:effectLst/>
                      <a:extLst/>
                    </p:spPr>
                  </p:pic>
                </p:oleObj>
              </mc:Fallback>
            </mc:AlternateContent>
          </a:graphicData>
        </a:graphic>
      </p:graphicFrame>
      <p:graphicFrame>
        <p:nvGraphicFramePr>
          <p:cNvPr id="8" name="Object 24"/>
          <p:cNvGraphicFramePr>
            <a:graphicFrameLocks noChangeAspect="1"/>
          </p:cNvGraphicFramePr>
          <p:nvPr>
            <p:extLst>
              <p:ext uri="{D42A27DB-BD31-4B8C-83A1-F6EECF244321}">
                <p14:modId xmlns:p14="http://schemas.microsoft.com/office/powerpoint/2010/main" val="1661119458"/>
              </p:ext>
            </p:extLst>
          </p:nvPr>
        </p:nvGraphicFramePr>
        <p:xfrm>
          <a:off x="494553" y="2365640"/>
          <a:ext cx="161807" cy="152400"/>
        </p:xfrm>
        <a:graphic>
          <a:graphicData uri="http://schemas.openxmlformats.org/presentationml/2006/ole">
            <mc:AlternateContent xmlns:mc="http://schemas.openxmlformats.org/markup-compatibility/2006">
              <mc:Choice xmlns:v="urn:schemas-microsoft-com:vml" Requires="v">
                <p:oleObj spid="_x0000_s781508" name="CorelDRAW" r:id="rId7" imgW="272880" imgH="272880" progId="CorelDRAW.Graphic.10">
                  <p:embed/>
                </p:oleObj>
              </mc:Choice>
              <mc:Fallback>
                <p:oleObj name="CorelDRAW" r:id="rId7" imgW="272880" imgH="272880" progId="CorelDRAW.Graphic.10">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4553" y="2365640"/>
                        <a:ext cx="161807" cy="152400"/>
                      </a:xfrm>
                      <a:prstGeom prst="rect">
                        <a:avLst/>
                      </a:prstGeom>
                      <a:noFill/>
                      <a:ln>
                        <a:noFill/>
                      </a:ln>
                      <a:effectLst/>
                      <a:extLst/>
                    </p:spPr>
                  </p:pic>
                </p:oleObj>
              </mc:Fallback>
            </mc:AlternateContent>
          </a:graphicData>
        </a:graphic>
      </p:graphicFrame>
      <p:graphicFrame>
        <p:nvGraphicFramePr>
          <p:cNvPr id="9" name="Object 25"/>
          <p:cNvGraphicFramePr>
            <a:graphicFrameLocks noChangeAspect="1"/>
          </p:cNvGraphicFramePr>
          <p:nvPr>
            <p:extLst>
              <p:ext uri="{D42A27DB-BD31-4B8C-83A1-F6EECF244321}">
                <p14:modId xmlns:p14="http://schemas.microsoft.com/office/powerpoint/2010/main" val="3712517853"/>
              </p:ext>
            </p:extLst>
          </p:nvPr>
        </p:nvGraphicFramePr>
        <p:xfrm>
          <a:off x="494553" y="4318265"/>
          <a:ext cx="161807" cy="152400"/>
        </p:xfrm>
        <a:graphic>
          <a:graphicData uri="http://schemas.openxmlformats.org/presentationml/2006/ole">
            <mc:AlternateContent xmlns:mc="http://schemas.openxmlformats.org/markup-compatibility/2006">
              <mc:Choice xmlns:v="urn:schemas-microsoft-com:vml" Requires="v">
                <p:oleObj spid="_x0000_s781509" name="CorelDRAW" r:id="rId8" imgW="272880" imgH="272880" progId="CorelDRAW.Graphic.10">
                  <p:embed/>
                </p:oleObj>
              </mc:Choice>
              <mc:Fallback>
                <p:oleObj name="CorelDRAW" r:id="rId8" imgW="272880" imgH="272880" progId="CorelDRAW.Graphic.10">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4553" y="4318265"/>
                        <a:ext cx="161807" cy="152400"/>
                      </a:xfrm>
                      <a:prstGeom prst="rect">
                        <a:avLst/>
                      </a:prstGeom>
                      <a:noFill/>
                      <a:ln>
                        <a:noFill/>
                      </a:ln>
                      <a:effectLst/>
                      <a:extLst/>
                    </p:spPr>
                  </p:pic>
                </p:oleObj>
              </mc:Fallback>
            </mc:AlternateContent>
          </a:graphicData>
        </a:graphic>
      </p:graphicFrame>
      <p:graphicFrame>
        <p:nvGraphicFramePr>
          <p:cNvPr id="10" name="Object 26"/>
          <p:cNvGraphicFramePr>
            <a:graphicFrameLocks noChangeAspect="1"/>
          </p:cNvGraphicFramePr>
          <p:nvPr>
            <p:extLst>
              <p:ext uri="{D42A27DB-BD31-4B8C-83A1-F6EECF244321}">
                <p14:modId xmlns:p14="http://schemas.microsoft.com/office/powerpoint/2010/main" val="3444519611"/>
              </p:ext>
            </p:extLst>
          </p:nvPr>
        </p:nvGraphicFramePr>
        <p:xfrm>
          <a:off x="494553" y="4956440"/>
          <a:ext cx="161807" cy="152400"/>
        </p:xfrm>
        <a:graphic>
          <a:graphicData uri="http://schemas.openxmlformats.org/presentationml/2006/ole">
            <mc:AlternateContent xmlns:mc="http://schemas.openxmlformats.org/markup-compatibility/2006">
              <mc:Choice xmlns:v="urn:schemas-microsoft-com:vml" Requires="v">
                <p:oleObj spid="_x0000_s781510" name="CorelDRAW" r:id="rId9" imgW="272880" imgH="272880" progId="CorelDRAW.Graphic.10">
                  <p:embed/>
                </p:oleObj>
              </mc:Choice>
              <mc:Fallback>
                <p:oleObj name="CorelDRAW" r:id="rId9" imgW="272880" imgH="272880" progId="CorelDRAW.Graphic.10">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4553" y="4956440"/>
                        <a:ext cx="161807" cy="152400"/>
                      </a:xfrm>
                      <a:prstGeom prst="rect">
                        <a:avLst/>
                      </a:prstGeom>
                      <a:noFill/>
                      <a:ln>
                        <a:noFill/>
                      </a:ln>
                      <a:effectLst/>
                      <a:extLst/>
                    </p:spPr>
                  </p:pic>
                </p:oleObj>
              </mc:Fallback>
            </mc:AlternateContent>
          </a:graphicData>
        </a:graphic>
      </p:graphicFrame>
      <p:sp>
        <p:nvSpPr>
          <p:cNvPr id="11" name="Rectangle 27"/>
          <p:cNvSpPr>
            <a:spLocks noChangeArrowheads="1"/>
          </p:cNvSpPr>
          <p:nvPr/>
        </p:nvSpPr>
        <p:spPr bwMode="auto">
          <a:xfrm>
            <a:off x="744706" y="3599041"/>
            <a:ext cx="6553200" cy="53340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92075" tIns="46038" rIns="92075" bIns="46038"/>
          <a:lstStyle/>
          <a:p>
            <a:pPr marL="342900" indent="-342900">
              <a:lnSpc>
                <a:spcPct val="90000"/>
              </a:lnSpc>
              <a:spcBef>
                <a:spcPct val="20000"/>
              </a:spcBef>
            </a:pPr>
            <a:r>
              <a:rPr lang="en-US" sz="2400">
                <a:latin typeface="Calibri"/>
                <a:cs typeface="Calibri"/>
              </a:rPr>
              <a:t>50 newborn babies dropped at birth each day</a:t>
            </a:r>
          </a:p>
        </p:txBody>
      </p:sp>
      <p:sp>
        <p:nvSpPr>
          <p:cNvPr id="13" name="Rectangle 28"/>
          <p:cNvSpPr>
            <a:spLocks noChangeArrowheads="1"/>
          </p:cNvSpPr>
          <p:nvPr/>
        </p:nvSpPr>
        <p:spPr bwMode="auto">
          <a:xfrm>
            <a:off x="744706" y="2227441"/>
            <a:ext cx="5570220" cy="38100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92075" tIns="46038" rIns="92075" bIns="46038"/>
          <a:lstStyle/>
          <a:p>
            <a:pPr marL="342900" indent="-342900">
              <a:lnSpc>
                <a:spcPct val="90000"/>
              </a:lnSpc>
              <a:spcBef>
                <a:spcPct val="20000"/>
              </a:spcBef>
            </a:pPr>
            <a:r>
              <a:rPr lang="en-US" sz="2400">
                <a:latin typeface="Calibri"/>
                <a:cs typeface="Calibri"/>
              </a:rPr>
              <a:t>16,000 lost pieces of mail per hour</a:t>
            </a:r>
          </a:p>
        </p:txBody>
      </p:sp>
      <p:sp>
        <p:nvSpPr>
          <p:cNvPr id="14" name="Rectangle 29"/>
          <p:cNvSpPr>
            <a:spLocks noChangeArrowheads="1"/>
          </p:cNvSpPr>
          <p:nvPr/>
        </p:nvSpPr>
        <p:spPr bwMode="auto">
          <a:xfrm>
            <a:off x="744706" y="2913241"/>
            <a:ext cx="5815966" cy="53340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92075" tIns="46038" rIns="92075" bIns="46038"/>
          <a:lstStyle/>
          <a:p>
            <a:pPr marL="342900" indent="-342900">
              <a:lnSpc>
                <a:spcPct val="90000"/>
              </a:lnSpc>
              <a:spcBef>
                <a:spcPct val="20000"/>
              </a:spcBef>
            </a:pPr>
            <a:r>
              <a:rPr lang="en-US" sz="2400">
                <a:latin typeface="Calibri"/>
                <a:cs typeface="Calibri"/>
              </a:rPr>
              <a:t>20,000 incorrect drug prescriptions per year</a:t>
            </a:r>
          </a:p>
        </p:txBody>
      </p:sp>
      <p:sp>
        <p:nvSpPr>
          <p:cNvPr id="15" name="Rectangle 30"/>
          <p:cNvSpPr>
            <a:spLocks noChangeArrowheads="1"/>
          </p:cNvSpPr>
          <p:nvPr/>
        </p:nvSpPr>
        <p:spPr bwMode="auto">
          <a:xfrm>
            <a:off x="744706" y="4818241"/>
            <a:ext cx="7724774" cy="38100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92075" tIns="46038" rIns="92075" bIns="46038"/>
          <a:lstStyle/>
          <a:p>
            <a:pPr marL="342900" indent="-342900">
              <a:lnSpc>
                <a:spcPct val="90000"/>
              </a:lnSpc>
              <a:spcBef>
                <a:spcPct val="20000"/>
              </a:spcBef>
            </a:pPr>
            <a:r>
              <a:rPr lang="en-US" sz="2400" dirty="0">
                <a:latin typeface="Calibri"/>
                <a:cs typeface="Calibri"/>
              </a:rPr>
              <a:t>2 </a:t>
            </a:r>
            <a:r>
              <a:rPr lang="en-US" sz="2400" dirty="0" smtClean="0">
                <a:latin typeface="Calibri"/>
                <a:cs typeface="Calibri"/>
              </a:rPr>
              <a:t>million books </a:t>
            </a:r>
            <a:r>
              <a:rPr lang="en-US" sz="2400" dirty="0">
                <a:latin typeface="Calibri"/>
                <a:cs typeface="Calibri"/>
              </a:rPr>
              <a:t>in the next year will have the wrong cover</a:t>
            </a:r>
          </a:p>
        </p:txBody>
      </p:sp>
      <p:sp>
        <p:nvSpPr>
          <p:cNvPr id="16" name="Rectangle 31"/>
          <p:cNvSpPr>
            <a:spLocks noChangeArrowheads="1"/>
          </p:cNvSpPr>
          <p:nvPr/>
        </p:nvSpPr>
        <p:spPr bwMode="auto">
          <a:xfrm>
            <a:off x="744706" y="4208641"/>
            <a:ext cx="6061710" cy="45720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92075" tIns="46038" rIns="92075" bIns="46038"/>
          <a:lstStyle/>
          <a:p>
            <a:pPr marL="342900" indent="-342900">
              <a:lnSpc>
                <a:spcPct val="90000"/>
              </a:lnSpc>
              <a:spcBef>
                <a:spcPct val="20000"/>
              </a:spcBef>
            </a:pPr>
            <a:r>
              <a:rPr lang="en-US" sz="2400">
                <a:latin typeface="Calibri"/>
                <a:cs typeface="Calibri"/>
              </a:rPr>
              <a:t>32,000 missed heartbeats per person each year</a:t>
            </a:r>
          </a:p>
        </p:txBody>
      </p:sp>
      <p:graphicFrame>
        <p:nvGraphicFramePr>
          <p:cNvPr id="17" name="Object 32"/>
          <p:cNvGraphicFramePr>
            <a:graphicFrameLocks noChangeAspect="1"/>
          </p:cNvGraphicFramePr>
          <p:nvPr>
            <p:extLst>
              <p:ext uri="{D42A27DB-BD31-4B8C-83A1-F6EECF244321}">
                <p14:modId xmlns:p14="http://schemas.microsoft.com/office/powerpoint/2010/main" val="1152328247"/>
              </p:ext>
            </p:extLst>
          </p:nvPr>
        </p:nvGraphicFramePr>
        <p:xfrm>
          <a:off x="494553" y="5647003"/>
          <a:ext cx="161807" cy="152400"/>
        </p:xfrm>
        <a:graphic>
          <a:graphicData uri="http://schemas.openxmlformats.org/presentationml/2006/ole">
            <mc:AlternateContent xmlns:mc="http://schemas.openxmlformats.org/markup-compatibility/2006">
              <mc:Choice xmlns:v="urn:schemas-microsoft-com:vml" Requires="v">
                <p:oleObj spid="_x0000_s781511" name="CorelDRAW" r:id="rId10" imgW="272880" imgH="272880" progId="CorelDRAW.Graphic.10">
                  <p:embed/>
                </p:oleObj>
              </mc:Choice>
              <mc:Fallback>
                <p:oleObj name="CorelDRAW" r:id="rId10" imgW="272880" imgH="272880" progId="CorelDRAW.Graphic.10">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4553" y="5647003"/>
                        <a:ext cx="161807" cy="152400"/>
                      </a:xfrm>
                      <a:prstGeom prst="rect">
                        <a:avLst/>
                      </a:prstGeom>
                      <a:noFill/>
                      <a:ln>
                        <a:noFill/>
                      </a:ln>
                      <a:effectLst/>
                      <a:extLst/>
                    </p:spPr>
                  </p:pic>
                </p:oleObj>
              </mc:Fallback>
            </mc:AlternateContent>
          </a:graphicData>
        </a:graphic>
      </p:graphicFrame>
      <p:sp>
        <p:nvSpPr>
          <p:cNvPr id="18" name="Rectangle 33"/>
          <p:cNvSpPr>
            <a:spLocks noChangeArrowheads="1"/>
          </p:cNvSpPr>
          <p:nvPr/>
        </p:nvSpPr>
        <p:spPr bwMode="auto">
          <a:xfrm>
            <a:off x="744706" y="5508804"/>
            <a:ext cx="7290436" cy="38100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92075" tIns="46038" rIns="92075" bIns="46038"/>
          <a:lstStyle/>
          <a:p>
            <a:pPr marL="342900" indent="-342900">
              <a:lnSpc>
                <a:spcPct val="90000"/>
              </a:lnSpc>
              <a:spcBef>
                <a:spcPct val="20000"/>
              </a:spcBef>
            </a:pPr>
            <a:r>
              <a:rPr lang="en-US" sz="2400">
                <a:latin typeface="Calibri"/>
                <a:cs typeface="Calibri"/>
              </a:rPr>
              <a:t>900,000 credit cards will have the wrong information</a:t>
            </a:r>
          </a:p>
        </p:txBody>
      </p:sp>
      <p:sp>
        <p:nvSpPr>
          <p:cNvPr id="19" name="Text Box 8"/>
          <p:cNvSpPr txBox="1">
            <a:spLocks noChangeArrowheads="1"/>
          </p:cNvSpPr>
          <p:nvPr/>
        </p:nvSpPr>
        <p:spPr bwMode="auto">
          <a:xfrm>
            <a:off x="6417340" y="1581050"/>
            <a:ext cx="2590800" cy="120032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lgn="ctr"/>
            <a:r>
              <a:rPr lang="en-US" sz="2400" dirty="0" smtClean="0">
                <a:solidFill>
                  <a:srgbClr val="0000FF"/>
                </a:solidFill>
                <a:latin typeface="+mj-lt"/>
              </a:rPr>
              <a:t>How often can you go </a:t>
            </a:r>
            <a:r>
              <a:rPr lang="en-US" sz="2400" smtClean="0">
                <a:solidFill>
                  <a:srgbClr val="0000FF"/>
                </a:solidFill>
                <a:latin typeface="+mj-lt"/>
              </a:rPr>
              <a:t>a day without a defect?</a:t>
            </a:r>
            <a:endParaRPr lang="en-US" sz="2400" dirty="0">
              <a:solidFill>
                <a:srgbClr val="0000FF"/>
              </a:solidFill>
              <a:latin typeface="+mj-lt"/>
            </a:endParaRPr>
          </a:p>
        </p:txBody>
      </p:sp>
    </p:spTree>
    <p:extLst>
      <p:ext uri="{BB962C8B-B14F-4D97-AF65-F5344CB8AC3E}">
        <p14:creationId xmlns:p14="http://schemas.microsoft.com/office/powerpoint/2010/main" val="182948560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59419" y="308168"/>
            <a:ext cx="4202386" cy="589299"/>
          </a:xfrm>
        </p:spPr>
        <p:txBody>
          <a:bodyPr/>
          <a:lstStyle/>
          <a:p>
            <a:pPr marL="0" indent="0" algn="ctr">
              <a:buNone/>
            </a:pPr>
            <a:r>
              <a:rPr lang="en-US" dirty="0" smtClean="0"/>
              <a:t>What </a:t>
            </a:r>
            <a:r>
              <a:rPr lang="en-US" smtClean="0"/>
              <a:t>is the Root Cause?</a:t>
            </a:r>
            <a:endParaRPr lang="en-US" dirty="0"/>
          </a:p>
        </p:txBody>
      </p:sp>
      <p:pic>
        <p:nvPicPr>
          <p:cNvPr id="21" name="Picture 4" descr="birthday cak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66781" y="1238904"/>
            <a:ext cx="6616262" cy="4962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7297871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08502" y="308168"/>
            <a:ext cx="5342105" cy="606232"/>
          </a:xfrm>
        </p:spPr>
        <p:txBody>
          <a:bodyPr/>
          <a:lstStyle/>
          <a:p>
            <a:pPr marL="0" indent="0" algn="ctr">
              <a:buNone/>
            </a:pPr>
            <a:r>
              <a:rPr lang="en-US" smtClean="0"/>
              <a:t>A Key Improvement Thought</a:t>
            </a:r>
            <a:endParaRPr lang="en-US" dirty="0"/>
          </a:p>
        </p:txBody>
      </p:sp>
      <p:sp>
        <p:nvSpPr>
          <p:cNvPr id="21" name="Rectangle 6"/>
          <p:cNvSpPr>
            <a:spLocks noChangeArrowheads="1"/>
          </p:cNvSpPr>
          <p:nvPr/>
        </p:nvSpPr>
        <p:spPr bwMode="auto">
          <a:xfrm>
            <a:off x="1295400" y="1447800"/>
            <a:ext cx="6557759" cy="95410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algn="ctr"/>
            <a:r>
              <a:rPr lang="en-US" sz="2800" b="1" dirty="0" smtClean="0">
                <a:solidFill>
                  <a:srgbClr val="0000CC"/>
                </a:solidFill>
                <a:latin typeface="Arial Rounded MT Bold"/>
                <a:cs typeface="Arial Rounded MT Bold"/>
              </a:rPr>
              <a:t>If leaders knew the cost of the errors that occur EACH DAY </a:t>
            </a:r>
            <a:r>
              <a:rPr lang="is-IS" sz="2800" b="1" dirty="0" smtClean="0">
                <a:solidFill>
                  <a:srgbClr val="0000CC"/>
                </a:solidFill>
                <a:latin typeface="Arial Rounded MT Bold"/>
                <a:cs typeface="Arial Rounded MT Bold"/>
              </a:rPr>
              <a:t>…</a:t>
            </a:r>
            <a:endParaRPr lang="en-US" sz="2800" b="1" dirty="0">
              <a:solidFill>
                <a:srgbClr val="0000CC"/>
              </a:solidFill>
              <a:latin typeface="Arial Rounded MT Bold"/>
              <a:cs typeface="Arial Rounded MT Bold"/>
            </a:endParaRPr>
          </a:p>
        </p:txBody>
      </p:sp>
      <p:sp>
        <p:nvSpPr>
          <p:cNvPr id="22" name="Rectangle 6"/>
          <p:cNvSpPr>
            <a:spLocks noChangeArrowheads="1"/>
          </p:cNvSpPr>
          <p:nvPr/>
        </p:nvSpPr>
        <p:spPr bwMode="auto">
          <a:xfrm>
            <a:off x="93840" y="5496580"/>
            <a:ext cx="8915400" cy="52322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algn="ctr"/>
            <a:r>
              <a:rPr lang="en-US" sz="2800" b="1" dirty="0" smtClean="0">
                <a:solidFill>
                  <a:srgbClr val="0000CC"/>
                </a:solidFill>
                <a:latin typeface="Arial Rounded MT Bold"/>
                <a:cs typeface="Arial Rounded MT Bold"/>
              </a:rPr>
              <a:t>They would be making VERY DIFFERENT decisions</a:t>
            </a:r>
            <a:endParaRPr lang="en-US" sz="2800" b="1" dirty="0">
              <a:solidFill>
                <a:srgbClr val="0000CC"/>
              </a:solidFill>
              <a:latin typeface="Arial Rounded MT Bold"/>
              <a:cs typeface="Arial Rounded MT Bold"/>
            </a:endParaRPr>
          </a:p>
        </p:txBody>
      </p:sp>
      <p:pic>
        <p:nvPicPr>
          <p:cNvPr id="23" name="Picture 22" descr="Doctor with Wrong Tools.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0480" y="2705100"/>
            <a:ext cx="2133600" cy="2438400"/>
          </a:xfrm>
          <a:prstGeom prst="rect">
            <a:avLst/>
          </a:prstGeom>
        </p:spPr>
      </p:pic>
      <p:pic>
        <p:nvPicPr>
          <p:cNvPr id="24" name="Picture 23" descr="Factory Worker Hand Cart Dolly.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76480" y="2705100"/>
            <a:ext cx="2133600" cy="2438400"/>
          </a:xfrm>
          <a:prstGeom prst="rect">
            <a:avLst/>
          </a:prstGeom>
        </p:spPr>
      </p:pic>
      <p:pic>
        <p:nvPicPr>
          <p:cNvPr id="25" name="Picture 24" descr="Waiter.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28480" y="2716923"/>
            <a:ext cx="2112910" cy="2414754"/>
          </a:xfrm>
          <a:prstGeom prst="rect">
            <a:avLst/>
          </a:prstGeom>
        </p:spPr>
      </p:pic>
    </p:spTree>
    <p:extLst>
      <p:ext uri="{BB962C8B-B14F-4D97-AF65-F5344CB8AC3E}">
        <p14:creationId xmlns:p14="http://schemas.microsoft.com/office/powerpoint/2010/main" val="140763127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46" name="Rectangle 14"/>
          <p:cNvSpPr>
            <a:spLocks noGrp="1" noChangeArrowheads="1"/>
          </p:cNvSpPr>
          <p:nvPr>
            <p:ph type="title"/>
          </p:nvPr>
        </p:nvSpPr>
        <p:spPr>
          <a:xfrm>
            <a:off x="304799" y="304800"/>
            <a:ext cx="5181159" cy="990600"/>
          </a:xfrm>
          <a:solidFill>
            <a:schemeClr val="bg1"/>
          </a:solidFill>
          <a:ln w="25400" cmpd="sng">
            <a:solidFill>
              <a:schemeClr val="tx1"/>
            </a:solidFill>
            <a:prstDash val="sysDot"/>
          </a:ln>
          <a:effectLst/>
        </p:spPr>
        <p:txBody>
          <a:bodyPr vert="horz" lIns="91440" tIns="45720" rIns="91440" bIns="45720" rtlCol="0" anchor="ctr" anchorCtr="1">
            <a:noAutofit/>
          </a:bodyPr>
          <a:lstStyle/>
          <a:p>
            <a:pPr marL="0" indent="0" algn="ctr">
              <a:buNone/>
            </a:pPr>
            <a:r>
              <a:rPr lang="en-US" dirty="0" smtClean="0">
                <a:solidFill>
                  <a:schemeClr val="accent6">
                    <a:lumMod val="50000"/>
                  </a:schemeClr>
                </a:solidFill>
              </a:rPr>
              <a:t>Test Yourself!</a:t>
            </a:r>
            <a:r>
              <a:rPr lang="en-US" dirty="0"/>
              <a:t/>
            </a:r>
            <a:br>
              <a:rPr lang="en-US" dirty="0"/>
            </a:br>
            <a:r>
              <a:rPr lang="en-US" dirty="0"/>
              <a:t>How Many F’s Do You Count?</a:t>
            </a:r>
          </a:p>
        </p:txBody>
      </p:sp>
      <p:sp>
        <p:nvSpPr>
          <p:cNvPr id="13" name="Rectangle 5"/>
          <p:cNvSpPr>
            <a:spLocks noChangeArrowheads="1"/>
          </p:cNvSpPr>
          <p:nvPr/>
        </p:nvSpPr>
        <p:spPr bwMode="auto">
          <a:xfrm>
            <a:off x="767364" y="4464784"/>
            <a:ext cx="7742199" cy="163121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lgn="ctr"/>
            <a:r>
              <a:rPr lang="en-US" sz="2000" b="1" dirty="0">
                <a:latin typeface="Eurostile"/>
                <a:cs typeface="Eurostile"/>
              </a:rPr>
              <a:t>THE NECESSITY OF TRAINING HANDS FOR FIRST-CLASS FARMS IN</a:t>
            </a:r>
            <a:br>
              <a:rPr lang="en-US" sz="2000" b="1" dirty="0">
                <a:latin typeface="Eurostile"/>
                <a:cs typeface="Eurostile"/>
              </a:rPr>
            </a:br>
            <a:r>
              <a:rPr lang="en-US" sz="2000" b="1" dirty="0">
                <a:latin typeface="Eurostile"/>
                <a:cs typeface="Eurostile"/>
              </a:rPr>
              <a:t>THE FATHERLY HANDLING OF FRIENDLY FARM LIVESTOCK IS</a:t>
            </a:r>
            <a:br>
              <a:rPr lang="en-US" sz="2000" b="1" dirty="0">
                <a:latin typeface="Eurostile"/>
                <a:cs typeface="Eurostile"/>
              </a:rPr>
            </a:br>
            <a:r>
              <a:rPr lang="en-US" sz="2000" b="1" dirty="0">
                <a:latin typeface="Eurostile"/>
                <a:cs typeface="Eurostile"/>
              </a:rPr>
              <a:t>FOREMOST IN THE MINDS OF FARM OWNERS. SINCE THE</a:t>
            </a:r>
            <a:br>
              <a:rPr lang="en-US" sz="2000" b="1" dirty="0">
                <a:latin typeface="Eurostile"/>
                <a:cs typeface="Eurostile"/>
              </a:rPr>
            </a:br>
            <a:r>
              <a:rPr lang="en-US" sz="2000" b="1" dirty="0">
                <a:latin typeface="Eurostile"/>
                <a:cs typeface="Eurostile"/>
              </a:rPr>
              <a:t>FOREFATHERS OF THE FARM OWNERS TRAINED THE </a:t>
            </a:r>
            <a:br>
              <a:rPr lang="en-US" sz="2000" b="1" dirty="0">
                <a:latin typeface="Eurostile"/>
                <a:cs typeface="Eurostile"/>
              </a:rPr>
            </a:br>
            <a:r>
              <a:rPr lang="en-US" sz="2000" b="1" dirty="0">
                <a:latin typeface="Eurostile"/>
                <a:cs typeface="Eurostile"/>
              </a:rPr>
              <a:t>FARM HANDS FOR THE FIRST-CLASS FARMS</a:t>
            </a:r>
          </a:p>
        </p:txBody>
      </p:sp>
      <p:sp>
        <p:nvSpPr>
          <p:cNvPr id="15" name="Rectangle 6"/>
          <p:cNvSpPr>
            <a:spLocks noChangeArrowheads="1"/>
          </p:cNvSpPr>
          <p:nvPr/>
        </p:nvSpPr>
        <p:spPr bwMode="auto">
          <a:xfrm>
            <a:off x="1175347" y="3654623"/>
            <a:ext cx="6737742"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lgn="ctr"/>
            <a:r>
              <a:rPr lang="en-US" sz="2000" b="1" dirty="0">
                <a:solidFill>
                  <a:srgbClr val="0000CC"/>
                </a:solidFill>
                <a:latin typeface="Arial Rounded MT Bold"/>
                <a:cs typeface="Arial Rounded MT Bold"/>
              </a:rPr>
              <a:t>Now count the total number of </a:t>
            </a:r>
            <a:r>
              <a:rPr lang="en-US" sz="2000" b="1" dirty="0" smtClean="0">
                <a:solidFill>
                  <a:srgbClr val="0000CC"/>
                </a:solidFill>
                <a:latin typeface="Arial Rounded MT Bold"/>
                <a:cs typeface="Arial Rounded MT Bold"/>
              </a:rPr>
              <a:t>F’s </a:t>
            </a:r>
            <a:r>
              <a:rPr lang="en-US" sz="2000" b="1" dirty="0">
                <a:solidFill>
                  <a:srgbClr val="0000CC"/>
                </a:solidFill>
                <a:latin typeface="Arial Rounded MT Bold"/>
                <a:cs typeface="Arial Rounded MT Bold"/>
              </a:rPr>
              <a:t>in this paragraph</a:t>
            </a:r>
          </a:p>
        </p:txBody>
      </p:sp>
      <p:sp>
        <p:nvSpPr>
          <p:cNvPr id="16" name="Rectangle 3"/>
          <p:cNvSpPr>
            <a:spLocks noChangeArrowheads="1"/>
          </p:cNvSpPr>
          <p:nvPr/>
        </p:nvSpPr>
        <p:spPr bwMode="auto">
          <a:xfrm>
            <a:off x="1219200" y="2317750"/>
            <a:ext cx="6735763" cy="70788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lgn="ctr"/>
            <a:r>
              <a:rPr lang="en-US" sz="2000" b="1" dirty="0">
                <a:latin typeface="Eurostile"/>
                <a:cs typeface="Eurostile"/>
              </a:rPr>
              <a:t>Finished files are the result of years of scientific study combined with the experience of years</a:t>
            </a:r>
          </a:p>
        </p:txBody>
      </p:sp>
      <p:sp>
        <p:nvSpPr>
          <p:cNvPr id="24" name="Rectangle 15"/>
          <p:cNvSpPr>
            <a:spLocks noChangeArrowheads="1"/>
          </p:cNvSpPr>
          <p:nvPr/>
        </p:nvSpPr>
        <p:spPr bwMode="auto">
          <a:xfrm>
            <a:off x="1569992" y="1676400"/>
            <a:ext cx="5908764"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lgn="ctr"/>
            <a:r>
              <a:rPr lang="en-US" sz="2000" b="1" dirty="0">
                <a:solidFill>
                  <a:srgbClr val="0000CC"/>
                </a:solidFill>
                <a:latin typeface="Arial Rounded MT Bold"/>
                <a:cs typeface="Arial Rounded MT Bold"/>
              </a:rPr>
              <a:t>Count the total number of </a:t>
            </a:r>
            <a:r>
              <a:rPr lang="en-US" sz="2000" b="1" dirty="0" smtClean="0">
                <a:solidFill>
                  <a:srgbClr val="0000CC"/>
                </a:solidFill>
                <a:latin typeface="Arial Rounded MT Bold"/>
                <a:cs typeface="Arial Rounded MT Bold"/>
              </a:rPr>
              <a:t>F’s </a:t>
            </a:r>
            <a:r>
              <a:rPr lang="en-US" sz="2000" b="1" dirty="0">
                <a:solidFill>
                  <a:srgbClr val="0000CC"/>
                </a:solidFill>
                <a:latin typeface="Arial Rounded MT Bold"/>
                <a:cs typeface="Arial Rounded MT Bold"/>
              </a:rPr>
              <a:t>in the paragraph</a:t>
            </a:r>
          </a:p>
        </p:txBody>
      </p:sp>
    </p:spTree>
    <p:extLst>
      <p:ext uri="{BB962C8B-B14F-4D97-AF65-F5344CB8AC3E}">
        <p14:creationId xmlns:p14="http://schemas.microsoft.com/office/powerpoint/2010/main" val="63797229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44133" y="308168"/>
            <a:ext cx="6129867" cy="589299"/>
          </a:xfrm>
        </p:spPr>
        <p:txBody>
          <a:bodyPr/>
          <a:lstStyle/>
          <a:p>
            <a:pPr marL="0" indent="0" algn="ctr">
              <a:buNone/>
            </a:pPr>
            <a:r>
              <a:rPr lang="en-US" dirty="0" smtClean="0"/>
              <a:t>How Effective are Your Safeguards?</a:t>
            </a:r>
            <a:endParaRPr lang="en-US" dirty="0"/>
          </a:p>
        </p:txBody>
      </p:sp>
      <p:pic>
        <p:nvPicPr>
          <p:cNvPr id="30" name="Picture 29" descr="swiss cheese.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0500" y="1259141"/>
            <a:ext cx="8753273" cy="4760659"/>
          </a:xfrm>
          <a:prstGeom prst="rect">
            <a:avLst/>
          </a:prstGeom>
        </p:spPr>
      </p:pic>
    </p:spTree>
    <p:extLst>
      <p:ext uri="{BB962C8B-B14F-4D97-AF65-F5344CB8AC3E}">
        <p14:creationId xmlns:p14="http://schemas.microsoft.com/office/powerpoint/2010/main" val="40358494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2059" y="325101"/>
            <a:ext cx="7716208" cy="589299"/>
          </a:xfrm>
        </p:spPr>
        <p:txBody>
          <a:bodyPr/>
          <a:lstStyle/>
          <a:p>
            <a:pPr marL="0" indent="0" algn="ctr">
              <a:buNone/>
            </a:pPr>
            <a:r>
              <a:rPr lang="en-US" dirty="0" smtClean="0"/>
              <a:t>Stacking Safeguards to Reduce Risk of Error</a:t>
            </a:r>
            <a:endParaRPr lang="en-US" dirty="0"/>
          </a:p>
        </p:txBody>
      </p:sp>
      <p:sp>
        <p:nvSpPr>
          <p:cNvPr id="18" name="Text Box 4"/>
          <p:cNvSpPr txBox="1">
            <a:spLocks noChangeArrowheads="1"/>
          </p:cNvSpPr>
          <p:nvPr/>
        </p:nvSpPr>
        <p:spPr bwMode="auto">
          <a:xfrm>
            <a:off x="3052046" y="5709616"/>
            <a:ext cx="3716942"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000" dirty="0">
                <a:latin typeface="Trebuchet MS" charset="0"/>
                <a:cs typeface="ＭＳ Ｐゴシック" charset="0"/>
              </a:rPr>
              <a:t>Safeguard Effectiveness</a:t>
            </a:r>
          </a:p>
        </p:txBody>
      </p:sp>
      <p:sp>
        <p:nvSpPr>
          <p:cNvPr id="19" name="Text Box 5"/>
          <p:cNvSpPr txBox="1">
            <a:spLocks noChangeArrowheads="1"/>
          </p:cNvSpPr>
          <p:nvPr/>
        </p:nvSpPr>
        <p:spPr bwMode="auto">
          <a:xfrm rot="16200000">
            <a:off x="-325490" y="3525631"/>
            <a:ext cx="2687476"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000" dirty="0">
                <a:latin typeface="Trebuchet MS" charset="0"/>
                <a:cs typeface="ＭＳ Ｐゴシック" charset="0"/>
              </a:rPr>
              <a:t>Risk of Human Error</a:t>
            </a:r>
          </a:p>
        </p:txBody>
      </p:sp>
      <p:sp>
        <p:nvSpPr>
          <p:cNvPr id="20" name="Text Box 6"/>
          <p:cNvSpPr txBox="1">
            <a:spLocks noChangeArrowheads="1"/>
          </p:cNvSpPr>
          <p:nvPr/>
        </p:nvSpPr>
        <p:spPr bwMode="auto">
          <a:xfrm>
            <a:off x="457200" y="5399322"/>
            <a:ext cx="1262358" cy="33855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1600" dirty="0" smtClean="0">
                <a:solidFill>
                  <a:schemeClr val="tx2"/>
                </a:solidFill>
                <a:latin typeface="Arial Rounded MT Bold" charset="0"/>
                <a:cs typeface="ＭＳ Ｐゴシック" charset="0"/>
              </a:rPr>
              <a:t>HIGHER</a:t>
            </a:r>
            <a:endParaRPr lang="en-US" sz="1600" dirty="0">
              <a:solidFill>
                <a:schemeClr val="tx2"/>
              </a:solidFill>
              <a:latin typeface="Arial Rounded MT Bold" charset="0"/>
              <a:cs typeface="ＭＳ Ｐゴシック" charset="0"/>
            </a:endParaRPr>
          </a:p>
        </p:txBody>
      </p:sp>
      <p:sp>
        <p:nvSpPr>
          <p:cNvPr id="21" name="Text Box 7"/>
          <p:cNvSpPr txBox="1">
            <a:spLocks noChangeArrowheads="1"/>
          </p:cNvSpPr>
          <p:nvPr/>
        </p:nvSpPr>
        <p:spPr bwMode="auto">
          <a:xfrm>
            <a:off x="568241" y="1740420"/>
            <a:ext cx="1011055" cy="33855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1600" dirty="0" smtClean="0">
                <a:solidFill>
                  <a:schemeClr val="tx2"/>
                </a:solidFill>
                <a:latin typeface="Arial Rounded MT Bold" charset="0"/>
                <a:cs typeface="ＭＳ Ｐゴシック" charset="0"/>
              </a:rPr>
              <a:t>LOWER</a:t>
            </a:r>
            <a:endParaRPr lang="en-US" sz="1600" dirty="0">
              <a:solidFill>
                <a:schemeClr val="tx2"/>
              </a:solidFill>
              <a:latin typeface="Arial Rounded MT Bold" charset="0"/>
              <a:cs typeface="ＭＳ Ｐゴシック" charset="0"/>
            </a:endParaRPr>
          </a:p>
        </p:txBody>
      </p:sp>
      <p:sp>
        <p:nvSpPr>
          <p:cNvPr id="22" name="Text Box 8"/>
          <p:cNvSpPr txBox="1">
            <a:spLocks noChangeArrowheads="1"/>
          </p:cNvSpPr>
          <p:nvPr/>
        </p:nvSpPr>
        <p:spPr bwMode="auto">
          <a:xfrm>
            <a:off x="7540428" y="5745625"/>
            <a:ext cx="841572" cy="338554"/>
          </a:xfrm>
          <a:prstGeom prst="rect">
            <a:avLst/>
          </a:prstGeom>
          <a:solidFill>
            <a:schemeClr val="accent3">
              <a:lumMod val="60000"/>
              <a:lumOff val="40000"/>
              <a:alpha val="68000"/>
            </a:schemeClr>
          </a:solidFill>
          <a:ln>
            <a:solidFill>
              <a:schemeClr val="tx1"/>
            </a:solidFill>
          </a:ln>
          <a:effectLst/>
        </p:spPr>
        <p:txBody>
          <a:bodyPr wrap="square">
            <a:spAutoFit/>
          </a:bodyPr>
          <a:lstStyle>
            <a:defPPr>
              <a:defRPr lang="en-US"/>
            </a:defPPr>
            <a:lvl1pPr algn="ctr">
              <a:defRPr sz="1600">
                <a:solidFill>
                  <a:schemeClr val="tx2"/>
                </a:solidFill>
                <a:latin typeface="Arial Rounded MT Bold" charset="0"/>
                <a:ea typeface="ＭＳ Ｐゴシック" charset="0"/>
                <a:cs typeface="ＭＳ Ｐゴシック" charset="0"/>
              </a:defRPr>
            </a:lvl1pPr>
            <a:lvl2pPr marL="742950" indent="-285750" eaLnBrk="0" hangingPunct="0">
              <a:defRPr>
                <a:latin typeface="Arial" charset="0"/>
                <a:ea typeface="ＭＳ Ｐゴシック" charset="0"/>
              </a:defRPr>
            </a:lvl2pPr>
            <a:lvl3pPr marL="1143000" indent="-228600" eaLnBrk="0" hangingPunct="0">
              <a:defRPr>
                <a:latin typeface="Arial" charset="0"/>
                <a:ea typeface="ＭＳ Ｐゴシック" charset="0"/>
              </a:defRPr>
            </a:lvl3pPr>
            <a:lvl4pPr marL="1600200" indent="-228600" eaLnBrk="0" hangingPunct="0">
              <a:defRPr>
                <a:latin typeface="Arial" charset="0"/>
                <a:ea typeface="ＭＳ Ｐゴシック" charset="0"/>
              </a:defRPr>
            </a:lvl4pPr>
            <a:lvl5pPr marL="2057400" indent="-228600" eaLnBrk="0" hangingPunct="0">
              <a:defRPr>
                <a:latin typeface="Arial" charset="0"/>
                <a:ea typeface="ＭＳ Ｐゴシック" charset="0"/>
              </a:defRPr>
            </a:lvl5pPr>
            <a:lvl6pPr marL="2514600" indent="-228600" eaLnBrk="0" fontAlgn="base" hangingPunct="0">
              <a:spcBef>
                <a:spcPct val="0"/>
              </a:spcBef>
              <a:spcAft>
                <a:spcPct val="0"/>
              </a:spcAft>
              <a:defRPr>
                <a:latin typeface="Arial" charset="0"/>
                <a:ea typeface="ＭＳ Ｐゴシック" charset="0"/>
              </a:defRPr>
            </a:lvl6pPr>
            <a:lvl7pPr marL="2971800" indent="-228600" eaLnBrk="0" fontAlgn="base" hangingPunct="0">
              <a:spcBef>
                <a:spcPct val="0"/>
              </a:spcBef>
              <a:spcAft>
                <a:spcPct val="0"/>
              </a:spcAft>
              <a:defRPr>
                <a:latin typeface="Arial" charset="0"/>
                <a:ea typeface="ＭＳ Ｐゴシック" charset="0"/>
              </a:defRPr>
            </a:lvl7pPr>
            <a:lvl8pPr marL="3429000" indent="-228600" eaLnBrk="0" fontAlgn="base" hangingPunct="0">
              <a:spcBef>
                <a:spcPct val="0"/>
              </a:spcBef>
              <a:spcAft>
                <a:spcPct val="0"/>
              </a:spcAft>
              <a:defRPr>
                <a:latin typeface="Arial" charset="0"/>
                <a:ea typeface="ＭＳ Ｐゴシック" charset="0"/>
              </a:defRPr>
            </a:lvl8pPr>
            <a:lvl9pPr marL="3886200" indent="-228600" eaLnBrk="0" fontAlgn="base" hangingPunct="0">
              <a:spcBef>
                <a:spcPct val="0"/>
              </a:spcBef>
              <a:spcAft>
                <a:spcPct val="0"/>
              </a:spcAft>
              <a:defRPr>
                <a:latin typeface="Arial" charset="0"/>
                <a:ea typeface="ＭＳ Ｐゴシック" charset="0"/>
              </a:defRPr>
            </a:lvl9pPr>
          </a:lstStyle>
          <a:p>
            <a:r>
              <a:rPr lang="en-US" dirty="0"/>
              <a:t>HIGH</a:t>
            </a:r>
          </a:p>
        </p:txBody>
      </p:sp>
      <p:grpSp>
        <p:nvGrpSpPr>
          <p:cNvPr id="23" name="Group 22"/>
          <p:cNvGrpSpPr/>
          <p:nvPr/>
        </p:nvGrpSpPr>
        <p:grpSpPr>
          <a:xfrm>
            <a:off x="1649427" y="1676400"/>
            <a:ext cx="6592312" cy="3969196"/>
            <a:chOff x="1508125" y="1647825"/>
            <a:chExt cx="6111875" cy="3886200"/>
          </a:xfrm>
        </p:grpSpPr>
        <p:sp>
          <p:nvSpPr>
            <p:cNvPr id="24" name="Line 9"/>
            <p:cNvSpPr>
              <a:spLocks noChangeShapeType="1"/>
            </p:cNvSpPr>
            <p:nvPr/>
          </p:nvSpPr>
          <p:spPr bwMode="auto">
            <a:xfrm flipV="1">
              <a:off x="1524000" y="1647825"/>
              <a:ext cx="0" cy="3886200"/>
            </a:xfrm>
            <a:prstGeom prst="line">
              <a:avLst/>
            </a:prstGeom>
            <a:noFill/>
            <a:ln w="444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sz="1600"/>
            </a:p>
          </p:txBody>
        </p:sp>
        <p:sp>
          <p:nvSpPr>
            <p:cNvPr id="25" name="Line 10"/>
            <p:cNvSpPr>
              <a:spLocks noChangeShapeType="1"/>
            </p:cNvSpPr>
            <p:nvPr/>
          </p:nvSpPr>
          <p:spPr bwMode="auto">
            <a:xfrm>
              <a:off x="1508125" y="5534025"/>
              <a:ext cx="6111875" cy="0"/>
            </a:xfrm>
            <a:prstGeom prst="line">
              <a:avLst/>
            </a:prstGeom>
            <a:noFill/>
            <a:ln w="4127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sz="1600"/>
            </a:p>
          </p:txBody>
        </p:sp>
      </p:grpSp>
      <p:sp>
        <p:nvSpPr>
          <p:cNvPr id="26" name="Text Box 13"/>
          <p:cNvSpPr txBox="1">
            <a:spLocks noChangeArrowheads="1"/>
          </p:cNvSpPr>
          <p:nvPr/>
        </p:nvSpPr>
        <p:spPr bwMode="auto">
          <a:xfrm>
            <a:off x="1368904" y="5709616"/>
            <a:ext cx="800662" cy="338554"/>
          </a:xfrm>
          <a:prstGeom prst="rect">
            <a:avLst/>
          </a:prstGeom>
          <a:solidFill>
            <a:srgbClr val="C0504D"/>
          </a:solidFill>
          <a:ln>
            <a:noFill/>
          </a:ln>
          <a:effectLst/>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1600" b="1" dirty="0" smtClean="0">
                <a:solidFill>
                  <a:schemeClr val="tx2"/>
                </a:solidFill>
                <a:latin typeface="Verdana" charset="0"/>
                <a:cs typeface="ＭＳ Ｐゴシック" charset="0"/>
              </a:rPr>
              <a:t>LOW</a:t>
            </a:r>
            <a:endParaRPr lang="en-US" sz="1600" b="1" dirty="0">
              <a:solidFill>
                <a:schemeClr val="tx2"/>
              </a:solidFill>
              <a:latin typeface="Verdana" charset="0"/>
              <a:cs typeface="ＭＳ Ｐゴシック" charset="0"/>
            </a:endParaRPr>
          </a:p>
        </p:txBody>
      </p:sp>
      <p:sp>
        <p:nvSpPr>
          <p:cNvPr id="28" name="Text Box 23"/>
          <p:cNvSpPr txBox="1">
            <a:spLocks noChangeArrowheads="1"/>
          </p:cNvSpPr>
          <p:nvPr/>
        </p:nvSpPr>
        <p:spPr bwMode="auto">
          <a:xfrm>
            <a:off x="1859819" y="1676400"/>
            <a:ext cx="2735108" cy="823471"/>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1600" dirty="0" smtClean="0">
                <a:solidFill>
                  <a:schemeClr val="tx2"/>
                </a:solidFill>
                <a:latin typeface="Verdana" charset="0"/>
                <a:cs typeface="ＭＳ Ｐゴシック" charset="0"/>
              </a:rPr>
              <a:t>Each process should be evaluated and improved at least annually</a:t>
            </a:r>
            <a:endParaRPr lang="en-US" sz="1600" dirty="0">
              <a:solidFill>
                <a:schemeClr val="tx2"/>
              </a:solidFill>
              <a:latin typeface="Verdana" charset="0"/>
              <a:cs typeface="ＭＳ Ｐゴシック" charset="0"/>
            </a:endParaRPr>
          </a:p>
        </p:txBody>
      </p:sp>
      <p:grpSp>
        <p:nvGrpSpPr>
          <p:cNvPr id="3" name="Group 2"/>
          <p:cNvGrpSpPr/>
          <p:nvPr/>
        </p:nvGrpSpPr>
        <p:grpSpPr>
          <a:xfrm>
            <a:off x="1789688" y="1868458"/>
            <a:ext cx="6452051" cy="3681709"/>
            <a:chOff x="1789688" y="1868458"/>
            <a:chExt cx="6452051" cy="3681709"/>
          </a:xfrm>
        </p:grpSpPr>
        <p:sp>
          <p:nvSpPr>
            <p:cNvPr id="27" name="Text Box 17"/>
            <p:cNvSpPr txBox="1">
              <a:spLocks noChangeArrowheads="1"/>
            </p:cNvSpPr>
            <p:nvPr/>
          </p:nvSpPr>
          <p:spPr bwMode="auto">
            <a:xfrm>
              <a:off x="1789688" y="4965391"/>
              <a:ext cx="1051965" cy="584776"/>
            </a:xfrm>
            <a:prstGeom prst="rect">
              <a:avLst/>
            </a:prstGeom>
            <a:solidFill>
              <a:srgbClr val="CCFFCC"/>
            </a:solidFill>
            <a:ln>
              <a:solidFill>
                <a:schemeClr val="tx1"/>
              </a:solidFill>
            </a:ln>
            <a:effectLst/>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1600" dirty="0" smtClean="0">
                  <a:solidFill>
                    <a:schemeClr val="tx2"/>
                  </a:solidFill>
                  <a:latin typeface="Arial Rounded MT Bold" charset="0"/>
                  <a:cs typeface="ＭＳ Ｐゴシック" charset="0"/>
                </a:rPr>
                <a:t>General JHA</a:t>
              </a:r>
              <a:endParaRPr lang="en-US" sz="1600" dirty="0">
                <a:solidFill>
                  <a:schemeClr val="tx2"/>
                </a:solidFill>
                <a:latin typeface="Arial Rounded MT Bold" charset="0"/>
                <a:cs typeface="ＭＳ Ｐゴシック" charset="0"/>
              </a:endParaRPr>
            </a:p>
          </p:txBody>
        </p:sp>
        <p:sp>
          <p:nvSpPr>
            <p:cNvPr id="29" name="Text Box 17"/>
            <p:cNvSpPr txBox="1">
              <a:spLocks noChangeArrowheads="1"/>
            </p:cNvSpPr>
            <p:nvPr/>
          </p:nvSpPr>
          <p:spPr bwMode="auto">
            <a:xfrm>
              <a:off x="3052046" y="4965391"/>
              <a:ext cx="1051965" cy="584776"/>
            </a:xfrm>
            <a:prstGeom prst="rect">
              <a:avLst/>
            </a:prstGeom>
            <a:solidFill>
              <a:srgbClr val="CCFFCC"/>
            </a:solidFill>
            <a:ln>
              <a:solidFill>
                <a:schemeClr val="tx1"/>
              </a:solidFill>
            </a:ln>
            <a:effectLst/>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1600" dirty="0" smtClean="0">
                  <a:solidFill>
                    <a:schemeClr val="tx2"/>
                  </a:solidFill>
                  <a:latin typeface="Arial Rounded MT Bold" charset="0"/>
                  <a:cs typeface="ＭＳ Ｐゴシック" charset="0"/>
                </a:rPr>
                <a:t>General JHA</a:t>
              </a:r>
              <a:endParaRPr lang="en-US" sz="1600" dirty="0">
                <a:solidFill>
                  <a:schemeClr val="tx2"/>
                </a:solidFill>
                <a:latin typeface="Arial Rounded MT Bold" charset="0"/>
                <a:cs typeface="ＭＳ Ｐゴシック" charset="0"/>
              </a:endParaRPr>
            </a:p>
          </p:txBody>
        </p:sp>
        <p:sp>
          <p:nvSpPr>
            <p:cNvPr id="30" name="Text Box 17"/>
            <p:cNvSpPr txBox="1">
              <a:spLocks noChangeArrowheads="1"/>
            </p:cNvSpPr>
            <p:nvPr/>
          </p:nvSpPr>
          <p:spPr bwMode="auto">
            <a:xfrm>
              <a:off x="4384535" y="4965391"/>
              <a:ext cx="1051965" cy="584776"/>
            </a:xfrm>
            <a:prstGeom prst="rect">
              <a:avLst/>
            </a:prstGeom>
            <a:solidFill>
              <a:srgbClr val="CCFFCC"/>
            </a:solidFill>
            <a:ln>
              <a:solidFill>
                <a:schemeClr val="tx1"/>
              </a:solidFill>
            </a:ln>
            <a:effectLst/>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1600" dirty="0" smtClean="0">
                  <a:solidFill>
                    <a:schemeClr val="tx2"/>
                  </a:solidFill>
                  <a:latin typeface="Arial Rounded MT Bold" charset="0"/>
                  <a:cs typeface="ＭＳ Ｐゴシック" charset="0"/>
                </a:rPr>
                <a:t>General JHA</a:t>
              </a:r>
              <a:endParaRPr lang="en-US" sz="1600" dirty="0">
                <a:solidFill>
                  <a:schemeClr val="tx2"/>
                </a:solidFill>
                <a:latin typeface="Arial Rounded MT Bold" charset="0"/>
                <a:cs typeface="ＭＳ Ｐゴシック" charset="0"/>
              </a:endParaRPr>
            </a:p>
          </p:txBody>
        </p:sp>
        <p:sp>
          <p:nvSpPr>
            <p:cNvPr id="31" name="Text Box 17"/>
            <p:cNvSpPr txBox="1">
              <a:spLocks noChangeArrowheads="1"/>
            </p:cNvSpPr>
            <p:nvPr/>
          </p:nvSpPr>
          <p:spPr bwMode="auto">
            <a:xfrm>
              <a:off x="5717023" y="4965391"/>
              <a:ext cx="1051965" cy="584776"/>
            </a:xfrm>
            <a:prstGeom prst="rect">
              <a:avLst/>
            </a:prstGeom>
            <a:solidFill>
              <a:srgbClr val="CCFFCC"/>
            </a:solidFill>
            <a:ln>
              <a:solidFill>
                <a:schemeClr val="tx1"/>
              </a:solidFill>
            </a:ln>
            <a:effectLst/>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1600" dirty="0" smtClean="0">
                  <a:solidFill>
                    <a:schemeClr val="tx2"/>
                  </a:solidFill>
                  <a:latin typeface="Arial Rounded MT Bold" charset="0"/>
                  <a:cs typeface="ＭＳ Ｐゴシック" charset="0"/>
                </a:rPr>
                <a:t>General JHA</a:t>
              </a:r>
              <a:endParaRPr lang="en-US" sz="1600" dirty="0">
                <a:solidFill>
                  <a:schemeClr val="tx2"/>
                </a:solidFill>
                <a:latin typeface="Arial Rounded MT Bold" charset="0"/>
                <a:cs typeface="ＭＳ Ｐゴシック" charset="0"/>
              </a:endParaRPr>
            </a:p>
          </p:txBody>
        </p:sp>
        <p:sp>
          <p:nvSpPr>
            <p:cNvPr id="32" name="Text Box 17"/>
            <p:cNvSpPr txBox="1">
              <a:spLocks noChangeArrowheads="1"/>
            </p:cNvSpPr>
            <p:nvPr/>
          </p:nvSpPr>
          <p:spPr bwMode="auto">
            <a:xfrm>
              <a:off x="7119642" y="4965391"/>
              <a:ext cx="1051965" cy="584776"/>
            </a:xfrm>
            <a:prstGeom prst="rect">
              <a:avLst/>
            </a:prstGeom>
            <a:solidFill>
              <a:srgbClr val="CCFFCC"/>
            </a:solidFill>
            <a:ln>
              <a:solidFill>
                <a:schemeClr val="tx1"/>
              </a:solidFill>
            </a:ln>
            <a:effectLst/>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1600" dirty="0" smtClean="0">
                  <a:solidFill>
                    <a:schemeClr val="tx2"/>
                  </a:solidFill>
                  <a:latin typeface="Arial Rounded MT Bold" charset="0"/>
                  <a:cs typeface="ＭＳ Ｐゴシック" charset="0"/>
                </a:rPr>
                <a:t>General JHA</a:t>
              </a:r>
              <a:endParaRPr lang="en-US" sz="1600" dirty="0">
                <a:solidFill>
                  <a:schemeClr val="tx2"/>
                </a:solidFill>
                <a:latin typeface="Arial Rounded MT Bold" charset="0"/>
                <a:cs typeface="ＭＳ Ｐゴシック" charset="0"/>
              </a:endParaRPr>
            </a:p>
          </p:txBody>
        </p:sp>
        <p:sp>
          <p:nvSpPr>
            <p:cNvPr id="33" name="Text Box 17"/>
            <p:cNvSpPr txBox="1">
              <a:spLocks noChangeArrowheads="1"/>
            </p:cNvSpPr>
            <p:nvPr/>
          </p:nvSpPr>
          <p:spPr bwMode="auto">
            <a:xfrm>
              <a:off x="2981915" y="4109133"/>
              <a:ext cx="1192227" cy="823471"/>
            </a:xfrm>
            <a:prstGeom prst="rect">
              <a:avLst/>
            </a:prstGeom>
            <a:solidFill>
              <a:schemeClr val="accent6">
                <a:lumMod val="20000"/>
                <a:lumOff val="80000"/>
              </a:schemeClr>
            </a:solidFill>
            <a:ln>
              <a:solidFill>
                <a:schemeClr val="tx1"/>
              </a:solidFill>
            </a:ln>
            <a:effectLst/>
          </p:spPr>
          <p:txBody>
            <a:bodyPr wrap="squar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1600" dirty="0" smtClean="0">
                  <a:solidFill>
                    <a:schemeClr val="tx2"/>
                  </a:solidFill>
                  <a:latin typeface="Arial Rounded MT Bold" charset="0"/>
                  <a:cs typeface="ＭＳ Ｐゴシック" charset="0"/>
                </a:rPr>
                <a:t>Task Specific JHA</a:t>
              </a:r>
              <a:endParaRPr lang="en-US" sz="1600" dirty="0">
                <a:solidFill>
                  <a:schemeClr val="tx2"/>
                </a:solidFill>
                <a:latin typeface="Arial Rounded MT Bold" charset="0"/>
                <a:cs typeface="ＭＳ Ｐゴシック" charset="0"/>
              </a:endParaRPr>
            </a:p>
          </p:txBody>
        </p:sp>
        <p:sp>
          <p:nvSpPr>
            <p:cNvPr id="34" name="Text Box 17"/>
            <p:cNvSpPr txBox="1">
              <a:spLocks noChangeArrowheads="1"/>
            </p:cNvSpPr>
            <p:nvPr/>
          </p:nvSpPr>
          <p:spPr bwMode="auto">
            <a:xfrm>
              <a:off x="4349469" y="3404921"/>
              <a:ext cx="1122096" cy="584776"/>
            </a:xfrm>
            <a:prstGeom prst="rect">
              <a:avLst/>
            </a:prstGeom>
            <a:solidFill>
              <a:schemeClr val="accent5">
                <a:lumMod val="90000"/>
              </a:schemeClr>
            </a:solidFill>
            <a:ln>
              <a:solidFill>
                <a:schemeClr val="tx1"/>
              </a:solidFill>
            </a:ln>
            <a:effectLst/>
          </p:spPr>
          <p:txBody>
            <a:bodyPr wrap="squar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1600" dirty="0" smtClean="0">
                  <a:solidFill>
                    <a:schemeClr val="tx2"/>
                  </a:solidFill>
                  <a:latin typeface="Arial Rounded MT Bold" charset="0"/>
                  <a:cs typeface="ＭＳ Ｐゴシック" charset="0"/>
                </a:rPr>
                <a:t>FLRA / Pre-Job</a:t>
              </a:r>
              <a:endParaRPr lang="en-US" sz="1600" dirty="0">
                <a:solidFill>
                  <a:schemeClr val="tx2"/>
                </a:solidFill>
                <a:latin typeface="Arial Rounded MT Bold" charset="0"/>
                <a:cs typeface="ＭＳ Ｐゴシック" charset="0"/>
              </a:endParaRPr>
            </a:p>
          </p:txBody>
        </p:sp>
        <p:sp>
          <p:nvSpPr>
            <p:cNvPr id="35" name="Text Box 17"/>
            <p:cNvSpPr txBox="1">
              <a:spLocks noChangeArrowheads="1"/>
            </p:cNvSpPr>
            <p:nvPr/>
          </p:nvSpPr>
          <p:spPr bwMode="auto">
            <a:xfrm>
              <a:off x="5681958" y="3414073"/>
              <a:ext cx="1122096" cy="584776"/>
            </a:xfrm>
            <a:prstGeom prst="rect">
              <a:avLst/>
            </a:prstGeom>
            <a:solidFill>
              <a:schemeClr val="accent5">
                <a:lumMod val="90000"/>
              </a:schemeClr>
            </a:solidFill>
            <a:ln>
              <a:solidFill>
                <a:schemeClr val="tx1"/>
              </a:solidFill>
            </a:ln>
            <a:effectLst/>
          </p:spPr>
          <p:txBody>
            <a:bodyPr wrap="squar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1600" dirty="0" smtClean="0">
                  <a:solidFill>
                    <a:schemeClr val="tx2"/>
                  </a:solidFill>
                  <a:latin typeface="Arial Rounded MT Bold" charset="0"/>
                  <a:cs typeface="ＭＳ Ｐゴシック" charset="0"/>
                </a:rPr>
                <a:t>FLRA / Pre-Job</a:t>
              </a:r>
              <a:endParaRPr lang="en-US" sz="1600" dirty="0">
                <a:solidFill>
                  <a:schemeClr val="tx2"/>
                </a:solidFill>
                <a:latin typeface="Arial Rounded MT Bold" charset="0"/>
                <a:cs typeface="ＭＳ Ｐゴシック" charset="0"/>
              </a:endParaRPr>
            </a:p>
          </p:txBody>
        </p:sp>
        <p:sp>
          <p:nvSpPr>
            <p:cNvPr id="36" name="Text Box 17"/>
            <p:cNvSpPr txBox="1">
              <a:spLocks noChangeArrowheads="1"/>
            </p:cNvSpPr>
            <p:nvPr/>
          </p:nvSpPr>
          <p:spPr bwMode="auto">
            <a:xfrm>
              <a:off x="7084577" y="3423226"/>
              <a:ext cx="1122096" cy="584776"/>
            </a:xfrm>
            <a:prstGeom prst="rect">
              <a:avLst/>
            </a:prstGeom>
            <a:solidFill>
              <a:schemeClr val="accent5">
                <a:lumMod val="90000"/>
              </a:schemeClr>
            </a:solidFill>
            <a:ln>
              <a:solidFill>
                <a:schemeClr val="tx1"/>
              </a:solidFill>
            </a:ln>
            <a:effectLst/>
          </p:spPr>
          <p:txBody>
            <a:bodyPr wrap="squar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1600" dirty="0" smtClean="0">
                  <a:solidFill>
                    <a:schemeClr val="tx2"/>
                  </a:solidFill>
                  <a:latin typeface="Arial Rounded MT Bold" charset="0"/>
                  <a:cs typeface="ＭＳ Ｐゴシック" charset="0"/>
                </a:rPr>
                <a:t>FLRA / Pre-Job</a:t>
              </a:r>
              <a:endParaRPr lang="en-US" sz="1600" dirty="0">
                <a:solidFill>
                  <a:schemeClr val="tx2"/>
                </a:solidFill>
                <a:latin typeface="Arial Rounded MT Bold" charset="0"/>
                <a:cs typeface="ＭＳ Ｐゴシック" charset="0"/>
              </a:endParaRPr>
            </a:p>
          </p:txBody>
        </p:sp>
        <p:sp>
          <p:nvSpPr>
            <p:cNvPr id="37" name="Text Box 17"/>
            <p:cNvSpPr txBox="1">
              <a:spLocks noChangeArrowheads="1"/>
            </p:cNvSpPr>
            <p:nvPr/>
          </p:nvSpPr>
          <p:spPr bwMode="auto">
            <a:xfrm>
              <a:off x="7049512" y="1868458"/>
              <a:ext cx="1192227" cy="823471"/>
            </a:xfrm>
            <a:prstGeom prst="rect">
              <a:avLst/>
            </a:prstGeom>
            <a:solidFill>
              <a:schemeClr val="accent3">
                <a:lumMod val="60000"/>
                <a:lumOff val="40000"/>
                <a:alpha val="68000"/>
              </a:schemeClr>
            </a:solidFill>
            <a:ln>
              <a:solidFill>
                <a:schemeClr val="tx1"/>
              </a:solidFill>
            </a:ln>
            <a:effectLst/>
          </p:spPr>
          <p:txBody>
            <a:bodyPr wrap="squar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1600" dirty="0" smtClean="0">
                  <a:solidFill>
                    <a:schemeClr val="tx2"/>
                  </a:solidFill>
                  <a:latin typeface="Arial Rounded MT Bold" charset="0"/>
                  <a:cs typeface="ＭＳ Ｐゴシック" charset="0"/>
                </a:rPr>
                <a:t>Practice-Based Training</a:t>
              </a:r>
              <a:endParaRPr lang="en-US" sz="1600" dirty="0">
                <a:solidFill>
                  <a:schemeClr val="tx2"/>
                </a:solidFill>
                <a:latin typeface="Arial Rounded MT Bold" charset="0"/>
                <a:cs typeface="ＭＳ Ｐゴシック" charset="0"/>
              </a:endParaRPr>
            </a:p>
          </p:txBody>
        </p:sp>
        <p:sp>
          <p:nvSpPr>
            <p:cNvPr id="38" name="Text Box 17"/>
            <p:cNvSpPr txBox="1">
              <a:spLocks noChangeArrowheads="1"/>
            </p:cNvSpPr>
            <p:nvPr/>
          </p:nvSpPr>
          <p:spPr bwMode="auto">
            <a:xfrm>
              <a:off x="7119642" y="2772231"/>
              <a:ext cx="1051965" cy="584776"/>
            </a:xfrm>
            <a:prstGeom prst="rect">
              <a:avLst/>
            </a:prstGeom>
            <a:solidFill>
              <a:schemeClr val="bg1">
                <a:lumMod val="85000"/>
              </a:schemeClr>
            </a:solidFill>
            <a:ln>
              <a:solidFill>
                <a:schemeClr val="tx1"/>
              </a:solidFill>
            </a:ln>
            <a:effectLst/>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1600" dirty="0" smtClean="0">
                  <a:solidFill>
                    <a:schemeClr val="tx2"/>
                  </a:solidFill>
                  <a:latin typeface="Arial Rounded MT Bold" charset="0"/>
                  <a:cs typeface="ＭＳ Ｐゴシック" charset="0"/>
                </a:rPr>
                <a:t>Walk Through</a:t>
              </a:r>
              <a:endParaRPr lang="en-US" sz="1600" dirty="0">
                <a:solidFill>
                  <a:schemeClr val="tx2"/>
                </a:solidFill>
                <a:latin typeface="Arial Rounded MT Bold" charset="0"/>
                <a:cs typeface="ＭＳ Ｐゴシック" charset="0"/>
              </a:endParaRPr>
            </a:p>
          </p:txBody>
        </p:sp>
        <p:sp>
          <p:nvSpPr>
            <p:cNvPr id="39" name="Text Box 17"/>
            <p:cNvSpPr txBox="1">
              <a:spLocks noChangeArrowheads="1"/>
            </p:cNvSpPr>
            <p:nvPr/>
          </p:nvSpPr>
          <p:spPr bwMode="auto">
            <a:xfrm>
              <a:off x="4314404" y="4109133"/>
              <a:ext cx="1192227" cy="823471"/>
            </a:xfrm>
            <a:prstGeom prst="rect">
              <a:avLst/>
            </a:prstGeom>
            <a:solidFill>
              <a:schemeClr val="accent6">
                <a:lumMod val="20000"/>
                <a:lumOff val="80000"/>
              </a:schemeClr>
            </a:solidFill>
            <a:ln>
              <a:solidFill>
                <a:schemeClr val="tx1"/>
              </a:solidFill>
            </a:ln>
            <a:effectLst/>
          </p:spPr>
          <p:txBody>
            <a:bodyPr wrap="squar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1600" dirty="0" smtClean="0">
                  <a:solidFill>
                    <a:schemeClr val="tx2"/>
                  </a:solidFill>
                  <a:latin typeface="Arial Rounded MT Bold" charset="0"/>
                  <a:cs typeface="ＭＳ Ｐゴシック" charset="0"/>
                </a:rPr>
                <a:t>Task Specific JHA</a:t>
              </a:r>
              <a:endParaRPr lang="en-US" sz="1600" dirty="0">
                <a:solidFill>
                  <a:schemeClr val="tx2"/>
                </a:solidFill>
                <a:latin typeface="Arial Rounded MT Bold" charset="0"/>
                <a:cs typeface="ＭＳ Ｐゴシック" charset="0"/>
              </a:endParaRPr>
            </a:p>
          </p:txBody>
        </p:sp>
        <p:sp>
          <p:nvSpPr>
            <p:cNvPr id="40" name="Text Box 17"/>
            <p:cNvSpPr txBox="1">
              <a:spLocks noChangeArrowheads="1"/>
            </p:cNvSpPr>
            <p:nvPr/>
          </p:nvSpPr>
          <p:spPr bwMode="auto">
            <a:xfrm>
              <a:off x="5646892" y="4109133"/>
              <a:ext cx="1192227" cy="823471"/>
            </a:xfrm>
            <a:prstGeom prst="rect">
              <a:avLst/>
            </a:prstGeom>
            <a:solidFill>
              <a:schemeClr val="accent6">
                <a:lumMod val="20000"/>
                <a:lumOff val="80000"/>
              </a:schemeClr>
            </a:solidFill>
            <a:ln>
              <a:solidFill>
                <a:schemeClr val="tx1"/>
              </a:solidFill>
            </a:ln>
            <a:effectLst/>
          </p:spPr>
          <p:txBody>
            <a:bodyPr wrap="squar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1600" dirty="0" smtClean="0">
                  <a:solidFill>
                    <a:schemeClr val="tx2"/>
                  </a:solidFill>
                  <a:latin typeface="Arial Rounded MT Bold" charset="0"/>
                  <a:cs typeface="ＭＳ Ｐゴシック" charset="0"/>
                </a:rPr>
                <a:t>Task Specific JHA</a:t>
              </a:r>
              <a:endParaRPr lang="en-US" sz="1600" dirty="0">
                <a:solidFill>
                  <a:schemeClr val="tx2"/>
                </a:solidFill>
                <a:latin typeface="Arial Rounded MT Bold" charset="0"/>
                <a:cs typeface="ＭＳ Ｐゴシック" charset="0"/>
              </a:endParaRPr>
            </a:p>
          </p:txBody>
        </p:sp>
        <p:sp>
          <p:nvSpPr>
            <p:cNvPr id="41" name="Text Box 17"/>
            <p:cNvSpPr txBox="1">
              <a:spLocks noChangeArrowheads="1"/>
            </p:cNvSpPr>
            <p:nvPr/>
          </p:nvSpPr>
          <p:spPr bwMode="auto">
            <a:xfrm>
              <a:off x="7049512" y="4101630"/>
              <a:ext cx="1192227" cy="823471"/>
            </a:xfrm>
            <a:prstGeom prst="rect">
              <a:avLst/>
            </a:prstGeom>
            <a:solidFill>
              <a:schemeClr val="accent6">
                <a:lumMod val="20000"/>
                <a:lumOff val="80000"/>
              </a:schemeClr>
            </a:solidFill>
            <a:ln>
              <a:solidFill>
                <a:schemeClr val="tx1"/>
              </a:solidFill>
            </a:ln>
            <a:effectLst/>
          </p:spPr>
          <p:txBody>
            <a:bodyPr wrap="squar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1600" dirty="0" smtClean="0">
                  <a:solidFill>
                    <a:schemeClr val="tx2"/>
                  </a:solidFill>
                  <a:latin typeface="Arial Rounded MT Bold" charset="0"/>
                  <a:cs typeface="ＭＳ Ｐゴシック" charset="0"/>
                </a:rPr>
                <a:t>Task Specific JHA</a:t>
              </a:r>
              <a:endParaRPr lang="en-US" sz="1600" dirty="0">
                <a:solidFill>
                  <a:schemeClr val="tx2"/>
                </a:solidFill>
                <a:latin typeface="Arial Rounded MT Bold" charset="0"/>
                <a:cs typeface="ＭＳ Ｐゴシック" charset="0"/>
              </a:endParaRPr>
            </a:p>
          </p:txBody>
        </p:sp>
        <p:sp>
          <p:nvSpPr>
            <p:cNvPr id="42" name="Text Box 17"/>
            <p:cNvSpPr txBox="1">
              <a:spLocks noChangeArrowheads="1"/>
            </p:cNvSpPr>
            <p:nvPr/>
          </p:nvSpPr>
          <p:spPr bwMode="auto">
            <a:xfrm>
              <a:off x="5717023" y="2764728"/>
              <a:ext cx="1051965" cy="584776"/>
            </a:xfrm>
            <a:prstGeom prst="rect">
              <a:avLst/>
            </a:prstGeom>
            <a:solidFill>
              <a:schemeClr val="bg1">
                <a:lumMod val="85000"/>
              </a:schemeClr>
            </a:solidFill>
            <a:ln>
              <a:solidFill>
                <a:schemeClr val="tx1"/>
              </a:solidFill>
            </a:ln>
            <a:effectLst/>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1600" dirty="0" smtClean="0">
                  <a:solidFill>
                    <a:schemeClr val="tx2"/>
                  </a:solidFill>
                  <a:latin typeface="Arial Rounded MT Bold" charset="0"/>
                  <a:cs typeface="ＭＳ Ｐゴシック" charset="0"/>
                </a:rPr>
                <a:t>Walk Through</a:t>
              </a:r>
              <a:endParaRPr lang="en-US" sz="1600" dirty="0">
                <a:solidFill>
                  <a:schemeClr val="tx2"/>
                </a:solidFill>
                <a:latin typeface="Arial Rounded MT Bold" charset="0"/>
                <a:cs typeface="ＭＳ Ｐゴシック" charset="0"/>
              </a:endParaRPr>
            </a:p>
          </p:txBody>
        </p:sp>
      </p:grpSp>
    </p:spTree>
    <p:extLst>
      <p:ext uri="{BB962C8B-B14F-4D97-AF65-F5344CB8AC3E}">
        <p14:creationId xmlns:p14="http://schemas.microsoft.com/office/powerpoint/2010/main" val="53032821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22838" y="264934"/>
            <a:ext cx="5672165" cy="599483"/>
          </a:xfrm>
        </p:spPr>
        <p:txBody>
          <a:bodyPr/>
          <a:lstStyle/>
          <a:p>
            <a:pPr marL="0" indent="0" algn="ctr">
              <a:buNone/>
            </a:pPr>
            <a:r>
              <a:rPr lang="en-US" dirty="0" smtClean="0"/>
              <a:t>All Fixes are Not Created Equal</a:t>
            </a:r>
            <a:endParaRPr lang="en-US" dirty="0"/>
          </a:p>
        </p:txBody>
      </p:sp>
      <p:pic>
        <p:nvPicPr>
          <p:cNvPr id="13" name="Picture 12"/>
          <p:cNvPicPr>
            <a:picLocks noChangeAspect="1"/>
          </p:cNvPicPr>
          <p:nvPr/>
        </p:nvPicPr>
        <p:blipFill>
          <a:blip r:embed="rId2"/>
          <a:stretch>
            <a:fillRect/>
          </a:stretch>
        </p:blipFill>
        <p:spPr>
          <a:xfrm>
            <a:off x="241300" y="1102815"/>
            <a:ext cx="8661400" cy="5181600"/>
          </a:xfrm>
          <a:prstGeom prst="rect">
            <a:avLst/>
          </a:prstGeom>
        </p:spPr>
      </p:pic>
    </p:spTree>
    <p:extLst>
      <p:ext uri="{BB962C8B-B14F-4D97-AF65-F5344CB8AC3E}">
        <p14:creationId xmlns:p14="http://schemas.microsoft.com/office/powerpoint/2010/main" val="200835157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9259" y="398138"/>
            <a:ext cx="3333669" cy="942589"/>
          </a:xfrm>
        </p:spPr>
        <p:txBody>
          <a:bodyPr/>
          <a:lstStyle/>
          <a:p>
            <a:pPr marL="0" indent="0" algn="ctr">
              <a:buNone/>
            </a:pPr>
            <a:r>
              <a:rPr lang="en-US" dirty="0" smtClean="0"/>
              <a:t>Creating Better Work Packages</a:t>
            </a:r>
            <a:endParaRPr lang="en-US" dirty="0"/>
          </a:p>
        </p:txBody>
      </p:sp>
      <p:sp>
        <p:nvSpPr>
          <p:cNvPr id="5" name="Rounded Rectangle 4"/>
          <p:cNvSpPr/>
          <p:nvPr/>
        </p:nvSpPr>
        <p:spPr>
          <a:xfrm>
            <a:off x="338138" y="3235656"/>
            <a:ext cx="8501062" cy="152400"/>
          </a:xfrm>
          <a:prstGeom prst="roundRect">
            <a:avLst/>
          </a:prstGeom>
          <a:gradFill flip="none" rotWithShape="1">
            <a:gsLst>
              <a:gs pos="0">
                <a:srgbClr val="FF3399"/>
              </a:gs>
              <a:gs pos="25000">
                <a:srgbClr val="FF6633"/>
              </a:gs>
              <a:gs pos="50000">
                <a:srgbClr val="FFFF00"/>
              </a:gs>
              <a:gs pos="75000">
                <a:srgbClr val="01A78F"/>
              </a:gs>
              <a:gs pos="100000">
                <a:srgbClr val="3366FF"/>
              </a:gs>
            </a:gsLst>
            <a:lin ang="0" scaled="1"/>
            <a:tileRect/>
          </a:gradFill>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a:latin typeface="Calibri" pitchFamily="34" charset="0"/>
              <a:cs typeface="Calibri" pitchFamily="34" charset="0"/>
            </a:endParaRPr>
          </a:p>
        </p:txBody>
      </p:sp>
      <p:sp>
        <p:nvSpPr>
          <p:cNvPr id="6" name="TextBox 30"/>
          <p:cNvSpPr txBox="1">
            <a:spLocks noChangeArrowheads="1"/>
          </p:cNvSpPr>
          <p:nvPr/>
        </p:nvSpPr>
        <p:spPr bwMode="auto">
          <a:xfrm>
            <a:off x="84668" y="2314222"/>
            <a:ext cx="1933221"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r>
              <a:rPr lang="en-US" sz="1800" dirty="0" smtClean="0">
                <a:latin typeface="Calibri" pitchFamily="34" charset="0"/>
                <a:cs typeface="Calibri" pitchFamily="34" charset="0"/>
              </a:rPr>
              <a:t>Verbal work instructions only</a:t>
            </a:r>
            <a:endParaRPr lang="en-US" sz="1800" dirty="0">
              <a:latin typeface="Calibri" pitchFamily="34" charset="0"/>
              <a:cs typeface="Calibri" pitchFamily="34" charset="0"/>
            </a:endParaRPr>
          </a:p>
        </p:txBody>
      </p:sp>
      <p:sp>
        <p:nvSpPr>
          <p:cNvPr id="7" name="TextBox 31"/>
          <p:cNvSpPr txBox="1">
            <a:spLocks noChangeArrowheads="1"/>
          </p:cNvSpPr>
          <p:nvPr/>
        </p:nvSpPr>
        <p:spPr bwMode="auto">
          <a:xfrm>
            <a:off x="6928554" y="2046113"/>
            <a:ext cx="1914878" cy="92333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r>
              <a:rPr lang="en-US" sz="1800" dirty="0" smtClean="0">
                <a:latin typeface="Calibri" pitchFamily="34" charset="0"/>
                <a:cs typeface="Calibri" pitchFamily="34" charset="0"/>
              </a:rPr>
              <a:t>Daily instructions written to grade 6-8 level</a:t>
            </a:r>
            <a:endParaRPr lang="en-US" sz="1800" dirty="0">
              <a:latin typeface="Calibri" pitchFamily="34" charset="0"/>
              <a:cs typeface="Calibri" pitchFamily="34" charset="0"/>
            </a:endParaRPr>
          </a:p>
        </p:txBody>
      </p:sp>
      <p:sp>
        <p:nvSpPr>
          <p:cNvPr id="8" name="TextBox 32"/>
          <p:cNvSpPr txBox="1">
            <a:spLocks noChangeArrowheads="1"/>
          </p:cNvSpPr>
          <p:nvPr/>
        </p:nvSpPr>
        <p:spPr bwMode="auto">
          <a:xfrm>
            <a:off x="2116667" y="2046113"/>
            <a:ext cx="2142562" cy="92333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r>
              <a:rPr lang="en-US" sz="1800" dirty="0" smtClean="0">
                <a:latin typeface="Calibri" pitchFamily="34" charset="0"/>
                <a:cs typeface="Calibri" pitchFamily="34" charset="0"/>
              </a:rPr>
              <a:t>Instructions exist, but not part of work package</a:t>
            </a:r>
            <a:endParaRPr lang="en-US" sz="1800" dirty="0">
              <a:latin typeface="Calibri" pitchFamily="34" charset="0"/>
              <a:cs typeface="Calibri" pitchFamily="34" charset="0"/>
            </a:endParaRPr>
          </a:p>
        </p:txBody>
      </p:sp>
      <p:sp>
        <p:nvSpPr>
          <p:cNvPr id="10" name="TextBox 34"/>
          <p:cNvSpPr txBox="1">
            <a:spLocks noChangeArrowheads="1"/>
          </p:cNvSpPr>
          <p:nvPr/>
        </p:nvSpPr>
        <p:spPr bwMode="auto">
          <a:xfrm>
            <a:off x="4680721" y="3752850"/>
            <a:ext cx="1818839"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r>
              <a:rPr lang="en-US" sz="1800" dirty="0">
                <a:latin typeface="Calibri" pitchFamily="34" charset="0"/>
                <a:cs typeface="Calibri" pitchFamily="34" charset="0"/>
              </a:rPr>
              <a:t>P</a:t>
            </a:r>
            <a:r>
              <a:rPr lang="en-US" sz="1800" dirty="0" smtClean="0">
                <a:latin typeface="Calibri" pitchFamily="34" charset="0"/>
                <a:cs typeface="Calibri" pitchFamily="34" charset="0"/>
              </a:rPr>
              <a:t>art of daily pre-shift work review</a:t>
            </a:r>
            <a:endParaRPr lang="en-US" sz="1800" dirty="0">
              <a:latin typeface="Calibri" pitchFamily="34" charset="0"/>
              <a:cs typeface="Calibri" pitchFamily="34" charset="0"/>
            </a:endParaRPr>
          </a:p>
        </p:txBody>
      </p:sp>
      <p:sp>
        <p:nvSpPr>
          <p:cNvPr id="11" name="TextBox 35"/>
          <p:cNvSpPr txBox="1">
            <a:spLocks noChangeArrowheads="1"/>
          </p:cNvSpPr>
          <p:nvPr/>
        </p:nvSpPr>
        <p:spPr bwMode="auto">
          <a:xfrm>
            <a:off x="42334" y="3759377"/>
            <a:ext cx="2031999"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r>
              <a:rPr lang="en-US" sz="1800" dirty="0" smtClean="0">
                <a:latin typeface="Calibri" pitchFamily="34" charset="0"/>
                <a:cs typeface="Calibri" pitchFamily="34" charset="0"/>
              </a:rPr>
              <a:t>General review of tasks at orientation</a:t>
            </a:r>
            <a:endParaRPr lang="en-US" sz="1800" dirty="0">
              <a:latin typeface="Calibri" pitchFamily="34" charset="0"/>
              <a:cs typeface="Calibri" pitchFamily="34" charset="0"/>
            </a:endParaRPr>
          </a:p>
        </p:txBody>
      </p:sp>
      <p:sp>
        <p:nvSpPr>
          <p:cNvPr id="12" name="TextBox 36"/>
          <p:cNvSpPr txBox="1">
            <a:spLocks noChangeArrowheads="1"/>
          </p:cNvSpPr>
          <p:nvPr/>
        </p:nvSpPr>
        <p:spPr bwMode="auto">
          <a:xfrm>
            <a:off x="6897141" y="3771900"/>
            <a:ext cx="2006980"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r>
              <a:rPr lang="en-US" sz="1800" dirty="0" smtClean="0">
                <a:latin typeface="Calibri" pitchFamily="34" charset="0"/>
                <a:cs typeface="Calibri" pitchFamily="34" charset="0"/>
              </a:rPr>
              <a:t>Crisp, single action steps with signoffs</a:t>
            </a:r>
            <a:endParaRPr lang="en-US" sz="1800" dirty="0">
              <a:latin typeface="Calibri" pitchFamily="34" charset="0"/>
              <a:cs typeface="Calibri" pitchFamily="34" charset="0"/>
            </a:endParaRPr>
          </a:p>
        </p:txBody>
      </p:sp>
      <p:sp>
        <p:nvSpPr>
          <p:cNvPr id="13" name="TextBox 37"/>
          <p:cNvSpPr txBox="1">
            <a:spLocks noChangeArrowheads="1"/>
          </p:cNvSpPr>
          <p:nvPr/>
        </p:nvSpPr>
        <p:spPr bwMode="auto">
          <a:xfrm>
            <a:off x="4672161" y="2021385"/>
            <a:ext cx="1804840" cy="92333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r>
              <a:rPr lang="en-US" sz="1800" dirty="0" smtClean="0">
                <a:latin typeface="Calibri" pitchFamily="34" charset="0"/>
                <a:cs typeface="Calibri" pitchFamily="34" charset="0"/>
              </a:rPr>
              <a:t>Includes safety JSA and risk assessment</a:t>
            </a:r>
            <a:endParaRPr lang="en-US" sz="1800" dirty="0">
              <a:latin typeface="Calibri" pitchFamily="34" charset="0"/>
              <a:cs typeface="Calibri" pitchFamily="34" charset="0"/>
            </a:endParaRPr>
          </a:p>
        </p:txBody>
      </p:sp>
      <p:sp>
        <p:nvSpPr>
          <p:cNvPr id="14" name="TextBox 38"/>
          <p:cNvSpPr txBox="1">
            <a:spLocks noChangeArrowheads="1"/>
          </p:cNvSpPr>
          <p:nvPr/>
        </p:nvSpPr>
        <p:spPr bwMode="auto">
          <a:xfrm>
            <a:off x="2003780" y="3743678"/>
            <a:ext cx="2372050" cy="92333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r>
              <a:rPr lang="en-US" sz="1800" dirty="0" smtClean="0">
                <a:latin typeface="Calibri" pitchFamily="34" charset="0"/>
                <a:cs typeface="Calibri" pitchFamily="34" charset="0"/>
              </a:rPr>
              <a:t>Reviewed annually as part of development planning</a:t>
            </a:r>
            <a:endParaRPr lang="en-US" sz="1800" dirty="0">
              <a:latin typeface="Calibri" pitchFamily="34" charset="0"/>
              <a:cs typeface="Calibri" pitchFamily="34" charset="0"/>
            </a:endParaRPr>
          </a:p>
        </p:txBody>
      </p:sp>
      <p:cxnSp>
        <p:nvCxnSpPr>
          <p:cNvPr id="16" name="Straight Connector 15"/>
          <p:cNvCxnSpPr/>
          <p:nvPr/>
        </p:nvCxnSpPr>
        <p:spPr>
          <a:xfrm>
            <a:off x="1058519" y="2971800"/>
            <a:ext cx="0" cy="73117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3190560" y="2971800"/>
            <a:ext cx="0" cy="73117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588456" y="2971800"/>
            <a:ext cx="0" cy="73117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7889544" y="2971800"/>
            <a:ext cx="0" cy="73117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1" name="Text Box 38"/>
          <p:cNvSpPr txBox="1">
            <a:spLocks noChangeArrowheads="1"/>
          </p:cNvSpPr>
          <p:nvPr/>
        </p:nvSpPr>
        <p:spPr bwMode="auto">
          <a:xfrm>
            <a:off x="3710604" y="5132013"/>
            <a:ext cx="4442796"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en-US" sz="2000" dirty="0" smtClean="0">
                <a:latin typeface="Eurostile"/>
                <a:cs typeface="Eurostile"/>
              </a:rPr>
              <a:t>Get the instructions close to the work</a:t>
            </a:r>
            <a:endParaRPr lang="en-US" sz="2000" dirty="0">
              <a:latin typeface="Eurostile"/>
              <a:cs typeface="Eurostile"/>
            </a:endParaRPr>
          </a:p>
        </p:txBody>
      </p:sp>
      <p:graphicFrame>
        <p:nvGraphicFramePr>
          <p:cNvPr id="22" name="Object 39"/>
          <p:cNvGraphicFramePr>
            <a:graphicFrameLocks noChangeAspect="1"/>
          </p:cNvGraphicFramePr>
          <p:nvPr>
            <p:extLst>
              <p:ext uri="{D42A27DB-BD31-4B8C-83A1-F6EECF244321}">
                <p14:modId xmlns:p14="http://schemas.microsoft.com/office/powerpoint/2010/main" val="3762870455"/>
              </p:ext>
            </p:extLst>
          </p:nvPr>
        </p:nvGraphicFramePr>
        <p:xfrm flipH="1" flipV="1">
          <a:off x="3558204" y="5259694"/>
          <a:ext cx="152400" cy="152400"/>
        </p:xfrm>
        <a:graphic>
          <a:graphicData uri="http://schemas.openxmlformats.org/presentationml/2006/ole">
            <mc:AlternateContent xmlns:mc="http://schemas.openxmlformats.org/markup-compatibility/2006">
              <mc:Choice xmlns:v="urn:schemas-microsoft-com:vml" Requires="v">
                <p:oleObj spid="_x0000_s820331" name="CorelDRAW" r:id="rId3" imgW="304800" imgH="304800" progId="CorelDRAW.Graphic.10">
                  <p:embed/>
                </p:oleObj>
              </mc:Choice>
              <mc:Fallback>
                <p:oleObj name="CorelDRAW" r:id="rId3" imgW="304800" imgH="304800" progId="CorelDRAW.Graphic.10">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flipV="1">
                        <a:off x="3558204" y="5259694"/>
                        <a:ext cx="152400" cy="152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oleObj>
              </mc:Fallback>
            </mc:AlternateContent>
          </a:graphicData>
        </a:graphic>
      </p:graphicFrame>
      <p:graphicFrame>
        <p:nvGraphicFramePr>
          <p:cNvPr id="23" name="Object 40"/>
          <p:cNvGraphicFramePr>
            <a:graphicFrameLocks noChangeAspect="1"/>
          </p:cNvGraphicFramePr>
          <p:nvPr>
            <p:extLst>
              <p:ext uri="{D42A27DB-BD31-4B8C-83A1-F6EECF244321}">
                <p14:modId xmlns:p14="http://schemas.microsoft.com/office/powerpoint/2010/main" val="2359121017"/>
              </p:ext>
            </p:extLst>
          </p:nvPr>
        </p:nvGraphicFramePr>
        <p:xfrm flipH="1" flipV="1">
          <a:off x="3558204" y="4886653"/>
          <a:ext cx="152400" cy="152400"/>
        </p:xfrm>
        <a:graphic>
          <a:graphicData uri="http://schemas.openxmlformats.org/presentationml/2006/ole">
            <mc:AlternateContent xmlns:mc="http://schemas.openxmlformats.org/markup-compatibility/2006">
              <mc:Choice xmlns:v="urn:schemas-microsoft-com:vml" Requires="v">
                <p:oleObj spid="_x0000_s820332" name="CorelDRAW" r:id="rId5" imgW="304800" imgH="304800" progId="CorelDRAW.Graphic.10">
                  <p:embed/>
                </p:oleObj>
              </mc:Choice>
              <mc:Fallback>
                <p:oleObj name="CorelDRAW" r:id="rId5" imgW="304800" imgH="304800" progId="CorelDRAW.Graphic.10">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flipV="1">
                        <a:off x="3558204" y="4886653"/>
                        <a:ext cx="152400" cy="152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oleObj>
              </mc:Fallback>
            </mc:AlternateContent>
          </a:graphicData>
        </a:graphic>
      </p:graphicFrame>
      <p:sp>
        <p:nvSpPr>
          <p:cNvPr id="24" name="Text Box 41"/>
          <p:cNvSpPr txBox="1">
            <a:spLocks noChangeArrowheads="1"/>
          </p:cNvSpPr>
          <p:nvPr/>
        </p:nvSpPr>
        <p:spPr bwMode="auto">
          <a:xfrm>
            <a:off x="3710604" y="4778023"/>
            <a:ext cx="4798396"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en-US" sz="2000" dirty="0" smtClean="0">
                <a:latin typeface="Eurostile"/>
                <a:cs typeface="Eurostile"/>
              </a:rPr>
              <a:t>Create simple, picture-based instructions</a:t>
            </a:r>
            <a:endParaRPr lang="en-US" sz="2000" dirty="0">
              <a:latin typeface="Eurostile"/>
              <a:cs typeface="Eurostile"/>
            </a:endParaRPr>
          </a:p>
        </p:txBody>
      </p:sp>
      <p:graphicFrame>
        <p:nvGraphicFramePr>
          <p:cNvPr id="25" name="Object 40"/>
          <p:cNvGraphicFramePr>
            <a:graphicFrameLocks noChangeAspect="1"/>
          </p:cNvGraphicFramePr>
          <p:nvPr>
            <p:extLst>
              <p:ext uri="{D42A27DB-BD31-4B8C-83A1-F6EECF244321}">
                <p14:modId xmlns:p14="http://schemas.microsoft.com/office/powerpoint/2010/main" val="36050716"/>
              </p:ext>
            </p:extLst>
          </p:nvPr>
        </p:nvGraphicFramePr>
        <p:xfrm flipH="1" flipV="1">
          <a:off x="3555183" y="5614433"/>
          <a:ext cx="152400" cy="152400"/>
        </p:xfrm>
        <a:graphic>
          <a:graphicData uri="http://schemas.openxmlformats.org/presentationml/2006/ole">
            <mc:AlternateContent xmlns:mc="http://schemas.openxmlformats.org/markup-compatibility/2006">
              <mc:Choice xmlns:v="urn:schemas-microsoft-com:vml" Requires="v">
                <p:oleObj spid="_x0000_s820333" name="CorelDRAW" r:id="rId6" imgW="304800" imgH="304800" progId="CorelDRAW.Graphic.10">
                  <p:embed/>
                </p:oleObj>
              </mc:Choice>
              <mc:Fallback>
                <p:oleObj name="CorelDRAW" r:id="rId6" imgW="304800" imgH="304800" progId="CorelDRAW.Graphic.10">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flipV="1">
                        <a:off x="3555183" y="5614433"/>
                        <a:ext cx="152400" cy="152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oleObj>
              </mc:Fallback>
            </mc:AlternateContent>
          </a:graphicData>
        </a:graphic>
      </p:graphicFrame>
      <p:sp>
        <p:nvSpPr>
          <p:cNvPr id="26" name="Text Box 41"/>
          <p:cNvSpPr txBox="1">
            <a:spLocks noChangeArrowheads="1"/>
          </p:cNvSpPr>
          <p:nvPr/>
        </p:nvSpPr>
        <p:spPr bwMode="auto">
          <a:xfrm>
            <a:off x="3707583" y="5505803"/>
            <a:ext cx="4914306"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en-US" sz="2000" dirty="0" smtClean="0">
                <a:latin typeface="Eurostile"/>
                <a:cs typeface="Eurostile"/>
              </a:rPr>
              <a:t>Involve users in work package improvement</a:t>
            </a:r>
            <a:endParaRPr lang="en-US" sz="2000" dirty="0">
              <a:latin typeface="Eurostile"/>
              <a:cs typeface="Eurostile"/>
            </a:endParaRPr>
          </a:p>
        </p:txBody>
      </p:sp>
      <p:sp>
        <p:nvSpPr>
          <p:cNvPr id="27" name="TextBox 35"/>
          <p:cNvSpPr txBox="1">
            <a:spLocks noChangeArrowheads="1"/>
          </p:cNvSpPr>
          <p:nvPr/>
        </p:nvSpPr>
        <p:spPr bwMode="auto">
          <a:xfrm>
            <a:off x="371836" y="5103434"/>
            <a:ext cx="2762281" cy="707886"/>
          </a:xfrm>
          <a:prstGeom prst="rect">
            <a:avLst/>
          </a:prstGeom>
          <a:solidFill>
            <a:schemeClr val="accent2">
              <a:lumMod val="20000"/>
              <a:lumOff val="80000"/>
            </a:schemeClr>
          </a:solidFill>
          <a:ln>
            <a:solidFill>
              <a:schemeClr val="tx1"/>
            </a:solidFill>
          </a:ln>
          <a:extLst/>
        </p:spPr>
        <p:txBody>
          <a:bodyPr wrap="square">
            <a:spAutoFit/>
          </a:bodyPr>
          <a:lstStyle>
            <a:defPPr>
              <a:defRPr lang="en-US"/>
            </a:defPPr>
            <a:lvl1pPr algn="ctr">
              <a:defRPr sz="2000" b="1">
                <a:latin typeface="Calibri" pitchFamily="34" charset="0"/>
                <a:cs typeface="Calibri" pitchFamily="34" charset="0"/>
              </a:defRPr>
            </a:lvl1pPr>
            <a:lvl2pPr marL="742950" indent="-285750" eaLnBrk="0" hangingPunct="0">
              <a:defRPr sz="2400">
                <a:latin typeface="Times New Roman" pitchFamily="18" charset="0"/>
              </a:defRPr>
            </a:lvl2pPr>
            <a:lvl3pPr marL="1143000" indent="-228600" eaLnBrk="0" hangingPunct="0">
              <a:defRPr sz="2400">
                <a:latin typeface="Times New Roman" pitchFamily="18" charset="0"/>
              </a:defRPr>
            </a:lvl3pPr>
            <a:lvl4pPr marL="1600200" indent="-228600" eaLnBrk="0" hangingPunct="0">
              <a:defRPr sz="2400">
                <a:latin typeface="Times New Roman" pitchFamily="18" charset="0"/>
              </a:defRPr>
            </a:lvl4pPr>
            <a:lvl5pPr marL="2057400" indent="-228600" eaLnBrk="0" hangingPunct="0">
              <a:defRPr sz="2400">
                <a:latin typeface="Times New Roman" pitchFamily="18" charset="0"/>
              </a:defRPr>
            </a:lvl5pPr>
            <a:lvl6pPr marL="2514600" indent="-228600" eaLnBrk="0" fontAlgn="base" hangingPunct="0">
              <a:spcBef>
                <a:spcPct val="0"/>
              </a:spcBef>
              <a:spcAft>
                <a:spcPct val="0"/>
              </a:spcAft>
              <a:defRPr sz="2400">
                <a:latin typeface="Times New Roman" pitchFamily="18" charset="0"/>
              </a:defRPr>
            </a:lvl6pPr>
            <a:lvl7pPr marL="2971800" indent="-228600" eaLnBrk="0" fontAlgn="base" hangingPunct="0">
              <a:spcBef>
                <a:spcPct val="0"/>
              </a:spcBef>
              <a:spcAft>
                <a:spcPct val="0"/>
              </a:spcAft>
              <a:defRPr sz="2400">
                <a:latin typeface="Times New Roman" pitchFamily="18" charset="0"/>
              </a:defRPr>
            </a:lvl7pPr>
            <a:lvl8pPr marL="3429000" indent="-228600" eaLnBrk="0" fontAlgn="base" hangingPunct="0">
              <a:spcBef>
                <a:spcPct val="0"/>
              </a:spcBef>
              <a:spcAft>
                <a:spcPct val="0"/>
              </a:spcAft>
              <a:defRPr sz="2400">
                <a:latin typeface="Times New Roman" pitchFamily="18" charset="0"/>
              </a:defRPr>
            </a:lvl8pPr>
            <a:lvl9pPr marL="3886200" indent="-228600" eaLnBrk="0" fontAlgn="base" hangingPunct="0">
              <a:spcBef>
                <a:spcPct val="0"/>
              </a:spcBef>
              <a:spcAft>
                <a:spcPct val="0"/>
              </a:spcAft>
              <a:defRPr sz="2400">
                <a:latin typeface="Times New Roman" pitchFamily="18" charset="0"/>
              </a:defRPr>
            </a:lvl9pPr>
          </a:lstStyle>
          <a:p>
            <a:r>
              <a:rPr lang="en-US" dirty="0"/>
              <a:t>Effective </a:t>
            </a:r>
            <a:r>
              <a:rPr lang="en-US" dirty="0" smtClean="0"/>
              <a:t>Work Package Building </a:t>
            </a:r>
            <a:r>
              <a:rPr lang="en-US" dirty="0"/>
              <a:t>Codes</a:t>
            </a:r>
          </a:p>
        </p:txBody>
      </p:sp>
      <p:grpSp>
        <p:nvGrpSpPr>
          <p:cNvPr id="28" name="Group 27"/>
          <p:cNvGrpSpPr/>
          <p:nvPr/>
        </p:nvGrpSpPr>
        <p:grpSpPr>
          <a:xfrm>
            <a:off x="4232858" y="3042312"/>
            <a:ext cx="271462" cy="533400"/>
            <a:chOff x="3386138" y="3042312"/>
            <a:chExt cx="271462" cy="533400"/>
          </a:xfrm>
        </p:grpSpPr>
        <p:sp>
          <p:nvSpPr>
            <p:cNvPr id="29" name="Rounded Rectangle 28"/>
            <p:cNvSpPr/>
            <p:nvPr/>
          </p:nvSpPr>
          <p:spPr>
            <a:xfrm>
              <a:off x="3386138" y="3042312"/>
              <a:ext cx="271462" cy="533400"/>
            </a:xfrm>
            <a:prstGeom prst="roundRect">
              <a:avLst/>
            </a:prstGeom>
            <a:gradFill>
              <a:gsLst>
                <a:gs pos="0">
                  <a:schemeClr val="accent6">
                    <a:lumMod val="40000"/>
                    <a:lumOff val="60000"/>
                  </a:schemeClr>
                </a:gs>
                <a:gs pos="80000">
                  <a:schemeClr val="accent6">
                    <a:lumMod val="40000"/>
                    <a:lumOff val="60000"/>
                  </a:schemeClr>
                </a:gs>
                <a:gs pos="100000">
                  <a:schemeClr val="accent6">
                    <a:lumMod val="20000"/>
                    <a:lumOff val="80000"/>
                  </a:schemeClr>
                </a:gs>
              </a:gsLst>
            </a:gradFill>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sp>
          <p:nvSpPr>
            <p:cNvPr id="30" name="Right Arrow 29"/>
            <p:cNvSpPr/>
            <p:nvPr/>
          </p:nvSpPr>
          <p:spPr>
            <a:xfrm>
              <a:off x="3440731" y="3235656"/>
              <a:ext cx="181613" cy="14735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aphicFrame>
        <p:nvGraphicFramePr>
          <p:cNvPr id="31" name="Object 40"/>
          <p:cNvGraphicFramePr>
            <a:graphicFrameLocks noChangeAspect="1"/>
          </p:cNvGraphicFramePr>
          <p:nvPr>
            <p:extLst>
              <p:ext uri="{D42A27DB-BD31-4B8C-83A1-F6EECF244321}">
                <p14:modId xmlns:p14="http://schemas.microsoft.com/office/powerpoint/2010/main" val="1832774674"/>
              </p:ext>
            </p:extLst>
          </p:nvPr>
        </p:nvGraphicFramePr>
        <p:xfrm flipH="1" flipV="1">
          <a:off x="3563257" y="5954032"/>
          <a:ext cx="152400" cy="152400"/>
        </p:xfrm>
        <a:graphic>
          <a:graphicData uri="http://schemas.openxmlformats.org/presentationml/2006/ole">
            <mc:AlternateContent xmlns:mc="http://schemas.openxmlformats.org/markup-compatibility/2006">
              <mc:Choice xmlns:v="urn:schemas-microsoft-com:vml" Requires="v">
                <p:oleObj spid="_x0000_s820334" name="CorelDRAW" r:id="rId7" imgW="304800" imgH="304800" progId="CorelDRAW.Graphic.10">
                  <p:embed/>
                </p:oleObj>
              </mc:Choice>
              <mc:Fallback>
                <p:oleObj name="CorelDRAW" r:id="rId7" imgW="304800" imgH="304800" progId="CorelDRAW.Graphic.10">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flipV="1">
                        <a:off x="3563257" y="5954032"/>
                        <a:ext cx="152400" cy="152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oleObj>
              </mc:Fallback>
            </mc:AlternateContent>
          </a:graphicData>
        </a:graphic>
      </p:graphicFrame>
      <p:sp>
        <p:nvSpPr>
          <p:cNvPr id="32" name="Text Box 41"/>
          <p:cNvSpPr txBox="1">
            <a:spLocks noChangeArrowheads="1"/>
          </p:cNvSpPr>
          <p:nvPr/>
        </p:nvSpPr>
        <p:spPr bwMode="auto">
          <a:xfrm>
            <a:off x="3724728" y="5850434"/>
            <a:ext cx="4050494"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en-US" sz="2000" dirty="0" smtClean="0">
                <a:latin typeface="Eurostile"/>
                <a:cs typeface="Eurostile"/>
              </a:rPr>
              <a:t>Make special instructions OBVIOUS!</a:t>
            </a:r>
            <a:endParaRPr lang="en-US" sz="2000" dirty="0">
              <a:latin typeface="Eurostile"/>
              <a:cs typeface="Eurostile"/>
            </a:endParaRPr>
          </a:p>
        </p:txBody>
      </p:sp>
      <p:sp>
        <p:nvSpPr>
          <p:cNvPr id="33" name="Text Box 3"/>
          <p:cNvSpPr txBox="1">
            <a:spLocks noChangeArrowheads="1"/>
          </p:cNvSpPr>
          <p:nvPr/>
        </p:nvSpPr>
        <p:spPr bwMode="auto">
          <a:xfrm>
            <a:off x="5757333" y="221729"/>
            <a:ext cx="3070872" cy="95410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lgn="ctr">
              <a:defRPr/>
            </a:pPr>
            <a:r>
              <a:rPr lang="en-US" sz="2800" b="1" dirty="0" smtClean="0">
                <a:ln w="1905">
                  <a:noFill/>
                </a:ln>
                <a:gradFill>
                  <a:gsLst>
                    <a:gs pos="0">
                      <a:srgbClr val="800000"/>
                    </a:gs>
                    <a:gs pos="58000">
                      <a:srgbClr val="FF0000"/>
                    </a:gs>
                    <a:gs pos="100000">
                      <a:srgbClr val="DCA1EA"/>
                    </a:gs>
                  </a:gsLst>
                  <a:lin ang="5400000"/>
                </a:gradFill>
                <a:effectLst>
                  <a:innerShdw blurRad="76200" dist="68580" dir="5400000">
                    <a:srgbClr val="000000">
                      <a:alpha val="65000"/>
                    </a:srgbClr>
                  </a:innerShdw>
                </a:effectLst>
                <a:latin typeface="Synchro LET"/>
                <a:cs typeface="Synchro LET"/>
              </a:rPr>
              <a:t>Towards Better Work Systems</a:t>
            </a:r>
            <a:endParaRPr lang="en-US" sz="2800" b="1" dirty="0">
              <a:ln w="1905">
                <a:noFill/>
              </a:ln>
              <a:gradFill>
                <a:gsLst>
                  <a:gs pos="0">
                    <a:srgbClr val="800000"/>
                  </a:gs>
                  <a:gs pos="58000">
                    <a:srgbClr val="FF0000"/>
                  </a:gs>
                  <a:gs pos="100000">
                    <a:srgbClr val="DCA1EA"/>
                  </a:gs>
                </a:gsLst>
                <a:lin ang="5400000"/>
              </a:gradFill>
              <a:effectLst>
                <a:innerShdw blurRad="76200" dist="68580" dir="5400000">
                  <a:srgbClr val="000000">
                    <a:alpha val="65000"/>
                  </a:srgbClr>
                </a:innerShdw>
              </a:effectLst>
              <a:latin typeface="Synchro LET"/>
              <a:cs typeface="Synchro LET"/>
            </a:endParaRPr>
          </a:p>
        </p:txBody>
      </p:sp>
    </p:spTree>
    <p:extLst>
      <p:ext uri="{BB962C8B-B14F-4D97-AF65-F5344CB8AC3E}">
        <p14:creationId xmlns:p14="http://schemas.microsoft.com/office/powerpoint/2010/main" val="63484388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32005" y="308168"/>
            <a:ext cx="5638795" cy="589299"/>
          </a:xfrm>
        </p:spPr>
        <p:txBody>
          <a:bodyPr/>
          <a:lstStyle/>
          <a:p>
            <a:pPr marL="0" indent="0" algn="ctr">
              <a:buNone/>
            </a:pPr>
            <a:r>
              <a:rPr lang="en-US" dirty="0" smtClean="0"/>
              <a:t>How Good Do We Need to Be?</a:t>
            </a:r>
            <a:endParaRPr lang="en-US" dirty="0"/>
          </a:p>
        </p:txBody>
      </p:sp>
      <p:graphicFrame>
        <p:nvGraphicFramePr>
          <p:cNvPr id="9" name="Object 29"/>
          <p:cNvGraphicFramePr>
            <a:graphicFrameLocks noChangeAspect="1"/>
          </p:cNvGraphicFramePr>
          <p:nvPr>
            <p:extLst>
              <p:ext uri="{D42A27DB-BD31-4B8C-83A1-F6EECF244321}">
                <p14:modId xmlns:p14="http://schemas.microsoft.com/office/powerpoint/2010/main" val="3192186549"/>
              </p:ext>
            </p:extLst>
          </p:nvPr>
        </p:nvGraphicFramePr>
        <p:xfrm>
          <a:off x="1755775" y="2126195"/>
          <a:ext cx="5943600" cy="3267075"/>
        </p:xfrm>
        <a:graphic>
          <a:graphicData uri="http://schemas.openxmlformats.org/presentationml/2006/ole">
            <mc:AlternateContent xmlns:mc="http://schemas.openxmlformats.org/markup-compatibility/2006">
              <mc:Choice xmlns:v="urn:schemas-microsoft-com:vml" Requires="v">
                <p:oleObj spid="_x0000_s11816" name="CorelDRAW" r:id="rId3" imgW="2388394" imgH="1066800" progId="CorelDRAW.Graphic.12">
                  <p:embed/>
                </p:oleObj>
              </mc:Choice>
              <mc:Fallback>
                <p:oleObj name="CorelDRAW" r:id="rId3" imgW="2388394" imgH="1066800" progId="CorelDRAW.Graphic.12">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55775" y="2126195"/>
                        <a:ext cx="5943600" cy="32670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10" name="Text Box 21"/>
          <p:cNvSpPr txBox="1">
            <a:spLocks noChangeArrowheads="1"/>
          </p:cNvSpPr>
          <p:nvPr/>
        </p:nvSpPr>
        <p:spPr bwMode="auto">
          <a:xfrm>
            <a:off x="2667000" y="5774270"/>
            <a:ext cx="40386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lgn="ctr"/>
            <a:r>
              <a:rPr lang="en-US" sz="2400">
                <a:latin typeface="Trebuchet MS" charset="0"/>
              </a:rPr>
              <a:t>Safeguard Effectiveness</a:t>
            </a:r>
          </a:p>
        </p:txBody>
      </p:sp>
      <p:sp>
        <p:nvSpPr>
          <p:cNvPr id="11" name="Text Box 22"/>
          <p:cNvSpPr txBox="1">
            <a:spLocks noChangeArrowheads="1"/>
          </p:cNvSpPr>
          <p:nvPr/>
        </p:nvSpPr>
        <p:spPr bwMode="auto">
          <a:xfrm rot="16200000">
            <a:off x="-640556" y="3412864"/>
            <a:ext cx="3198812"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lgn="ctr"/>
            <a:r>
              <a:rPr lang="en-US" sz="2400" dirty="0" smtClean="0">
                <a:latin typeface="Trebuchet MS" charset="0"/>
              </a:rPr>
              <a:t>Rate of </a:t>
            </a:r>
            <a:r>
              <a:rPr lang="en-US" sz="2400" dirty="0">
                <a:latin typeface="Trebuchet MS" charset="0"/>
              </a:rPr>
              <a:t>Human Error</a:t>
            </a:r>
          </a:p>
        </p:txBody>
      </p:sp>
      <p:sp>
        <p:nvSpPr>
          <p:cNvPr id="12" name="Text Box 23"/>
          <p:cNvSpPr txBox="1">
            <a:spLocks noChangeArrowheads="1"/>
          </p:cNvSpPr>
          <p:nvPr/>
        </p:nvSpPr>
        <p:spPr bwMode="auto">
          <a:xfrm>
            <a:off x="685800" y="5559958"/>
            <a:ext cx="762000" cy="3667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lgn="ctr"/>
            <a:r>
              <a:rPr lang="en-US">
                <a:solidFill>
                  <a:srgbClr val="008000"/>
                </a:solidFill>
                <a:latin typeface="Arial Rounded MT Bold" charset="0"/>
              </a:rPr>
              <a:t>LOW</a:t>
            </a:r>
          </a:p>
        </p:txBody>
      </p:sp>
      <p:sp>
        <p:nvSpPr>
          <p:cNvPr id="13" name="Text Box 24"/>
          <p:cNvSpPr txBox="1">
            <a:spLocks noChangeArrowheads="1"/>
          </p:cNvSpPr>
          <p:nvPr/>
        </p:nvSpPr>
        <p:spPr bwMode="auto">
          <a:xfrm>
            <a:off x="533400" y="1445158"/>
            <a:ext cx="869950" cy="3667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lgn="ctr"/>
            <a:r>
              <a:rPr lang="en-US">
                <a:solidFill>
                  <a:schemeClr val="accent5">
                    <a:lumMod val="50000"/>
                  </a:schemeClr>
                </a:solidFill>
                <a:latin typeface="Arial Rounded MT Bold" charset="0"/>
              </a:rPr>
              <a:t>HIGH</a:t>
            </a:r>
          </a:p>
        </p:txBody>
      </p:sp>
      <p:sp>
        <p:nvSpPr>
          <p:cNvPr id="14" name="Text Box 25"/>
          <p:cNvSpPr txBox="1">
            <a:spLocks noChangeArrowheads="1"/>
          </p:cNvSpPr>
          <p:nvPr/>
        </p:nvSpPr>
        <p:spPr bwMode="auto">
          <a:xfrm>
            <a:off x="7772400" y="5513920"/>
            <a:ext cx="914400" cy="3667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lgn="ctr"/>
            <a:r>
              <a:rPr lang="en-US">
                <a:solidFill>
                  <a:schemeClr val="accent5">
                    <a:lumMod val="50000"/>
                  </a:schemeClr>
                </a:solidFill>
                <a:latin typeface="Arial Rounded MT Bold" charset="0"/>
              </a:rPr>
              <a:t>HIGH</a:t>
            </a:r>
          </a:p>
        </p:txBody>
      </p:sp>
      <p:sp>
        <p:nvSpPr>
          <p:cNvPr id="15" name="Line 27"/>
          <p:cNvSpPr>
            <a:spLocks noChangeShapeType="1"/>
          </p:cNvSpPr>
          <p:nvPr/>
        </p:nvSpPr>
        <p:spPr bwMode="auto">
          <a:xfrm flipV="1">
            <a:off x="1600200" y="1811870"/>
            <a:ext cx="0" cy="3886200"/>
          </a:xfrm>
          <a:prstGeom prst="line">
            <a:avLst/>
          </a:prstGeom>
          <a:noFill/>
          <a:ln w="444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16" name="Line 28"/>
          <p:cNvSpPr>
            <a:spLocks noChangeShapeType="1"/>
          </p:cNvSpPr>
          <p:nvPr/>
        </p:nvSpPr>
        <p:spPr bwMode="auto">
          <a:xfrm>
            <a:off x="1584325" y="5698070"/>
            <a:ext cx="6111875" cy="0"/>
          </a:xfrm>
          <a:prstGeom prst="line">
            <a:avLst/>
          </a:prstGeom>
          <a:noFill/>
          <a:ln w="4127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17" name="Text Box 30"/>
          <p:cNvSpPr txBox="1">
            <a:spLocks noChangeArrowheads="1"/>
          </p:cNvSpPr>
          <p:nvPr/>
        </p:nvSpPr>
        <p:spPr bwMode="auto">
          <a:xfrm>
            <a:off x="2181225" y="2604033"/>
            <a:ext cx="869950" cy="3667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lgn="ctr"/>
            <a:r>
              <a:rPr lang="en-US" b="1" dirty="0" smtClean="0">
                <a:latin typeface="Verdana" charset="0"/>
              </a:rPr>
              <a:t>2015</a:t>
            </a:r>
            <a:endParaRPr lang="en-US" b="1" dirty="0">
              <a:latin typeface="Verdana" charset="0"/>
            </a:endParaRPr>
          </a:p>
        </p:txBody>
      </p:sp>
      <p:sp>
        <p:nvSpPr>
          <p:cNvPr id="18" name="Text Box 31"/>
          <p:cNvSpPr txBox="1">
            <a:spLocks noChangeArrowheads="1"/>
          </p:cNvSpPr>
          <p:nvPr/>
        </p:nvSpPr>
        <p:spPr bwMode="auto">
          <a:xfrm>
            <a:off x="2362200" y="4174070"/>
            <a:ext cx="869950" cy="3667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lgn="ctr"/>
            <a:r>
              <a:rPr lang="en-US" b="1" dirty="0" smtClean="0">
                <a:latin typeface="Verdana" charset="0"/>
              </a:rPr>
              <a:t>2016</a:t>
            </a:r>
            <a:endParaRPr lang="en-US" b="1" dirty="0">
              <a:latin typeface="Verdana" charset="0"/>
            </a:endParaRPr>
          </a:p>
        </p:txBody>
      </p:sp>
      <p:sp>
        <p:nvSpPr>
          <p:cNvPr id="19" name="Text Box 32"/>
          <p:cNvSpPr txBox="1">
            <a:spLocks noChangeArrowheads="1"/>
          </p:cNvSpPr>
          <p:nvPr/>
        </p:nvSpPr>
        <p:spPr bwMode="auto">
          <a:xfrm>
            <a:off x="4495800" y="5088470"/>
            <a:ext cx="869950" cy="3667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lgn="ctr"/>
            <a:r>
              <a:rPr lang="en-US" b="1" dirty="0" smtClean="0">
                <a:latin typeface="Verdana" charset="0"/>
              </a:rPr>
              <a:t>2017</a:t>
            </a:r>
            <a:endParaRPr lang="en-US" b="1" dirty="0">
              <a:latin typeface="Verdana" charset="0"/>
            </a:endParaRPr>
          </a:p>
        </p:txBody>
      </p:sp>
      <p:sp>
        <p:nvSpPr>
          <p:cNvPr id="20" name="Text Box 33"/>
          <p:cNvSpPr txBox="1">
            <a:spLocks noChangeArrowheads="1"/>
          </p:cNvSpPr>
          <p:nvPr/>
        </p:nvSpPr>
        <p:spPr bwMode="auto">
          <a:xfrm>
            <a:off x="6902450" y="5331358"/>
            <a:ext cx="869950" cy="3667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lgn="ctr"/>
            <a:r>
              <a:rPr lang="en-US" b="1" dirty="0" smtClean="0">
                <a:latin typeface="Verdana" charset="0"/>
              </a:rPr>
              <a:t>2018</a:t>
            </a:r>
            <a:endParaRPr lang="en-US" b="1" dirty="0">
              <a:latin typeface="Verdana" charset="0"/>
            </a:endParaRPr>
          </a:p>
        </p:txBody>
      </p:sp>
      <p:sp>
        <p:nvSpPr>
          <p:cNvPr id="21" name="Text Box 34"/>
          <p:cNvSpPr txBox="1">
            <a:spLocks noChangeArrowheads="1"/>
          </p:cNvSpPr>
          <p:nvPr/>
        </p:nvSpPr>
        <p:spPr bwMode="auto">
          <a:xfrm>
            <a:off x="3200399" y="2465920"/>
            <a:ext cx="1037695" cy="6463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algn="ctr"/>
            <a:r>
              <a:rPr lang="en-US" dirty="0">
                <a:latin typeface="Arial Rounded MT Bold" charset="0"/>
              </a:rPr>
              <a:t>1 out of 200</a:t>
            </a:r>
          </a:p>
        </p:txBody>
      </p:sp>
      <p:sp>
        <p:nvSpPr>
          <p:cNvPr id="22" name="Text Box 35"/>
          <p:cNvSpPr txBox="1">
            <a:spLocks noChangeArrowheads="1"/>
          </p:cNvSpPr>
          <p:nvPr/>
        </p:nvSpPr>
        <p:spPr bwMode="auto">
          <a:xfrm>
            <a:off x="3352800" y="3532720"/>
            <a:ext cx="1143000" cy="6413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lgn="ctr"/>
            <a:r>
              <a:rPr lang="en-US">
                <a:latin typeface="Arial Rounded MT Bold" charset="0"/>
              </a:rPr>
              <a:t>1 out of 2,000</a:t>
            </a:r>
          </a:p>
        </p:txBody>
      </p:sp>
      <p:sp>
        <p:nvSpPr>
          <p:cNvPr id="23" name="Text Box 36"/>
          <p:cNvSpPr txBox="1">
            <a:spLocks noChangeArrowheads="1"/>
          </p:cNvSpPr>
          <p:nvPr/>
        </p:nvSpPr>
        <p:spPr bwMode="auto">
          <a:xfrm>
            <a:off x="4800600" y="4142320"/>
            <a:ext cx="1143000" cy="6413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lgn="ctr"/>
            <a:r>
              <a:rPr lang="en-US">
                <a:latin typeface="Arial Rounded MT Bold" charset="0"/>
              </a:rPr>
              <a:t>1 out of 20,000</a:t>
            </a:r>
          </a:p>
        </p:txBody>
      </p:sp>
      <p:sp>
        <p:nvSpPr>
          <p:cNvPr id="24" name="Text Box 37"/>
          <p:cNvSpPr txBox="1">
            <a:spLocks noChangeArrowheads="1"/>
          </p:cNvSpPr>
          <p:nvPr/>
        </p:nvSpPr>
        <p:spPr bwMode="auto">
          <a:xfrm>
            <a:off x="6705600" y="4370920"/>
            <a:ext cx="1143000" cy="6413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lgn="ctr"/>
            <a:r>
              <a:rPr lang="en-US" dirty="0">
                <a:latin typeface="Arial Rounded MT Bold" charset="0"/>
              </a:rPr>
              <a:t>1 out of 200,000</a:t>
            </a:r>
          </a:p>
        </p:txBody>
      </p:sp>
      <p:sp>
        <p:nvSpPr>
          <p:cNvPr id="25" name="Oval 38"/>
          <p:cNvSpPr>
            <a:spLocks noChangeArrowheads="1"/>
          </p:cNvSpPr>
          <p:nvPr/>
        </p:nvSpPr>
        <p:spPr bwMode="auto">
          <a:xfrm>
            <a:off x="2028825" y="2726270"/>
            <a:ext cx="152400" cy="152400"/>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6" name="Oval 39"/>
          <p:cNvSpPr>
            <a:spLocks noChangeArrowheads="1"/>
          </p:cNvSpPr>
          <p:nvPr/>
        </p:nvSpPr>
        <p:spPr bwMode="auto">
          <a:xfrm>
            <a:off x="3241675" y="4174070"/>
            <a:ext cx="152400" cy="152400"/>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7" name="Oval 40"/>
          <p:cNvSpPr>
            <a:spLocks noChangeArrowheads="1"/>
          </p:cNvSpPr>
          <p:nvPr/>
        </p:nvSpPr>
        <p:spPr bwMode="auto">
          <a:xfrm>
            <a:off x="5029200" y="4891620"/>
            <a:ext cx="152400" cy="152400"/>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8" name="Oval 41"/>
          <p:cNvSpPr>
            <a:spLocks noChangeArrowheads="1"/>
          </p:cNvSpPr>
          <p:nvPr/>
        </p:nvSpPr>
        <p:spPr bwMode="auto">
          <a:xfrm>
            <a:off x="7239000" y="5193245"/>
            <a:ext cx="152400" cy="152400"/>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9" name="Text Box 42"/>
          <p:cNvSpPr txBox="1">
            <a:spLocks noChangeArrowheads="1"/>
          </p:cNvSpPr>
          <p:nvPr/>
        </p:nvSpPr>
        <p:spPr bwMode="auto">
          <a:xfrm>
            <a:off x="5181600" y="1735670"/>
            <a:ext cx="2971800" cy="1200150"/>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lgn="ctr"/>
            <a:r>
              <a:rPr lang="en-US">
                <a:solidFill>
                  <a:schemeClr val="accent1"/>
                </a:solidFill>
                <a:latin typeface="Verdana" charset="0"/>
              </a:rPr>
              <a:t>A six sigma level of quality allows for 1 defect out of 294,118 opportunities</a:t>
            </a:r>
          </a:p>
        </p:txBody>
      </p:sp>
    </p:spTree>
    <p:extLst>
      <p:ext uri="{BB962C8B-B14F-4D97-AF65-F5344CB8AC3E}">
        <p14:creationId xmlns:p14="http://schemas.microsoft.com/office/powerpoint/2010/main" val="362180698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52171" y="308168"/>
            <a:ext cx="5468319" cy="589299"/>
          </a:xfrm>
        </p:spPr>
        <p:txBody>
          <a:bodyPr/>
          <a:lstStyle/>
          <a:p>
            <a:pPr marL="0" indent="0" algn="ctr">
              <a:buNone/>
            </a:pPr>
            <a:r>
              <a:rPr lang="en-US" dirty="0" smtClean="0"/>
              <a:t>What’s Your Potential for Error?</a:t>
            </a:r>
            <a:endParaRPr lang="en-US" dirty="0"/>
          </a:p>
        </p:txBody>
      </p:sp>
      <p:grpSp>
        <p:nvGrpSpPr>
          <p:cNvPr id="18" name="Group 17"/>
          <p:cNvGrpSpPr/>
          <p:nvPr/>
        </p:nvGrpSpPr>
        <p:grpSpPr>
          <a:xfrm>
            <a:off x="498839" y="1541641"/>
            <a:ext cx="7941857" cy="4484769"/>
            <a:chOff x="498839" y="1541641"/>
            <a:chExt cx="7941857" cy="4484769"/>
          </a:xfrm>
        </p:grpSpPr>
        <p:sp>
          <p:nvSpPr>
            <p:cNvPr id="3" name="Text Box 7"/>
            <p:cNvSpPr txBox="1">
              <a:spLocks noChangeArrowheads="1"/>
            </p:cNvSpPr>
            <p:nvPr/>
          </p:nvSpPr>
          <p:spPr bwMode="auto">
            <a:xfrm>
              <a:off x="1126799" y="2219940"/>
              <a:ext cx="4778789" cy="4616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r>
                <a:rPr lang="en-US" sz="2400" dirty="0" smtClean="0">
                  <a:latin typeface="Calibri" pitchFamily="34" charset="0"/>
                  <a:cs typeface="Calibri" pitchFamily="34" charset="0"/>
                </a:rPr>
                <a:t>Degree that work </a:t>
              </a:r>
              <a:r>
                <a:rPr lang="en-US" sz="2400" dirty="0">
                  <a:latin typeface="Calibri" pitchFamily="34" charset="0"/>
                  <a:cs typeface="Calibri" pitchFamily="34" charset="0"/>
                </a:rPr>
                <a:t>e</a:t>
              </a:r>
              <a:r>
                <a:rPr lang="en-US" sz="2400" dirty="0" smtClean="0">
                  <a:latin typeface="Calibri" pitchFamily="34" charset="0"/>
                  <a:cs typeface="Calibri" pitchFamily="34" charset="0"/>
                </a:rPr>
                <a:t>nvironment shifts</a:t>
              </a:r>
              <a:endParaRPr lang="en-US" sz="2400" dirty="0">
                <a:latin typeface="Calibri" pitchFamily="34" charset="0"/>
                <a:cs typeface="Calibri" pitchFamily="34" charset="0"/>
              </a:endParaRPr>
            </a:p>
          </p:txBody>
        </p:sp>
        <p:sp>
          <p:nvSpPr>
            <p:cNvPr id="4" name="Text Box 8"/>
            <p:cNvSpPr txBox="1">
              <a:spLocks noChangeArrowheads="1"/>
            </p:cNvSpPr>
            <p:nvPr/>
          </p:nvSpPr>
          <p:spPr bwMode="auto">
            <a:xfrm>
              <a:off x="1115688" y="2667000"/>
              <a:ext cx="4652512" cy="4616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r>
                <a:rPr lang="en-US" sz="2400" dirty="0" smtClean="0">
                  <a:latin typeface="Calibri" pitchFamily="34" charset="0"/>
                  <a:cs typeface="Calibri" pitchFamily="34" charset="0"/>
                </a:rPr>
                <a:t>Degree that scope of work shifts</a:t>
              </a:r>
              <a:endParaRPr lang="en-US" sz="2400" dirty="0">
                <a:latin typeface="Calibri" pitchFamily="34" charset="0"/>
                <a:cs typeface="Calibri" pitchFamily="34" charset="0"/>
              </a:endParaRPr>
            </a:p>
          </p:txBody>
        </p:sp>
        <p:graphicFrame>
          <p:nvGraphicFramePr>
            <p:cNvPr id="5" name="Object 9"/>
            <p:cNvGraphicFramePr>
              <a:graphicFrameLocks noChangeAspect="1"/>
            </p:cNvGraphicFramePr>
            <p:nvPr>
              <p:extLst>
                <p:ext uri="{D42A27DB-BD31-4B8C-83A1-F6EECF244321}">
                  <p14:modId xmlns:p14="http://schemas.microsoft.com/office/powerpoint/2010/main" val="1231792977"/>
                </p:ext>
              </p:extLst>
            </p:nvPr>
          </p:nvGraphicFramePr>
          <p:xfrm>
            <a:off x="902963" y="2380139"/>
            <a:ext cx="141287" cy="141287"/>
          </p:xfrm>
          <a:graphic>
            <a:graphicData uri="http://schemas.openxmlformats.org/presentationml/2006/ole">
              <mc:AlternateContent xmlns:mc="http://schemas.openxmlformats.org/markup-compatibility/2006">
                <mc:Choice xmlns:v="urn:schemas-microsoft-com:vml" Requires="v">
                  <p:oleObj spid="_x0000_s6446" name="CorelDRAW" r:id="rId3" imgW="304800" imgH="304800" progId="CorelDRAW.Graphic.10">
                    <p:embed/>
                  </p:oleObj>
                </mc:Choice>
                <mc:Fallback>
                  <p:oleObj name="CorelDRAW" r:id="rId3" imgW="304800" imgH="304800" progId="CorelDRAW.Graphic.10">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02963" y="2380139"/>
                          <a:ext cx="141287" cy="141287"/>
                        </a:xfrm>
                        <a:prstGeom prst="rect">
                          <a:avLst/>
                        </a:prstGeom>
                        <a:noFill/>
                        <a:ln>
                          <a:noFill/>
                        </a:ln>
                        <a:effectLst/>
                        <a:extLst/>
                      </p:spPr>
                    </p:pic>
                  </p:oleObj>
                </mc:Fallback>
              </mc:AlternateContent>
            </a:graphicData>
          </a:graphic>
        </p:graphicFrame>
        <p:graphicFrame>
          <p:nvGraphicFramePr>
            <p:cNvPr id="6" name="Object 10"/>
            <p:cNvGraphicFramePr>
              <a:graphicFrameLocks noChangeAspect="1"/>
            </p:cNvGraphicFramePr>
            <p:nvPr>
              <p:extLst>
                <p:ext uri="{D42A27DB-BD31-4B8C-83A1-F6EECF244321}">
                  <p14:modId xmlns:p14="http://schemas.microsoft.com/office/powerpoint/2010/main" val="3537247535"/>
                </p:ext>
              </p:extLst>
            </p:nvPr>
          </p:nvGraphicFramePr>
          <p:xfrm>
            <a:off x="902963" y="2837673"/>
            <a:ext cx="141287" cy="141287"/>
          </p:xfrm>
          <a:graphic>
            <a:graphicData uri="http://schemas.openxmlformats.org/presentationml/2006/ole">
              <mc:AlternateContent xmlns:mc="http://schemas.openxmlformats.org/markup-compatibility/2006">
                <mc:Choice xmlns:v="urn:schemas-microsoft-com:vml" Requires="v">
                  <p:oleObj spid="_x0000_s6447" name="CorelDRAW" r:id="rId5" imgW="304800" imgH="304800" progId="CorelDRAW.Graphic.10">
                    <p:embed/>
                  </p:oleObj>
                </mc:Choice>
                <mc:Fallback>
                  <p:oleObj name="CorelDRAW" r:id="rId5" imgW="304800" imgH="304800" progId="CorelDRAW.Graphic.10">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02963" y="2837673"/>
                          <a:ext cx="141287" cy="141287"/>
                        </a:xfrm>
                        <a:prstGeom prst="rect">
                          <a:avLst/>
                        </a:prstGeom>
                        <a:noFill/>
                        <a:ln>
                          <a:noFill/>
                        </a:ln>
                        <a:effectLst/>
                        <a:extLst/>
                      </p:spPr>
                    </p:pic>
                  </p:oleObj>
                </mc:Fallback>
              </mc:AlternateContent>
            </a:graphicData>
          </a:graphic>
        </p:graphicFrame>
        <p:graphicFrame>
          <p:nvGraphicFramePr>
            <p:cNvPr id="7" name="Object 11"/>
            <p:cNvGraphicFramePr>
              <a:graphicFrameLocks noChangeAspect="1"/>
            </p:cNvGraphicFramePr>
            <p:nvPr>
              <p:extLst>
                <p:ext uri="{D42A27DB-BD31-4B8C-83A1-F6EECF244321}">
                  <p14:modId xmlns:p14="http://schemas.microsoft.com/office/powerpoint/2010/main" val="1150943438"/>
                </p:ext>
              </p:extLst>
            </p:nvPr>
          </p:nvGraphicFramePr>
          <p:xfrm>
            <a:off x="902963" y="3291698"/>
            <a:ext cx="141287" cy="141287"/>
          </p:xfrm>
          <a:graphic>
            <a:graphicData uri="http://schemas.openxmlformats.org/presentationml/2006/ole">
              <mc:AlternateContent xmlns:mc="http://schemas.openxmlformats.org/markup-compatibility/2006">
                <mc:Choice xmlns:v="urn:schemas-microsoft-com:vml" Requires="v">
                  <p:oleObj spid="_x0000_s6448" name="CorelDRAW" r:id="rId6" imgW="304800" imgH="304800" progId="CorelDRAW.Graphic.10">
                    <p:embed/>
                  </p:oleObj>
                </mc:Choice>
                <mc:Fallback>
                  <p:oleObj name="CorelDRAW" r:id="rId6" imgW="304800" imgH="304800" progId="CorelDRAW.Graphic.10">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02963" y="3291698"/>
                          <a:ext cx="141287" cy="141287"/>
                        </a:xfrm>
                        <a:prstGeom prst="rect">
                          <a:avLst/>
                        </a:prstGeom>
                        <a:noFill/>
                        <a:ln>
                          <a:noFill/>
                        </a:ln>
                        <a:effectLst/>
                        <a:extLst/>
                      </p:spPr>
                    </p:pic>
                  </p:oleObj>
                </mc:Fallback>
              </mc:AlternateContent>
            </a:graphicData>
          </a:graphic>
        </p:graphicFrame>
        <p:sp>
          <p:nvSpPr>
            <p:cNvPr id="8" name="Text Box 17"/>
            <p:cNvSpPr txBox="1">
              <a:spLocks noChangeArrowheads="1"/>
            </p:cNvSpPr>
            <p:nvPr/>
          </p:nvSpPr>
          <p:spPr bwMode="auto">
            <a:xfrm>
              <a:off x="1126800" y="3138262"/>
              <a:ext cx="4517922" cy="4616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r>
                <a:rPr lang="en-US" sz="2400" dirty="0" smtClean="0">
                  <a:latin typeface="Calibri" pitchFamily="34" charset="0"/>
                  <a:cs typeface="Calibri" pitchFamily="34" charset="0"/>
                </a:rPr>
                <a:t>Shifts in team experience levels</a:t>
              </a:r>
              <a:endParaRPr lang="en-US" sz="2400" dirty="0">
                <a:latin typeface="Calibri" pitchFamily="34" charset="0"/>
                <a:cs typeface="Calibri" pitchFamily="34" charset="0"/>
              </a:endParaRPr>
            </a:p>
          </p:txBody>
        </p:sp>
        <p:graphicFrame>
          <p:nvGraphicFramePr>
            <p:cNvPr id="9" name="Object 21"/>
            <p:cNvGraphicFramePr>
              <a:graphicFrameLocks noChangeAspect="1"/>
            </p:cNvGraphicFramePr>
            <p:nvPr>
              <p:extLst>
                <p:ext uri="{D42A27DB-BD31-4B8C-83A1-F6EECF244321}">
                  <p14:modId xmlns:p14="http://schemas.microsoft.com/office/powerpoint/2010/main" val="535705047"/>
                </p:ext>
              </p:extLst>
            </p:nvPr>
          </p:nvGraphicFramePr>
          <p:xfrm>
            <a:off x="909313" y="3749093"/>
            <a:ext cx="141287" cy="141287"/>
          </p:xfrm>
          <a:graphic>
            <a:graphicData uri="http://schemas.openxmlformats.org/presentationml/2006/ole">
              <mc:AlternateContent xmlns:mc="http://schemas.openxmlformats.org/markup-compatibility/2006">
                <mc:Choice xmlns:v="urn:schemas-microsoft-com:vml" Requires="v">
                  <p:oleObj spid="_x0000_s6449" name="CorelDRAW" r:id="rId7" imgW="304800" imgH="304800" progId="CorelDRAW.Graphic.10">
                    <p:embed/>
                  </p:oleObj>
                </mc:Choice>
                <mc:Fallback>
                  <p:oleObj name="CorelDRAW" r:id="rId7" imgW="304800" imgH="304800" progId="CorelDRAW.Graphic.10">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09313" y="3749093"/>
                          <a:ext cx="141287" cy="141287"/>
                        </a:xfrm>
                        <a:prstGeom prst="rect">
                          <a:avLst/>
                        </a:prstGeom>
                        <a:noFill/>
                        <a:ln>
                          <a:noFill/>
                        </a:ln>
                        <a:effectLst/>
                        <a:extLst/>
                      </p:spPr>
                    </p:pic>
                  </p:oleObj>
                </mc:Fallback>
              </mc:AlternateContent>
            </a:graphicData>
          </a:graphic>
        </p:graphicFrame>
        <p:sp>
          <p:nvSpPr>
            <p:cNvPr id="10" name="Text Box 22"/>
            <p:cNvSpPr txBox="1">
              <a:spLocks noChangeArrowheads="1"/>
            </p:cNvSpPr>
            <p:nvPr/>
          </p:nvSpPr>
          <p:spPr bwMode="auto">
            <a:xfrm>
              <a:off x="1133150" y="3581400"/>
              <a:ext cx="4772438" cy="4616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eaLnBrk="1" hangingPunct="1"/>
              <a:r>
                <a:rPr lang="en-US" sz="2400" dirty="0" smtClean="0">
                  <a:latin typeface="Calibri" pitchFamily="34" charset="0"/>
                  <a:cs typeface="Calibri" pitchFamily="34" charset="0"/>
                </a:rPr>
                <a:t>Amount of blame culture that exists</a:t>
              </a:r>
              <a:endParaRPr lang="en-US" sz="2400" dirty="0">
                <a:latin typeface="Calibri" pitchFamily="34" charset="0"/>
                <a:ea typeface="ＭＳ Ｐゴシック" pitchFamily="34" charset="-128"/>
                <a:cs typeface="Calibri" pitchFamily="34" charset="0"/>
              </a:endParaRPr>
            </a:p>
          </p:txBody>
        </p:sp>
        <p:sp>
          <p:nvSpPr>
            <p:cNvPr id="11" name="Text Box 6"/>
            <p:cNvSpPr txBox="1">
              <a:spLocks noChangeArrowheads="1"/>
            </p:cNvSpPr>
            <p:nvPr/>
          </p:nvSpPr>
          <p:spPr bwMode="auto">
            <a:xfrm>
              <a:off x="498839" y="1541641"/>
              <a:ext cx="5551592" cy="4616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r>
                <a:rPr lang="en-US" sz="2400" dirty="0" smtClean="0">
                  <a:latin typeface="Arial Rounded MT Bold" pitchFamily="34" charset="0"/>
                </a:rPr>
                <a:t>Your HEPI consists of five factors …</a:t>
              </a:r>
              <a:endParaRPr lang="en-US" sz="2400" dirty="0">
                <a:latin typeface="Arial Rounded MT Bold" pitchFamily="34" charset="0"/>
              </a:endParaRPr>
            </a:p>
          </p:txBody>
        </p:sp>
        <p:sp>
          <p:nvSpPr>
            <p:cNvPr id="12" name="Text Box 6"/>
            <p:cNvSpPr txBox="1">
              <a:spLocks noChangeArrowheads="1"/>
            </p:cNvSpPr>
            <p:nvPr/>
          </p:nvSpPr>
          <p:spPr bwMode="auto">
            <a:xfrm>
              <a:off x="555828" y="4900891"/>
              <a:ext cx="4538698"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ctr"/>
              <a:r>
                <a:rPr lang="en-US" sz="2000" b="1" dirty="0" smtClean="0">
                  <a:latin typeface="Arial"/>
                  <a:cs typeface="Arial"/>
                </a:rPr>
                <a:t>HEPI = Human Error Potential Index</a:t>
              </a:r>
              <a:endParaRPr lang="en-US" sz="2000" b="1" dirty="0">
                <a:latin typeface="Arial"/>
                <a:cs typeface="Arial"/>
              </a:endParaRPr>
            </a:p>
          </p:txBody>
        </p:sp>
        <p:sp>
          <p:nvSpPr>
            <p:cNvPr id="13" name="Text Box 6"/>
            <p:cNvSpPr txBox="1">
              <a:spLocks noChangeArrowheads="1"/>
            </p:cNvSpPr>
            <p:nvPr/>
          </p:nvSpPr>
          <p:spPr bwMode="auto">
            <a:xfrm>
              <a:off x="6117268" y="2286000"/>
              <a:ext cx="1941557"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marL="342900" indent="-342900" algn="ctr">
                <a:buAutoNum type="arabicPlain"/>
              </a:pPr>
              <a:r>
                <a:rPr lang="en-US" sz="2000" dirty="0" smtClean="0">
                  <a:latin typeface="Arial"/>
                  <a:cs typeface="Arial"/>
                </a:rPr>
                <a:t>2    3    4    5</a:t>
              </a:r>
              <a:endParaRPr lang="en-US" sz="2000" dirty="0">
                <a:latin typeface="Arial"/>
                <a:cs typeface="Arial"/>
              </a:endParaRPr>
            </a:p>
          </p:txBody>
        </p:sp>
        <p:sp>
          <p:nvSpPr>
            <p:cNvPr id="14" name="Text Box 6"/>
            <p:cNvSpPr txBox="1">
              <a:spLocks noChangeArrowheads="1"/>
            </p:cNvSpPr>
            <p:nvPr/>
          </p:nvSpPr>
          <p:spPr bwMode="auto">
            <a:xfrm>
              <a:off x="6132497" y="2733060"/>
              <a:ext cx="1941557"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marL="342900" indent="-342900" algn="ctr">
                <a:buAutoNum type="arabicPlain"/>
              </a:pPr>
              <a:r>
                <a:rPr lang="en-US" sz="2000" dirty="0" smtClean="0">
                  <a:latin typeface="Arial"/>
                  <a:cs typeface="Arial"/>
                </a:rPr>
                <a:t>2    3    4    5</a:t>
              </a:r>
              <a:endParaRPr lang="en-US" sz="2000" dirty="0">
                <a:latin typeface="Arial"/>
                <a:cs typeface="Arial"/>
              </a:endParaRPr>
            </a:p>
          </p:txBody>
        </p:sp>
        <p:sp>
          <p:nvSpPr>
            <p:cNvPr id="15" name="Text Box 6"/>
            <p:cNvSpPr txBox="1">
              <a:spLocks noChangeArrowheads="1"/>
            </p:cNvSpPr>
            <p:nvPr/>
          </p:nvSpPr>
          <p:spPr bwMode="auto">
            <a:xfrm>
              <a:off x="6132497" y="3204322"/>
              <a:ext cx="1941557"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marL="342900" indent="-342900" algn="ctr">
                <a:buAutoNum type="arabicPlain"/>
              </a:pPr>
              <a:r>
                <a:rPr lang="en-US" sz="2000" dirty="0" smtClean="0">
                  <a:latin typeface="Arial"/>
                  <a:cs typeface="Arial"/>
                </a:rPr>
                <a:t>2    3    4    5</a:t>
              </a:r>
              <a:endParaRPr lang="en-US" sz="2000" dirty="0">
                <a:latin typeface="Arial"/>
                <a:cs typeface="Arial"/>
              </a:endParaRPr>
            </a:p>
          </p:txBody>
        </p:sp>
        <p:sp>
          <p:nvSpPr>
            <p:cNvPr id="16" name="Text Box 6"/>
            <p:cNvSpPr txBox="1">
              <a:spLocks noChangeArrowheads="1"/>
            </p:cNvSpPr>
            <p:nvPr/>
          </p:nvSpPr>
          <p:spPr bwMode="auto">
            <a:xfrm>
              <a:off x="6147726" y="3647460"/>
              <a:ext cx="1941557"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marL="342900" indent="-342900" algn="ctr">
                <a:buAutoNum type="arabicPlain"/>
              </a:pPr>
              <a:r>
                <a:rPr lang="en-US" sz="2000" dirty="0" smtClean="0">
                  <a:latin typeface="Arial"/>
                  <a:cs typeface="Arial"/>
                </a:rPr>
                <a:t>2    3    4    5</a:t>
              </a:r>
              <a:endParaRPr lang="en-US" sz="2000" dirty="0">
                <a:latin typeface="Arial"/>
                <a:cs typeface="Arial"/>
              </a:endParaRPr>
            </a:p>
          </p:txBody>
        </p:sp>
        <p:sp>
          <p:nvSpPr>
            <p:cNvPr id="17" name="Text Box 6"/>
            <p:cNvSpPr txBox="1">
              <a:spLocks noChangeArrowheads="1"/>
            </p:cNvSpPr>
            <p:nvPr/>
          </p:nvSpPr>
          <p:spPr bwMode="auto">
            <a:xfrm>
              <a:off x="6758045" y="2121842"/>
              <a:ext cx="623563" cy="76944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ctr"/>
              <a:r>
                <a:rPr lang="en-US" sz="4400" dirty="0">
                  <a:solidFill>
                    <a:srgbClr val="FF0000"/>
                  </a:solidFill>
                  <a:latin typeface="Arial"/>
                  <a:cs typeface="Arial"/>
                </a:rPr>
                <a:t>O</a:t>
              </a:r>
            </a:p>
          </p:txBody>
        </p:sp>
        <p:sp>
          <p:nvSpPr>
            <p:cNvPr id="21" name="Text Box 6"/>
            <p:cNvSpPr txBox="1">
              <a:spLocks noChangeArrowheads="1"/>
            </p:cNvSpPr>
            <p:nvPr/>
          </p:nvSpPr>
          <p:spPr bwMode="auto">
            <a:xfrm>
              <a:off x="5768170" y="4900891"/>
              <a:ext cx="2672526"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sz="2000" dirty="0" smtClean="0">
                  <a:latin typeface="Arial Rounded MT Bold" pitchFamily="34" charset="0"/>
                </a:rPr>
                <a:t>HEPI = 18 / 25 – 72%</a:t>
              </a:r>
              <a:endParaRPr lang="en-US" sz="2000" dirty="0">
                <a:latin typeface="Arial Rounded MT Bold" pitchFamily="34" charset="0"/>
              </a:endParaRPr>
            </a:p>
          </p:txBody>
        </p:sp>
        <p:sp>
          <p:nvSpPr>
            <p:cNvPr id="22" name="Text Box 6"/>
            <p:cNvSpPr txBox="1">
              <a:spLocks noChangeArrowheads="1"/>
            </p:cNvSpPr>
            <p:nvPr/>
          </p:nvSpPr>
          <p:spPr bwMode="auto">
            <a:xfrm>
              <a:off x="781871" y="5626300"/>
              <a:ext cx="7532831"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ctr"/>
              <a:r>
                <a:rPr lang="en-US" sz="2000" dirty="0" smtClean="0">
                  <a:solidFill>
                    <a:srgbClr val="0000FF"/>
                  </a:solidFill>
                  <a:latin typeface="Arial Rounded MT Bold" pitchFamily="34" charset="0"/>
                </a:rPr>
                <a:t>As your HEPI increases, process waste levels also increase</a:t>
              </a:r>
              <a:endParaRPr lang="en-US" sz="2000" dirty="0">
                <a:solidFill>
                  <a:srgbClr val="0000FF"/>
                </a:solidFill>
                <a:latin typeface="Arial Rounded MT Bold" pitchFamily="34" charset="0"/>
              </a:endParaRPr>
            </a:p>
          </p:txBody>
        </p:sp>
        <p:sp>
          <p:nvSpPr>
            <p:cNvPr id="23" name="Text Box 6"/>
            <p:cNvSpPr txBox="1">
              <a:spLocks noChangeArrowheads="1"/>
            </p:cNvSpPr>
            <p:nvPr/>
          </p:nvSpPr>
          <p:spPr bwMode="auto">
            <a:xfrm>
              <a:off x="7598405" y="2521216"/>
              <a:ext cx="623563" cy="76944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ctr"/>
              <a:r>
                <a:rPr lang="en-US" sz="4400" dirty="0">
                  <a:solidFill>
                    <a:srgbClr val="FF0000"/>
                  </a:solidFill>
                  <a:latin typeface="Arial"/>
                  <a:cs typeface="Arial"/>
                </a:rPr>
                <a:t>O</a:t>
              </a:r>
            </a:p>
          </p:txBody>
        </p:sp>
        <p:sp>
          <p:nvSpPr>
            <p:cNvPr id="24" name="Text Box 6"/>
            <p:cNvSpPr txBox="1">
              <a:spLocks noChangeArrowheads="1"/>
            </p:cNvSpPr>
            <p:nvPr/>
          </p:nvSpPr>
          <p:spPr bwMode="auto">
            <a:xfrm>
              <a:off x="6762965" y="3008795"/>
              <a:ext cx="623563" cy="76944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ctr"/>
              <a:r>
                <a:rPr lang="en-US" sz="4400" dirty="0">
                  <a:solidFill>
                    <a:srgbClr val="FF0000"/>
                  </a:solidFill>
                  <a:latin typeface="Arial"/>
                  <a:cs typeface="Arial"/>
                </a:rPr>
                <a:t>O</a:t>
              </a:r>
            </a:p>
          </p:txBody>
        </p:sp>
        <p:sp>
          <p:nvSpPr>
            <p:cNvPr id="25" name="Text Box 6"/>
            <p:cNvSpPr txBox="1">
              <a:spLocks noChangeArrowheads="1"/>
            </p:cNvSpPr>
            <p:nvPr/>
          </p:nvSpPr>
          <p:spPr bwMode="auto">
            <a:xfrm>
              <a:off x="7620965" y="3461092"/>
              <a:ext cx="623563" cy="76944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ctr"/>
              <a:r>
                <a:rPr lang="en-US" sz="4400" dirty="0">
                  <a:solidFill>
                    <a:srgbClr val="FF0000"/>
                  </a:solidFill>
                  <a:latin typeface="Arial"/>
                  <a:cs typeface="Arial"/>
                </a:rPr>
                <a:t>O</a:t>
              </a:r>
            </a:p>
          </p:txBody>
        </p:sp>
        <p:graphicFrame>
          <p:nvGraphicFramePr>
            <p:cNvPr id="26" name="Object 21"/>
            <p:cNvGraphicFramePr>
              <a:graphicFrameLocks noChangeAspect="1"/>
            </p:cNvGraphicFramePr>
            <p:nvPr>
              <p:extLst>
                <p:ext uri="{D42A27DB-BD31-4B8C-83A1-F6EECF244321}">
                  <p14:modId xmlns:p14="http://schemas.microsoft.com/office/powerpoint/2010/main" val="4215421269"/>
                </p:ext>
              </p:extLst>
            </p:nvPr>
          </p:nvGraphicFramePr>
          <p:xfrm>
            <a:off x="902953" y="4201390"/>
            <a:ext cx="141287" cy="141287"/>
          </p:xfrm>
          <a:graphic>
            <a:graphicData uri="http://schemas.openxmlformats.org/presentationml/2006/ole">
              <mc:AlternateContent xmlns:mc="http://schemas.openxmlformats.org/markup-compatibility/2006">
                <mc:Choice xmlns:v="urn:schemas-microsoft-com:vml" Requires="v">
                  <p:oleObj spid="_x0000_s6450" name="CorelDRAW" r:id="rId8" imgW="304800" imgH="304800" progId="CorelDRAW.Graphic.10">
                    <p:embed/>
                  </p:oleObj>
                </mc:Choice>
                <mc:Fallback>
                  <p:oleObj name="CorelDRAW" r:id="rId8" imgW="304800" imgH="304800" progId="CorelDRAW.Graphic.10">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02953" y="4201390"/>
                          <a:ext cx="141287" cy="141287"/>
                        </a:xfrm>
                        <a:prstGeom prst="rect">
                          <a:avLst/>
                        </a:prstGeom>
                        <a:noFill/>
                        <a:ln>
                          <a:noFill/>
                        </a:ln>
                        <a:effectLst/>
                        <a:extLst/>
                      </p:spPr>
                    </p:pic>
                  </p:oleObj>
                </mc:Fallback>
              </mc:AlternateContent>
            </a:graphicData>
          </a:graphic>
        </p:graphicFrame>
        <p:sp>
          <p:nvSpPr>
            <p:cNvPr id="27" name="Text Box 22"/>
            <p:cNvSpPr txBox="1">
              <a:spLocks noChangeArrowheads="1"/>
            </p:cNvSpPr>
            <p:nvPr/>
          </p:nvSpPr>
          <p:spPr bwMode="auto">
            <a:xfrm>
              <a:off x="1126790" y="4033697"/>
              <a:ext cx="3759418" cy="4616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eaLnBrk="1" hangingPunct="1"/>
              <a:r>
                <a:rPr lang="en-US" sz="2400" dirty="0" smtClean="0">
                  <a:latin typeface="Calibri" pitchFamily="34" charset="0"/>
                  <a:cs typeface="Calibri" pitchFamily="34" charset="0"/>
                </a:rPr>
                <a:t>Degree of task complexity</a:t>
              </a:r>
              <a:endParaRPr lang="en-US" sz="2400" dirty="0">
                <a:latin typeface="Calibri" pitchFamily="34" charset="0"/>
                <a:ea typeface="ＭＳ Ｐゴシック" pitchFamily="34" charset="-128"/>
                <a:cs typeface="Calibri" pitchFamily="34" charset="0"/>
              </a:endParaRPr>
            </a:p>
          </p:txBody>
        </p:sp>
        <p:sp>
          <p:nvSpPr>
            <p:cNvPr id="28" name="Text Box 6"/>
            <p:cNvSpPr txBox="1">
              <a:spLocks noChangeArrowheads="1"/>
            </p:cNvSpPr>
            <p:nvPr/>
          </p:nvSpPr>
          <p:spPr bwMode="auto">
            <a:xfrm>
              <a:off x="6141366" y="4099757"/>
              <a:ext cx="1941557"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marL="342900" indent="-342900" algn="ctr">
                <a:buAutoNum type="arabicPlain"/>
              </a:pPr>
              <a:r>
                <a:rPr lang="en-US" sz="2000" dirty="0" smtClean="0">
                  <a:latin typeface="Arial"/>
                  <a:cs typeface="Arial"/>
                </a:rPr>
                <a:t>2    3    4    5</a:t>
              </a:r>
              <a:endParaRPr lang="en-US" sz="2000" dirty="0">
                <a:latin typeface="Arial"/>
                <a:cs typeface="Arial"/>
              </a:endParaRPr>
            </a:p>
          </p:txBody>
        </p:sp>
        <p:sp>
          <p:nvSpPr>
            <p:cNvPr id="29" name="Text Box 6"/>
            <p:cNvSpPr txBox="1">
              <a:spLocks noChangeArrowheads="1"/>
            </p:cNvSpPr>
            <p:nvPr/>
          </p:nvSpPr>
          <p:spPr bwMode="auto">
            <a:xfrm>
              <a:off x="6362165" y="3913389"/>
              <a:ext cx="623563" cy="76944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ctr"/>
              <a:r>
                <a:rPr lang="en-US" sz="4400" dirty="0">
                  <a:solidFill>
                    <a:srgbClr val="FF0000"/>
                  </a:solidFill>
                  <a:latin typeface="Arial"/>
                  <a:cs typeface="Arial"/>
                </a:rPr>
                <a:t>O</a:t>
              </a:r>
            </a:p>
          </p:txBody>
        </p:sp>
      </p:grpSp>
    </p:spTree>
    <p:extLst>
      <p:ext uri="{BB962C8B-B14F-4D97-AF65-F5344CB8AC3E}">
        <p14:creationId xmlns:p14="http://schemas.microsoft.com/office/powerpoint/2010/main" val="79902506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800" y="622338"/>
            <a:ext cx="4105135" cy="1282904"/>
          </a:xfrm>
          <a:solidFill>
            <a:schemeClr val="accent3">
              <a:lumMod val="20000"/>
              <a:lumOff val="80000"/>
              <a:alpha val="52000"/>
            </a:schemeClr>
          </a:solidFill>
          <a:ln w="25400" cmpd="sng">
            <a:solidFill>
              <a:schemeClr val="tx1"/>
            </a:solidFill>
            <a:prstDash val="sysDot"/>
          </a:ln>
          <a:effectLst/>
        </p:spPr>
        <p:txBody>
          <a:bodyPr vert="horz" lIns="91440" tIns="45720" rIns="91440" bIns="45720" rtlCol="0" anchor="ctr" anchorCtr="1">
            <a:noAutofit/>
          </a:bodyPr>
          <a:lstStyle/>
          <a:p>
            <a:pPr marL="0" indent="0" algn="ctr">
              <a:buNone/>
            </a:pPr>
            <a:r>
              <a:rPr lang="en-US" sz="2800" dirty="0" smtClean="0"/>
              <a:t>What Does It Take to Be Error Proof?</a:t>
            </a:r>
            <a:endParaRPr lang="en-US" sz="2800" dirty="0"/>
          </a:p>
        </p:txBody>
      </p:sp>
      <p:sp>
        <p:nvSpPr>
          <p:cNvPr id="3" name="Text Box 3"/>
          <p:cNvSpPr txBox="1">
            <a:spLocks noChangeArrowheads="1"/>
          </p:cNvSpPr>
          <p:nvPr/>
        </p:nvSpPr>
        <p:spPr bwMode="auto">
          <a:xfrm>
            <a:off x="610363" y="3851690"/>
            <a:ext cx="5228391" cy="954107"/>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r>
              <a:rPr lang="en-US" sz="2800" dirty="0" smtClean="0">
                <a:latin typeface="Calibri"/>
                <a:cs typeface="Calibri"/>
              </a:rPr>
              <a:t>What % of the time is human error the root cause of a problem?</a:t>
            </a:r>
            <a:endParaRPr lang="en-US" sz="2800" dirty="0">
              <a:latin typeface="Calibri"/>
              <a:cs typeface="Calibri"/>
            </a:endParaRPr>
          </a:p>
        </p:txBody>
      </p:sp>
      <p:sp>
        <p:nvSpPr>
          <p:cNvPr id="4" name="Text Box 4"/>
          <p:cNvSpPr txBox="1">
            <a:spLocks noChangeArrowheads="1"/>
          </p:cNvSpPr>
          <p:nvPr/>
        </p:nvSpPr>
        <p:spPr bwMode="auto">
          <a:xfrm>
            <a:off x="610365" y="2715020"/>
            <a:ext cx="4434601" cy="954107"/>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defPPr>
              <a:defRPr lang="en-US"/>
            </a:defPPr>
            <a:lvl1pPr algn="ctr">
              <a:defRPr sz="2800">
                <a:effectLst>
                  <a:outerShdw blurRad="38100" dist="38100" dir="2700000" algn="tl">
                    <a:srgbClr val="000000"/>
                  </a:outerShdw>
                </a:effectLst>
                <a:latin typeface="Calibri"/>
                <a:cs typeface="Calibri"/>
              </a:defRPr>
            </a:lvl1pPr>
          </a:lstStyle>
          <a:p>
            <a:pPr algn="l"/>
            <a:r>
              <a:rPr lang="en-US" dirty="0" smtClean="0">
                <a:effectLst/>
              </a:rPr>
              <a:t>How many hours can you go without making a mistake?</a:t>
            </a:r>
            <a:endParaRPr lang="en-US" dirty="0">
              <a:effectLst/>
            </a:endParaRPr>
          </a:p>
        </p:txBody>
      </p:sp>
      <p:sp>
        <p:nvSpPr>
          <p:cNvPr id="6" name="Oval 5"/>
          <p:cNvSpPr/>
          <p:nvPr/>
        </p:nvSpPr>
        <p:spPr>
          <a:xfrm>
            <a:off x="380999" y="2948416"/>
            <a:ext cx="157201" cy="152400"/>
          </a:xfrm>
          <a:prstGeom prst="ellipse">
            <a:avLst/>
          </a:prstGeom>
          <a:solidFill>
            <a:srgbClr val="8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7" name="Oval 6"/>
          <p:cNvSpPr/>
          <p:nvPr/>
        </p:nvSpPr>
        <p:spPr>
          <a:xfrm>
            <a:off x="380999" y="4071635"/>
            <a:ext cx="157201" cy="152400"/>
          </a:xfrm>
          <a:prstGeom prst="ellipse">
            <a:avLst/>
          </a:prstGeom>
          <a:solidFill>
            <a:srgbClr val="8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2" name="Text Box 8"/>
          <p:cNvSpPr txBox="1">
            <a:spLocks noChangeArrowheads="1"/>
          </p:cNvSpPr>
          <p:nvPr/>
        </p:nvSpPr>
        <p:spPr bwMode="auto">
          <a:xfrm>
            <a:off x="1183200" y="5352872"/>
            <a:ext cx="6781800" cy="83099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ctr" eaLnBrk="1" hangingPunct="1"/>
            <a:r>
              <a:rPr lang="en-US" sz="2400" dirty="0">
                <a:latin typeface="Comic Sans MS" pitchFamily="66" charset="0"/>
              </a:rPr>
              <a:t>“95% of the problems are caused by systems, not people.” – W. Edwards Deming</a:t>
            </a:r>
          </a:p>
        </p:txBody>
      </p:sp>
      <p:pic>
        <p:nvPicPr>
          <p:cNvPr id="8" name="Picture 7" descr="lunch at height.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55488" y="228600"/>
            <a:ext cx="4236112" cy="2131294"/>
          </a:xfrm>
          <a:prstGeom prst="rect">
            <a:avLst/>
          </a:prstGeom>
        </p:spPr>
      </p:pic>
    </p:spTree>
    <p:extLst>
      <p:ext uri="{BB962C8B-B14F-4D97-AF65-F5344CB8AC3E}">
        <p14:creationId xmlns:p14="http://schemas.microsoft.com/office/powerpoint/2010/main" val="188526409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1080" y="308168"/>
            <a:ext cx="7728356" cy="589299"/>
          </a:xfrm>
        </p:spPr>
        <p:txBody>
          <a:bodyPr/>
          <a:lstStyle/>
          <a:p>
            <a:pPr marL="0" indent="0" algn="ctr">
              <a:buNone/>
            </a:pPr>
            <a:r>
              <a:rPr lang="en-US" dirty="0" smtClean="0"/>
              <a:t>Thoughts on Human Error and Performance</a:t>
            </a:r>
            <a:endParaRPr lang="en-US" dirty="0"/>
          </a:p>
        </p:txBody>
      </p:sp>
      <p:pic>
        <p:nvPicPr>
          <p:cNvPr id="4" name="Picture 5" descr="no-mistakes-10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70502" y="1047043"/>
            <a:ext cx="1905000" cy="1905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 name="Picture 6" descr="p10101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62600" y="4274403"/>
            <a:ext cx="2590800" cy="19431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Text Box 7"/>
          <p:cNvSpPr txBox="1">
            <a:spLocks noChangeArrowheads="1"/>
          </p:cNvSpPr>
          <p:nvPr/>
        </p:nvSpPr>
        <p:spPr bwMode="auto">
          <a:xfrm>
            <a:off x="899626" y="1559383"/>
            <a:ext cx="3215173" cy="83099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algn="ctr" eaLnBrk="0" fontAlgn="base" hangingPunct="0">
              <a:spcBef>
                <a:spcPct val="0"/>
              </a:spcBef>
              <a:spcAft>
                <a:spcPct val="0"/>
              </a:spcAft>
              <a:defRPr>
                <a:solidFill>
                  <a:schemeClr val="tx1"/>
                </a:solidFill>
                <a:latin typeface="Arial" charset="0"/>
                <a:ea typeface="ＭＳ Ｐゴシック" charset="0"/>
              </a:defRPr>
            </a:lvl6pPr>
            <a:lvl7pPr marL="2971800" indent="-228600" algn="ctr" eaLnBrk="0" fontAlgn="base" hangingPunct="0">
              <a:spcBef>
                <a:spcPct val="0"/>
              </a:spcBef>
              <a:spcAft>
                <a:spcPct val="0"/>
              </a:spcAft>
              <a:defRPr>
                <a:solidFill>
                  <a:schemeClr val="tx1"/>
                </a:solidFill>
                <a:latin typeface="Arial" charset="0"/>
                <a:ea typeface="ＭＳ Ｐゴシック" charset="0"/>
              </a:defRPr>
            </a:lvl7pPr>
            <a:lvl8pPr marL="3429000" indent="-228600" algn="ctr" eaLnBrk="0" fontAlgn="base" hangingPunct="0">
              <a:spcBef>
                <a:spcPct val="0"/>
              </a:spcBef>
              <a:spcAft>
                <a:spcPct val="0"/>
              </a:spcAft>
              <a:defRPr>
                <a:solidFill>
                  <a:schemeClr val="tx1"/>
                </a:solidFill>
                <a:latin typeface="Arial" charset="0"/>
                <a:ea typeface="ＭＳ Ｐゴシック" charset="0"/>
              </a:defRPr>
            </a:lvl8pPr>
            <a:lvl9pPr marL="3886200" indent="-228600" algn="ctr"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400">
                <a:solidFill>
                  <a:srgbClr val="0000CC"/>
                </a:solidFill>
                <a:latin typeface="+mj-lt"/>
              </a:rPr>
              <a:t>Human error is rarely a root cause</a:t>
            </a:r>
          </a:p>
        </p:txBody>
      </p:sp>
      <p:sp>
        <p:nvSpPr>
          <p:cNvPr id="7" name="Text Box 8"/>
          <p:cNvSpPr txBox="1">
            <a:spLocks noChangeArrowheads="1"/>
          </p:cNvSpPr>
          <p:nvPr/>
        </p:nvSpPr>
        <p:spPr bwMode="auto">
          <a:xfrm>
            <a:off x="4572000" y="3207603"/>
            <a:ext cx="4114800" cy="83099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algn="ctr" eaLnBrk="0" fontAlgn="base" hangingPunct="0">
              <a:spcBef>
                <a:spcPct val="0"/>
              </a:spcBef>
              <a:spcAft>
                <a:spcPct val="0"/>
              </a:spcAft>
              <a:defRPr>
                <a:solidFill>
                  <a:schemeClr val="tx1"/>
                </a:solidFill>
                <a:latin typeface="Arial" charset="0"/>
                <a:ea typeface="ＭＳ Ｐゴシック" charset="0"/>
              </a:defRPr>
            </a:lvl6pPr>
            <a:lvl7pPr marL="2971800" indent="-228600" algn="ctr" eaLnBrk="0" fontAlgn="base" hangingPunct="0">
              <a:spcBef>
                <a:spcPct val="0"/>
              </a:spcBef>
              <a:spcAft>
                <a:spcPct val="0"/>
              </a:spcAft>
              <a:defRPr>
                <a:solidFill>
                  <a:schemeClr val="tx1"/>
                </a:solidFill>
                <a:latin typeface="Arial" charset="0"/>
                <a:ea typeface="ＭＳ Ｐゴシック" charset="0"/>
              </a:defRPr>
            </a:lvl7pPr>
            <a:lvl8pPr marL="3429000" indent="-228600" algn="ctr" eaLnBrk="0" fontAlgn="base" hangingPunct="0">
              <a:spcBef>
                <a:spcPct val="0"/>
              </a:spcBef>
              <a:spcAft>
                <a:spcPct val="0"/>
              </a:spcAft>
              <a:defRPr>
                <a:solidFill>
                  <a:schemeClr val="tx1"/>
                </a:solidFill>
                <a:latin typeface="Arial" charset="0"/>
                <a:ea typeface="ＭＳ Ｐゴシック" charset="0"/>
              </a:defRPr>
            </a:lvl8pPr>
            <a:lvl9pPr marL="3886200" indent="-228600" algn="ctr"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400">
                <a:solidFill>
                  <a:srgbClr val="0000CC"/>
                </a:solidFill>
                <a:latin typeface="+mj-lt"/>
              </a:rPr>
              <a:t>Few people really want to make mistakes</a:t>
            </a:r>
          </a:p>
        </p:txBody>
      </p:sp>
      <p:sp>
        <p:nvSpPr>
          <p:cNvPr id="8" name="Text Box 10"/>
          <p:cNvSpPr txBox="1">
            <a:spLocks noChangeArrowheads="1"/>
          </p:cNvSpPr>
          <p:nvPr/>
        </p:nvSpPr>
        <p:spPr bwMode="auto">
          <a:xfrm>
            <a:off x="1126800" y="5135147"/>
            <a:ext cx="4114800" cy="83099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algn="ctr" eaLnBrk="0" fontAlgn="base" hangingPunct="0">
              <a:spcBef>
                <a:spcPct val="0"/>
              </a:spcBef>
              <a:spcAft>
                <a:spcPct val="0"/>
              </a:spcAft>
              <a:defRPr>
                <a:solidFill>
                  <a:schemeClr val="tx1"/>
                </a:solidFill>
                <a:latin typeface="Arial" charset="0"/>
                <a:ea typeface="ＭＳ Ｐゴシック" charset="0"/>
              </a:defRPr>
            </a:lvl6pPr>
            <a:lvl7pPr marL="2971800" indent="-228600" algn="ctr" eaLnBrk="0" fontAlgn="base" hangingPunct="0">
              <a:spcBef>
                <a:spcPct val="0"/>
              </a:spcBef>
              <a:spcAft>
                <a:spcPct val="0"/>
              </a:spcAft>
              <a:defRPr>
                <a:solidFill>
                  <a:schemeClr val="tx1"/>
                </a:solidFill>
                <a:latin typeface="Arial" charset="0"/>
                <a:ea typeface="ＭＳ Ｐゴシック" charset="0"/>
              </a:defRPr>
            </a:lvl7pPr>
            <a:lvl8pPr marL="3429000" indent="-228600" algn="ctr" eaLnBrk="0" fontAlgn="base" hangingPunct="0">
              <a:spcBef>
                <a:spcPct val="0"/>
              </a:spcBef>
              <a:spcAft>
                <a:spcPct val="0"/>
              </a:spcAft>
              <a:defRPr>
                <a:solidFill>
                  <a:schemeClr val="tx1"/>
                </a:solidFill>
                <a:latin typeface="Arial" charset="0"/>
                <a:ea typeface="ＭＳ Ｐゴシック" charset="0"/>
              </a:defRPr>
            </a:lvl8pPr>
            <a:lvl9pPr marL="3886200" indent="-228600" algn="ctr"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400" dirty="0">
                <a:solidFill>
                  <a:srgbClr val="0000CC"/>
                </a:solidFill>
                <a:latin typeface="+mj-lt"/>
              </a:rPr>
              <a:t>Faulty systems account for 90% </a:t>
            </a:r>
            <a:r>
              <a:rPr lang="en-US" sz="2400" dirty="0" smtClean="0">
                <a:solidFill>
                  <a:srgbClr val="0000CC"/>
                </a:solidFill>
                <a:latin typeface="+mj-lt"/>
              </a:rPr>
              <a:t>or more of </a:t>
            </a:r>
            <a:r>
              <a:rPr lang="en-US" sz="2400" dirty="0">
                <a:solidFill>
                  <a:srgbClr val="0000CC"/>
                </a:solidFill>
                <a:latin typeface="+mj-lt"/>
              </a:rPr>
              <a:t>errors</a:t>
            </a:r>
          </a:p>
        </p:txBody>
      </p:sp>
      <p:pic>
        <p:nvPicPr>
          <p:cNvPr id="9" name="Picture 11" descr="mistake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93350" y="2638188"/>
            <a:ext cx="2305050" cy="21224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211020390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idx="4294967295"/>
          </p:nvPr>
        </p:nvSpPr>
        <p:spPr>
          <a:xfrm>
            <a:off x="2175960" y="332601"/>
            <a:ext cx="4791743" cy="549457"/>
          </a:xfrm>
          <a:solidFill>
            <a:schemeClr val="bg1"/>
          </a:solidFill>
          <a:ln w="25400" cmpd="sng">
            <a:solidFill>
              <a:schemeClr val="tx1"/>
            </a:solidFill>
            <a:prstDash val="sysDot"/>
          </a:ln>
          <a:effectLst/>
        </p:spPr>
        <p:txBody>
          <a:bodyPr vert="horz" lIns="91440" tIns="45720" rIns="91440" bIns="45720" rtlCol="0" anchor="ctr" anchorCtr="1">
            <a:noAutofit/>
          </a:bodyPr>
          <a:lstStyle/>
          <a:p>
            <a:pPr marL="0" indent="0" algn="ctr">
              <a:buNone/>
            </a:pPr>
            <a:r>
              <a:rPr lang="en-US"/>
              <a:t>What is Mistake Proofing?</a:t>
            </a:r>
          </a:p>
        </p:txBody>
      </p:sp>
      <p:sp>
        <p:nvSpPr>
          <p:cNvPr id="25603" name="Text Box 3"/>
          <p:cNvSpPr txBox="1">
            <a:spLocks noChangeArrowheads="1"/>
          </p:cNvSpPr>
          <p:nvPr/>
        </p:nvSpPr>
        <p:spPr bwMode="auto">
          <a:xfrm>
            <a:off x="1093788" y="4540313"/>
            <a:ext cx="7364412" cy="83099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l" eaLnBrk="1" hangingPunct="1"/>
            <a:r>
              <a:rPr lang="en-US" sz="2400" dirty="0">
                <a:latin typeface="Calibri"/>
                <a:ea typeface="ＭＳ Ｐゴシック" pitchFamily="34" charset="-128"/>
                <a:cs typeface="Calibri"/>
              </a:rPr>
              <a:t>Trapped key interlocking – can’t remove key if car is not in ‘Park’</a:t>
            </a:r>
          </a:p>
        </p:txBody>
      </p:sp>
      <p:sp>
        <p:nvSpPr>
          <p:cNvPr id="25604" name="Text Box 4"/>
          <p:cNvSpPr txBox="1">
            <a:spLocks noChangeArrowheads="1"/>
          </p:cNvSpPr>
          <p:nvPr/>
        </p:nvSpPr>
        <p:spPr bwMode="auto">
          <a:xfrm>
            <a:off x="533400" y="4066401"/>
            <a:ext cx="1403350" cy="406400"/>
          </a:xfrm>
          <a:prstGeom prst="rect">
            <a:avLst/>
          </a:prstGeom>
          <a:solidFill>
            <a:srgbClr val="FFFF99"/>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l" eaLnBrk="1" hangingPunct="1"/>
            <a:r>
              <a:rPr lang="en-US" sz="2000" b="1">
                <a:latin typeface="Trebuchet MS" pitchFamily="34" charset="0"/>
                <a:ea typeface="ＭＳ Ｐゴシック" pitchFamily="34" charset="-128"/>
              </a:rPr>
              <a:t>Examples:</a:t>
            </a:r>
          </a:p>
        </p:txBody>
      </p:sp>
      <p:sp>
        <p:nvSpPr>
          <p:cNvPr id="25605" name="Text Box 5"/>
          <p:cNvSpPr txBox="1">
            <a:spLocks noChangeArrowheads="1"/>
          </p:cNvSpPr>
          <p:nvPr/>
        </p:nvSpPr>
        <p:spPr bwMode="auto">
          <a:xfrm>
            <a:off x="674688" y="2009001"/>
            <a:ext cx="7935912" cy="83099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l" eaLnBrk="1" hangingPunct="1"/>
            <a:r>
              <a:rPr lang="en-US" sz="2400" dirty="0">
                <a:latin typeface="Calibri"/>
                <a:ea typeface="ＭＳ Ｐゴシック" pitchFamily="34" charset="-128"/>
                <a:cs typeface="Calibri"/>
              </a:rPr>
              <a:t>Any mechanism in a lean process that helps an operator avoid (</a:t>
            </a:r>
            <a:r>
              <a:rPr lang="en-US" sz="2400" dirty="0" err="1">
                <a:solidFill>
                  <a:srgbClr val="0000CC"/>
                </a:solidFill>
                <a:latin typeface="Calibri"/>
                <a:ea typeface="ＭＳ Ｐゴシック" pitchFamily="34" charset="-128"/>
                <a:cs typeface="Calibri"/>
              </a:rPr>
              <a:t>yokeru</a:t>
            </a:r>
            <a:r>
              <a:rPr lang="en-US" sz="2400" dirty="0">
                <a:latin typeface="Calibri"/>
                <a:ea typeface="ＭＳ Ｐゴシック" pitchFamily="34" charset="-128"/>
                <a:cs typeface="Calibri"/>
              </a:rPr>
              <a:t>) mistakes (</a:t>
            </a:r>
            <a:r>
              <a:rPr lang="en-US" sz="2400" dirty="0" err="1">
                <a:solidFill>
                  <a:srgbClr val="0000CC"/>
                </a:solidFill>
                <a:latin typeface="Calibri"/>
                <a:ea typeface="ＭＳ Ｐゴシック" pitchFamily="34" charset="-128"/>
                <a:cs typeface="Calibri"/>
              </a:rPr>
              <a:t>poka</a:t>
            </a:r>
            <a:r>
              <a:rPr lang="en-US" sz="2400" dirty="0">
                <a:latin typeface="Calibri"/>
                <a:ea typeface="ＭＳ Ｐゴシック" pitchFamily="34" charset="-128"/>
                <a:cs typeface="Calibri"/>
              </a:rPr>
              <a:t>).</a:t>
            </a:r>
          </a:p>
        </p:txBody>
      </p:sp>
      <p:sp>
        <p:nvSpPr>
          <p:cNvPr id="25608" name="Text Box 9"/>
          <p:cNvSpPr txBox="1">
            <a:spLocks noChangeArrowheads="1"/>
          </p:cNvSpPr>
          <p:nvPr/>
        </p:nvSpPr>
        <p:spPr bwMode="auto">
          <a:xfrm>
            <a:off x="677863" y="2854404"/>
            <a:ext cx="7475537" cy="83099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defPPr>
              <a:defRPr lang="en-US"/>
            </a:defPPr>
            <a:lvl1pPr>
              <a:defRPr sz="2400">
                <a:latin typeface="Calibri"/>
                <a:ea typeface="ＭＳ Ｐゴシック" pitchFamily="34" charset="-128"/>
                <a:cs typeface="Calibri"/>
              </a:defRPr>
            </a:lvl1pPr>
            <a:lvl2pPr marL="742950" indent="-285750" eaLnBrk="0" hangingPunct="0">
              <a:defRPr>
                <a:latin typeface="Arial" charset="0"/>
              </a:defRPr>
            </a:lvl2pPr>
            <a:lvl3pPr marL="1143000" indent="-228600" eaLnBrk="0" hangingPunct="0">
              <a:defRPr>
                <a:latin typeface="Arial" charset="0"/>
              </a:defRPr>
            </a:lvl3pPr>
            <a:lvl4pPr marL="1600200" indent="-228600" eaLnBrk="0" hangingPunct="0">
              <a:defRPr>
                <a:latin typeface="Arial" charset="0"/>
              </a:defRPr>
            </a:lvl4pPr>
            <a:lvl5pPr marL="2057400" indent="-228600" eaLnBrk="0" hangingPunct="0">
              <a:defRPr>
                <a:latin typeface="Arial" charset="0"/>
              </a:defRPr>
            </a:lvl5pPr>
            <a:lvl6pPr marL="2514600" indent="-228600" algn="ctr" eaLnBrk="0" fontAlgn="base" hangingPunct="0">
              <a:spcBef>
                <a:spcPct val="0"/>
              </a:spcBef>
              <a:spcAft>
                <a:spcPct val="0"/>
              </a:spcAft>
              <a:defRPr>
                <a:latin typeface="Arial" charset="0"/>
              </a:defRPr>
            </a:lvl6pPr>
            <a:lvl7pPr marL="2971800" indent="-228600" algn="ctr" eaLnBrk="0" fontAlgn="base" hangingPunct="0">
              <a:spcBef>
                <a:spcPct val="0"/>
              </a:spcBef>
              <a:spcAft>
                <a:spcPct val="0"/>
              </a:spcAft>
              <a:defRPr>
                <a:latin typeface="Arial" charset="0"/>
              </a:defRPr>
            </a:lvl7pPr>
            <a:lvl8pPr marL="3429000" indent="-228600" algn="ctr" eaLnBrk="0" fontAlgn="base" hangingPunct="0">
              <a:spcBef>
                <a:spcPct val="0"/>
              </a:spcBef>
              <a:spcAft>
                <a:spcPct val="0"/>
              </a:spcAft>
              <a:defRPr>
                <a:latin typeface="Arial" charset="0"/>
              </a:defRPr>
            </a:lvl8pPr>
            <a:lvl9pPr marL="3886200" indent="-228600" algn="ctr" eaLnBrk="0" fontAlgn="base" hangingPunct="0">
              <a:spcBef>
                <a:spcPct val="0"/>
              </a:spcBef>
              <a:spcAft>
                <a:spcPct val="0"/>
              </a:spcAft>
              <a:defRPr>
                <a:latin typeface="Arial" charset="0"/>
              </a:defRPr>
            </a:lvl9pPr>
          </a:lstStyle>
          <a:p>
            <a:r>
              <a:rPr lang="en-US" dirty="0"/>
              <a:t>Formalized as a concept and practiced by Shigeo Shingo as part of the Toyota Production System</a:t>
            </a:r>
          </a:p>
        </p:txBody>
      </p:sp>
      <p:sp>
        <p:nvSpPr>
          <p:cNvPr id="25610" name="Text Box 11"/>
          <p:cNvSpPr txBox="1">
            <a:spLocks noChangeArrowheads="1"/>
          </p:cNvSpPr>
          <p:nvPr/>
        </p:nvSpPr>
        <p:spPr bwMode="auto">
          <a:xfrm>
            <a:off x="677863" y="1459726"/>
            <a:ext cx="8161337" cy="4616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l" eaLnBrk="1" hangingPunct="1"/>
            <a:r>
              <a:rPr lang="en-US" sz="2400" b="1" dirty="0" err="1">
                <a:solidFill>
                  <a:srgbClr val="0000CC"/>
                </a:solidFill>
                <a:latin typeface="Calibri"/>
                <a:ea typeface="ＭＳ Ｐゴシック" pitchFamily="34" charset="-128"/>
                <a:cs typeface="Calibri"/>
              </a:rPr>
              <a:t>Poka</a:t>
            </a:r>
            <a:r>
              <a:rPr lang="en-US" sz="2400" b="1" dirty="0">
                <a:solidFill>
                  <a:srgbClr val="0000CC"/>
                </a:solidFill>
                <a:latin typeface="Calibri"/>
                <a:ea typeface="ＭＳ Ｐゴシック" pitchFamily="34" charset="-128"/>
                <a:cs typeface="Calibri"/>
              </a:rPr>
              <a:t>-yoke</a:t>
            </a:r>
            <a:r>
              <a:rPr lang="en-US" sz="2400" dirty="0">
                <a:latin typeface="Calibri"/>
                <a:ea typeface="ＭＳ Ｐゴシック" pitchFamily="34" charset="-128"/>
                <a:cs typeface="Calibri"/>
              </a:rPr>
              <a:t> – Japanese term for ‘fail </a:t>
            </a:r>
            <a:r>
              <a:rPr lang="en-US" sz="2400" dirty="0" err="1" smtClean="0">
                <a:latin typeface="Calibri"/>
                <a:ea typeface="ＭＳ Ｐゴシック" pitchFamily="34" charset="-128"/>
                <a:cs typeface="Calibri"/>
              </a:rPr>
              <a:t>safing</a:t>
            </a:r>
            <a:r>
              <a:rPr lang="en-US" sz="2400" dirty="0">
                <a:latin typeface="Calibri"/>
                <a:ea typeface="ＭＳ Ｐゴシック" pitchFamily="34" charset="-128"/>
                <a:cs typeface="Calibri"/>
              </a:rPr>
              <a:t>’ or ‘mistake proofing’</a:t>
            </a:r>
          </a:p>
        </p:txBody>
      </p:sp>
      <p:sp>
        <p:nvSpPr>
          <p:cNvPr id="25612" name="Text Box 15"/>
          <p:cNvSpPr txBox="1">
            <a:spLocks noChangeArrowheads="1"/>
          </p:cNvSpPr>
          <p:nvPr/>
        </p:nvSpPr>
        <p:spPr bwMode="auto">
          <a:xfrm>
            <a:off x="1219200" y="6200001"/>
            <a:ext cx="6781800" cy="276999"/>
          </a:xfrm>
          <a:prstGeom prst="rect">
            <a:avLst/>
          </a:prstGeom>
          <a:noFill/>
          <a:ln>
            <a:noFill/>
          </a:ln>
          <a:effectLs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ctr" eaLnBrk="1" hangingPunct="1"/>
            <a:r>
              <a:rPr lang="en-US" sz="1200" dirty="0">
                <a:latin typeface="Comic Sans MS" pitchFamily="66" charset="0"/>
                <a:ea typeface="ＭＳ Ｐゴシック" pitchFamily="34" charset="-128"/>
              </a:rPr>
              <a:t>Source: Wikipedia, the free Encyclopedia – January 2010</a:t>
            </a:r>
          </a:p>
        </p:txBody>
      </p:sp>
      <p:sp>
        <p:nvSpPr>
          <p:cNvPr id="25613" name="Text Box 17"/>
          <p:cNvSpPr txBox="1">
            <a:spLocks noChangeArrowheads="1"/>
          </p:cNvSpPr>
          <p:nvPr/>
        </p:nvSpPr>
        <p:spPr bwMode="auto">
          <a:xfrm>
            <a:off x="1101725" y="5390954"/>
            <a:ext cx="7661275" cy="83099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l" eaLnBrk="1" hangingPunct="1"/>
            <a:r>
              <a:rPr lang="en-US" sz="2400" dirty="0">
                <a:latin typeface="Calibri"/>
                <a:ea typeface="ＭＳ Ｐゴシック" pitchFamily="34" charset="-128"/>
                <a:cs typeface="Calibri"/>
              </a:rPr>
              <a:t>3.5 inch floppy disc – right corner was shaped different to prevent the disc from being inserted upside down</a:t>
            </a:r>
          </a:p>
        </p:txBody>
      </p:sp>
      <p:sp>
        <p:nvSpPr>
          <p:cNvPr id="15" name="Oval 14"/>
          <p:cNvSpPr/>
          <p:nvPr/>
        </p:nvSpPr>
        <p:spPr>
          <a:xfrm>
            <a:off x="465034" y="1628001"/>
            <a:ext cx="144566" cy="152400"/>
          </a:xfrm>
          <a:prstGeom prst="ellipse">
            <a:avLst/>
          </a:prstGeom>
          <a:solidFill>
            <a:srgbClr val="8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6" name="Oval 15"/>
          <p:cNvSpPr/>
          <p:nvPr/>
        </p:nvSpPr>
        <p:spPr>
          <a:xfrm>
            <a:off x="465034" y="2199621"/>
            <a:ext cx="144566" cy="152400"/>
          </a:xfrm>
          <a:prstGeom prst="ellipse">
            <a:avLst/>
          </a:prstGeom>
          <a:solidFill>
            <a:srgbClr val="8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7" name="Oval 16"/>
          <p:cNvSpPr/>
          <p:nvPr/>
        </p:nvSpPr>
        <p:spPr>
          <a:xfrm>
            <a:off x="465034" y="3042377"/>
            <a:ext cx="144566" cy="152400"/>
          </a:xfrm>
          <a:prstGeom prst="ellipse">
            <a:avLst/>
          </a:prstGeom>
          <a:solidFill>
            <a:srgbClr val="8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8" name="Oval 17"/>
          <p:cNvSpPr/>
          <p:nvPr/>
        </p:nvSpPr>
        <p:spPr>
          <a:xfrm>
            <a:off x="922234" y="4721581"/>
            <a:ext cx="144566" cy="152400"/>
          </a:xfrm>
          <a:prstGeom prst="ellipse">
            <a:avLst/>
          </a:prstGeom>
          <a:solidFill>
            <a:srgbClr val="8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9" name="Oval 18"/>
          <p:cNvSpPr/>
          <p:nvPr/>
        </p:nvSpPr>
        <p:spPr>
          <a:xfrm>
            <a:off x="922234" y="5564337"/>
            <a:ext cx="144566" cy="152400"/>
          </a:xfrm>
          <a:prstGeom prst="ellipse">
            <a:avLst/>
          </a:prstGeom>
          <a:solidFill>
            <a:srgbClr val="8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Tree>
    <p:extLst>
      <p:ext uri="{BB962C8B-B14F-4D97-AF65-F5344CB8AC3E}">
        <p14:creationId xmlns:p14="http://schemas.microsoft.com/office/powerpoint/2010/main" val="217885227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ext Box 4"/>
          <p:cNvSpPr txBox="1">
            <a:spLocks noChangeArrowheads="1"/>
          </p:cNvSpPr>
          <p:nvPr/>
        </p:nvSpPr>
        <p:spPr bwMode="auto">
          <a:xfrm>
            <a:off x="533400" y="1252383"/>
            <a:ext cx="7620000" cy="95410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l" eaLnBrk="1" hangingPunct="1"/>
            <a:r>
              <a:rPr lang="en-US" sz="2400" b="1" dirty="0" smtClean="0">
                <a:solidFill>
                  <a:srgbClr val="0000CC"/>
                </a:solidFill>
                <a:latin typeface="Comic Sans MS" pitchFamily="66" charset="0"/>
              </a:rPr>
              <a:t>DEFECT:</a:t>
            </a:r>
            <a:r>
              <a:rPr lang="en-US" sz="2400" dirty="0" smtClean="0">
                <a:solidFill>
                  <a:srgbClr val="0000CC"/>
                </a:solidFill>
                <a:latin typeface="Comic Sans MS" pitchFamily="66" charset="0"/>
              </a:rPr>
              <a:t> </a:t>
            </a:r>
            <a:r>
              <a:rPr lang="en-US" sz="2800" dirty="0">
                <a:latin typeface="Calibri"/>
                <a:cs typeface="Calibri"/>
              </a:rPr>
              <a:t>Product that deviates from specification or does not meet customer expectation</a:t>
            </a:r>
          </a:p>
        </p:txBody>
      </p:sp>
      <p:sp>
        <p:nvSpPr>
          <p:cNvPr id="22531" name="Rectangle 6"/>
          <p:cNvSpPr>
            <a:spLocks noGrp="1" noChangeArrowheads="1"/>
          </p:cNvSpPr>
          <p:nvPr>
            <p:ph type="title" idx="4294967295"/>
          </p:nvPr>
        </p:nvSpPr>
        <p:spPr>
          <a:xfrm>
            <a:off x="457200" y="185583"/>
            <a:ext cx="4114800" cy="618176"/>
          </a:xfrm>
          <a:solidFill>
            <a:schemeClr val="bg1"/>
          </a:solidFill>
          <a:ln w="25400" cmpd="sng">
            <a:solidFill>
              <a:schemeClr val="tx1"/>
            </a:solidFill>
            <a:prstDash val="sysDot"/>
          </a:ln>
          <a:effectLst/>
        </p:spPr>
        <p:txBody>
          <a:bodyPr vert="horz" lIns="91440" tIns="45720" rIns="91440" bIns="45720" rtlCol="0" anchor="ctr" anchorCtr="1">
            <a:noAutofit/>
          </a:bodyPr>
          <a:lstStyle/>
          <a:p>
            <a:pPr marL="0" indent="0" algn="ctr">
              <a:buNone/>
            </a:pPr>
            <a:r>
              <a:rPr lang="en-US"/>
              <a:t>Errors versus Defects</a:t>
            </a:r>
          </a:p>
        </p:txBody>
      </p:sp>
      <p:sp>
        <p:nvSpPr>
          <p:cNvPr id="22532" name="Text Box 7"/>
          <p:cNvSpPr txBox="1">
            <a:spLocks noChangeArrowheads="1"/>
          </p:cNvSpPr>
          <p:nvPr/>
        </p:nvSpPr>
        <p:spPr bwMode="auto">
          <a:xfrm>
            <a:off x="685800" y="3919383"/>
            <a:ext cx="4114800" cy="9461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ctr" eaLnBrk="1" hangingPunct="1"/>
            <a:r>
              <a:rPr lang="en-US" sz="2800">
                <a:solidFill>
                  <a:srgbClr val="A50021"/>
                </a:solidFill>
                <a:latin typeface="+mj-lt"/>
              </a:rPr>
              <a:t>All defects are created by errors</a:t>
            </a:r>
          </a:p>
        </p:txBody>
      </p:sp>
      <p:sp>
        <p:nvSpPr>
          <p:cNvPr id="22533" name="Text Box 10"/>
          <p:cNvSpPr txBox="1">
            <a:spLocks noChangeArrowheads="1"/>
          </p:cNvSpPr>
          <p:nvPr/>
        </p:nvSpPr>
        <p:spPr bwMode="auto">
          <a:xfrm>
            <a:off x="533400" y="2639858"/>
            <a:ext cx="5029200" cy="95410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l" eaLnBrk="1" hangingPunct="1"/>
            <a:r>
              <a:rPr lang="en-US" sz="2400" b="1" dirty="0" smtClean="0">
                <a:solidFill>
                  <a:srgbClr val="0000CC"/>
                </a:solidFill>
                <a:latin typeface="Comic Sans MS" pitchFamily="66" charset="0"/>
              </a:rPr>
              <a:t>ERROR:</a:t>
            </a:r>
            <a:r>
              <a:rPr lang="en-US" sz="2400" dirty="0" smtClean="0">
                <a:solidFill>
                  <a:srgbClr val="0000CC"/>
                </a:solidFill>
                <a:latin typeface="Comic Sans MS" pitchFamily="66" charset="0"/>
              </a:rPr>
              <a:t> </a:t>
            </a:r>
            <a:r>
              <a:rPr lang="en-US" sz="2800" dirty="0">
                <a:latin typeface="Calibri"/>
                <a:cs typeface="Calibri"/>
              </a:rPr>
              <a:t>Any deviation from an intended process</a:t>
            </a:r>
          </a:p>
        </p:txBody>
      </p:sp>
      <p:sp>
        <p:nvSpPr>
          <p:cNvPr id="22534" name="Text Box 11"/>
          <p:cNvSpPr txBox="1">
            <a:spLocks noChangeArrowheads="1"/>
          </p:cNvSpPr>
          <p:nvPr/>
        </p:nvSpPr>
        <p:spPr bwMode="auto">
          <a:xfrm>
            <a:off x="685800" y="5214783"/>
            <a:ext cx="4114800" cy="9461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ctr" eaLnBrk="1" hangingPunct="1"/>
            <a:r>
              <a:rPr lang="en-US" sz="2800">
                <a:solidFill>
                  <a:srgbClr val="0000CC"/>
                </a:solidFill>
                <a:latin typeface="+mj-lt"/>
              </a:rPr>
              <a:t>Defects are only the tip of the iceberg</a:t>
            </a:r>
          </a:p>
        </p:txBody>
      </p:sp>
      <p:pic>
        <p:nvPicPr>
          <p:cNvPr id="22535" name="Picture 12"/>
          <p:cNvPicPr>
            <a:picLocks noChangeAspect="1" noChangeArrowheads="1"/>
          </p:cNvPicPr>
          <p:nvPr/>
        </p:nvPicPr>
        <p:blipFill>
          <a:blip r:embed="rId2">
            <a:extLst>
              <a:ext uri="{28A0092B-C50C-407E-A947-70E740481C1C}">
                <a14:useLocalDpi xmlns:a14="http://schemas.microsoft.com/office/drawing/2010/main" val="0"/>
              </a:ext>
            </a:extLst>
          </a:blip>
          <a:srcRect t="5040"/>
          <a:stretch>
            <a:fillRect/>
          </a:stretch>
        </p:blipFill>
        <p:spPr bwMode="auto">
          <a:xfrm>
            <a:off x="5695950" y="2547783"/>
            <a:ext cx="2919413" cy="37861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val="49194207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6630" name="Object 5"/>
          <p:cNvGraphicFramePr>
            <a:graphicFrameLocks noChangeAspect="1"/>
          </p:cNvGraphicFramePr>
          <p:nvPr>
            <p:extLst>
              <p:ext uri="{D42A27DB-BD31-4B8C-83A1-F6EECF244321}">
                <p14:modId xmlns:p14="http://schemas.microsoft.com/office/powerpoint/2010/main" val="2974874333"/>
              </p:ext>
            </p:extLst>
          </p:nvPr>
        </p:nvGraphicFramePr>
        <p:xfrm>
          <a:off x="533400" y="1676400"/>
          <a:ext cx="152400" cy="152400"/>
        </p:xfrm>
        <a:graphic>
          <a:graphicData uri="http://schemas.openxmlformats.org/presentationml/2006/ole">
            <mc:AlternateContent xmlns:mc="http://schemas.openxmlformats.org/markup-compatibility/2006">
              <mc:Choice xmlns:v="urn:schemas-microsoft-com:vml" Requires="v">
                <p:oleObj spid="_x0000_s145049" name="CorelDRAW" r:id="rId3" imgW="304800" imgH="304800" progId="CorelDRAW.Graphic.10">
                  <p:embed/>
                </p:oleObj>
              </mc:Choice>
              <mc:Fallback>
                <p:oleObj name="CorelDRAW" r:id="rId3" imgW="304800" imgH="304800" progId="CorelDRAW.Graphic.10">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3400" y="1676400"/>
                        <a:ext cx="152400" cy="152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oleObj>
              </mc:Fallback>
            </mc:AlternateContent>
          </a:graphicData>
        </a:graphic>
      </p:graphicFrame>
      <p:sp>
        <p:nvSpPr>
          <p:cNvPr id="26631" name="Rectangle 8"/>
          <p:cNvSpPr>
            <a:spLocks noGrp="1" noChangeArrowheads="1"/>
          </p:cNvSpPr>
          <p:nvPr>
            <p:ph type="title" idx="4294967295"/>
          </p:nvPr>
        </p:nvSpPr>
        <p:spPr>
          <a:xfrm>
            <a:off x="2099040" y="228600"/>
            <a:ext cx="4974498" cy="582893"/>
          </a:xfrm>
          <a:solidFill>
            <a:schemeClr val="bg1"/>
          </a:solidFill>
          <a:ln w="25400" cmpd="sng">
            <a:solidFill>
              <a:schemeClr val="tx1"/>
            </a:solidFill>
            <a:prstDash val="sysDot"/>
          </a:ln>
          <a:effectLst/>
        </p:spPr>
        <p:txBody>
          <a:bodyPr vert="horz" lIns="91440" tIns="45720" rIns="91440" bIns="45720" rtlCol="0" anchor="ctr" anchorCtr="1">
            <a:noAutofit/>
          </a:bodyPr>
          <a:lstStyle/>
          <a:p>
            <a:pPr marL="0" indent="0" algn="ctr">
              <a:buNone/>
            </a:pPr>
            <a:r>
              <a:rPr lang="en-US" dirty="0"/>
              <a:t>3 Rules of </a:t>
            </a:r>
            <a:r>
              <a:rPr lang="en-US" dirty="0" smtClean="0"/>
              <a:t>Error Proofing</a:t>
            </a:r>
            <a:endParaRPr lang="en-US" dirty="0"/>
          </a:p>
        </p:txBody>
      </p:sp>
      <p:sp>
        <p:nvSpPr>
          <p:cNvPr id="26632" name="Text Box 11"/>
          <p:cNvSpPr txBox="1">
            <a:spLocks noChangeArrowheads="1"/>
          </p:cNvSpPr>
          <p:nvPr/>
        </p:nvSpPr>
        <p:spPr bwMode="auto">
          <a:xfrm>
            <a:off x="701675" y="5137150"/>
            <a:ext cx="7680325" cy="83099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l" eaLnBrk="1" hangingPunct="1"/>
            <a:r>
              <a:rPr lang="en-US" sz="2400">
                <a:latin typeface="Calibri"/>
                <a:cs typeface="Calibri"/>
              </a:rPr>
              <a:t>Ideally, design the product or service so that it can’t be assembled or performed incorrectly!!</a:t>
            </a:r>
          </a:p>
        </p:txBody>
      </p:sp>
      <p:graphicFrame>
        <p:nvGraphicFramePr>
          <p:cNvPr id="26633" name="Object 12"/>
          <p:cNvGraphicFramePr>
            <a:graphicFrameLocks noChangeAspect="1"/>
          </p:cNvGraphicFramePr>
          <p:nvPr>
            <p:extLst>
              <p:ext uri="{D42A27DB-BD31-4B8C-83A1-F6EECF244321}">
                <p14:modId xmlns:p14="http://schemas.microsoft.com/office/powerpoint/2010/main" val="1926028655"/>
              </p:ext>
            </p:extLst>
          </p:nvPr>
        </p:nvGraphicFramePr>
        <p:xfrm>
          <a:off x="457200" y="5294313"/>
          <a:ext cx="152400" cy="152400"/>
        </p:xfrm>
        <a:graphic>
          <a:graphicData uri="http://schemas.openxmlformats.org/presentationml/2006/ole">
            <mc:AlternateContent xmlns:mc="http://schemas.openxmlformats.org/markup-compatibility/2006">
              <mc:Choice xmlns:v="urn:schemas-microsoft-com:vml" Requires="v">
                <p:oleObj spid="_x0000_s145050" name="CorelDRAW" r:id="rId5" imgW="304800" imgH="304800" progId="CorelDRAW.Graphic.10">
                  <p:embed/>
                </p:oleObj>
              </mc:Choice>
              <mc:Fallback>
                <p:oleObj name="CorelDRAW" r:id="rId5" imgW="304800" imgH="304800" progId="CorelDRAW.Graphic.10">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 y="5294313"/>
                        <a:ext cx="152400" cy="152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oleObj>
              </mc:Fallback>
            </mc:AlternateContent>
          </a:graphicData>
        </a:graphic>
      </p:graphicFrame>
      <p:sp>
        <p:nvSpPr>
          <p:cNvPr id="26634" name="Text Box 13"/>
          <p:cNvSpPr txBox="1">
            <a:spLocks noChangeArrowheads="1"/>
          </p:cNvSpPr>
          <p:nvPr/>
        </p:nvSpPr>
        <p:spPr bwMode="auto">
          <a:xfrm>
            <a:off x="1295400" y="5943600"/>
            <a:ext cx="6858000" cy="276999"/>
          </a:xfrm>
          <a:prstGeom prst="rect">
            <a:avLst/>
          </a:prstGeom>
          <a:noFill/>
          <a:ln>
            <a:noFill/>
          </a:ln>
          <a:effectLs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ctr" eaLnBrk="1" hangingPunct="1"/>
            <a:r>
              <a:rPr lang="en-US" sz="1200" dirty="0">
                <a:latin typeface="Comic Sans MS" pitchFamily="66" charset="0"/>
                <a:ea typeface="ＭＳ Ｐゴシック" pitchFamily="34" charset="-128"/>
              </a:rPr>
              <a:t>Source: ‘</a:t>
            </a:r>
            <a:r>
              <a:rPr lang="en-US" sz="1200" dirty="0" err="1">
                <a:latin typeface="Comic Sans MS" pitchFamily="66" charset="0"/>
                <a:ea typeface="ＭＳ Ｐゴシック" pitchFamily="34" charset="-128"/>
              </a:rPr>
              <a:t>Poka</a:t>
            </a:r>
            <a:r>
              <a:rPr lang="en-US" sz="1200" dirty="0">
                <a:latin typeface="Comic Sans MS" pitchFamily="66" charset="0"/>
                <a:ea typeface="ＭＳ Ｐゴシック" pitchFamily="34" charset="-128"/>
              </a:rPr>
              <a:t>-Yoke, Improving Quality by Preventing Defects, Shigeo Shingo, 1986</a:t>
            </a:r>
          </a:p>
        </p:txBody>
      </p:sp>
      <p:sp>
        <p:nvSpPr>
          <p:cNvPr id="26635" name="Text Box 14"/>
          <p:cNvSpPr txBox="1">
            <a:spLocks noChangeArrowheads="1"/>
          </p:cNvSpPr>
          <p:nvPr/>
        </p:nvSpPr>
        <p:spPr bwMode="auto">
          <a:xfrm>
            <a:off x="762000" y="1524000"/>
            <a:ext cx="8077200" cy="83099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l" eaLnBrk="1" hangingPunct="1"/>
            <a:r>
              <a:rPr lang="en-US" sz="2400" dirty="0">
                <a:latin typeface="Calibri"/>
                <a:cs typeface="Calibri"/>
              </a:rPr>
              <a:t>A </a:t>
            </a:r>
            <a:r>
              <a:rPr lang="en-US" sz="2400" dirty="0" smtClean="0">
                <a:latin typeface="Calibri"/>
                <a:cs typeface="Calibri"/>
              </a:rPr>
              <a:t>error proofing </a:t>
            </a:r>
            <a:r>
              <a:rPr lang="en-US" sz="2400" dirty="0">
                <a:latin typeface="Calibri"/>
                <a:cs typeface="Calibri"/>
              </a:rPr>
              <a:t>system should take into consideration these three simple rules:</a:t>
            </a:r>
          </a:p>
        </p:txBody>
      </p:sp>
      <p:grpSp>
        <p:nvGrpSpPr>
          <p:cNvPr id="2" name="Group 1"/>
          <p:cNvGrpSpPr/>
          <p:nvPr/>
        </p:nvGrpSpPr>
        <p:grpSpPr>
          <a:xfrm>
            <a:off x="415925" y="2879725"/>
            <a:ext cx="8270875" cy="1768475"/>
            <a:chOff x="415925" y="2879725"/>
            <a:chExt cx="8270875" cy="1768475"/>
          </a:xfrm>
        </p:grpSpPr>
        <p:sp>
          <p:nvSpPr>
            <p:cNvPr id="26626" name="Oval 23"/>
            <p:cNvSpPr>
              <a:spLocks noChangeArrowheads="1"/>
            </p:cNvSpPr>
            <p:nvPr/>
          </p:nvSpPr>
          <p:spPr bwMode="auto">
            <a:xfrm>
              <a:off x="415925" y="2895600"/>
              <a:ext cx="2286000" cy="1143000"/>
            </a:xfrm>
            <a:prstGeom prst="ellipse">
              <a:avLst/>
            </a:prstGeom>
            <a:solidFill>
              <a:schemeClr val="accent5">
                <a:lumMod val="20000"/>
                <a:lumOff val="80000"/>
              </a:schemeClr>
            </a:solidFill>
            <a:ln w="9525">
              <a:solidFill>
                <a:schemeClr val="tx1"/>
              </a:solidFill>
              <a:round/>
              <a:headEnd/>
              <a:tailEnd/>
            </a:ln>
            <a:effectLst/>
            <a:extLst/>
          </p:spPr>
          <p:txBody>
            <a:bodyPr wrap="none" anchor="ctr"/>
            <a:lstStyle/>
            <a:p>
              <a:pPr algn="ctr"/>
              <a:endParaRPr lang="en-US"/>
            </a:p>
          </p:txBody>
        </p:sp>
        <p:sp>
          <p:nvSpPr>
            <p:cNvPr id="26627" name="Oval 22"/>
            <p:cNvSpPr>
              <a:spLocks noChangeArrowheads="1"/>
            </p:cNvSpPr>
            <p:nvPr/>
          </p:nvSpPr>
          <p:spPr bwMode="auto">
            <a:xfrm>
              <a:off x="6400800" y="2924175"/>
              <a:ext cx="2286000" cy="1143000"/>
            </a:xfrm>
            <a:prstGeom prst="ellipse">
              <a:avLst/>
            </a:prstGeom>
            <a:solidFill>
              <a:schemeClr val="accent5">
                <a:lumMod val="20000"/>
                <a:lumOff val="80000"/>
              </a:schemeClr>
            </a:solidFill>
            <a:ln w="9525">
              <a:solidFill>
                <a:schemeClr val="tx1"/>
              </a:solidFill>
              <a:round/>
              <a:headEnd/>
              <a:tailEnd/>
            </a:ln>
            <a:effectLst/>
            <a:extLst/>
          </p:spPr>
          <p:txBody>
            <a:bodyPr wrap="none" anchor="ctr"/>
            <a:lstStyle/>
            <a:p>
              <a:pPr algn="ctr"/>
              <a:endParaRPr lang="en-US"/>
            </a:p>
          </p:txBody>
        </p:sp>
        <p:sp>
          <p:nvSpPr>
            <p:cNvPr id="26628" name="Oval 21"/>
            <p:cNvSpPr>
              <a:spLocks noChangeArrowheads="1"/>
            </p:cNvSpPr>
            <p:nvPr/>
          </p:nvSpPr>
          <p:spPr bwMode="auto">
            <a:xfrm>
              <a:off x="3505200" y="2879725"/>
              <a:ext cx="2057400" cy="1219200"/>
            </a:xfrm>
            <a:prstGeom prst="ellipse">
              <a:avLst/>
            </a:prstGeom>
            <a:solidFill>
              <a:schemeClr val="accent5">
                <a:lumMod val="20000"/>
                <a:lumOff val="80000"/>
              </a:schemeClr>
            </a:solidFill>
            <a:ln w="9525">
              <a:solidFill>
                <a:schemeClr val="tx1"/>
              </a:solidFill>
              <a:round/>
              <a:headEnd/>
              <a:tailEnd/>
            </a:ln>
            <a:effectLst/>
            <a:extLst/>
          </p:spPr>
          <p:txBody>
            <a:bodyPr wrap="none" anchor="ctr"/>
            <a:lstStyle/>
            <a:p>
              <a:pPr algn="ctr"/>
              <a:endParaRPr lang="en-US"/>
            </a:p>
          </p:txBody>
        </p:sp>
        <p:sp>
          <p:nvSpPr>
            <p:cNvPr id="26629" name="Text Box 4"/>
            <p:cNvSpPr txBox="1">
              <a:spLocks noChangeArrowheads="1"/>
            </p:cNvSpPr>
            <p:nvPr/>
          </p:nvSpPr>
          <p:spPr bwMode="auto">
            <a:xfrm>
              <a:off x="3473450" y="3184525"/>
              <a:ext cx="2133600" cy="7016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ctr" eaLnBrk="1" hangingPunct="1"/>
              <a:r>
                <a:rPr lang="en-US" sz="2000">
                  <a:latin typeface="Tahoma" pitchFamily="34" charset="0"/>
                </a:rPr>
                <a:t>Don’t MAKE a defect</a:t>
              </a:r>
            </a:p>
          </p:txBody>
        </p:sp>
        <p:sp>
          <p:nvSpPr>
            <p:cNvPr id="26636" name="Text Box 15"/>
            <p:cNvSpPr txBox="1">
              <a:spLocks noChangeArrowheads="1"/>
            </p:cNvSpPr>
            <p:nvPr/>
          </p:nvSpPr>
          <p:spPr bwMode="auto">
            <a:xfrm>
              <a:off x="6553200" y="3184525"/>
              <a:ext cx="1981200" cy="7016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ctr" eaLnBrk="1" hangingPunct="1"/>
              <a:r>
                <a:rPr lang="en-US" sz="2000">
                  <a:latin typeface="Tahoma" pitchFamily="34" charset="0"/>
                </a:rPr>
                <a:t>Don’t PASS ON a defect</a:t>
              </a:r>
            </a:p>
          </p:txBody>
        </p:sp>
        <p:sp>
          <p:nvSpPr>
            <p:cNvPr id="26637" name="Text Box 16"/>
            <p:cNvSpPr txBox="1">
              <a:spLocks noChangeArrowheads="1"/>
            </p:cNvSpPr>
            <p:nvPr/>
          </p:nvSpPr>
          <p:spPr bwMode="auto">
            <a:xfrm>
              <a:off x="476250" y="3168650"/>
              <a:ext cx="2133600" cy="7016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ctr" eaLnBrk="1" hangingPunct="1"/>
              <a:r>
                <a:rPr lang="en-US" sz="2000">
                  <a:latin typeface="Tahoma" pitchFamily="34" charset="0"/>
                </a:rPr>
                <a:t>Don’t ACCEPT a defect</a:t>
              </a:r>
            </a:p>
          </p:txBody>
        </p:sp>
        <p:sp>
          <p:nvSpPr>
            <p:cNvPr id="26638" name="Text Box 18"/>
            <p:cNvSpPr txBox="1">
              <a:spLocks noChangeArrowheads="1"/>
            </p:cNvSpPr>
            <p:nvPr/>
          </p:nvSpPr>
          <p:spPr bwMode="auto">
            <a:xfrm>
              <a:off x="4038600" y="4251325"/>
              <a:ext cx="990600" cy="3968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ctr" eaLnBrk="1" hangingPunct="1"/>
              <a:r>
                <a:rPr lang="en-US" sz="2000">
                  <a:latin typeface="Trebuchet MS" pitchFamily="34" charset="0"/>
                </a:rPr>
                <a:t>You</a:t>
              </a:r>
            </a:p>
          </p:txBody>
        </p:sp>
        <p:sp>
          <p:nvSpPr>
            <p:cNvPr id="26639" name="Text Box 19"/>
            <p:cNvSpPr txBox="1">
              <a:spLocks noChangeArrowheads="1"/>
            </p:cNvSpPr>
            <p:nvPr/>
          </p:nvSpPr>
          <p:spPr bwMode="auto">
            <a:xfrm>
              <a:off x="6553200" y="4235450"/>
              <a:ext cx="1981200" cy="3968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ctr" eaLnBrk="1" hangingPunct="1"/>
              <a:r>
                <a:rPr lang="en-US" sz="2000">
                  <a:latin typeface="Trebuchet MS" pitchFamily="34" charset="0"/>
                </a:rPr>
                <a:t>Your Customer</a:t>
              </a:r>
            </a:p>
          </p:txBody>
        </p:sp>
        <p:sp>
          <p:nvSpPr>
            <p:cNvPr id="26640" name="Text Box 20"/>
            <p:cNvSpPr txBox="1">
              <a:spLocks noChangeArrowheads="1"/>
            </p:cNvSpPr>
            <p:nvPr/>
          </p:nvSpPr>
          <p:spPr bwMode="auto">
            <a:xfrm>
              <a:off x="533400" y="4235450"/>
              <a:ext cx="2133600" cy="3968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ctr" eaLnBrk="1" hangingPunct="1"/>
              <a:r>
                <a:rPr lang="en-US" sz="2000">
                  <a:latin typeface="Trebuchet MS" pitchFamily="34" charset="0"/>
                </a:rPr>
                <a:t>Your Suppliers</a:t>
              </a:r>
            </a:p>
          </p:txBody>
        </p:sp>
        <p:pic>
          <p:nvPicPr>
            <p:cNvPr id="26641" name="Picture 27" descr="Arrow - Next Clip Art">
              <a:hlinkClick r:id="rId6"/>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759075" y="3189288"/>
              <a:ext cx="685800" cy="5222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6642" name="Picture 28" descr="Arrow - Next Clip Art">
              <a:hlinkClick r:id="rId6"/>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641975" y="3200400"/>
              <a:ext cx="685800" cy="522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Tree>
    <p:extLst>
      <p:ext uri="{BB962C8B-B14F-4D97-AF65-F5344CB8AC3E}">
        <p14:creationId xmlns:p14="http://schemas.microsoft.com/office/powerpoint/2010/main" val="49153057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idx="4294967295"/>
          </p:nvPr>
        </p:nvSpPr>
        <p:spPr>
          <a:xfrm>
            <a:off x="1764600" y="281523"/>
            <a:ext cx="5638800" cy="706381"/>
          </a:xfrm>
          <a:solidFill>
            <a:schemeClr val="bg1"/>
          </a:solidFill>
          <a:ln w="25400" cmpd="sng">
            <a:solidFill>
              <a:schemeClr val="tx1"/>
            </a:solidFill>
            <a:prstDash val="sysDot"/>
          </a:ln>
          <a:effectLst/>
        </p:spPr>
        <p:txBody>
          <a:bodyPr vert="horz" lIns="91440" tIns="45720" rIns="91440" bIns="45720" rtlCol="0" anchor="ctr" anchorCtr="1">
            <a:noAutofit/>
          </a:bodyPr>
          <a:lstStyle/>
          <a:p>
            <a:pPr marL="0" indent="0" algn="ctr">
              <a:buNone/>
            </a:pPr>
            <a:r>
              <a:rPr lang="en-US"/>
              <a:t>Shingo’s Zero Defect Strategies</a:t>
            </a:r>
          </a:p>
        </p:txBody>
      </p:sp>
      <p:grpSp>
        <p:nvGrpSpPr>
          <p:cNvPr id="2" name="Group 1"/>
          <p:cNvGrpSpPr/>
          <p:nvPr/>
        </p:nvGrpSpPr>
        <p:grpSpPr>
          <a:xfrm>
            <a:off x="228600" y="1600200"/>
            <a:ext cx="8763000" cy="4553626"/>
            <a:chOff x="228600" y="1600200"/>
            <a:chExt cx="8763000" cy="4553626"/>
          </a:xfrm>
        </p:grpSpPr>
        <p:sp>
          <p:nvSpPr>
            <p:cNvPr id="27651" name="Text Box 4"/>
            <p:cNvSpPr txBox="1">
              <a:spLocks noChangeArrowheads="1"/>
            </p:cNvSpPr>
            <p:nvPr/>
          </p:nvSpPr>
          <p:spPr bwMode="auto">
            <a:xfrm>
              <a:off x="3503613" y="1739900"/>
              <a:ext cx="1752600" cy="406400"/>
            </a:xfrm>
            <a:prstGeom prst="rect">
              <a:avLst/>
            </a:prstGeom>
            <a:solidFill>
              <a:schemeClr val="bg1"/>
            </a:solidFill>
            <a:ln w="9525"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ctr" eaLnBrk="1" hangingPunct="1"/>
              <a:r>
                <a:rPr lang="en-US" sz="2000" b="1">
                  <a:solidFill>
                    <a:srgbClr val="006600"/>
                  </a:solidFill>
                  <a:latin typeface="Trebuchet MS" pitchFamily="34" charset="0"/>
                  <a:ea typeface="ＭＳ Ｐゴシック" pitchFamily="34" charset="-128"/>
                </a:rPr>
                <a:t>Level Five</a:t>
              </a:r>
            </a:p>
          </p:txBody>
        </p:sp>
        <p:sp>
          <p:nvSpPr>
            <p:cNvPr id="27652" name="Text Box 5"/>
            <p:cNvSpPr txBox="1">
              <a:spLocks noChangeArrowheads="1"/>
            </p:cNvSpPr>
            <p:nvPr/>
          </p:nvSpPr>
          <p:spPr bwMode="auto">
            <a:xfrm>
              <a:off x="3505200" y="5105400"/>
              <a:ext cx="1738313" cy="406400"/>
            </a:xfrm>
            <a:prstGeom prst="rect">
              <a:avLst/>
            </a:prstGeom>
            <a:solidFill>
              <a:schemeClr val="bg1"/>
            </a:solidFill>
            <a:ln w="9525"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ctr" eaLnBrk="1" hangingPunct="1"/>
              <a:r>
                <a:rPr lang="en-US" sz="2000" b="1">
                  <a:solidFill>
                    <a:srgbClr val="A50021"/>
                  </a:solidFill>
                  <a:latin typeface="Trebuchet MS" pitchFamily="34" charset="0"/>
                  <a:ea typeface="ＭＳ Ｐゴシック" pitchFamily="34" charset="-128"/>
                </a:rPr>
                <a:t>Level One</a:t>
              </a:r>
            </a:p>
          </p:txBody>
        </p:sp>
        <p:sp>
          <p:nvSpPr>
            <p:cNvPr id="27653" name="Text Box 6"/>
            <p:cNvSpPr txBox="1">
              <a:spLocks noChangeArrowheads="1"/>
            </p:cNvSpPr>
            <p:nvPr/>
          </p:nvSpPr>
          <p:spPr bwMode="auto">
            <a:xfrm>
              <a:off x="3503613" y="4241800"/>
              <a:ext cx="1752600" cy="406400"/>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ctr" eaLnBrk="1" hangingPunct="1"/>
              <a:r>
                <a:rPr lang="en-US" sz="2000" b="1">
                  <a:solidFill>
                    <a:srgbClr val="7030A0"/>
                  </a:solidFill>
                  <a:latin typeface="Trebuchet MS" pitchFamily="34" charset="0"/>
                  <a:ea typeface="ＭＳ Ｐゴシック" pitchFamily="34" charset="-128"/>
                </a:rPr>
                <a:t>Level Two</a:t>
              </a:r>
              <a:endParaRPr lang="en-US" sz="2000">
                <a:solidFill>
                  <a:srgbClr val="7030A0"/>
                </a:solidFill>
                <a:latin typeface="Comic Sans MS" pitchFamily="66" charset="0"/>
                <a:ea typeface="ＭＳ Ｐゴシック" pitchFamily="34" charset="-128"/>
              </a:endParaRPr>
            </a:p>
          </p:txBody>
        </p:sp>
        <p:sp>
          <p:nvSpPr>
            <p:cNvPr id="27654" name="Text Box 7"/>
            <p:cNvSpPr txBox="1">
              <a:spLocks noChangeArrowheads="1"/>
            </p:cNvSpPr>
            <p:nvPr/>
          </p:nvSpPr>
          <p:spPr bwMode="auto">
            <a:xfrm>
              <a:off x="5426075" y="5114925"/>
              <a:ext cx="3276600" cy="3667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l" eaLnBrk="1" hangingPunct="1"/>
              <a:r>
                <a:rPr lang="en-US">
                  <a:latin typeface="Tahoma" pitchFamily="34" charset="0"/>
                  <a:ea typeface="ＭＳ Ｐゴシック" pitchFamily="34" charset="-128"/>
                </a:rPr>
                <a:t>Defects leave the company</a:t>
              </a:r>
            </a:p>
          </p:txBody>
        </p:sp>
        <p:sp>
          <p:nvSpPr>
            <p:cNvPr id="27655" name="Text Box 8"/>
            <p:cNvSpPr txBox="1">
              <a:spLocks noChangeArrowheads="1"/>
            </p:cNvSpPr>
            <p:nvPr/>
          </p:nvSpPr>
          <p:spPr bwMode="auto">
            <a:xfrm>
              <a:off x="5410200" y="4159250"/>
              <a:ext cx="3352800" cy="6413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l" eaLnBrk="1" hangingPunct="1"/>
              <a:r>
                <a:rPr lang="en-US" dirty="0">
                  <a:latin typeface="Tahoma" pitchFamily="34" charset="0"/>
                  <a:ea typeface="ＭＳ Ｐゴシック" pitchFamily="34" charset="-128"/>
                </a:rPr>
                <a:t>Defects do not leave the company</a:t>
              </a:r>
            </a:p>
          </p:txBody>
        </p:sp>
        <p:sp>
          <p:nvSpPr>
            <p:cNvPr id="27656" name="Text Box 9"/>
            <p:cNvSpPr txBox="1">
              <a:spLocks noChangeArrowheads="1"/>
            </p:cNvSpPr>
            <p:nvPr/>
          </p:nvSpPr>
          <p:spPr bwMode="auto">
            <a:xfrm>
              <a:off x="5410200" y="1708150"/>
              <a:ext cx="1676400" cy="3667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l" eaLnBrk="1" hangingPunct="1"/>
              <a:r>
                <a:rPr lang="en-US">
                  <a:latin typeface="Tahoma" pitchFamily="34" charset="0"/>
                  <a:ea typeface="ＭＳ Ｐゴシック" pitchFamily="34" charset="-128"/>
                </a:rPr>
                <a:t>Zero defects</a:t>
              </a:r>
            </a:p>
          </p:txBody>
        </p:sp>
        <p:sp>
          <p:nvSpPr>
            <p:cNvPr id="27657" name="Text Box 10"/>
            <p:cNvSpPr txBox="1">
              <a:spLocks noChangeArrowheads="1"/>
            </p:cNvSpPr>
            <p:nvPr/>
          </p:nvSpPr>
          <p:spPr bwMode="auto">
            <a:xfrm>
              <a:off x="3503613" y="3403600"/>
              <a:ext cx="1752600" cy="406400"/>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ctr" eaLnBrk="1" hangingPunct="1"/>
              <a:r>
                <a:rPr lang="en-US" sz="2000" b="1">
                  <a:solidFill>
                    <a:srgbClr val="FF9900"/>
                  </a:solidFill>
                  <a:latin typeface="Trebuchet MS" pitchFamily="34" charset="0"/>
                  <a:ea typeface="ＭＳ Ｐゴシック" pitchFamily="34" charset="-128"/>
                </a:rPr>
                <a:t>Level Three</a:t>
              </a:r>
              <a:endParaRPr lang="en-US" sz="2000">
                <a:solidFill>
                  <a:srgbClr val="FF9900"/>
                </a:solidFill>
                <a:latin typeface="Comic Sans MS" pitchFamily="66" charset="0"/>
                <a:ea typeface="ＭＳ Ｐゴシック" pitchFamily="34" charset="-128"/>
              </a:endParaRPr>
            </a:p>
          </p:txBody>
        </p:sp>
        <p:sp>
          <p:nvSpPr>
            <p:cNvPr id="27658" name="Text Box 11"/>
            <p:cNvSpPr txBox="1">
              <a:spLocks noChangeArrowheads="1"/>
            </p:cNvSpPr>
            <p:nvPr/>
          </p:nvSpPr>
          <p:spPr bwMode="auto">
            <a:xfrm>
              <a:off x="5410200" y="3419475"/>
              <a:ext cx="2438400" cy="3667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l" eaLnBrk="1" hangingPunct="1"/>
              <a:r>
                <a:rPr lang="en-US">
                  <a:latin typeface="Tahoma" pitchFamily="34" charset="0"/>
                  <a:ea typeface="ＭＳ Ｐゴシック" pitchFamily="34" charset="-128"/>
                </a:rPr>
                <a:t>Decrease defects</a:t>
              </a:r>
            </a:p>
          </p:txBody>
        </p:sp>
        <p:sp>
          <p:nvSpPr>
            <p:cNvPr id="27659" name="Text Box 12"/>
            <p:cNvSpPr txBox="1">
              <a:spLocks noChangeArrowheads="1"/>
            </p:cNvSpPr>
            <p:nvPr/>
          </p:nvSpPr>
          <p:spPr bwMode="auto">
            <a:xfrm>
              <a:off x="1341240" y="5876827"/>
              <a:ext cx="6498039" cy="276999"/>
            </a:xfrm>
            <a:prstGeom prst="rect">
              <a:avLst/>
            </a:prstGeom>
            <a:noFill/>
            <a:ln>
              <a:noFill/>
            </a:ln>
            <a:effectLs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ctr" eaLnBrk="1" hangingPunct="1"/>
              <a:r>
                <a:rPr lang="en-US" sz="1200" dirty="0">
                  <a:latin typeface="Arial"/>
                  <a:ea typeface="ＭＳ Ｐゴシック" pitchFamily="34" charset="-128"/>
                  <a:cs typeface="Arial"/>
                </a:rPr>
                <a:t>Source: ‘</a:t>
              </a:r>
              <a:r>
                <a:rPr lang="en-US" sz="1200" dirty="0" err="1">
                  <a:latin typeface="Arial"/>
                  <a:ea typeface="ＭＳ Ｐゴシック" pitchFamily="34" charset="-128"/>
                  <a:cs typeface="Arial"/>
                </a:rPr>
                <a:t>Poka</a:t>
              </a:r>
              <a:r>
                <a:rPr lang="en-US" sz="1200" dirty="0">
                  <a:latin typeface="Arial"/>
                  <a:ea typeface="ＭＳ Ｐゴシック" pitchFamily="34" charset="-128"/>
                  <a:cs typeface="Arial"/>
                </a:rPr>
                <a:t>-Yoke, Improving Quality by Preventing Defects, Shigeo Shingo, 1986</a:t>
              </a:r>
            </a:p>
          </p:txBody>
        </p:sp>
        <p:sp>
          <p:nvSpPr>
            <p:cNvPr id="27660" name="Text Box 13"/>
            <p:cNvSpPr txBox="1">
              <a:spLocks noChangeArrowheads="1"/>
            </p:cNvSpPr>
            <p:nvPr/>
          </p:nvSpPr>
          <p:spPr bwMode="auto">
            <a:xfrm>
              <a:off x="3503613" y="2622550"/>
              <a:ext cx="1752600" cy="406400"/>
            </a:xfrm>
            <a:prstGeom prst="rect">
              <a:avLst/>
            </a:prstGeom>
            <a:solidFill>
              <a:schemeClr val="bg1"/>
            </a:solidFill>
            <a:ln w="9525"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ctr" eaLnBrk="1" hangingPunct="1"/>
              <a:r>
                <a:rPr lang="en-US" sz="2000" b="1">
                  <a:solidFill>
                    <a:srgbClr val="0000CC"/>
                  </a:solidFill>
                  <a:latin typeface="Trebuchet MS" pitchFamily="34" charset="0"/>
                  <a:ea typeface="ＭＳ Ｐゴシック" pitchFamily="34" charset="-128"/>
                </a:rPr>
                <a:t>Level Four</a:t>
              </a:r>
            </a:p>
          </p:txBody>
        </p:sp>
        <p:sp>
          <p:nvSpPr>
            <p:cNvPr id="27661" name="Text Box 14"/>
            <p:cNvSpPr txBox="1">
              <a:spLocks noChangeArrowheads="1"/>
            </p:cNvSpPr>
            <p:nvPr/>
          </p:nvSpPr>
          <p:spPr bwMode="auto">
            <a:xfrm>
              <a:off x="5410200" y="2590800"/>
              <a:ext cx="3581400" cy="3667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l" eaLnBrk="1" hangingPunct="1"/>
              <a:r>
                <a:rPr lang="en-US">
                  <a:latin typeface="Tahoma" pitchFamily="34" charset="0"/>
                  <a:ea typeface="ＭＳ Ｐゴシック" pitchFamily="34" charset="-128"/>
                </a:rPr>
                <a:t>Defects do not leave the process</a:t>
              </a:r>
            </a:p>
          </p:txBody>
        </p:sp>
        <p:sp>
          <p:nvSpPr>
            <p:cNvPr id="27662" name="Text Box 15"/>
            <p:cNvSpPr txBox="1">
              <a:spLocks noChangeArrowheads="1"/>
            </p:cNvSpPr>
            <p:nvPr/>
          </p:nvSpPr>
          <p:spPr bwMode="auto">
            <a:xfrm>
              <a:off x="609600" y="4953000"/>
              <a:ext cx="2590800" cy="6413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r" eaLnBrk="1" hangingPunct="1"/>
              <a:r>
                <a:rPr lang="en-US" b="1">
                  <a:latin typeface="Tahoma" pitchFamily="34" charset="0"/>
                  <a:ea typeface="ＭＳ Ｐゴシック" pitchFamily="34" charset="-128"/>
                </a:rPr>
                <a:t>Lots of defects, lots of complaints</a:t>
              </a:r>
            </a:p>
          </p:txBody>
        </p:sp>
        <p:sp>
          <p:nvSpPr>
            <p:cNvPr id="27663" name="Text Box 16"/>
            <p:cNvSpPr txBox="1">
              <a:spLocks noChangeArrowheads="1"/>
            </p:cNvSpPr>
            <p:nvPr/>
          </p:nvSpPr>
          <p:spPr bwMode="auto">
            <a:xfrm>
              <a:off x="228600" y="4244975"/>
              <a:ext cx="2971800" cy="3667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r" eaLnBrk="1" hangingPunct="1"/>
              <a:r>
                <a:rPr lang="en-US" b="1">
                  <a:latin typeface="Tahoma" pitchFamily="34" charset="0"/>
                  <a:ea typeface="ＭＳ Ｐゴシック" pitchFamily="34" charset="-128"/>
                </a:rPr>
                <a:t>Strive for no complaints</a:t>
              </a:r>
            </a:p>
          </p:txBody>
        </p:sp>
        <p:sp>
          <p:nvSpPr>
            <p:cNvPr id="27664" name="Text Box 17"/>
            <p:cNvSpPr txBox="1">
              <a:spLocks noChangeArrowheads="1"/>
            </p:cNvSpPr>
            <p:nvPr/>
          </p:nvSpPr>
          <p:spPr bwMode="auto">
            <a:xfrm>
              <a:off x="533400" y="1600200"/>
              <a:ext cx="2667000" cy="6413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r" eaLnBrk="1" hangingPunct="1"/>
              <a:r>
                <a:rPr lang="en-US" b="1">
                  <a:latin typeface="Tahoma" pitchFamily="34" charset="0"/>
                  <a:ea typeface="ＭＳ Ｐゴシック" pitchFamily="34" charset="-128"/>
                </a:rPr>
                <a:t>Prevent errors from becoming defects</a:t>
              </a:r>
            </a:p>
          </p:txBody>
        </p:sp>
        <p:sp>
          <p:nvSpPr>
            <p:cNvPr id="27665" name="Text Box 18"/>
            <p:cNvSpPr txBox="1">
              <a:spLocks noChangeArrowheads="1"/>
            </p:cNvSpPr>
            <p:nvPr/>
          </p:nvSpPr>
          <p:spPr bwMode="auto">
            <a:xfrm>
              <a:off x="381000" y="3422650"/>
              <a:ext cx="2819400" cy="3667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r" eaLnBrk="1" hangingPunct="1"/>
              <a:r>
                <a:rPr lang="en-US" b="1">
                  <a:latin typeface="Tahoma" pitchFamily="34" charset="0"/>
                  <a:ea typeface="ＭＳ Ｐゴシック" pitchFamily="34" charset="-128"/>
                </a:rPr>
                <a:t>Don’t let defects recur</a:t>
              </a:r>
            </a:p>
          </p:txBody>
        </p:sp>
        <p:sp>
          <p:nvSpPr>
            <p:cNvPr id="27666" name="Text Box 19"/>
            <p:cNvSpPr txBox="1">
              <a:spLocks noChangeArrowheads="1"/>
            </p:cNvSpPr>
            <p:nvPr/>
          </p:nvSpPr>
          <p:spPr bwMode="auto">
            <a:xfrm>
              <a:off x="533400" y="2593975"/>
              <a:ext cx="2667000" cy="3667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r" eaLnBrk="1" hangingPunct="1"/>
              <a:r>
                <a:rPr lang="en-US" b="1">
                  <a:latin typeface="Tahoma" pitchFamily="34" charset="0"/>
                  <a:ea typeface="ＭＳ Ｐゴシック" pitchFamily="34" charset="-128"/>
                </a:rPr>
                <a:t>Don’t pass defects on</a:t>
              </a:r>
            </a:p>
          </p:txBody>
        </p:sp>
      </p:grpSp>
    </p:spTree>
    <p:extLst>
      <p:ext uri="{BB962C8B-B14F-4D97-AF65-F5344CB8AC3E}">
        <p14:creationId xmlns:p14="http://schemas.microsoft.com/office/powerpoint/2010/main" val="49256325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hingo inspection 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3200" y="216845"/>
            <a:ext cx="8722795" cy="6564955"/>
          </a:xfrm>
          <a:prstGeom prst="rect">
            <a:avLst/>
          </a:prstGeom>
        </p:spPr>
      </p:pic>
    </p:spTree>
    <p:extLst>
      <p:ext uri="{BB962C8B-B14F-4D97-AF65-F5344CB8AC3E}">
        <p14:creationId xmlns:p14="http://schemas.microsoft.com/office/powerpoint/2010/main" val="253482517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hingo inspection 2.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86769" y="216845"/>
            <a:ext cx="7704831" cy="6564955"/>
          </a:xfrm>
          <a:prstGeom prst="rect">
            <a:avLst/>
          </a:prstGeom>
        </p:spPr>
      </p:pic>
    </p:spTree>
    <p:extLst>
      <p:ext uri="{BB962C8B-B14F-4D97-AF65-F5344CB8AC3E}">
        <p14:creationId xmlns:p14="http://schemas.microsoft.com/office/powerpoint/2010/main" val="83803629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31321" y="261588"/>
            <a:ext cx="4268817" cy="602829"/>
          </a:xfrm>
        </p:spPr>
        <p:txBody>
          <a:bodyPr/>
          <a:lstStyle/>
          <a:p>
            <a:pPr marL="0" indent="0" algn="ctr">
              <a:buNone/>
            </a:pPr>
            <a:r>
              <a:rPr lang="en-US" dirty="0" smtClean="0"/>
              <a:t>The Culture Loop</a:t>
            </a:r>
            <a:endParaRPr lang="en-US" dirty="0"/>
          </a:p>
        </p:txBody>
      </p:sp>
      <p:sp>
        <p:nvSpPr>
          <p:cNvPr id="3" name="Text Box 3"/>
          <p:cNvSpPr txBox="1">
            <a:spLocks noChangeArrowheads="1"/>
          </p:cNvSpPr>
          <p:nvPr/>
        </p:nvSpPr>
        <p:spPr bwMode="auto">
          <a:xfrm>
            <a:off x="764630" y="5493802"/>
            <a:ext cx="7620000" cy="8223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lvl1pPr eaLnBrk="0" hangingPunct="0">
              <a:defRPr sz="2400">
                <a:solidFill>
                  <a:schemeClr val="tx1"/>
                </a:solidFill>
                <a:latin typeface="Times New Roman" charset="0"/>
                <a:ea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algn="ctr" eaLnBrk="1" hangingPunct="1"/>
            <a:r>
              <a:rPr lang="en-US">
                <a:solidFill>
                  <a:srgbClr val="0000CC"/>
                </a:solidFill>
                <a:latin typeface="Comic Sans MS" charset="0"/>
              </a:rPr>
              <a:t>At what rate is your process excellence culture gaining or losing momentum?</a:t>
            </a:r>
          </a:p>
        </p:txBody>
      </p:sp>
      <p:graphicFrame>
        <p:nvGraphicFramePr>
          <p:cNvPr id="4" name="Object 4"/>
          <p:cNvGraphicFramePr>
            <a:graphicFrameLocks noChangeAspect="1"/>
          </p:cNvGraphicFramePr>
          <p:nvPr>
            <p:extLst>
              <p:ext uri="{D42A27DB-BD31-4B8C-83A1-F6EECF244321}">
                <p14:modId xmlns:p14="http://schemas.microsoft.com/office/powerpoint/2010/main" val="850237300"/>
              </p:ext>
            </p:extLst>
          </p:nvPr>
        </p:nvGraphicFramePr>
        <p:xfrm>
          <a:off x="1095702" y="1408013"/>
          <a:ext cx="6934200" cy="3649663"/>
        </p:xfrm>
        <a:graphic>
          <a:graphicData uri="http://schemas.openxmlformats.org/presentationml/2006/ole">
            <mc:AlternateContent xmlns:mc="http://schemas.openxmlformats.org/markup-compatibility/2006">
              <mc:Choice xmlns:v="urn:schemas-microsoft-com:vml" Requires="v">
                <p:oleObj spid="_x0000_s27105" name="CorelDRAW" r:id="rId3" imgW="4011930" imgH="2110740" progId="CorelDRAW.Graphic.12">
                  <p:embed/>
                </p:oleObj>
              </mc:Choice>
              <mc:Fallback>
                <p:oleObj name="CorelDRAW" r:id="rId3" imgW="4011930" imgH="2110740" progId="CorelDRAW.Graphic.12">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95702" y="1408013"/>
                        <a:ext cx="6934200" cy="36496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oleObj>
              </mc:Fallback>
            </mc:AlternateContent>
          </a:graphicData>
        </a:graphic>
      </p:graphicFrame>
    </p:spTree>
    <p:extLst>
      <p:ext uri="{BB962C8B-B14F-4D97-AF65-F5344CB8AC3E}">
        <p14:creationId xmlns:p14="http://schemas.microsoft.com/office/powerpoint/2010/main" val="401815191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19502" y="261588"/>
            <a:ext cx="4577640" cy="567546"/>
          </a:xfrm>
        </p:spPr>
        <p:txBody>
          <a:bodyPr/>
          <a:lstStyle/>
          <a:p>
            <a:pPr marL="0" indent="0" algn="ctr">
              <a:buNone/>
            </a:pPr>
            <a:r>
              <a:rPr lang="en-US" dirty="0" smtClean="0"/>
              <a:t>What’s Holding Us Back?</a:t>
            </a:r>
            <a:endParaRPr lang="en-US" dirty="0"/>
          </a:p>
        </p:txBody>
      </p:sp>
      <p:sp>
        <p:nvSpPr>
          <p:cNvPr id="3" name="Text Box 3"/>
          <p:cNvSpPr txBox="1">
            <a:spLocks noChangeArrowheads="1"/>
          </p:cNvSpPr>
          <p:nvPr/>
        </p:nvSpPr>
        <p:spPr bwMode="auto">
          <a:xfrm>
            <a:off x="609600" y="2911475"/>
            <a:ext cx="3810000" cy="83099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lvl1pPr eaLnBrk="0" hangingPunct="0">
              <a:defRPr sz="2400">
                <a:solidFill>
                  <a:schemeClr val="tx1"/>
                </a:solidFill>
                <a:latin typeface="Times New Roman" charset="0"/>
                <a:ea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r>
              <a:rPr lang="en-US" dirty="0" smtClean="0">
                <a:latin typeface="Arial Rounded MT Bold" charset="0"/>
              </a:rPr>
              <a:t>We aren’t using our problem solving </a:t>
            </a:r>
            <a:r>
              <a:rPr lang="en-US" dirty="0">
                <a:latin typeface="Arial Rounded MT Bold" charset="0"/>
              </a:rPr>
              <a:t>tools</a:t>
            </a:r>
          </a:p>
        </p:txBody>
      </p:sp>
      <p:sp>
        <p:nvSpPr>
          <p:cNvPr id="4" name="Text Box 4"/>
          <p:cNvSpPr txBox="1">
            <a:spLocks noChangeArrowheads="1"/>
          </p:cNvSpPr>
          <p:nvPr/>
        </p:nvSpPr>
        <p:spPr bwMode="auto">
          <a:xfrm>
            <a:off x="609600" y="3962400"/>
            <a:ext cx="3962400" cy="8223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lvl1pPr eaLnBrk="0" hangingPunct="0">
              <a:defRPr sz="2400">
                <a:solidFill>
                  <a:schemeClr val="tx1"/>
                </a:solidFill>
                <a:latin typeface="Times New Roman" charset="0"/>
                <a:ea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r>
              <a:rPr lang="en-US">
                <a:latin typeface="Arial Rounded MT Bold" charset="0"/>
              </a:rPr>
              <a:t>We only engage a small percentage of our people</a:t>
            </a:r>
          </a:p>
        </p:txBody>
      </p:sp>
      <p:sp>
        <p:nvSpPr>
          <p:cNvPr id="5" name="Text Box 5"/>
          <p:cNvSpPr txBox="1">
            <a:spLocks noChangeArrowheads="1"/>
          </p:cNvSpPr>
          <p:nvPr/>
        </p:nvSpPr>
        <p:spPr bwMode="auto">
          <a:xfrm>
            <a:off x="609600" y="1447800"/>
            <a:ext cx="5235575"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lvl1pPr eaLnBrk="0" hangingPunct="0">
              <a:defRPr sz="2400">
                <a:solidFill>
                  <a:schemeClr val="tx1"/>
                </a:solidFill>
                <a:latin typeface="Times New Roman" charset="0"/>
                <a:ea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r>
              <a:rPr lang="en-US" dirty="0">
                <a:latin typeface="Arial Rounded MT Bold" charset="0"/>
              </a:rPr>
              <a:t>We have not learned from the past</a:t>
            </a:r>
          </a:p>
        </p:txBody>
      </p:sp>
      <p:graphicFrame>
        <p:nvGraphicFramePr>
          <p:cNvPr id="6" name="Object 6"/>
          <p:cNvGraphicFramePr>
            <a:graphicFrameLocks noChangeAspect="1"/>
          </p:cNvGraphicFramePr>
          <p:nvPr>
            <p:extLst>
              <p:ext uri="{D42A27DB-BD31-4B8C-83A1-F6EECF244321}">
                <p14:modId xmlns:p14="http://schemas.microsoft.com/office/powerpoint/2010/main" val="1970290077"/>
              </p:ext>
            </p:extLst>
          </p:nvPr>
        </p:nvGraphicFramePr>
        <p:xfrm>
          <a:off x="381000" y="3063875"/>
          <a:ext cx="152400" cy="152400"/>
        </p:xfrm>
        <a:graphic>
          <a:graphicData uri="http://schemas.openxmlformats.org/presentationml/2006/ole">
            <mc:AlternateContent xmlns:mc="http://schemas.openxmlformats.org/markup-compatibility/2006">
              <mc:Choice xmlns:v="urn:schemas-microsoft-com:vml" Requires="v">
                <p:oleObj spid="_x0000_s858124" name="CorelDRAW" r:id="rId3" imgW="304800" imgH="304800" progId="CorelDRAW.Graphic.10">
                  <p:embed/>
                </p:oleObj>
              </mc:Choice>
              <mc:Fallback>
                <p:oleObj name="CorelDRAW" r:id="rId3" imgW="304800" imgH="304800" progId="CorelDRAW.Graphic.10">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000" y="3063875"/>
                        <a:ext cx="152400" cy="152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oleObj>
              </mc:Fallback>
            </mc:AlternateContent>
          </a:graphicData>
        </a:graphic>
      </p:graphicFrame>
      <p:graphicFrame>
        <p:nvGraphicFramePr>
          <p:cNvPr id="7" name="Object 7"/>
          <p:cNvGraphicFramePr>
            <a:graphicFrameLocks noChangeAspect="1"/>
          </p:cNvGraphicFramePr>
          <p:nvPr>
            <p:extLst>
              <p:ext uri="{D42A27DB-BD31-4B8C-83A1-F6EECF244321}">
                <p14:modId xmlns:p14="http://schemas.microsoft.com/office/powerpoint/2010/main" val="3636767427"/>
              </p:ext>
            </p:extLst>
          </p:nvPr>
        </p:nvGraphicFramePr>
        <p:xfrm>
          <a:off x="381000" y="1590675"/>
          <a:ext cx="152400" cy="152400"/>
        </p:xfrm>
        <a:graphic>
          <a:graphicData uri="http://schemas.openxmlformats.org/presentationml/2006/ole">
            <mc:AlternateContent xmlns:mc="http://schemas.openxmlformats.org/markup-compatibility/2006">
              <mc:Choice xmlns:v="urn:schemas-microsoft-com:vml" Requires="v">
                <p:oleObj spid="_x0000_s858125" name="CorelDRAW" r:id="rId5" imgW="304800" imgH="304800" progId="CorelDRAW.Graphic.10">
                  <p:embed/>
                </p:oleObj>
              </mc:Choice>
              <mc:Fallback>
                <p:oleObj name="CorelDRAW" r:id="rId5" imgW="304800" imgH="304800" progId="CorelDRAW.Graphic.10">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000" y="1590675"/>
                        <a:ext cx="152400" cy="152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oleObj>
              </mc:Fallback>
            </mc:AlternateContent>
          </a:graphicData>
        </a:graphic>
      </p:graphicFrame>
      <p:graphicFrame>
        <p:nvGraphicFramePr>
          <p:cNvPr id="8" name="Object 8"/>
          <p:cNvGraphicFramePr>
            <a:graphicFrameLocks noChangeAspect="1"/>
          </p:cNvGraphicFramePr>
          <p:nvPr>
            <p:extLst>
              <p:ext uri="{D42A27DB-BD31-4B8C-83A1-F6EECF244321}">
                <p14:modId xmlns:p14="http://schemas.microsoft.com/office/powerpoint/2010/main" val="824038984"/>
              </p:ext>
            </p:extLst>
          </p:nvPr>
        </p:nvGraphicFramePr>
        <p:xfrm>
          <a:off x="381000" y="4114800"/>
          <a:ext cx="152400" cy="152400"/>
        </p:xfrm>
        <a:graphic>
          <a:graphicData uri="http://schemas.openxmlformats.org/presentationml/2006/ole">
            <mc:AlternateContent xmlns:mc="http://schemas.openxmlformats.org/markup-compatibility/2006">
              <mc:Choice xmlns:v="urn:schemas-microsoft-com:vml" Requires="v">
                <p:oleObj spid="_x0000_s858126" name="CorelDRAW" r:id="rId6" imgW="304800" imgH="304800" progId="CorelDRAW.Graphic.10">
                  <p:embed/>
                </p:oleObj>
              </mc:Choice>
              <mc:Fallback>
                <p:oleObj name="CorelDRAW" r:id="rId6" imgW="304800" imgH="304800" progId="CorelDRAW.Graphic.10">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000" y="4114800"/>
                        <a:ext cx="152400" cy="152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9" name="Text Box 9"/>
          <p:cNvSpPr txBox="1">
            <a:spLocks noChangeArrowheads="1"/>
          </p:cNvSpPr>
          <p:nvPr/>
        </p:nvSpPr>
        <p:spPr bwMode="auto">
          <a:xfrm>
            <a:off x="609600" y="2133600"/>
            <a:ext cx="54102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lvl1pPr eaLnBrk="0" hangingPunct="0">
              <a:defRPr sz="2400">
                <a:solidFill>
                  <a:schemeClr val="tx1"/>
                </a:solidFill>
                <a:latin typeface="Times New Roman" charset="0"/>
                <a:ea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r>
              <a:rPr lang="en-US" dirty="0">
                <a:latin typeface="Arial Rounded MT Bold" charset="0"/>
              </a:rPr>
              <a:t>We </a:t>
            </a:r>
            <a:r>
              <a:rPr lang="en-US" dirty="0" smtClean="0">
                <a:latin typeface="Arial Rounded MT Bold" charset="0"/>
              </a:rPr>
              <a:t>don’t </a:t>
            </a:r>
            <a:r>
              <a:rPr lang="en-US" dirty="0">
                <a:latin typeface="Arial Rounded MT Bold" charset="0"/>
              </a:rPr>
              <a:t>see all work as a process</a:t>
            </a:r>
          </a:p>
        </p:txBody>
      </p:sp>
      <p:graphicFrame>
        <p:nvGraphicFramePr>
          <p:cNvPr id="10" name="Object 10"/>
          <p:cNvGraphicFramePr>
            <a:graphicFrameLocks noChangeAspect="1"/>
          </p:cNvGraphicFramePr>
          <p:nvPr>
            <p:extLst>
              <p:ext uri="{D42A27DB-BD31-4B8C-83A1-F6EECF244321}">
                <p14:modId xmlns:p14="http://schemas.microsoft.com/office/powerpoint/2010/main" val="2919426954"/>
              </p:ext>
            </p:extLst>
          </p:nvPr>
        </p:nvGraphicFramePr>
        <p:xfrm>
          <a:off x="381000" y="2276475"/>
          <a:ext cx="152400" cy="152400"/>
        </p:xfrm>
        <a:graphic>
          <a:graphicData uri="http://schemas.openxmlformats.org/presentationml/2006/ole">
            <mc:AlternateContent xmlns:mc="http://schemas.openxmlformats.org/markup-compatibility/2006">
              <mc:Choice xmlns:v="urn:schemas-microsoft-com:vml" Requires="v">
                <p:oleObj spid="_x0000_s858127" name="CorelDRAW" r:id="rId7" imgW="304800" imgH="304800" progId="CorelDRAW.Graphic.10">
                  <p:embed/>
                </p:oleObj>
              </mc:Choice>
              <mc:Fallback>
                <p:oleObj name="CorelDRAW" r:id="rId7" imgW="304800" imgH="304800" progId="CorelDRAW.Graphic.10">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000" y="2276475"/>
                        <a:ext cx="152400" cy="152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11" name="Text Box 11"/>
          <p:cNvSpPr txBox="1">
            <a:spLocks noChangeArrowheads="1"/>
          </p:cNvSpPr>
          <p:nvPr/>
        </p:nvSpPr>
        <p:spPr bwMode="auto">
          <a:xfrm>
            <a:off x="609600" y="5105400"/>
            <a:ext cx="3810000" cy="83099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lvl1pPr eaLnBrk="0" hangingPunct="0">
              <a:defRPr sz="2400">
                <a:solidFill>
                  <a:schemeClr val="tx1"/>
                </a:solidFill>
                <a:latin typeface="Times New Roman" charset="0"/>
                <a:ea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r>
              <a:rPr lang="en-US" dirty="0">
                <a:latin typeface="Arial Rounded MT Bold" charset="0"/>
              </a:rPr>
              <a:t>We </a:t>
            </a:r>
            <a:r>
              <a:rPr lang="en-US" dirty="0" smtClean="0">
                <a:latin typeface="Arial Rounded MT Bold" charset="0"/>
              </a:rPr>
              <a:t>can’t </a:t>
            </a:r>
            <a:r>
              <a:rPr lang="en-US" dirty="0">
                <a:latin typeface="Arial Rounded MT Bold" charset="0"/>
              </a:rPr>
              <a:t>find time for improvement</a:t>
            </a:r>
          </a:p>
        </p:txBody>
      </p:sp>
      <p:graphicFrame>
        <p:nvGraphicFramePr>
          <p:cNvPr id="12" name="Object 12"/>
          <p:cNvGraphicFramePr>
            <a:graphicFrameLocks noChangeAspect="1"/>
          </p:cNvGraphicFramePr>
          <p:nvPr>
            <p:extLst>
              <p:ext uri="{D42A27DB-BD31-4B8C-83A1-F6EECF244321}">
                <p14:modId xmlns:p14="http://schemas.microsoft.com/office/powerpoint/2010/main" val="128984947"/>
              </p:ext>
            </p:extLst>
          </p:nvPr>
        </p:nvGraphicFramePr>
        <p:xfrm>
          <a:off x="381000" y="5257800"/>
          <a:ext cx="152400" cy="152400"/>
        </p:xfrm>
        <a:graphic>
          <a:graphicData uri="http://schemas.openxmlformats.org/presentationml/2006/ole">
            <mc:AlternateContent xmlns:mc="http://schemas.openxmlformats.org/markup-compatibility/2006">
              <mc:Choice xmlns:v="urn:schemas-microsoft-com:vml" Requires="v">
                <p:oleObj spid="_x0000_s858128" name="CorelDRAW" r:id="rId8" imgW="304800" imgH="304800" progId="CorelDRAW.Graphic.10">
                  <p:embed/>
                </p:oleObj>
              </mc:Choice>
              <mc:Fallback>
                <p:oleObj name="CorelDRAW" r:id="rId8" imgW="304800" imgH="304800" progId="CorelDRAW.Graphic.10">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000" y="5257800"/>
                        <a:ext cx="152400" cy="152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13" name="Rectangle 15"/>
          <p:cNvSpPr>
            <a:spLocks noChangeArrowheads="1"/>
          </p:cNvSpPr>
          <p:nvPr/>
        </p:nvSpPr>
        <p:spPr bwMode="auto">
          <a:xfrm>
            <a:off x="5334000" y="3124200"/>
            <a:ext cx="3352800" cy="2667000"/>
          </a:xfrm>
          <a:prstGeom prst="rect">
            <a:avLst/>
          </a:prstGeom>
          <a:solidFill>
            <a:srgbClr val="FFFF99"/>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4" name="Text Box 16"/>
          <p:cNvSpPr txBox="1">
            <a:spLocks noChangeArrowheads="1"/>
          </p:cNvSpPr>
          <p:nvPr/>
        </p:nvSpPr>
        <p:spPr bwMode="auto">
          <a:xfrm>
            <a:off x="5486400" y="5867400"/>
            <a:ext cx="2971800" cy="3667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lvl1pPr eaLnBrk="0" hangingPunct="0">
              <a:defRPr sz="2400">
                <a:solidFill>
                  <a:schemeClr val="tx1"/>
                </a:solidFill>
                <a:latin typeface="Times New Roman" charset="0"/>
                <a:ea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r>
              <a:rPr lang="en-US" sz="1800">
                <a:latin typeface="Comic Sans MS" charset="0"/>
              </a:rPr>
              <a:t>% of Workforce Involved</a:t>
            </a:r>
          </a:p>
        </p:txBody>
      </p:sp>
      <p:sp>
        <p:nvSpPr>
          <p:cNvPr id="15" name="Text Box 17"/>
          <p:cNvSpPr txBox="1">
            <a:spLocks noChangeArrowheads="1"/>
          </p:cNvSpPr>
          <p:nvPr/>
        </p:nvSpPr>
        <p:spPr bwMode="auto">
          <a:xfrm rot="16200000">
            <a:off x="3652837" y="4273551"/>
            <a:ext cx="2817813" cy="3667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lvl1pPr eaLnBrk="0" hangingPunct="0">
              <a:defRPr sz="2400">
                <a:solidFill>
                  <a:schemeClr val="tx1"/>
                </a:solidFill>
                <a:latin typeface="Times New Roman" charset="0"/>
                <a:ea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r>
              <a:rPr lang="en-US" sz="1800">
                <a:latin typeface="Comic Sans MS" charset="0"/>
              </a:rPr>
              <a:t>% of Processes DMAI</a:t>
            </a:r>
            <a:r>
              <a:rPr lang="ja-JP" altLang="en-US" sz="1800">
                <a:latin typeface="Comic Sans MS" charset="0"/>
              </a:rPr>
              <a:t>’</a:t>
            </a:r>
            <a:r>
              <a:rPr lang="en-US" sz="1800">
                <a:latin typeface="Comic Sans MS" charset="0"/>
              </a:rPr>
              <a:t>d</a:t>
            </a:r>
          </a:p>
        </p:txBody>
      </p:sp>
      <p:sp>
        <p:nvSpPr>
          <p:cNvPr id="16" name="Line 18"/>
          <p:cNvSpPr>
            <a:spLocks noChangeShapeType="1"/>
          </p:cNvSpPr>
          <p:nvPr/>
        </p:nvSpPr>
        <p:spPr bwMode="auto">
          <a:xfrm>
            <a:off x="7019925" y="3124200"/>
            <a:ext cx="0" cy="266700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17" name="Line 19"/>
          <p:cNvSpPr>
            <a:spLocks noChangeShapeType="1"/>
          </p:cNvSpPr>
          <p:nvPr/>
        </p:nvSpPr>
        <p:spPr bwMode="auto">
          <a:xfrm>
            <a:off x="5334000" y="4495800"/>
            <a:ext cx="3352800" cy="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18" name="Text Box 20"/>
          <p:cNvSpPr txBox="1">
            <a:spLocks noChangeArrowheads="1"/>
          </p:cNvSpPr>
          <p:nvPr/>
        </p:nvSpPr>
        <p:spPr bwMode="auto">
          <a:xfrm>
            <a:off x="7038975" y="3352800"/>
            <a:ext cx="1600200" cy="9159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lvl1pPr eaLnBrk="0" hangingPunct="0">
              <a:defRPr sz="2400">
                <a:solidFill>
                  <a:schemeClr val="tx1"/>
                </a:solidFill>
                <a:latin typeface="Times New Roman" charset="0"/>
                <a:ea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algn="ctr" eaLnBrk="1" hangingPunct="1"/>
            <a:r>
              <a:rPr lang="en-US" sz="1800">
                <a:solidFill>
                  <a:srgbClr val="006600"/>
                </a:solidFill>
                <a:latin typeface="Comic Sans MS" charset="0"/>
              </a:rPr>
              <a:t>High Performance Workplace</a:t>
            </a:r>
          </a:p>
        </p:txBody>
      </p:sp>
      <p:sp>
        <p:nvSpPr>
          <p:cNvPr id="19" name="Text Box 21"/>
          <p:cNvSpPr txBox="1">
            <a:spLocks noChangeArrowheads="1"/>
          </p:cNvSpPr>
          <p:nvPr/>
        </p:nvSpPr>
        <p:spPr bwMode="auto">
          <a:xfrm>
            <a:off x="5362575" y="4845050"/>
            <a:ext cx="1600200" cy="6413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lvl1pPr eaLnBrk="0" hangingPunct="0">
              <a:defRPr sz="2400">
                <a:solidFill>
                  <a:schemeClr val="tx1"/>
                </a:solidFill>
                <a:latin typeface="Times New Roman" charset="0"/>
                <a:ea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algn="ctr" eaLnBrk="1" hangingPunct="1"/>
            <a:r>
              <a:rPr lang="en-US" sz="1800">
                <a:solidFill>
                  <a:schemeClr val="bg2">
                    <a:lumMod val="50000"/>
                  </a:schemeClr>
                </a:solidFill>
                <a:latin typeface="Comic Sans MS" charset="0"/>
              </a:rPr>
              <a:t>Traditional Workplace</a:t>
            </a:r>
          </a:p>
        </p:txBody>
      </p:sp>
      <p:sp>
        <p:nvSpPr>
          <p:cNvPr id="20" name="Text Box 22"/>
          <p:cNvSpPr txBox="1">
            <a:spLocks noChangeArrowheads="1"/>
          </p:cNvSpPr>
          <p:nvPr/>
        </p:nvSpPr>
        <p:spPr bwMode="auto">
          <a:xfrm>
            <a:off x="5381625" y="3473450"/>
            <a:ext cx="1600200" cy="6413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lvl1pPr eaLnBrk="0" hangingPunct="0">
              <a:defRPr sz="2400">
                <a:solidFill>
                  <a:schemeClr val="tx1"/>
                </a:solidFill>
                <a:latin typeface="Times New Roman" charset="0"/>
                <a:ea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algn="ctr" eaLnBrk="1" hangingPunct="1"/>
            <a:r>
              <a:rPr lang="en-US" sz="1800">
                <a:solidFill>
                  <a:srgbClr val="A50021"/>
                </a:solidFill>
                <a:latin typeface="Comic Sans MS" charset="0"/>
              </a:rPr>
              <a:t>Efficient Workplace</a:t>
            </a:r>
          </a:p>
        </p:txBody>
      </p:sp>
      <p:sp>
        <p:nvSpPr>
          <p:cNvPr id="21" name="Text Box 23"/>
          <p:cNvSpPr txBox="1">
            <a:spLocks noChangeArrowheads="1"/>
          </p:cNvSpPr>
          <p:nvPr/>
        </p:nvSpPr>
        <p:spPr bwMode="auto">
          <a:xfrm>
            <a:off x="7038975" y="4829175"/>
            <a:ext cx="1600200" cy="6413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lvl1pPr eaLnBrk="0" hangingPunct="0">
              <a:defRPr sz="2400">
                <a:solidFill>
                  <a:schemeClr val="tx1"/>
                </a:solidFill>
                <a:latin typeface="Times New Roman" charset="0"/>
                <a:ea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algn="ctr" eaLnBrk="1" hangingPunct="1"/>
            <a:r>
              <a:rPr lang="en-US" sz="1800">
                <a:solidFill>
                  <a:srgbClr val="A50021"/>
                </a:solidFill>
                <a:latin typeface="Comic Sans MS" charset="0"/>
              </a:rPr>
              <a:t>Engaged Workplace</a:t>
            </a:r>
          </a:p>
        </p:txBody>
      </p:sp>
      <p:sp>
        <p:nvSpPr>
          <p:cNvPr id="22" name="Text Box 24"/>
          <p:cNvSpPr txBox="1">
            <a:spLocks noChangeArrowheads="1"/>
          </p:cNvSpPr>
          <p:nvPr/>
        </p:nvSpPr>
        <p:spPr bwMode="auto">
          <a:xfrm>
            <a:off x="4648200" y="5867400"/>
            <a:ext cx="762000" cy="3365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lvl1pPr eaLnBrk="0" hangingPunct="0">
              <a:defRPr sz="2400">
                <a:solidFill>
                  <a:schemeClr val="tx1"/>
                </a:solidFill>
                <a:latin typeface="Times New Roman" charset="0"/>
                <a:ea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algn="ctr" eaLnBrk="1" hangingPunct="1"/>
            <a:r>
              <a:rPr lang="en-US" sz="1600">
                <a:solidFill>
                  <a:srgbClr val="990000"/>
                </a:solidFill>
                <a:latin typeface="Arial Rounded MT Bold" charset="0"/>
              </a:rPr>
              <a:t>LOW</a:t>
            </a:r>
          </a:p>
        </p:txBody>
      </p:sp>
      <p:sp>
        <p:nvSpPr>
          <p:cNvPr id="23" name="Text Box 25"/>
          <p:cNvSpPr txBox="1">
            <a:spLocks noChangeArrowheads="1"/>
          </p:cNvSpPr>
          <p:nvPr/>
        </p:nvSpPr>
        <p:spPr bwMode="auto">
          <a:xfrm>
            <a:off x="4681538" y="2819400"/>
            <a:ext cx="762000" cy="3365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lvl1pPr eaLnBrk="0" hangingPunct="0">
              <a:defRPr sz="2400">
                <a:solidFill>
                  <a:schemeClr val="tx1"/>
                </a:solidFill>
                <a:latin typeface="Times New Roman" charset="0"/>
                <a:ea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algn="ctr" eaLnBrk="1" hangingPunct="1"/>
            <a:r>
              <a:rPr lang="en-US" sz="1600">
                <a:solidFill>
                  <a:srgbClr val="0000CC"/>
                </a:solidFill>
                <a:latin typeface="Arial Rounded MT Bold" charset="0"/>
              </a:rPr>
              <a:t>HIGH</a:t>
            </a:r>
          </a:p>
        </p:txBody>
      </p:sp>
      <p:sp>
        <p:nvSpPr>
          <p:cNvPr id="24" name="Text Box 26"/>
          <p:cNvSpPr txBox="1">
            <a:spLocks noChangeArrowheads="1"/>
          </p:cNvSpPr>
          <p:nvPr/>
        </p:nvSpPr>
        <p:spPr bwMode="auto">
          <a:xfrm>
            <a:off x="8382000" y="5878513"/>
            <a:ext cx="762000" cy="3365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lvl1pPr eaLnBrk="0" hangingPunct="0">
              <a:defRPr sz="2400">
                <a:solidFill>
                  <a:schemeClr val="tx1"/>
                </a:solidFill>
                <a:latin typeface="Times New Roman" charset="0"/>
                <a:ea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algn="ctr" eaLnBrk="1" hangingPunct="1"/>
            <a:r>
              <a:rPr lang="en-US" sz="1600">
                <a:solidFill>
                  <a:srgbClr val="0000CC"/>
                </a:solidFill>
                <a:latin typeface="Arial Rounded MT Bold" charset="0"/>
              </a:rPr>
              <a:t>HIGH</a:t>
            </a:r>
          </a:p>
        </p:txBody>
      </p:sp>
    </p:spTree>
    <p:extLst>
      <p:ext uri="{BB962C8B-B14F-4D97-AF65-F5344CB8AC3E}">
        <p14:creationId xmlns:p14="http://schemas.microsoft.com/office/powerpoint/2010/main" val="340530154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84" name="Rectangle 8"/>
          <p:cNvSpPr>
            <a:spLocks noGrp="1" noChangeArrowheads="1"/>
          </p:cNvSpPr>
          <p:nvPr>
            <p:ph type="title" idx="4294967295"/>
          </p:nvPr>
        </p:nvSpPr>
        <p:spPr>
          <a:xfrm>
            <a:off x="1524000" y="381000"/>
            <a:ext cx="6400800" cy="609600"/>
          </a:xfrm>
          <a:solidFill>
            <a:schemeClr val="bg1"/>
          </a:solidFill>
          <a:ln w="25400" cmpd="sng">
            <a:solidFill>
              <a:schemeClr val="tx1"/>
            </a:solidFill>
            <a:prstDash val="sysDot"/>
          </a:ln>
          <a:effectLst/>
          <a:extLst/>
        </p:spPr>
        <p:txBody>
          <a:bodyPr vert="horz" lIns="91440" tIns="45720" rIns="91440" bIns="45720" rtlCol="0" anchor="ctr" anchorCtr="1">
            <a:noAutofit/>
          </a:bodyPr>
          <a:lstStyle/>
          <a:p>
            <a:pPr marL="0" indent="0" algn="ctr">
              <a:buNone/>
            </a:pPr>
            <a:r>
              <a:rPr lang="en-US"/>
              <a:t>The Key to Proactive Improvement</a:t>
            </a:r>
          </a:p>
        </p:txBody>
      </p:sp>
      <p:sp>
        <p:nvSpPr>
          <p:cNvPr id="152585" name="Rectangle 9"/>
          <p:cNvSpPr>
            <a:spLocks noChangeArrowheads="1"/>
          </p:cNvSpPr>
          <p:nvPr/>
        </p:nvSpPr>
        <p:spPr bwMode="auto">
          <a:xfrm>
            <a:off x="609600" y="1905000"/>
            <a:ext cx="7848600" cy="762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nchor="ctr"/>
          <a:lstStyle/>
          <a:p>
            <a:pPr algn="ctr"/>
            <a:r>
              <a:rPr lang="en-US" sz="2800" dirty="0">
                <a:solidFill>
                  <a:srgbClr val="006600"/>
                </a:solidFill>
                <a:latin typeface="Comic Sans MS" charset="0"/>
              </a:rPr>
              <a:t>The goal of proactive improvement is to find and analyze high leverage </a:t>
            </a:r>
            <a:r>
              <a:rPr lang="en-US" sz="2800" dirty="0" smtClean="0">
                <a:solidFill>
                  <a:srgbClr val="006600"/>
                </a:solidFill>
                <a:latin typeface="Comic Sans MS" charset="0"/>
              </a:rPr>
              <a:t>errors and defects!</a:t>
            </a:r>
            <a:endParaRPr lang="en-US" sz="2800" dirty="0">
              <a:solidFill>
                <a:srgbClr val="006600"/>
              </a:solidFill>
              <a:latin typeface="Comic Sans MS" charset="0"/>
            </a:endParaRPr>
          </a:p>
        </p:txBody>
      </p:sp>
      <p:sp>
        <p:nvSpPr>
          <p:cNvPr id="152586" name="Rectangle 10"/>
          <p:cNvSpPr>
            <a:spLocks noChangeArrowheads="1"/>
          </p:cNvSpPr>
          <p:nvPr/>
        </p:nvSpPr>
        <p:spPr bwMode="auto">
          <a:xfrm>
            <a:off x="1219200" y="3429000"/>
            <a:ext cx="6629400" cy="9906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nchor="ctr"/>
          <a:lstStyle/>
          <a:p>
            <a:pPr algn="ctr"/>
            <a:r>
              <a:rPr lang="en-US" sz="2800" dirty="0">
                <a:solidFill>
                  <a:srgbClr val="0000CC"/>
                </a:solidFill>
                <a:latin typeface="Arial Rounded MT Bold" charset="0"/>
              </a:rPr>
              <a:t>How do you find </a:t>
            </a:r>
            <a:r>
              <a:rPr lang="en-US" sz="2800" dirty="0" smtClean="0">
                <a:solidFill>
                  <a:srgbClr val="0000CC"/>
                </a:solidFill>
                <a:latin typeface="Arial Rounded MT Bold" charset="0"/>
              </a:rPr>
              <a:t>key waste, such as errors and defects?</a:t>
            </a:r>
            <a:endParaRPr lang="en-US" sz="2800" dirty="0">
              <a:solidFill>
                <a:srgbClr val="0000CC"/>
              </a:solidFill>
              <a:latin typeface="Arial Rounded MT Bold" charset="0"/>
            </a:endParaRPr>
          </a:p>
        </p:txBody>
      </p:sp>
      <p:sp>
        <p:nvSpPr>
          <p:cNvPr id="152587" name="Rectangle 11"/>
          <p:cNvSpPr>
            <a:spLocks noChangeArrowheads="1"/>
          </p:cNvSpPr>
          <p:nvPr/>
        </p:nvSpPr>
        <p:spPr bwMode="auto">
          <a:xfrm>
            <a:off x="5029200" y="4953000"/>
            <a:ext cx="3733800" cy="762000"/>
          </a:xfrm>
          <a:prstGeom prst="rect">
            <a:avLst/>
          </a:prstGeom>
          <a:solidFill>
            <a:schemeClr val="bg1">
              <a:lumMod val="95000"/>
            </a:schemeClr>
          </a:solidFill>
          <a:ln>
            <a:solidFill>
              <a:schemeClr val="tx1"/>
            </a:solidFill>
          </a:ln>
          <a:effectLst/>
          <a:extLst/>
        </p:spPr>
        <p:txBody>
          <a:bodyPr anchor="ctr"/>
          <a:lstStyle/>
          <a:p>
            <a:pPr algn="ctr"/>
            <a:r>
              <a:rPr lang="en-US" sz="2000" b="1" dirty="0" smtClean="0">
                <a:solidFill>
                  <a:srgbClr val="006600"/>
                </a:solidFill>
                <a:latin typeface="Eurostile"/>
                <a:cs typeface="Eurostile"/>
              </a:rPr>
              <a:t>Capture key process errors and defects </a:t>
            </a:r>
            <a:r>
              <a:rPr lang="en-US" sz="2000" b="1" dirty="0">
                <a:solidFill>
                  <a:srgbClr val="006600"/>
                </a:solidFill>
                <a:latin typeface="Eurostile"/>
                <a:cs typeface="Eurostile"/>
              </a:rPr>
              <a:t>on a daily basis!!</a:t>
            </a:r>
          </a:p>
        </p:txBody>
      </p:sp>
      <p:sp>
        <p:nvSpPr>
          <p:cNvPr id="10" name="Rectangle 11"/>
          <p:cNvSpPr>
            <a:spLocks noChangeArrowheads="1"/>
          </p:cNvSpPr>
          <p:nvPr/>
        </p:nvSpPr>
        <p:spPr bwMode="auto">
          <a:xfrm>
            <a:off x="457200" y="4953000"/>
            <a:ext cx="3657600" cy="762000"/>
          </a:xfrm>
          <a:prstGeom prst="rect">
            <a:avLst/>
          </a:prstGeom>
          <a:solidFill>
            <a:schemeClr val="bg1">
              <a:lumMod val="95000"/>
            </a:schemeClr>
          </a:solidFill>
          <a:ln>
            <a:solidFill>
              <a:schemeClr val="tx1"/>
            </a:solidFill>
          </a:ln>
          <a:effectLst/>
          <a:extLst/>
        </p:spPr>
        <p:txBody>
          <a:bodyPr anchor="ctr"/>
          <a:lstStyle/>
          <a:p>
            <a:pPr algn="ctr"/>
            <a:r>
              <a:rPr lang="en-US" sz="2000" b="1" dirty="0" smtClean="0">
                <a:solidFill>
                  <a:srgbClr val="006600"/>
                </a:solidFill>
                <a:latin typeface="Eurostile"/>
                <a:cs typeface="Eurostile"/>
              </a:rPr>
              <a:t>Fix the root causes of defects, errors, and failures</a:t>
            </a:r>
            <a:endParaRPr lang="en-US" sz="2000" b="1" dirty="0">
              <a:solidFill>
                <a:srgbClr val="006600"/>
              </a:solidFill>
              <a:latin typeface="Eurostile"/>
              <a:cs typeface="Eurostile"/>
            </a:endParaRPr>
          </a:p>
        </p:txBody>
      </p:sp>
    </p:spTree>
    <p:extLst>
      <p:ext uri="{BB962C8B-B14F-4D97-AF65-F5344CB8AC3E}">
        <p14:creationId xmlns:p14="http://schemas.microsoft.com/office/powerpoint/2010/main" val="178980747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05216" y="279229"/>
            <a:ext cx="5909312" cy="567546"/>
          </a:xfrm>
        </p:spPr>
        <p:txBody>
          <a:bodyPr/>
          <a:lstStyle/>
          <a:p>
            <a:pPr marL="0" indent="0" algn="ctr">
              <a:buNone/>
            </a:pPr>
            <a:r>
              <a:rPr lang="en-US" dirty="0" smtClean="0"/>
              <a:t>The Proactive Path to Error Proof</a:t>
            </a:r>
            <a:endParaRPr lang="en-US" dirty="0"/>
          </a:p>
        </p:txBody>
      </p:sp>
      <p:sp>
        <p:nvSpPr>
          <p:cNvPr id="3" name="Text Box 3"/>
          <p:cNvSpPr txBox="1">
            <a:spLocks noChangeArrowheads="1"/>
          </p:cNvSpPr>
          <p:nvPr/>
        </p:nvSpPr>
        <p:spPr bwMode="auto">
          <a:xfrm>
            <a:off x="2682875" y="4962781"/>
            <a:ext cx="5927725" cy="83099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eaLnBrk="1" hangingPunct="1"/>
            <a:r>
              <a:rPr lang="en-US" sz="2400" dirty="0">
                <a:latin typeface="Calibri"/>
                <a:cs typeface="Calibri"/>
              </a:rPr>
              <a:t>Complete GREAT reactive problem analyses – learn and improve from our mistakes!</a:t>
            </a:r>
          </a:p>
        </p:txBody>
      </p:sp>
      <p:sp>
        <p:nvSpPr>
          <p:cNvPr id="4" name="Text Box 4"/>
          <p:cNvSpPr txBox="1">
            <a:spLocks noChangeArrowheads="1"/>
          </p:cNvSpPr>
          <p:nvPr/>
        </p:nvSpPr>
        <p:spPr bwMode="auto">
          <a:xfrm>
            <a:off x="2701925" y="4084354"/>
            <a:ext cx="5908675" cy="83099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eaLnBrk="1" hangingPunct="1"/>
            <a:r>
              <a:rPr lang="en-US" sz="2400" dirty="0" smtClean="0">
                <a:latin typeface="Calibri"/>
                <a:cs typeface="Calibri"/>
              </a:rPr>
              <a:t>Map key value streams – make system changes to address non-value added tasks</a:t>
            </a:r>
            <a:endParaRPr lang="en-US" sz="2400" dirty="0">
              <a:latin typeface="Calibri"/>
              <a:cs typeface="Calibri"/>
            </a:endParaRPr>
          </a:p>
        </p:txBody>
      </p:sp>
      <p:sp>
        <p:nvSpPr>
          <p:cNvPr id="5" name="Text Box 5"/>
          <p:cNvSpPr txBox="1">
            <a:spLocks noChangeArrowheads="1"/>
          </p:cNvSpPr>
          <p:nvPr/>
        </p:nvSpPr>
        <p:spPr bwMode="auto">
          <a:xfrm>
            <a:off x="2720975" y="2401640"/>
            <a:ext cx="5356225" cy="83099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eaLnBrk="1" hangingPunct="1"/>
            <a:r>
              <a:rPr lang="en-US" sz="2400" dirty="0" smtClean="0">
                <a:latin typeface="Calibri"/>
                <a:cs typeface="Calibri"/>
              </a:rPr>
              <a:t>Track, trend, and tackle daily process errors and failures</a:t>
            </a:r>
            <a:endParaRPr lang="en-US" sz="2400" dirty="0">
              <a:latin typeface="Calibri"/>
              <a:cs typeface="Calibri"/>
            </a:endParaRPr>
          </a:p>
        </p:txBody>
      </p:sp>
      <p:sp>
        <p:nvSpPr>
          <p:cNvPr id="6" name="Text Box 9"/>
          <p:cNvSpPr txBox="1">
            <a:spLocks noChangeArrowheads="1"/>
          </p:cNvSpPr>
          <p:nvPr/>
        </p:nvSpPr>
        <p:spPr bwMode="auto">
          <a:xfrm>
            <a:off x="2724150" y="3232614"/>
            <a:ext cx="5353050" cy="83099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eaLnBrk="1" hangingPunct="1"/>
            <a:r>
              <a:rPr lang="en-US" sz="2400" dirty="0" smtClean="0">
                <a:latin typeface="Calibri"/>
                <a:cs typeface="Calibri"/>
              </a:rPr>
              <a:t>Use Pareto analysis of audit findings to identify key process-based errors</a:t>
            </a:r>
            <a:endParaRPr lang="en-US" sz="2400" dirty="0">
              <a:latin typeface="Calibri"/>
              <a:cs typeface="Calibri"/>
            </a:endParaRPr>
          </a:p>
        </p:txBody>
      </p:sp>
      <p:sp>
        <p:nvSpPr>
          <p:cNvPr id="7" name="Text Box 11"/>
          <p:cNvSpPr txBox="1">
            <a:spLocks noChangeArrowheads="1"/>
          </p:cNvSpPr>
          <p:nvPr/>
        </p:nvSpPr>
        <p:spPr bwMode="auto">
          <a:xfrm>
            <a:off x="2724150" y="1500486"/>
            <a:ext cx="5657850" cy="83099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eaLnBrk="1" hangingPunct="1"/>
            <a:r>
              <a:rPr lang="en-US" sz="2400" dirty="0">
                <a:latin typeface="Calibri"/>
                <a:cs typeface="Calibri"/>
              </a:rPr>
              <a:t>Mistake proof key work systems, including non-standard work</a:t>
            </a:r>
          </a:p>
        </p:txBody>
      </p:sp>
      <p:sp>
        <p:nvSpPr>
          <p:cNvPr id="8" name="Text Box 13"/>
          <p:cNvSpPr txBox="1">
            <a:spLocks noChangeArrowheads="1"/>
          </p:cNvSpPr>
          <p:nvPr/>
        </p:nvSpPr>
        <p:spPr bwMode="auto">
          <a:xfrm>
            <a:off x="381000" y="5394325"/>
            <a:ext cx="1739900" cy="4616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lgn="ctr" eaLnBrk="1" hangingPunct="1"/>
            <a:r>
              <a:rPr lang="en-US" sz="2400" b="1" dirty="0">
                <a:solidFill>
                  <a:srgbClr val="0000FF"/>
                </a:solidFill>
                <a:latin typeface="Trebuchet MS" pitchFamily="34" charset="0"/>
              </a:rPr>
              <a:t>REACTIVE</a:t>
            </a:r>
          </a:p>
        </p:txBody>
      </p:sp>
      <p:sp>
        <p:nvSpPr>
          <p:cNvPr id="9" name="Text Box 14"/>
          <p:cNvSpPr txBox="1">
            <a:spLocks noChangeArrowheads="1"/>
          </p:cNvSpPr>
          <p:nvPr/>
        </p:nvSpPr>
        <p:spPr bwMode="auto">
          <a:xfrm>
            <a:off x="323528" y="1388312"/>
            <a:ext cx="1828800" cy="4616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lgn="ctr" eaLnBrk="1" hangingPunct="1"/>
            <a:r>
              <a:rPr lang="en-US" sz="2400" b="1">
                <a:solidFill>
                  <a:srgbClr val="0000FF"/>
                </a:solidFill>
                <a:latin typeface="Trebuchet MS" pitchFamily="34" charset="0"/>
              </a:rPr>
              <a:t>PROACTIVE</a:t>
            </a:r>
          </a:p>
        </p:txBody>
      </p:sp>
      <p:sp>
        <p:nvSpPr>
          <p:cNvPr id="10" name="Line 15"/>
          <p:cNvSpPr>
            <a:spLocks noChangeShapeType="1"/>
          </p:cNvSpPr>
          <p:nvPr/>
        </p:nvSpPr>
        <p:spPr bwMode="auto">
          <a:xfrm>
            <a:off x="1261982" y="2014624"/>
            <a:ext cx="0" cy="3124200"/>
          </a:xfrm>
          <a:prstGeom prst="line">
            <a:avLst/>
          </a:prstGeom>
          <a:noFill/>
          <a:ln w="63500">
            <a:solidFill>
              <a:srgbClr val="CC3300"/>
            </a:solidFill>
            <a:round/>
            <a:headEnd type="stealth"/>
            <a:tailEnd type="non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1" name="Oval 10"/>
          <p:cNvSpPr/>
          <p:nvPr/>
        </p:nvSpPr>
        <p:spPr>
          <a:xfrm>
            <a:off x="2513104" y="5152529"/>
            <a:ext cx="144566" cy="152400"/>
          </a:xfrm>
          <a:prstGeom prst="ellipse">
            <a:avLst/>
          </a:prstGeom>
          <a:solidFill>
            <a:srgbClr val="8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2" name="Oval 11"/>
          <p:cNvSpPr/>
          <p:nvPr/>
        </p:nvSpPr>
        <p:spPr>
          <a:xfrm>
            <a:off x="2513104" y="4259064"/>
            <a:ext cx="144566" cy="152400"/>
          </a:xfrm>
          <a:prstGeom prst="ellipse">
            <a:avLst/>
          </a:prstGeom>
          <a:solidFill>
            <a:srgbClr val="8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3" name="Oval 12"/>
          <p:cNvSpPr/>
          <p:nvPr/>
        </p:nvSpPr>
        <p:spPr>
          <a:xfrm>
            <a:off x="2513104" y="2546651"/>
            <a:ext cx="144566" cy="152400"/>
          </a:xfrm>
          <a:prstGeom prst="ellipse">
            <a:avLst/>
          </a:prstGeom>
          <a:solidFill>
            <a:srgbClr val="8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4" name="Oval 13"/>
          <p:cNvSpPr/>
          <p:nvPr/>
        </p:nvSpPr>
        <p:spPr>
          <a:xfrm>
            <a:off x="2513104" y="3404899"/>
            <a:ext cx="144566" cy="152400"/>
          </a:xfrm>
          <a:prstGeom prst="ellipse">
            <a:avLst/>
          </a:prstGeom>
          <a:solidFill>
            <a:srgbClr val="8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5" name="Oval 14"/>
          <p:cNvSpPr/>
          <p:nvPr/>
        </p:nvSpPr>
        <p:spPr>
          <a:xfrm>
            <a:off x="2513104" y="1674445"/>
            <a:ext cx="144566" cy="152400"/>
          </a:xfrm>
          <a:prstGeom prst="ellipse">
            <a:avLst/>
          </a:prstGeom>
          <a:solidFill>
            <a:srgbClr val="8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Tree>
    <p:extLst>
      <p:ext uri="{BB962C8B-B14F-4D97-AF65-F5344CB8AC3E}">
        <p14:creationId xmlns:p14="http://schemas.microsoft.com/office/powerpoint/2010/main" val="386869959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800" y="304800"/>
            <a:ext cx="4105135" cy="1282904"/>
          </a:xfrm>
          <a:solidFill>
            <a:schemeClr val="accent3">
              <a:lumMod val="20000"/>
              <a:lumOff val="80000"/>
              <a:alpha val="52000"/>
            </a:schemeClr>
          </a:solidFill>
          <a:ln w="25400" cmpd="sng">
            <a:solidFill>
              <a:schemeClr val="tx1"/>
            </a:solidFill>
            <a:prstDash val="sysDot"/>
          </a:ln>
          <a:effectLst/>
        </p:spPr>
        <p:txBody>
          <a:bodyPr vert="horz" lIns="91440" tIns="45720" rIns="91440" bIns="45720" rtlCol="0" anchor="ctr" anchorCtr="1">
            <a:noAutofit/>
          </a:bodyPr>
          <a:lstStyle/>
          <a:p>
            <a:pPr marL="0" indent="0" algn="ctr">
              <a:buNone/>
            </a:pPr>
            <a:r>
              <a:rPr lang="en-US" sz="2800" dirty="0" smtClean="0"/>
              <a:t>Exploring the Eight Cognitive Processes</a:t>
            </a:r>
            <a:endParaRPr lang="en-US" sz="2800" dirty="0"/>
          </a:p>
        </p:txBody>
      </p:sp>
      <p:sp>
        <p:nvSpPr>
          <p:cNvPr id="3" name="Text Box 3"/>
          <p:cNvSpPr txBox="1">
            <a:spLocks noChangeArrowheads="1"/>
          </p:cNvSpPr>
          <p:nvPr/>
        </p:nvSpPr>
        <p:spPr bwMode="auto">
          <a:xfrm>
            <a:off x="423604" y="3330804"/>
            <a:ext cx="4647436" cy="954107"/>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r>
              <a:rPr lang="en-US" sz="2800" dirty="0" smtClean="0">
                <a:latin typeface="Calibri"/>
                <a:cs typeface="Calibri"/>
              </a:rPr>
              <a:t>How do these processes affect the potential for errors?</a:t>
            </a:r>
            <a:endParaRPr lang="en-US" sz="2800" dirty="0">
              <a:latin typeface="Calibri"/>
              <a:cs typeface="Calibri"/>
            </a:endParaRPr>
          </a:p>
        </p:txBody>
      </p:sp>
      <p:sp>
        <p:nvSpPr>
          <p:cNvPr id="4" name="Text Box 4"/>
          <p:cNvSpPr txBox="1">
            <a:spLocks noChangeArrowheads="1"/>
          </p:cNvSpPr>
          <p:nvPr/>
        </p:nvSpPr>
        <p:spPr bwMode="auto">
          <a:xfrm>
            <a:off x="423605" y="2194134"/>
            <a:ext cx="4647435" cy="954107"/>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defPPr>
              <a:defRPr lang="en-US"/>
            </a:defPPr>
            <a:lvl1pPr algn="ctr">
              <a:defRPr sz="2800">
                <a:effectLst>
                  <a:outerShdw blurRad="38100" dist="38100" dir="2700000" algn="tl">
                    <a:srgbClr val="000000"/>
                  </a:outerShdw>
                </a:effectLst>
                <a:latin typeface="Calibri"/>
                <a:cs typeface="Calibri"/>
              </a:defRPr>
            </a:lvl1pPr>
          </a:lstStyle>
          <a:p>
            <a:pPr algn="l"/>
            <a:r>
              <a:rPr lang="en-US" dirty="0" smtClean="0">
                <a:effectLst/>
              </a:rPr>
              <a:t>What are the eight cognitive processes we use daily?</a:t>
            </a:r>
            <a:endParaRPr lang="en-US" dirty="0">
              <a:effectLst/>
            </a:endParaRPr>
          </a:p>
        </p:txBody>
      </p:sp>
      <p:sp>
        <p:nvSpPr>
          <p:cNvPr id="6" name="Oval 5"/>
          <p:cNvSpPr/>
          <p:nvPr/>
        </p:nvSpPr>
        <p:spPr>
          <a:xfrm>
            <a:off x="194240" y="2427530"/>
            <a:ext cx="144566" cy="152400"/>
          </a:xfrm>
          <a:prstGeom prst="ellipse">
            <a:avLst/>
          </a:prstGeom>
          <a:solidFill>
            <a:srgbClr val="8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7" name="Oval 6"/>
          <p:cNvSpPr/>
          <p:nvPr/>
        </p:nvSpPr>
        <p:spPr>
          <a:xfrm>
            <a:off x="194240" y="3550749"/>
            <a:ext cx="144566" cy="152400"/>
          </a:xfrm>
          <a:prstGeom prst="ellipse">
            <a:avLst/>
          </a:prstGeom>
          <a:solidFill>
            <a:srgbClr val="8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2" name="Text Box 8"/>
          <p:cNvSpPr txBox="1">
            <a:spLocks noChangeArrowheads="1"/>
          </p:cNvSpPr>
          <p:nvPr/>
        </p:nvSpPr>
        <p:spPr bwMode="auto">
          <a:xfrm>
            <a:off x="341247" y="4815487"/>
            <a:ext cx="5947705" cy="120032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ctr" eaLnBrk="1" hangingPunct="1"/>
            <a:r>
              <a:rPr lang="en-US" sz="2400" dirty="0">
                <a:latin typeface="Comic Sans MS" pitchFamily="66" charset="0"/>
              </a:rPr>
              <a:t>“If you get to the point where you think you know it all, you’re going to stop learning.” – John Wooden</a:t>
            </a:r>
          </a:p>
        </p:txBody>
      </p:sp>
      <p:pic>
        <p:nvPicPr>
          <p:cNvPr id="8" name="Picture 7"/>
          <p:cNvPicPr>
            <a:picLocks noChangeAspect="1"/>
          </p:cNvPicPr>
          <p:nvPr/>
        </p:nvPicPr>
        <p:blipFill>
          <a:blip r:embed="rId2"/>
          <a:stretch>
            <a:fillRect/>
          </a:stretch>
        </p:blipFill>
        <p:spPr>
          <a:xfrm>
            <a:off x="6929367" y="304800"/>
            <a:ext cx="1830704" cy="1440764"/>
          </a:xfrm>
          <a:prstGeom prst="rect">
            <a:avLst/>
          </a:prstGeom>
        </p:spPr>
      </p:pic>
      <p:pic>
        <p:nvPicPr>
          <p:cNvPr id="9"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89410" y="2383097"/>
            <a:ext cx="3300058" cy="286675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spTree>
    <p:extLst>
      <p:ext uri="{BB962C8B-B14F-4D97-AF65-F5344CB8AC3E}">
        <p14:creationId xmlns:p14="http://schemas.microsoft.com/office/powerpoint/2010/main" val="18178699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15764" y="308168"/>
            <a:ext cx="4538152" cy="589299"/>
          </a:xfrm>
        </p:spPr>
        <p:txBody>
          <a:bodyPr/>
          <a:lstStyle/>
          <a:p>
            <a:pPr marL="0" indent="0" algn="ctr">
              <a:buNone/>
            </a:pPr>
            <a:r>
              <a:rPr lang="en-US" dirty="0" smtClean="0"/>
              <a:t>Eight Cognitive Processes</a:t>
            </a:r>
            <a:endParaRPr lang="en-US" dirty="0"/>
          </a:p>
        </p:txBody>
      </p:sp>
      <p:pic>
        <p:nvPicPr>
          <p:cNvPr id="6" name="Picture 5" descr="Brain Puzzle.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71471" y="2033354"/>
            <a:ext cx="2931207" cy="3038260"/>
          </a:xfrm>
          <a:prstGeom prst="rect">
            <a:avLst/>
          </a:prstGeom>
        </p:spPr>
      </p:pic>
      <p:sp>
        <p:nvSpPr>
          <p:cNvPr id="9" name="Text Box 9"/>
          <p:cNvSpPr txBox="1">
            <a:spLocks noChangeArrowheads="1"/>
          </p:cNvSpPr>
          <p:nvPr/>
        </p:nvSpPr>
        <p:spPr bwMode="auto">
          <a:xfrm>
            <a:off x="999187" y="1417057"/>
            <a:ext cx="1921274" cy="4616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lgn="ctr" eaLnBrk="1" hangingPunct="1"/>
            <a:r>
              <a:rPr lang="en-US" sz="2400" dirty="0" smtClean="0">
                <a:latin typeface="Arial Rounded MT Bold"/>
                <a:cs typeface="Arial Rounded MT Bold"/>
              </a:rPr>
              <a:t>Memory</a:t>
            </a:r>
            <a:endParaRPr lang="en-US" sz="2400" dirty="0">
              <a:latin typeface="Arial Rounded MT Bold"/>
              <a:cs typeface="Arial Rounded MT Bold"/>
            </a:endParaRPr>
          </a:p>
        </p:txBody>
      </p:sp>
      <p:sp>
        <p:nvSpPr>
          <p:cNvPr id="10" name="Text Box 9"/>
          <p:cNvSpPr txBox="1">
            <a:spLocks noChangeArrowheads="1"/>
          </p:cNvSpPr>
          <p:nvPr/>
        </p:nvSpPr>
        <p:spPr bwMode="auto">
          <a:xfrm>
            <a:off x="3558331" y="1417057"/>
            <a:ext cx="1921274" cy="4616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lgn="ctr" eaLnBrk="1" hangingPunct="1"/>
            <a:r>
              <a:rPr lang="en-US" sz="2400" dirty="0" smtClean="0">
                <a:latin typeface="Arial Rounded MT Bold"/>
                <a:cs typeface="Arial Rounded MT Bold"/>
              </a:rPr>
              <a:t>Awareness</a:t>
            </a:r>
            <a:endParaRPr lang="en-US" sz="2400" dirty="0">
              <a:latin typeface="Arial Rounded MT Bold"/>
              <a:cs typeface="Arial Rounded MT Bold"/>
            </a:endParaRPr>
          </a:p>
        </p:txBody>
      </p:sp>
      <p:sp>
        <p:nvSpPr>
          <p:cNvPr id="11" name="Text Box 9"/>
          <p:cNvSpPr txBox="1">
            <a:spLocks noChangeArrowheads="1"/>
          </p:cNvSpPr>
          <p:nvPr/>
        </p:nvSpPr>
        <p:spPr bwMode="auto">
          <a:xfrm>
            <a:off x="6073239" y="1417057"/>
            <a:ext cx="2623154" cy="4616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lgn="ctr" eaLnBrk="1" hangingPunct="1"/>
            <a:r>
              <a:rPr lang="en-US" sz="2400" dirty="0" smtClean="0">
                <a:latin typeface="Arial Rounded MT Bold"/>
                <a:cs typeface="Arial Rounded MT Bold"/>
              </a:rPr>
              <a:t>Communication</a:t>
            </a:r>
            <a:endParaRPr lang="en-US" sz="2400" dirty="0">
              <a:latin typeface="Arial Rounded MT Bold"/>
              <a:cs typeface="Arial Rounded MT Bold"/>
            </a:endParaRPr>
          </a:p>
        </p:txBody>
      </p:sp>
      <p:sp>
        <p:nvSpPr>
          <p:cNvPr id="12" name="Text Box 9"/>
          <p:cNvSpPr txBox="1">
            <a:spLocks noChangeArrowheads="1"/>
          </p:cNvSpPr>
          <p:nvPr/>
        </p:nvSpPr>
        <p:spPr bwMode="auto">
          <a:xfrm>
            <a:off x="6564565" y="5123394"/>
            <a:ext cx="1640502" cy="4616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lgn="ctr" eaLnBrk="1" hangingPunct="1"/>
            <a:r>
              <a:rPr lang="en-US" sz="2400" dirty="0" smtClean="0">
                <a:latin typeface="Arial Rounded MT Bold"/>
                <a:cs typeface="Arial Rounded MT Bold"/>
              </a:rPr>
              <a:t>Planning</a:t>
            </a:r>
            <a:endParaRPr lang="en-US" sz="2400" dirty="0">
              <a:latin typeface="Arial Rounded MT Bold"/>
              <a:cs typeface="Arial Rounded MT Bold"/>
            </a:endParaRPr>
          </a:p>
        </p:txBody>
      </p:sp>
      <p:sp>
        <p:nvSpPr>
          <p:cNvPr id="13" name="Text Box 9"/>
          <p:cNvSpPr txBox="1">
            <a:spLocks noChangeArrowheads="1"/>
          </p:cNvSpPr>
          <p:nvPr/>
        </p:nvSpPr>
        <p:spPr bwMode="auto">
          <a:xfrm>
            <a:off x="6466954" y="3310684"/>
            <a:ext cx="1835724" cy="4616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lgn="ctr" eaLnBrk="1" hangingPunct="1"/>
            <a:r>
              <a:rPr lang="en-US" sz="2400" dirty="0" smtClean="0">
                <a:latin typeface="Arial Rounded MT Bold"/>
                <a:cs typeface="Arial Rounded MT Bold"/>
              </a:rPr>
              <a:t>Perception</a:t>
            </a:r>
            <a:endParaRPr lang="en-US" sz="2400" dirty="0">
              <a:latin typeface="Arial Rounded MT Bold"/>
              <a:cs typeface="Arial Rounded MT Bold"/>
            </a:endParaRPr>
          </a:p>
        </p:txBody>
      </p:sp>
      <p:sp>
        <p:nvSpPr>
          <p:cNvPr id="14" name="Text Box 9"/>
          <p:cNvSpPr txBox="1">
            <a:spLocks noChangeArrowheads="1"/>
          </p:cNvSpPr>
          <p:nvPr/>
        </p:nvSpPr>
        <p:spPr bwMode="auto">
          <a:xfrm>
            <a:off x="1041962" y="5123394"/>
            <a:ext cx="1835724" cy="4616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lgn="ctr" eaLnBrk="1" hangingPunct="1"/>
            <a:r>
              <a:rPr lang="en-US" sz="2400" dirty="0" smtClean="0">
                <a:latin typeface="Arial Rounded MT Bold"/>
                <a:cs typeface="Arial Rounded MT Bold"/>
              </a:rPr>
              <a:t>Judgment</a:t>
            </a:r>
            <a:endParaRPr lang="en-US" sz="2400" dirty="0">
              <a:latin typeface="Arial Rounded MT Bold"/>
              <a:cs typeface="Arial Rounded MT Bold"/>
            </a:endParaRPr>
          </a:p>
        </p:txBody>
      </p:sp>
      <p:sp>
        <p:nvSpPr>
          <p:cNvPr id="15" name="Text Box 9"/>
          <p:cNvSpPr txBox="1">
            <a:spLocks noChangeArrowheads="1"/>
          </p:cNvSpPr>
          <p:nvPr/>
        </p:nvSpPr>
        <p:spPr bwMode="auto">
          <a:xfrm>
            <a:off x="1041962" y="3298887"/>
            <a:ext cx="1835724" cy="4616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lgn="ctr" eaLnBrk="1" hangingPunct="1"/>
            <a:r>
              <a:rPr lang="en-US" sz="2400" dirty="0" smtClean="0">
                <a:latin typeface="Arial Rounded MT Bold"/>
                <a:cs typeface="Arial Rounded MT Bold"/>
              </a:rPr>
              <a:t>Reasoning</a:t>
            </a:r>
            <a:endParaRPr lang="en-US" sz="2400" dirty="0">
              <a:latin typeface="Arial Rounded MT Bold"/>
              <a:cs typeface="Arial Rounded MT Bold"/>
            </a:endParaRPr>
          </a:p>
        </p:txBody>
      </p:sp>
      <p:sp>
        <p:nvSpPr>
          <p:cNvPr id="16" name="Text Box 9"/>
          <p:cNvSpPr txBox="1">
            <a:spLocks noChangeArrowheads="1"/>
          </p:cNvSpPr>
          <p:nvPr/>
        </p:nvSpPr>
        <p:spPr bwMode="auto">
          <a:xfrm>
            <a:off x="3611251" y="5123394"/>
            <a:ext cx="1835724" cy="4616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lgn="ctr" eaLnBrk="1" hangingPunct="1"/>
            <a:r>
              <a:rPr lang="en-US" sz="2400" dirty="0" smtClean="0">
                <a:latin typeface="Arial Rounded MT Bold"/>
                <a:cs typeface="Arial Rounded MT Bold"/>
              </a:rPr>
              <a:t>Emotion</a:t>
            </a:r>
            <a:endParaRPr lang="en-US" sz="2400" dirty="0">
              <a:latin typeface="Arial Rounded MT Bold"/>
              <a:cs typeface="Arial Rounded MT Bold"/>
            </a:endParaRPr>
          </a:p>
        </p:txBody>
      </p:sp>
    </p:spTree>
    <p:extLst>
      <p:ext uri="{BB962C8B-B14F-4D97-AF65-F5344CB8AC3E}">
        <p14:creationId xmlns:p14="http://schemas.microsoft.com/office/powerpoint/2010/main" val="271699284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40657" y="543338"/>
            <a:ext cx="6632542" cy="589299"/>
          </a:xfrm>
        </p:spPr>
        <p:txBody>
          <a:bodyPr/>
          <a:lstStyle/>
          <a:p>
            <a:pPr marL="0" indent="0" algn="ctr">
              <a:buNone/>
            </a:pPr>
            <a:r>
              <a:rPr lang="en-US" dirty="0" smtClean="0"/>
              <a:t>Forgetting the Weaknesses of Memory</a:t>
            </a:r>
            <a:endParaRPr lang="en-US" dirty="0"/>
          </a:p>
        </p:txBody>
      </p:sp>
      <p:sp>
        <p:nvSpPr>
          <p:cNvPr id="3" name="Text Box 3"/>
          <p:cNvSpPr txBox="1">
            <a:spLocks noChangeArrowheads="1"/>
          </p:cNvSpPr>
          <p:nvPr/>
        </p:nvSpPr>
        <p:spPr bwMode="auto">
          <a:xfrm>
            <a:off x="963194" y="2940260"/>
            <a:ext cx="4188030" cy="954107"/>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r>
              <a:rPr lang="en-US" sz="2800" dirty="0" smtClean="0">
                <a:latin typeface="Calibri"/>
                <a:cs typeface="Calibri"/>
              </a:rPr>
              <a:t>What factors affect recall speed and accuracy?</a:t>
            </a:r>
            <a:endParaRPr lang="en-US" sz="2800" dirty="0">
              <a:latin typeface="Calibri"/>
              <a:cs typeface="Calibri"/>
            </a:endParaRPr>
          </a:p>
        </p:txBody>
      </p:sp>
      <p:sp>
        <p:nvSpPr>
          <p:cNvPr id="4" name="Text Box 4"/>
          <p:cNvSpPr txBox="1">
            <a:spLocks noChangeArrowheads="1"/>
          </p:cNvSpPr>
          <p:nvPr/>
        </p:nvSpPr>
        <p:spPr bwMode="auto">
          <a:xfrm>
            <a:off x="963196" y="1768321"/>
            <a:ext cx="4188028" cy="954107"/>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defPPr>
              <a:defRPr lang="en-US"/>
            </a:defPPr>
            <a:lvl1pPr algn="ctr">
              <a:defRPr sz="2800">
                <a:effectLst>
                  <a:outerShdw blurRad="38100" dist="38100" dir="2700000" algn="tl">
                    <a:srgbClr val="000000"/>
                  </a:outerShdw>
                </a:effectLst>
                <a:latin typeface="Calibri"/>
                <a:cs typeface="Calibri"/>
              </a:defRPr>
            </a:lvl1pPr>
          </a:lstStyle>
          <a:p>
            <a:pPr algn="l"/>
            <a:r>
              <a:rPr lang="en-US" dirty="0" smtClean="0">
                <a:effectLst/>
              </a:rPr>
              <a:t>How often do you relay on memory as a safeguard?</a:t>
            </a:r>
            <a:endParaRPr lang="en-US" dirty="0">
              <a:effectLst/>
            </a:endParaRPr>
          </a:p>
        </p:txBody>
      </p:sp>
      <p:sp>
        <p:nvSpPr>
          <p:cNvPr id="5" name="Oval 4"/>
          <p:cNvSpPr/>
          <p:nvPr/>
        </p:nvSpPr>
        <p:spPr>
          <a:xfrm>
            <a:off x="733830" y="2001717"/>
            <a:ext cx="144566" cy="152400"/>
          </a:xfrm>
          <a:prstGeom prst="ellipse">
            <a:avLst/>
          </a:prstGeom>
          <a:solidFill>
            <a:srgbClr val="8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6" name="Oval 5"/>
          <p:cNvSpPr/>
          <p:nvPr/>
        </p:nvSpPr>
        <p:spPr>
          <a:xfrm>
            <a:off x="733830" y="3160205"/>
            <a:ext cx="144566" cy="152400"/>
          </a:xfrm>
          <a:prstGeom prst="ellipse">
            <a:avLst/>
          </a:prstGeom>
          <a:solidFill>
            <a:srgbClr val="8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7" name="Text Box 3"/>
          <p:cNvSpPr txBox="1">
            <a:spLocks noChangeArrowheads="1"/>
          </p:cNvSpPr>
          <p:nvPr/>
        </p:nvSpPr>
        <p:spPr bwMode="auto">
          <a:xfrm>
            <a:off x="974474" y="4268679"/>
            <a:ext cx="4176750" cy="954107"/>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r>
              <a:rPr lang="en-US" sz="2800" dirty="0" smtClean="0">
                <a:latin typeface="Calibri"/>
                <a:cs typeface="Calibri"/>
              </a:rPr>
              <a:t>How can we make our memory more effective?</a:t>
            </a:r>
            <a:endParaRPr lang="en-US" sz="2800" dirty="0">
              <a:latin typeface="Calibri"/>
              <a:cs typeface="Calibri"/>
            </a:endParaRPr>
          </a:p>
        </p:txBody>
      </p:sp>
      <p:sp>
        <p:nvSpPr>
          <p:cNvPr id="8" name="Oval 7"/>
          <p:cNvSpPr/>
          <p:nvPr/>
        </p:nvSpPr>
        <p:spPr>
          <a:xfrm>
            <a:off x="745110" y="4488624"/>
            <a:ext cx="144566" cy="152400"/>
          </a:xfrm>
          <a:prstGeom prst="ellipse">
            <a:avLst/>
          </a:prstGeom>
          <a:solidFill>
            <a:srgbClr val="8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pic>
        <p:nvPicPr>
          <p:cNvPr id="9" name="Picture 8" descr="Pilot with Manual.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479647" y="1600200"/>
            <a:ext cx="3200400" cy="3657600"/>
          </a:xfrm>
          <a:prstGeom prst="rect">
            <a:avLst/>
          </a:prstGeom>
        </p:spPr>
      </p:pic>
    </p:spTree>
    <p:extLst>
      <p:ext uri="{BB962C8B-B14F-4D97-AF65-F5344CB8AC3E}">
        <p14:creationId xmlns:p14="http://schemas.microsoft.com/office/powerpoint/2010/main" val="47696873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34793" y="261588"/>
            <a:ext cx="6703100" cy="567546"/>
          </a:xfrm>
        </p:spPr>
        <p:txBody>
          <a:bodyPr/>
          <a:lstStyle/>
          <a:p>
            <a:pPr marL="0" indent="0" algn="ctr">
              <a:buNone/>
            </a:pPr>
            <a:r>
              <a:rPr lang="en-US" dirty="0" smtClean="0"/>
              <a:t>Creating Long Term Memory Pathways</a:t>
            </a:r>
            <a:endParaRPr lang="en-US" dirty="0"/>
          </a:p>
        </p:txBody>
      </p:sp>
      <p:pic>
        <p:nvPicPr>
          <p:cNvPr id="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24400" y="2386013"/>
            <a:ext cx="3581400" cy="238283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6" name="Rectangle 2"/>
          <p:cNvSpPr>
            <a:spLocks noChangeArrowheads="1"/>
          </p:cNvSpPr>
          <p:nvPr/>
        </p:nvSpPr>
        <p:spPr bwMode="auto">
          <a:xfrm>
            <a:off x="3200400" y="4938713"/>
            <a:ext cx="5715000" cy="1323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en-US" sz="2000" dirty="0">
                <a:latin typeface="Calibri" pitchFamily="34" charset="0"/>
                <a:cs typeface="Calibri" pitchFamily="34" charset="0"/>
              </a:rPr>
              <a:t>To create these pathways, you must make a deliberate attempt to </a:t>
            </a:r>
            <a:r>
              <a:rPr lang="en-US" sz="2000" b="1" dirty="0">
                <a:solidFill>
                  <a:srgbClr val="A50021"/>
                </a:solidFill>
                <a:latin typeface="Calibri" pitchFamily="34" charset="0"/>
                <a:cs typeface="Calibri" pitchFamily="34" charset="0"/>
              </a:rPr>
              <a:t>encode the information </a:t>
            </a:r>
            <a:r>
              <a:rPr lang="en-US" sz="2000" dirty="0">
                <a:latin typeface="Calibri" pitchFamily="34" charset="0"/>
                <a:cs typeface="Calibri" pitchFamily="34" charset="0"/>
              </a:rPr>
              <a:t>in the way that you intend to recall it later. This encoding process is called "</a:t>
            </a:r>
            <a:r>
              <a:rPr lang="en-US" sz="2000" b="1" dirty="0">
                <a:solidFill>
                  <a:srgbClr val="A50021"/>
                </a:solidFill>
                <a:latin typeface="Calibri" pitchFamily="34" charset="0"/>
                <a:cs typeface="Calibri" pitchFamily="34" charset="0"/>
              </a:rPr>
              <a:t>active learning</a:t>
            </a:r>
            <a:r>
              <a:rPr lang="en-US" sz="2000" dirty="0">
                <a:latin typeface="Calibri" pitchFamily="34" charset="0"/>
                <a:cs typeface="Calibri" pitchFamily="34" charset="0"/>
              </a:rPr>
              <a:t>".</a:t>
            </a:r>
          </a:p>
        </p:txBody>
      </p:sp>
      <p:sp>
        <p:nvSpPr>
          <p:cNvPr id="7" name="Rectangle 3"/>
          <p:cNvSpPr>
            <a:spLocks noChangeArrowheads="1"/>
          </p:cNvSpPr>
          <p:nvPr/>
        </p:nvSpPr>
        <p:spPr bwMode="auto">
          <a:xfrm>
            <a:off x="228600" y="1219200"/>
            <a:ext cx="6019800" cy="1016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en-US" sz="2000" dirty="0">
                <a:latin typeface="Calibri" pitchFamily="34" charset="0"/>
                <a:cs typeface="Calibri" pitchFamily="34" charset="0"/>
              </a:rPr>
              <a:t>Long term memory occurs when you have created </a:t>
            </a:r>
            <a:r>
              <a:rPr lang="en-US" sz="2000" b="1" dirty="0">
                <a:solidFill>
                  <a:srgbClr val="A50021"/>
                </a:solidFill>
                <a:latin typeface="Calibri" pitchFamily="34" charset="0"/>
                <a:cs typeface="Calibri" pitchFamily="34" charset="0"/>
              </a:rPr>
              <a:t>neural pathways </a:t>
            </a:r>
            <a:r>
              <a:rPr lang="en-US" sz="2000" dirty="0">
                <a:latin typeface="Calibri" pitchFamily="34" charset="0"/>
                <a:cs typeface="Calibri" pitchFamily="34" charset="0"/>
              </a:rPr>
              <a:t>for storing ideas and information which can then </a:t>
            </a:r>
            <a:r>
              <a:rPr lang="en-US" sz="2000" dirty="0" smtClean="0">
                <a:latin typeface="Calibri" pitchFamily="34" charset="0"/>
                <a:cs typeface="Calibri" pitchFamily="34" charset="0"/>
              </a:rPr>
              <a:t>be </a:t>
            </a:r>
            <a:r>
              <a:rPr lang="en-US" sz="2000" dirty="0">
                <a:latin typeface="Calibri" pitchFamily="34" charset="0"/>
                <a:cs typeface="Calibri" pitchFamily="34" charset="0"/>
              </a:rPr>
              <a:t>recalled up to years later.</a:t>
            </a:r>
          </a:p>
        </p:txBody>
      </p:sp>
      <p:pic>
        <p:nvPicPr>
          <p:cNvPr id="8"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2906713"/>
            <a:ext cx="2336800" cy="27051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val="21616562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63040" y="304800"/>
            <a:ext cx="5249586" cy="533400"/>
          </a:xfrm>
          <a:solidFill>
            <a:schemeClr val="bg1"/>
          </a:solidFill>
          <a:ln w="25400" cmpd="sng">
            <a:solidFill>
              <a:schemeClr val="tx1"/>
            </a:solidFill>
            <a:prstDash val="sysDot"/>
          </a:ln>
          <a:effectLst/>
        </p:spPr>
        <p:txBody>
          <a:bodyPr vert="horz" lIns="91440" tIns="45720" rIns="91440" bIns="45720" rtlCol="0" anchor="ctr" anchorCtr="1">
            <a:noAutofit/>
          </a:bodyPr>
          <a:lstStyle/>
          <a:p>
            <a:pPr marL="0" indent="0" algn="ctr">
              <a:buNone/>
            </a:pPr>
            <a:r>
              <a:rPr lang="en-US" sz="2800" dirty="0" smtClean="0"/>
              <a:t>How Memory-Based are You?</a:t>
            </a:r>
            <a:endParaRPr lang="en-US" sz="2800" dirty="0"/>
          </a:p>
        </p:txBody>
      </p:sp>
      <p:sp>
        <p:nvSpPr>
          <p:cNvPr id="39" name="Text Box 3"/>
          <p:cNvSpPr txBox="1">
            <a:spLocks noChangeArrowheads="1"/>
          </p:cNvSpPr>
          <p:nvPr/>
        </p:nvSpPr>
        <p:spPr bwMode="auto">
          <a:xfrm>
            <a:off x="847086" y="2195018"/>
            <a:ext cx="3508375" cy="6463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l" eaLnBrk="1" hangingPunct="1"/>
            <a:r>
              <a:rPr lang="en-US" dirty="0" smtClean="0">
                <a:latin typeface="+mn-lt"/>
              </a:rPr>
              <a:t>Chunking and </a:t>
            </a:r>
            <a:r>
              <a:rPr lang="en-US" dirty="0" err="1" smtClean="0">
                <a:latin typeface="+mn-lt"/>
              </a:rPr>
              <a:t>mnenomics</a:t>
            </a:r>
            <a:r>
              <a:rPr lang="en-US" dirty="0" smtClean="0">
                <a:latin typeface="+mn-lt"/>
              </a:rPr>
              <a:t>, such as HOMES</a:t>
            </a:r>
            <a:endParaRPr lang="en-US" dirty="0">
              <a:latin typeface="+mn-lt"/>
            </a:endParaRPr>
          </a:p>
        </p:txBody>
      </p:sp>
      <p:sp>
        <p:nvSpPr>
          <p:cNvPr id="40" name="Text Box 4"/>
          <p:cNvSpPr txBox="1">
            <a:spLocks noChangeArrowheads="1"/>
          </p:cNvSpPr>
          <p:nvPr/>
        </p:nvSpPr>
        <p:spPr bwMode="auto">
          <a:xfrm>
            <a:off x="5324524" y="2248135"/>
            <a:ext cx="3209876" cy="6463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l" eaLnBrk="1" hangingPunct="1"/>
            <a:r>
              <a:rPr lang="en-US" dirty="0">
                <a:latin typeface="+mn-lt"/>
              </a:rPr>
              <a:t>Rehearse, teach the concept to others</a:t>
            </a:r>
          </a:p>
        </p:txBody>
      </p:sp>
      <p:sp>
        <p:nvSpPr>
          <p:cNvPr id="41" name="Text Box 5"/>
          <p:cNvSpPr txBox="1">
            <a:spLocks noChangeArrowheads="1"/>
          </p:cNvSpPr>
          <p:nvPr/>
        </p:nvSpPr>
        <p:spPr bwMode="auto">
          <a:xfrm>
            <a:off x="815336" y="1816229"/>
            <a:ext cx="2477549"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l" eaLnBrk="1" hangingPunct="1"/>
            <a:r>
              <a:rPr lang="en-US" dirty="0">
                <a:latin typeface="+mn-lt"/>
              </a:rPr>
              <a:t>Meaningful organization</a:t>
            </a:r>
          </a:p>
        </p:txBody>
      </p:sp>
      <p:graphicFrame>
        <p:nvGraphicFramePr>
          <p:cNvPr id="42" name="Object 6"/>
          <p:cNvGraphicFramePr>
            <a:graphicFrameLocks noChangeAspect="1"/>
          </p:cNvGraphicFramePr>
          <p:nvPr>
            <p:extLst>
              <p:ext uri="{D42A27DB-BD31-4B8C-83A1-F6EECF244321}">
                <p14:modId xmlns:p14="http://schemas.microsoft.com/office/powerpoint/2010/main" val="4085070009"/>
              </p:ext>
            </p:extLst>
          </p:nvPr>
        </p:nvGraphicFramePr>
        <p:xfrm>
          <a:off x="621661" y="1944816"/>
          <a:ext cx="152400" cy="152400"/>
        </p:xfrm>
        <a:graphic>
          <a:graphicData uri="http://schemas.openxmlformats.org/presentationml/2006/ole">
            <mc:AlternateContent xmlns:mc="http://schemas.openxmlformats.org/markup-compatibility/2006">
              <mc:Choice xmlns:v="urn:schemas-microsoft-com:vml" Requires="v">
                <p:oleObj spid="_x0000_s736579" name="CorelDRAW" r:id="rId3" imgW="304800" imgH="304800" progId="CorelDRAW.Graphic.10">
                  <p:embed/>
                </p:oleObj>
              </mc:Choice>
              <mc:Fallback>
                <p:oleObj name="CorelDRAW" r:id="rId3" imgW="304800" imgH="304800" progId="CorelDRAW.Graphic.10">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1661" y="1944816"/>
                        <a:ext cx="152400" cy="152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oleObj>
              </mc:Fallback>
            </mc:AlternateContent>
          </a:graphicData>
        </a:graphic>
      </p:graphicFrame>
      <p:graphicFrame>
        <p:nvGraphicFramePr>
          <p:cNvPr id="43" name="Object 7"/>
          <p:cNvGraphicFramePr>
            <a:graphicFrameLocks noChangeAspect="1"/>
          </p:cNvGraphicFramePr>
          <p:nvPr>
            <p:extLst>
              <p:ext uri="{D42A27DB-BD31-4B8C-83A1-F6EECF244321}">
                <p14:modId xmlns:p14="http://schemas.microsoft.com/office/powerpoint/2010/main" val="1428316473"/>
              </p:ext>
            </p:extLst>
          </p:nvPr>
        </p:nvGraphicFramePr>
        <p:xfrm>
          <a:off x="609600" y="2961398"/>
          <a:ext cx="152400" cy="152400"/>
        </p:xfrm>
        <a:graphic>
          <a:graphicData uri="http://schemas.openxmlformats.org/presentationml/2006/ole">
            <mc:AlternateContent xmlns:mc="http://schemas.openxmlformats.org/markup-compatibility/2006">
              <mc:Choice xmlns:v="urn:schemas-microsoft-com:vml" Requires="v">
                <p:oleObj spid="_x0000_s736580" name="CorelDRAW" r:id="rId5" imgW="304800" imgH="304800" progId="CorelDRAW.Graphic.10">
                  <p:embed/>
                </p:oleObj>
              </mc:Choice>
              <mc:Fallback>
                <p:oleObj name="CorelDRAW" r:id="rId5" imgW="304800" imgH="304800" progId="CorelDRAW.Graphic.10">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 y="2961398"/>
                        <a:ext cx="152400" cy="152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oleObj>
              </mc:Fallback>
            </mc:AlternateContent>
          </a:graphicData>
        </a:graphic>
      </p:graphicFrame>
      <p:graphicFrame>
        <p:nvGraphicFramePr>
          <p:cNvPr id="44" name="Object 8"/>
          <p:cNvGraphicFramePr>
            <a:graphicFrameLocks noChangeAspect="1"/>
          </p:cNvGraphicFramePr>
          <p:nvPr>
            <p:extLst>
              <p:ext uri="{D42A27DB-BD31-4B8C-83A1-F6EECF244321}">
                <p14:modId xmlns:p14="http://schemas.microsoft.com/office/powerpoint/2010/main" val="397295059"/>
              </p:ext>
            </p:extLst>
          </p:nvPr>
        </p:nvGraphicFramePr>
        <p:xfrm>
          <a:off x="621661" y="2333442"/>
          <a:ext cx="152400" cy="152400"/>
        </p:xfrm>
        <a:graphic>
          <a:graphicData uri="http://schemas.openxmlformats.org/presentationml/2006/ole">
            <mc:AlternateContent xmlns:mc="http://schemas.openxmlformats.org/markup-compatibility/2006">
              <mc:Choice xmlns:v="urn:schemas-microsoft-com:vml" Requires="v">
                <p:oleObj spid="_x0000_s736581" name="CorelDRAW" r:id="rId6" imgW="304800" imgH="304800" progId="CorelDRAW.Graphic.10">
                  <p:embed/>
                </p:oleObj>
              </mc:Choice>
              <mc:Fallback>
                <p:oleObj name="CorelDRAW" r:id="rId6" imgW="304800" imgH="304800" progId="CorelDRAW.Graphic.10">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1661" y="2333442"/>
                        <a:ext cx="152400" cy="152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oleObj>
              </mc:Fallback>
            </mc:AlternateContent>
          </a:graphicData>
        </a:graphic>
      </p:graphicFrame>
      <p:sp>
        <p:nvSpPr>
          <p:cNvPr id="45" name="Text Box 3"/>
          <p:cNvSpPr txBox="1">
            <a:spLocks noChangeArrowheads="1"/>
          </p:cNvSpPr>
          <p:nvPr/>
        </p:nvSpPr>
        <p:spPr bwMode="auto">
          <a:xfrm>
            <a:off x="853521" y="2819400"/>
            <a:ext cx="3084512"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l" eaLnBrk="1" hangingPunct="1"/>
            <a:r>
              <a:rPr lang="en-US">
                <a:latin typeface="+mn-lt"/>
              </a:rPr>
              <a:t>Visualize and relate</a:t>
            </a:r>
          </a:p>
        </p:txBody>
      </p:sp>
      <p:sp>
        <p:nvSpPr>
          <p:cNvPr id="46" name="Text Box 5"/>
          <p:cNvSpPr txBox="1">
            <a:spLocks noChangeArrowheads="1"/>
          </p:cNvSpPr>
          <p:nvPr/>
        </p:nvSpPr>
        <p:spPr bwMode="auto">
          <a:xfrm>
            <a:off x="5322249" y="1843216"/>
            <a:ext cx="2364750"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l" eaLnBrk="1" hangingPunct="1"/>
            <a:r>
              <a:rPr lang="en-US">
                <a:latin typeface="+mn-lt"/>
              </a:rPr>
              <a:t>Engage multiple senses</a:t>
            </a:r>
          </a:p>
        </p:txBody>
      </p:sp>
      <p:graphicFrame>
        <p:nvGraphicFramePr>
          <p:cNvPr id="47" name="Object 6"/>
          <p:cNvGraphicFramePr>
            <a:graphicFrameLocks noChangeAspect="1"/>
          </p:cNvGraphicFramePr>
          <p:nvPr>
            <p:extLst>
              <p:ext uri="{D42A27DB-BD31-4B8C-83A1-F6EECF244321}">
                <p14:modId xmlns:p14="http://schemas.microsoft.com/office/powerpoint/2010/main" val="2637168257"/>
              </p:ext>
            </p:extLst>
          </p:nvPr>
        </p:nvGraphicFramePr>
        <p:xfrm>
          <a:off x="5128574" y="1971804"/>
          <a:ext cx="152400" cy="152400"/>
        </p:xfrm>
        <a:graphic>
          <a:graphicData uri="http://schemas.openxmlformats.org/presentationml/2006/ole">
            <mc:AlternateContent xmlns:mc="http://schemas.openxmlformats.org/markup-compatibility/2006">
              <mc:Choice xmlns:v="urn:schemas-microsoft-com:vml" Requires="v">
                <p:oleObj spid="_x0000_s736582" name="CorelDRAW" r:id="rId7" imgW="304800" imgH="304800" progId="CorelDRAW.Graphic.10">
                  <p:embed/>
                </p:oleObj>
              </mc:Choice>
              <mc:Fallback>
                <p:oleObj name="CorelDRAW" r:id="rId7" imgW="304800" imgH="304800" progId="CorelDRAW.Graphic.10">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28574" y="1971804"/>
                        <a:ext cx="152400" cy="152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oleObj>
              </mc:Fallback>
            </mc:AlternateContent>
          </a:graphicData>
        </a:graphic>
      </p:graphicFrame>
      <p:graphicFrame>
        <p:nvGraphicFramePr>
          <p:cNvPr id="48" name="Object 8"/>
          <p:cNvGraphicFramePr>
            <a:graphicFrameLocks noChangeAspect="1"/>
          </p:cNvGraphicFramePr>
          <p:nvPr>
            <p:extLst>
              <p:ext uri="{D42A27DB-BD31-4B8C-83A1-F6EECF244321}">
                <p14:modId xmlns:p14="http://schemas.microsoft.com/office/powerpoint/2010/main" val="3022525969"/>
              </p:ext>
            </p:extLst>
          </p:nvPr>
        </p:nvGraphicFramePr>
        <p:xfrm>
          <a:off x="5128574" y="2404227"/>
          <a:ext cx="152400" cy="152400"/>
        </p:xfrm>
        <a:graphic>
          <a:graphicData uri="http://schemas.openxmlformats.org/presentationml/2006/ole">
            <mc:AlternateContent xmlns:mc="http://schemas.openxmlformats.org/markup-compatibility/2006">
              <mc:Choice xmlns:v="urn:schemas-microsoft-com:vml" Requires="v">
                <p:oleObj spid="_x0000_s736583" name="CorelDRAW" r:id="rId8" imgW="304800" imgH="304800" progId="CorelDRAW.Graphic.10">
                  <p:embed/>
                </p:oleObj>
              </mc:Choice>
              <mc:Fallback>
                <p:oleObj name="CorelDRAW" r:id="rId8" imgW="304800" imgH="304800" progId="CorelDRAW.Graphic.10">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28574" y="2404227"/>
                        <a:ext cx="152400" cy="152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oleObj>
              </mc:Fallback>
            </mc:AlternateContent>
          </a:graphicData>
        </a:graphic>
      </p:graphicFrame>
      <p:grpSp>
        <p:nvGrpSpPr>
          <p:cNvPr id="49" name="Group 48"/>
          <p:cNvGrpSpPr/>
          <p:nvPr/>
        </p:nvGrpSpPr>
        <p:grpSpPr>
          <a:xfrm>
            <a:off x="1447800" y="3392410"/>
            <a:ext cx="6629400" cy="3084592"/>
            <a:chOff x="304800" y="2649705"/>
            <a:chExt cx="7276091" cy="3654148"/>
          </a:xfrm>
        </p:grpSpPr>
        <p:sp>
          <p:nvSpPr>
            <p:cNvPr id="50" name="Text Box 4"/>
            <p:cNvSpPr txBox="1">
              <a:spLocks noChangeArrowheads="1"/>
            </p:cNvSpPr>
            <p:nvPr/>
          </p:nvSpPr>
          <p:spPr bwMode="auto">
            <a:xfrm>
              <a:off x="5095409" y="2847427"/>
              <a:ext cx="2485482" cy="83859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ctr" eaLnBrk="1" hangingPunct="1"/>
              <a:r>
                <a:rPr lang="en-US" sz="2000" b="1" dirty="0" err="1">
                  <a:solidFill>
                    <a:srgbClr val="0000CC"/>
                  </a:solidFill>
                  <a:latin typeface="Calibri" pitchFamily="34" charset="0"/>
                  <a:cs typeface="Calibri" pitchFamily="34" charset="0"/>
                </a:rPr>
                <a:t>Ebbinghaus</a:t>
              </a:r>
              <a:r>
                <a:rPr lang="en-US" sz="2000" b="1" dirty="0">
                  <a:solidFill>
                    <a:srgbClr val="0000CC"/>
                  </a:solidFill>
                  <a:latin typeface="Calibri" pitchFamily="34" charset="0"/>
                  <a:cs typeface="Calibri" pitchFamily="34" charset="0"/>
                </a:rPr>
                <a:t> Forgetting Curve</a:t>
              </a:r>
            </a:p>
          </p:txBody>
        </p:sp>
        <p:sp>
          <p:nvSpPr>
            <p:cNvPr id="51" name="Text Box 4"/>
            <p:cNvSpPr txBox="1">
              <a:spLocks noChangeArrowheads="1"/>
            </p:cNvSpPr>
            <p:nvPr/>
          </p:nvSpPr>
          <p:spPr bwMode="auto">
            <a:xfrm>
              <a:off x="5370675" y="4014862"/>
              <a:ext cx="1909497" cy="27699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l" eaLnBrk="1" hangingPunct="1"/>
              <a:r>
                <a:rPr lang="en-US" sz="1200" dirty="0">
                  <a:latin typeface="Calibri" pitchFamily="34" charset="0"/>
                  <a:cs typeface="Calibri" pitchFamily="34" charset="0"/>
                </a:rPr>
                <a:t>Hermann </a:t>
              </a:r>
              <a:r>
                <a:rPr lang="en-US" sz="1200" dirty="0" err="1">
                  <a:latin typeface="Calibri" pitchFamily="34" charset="0"/>
                  <a:cs typeface="Calibri" pitchFamily="34" charset="0"/>
                </a:rPr>
                <a:t>Ebbinghaus</a:t>
              </a:r>
              <a:r>
                <a:rPr lang="en-US" sz="1200" dirty="0">
                  <a:latin typeface="Calibri" pitchFamily="34" charset="0"/>
                  <a:cs typeface="Calibri" pitchFamily="34" charset="0"/>
                </a:rPr>
                <a:t>, 1885</a:t>
              </a:r>
            </a:p>
          </p:txBody>
        </p:sp>
        <p:graphicFrame>
          <p:nvGraphicFramePr>
            <p:cNvPr id="52" name="Object 3"/>
            <p:cNvGraphicFramePr>
              <a:graphicFrameLocks noChangeAspect="1"/>
            </p:cNvGraphicFramePr>
            <p:nvPr>
              <p:extLst>
                <p:ext uri="{D42A27DB-BD31-4B8C-83A1-F6EECF244321}">
                  <p14:modId xmlns:p14="http://schemas.microsoft.com/office/powerpoint/2010/main" val="889275628"/>
                </p:ext>
              </p:extLst>
            </p:nvPr>
          </p:nvGraphicFramePr>
          <p:xfrm>
            <a:off x="1201145" y="3043115"/>
            <a:ext cx="6093279" cy="2440720"/>
          </p:xfrm>
          <a:graphic>
            <a:graphicData uri="http://schemas.openxmlformats.org/presentationml/2006/ole">
              <mc:AlternateContent xmlns:mc="http://schemas.openxmlformats.org/markup-compatibility/2006">
                <mc:Choice xmlns:v="urn:schemas-microsoft-com:vml" Requires="v">
                  <p:oleObj spid="_x0000_s736584" name="CorelDRAW" r:id="rId9" imgW="2388394" imgH="1066800" progId="CorelDRAW.Graphic.12">
                    <p:embed/>
                  </p:oleObj>
                </mc:Choice>
                <mc:Fallback>
                  <p:oleObj name="CorelDRAW" r:id="rId9" imgW="2388394" imgH="1066800" progId="CorelDRAW.Graphic.12">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201145" y="3043115"/>
                          <a:ext cx="6093279" cy="244072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oleObj>
                </mc:Fallback>
              </mc:AlternateContent>
            </a:graphicData>
          </a:graphic>
        </p:graphicFrame>
        <p:sp>
          <p:nvSpPr>
            <p:cNvPr id="53" name="Text Box 4"/>
            <p:cNvSpPr txBox="1">
              <a:spLocks noChangeArrowheads="1"/>
            </p:cNvSpPr>
            <p:nvPr/>
          </p:nvSpPr>
          <p:spPr bwMode="auto">
            <a:xfrm>
              <a:off x="3139551" y="5939246"/>
              <a:ext cx="1511926" cy="36460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ctr" eaLnBrk="1" hangingPunct="1"/>
              <a:r>
                <a:rPr lang="en-US" sz="1400" dirty="0" smtClean="0">
                  <a:latin typeface="Trebuchet MS" pitchFamily="34" charset="0"/>
                  <a:ea typeface="ＭＳ Ｐゴシック" pitchFamily="34" charset="-128"/>
                </a:rPr>
                <a:t># of Days</a:t>
              </a:r>
              <a:endParaRPr lang="en-US" sz="1400" dirty="0">
                <a:latin typeface="Trebuchet MS" pitchFamily="34" charset="0"/>
                <a:ea typeface="ＭＳ Ｐゴシック" pitchFamily="34" charset="-128"/>
              </a:endParaRPr>
            </a:p>
          </p:txBody>
        </p:sp>
        <p:sp>
          <p:nvSpPr>
            <p:cNvPr id="54" name="Text Box 5"/>
            <p:cNvSpPr txBox="1">
              <a:spLocks noChangeArrowheads="1"/>
            </p:cNvSpPr>
            <p:nvPr/>
          </p:nvSpPr>
          <p:spPr bwMode="auto">
            <a:xfrm rot="16200000">
              <a:off x="-344557" y="4318344"/>
              <a:ext cx="2561688" cy="33855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ctr" eaLnBrk="1" hangingPunct="1"/>
              <a:r>
                <a:rPr lang="en-US" sz="1400" dirty="0" smtClean="0">
                  <a:latin typeface="Trebuchet MS" pitchFamily="34" charset="0"/>
                  <a:ea typeface="ＭＳ Ｐゴシック" pitchFamily="34" charset="-128"/>
                </a:rPr>
                <a:t>% Information Retained</a:t>
              </a:r>
              <a:endParaRPr lang="en-US" sz="1400" dirty="0">
                <a:latin typeface="Trebuchet MS" pitchFamily="34" charset="0"/>
                <a:ea typeface="ＭＳ Ｐゴシック" pitchFamily="34" charset="-128"/>
              </a:endParaRPr>
            </a:p>
          </p:txBody>
        </p:sp>
        <p:sp>
          <p:nvSpPr>
            <p:cNvPr id="55" name="Text Box 6"/>
            <p:cNvSpPr txBox="1">
              <a:spLocks noChangeArrowheads="1"/>
            </p:cNvSpPr>
            <p:nvPr/>
          </p:nvSpPr>
          <p:spPr bwMode="auto">
            <a:xfrm>
              <a:off x="304800" y="5575816"/>
              <a:ext cx="859310" cy="40106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ctr" eaLnBrk="1" hangingPunct="1"/>
              <a:r>
                <a:rPr lang="en-US" sz="1600" dirty="0" smtClean="0">
                  <a:latin typeface="+mj-lt"/>
                  <a:ea typeface="ＭＳ Ｐゴシック" pitchFamily="34" charset="-128"/>
                </a:rPr>
                <a:t>None</a:t>
              </a:r>
              <a:endParaRPr lang="en-US" sz="1600" dirty="0">
                <a:latin typeface="+mj-lt"/>
                <a:ea typeface="ＭＳ Ｐゴシック" pitchFamily="34" charset="-128"/>
              </a:endParaRPr>
            </a:p>
          </p:txBody>
        </p:sp>
        <p:sp>
          <p:nvSpPr>
            <p:cNvPr id="56" name="Text Box 7"/>
            <p:cNvSpPr txBox="1">
              <a:spLocks noChangeArrowheads="1"/>
            </p:cNvSpPr>
            <p:nvPr/>
          </p:nvSpPr>
          <p:spPr bwMode="auto">
            <a:xfrm>
              <a:off x="336378" y="2963407"/>
              <a:ext cx="891858" cy="40106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ctr" eaLnBrk="1" hangingPunct="1"/>
              <a:r>
                <a:rPr lang="en-US" sz="1600" dirty="0" smtClean="0">
                  <a:latin typeface="Arial Rounded MT Bold" pitchFamily="34" charset="0"/>
                  <a:ea typeface="ＭＳ Ｐゴシック" pitchFamily="34" charset="-128"/>
                </a:rPr>
                <a:t>100%</a:t>
              </a:r>
              <a:endParaRPr lang="en-US" sz="1600" dirty="0">
                <a:latin typeface="Arial Rounded MT Bold" pitchFamily="34" charset="0"/>
                <a:ea typeface="ＭＳ Ｐゴシック" pitchFamily="34" charset="-128"/>
              </a:endParaRPr>
            </a:p>
          </p:txBody>
        </p:sp>
        <p:sp>
          <p:nvSpPr>
            <p:cNvPr id="57" name="Text Box 8"/>
            <p:cNvSpPr txBox="1">
              <a:spLocks noChangeArrowheads="1"/>
            </p:cNvSpPr>
            <p:nvPr/>
          </p:nvSpPr>
          <p:spPr bwMode="auto">
            <a:xfrm>
              <a:off x="6811458" y="5718465"/>
              <a:ext cx="468714" cy="40106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ctr" eaLnBrk="1" hangingPunct="1"/>
              <a:r>
                <a:rPr lang="en-US" sz="1600" b="1" dirty="0" smtClean="0">
                  <a:latin typeface="+mj-lt"/>
                  <a:ea typeface="ＭＳ Ｐゴシック" pitchFamily="34" charset="-128"/>
                </a:rPr>
                <a:t>7</a:t>
              </a:r>
              <a:endParaRPr lang="en-US" sz="1600" b="1" dirty="0">
                <a:latin typeface="+mj-lt"/>
                <a:ea typeface="ＭＳ Ｐゴシック" pitchFamily="34" charset="-128"/>
              </a:endParaRPr>
            </a:p>
          </p:txBody>
        </p:sp>
        <p:sp>
          <p:nvSpPr>
            <p:cNvPr id="58" name="Line 9"/>
            <p:cNvSpPr>
              <a:spLocks noChangeShapeType="1"/>
            </p:cNvSpPr>
            <p:nvPr/>
          </p:nvSpPr>
          <p:spPr bwMode="auto">
            <a:xfrm flipV="1">
              <a:off x="1147834" y="3096218"/>
              <a:ext cx="16275" cy="2615321"/>
            </a:xfrm>
            <a:prstGeom prst="line">
              <a:avLst/>
            </a:prstGeom>
            <a:noFill/>
            <a:ln w="444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59" name="Line 10"/>
            <p:cNvSpPr>
              <a:spLocks noChangeShapeType="1"/>
            </p:cNvSpPr>
            <p:nvPr/>
          </p:nvSpPr>
          <p:spPr bwMode="auto">
            <a:xfrm>
              <a:off x="1147834" y="5711540"/>
              <a:ext cx="6265791" cy="0"/>
            </a:xfrm>
            <a:prstGeom prst="line">
              <a:avLst/>
            </a:prstGeom>
            <a:noFill/>
            <a:ln w="4127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60" name="Text Box 12"/>
            <p:cNvSpPr txBox="1">
              <a:spLocks noChangeArrowheads="1"/>
            </p:cNvSpPr>
            <p:nvPr/>
          </p:nvSpPr>
          <p:spPr bwMode="auto">
            <a:xfrm>
              <a:off x="3100808" y="5718465"/>
              <a:ext cx="445929" cy="40106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ctr" eaLnBrk="1" hangingPunct="1"/>
              <a:r>
                <a:rPr lang="en-US" sz="1600" b="1" dirty="0" smtClean="0">
                  <a:latin typeface="+mj-lt"/>
                  <a:ea typeface="ＭＳ Ｐゴシック" pitchFamily="34" charset="-128"/>
                </a:rPr>
                <a:t>2</a:t>
              </a:r>
              <a:endParaRPr lang="en-US" sz="1600" b="1" dirty="0">
                <a:latin typeface="+mj-lt"/>
                <a:ea typeface="ＭＳ Ｐゴシック" pitchFamily="34" charset="-128"/>
              </a:endParaRPr>
            </a:p>
          </p:txBody>
        </p:sp>
        <p:sp>
          <p:nvSpPr>
            <p:cNvPr id="61" name="Text Box 14"/>
            <p:cNvSpPr txBox="1">
              <a:spLocks noChangeArrowheads="1"/>
            </p:cNvSpPr>
            <p:nvPr/>
          </p:nvSpPr>
          <p:spPr bwMode="auto">
            <a:xfrm>
              <a:off x="1839195" y="5718465"/>
              <a:ext cx="445929" cy="40106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ctr" eaLnBrk="1" hangingPunct="1"/>
              <a:r>
                <a:rPr lang="en-US" sz="1600" b="1" dirty="0" smtClean="0">
                  <a:latin typeface="+mj-lt"/>
                  <a:ea typeface="ＭＳ Ｐゴシック" pitchFamily="34" charset="-128"/>
                </a:rPr>
                <a:t>1</a:t>
              </a:r>
              <a:endParaRPr lang="en-US" sz="1600" b="1" dirty="0">
                <a:latin typeface="+mj-lt"/>
                <a:ea typeface="ＭＳ Ｐゴシック" pitchFamily="34" charset="-128"/>
              </a:endParaRPr>
            </a:p>
          </p:txBody>
        </p:sp>
        <p:sp>
          <p:nvSpPr>
            <p:cNvPr id="62" name="Text Box 15"/>
            <p:cNvSpPr txBox="1">
              <a:spLocks noChangeArrowheads="1"/>
            </p:cNvSpPr>
            <p:nvPr/>
          </p:nvSpPr>
          <p:spPr bwMode="auto">
            <a:xfrm>
              <a:off x="1180132" y="2649705"/>
              <a:ext cx="2263836" cy="58477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defPPr>
                <a:defRPr lang="en-US"/>
              </a:defPPr>
              <a:lvl1pPr eaLnBrk="1" hangingPunct="1">
                <a:defRPr b="1">
                  <a:solidFill>
                    <a:schemeClr val="tx2"/>
                  </a:solidFill>
                  <a:latin typeface="Calibri" pitchFamily="34" charset="0"/>
                  <a:ea typeface="ＭＳ Ｐゴシック" pitchFamily="34" charset="-128"/>
                  <a:cs typeface="Calibri" pitchFamily="34" charset="0"/>
                </a:defRPr>
              </a:lvl1pPr>
              <a:lvl2pPr marL="742950" indent="-285750" eaLnBrk="0" hangingPunct="0"/>
              <a:lvl3pPr marL="1143000" indent="-228600" eaLnBrk="0" hangingPunct="0"/>
              <a:lvl4pPr marL="1600200" indent="-228600" eaLnBrk="0" hangingPunct="0"/>
              <a:lvl5pPr marL="2057400" indent="-228600" eaLnBrk="0" hangingPunct="0"/>
              <a:lvl6pPr marL="2514600" indent="-228600" algn="ctr" eaLnBrk="0" fontAlgn="base" hangingPunct="0">
                <a:spcBef>
                  <a:spcPct val="0"/>
                </a:spcBef>
                <a:spcAft>
                  <a:spcPct val="0"/>
                </a:spcAft>
              </a:lvl6pPr>
              <a:lvl7pPr marL="2971800" indent="-228600" algn="ctr" eaLnBrk="0" fontAlgn="base" hangingPunct="0">
                <a:spcBef>
                  <a:spcPct val="0"/>
                </a:spcBef>
                <a:spcAft>
                  <a:spcPct val="0"/>
                </a:spcAft>
              </a:lvl7pPr>
              <a:lvl8pPr marL="3429000" indent="-228600" algn="ctr" eaLnBrk="0" fontAlgn="base" hangingPunct="0">
                <a:spcBef>
                  <a:spcPct val="0"/>
                </a:spcBef>
                <a:spcAft>
                  <a:spcPct val="0"/>
                </a:spcAft>
              </a:lvl8pPr>
              <a:lvl9pPr marL="3886200" indent="-228600" algn="ctr" eaLnBrk="0" fontAlgn="base" hangingPunct="0">
                <a:spcBef>
                  <a:spcPct val="0"/>
                </a:spcBef>
                <a:spcAft>
                  <a:spcPct val="0"/>
                </a:spcAft>
              </a:lvl9pPr>
            </a:lstStyle>
            <a:p>
              <a:pPr algn="ctr"/>
              <a:r>
                <a:rPr lang="en-US" sz="1600" dirty="0">
                  <a:solidFill>
                    <a:schemeClr val="tx1"/>
                  </a:solidFill>
                </a:rPr>
                <a:t>When we first hear new information</a:t>
              </a:r>
            </a:p>
          </p:txBody>
        </p:sp>
        <p:sp>
          <p:nvSpPr>
            <p:cNvPr id="63" name="Text Box 16"/>
            <p:cNvSpPr txBox="1">
              <a:spLocks noChangeArrowheads="1"/>
            </p:cNvSpPr>
            <p:nvPr/>
          </p:nvSpPr>
          <p:spPr bwMode="auto">
            <a:xfrm>
              <a:off x="1945298" y="3605263"/>
              <a:ext cx="2335431" cy="5847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defPPr>
                <a:defRPr lang="en-US"/>
              </a:defPPr>
              <a:lvl1pPr eaLnBrk="1" hangingPunct="1">
                <a:defRPr b="1">
                  <a:solidFill>
                    <a:schemeClr val="tx2"/>
                  </a:solidFill>
                  <a:latin typeface="Calibri" pitchFamily="34" charset="0"/>
                  <a:ea typeface="ＭＳ Ｐゴシック" pitchFamily="34" charset="-128"/>
                  <a:cs typeface="Calibri" pitchFamily="34" charset="0"/>
                </a:defRPr>
              </a:lvl1pPr>
              <a:lvl2pPr marL="742950" indent="-285750" eaLnBrk="0" hangingPunct="0"/>
              <a:lvl3pPr marL="1143000" indent="-228600" eaLnBrk="0" hangingPunct="0"/>
              <a:lvl4pPr marL="1600200" indent="-228600" eaLnBrk="0" hangingPunct="0"/>
              <a:lvl5pPr marL="2057400" indent="-228600" eaLnBrk="0" hangingPunct="0"/>
              <a:lvl6pPr marL="2514600" indent="-228600" algn="ctr" eaLnBrk="0" fontAlgn="base" hangingPunct="0">
                <a:spcBef>
                  <a:spcPct val="0"/>
                </a:spcBef>
                <a:spcAft>
                  <a:spcPct val="0"/>
                </a:spcAft>
              </a:lvl6pPr>
              <a:lvl7pPr marL="2971800" indent="-228600" algn="ctr" eaLnBrk="0" fontAlgn="base" hangingPunct="0">
                <a:spcBef>
                  <a:spcPct val="0"/>
                </a:spcBef>
                <a:spcAft>
                  <a:spcPct val="0"/>
                </a:spcAft>
              </a:lvl7pPr>
              <a:lvl8pPr marL="3429000" indent="-228600" algn="ctr" eaLnBrk="0" fontAlgn="base" hangingPunct="0">
                <a:spcBef>
                  <a:spcPct val="0"/>
                </a:spcBef>
                <a:spcAft>
                  <a:spcPct val="0"/>
                </a:spcAft>
              </a:lvl8pPr>
              <a:lvl9pPr marL="3886200" indent="-228600" algn="ctr" eaLnBrk="0" fontAlgn="base" hangingPunct="0">
                <a:spcBef>
                  <a:spcPct val="0"/>
                </a:spcBef>
                <a:spcAft>
                  <a:spcPct val="0"/>
                </a:spcAft>
              </a:lvl9pPr>
            </a:lstStyle>
            <a:p>
              <a:pPr algn="ctr"/>
              <a:r>
                <a:rPr lang="en-US" sz="1600" dirty="0">
                  <a:solidFill>
                    <a:schemeClr val="tx1"/>
                  </a:solidFill>
                </a:rPr>
                <a:t>One day </a:t>
              </a:r>
              <a:r>
                <a:rPr lang="en-US" sz="1600" dirty="0" smtClean="0">
                  <a:solidFill>
                    <a:schemeClr val="tx1"/>
                  </a:solidFill>
                </a:rPr>
                <a:t>later without </a:t>
              </a:r>
              <a:r>
                <a:rPr lang="en-US" sz="1600" dirty="0">
                  <a:solidFill>
                    <a:schemeClr val="tx1"/>
                  </a:solidFill>
                </a:rPr>
                <a:t>reinforcement</a:t>
              </a:r>
            </a:p>
          </p:txBody>
        </p:sp>
        <p:sp>
          <p:nvSpPr>
            <p:cNvPr id="64" name="Text Box 17"/>
            <p:cNvSpPr txBox="1">
              <a:spLocks noChangeArrowheads="1"/>
            </p:cNvSpPr>
            <p:nvPr/>
          </p:nvSpPr>
          <p:spPr bwMode="auto">
            <a:xfrm>
              <a:off x="3153012" y="4307900"/>
              <a:ext cx="2574040" cy="58477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ctr" eaLnBrk="1" hangingPunct="1"/>
              <a:r>
                <a:rPr lang="en-US" sz="1600" b="1" dirty="0" smtClean="0">
                  <a:latin typeface="Calibri" pitchFamily="34" charset="0"/>
                  <a:ea typeface="ＭＳ Ｐゴシック" pitchFamily="34" charset="-128"/>
                  <a:cs typeface="Calibri" pitchFamily="34" charset="0"/>
                </a:rPr>
                <a:t>Two days later without reinforcement</a:t>
              </a:r>
              <a:endParaRPr lang="en-US" sz="1600" b="1" dirty="0">
                <a:latin typeface="Calibri" pitchFamily="34" charset="0"/>
                <a:ea typeface="ＭＳ Ｐゴシック" pitchFamily="34" charset="-128"/>
                <a:cs typeface="Calibri" pitchFamily="34" charset="0"/>
              </a:endParaRPr>
            </a:p>
          </p:txBody>
        </p:sp>
        <p:sp>
          <p:nvSpPr>
            <p:cNvPr id="65" name="Oval 19"/>
            <p:cNvSpPr>
              <a:spLocks noChangeArrowheads="1"/>
            </p:cNvSpPr>
            <p:nvPr/>
          </p:nvSpPr>
          <p:spPr bwMode="auto">
            <a:xfrm>
              <a:off x="1901113" y="4020563"/>
              <a:ext cx="156238" cy="113853"/>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6" name="Oval 20"/>
            <p:cNvSpPr>
              <a:spLocks noChangeArrowheads="1"/>
            </p:cNvSpPr>
            <p:nvPr/>
          </p:nvSpPr>
          <p:spPr bwMode="auto">
            <a:xfrm>
              <a:off x="3167534" y="4742765"/>
              <a:ext cx="156238" cy="113853"/>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7" name="Oval 22"/>
            <p:cNvSpPr>
              <a:spLocks noChangeArrowheads="1"/>
            </p:cNvSpPr>
            <p:nvPr/>
          </p:nvSpPr>
          <p:spPr bwMode="auto">
            <a:xfrm>
              <a:off x="1206084" y="3035999"/>
              <a:ext cx="156238" cy="113853"/>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8" name="Text Box 12"/>
            <p:cNvSpPr txBox="1">
              <a:spLocks noChangeArrowheads="1"/>
            </p:cNvSpPr>
            <p:nvPr/>
          </p:nvSpPr>
          <p:spPr bwMode="auto">
            <a:xfrm>
              <a:off x="941142" y="5717487"/>
              <a:ext cx="445929" cy="40106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ctr" eaLnBrk="1" hangingPunct="1"/>
              <a:r>
                <a:rPr lang="en-US" sz="1600" b="1" dirty="0" smtClean="0">
                  <a:solidFill>
                    <a:srgbClr val="000000"/>
                  </a:solidFill>
                  <a:latin typeface="+mj-lt"/>
                  <a:ea typeface="ＭＳ Ｐゴシック" pitchFamily="34" charset="-128"/>
                </a:rPr>
                <a:t>0</a:t>
              </a:r>
              <a:endParaRPr lang="en-US" sz="1600" b="1" dirty="0">
                <a:solidFill>
                  <a:srgbClr val="000000"/>
                </a:solidFill>
                <a:latin typeface="+mj-lt"/>
                <a:ea typeface="ＭＳ Ｐゴシック" pitchFamily="34" charset="-128"/>
              </a:endParaRPr>
            </a:p>
          </p:txBody>
        </p:sp>
        <p:sp>
          <p:nvSpPr>
            <p:cNvPr id="69" name="Text Box 14"/>
            <p:cNvSpPr txBox="1">
              <a:spLocks noChangeArrowheads="1"/>
            </p:cNvSpPr>
            <p:nvPr/>
          </p:nvSpPr>
          <p:spPr bwMode="auto">
            <a:xfrm>
              <a:off x="4311651" y="5717487"/>
              <a:ext cx="445929" cy="40106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ctr" eaLnBrk="1" hangingPunct="1"/>
              <a:r>
                <a:rPr lang="en-US" sz="1600" b="1" dirty="0" smtClean="0">
                  <a:latin typeface="+mj-lt"/>
                  <a:ea typeface="ＭＳ Ｐゴシック" pitchFamily="34" charset="-128"/>
                </a:rPr>
                <a:t>3</a:t>
              </a:r>
              <a:endParaRPr lang="en-US" sz="1600" b="1" dirty="0">
                <a:latin typeface="+mj-lt"/>
                <a:ea typeface="ＭＳ Ｐゴシック" pitchFamily="34" charset="-128"/>
              </a:endParaRPr>
            </a:p>
          </p:txBody>
        </p:sp>
        <p:sp>
          <p:nvSpPr>
            <p:cNvPr id="70" name="Text Box 7"/>
            <p:cNvSpPr txBox="1">
              <a:spLocks noChangeArrowheads="1"/>
            </p:cNvSpPr>
            <p:nvPr/>
          </p:nvSpPr>
          <p:spPr bwMode="auto">
            <a:xfrm>
              <a:off x="1162725" y="4060674"/>
              <a:ext cx="860693"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ctr" eaLnBrk="1" hangingPunct="1"/>
              <a:r>
                <a:rPr lang="en-US" dirty="0">
                  <a:latin typeface="Arial Rounded MT Bold" pitchFamily="34" charset="0"/>
                  <a:ea typeface="ＭＳ Ｐゴシック" pitchFamily="34" charset="-128"/>
                </a:rPr>
                <a:t>6</a:t>
              </a:r>
              <a:r>
                <a:rPr lang="en-US" dirty="0" smtClean="0">
                  <a:latin typeface="Arial Rounded MT Bold" pitchFamily="34" charset="0"/>
                  <a:ea typeface="ＭＳ Ｐゴシック" pitchFamily="34" charset="-128"/>
                </a:rPr>
                <a:t>0%</a:t>
              </a:r>
              <a:endParaRPr lang="en-US" dirty="0">
                <a:latin typeface="Arial Rounded MT Bold" pitchFamily="34" charset="0"/>
                <a:ea typeface="ＭＳ Ｐゴシック" pitchFamily="34" charset="-128"/>
              </a:endParaRPr>
            </a:p>
          </p:txBody>
        </p:sp>
        <p:sp>
          <p:nvSpPr>
            <p:cNvPr id="71" name="Text Box 7"/>
            <p:cNvSpPr txBox="1">
              <a:spLocks noChangeArrowheads="1"/>
            </p:cNvSpPr>
            <p:nvPr/>
          </p:nvSpPr>
          <p:spPr bwMode="auto">
            <a:xfrm>
              <a:off x="2372135" y="4799691"/>
              <a:ext cx="860693"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ctr" eaLnBrk="1" hangingPunct="1"/>
              <a:r>
                <a:rPr lang="en-US" dirty="0" smtClean="0">
                  <a:latin typeface="Arial Rounded MT Bold" pitchFamily="34" charset="0"/>
                  <a:ea typeface="ＭＳ Ｐゴシック" pitchFamily="34" charset="-128"/>
                </a:rPr>
                <a:t>40%</a:t>
              </a:r>
              <a:endParaRPr lang="en-US" dirty="0">
                <a:latin typeface="Arial Rounded MT Bold" pitchFamily="34" charset="0"/>
                <a:ea typeface="ＭＳ Ｐゴシック" pitchFamily="34" charset="-128"/>
              </a:endParaRPr>
            </a:p>
          </p:txBody>
        </p:sp>
      </p:grpSp>
      <p:sp>
        <p:nvSpPr>
          <p:cNvPr id="72" name="Text Box 4"/>
          <p:cNvSpPr txBox="1">
            <a:spLocks noChangeArrowheads="1"/>
          </p:cNvSpPr>
          <p:nvPr/>
        </p:nvSpPr>
        <p:spPr bwMode="auto">
          <a:xfrm>
            <a:off x="5311785" y="2830391"/>
            <a:ext cx="3146416"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l" eaLnBrk="1" hangingPunct="1"/>
            <a:r>
              <a:rPr lang="en-US" dirty="0" smtClean="0">
                <a:latin typeface="+mn-lt"/>
              </a:rPr>
              <a:t>Use visual and auditory cues</a:t>
            </a:r>
            <a:endParaRPr lang="en-US" dirty="0">
              <a:latin typeface="+mn-lt"/>
            </a:endParaRPr>
          </a:p>
        </p:txBody>
      </p:sp>
      <p:graphicFrame>
        <p:nvGraphicFramePr>
          <p:cNvPr id="73" name="Object 8"/>
          <p:cNvGraphicFramePr>
            <a:graphicFrameLocks noChangeAspect="1"/>
          </p:cNvGraphicFramePr>
          <p:nvPr>
            <p:extLst>
              <p:ext uri="{D42A27DB-BD31-4B8C-83A1-F6EECF244321}">
                <p14:modId xmlns:p14="http://schemas.microsoft.com/office/powerpoint/2010/main" val="656843204"/>
              </p:ext>
            </p:extLst>
          </p:nvPr>
        </p:nvGraphicFramePr>
        <p:xfrm>
          <a:off x="5115834" y="2971884"/>
          <a:ext cx="152400" cy="152400"/>
        </p:xfrm>
        <a:graphic>
          <a:graphicData uri="http://schemas.openxmlformats.org/presentationml/2006/ole">
            <mc:AlternateContent xmlns:mc="http://schemas.openxmlformats.org/markup-compatibility/2006">
              <mc:Choice xmlns:v="urn:schemas-microsoft-com:vml" Requires="v">
                <p:oleObj spid="_x0000_s736585" name="CorelDRAW" r:id="rId11" imgW="304800" imgH="304800" progId="CorelDRAW.Graphic.10">
                  <p:embed/>
                </p:oleObj>
              </mc:Choice>
              <mc:Fallback>
                <p:oleObj name="CorelDRAW" r:id="rId11" imgW="304800" imgH="304800" progId="CorelDRAW.Graphic.10">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15834" y="2971884"/>
                        <a:ext cx="152400" cy="152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oleObj>
              </mc:Fallback>
            </mc:AlternateContent>
          </a:graphicData>
        </a:graphic>
      </p:graphicFrame>
      <p:pic>
        <p:nvPicPr>
          <p:cNvPr id="74" name="Picture 3"/>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7510463" y="155575"/>
            <a:ext cx="1481137" cy="9112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76" name="Text Box 9"/>
          <p:cNvSpPr txBox="1">
            <a:spLocks noChangeArrowheads="1"/>
          </p:cNvSpPr>
          <p:nvPr/>
        </p:nvSpPr>
        <p:spPr bwMode="auto">
          <a:xfrm>
            <a:off x="539816" y="1219200"/>
            <a:ext cx="8174033" cy="4616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ctr" eaLnBrk="1" hangingPunct="1"/>
            <a:r>
              <a:rPr lang="en-US" sz="2400" b="1" dirty="0">
                <a:solidFill>
                  <a:schemeClr val="accent3">
                    <a:lumMod val="50000"/>
                  </a:schemeClr>
                </a:solidFill>
                <a:latin typeface="Arial Rounded MT Bold"/>
                <a:ea typeface="ＭＳ Ｐゴシック" pitchFamily="34" charset="-128"/>
                <a:cs typeface="Arial Rounded MT Bold"/>
              </a:rPr>
              <a:t>How </a:t>
            </a:r>
            <a:r>
              <a:rPr lang="en-US" sz="2400" b="1" dirty="0" smtClean="0">
                <a:solidFill>
                  <a:schemeClr val="accent3">
                    <a:lumMod val="50000"/>
                  </a:schemeClr>
                </a:solidFill>
                <a:latin typeface="Arial Rounded MT Bold"/>
                <a:ea typeface="ＭＳ Ｐゴシック" pitchFamily="34" charset="-128"/>
                <a:cs typeface="Arial Rounded MT Bold"/>
              </a:rPr>
              <a:t>do we use our memory </a:t>
            </a:r>
            <a:r>
              <a:rPr lang="en-US" sz="2400" b="1" dirty="0">
                <a:solidFill>
                  <a:schemeClr val="accent3">
                    <a:lumMod val="50000"/>
                  </a:schemeClr>
                </a:solidFill>
                <a:latin typeface="Arial Rounded MT Bold"/>
                <a:ea typeface="ＭＳ Ｐゴシック" pitchFamily="34" charset="-128"/>
                <a:cs typeface="Arial Rounded MT Bold"/>
              </a:rPr>
              <a:t>to minimize human error?</a:t>
            </a:r>
          </a:p>
        </p:txBody>
      </p:sp>
    </p:spTree>
    <p:extLst>
      <p:ext uri="{BB962C8B-B14F-4D97-AF65-F5344CB8AC3E}">
        <p14:creationId xmlns:p14="http://schemas.microsoft.com/office/powerpoint/2010/main" val="318187777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6806" y="308168"/>
            <a:ext cx="4116270" cy="589299"/>
          </a:xfrm>
        </p:spPr>
        <p:txBody>
          <a:bodyPr/>
          <a:lstStyle/>
          <a:p>
            <a:pPr marL="0" indent="0" algn="ctr">
              <a:buNone/>
            </a:pPr>
            <a:r>
              <a:rPr lang="en-US" dirty="0" smtClean="0"/>
              <a:t>How Aware are You?</a:t>
            </a:r>
            <a:endParaRPr lang="en-US" dirty="0"/>
          </a:p>
        </p:txBody>
      </p:sp>
      <p:pic>
        <p:nvPicPr>
          <p:cNvPr id="3" name="Picture 2"/>
          <p:cNvPicPr>
            <a:picLocks noChangeAspect="1"/>
          </p:cNvPicPr>
          <p:nvPr/>
        </p:nvPicPr>
        <p:blipFill>
          <a:blip r:embed="rId2"/>
          <a:stretch>
            <a:fillRect/>
          </a:stretch>
        </p:blipFill>
        <p:spPr>
          <a:xfrm>
            <a:off x="5867400" y="1143000"/>
            <a:ext cx="2552700" cy="2552700"/>
          </a:xfrm>
          <a:prstGeom prst="rect">
            <a:avLst/>
          </a:prstGeom>
        </p:spPr>
      </p:pic>
      <p:pic>
        <p:nvPicPr>
          <p:cNvPr id="4" name="Picture 3"/>
          <p:cNvPicPr>
            <a:picLocks noChangeAspect="1"/>
          </p:cNvPicPr>
          <p:nvPr/>
        </p:nvPicPr>
        <p:blipFill>
          <a:blip r:embed="rId3"/>
          <a:stretch>
            <a:fillRect/>
          </a:stretch>
        </p:blipFill>
        <p:spPr>
          <a:xfrm>
            <a:off x="5638800" y="3822348"/>
            <a:ext cx="2908300" cy="2299051"/>
          </a:xfrm>
          <a:prstGeom prst="rect">
            <a:avLst/>
          </a:prstGeom>
        </p:spPr>
      </p:pic>
      <p:pic>
        <p:nvPicPr>
          <p:cNvPr id="5" name="Picture 4"/>
          <p:cNvPicPr>
            <a:picLocks noChangeAspect="1"/>
          </p:cNvPicPr>
          <p:nvPr/>
        </p:nvPicPr>
        <p:blipFill>
          <a:blip r:embed="rId4"/>
          <a:stretch>
            <a:fillRect/>
          </a:stretch>
        </p:blipFill>
        <p:spPr>
          <a:xfrm>
            <a:off x="685800" y="1295400"/>
            <a:ext cx="3429000" cy="2674620"/>
          </a:xfrm>
          <a:prstGeom prst="rect">
            <a:avLst/>
          </a:prstGeom>
        </p:spPr>
      </p:pic>
      <p:sp>
        <p:nvSpPr>
          <p:cNvPr id="6" name="Text Box 3"/>
          <p:cNvSpPr txBox="1">
            <a:spLocks noChangeArrowheads="1"/>
          </p:cNvSpPr>
          <p:nvPr/>
        </p:nvSpPr>
        <p:spPr bwMode="auto">
          <a:xfrm>
            <a:off x="1227968" y="5216543"/>
            <a:ext cx="2498725" cy="4616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eaLnBrk="1" hangingPunct="1"/>
            <a:r>
              <a:rPr lang="en-US" sz="2400" dirty="0" smtClean="0">
                <a:latin typeface="Calibri"/>
                <a:cs typeface="Calibri"/>
              </a:rPr>
              <a:t>Physical fatigue?</a:t>
            </a:r>
            <a:endParaRPr lang="en-US" sz="2400" dirty="0">
              <a:latin typeface="Calibri"/>
              <a:cs typeface="Calibri"/>
            </a:endParaRPr>
          </a:p>
        </p:txBody>
      </p:sp>
      <p:sp>
        <p:nvSpPr>
          <p:cNvPr id="7" name="Text Box 4"/>
          <p:cNvSpPr txBox="1">
            <a:spLocks noChangeArrowheads="1"/>
          </p:cNvSpPr>
          <p:nvPr/>
        </p:nvSpPr>
        <p:spPr bwMode="auto">
          <a:xfrm>
            <a:off x="1227968" y="4734241"/>
            <a:ext cx="2579402" cy="4616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eaLnBrk="1" hangingPunct="1"/>
            <a:r>
              <a:rPr lang="en-US" sz="2400" dirty="0" smtClean="0">
                <a:latin typeface="Calibri"/>
                <a:cs typeface="Calibri"/>
              </a:rPr>
              <a:t>Decision Accuracy?</a:t>
            </a:r>
            <a:endParaRPr lang="en-US" sz="2400" dirty="0">
              <a:latin typeface="Calibri"/>
              <a:cs typeface="Calibri"/>
            </a:endParaRPr>
          </a:p>
        </p:txBody>
      </p:sp>
      <p:sp>
        <p:nvSpPr>
          <p:cNvPr id="8" name="Text Box 9"/>
          <p:cNvSpPr txBox="1">
            <a:spLocks noChangeArrowheads="1"/>
          </p:cNvSpPr>
          <p:nvPr/>
        </p:nvSpPr>
        <p:spPr bwMode="auto">
          <a:xfrm>
            <a:off x="1227968" y="4259142"/>
            <a:ext cx="2498725" cy="4616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eaLnBrk="1" hangingPunct="1"/>
            <a:r>
              <a:rPr lang="en-US" sz="2400" dirty="0" smtClean="0">
                <a:latin typeface="Calibri"/>
                <a:cs typeface="Calibri"/>
              </a:rPr>
              <a:t>Decision Speed?</a:t>
            </a:r>
            <a:endParaRPr lang="en-US" sz="2400" dirty="0">
              <a:latin typeface="Calibri"/>
              <a:cs typeface="Calibri"/>
            </a:endParaRPr>
          </a:p>
        </p:txBody>
      </p:sp>
      <p:sp>
        <p:nvSpPr>
          <p:cNvPr id="9" name="Oval 8"/>
          <p:cNvSpPr/>
          <p:nvPr/>
        </p:nvSpPr>
        <p:spPr>
          <a:xfrm>
            <a:off x="983493" y="5368943"/>
            <a:ext cx="144566" cy="152400"/>
          </a:xfrm>
          <a:prstGeom prst="ellipse">
            <a:avLst/>
          </a:prstGeom>
          <a:solidFill>
            <a:srgbClr val="8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0" name="Oval 9"/>
          <p:cNvSpPr/>
          <p:nvPr/>
        </p:nvSpPr>
        <p:spPr>
          <a:xfrm>
            <a:off x="983493" y="4923788"/>
            <a:ext cx="144566" cy="152400"/>
          </a:xfrm>
          <a:prstGeom prst="ellipse">
            <a:avLst/>
          </a:prstGeom>
          <a:solidFill>
            <a:srgbClr val="8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1" name="Oval 10"/>
          <p:cNvSpPr/>
          <p:nvPr/>
        </p:nvSpPr>
        <p:spPr>
          <a:xfrm>
            <a:off x="983493" y="4446264"/>
            <a:ext cx="144566" cy="152400"/>
          </a:xfrm>
          <a:prstGeom prst="ellipse">
            <a:avLst/>
          </a:prstGeom>
          <a:solidFill>
            <a:srgbClr val="8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2" name="Text Box 3"/>
          <p:cNvSpPr txBox="1">
            <a:spLocks noChangeArrowheads="1"/>
          </p:cNvSpPr>
          <p:nvPr/>
        </p:nvSpPr>
        <p:spPr bwMode="auto">
          <a:xfrm>
            <a:off x="1238474" y="5684263"/>
            <a:ext cx="2498725" cy="4616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eaLnBrk="1" hangingPunct="1"/>
            <a:r>
              <a:rPr lang="en-US" sz="2400" dirty="0" smtClean="0">
                <a:latin typeface="Calibri"/>
                <a:cs typeface="Calibri"/>
              </a:rPr>
              <a:t>Fit for duty?</a:t>
            </a:r>
            <a:endParaRPr lang="en-US" sz="2400" dirty="0">
              <a:latin typeface="Calibri"/>
              <a:cs typeface="Calibri"/>
            </a:endParaRPr>
          </a:p>
        </p:txBody>
      </p:sp>
      <p:sp>
        <p:nvSpPr>
          <p:cNvPr id="13" name="Oval 12"/>
          <p:cNvSpPr/>
          <p:nvPr/>
        </p:nvSpPr>
        <p:spPr>
          <a:xfrm>
            <a:off x="993999" y="5836663"/>
            <a:ext cx="144566" cy="152400"/>
          </a:xfrm>
          <a:prstGeom prst="ellipse">
            <a:avLst/>
          </a:prstGeom>
          <a:solidFill>
            <a:srgbClr val="8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Tree>
    <p:extLst>
      <p:ext uri="{BB962C8B-B14F-4D97-AF65-F5344CB8AC3E}">
        <p14:creationId xmlns:p14="http://schemas.microsoft.com/office/powerpoint/2010/main" val="294422477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40499" y="308168"/>
            <a:ext cx="5803473" cy="589299"/>
          </a:xfrm>
        </p:spPr>
        <p:txBody>
          <a:bodyPr/>
          <a:lstStyle/>
          <a:p>
            <a:pPr marL="0" indent="0" algn="ctr">
              <a:buNone/>
            </a:pPr>
            <a:r>
              <a:rPr lang="en-US" dirty="0" smtClean="0"/>
              <a:t>Are We Failing to Communicate?</a:t>
            </a:r>
            <a:endParaRPr lang="en-US" dirty="0"/>
          </a:p>
        </p:txBody>
      </p:sp>
      <p:sp>
        <p:nvSpPr>
          <p:cNvPr id="3" name="Text Box 5"/>
          <p:cNvSpPr txBox="1">
            <a:spLocks noChangeArrowheads="1"/>
          </p:cNvSpPr>
          <p:nvPr/>
        </p:nvSpPr>
        <p:spPr bwMode="auto">
          <a:xfrm>
            <a:off x="381000" y="1447800"/>
            <a:ext cx="2438400" cy="7016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lgn="ctr"/>
            <a:r>
              <a:rPr lang="en-US" sz="2000">
                <a:solidFill>
                  <a:srgbClr val="800000"/>
                </a:solidFill>
                <a:latin typeface="Arial Rounded MT Bold"/>
                <a:cs typeface="Arial Rounded MT Bold"/>
              </a:rPr>
              <a:t>Preferred Sensing Modality</a:t>
            </a:r>
          </a:p>
        </p:txBody>
      </p:sp>
      <p:sp>
        <p:nvSpPr>
          <p:cNvPr id="4" name="Text Box 6"/>
          <p:cNvSpPr txBox="1">
            <a:spLocks noChangeArrowheads="1"/>
          </p:cNvSpPr>
          <p:nvPr/>
        </p:nvSpPr>
        <p:spPr bwMode="auto">
          <a:xfrm>
            <a:off x="1195388" y="2590800"/>
            <a:ext cx="938212" cy="3968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r>
              <a:rPr lang="en-US" sz="2000">
                <a:latin typeface="Arial Rounded MT Bold" charset="0"/>
              </a:rPr>
              <a:t>Visual</a:t>
            </a:r>
          </a:p>
        </p:txBody>
      </p:sp>
      <p:sp>
        <p:nvSpPr>
          <p:cNvPr id="5" name="Text Box 8"/>
          <p:cNvSpPr txBox="1">
            <a:spLocks noChangeArrowheads="1"/>
          </p:cNvSpPr>
          <p:nvPr/>
        </p:nvSpPr>
        <p:spPr bwMode="auto">
          <a:xfrm>
            <a:off x="2397827" y="5878672"/>
            <a:ext cx="4325223" cy="4616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lgn="ctr"/>
            <a:r>
              <a:rPr lang="en-US" sz="2400">
                <a:solidFill>
                  <a:srgbClr val="006600"/>
                </a:solidFill>
                <a:latin typeface="Arial Rounded MT Bold"/>
                <a:cs typeface="Arial Rounded MT Bold"/>
              </a:rPr>
              <a:t>What are your preferences?</a:t>
            </a:r>
          </a:p>
        </p:txBody>
      </p:sp>
      <p:sp>
        <p:nvSpPr>
          <p:cNvPr id="6" name="Text Box 9"/>
          <p:cNvSpPr txBox="1">
            <a:spLocks noChangeArrowheads="1"/>
          </p:cNvSpPr>
          <p:nvPr/>
        </p:nvSpPr>
        <p:spPr bwMode="auto">
          <a:xfrm>
            <a:off x="762000" y="3886200"/>
            <a:ext cx="1241425" cy="3968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r>
              <a:rPr lang="en-US" sz="2000">
                <a:latin typeface="Arial Rounded MT Bold" charset="0"/>
              </a:rPr>
              <a:t>Auditory</a:t>
            </a:r>
          </a:p>
        </p:txBody>
      </p:sp>
      <p:sp>
        <p:nvSpPr>
          <p:cNvPr id="7" name="Text Box 10"/>
          <p:cNvSpPr txBox="1">
            <a:spLocks noChangeArrowheads="1"/>
          </p:cNvSpPr>
          <p:nvPr/>
        </p:nvSpPr>
        <p:spPr bwMode="auto">
          <a:xfrm>
            <a:off x="609600" y="5181600"/>
            <a:ext cx="1587500" cy="3968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r>
              <a:rPr lang="en-US" sz="2000">
                <a:latin typeface="Arial Rounded MT Bold" charset="0"/>
              </a:rPr>
              <a:t>Kinesthetic</a:t>
            </a:r>
          </a:p>
        </p:txBody>
      </p:sp>
      <p:sp>
        <p:nvSpPr>
          <p:cNvPr id="8" name="Text Box 11"/>
          <p:cNvSpPr txBox="1">
            <a:spLocks noChangeArrowheads="1"/>
          </p:cNvSpPr>
          <p:nvPr/>
        </p:nvSpPr>
        <p:spPr bwMode="auto">
          <a:xfrm>
            <a:off x="3276600" y="1447800"/>
            <a:ext cx="2438400" cy="7016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lgn="ctr"/>
            <a:r>
              <a:rPr lang="en-US" sz="2000">
                <a:solidFill>
                  <a:srgbClr val="800000"/>
                </a:solidFill>
                <a:latin typeface="Arial Rounded MT Bold"/>
                <a:cs typeface="Arial Rounded MT Bold"/>
              </a:rPr>
              <a:t>Preferred Thinking Style</a:t>
            </a:r>
          </a:p>
        </p:txBody>
      </p:sp>
      <p:sp>
        <p:nvSpPr>
          <p:cNvPr id="9" name="Text Box 12"/>
          <p:cNvSpPr txBox="1">
            <a:spLocks noChangeArrowheads="1"/>
          </p:cNvSpPr>
          <p:nvPr/>
        </p:nvSpPr>
        <p:spPr bwMode="auto">
          <a:xfrm>
            <a:off x="6172200" y="1447800"/>
            <a:ext cx="2438400" cy="7016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lgn="ctr"/>
            <a:r>
              <a:rPr lang="en-US" sz="2000">
                <a:solidFill>
                  <a:srgbClr val="800000"/>
                </a:solidFill>
                <a:latin typeface="Arial Rounded MT Bold"/>
                <a:cs typeface="Arial Rounded MT Bold"/>
              </a:rPr>
              <a:t>Preferred Mode of Expression</a:t>
            </a:r>
          </a:p>
        </p:txBody>
      </p:sp>
      <p:sp>
        <p:nvSpPr>
          <p:cNvPr id="10" name="Line 13"/>
          <p:cNvSpPr>
            <a:spLocks noChangeShapeType="1"/>
          </p:cNvSpPr>
          <p:nvPr/>
        </p:nvSpPr>
        <p:spPr bwMode="auto">
          <a:xfrm>
            <a:off x="304800" y="2286000"/>
            <a:ext cx="8534400" cy="0"/>
          </a:xfrm>
          <a:prstGeom prst="line">
            <a:avLst/>
          </a:prstGeom>
          <a:noFill/>
          <a:ln w="34925">
            <a:solidFill>
              <a:srgbClr val="008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11" name="Text Box 14"/>
          <p:cNvSpPr txBox="1">
            <a:spLocks noChangeArrowheads="1"/>
          </p:cNvSpPr>
          <p:nvPr/>
        </p:nvSpPr>
        <p:spPr bwMode="auto">
          <a:xfrm>
            <a:off x="6934200" y="2647950"/>
            <a:ext cx="938213" cy="3968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r>
              <a:rPr lang="en-US" sz="2000">
                <a:latin typeface="Arial Rounded MT Bold" charset="0"/>
              </a:rPr>
              <a:t>Visual</a:t>
            </a:r>
          </a:p>
        </p:txBody>
      </p:sp>
      <p:sp>
        <p:nvSpPr>
          <p:cNvPr id="12" name="Text Box 15"/>
          <p:cNvSpPr txBox="1">
            <a:spLocks noChangeArrowheads="1"/>
          </p:cNvSpPr>
          <p:nvPr/>
        </p:nvSpPr>
        <p:spPr bwMode="auto">
          <a:xfrm>
            <a:off x="7167563" y="3981450"/>
            <a:ext cx="1241425" cy="3968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r>
              <a:rPr lang="en-US" sz="2000">
                <a:latin typeface="Arial Rounded MT Bold" charset="0"/>
              </a:rPr>
              <a:t>Auditory</a:t>
            </a:r>
          </a:p>
        </p:txBody>
      </p:sp>
      <p:sp>
        <p:nvSpPr>
          <p:cNvPr id="13" name="Text Box 16"/>
          <p:cNvSpPr txBox="1">
            <a:spLocks noChangeArrowheads="1"/>
          </p:cNvSpPr>
          <p:nvPr/>
        </p:nvSpPr>
        <p:spPr bwMode="auto">
          <a:xfrm>
            <a:off x="6781800" y="5334000"/>
            <a:ext cx="1587500" cy="3968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r>
              <a:rPr lang="en-US" sz="2000">
                <a:latin typeface="Arial Rounded MT Bold" charset="0"/>
              </a:rPr>
              <a:t>Kinesthetic</a:t>
            </a:r>
          </a:p>
        </p:txBody>
      </p:sp>
      <p:grpSp>
        <p:nvGrpSpPr>
          <p:cNvPr id="14" name="Group 18"/>
          <p:cNvGrpSpPr>
            <a:grpSpLocks noChangeAspect="1"/>
          </p:cNvGrpSpPr>
          <p:nvPr/>
        </p:nvGrpSpPr>
        <p:grpSpPr bwMode="auto">
          <a:xfrm>
            <a:off x="2138363" y="2760663"/>
            <a:ext cx="4948237" cy="2747962"/>
            <a:chOff x="1296" y="1595"/>
            <a:chExt cx="3117" cy="1731"/>
          </a:xfrm>
        </p:grpSpPr>
        <p:sp>
          <p:nvSpPr>
            <p:cNvPr id="15" name="AutoShape 17"/>
            <p:cNvSpPr>
              <a:spLocks noChangeAspect="1" noChangeArrowheads="1" noTextEdit="1"/>
            </p:cNvSpPr>
            <p:nvPr/>
          </p:nvSpPr>
          <p:spPr bwMode="auto">
            <a:xfrm>
              <a:off x="1296" y="1595"/>
              <a:ext cx="3117" cy="17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p>
          </p:txBody>
        </p:sp>
        <p:sp>
          <p:nvSpPr>
            <p:cNvPr id="16" name="Freeform 19"/>
            <p:cNvSpPr>
              <a:spLocks/>
            </p:cNvSpPr>
            <p:nvPr/>
          </p:nvSpPr>
          <p:spPr bwMode="auto">
            <a:xfrm>
              <a:off x="2291" y="1842"/>
              <a:ext cx="1207" cy="1205"/>
            </a:xfrm>
            <a:custGeom>
              <a:avLst/>
              <a:gdLst>
                <a:gd name="T0" fmla="*/ 665 w 1207"/>
                <a:gd name="T1" fmla="*/ 3 h 1205"/>
                <a:gd name="T2" fmla="*/ 755 w 1207"/>
                <a:gd name="T3" fmla="*/ 18 h 1205"/>
                <a:gd name="T4" fmla="*/ 839 w 1207"/>
                <a:gd name="T5" fmla="*/ 47 h 1205"/>
                <a:gd name="T6" fmla="*/ 917 w 1207"/>
                <a:gd name="T7" fmla="*/ 86 h 1205"/>
                <a:gd name="T8" fmla="*/ 988 w 1207"/>
                <a:gd name="T9" fmla="*/ 137 h 1205"/>
                <a:gd name="T10" fmla="*/ 1051 w 1207"/>
                <a:gd name="T11" fmla="*/ 198 h 1205"/>
                <a:gd name="T12" fmla="*/ 1104 w 1207"/>
                <a:gd name="T13" fmla="*/ 265 h 1205"/>
                <a:gd name="T14" fmla="*/ 1148 w 1207"/>
                <a:gd name="T15" fmla="*/ 341 h 1205"/>
                <a:gd name="T16" fmla="*/ 1180 w 1207"/>
                <a:gd name="T17" fmla="*/ 423 h 1205"/>
                <a:gd name="T18" fmla="*/ 1201 w 1207"/>
                <a:gd name="T19" fmla="*/ 511 h 1205"/>
                <a:gd name="T20" fmla="*/ 1207 w 1207"/>
                <a:gd name="T21" fmla="*/ 603 h 1205"/>
                <a:gd name="T22" fmla="*/ 1201 w 1207"/>
                <a:gd name="T23" fmla="*/ 694 h 1205"/>
                <a:gd name="T24" fmla="*/ 1180 w 1207"/>
                <a:gd name="T25" fmla="*/ 782 h 1205"/>
                <a:gd name="T26" fmla="*/ 1148 w 1207"/>
                <a:gd name="T27" fmla="*/ 864 h 1205"/>
                <a:gd name="T28" fmla="*/ 1104 w 1207"/>
                <a:gd name="T29" fmla="*/ 939 h 1205"/>
                <a:gd name="T30" fmla="*/ 1051 w 1207"/>
                <a:gd name="T31" fmla="*/ 1007 h 1205"/>
                <a:gd name="T32" fmla="*/ 988 w 1207"/>
                <a:gd name="T33" fmla="*/ 1068 h 1205"/>
                <a:gd name="T34" fmla="*/ 917 w 1207"/>
                <a:gd name="T35" fmla="*/ 1119 h 1205"/>
                <a:gd name="T36" fmla="*/ 839 w 1207"/>
                <a:gd name="T37" fmla="*/ 1158 h 1205"/>
                <a:gd name="T38" fmla="*/ 755 w 1207"/>
                <a:gd name="T39" fmla="*/ 1187 h 1205"/>
                <a:gd name="T40" fmla="*/ 665 w 1207"/>
                <a:gd name="T41" fmla="*/ 1202 h 1205"/>
                <a:gd name="T42" fmla="*/ 573 w 1207"/>
                <a:gd name="T43" fmla="*/ 1205 h 1205"/>
                <a:gd name="T44" fmla="*/ 483 w 1207"/>
                <a:gd name="T45" fmla="*/ 1193 h 1205"/>
                <a:gd name="T46" fmla="*/ 396 w 1207"/>
                <a:gd name="T47" fmla="*/ 1169 h 1205"/>
                <a:gd name="T48" fmla="*/ 317 w 1207"/>
                <a:gd name="T49" fmla="*/ 1132 h 1205"/>
                <a:gd name="T50" fmla="*/ 244 w 1207"/>
                <a:gd name="T51" fmla="*/ 1085 h 1205"/>
                <a:gd name="T52" fmla="*/ 177 w 1207"/>
                <a:gd name="T53" fmla="*/ 1029 h 1205"/>
                <a:gd name="T54" fmla="*/ 121 w 1207"/>
                <a:gd name="T55" fmla="*/ 963 h 1205"/>
                <a:gd name="T56" fmla="*/ 73 w 1207"/>
                <a:gd name="T57" fmla="*/ 890 h 1205"/>
                <a:gd name="T58" fmla="*/ 37 w 1207"/>
                <a:gd name="T59" fmla="*/ 810 h 1205"/>
                <a:gd name="T60" fmla="*/ 13 w 1207"/>
                <a:gd name="T61" fmla="*/ 724 h 1205"/>
                <a:gd name="T62" fmla="*/ 2 w 1207"/>
                <a:gd name="T63" fmla="*/ 633 h 1205"/>
                <a:gd name="T64" fmla="*/ 3 w 1207"/>
                <a:gd name="T65" fmla="*/ 540 h 1205"/>
                <a:gd name="T66" fmla="*/ 20 w 1207"/>
                <a:gd name="T67" fmla="*/ 452 h 1205"/>
                <a:gd name="T68" fmla="*/ 49 w 1207"/>
                <a:gd name="T69" fmla="*/ 368 h 1205"/>
                <a:gd name="T70" fmla="*/ 89 w 1207"/>
                <a:gd name="T71" fmla="*/ 290 h 1205"/>
                <a:gd name="T72" fmla="*/ 139 w 1207"/>
                <a:gd name="T73" fmla="*/ 219 h 1205"/>
                <a:gd name="T74" fmla="*/ 198 w 1207"/>
                <a:gd name="T75" fmla="*/ 156 h 1205"/>
                <a:gd name="T76" fmla="*/ 267 w 1207"/>
                <a:gd name="T77" fmla="*/ 102 h 1205"/>
                <a:gd name="T78" fmla="*/ 343 w 1207"/>
                <a:gd name="T79" fmla="*/ 59 h 1205"/>
                <a:gd name="T80" fmla="*/ 425 w 1207"/>
                <a:gd name="T81" fmla="*/ 27 h 1205"/>
                <a:gd name="T82" fmla="*/ 512 w 1207"/>
                <a:gd name="T83" fmla="*/ 6 h 1205"/>
                <a:gd name="T84" fmla="*/ 605 w 1207"/>
                <a:gd name="T85" fmla="*/ 0 h 1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207" h="1205">
                  <a:moveTo>
                    <a:pt x="605" y="0"/>
                  </a:moveTo>
                  <a:lnTo>
                    <a:pt x="635" y="0"/>
                  </a:lnTo>
                  <a:lnTo>
                    <a:pt x="665" y="3"/>
                  </a:lnTo>
                  <a:lnTo>
                    <a:pt x="696" y="6"/>
                  </a:lnTo>
                  <a:lnTo>
                    <a:pt x="726" y="12"/>
                  </a:lnTo>
                  <a:lnTo>
                    <a:pt x="755" y="18"/>
                  </a:lnTo>
                  <a:lnTo>
                    <a:pt x="784" y="27"/>
                  </a:lnTo>
                  <a:lnTo>
                    <a:pt x="812" y="36"/>
                  </a:lnTo>
                  <a:lnTo>
                    <a:pt x="839" y="47"/>
                  </a:lnTo>
                  <a:lnTo>
                    <a:pt x="866" y="59"/>
                  </a:lnTo>
                  <a:lnTo>
                    <a:pt x="892" y="73"/>
                  </a:lnTo>
                  <a:lnTo>
                    <a:pt x="917" y="86"/>
                  </a:lnTo>
                  <a:lnTo>
                    <a:pt x="941" y="102"/>
                  </a:lnTo>
                  <a:lnTo>
                    <a:pt x="965" y="120"/>
                  </a:lnTo>
                  <a:lnTo>
                    <a:pt x="988" y="137"/>
                  </a:lnTo>
                  <a:lnTo>
                    <a:pt x="1009" y="156"/>
                  </a:lnTo>
                  <a:lnTo>
                    <a:pt x="1031" y="176"/>
                  </a:lnTo>
                  <a:lnTo>
                    <a:pt x="1051" y="198"/>
                  </a:lnTo>
                  <a:lnTo>
                    <a:pt x="1070" y="219"/>
                  </a:lnTo>
                  <a:lnTo>
                    <a:pt x="1087" y="242"/>
                  </a:lnTo>
                  <a:lnTo>
                    <a:pt x="1104" y="265"/>
                  </a:lnTo>
                  <a:lnTo>
                    <a:pt x="1121" y="290"/>
                  </a:lnTo>
                  <a:lnTo>
                    <a:pt x="1134" y="315"/>
                  </a:lnTo>
                  <a:lnTo>
                    <a:pt x="1148" y="341"/>
                  </a:lnTo>
                  <a:lnTo>
                    <a:pt x="1160" y="368"/>
                  </a:lnTo>
                  <a:lnTo>
                    <a:pt x="1171" y="395"/>
                  </a:lnTo>
                  <a:lnTo>
                    <a:pt x="1180" y="423"/>
                  </a:lnTo>
                  <a:lnTo>
                    <a:pt x="1189" y="452"/>
                  </a:lnTo>
                  <a:lnTo>
                    <a:pt x="1195" y="481"/>
                  </a:lnTo>
                  <a:lnTo>
                    <a:pt x="1201" y="511"/>
                  </a:lnTo>
                  <a:lnTo>
                    <a:pt x="1204" y="540"/>
                  </a:lnTo>
                  <a:lnTo>
                    <a:pt x="1207" y="572"/>
                  </a:lnTo>
                  <a:lnTo>
                    <a:pt x="1207" y="603"/>
                  </a:lnTo>
                  <a:lnTo>
                    <a:pt x="1207" y="633"/>
                  </a:lnTo>
                  <a:lnTo>
                    <a:pt x="1204" y="663"/>
                  </a:lnTo>
                  <a:lnTo>
                    <a:pt x="1201" y="694"/>
                  </a:lnTo>
                  <a:lnTo>
                    <a:pt x="1195" y="724"/>
                  </a:lnTo>
                  <a:lnTo>
                    <a:pt x="1189" y="753"/>
                  </a:lnTo>
                  <a:lnTo>
                    <a:pt x="1180" y="782"/>
                  </a:lnTo>
                  <a:lnTo>
                    <a:pt x="1171" y="810"/>
                  </a:lnTo>
                  <a:lnTo>
                    <a:pt x="1160" y="837"/>
                  </a:lnTo>
                  <a:lnTo>
                    <a:pt x="1148" y="864"/>
                  </a:lnTo>
                  <a:lnTo>
                    <a:pt x="1134" y="890"/>
                  </a:lnTo>
                  <a:lnTo>
                    <a:pt x="1121" y="915"/>
                  </a:lnTo>
                  <a:lnTo>
                    <a:pt x="1104" y="939"/>
                  </a:lnTo>
                  <a:lnTo>
                    <a:pt x="1087" y="963"/>
                  </a:lnTo>
                  <a:lnTo>
                    <a:pt x="1070" y="986"/>
                  </a:lnTo>
                  <a:lnTo>
                    <a:pt x="1051" y="1007"/>
                  </a:lnTo>
                  <a:lnTo>
                    <a:pt x="1031" y="1029"/>
                  </a:lnTo>
                  <a:lnTo>
                    <a:pt x="1009" y="1049"/>
                  </a:lnTo>
                  <a:lnTo>
                    <a:pt x="988" y="1068"/>
                  </a:lnTo>
                  <a:lnTo>
                    <a:pt x="965" y="1085"/>
                  </a:lnTo>
                  <a:lnTo>
                    <a:pt x="941" y="1102"/>
                  </a:lnTo>
                  <a:lnTo>
                    <a:pt x="917" y="1119"/>
                  </a:lnTo>
                  <a:lnTo>
                    <a:pt x="892" y="1132"/>
                  </a:lnTo>
                  <a:lnTo>
                    <a:pt x="866" y="1146"/>
                  </a:lnTo>
                  <a:lnTo>
                    <a:pt x="839" y="1158"/>
                  </a:lnTo>
                  <a:lnTo>
                    <a:pt x="812" y="1169"/>
                  </a:lnTo>
                  <a:lnTo>
                    <a:pt x="784" y="1178"/>
                  </a:lnTo>
                  <a:lnTo>
                    <a:pt x="755" y="1187"/>
                  </a:lnTo>
                  <a:lnTo>
                    <a:pt x="726" y="1193"/>
                  </a:lnTo>
                  <a:lnTo>
                    <a:pt x="696" y="1199"/>
                  </a:lnTo>
                  <a:lnTo>
                    <a:pt x="665" y="1202"/>
                  </a:lnTo>
                  <a:lnTo>
                    <a:pt x="635" y="1205"/>
                  </a:lnTo>
                  <a:lnTo>
                    <a:pt x="605" y="1205"/>
                  </a:lnTo>
                  <a:lnTo>
                    <a:pt x="573" y="1205"/>
                  </a:lnTo>
                  <a:lnTo>
                    <a:pt x="542" y="1202"/>
                  </a:lnTo>
                  <a:lnTo>
                    <a:pt x="512" y="1199"/>
                  </a:lnTo>
                  <a:lnTo>
                    <a:pt x="483" y="1193"/>
                  </a:lnTo>
                  <a:lnTo>
                    <a:pt x="454" y="1187"/>
                  </a:lnTo>
                  <a:lnTo>
                    <a:pt x="425" y="1178"/>
                  </a:lnTo>
                  <a:lnTo>
                    <a:pt x="396" y="1169"/>
                  </a:lnTo>
                  <a:lnTo>
                    <a:pt x="369" y="1158"/>
                  </a:lnTo>
                  <a:lnTo>
                    <a:pt x="343" y="1146"/>
                  </a:lnTo>
                  <a:lnTo>
                    <a:pt x="317" y="1132"/>
                  </a:lnTo>
                  <a:lnTo>
                    <a:pt x="291" y="1119"/>
                  </a:lnTo>
                  <a:lnTo>
                    <a:pt x="267" y="1102"/>
                  </a:lnTo>
                  <a:lnTo>
                    <a:pt x="244" y="1085"/>
                  </a:lnTo>
                  <a:lnTo>
                    <a:pt x="221" y="1068"/>
                  </a:lnTo>
                  <a:lnTo>
                    <a:pt x="198" y="1049"/>
                  </a:lnTo>
                  <a:lnTo>
                    <a:pt x="177" y="1029"/>
                  </a:lnTo>
                  <a:lnTo>
                    <a:pt x="157" y="1007"/>
                  </a:lnTo>
                  <a:lnTo>
                    <a:pt x="139" y="986"/>
                  </a:lnTo>
                  <a:lnTo>
                    <a:pt x="121" y="963"/>
                  </a:lnTo>
                  <a:lnTo>
                    <a:pt x="104" y="939"/>
                  </a:lnTo>
                  <a:lnTo>
                    <a:pt x="89" y="915"/>
                  </a:lnTo>
                  <a:lnTo>
                    <a:pt x="73" y="890"/>
                  </a:lnTo>
                  <a:lnTo>
                    <a:pt x="60" y="864"/>
                  </a:lnTo>
                  <a:lnTo>
                    <a:pt x="49" y="837"/>
                  </a:lnTo>
                  <a:lnTo>
                    <a:pt x="37" y="810"/>
                  </a:lnTo>
                  <a:lnTo>
                    <a:pt x="28" y="782"/>
                  </a:lnTo>
                  <a:lnTo>
                    <a:pt x="20" y="753"/>
                  </a:lnTo>
                  <a:lnTo>
                    <a:pt x="13" y="724"/>
                  </a:lnTo>
                  <a:lnTo>
                    <a:pt x="8" y="694"/>
                  </a:lnTo>
                  <a:lnTo>
                    <a:pt x="3" y="663"/>
                  </a:lnTo>
                  <a:lnTo>
                    <a:pt x="2" y="633"/>
                  </a:lnTo>
                  <a:lnTo>
                    <a:pt x="0" y="603"/>
                  </a:lnTo>
                  <a:lnTo>
                    <a:pt x="2" y="572"/>
                  </a:lnTo>
                  <a:lnTo>
                    <a:pt x="3" y="540"/>
                  </a:lnTo>
                  <a:lnTo>
                    <a:pt x="8" y="511"/>
                  </a:lnTo>
                  <a:lnTo>
                    <a:pt x="13" y="481"/>
                  </a:lnTo>
                  <a:lnTo>
                    <a:pt x="20" y="452"/>
                  </a:lnTo>
                  <a:lnTo>
                    <a:pt x="28" y="423"/>
                  </a:lnTo>
                  <a:lnTo>
                    <a:pt x="37" y="395"/>
                  </a:lnTo>
                  <a:lnTo>
                    <a:pt x="49" y="368"/>
                  </a:lnTo>
                  <a:lnTo>
                    <a:pt x="60" y="341"/>
                  </a:lnTo>
                  <a:lnTo>
                    <a:pt x="73" y="315"/>
                  </a:lnTo>
                  <a:lnTo>
                    <a:pt x="89" y="290"/>
                  </a:lnTo>
                  <a:lnTo>
                    <a:pt x="104" y="265"/>
                  </a:lnTo>
                  <a:lnTo>
                    <a:pt x="121" y="242"/>
                  </a:lnTo>
                  <a:lnTo>
                    <a:pt x="139" y="219"/>
                  </a:lnTo>
                  <a:lnTo>
                    <a:pt x="157" y="198"/>
                  </a:lnTo>
                  <a:lnTo>
                    <a:pt x="177" y="176"/>
                  </a:lnTo>
                  <a:lnTo>
                    <a:pt x="198" y="156"/>
                  </a:lnTo>
                  <a:lnTo>
                    <a:pt x="221" y="137"/>
                  </a:lnTo>
                  <a:lnTo>
                    <a:pt x="244" y="120"/>
                  </a:lnTo>
                  <a:lnTo>
                    <a:pt x="267" y="102"/>
                  </a:lnTo>
                  <a:lnTo>
                    <a:pt x="291" y="86"/>
                  </a:lnTo>
                  <a:lnTo>
                    <a:pt x="317" y="73"/>
                  </a:lnTo>
                  <a:lnTo>
                    <a:pt x="343" y="59"/>
                  </a:lnTo>
                  <a:lnTo>
                    <a:pt x="369" y="47"/>
                  </a:lnTo>
                  <a:lnTo>
                    <a:pt x="396" y="36"/>
                  </a:lnTo>
                  <a:lnTo>
                    <a:pt x="425" y="27"/>
                  </a:lnTo>
                  <a:lnTo>
                    <a:pt x="454" y="18"/>
                  </a:lnTo>
                  <a:lnTo>
                    <a:pt x="483" y="12"/>
                  </a:lnTo>
                  <a:lnTo>
                    <a:pt x="512" y="6"/>
                  </a:lnTo>
                  <a:lnTo>
                    <a:pt x="542" y="3"/>
                  </a:lnTo>
                  <a:lnTo>
                    <a:pt x="573" y="0"/>
                  </a:lnTo>
                  <a:lnTo>
                    <a:pt x="605" y="0"/>
                  </a:lnTo>
                  <a:close/>
                </a:path>
              </a:pathLst>
            </a:custGeom>
            <a:solidFill>
              <a:srgbClr val="FFFB9C"/>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7" name="Freeform 20"/>
            <p:cNvSpPr>
              <a:spLocks noEditPoints="1"/>
            </p:cNvSpPr>
            <p:nvPr/>
          </p:nvSpPr>
          <p:spPr bwMode="auto">
            <a:xfrm>
              <a:off x="2285" y="1836"/>
              <a:ext cx="1219" cy="1217"/>
            </a:xfrm>
            <a:custGeom>
              <a:avLst/>
              <a:gdLst>
                <a:gd name="T0" fmla="*/ 1198 w 1219"/>
                <a:gd name="T1" fmla="*/ 503 h 1217"/>
                <a:gd name="T2" fmla="*/ 1160 w 1219"/>
                <a:gd name="T3" fmla="*/ 376 h 1217"/>
                <a:gd name="T4" fmla="*/ 1098 w 1219"/>
                <a:gd name="T5" fmla="*/ 263 h 1217"/>
                <a:gd name="T6" fmla="*/ 1011 w 1219"/>
                <a:gd name="T7" fmla="*/ 167 h 1217"/>
                <a:gd name="T8" fmla="*/ 907 w 1219"/>
                <a:gd name="T9" fmla="*/ 91 h 1217"/>
                <a:gd name="T10" fmla="*/ 787 w 1219"/>
                <a:gd name="T11" fmla="*/ 39 h 1217"/>
                <a:gd name="T12" fmla="*/ 656 w 1219"/>
                <a:gd name="T13" fmla="*/ 13 h 1217"/>
                <a:gd name="T14" fmla="*/ 688 w 1219"/>
                <a:gd name="T15" fmla="*/ 4 h 1217"/>
                <a:gd name="T16" fmla="*/ 819 w 1219"/>
                <a:gd name="T17" fmla="*/ 36 h 1217"/>
                <a:gd name="T18" fmla="*/ 939 w 1219"/>
                <a:gd name="T19" fmla="*/ 95 h 1217"/>
                <a:gd name="T20" fmla="*/ 1041 w 1219"/>
                <a:gd name="T21" fmla="*/ 178 h 1217"/>
                <a:gd name="T22" fmla="*/ 1123 w 1219"/>
                <a:gd name="T23" fmla="*/ 280 h 1217"/>
                <a:gd name="T24" fmla="*/ 1183 w 1219"/>
                <a:gd name="T25" fmla="*/ 398 h 1217"/>
                <a:gd name="T26" fmla="*/ 1215 w 1219"/>
                <a:gd name="T27" fmla="*/ 531 h 1217"/>
                <a:gd name="T28" fmla="*/ 641 w 1219"/>
                <a:gd name="T29" fmla="*/ 1204 h 1217"/>
                <a:gd name="T30" fmla="*/ 773 w 1219"/>
                <a:gd name="T31" fmla="*/ 1182 h 1217"/>
                <a:gd name="T32" fmla="*/ 895 w 1219"/>
                <a:gd name="T33" fmla="*/ 1134 h 1217"/>
                <a:gd name="T34" fmla="*/ 1000 w 1219"/>
                <a:gd name="T35" fmla="*/ 1059 h 1217"/>
                <a:gd name="T36" fmla="*/ 1088 w 1219"/>
                <a:gd name="T37" fmla="*/ 965 h 1217"/>
                <a:gd name="T38" fmla="*/ 1154 w 1219"/>
                <a:gd name="T39" fmla="*/ 854 h 1217"/>
                <a:gd name="T40" fmla="*/ 1195 w 1219"/>
                <a:gd name="T41" fmla="*/ 729 h 1217"/>
                <a:gd name="T42" fmla="*/ 1219 w 1219"/>
                <a:gd name="T43" fmla="*/ 609 h 1217"/>
                <a:gd name="T44" fmla="*/ 1204 w 1219"/>
                <a:gd name="T45" fmla="*/ 746 h 1217"/>
                <a:gd name="T46" fmla="*/ 1160 w 1219"/>
                <a:gd name="T47" fmla="*/ 872 h 1217"/>
                <a:gd name="T48" fmla="*/ 1090 w 1219"/>
                <a:gd name="T49" fmla="*/ 985 h 1217"/>
                <a:gd name="T50" fmla="*/ 999 w 1219"/>
                <a:gd name="T51" fmla="*/ 1079 h 1217"/>
                <a:gd name="T52" fmla="*/ 888 w 1219"/>
                <a:gd name="T53" fmla="*/ 1150 h 1217"/>
                <a:gd name="T54" fmla="*/ 763 w 1219"/>
                <a:gd name="T55" fmla="*/ 1199 h 1217"/>
                <a:gd name="T56" fmla="*/ 626 w 1219"/>
                <a:gd name="T57" fmla="*/ 1217 h 1217"/>
                <a:gd name="T58" fmla="*/ 20 w 1219"/>
                <a:gd name="T59" fmla="*/ 700 h 1217"/>
                <a:gd name="T60" fmla="*/ 55 w 1219"/>
                <a:gd name="T61" fmla="*/ 828 h 1217"/>
                <a:gd name="T62" fmla="*/ 116 w 1219"/>
                <a:gd name="T63" fmla="*/ 942 h 1217"/>
                <a:gd name="T64" fmla="*/ 198 w 1219"/>
                <a:gd name="T65" fmla="*/ 1041 h 1217"/>
                <a:gd name="T66" fmla="*/ 300 w 1219"/>
                <a:gd name="T67" fmla="*/ 1119 h 1217"/>
                <a:gd name="T68" fmla="*/ 419 w 1219"/>
                <a:gd name="T69" fmla="*/ 1173 h 1217"/>
                <a:gd name="T70" fmla="*/ 550 w 1219"/>
                <a:gd name="T71" fmla="*/ 1202 h 1217"/>
                <a:gd name="T72" fmla="*/ 548 w 1219"/>
                <a:gd name="T73" fmla="*/ 1214 h 1217"/>
                <a:gd name="T74" fmla="*/ 414 w 1219"/>
                <a:gd name="T75" fmla="*/ 1186 h 1217"/>
                <a:gd name="T76" fmla="*/ 294 w 1219"/>
                <a:gd name="T77" fmla="*/ 1129 h 1217"/>
                <a:gd name="T78" fmla="*/ 189 w 1219"/>
                <a:gd name="T79" fmla="*/ 1050 h 1217"/>
                <a:gd name="T80" fmla="*/ 105 w 1219"/>
                <a:gd name="T81" fmla="*/ 950 h 1217"/>
                <a:gd name="T82" fmla="*/ 43 w 1219"/>
                <a:gd name="T83" fmla="*/ 832 h 1217"/>
                <a:gd name="T84" fmla="*/ 8 w 1219"/>
                <a:gd name="T85" fmla="*/ 701 h 1217"/>
                <a:gd name="T86" fmla="*/ 595 w 1219"/>
                <a:gd name="T87" fmla="*/ 12 h 1217"/>
                <a:gd name="T88" fmla="*/ 461 w 1219"/>
                <a:gd name="T89" fmla="*/ 30 h 1217"/>
                <a:gd name="T90" fmla="*/ 338 w 1219"/>
                <a:gd name="T91" fmla="*/ 77 h 1217"/>
                <a:gd name="T92" fmla="*/ 230 w 1219"/>
                <a:gd name="T93" fmla="*/ 147 h 1217"/>
                <a:gd name="T94" fmla="*/ 140 w 1219"/>
                <a:gd name="T95" fmla="*/ 240 h 1217"/>
                <a:gd name="T96" fmla="*/ 72 w 1219"/>
                <a:gd name="T97" fmla="*/ 350 h 1217"/>
                <a:gd name="T98" fmla="*/ 29 w 1219"/>
                <a:gd name="T99" fmla="*/ 473 h 1217"/>
                <a:gd name="T100" fmla="*/ 14 w 1219"/>
                <a:gd name="T101" fmla="*/ 609 h 1217"/>
                <a:gd name="T102" fmla="*/ 12 w 1219"/>
                <a:gd name="T103" fmla="*/ 485 h 1217"/>
                <a:gd name="T104" fmla="*/ 55 w 1219"/>
                <a:gd name="T105" fmla="*/ 357 h 1217"/>
                <a:gd name="T106" fmla="*/ 122 w 1219"/>
                <a:gd name="T107" fmla="*/ 243 h 1217"/>
                <a:gd name="T108" fmla="*/ 212 w 1219"/>
                <a:gd name="T109" fmla="*/ 147 h 1217"/>
                <a:gd name="T110" fmla="*/ 320 w 1219"/>
                <a:gd name="T111" fmla="*/ 73 h 1217"/>
                <a:gd name="T112" fmla="*/ 443 w 1219"/>
                <a:gd name="T113" fmla="*/ 22 h 1217"/>
                <a:gd name="T114" fmla="*/ 579 w 1219"/>
                <a:gd name="T115" fmla="*/ 0 h 1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219" h="1217">
                  <a:moveTo>
                    <a:pt x="1219" y="609"/>
                  </a:moveTo>
                  <a:lnTo>
                    <a:pt x="1207" y="609"/>
                  </a:lnTo>
                  <a:lnTo>
                    <a:pt x="1207" y="593"/>
                  </a:lnTo>
                  <a:lnTo>
                    <a:pt x="1206" y="578"/>
                  </a:lnTo>
                  <a:lnTo>
                    <a:pt x="1206" y="563"/>
                  </a:lnTo>
                  <a:lnTo>
                    <a:pt x="1204" y="548"/>
                  </a:lnTo>
                  <a:lnTo>
                    <a:pt x="1203" y="532"/>
                  </a:lnTo>
                  <a:lnTo>
                    <a:pt x="1200" y="517"/>
                  </a:lnTo>
                  <a:lnTo>
                    <a:pt x="1198" y="503"/>
                  </a:lnTo>
                  <a:lnTo>
                    <a:pt x="1195" y="488"/>
                  </a:lnTo>
                  <a:lnTo>
                    <a:pt x="1192" y="473"/>
                  </a:lnTo>
                  <a:lnTo>
                    <a:pt x="1189" y="459"/>
                  </a:lnTo>
                  <a:lnTo>
                    <a:pt x="1184" y="446"/>
                  </a:lnTo>
                  <a:lnTo>
                    <a:pt x="1180" y="430"/>
                  </a:lnTo>
                  <a:lnTo>
                    <a:pt x="1175" y="417"/>
                  </a:lnTo>
                  <a:lnTo>
                    <a:pt x="1171" y="403"/>
                  </a:lnTo>
                  <a:lnTo>
                    <a:pt x="1166" y="389"/>
                  </a:lnTo>
                  <a:lnTo>
                    <a:pt x="1160" y="376"/>
                  </a:lnTo>
                  <a:lnTo>
                    <a:pt x="1154" y="363"/>
                  </a:lnTo>
                  <a:lnTo>
                    <a:pt x="1148" y="350"/>
                  </a:lnTo>
                  <a:lnTo>
                    <a:pt x="1142" y="338"/>
                  </a:lnTo>
                  <a:lnTo>
                    <a:pt x="1136" y="324"/>
                  </a:lnTo>
                  <a:lnTo>
                    <a:pt x="1128" y="312"/>
                  </a:lnTo>
                  <a:lnTo>
                    <a:pt x="1120" y="299"/>
                  </a:lnTo>
                  <a:lnTo>
                    <a:pt x="1113" y="287"/>
                  </a:lnTo>
                  <a:lnTo>
                    <a:pt x="1105" y="275"/>
                  </a:lnTo>
                  <a:lnTo>
                    <a:pt x="1098" y="263"/>
                  </a:lnTo>
                  <a:lnTo>
                    <a:pt x="1088" y="251"/>
                  </a:lnTo>
                  <a:lnTo>
                    <a:pt x="1079" y="240"/>
                  </a:lnTo>
                  <a:lnTo>
                    <a:pt x="1070" y="229"/>
                  </a:lnTo>
                  <a:lnTo>
                    <a:pt x="1061" y="217"/>
                  </a:lnTo>
                  <a:lnTo>
                    <a:pt x="1052" y="207"/>
                  </a:lnTo>
                  <a:lnTo>
                    <a:pt x="1043" y="197"/>
                  </a:lnTo>
                  <a:lnTo>
                    <a:pt x="1032" y="187"/>
                  </a:lnTo>
                  <a:lnTo>
                    <a:pt x="1022" y="176"/>
                  </a:lnTo>
                  <a:lnTo>
                    <a:pt x="1011" y="167"/>
                  </a:lnTo>
                  <a:lnTo>
                    <a:pt x="1000" y="158"/>
                  </a:lnTo>
                  <a:lnTo>
                    <a:pt x="990" y="147"/>
                  </a:lnTo>
                  <a:lnTo>
                    <a:pt x="979" y="140"/>
                  </a:lnTo>
                  <a:lnTo>
                    <a:pt x="967" y="130"/>
                  </a:lnTo>
                  <a:lnTo>
                    <a:pt x="956" y="121"/>
                  </a:lnTo>
                  <a:lnTo>
                    <a:pt x="944" y="114"/>
                  </a:lnTo>
                  <a:lnTo>
                    <a:pt x="932" y="106"/>
                  </a:lnTo>
                  <a:lnTo>
                    <a:pt x="920" y="99"/>
                  </a:lnTo>
                  <a:lnTo>
                    <a:pt x="907" y="91"/>
                  </a:lnTo>
                  <a:lnTo>
                    <a:pt x="895" y="83"/>
                  </a:lnTo>
                  <a:lnTo>
                    <a:pt x="882" y="77"/>
                  </a:lnTo>
                  <a:lnTo>
                    <a:pt x="869" y="71"/>
                  </a:lnTo>
                  <a:lnTo>
                    <a:pt x="856" y="65"/>
                  </a:lnTo>
                  <a:lnTo>
                    <a:pt x="842" y="59"/>
                  </a:lnTo>
                  <a:lnTo>
                    <a:pt x="830" y="53"/>
                  </a:lnTo>
                  <a:lnTo>
                    <a:pt x="816" y="48"/>
                  </a:lnTo>
                  <a:lnTo>
                    <a:pt x="802" y="44"/>
                  </a:lnTo>
                  <a:lnTo>
                    <a:pt x="787" y="39"/>
                  </a:lnTo>
                  <a:lnTo>
                    <a:pt x="773" y="35"/>
                  </a:lnTo>
                  <a:lnTo>
                    <a:pt x="760" y="30"/>
                  </a:lnTo>
                  <a:lnTo>
                    <a:pt x="745" y="27"/>
                  </a:lnTo>
                  <a:lnTo>
                    <a:pt x="731" y="24"/>
                  </a:lnTo>
                  <a:lnTo>
                    <a:pt x="716" y="21"/>
                  </a:lnTo>
                  <a:lnTo>
                    <a:pt x="700" y="19"/>
                  </a:lnTo>
                  <a:lnTo>
                    <a:pt x="687" y="16"/>
                  </a:lnTo>
                  <a:lnTo>
                    <a:pt x="671" y="15"/>
                  </a:lnTo>
                  <a:lnTo>
                    <a:pt x="656" y="13"/>
                  </a:lnTo>
                  <a:lnTo>
                    <a:pt x="641" y="12"/>
                  </a:lnTo>
                  <a:lnTo>
                    <a:pt x="626" y="12"/>
                  </a:lnTo>
                  <a:lnTo>
                    <a:pt x="611" y="12"/>
                  </a:lnTo>
                  <a:lnTo>
                    <a:pt x="611" y="0"/>
                  </a:lnTo>
                  <a:lnTo>
                    <a:pt x="626" y="0"/>
                  </a:lnTo>
                  <a:lnTo>
                    <a:pt x="641" y="0"/>
                  </a:lnTo>
                  <a:lnTo>
                    <a:pt x="658" y="1"/>
                  </a:lnTo>
                  <a:lnTo>
                    <a:pt x="673" y="3"/>
                  </a:lnTo>
                  <a:lnTo>
                    <a:pt x="688" y="4"/>
                  </a:lnTo>
                  <a:lnTo>
                    <a:pt x="703" y="6"/>
                  </a:lnTo>
                  <a:lnTo>
                    <a:pt x="719" y="9"/>
                  </a:lnTo>
                  <a:lnTo>
                    <a:pt x="732" y="12"/>
                  </a:lnTo>
                  <a:lnTo>
                    <a:pt x="748" y="15"/>
                  </a:lnTo>
                  <a:lnTo>
                    <a:pt x="763" y="18"/>
                  </a:lnTo>
                  <a:lnTo>
                    <a:pt x="776" y="22"/>
                  </a:lnTo>
                  <a:lnTo>
                    <a:pt x="792" y="27"/>
                  </a:lnTo>
                  <a:lnTo>
                    <a:pt x="805" y="32"/>
                  </a:lnTo>
                  <a:lnTo>
                    <a:pt x="819" y="36"/>
                  </a:lnTo>
                  <a:lnTo>
                    <a:pt x="834" y="41"/>
                  </a:lnTo>
                  <a:lnTo>
                    <a:pt x="848" y="47"/>
                  </a:lnTo>
                  <a:lnTo>
                    <a:pt x="862" y="53"/>
                  </a:lnTo>
                  <a:lnTo>
                    <a:pt x="874" y="59"/>
                  </a:lnTo>
                  <a:lnTo>
                    <a:pt x="888" y="65"/>
                  </a:lnTo>
                  <a:lnTo>
                    <a:pt x="901" y="73"/>
                  </a:lnTo>
                  <a:lnTo>
                    <a:pt x="913" y="80"/>
                  </a:lnTo>
                  <a:lnTo>
                    <a:pt x="926" y="88"/>
                  </a:lnTo>
                  <a:lnTo>
                    <a:pt x="939" y="95"/>
                  </a:lnTo>
                  <a:lnTo>
                    <a:pt x="952" y="103"/>
                  </a:lnTo>
                  <a:lnTo>
                    <a:pt x="964" y="111"/>
                  </a:lnTo>
                  <a:lnTo>
                    <a:pt x="974" y="120"/>
                  </a:lnTo>
                  <a:lnTo>
                    <a:pt x="987" y="129"/>
                  </a:lnTo>
                  <a:lnTo>
                    <a:pt x="999" y="138"/>
                  </a:lnTo>
                  <a:lnTo>
                    <a:pt x="1009" y="147"/>
                  </a:lnTo>
                  <a:lnTo>
                    <a:pt x="1020" y="158"/>
                  </a:lnTo>
                  <a:lnTo>
                    <a:pt x="1031" y="167"/>
                  </a:lnTo>
                  <a:lnTo>
                    <a:pt x="1041" y="178"/>
                  </a:lnTo>
                  <a:lnTo>
                    <a:pt x="1052" y="188"/>
                  </a:lnTo>
                  <a:lnTo>
                    <a:pt x="1061" y="199"/>
                  </a:lnTo>
                  <a:lnTo>
                    <a:pt x="1072" y="210"/>
                  </a:lnTo>
                  <a:lnTo>
                    <a:pt x="1081" y="220"/>
                  </a:lnTo>
                  <a:lnTo>
                    <a:pt x="1090" y="232"/>
                  </a:lnTo>
                  <a:lnTo>
                    <a:pt x="1099" y="243"/>
                  </a:lnTo>
                  <a:lnTo>
                    <a:pt x="1107" y="255"/>
                  </a:lnTo>
                  <a:lnTo>
                    <a:pt x="1116" y="267"/>
                  </a:lnTo>
                  <a:lnTo>
                    <a:pt x="1123" y="280"/>
                  </a:lnTo>
                  <a:lnTo>
                    <a:pt x="1131" y="292"/>
                  </a:lnTo>
                  <a:lnTo>
                    <a:pt x="1139" y="306"/>
                  </a:lnTo>
                  <a:lnTo>
                    <a:pt x="1146" y="318"/>
                  </a:lnTo>
                  <a:lnTo>
                    <a:pt x="1152" y="331"/>
                  </a:lnTo>
                  <a:lnTo>
                    <a:pt x="1160" y="344"/>
                  </a:lnTo>
                  <a:lnTo>
                    <a:pt x="1166" y="357"/>
                  </a:lnTo>
                  <a:lnTo>
                    <a:pt x="1172" y="371"/>
                  </a:lnTo>
                  <a:lnTo>
                    <a:pt x="1178" y="385"/>
                  </a:lnTo>
                  <a:lnTo>
                    <a:pt x="1183" y="398"/>
                  </a:lnTo>
                  <a:lnTo>
                    <a:pt x="1187" y="414"/>
                  </a:lnTo>
                  <a:lnTo>
                    <a:pt x="1192" y="427"/>
                  </a:lnTo>
                  <a:lnTo>
                    <a:pt x="1197" y="441"/>
                  </a:lnTo>
                  <a:lnTo>
                    <a:pt x="1201" y="456"/>
                  </a:lnTo>
                  <a:lnTo>
                    <a:pt x="1204" y="471"/>
                  </a:lnTo>
                  <a:lnTo>
                    <a:pt x="1207" y="485"/>
                  </a:lnTo>
                  <a:lnTo>
                    <a:pt x="1210" y="500"/>
                  </a:lnTo>
                  <a:lnTo>
                    <a:pt x="1213" y="516"/>
                  </a:lnTo>
                  <a:lnTo>
                    <a:pt x="1215" y="531"/>
                  </a:lnTo>
                  <a:lnTo>
                    <a:pt x="1216" y="546"/>
                  </a:lnTo>
                  <a:lnTo>
                    <a:pt x="1218" y="561"/>
                  </a:lnTo>
                  <a:lnTo>
                    <a:pt x="1219" y="577"/>
                  </a:lnTo>
                  <a:lnTo>
                    <a:pt x="1219" y="593"/>
                  </a:lnTo>
                  <a:lnTo>
                    <a:pt x="1219" y="609"/>
                  </a:lnTo>
                  <a:close/>
                  <a:moveTo>
                    <a:pt x="611" y="1217"/>
                  </a:moveTo>
                  <a:lnTo>
                    <a:pt x="611" y="1205"/>
                  </a:lnTo>
                  <a:lnTo>
                    <a:pt x="626" y="1205"/>
                  </a:lnTo>
                  <a:lnTo>
                    <a:pt x="641" y="1204"/>
                  </a:lnTo>
                  <a:lnTo>
                    <a:pt x="656" y="1204"/>
                  </a:lnTo>
                  <a:lnTo>
                    <a:pt x="671" y="1202"/>
                  </a:lnTo>
                  <a:lnTo>
                    <a:pt x="687" y="1201"/>
                  </a:lnTo>
                  <a:lnTo>
                    <a:pt x="700" y="1198"/>
                  </a:lnTo>
                  <a:lnTo>
                    <a:pt x="716" y="1196"/>
                  </a:lnTo>
                  <a:lnTo>
                    <a:pt x="731" y="1193"/>
                  </a:lnTo>
                  <a:lnTo>
                    <a:pt x="745" y="1190"/>
                  </a:lnTo>
                  <a:lnTo>
                    <a:pt x="760" y="1187"/>
                  </a:lnTo>
                  <a:lnTo>
                    <a:pt x="773" y="1182"/>
                  </a:lnTo>
                  <a:lnTo>
                    <a:pt x="787" y="1178"/>
                  </a:lnTo>
                  <a:lnTo>
                    <a:pt x="802" y="1173"/>
                  </a:lnTo>
                  <a:lnTo>
                    <a:pt x="816" y="1169"/>
                  </a:lnTo>
                  <a:lnTo>
                    <a:pt x="830" y="1164"/>
                  </a:lnTo>
                  <a:lnTo>
                    <a:pt x="842" y="1158"/>
                  </a:lnTo>
                  <a:lnTo>
                    <a:pt x="856" y="1152"/>
                  </a:lnTo>
                  <a:lnTo>
                    <a:pt x="869" y="1146"/>
                  </a:lnTo>
                  <a:lnTo>
                    <a:pt x="882" y="1140"/>
                  </a:lnTo>
                  <a:lnTo>
                    <a:pt x="895" y="1134"/>
                  </a:lnTo>
                  <a:lnTo>
                    <a:pt x="907" y="1126"/>
                  </a:lnTo>
                  <a:lnTo>
                    <a:pt x="920" y="1119"/>
                  </a:lnTo>
                  <a:lnTo>
                    <a:pt x="932" y="1111"/>
                  </a:lnTo>
                  <a:lnTo>
                    <a:pt x="944" y="1103"/>
                  </a:lnTo>
                  <a:lnTo>
                    <a:pt x="956" y="1096"/>
                  </a:lnTo>
                  <a:lnTo>
                    <a:pt x="967" y="1087"/>
                  </a:lnTo>
                  <a:lnTo>
                    <a:pt x="979" y="1077"/>
                  </a:lnTo>
                  <a:lnTo>
                    <a:pt x="990" y="1068"/>
                  </a:lnTo>
                  <a:lnTo>
                    <a:pt x="1000" y="1059"/>
                  </a:lnTo>
                  <a:lnTo>
                    <a:pt x="1011" y="1050"/>
                  </a:lnTo>
                  <a:lnTo>
                    <a:pt x="1022" y="1041"/>
                  </a:lnTo>
                  <a:lnTo>
                    <a:pt x="1032" y="1030"/>
                  </a:lnTo>
                  <a:lnTo>
                    <a:pt x="1043" y="1020"/>
                  </a:lnTo>
                  <a:lnTo>
                    <a:pt x="1052" y="1009"/>
                  </a:lnTo>
                  <a:lnTo>
                    <a:pt x="1061" y="998"/>
                  </a:lnTo>
                  <a:lnTo>
                    <a:pt x="1070" y="988"/>
                  </a:lnTo>
                  <a:lnTo>
                    <a:pt x="1079" y="977"/>
                  </a:lnTo>
                  <a:lnTo>
                    <a:pt x="1088" y="965"/>
                  </a:lnTo>
                  <a:lnTo>
                    <a:pt x="1098" y="954"/>
                  </a:lnTo>
                  <a:lnTo>
                    <a:pt x="1105" y="942"/>
                  </a:lnTo>
                  <a:lnTo>
                    <a:pt x="1113" y="930"/>
                  </a:lnTo>
                  <a:lnTo>
                    <a:pt x="1120" y="918"/>
                  </a:lnTo>
                  <a:lnTo>
                    <a:pt x="1128" y="905"/>
                  </a:lnTo>
                  <a:lnTo>
                    <a:pt x="1136" y="893"/>
                  </a:lnTo>
                  <a:lnTo>
                    <a:pt x="1142" y="880"/>
                  </a:lnTo>
                  <a:lnTo>
                    <a:pt x="1148" y="867"/>
                  </a:lnTo>
                  <a:lnTo>
                    <a:pt x="1154" y="854"/>
                  </a:lnTo>
                  <a:lnTo>
                    <a:pt x="1160" y="841"/>
                  </a:lnTo>
                  <a:lnTo>
                    <a:pt x="1166" y="828"/>
                  </a:lnTo>
                  <a:lnTo>
                    <a:pt x="1171" y="814"/>
                  </a:lnTo>
                  <a:lnTo>
                    <a:pt x="1175" y="800"/>
                  </a:lnTo>
                  <a:lnTo>
                    <a:pt x="1180" y="785"/>
                  </a:lnTo>
                  <a:lnTo>
                    <a:pt x="1184" y="771"/>
                  </a:lnTo>
                  <a:lnTo>
                    <a:pt x="1189" y="758"/>
                  </a:lnTo>
                  <a:lnTo>
                    <a:pt x="1192" y="742"/>
                  </a:lnTo>
                  <a:lnTo>
                    <a:pt x="1195" y="729"/>
                  </a:lnTo>
                  <a:lnTo>
                    <a:pt x="1198" y="714"/>
                  </a:lnTo>
                  <a:lnTo>
                    <a:pt x="1200" y="700"/>
                  </a:lnTo>
                  <a:lnTo>
                    <a:pt x="1203" y="685"/>
                  </a:lnTo>
                  <a:lnTo>
                    <a:pt x="1204" y="669"/>
                  </a:lnTo>
                  <a:lnTo>
                    <a:pt x="1206" y="654"/>
                  </a:lnTo>
                  <a:lnTo>
                    <a:pt x="1206" y="639"/>
                  </a:lnTo>
                  <a:lnTo>
                    <a:pt x="1207" y="624"/>
                  </a:lnTo>
                  <a:lnTo>
                    <a:pt x="1207" y="609"/>
                  </a:lnTo>
                  <a:lnTo>
                    <a:pt x="1219" y="609"/>
                  </a:lnTo>
                  <a:lnTo>
                    <a:pt x="1219" y="624"/>
                  </a:lnTo>
                  <a:lnTo>
                    <a:pt x="1219" y="640"/>
                  </a:lnTo>
                  <a:lnTo>
                    <a:pt x="1218" y="656"/>
                  </a:lnTo>
                  <a:lnTo>
                    <a:pt x="1216" y="671"/>
                  </a:lnTo>
                  <a:lnTo>
                    <a:pt x="1215" y="686"/>
                  </a:lnTo>
                  <a:lnTo>
                    <a:pt x="1213" y="701"/>
                  </a:lnTo>
                  <a:lnTo>
                    <a:pt x="1210" y="717"/>
                  </a:lnTo>
                  <a:lnTo>
                    <a:pt x="1207" y="732"/>
                  </a:lnTo>
                  <a:lnTo>
                    <a:pt x="1204" y="746"/>
                  </a:lnTo>
                  <a:lnTo>
                    <a:pt x="1201" y="761"/>
                  </a:lnTo>
                  <a:lnTo>
                    <a:pt x="1197" y="776"/>
                  </a:lnTo>
                  <a:lnTo>
                    <a:pt x="1192" y="790"/>
                  </a:lnTo>
                  <a:lnTo>
                    <a:pt x="1187" y="803"/>
                  </a:lnTo>
                  <a:lnTo>
                    <a:pt x="1183" y="819"/>
                  </a:lnTo>
                  <a:lnTo>
                    <a:pt x="1178" y="832"/>
                  </a:lnTo>
                  <a:lnTo>
                    <a:pt x="1172" y="846"/>
                  </a:lnTo>
                  <a:lnTo>
                    <a:pt x="1166" y="860"/>
                  </a:lnTo>
                  <a:lnTo>
                    <a:pt x="1160" y="872"/>
                  </a:lnTo>
                  <a:lnTo>
                    <a:pt x="1152" y="886"/>
                  </a:lnTo>
                  <a:lnTo>
                    <a:pt x="1146" y="899"/>
                  </a:lnTo>
                  <a:lnTo>
                    <a:pt x="1139" y="911"/>
                  </a:lnTo>
                  <a:lnTo>
                    <a:pt x="1131" y="925"/>
                  </a:lnTo>
                  <a:lnTo>
                    <a:pt x="1123" y="937"/>
                  </a:lnTo>
                  <a:lnTo>
                    <a:pt x="1116" y="950"/>
                  </a:lnTo>
                  <a:lnTo>
                    <a:pt x="1107" y="962"/>
                  </a:lnTo>
                  <a:lnTo>
                    <a:pt x="1099" y="972"/>
                  </a:lnTo>
                  <a:lnTo>
                    <a:pt x="1090" y="985"/>
                  </a:lnTo>
                  <a:lnTo>
                    <a:pt x="1081" y="997"/>
                  </a:lnTo>
                  <a:lnTo>
                    <a:pt x="1072" y="1007"/>
                  </a:lnTo>
                  <a:lnTo>
                    <a:pt x="1061" y="1018"/>
                  </a:lnTo>
                  <a:lnTo>
                    <a:pt x="1052" y="1029"/>
                  </a:lnTo>
                  <a:lnTo>
                    <a:pt x="1041" y="1039"/>
                  </a:lnTo>
                  <a:lnTo>
                    <a:pt x="1031" y="1050"/>
                  </a:lnTo>
                  <a:lnTo>
                    <a:pt x="1020" y="1059"/>
                  </a:lnTo>
                  <a:lnTo>
                    <a:pt x="1009" y="1070"/>
                  </a:lnTo>
                  <a:lnTo>
                    <a:pt x="999" y="1079"/>
                  </a:lnTo>
                  <a:lnTo>
                    <a:pt x="987" y="1088"/>
                  </a:lnTo>
                  <a:lnTo>
                    <a:pt x="974" y="1097"/>
                  </a:lnTo>
                  <a:lnTo>
                    <a:pt x="964" y="1105"/>
                  </a:lnTo>
                  <a:lnTo>
                    <a:pt x="952" y="1114"/>
                  </a:lnTo>
                  <a:lnTo>
                    <a:pt x="939" y="1122"/>
                  </a:lnTo>
                  <a:lnTo>
                    <a:pt x="926" y="1129"/>
                  </a:lnTo>
                  <a:lnTo>
                    <a:pt x="913" y="1137"/>
                  </a:lnTo>
                  <a:lnTo>
                    <a:pt x="901" y="1144"/>
                  </a:lnTo>
                  <a:lnTo>
                    <a:pt x="888" y="1150"/>
                  </a:lnTo>
                  <a:lnTo>
                    <a:pt x="874" y="1158"/>
                  </a:lnTo>
                  <a:lnTo>
                    <a:pt x="862" y="1164"/>
                  </a:lnTo>
                  <a:lnTo>
                    <a:pt x="848" y="1170"/>
                  </a:lnTo>
                  <a:lnTo>
                    <a:pt x="834" y="1176"/>
                  </a:lnTo>
                  <a:lnTo>
                    <a:pt x="819" y="1181"/>
                  </a:lnTo>
                  <a:lnTo>
                    <a:pt x="805" y="1186"/>
                  </a:lnTo>
                  <a:lnTo>
                    <a:pt x="792" y="1190"/>
                  </a:lnTo>
                  <a:lnTo>
                    <a:pt x="776" y="1195"/>
                  </a:lnTo>
                  <a:lnTo>
                    <a:pt x="763" y="1199"/>
                  </a:lnTo>
                  <a:lnTo>
                    <a:pt x="748" y="1202"/>
                  </a:lnTo>
                  <a:lnTo>
                    <a:pt x="732" y="1205"/>
                  </a:lnTo>
                  <a:lnTo>
                    <a:pt x="719" y="1208"/>
                  </a:lnTo>
                  <a:lnTo>
                    <a:pt x="703" y="1211"/>
                  </a:lnTo>
                  <a:lnTo>
                    <a:pt x="688" y="1213"/>
                  </a:lnTo>
                  <a:lnTo>
                    <a:pt x="673" y="1214"/>
                  </a:lnTo>
                  <a:lnTo>
                    <a:pt x="658" y="1216"/>
                  </a:lnTo>
                  <a:lnTo>
                    <a:pt x="641" y="1217"/>
                  </a:lnTo>
                  <a:lnTo>
                    <a:pt x="626" y="1217"/>
                  </a:lnTo>
                  <a:lnTo>
                    <a:pt x="611" y="1217"/>
                  </a:lnTo>
                  <a:close/>
                  <a:moveTo>
                    <a:pt x="0" y="609"/>
                  </a:moveTo>
                  <a:lnTo>
                    <a:pt x="14" y="609"/>
                  </a:lnTo>
                  <a:lnTo>
                    <a:pt x="14" y="624"/>
                  </a:lnTo>
                  <a:lnTo>
                    <a:pt x="14" y="639"/>
                  </a:lnTo>
                  <a:lnTo>
                    <a:pt x="16" y="654"/>
                  </a:lnTo>
                  <a:lnTo>
                    <a:pt x="17" y="669"/>
                  </a:lnTo>
                  <a:lnTo>
                    <a:pt x="19" y="685"/>
                  </a:lnTo>
                  <a:lnTo>
                    <a:pt x="20" y="700"/>
                  </a:lnTo>
                  <a:lnTo>
                    <a:pt x="23" y="714"/>
                  </a:lnTo>
                  <a:lnTo>
                    <a:pt x="26" y="729"/>
                  </a:lnTo>
                  <a:lnTo>
                    <a:pt x="29" y="742"/>
                  </a:lnTo>
                  <a:lnTo>
                    <a:pt x="32" y="758"/>
                  </a:lnTo>
                  <a:lnTo>
                    <a:pt x="35" y="771"/>
                  </a:lnTo>
                  <a:lnTo>
                    <a:pt x="40" y="785"/>
                  </a:lnTo>
                  <a:lnTo>
                    <a:pt x="44" y="800"/>
                  </a:lnTo>
                  <a:lnTo>
                    <a:pt x="49" y="814"/>
                  </a:lnTo>
                  <a:lnTo>
                    <a:pt x="55" y="828"/>
                  </a:lnTo>
                  <a:lnTo>
                    <a:pt x="60" y="841"/>
                  </a:lnTo>
                  <a:lnTo>
                    <a:pt x="66" y="854"/>
                  </a:lnTo>
                  <a:lnTo>
                    <a:pt x="72" y="867"/>
                  </a:lnTo>
                  <a:lnTo>
                    <a:pt x="78" y="880"/>
                  </a:lnTo>
                  <a:lnTo>
                    <a:pt x="86" y="893"/>
                  </a:lnTo>
                  <a:lnTo>
                    <a:pt x="93" y="905"/>
                  </a:lnTo>
                  <a:lnTo>
                    <a:pt x="99" y="918"/>
                  </a:lnTo>
                  <a:lnTo>
                    <a:pt x="107" y="930"/>
                  </a:lnTo>
                  <a:lnTo>
                    <a:pt x="116" y="942"/>
                  </a:lnTo>
                  <a:lnTo>
                    <a:pt x="124" y="954"/>
                  </a:lnTo>
                  <a:lnTo>
                    <a:pt x="131" y="965"/>
                  </a:lnTo>
                  <a:lnTo>
                    <a:pt x="140" y="977"/>
                  </a:lnTo>
                  <a:lnTo>
                    <a:pt x="149" y="988"/>
                  </a:lnTo>
                  <a:lnTo>
                    <a:pt x="159" y="998"/>
                  </a:lnTo>
                  <a:lnTo>
                    <a:pt x="168" y="1009"/>
                  </a:lnTo>
                  <a:lnTo>
                    <a:pt x="178" y="1020"/>
                  </a:lnTo>
                  <a:lnTo>
                    <a:pt x="187" y="1030"/>
                  </a:lnTo>
                  <a:lnTo>
                    <a:pt x="198" y="1041"/>
                  </a:lnTo>
                  <a:lnTo>
                    <a:pt x="209" y="1050"/>
                  </a:lnTo>
                  <a:lnTo>
                    <a:pt x="219" y="1059"/>
                  </a:lnTo>
                  <a:lnTo>
                    <a:pt x="230" y="1068"/>
                  </a:lnTo>
                  <a:lnTo>
                    <a:pt x="242" y="1077"/>
                  </a:lnTo>
                  <a:lnTo>
                    <a:pt x="253" y="1087"/>
                  </a:lnTo>
                  <a:lnTo>
                    <a:pt x="265" y="1096"/>
                  </a:lnTo>
                  <a:lnTo>
                    <a:pt x="276" y="1103"/>
                  </a:lnTo>
                  <a:lnTo>
                    <a:pt x="288" y="1111"/>
                  </a:lnTo>
                  <a:lnTo>
                    <a:pt x="300" y="1119"/>
                  </a:lnTo>
                  <a:lnTo>
                    <a:pt x="314" y="1126"/>
                  </a:lnTo>
                  <a:lnTo>
                    <a:pt x="326" y="1134"/>
                  </a:lnTo>
                  <a:lnTo>
                    <a:pt x="338" y="1140"/>
                  </a:lnTo>
                  <a:lnTo>
                    <a:pt x="352" y="1146"/>
                  </a:lnTo>
                  <a:lnTo>
                    <a:pt x="364" y="1152"/>
                  </a:lnTo>
                  <a:lnTo>
                    <a:pt x="378" y="1158"/>
                  </a:lnTo>
                  <a:lnTo>
                    <a:pt x="391" y="1164"/>
                  </a:lnTo>
                  <a:lnTo>
                    <a:pt x="405" y="1169"/>
                  </a:lnTo>
                  <a:lnTo>
                    <a:pt x="419" y="1173"/>
                  </a:lnTo>
                  <a:lnTo>
                    <a:pt x="433" y="1178"/>
                  </a:lnTo>
                  <a:lnTo>
                    <a:pt x="446" y="1182"/>
                  </a:lnTo>
                  <a:lnTo>
                    <a:pt x="461" y="1187"/>
                  </a:lnTo>
                  <a:lnTo>
                    <a:pt x="475" y="1190"/>
                  </a:lnTo>
                  <a:lnTo>
                    <a:pt x="490" y="1193"/>
                  </a:lnTo>
                  <a:lnTo>
                    <a:pt x="504" y="1196"/>
                  </a:lnTo>
                  <a:lnTo>
                    <a:pt x="519" y="1198"/>
                  </a:lnTo>
                  <a:lnTo>
                    <a:pt x="534" y="1201"/>
                  </a:lnTo>
                  <a:lnTo>
                    <a:pt x="550" y="1202"/>
                  </a:lnTo>
                  <a:lnTo>
                    <a:pt x="565" y="1204"/>
                  </a:lnTo>
                  <a:lnTo>
                    <a:pt x="580" y="1204"/>
                  </a:lnTo>
                  <a:lnTo>
                    <a:pt x="595" y="1205"/>
                  </a:lnTo>
                  <a:lnTo>
                    <a:pt x="611" y="1205"/>
                  </a:lnTo>
                  <a:lnTo>
                    <a:pt x="611" y="1217"/>
                  </a:lnTo>
                  <a:lnTo>
                    <a:pt x="594" y="1217"/>
                  </a:lnTo>
                  <a:lnTo>
                    <a:pt x="579" y="1217"/>
                  </a:lnTo>
                  <a:lnTo>
                    <a:pt x="563" y="1216"/>
                  </a:lnTo>
                  <a:lnTo>
                    <a:pt x="548" y="1214"/>
                  </a:lnTo>
                  <a:lnTo>
                    <a:pt x="533" y="1213"/>
                  </a:lnTo>
                  <a:lnTo>
                    <a:pt x="518" y="1211"/>
                  </a:lnTo>
                  <a:lnTo>
                    <a:pt x="503" y="1208"/>
                  </a:lnTo>
                  <a:lnTo>
                    <a:pt x="487" y="1205"/>
                  </a:lnTo>
                  <a:lnTo>
                    <a:pt x="472" y="1202"/>
                  </a:lnTo>
                  <a:lnTo>
                    <a:pt x="458" y="1199"/>
                  </a:lnTo>
                  <a:lnTo>
                    <a:pt x="443" y="1195"/>
                  </a:lnTo>
                  <a:lnTo>
                    <a:pt x="429" y="1190"/>
                  </a:lnTo>
                  <a:lnTo>
                    <a:pt x="414" y="1186"/>
                  </a:lnTo>
                  <a:lnTo>
                    <a:pt x="401" y="1181"/>
                  </a:lnTo>
                  <a:lnTo>
                    <a:pt x="387" y="1176"/>
                  </a:lnTo>
                  <a:lnTo>
                    <a:pt x="373" y="1170"/>
                  </a:lnTo>
                  <a:lnTo>
                    <a:pt x="359" y="1164"/>
                  </a:lnTo>
                  <a:lnTo>
                    <a:pt x="346" y="1158"/>
                  </a:lnTo>
                  <a:lnTo>
                    <a:pt x="332" y="1150"/>
                  </a:lnTo>
                  <a:lnTo>
                    <a:pt x="320" y="1144"/>
                  </a:lnTo>
                  <a:lnTo>
                    <a:pt x="306" y="1137"/>
                  </a:lnTo>
                  <a:lnTo>
                    <a:pt x="294" y="1129"/>
                  </a:lnTo>
                  <a:lnTo>
                    <a:pt x="282" y="1122"/>
                  </a:lnTo>
                  <a:lnTo>
                    <a:pt x="270" y="1114"/>
                  </a:lnTo>
                  <a:lnTo>
                    <a:pt x="257" y="1105"/>
                  </a:lnTo>
                  <a:lnTo>
                    <a:pt x="245" y="1097"/>
                  </a:lnTo>
                  <a:lnTo>
                    <a:pt x="233" y="1088"/>
                  </a:lnTo>
                  <a:lnTo>
                    <a:pt x="222" y="1079"/>
                  </a:lnTo>
                  <a:lnTo>
                    <a:pt x="212" y="1070"/>
                  </a:lnTo>
                  <a:lnTo>
                    <a:pt x="200" y="1059"/>
                  </a:lnTo>
                  <a:lnTo>
                    <a:pt x="189" y="1050"/>
                  </a:lnTo>
                  <a:lnTo>
                    <a:pt x="180" y="1039"/>
                  </a:lnTo>
                  <a:lnTo>
                    <a:pt x="169" y="1029"/>
                  </a:lnTo>
                  <a:lnTo>
                    <a:pt x="159" y="1018"/>
                  </a:lnTo>
                  <a:lnTo>
                    <a:pt x="149" y="1007"/>
                  </a:lnTo>
                  <a:lnTo>
                    <a:pt x="140" y="997"/>
                  </a:lnTo>
                  <a:lnTo>
                    <a:pt x="131" y="985"/>
                  </a:lnTo>
                  <a:lnTo>
                    <a:pt x="122" y="972"/>
                  </a:lnTo>
                  <a:lnTo>
                    <a:pt x="113" y="962"/>
                  </a:lnTo>
                  <a:lnTo>
                    <a:pt x="105" y="950"/>
                  </a:lnTo>
                  <a:lnTo>
                    <a:pt x="96" y="937"/>
                  </a:lnTo>
                  <a:lnTo>
                    <a:pt x="89" y="925"/>
                  </a:lnTo>
                  <a:lnTo>
                    <a:pt x="81" y="911"/>
                  </a:lnTo>
                  <a:lnTo>
                    <a:pt x="75" y="899"/>
                  </a:lnTo>
                  <a:lnTo>
                    <a:pt x="67" y="886"/>
                  </a:lnTo>
                  <a:lnTo>
                    <a:pt x="61" y="872"/>
                  </a:lnTo>
                  <a:lnTo>
                    <a:pt x="55" y="860"/>
                  </a:lnTo>
                  <a:lnTo>
                    <a:pt x="49" y="846"/>
                  </a:lnTo>
                  <a:lnTo>
                    <a:pt x="43" y="832"/>
                  </a:lnTo>
                  <a:lnTo>
                    <a:pt x="37" y="819"/>
                  </a:lnTo>
                  <a:lnTo>
                    <a:pt x="32" y="803"/>
                  </a:lnTo>
                  <a:lnTo>
                    <a:pt x="28" y="790"/>
                  </a:lnTo>
                  <a:lnTo>
                    <a:pt x="23" y="776"/>
                  </a:lnTo>
                  <a:lnTo>
                    <a:pt x="20" y="761"/>
                  </a:lnTo>
                  <a:lnTo>
                    <a:pt x="16" y="746"/>
                  </a:lnTo>
                  <a:lnTo>
                    <a:pt x="12" y="732"/>
                  </a:lnTo>
                  <a:lnTo>
                    <a:pt x="9" y="717"/>
                  </a:lnTo>
                  <a:lnTo>
                    <a:pt x="8" y="701"/>
                  </a:lnTo>
                  <a:lnTo>
                    <a:pt x="5" y="686"/>
                  </a:lnTo>
                  <a:lnTo>
                    <a:pt x="3" y="671"/>
                  </a:lnTo>
                  <a:lnTo>
                    <a:pt x="2" y="656"/>
                  </a:lnTo>
                  <a:lnTo>
                    <a:pt x="2" y="640"/>
                  </a:lnTo>
                  <a:lnTo>
                    <a:pt x="0" y="624"/>
                  </a:lnTo>
                  <a:lnTo>
                    <a:pt x="0" y="609"/>
                  </a:lnTo>
                  <a:close/>
                  <a:moveTo>
                    <a:pt x="611" y="0"/>
                  </a:moveTo>
                  <a:lnTo>
                    <a:pt x="611" y="12"/>
                  </a:lnTo>
                  <a:lnTo>
                    <a:pt x="595" y="12"/>
                  </a:lnTo>
                  <a:lnTo>
                    <a:pt x="580" y="12"/>
                  </a:lnTo>
                  <a:lnTo>
                    <a:pt x="565" y="13"/>
                  </a:lnTo>
                  <a:lnTo>
                    <a:pt x="550" y="15"/>
                  </a:lnTo>
                  <a:lnTo>
                    <a:pt x="534" y="16"/>
                  </a:lnTo>
                  <a:lnTo>
                    <a:pt x="519" y="19"/>
                  </a:lnTo>
                  <a:lnTo>
                    <a:pt x="504" y="21"/>
                  </a:lnTo>
                  <a:lnTo>
                    <a:pt x="490" y="24"/>
                  </a:lnTo>
                  <a:lnTo>
                    <a:pt x="475" y="27"/>
                  </a:lnTo>
                  <a:lnTo>
                    <a:pt x="461" y="30"/>
                  </a:lnTo>
                  <a:lnTo>
                    <a:pt x="446" y="35"/>
                  </a:lnTo>
                  <a:lnTo>
                    <a:pt x="433" y="39"/>
                  </a:lnTo>
                  <a:lnTo>
                    <a:pt x="419" y="44"/>
                  </a:lnTo>
                  <a:lnTo>
                    <a:pt x="405" y="48"/>
                  </a:lnTo>
                  <a:lnTo>
                    <a:pt x="391" y="53"/>
                  </a:lnTo>
                  <a:lnTo>
                    <a:pt x="378" y="59"/>
                  </a:lnTo>
                  <a:lnTo>
                    <a:pt x="364" y="65"/>
                  </a:lnTo>
                  <a:lnTo>
                    <a:pt x="352" y="71"/>
                  </a:lnTo>
                  <a:lnTo>
                    <a:pt x="338" y="77"/>
                  </a:lnTo>
                  <a:lnTo>
                    <a:pt x="326" y="83"/>
                  </a:lnTo>
                  <a:lnTo>
                    <a:pt x="314" y="91"/>
                  </a:lnTo>
                  <a:lnTo>
                    <a:pt x="300" y="99"/>
                  </a:lnTo>
                  <a:lnTo>
                    <a:pt x="288" y="106"/>
                  </a:lnTo>
                  <a:lnTo>
                    <a:pt x="276" y="114"/>
                  </a:lnTo>
                  <a:lnTo>
                    <a:pt x="265" y="121"/>
                  </a:lnTo>
                  <a:lnTo>
                    <a:pt x="253" y="130"/>
                  </a:lnTo>
                  <a:lnTo>
                    <a:pt x="242" y="140"/>
                  </a:lnTo>
                  <a:lnTo>
                    <a:pt x="230" y="147"/>
                  </a:lnTo>
                  <a:lnTo>
                    <a:pt x="219" y="158"/>
                  </a:lnTo>
                  <a:lnTo>
                    <a:pt x="209" y="167"/>
                  </a:lnTo>
                  <a:lnTo>
                    <a:pt x="198" y="176"/>
                  </a:lnTo>
                  <a:lnTo>
                    <a:pt x="187" y="187"/>
                  </a:lnTo>
                  <a:lnTo>
                    <a:pt x="178" y="197"/>
                  </a:lnTo>
                  <a:lnTo>
                    <a:pt x="168" y="207"/>
                  </a:lnTo>
                  <a:lnTo>
                    <a:pt x="159" y="217"/>
                  </a:lnTo>
                  <a:lnTo>
                    <a:pt x="149" y="229"/>
                  </a:lnTo>
                  <a:lnTo>
                    <a:pt x="140" y="240"/>
                  </a:lnTo>
                  <a:lnTo>
                    <a:pt x="131" y="251"/>
                  </a:lnTo>
                  <a:lnTo>
                    <a:pt x="124" y="263"/>
                  </a:lnTo>
                  <a:lnTo>
                    <a:pt x="116" y="275"/>
                  </a:lnTo>
                  <a:lnTo>
                    <a:pt x="107" y="287"/>
                  </a:lnTo>
                  <a:lnTo>
                    <a:pt x="99" y="299"/>
                  </a:lnTo>
                  <a:lnTo>
                    <a:pt x="93" y="312"/>
                  </a:lnTo>
                  <a:lnTo>
                    <a:pt x="86" y="324"/>
                  </a:lnTo>
                  <a:lnTo>
                    <a:pt x="78" y="338"/>
                  </a:lnTo>
                  <a:lnTo>
                    <a:pt x="72" y="350"/>
                  </a:lnTo>
                  <a:lnTo>
                    <a:pt x="66" y="363"/>
                  </a:lnTo>
                  <a:lnTo>
                    <a:pt x="60" y="376"/>
                  </a:lnTo>
                  <a:lnTo>
                    <a:pt x="55" y="389"/>
                  </a:lnTo>
                  <a:lnTo>
                    <a:pt x="49" y="403"/>
                  </a:lnTo>
                  <a:lnTo>
                    <a:pt x="44" y="417"/>
                  </a:lnTo>
                  <a:lnTo>
                    <a:pt x="40" y="430"/>
                  </a:lnTo>
                  <a:lnTo>
                    <a:pt x="35" y="446"/>
                  </a:lnTo>
                  <a:lnTo>
                    <a:pt x="32" y="459"/>
                  </a:lnTo>
                  <a:lnTo>
                    <a:pt x="29" y="473"/>
                  </a:lnTo>
                  <a:lnTo>
                    <a:pt x="26" y="488"/>
                  </a:lnTo>
                  <a:lnTo>
                    <a:pt x="23" y="503"/>
                  </a:lnTo>
                  <a:lnTo>
                    <a:pt x="20" y="517"/>
                  </a:lnTo>
                  <a:lnTo>
                    <a:pt x="19" y="532"/>
                  </a:lnTo>
                  <a:lnTo>
                    <a:pt x="17" y="548"/>
                  </a:lnTo>
                  <a:lnTo>
                    <a:pt x="16" y="563"/>
                  </a:lnTo>
                  <a:lnTo>
                    <a:pt x="14" y="578"/>
                  </a:lnTo>
                  <a:lnTo>
                    <a:pt x="14" y="593"/>
                  </a:lnTo>
                  <a:lnTo>
                    <a:pt x="14" y="609"/>
                  </a:lnTo>
                  <a:lnTo>
                    <a:pt x="0" y="609"/>
                  </a:lnTo>
                  <a:lnTo>
                    <a:pt x="0" y="593"/>
                  </a:lnTo>
                  <a:lnTo>
                    <a:pt x="2" y="577"/>
                  </a:lnTo>
                  <a:lnTo>
                    <a:pt x="2" y="561"/>
                  </a:lnTo>
                  <a:lnTo>
                    <a:pt x="3" y="546"/>
                  </a:lnTo>
                  <a:lnTo>
                    <a:pt x="5" y="531"/>
                  </a:lnTo>
                  <a:lnTo>
                    <a:pt x="8" y="516"/>
                  </a:lnTo>
                  <a:lnTo>
                    <a:pt x="9" y="500"/>
                  </a:lnTo>
                  <a:lnTo>
                    <a:pt x="12" y="485"/>
                  </a:lnTo>
                  <a:lnTo>
                    <a:pt x="16" y="471"/>
                  </a:lnTo>
                  <a:lnTo>
                    <a:pt x="20" y="456"/>
                  </a:lnTo>
                  <a:lnTo>
                    <a:pt x="23" y="441"/>
                  </a:lnTo>
                  <a:lnTo>
                    <a:pt x="28" y="427"/>
                  </a:lnTo>
                  <a:lnTo>
                    <a:pt x="32" y="414"/>
                  </a:lnTo>
                  <a:lnTo>
                    <a:pt x="37" y="398"/>
                  </a:lnTo>
                  <a:lnTo>
                    <a:pt x="43" y="385"/>
                  </a:lnTo>
                  <a:lnTo>
                    <a:pt x="49" y="371"/>
                  </a:lnTo>
                  <a:lnTo>
                    <a:pt x="55" y="357"/>
                  </a:lnTo>
                  <a:lnTo>
                    <a:pt x="61" y="344"/>
                  </a:lnTo>
                  <a:lnTo>
                    <a:pt x="67" y="331"/>
                  </a:lnTo>
                  <a:lnTo>
                    <a:pt x="75" y="318"/>
                  </a:lnTo>
                  <a:lnTo>
                    <a:pt x="81" y="306"/>
                  </a:lnTo>
                  <a:lnTo>
                    <a:pt x="89" y="292"/>
                  </a:lnTo>
                  <a:lnTo>
                    <a:pt x="96" y="280"/>
                  </a:lnTo>
                  <a:lnTo>
                    <a:pt x="105" y="267"/>
                  </a:lnTo>
                  <a:lnTo>
                    <a:pt x="113" y="255"/>
                  </a:lnTo>
                  <a:lnTo>
                    <a:pt x="122" y="243"/>
                  </a:lnTo>
                  <a:lnTo>
                    <a:pt x="131" y="232"/>
                  </a:lnTo>
                  <a:lnTo>
                    <a:pt x="140" y="220"/>
                  </a:lnTo>
                  <a:lnTo>
                    <a:pt x="149" y="210"/>
                  </a:lnTo>
                  <a:lnTo>
                    <a:pt x="159" y="199"/>
                  </a:lnTo>
                  <a:lnTo>
                    <a:pt x="169" y="188"/>
                  </a:lnTo>
                  <a:lnTo>
                    <a:pt x="180" y="178"/>
                  </a:lnTo>
                  <a:lnTo>
                    <a:pt x="189" y="167"/>
                  </a:lnTo>
                  <a:lnTo>
                    <a:pt x="200" y="158"/>
                  </a:lnTo>
                  <a:lnTo>
                    <a:pt x="212" y="147"/>
                  </a:lnTo>
                  <a:lnTo>
                    <a:pt x="222" y="138"/>
                  </a:lnTo>
                  <a:lnTo>
                    <a:pt x="233" y="129"/>
                  </a:lnTo>
                  <a:lnTo>
                    <a:pt x="245" y="120"/>
                  </a:lnTo>
                  <a:lnTo>
                    <a:pt x="257" y="111"/>
                  </a:lnTo>
                  <a:lnTo>
                    <a:pt x="270" y="103"/>
                  </a:lnTo>
                  <a:lnTo>
                    <a:pt x="282" y="95"/>
                  </a:lnTo>
                  <a:lnTo>
                    <a:pt x="294" y="88"/>
                  </a:lnTo>
                  <a:lnTo>
                    <a:pt x="306" y="80"/>
                  </a:lnTo>
                  <a:lnTo>
                    <a:pt x="320" y="73"/>
                  </a:lnTo>
                  <a:lnTo>
                    <a:pt x="332" y="65"/>
                  </a:lnTo>
                  <a:lnTo>
                    <a:pt x="346" y="59"/>
                  </a:lnTo>
                  <a:lnTo>
                    <a:pt x="359" y="53"/>
                  </a:lnTo>
                  <a:lnTo>
                    <a:pt x="373" y="47"/>
                  </a:lnTo>
                  <a:lnTo>
                    <a:pt x="387" y="41"/>
                  </a:lnTo>
                  <a:lnTo>
                    <a:pt x="401" y="36"/>
                  </a:lnTo>
                  <a:lnTo>
                    <a:pt x="414" y="32"/>
                  </a:lnTo>
                  <a:lnTo>
                    <a:pt x="429" y="27"/>
                  </a:lnTo>
                  <a:lnTo>
                    <a:pt x="443" y="22"/>
                  </a:lnTo>
                  <a:lnTo>
                    <a:pt x="458" y="18"/>
                  </a:lnTo>
                  <a:lnTo>
                    <a:pt x="472" y="15"/>
                  </a:lnTo>
                  <a:lnTo>
                    <a:pt x="487" y="12"/>
                  </a:lnTo>
                  <a:lnTo>
                    <a:pt x="503" y="9"/>
                  </a:lnTo>
                  <a:lnTo>
                    <a:pt x="518" y="6"/>
                  </a:lnTo>
                  <a:lnTo>
                    <a:pt x="533" y="4"/>
                  </a:lnTo>
                  <a:lnTo>
                    <a:pt x="548" y="3"/>
                  </a:lnTo>
                  <a:lnTo>
                    <a:pt x="563" y="1"/>
                  </a:lnTo>
                  <a:lnTo>
                    <a:pt x="579" y="0"/>
                  </a:lnTo>
                  <a:lnTo>
                    <a:pt x="594" y="0"/>
                  </a:lnTo>
                  <a:lnTo>
                    <a:pt x="611" y="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8" name="Rectangle 21"/>
            <p:cNvSpPr>
              <a:spLocks noChangeArrowheads="1"/>
            </p:cNvSpPr>
            <p:nvPr/>
          </p:nvSpPr>
          <p:spPr bwMode="auto">
            <a:xfrm>
              <a:off x="2683" y="2017"/>
              <a:ext cx="424" cy="18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1900">
                  <a:solidFill>
                    <a:srgbClr val="DA251D"/>
                  </a:solidFill>
                  <a:latin typeface="Comic Sans MS" charset="0"/>
                </a:rPr>
                <a:t>Serial</a:t>
              </a:r>
              <a:endParaRPr lang="en-US">
                <a:latin typeface="Comic Sans MS" charset="0"/>
              </a:endParaRPr>
            </a:p>
          </p:txBody>
        </p:sp>
        <p:sp>
          <p:nvSpPr>
            <p:cNvPr id="19" name="Rectangle 22"/>
            <p:cNvSpPr>
              <a:spLocks noChangeArrowheads="1"/>
            </p:cNvSpPr>
            <p:nvPr/>
          </p:nvSpPr>
          <p:spPr bwMode="auto">
            <a:xfrm>
              <a:off x="2619" y="2725"/>
              <a:ext cx="517" cy="18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1900">
                  <a:solidFill>
                    <a:srgbClr val="DA251D"/>
                  </a:solidFill>
                  <a:latin typeface="Comic Sans MS" charset="0"/>
                </a:rPr>
                <a:t>Parallel</a:t>
              </a:r>
              <a:endParaRPr lang="en-US">
                <a:latin typeface="Comic Sans MS" charset="0"/>
              </a:endParaRPr>
            </a:p>
          </p:txBody>
        </p:sp>
        <p:sp>
          <p:nvSpPr>
            <p:cNvPr id="20" name="Freeform 23"/>
            <p:cNvSpPr>
              <a:spLocks noEditPoints="1"/>
            </p:cNvSpPr>
            <p:nvPr/>
          </p:nvSpPr>
          <p:spPr bwMode="auto">
            <a:xfrm>
              <a:off x="1304" y="2326"/>
              <a:ext cx="879" cy="242"/>
            </a:xfrm>
            <a:custGeom>
              <a:avLst/>
              <a:gdLst>
                <a:gd name="T0" fmla="*/ 371 w 879"/>
                <a:gd name="T1" fmla="*/ 65 h 242"/>
                <a:gd name="T2" fmla="*/ 654 w 879"/>
                <a:gd name="T3" fmla="*/ 65 h 242"/>
                <a:gd name="T4" fmla="*/ 654 w 879"/>
                <a:gd name="T5" fmla="*/ 0 h 242"/>
                <a:gd name="T6" fmla="*/ 663 w 879"/>
                <a:gd name="T7" fmla="*/ 10 h 242"/>
                <a:gd name="T8" fmla="*/ 672 w 879"/>
                <a:gd name="T9" fmla="*/ 21 h 242"/>
                <a:gd name="T10" fmla="*/ 683 w 879"/>
                <a:gd name="T11" fmla="*/ 30 h 242"/>
                <a:gd name="T12" fmla="*/ 694 w 879"/>
                <a:gd name="T13" fmla="*/ 41 h 242"/>
                <a:gd name="T14" fmla="*/ 704 w 879"/>
                <a:gd name="T15" fmla="*/ 50 h 242"/>
                <a:gd name="T16" fmla="*/ 716 w 879"/>
                <a:gd name="T17" fmla="*/ 58 h 242"/>
                <a:gd name="T18" fmla="*/ 730 w 879"/>
                <a:gd name="T19" fmla="*/ 67 h 242"/>
                <a:gd name="T20" fmla="*/ 742 w 879"/>
                <a:gd name="T21" fmla="*/ 74 h 242"/>
                <a:gd name="T22" fmla="*/ 773 w 879"/>
                <a:gd name="T23" fmla="*/ 88 h 242"/>
                <a:gd name="T24" fmla="*/ 805 w 879"/>
                <a:gd name="T25" fmla="*/ 100 h 242"/>
                <a:gd name="T26" fmla="*/ 840 w 879"/>
                <a:gd name="T27" fmla="*/ 111 h 242"/>
                <a:gd name="T28" fmla="*/ 879 w 879"/>
                <a:gd name="T29" fmla="*/ 120 h 242"/>
                <a:gd name="T30" fmla="*/ 840 w 879"/>
                <a:gd name="T31" fmla="*/ 129 h 242"/>
                <a:gd name="T32" fmla="*/ 805 w 879"/>
                <a:gd name="T33" fmla="*/ 141 h 242"/>
                <a:gd name="T34" fmla="*/ 773 w 879"/>
                <a:gd name="T35" fmla="*/ 154 h 242"/>
                <a:gd name="T36" fmla="*/ 742 w 879"/>
                <a:gd name="T37" fmla="*/ 167 h 242"/>
                <a:gd name="T38" fmla="*/ 730 w 879"/>
                <a:gd name="T39" fmla="*/ 175 h 242"/>
                <a:gd name="T40" fmla="*/ 716 w 879"/>
                <a:gd name="T41" fmla="*/ 182 h 242"/>
                <a:gd name="T42" fmla="*/ 704 w 879"/>
                <a:gd name="T43" fmla="*/ 192 h 242"/>
                <a:gd name="T44" fmla="*/ 694 w 879"/>
                <a:gd name="T45" fmla="*/ 201 h 242"/>
                <a:gd name="T46" fmla="*/ 683 w 879"/>
                <a:gd name="T47" fmla="*/ 210 h 242"/>
                <a:gd name="T48" fmla="*/ 672 w 879"/>
                <a:gd name="T49" fmla="*/ 221 h 242"/>
                <a:gd name="T50" fmla="*/ 663 w 879"/>
                <a:gd name="T51" fmla="*/ 231 h 242"/>
                <a:gd name="T52" fmla="*/ 654 w 879"/>
                <a:gd name="T53" fmla="*/ 242 h 242"/>
                <a:gd name="T54" fmla="*/ 654 w 879"/>
                <a:gd name="T55" fmla="*/ 176 h 242"/>
                <a:gd name="T56" fmla="*/ 371 w 879"/>
                <a:gd name="T57" fmla="*/ 176 h 242"/>
                <a:gd name="T58" fmla="*/ 371 w 879"/>
                <a:gd name="T59" fmla="*/ 65 h 242"/>
                <a:gd name="T60" fmla="*/ 269 w 879"/>
                <a:gd name="T61" fmla="*/ 176 h 242"/>
                <a:gd name="T62" fmla="*/ 269 w 879"/>
                <a:gd name="T63" fmla="*/ 65 h 242"/>
                <a:gd name="T64" fmla="*/ 345 w 879"/>
                <a:gd name="T65" fmla="*/ 65 h 242"/>
                <a:gd name="T66" fmla="*/ 345 w 879"/>
                <a:gd name="T67" fmla="*/ 176 h 242"/>
                <a:gd name="T68" fmla="*/ 269 w 879"/>
                <a:gd name="T69" fmla="*/ 176 h 242"/>
                <a:gd name="T70" fmla="*/ 184 w 879"/>
                <a:gd name="T71" fmla="*/ 176 h 242"/>
                <a:gd name="T72" fmla="*/ 184 w 879"/>
                <a:gd name="T73" fmla="*/ 65 h 242"/>
                <a:gd name="T74" fmla="*/ 237 w 879"/>
                <a:gd name="T75" fmla="*/ 65 h 242"/>
                <a:gd name="T76" fmla="*/ 237 w 879"/>
                <a:gd name="T77" fmla="*/ 176 h 242"/>
                <a:gd name="T78" fmla="*/ 184 w 879"/>
                <a:gd name="T79" fmla="*/ 176 h 242"/>
                <a:gd name="T80" fmla="*/ 112 w 879"/>
                <a:gd name="T81" fmla="*/ 176 h 242"/>
                <a:gd name="T82" fmla="*/ 112 w 879"/>
                <a:gd name="T83" fmla="*/ 65 h 242"/>
                <a:gd name="T84" fmla="*/ 146 w 879"/>
                <a:gd name="T85" fmla="*/ 65 h 242"/>
                <a:gd name="T86" fmla="*/ 146 w 879"/>
                <a:gd name="T87" fmla="*/ 176 h 242"/>
                <a:gd name="T88" fmla="*/ 112 w 879"/>
                <a:gd name="T89" fmla="*/ 176 h 242"/>
                <a:gd name="T90" fmla="*/ 50 w 879"/>
                <a:gd name="T91" fmla="*/ 176 h 242"/>
                <a:gd name="T92" fmla="*/ 50 w 879"/>
                <a:gd name="T93" fmla="*/ 65 h 242"/>
                <a:gd name="T94" fmla="*/ 68 w 879"/>
                <a:gd name="T95" fmla="*/ 65 h 242"/>
                <a:gd name="T96" fmla="*/ 68 w 879"/>
                <a:gd name="T97" fmla="*/ 176 h 242"/>
                <a:gd name="T98" fmla="*/ 50 w 879"/>
                <a:gd name="T99" fmla="*/ 176 h 242"/>
                <a:gd name="T100" fmla="*/ 0 w 879"/>
                <a:gd name="T101" fmla="*/ 176 h 242"/>
                <a:gd name="T102" fmla="*/ 0 w 879"/>
                <a:gd name="T103" fmla="*/ 65 h 242"/>
                <a:gd name="T104" fmla="*/ 9 w 879"/>
                <a:gd name="T105" fmla="*/ 65 h 242"/>
                <a:gd name="T106" fmla="*/ 9 w 879"/>
                <a:gd name="T107" fmla="*/ 176 h 242"/>
                <a:gd name="T108" fmla="*/ 0 w 879"/>
                <a:gd name="T109" fmla="*/ 176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879" h="242">
                  <a:moveTo>
                    <a:pt x="371" y="65"/>
                  </a:moveTo>
                  <a:lnTo>
                    <a:pt x="654" y="65"/>
                  </a:lnTo>
                  <a:lnTo>
                    <a:pt x="654" y="0"/>
                  </a:lnTo>
                  <a:lnTo>
                    <a:pt x="663" y="10"/>
                  </a:lnTo>
                  <a:lnTo>
                    <a:pt x="672" y="21"/>
                  </a:lnTo>
                  <a:lnTo>
                    <a:pt x="683" y="30"/>
                  </a:lnTo>
                  <a:lnTo>
                    <a:pt x="694" y="41"/>
                  </a:lnTo>
                  <a:lnTo>
                    <a:pt x="704" y="50"/>
                  </a:lnTo>
                  <a:lnTo>
                    <a:pt x="716" y="58"/>
                  </a:lnTo>
                  <a:lnTo>
                    <a:pt x="730" y="67"/>
                  </a:lnTo>
                  <a:lnTo>
                    <a:pt x="742" y="74"/>
                  </a:lnTo>
                  <a:lnTo>
                    <a:pt x="773" y="88"/>
                  </a:lnTo>
                  <a:lnTo>
                    <a:pt x="805" y="100"/>
                  </a:lnTo>
                  <a:lnTo>
                    <a:pt x="840" y="111"/>
                  </a:lnTo>
                  <a:lnTo>
                    <a:pt x="879" y="120"/>
                  </a:lnTo>
                  <a:lnTo>
                    <a:pt x="840" y="129"/>
                  </a:lnTo>
                  <a:lnTo>
                    <a:pt x="805" y="141"/>
                  </a:lnTo>
                  <a:lnTo>
                    <a:pt x="773" y="154"/>
                  </a:lnTo>
                  <a:lnTo>
                    <a:pt x="742" y="167"/>
                  </a:lnTo>
                  <a:lnTo>
                    <a:pt x="730" y="175"/>
                  </a:lnTo>
                  <a:lnTo>
                    <a:pt x="716" y="182"/>
                  </a:lnTo>
                  <a:lnTo>
                    <a:pt x="704" y="192"/>
                  </a:lnTo>
                  <a:lnTo>
                    <a:pt x="694" y="201"/>
                  </a:lnTo>
                  <a:lnTo>
                    <a:pt x="683" y="210"/>
                  </a:lnTo>
                  <a:lnTo>
                    <a:pt x="672" y="221"/>
                  </a:lnTo>
                  <a:lnTo>
                    <a:pt x="663" y="231"/>
                  </a:lnTo>
                  <a:lnTo>
                    <a:pt x="654" y="242"/>
                  </a:lnTo>
                  <a:lnTo>
                    <a:pt x="654" y="176"/>
                  </a:lnTo>
                  <a:lnTo>
                    <a:pt x="371" y="176"/>
                  </a:lnTo>
                  <a:lnTo>
                    <a:pt x="371" y="65"/>
                  </a:lnTo>
                  <a:close/>
                  <a:moveTo>
                    <a:pt x="269" y="176"/>
                  </a:moveTo>
                  <a:lnTo>
                    <a:pt x="269" y="65"/>
                  </a:lnTo>
                  <a:lnTo>
                    <a:pt x="345" y="65"/>
                  </a:lnTo>
                  <a:lnTo>
                    <a:pt x="345" y="176"/>
                  </a:lnTo>
                  <a:lnTo>
                    <a:pt x="269" y="176"/>
                  </a:lnTo>
                  <a:close/>
                  <a:moveTo>
                    <a:pt x="184" y="176"/>
                  </a:moveTo>
                  <a:lnTo>
                    <a:pt x="184" y="65"/>
                  </a:lnTo>
                  <a:lnTo>
                    <a:pt x="237" y="65"/>
                  </a:lnTo>
                  <a:lnTo>
                    <a:pt x="237" y="176"/>
                  </a:lnTo>
                  <a:lnTo>
                    <a:pt x="184" y="176"/>
                  </a:lnTo>
                  <a:close/>
                  <a:moveTo>
                    <a:pt x="112" y="176"/>
                  </a:moveTo>
                  <a:lnTo>
                    <a:pt x="112" y="65"/>
                  </a:lnTo>
                  <a:lnTo>
                    <a:pt x="146" y="65"/>
                  </a:lnTo>
                  <a:lnTo>
                    <a:pt x="146" y="176"/>
                  </a:lnTo>
                  <a:lnTo>
                    <a:pt x="112" y="176"/>
                  </a:lnTo>
                  <a:close/>
                  <a:moveTo>
                    <a:pt x="50" y="176"/>
                  </a:moveTo>
                  <a:lnTo>
                    <a:pt x="50" y="65"/>
                  </a:lnTo>
                  <a:lnTo>
                    <a:pt x="68" y="65"/>
                  </a:lnTo>
                  <a:lnTo>
                    <a:pt x="68" y="176"/>
                  </a:lnTo>
                  <a:lnTo>
                    <a:pt x="50" y="176"/>
                  </a:lnTo>
                  <a:close/>
                  <a:moveTo>
                    <a:pt x="0" y="176"/>
                  </a:moveTo>
                  <a:lnTo>
                    <a:pt x="0" y="65"/>
                  </a:lnTo>
                  <a:lnTo>
                    <a:pt x="9" y="65"/>
                  </a:lnTo>
                  <a:lnTo>
                    <a:pt x="9" y="176"/>
                  </a:lnTo>
                  <a:lnTo>
                    <a:pt x="0" y="176"/>
                  </a:lnTo>
                  <a:close/>
                </a:path>
              </a:pathLst>
            </a:custGeom>
            <a:solidFill>
              <a:srgbClr val="DA251D"/>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1" name="Freeform 24"/>
            <p:cNvSpPr>
              <a:spLocks/>
            </p:cNvSpPr>
            <p:nvPr/>
          </p:nvSpPr>
          <p:spPr bwMode="auto">
            <a:xfrm>
              <a:off x="1675" y="2326"/>
              <a:ext cx="508" cy="242"/>
            </a:xfrm>
            <a:custGeom>
              <a:avLst/>
              <a:gdLst>
                <a:gd name="T0" fmla="*/ 0 w 508"/>
                <a:gd name="T1" fmla="*/ 65 h 242"/>
                <a:gd name="T2" fmla="*/ 283 w 508"/>
                <a:gd name="T3" fmla="*/ 65 h 242"/>
                <a:gd name="T4" fmla="*/ 283 w 508"/>
                <a:gd name="T5" fmla="*/ 0 h 242"/>
                <a:gd name="T6" fmla="*/ 292 w 508"/>
                <a:gd name="T7" fmla="*/ 10 h 242"/>
                <a:gd name="T8" fmla="*/ 301 w 508"/>
                <a:gd name="T9" fmla="*/ 21 h 242"/>
                <a:gd name="T10" fmla="*/ 312 w 508"/>
                <a:gd name="T11" fmla="*/ 30 h 242"/>
                <a:gd name="T12" fmla="*/ 323 w 508"/>
                <a:gd name="T13" fmla="*/ 41 h 242"/>
                <a:gd name="T14" fmla="*/ 333 w 508"/>
                <a:gd name="T15" fmla="*/ 50 h 242"/>
                <a:gd name="T16" fmla="*/ 345 w 508"/>
                <a:gd name="T17" fmla="*/ 58 h 242"/>
                <a:gd name="T18" fmla="*/ 359 w 508"/>
                <a:gd name="T19" fmla="*/ 67 h 242"/>
                <a:gd name="T20" fmla="*/ 371 w 508"/>
                <a:gd name="T21" fmla="*/ 74 h 242"/>
                <a:gd name="T22" fmla="*/ 402 w 508"/>
                <a:gd name="T23" fmla="*/ 88 h 242"/>
                <a:gd name="T24" fmla="*/ 434 w 508"/>
                <a:gd name="T25" fmla="*/ 100 h 242"/>
                <a:gd name="T26" fmla="*/ 469 w 508"/>
                <a:gd name="T27" fmla="*/ 111 h 242"/>
                <a:gd name="T28" fmla="*/ 508 w 508"/>
                <a:gd name="T29" fmla="*/ 120 h 242"/>
                <a:gd name="T30" fmla="*/ 469 w 508"/>
                <a:gd name="T31" fmla="*/ 129 h 242"/>
                <a:gd name="T32" fmla="*/ 434 w 508"/>
                <a:gd name="T33" fmla="*/ 141 h 242"/>
                <a:gd name="T34" fmla="*/ 402 w 508"/>
                <a:gd name="T35" fmla="*/ 154 h 242"/>
                <a:gd name="T36" fmla="*/ 371 w 508"/>
                <a:gd name="T37" fmla="*/ 167 h 242"/>
                <a:gd name="T38" fmla="*/ 359 w 508"/>
                <a:gd name="T39" fmla="*/ 175 h 242"/>
                <a:gd name="T40" fmla="*/ 345 w 508"/>
                <a:gd name="T41" fmla="*/ 182 h 242"/>
                <a:gd name="T42" fmla="*/ 333 w 508"/>
                <a:gd name="T43" fmla="*/ 192 h 242"/>
                <a:gd name="T44" fmla="*/ 323 w 508"/>
                <a:gd name="T45" fmla="*/ 201 h 242"/>
                <a:gd name="T46" fmla="*/ 312 w 508"/>
                <a:gd name="T47" fmla="*/ 210 h 242"/>
                <a:gd name="T48" fmla="*/ 301 w 508"/>
                <a:gd name="T49" fmla="*/ 221 h 242"/>
                <a:gd name="T50" fmla="*/ 292 w 508"/>
                <a:gd name="T51" fmla="*/ 231 h 242"/>
                <a:gd name="T52" fmla="*/ 283 w 508"/>
                <a:gd name="T53" fmla="*/ 242 h 242"/>
                <a:gd name="T54" fmla="*/ 283 w 508"/>
                <a:gd name="T55" fmla="*/ 176 h 242"/>
                <a:gd name="T56" fmla="*/ 0 w 508"/>
                <a:gd name="T57" fmla="*/ 176 h 242"/>
                <a:gd name="T58" fmla="*/ 0 w 508"/>
                <a:gd name="T59" fmla="*/ 65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08" h="242">
                  <a:moveTo>
                    <a:pt x="0" y="65"/>
                  </a:moveTo>
                  <a:lnTo>
                    <a:pt x="283" y="65"/>
                  </a:lnTo>
                  <a:lnTo>
                    <a:pt x="283" y="0"/>
                  </a:lnTo>
                  <a:lnTo>
                    <a:pt x="292" y="10"/>
                  </a:lnTo>
                  <a:lnTo>
                    <a:pt x="301" y="21"/>
                  </a:lnTo>
                  <a:lnTo>
                    <a:pt x="312" y="30"/>
                  </a:lnTo>
                  <a:lnTo>
                    <a:pt x="323" y="41"/>
                  </a:lnTo>
                  <a:lnTo>
                    <a:pt x="333" y="50"/>
                  </a:lnTo>
                  <a:lnTo>
                    <a:pt x="345" y="58"/>
                  </a:lnTo>
                  <a:lnTo>
                    <a:pt x="359" y="67"/>
                  </a:lnTo>
                  <a:lnTo>
                    <a:pt x="371" y="74"/>
                  </a:lnTo>
                  <a:lnTo>
                    <a:pt x="402" y="88"/>
                  </a:lnTo>
                  <a:lnTo>
                    <a:pt x="434" y="100"/>
                  </a:lnTo>
                  <a:lnTo>
                    <a:pt x="469" y="111"/>
                  </a:lnTo>
                  <a:lnTo>
                    <a:pt x="508" y="120"/>
                  </a:lnTo>
                  <a:lnTo>
                    <a:pt x="469" y="129"/>
                  </a:lnTo>
                  <a:lnTo>
                    <a:pt x="434" y="141"/>
                  </a:lnTo>
                  <a:lnTo>
                    <a:pt x="402" y="154"/>
                  </a:lnTo>
                  <a:lnTo>
                    <a:pt x="371" y="167"/>
                  </a:lnTo>
                  <a:lnTo>
                    <a:pt x="359" y="175"/>
                  </a:lnTo>
                  <a:lnTo>
                    <a:pt x="345" y="182"/>
                  </a:lnTo>
                  <a:lnTo>
                    <a:pt x="333" y="192"/>
                  </a:lnTo>
                  <a:lnTo>
                    <a:pt x="323" y="201"/>
                  </a:lnTo>
                  <a:lnTo>
                    <a:pt x="312" y="210"/>
                  </a:lnTo>
                  <a:lnTo>
                    <a:pt x="301" y="221"/>
                  </a:lnTo>
                  <a:lnTo>
                    <a:pt x="292" y="231"/>
                  </a:lnTo>
                  <a:lnTo>
                    <a:pt x="283" y="242"/>
                  </a:lnTo>
                  <a:lnTo>
                    <a:pt x="283" y="176"/>
                  </a:lnTo>
                  <a:lnTo>
                    <a:pt x="0" y="176"/>
                  </a:lnTo>
                  <a:lnTo>
                    <a:pt x="0" y="65"/>
                  </a:lnTo>
                </a:path>
              </a:pathLst>
            </a:custGeom>
            <a:noFill/>
            <a:ln w="0">
              <a:solidFill>
                <a:srgbClr val="24211D"/>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2" name="Rectangle 25"/>
            <p:cNvSpPr>
              <a:spLocks noChangeArrowheads="1"/>
            </p:cNvSpPr>
            <p:nvPr/>
          </p:nvSpPr>
          <p:spPr bwMode="auto">
            <a:xfrm>
              <a:off x="1573" y="2391"/>
              <a:ext cx="76" cy="111"/>
            </a:xfrm>
            <a:prstGeom prst="rect">
              <a:avLst/>
            </a:prstGeom>
            <a:noFill/>
            <a:ln w="0">
              <a:solidFill>
                <a:srgbClr val="24211D"/>
              </a:solidFill>
              <a:miter lim="800000"/>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3" name="Rectangle 26"/>
            <p:cNvSpPr>
              <a:spLocks noChangeArrowheads="1"/>
            </p:cNvSpPr>
            <p:nvPr/>
          </p:nvSpPr>
          <p:spPr bwMode="auto">
            <a:xfrm>
              <a:off x="1488" y="2391"/>
              <a:ext cx="53" cy="111"/>
            </a:xfrm>
            <a:prstGeom prst="rect">
              <a:avLst/>
            </a:prstGeom>
            <a:noFill/>
            <a:ln w="0">
              <a:solidFill>
                <a:srgbClr val="24211D"/>
              </a:solidFill>
              <a:miter lim="800000"/>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4" name="Rectangle 27"/>
            <p:cNvSpPr>
              <a:spLocks noChangeArrowheads="1"/>
            </p:cNvSpPr>
            <p:nvPr/>
          </p:nvSpPr>
          <p:spPr bwMode="auto">
            <a:xfrm>
              <a:off x="1416" y="2391"/>
              <a:ext cx="34" cy="111"/>
            </a:xfrm>
            <a:prstGeom prst="rect">
              <a:avLst/>
            </a:prstGeom>
            <a:noFill/>
            <a:ln w="0">
              <a:solidFill>
                <a:srgbClr val="24211D"/>
              </a:solidFill>
              <a:miter lim="800000"/>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5" name="Rectangle 28"/>
            <p:cNvSpPr>
              <a:spLocks noChangeArrowheads="1"/>
            </p:cNvSpPr>
            <p:nvPr/>
          </p:nvSpPr>
          <p:spPr bwMode="auto">
            <a:xfrm>
              <a:off x="1354" y="2391"/>
              <a:ext cx="18" cy="111"/>
            </a:xfrm>
            <a:prstGeom prst="rect">
              <a:avLst/>
            </a:prstGeom>
            <a:noFill/>
            <a:ln w="0">
              <a:solidFill>
                <a:srgbClr val="24211D"/>
              </a:solidFill>
              <a:miter lim="800000"/>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6" name="Rectangle 29"/>
            <p:cNvSpPr>
              <a:spLocks noChangeArrowheads="1"/>
            </p:cNvSpPr>
            <p:nvPr/>
          </p:nvSpPr>
          <p:spPr bwMode="auto">
            <a:xfrm>
              <a:off x="1304" y="2391"/>
              <a:ext cx="9" cy="111"/>
            </a:xfrm>
            <a:prstGeom prst="rect">
              <a:avLst/>
            </a:prstGeom>
            <a:noFill/>
            <a:ln w="0">
              <a:solidFill>
                <a:srgbClr val="24211D"/>
              </a:solidFill>
              <a:miter lim="800000"/>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7" name="Freeform 30"/>
            <p:cNvSpPr>
              <a:spLocks noEditPoints="1"/>
            </p:cNvSpPr>
            <p:nvPr/>
          </p:nvSpPr>
          <p:spPr bwMode="auto">
            <a:xfrm>
              <a:off x="1366" y="1603"/>
              <a:ext cx="788" cy="487"/>
            </a:xfrm>
            <a:custGeom>
              <a:avLst/>
              <a:gdLst>
                <a:gd name="T0" fmla="*/ 377 w 788"/>
                <a:gd name="T1" fmla="*/ 185 h 487"/>
                <a:gd name="T2" fmla="*/ 622 w 788"/>
                <a:gd name="T3" fmla="*/ 327 h 487"/>
                <a:gd name="T4" fmla="*/ 656 w 788"/>
                <a:gd name="T5" fmla="*/ 271 h 487"/>
                <a:gd name="T6" fmla="*/ 658 w 788"/>
                <a:gd name="T7" fmla="*/ 284 h 487"/>
                <a:gd name="T8" fmla="*/ 661 w 788"/>
                <a:gd name="T9" fmla="*/ 298 h 487"/>
                <a:gd name="T10" fmla="*/ 664 w 788"/>
                <a:gd name="T11" fmla="*/ 312 h 487"/>
                <a:gd name="T12" fmla="*/ 668 w 788"/>
                <a:gd name="T13" fmla="*/ 325 h 487"/>
                <a:gd name="T14" fmla="*/ 674 w 788"/>
                <a:gd name="T15" fmla="*/ 339 h 487"/>
                <a:gd name="T16" fmla="*/ 680 w 788"/>
                <a:gd name="T17" fmla="*/ 353 h 487"/>
                <a:gd name="T18" fmla="*/ 686 w 788"/>
                <a:gd name="T19" fmla="*/ 365 h 487"/>
                <a:gd name="T20" fmla="*/ 694 w 788"/>
                <a:gd name="T21" fmla="*/ 379 h 487"/>
                <a:gd name="T22" fmla="*/ 712 w 788"/>
                <a:gd name="T23" fmla="*/ 406 h 487"/>
                <a:gd name="T24" fmla="*/ 735 w 788"/>
                <a:gd name="T25" fmla="*/ 434 h 487"/>
                <a:gd name="T26" fmla="*/ 759 w 788"/>
                <a:gd name="T27" fmla="*/ 459 h 487"/>
                <a:gd name="T28" fmla="*/ 788 w 788"/>
                <a:gd name="T29" fmla="*/ 487 h 487"/>
                <a:gd name="T30" fmla="*/ 750 w 788"/>
                <a:gd name="T31" fmla="*/ 476 h 487"/>
                <a:gd name="T32" fmla="*/ 715 w 788"/>
                <a:gd name="T33" fmla="*/ 467 h 487"/>
                <a:gd name="T34" fmla="*/ 680 w 788"/>
                <a:gd name="T35" fmla="*/ 462 h 487"/>
                <a:gd name="T36" fmla="*/ 648 w 788"/>
                <a:gd name="T37" fmla="*/ 459 h 487"/>
                <a:gd name="T38" fmla="*/ 633 w 788"/>
                <a:gd name="T39" fmla="*/ 459 h 487"/>
                <a:gd name="T40" fmla="*/ 618 w 788"/>
                <a:gd name="T41" fmla="*/ 461 h 487"/>
                <a:gd name="T42" fmla="*/ 603 w 788"/>
                <a:gd name="T43" fmla="*/ 462 h 487"/>
                <a:gd name="T44" fmla="*/ 587 w 788"/>
                <a:gd name="T45" fmla="*/ 464 h 487"/>
                <a:gd name="T46" fmla="*/ 574 w 788"/>
                <a:gd name="T47" fmla="*/ 467 h 487"/>
                <a:gd name="T48" fmla="*/ 560 w 788"/>
                <a:gd name="T49" fmla="*/ 470 h 487"/>
                <a:gd name="T50" fmla="*/ 548 w 788"/>
                <a:gd name="T51" fmla="*/ 475 h 487"/>
                <a:gd name="T52" fmla="*/ 534 w 788"/>
                <a:gd name="T53" fmla="*/ 481 h 487"/>
                <a:gd name="T54" fmla="*/ 566 w 788"/>
                <a:gd name="T55" fmla="*/ 423 h 487"/>
                <a:gd name="T56" fmla="*/ 321 w 788"/>
                <a:gd name="T57" fmla="*/ 281 h 487"/>
                <a:gd name="T58" fmla="*/ 377 w 788"/>
                <a:gd name="T59" fmla="*/ 185 h 487"/>
                <a:gd name="T60" fmla="*/ 233 w 788"/>
                <a:gd name="T61" fmla="*/ 231 h 487"/>
                <a:gd name="T62" fmla="*/ 289 w 788"/>
                <a:gd name="T63" fmla="*/ 135 h 487"/>
                <a:gd name="T64" fmla="*/ 355 w 788"/>
                <a:gd name="T65" fmla="*/ 172 h 487"/>
                <a:gd name="T66" fmla="*/ 298 w 788"/>
                <a:gd name="T67" fmla="*/ 269 h 487"/>
                <a:gd name="T68" fmla="*/ 233 w 788"/>
                <a:gd name="T69" fmla="*/ 231 h 487"/>
                <a:gd name="T70" fmla="*/ 158 w 788"/>
                <a:gd name="T71" fmla="*/ 188 h 487"/>
                <a:gd name="T72" fmla="*/ 215 w 788"/>
                <a:gd name="T73" fmla="*/ 91 h 487"/>
                <a:gd name="T74" fmla="*/ 260 w 788"/>
                <a:gd name="T75" fmla="*/ 118 h 487"/>
                <a:gd name="T76" fmla="*/ 204 w 788"/>
                <a:gd name="T77" fmla="*/ 214 h 487"/>
                <a:gd name="T78" fmla="*/ 158 w 788"/>
                <a:gd name="T79" fmla="*/ 188 h 487"/>
                <a:gd name="T80" fmla="*/ 97 w 788"/>
                <a:gd name="T81" fmla="*/ 152 h 487"/>
                <a:gd name="T82" fmla="*/ 152 w 788"/>
                <a:gd name="T83" fmla="*/ 56 h 487"/>
                <a:gd name="T84" fmla="*/ 181 w 788"/>
                <a:gd name="T85" fmla="*/ 73 h 487"/>
                <a:gd name="T86" fmla="*/ 126 w 788"/>
                <a:gd name="T87" fmla="*/ 169 h 487"/>
                <a:gd name="T88" fmla="*/ 97 w 788"/>
                <a:gd name="T89" fmla="*/ 152 h 487"/>
                <a:gd name="T90" fmla="*/ 43 w 788"/>
                <a:gd name="T91" fmla="*/ 121 h 487"/>
                <a:gd name="T92" fmla="*/ 99 w 788"/>
                <a:gd name="T93" fmla="*/ 24 h 487"/>
                <a:gd name="T94" fmla="*/ 114 w 788"/>
                <a:gd name="T95" fmla="*/ 33 h 487"/>
                <a:gd name="T96" fmla="*/ 58 w 788"/>
                <a:gd name="T97" fmla="*/ 131 h 487"/>
                <a:gd name="T98" fmla="*/ 43 w 788"/>
                <a:gd name="T99" fmla="*/ 121 h 487"/>
                <a:gd name="T100" fmla="*/ 0 w 788"/>
                <a:gd name="T101" fmla="*/ 96 h 487"/>
                <a:gd name="T102" fmla="*/ 56 w 788"/>
                <a:gd name="T103" fmla="*/ 0 h 487"/>
                <a:gd name="T104" fmla="*/ 64 w 788"/>
                <a:gd name="T105" fmla="*/ 4 h 487"/>
                <a:gd name="T106" fmla="*/ 8 w 788"/>
                <a:gd name="T107" fmla="*/ 102 h 487"/>
                <a:gd name="T108" fmla="*/ 0 w 788"/>
                <a:gd name="T109" fmla="*/ 96 h 4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88" h="487">
                  <a:moveTo>
                    <a:pt x="377" y="185"/>
                  </a:moveTo>
                  <a:lnTo>
                    <a:pt x="622" y="327"/>
                  </a:lnTo>
                  <a:lnTo>
                    <a:pt x="656" y="271"/>
                  </a:lnTo>
                  <a:lnTo>
                    <a:pt x="658" y="284"/>
                  </a:lnTo>
                  <a:lnTo>
                    <a:pt x="661" y="298"/>
                  </a:lnTo>
                  <a:lnTo>
                    <a:pt x="664" y="312"/>
                  </a:lnTo>
                  <a:lnTo>
                    <a:pt x="668" y="325"/>
                  </a:lnTo>
                  <a:lnTo>
                    <a:pt x="674" y="339"/>
                  </a:lnTo>
                  <a:lnTo>
                    <a:pt x="680" y="353"/>
                  </a:lnTo>
                  <a:lnTo>
                    <a:pt x="686" y="365"/>
                  </a:lnTo>
                  <a:lnTo>
                    <a:pt x="694" y="379"/>
                  </a:lnTo>
                  <a:lnTo>
                    <a:pt x="712" y="406"/>
                  </a:lnTo>
                  <a:lnTo>
                    <a:pt x="735" y="434"/>
                  </a:lnTo>
                  <a:lnTo>
                    <a:pt x="759" y="459"/>
                  </a:lnTo>
                  <a:lnTo>
                    <a:pt x="788" y="487"/>
                  </a:lnTo>
                  <a:lnTo>
                    <a:pt x="750" y="476"/>
                  </a:lnTo>
                  <a:lnTo>
                    <a:pt x="715" y="467"/>
                  </a:lnTo>
                  <a:lnTo>
                    <a:pt x="680" y="462"/>
                  </a:lnTo>
                  <a:lnTo>
                    <a:pt x="648" y="459"/>
                  </a:lnTo>
                  <a:lnTo>
                    <a:pt x="633" y="459"/>
                  </a:lnTo>
                  <a:lnTo>
                    <a:pt x="618" y="461"/>
                  </a:lnTo>
                  <a:lnTo>
                    <a:pt x="603" y="462"/>
                  </a:lnTo>
                  <a:lnTo>
                    <a:pt x="587" y="464"/>
                  </a:lnTo>
                  <a:lnTo>
                    <a:pt x="574" y="467"/>
                  </a:lnTo>
                  <a:lnTo>
                    <a:pt x="560" y="470"/>
                  </a:lnTo>
                  <a:lnTo>
                    <a:pt x="548" y="475"/>
                  </a:lnTo>
                  <a:lnTo>
                    <a:pt x="534" y="481"/>
                  </a:lnTo>
                  <a:lnTo>
                    <a:pt x="566" y="423"/>
                  </a:lnTo>
                  <a:lnTo>
                    <a:pt x="321" y="281"/>
                  </a:lnTo>
                  <a:lnTo>
                    <a:pt x="377" y="185"/>
                  </a:lnTo>
                  <a:close/>
                  <a:moveTo>
                    <a:pt x="233" y="231"/>
                  </a:moveTo>
                  <a:lnTo>
                    <a:pt x="289" y="135"/>
                  </a:lnTo>
                  <a:lnTo>
                    <a:pt x="355" y="172"/>
                  </a:lnTo>
                  <a:lnTo>
                    <a:pt x="298" y="269"/>
                  </a:lnTo>
                  <a:lnTo>
                    <a:pt x="233" y="231"/>
                  </a:lnTo>
                  <a:close/>
                  <a:moveTo>
                    <a:pt x="158" y="188"/>
                  </a:moveTo>
                  <a:lnTo>
                    <a:pt x="215" y="91"/>
                  </a:lnTo>
                  <a:lnTo>
                    <a:pt x="260" y="118"/>
                  </a:lnTo>
                  <a:lnTo>
                    <a:pt x="204" y="214"/>
                  </a:lnTo>
                  <a:lnTo>
                    <a:pt x="158" y="188"/>
                  </a:lnTo>
                  <a:close/>
                  <a:moveTo>
                    <a:pt x="97" y="152"/>
                  </a:moveTo>
                  <a:lnTo>
                    <a:pt x="152" y="56"/>
                  </a:lnTo>
                  <a:lnTo>
                    <a:pt x="181" y="73"/>
                  </a:lnTo>
                  <a:lnTo>
                    <a:pt x="126" y="169"/>
                  </a:lnTo>
                  <a:lnTo>
                    <a:pt x="97" y="152"/>
                  </a:lnTo>
                  <a:close/>
                  <a:moveTo>
                    <a:pt x="43" y="121"/>
                  </a:moveTo>
                  <a:lnTo>
                    <a:pt x="99" y="24"/>
                  </a:lnTo>
                  <a:lnTo>
                    <a:pt x="114" y="33"/>
                  </a:lnTo>
                  <a:lnTo>
                    <a:pt x="58" y="131"/>
                  </a:lnTo>
                  <a:lnTo>
                    <a:pt x="43" y="121"/>
                  </a:lnTo>
                  <a:close/>
                  <a:moveTo>
                    <a:pt x="0" y="96"/>
                  </a:moveTo>
                  <a:lnTo>
                    <a:pt x="56" y="0"/>
                  </a:lnTo>
                  <a:lnTo>
                    <a:pt x="64" y="4"/>
                  </a:lnTo>
                  <a:lnTo>
                    <a:pt x="8" y="102"/>
                  </a:lnTo>
                  <a:lnTo>
                    <a:pt x="0" y="96"/>
                  </a:lnTo>
                  <a:close/>
                </a:path>
              </a:pathLst>
            </a:custGeom>
            <a:solidFill>
              <a:srgbClr val="DA251D"/>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8" name="Freeform 31"/>
            <p:cNvSpPr>
              <a:spLocks noEditPoints="1"/>
            </p:cNvSpPr>
            <p:nvPr/>
          </p:nvSpPr>
          <p:spPr bwMode="auto">
            <a:xfrm>
              <a:off x="1364" y="1603"/>
              <a:ext cx="792" cy="488"/>
            </a:xfrm>
            <a:custGeom>
              <a:avLst/>
              <a:gdLst>
                <a:gd name="T0" fmla="*/ 624 w 792"/>
                <a:gd name="T1" fmla="*/ 327 h 488"/>
                <a:gd name="T2" fmla="*/ 623 w 792"/>
                <a:gd name="T3" fmla="*/ 327 h 488"/>
                <a:gd name="T4" fmla="*/ 658 w 792"/>
                <a:gd name="T5" fmla="*/ 271 h 488"/>
                <a:gd name="T6" fmla="*/ 755 w 792"/>
                <a:gd name="T7" fmla="*/ 453 h 488"/>
                <a:gd name="T8" fmla="*/ 710 w 792"/>
                <a:gd name="T9" fmla="*/ 400 h 488"/>
                <a:gd name="T10" fmla="*/ 678 w 792"/>
                <a:gd name="T11" fmla="*/ 345 h 488"/>
                <a:gd name="T12" fmla="*/ 660 w 792"/>
                <a:gd name="T13" fmla="*/ 290 h 488"/>
                <a:gd name="T14" fmla="*/ 663 w 792"/>
                <a:gd name="T15" fmla="*/ 298 h 488"/>
                <a:gd name="T16" fmla="*/ 682 w 792"/>
                <a:gd name="T17" fmla="*/ 353 h 488"/>
                <a:gd name="T18" fmla="*/ 716 w 792"/>
                <a:gd name="T19" fmla="*/ 406 h 488"/>
                <a:gd name="T20" fmla="*/ 763 w 792"/>
                <a:gd name="T21" fmla="*/ 459 h 488"/>
                <a:gd name="T22" fmla="*/ 792 w 792"/>
                <a:gd name="T23" fmla="*/ 487 h 488"/>
                <a:gd name="T24" fmla="*/ 536 w 792"/>
                <a:gd name="T25" fmla="*/ 479 h 488"/>
                <a:gd name="T26" fmla="*/ 589 w 792"/>
                <a:gd name="T27" fmla="*/ 464 h 488"/>
                <a:gd name="T28" fmla="*/ 650 w 792"/>
                <a:gd name="T29" fmla="*/ 459 h 488"/>
                <a:gd name="T30" fmla="*/ 716 w 792"/>
                <a:gd name="T31" fmla="*/ 467 h 488"/>
                <a:gd name="T32" fmla="*/ 790 w 792"/>
                <a:gd name="T33" fmla="*/ 487 h 488"/>
                <a:gd name="T34" fmla="*/ 725 w 792"/>
                <a:gd name="T35" fmla="*/ 470 h 488"/>
                <a:gd name="T36" fmla="*/ 658 w 792"/>
                <a:gd name="T37" fmla="*/ 461 h 488"/>
                <a:gd name="T38" fmla="*/ 599 w 792"/>
                <a:gd name="T39" fmla="*/ 464 h 488"/>
                <a:gd name="T40" fmla="*/ 544 w 792"/>
                <a:gd name="T41" fmla="*/ 478 h 488"/>
                <a:gd name="T42" fmla="*/ 535 w 792"/>
                <a:gd name="T43" fmla="*/ 479 h 488"/>
                <a:gd name="T44" fmla="*/ 570 w 792"/>
                <a:gd name="T45" fmla="*/ 423 h 488"/>
                <a:gd name="T46" fmla="*/ 323 w 792"/>
                <a:gd name="T47" fmla="*/ 281 h 488"/>
                <a:gd name="T48" fmla="*/ 323 w 792"/>
                <a:gd name="T49" fmla="*/ 281 h 488"/>
                <a:gd name="T50" fmla="*/ 379 w 792"/>
                <a:gd name="T51" fmla="*/ 185 h 488"/>
                <a:gd name="T52" fmla="*/ 293 w 792"/>
                <a:gd name="T53" fmla="*/ 135 h 488"/>
                <a:gd name="T54" fmla="*/ 291 w 792"/>
                <a:gd name="T55" fmla="*/ 134 h 488"/>
                <a:gd name="T56" fmla="*/ 358 w 792"/>
                <a:gd name="T57" fmla="*/ 173 h 488"/>
                <a:gd name="T58" fmla="*/ 300 w 792"/>
                <a:gd name="T59" fmla="*/ 268 h 488"/>
                <a:gd name="T60" fmla="*/ 300 w 792"/>
                <a:gd name="T61" fmla="*/ 269 h 488"/>
                <a:gd name="T62" fmla="*/ 235 w 792"/>
                <a:gd name="T63" fmla="*/ 231 h 488"/>
                <a:gd name="T64" fmla="*/ 218 w 792"/>
                <a:gd name="T65" fmla="*/ 92 h 488"/>
                <a:gd name="T66" fmla="*/ 217 w 792"/>
                <a:gd name="T67" fmla="*/ 91 h 488"/>
                <a:gd name="T68" fmla="*/ 264 w 792"/>
                <a:gd name="T69" fmla="*/ 118 h 488"/>
                <a:gd name="T70" fmla="*/ 206 w 792"/>
                <a:gd name="T71" fmla="*/ 214 h 488"/>
                <a:gd name="T72" fmla="*/ 206 w 792"/>
                <a:gd name="T73" fmla="*/ 214 h 488"/>
                <a:gd name="T74" fmla="*/ 160 w 792"/>
                <a:gd name="T75" fmla="*/ 187 h 488"/>
                <a:gd name="T76" fmla="*/ 156 w 792"/>
                <a:gd name="T77" fmla="*/ 56 h 488"/>
                <a:gd name="T78" fmla="*/ 156 w 792"/>
                <a:gd name="T79" fmla="*/ 56 h 488"/>
                <a:gd name="T80" fmla="*/ 185 w 792"/>
                <a:gd name="T81" fmla="*/ 73 h 488"/>
                <a:gd name="T82" fmla="*/ 127 w 792"/>
                <a:gd name="T83" fmla="*/ 169 h 488"/>
                <a:gd name="T84" fmla="*/ 127 w 792"/>
                <a:gd name="T85" fmla="*/ 170 h 488"/>
                <a:gd name="T86" fmla="*/ 98 w 792"/>
                <a:gd name="T87" fmla="*/ 152 h 488"/>
                <a:gd name="T88" fmla="*/ 101 w 792"/>
                <a:gd name="T89" fmla="*/ 25 h 488"/>
                <a:gd name="T90" fmla="*/ 101 w 792"/>
                <a:gd name="T91" fmla="*/ 24 h 488"/>
                <a:gd name="T92" fmla="*/ 118 w 792"/>
                <a:gd name="T93" fmla="*/ 35 h 488"/>
                <a:gd name="T94" fmla="*/ 60 w 792"/>
                <a:gd name="T95" fmla="*/ 129 h 488"/>
                <a:gd name="T96" fmla="*/ 60 w 792"/>
                <a:gd name="T97" fmla="*/ 131 h 488"/>
                <a:gd name="T98" fmla="*/ 45 w 792"/>
                <a:gd name="T99" fmla="*/ 120 h 488"/>
                <a:gd name="T100" fmla="*/ 58 w 792"/>
                <a:gd name="T101" fmla="*/ 0 h 488"/>
                <a:gd name="T102" fmla="*/ 58 w 792"/>
                <a:gd name="T103" fmla="*/ 0 h 488"/>
                <a:gd name="T104" fmla="*/ 67 w 792"/>
                <a:gd name="T105" fmla="*/ 4 h 488"/>
                <a:gd name="T106" fmla="*/ 10 w 792"/>
                <a:gd name="T107" fmla="*/ 100 h 488"/>
                <a:gd name="T108" fmla="*/ 10 w 792"/>
                <a:gd name="T109" fmla="*/ 102 h 488"/>
                <a:gd name="T110" fmla="*/ 0 w 792"/>
                <a:gd name="T111" fmla="*/ 96 h 4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92" h="488">
                  <a:moveTo>
                    <a:pt x="626" y="327"/>
                  </a:moveTo>
                  <a:lnTo>
                    <a:pt x="624" y="327"/>
                  </a:lnTo>
                  <a:lnTo>
                    <a:pt x="379" y="185"/>
                  </a:lnTo>
                  <a:lnTo>
                    <a:pt x="379" y="185"/>
                  </a:lnTo>
                  <a:lnTo>
                    <a:pt x="624" y="327"/>
                  </a:lnTo>
                  <a:lnTo>
                    <a:pt x="626" y="327"/>
                  </a:lnTo>
                  <a:close/>
                  <a:moveTo>
                    <a:pt x="624" y="327"/>
                  </a:moveTo>
                  <a:lnTo>
                    <a:pt x="624" y="327"/>
                  </a:lnTo>
                  <a:lnTo>
                    <a:pt x="626" y="327"/>
                  </a:lnTo>
                  <a:lnTo>
                    <a:pt x="626" y="327"/>
                  </a:lnTo>
                  <a:lnTo>
                    <a:pt x="624" y="327"/>
                  </a:lnTo>
                  <a:lnTo>
                    <a:pt x="624" y="327"/>
                  </a:lnTo>
                  <a:close/>
                  <a:moveTo>
                    <a:pt x="658" y="271"/>
                  </a:moveTo>
                  <a:lnTo>
                    <a:pt x="658" y="271"/>
                  </a:lnTo>
                  <a:lnTo>
                    <a:pt x="626" y="327"/>
                  </a:lnTo>
                  <a:lnTo>
                    <a:pt x="623" y="327"/>
                  </a:lnTo>
                  <a:lnTo>
                    <a:pt x="656" y="269"/>
                  </a:lnTo>
                  <a:lnTo>
                    <a:pt x="658" y="271"/>
                  </a:lnTo>
                  <a:close/>
                  <a:moveTo>
                    <a:pt x="658" y="271"/>
                  </a:moveTo>
                  <a:lnTo>
                    <a:pt x="656" y="269"/>
                  </a:lnTo>
                  <a:lnTo>
                    <a:pt x="656" y="269"/>
                  </a:lnTo>
                  <a:lnTo>
                    <a:pt x="658" y="269"/>
                  </a:lnTo>
                  <a:lnTo>
                    <a:pt x="658" y="271"/>
                  </a:lnTo>
                  <a:lnTo>
                    <a:pt x="658" y="271"/>
                  </a:lnTo>
                  <a:close/>
                  <a:moveTo>
                    <a:pt x="790" y="488"/>
                  </a:moveTo>
                  <a:lnTo>
                    <a:pt x="790" y="487"/>
                  </a:lnTo>
                  <a:lnTo>
                    <a:pt x="790" y="488"/>
                  </a:lnTo>
                  <a:lnTo>
                    <a:pt x="783" y="481"/>
                  </a:lnTo>
                  <a:lnTo>
                    <a:pt x="775" y="475"/>
                  </a:lnTo>
                  <a:lnTo>
                    <a:pt x="768" y="467"/>
                  </a:lnTo>
                  <a:lnTo>
                    <a:pt x="761" y="461"/>
                  </a:lnTo>
                  <a:lnTo>
                    <a:pt x="755" y="453"/>
                  </a:lnTo>
                  <a:lnTo>
                    <a:pt x="748" y="447"/>
                  </a:lnTo>
                  <a:lnTo>
                    <a:pt x="742" y="440"/>
                  </a:lnTo>
                  <a:lnTo>
                    <a:pt x="736" y="434"/>
                  </a:lnTo>
                  <a:lnTo>
                    <a:pt x="730" y="426"/>
                  </a:lnTo>
                  <a:lnTo>
                    <a:pt x="725" y="420"/>
                  </a:lnTo>
                  <a:lnTo>
                    <a:pt x="719" y="412"/>
                  </a:lnTo>
                  <a:lnTo>
                    <a:pt x="714" y="406"/>
                  </a:lnTo>
                  <a:lnTo>
                    <a:pt x="710" y="400"/>
                  </a:lnTo>
                  <a:lnTo>
                    <a:pt x="705" y="392"/>
                  </a:lnTo>
                  <a:lnTo>
                    <a:pt x="701" y="386"/>
                  </a:lnTo>
                  <a:lnTo>
                    <a:pt x="696" y="379"/>
                  </a:lnTo>
                  <a:lnTo>
                    <a:pt x="691" y="373"/>
                  </a:lnTo>
                  <a:lnTo>
                    <a:pt x="688" y="365"/>
                  </a:lnTo>
                  <a:lnTo>
                    <a:pt x="684" y="359"/>
                  </a:lnTo>
                  <a:lnTo>
                    <a:pt x="681" y="353"/>
                  </a:lnTo>
                  <a:lnTo>
                    <a:pt x="678" y="345"/>
                  </a:lnTo>
                  <a:lnTo>
                    <a:pt x="675" y="339"/>
                  </a:lnTo>
                  <a:lnTo>
                    <a:pt x="672" y="332"/>
                  </a:lnTo>
                  <a:lnTo>
                    <a:pt x="670" y="325"/>
                  </a:lnTo>
                  <a:lnTo>
                    <a:pt x="667" y="318"/>
                  </a:lnTo>
                  <a:lnTo>
                    <a:pt x="666" y="312"/>
                  </a:lnTo>
                  <a:lnTo>
                    <a:pt x="663" y="304"/>
                  </a:lnTo>
                  <a:lnTo>
                    <a:pt x="661" y="298"/>
                  </a:lnTo>
                  <a:lnTo>
                    <a:pt x="660" y="290"/>
                  </a:lnTo>
                  <a:lnTo>
                    <a:pt x="658" y="284"/>
                  </a:lnTo>
                  <a:lnTo>
                    <a:pt x="658" y="277"/>
                  </a:lnTo>
                  <a:lnTo>
                    <a:pt x="656" y="271"/>
                  </a:lnTo>
                  <a:lnTo>
                    <a:pt x="658" y="271"/>
                  </a:lnTo>
                  <a:lnTo>
                    <a:pt x="660" y="278"/>
                  </a:lnTo>
                  <a:lnTo>
                    <a:pt x="661" y="284"/>
                  </a:lnTo>
                  <a:lnTo>
                    <a:pt x="661" y="292"/>
                  </a:lnTo>
                  <a:lnTo>
                    <a:pt x="663" y="298"/>
                  </a:lnTo>
                  <a:lnTo>
                    <a:pt x="666" y="306"/>
                  </a:lnTo>
                  <a:lnTo>
                    <a:pt x="667" y="312"/>
                  </a:lnTo>
                  <a:lnTo>
                    <a:pt x="669" y="318"/>
                  </a:lnTo>
                  <a:lnTo>
                    <a:pt x="672" y="325"/>
                  </a:lnTo>
                  <a:lnTo>
                    <a:pt x="673" y="332"/>
                  </a:lnTo>
                  <a:lnTo>
                    <a:pt x="676" y="339"/>
                  </a:lnTo>
                  <a:lnTo>
                    <a:pt x="679" y="345"/>
                  </a:lnTo>
                  <a:lnTo>
                    <a:pt x="682" y="353"/>
                  </a:lnTo>
                  <a:lnTo>
                    <a:pt x="685" y="359"/>
                  </a:lnTo>
                  <a:lnTo>
                    <a:pt x="690" y="365"/>
                  </a:lnTo>
                  <a:lnTo>
                    <a:pt x="693" y="373"/>
                  </a:lnTo>
                  <a:lnTo>
                    <a:pt x="698" y="379"/>
                  </a:lnTo>
                  <a:lnTo>
                    <a:pt x="702" y="386"/>
                  </a:lnTo>
                  <a:lnTo>
                    <a:pt x="707" y="392"/>
                  </a:lnTo>
                  <a:lnTo>
                    <a:pt x="711" y="398"/>
                  </a:lnTo>
                  <a:lnTo>
                    <a:pt x="716" y="406"/>
                  </a:lnTo>
                  <a:lnTo>
                    <a:pt x="720" y="412"/>
                  </a:lnTo>
                  <a:lnTo>
                    <a:pt x="726" y="420"/>
                  </a:lnTo>
                  <a:lnTo>
                    <a:pt x="731" y="426"/>
                  </a:lnTo>
                  <a:lnTo>
                    <a:pt x="737" y="432"/>
                  </a:lnTo>
                  <a:lnTo>
                    <a:pt x="743" y="440"/>
                  </a:lnTo>
                  <a:lnTo>
                    <a:pt x="749" y="446"/>
                  </a:lnTo>
                  <a:lnTo>
                    <a:pt x="755" y="453"/>
                  </a:lnTo>
                  <a:lnTo>
                    <a:pt x="763" y="459"/>
                  </a:lnTo>
                  <a:lnTo>
                    <a:pt x="769" y="467"/>
                  </a:lnTo>
                  <a:lnTo>
                    <a:pt x="777" y="473"/>
                  </a:lnTo>
                  <a:lnTo>
                    <a:pt x="784" y="481"/>
                  </a:lnTo>
                  <a:lnTo>
                    <a:pt x="792" y="487"/>
                  </a:lnTo>
                  <a:lnTo>
                    <a:pt x="790" y="488"/>
                  </a:lnTo>
                  <a:close/>
                  <a:moveTo>
                    <a:pt x="790" y="488"/>
                  </a:moveTo>
                  <a:lnTo>
                    <a:pt x="792" y="487"/>
                  </a:lnTo>
                  <a:lnTo>
                    <a:pt x="792" y="487"/>
                  </a:lnTo>
                  <a:lnTo>
                    <a:pt x="792" y="487"/>
                  </a:lnTo>
                  <a:lnTo>
                    <a:pt x="792" y="488"/>
                  </a:lnTo>
                  <a:lnTo>
                    <a:pt x="792" y="488"/>
                  </a:lnTo>
                  <a:lnTo>
                    <a:pt x="792" y="488"/>
                  </a:lnTo>
                  <a:lnTo>
                    <a:pt x="790" y="488"/>
                  </a:lnTo>
                  <a:close/>
                  <a:moveTo>
                    <a:pt x="535" y="479"/>
                  </a:moveTo>
                  <a:lnTo>
                    <a:pt x="538" y="481"/>
                  </a:lnTo>
                  <a:lnTo>
                    <a:pt x="536" y="479"/>
                  </a:lnTo>
                  <a:lnTo>
                    <a:pt x="542" y="476"/>
                  </a:lnTo>
                  <a:lnTo>
                    <a:pt x="548" y="475"/>
                  </a:lnTo>
                  <a:lnTo>
                    <a:pt x="554" y="472"/>
                  </a:lnTo>
                  <a:lnTo>
                    <a:pt x="562" y="470"/>
                  </a:lnTo>
                  <a:lnTo>
                    <a:pt x="568" y="469"/>
                  </a:lnTo>
                  <a:lnTo>
                    <a:pt x="576" y="465"/>
                  </a:lnTo>
                  <a:lnTo>
                    <a:pt x="582" y="464"/>
                  </a:lnTo>
                  <a:lnTo>
                    <a:pt x="589" y="464"/>
                  </a:lnTo>
                  <a:lnTo>
                    <a:pt x="597" y="462"/>
                  </a:lnTo>
                  <a:lnTo>
                    <a:pt x="605" y="461"/>
                  </a:lnTo>
                  <a:lnTo>
                    <a:pt x="611" y="461"/>
                  </a:lnTo>
                  <a:lnTo>
                    <a:pt x="618" y="459"/>
                  </a:lnTo>
                  <a:lnTo>
                    <a:pt x="626" y="459"/>
                  </a:lnTo>
                  <a:lnTo>
                    <a:pt x="634" y="459"/>
                  </a:lnTo>
                  <a:lnTo>
                    <a:pt x="641" y="459"/>
                  </a:lnTo>
                  <a:lnTo>
                    <a:pt x="650" y="459"/>
                  </a:lnTo>
                  <a:lnTo>
                    <a:pt x="658" y="459"/>
                  </a:lnTo>
                  <a:lnTo>
                    <a:pt x="666" y="459"/>
                  </a:lnTo>
                  <a:lnTo>
                    <a:pt x="673" y="461"/>
                  </a:lnTo>
                  <a:lnTo>
                    <a:pt x="682" y="461"/>
                  </a:lnTo>
                  <a:lnTo>
                    <a:pt x="690" y="462"/>
                  </a:lnTo>
                  <a:lnTo>
                    <a:pt x="699" y="464"/>
                  </a:lnTo>
                  <a:lnTo>
                    <a:pt x="708" y="465"/>
                  </a:lnTo>
                  <a:lnTo>
                    <a:pt x="716" y="467"/>
                  </a:lnTo>
                  <a:lnTo>
                    <a:pt x="725" y="469"/>
                  </a:lnTo>
                  <a:lnTo>
                    <a:pt x="734" y="470"/>
                  </a:lnTo>
                  <a:lnTo>
                    <a:pt x="743" y="473"/>
                  </a:lnTo>
                  <a:lnTo>
                    <a:pt x="752" y="475"/>
                  </a:lnTo>
                  <a:lnTo>
                    <a:pt x="761" y="478"/>
                  </a:lnTo>
                  <a:lnTo>
                    <a:pt x="772" y="481"/>
                  </a:lnTo>
                  <a:lnTo>
                    <a:pt x="781" y="484"/>
                  </a:lnTo>
                  <a:lnTo>
                    <a:pt x="790" y="487"/>
                  </a:lnTo>
                  <a:lnTo>
                    <a:pt x="790" y="488"/>
                  </a:lnTo>
                  <a:lnTo>
                    <a:pt x="781" y="485"/>
                  </a:lnTo>
                  <a:lnTo>
                    <a:pt x="772" y="482"/>
                  </a:lnTo>
                  <a:lnTo>
                    <a:pt x="761" y="479"/>
                  </a:lnTo>
                  <a:lnTo>
                    <a:pt x="752" y="476"/>
                  </a:lnTo>
                  <a:lnTo>
                    <a:pt x="743" y="475"/>
                  </a:lnTo>
                  <a:lnTo>
                    <a:pt x="734" y="472"/>
                  </a:lnTo>
                  <a:lnTo>
                    <a:pt x="725" y="470"/>
                  </a:lnTo>
                  <a:lnTo>
                    <a:pt x="717" y="469"/>
                  </a:lnTo>
                  <a:lnTo>
                    <a:pt x="708" y="467"/>
                  </a:lnTo>
                  <a:lnTo>
                    <a:pt x="699" y="465"/>
                  </a:lnTo>
                  <a:lnTo>
                    <a:pt x="691" y="464"/>
                  </a:lnTo>
                  <a:lnTo>
                    <a:pt x="682" y="462"/>
                  </a:lnTo>
                  <a:lnTo>
                    <a:pt x="675" y="462"/>
                  </a:lnTo>
                  <a:lnTo>
                    <a:pt x="666" y="461"/>
                  </a:lnTo>
                  <a:lnTo>
                    <a:pt x="658" y="461"/>
                  </a:lnTo>
                  <a:lnTo>
                    <a:pt x="650" y="461"/>
                  </a:lnTo>
                  <a:lnTo>
                    <a:pt x="643" y="461"/>
                  </a:lnTo>
                  <a:lnTo>
                    <a:pt x="635" y="461"/>
                  </a:lnTo>
                  <a:lnTo>
                    <a:pt x="628" y="461"/>
                  </a:lnTo>
                  <a:lnTo>
                    <a:pt x="620" y="461"/>
                  </a:lnTo>
                  <a:lnTo>
                    <a:pt x="612" y="462"/>
                  </a:lnTo>
                  <a:lnTo>
                    <a:pt x="605" y="462"/>
                  </a:lnTo>
                  <a:lnTo>
                    <a:pt x="599" y="464"/>
                  </a:lnTo>
                  <a:lnTo>
                    <a:pt x="591" y="465"/>
                  </a:lnTo>
                  <a:lnTo>
                    <a:pt x="583" y="465"/>
                  </a:lnTo>
                  <a:lnTo>
                    <a:pt x="577" y="467"/>
                  </a:lnTo>
                  <a:lnTo>
                    <a:pt x="570" y="470"/>
                  </a:lnTo>
                  <a:lnTo>
                    <a:pt x="564" y="472"/>
                  </a:lnTo>
                  <a:lnTo>
                    <a:pt x="556" y="473"/>
                  </a:lnTo>
                  <a:lnTo>
                    <a:pt x="550" y="476"/>
                  </a:lnTo>
                  <a:lnTo>
                    <a:pt x="544" y="478"/>
                  </a:lnTo>
                  <a:lnTo>
                    <a:pt x="536" y="481"/>
                  </a:lnTo>
                  <a:lnTo>
                    <a:pt x="535" y="479"/>
                  </a:lnTo>
                  <a:close/>
                  <a:moveTo>
                    <a:pt x="536" y="479"/>
                  </a:moveTo>
                  <a:lnTo>
                    <a:pt x="536" y="481"/>
                  </a:lnTo>
                  <a:lnTo>
                    <a:pt x="536" y="481"/>
                  </a:lnTo>
                  <a:lnTo>
                    <a:pt x="536" y="481"/>
                  </a:lnTo>
                  <a:lnTo>
                    <a:pt x="535" y="481"/>
                  </a:lnTo>
                  <a:lnTo>
                    <a:pt x="535" y="479"/>
                  </a:lnTo>
                  <a:lnTo>
                    <a:pt x="535" y="479"/>
                  </a:lnTo>
                  <a:lnTo>
                    <a:pt x="536" y="479"/>
                  </a:lnTo>
                  <a:close/>
                  <a:moveTo>
                    <a:pt x="570" y="423"/>
                  </a:moveTo>
                  <a:lnTo>
                    <a:pt x="570" y="424"/>
                  </a:lnTo>
                  <a:lnTo>
                    <a:pt x="538" y="481"/>
                  </a:lnTo>
                  <a:lnTo>
                    <a:pt x="535" y="479"/>
                  </a:lnTo>
                  <a:lnTo>
                    <a:pt x="568" y="423"/>
                  </a:lnTo>
                  <a:lnTo>
                    <a:pt x="570" y="423"/>
                  </a:lnTo>
                  <a:close/>
                  <a:moveTo>
                    <a:pt x="570" y="424"/>
                  </a:moveTo>
                  <a:lnTo>
                    <a:pt x="568" y="423"/>
                  </a:lnTo>
                  <a:lnTo>
                    <a:pt x="568" y="423"/>
                  </a:lnTo>
                  <a:lnTo>
                    <a:pt x="570" y="423"/>
                  </a:lnTo>
                  <a:lnTo>
                    <a:pt x="570" y="423"/>
                  </a:lnTo>
                  <a:lnTo>
                    <a:pt x="570" y="424"/>
                  </a:lnTo>
                  <a:close/>
                  <a:moveTo>
                    <a:pt x="323" y="281"/>
                  </a:moveTo>
                  <a:lnTo>
                    <a:pt x="323" y="281"/>
                  </a:lnTo>
                  <a:lnTo>
                    <a:pt x="570" y="423"/>
                  </a:lnTo>
                  <a:lnTo>
                    <a:pt x="568" y="424"/>
                  </a:lnTo>
                  <a:lnTo>
                    <a:pt x="323" y="283"/>
                  </a:lnTo>
                  <a:lnTo>
                    <a:pt x="323" y="281"/>
                  </a:lnTo>
                  <a:close/>
                  <a:moveTo>
                    <a:pt x="323" y="281"/>
                  </a:moveTo>
                  <a:lnTo>
                    <a:pt x="323" y="283"/>
                  </a:lnTo>
                  <a:lnTo>
                    <a:pt x="323" y="281"/>
                  </a:lnTo>
                  <a:lnTo>
                    <a:pt x="323" y="281"/>
                  </a:lnTo>
                  <a:lnTo>
                    <a:pt x="323" y="281"/>
                  </a:lnTo>
                  <a:lnTo>
                    <a:pt x="323" y="281"/>
                  </a:lnTo>
                  <a:close/>
                  <a:moveTo>
                    <a:pt x="379" y="185"/>
                  </a:moveTo>
                  <a:lnTo>
                    <a:pt x="379" y="185"/>
                  </a:lnTo>
                  <a:lnTo>
                    <a:pt x="325" y="283"/>
                  </a:lnTo>
                  <a:lnTo>
                    <a:pt x="323" y="281"/>
                  </a:lnTo>
                  <a:lnTo>
                    <a:pt x="378" y="185"/>
                  </a:lnTo>
                  <a:lnTo>
                    <a:pt x="379" y="185"/>
                  </a:lnTo>
                  <a:close/>
                  <a:moveTo>
                    <a:pt x="379" y="185"/>
                  </a:moveTo>
                  <a:lnTo>
                    <a:pt x="378" y="185"/>
                  </a:lnTo>
                  <a:lnTo>
                    <a:pt x="379" y="184"/>
                  </a:lnTo>
                  <a:lnTo>
                    <a:pt x="379" y="185"/>
                  </a:lnTo>
                  <a:lnTo>
                    <a:pt x="379" y="185"/>
                  </a:lnTo>
                  <a:lnTo>
                    <a:pt x="379" y="185"/>
                  </a:lnTo>
                  <a:close/>
                  <a:moveTo>
                    <a:pt x="291" y="134"/>
                  </a:moveTo>
                  <a:lnTo>
                    <a:pt x="293" y="135"/>
                  </a:lnTo>
                  <a:lnTo>
                    <a:pt x="236" y="231"/>
                  </a:lnTo>
                  <a:lnTo>
                    <a:pt x="235" y="231"/>
                  </a:lnTo>
                  <a:lnTo>
                    <a:pt x="290" y="134"/>
                  </a:lnTo>
                  <a:lnTo>
                    <a:pt x="291" y="134"/>
                  </a:lnTo>
                  <a:close/>
                  <a:moveTo>
                    <a:pt x="293" y="135"/>
                  </a:moveTo>
                  <a:lnTo>
                    <a:pt x="290" y="134"/>
                  </a:lnTo>
                  <a:lnTo>
                    <a:pt x="291" y="134"/>
                  </a:lnTo>
                  <a:lnTo>
                    <a:pt x="291" y="134"/>
                  </a:lnTo>
                  <a:lnTo>
                    <a:pt x="293" y="135"/>
                  </a:lnTo>
                  <a:lnTo>
                    <a:pt x="293" y="135"/>
                  </a:lnTo>
                  <a:close/>
                  <a:moveTo>
                    <a:pt x="358" y="173"/>
                  </a:moveTo>
                  <a:lnTo>
                    <a:pt x="357" y="173"/>
                  </a:lnTo>
                  <a:lnTo>
                    <a:pt x="291" y="135"/>
                  </a:lnTo>
                  <a:lnTo>
                    <a:pt x="291" y="134"/>
                  </a:lnTo>
                  <a:lnTo>
                    <a:pt x="357" y="172"/>
                  </a:lnTo>
                  <a:lnTo>
                    <a:pt x="358" y="173"/>
                  </a:lnTo>
                  <a:close/>
                  <a:moveTo>
                    <a:pt x="357" y="173"/>
                  </a:moveTo>
                  <a:lnTo>
                    <a:pt x="357" y="172"/>
                  </a:lnTo>
                  <a:lnTo>
                    <a:pt x="357" y="172"/>
                  </a:lnTo>
                  <a:lnTo>
                    <a:pt x="358" y="173"/>
                  </a:lnTo>
                  <a:lnTo>
                    <a:pt x="357" y="173"/>
                  </a:lnTo>
                  <a:lnTo>
                    <a:pt x="357" y="173"/>
                  </a:lnTo>
                  <a:close/>
                  <a:moveTo>
                    <a:pt x="300" y="269"/>
                  </a:moveTo>
                  <a:lnTo>
                    <a:pt x="300" y="268"/>
                  </a:lnTo>
                  <a:lnTo>
                    <a:pt x="355" y="172"/>
                  </a:lnTo>
                  <a:lnTo>
                    <a:pt x="358" y="173"/>
                  </a:lnTo>
                  <a:lnTo>
                    <a:pt x="302" y="269"/>
                  </a:lnTo>
                  <a:lnTo>
                    <a:pt x="300" y="269"/>
                  </a:lnTo>
                  <a:close/>
                  <a:moveTo>
                    <a:pt x="300" y="268"/>
                  </a:moveTo>
                  <a:lnTo>
                    <a:pt x="302" y="269"/>
                  </a:lnTo>
                  <a:lnTo>
                    <a:pt x="302" y="269"/>
                  </a:lnTo>
                  <a:lnTo>
                    <a:pt x="300" y="269"/>
                  </a:lnTo>
                  <a:lnTo>
                    <a:pt x="300" y="269"/>
                  </a:lnTo>
                  <a:lnTo>
                    <a:pt x="300" y="268"/>
                  </a:lnTo>
                  <a:close/>
                  <a:moveTo>
                    <a:pt x="235" y="231"/>
                  </a:moveTo>
                  <a:lnTo>
                    <a:pt x="236" y="231"/>
                  </a:lnTo>
                  <a:lnTo>
                    <a:pt x="300" y="268"/>
                  </a:lnTo>
                  <a:lnTo>
                    <a:pt x="300" y="269"/>
                  </a:lnTo>
                  <a:lnTo>
                    <a:pt x="235" y="231"/>
                  </a:lnTo>
                  <a:lnTo>
                    <a:pt x="235" y="231"/>
                  </a:lnTo>
                  <a:close/>
                  <a:moveTo>
                    <a:pt x="236" y="231"/>
                  </a:moveTo>
                  <a:lnTo>
                    <a:pt x="235" y="231"/>
                  </a:lnTo>
                  <a:lnTo>
                    <a:pt x="235" y="231"/>
                  </a:lnTo>
                  <a:lnTo>
                    <a:pt x="235" y="231"/>
                  </a:lnTo>
                  <a:lnTo>
                    <a:pt x="235" y="229"/>
                  </a:lnTo>
                  <a:lnTo>
                    <a:pt x="236" y="231"/>
                  </a:lnTo>
                  <a:close/>
                  <a:moveTo>
                    <a:pt x="217" y="91"/>
                  </a:moveTo>
                  <a:lnTo>
                    <a:pt x="218" y="92"/>
                  </a:lnTo>
                  <a:lnTo>
                    <a:pt x="162" y="188"/>
                  </a:lnTo>
                  <a:lnTo>
                    <a:pt x="160" y="187"/>
                  </a:lnTo>
                  <a:lnTo>
                    <a:pt x="217" y="91"/>
                  </a:lnTo>
                  <a:lnTo>
                    <a:pt x="217" y="91"/>
                  </a:lnTo>
                  <a:close/>
                  <a:moveTo>
                    <a:pt x="218" y="92"/>
                  </a:moveTo>
                  <a:lnTo>
                    <a:pt x="217" y="91"/>
                  </a:lnTo>
                  <a:lnTo>
                    <a:pt x="217" y="91"/>
                  </a:lnTo>
                  <a:lnTo>
                    <a:pt x="217" y="91"/>
                  </a:lnTo>
                  <a:lnTo>
                    <a:pt x="218" y="91"/>
                  </a:lnTo>
                  <a:lnTo>
                    <a:pt x="218" y="92"/>
                  </a:lnTo>
                  <a:close/>
                  <a:moveTo>
                    <a:pt x="264" y="118"/>
                  </a:moveTo>
                  <a:lnTo>
                    <a:pt x="262" y="118"/>
                  </a:lnTo>
                  <a:lnTo>
                    <a:pt x="217" y="92"/>
                  </a:lnTo>
                  <a:lnTo>
                    <a:pt x="217" y="91"/>
                  </a:lnTo>
                  <a:lnTo>
                    <a:pt x="262" y="117"/>
                  </a:lnTo>
                  <a:lnTo>
                    <a:pt x="264" y="118"/>
                  </a:lnTo>
                  <a:close/>
                  <a:moveTo>
                    <a:pt x="262" y="118"/>
                  </a:moveTo>
                  <a:lnTo>
                    <a:pt x="262" y="117"/>
                  </a:lnTo>
                  <a:lnTo>
                    <a:pt x="264" y="118"/>
                  </a:lnTo>
                  <a:lnTo>
                    <a:pt x="264" y="118"/>
                  </a:lnTo>
                  <a:lnTo>
                    <a:pt x="262" y="118"/>
                  </a:lnTo>
                  <a:lnTo>
                    <a:pt x="262" y="118"/>
                  </a:lnTo>
                  <a:close/>
                  <a:moveTo>
                    <a:pt x="206" y="214"/>
                  </a:moveTo>
                  <a:lnTo>
                    <a:pt x="206" y="214"/>
                  </a:lnTo>
                  <a:lnTo>
                    <a:pt x="262" y="117"/>
                  </a:lnTo>
                  <a:lnTo>
                    <a:pt x="264" y="118"/>
                  </a:lnTo>
                  <a:lnTo>
                    <a:pt x="207" y="214"/>
                  </a:lnTo>
                  <a:lnTo>
                    <a:pt x="206" y="214"/>
                  </a:lnTo>
                  <a:close/>
                  <a:moveTo>
                    <a:pt x="206" y="214"/>
                  </a:moveTo>
                  <a:lnTo>
                    <a:pt x="207" y="214"/>
                  </a:lnTo>
                  <a:lnTo>
                    <a:pt x="207" y="216"/>
                  </a:lnTo>
                  <a:lnTo>
                    <a:pt x="206" y="214"/>
                  </a:lnTo>
                  <a:lnTo>
                    <a:pt x="206" y="214"/>
                  </a:lnTo>
                  <a:lnTo>
                    <a:pt x="206" y="214"/>
                  </a:lnTo>
                  <a:close/>
                  <a:moveTo>
                    <a:pt x="160" y="187"/>
                  </a:moveTo>
                  <a:lnTo>
                    <a:pt x="162" y="187"/>
                  </a:lnTo>
                  <a:lnTo>
                    <a:pt x="207" y="214"/>
                  </a:lnTo>
                  <a:lnTo>
                    <a:pt x="206" y="214"/>
                  </a:lnTo>
                  <a:lnTo>
                    <a:pt x="160" y="188"/>
                  </a:lnTo>
                  <a:lnTo>
                    <a:pt x="160" y="187"/>
                  </a:lnTo>
                  <a:close/>
                  <a:moveTo>
                    <a:pt x="162" y="187"/>
                  </a:moveTo>
                  <a:lnTo>
                    <a:pt x="160" y="188"/>
                  </a:lnTo>
                  <a:lnTo>
                    <a:pt x="160" y="188"/>
                  </a:lnTo>
                  <a:lnTo>
                    <a:pt x="160" y="187"/>
                  </a:lnTo>
                  <a:lnTo>
                    <a:pt x="160" y="187"/>
                  </a:lnTo>
                  <a:lnTo>
                    <a:pt x="162" y="187"/>
                  </a:lnTo>
                  <a:close/>
                  <a:moveTo>
                    <a:pt x="156" y="56"/>
                  </a:moveTo>
                  <a:lnTo>
                    <a:pt x="156" y="56"/>
                  </a:lnTo>
                  <a:lnTo>
                    <a:pt x="99" y="153"/>
                  </a:lnTo>
                  <a:lnTo>
                    <a:pt x="98" y="152"/>
                  </a:lnTo>
                  <a:lnTo>
                    <a:pt x="154" y="56"/>
                  </a:lnTo>
                  <a:lnTo>
                    <a:pt x="156" y="56"/>
                  </a:lnTo>
                  <a:close/>
                  <a:moveTo>
                    <a:pt x="156" y="56"/>
                  </a:moveTo>
                  <a:lnTo>
                    <a:pt x="154" y="56"/>
                  </a:lnTo>
                  <a:lnTo>
                    <a:pt x="154" y="54"/>
                  </a:lnTo>
                  <a:lnTo>
                    <a:pt x="156" y="56"/>
                  </a:lnTo>
                  <a:lnTo>
                    <a:pt x="156" y="56"/>
                  </a:lnTo>
                  <a:lnTo>
                    <a:pt x="156" y="56"/>
                  </a:lnTo>
                  <a:close/>
                  <a:moveTo>
                    <a:pt x="185" y="73"/>
                  </a:moveTo>
                  <a:lnTo>
                    <a:pt x="183" y="73"/>
                  </a:lnTo>
                  <a:lnTo>
                    <a:pt x="154" y="56"/>
                  </a:lnTo>
                  <a:lnTo>
                    <a:pt x="156" y="56"/>
                  </a:lnTo>
                  <a:lnTo>
                    <a:pt x="183" y="71"/>
                  </a:lnTo>
                  <a:lnTo>
                    <a:pt x="185" y="73"/>
                  </a:lnTo>
                  <a:close/>
                  <a:moveTo>
                    <a:pt x="183" y="73"/>
                  </a:moveTo>
                  <a:lnTo>
                    <a:pt x="183" y="71"/>
                  </a:lnTo>
                  <a:lnTo>
                    <a:pt x="185" y="73"/>
                  </a:lnTo>
                  <a:lnTo>
                    <a:pt x="185" y="73"/>
                  </a:lnTo>
                  <a:lnTo>
                    <a:pt x="185" y="73"/>
                  </a:lnTo>
                  <a:lnTo>
                    <a:pt x="183" y="73"/>
                  </a:lnTo>
                  <a:close/>
                  <a:moveTo>
                    <a:pt x="127" y="170"/>
                  </a:moveTo>
                  <a:lnTo>
                    <a:pt x="127" y="169"/>
                  </a:lnTo>
                  <a:lnTo>
                    <a:pt x="183" y="71"/>
                  </a:lnTo>
                  <a:lnTo>
                    <a:pt x="185" y="73"/>
                  </a:lnTo>
                  <a:lnTo>
                    <a:pt x="128" y="170"/>
                  </a:lnTo>
                  <a:lnTo>
                    <a:pt x="127" y="170"/>
                  </a:lnTo>
                  <a:close/>
                  <a:moveTo>
                    <a:pt x="127" y="169"/>
                  </a:moveTo>
                  <a:lnTo>
                    <a:pt x="128" y="170"/>
                  </a:lnTo>
                  <a:lnTo>
                    <a:pt x="128" y="170"/>
                  </a:lnTo>
                  <a:lnTo>
                    <a:pt x="127" y="170"/>
                  </a:lnTo>
                  <a:lnTo>
                    <a:pt x="127" y="169"/>
                  </a:lnTo>
                  <a:lnTo>
                    <a:pt x="127" y="169"/>
                  </a:lnTo>
                  <a:close/>
                  <a:moveTo>
                    <a:pt x="98" y="152"/>
                  </a:moveTo>
                  <a:lnTo>
                    <a:pt x="99" y="152"/>
                  </a:lnTo>
                  <a:lnTo>
                    <a:pt x="128" y="169"/>
                  </a:lnTo>
                  <a:lnTo>
                    <a:pt x="127" y="170"/>
                  </a:lnTo>
                  <a:lnTo>
                    <a:pt x="99" y="153"/>
                  </a:lnTo>
                  <a:lnTo>
                    <a:pt x="98" y="152"/>
                  </a:lnTo>
                  <a:close/>
                  <a:moveTo>
                    <a:pt x="99" y="152"/>
                  </a:moveTo>
                  <a:lnTo>
                    <a:pt x="99" y="153"/>
                  </a:lnTo>
                  <a:lnTo>
                    <a:pt x="98" y="152"/>
                  </a:lnTo>
                  <a:lnTo>
                    <a:pt x="98" y="152"/>
                  </a:lnTo>
                  <a:lnTo>
                    <a:pt x="99" y="152"/>
                  </a:lnTo>
                  <a:lnTo>
                    <a:pt x="99" y="152"/>
                  </a:lnTo>
                  <a:close/>
                  <a:moveTo>
                    <a:pt x="101" y="24"/>
                  </a:moveTo>
                  <a:lnTo>
                    <a:pt x="101" y="25"/>
                  </a:lnTo>
                  <a:lnTo>
                    <a:pt x="46" y="121"/>
                  </a:lnTo>
                  <a:lnTo>
                    <a:pt x="45" y="120"/>
                  </a:lnTo>
                  <a:lnTo>
                    <a:pt x="99" y="24"/>
                  </a:lnTo>
                  <a:lnTo>
                    <a:pt x="101" y="24"/>
                  </a:lnTo>
                  <a:close/>
                  <a:moveTo>
                    <a:pt x="101" y="25"/>
                  </a:moveTo>
                  <a:lnTo>
                    <a:pt x="99" y="24"/>
                  </a:lnTo>
                  <a:lnTo>
                    <a:pt x="101" y="24"/>
                  </a:lnTo>
                  <a:lnTo>
                    <a:pt x="101" y="24"/>
                  </a:lnTo>
                  <a:lnTo>
                    <a:pt x="101" y="24"/>
                  </a:lnTo>
                  <a:lnTo>
                    <a:pt x="101" y="25"/>
                  </a:lnTo>
                  <a:close/>
                  <a:moveTo>
                    <a:pt x="118" y="35"/>
                  </a:moveTo>
                  <a:lnTo>
                    <a:pt x="116" y="35"/>
                  </a:lnTo>
                  <a:lnTo>
                    <a:pt x="101" y="25"/>
                  </a:lnTo>
                  <a:lnTo>
                    <a:pt x="101" y="24"/>
                  </a:lnTo>
                  <a:lnTo>
                    <a:pt x="116" y="33"/>
                  </a:lnTo>
                  <a:lnTo>
                    <a:pt x="118" y="35"/>
                  </a:lnTo>
                  <a:close/>
                  <a:moveTo>
                    <a:pt x="116" y="35"/>
                  </a:moveTo>
                  <a:lnTo>
                    <a:pt x="116" y="33"/>
                  </a:lnTo>
                  <a:lnTo>
                    <a:pt x="118" y="33"/>
                  </a:lnTo>
                  <a:lnTo>
                    <a:pt x="118" y="35"/>
                  </a:lnTo>
                  <a:lnTo>
                    <a:pt x="116" y="35"/>
                  </a:lnTo>
                  <a:lnTo>
                    <a:pt x="116" y="35"/>
                  </a:lnTo>
                  <a:close/>
                  <a:moveTo>
                    <a:pt x="60" y="131"/>
                  </a:moveTo>
                  <a:lnTo>
                    <a:pt x="60" y="129"/>
                  </a:lnTo>
                  <a:lnTo>
                    <a:pt x="115" y="33"/>
                  </a:lnTo>
                  <a:lnTo>
                    <a:pt x="118" y="35"/>
                  </a:lnTo>
                  <a:lnTo>
                    <a:pt x="61" y="131"/>
                  </a:lnTo>
                  <a:lnTo>
                    <a:pt x="60" y="131"/>
                  </a:lnTo>
                  <a:close/>
                  <a:moveTo>
                    <a:pt x="60" y="129"/>
                  </a:moveTo>
                  <a:lnTo>
                    <a:pt x="61" y="131"/>
                  </a:lnTo>
                  <a:lnTo>
                    <a:pt x="61" y="131"/>
                  </a:lnTo>
                  <a:lnTo>
                    <a:pt x="60" y="131"/>
                  </a:lnTo>
                  <a:lnTo>
                    <a:pt x="60" y="131"/>
                  </a:lnTo>
                  <a:lnTo>
                    <a:pt x="60" y="129"/>
                  </a:lnTo>
                  <a:close/>
                  <a:moveTo>
                    <a:pt x="45" y="120"/>
                  </a:moveTo>
                  <a:lnTo>
                    <a:pt x="45" y="120"/>
                  </a:lnTo>
                  <a:lnTo>
                    <a:pt x="61" y="129"/>
                  </a:lnTo>
                  <a:lnTo>
                    <a:pt x="60" y="131"/>
                  </a:lnTo>
                  <a:lnTo>
                    <a:pt x="45" y="121"/>
                  </a:lnTo>
                  <a:lnTo>
                    <a:pt x="45" y="120"/>
                  </a:lnTo>
                  <a:close/>
                  <a:moveTo>
                    <a:pt x="45" y="120"/>
                  </a:moveTo>
                  <a:lnTo>
                    <a:pt x="45" y="121"/>
                  </a:lnTo>
                  <a:lnTo>
                    <a:pt x="45" y="121"/>
                  </a:lnTo>
                  <a:lnTo>
                    <a:pt x="45" y="120"/>
                  </a:lnTo>
                  <a:lnTo>
                    <a:pt x="45" y="120"/>
                  </a:lnTo>
                  <a:lnTo>
                    <a:pt x="45" y="120"/>
                  </a:lnTo>
                  <a:close/>
                  <a:moveTo>
                    <a:pt x="58" y="0"/>
                  </a:moveTo>
                  <a:lnTo>
                    <a:pt x="58" y="0"/>
                  </a:lnTo>
                  <a:lnTo>
                    <a:pt x="4" y="97"/>
                  </a:lnTo>
                  <a:lnTo>
                    <a:pt x="0" y="96"/>
                  </a:lnTo>
                  <a:lnTo>
                    <a:pt x="57" y="0"/>
                  </a:lnTo>
                  <a:lnTo>
                    <a:pt x="58" y="0"/>
                  </a:lnTo>
                  <a:close/>
                  <a:moveTo>
                    <a:pt x="58" y="0"/>
                  </a:moveTo>
                  <a:lnTo>
                    <a:pt x="57" y="0"/>
                  </a:lnTo>
                  <a:lnTo>
                    <a:pt x="57" y="0"/>
                  </a:lnTo>
                  <a:lnTo>
                    <a:pt x="58" y="0"/>
                  </a:lnTo>
                  <a:lnTo>
                    <a:pt x="58" y="0"/>
                  </a:lnTo>
                  <a:lnTo>
                    <a:pt x="58" y="0"/>
                  </a:lnTo>
                  <a:close/>
                  <a:moveTo>
                    <a:pt x="67" y="4"/>
                  </a:moveTo>
                  <a:lnTo>
                    <a:pt x="66" y="4"/>
                  </a:lnTo>
                  <a:lnTo>
                    <a:pt x="57" y="0"/>
                  </a:lnTo>
                  <a:lnTo>
                    <a:pt x="58" y="0"/>
                  </a:lnTo>
                  <a:lnTo>
                    <a:pt x="66" y="4"/>
                  </a:lnTo>
                  <a:lnTo>
                    <a:pt x="67" y="4"/>
                  </a:lnTo>
                  <a:close/>
                  <a:moveTo>
                    <a:pt x="66" y="4"/>
                  </a:moveTo>
                  <a:lnTo>
                    <a:pt x="66" y="4"/>
                  </a:lnTo>
                  <a:lnTo>
                    <a:pt x="67" y="4"/>
                  </a:lnTo>
                  <a:lnTo>
                    <a:pt x="67" y="4"/>
                  </a:lnTo>
                  <a:lnTo>
                    <a:pt x="66" y="6"/>
                  </a:lnTo>
                  <a:lnTo>
                    <a:pt x="66" y="4"/>
                  </a:lnTo>
                  <a:close/>
                  <a:moveTo>
                    <a:pt x="10" y="102"/>
                  </a:moveTo>
                  <a:lnTo>
                    <a:pt x="10" y="100"/>
                  </a:lnTo>
                  <a:lnTo>
                    <a:pt x="64" y="4"/>
                  </a:lnTo>
                  <a:lnTo>
                    <a:pt x="67" y="4"/>
                  </a:lnTo>
                  <a:lnTo>
                    <a:pt x="11" y="102"/>
                  </a:lnTo>
                  <a:lnTo>
                    <a:pt x="10" y="102"/>
                  </a:lnTo>
                  <a:close/>
                  <a:moveTo>
                    <a:pt x="10" y="100"/>
                  </a:moveTo>
                  <a:lnTo>
                    <a:pt x="11" y="102"/>
                  </a:lnTo>
                  <a:lnTo>
                    <a:pt x="11" y="102"/>
                  </a:lnTo>
                  <a:lnTo>
                    <a:pt x="10" y="102"/>
                  </a:lnTo>
                  <a:lnTo>
                    <a:pt x="10" y="102"/>
                  </a:lnTo>
                  <a:lnTo>
                    <a:pt x="10" y="100"/>
                  </a:lnTo>
                  <a:close/>
                  <a:moveTo>
                    <a:pt x="0" y="96"/>
                  </a:moveTo>
                  <a:lnTo>
                    <a:pt x="2" y="96"/>
                  </a:lnTo>
                  <a:lnTo>
                    <a:pt x="11" y="100"/>
                  </a:lnTo>
                  <a:lnTo>
                    <a:pt x="10" y="102"/>
                  </a:lnTo>
                  <a:lnTo>
                    <a:pt x="2" y="97"/>
                  </a:lnTo>
                  <a:lnTo>
                    <a:pt x="0" y="96"/>
                  </a:lnTo>
                  <a:close/>
                  <a:moveTo>
                    <a:pt x="2" y="96"/>
                  </a:moveTo>
                  <a:lnTo>
                    <a:pt x="2" y="97"/>
                  </a:lnTo>
                  <a:lnTo>
                    <a:pt x="0" y="96"/>
                  </a:lnTo>
                  <a:lnTo>
                    <a:pt x="0" y="96"/>
                  </a:lnTo>
                  <a:lnTo>
                    <a:pt x="2" y="96"/>
                  </a:lnTo>
                  <a:lnTo>
                    <a:pt x="2" y="96"/>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9" name="Freeform 32"/>
            <p:cNvSpPr>
              <a:spLocks noEditPoints="1"/>
            </p:cNvSpPr>
            <p:nvPr/>
          </p:nvSpPr>
          <p:spPr bwMode="auto">
            <a:xfrm>
              <a:off x="1413" y="2827"/>
              <a:ext cx="789" cy="487"/>
            </a:xfrm>
            <a:custGeom>
              <a:avLst/>
              <a:gdLst>
                <a:gd name="T0" fmla="*/ 321 w 789"/>
                <a:gd name="T1" fmla="*/ 205 h 487"/>
                <a:gd name="T2" fmla="*/ 566 w 789"/>
                <a:gd name="T3" fmla="*/ 64 h 487"/>
                <a:gd name="T4" fmla="*/ 534 w 789"/>
                <a:gd name="T5" fmla="*/ 7 h 487"/>
                <a:gd name="T6" fmla="*/ 548 w 789"/>
                <a:gd name="T7" fmla="*/ 12 h 487"/>
                <a:gd name="T8" fmla="*/ 560 w 789"/>
                <a:gd name="T9" fmla="*/ 16 h 487"/>
                <a:gd name="T10" fmla="*/ 574 w 789"/>
                <a:gd name="T11" fmla="*/ 21 h 487"/>
                <a:gd name="T12" fmla="*/ 589 w 789"/>
                <a:gd name="T13" fmla="*/ 22 h 487"/>
                <a:gd name="T14" fmla="*/ 603 w 789"/>
                <a:gd name="T15" fmla="*/ 26 h 487"/>
                <a:gd name="T16" fmla="*/ 618 w 789"/>
                <a:gd name="T17" fmla="*/ 27 h 487"/>
                <a:gd name="T18" fmla="*/ 633 w 789"/>
                <a:gd name="T19" fmla="*/ 27 h 487"/>
                <a:gd name="T20" fmla="*/ 649 w 789"/>
                <a:gd name="T21" fmla="*/ 27 h 487"/>
                <a:gd name="T22" fmla="*/ 681 w 789"/>
                <a:gd name="T23" fmla="*/ 26 h 487"/>
                <a:gd name="T24" fmla="*/ 716 w 789"/>
                <a:gd name="T25" fmla="*/ 19 h 487"/>
                <a:gd name="T26" fmla="*/ 751 w 789"/>
                <a:gd name="T27" fmla="*/ 12 h 487"/>
                <a:gd name="T28" fmla="*/ 789 w 789"/>
                <a:gd name="T29" fmla="*/ 0 h 487"/>
                <a:gd name="T30" fmla="*/ 760 w 789"/>
                <a:gd name="T31" fmla="*/ 27 h 487"/>
                <a:gd name="T32" fmla="*/ 735 w 789"/>
                <a:gd name="T33" fmla="*/ 54 h 487"/>
                <a:gd name="T34" fmla="*/ 712 w 789"/>
                <a:gd name="T35" fmla="*/ 82 h 487"/>
                <a:gd name="T36" fmla="*/ 694 w 789"/>
                <a:gd name="T37" fmla="*/ 108 h 487"/>
                <a:gd name="T38" fmla="*/ 687 w 789"/>
                <a:gd name="T39" fmla="*/ 121 h 487"/>
                <a:gd name="T40" fmla="*/ 681 w 789"/>
                <a:gd name="T41" fmla="*/ 135 h 487"/>
                <a:gd name="T42" fmla="*/ 674 w 789"/>
                <a:gd name="T43" fmla="*/ 149 h 487"/>
                <a:gd name="T44" fmla="*/ 668 w 789"/>
                <a:gd name="T45" fmla="*/ 163 h 487"/>
                <a:gd name="T46" fmla="*/ 664 w 789"/>
                <a:gd name="T47" fmla="*/ 176 h 487"/>
                <a:gd name="T48" fmla="*/ 661 w 789"/>
                <a:gd name="T49" fmla="*/ 190 h 487"/>
                <a:gd name="T50" fmla="*/ 658 w 789"/>
                <a:gd name="T51" fmla="*/ 204 h 487"/>
                <a:gd name="T52" fmla="*/ 656 w 789"/>
                <a:gd name="T53" fmla="*/ 217 h 487"/>
                <a:gd name="T54" fmla="*/ 623 w 789"/>
                <a:gd name="T55" fmla="*/ 159 h 487"/>
                <a:gd name="T56" fmla="*/ 378 w 789"/>
                <a:gd name="T57" fmla="*/ 301 h 487"/>
                <a:gd name="T58" fmla="*/ 321 w 789"/>
                <a:gd name="T59" fmla="*/ 205 h 487"/>
                <a:gd name="T60" fmla="*/ 289 w 789"/>
                <a:gd name="T61" fmla="*/ 353 h 487"/>
                <a:gd name="T62" fmla="*/ 233 w 789"/>
                <a:gd name="T63" fmla="*/ 255 h 487"/>
                <a:gd name="T64" fmla="*/ 298 w 789"/>
                <a:gd name="T65" fmla="*/ 219 h 487"/>
                <a:gd name="T66" fmla="*/ 355 w 789"/>
                <a:gd name="T67" fmla="*/ 315 h 487"/>
                <a:gd name="T68" fmla="*/ 289 w 789"/>
                <a:gd name="T69" fmla="*/ 353 h 487"/>
                <a:gd name="T70" fmla="*/ 215 w 789"/>
                <a:gd name="T71" fmla="*/ 395 h 487"/>
                <a:gd name="T72" fmla="*/ 158 w 789"/>
                <a:gd name="T73" fmla="*/ 300 h 487"/>
                <a:gd name="T74" fmla="*/ 206 w 789"/>
                <a:gd name="T75" fmla="*/ 272 h 487"/>
                <a:gd name="T76" fmla="*/ 260 w 789"/>
                <a:gd name="T77" fmla="*/ 370 h 487"/>
                <a:gd name="T78" fmla="*/ 215 w 789"/>
                <a:gd name="T79" fmla="*/ 395 h 487"/>
                <a:gd name="T80" fmla="*/ 152 w 789"/>
                <a:gd name="T81" fmla="*/ 432 h 487"/>
                <a:gd name="T82" fmla="*/ 98 w 789"/>
                <a:gd name="T83" fmla="*/ 335 h 487"/>
                <a:gd name="T84" fmla="*/ 127 w 789"/>
                <a:gd name="T85" fmla="*/ 318 h 487"/>
                <a:gd name="T86" fmla="*/ 181 w 789"/>
                <a:gd name="T87" fmla="*/ 415 h 487"/>
                <a:gd name="T88" fmla="*/ 152 w 789"/>
                <a:gd name="T89" fmla="*/ 432 h 487"/>
                <a:gd name="T90" fmla="*/ 99 w 789"/>
                <a:gd name="T91" fmla="*/ 462 h 487"/>
                <a:gd name="T92" fmla="*/ 43 w 789"/>
                <a:gd name="T93" fmla="*/ 367 h 487"/>
                <a:gd name="T94" fmla="*/ 58 w 789"/>
                <a:gd name="T95" fmla="*/ 357 h 487"/>
                <a:gd name="T96" fmla="*/ 114 w 789"/>
                <a:gd name="T97" fmla="*/ 453 h 487"/>
                <a:gd name="T98" fmla="*/ 99 w 789"/>
                <a:gd name="T99" fmla="*/ 462 h 487"/>
                <a:gd name="T100" fmla="*/ 57 w 789"/>
                <a:gd name="T101" fmla="*/ 487 h 487"/>
                <a:gd name="T102" fmla="*/ 0 w 789"/>
                <a:gd name="T103" fmla="*/ 391 h 487"/>
                <a:gd name="T104" fmla="*/ 8 w 789"/>
                <a:gd name="T105" fmla="*/ 386 h 487"/>
                <a:gd name="T106" fmla="*/ 64 w 789"/>
                <a:gd name="T107" fmla="*/ 482 h 487"/>
                <a:gd name="T108" fmla="*/ 57 w 789"/>
                <a:gd name="T109" fmla="*/ 487 h 4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89" h="487">
                  <a:moveTo>
                    <a:pt x="321" y="205"/>
                  </a:moveTo>
                  <a:lnTo>
                    <a:pt x="566" y="64"/>
                  </a:lnTo>
                  <a:lnTo>
                    <a:pt x="534" y="7"/>
                  </a:lnTo>
                  <a:lnTo>
                    <a:pt x="548" y="12"/>
                  </a:lnTo>
                  <a:lnTo>
                    <a:pt x="560" y="16"/>
                  </a:lnTo>
                  <a:lnTo>
                    <a:pt x="574" y="21"/>
                  </a:lnTo>
                  <a:lnTo>
                    <a:pt x="589" y="22"/>
                  </a:lnTo>
                  <a:lnTo>
                    <a:pt x="603" y="26"/>
                  </a:lnTo>
                  <a:lnTo>
                    <a:pt x="618" y="27"/>
                  </a:lnTo>
                  <a:lnTo>
                    <a:pt x="633" y="27"/>
                  </a:lnTo>
                  <a:lnTo>
                    <a:pt x="649" y="27"/>
                  </a:lnTo>
                  <a:lnTo>
                    <a:pt x="681" y="26"/>
                  </a:lnTo>
                  <a:lnTo>
                    <a:pt x="716" y="19"/>
                  </a:lnTo>
                  <a:lnTo>
                    <a:pt x="751" y="12"/>
                  </a:lnTo>
                  <a:lnTo>
                    <a:pt x="789" y="0"/>
                  </a:lnTo>
                  <a:lnTo>
                    <a:pt x="760" y="27"/>
                  </a:lnTo>
                  <a:lnTo>
                    <a:pt x="735" y="54"/>
                  </a:lnTo>
                  <a:lnTo>
                    <a:pt x="712" y="82"/>
                  </a:lnTo>
                  <a:lnTo>
                    <a:pt x="694" y="108"/>
                  </a:lnTo>
                  <a:lnTo>
                    <a:pt x="687" y="121"/>
                  </a:lnTo>
                  <a:lnTo>
                    <a:pt x="681" y="135"/>
                  </a:lnTo>
                  <a:lnTo>
                    <a:pt x="674" y="149"/>
                  </a:lnTo>
                  <a:lnTo>
                    <a:pt x="668" y="163"/>
                  </a:lnTo>
                  <a:lnTo>
                    <a:pt x="664" y="176"/>
                  </a:lnTo>
                  <a:lnTo>
                    <a:pt x="661" y="190"/>
                  </a:lnTo>
                  <a:lnTo>
                    <a:pt x="658" y="204"/>
                  </a:lnTo>
                  <a:lnTo>
                    <a:pt x="656" y="217"/>
                  </a:lnTo>
                  <a:lnTo>
                    <a:pt x="623" y="159"/>
                  </a:lnTo>
                  <a:lnTo>
                    <a:pt x="378" y="301"/>
                  </a:lnTo>
                  <a:lnTo>
                    <a:pt x="321" y="205"/>
                  </a:lnTo>
                  <a:close/>
                  <a:moveTo>
                    <a:pt x="289" y="353"/>
                  </a:moveTo>
                  <a:lnTo>
                    <a:pt x="233" y="255"/>
                  </a:lnTo>
                  <a:lnTo>
                    <a:pt x="298" y="219"/>
                  </a:lnTo>
                  <a:lnTo>
                    <a:pt x="355" y="315"/>
                  </a:lnTo>
                  <a:lnTo>
                    <a:pt x="289" y="353"/>
                  </a:lnTo>
                  <a:close/>
                  <a:moveTo>
                    <a:pt x="215" y="395"/>
                  </a:moveTo>
                  <a:lnTo>
                    <a:pt x="158" y="300"/>
                  </a:lnTo>
                  <a:lnTo>
                    <a:pt x="206" y="272"/>
                  </a:lnTo>
                  <a:lnTo>
                    <a:pt x="260" y="370"/>
                  </a:lnTo>
                  <a:lnTo>
                    <a:pt x="215" y="395"/>
                  </a:lnTo>
                  <a:close/>
                  <a:moveTo>
                    <a:pt x="152" y="432"/>
                  </a:moveTo>
                  <a:lnTo>
                    <a:pt x="98" y="335"/>
                  </a:lnTo>
                  <a:lnTo>
                    <a:pt x="127" y="318"/>
                  </a:lnTo>
                  <a:lnTo>
                    <a:pt x="181" y="415"/>
                  </a:lnTo>
                  <a:lnTo>
                    <a:pt x="152" y="432"/>
                  </a:lnTo>
                  <a:close/>
                  <a:moveTo>
                    <a:pt x="99" y="462"/>
                  </a:moveTo>
                  <a:lnTo>
                    <a:pt x="43" y="367"/>
                  </a:lnTo>
                  <a:lnTo>
                    <a:pt x="58" y="357"/>
                  </a:lnTo>
                  <a:lnTo>
                    <a:pt x="114" y="453"/>
                  </a:lnTo>
                  <a:lnTo>
                    <a:pt x="99" y="462"/>
                  </a:lnTo>
                  <a:close/>
                  <a:moveTo>
                    <a:pt x="57" y="487"/>
                  </a:moveTo>
                  <a:lnTo>
                    <a:pt x="0" y="391"/>
                  </a:lnTo>
                  <a:lnTo>
                    <a:pt x="8" y="386"/>
                  </a:lnTo>
                  <a:lnTo>
                    <a:pt x="64" y="482"/>
                  </a:lnTo>
                  <a:lnTo>
                    <a:pt x="57" y="487"/>
                  </a:lnTo>
                  <a:close/>
                </a:path>
              </a:pathLst>
            </a:custGeom>
            <a:solidFill>
              <a:srgbClr val="DA251D"/>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0" name="Freeform 33"/>
            <p:cNvSpPr>
              <a:spLocks/>
            </p:cNvSpPr>
            <p:nvPr/>
          </p:nvSpPr>
          <p:spPr bwMode="auto">
            <a:xfrm>
              <a:off x="1734" y="2827"/>
              <a:ext cx="468" cy="301"/>
            </a:xfrm>
            <a:custGeom>
              <a:avLst/>
              <a:gdLst>
                <a:gd name="T0" fmla="*/ 0 w 468"/>
                <a:gd name="T1" fmla="*/ 205 h 301"/>
                <a:gd name="T2" fmla="*/ 245 w 468"/>
                <a:gd name="T3" fmla="*/ 64 h 301"/>
                <a:gd name="T4" fmla="*/ 213 w 468"/>
                <a:gd name="T5" fmla="*/ 7 h 301"/>
                <a:gd name="T6" fmla="*/ 227 w 468"/>
                <a:gd name="T7" fmla="*/ 12 h 301"/>
                <a:gd name="T8" fmla="*/ 239 w 468"/>
                <a:gd name="T9" fmla="*/ 16 h 301"/>
                <a:gd name="T10" fmla="*/ 253 w 468"/>
                <a:gd name="T11" fmla="*/ 21 h 301"/>
                <a:gd name="T12" fmla="*/ 268 w 468"/>
                <a:gd name="T13" fmla="*/ 22 h 301"/>
                <a:gd name="T14" fmla="*/ 282 w 468"/>
                <a:gd name="T15" fmla="*/ 26 h 301"/>
                <a:gd name="T16" fmla="*/ 297 w 468"/>
                <a:gd name="T17" fmla="*/ 27 h 301"/>
                <a:gd name="T18" fmla="*/ 312 w 468"/>
                <a:gd name="T19" fmla="*/ 27 h 301"/>
                <a:gd name="T20" fmla="*/ 328 w 468"/>
                <a:gd name="T21" fmla="*/ 27 h 301"/>
                <a:gd name="T22" fmla="*/ 360 w 468"/>
                <a:gd name="T23" fmla="*/ 26 h 301"/>
                <a:gd name="T24" fmla="*/ 395 w 468"/>
                <a:gd name="T25" fmla="*/ 19 h 301"/>
                <a:gd name="T26" fmla="*/ 430 w 468"/>
                <a:gd name="T27" fmla="*/ 12 h 301"/>
                <a:gd name="T28" fmla="*/ 468 w 468"/>
                <a:gd name="T29" fmla="*/ 0 h 301"/>
                <a:gd name="T30" fmla="*/ 439 w 468"/>
                <a:gd name="T31" fmla="*/ 27 h 301"/>
                <a:gd name="T32" fmla="*/ 414 w 468"/>
                <a:gd name="T33" fmla="*/ 54 h 301"/>
                <a:gd name="T34" fmla="*/ 391 w 468"/>
                <a:gd name="T35" fmla="*/ 82 h 301"/>
                <a:gd name="T36" fmla="*/ 373 w 468"/>
                <a:gd name="T37" fmla="*/ 108 h 301"/>
                <a:gd name="T38" fmla="*/ 366 w 468"/>
                <a:gd name="T39" fmla="*/ 121 h 301"/>
                <a:gd name="T40" fmla="*/ 360 w 468"/>
                <a:gd name="T41" fmla="*/ 135 h 301"/>
                <a:gd name="T42" fmla="*/ 353 w 468"/>
                <a:gd name="T43" fmla="*/ 149 h 301"/>
                <a:gd name="T44" fmla="*/ 347 w 468"/>
                <a:gd name="T45" fmla="*/ 163 h 301"/>
                <a:gd name="T46" fmla="*/ 343 w 468"/>
                <a:gd name="T47" fmla="*/ 176 h 301"/>
                <a:gd name="T48" fmla="*/ 340 w 468"/>
                <a:gd name="T49" fmla="*/ 190 h 301"/>
                <a:gd name="T50" fmla="*/ 337 w 468"/>
                <a:gd name="T51" fmla="*/ 204 h 301"/>
                <a:gd name="T52" fmla="*/ 335 w 468"/>
                <a:gd name="T53" fmla="*/ 217 h 301"/>
                <a:gd name="T54" fmla="*/ 302 w 468"/>
                <a:gd name="T55" fmla="*/ 159 h 301"/>
                <a:gd name="T56" fmla="*/ 57 w 468"/>
                <a:gd name="T57" fmla="*/ 301 h 301"/>
                <a:gd name="T58" fmla="*/ 0 w 468"/>
                <a:gd name="T59" fmla="*/ 205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68" h="301">
                  <a:moveTo>
                    <a:pt x="0" y="205"/>
                  </a:moveTo>
                  <a:lnTo>
                    <a:pt x="245" y="64"/>
                  </a:lnTo>
                  <a:lnTo>
                    <a:pt x="213" y="7"/>
                  </a:lnTo>
                  <a:lnTo>
                    <a:pt x="227" y="12"/>
                  </a:lnTo>
                  <a:lnTo>
                    <a:pt x="239" y="16"/>
                  </a:lnTo>
                  <a:lnTo>
                    <a:pt x="253" y="21"/>
                  </a:lnTo>
                  <a:lnTo>
                    <a:pt x="268" y="22"/>
                  </a:lnTo>
                  <a:lnTo>
                    <a:pt x="282" y="26"/>
                  </a:lnTo>
                  <a:lnTo>
                    <a:pt x="297" y="27"/>
                  </a:lnTo>
                  <a:lnTo>
                    <a:pt x="312" y="27"/>
                  </a:lnTo>
                  <a:lnTo>
                    <a:pt x="328" y="27"/>
                  </a:lnTo>
                  <a:lnTo>
                    <a:pt x="360" y="26"/>
                  </a:lnTo>
                  <a:lnTo>
                    <a:pt x="395" y="19"/>
                  </a:lnTo>
                  <a:lnTo>
                    <a:pt x="430" y="12"/>
                  </a:lnTo>
                  <a:lnTo>
                    <a:pt x="468" y="0"/>
                  </a:lnTo>
                  <a:lnTo>
                    <a:pt x="439" y="27"/>
                  </a:lnTo>
                  <a:lnTo>
                    <a:pt x="414" y="54"/>
                  </a:lnTo>
                  <a:lnTo>
                    <a:pt x="391" y="82"/>
                  </a:lnTo>
                  <a:lnTo>
                    <a:pt x="373" y="108"/>
                  </a:lnTo>
                  <a:lnTo>
                    <a:pt x="366" y="121"/>
                  </a:lnTo>
                  <a:lnTo>
                    <a:pt x="360" y="135"/>
                  </a:lnTo>
                  <a:lnTo>
                    <a:pt x="353" y="149"/>
                  </a:lnTo>
                  <a:lnTo>
                    <a:pt x="347" y="163"/>
                  </a:lnTo>
                  <a:lnTo>
                    <a:pt x="343" y="176"/>
                  </a:lnTo>
                  <a:lnTo>
                    <a:pt x="340" y="190"/>
                  </a:lnTo>
                  <a:lnTo>
                    <a:pt x="337" y="204"/>
                  </a:lnTo>
                  <a:lnTo>
                    <a:pt x="335" y="217"/>
                  </a:lnTo>
                  <a:lnTo>
                    <a:pt x="302" y="159"/>
                  </a:lnTo>
                  <a:lnTo>
                    <a:pt x="57" y="301"/>
                  </a:lnTo>
                  <a:lnTo>
                    <a:pt x="0" y="205"/>
                  </a:lnTo>
                </a:path>
              </a:pathLst>
            </a:custGeom>
            <a:noFill/>
            <a:ln w="0">
              <a:solidFill>
                <a:srgbClr val="24211D"/>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31" name="Freeform 34"/>
            <p:cNvSpPr>
              <a:spLocks/>
            </p:cNvSpPr>
            <p:nvPr/>
          </p:nvSpPr>
          <p:spPr bwMode="auto">
            <a:xfrm>
              <a:off x="1646" y="3046"/>
              <a:ext cx="122" cy="134"/>
            </a:xfrm>
            <a:custGeom>
              <a:avLst/>
              <a:gdLst>
                <a:gd name="T0" fmla="*/ 56 w 122"/>
                <a:gd name="T1" fmla="*/ 134 h 134"/>
                <a:gd name="T2" fmla="*/ 0 w 122"/>
                <a:gd name="T3" fmla="*/ 36 h 134"/>
                <a:gd name="T4" fmla="*/ 65 w 122"/>
                <a:gd name="T5" fmla="*/ 0 h 134"/>
                <a:gd name="T6" fmla="*/ 122 w 122"/>
                <a:gd name="T7" fmla="*/ 96 h 134"/>
                <a:gd name="T8" fmla="*/ 56 w 122"/>
                <a:gd name="T9" fmla="*/ 134 h 134"/>
              </a:gdLst>
              <a:ahLst/>
              <a:cxnLst>
                <a:cxn ang="0">
                  <a:pos x="T0" y="T1"/>
                </a:cxn>
                <a:cxn ang="0">
                  <a:pos x="T2" y="T3"/>
                </a:cxn>
                <a:cxn ang="0">
                  <a:pos x="T4" y="T5"/>
                </a:cxn>
                <a:cxn ang="0">
                  <a:pos x="T6" y="T7"/>
                </a:cxn>
                <a:cxn ang="0">
                  <a:pos x="T8" y="T9"/>
                </a:cxn>
              </a:cxnLst>
              <a:rect l="0" t="0" r="r" b="b"/>
              <a:pathLst>
                <a:path w="122" h="134">
                  <a:moveTo>
                    <a:pt x="56" y="134"/>
                  </a:moveTo>
                  <a:lnTo>
                    <a:pt x="0" y="36"/>
                  </a:lnTo>
                  <a:lnTo>
                    <a:pt x="65" y="0"/>
                  </a:lnTo>
                  <a:lnTo>
                    <a:pt x="122" y="96"/>
                  </a:lnTo>
                  <a:lnTo>
                    <a:pt x="56" y="134"/>
                  </a:lnTo>
                </a:path>
              </a:pathLst>
            </a:custGeom>
            <a:noFill/>
            <a:ln w="0">
              <a:solidFill>
                <a:srgbClr val="24211D"/>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32" name="Freeform 35"/>
            <p:cNvSpPr>
              <a:spLocks/>
            </p:cNvSpPr>
            <p:nvPr/>
          </p:nvSpPr>
          <p:spPr bwMode="auto">
            <a:xfrm>
              <a:off x="1571" y="3099"/>
              <a:ext cx="102" cy="123"/>
            </a:xfrm>
            <a:custGeom>
              <a:avLst/>
              <a:gdLst>
                <a:gd name="T0" fmla="*/ 57 w 102"/>
                <a:gd name="T1" fmla="*/ 123 h 123"/>
                <a:gd name="T2" fmla="*/ 0 w 102"/>
                <a:gd name="T3" fmla="*/ 28 h 123"/>
                <a:gd name="T4" fmla="*/ 48 w 102"/>
                <a:gd name="T5" fmla="*/ 0 h 123"/>
                <a:gd name="T6" fmla="*/ 102 w 102"/>
                <a:gd name="T7" fmla="*/ 98 h 123"/>
                <a:gd name="T8" fmla="*/ 57 w 102"/>
                <a:gd name="T9" fmla="*/ 123 h 123"/>
              </a:gdLst>
              <a:ahLst/>
              <a:cxnLst>
                <a:cxn ang="0">
                  <a:pos x="T0" y="T1"/>
                </a:cxn>
                <a:cxn ang="0">
                  <a:pos x="T2" y="T3"/>
                </a:cxn>
                <a:cxn ang="0">
                  <a:pos x="T4" y="T5"/>
                </a:cxn>
                <a:cxn ang="0">
                  <a:pos x="T6" y="T7"/>
                </a:cxn>
                <a:cxn ang="0">
                  <a:pos x="T8" y="T9"/>
                </a:cxn>
              </a:cxnLst>
              <a:rect l="0" t="0" r="r" b="b"/>
              <a:pathLst>
                <a:path w="102" h="123">
                  <a:moveTo>
                    <a:pt x="57" y="123"/>
                  </a:moveTo>
                  <a:lnTo>
                    <a:pt x="0" y="28"/>
                  </a:lnTo>
                  <a:lnTo>
                    <a:pt x="48" y="0"/>
                  </a:lnTo>
                  <a:lnTo>
                    <a:pt x="102" y="98"/>
                  </a:lnTo>
                  <a:lnTo>
                    <a:pt x="57" y="123"/>
                  </a:lnTo>
                </a:path>
              </a:pathLst>
            </a:custGeom>
            <a:noFill/>
            <a:ln w="0">
              <a:solidFill>
                <a:srgbClr val="24211D"/>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33" name="Freeform 36"/>
            <p:cNvSpPr>
              <a:spLocks/>
            </p:cNvSpPr>
            <p:nvPr/>
          </p:nvSpPr>
          <p:spPr bwMode="auto">
            <a:xfrm>
              <a:off x="1511" y="3145"/>
              <a:ext cx="83" cy="114"/>
            </a:xfrm>
            <a:custGeom>
              <a:avLst/>
              <a:gdLst>
                <a:gd name="T0" fmla="*/ 54 w 83"/>
                <a:gd name="T1" fmla="*/ 114 h 114"/>
                <a:gd name="T2" fmla="*/ 0 w 83"/>
                <a:gd name="T3" fmla="*/ 17 h 114"/>
                <a:gd name="T4" fmla="*/ 29 w 83"/>
                <a:gd name="T5" fmla="*/ 0 h 114"/>
                <a:gd name="T6" fmla="*/ 83 w 83"/>
                <a:gd name="T7" fmla="*/ 97 h 114"/>
                <a:gd name="T8" fmla="*/ 54 w 83"/>
                <a:gd name="T9" fmla="*/ 114 h 114"/>
              </a:gdLst>
              <a:ahLst/>
              <a:cxnLst>
                <a:cxn ang="0">
                  <a:pos x="T0" y="T1"/>
                </a:cxn>
                <a:cxn ang="0">
                  <a:pos x="T2" y="T3"/>
                </a:cxn>
                <a:cxn ang="0">
                  <a:pos x="T4" y="T5"/>
                </a:cxn>
                <a:cxn ang="0">
                  <a:pos x="T6" y="T7"/>
                </a:cxn>
                <a:cxn ang="0">
                  <a:pos x="T8" y="T9"/>
                </a:cxn>
              </a:cxnLst>
              <a:rect l="0" t="0" r="r" b="b"/>
              <a:pathLst>
                <a:path w="83" h="114">
                  <a:moveTo>
                    <a:pt x="54" y="114"/>
                  </a:moveTo>
                  <a:lnTo>
                    <a:pt x="0" y="17"/>
                  </a:lnTo>
                  <a:lnTo>
                    <a:pt x="29" y="0"/>
                  </a:lnTo>
                  <a:lnTo>
                    <a:pt x="83" y="97"/>
                  </a:lnTo>
                  <a:lnTo>
                    <a:pt x="54" y="114"/>
                  </a:lnTo>
                </a:path>
              </a:pathLst>
            </a:custGeom>
            <a:noFill/>
            <a:ln w="0">
              <a:solidFill>
                <a:srgbClr val="24211D"/>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34" name="Freeform 37"/>
            <p:cNvSpPr>
              <a:spLocks/>
            </p:cNvSpPr>
            <p:nvPr/>
          </p:nvSpPr>
          <p:spPr bwMode="auto">
            <a:xfrm>
              <a:off x="1456" y="3184"/>
              <a:ext cx="71" cy="105"/>
            </a:xfrm>
            <a:custGeom>
              <a:avLst/>
              <a:gdLst>
                <a:gd name="T0" fmla="*/ 56 w 71"/>
                <a:gd name="T1" fmla="*/ 105 h 105"/>
                <a:gd name="T2" fmla="*/ 0 w 71"/>
                <a:gd name="T3" fmla="*/ 10 h 105"/>
                <a:gd name="T4" fmla="*/ 15 w 71"/>
                <a:gd name="T5" fmla="*/ 0 h 105"/>
                <a:gd name="T6" fmla="*/ 71 w 71"/>
                <a:gd name="T7" fmla="*/ 96 h 105"/>
                <a:gd name="T8" fmla="*/ 56 w 71"/>
                <a:gd name="T9" fmla="*/ 105 h 105"/>
              </a:gdLst>
              <a:ahLst/>
              <a:cxnLst>
                <a:cxn ang="0">
                  <a:pos x="T0" y="T1"/>
                </a:cxn>
                <a:cxn ang="0">
                  <a:pos x="T2" y="T3"/>
                </a:cxn>
                <a:cxn ang="0">
                  <a:pos x="T4" y="T5"/>
                </a:cxn>
                <a:cxn ang="0">
                  <a:pos x="T6" y="T7"/>
                </a:cxn>
                <a:cxn ang="0">
                  <a:pos x="T8" y="T9"/>
                </a:cxn>
              </a:cxnLst>
              <a:rect l="0" t="0" r="r" b="b"/>
              <a:pathLst>
                <a:path w="71" h="105">
                  <a:moveTo>
                    <a:pt x="56" y="105"/>
                  </a:moveTo>
                  <a:lnTo>
                    <a:pt x="0" y="10"/>
                  </a:lnTo>
                  <a:lnTo>
                    <a:pt x="15" y="0"/>
                  </a:lnTo>
                  <a:lnTo>
                    <a:pt x="71" y="96"/>
                  </a:lnTo>
                  <a:lnTo>
                    <a:pt x="56" y="105"/>
                  </a:lnTo>
                </a:path>
              </a:pathLst>
            </a:custGeom>
            <a:noFill/>
            <a:ln w="0">
              <a:solidFill>
                <a:srgbClr val="24211D"/>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35" name="Freeform 38"/>
            <p:cNvSpPr>
              <a:spLocks/>
            </p:cNvSpPr>
            <p:nvPr/>
          </p:nvSpPr>
          <p:spPr bwMode="auto">
            <a:xfrm>
              <a:off x="1413" y="3213"/>
              <a:ext cx="64" cy="101"/>
            </a:xfrm>
            <a:custGeom>
              <a:avLst/>
              <a:gdLst>
                <a:gd name="T0" fmla="*/ 57 w 64"/>
                <a:gd name="T1" fmla="*/ 101 h 101"/>
                <a:gd name="T2" fmla="*/ 0 w 64"/>
                <a:gd name="T3" fmla="*/ 5 h 101"/>
                <a:gd name="T4" fmla="*/ 8 w 64"/>
                <a:gd name="T5" fmla="*/ 0 h 101"/>
                <a:gd name="T6" fmla="*/ 64 w 64"/>
                <a:gd name="T7" fmla="*/ 96 h 101"/>
                <a:gd name="T8" fmla="*/ 57 w 64"/>
                <a:gd name="T9" fmla="*/ 101 h 101"/>
              </a:gdLst>
              <a:ahLst/>
              <a:cxnLst>
                <a:cxn ang="0">
                  <a:pos x="T0" y="T1"/>
                </a:cxn>
                <a:cxn ang="0">
                  <a:pos x="T2" y="T3"/>
                </a:cxn>
                <a:cxn ang="0">
                  <a:pos x="T4" y="T5"/>
                </a:cxn>
                <a:cxn ang="0">
                  <a:pos x="T6" y="T7"/>
                </a:cxn>
                <a:cxn ang="0">
                  <a:pos x="T8" y="T9"/>
                </a:cxn>
              </a:cxnLst>
              <a:rect l="0" t="0" r="r" b="b"/>
              <a:pathLst>
                <a:path w="64" h="101">
                  <a:moveTo>
                    <a:pt x="57" y="101"/>
                  </a:moveTo>
                  <a:lnTo>
                    <a:pt x="0" y="5"/>
                  </a:lnTo>
                  <a:lnTo>
                    <a:pt x="8" y="0"/>
                  </a:lnTo>
                  <a:lnTo>
                    <a:pt x="64" y="96"/>
                  </a:lnTo>
                  <a:lnTo>
                    <a:pt x="57" y="101"/>
                  </a:lnTo>
                </a:path>
              </a:pathLst>
            </a:custGeom>
            <a:noFill/>
            <a:ln w="0">
              <a:solidFill>
                <a:srgbClr val="24211D"/>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36" name="Freeform 39"/>
            <p:cNvSpPr>
              <a:spLocks/>
            </p:cNvSpPr>
            <p:nvPr/>
          </p:nvSpPr>
          <p:spPr bwMode="auto">
            <a:xfrm>
              <a:off x="3693" y="2347"/>
              <a:ext cx="712" cy="257"/>
            </a:xfrm>
            <a:custGeom>
              <a:avLst/>
              <a:gdLst>
                <a:gd name="T0" fmla="*/ 0 w 712"/>
                <a:gd name="T1" fmla="*/ 128 h 257"/>
                <a:gd name="T2" fmla="*/ 466 w 712"/>
                <a:gd name="T3" fmla="*/ 171 h 257"/>
                <a:gd name="T4" fmla="*/ 382 w 712"/>
                <a:gd name="T5" fmla="*/ 257 h 257"/>
                <a:gd name="T6" fmla="*/ 712 w 712"/>
                <a:gd name="T7" fmla="*/ 128 h 257"/>
                <a:gd name="T8" fmla="*/ 382 w 712"/>
                <a:gd name="T9" fmla="*/ 0 h 257"/>
                <a:gd name="T10" fmla="*/ 466 w 712"/>
                <a:gd name="T11" fmla="*/ 87 h 257"/>
                <a:gd name="T12" fmla="*/ 0 w 712"/>
                <a:gd name="T13" fmla="*/ 128 h 257"/>
              </a:gdLst>
              <a:ahLst/>
              <a:cxnLst>
                <a:cxn ang="0">
                  <a:pos x="T0" y="T1"/>
                </a:cxn>
                <a:cxn ang="0">
                  <a:pos x="T2" y="T3"/>
                </a:cxn>
                <a:cxn ang="0">
                  <a:pos x="T4" y="T5"/>
                </a:cxn>
                <a:cxn ang="0">
                  <a:pos x="T6" y="T7"/>
                </a:cxn>
                <a:cxn ang="0">
                  <a:pos x="T8" y="T9"/>
                </a:cxn>
                <a:cxn ang="0">
                  <a:pos x="T10" y="T11"/>
                </a:cxn>
                <a:cxn ang="0">
                  <a:pos x="T12" y="T13"/>
                </a:cxn>
              </a:cxnLst>
              <a:rect l="0" t="0" r="r" b="b"/>
              <a:pathLst>
                <a:path w="712" h="257">
                  <a:moveTo>
                    <a:pt x="0" y="128"/>
                  </a:moveTo>
                  <a:lnTo>
                    <a:pt x="466" y="171"/>
                  </a:lnTo>
                  <a:lnTo>
                    <a:pt x="382" y="257"/>
                  </a:lnTo>
                  <a:lnTo>
                    <a:pt x="712" y="128"/>
                  </a:lnTo>
                  <a:lnTo>
                    <a:pt x="382" y="0"/>
                  </a:lnTo>
                  <a:lnTo>
                    <a:pt x="466" y="87"/>
                  </a:lnTo>
                  <a:lnTo>
                    <a:pt x="0" y="128"/>
                  </a:lnTo>
                  <a:close/>
                </a:path>
              </a:pathLst>
            </a:custGeom>
            <a:solidFill>
              <a:srgbClr val="DA251D"/>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7" name="Freeform 40"/>
            <p:cNvSpPr>
              <a:spLocks noEditPoints="1"/>
            </p:cNvSpPr>
            <p:nvPr/>
          </p:nvSpPr>
          <p:spPr bwMode="auto">
            <a:xfrm>
              <a:off x="3692" y="2346"/>
              <a:ext cx="713" cy="260"/>
            </a:xfrm>
            <a:custGeom>
              <a:avLst/>
              <a:gdLst>
                <a:gd name="T0" fmla="*/ 467 w 713"/>
                <a:gd name="T1" fmla="*/ 172 h 260"/>
                <a:gd name="T2" fmla="*/ 1 w 713"/>
                <a:gd name="T3" fmla="*/ 129 h 260"/>
                <a:gd name="T4" fmla="*/ 468 w 713"/>
                <a:gd name="T5" fmla="*/ 172 h 260"/>
                <a:gd name="T6" fmla="*/ 468 w 713"/>
                <a:gd name="T7" fmla="*/ 170 h 260"/>
                <a:gd name="T8" fmla="*/ 468 w 713"/>
                <a:gd name="T9" fmla="*/ 170 h 260"/>
                <a:gd name="T10" fmla="*/ 468 w 713"/>
                <a:gd name="T11" fmla="*/ 172 h 260"/>
                <a:gd name="T12" fmla="*/ 468 w 713"/>
                <a:gd name="T13" fmla="*/ 172 h 260"/>
                <a:gd name="T14" fmla="*/ 467 w 713"/>
                <a:gd name="T15" fmla="*/ 172 h 260"/>
                <a:gd name="T16" fmla="*/ 382 w 713"/>
                <a:gd name="T17" fmla="*/ 258 h 260"/>
                <a:gd name="T18" fmla="*/ 468 w 713"/>
                <a:gd name="T19" fmla="*/ 172 h 260"/>
                <a:gd name="T20" fmla="*/ 383 w 713"/>
                <a:gd name="T21" fmla="*/ 260 h 260"/>
                <a:gd name="T22" fmla="*/ 385 w 713"/>
                <a:gd name="T23" fmla="*/ 260 h 260"/>
                <a:gd name="T24" fmla="*/ 383 w 713"/>
                <a:gd name="T25" fmla="*/ 260 h 260"/>
                <a:gd name="T26" fmla="*/ 382 w 713"/>
                <a:gd name="T27" fmla="*/ 258 h 260"/>
                <a:gd name="T28" fmla="*/ 382 w 713"/>
                <a:gd name="T29" fmla="*/ 258 h 260"/>
                <a:gd name="T30" fmla="*/ 713 w 713"/>
                <a:gd name="T31" fmla="*/ 130 h 260"/>
                <a:gd name="T32" fmla="*/ 383 w 713"/>
                <a:gd name="T33" fmla="*/ 258 h 260"/>
                <a:gd name="T34" fmla="*/ 713 w 713"/>
                <a:gd name="T35" fmla="*/ 129 h 260"/>
                <a:gd name="T36" fmla="*/ 712 w 713"/>
                <a:gd name="T37" fmla="*/ 129 h 260"/>
                <a:gd name="T38" fmla="*/ 713 w 713"/>
                <a:gd name="T39" fmla="*/ 129 h 260"/>
                <a:gd name="T40" fmla="*/ 713 w 713"/>
                <a:gd name="T41" fmla="*/ 130 h 260"/>
                <a:gd name="T42" fmla="*/ 713 w 713"/>
                <a:gd name="T43" fmla="*/ 130 h 260"/>
                <a:gd name="T44" fmla="*/ 383 w 713"/>
                <a:gd name="T45" fmla="*/ 0 h 260"/>
                <a:gd name="T46" fmla="*/ 712 w 713"/>
                <a:gd name="T47" fmla="*/ 130 h 260"/>
                <a:gd name="T48" fmla="*/ 382 w 713"/>
                <a:gd name="T49" fmla="*/ 1 h 260"/>
                <a:gd name="T50" fmla="*/ 383 w 713"/>
                <a:gd name="T51" fmla="*/ 1 h 260"/>
                <a:gd name="T52" fmla="*/ 382 w 713"/>
                <a:gd name="T53" fmla="*/ 1 h 260"/>
                <a:gd name="T54" fmla="*/ 382 w 713"/>
                <a:gd name="T55" fmla="*/ 0 h 260"/>
                <a:gd name="T56" fmla="*/ 383 w 713"/>
                <a:gd name="T57" fmla="*/ 0 h 260"/>
                <a:gd name="T58" fmla="*/ 467 w 713"/>
                <a:gd name="T59" fmla="*/ 89 h 260"/>
                <a:gd name="T60" fmla="*/ 385 w 713"/>
                <a:gd name="T61" fmla="*/ 0 h 260"/>
                <a:gd name="T62" fmla="*/ 468 w 713"/>
                <a:gd name="T63" fmla="*/ 89 h 260"/>
                <a:gd name="T64" fmla="*/ 468 w 713"/>
                <a:gd name="T65" fmla="*/ 88 h 260"/>
                <a:gd name="T66" fmla="*/ 468 w 713"/>
                <a:gd name="T67" fmla="*/ 88 h 260"/>
                <a:gd name="T68" fmla="*/ 468 w 713"/>
                <a:gd name="T69" fmla="*/ 89 h 260"/>
                <a:gd name="T70" fmla="*/ 467 w 713"/>
                <a:gd name="T71" fmla="*/ 89 h 260"/>
                <a:gd name="T72" fmla="*/ 1 w 713"/>
                <a:gd name="T73" fmla="*/ 129 h 260"/>
                <a:gd name="T74" fmla="*/ 468 w 713"/>
                <a:gd name="T75" fmla="*/ 89 h 260"/>
                <a:gd name="T76" fmla="*/ 1 w 713"/>
                <a:gd name="T77" fmla="*/ 130 h 260"/>
                <a:gd name="T78" fmla="*/ 1 w 713"/>
                <a:gd name="T79" fmla="*/ 130 h 260"/>
                <a:gd name="T80" fmla="*/ 0 w 713"/>
                <a:gd name="T81" fmla="*/ 130 h 260"/>
                <a:gd name="T82" fmla="*/ 0 w 713"/>
                <a:gd name="T83" fmla="*/ 130 h 260"/>
                <a:gd name="T84" fmla="*/ 0 w 713"/>
                <a:gd name="T85" fmla="*/ 129 h 260"/>
                <a:gd name="T86" fmla="*/ 1 w 713"/>
                <a:gd name="T87" fmla="*/ 129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713" h="260">
                  <a:moveTo>
                    <a:pt x="468" y="172"/>
                  </a:moveTo>
                  <a:lnTo>
                    <a:pt x="467" y="172"/>
                  </a:lnTo>
                  <a:lnTo>
                    <a:pt x="1" y="130"/>
                  </a:lnTo>
                  <a:lnTo>
                    <a:pt x="1" y="129"/>
                  </a:lnTo>
                  <a:lnTo>
                    <a:pt x="468" y="170"/>
                  </a:lnTo>
                  <a:lnTo>
                    <a:pt x="468" y="172"/>
                  </a:lnTo>
                  <a:close/>
                  <a:moveTo>
                    <a:pt x="467" y="172"/>
                  </a:moveTo>
                  <a:lnTo>
                    <a:pt x="468" y="170"/>
                  </a:lnTo>
                  <a:lnTo>
                    <a:pt x="468" y="170"/>
                  </a:lnTo>
                  <a:lnTo>
                    <a:pt x="468" y="170"/>
                  </a:lnTo>
                  <a:lnTo>
                    <a:pt x="468" y="170"/>
                  </a:lnTo>
                  <a:lnTo>
                    <a:pt x="468" y="172"/>
                  </a:lnTo>
                  <a:lnTo>
                    <a:pt x="468" y="172"/>
                  </a:lnTo>
                  <a:lnTo>
                    <a:pt x="468" y="172"/>
                  </a:lnTo>
                  <a:lnTo>
                    <a:pt x="468" y="172"/>
                  </a:lnTo>
                  <a:lnTo>
                    <a:pt x="467" y="172"/>
                  </a:lnTo>
                  <a:close/>
                  <a:moveTo>
                    <a:pt x="383" y="260"/>
                  </a:moveTo>
                  <a:lnTo>
                    <a:pt x="382" y="258"/>
                  </a:lnTo>
                  <a:lnTo>
                    <a:pt x="467" y="170"/>
                  </a:lnTo>
                  <a:lnTo>
                    <a:pt x="468" y="172"/>
                  </a:lnTo>
                  <a:lnTo>
                    <a:pt x="385" y="260"/>
                  </a:lnTo>
                  <a:lnTo>
                    <a:pt x="383" y="260"/>
                  </a:lnTo>
                  <a:close/>
                  <a:moveTo>
                    <a:pt x="382" y="258"/>
                  </a:moveTo>
                  <a:lnTo>
                    <a:pt x="385" y="260"/>
                  </a:lnTo>
                  <a:lnTo>
                    <a:pt x="383" y="260"/>
                  </a:lnTo>
                  <a:lnTo>
                    <a:pt x="383" y="260"/>
                  </a:lnTo>
                  <a:lnTo>
                    <a:pt x="382" y="260"/>
                  </a:lnTo>
                  <a:lnTo>
                    <a:pt x="382" y="258"/>
                  </a:lnTo>
                  <a:lnTo>
                    <a:pt x="382" y="258"/>
                  </a:lnTo>
                  <a:lnTo>
                    <a:pt x="382" y="258"/>
                  </a:lnTo>
                  <a:close/>
                  <a:moveTo>
                    <a:pt x="713" y="129"/>
                  </a:moveTo>
                  <a:lnTo>
                    <a:pt x="713" y="130"/>
                  </a:lnTo>
                  <a:lnTo>
                    <a:pt x="383" y="260"/>
                  </a:lnTo>
                  <a:lnTo>
                    <a:pt x="383" y="258"/>
                  </a:lnTo>
                  <a:lnTo>
                    <a:pt x="712" y="129"/>
                  </a:lnTo>
                  <a:lnTo>
                    <a:pt x="713" y="129"/>
                  </a:lnTo>
                  <a:close/>
                  <a:moveTo>
                    <a:pt x="713" y="130"/>
                  </a:moveTo>
                  <a:lnTo>
                    <a:pt x="712" y="129"/>
                  </a:lnTo>
                  <a:lnTo>
                    <a:pt x="713" y="129"/>
                  </a:lnTo>
                  <a:lnTo>
                    <a:pt x="713" y="129"/>
                  </a:lnTo>
                  <a:lnTo>
                    <a:pt x="713" y="129"/>
                  </a:lnTo>
                  <a:lnTo>
                    <a:pt x="713" y="130"/>
                  </a:lnTo>
                  <a:lnTo>
                    <a:pt x="713" y="130"/>
                  </a:lnTo>
                  <a:lnTo>
                    <a:pt x="713" y="130"/>
                  </a:lnTo>
                  <a:close/>
                  <a:moveTo>
                    <a:pt x="382" y="1"/>
                  </a:moveTo>
                  <a:lnTo>
                    <a:pt x="383" y="0"/>
                  </a:lnTo>
                  <a:lnTo>
                    <a:pt x="713" y="129"/>
                  </a:lnTo>
                  <a:lnTo>
                    <a:pt x="712" y="130"/>
                  </a:lnTo>
                  <a:lnTo>
                    <a:pt x="383" y="1"/>
                  </a:lnTo>
                  <a:lnTo>
                    <a:pt x="382" y="1"/>
                  </a:lnTo>
                  <a:close/>
                  <a:moveTo>
                    <a:pt x="383" y="0"/>
                  </a:moveTo>
                  <a:lnTo>
                    <a:pt x="383" y="1"/>
                  </a:lnTo>
                  <a:lnTo>
                    <a:pt x="382" y="1"/>
                  </a:lnTo>
                  <a:lnTo>
                    <a:pt x="382" y="1"/>
                  </a:lnTo>
                  <a:lnTo>
                    <a:pt x="382" y="1"/>
                  </a:lnTo>
                  <a:lnTo>
                    <a:pt x="382" y="0"/>
                  </a:lnTo>
                  <a:lnTo>
                    <a:pt x="383" y="0"/>
                  </a:lnTo>
                  <a:lnTo>
                    <a:pt x="383" y="0"/>
                  </a:lnTo>
                  <a:close/>
                  <a:moveTo>
                    <a:pt x="468" y="89"/>
                  </a:moveTo>
                  <a:lnTo>
                    <a:pt x="467" y="89"/>
                  </a:lnTo>
                  <a:lnTo>
                    <a:pt x="382" y="1"/>
                  </a:lnTo>
                  <a:lnTo>
                    <a:pt x="385" y="0"/>
                  </a:lnTo>
                  <a:lnTo>
                    <a:pt x="468" y="88"/>
                  </a:lnTo>
                  <a:lnTo>
                    <a:pt x="468" y="89"/>
                  </a:lnTo>
                  <a:close/>
                  <a:moveTo>
                    <a:pt x="467" y="89"/>
                  </a:moveTo>
                  <a:lnTo>
                    <a:pt x="468" y="88"/>
                  </a:lnTo>
                  <a:lnTo>
                    <a:pt x="468" y="88"/>
                  </a:lnTo>
                  <a:lnTo>
                    <a:pt x="468" y="88"/>
                  </a:lnTo>
                  <a:lnTo>
                    <a:pt x="468" y="89"/>
                  </a:lnTo>
                  <a:lnTo>
                    <a:pt x="468" y="89"/>
                  </a:lnTo>
                  <a:lnTo>
                    <a:pt x="467" y="89"/>
                  </a:lnTo>
                  <a:lnTo>
                    <a:pt x="467" y="89"/>
                  </a:lnTo>
                  <a:close/>
                  <a:moveTo>
                    <a:pt x="1" y="130"/>
                  </a:moveTo>
                  <a:lnTo>
                    <a:pt x="1" y="129"/>
                  </a:lnTo>
                  <a:lnTo>
                    <a:pt x="467" y="88"/>
                  </a:lnTo>
                  <a:lnTo>
                    <a:pt x="468" y="89"/>
                  </a:lnTo>
                  <a:lnTo>
                    <a:pt x="1" y="130"/>
                  </a:lnTo>
                  <a:lnTo>
                    <a:pt x="1" y="130"/>
                  </a:lnTo>
                  <a:close/>
                  <a:moveTo>
                    <a:pt x="1" y="129"/>
                  </a:moveTo>
                  <a:lnTo>
                    <a:pt x="1" y="130"/>
                  </a:lnTo>
                  <a:lnTo>
                    <a:pt x="1" y="130"/>
                  </a:lnTo>
                  <a:lnTo>
                    <a:pt x="0" y="130"/>
                  </a:lnTo>
                  <a:lnTo>
                    <a:pt x="0" y="130"/>
                  </a:lnTo>
                  <a:lnTo>
                    <a:pt x="0" y="130"/>
                  </a:lnTo>
                  <a:lnTo>
                    <a:pt x="0" y="129"/>
                  </a:lnTo>
                  <a:lnTo>
                    <a:pt x="0" y="129"/>
                  </a:lnTo>
                  <a:lnTo>
                    <a:pt x="0" y="129"/>
                  </a:lnTo>
                  <a:lnTo>
                    <a:pt x="1" y="129"/>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8" name="Freeform 41"/>
            <p:cNvSpPr>
              <a:spLocks/>
            </p:cNvSpPr>
            <p:nvPr/>
          </p:nvSpPr>
          <p:spPr bwMode="auto">
            <a:xfrm>
              <a:off x="3672" y="1650"/>
              <a:ext cx="616" cy="355"/>
            </a:xfrm>
            <a:custGeom>
              <a:avLst/>
              <a:gdLst>
                <a:gd name="T0" fmla="*/ 0 w 616"/>
                <a:gd name="T1" fmla="*/ 355 h 355"/>
                <a:gd name="T2" fmla="*/ 424 w 616"/>
                <a:gd name="T3" fmla="*/ 158 h 355"/>
                <a:gd name="T4" fmla="*/ 396 w 616"/>
                <a:gd name="T5" fmla="*/ 275 h 355"/>
                <a:gd name="T6" fmla="*/ 616 w 616"/>
                <a:gd name="T7" fmla="*/ 0 h 355"/>
                <a:gd name="T8" fmla="*/ 266 w 616"/>
                <a:gd name="T9" fmla="*/ 53 h 355"/>
                <a:gd name="T10" fmla="*/ 383 w 616"/>
                <a:gd name="T11" fmla="*/ 87 h 355"/>
                <a:gd name="T12" fmla="*/ 0 w 616"/>
                <a:gd name="T13" fmla="*/ 355 h 355"/>
              </a:gdLst>
              <a:ahLst/>
              <a:cxnLst>
                <a:cxn ang="0">
                  <a:pos x="T0" y="T1"/>
                </a:cxn>
                <a:cxn ang="0">
                  <a:pos x="T2" y="T3"/>
                </a:cxn>
                <a:cxn ang="0">
                  <a:pos x="T4" y="T5"/>
                </a:cxn>
                <a:cxn ang="0">
                  <a:pos x="T6" y="T7"/>
                </a:cxn>
                <a:cxn ang="0">
                  <a:pos x="T8" y="T9"/>
                </a:cxn>
                <a:cxn ang="0">
                  <a:pos x="T10" y="T11"/>
                </a:cxn>
                <a:cxn ang="0">
                  <a:pos x="T12" y="T13"/>
                </a:cxn>
              </a:cxnLst>
              <a:rect l="0" t="0" r="r" b="b"/>
              <a:pathLst>
                <a:path w="616" h="355">
                  <a:moveTo>
                    <a:pt x="0" y="355"/>
                  </a:moveTo>
                  <a:lnTo>
                    <a:pt x="424" y="158"/>
                  </a:lnTo>
                  <a:lnTo>
                    <a:pt x="396" y="275"/>
                  </a:lnTo>
                  <a:lnTo>
                    <a:pt x="616" y="0"/>
                  </a:lnTo>
                  <a:lnTo>
                    <a:pt x="266" y="53"/>
                  </a:lnTo>
                  <a:lnTo>
                    <a:pt x="383" y="87"/>
                  </a:lnTo>
                  <a:lnTo>
                    <a:pt x="0" y="355"/>
                  </a:lnTo>
                  <a:close/>
                </a:path>
              </a:pathLst>
            </a:custGeom>
            <a:solidFill>
              <a:srgbClr val="DA251D"/>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9" name="Freeform 42"/>
            <p:cNvSpPr>
              <a:spLocks/>
            </p:cNvSpPr>
            <p:nvPr/>
          </p:nvSpPr>
          <p:spPr bwMode="auto">
            <a:xfrm>
              <a:off x="3672" y="1650"/>
              <a:ext cx="616" cy="355"/>
            </a:xfrm>
            <a:custGeom>
              <a:avLst/>
              <a:gdLst>
                <a:gd name="T0" fmla="*/ 0 w 616"/>
                <a:gd name="T1" fmla="*/ 355 h 355"/>
                <a:gd name="T2" fmla="*/ 424 w 616"/>
                <a:gd name="T3" fmla="*/ 158 h 355"/>
                <a:gd name="T4" fmla="*/ 396 w 616"/>
                <a:gd name="T5" fmla="*/ 275 h 355"/>
                <a:gd name="T6" fmla="*/ 616 w 616"/>
                <a:gd name="T7" fmla="*/ 0 h 355"/>
                <a:gd name="T8" fmla="*/ 266 w 616"/>
                <a:gd name="T9" fmla="*/ 53 h 355"/>
                <a:gd name="T10" fmla="*/ 383 w 616"/>
                <a:gd name="T11" fmla="*/ 87 h 355"/>
                <a:gd name="T12" fmla="*/ 0 w 616"/>
                <a:gd name="T13" fmla="*/ 355 h 355"/>
              </a:gdLst>
              <a:ahLst/>
              <a:cxnLst>
                <a:cxn ang="0">
                  <a:pos x="T0" y="T1"/>
                </a:cxn>
                <a:cxn ang="0">
                  <a:pos x="T2" y="T3"/>
                </a:cxn>
                <a:cxn ang="0">
                  <a:pos x="T4" y="T5"/>
                </a:cxn>
                <a:cxn ang="0">
                  <a:pos x="T6" y="T7"/>
                </a:cxn>
                <a:cxn ang="0">
                  <a:pos x="T8" y="T9"/>
                </a:cxn>
                <a:cxn ang="0">
                  <a:pos x="T10" y="T11"/>
                </a:cxn>
                <a:cxn ang="0">
                  <a:pos x="T12" y="T13"/>
                </a:cxn>
              </a:cxnLst>
              <a:rect l="0" t="0" r="r" b="b"/>
              <a:pathLst>
                <a:path w="616" h="355">
                  <a:moveTo>
                    <a:pt x="0" y="355"/>
                  </a:moveTo>
                  <a:lnTo>
                    <a:pt x="424" y="158"/>
                  </a:lnTo>
                  <a:lnTo>
                    <a:pt x="396" y="275"/>
                  </a:lnTo>
                  <a:lnTo>
                    <a:pt x="616" y="0"/>
                  </a:lnTo>
                  <a:lnTo>
                    <a:pt x="266" y="53"/>
                  </a:lnTo>
                  <a:lnTo>
                    <a:pt x="383" y="87"/>
                  </a:lnTo>
                  <a:lnTo>
                    <a:pt x="0" y="355"/>
                  </a:lnTo>
                </a:path>
              </a:pathLst>
            </a:custGeom>
            <a:noFill/>
            <a:ln w="0">
              <a:solidFill>
                <a:srgbClr val="24211D"/>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40" name="Freeform 43"/>
            <p:cNvSpPr>
              <a:spLocks/>
            </p:cNvSpPr>
            <p:nvPr/>
          </p:nvSpPr>
          <p:spPr bwMode="auto">
            <a:xfrm>
              <a:off x="3580" y="2962"/>
              <a:ext cx="617" cy="356"/>
            </a:xfrm>
            <a:custGeom>
              <a:avLst/>
              <a:gdLst>
                <a:gd name="T0" fmla="*/ 0 w 617"/>
                <a:gd name="T1" fmla="*/ 0 h 356"/>
                <a:gd name="T2" fmla="*/ 384 w 617"/>
                <a:gd name="T3" fmla="*/ 270 h 356"/>
                <a:gd name="T4" fmla="*/ 267 w 617"/>
                <a:gd name="T5" fmla="*/ 303 h 356"/>
                <a:gd name="T6" fmla="*/ 617 w 617"/>
                <a:gd name="T7" fmla="*/ 356 h 356"/>
                <a:gd name="T8" fmla="*/ 396 w 617"/>
                <a:gd name="T9" fmla="*/ 79 h 356"/>
                <a:gd name="T10" fmla="*/ 425 w 617"/>
                <a:gd name="T11" fmla="*/ 198 h 356"/>
                <a:gd name="T12" fmla="*/ 0 w 617"/>
                <a:gd name="T13" fmla="*/ 0 h 356"/>
              </a:gdLst>
              <a:ahLst/>
              <a:cxnLst>
                <a:cxn ang="0">
                  <a:pos x="T0" y="T1"/>
                </a:cxn>
                <a:cxn ang="0">
                  <a:pos x="T2" y="T3"/>
                </a:cxn>
                <a:cxn ang="0">
                  <a:pos x="T4" y="T5"/>
                </a:cxn>
                <a:cxn ang="0">
                  <a:pos x="T6" y="T7"/>
                </a:cxn>
                <a:cxn ang="0">
                  <a:pos x="T8" y="T9"/>
                </a:cxn>
                <a:cxn ang="0">
                  <a:pos x="T10" y="T11"/>
                </a:cxn>
                <a:cxn ang="0">
                  <a:pos x="T12" y="T13"/>
                </a:cxn>
              </a:cxnLst>
              <a:rect l="0" t="0" r="r" b="b"/>
              <a:pathLst>
                <a:path w="617" h="356">
                  <a:moveTo>
                    <a:pt x="0" y="0"/>
                  </a:moveTo>
                  <a:lnTo>
                    <a:pt x="384" y="270"/>
                  </a:lnTo>
                  <a:lnTo>
                    <a:pt x="267" y="303"/>
                  </a:lnTo>
                  <a:lnTo>
                    <a:pt x="617" y="356"/>
                  </a:lnTo>
                  <a:lnTo>
                    <a:pt x="396" y="79"/>
                  </a:lnTo>
                  <a:lnTo>
                    <a:pt x="425" y="198"/>
                  </a:lnTo>
                  <a:lnTo>
                    <a:pt x="0" y="0"/>
                  </a:lnTo>
                  <a:close/>
                </a:path>
              </a:pathLst>
            </a:custGeom>
            <a:solidFill>
              <a:srgbClr val="DA251D"/>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1" name="Freeform 44"/>
            <p:cNvSpPr>
              <a:spLocks/>
            </p:cNvSpPr>
            <p:nvPr/>
          </p:nvSpPr>
          <p:spPr bwMode="auto">
            <a:xfrm>
              <a:off x="3580" y="2962"/>
              <a:ext cx="617" cy="356"/>
            </a:xfrm>
            <a:custGeom>
              <a:avLst/>
              <a:gdLst>
                <a:gd name="T0" fmla="*/ 0 w 617"/>
                <a:gd name="T1" fmla="*/ 0 h 356"/>
                <a:gd name="T2" fmla="*/ 384 w 617"/>
                <a:gd name="T3" fmla="*/ 270 h 356"/>
                <a:gd name="T4" fmla="*/ 267 w 617"/>
                <a:gd name="T5" fmla="*/ 303 h 356"/>
                <a:gd name="T6" fmla="*/ 617 w 617"/>
                <a:gd name="T7" fmla="*/ 356 h 356"/>
                <a:gd name="T8" fmla="*/ 396 w 617"/>
                <a:gd name="T9" fmla="*/ 79 h 356"/>
                <a:gd name="T10" fmla="*/ 425 w 617"/>
                <a:gd name="T11" fmla="*/ 198 h 356"/>
                <a:gd name="T12" fmla="*/ 0 w 617"/>
                <a:gd name="T13" fmla="*/ 0 h 356"/>
              </a:gdLst>
              <a:ahLst/>
              <a:cxnLst>
                <a:cxn ang="0">
                  <a:pos x="T0" y="T1"/>
                </a:cxn>
                <a:cxn ang="0">
                  <a:pos x="T2" y="T3"/>
                </a:cxn>
                <a:cxn ang="0">
                  <a:pos x="T4" y="T5"/>
                </a:cxn>
                <a:cxn ang="0">
                  <a:pos x="T6" y="T7"/>
                </a:cxn>
                <a:cxn ang="0">
                  <a:pos x="T8" y="T9"/>
                </a:cxn>
                <a:cxn ang="0">
                  <a:pos x="T10" y="T11"/>
                </a:cxn>
                <a:cxn ang="0">
                  <a:pos x="T12" y="T13"/>
                </a:cxn>
              </a:cxnLst>
              <a:rect l="0" t="0" r="r" b="b"/>
              <a:pathLst>
                <a:path w="617" h="356">
                  <a:moveTo>
                    <a:pt x="0" y="0"/>
                  </a:moveTo>
                  <a:lnTo>
                    <a:pt x="384" y="270"/>
                  </a:lnTo>
                  <a:lnTo>
                    <a:pt x="267" y="303"/>
                  </a:lnTo>
                  <a:lnTo>
                    <a:pt x="617" y="356"/>
                  </a:lnTo>
                  <a:lnTo>
                    <a:pt x="396" y="79"/>
                  </a:lnTo>
                  <a:lnTo>
                    <a:pt x="425" y="198"/>
                  </a:lnTo>
                  <a:lnTo>
                    <a:pt x="0" y="0"/>
                  </a:lnTo>
                </a:path>
              </a:pathLst>
            </a:custGeom>
            <a:noFill/>
            <a:ln w="0">
              <a:solidFill>
                <a:srgbClr val="24211D"/>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42" name="Freeform 45"/>
            <p:cNvSpPr>
              <a:spLocks/>
            </p:cNvSpPr>
            <p:nvPr/>
          </p:nvSpPr>
          <p:spPr bwMode="auto">
            <a:xfrm>
              <a:off x="2384" y="2297"/>
              <a:ext cx="1003" cy="233"/>
            </a:xfrm>
            <a:custGeom>
              <a:avLst/>
              <a:gdLst>
                <a:gd name="T0" fmla="*/ 1003 w 1003"/>
                <a:gd name="T1" fmla="*/ 211 h 233"/>
                <a:gd name="T2" fmla="*/ 650 w 1003"/>
                <a:gd name="T3" fmla="*/ 0 h 233"/>
                <a:gd name="T4" fmla="*/ 735 w 1003"/>
                <a:gd name="T5" fmla="*/ 79 h 233"/>
                <a:gd name="T6" fmla="*/ 697 w 1003"/>
                <a:gd name="T7" fmla="*/ 99 h 233"/>
                <a:gd name="T8" fmla="*/ 667 w 1003"/>
                <a:gd name="T9" fmla="*/ 108 h 233"/>
                <a:gd name="T10" fmla="*/ 635 w 1003"/>
                <a:gd name="T11" fmla="*/ 109 h 233"/>
                <a:gd name="T12" fmla="*/ 606 w 1003"/>
                <a:gd name="T13" fmla="*/ 103 h 233"/>
                <a:gd name="T14" fmla="*/ 566 w 1003"/>
                <a:gd name="T15" fmla="*/ 85 h 233"/>
                <a:gd name="T16" fmla="*/ 512 w 1003"/>
                <a:gd name="T17" fmla="*/ 58 h 233"/>
                <a:gd name="T18" fmla="*/ 472 w 1003"/>
                <a:gd name="T19" fmla="*/ 41 h 233"/>
                <a:gd name="T20" fmla="*/ 445 w 1003"/>
                <a:gd name="T21" fmla="*/ 35 h 233"/>
                <a:gd name="T22" fmla="*/ 417 w 1003"/>
                <a:gd name="T23" fmla="*/ 35 h 233"/>
                <a:gd name="T24" fmla="*/ 390 w 1003"/>
                <a:gd name="T25" fmla="*/ 41 h 233"/>
                <a:gd name="T26" fmla="*/ 350 w 1003"/>
                <a:gd name="T27" fmla="*/ 58 h 233"/>
                <a:gd name="T28" fmla="*/ 299 w 1003"/>
                <a:gd name="T29" fmla="*/ 85 h 233"/>
                <a:gd name="T30" fmla="*/ 257 w 1003"/>
                <a:gd name="T31" fmla="*/ 102 h 233"/>
                <a:gd name="T32" fmla="*/ 229 w 1003"/>
                <a:gd name="T33" fmla="*/ 108 h 233"/>
                <a:gd name="T34" fmla="*/ 200 w 1003"/>
                <a:gd name="T35" fmla="*/ 108 h 233"/>
                <a:gd name="T36" fmla="*/ 172 w 1003"/>
                <a:gd name="T37" fmla="*/ 102 h 233"/>
                <a:gd name="T38" fmla="*/ 131 w 1003"/>
                <a:gd name="T39" fmla="*/ 85 h 233"/>
                <a:gd name="T40" fmla="*/ 78 w 1003"/>
                <a:gd name="T41" fmla="*/ 58 h 233"/>
                <a:gd name="T42" fmla="*/ 38 w 1003"/>
                <a:gd name="T43" fmla="*/ 41 h 233"/>
                <a:gd name="T44" fmla="*/ 12 w 1003"/>
                <a:gd name="T45" fmla="*/ 35 h 233"/>
                <a:gd name="T46" fmla="*/ 14 w 1003"/>
                <a:gd name="T47" fmla="*/ 42 h 233"/>
                <a:gd name="T48" fmla="*/ 40 w 1003"/>
                <a:gd name="T49" fmla="*/ 67 h 233"/>
                <a:gd name="T50" fmla="*/ 72 w 1003"/>
                <a:gd name="T51" fmla="*/ 114 h 233"/>
                <a:gd name="T52" fmla="*/ 105 w 1003"/>
                <a:gd name="T53" fmla="*/ 164 h 233"/>
                <a:gd name="T54" fmla="*/ 130 w 1003"/>
                <a:gd name="T55" fmla="*/ 195 h 233"/>
                <a:gd name="T56" fmla="*/ 158 w 1003"/>
                <a:gd name="T57" fmla="*/ 218 h 233"/>
                <a:gd name="T58" fmla="*/ 184 w 1003"/>
                <a:gd name="T59" fmla="*/ 228 h 233"/>
                <a:gd name="T60" fmla="*/ 204 w 1003"/>
                <a:gd name="T61" fmla="*/ 231 h 233"/>
                <a:gd name="T62" fmla="*/ 230 w 1003"/>
                <a:gd name="T63" fmla="*/ 231 h 233"/>
                <a:gd name="T64" fmla="*/ 260 w 1003"/>
                <a:gd name="T65" fmla="*/ 225 h 233"/>
                <a:gd name="T66" fmla="*/ 300 w 1003"/>
                <a:gd name="T67" fmla="*/ 208 h 233"/>
                <a:gd name="T68" fmla="*/ 350 w 1003"/>
                <a:gd name="T69" fmla="*/ 181 h 233"/>
                <a:gd name="T70" fmla="*/ 388 w 1003"/>
                <a:gd name="T71" fmla="*/ 164 h 233"/>
                <a:gd name="T72" fmla="*/ 414 w 1003"/>
                <a:gd name="T73" fmla="*/ 158 h 233"/>
                <a:gd name="T74" fmla="*/ 443 w 1003"/>
                <a:gd name="T75" fmla="*/ 158 h 233"/>
                <a:gd name="T76" fmla="*/ 472 w 1003"/>
                <a:gd name="T77" fmla="*/ 164 h 233"/>
                <a:gd name="T78" fmla="*/ 513 w 1003"/>
                <a:gd name="T79" fmla="*/ 181 h 233"/>
                <a:gd name="T80" fmla="*/ 566 w 1003"/>
                <a:gd name="T81" fmla="*/ 208 h 233"/>
                <a:gd name="T82" fmla="*/ 606 w 1003"/>
                <a:gd name="T83" fmla="*/ 225 h 233"/>
                <a:gd name="T84" fmla="*/ 635 w 1003"/>
                <a:gd name="T85" fmla="*/ 231 h 233"/>
                <a:gd name="T86" fmla="*/ 664 w 1003"/>
                <a:gd name="T87" fmla="*/ 231 h 233"/>
                <a:gd name="T88" fmla="*/ 691 w 1003"/>
                <a:gd name="T89" fmla="*/ 225 h 233"/>
                <a:gd name="T90" fmla="*/ 729 w 1003"/>
                <a:gd name="T91" fmla="*/ 208 h 233"/>
                <a:gd name="T92" fmla="*/ 783 w 1003"/>
                <a:gd name="T93" fmla="*/ 179 h 233"/>
                <a:gd name="T94" fmla="*/ 830 w 1003"/>
                <a:gd name="T95" fmla="*/ 160 h 233"/>
                <a:gd name="T96" fmla="*/ 866 w 1003"/>
                <a:gd name="T97" fmla="*/ 149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03" h="233">
                  <a:moveTo>
                    <a:pt x="888" y="144"/>
                  </a:moveTo>
                  <a:lnTo>
                    <a:pt x="1003" y="211"/>
                  </a:lnTo>
                  <a:lnTo>
                    <a:pt x="1003" y="0"/>
                  </a:lnTo>
                  <a:lnTo>
                    <a:pt x="650" y="0"/>
                  </a:lnTo>
                  <a:lnTo>
                    <a:pt x="763" y="65"/>
                  </a:lnTo>
                  <a:lnTo>
                    <a:pt x="735" y="79"/>
                  </a:lnTo>
                  <a:lnTo>
                    <a:pt x="709" y="93"/>
                  </a:lnTo>
                  <a:lnTo>
                    <a:pt x="697" y="99"/>
                  </a:lnTo>
                  <a:lnTo>
                    <a:pt x="682" y="105"/>
                  </a:lnTo>
                  <a:lnTo>
                    <a:pt x="667" y="108"/>
                  </a:lnTo>
                  <a:lnTo>
                    <a:pt x="649" y="109"/>
                  </a:lnTo>
                  <a:lnTo>
                    <a:pt x="635" y="109"/>
                  </a:lnTo>
                  <a:lnTo>
                    <a:pt x="621" y="106"/>
                  </a:lnTo>
                  <a:lnTo>
                    <a:pt x="606" y="103"/>
                  </a:lnTo>
                  <a:lnTo>
                    <a:pt x="592" y="97"/>
                  </a:lnTo>
                  <a:lnTo>
                    <a:pt x="566" y="85"/>
                  </a:lnTo>
                  <a:lnTo>
                    <a:pt x="539" y="71"/>
                  </a:lnTo>
                  <a:lnTo>
                    <a:pt x="512" y="58"/>
                  </a:lnTo>
                  <a:lnTo>
                    <a:pt x="486" y="46"/>
                  </a:lnTo>
                  <a:lnTo>
                    <a:pt x="472" y="41"/>
                  </a:lnTo>
                  <a:lnTo>
                    <a:pt x="458" y="36"/>
                  </a:lnTo>
                  <a:lnTo>
                    <a:pt x="445" y="35"/>
                  </a:lnTo>
                  <a:lnTo>
                    <a:pt x="431" y="33"/>
                  </a:lnTo>
                  <a:lnTo>
                    <a:pt x="417" y="35"/>
                  </a:lnTo>
                  <a:lnTo>
                    <a:pt x="404" y="36"/>
                  </a:lnTo>
                  <a:lnTo>
                    <a:pt x="390" y="41"/>
                  </a:lnTo>
                  <a:lnTo>
                    <a:pt x="376" y="46"/>
                  </a:lnTo>
                  <a:lnTo>
                    <a:pt x="350" y="58"/>
                  </a:lnTo>
                  <a:lnTo>
                    <a:pt x="324" y="71"/>
                  </a:lnTo>
                  <a:lnTo>
                    <a:pt x="299" y="85"/>
                  </a:lnTo>
                  <a:lnTo>
                    <a:pt x="271" y="97"/>
                  </a:lnTo>
                  <a:lnTo>
                    <a:pt x="257" y="102"/>
                  </a:lnTo>
                  <a:lnTo>
                    <a:pt x="244" y="106"/>
                  </a:lnTo>
                  <a:lnTo>
                    <a:pt x="229" y="108"/>
                  </a:lnTo>
                  <a:lnTo>
                    <a:pt x="213" y="109"/>
                  </a:lnTo>
                  <a:lnTo>
                    <a:pt x="200" y="108"/>
                  </a:lnTo>
                  <a:lnTo>
                    <a:pt x="186" y="106"/>
                  </a:lnTo>
                  <a:lnTo>
                    <a:pt x="172" y="102"/>
                  </a:lnTo>
                  <a:lnTo>
                    <a:pt x="158" y="97"/>
                  </a:lnTo>
                  <a:lnTo>
                    <a:pt x="131" y="85"/>
                  </a:lnTo>
                  <a:lnTo>
                    <a:pt x="105" y="71"/>
                  </a:lnTo>
                  <a:lnTo>
                    <a:pt x="78" y="58"/>
                  </a:lnTo>
                  <a:lnTo>
                    <a:pt x="52" y="46"/>
                  </a:lnTo>
                  <a:lnTo>
                    <a:pt x="38" y="41"/>
                  </a:lnTo>
                  <a:lnTo>
                    <a:pt x="26" y="38"/>
                  </a:lnTo>
                  <a:lnTo>
                    <a:pt x="12" y="35"/>
                  </a:lnTo>
                  <a:lnTo>
                    <a:pt x="0" y="33"/>
                  </a:lnTo>
                  <a:lnTo>
                    <a:pt x="14" y="42"/>
                  </a:lnTo>
                  <a:lnTo>
                    <a:pt x="28" y="55"/>
                  </a:lnTo>
                  <a:lnTo>
                    <a:pt x="40" y="67"/>
                  </a:lnTo>
                  <a:lnTo>
                    <a:pt x="50" y="82"/>
                  </a:lnTo>
                  <a:lnTo>
                    <a:pt x="72" y="114"/>
                  </a:lnTo>
                  <a:lnTo>
                    <a:pt x="95" y="148"/>
                  </a:lnTo>
                  <a:lnTo>
                    <a:pt x="105" y="164"/>
                  </a:lnTo>
                  <a:lnTo>
                    <a:pt x="117" y="179"/>
                  </a:lnTo>
                  <a:lnTo>
                    <a:pt x="130" y="195"/>
                  </a:lnTo>
                  <a:lnTo>
                    <a:pt x="145" y="207"/>
                  </a:lnTo>
                  <a:lnTo>
                    <a:pt x="158" y="218"/>
                  </a:lnTo>
                  <a:lnTo>
                    <a:pt x="175" y="225"/>
                  </a:lnTo>
                  <a:lnTo>
                    <a:pt x="184" y="228"/>
                  </a:lnTo>
                  <a:lnTo>
                    <a:pt x="194" y="230"/>
                  </a:lnTo>
                  <a:lnTo>
                    <a:pt x="204" y="231"/>
                  </a:lnTo>
                  <a:lnTo>
                    <a:pt x="215" y="231"/>
                  </a:lnTo>
                  <a:lnTo>
                    <a:pt x="230" y="231"/>
                  </a:lnTo>
                  <a:lnTo>
                    <a:pt x="245" y="228"/>
                  </a:lnTo>
                  <a:lnTo>
                    <a:pt x="260" y="225"/>
                  </a:lnTo>
                  <a:lnTo>
                    <a:pt x="274" y="221"/>
                  </a:lnTo>
                  <a:lnTo>
                    <a:pt x="300" y="208"/>
                  </a:lnTo>
                  <a:lnTo>
                    <a:pt x="326" y="195"/>
                  </a:lnTo>
                  <a:lnTo>
                    <a:pt x="350" y="181"/>
                  </a:lnTo>
                  <a:lnTo>
                    <a:pt x="376" y="169"/>
                  </a:lnTo>
                  <a:lnTo>
                    <a:pt x="388" y="164"/>
                  </a:lnTo>
                  <a:lnTo>
                    <a:pt x="402" y="161"/>
                  </a:lnTo>
                  <a:lnTo>
                    <a:pt x="414" y="158"/>
                  </a:lnTo>
                  <a:lnTo>
                    <a:pt x="428" y="157"/>
                  </a:lnTo>
                  <a:lnTo>
                    <a:pt x="443" y="158"/>
                  </a:lnTo>
                  <a:lnTo>
                    <a:pt x="458" y="161"/>
                  </a:lnTo>
                  <a:lnTo>
                    <a:pt x="472" y="164"/>
                  </a:lnTo>
                  <a:lnTo>
                    <a:pt x="486" y="169"/>
                  </a:lnTo>
                  <a:lnTo>
                    <a:pt x="513" y="181"/>
                  </a:lnTo>
                  <a:lnTo>
                    <a:pt x="539" y="195"/>
                  </a:lnTo>
                  <a:lnTo>
                    <a:pt x="566" y="208"/>
                  </a:lnTo>
                  <a:lnTo>
                    <a:pt x="592" y="221"/>
                  </a:lnTo>
                  <a:lnTo>
                    <a:pt x="606" y="225"/>
                  </a:lnTo>
                  <a:lnTo>
                    <a:pt x="620" y="228"/>
                  </a:lnTo>
                  <a:lnTo>
                    <a:pt x="635" y="231"/>
                  </a:lnTo>
                  <a:lnTo>
                    <a:pt x="649" y="233"/>
                  </a:lnTo>
                  <a:lnTo>
                    <a:pt x="664" y="231"/>
                  </a:lnTo>
                  <a:lnTo>
                    <a:pt x="677" y="230"/>
                  </a:lnTo>
                  <a:lnTo>
                    <a:pt x="691" y="225"/>
                  </a:lnTo>
                  <a:lnTo>
                    <a:pt x="703" y="221"/>
                  </a:lnTo>
                  <a:lnTo>
                    <a:pt x="729" y="208"/>
                  </a:lnTo>
                  <a:lnTo>
                    <a:pt x="755" y="195"/>
                  </a:lnTo>
                  <a:lnTo>
                    <a:pt x="783" y="179"/>
                  </a:lnTo>
                  <a:lnTo>
                    <a:pt x="813" y="166"/>
                  </a:lnTo>
                  <a:lnTo>
                    <a:pt x="830" y="160"/>
                  </a:lnTo>
                  <a:lnTo>
                    <a:pt x="846" y="154"/>
                  </a:lnTo>
                  <a:lnTo>
                    <a:pt x="866" y="149"/>
                  </a:lnTo>
                  <a:lnTo>
                    <a:pt x="888" y="144"/>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3" name="Freeform 46"/>
            <p:cNvSpPr>
              <a:spLocks noEditPoints="1"/>
            </p:cNvSpPr>
            <p:nvPr/>
          </p:nvSpPr>
          <p:spPr bwMode="auto">
            <a:xfrm>
              <a:off x="2383" y="2295"/>
              <a:ext cx="1006" cy="235"/>
            </a:xfrm>
            <a:custGeom>
              <a:avLst/>
              <a:gdLst>
                <a:gd name="T0" fmla="*/ 1006 w 1006"/>
                <a:gd name="T1" fmla="*/ 213 h 235"/>
                <a:gd name="T2" fmla="*/ 1003 w 1006"/>
                <a:gd name="T3" fmla="*/ 213 h 235"/>
                <a:gd name="T4" fmla="*/ 1006 w 1006"/>
                <a:gd name="T5" fmla="*/ 0 h 235"/>
                <a:gd name="T6" fmla="*/ 651 w 1006"/>
                <a:gd name="T7" fmla="*/ 2 h 235"/>
                <a:gd name="T8" fmla="*/ 762 w 1006"/>
                <a:gd name="T9" fmla="*/ 69 h 235"/>
                <a:gd name="T10" fmla="*/ 765 w 1006"/>
                <a:gd name="T11" fmla="*/ 69 h 235"/>
                <a:gd name="T12" fmla="*/ 663 w 1006"/>
                <a:gd name="T13" fmla="*/ 110 h 235"/>
                <a:gd name="T14" fmla="*/ 723 w 1006"/>
                <a:gd name="T15" fmla="*/ 87 h 235"/>
                <a:gd name="T16" fmla="*/ 738 w 1006"/>
                <a:gd name="T17" fmla="*/ 81 h 235"/>
                <a:gd name="T18" fmla="*/ 668 w 1006"/>
                <a:gd name="T19" fmla="*/ 111 h 235"/>
                <a:gd name="T20" fmla="*/ 648 w 1006"/>
                <a:gd name="T21" fmla="*/ 113 h 235"/>
                <a:gd name="T22" fmla="*/ 453 w 1006"/>
                <a:gd name="T23" fmla="*/ 37 h 235"/>
                <a:gd name="T24" fmla="*/ 528 w 1006"/>
                <a:gd name="T25" fmla="*/ 66 h 235"/>
                <a:gd name="T26" fmla="*/ 615 w 1006"/>
                <a:gd name="T27" fmla="*/ 105 h 235"/>
                <a:gd name="T28" fmla="*/ 621 w 1006"/>
                <a:gd name="T29" fmla="*/ 110 h 235"/>
                <a:gd name="T30" fmla="*/ 538 w 1006"/>
                <a:gd name="T31" fmla="*/ 75 h 235"/>
                <a:gd name="T32" fmla="*/ 459 w 1006"/>
                <a:gd name="T33" fmla="*/ 40 h 235"/>
                <a:gd name="T34" fmla="*/ 430 w 1006"/>
                <a:gd name="T35" fmla="*/ 35 h 235"/>
                <a:gd name="T36" fmla="*/ 237 w 1006"/>
                <a:gd name="T37" fmla="*/ 108 h 235"/>
                <a:gd name="T38" fmla="*/ 312 w 1006"/>
                <a:gd name="T39" fmla="*/ 79 h 235"/>
                <a:gd name="T40" fmla="*/ 397 w 1006"/>
                <a:gd name="T41" fmla="*/ 40 h 235"/>
                <a:gd name="T42" fmla="*/ 405 w 1006"/>
                <a:gd name="T43" fmla="*/ 40 h 235"/>
                <a:gd name="T44" fmla="*/ 327 w 1006"/>
                <a:gd name="T45" fmla="*/ 75 h 235"/>
                <a:gd name="T46" fmla="*/ 245 w 1006"/>
                <a:gd name="T47" fmla="*/ 108 h 235"/>
                <a:gd name="T48" fmla="*/ 213 w 1006"/>
                <a:gd name="T49" fmla="*/ 111 h 235"/>
                <a:gd name="T50" fmla="*/ 15 w 1006"/>
                <a:gd name="T51" fmla="*/ 35 h 235"/>
                <a:gd name="T52" fmla="*/ 80 w 1006"/>
                <a:gd name="T53" fmla="*/ 58 h 235"/>
                <a:gd name="T54" fmla="*/ 175 w 1006"/>
                <a:gd name="T55" fmla="*/ 104 h 235"/>
                <a:gd name="T56" fmla="*/ 193 w 1006"/>
                <a:gd name="T57" fmla="*/ 110 h 235"/>
                <a:gd name="T58" fmla="*/ 118 w 1006"/>
                <a:gd name="T59" fmla="*/ 81 h 235"/>
                <a:gd name="T60" fmla="*/ 32 w 1006"/>
                <a:gd name="T61" fmla="*/ 41 h 235"/>
                <a:gd name="T62" fmla="*/ 0 w 1006"/>
                <a:gd name="T63" fmla="*/ 37 h 235"/>
                <a:gd name="T64" fmla="*/ 210 w 1006"/>
                <a:gd name="T65" fmla="*/ 235 h 235"/>
                <a:gd name="T66" fmla="*/ 163 w 1006"/>
                <a:gd name="T67" fmla="*/ 223 h 235"/>
                <a:gd name="T68" fmla="*/ 123 w 1006"/>
                <a:gd name="T69" fmla="*/ 189 h 235"/>
                <a:gd name="T70" fmla="*/ 56 w 1006"/>
                <a:gd name="T71" fmla="*/ 92 h 235"/>
                <a:gd name="T72" fmla="*/ 10 w 1006"/>
                <a:gd name="T73" fmla="*/ 43 h 235"/>
                <a:gd name="T74" fmla="*/ 24 w 1006"/>
                <a:gd name="T75" fmla="*/ 49 h 235"/>
                <a:gd name="T76" fmla="*/ 74 w 1006"/>
                <a:gd name="T77" fmla="*/ 116 h 235"/>
                <a:gd name="T78" fmla="*/ 140 w 1006"/>
                <a:gd name="T79" fmla="*/ 201 h 235"/>
                <a:gd name="T80" fmla="*/ 178 w 1006"/>
                <a:gd name="T81" fmla="*/ 226 h 235"/>
                <a:gd name="T82" fmla="*/ 216 w 1006"/>
                <a:gd name="T83" fmla="*/ 235 h 235"/>
                <a:gd name="T84" fmla="*/ 429 w 1006"/>
                <a:gd name="T85" fmla="*/ 159 h 235"/>
                <a:gd name="T86" fmla="*/ 371 w 1006"/>
                <a:gd name="T87" fmla="*/ 174 h 235"/>
                <a:gd name="T88" fmla="*/ 283 w 1006"/>
                <a:gd name="T89" fmla="*/ 221 h 235"/>
                <a:gd name="T90" fmla="*/ 216 w 1006"/>
                <a:gd name="T91" fmla="*/ 233 h 235"/>
                <a:gd name="T92" fmla="*/ 287 w 1006"/>
                <a:gd name="T93" fmla="*/ 217 h 235"/>
                <a:gd name="T94" fmla="*/ 376 w 1006"/>
                <a:gd name="T95" fmla="*/ 171 h 235"/>
                <a:gd name="T96" fmla="*/ 429 w 1006"/>
                <a:gd name="T97" fmla="*/ 159 h 235"/>
                <a:gd name="T98" fmla="*/ 650 w 1006"/>
                <a:gd name="T99" fmla="*/ 235 h 235"/>
                <a:gd name="T100" fmla="*/ 580 w 1006"/>
                <a:gd name="T101" fmla="*/ 218 h 235"/>
                <a:gd name="T102" fmla="*/ 485 w 1006"/>
                <a:gd name="T103" fmla="*/ 172 h 235"/>
                <a:gd name="T104" fmla="*/ 436 w 1006"/>
                <a:gd name="T105" fmla="*/ 159 h 235"/>
                <a:gd name="T106" fmla="*/ 508 w 1006"/>
                <a:gd name="T107" fmla="*/ 178 h 235"/>
                <a:gd name="T108" fmla="*/ 601 w 1006"/>
                <a:gd name="T109" fmla="*/ 224 h 235"/>
                <a:gd name="T110" fmla="*/ 650 w 1006"/>
                <a:gd name="T111" fmla="*/ 233 h 235"/>
                <a:gd name="T112" fmla="*/ 889 w 1006"/>
                <a:gd name="T113" fmla="*/ 148 h 235"/>
                <a:gd name="T114" fmla="*/ 799 w 1006"/>
                <a:gd name="T115" fmla="*/ 175 h 235"/>
                <a:gd name="T116" fmla="*/ 706 w 1006"/>
                <a:gd name="T117" fmla="*/ 224 h 235"/>
                <a:gd name="T118" fmla="*/ 657 w 1006"/>
                <a:gd name="T119" fmla="*/ 233 h 235"/>
                <a:gd name="T120" fmla="*/ 723 w 1006"/>
                <a:gd name="T121" fmla="*/ 213 h 235"/>
                <a:gd name="T122" fmla="*/ 820 w 1006"/>
                <a:gd name="T123" fmla="*/ 163 h 235"/>
                <a:gd name="T124" fmla="*/ 889 w 1006"/>
                <a:gd name="T125" fmla="*/ 146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06" h="235">
                  <a:moveTo>
                    <a:pt x="1006" y="213"/>
                  </a:moveTo>
                  <a:lnTo>
                    <a:pt x="1003" y="215"/>
                  </a:lnTo>
                  <a:lnTo>
                    <a:pt x="887" y="148"/>
                  </a:lnTo>
                  <a:lnTo>
                    <a:pt x="890" y="146"/>
                  </a:lnTo>
                  <a:lnTo>
                    <a:pt x="1006" y="213"/>
                  </a:lnTo>
                  <a:lnTo>
                    <a:pt x="1006" y="213"/>
                  </a:lnTo>
                  <a:close/>
                  <a:moveTo>
                    <a:pt x="1003" y="215"/>
                  </a:moveTo>
                  <a:lnTo>
                    <a:pt x="1006" y="213"/>
                  </a:lnTo>
                  <a:lnTo>
                    <a:pt x="1006" y="213"/>
                  </a:lnTo>
                  <a:lnTo>
                    <a:pt x="1006" y="213"/>
                  </a:lnTo>
                  <a:lnTo>
                    <a:pt x="1006" y="215"/>
                  </a:lnTo>
                  <a:lnTo>
                    <a:pt x="1006" y="215"/>
                  </a:lnTo>
                  <a:lnTo>
                    <a:pt x="1006" y="215"/>
                  </a:lnTo>
                  <a:lnTo>
                    <a:pt x="1004" y="215"/>
                  </a:lnTo>
                  <a:lnTo>
                    <a:pt x="1004" y="215"/>
                  </a:lnTo>
                  <a:lnTo>
                    <a:pt x="1003" y="215"/>
                  </a:lnTo>
                  <a:close/>
                  <a:moveTo>
                    <a:pt x="1004" y="0"/>
                  </a:moveTo>
                  <a:lnTo>
                    <a:pt x="1006" y="2"/>
                  </a:lnTo>
                  <a:lnTo>
                    <a:pt x="1006" y="213"/>
                  </a:lnTo>
                  <a:lnTo>
                    <a:pt x="1003" y="213"/>
                  </a:lnTo>
                  <a:lnTo>
                    <a:pt x="1003" y="2"/>
                  </a:lnTo>
                  <a:lnTo>
                    <a:pt x="1004" y="0"/>
                  </a:lnTo>
                  <a:close/>
                  <a:moveTo>
                    <a:pt x="1006" y="2"/>
                  </a:moveTo>
                  <a:lnTo>
                    <a:pt x="1003" y="2"/>
                  </a:lnTo>
                  <a:lnTo>
                    <a:pt x="1003" y="0"/>
                  </a:lnTo>
                  <a:lnTo>
                    <a:pt x="1003" y="0"/>
                  </a:lnTo>
                  <a:lnTo>
                    <a:pt x="1004" y="0"/>
                  </a:lnTo>
                  <a:lnTo>
                    <a:pt x="1004" y="0"/>
                  </a:lnTo>
                  <a:lnTo>
                    <a:pt x="1006" y="0"/>
                  </a:lnTo>
                  <a:lnTo>
                    <a:pt x="1006" y="0"/>
                  </a:lnTo>
                  <a:lnTo>
                    <a:pt x="1006" y="0"/>
                  </a:lnTo>
                  <a:lnTo>
                    <a:pt x="1006" y="2"/>
                  </a:lnTo>
                  <a:close/>
                  <a:moveTo>
                    <a:pt x="650" y="2"/>
                  </a:moveTo>
                  <a:lnTo>
                    <a:pt x="651" y="0"/>
                  </a:lnTo>
                  <a:lnTo>
                    <a:pt x="1004" y="0"/>
                  </a:lnTo>
                  <a:lnTo>
                    <a:pt x="1004" y="2"/>
                  </a:lnTo>
                  <a:lnTo>
                    <a:pt x="651" y="2"/>
                  </a:lnTo>
                  <a:lnTo>
                    <a:pt x="650" y="2"/>
                  </a:lnTo>
                  <a:close/>
                  <a:moveTo>
                    <a:pt x="651" y="0"/>
                  </a:moveTo>
                  <a:lnTo>
                    <a:pt x="651" y="2"/>
                  </a:lnTo>
                  <a:lnTo>
                    <a:pt x="650" y="2"/>
                  </a:lnTo>
                  <a:lnTo>
                    <a:pt x="650" y="2"/>
                  </a:lnTo>
                  <a:lnTo>
                    <a:pt x="650" y="2"/>
                  </a:lnTo>
                  <a:lnTo>
                    <a:pt x="648" y="2"/>
                  </a:lnTo>
                  <a:lnTo>
                    <a:pt x="650" y="0"/>
                  </a:lnTo>
                  <a:lnTo>
                    <a:pt x="650" y="0"/>
                  </a:lnTo>
                  <a:lnTo>
                    <a:pt x="650" y="0"/>
                  </a:lnTo>
                  <a:lnTo>
                    <a:pt x="651" y="0"/>
                  </a:lnTo>
                  <a:close/>
                  <a:moveTo>
                    <a:pt x="765" y="69"/>
                  </a:moveTo>
                  <a:lnTo>
                    <a:pt x="762" y="69"/>
                  </a:lnTo>
                  <a:lnTo>
                    <a:pt x="650" y="2"/>
                  </a:lnTo>
                  <a:lnTo>
                    <a:pt x="651" y="0"/>
                  </a:lnTo>
                  <a:lnTo>
                    <a:pt x="765" y="67"/>
                  </a:lnTo>
                  <a:lnTo>
                    <a:pt x="765" y="69"/>
                  </a:lnTo>
                  <a:close/>
                  <a:moveTo>
                    <a:pt x="762" y="69"/>
                  </a:moveTo>
                  <a:lnTo>
                    <a:pt x="765" y="67"/>
                  </a:lnTo>
                  <a:lnTo>
                    <a:pt x="765" y="67"/>
                  </a:lnTo>
                  <a:lnTo>
                    <a:pt x="765" y="67"/>
                  </a:lnTo>
                  <a:lnTo>
                    <a:pt x="765" y="69"/>
                  </a:lnTo>
                  <a:lnTo>
                    <a:pt x="765" y="69"/>
                  </a:lnTo>
                  <a:lnTo>
                    <a:pt x="764" y="69"/>
                  </a:lnTo>
                  <a:lnTo>
                    <a:pt x="764" y="69"/>
                  </a:lnTo>
                  <a:lnTo>
                    <a:pt x="764" y="69"/>
                  </a:lnTo>
                  <a:lnTo>
                    <a:pt x="762" y="69"/>
                  </a:lnTo>
                  <a:close/>
                  <a:moveTo>
                    <a:pt x="650" y="113"/>
                  </a:moveTo>
                  <a:lnTo>
                    <a:pt x="650" y="111"/>
                  </a:lnTo>
                  <a:lnTo>
                    <a:pt x="650" y="111"/>
                  </a:lnTo>
                  <a:lnTo>
                    <a:pt x="654" y="110"/>
                  </a:lnTo>
                  <a:lnTo>
                    <a:pt x="659" y="110"/>
                  </a:lnTo>
                  <a:lnTo>
                    <a:pt x="663" y="110"/>
                  </a:lnTo>
                  <a:lnTo>
                    <a:pt x="666" y="110"/>
                  </a:lnTo>
                  <a:lnTo>
                    <a:pt x="671" y="108"/>
                  </a:lnTo>
                  <a:lnTo>
                    <a:pt x="675" y="107"/>
                  </a:lnTo>
                  <a:lnTo>
                    <a:pt x="678" y="107"/>
                  </a:lnTo>
                  <a:lnTo>
                    <a:pt x="682" y="105"/>
                  </a:lnTo>
                  <a:lnTo>
                    <a:pt x="689" y="104"/>
                  </a:lnTo>
                  <a:lnTo>
                    <a:pt x="697" y="101"/>
                  </a:lnTo>
                  <a:lnTo>
                    <a:pt x="703" y="98"/>
                  </a:lnTo>
                  <a:lnTo>
                    <a:pt x="710" y="95"/>
                  </a:lnTo>
                  <a:lnTo>
                    <a:pt x="723" y="87"/>
                  </a:lnTo>
                  <a:lnTo>
                    <a:pt x="736" y="79"/>
                  </a:lnTo>
                  <a:lnTo>
                    <a:pt x="742" y="76"/>
                  </a:lnTo>
                  <a:lnTo>
                    <a:pt x="748" y="73"/>
                  </a:lnTo>
                  <a:lnTo>
                    <a:pt x="756" y="70"/>
                  </a:lnTo>
                  <a:lnTo>
                    <a:pt x="762" y="67"/>
                  </a:lnTo>
                  <a:lnTo>
                    <a:pt x="765" y="69"/>
                  </a:lnTo>
                  <a:lnTo>
                    <a:pt x="758" y="72"/>
                  </a:lnTo>
                  <a:lnTo>
                    <a:pt x="752" y="75"/>
                  </a:lnTo>
                  <a:lnTo>
                    <a:pt x="744" y="78"/>
                  </a:lnTo>
                  <a:lnTo>
                    <a:pt x="738" y="81"/>
                  </a:lnTo>
                  <a:lnTo>
                    <a:pt x="726" y="89"/>
                  </a:lnTo>
                  <a:lnTo>
                    <a:pt x="712" y="96"/>
                  </a:lnTo>
                  <a:lnTo>
                    <a:pt x="706" y="99"/>
                  </a:lnTo>
                  <a:lnTo>
                    <a:pt x="698" y="102"/>
                  </a:lnTo>
                  <a:lnTo>
                    <a:pt x="691" y="105"/>
                  </a:lnTo>
                  <a:lnTo>
                    <a:pt x="685" y="107"/>
                  </a:lnTo>
                  <a:lnTo>
                    <a:pt x="680" y="108"/>
                  </a:lnTo>
                  <a:lnTo>
                    <a:pt x="675" y="110"/>
                  </a:lnTo>
                  <a:lnTo>
                    <a:pt x="672" y="110"/>
                  </a:lnTo>
                  <a:lnTo>
                    <a:pt x="668" y="111"/>
                  </a:lnTo>
                  <a:lnTo>
                    <a:pt x="663" y="111"/>
                  </a:lnTo>
                  <a:lnTo>
                    <a:pt x="659" y="113"/>
                  </a:lnTo>
                  <a:lnTo>
                    <a:pt x="654" y="113"/>
                  </a:lnTo>
                  <a:lnTo>
                    <a:pt x="650" y="113"/>
                  </a:lnTo>
                  <a:lnTo>
                    <a:pt x="650" y="113"/>
                  </a:lnTo>
                  <a:close/>
                  <a:moveTo>
                    <a:pt x="650" y="111"/>
                  </a:moveTo>
                  <a:lnTo>
                    <a:pt x="650" y="113"/>
                  </a:lnTo>
                  <a:lnTo>
                    <a:pt x="650" y="113"/>
                  </a:lnTo>
                  <a:lnTo>
                    <a:pt x="648" y="113"/>
                  </a:lnTo>
                  <a:lnTo>
                    <a:pt x="648" y="113"/>
                  </a:lnTo>
                  <a:lnTo>
                    <a:pt x="648" y="111"/>
                  </a:lnTo>
                  <a:lnTo>
                    <a:pt x="648" y="111"/>
                  </a:lnTo>
                  <a:lnTo>
                    <a:pt x="648" y="111"/>
                  </a:lnTo>
                  <a:lnTo>
                    <a:pt x="648" y="111"/>
                  </a:lnTo>
                  <a:lnTo>
                    <a:pt x="650" y="111"/>
                  </a:lnTo>
                  <a:close/>
                  <a:moveTo>
                    <a:pt x="432" y="37"/>
                  </a:moveTo>
                  <a:lnTo>
                    <a:pt x="432" y="35"/>
                  </a:lnTo>
                  <a:lnTo>
                    <a:pt x="440" y="35"/>
                  </a:lnTo>
                  <a:lnTo>
                    <a:pt x="446" y="35"/>
                  </a:lnTo>
                  <a:lnTo>
                    <a:pt x="453" y="37"/>
                  </a:lnTo>
                  <a:lnTo>
                    <a:pt x="459" y="38"/>
                  </a:lnTo>
                  <a:lnTo>
                    <a:pt x="467" y="40"/>
                  </a:lnTo>
                  <a:lnTo>
                    <a:pt x="473" y="41"/>
                  </a:lnTo>
                  <a:lnTo>
                    <a:pt x="481" y="44"/>
                  </a:lnTo>
                  <a:lnTo>
                    <a:pt x="487" y="48"/>
                  </a:lnTo>
                  <a:lnTo>
                    <a:pt x="494" y="49"/>
                  </a:lnTo>
                  <a:lnTo>
                    <a:pt x="500" y="52"/>
                  </a:lnTo>
                  <a:lnTo>
                    <a:pt x="508" y="55"/>
                  </a:lnTo>
                  <a:lnTo>
                    <a:pt x="514" y="60"/>
                  </a:lnTo>
                  <a:lnTo>
                    <a:pt x="528" y="66"/>
                  </a:lnTo>
                  <a:lnTo>
                    <a:pt x="542" y="73"/>
                  </a:lnTo>
                  <a:lnTo>
                    <a:pt x="555" y="79"/>
                  </a:lnTo>
                  <a:lnTo>
                    <a:pt x="567" y="87"/>
                  </a:lnTo>
                  <a:lnTo>
                    <a:pt x="575" y="90"/>
                  </a:lnTo>
                  <a:lnTo>
                    <a:pt x="581" y="93"/>
                  </a:lnTo>
                  <a:lnTo>
                    <a:pt x="589" y="96"/>
                  </a:lnTo>
                  <a:lnTo>
                    <a:pt x="595" y="99"/>
                  </a:lnTo>
                  <a:lnTo>
                    <a:pt x="602" y="101"/>
                  </a:lnTo>
                  <a:lnTo>
                    <a:pt x="608" y="104"/>
                  </a:lnTo>
                  <a:lnTo>
                    <a:pt x="615" y="105"/>
                  </a:lnTo>
                  <a:lnTo>
                    <a:pt x="622" y="107"/>
                  </a:lnTo>
                  <a:lnTo>
                    <a:pt x="628" y="108"/>
                  </a:lnTo>
                  <a:lnTo>
                    <a:pt x="636" y="110"/>
                  </a:lnTo>
                  <a:lnTo>
                    <a:pt x="642" y="110"/>
                  </a:lnTo>
                  <a:lnTo>
                    <a:pt x="650" y="111"/>
                  </a:lnTo>
                  <a:lnTo>
                    <a:pt x="650" y="113"/>
                  </a:lnTo>
                  <a:lnTo>
                    <a:pt x="642" y="113"/>
                  </a:lnTo>
                  <a:lnTo>
                    <a:pt x="634" y="111"/>
                  </a:lnTo>
                  <a:lnTo>
                    <a:pt x="628" y="111"/>
                  </a:lnTo>
                  <a:lnTo>
                    <a:pt x="621" y="110"/>
                  </a:lnTo>
                  <a:lnTo>
                    <a:pt x="615" y="108"/>
                  </a:lnTo>
                  <a:lnTo>
                    <a:pt x="607" y="105"/>
                  </a:lnTo>
                  <a:lnTo>
                    <a:pt x="599" y="104"/>
                  </a:lnTo>
                  <a:lnTo>
                    <a:pt x="593" y="101"/>
                  </a:lnTo>
                  <a:lnTo>
                    <a:pt x="586" y="98"/>
                  </a:lnTo>
                  <a:lnTo>
                    <a:pt x="580" y="95"/>
                  </a:lnTo>
                  <a:lnTo>
                    <a:pt x="572" y="92"/>
                  </a:lnTo>
                  <a:lnTo>
                    <a:pt x="566" y="89"/>
                  </a:lnTo>
                  <a:lnTo>
                    <a:pt x="552" y="81"/>
                  </a:lnTo>
                  <a:lnTo>
                    <a:pt x="538" y="75"/>
                  </a:lnTo>
                  <a:lnTo>
                    <a:pt x="526" y="67"/>
                  </a:lnTo>
                  <a:lnTo>
                    <a:pt x="513" y="61"/>
                  </a:lnTo>
                  <a:lnTo>
                    <a:pt x="505" y="58"/>
                  </a:lnTo>
                  <a:lnTo>
                    <a:pt x="499" y="55"/>
                  </a:lnTo>
                  <a:lnTo>
                    <a:pt x="493" y="52"/>
                  </a:lnTo>
                  <a:lnTo>
                    <a:pt x="485" y="49"/>
                  </a:lnTo>
                  <a:lnTo>
                    <a:pt x="479" y="46"/>
                  </a:lnTo>
                  <a:lnTo>
                    <a:pt x="472" y="44"/>
                  </a:lnTo>
                  <a:lnTo>
                    <a:pt x="465" y="41"/>
                  </a:lnTo>
                  <a:lnTo>
                    <a:pt x="459" y="40"/>
                  </a:lnTo>
                  <a:lnTo>
                    <a:pt x="452" y="38"/>
                  </a:lnTo>
                  <a:lnTo>
                    <a:pt x="446" y="38"/>
                  </a:lnTo>
                  <a:lnTo>
                    <a:pt x="438" y="37"/>
                  </a:lnTo>
                  <a:lnTo>
                    <a:pt x="432" y="37"/>
                  </a:lnTo>
                  <a:close/>
                  <a:moveTo>
                    <a:pt x="432" y="35"/>
                  </a:moveTo>
                  <a:lnTo>
                    <a:pt x="432" y="37"/>
                  </a:lnTo>
                  <a:lnTo>
                    <a:pt x="430" y="37"/>
                  </a:lnTo>
                  <a:lnTo>
                    <a:pt x="430" y="37"/>
                  </a:lnTo>
                  <a:lnTo>
                    <a:pt x="430" y="37"/>
                  </a:lnTo>
                  <a:lnTo>
                    <a:pt x="430" y="35"/>
                  </a:lnTo>
                  <a:lnTo>
                    <a:pt x="430" y="35"/>
                  </a:lnTo>
                  <a:lnTo>
                    <a:pt x="430" y="35"/>
                  </a:lnTo>
                  <a:lnTo>
                    <a:pt x="430" y="35"/>
                  </a:lnTo>
                  <a:lnTo>
                    <a:pt x="432" y="35"/>
                  </a:lnTo>
                  <a:close/>
                  <a:moveTo>
                    <a:pt x="214" y="111"/>
                  </a:moveTo>
                  <a:lnTo>
                    <a:pt x="214" y="110"/>
                  </a:lnTo>
                  <a:lnTo>
                    <a:pt x="214" y="110"/>
                  </a:lnTo>
                  <a:lnTo>
                    <a:pt x="222" y="110"/>
                  </a:lnTo>
                  <a:lnTo>
                    <a:pt x="230" y="108"/>
                  </a:lnTo>
                  <a:lnTo>
                    <a:pt x="237" y="108"/>
                  </a:lnTo>
                  <a:lnTo>
                    <a:pt x="243" y="107"/>
                  </a:lnTo>
                  <a:lnTo>
                    <a:pt x="251" y="105"/>
                  </a:lnTo>
                  <a:lnTo>
                    <a:pt x="258" y="102"/>
                  </a:lnTo>
                  <a:lnTo>
                    <a:pt x="265" y="101"/>
                  </a:lnTo>
                  <a:lnTo>
                    <a:pt x="272" y="98"/>
                  </a:lnTo>
                  <a:lnTo>
                    <a:pt x="278" y="96"/>
                  </a:lnTo>
                  <a:lnTo>
                    <a:pt x="286" y="93"/>
                  </a:lnTo>
                  <a:lnTo>
                    <a:pt x="292" y="90"/>
                  </a:lnTo>
                  <a:lnTo>
                    <a:pt x="298" y="86"/>
                  </a:lnTo>
                  <a:lnTo>
                    <a:pt x="312" y="79"/>
                  </a:lnTo>
                  <a:lnTo>
                    <a:pt x="324" y="72"/>
                  </a:lnTo>
                  <a:lnTo>
                    <a:pt x="338" y="66"/>
                  </a:lnTo>
                  <a:lnTo>
                    <a:pt x="350" y="58"/>
                  </a:lnTo>
                  <a:lnTo>
                    <a:pt x="357" y="55"/>
                  </a:lnTo>
                  <a:lnTo>
                    <a:pt x="363" y="52"/>
                  </a:lnTo>
                  <a:lnTo>
                    <a:pt x="370" y="49"/>
                  </a:lnTo>
                  <a:lnTo>
                    <a:pt x="377" y="46"/>
                  </a:lnTo>
                  <a:lnTo>
                    <a:pt x="383" y="44"/>
                  </a:lnTo>
                  <a:lnTo>
                    <a:pt x="389" y="41"/>
                  </a:lnTo>
                  <a:lnTo>
                    <a:pt x="397" y="40"/>
                  </a:lnTo>
                  <a:lnTo>
                    <a:pt x="403" y="38"/>
                  </a:lnTo>
                  <a:lnTo>
                    <a:pt x="411" y="37"/>
                  </a:lnTo>
                  <a:lnTo>
                    <a:pt x="417" y="35"/>
                  </a:lnTo>
                  <a:lnTo>
                    <a:pt x="424" y="35"/>
                  </a:lnTo>
                  <a:lnTo>
                    <a:pt x="432" y="35"/>
                  </a:lnTo>
                  <a:lnTo>
                    <a:pt x="432" y="37"/>
                  </a:lnTo>
                  <a:lnTo>
                    <a:pt x="424" y="37"/>
                  </a:lnTo>
                  <a:lnTo>
                    <a:pt x="418" y="38"/>
                  </a:lnTo>
                  <a:lnTo>
                    <a:pt x="412" y="38"/>
                  </a:lnTo>
                  <a:lnTo>
                    <a:pt x="405" y="40"/>
                  </a:lnTo>
                  <a:lnTo>
                    <a:pt x="398" y="41"/>
                  </a:lnTo>
                  <a:lnTo>
                    <a:pt x="391" y="44"/>
                  </a:lnTo>
                  <a:lnTo>
                    <a:pt x="385" y="46"/>
                  </a:lnTo>
                  <a:lnTo>
                    <a:pt x="379" y="49"/>
                  </a:lnTo>
                  <a:lnTo>
                    <a:pt x="373" y="51"/>
                  </a:lnTo>
                  <a:lnTo>
                    <a:pt x="365" y="54"/>
                  </a:lnTo>
                  <a:lnTo>
                    <a:pt x="359" y="57"/>
                  </a:lnTo>
                  <a:lnTo>
                    <a:pt x="353" y="60"/>
                  </a:lnTo>
                  <a:lnTo>
                    <a:pt x="339" y="67"/>
                  </a:lnTo>
                  <a:lnTo>
                    <a:pt x="327" y="75"/>
                  </a:lnTo>
                  <a:lnTo>
                    <a:pt x="313" y="81"/>
                  </a:lnTo>
                  <a:lnTo>
                    <a:pt x="301" y="89"/>
                  </a:lnTo>
                  <a:lnTo>
                    <a:pt x="293" y="92"/>
                  </a:lnTo>
                  <a:lnTo>
                    <a:pt x="287" y="95"/>
                  </a:lnTo>
                  <a:lnTo>
                    <a:pt x="280" y="98"/>
                  </a:lnTo>
                  <a:lnTo>
                    <a:pt x="274" y="101"/>
                  </a:lnTo>
                  <a:lnTo>
                    <a:pt x="266" y="102"/>
                  </a:lnTo>
                  <a:lnTo>
                    <a:pt x="260" y="105"/>
                  </a:lnTo>
                  <a:lnTo>
                    <a:pt x="252" y="107"/>
                  </a:lnTo>
                  <a:lnTo>
                    <a:pt x="245" y="108"/>
                  </a:lnTo>
                  <a:lnTo>
                    <a:pt x="237" y="110"/>
                  </a:lnTo>
                  <a:lnTo>
                    <a:pt x="230" y="111"/>
                  </a:lnTo>
                  <a:lnTo>
                    <a:pt x="222" y="111"/>
                  </a:lnTo>
                  <a:lnTo>
                    <a:pt x="214" y="111"/>
                  </a:lnTo>
                  <a:lnTo>
                    <a:pt x="214" y="111"/>
                  </a:lnTo>
                  <a:close/>
                  <a:moveTo>
                    <a:pt x="214" y="110"/>
                  </a:moveTo>
                  <a:lnTo>
                    <a:pt x="214" y="111"/>
                  </a:lnTo>
                  <a:lnTo>
                    <a:pt x="213" y="111"/>
                  </a:lnTo>
                  <a:lnTo>
                    <a:pt x="213" y="111"/>
                  </a:lnTo>
                  <a:lnTo>
                    <a:pt x="213" y="111"/>
                  </a:lnTo>
                  <a:lnTo>
                    <a:pt x="213" y="111"/>
                  </a:lnTo>
                  <a:lnTo>
                    <a:pt x="213" y="110"/>
                  </a:lnTo>
                  <a:lnTo>
                    <a:pt x="213" y="110"/>
                  </a:lnTo>
                  <a:lnTo>
                    <a:pt x="213" y="110"/>
                  </a:lnTo>
                  <a:lnTo>
                    <a:pt x="214" y="110"/>
                  </a:lnTo>
                  <a:close/>
                  <a:moveTo>
                    <a:pt x="3" y="35"/>
                  </a:moveTo>
                  <a:lnTo>
                    <a:pt x="1" y="37"/>
                  </a:lnTo>
                  <a:lnTo>
                    <a:pt x="1" y="35"/>
                  </a:lnTo>
                  <a:lnTo>
                    <a:pt x="9" y="35"/>
                  </a:lnTo>
                  <a:lnTo>
                    <a:pt x="15" y="35"/>
                  </a:lnTo>
                  <a:lnTo>
                    <a:pt x="21" y="37"/>
                  </a:lnTo>
                  <a:lnTo>
                    <a:pt x="27" y="38"/>
                  </a:lnTo>
                  <a:lnTo>
                    <a:pt x="33" y="40"/>
                  </a:lnTo>
                  <a:lnTo>
                    <a:pt x="41" y="41"/>
                  </a:lnTo>
                  <a:lnTo>
                    <a:pt x="47" y="44"/>
                  </a:lnTo>
                  <a:lnTo>
                    <a:pt x="53" y="48"/>
                  </a:lnTo>
                  <a:lnTo>
                    <a:pt x="61" y="49"/>
                  </a:lnTo>
                  <a:lnTo>
                    <a:pt x="67" y="52"/>
                  </a:lnTo>
                  <a:lnTo>
                    <a:pt x="73" y="55"/>
                  </a:lnTo>
                  <a:lnTo>
                    <a:pt x="80" y="58"/>
                  </a:lnTo>
                  <a:lnTo>
                    <a:pt x="94" y="66"/>
                  </a:lnTo>
                  <a:lnTo>
                    <a:pt x="106" y="73"/>
                  </a:lnTo>
                  <a:lnTo>
                    <a:pt x="120" y="79"/>
                  </a:lnTo>
                  <a:lnTo>
                    <a:pt x="134" y="87"/>
                  </a:lnTo>
                  <a:lnTo>
                    <a:pt x="141" y="90"/>
                  </a:lnTo>
                  <a:lnTo>
                    <a:pt x="147" y="93"/>
                  </a:lnTo>
                  <a:lnTo>
                    <a:pt x="153" y="96"/>
                  </a:lnTo>
                  <a:lnTo>
                    <a:pt x="161" y="98"/>
                  </a:lnTo>
                  <a:lnTo>
                    <a:pt x="167" y="101"/>
                  </a:lnTo>
                  <a:lnTo>
                    <a:pt x="175" y="104"/>
                  </a:lnTo>
                  <a:lnTo>
                    <a:pt x="181" y="105"/>
                  </a:lnTo>
                  <a:lnTo>
                    <a:pt x="187" y="107"/>
                  </a:lnTo>
                  <a:lnTo>
                    <a:pt x="195" y="108"/>
                  </a:lnTo>
                  <a:lnTo>
                    <a:pt x="201" y="108"/>
                  </a:lnTo>
                  <a:lnTo>
                    <a:pt x="208" y="110"/>
                  </a:lnTo>
                  <a:lnTo>
                    <a:pt x="214" y="110"/>
                  </a:lnTo>
                  <a:lnTo>
                    <a:pt x="214" y="111"/>
                  </a:lnTo>
                  <a:lnTo>
                    <a:pt x="207" y="111"/>
                  </a:lnTo>
                  <a:lnTo>
                    <a:pt x="201" y="111"/>
                  </a:lnTo>
                  <a:lnTo>
                    <a:pt x="193" y="110"/>
                  </a:lnTo>
                  <a:lnTo>
                    <a:pt x="187" y="108"/>
                  </a:lnTo>
                  <a:lnTo>
                    <a:pt x="179" y="107"/>
                  </a:lnTo>
                  <a:lnTo>
                    <a:pt x="173" y="105"/>
                  </a:lnTo>
                  <a:lnTo>
                    <a:pt x="166" y="102"/>
                  </a:lnTo>
                  <a:lnTo>
                    <a:pt x="159" y="101"/>
                  </a:lnTo>
                  <a:lnTo>
                    <a:pt x="152" y="98"/>
                  </a:lnTo>
                  <a:lnTo>
                    <a:pt x="146" y="95"/>
                  </a:lnTo>
                  <a:lnTo>
                    <a:pt x="138" y="92"/>
                  </a:lnTo>
                  <a:lnTo>
                    <a:pt x="132" y="89"/>
                  </a:lnTo>
                  <a:lnTo>
                    <a:pt x="118" y="81"/>
                  </a:lnTo>
                  <a:lnTo>
                    <a:pt x="105" y="75"/>
                  </a:lnTo>
                  <a:lnTo>
                    <a:pt x="91" y="67"/>
                  </a:lnTo>
                  <a:lnTo>
                    <a:pt x="77" y="61"/>
                  </a:lnTo>
                  <a:lnTo>
                    <a:pt x="71" y="57"/>
                  </a:lnTo>
                  <a:lnTo>
                    <a:pt x="65" y="54"/>
                  </a:lnTo>
                  <a:lnTo>
                    <a:pt x="58" y="52"/>
                  </a:lnTo>
                  <a:lnTo>
                    <a:pt x="51" y="49"/>
                  </a:lnTo>
                  <a:lnTo>
                    <a:pt x="45" y="46"/>
                  </a:lnTo>
                  <a:lnTo>
                    <a:pt x="39" y="44"/>
                  </a:lnTo>
                  <a:lnTo>
                    <a:pt x="32" y="41"/>
                  </a:lnTo>
                  <a:lnTo>
                    <a:pt x="26" y="40"/>
                  </a:lnTo>
                  <a:lnTo>
                    <a:pt x="19" y="38"/>
                  </a:lnTo>
                  <a:lnTo>
                    <a:pt x="13" y="38"/>
                  </a:lnTo>
                  <a:lnTo>
                    <a:pt x="7" y="37"/>
                  </a:lnTo>
                  <a:lnTo>
                    <a:pt x="1" y="37"/>
                  </a:lnTo>
                  <a:lnTo>
                    <a:pt x="3" y="35"/>
                  </a:lnTo>
                  <a:close/>
                  <a:moveTo>
                    <a:pt x="1" y="35"/>
                  </a:moveTo>
                  <a:lnTo>
                    <a:pt x="1" y="37"/>
                  </a:lnTo>
                  <a:lnTo>
                    <a:pt x="1" y="37"/>
                  </a:lnTo>
                  <a:lnTo>
                    <a:pt x="0" y="37"/>
                  </a:lnTo>
                  <a:lnTo>
                    <a:pt x="0" y="37"/>
                  </a:lnTo>
                  <a:lnTo>
                    <a:pt x="0" y="35"/>
                  </a:lnTo>
                  <a:lnTo>
                    <a:pt x="0" y="35"/>
                  </a:lnTo>
                  <a:lnTo>
                    <a:pt x="0" y="35"/>
                  </a:lnTo>
                  <a:lnTo>
                    <a:pt x="1" y="35"/>
                  </a:lnTo>
                  <a:lnTo>
                    <a:pt x="1" y="35"/>
                  </a:lnTo>
                  <a:close/>
                  <a:moveTo>
                    <a:pt x="216" y="233"/>
                  </a:moveTo>
                  <a:lnTo>
                    <a:pt x="216" y="235"/>
                  </a:lnTo>
                  <a:lnTo>
                    <a:pt x="216" y="235"/>
                  </a:lnTo>
                  <a:lnTo>
                    <a:pt x="210" y="235"/>
                  </a:lnTo>
                  <a:lnTo>
                    <a:pt x="205" y="235"/>
                  </a:lnTo>
                  <a:lnTo>
                    <a:pt x="199" y="233"/>
                  </a:lnTo>
                  <a:lnTo>
                    <a:pt x="195" y="233"/>
                  </a:lnTo>
                  <a:lnTo>
                    <a:pt x="190" y="232"/>
                  </a:lnTo>
                  <a:lnTo>
                    <a:pt x="185" y="230"/>
                  </a:lnTo>
                  <a:lnTo>
                    <a:pt x="181" y="230"/>
                  </a:lnTo>
                  <a:lnTo>
                    <a:pt x="176" y="229"/>
                  </a:lnTo>
                  <a:lnTo>
                    <a:pt x="172" y="226"/>
                  </a:lnTo>
                  <a:lnTo>
                    <a:pt x="167" y="224"/>
                  </a:lnTo>
                  <a:lnTo>
                    <a:pt x="163" y="223"/>
                  </a:lnTo>
                  <a:lnTo>
                    <a:pt x="159" y="220"/>
                  </a:lnTo>
                  <a:lnTo>
                    <a:pt x="155" y="218"/>
                  </a:lnTo>
                  <a:lnTo>
                    <a:pt x="152" y="215"/>
                  </a:lnTo>
                  <a:lnTo>
                    <a:pt x="147" y="212"/>
                  </a:lnTo>
                  <a:lnTo>
                    <a:pt x="144" y="209"/>
                  </a:lnTo>
                  <a:lnTo>
                    <a:pt x="140" y="206"/>
                  </a:lnTo>
                  <a:lnTo>
                    <a:pt x="137" y="203"/>
                  </a:lnTo>
                  <a:lnTo>
                    <a:pt x="134" y="200"/>
                  </a:lnTo>
                  <a:lnTo>
                    <a:pt x="129" y="197"/>
                  </a:lnTo>
                  <a:lnTo>
                    <a:pt x="123" y="189"/>
                  </a:lnTo>
                  <a:lnTo>
                    <a:pt x="117" y="183"/>
                  </a:lnTo>
                  <a:lnTo>
                    <a:pt x="111" y="175"/>
                  </a:lnTo>
                  <a:lnTo>
                    <a:pt x="105" y="166"/>
                  </a:lnTo>
                  <a:lnTo>
                    <a:pt x="99" y="159"/>
                  </a:lnTo>
                  <a:lnTo>
                    <a:pt x="94" y="151"/>
                  </a:lnTo>
                  <a:lnTo>
                    <a:pt x="82" y="134"/>
                  </a:lnTo>
                  <a:lnTo>
                    <a:pt x="71" y="116"/>
                  </a:lnTo>
                  <a:lnTo>
                    <a:pt x="67" y="108"/>
                  </a:lnTo>
                  <a:lnTo>
                    <a:pt x="61" y="101"/>
                  </a:lnTo>
                  <a:lnTo>
                    <a:pt x="56" y="92"/>
                  </a:lnTo>
                  <a:lnTo>
                    <a:pt x="50" y="84"/>
                  </a:lnTo>
                  <a:lnTo>
                    <a:pt x="44" y="76"/>
                  </a:lnTo>
                  <a:lnTo>
                    <a:pt x="39" y="70"/>
                  </a:lnTo>
                  <a:lnTo>
                    <a:pt x="33" y="63"/>
                  </a:lnTo>
                  <a:lnTo>
                    <a:pt x="27" y="57"/>
                  </a:lnTo>
                  <a:lnTo>
                    <a:pt x="24" y="54"/>
                  </a:lnTo>
                  <a:lnTo>
                    <a:pt x="21" y="51"/>
                  </a:lnTo>
                  <a:lnTo>
                    <a:pt x="18" y="48"/>
                  </a:lnTo>
                  <a:lnTo>
                    <a:pt x="15" y="46"/>
                  </a:lnTo>
                  <a:lnTo>
                    <a:pt x="10" y="43"/>
                  </a:lnTo>
                  <a:lnTo>
                    <a:pt x="7" y="41"/>
                  </a:lnTo>
                  <a:lnTo>
                    <a:pt x="4" y="38"/>
                  </a:lnTo>
                  <a:lnTo>
                    <a:pt x="1" y="37"/>
                  </a:lnTo>
                  <a:lnTo>
                    <a:pt x="3" y="35"/>
                  </a:lnTo>
                  <a:lnTo>
                    <a:pt x="6" y="37"/>
                  </a:lnTo>
                  <a:lnTo>
                    <a:pt x="10" y="40"/>
                  </a:lnTo>
                  <a:lnTo>
                    <a:pt x="13" y="41"/>
                  </a:lnTo>
                  <a:lnTo>
                    <a:pt x="16" y="44"/>
                  </a:lnTo>
                  <a:lnTo>
                    <a:pt x="19" y="48"/>
                  </a:lnTo>
                  <a:lnTo>
                    <a:pt x="24" y="49"/>
                  </a:lnTo>
                  <a:lnTo>
                    <a:pt x="27" y="52"/>
                  </a:lnTo>
                  <a:lnTo>
                    <a:pt x="30" y="55"/>
                  </a:lnTo>
                  <a:lnTo>
                    <a:pt x="36" y="61"/>
                  </a:lnTo>
                  <a:lnTo>
                    <a:pt x="42" y="69"/>
                  </a:lnTo>
                  <a:lnTo>
                    <a:pt x="47" y="76"/>
                  </a:lnTo>
                  <a:lnTo>
                    <a:pt x="53" y="84"/>
                  </a:lnTo>
                  <a:lnTo>
                    <a:pt x="59" y="92"/>
                  </a:lnTo>
                  <a:lnTo>
                    <a:pt x="64" y="99"/>
                  </a:lnTo>
                  <a:lnTo>
                    <a:pt x="70" y="107"/>
                  </a:lnTo>
                  <a:lnTo>
                    <a:pt x="74" y="116"/>
                  </a:lnTo>
                  <a:lnTo>
                    <a:pt x="85" y="133"/>
                  </a:lnTo>
                  <a:lnTo>
                    <a:pt x="97" y="150"/>
                  </a:lnTo>
                  <a:lnTo>
                    <a:pt x="102" y="157"/>
                  </a:lnTo>
                  <a:lnTo>
                    <a:pt x="108" y="166"/>
                  </a:lnTo>
                  <a:lnTo>
                    <a:pt x="114" y="174"/>
                  </a:lnTo>
                  <a:lnTo>
                    <a:pt x="120" y="181"/>
                  </a:lnTo>
                  <a:lnTo>
                    <a:pt x="126" y="189"/>
                  </a:lnTo>
                  <a:lnTo>
                    <a:pt x="132" y="195"/>
                  </a:lnTo>
                  <a:lnTo>
                    <a:pt x="137" y="198"/>
                  </a:lnTo>
                  <a:lnTo>
                    <a:pt x="140" y="201"/>
                  </a:lnTo>
                  <a:lnTo>
                    <a:pt x="143" y="204"/>
                  </a:lnTo>
                  <a:lnTo>
                    <a:pt x="146" y="207"/>
                  </a:lnTo>
                  <a:lnTo>
                    <a:pt x="150" y="210"/>
                  </a:lnTo>
                  <a:lnTo>
                    <a:pt x="153" y="213"/>
                  </a:lnTo>
                  <a:lnTo>
                    <a:pt x="158" y="217"/>
                  </a:lnTo>
                  <a:lnTo>
                    <a:pt x="161" y="218"/>
                  </a:lnTo>
                  <a:lnTo>
                    <a:pt x="166" y="221"/>
                  </a:lnTo>
                  <a:lnTo>
                    <a:pt x="170" y="223"/>
                  </a:lnTo>
                  <a:lnTo>
                    <a:pt x="173" y="224"/>
                  </a:lnTo>
                  <a:lnTo>
                    <a:pt x="178" y="226"/>
                  </a:lnTo>
                  <a:lnTo>
                    <a:pt x="182" y="227"/>
                  </a:lnTo>
                  <a:lnTo>
                    <a:pt x="187" y="229"/>
                  </a:lnTo>
                  <a:lnTo>
                    <a:pt x="191" y="230"/>
                  </a:lnTo>
                  <a:lnTo>
                    <a:pt x="196" y="232"/>
                  </a:lnTo>
                  <a:lnTo>
                    <a:pt x="201" y="232"/>
                  </a:lnTo>
                  <a:lnTo>
                    <a:pt x="205" y="232"/>
                  </a:lnTo>
                  <a:lnTo>
                    <a:pt x="210" y="233"/>
                  </a:lnTo>
                  <a:lnTo>
                    <a:pt x="216" y="233"/>
                  </a:lnTo>
                  <a:lnTo>
                    <a:pt x="216" y="233"/>
                  </a:lnTo>
                  <a:close/>
                  <a:moveTo>
                    <a:pt x="216" y="235"/>
                  </a:moveTo>
                  <a:lnTo>
                    <a:pt x="216" y="233"/>
                  </a:lnTo>
                  <a:lnTo>
                    <a:pt x="216" y="233"/>
                  </a:lnTo>
                  <a:lnTo>
                    <a:pt x="217" y="233"/>
                  </a:lnTo>
                  <a:lnTo>
                    <a:pt x="217" y="233"/>
                  </a:lnTo>
                  <a:lnTo>
                    <a:pt x="217" y="233"/>
                  </a:lnTo>
                  <a:lnTo>
                    <a:pt x="217" y="235"/>
                  </a:lnTo>
                  <a:lnTo>
                    <a:pt x="217" y="235"/>
                  </a:lnTo>
                  <a:lnTo>
                    <a:pt x="216" y="235"/>
                  </a:lnTo>
                  <a:lnTo>
                    <a:pt x="216" y="235"/>
                  </a:lnTo>
                  <a:close/>
                  <a:moveTo>
                    <a:pt x="429" y="159"/>
                  </a:moveTo>
                  <a:lnTo>
                    <a:pt x="429" y="160"/>
                  </a:lnTo>
                  <a:lnTo>
                    <a:pt x="423" y="160"/>
                  </a:lnTo>
                  <a:lnTo>
                    <a:pt x="417" y="162"/>
                  </a:lnTo>
                  <a:lnTo>
                    <a:pt x="409" y="162"/>
                  </a:lnTo>
                  <a:lnTo>
                    <a:pt x="403" y="163"/>
                  </a:lnTo>
                  <a:lnTo>
                    <a:pt x="397" y="165"/>
                  </a:lnTo>
                  <a:lnTo>
                    <a:pt x="389" y="168"/>
                  </a:lnTo>
                  <a:lnTo>
                    <a:pt x="383" y="169"/>
                  </a:lnTo>
                  <a:lnTo>
                    <a:pt x="377" y="172"/>
                  </a:lnTo>
                  <a:lnTo>
                    <a:pt x="371" y="174"/>
                  </a:lnTo>
                  <a:lnTo>
                    <a:pt x="365" y="177"/>
                  </a:lnTo>
                  <a:lnTo>
                    <a:pt x="359" y="180"/>
                  </a:lnTo>
                  <a:lnTo>
                    <a:pt x="353" y="185"/>
                  </a:lnTo>
                  <a:lnTo>
                    <a:pt x="341" y="191"/>
                  </a:lnTo>
                  <a:lnTo>
                    <a:pt x="328" y="197"/>
                  </a:lnTo>
                  <a:lnTo>
                    <a:pt x="315" y="204"/>
                  </a:lnTo>
                  <a:lnTo>
                    <a:pt x="303" y="212"/>
                  </a:lnTo>
                  <a:lnTo>
                    <a:pt x="296" y="215"/>
                  </a:lnTo>
                  <a:lnTo>
                    <a:pt x="289" y="218"/>
                  </a:lnTo>
                  <a:lnTo>
                    <a:pt x="283" y="221"/>
                  </a:lnTo>
                  <a:lnTo>
                    <a:pt x="275" y="223"/>
                  </a:lnTo>
                  <a:lnTo>
                    <a:pt x="269" y="226"/>
                  </a:lnTo>
                  <a:lnTo>
                    <a:pt x="261" y="229"/>
                  </a:lnTo>
                  <a:lnTo>
                    <a:pt x="254" y="230"/>
                  </a:lnTo>
                  <a:lnTo>
                    <a:pt x="246" y="232"/>
                  </a:lnTo>
                  <a:lnTo>
                    <a:pt x="239" y="233"/>
                  </a:lnTo>
                  <a:lnTo>
                    <a:pt x="231" y="235"/>
                  </a:lnTo>
                  <a:lnTo>
                    <a:pt x="223" y="235"/>
                  </a:lnTo>
                  <a:lnTo>
                    <a:pt x="216" y="235"/>
                  </a:lnTo>
                  <a:lnTo>
                    <a:pt x="216" y="233"/>
                  </a:lnTo>
                  <a:lnTo>
                    <a:pt x="223" y="233"/>
                  </a:lnTo>
                  <a:lnTo>
                    <a:pt x="231" y="232"/>
                  </a:lnTo>
                  <a:lnTo>
                    <a:pt x="239" y="232"/>
                  </a:lnTo>
                  <a:lnTo>
                    <a:pt x="246" y="230"/>
                  </a:lnTo>
                  <a:lnTo>
                    <a:pt x="252" y="229"/>
                  </a:lnTo>
                  <a:lnTo>
                    <a:pt x="260" y="226"/>
                  </a:lnTo>
                  <a:lnTo>
                    <a:pt x="268" y="224"/>
                  </a:lnTo>
                  <a:lnTo>
                    <a:pt x="274" y="221"/>
                  </a:lnTo>
                  <a:lnTo>
                    <a:pt x="280" y="218"/>
                  </a:lnTo>
                  <a:lnTo>
                    <a:pt x="287" y="217"/>
                  </a:lnTo>
                  <a:lnTo>
                    <a:pt x="293" y="212"/>
                  </a:lnTo>
                  <a:lnTo>
                    <a:pt x="300" y="209"/>
                  </a:lnTo>
                  <a:lnTo>
                    <a:pt x="313" y="203"/>
                  </a:lnTo>
                  <a:lnTo>
                    <a:pt x="325" y="195"/>
                  </a:lnTo>
                  <a:lnTo>
                    <a:pt x="338" y="189"/>
                  </a:lnTo>
                  <a:lnTo>
                    <a:pt x="350" y="181"/>
                  </a:lnTo>
                  <a:lnTo>
                    <a:pt x="356" y="178"/>
                  </a:lnTo>
                  <a:lnTo>
                    <a:pt x="363" y="175"/>
                  </a:lnTo>
                  <a:lnTo>
                    <a:pt x="370" y="172"/>
                  </a:lnTo>
                  <a:lnTo>
                    <a:pt x="376" y="171"/>
                  </a:lnTo>
                  <a:lnTo>
                    <a:pt x="382" y="168"/>
                  </a:lnTo>
                  <a:lnTo>
                    <a:pt x="388" y="165"/>
                  </a:lnTo>
                  <a:lnTo>
                    <a:pt x="395" y="163"/>
                  </a:lnTo>
                  <a:lnTo>
                    <a:pt x="401" y="162"/>
                  </a:lnTo>
                  <a:lnTo>
                    <a:pt x="409" y="160"/>
                  </a:lnTo>
                  <a:lnTo>
                    <a:pt x="415" y="159"/>
                  </a:lnTo>
                  <a:lnTo>
                    <a:pt x="423" y="159"/>
                  </a:lnTo>
                  <a:lnTo>
                    <a:pt x="429" y="159"/>
                  </a:lnTo>
                  <a:close/>
                  <a:moveTo>
                    <a:pt x="429" y="160"/>
                  </a:moveTo>
                  <a:lnTo>
                    <a:pt x="429" y="159"/>
                  </a:lnTo>
                  <a:lnTo>
                    <a:pt x="430" y="159"/>
                  </a:lnTo>
                  <a:lnTo>
                    <a:pt x="430" y="159"/>
                  </a:lnTo>
                  <a:lnTo>
                    <a:pt x="430" y="159"/>
                  </a:lnTo>
                  <a:lnTo>
                    <a:pt x="432" y="159"/>
                  </a:lnTo>
                  <a:lnTo>
                    <a:pt x="430" y="160"/>
                  </a:lnTo>
                  <a:lnTo>
                    <a:pt x="430" y="160"/>
                  </a:lnTo>
                  <a:lnTo>
                    <a:pt x="430" y="160"/>
                  </a:lnTo>
                  <a:lnTo>
                    <a:pt x="429" y="160"/>
                  </a:lnTo>
                  <a:close/>
                  <a:moveTo>
                    <a:pt x="650" y="233"/>
                  </a:moveTo>
                  <a:lnTo>
                    <a:pt x="650" y="235"/>
                  </a:lnTo>
                  <a:lnTo>
                    <a:pt x="642" y="235"/>
                  </a:lnTo>
                  <a:lnTo>
                    <a:pt x="634" y="235"/>
                  </a:lnTo>
                  <a:lnTo>
                    <a:pt x="628" y="233"/>
                  </a:lnTo>
                  <a:lnTo>
                    <a:pt x="621" y="232"/>
                  </a:lnTo>
                  <a:lnTo>
                    <a:pt x="613" y="230"/>
                  </a:lnTo>
                  <a:lnTo>
                    <a:pt x="607" y="229"/>
                  </a:lnTo>
                  <a:lnTo>
                    <a:pt x="599" y="226"/>
                  </a:lnTo>
                  <a:lnTo>
                    <a:pt x="593" y="224"/>
                  </a:lnTo>
                  <a:lnTo>
                    <a:pt x="586" y="221"/>
                  </a:lnTo>
                  <a:lnTo>
                    <a:pt x="580" y="218"/>
                  </a:lnTo>
                  <a:lnTo>
                    <a:pt x="572" y="215"/>
                  </a:lnTo>
                  <a:lnTo>
                    <a:pt x="566" y="212"/>
                  </a:lnTo>
                  <a:lnTo>
                    <a:pt x="552" y="204"/>
                  </a:lnTo>
                  <a:lnTo>
                    <a:pt x="540" y="198"/>
                  </a:lnTo>
                  <a:lnTo>
                    <a:pt x="526" y="191"/>
                  </a:lnTo>
                  <a:lnTo>
                    <a:pt x="513" y="185"/>
                  </a:lnTo>
                  <a:lnTo>
                    <a:pt x="507" y="180"/>
                  </a:lnTo>
                  <a:lnTo>
                    <a:pt x="499" y="177"/>
                  </a:lnTo>
                  <a:lnTo>
                    <a:pt x="493" y="175"/>
                  </a:lnTo>
                  <a:lnTo>
                    <a:pt x="485" y="172"/>
                  </a:lnTo>
                  <a:lnTo>
                    <a:pt x="479" y="169"/>
                  </a:lnTo>
                  <a:lnTo>
                    <a:pt x="472" y="168"/>
                  </a:lnTo>
                  <a:lnTo>
                    <a:pt x="465" y="165"/>
                  </a:lnTo>
                  <a:lnTo>
                    <a:pt x="458" y="163"/>
                  </a:lnTo>
                  <a:lnTo>
                    <a:pt x="452" y="162"/>
                  </a:lnTo>
                  <a:lnTo>
                    <a:pt x="444" y="162"/>
                  </a:lnTo>
                  <a:lnTo>
                    <a:pt x="436" y="160"/>
                  </a:lnTo>
                  <a:lnTo>
                    <a:pt x="429" y="160"/>
                  </a:lnTo>
                  <a:lnTo>
                    <a:pt x="429" y="159"/>
                  </a:lnTo>
                  <a:lnTo>
                    <a:pt x="436" y="159"/>
                  </a:lnTo>
                  <a:lnTo>
                    <a:pt x="444" y="159"/>
                  </a:lnTo>
                  <a:lnTo>
                    <a:pt x="452" y="160"/>
                  </a:lnTo>
                  <a:lnTo>
                    <a:pt x="459" y="162"/>
                  </a:lnTo>
                  <a:lnTo>
                    <a:pt x="467" y="163"/>
                  </a:lnTo>
                  <a:lnTo>
                    <a:pt x="473" y="165"/>
                  </a:lnTo>
                  <a:lnTo>
                    <a:pt x="481" y="168"/>
                  </a:lnTo>
                  <a:lnTo>
                    <a:pt x="487" y="171"/>
                  </a:lnTo>
                  <a:lnTo>
                    <a:pt x="494" y="172"/>
                  </a:lnTo>
                  <a:lnTo>
                    <a:pt x="502" y="175"/>
                  </a:lnTo>
                  <a:lnTo>
                    <a:pt x="508" y="178"/>
                  </a:lnTo>
                  <a:lnTo>
                    <a:pt x="514" y="181"/>
                  </a:lnTo>
                  <a:lnTo>
                    <a:pt x="528" y="189"/>
                  </a:lnTo>
                  <a:lnTo>
                    <a:pt x="542" y="195"/>
                  </a:lnTo>
                  <a:lnTo>
                    <a:pt x="555" y="203"/>
                  </a:lnTo>
                  <a:lnTo>
                    <a:pt x="569" y="209"/>
                  </a:lnTo>
                  <a:lnTo>
                    <a:pt x="575" y="213"/>
                  </a:lnTo>
                  <a:lnTo>
                    <a:pt x="581" y="217"/>
                  </a:lnTo>
                  <a:lnTo>
                    <a:pt x="589" y="220"/>
                  </a:lnTo>
                  <a:lnTo>
                    <a:pt x="595" y="221"/>
                  </a:lnTo>
                  <a:lnTo>
                    <a:pt x="601" y="224"/>
                  </a:lnTo>
                  <a:lnTo>
                    <a:pt x="608" y="226"/>
                  </a:lnTo>
                  <a:lnTo>
                    <a:pt x="615" y="229"/>
                  </a:lnTo>
                  <a:lnTo>
                    <a:pt x="622" y="230"/>
                  </a:lnTo>
                  <a:lnTo>
                    <a:pt x="628" y="232"/>
                  </a:lnTo>
                  <a:lnTo>
                    <a:pt x="636" y="232"/>
                  </a:lnTo>
                  <a:lnTo>
                    <a:pt x="642" y="233"/>
                  </a:lnTo>
                  <a:lnTo>
                    <a:pt x="650" y="233"/>
                  </a:lnTo>
                  <a:close/>
                  <a:moveTo>
                    <a:pt x="650" y="235"/>
                  </a:moveTo>
                  <a:lnTo>
                    <a:pt x="650" y="233"/>
                  </a:lnTo>
                  <a:lnTo>
                    <a:pt x="650" y="233"/>
                  </a:lnTo>
                  <a:lnTo>
                    <a:pt x="651" y="233"/>
                  </a:lnTo>
                  <a:lnTo>
                    <a:pt x="651" y="233"/>
                  </a:lnTo>
                  <a:lnTo>
                    <a:pt x="651" y="235"/>
                  </a:lnTo>
                  <a:lnTo>
                    <a:pt x="651" y="235"/>
                  </a:lnTo>
                  <a:lnTo>
                    <a:pt x="651" y="235"/>
                  </a:lnTo>
                  <a:lnTo>
                    <a:pt x="650" y="235"/>
                  </a:lnTo>
                  <a:lnTo>
                    <a:pt x="650" y="235"/>
                  </a:lnTo>
                  <a:close/>
                  <a:moveTo>
                    <a:pt x="890" y="146"/>
                  </a:moveTo>
                  <a:lnTo>
                    <a:pt x="887" y="148"/>
                  </a:lnTo>
                  <a:lnTo>
                    <a:pt x="889" y="148"/>
                  </a:lnTo>
                  <a:lnTo>
                    <a:pt x="878" y="150"/>
                  </a:lnTo>
                  <a:lnTo>
                    <a:pt x="867" y="151"/>
                  </a:lnTo>
                  <a:lnTo>
                    <a:pt x="858" y="154"/>
                  </a:lnTo>
                  <a:lnTo>
                    <a:pt x="849" y="157"/>
                  </a:lnTo>
                  <a:lnTo>
                    <a:pt x="840" y="159"/>
                  </a:lnTo>
                  <a:lnTo>
                    <a:pt x="831" y="162"/>
                  </a:lnTo>
                  <a:lnTo>
                    <a:pt x="823" y="165"/>
                  </a:lnTo>
                  <a:lnTo>
                    <a:pt x="814" y="168"/>
                  </a:lnTo>
                  <a:lnTo>
                    <a:pt x="806" y="172"/>
                  </a:lnTo>
                  <a:lnTo>
                    <a:pt x="799" y="175"/>
                  </a:lnTo>
                  <a:lnTo>
                    <a:pt x="791" y="178"/>
                  </a:lnTo>
                  <a:lnTo>
                    <a:pt x="785" y="183"/>
                  </a:lnTo>
                  <a:lnTo>
                    <a:pt x="770" y="191"/>
                  </a:lnTo>
                  <a:lnTo>
                    <a:pt x="758" y="198"/>
                  </a:lnTo>
                  <a:lnTo>
                    <a:pt x="744" y="204"/>
                  </a:lnTo>
                  <a:lnTo>
                    <a:pt x="732" y="212"/>
                  </a:lnTo>
                  <a:lnTo>
                    <a:pt x="726" y="215"/>
                  </a:lnTo>
                  <a:lnTo>
                    <a:pt x="718" y="218"/>
                  </a:lnTo>
                  <a:lnTo>
                    <a:pt x="712" y="221"/>
                  </a:lnTo>
                  <a:lnTo>
                    <a:pt x="706" y="224"/>
                  </a:lnTo>
                  <a:lnTo>
                    <a:pt x="700" y="226"/>
                  </a:lnTo>
                  <a:lnTo>
                    <a:pt x="692" y="229"/>
                  </a:lnTo>
                  <a:lnTo>
                    <a:pt x="686" y="230"/>
                  </a:lnTo>
                  <a:lnTo>
                    <a:pt x="678" y="232"/>
                  </a:lnTo>
                  <a:lnTo>
                    <a:pt x="672" y="233"/>
                  </a:lnTo>
                  <a:lnTo>
                    <a:pt x="665" y="235"/>
                  </a:lnTo>
                  <a:lnTo>
                    <a:pt x="657" y="235"/>
                  </a:lnTo>
                  <a:lnTo>
                    <a:pt x="650" y="235"/>
                  </a:lnTo>
                  <a:lnTo>
                    <a:pt x="650" y="233"/>
                  </a:lnTo>
                  <a:lnTo>
                    <a:pt x="657" y="233"/>
                  </a:lnTo>
                  <a:lnTo>
                    <a:pt x="665" y="232"/>
                  </a:lnTo>
                  <a:lnTo>
                    <a:pt x="671" y="232"/>
                  </a:lnTo>
                  <a:lnTo>
                    <a:pt x="678" y="230"/>
                  </a:lnTo>
                  <a:lnTo>
                    <a:pt x="685" y="229"/>
                  </a:lnTo>
                  <a:lnTo>
                    <a:pt x="691" y="227"/>
                  </a:lnTo>
                  <a:lnTo>
                    <a:pt x="698" y="224"/>
                  </a:lnTo>
                  <a:lnTo>
                    <a:pt x="704" y="223"/>
                  </a:lnTo>
                  <a:lnTo>
                    <a:pt x="710" y="220"/>
                  </a:lnTo>
                  <a:lnTo>
                    <a:pt x="717" y="217"/>
                  </a:lnTo>
                  <a:lnTo>
                    <a:pt x="723" y="213"/>
                  </a:lnTo>
                  <a:lnTo>
                    <a:pt x="729" y="210"/>
                  </a:lnTo>
                  <a:lnTo>
                    <a:pt x="742" y="203"/>
                  </a:lnTo>
                  <a:lnTo>
                    <a:pt x="755" y="195"/>
                  </a:lnTo>
                  <a:lnTo>
                    <a:pt x="768" y="189"/>
                  </a:lnTo>
                  <a:lnTo>
                    <a:pt x="782" y="181"/>
                  </a:lnTo>
                  <a:lnTo>
                    <a:pt x="790" y="177"/>
                  </a:lnTo>
                  <a:lnTo>
                    <a:pt x="797" y="174"/>
                  </a:lnTo>
                  <a:lnTo>
                    <a:pt x="805" y="169"/>
                  </a:lnTo>
                  <a:lnTo>
                    <a:pt x="812" y="166"/>
                  </a:lnTo>
                  <a:lnTo>
                    <a:pt x="820" y="163"/>
                  </a:lnTo>
                  <a:lnTo>
                    <a:pt x="829" y="160"/>
                  </a:lnTo>
                  <a:lnTo>
                    <a:pt x="838" y="157"/>
                  </a:lnTo>
                  <a:lnTo>
                    <a:pt x="847" y="154"/>
                  </a:lnTo>
                  <a:lnTo>
                    <a:pt x="857" y="153"/>
                  </a:lnTo>
                  <a:lnTo>
                    <a:pt x="867" y="150"/>
                  </a:lnTo>
                  <a:lnTo>
                    <a:pt x="878" y="148"/>
                  </a:lnTo>
                  <a:lnTo>
                    <a:pt x="889" y="146"/>
                  </a:lnTo>
                  <a:lnTo>
                    <a:pt x="890" y="146"/>
                  </a:lnTo>
                  <a:close/>
                  <a:moveTo>
                    <a:pt x="889" y="148"/>
                  </a:moveTo>
                  <a:lnTo>
                    <a:pt x="889" y="146"/>
                  </a:lnTo>
                  <a:lnTo>
                    <a:pt x="889" y="146"/>
                  </a:lnTo>
                  <a:lnTo>
                    <a:pt x="889" y="146"/>
                  </a:lnTo>
                  <a:lnTo>
                    <a:pt x="890" y="146"/>
                  </a:lnTo>
                  <a:lnTo>
                    <a:pt x="890" y="146"/>
                  </a:lnTo>
                  <a:lnTo>
                    <a:pt x="890" y="146"/>
                  </a:lnTo>
                  <a:lnTo>
                    <a:pt x="890" y="148"/>
                  </a:lnTo>
                  <a:lnTo>
                    <a:pt x="890" y="148"/>
                  </a:lnTo>
                  <a:lnTo>
                    <a:pt x="889" y="148"/>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grpSp>
    </p:spTree>
    <p:extLst>
      <p:ext uri="{BB962C8B-B14F-4D97-AF65-F5344CB8AC3E}">
        <p14:creationId xmlns:p14="http://schemas.microsoft.com/office/powerpoint/2010/main" val="2061044140"/>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9625" y="308168"/>
            <a:ext cx="7285213" cy="589299"/>
          </a:xfrm>
        </p:spPr>
        <p:txBody>
          <a:bodyPr/>
          <a:lstStyle/>
          <a:p>
            <a:pPr marL="0" indent="0" algn="ctr">
              <a:buNone/>
            </a:pPr>
            <a:r>
              <a:rPr lang="en-US" dirty="0" smtClean="0"/>
              <a:t>What Your Communication Preferences?</a:t>
            </a:r>
            <a:endParaRPr lang="en-US" dirty="0"/>
          </a:p>
        </p:txBody>
      </p:sp>
      <p:pic>
        <p:nvPicPr>
          <p:cNvPr id="3" name="Picture 2" descr="talk-to-people-about-islam.gi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5149" y="1295400"/>
            <a:ext cx="4259251" cy="4759390"/>
          </a:xfrm>
          <a:prstGeom prst="rect">
            <a:avLst/>
          </a:prstGeom>
        </p:spPr>
      </p:pic>
      <p:sp>
        <p:nvSpPr>
          <p:cNvPr id="4" name="TextBox 3"/>
          <p:cNvSpPr txBox="1"/>
          <p:nvPr/>
        </p:nvSpPr>
        <p:spPr>
          <a:xfrm>
            <a:off x="6019800" y="2362200"/>
            <a:ext cx="1890261" cy="3170099"/>
          </a:xfrm>
          <a:prstGeom prst="rect">
            <a:avLst/>
          </a:prstGeom>
          <a:noFill/>
        </p:spPr>
        <p:txBody>
          <a:bodyPr wrap="none" rtlCol="0">
            <a:spAutoFit/>
          </a:bodyPr>
          <a:lstStyle/>
          <a:p>
            <a:r>
              <a:rPr lang="en-US" sz="4000" b="1" dirty="0" smtClean="0"/>
              <a:t>V _____</a:t>
            </a:r>
          </a:p>
          <a:p>
            <a:endParaRPr lang="en-US" sz="4000" b="1" dirty="0"/>
          </a:p>
          <a:p>
            <a:r>
              <a:rPr lang="en-US" sz="4000" b="1" dirty="0" smtClean="0"/>
              <a:t>A _____</a:t>
            </a:r>
          </a:p>
          <a:p>
            <a:endParaRPr lang="en-US" sz="4000" b="1" dirty="0"/>
          </a:p>
          <a:p>
            <a:r>
              <a:rPr lang="en-US" sz="4000" b="1" dirty="0" smtClean="0"/>
              <a:t>K _____</a:t>
            </a:r>
            <a:endParaRPr lang="en-US" sz="4000" b="1" dirty="0"/>
          </a:p>
        </p:txBody>
      </p:sp>
    </p:spTree>
    <p:extLst>
      <p:ext uri="{BB962C8B-B14F-4D97-AF65-F5344CB8AC3E}">
        <p14:creationId xmlns:p14="http://schemas.microsoft.com/office/powerpoint/2010/main" val="2964990955"/>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75651" y="308168"/>
            <a:ext cx="5256641" cy="589299"/>
          </a:xfrm>
        </p:spPr>
        <p:txBody>
          <a:bodyPr/>
          <a:lstStyle/>
          <a:p>
            <a:pPr marL="0" indent="0" algn="ctr">
              <a:buNone/>
            </a:pPr>
            <a:r>
              <a:rPr lang="en-US" dirty="0" smtClean="0"/>
              <a:t>The Map is Not the Territory</a:t>
            </a:r>
            <a:endParaRPr lang="en-US" dirty="0"/>
          </a:p>
        </p:txBody>
      </p:sp>
      <p:pic>
        <p:nvPicPr>
          <p:cNvPr id="3" name="Picture 2"/>
          <p:cNvPicPr>
            <a:picLocks noChangeAspect="1" noChangeArrowheads="1"/>
          </p:cNvPicPr>
          <p:nvPr/>
        </p:nvPicPr>
        <p:blipFill>
          <a:blip r:embed="rId3">
            <a:alphaModFix amt="52000"/>
            <a:extLst>
              <a:ext uri="{28A0092B-C50C-407E-A947-70E740481C1C}">
                <a14:useLocalDpi xmlns:a14="http://schemas.microsoft.com/office/drawing/2010/main" val="0"/>
              </a:ext>
            </a:extLst>
          </a:blip>
          <a:srcRect/>
          <a:stretch>
            <a:fillRect/>
          </a:stretch>
        </p:blipFill>
        <p:spPr bwMode="auto">
          <a:xfrm>
            <a:off x="234950" y="142875"/>
            <a:ext cx="8672513" cy="65801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sp>
        <p:nvSpPr>
          <p:cNvPr id="4" name="Text Box 3"/>
          <p:cNvSpPr txBox="1">
            <a:spLocks noChangeArrowheads="1"/>
          </p:cNvSpPr>
          <p:nvPr/>
        </p:nvSpPr>
        <p:spPr bwMode="auto">
          <a:xfrm>
            <a:off x="1852613" y="2941638"/>
            <a:ext cx="39497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r>
              <a:rPr lang="en-US">
                <a:latin typeface="Arial Rounded MT Bold" charset="0"/>
              </a:rPr>
              <a:t>Encounters / experiences</a:t>
            </a:r>
          </a:p>
        </p:txBody>
      </p:sp>
      <p:sp>
        <p:nvSpPr>
          <p:cNvPr id="5" name="Text Box 4"/>
          <p:cNvSpPr txBox="1">
            <a:spLocks noChangeArrowheads="1"/>
          </p:cNvSpPr>
          <p:nvPr/>
        </p:nvSpPr>
        <p:spPr bwMode="auto">
          <a:xfrm>
            <a:off x="1852613" y="2484438"/>
            <a:ext cx="1438275"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r>
              <a:rPr lang="en-US">
                <a:latin typeface="Arial Rounded MT Bold" charset="0"/>
              </a:rPr>
              <a:t>Weather</a:t>
            </a:r>
          </a:p>
        </p:txBody>
      </p:sp>
      <p:sp>
        <p:nvSpPr>
          <p:cNvPr id="6" name="Text Box 5"/>
          <p:cNvSpPr txBox="1">
            <a:spLocks noChangeArrowheads="1"/>
          </p:cNvSpPr>
          <p:nvPr/>
        </p:nvSpPr>
        <p:spPr bwMode="auto">
          <a:xfrm>
            <a:off x="1852613" y="2027238"/>
            <a:ext cx="1978025"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r>
              <a:rPr lang="en-US">
                <a:latin typeface="Arial Rounded MT Bold" charset="0"/>
              </a:rPr>
              <a:t>Topography</a:t>
            </a:r>
          </a:p>
        </p:txBody>
      </p:sp>
      <p:graphicFrame>
        <p:nvGraphicFramePr>
          <p:cNvPr id="7" name="Object 6"/>
          <p:cNvGraphicFramePr>
            <a:graphicFrameLocks noChangeAspect="1"/>
          </p:cNvGraphicFramePr>
          <p:nvPr>
            <p:extLst>
              <p:ext uri="{D42A27DB-BD31-4B8C-83A1-F6EECF244321}">
                <p14:modId xmlns:p14="http://schemas.microsoft.com/office/powerpoint/2010/main" val="3506232910"/>
              </p:ext>
            </p:extLst>
          </p:nvPr>
        </p:nvGraphicFramePr>
        <p:xfrm>
          <a:off x="1624013" y="3092450"/>
          <a:ext cx="152400" cy="152400"/>
        </p:xfrm>
        <a:graphic>
          <a:graphicData uri="http://schemas.openxmlformats.org/presentationml/2006/ole">
            <mc:AlternateContent xmlns:mc="http://schemas.openxmlformats.org/markup-compatibility/2006">
              <mc:Choice xmlns:v="urn:schemas-microsoft-com:vml" Requires="v">
                <p:oleObj spid="_x0000_s737525" name="CorelDRAW" r:id="rId4" imgW="295560" imgH="295560" progId="CorelDRAW.Graphic.10">
                  <p:embed/>
                </p:oleObj>
              </mc:Choice>
              <mc:Fallback>
                <p:oleObj name="CorelDRAW" r:id="rId4" imgW="295560" imgH="295560" progId="CorelDRAW.Graphic.10">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24013" y="3092450"/>
                        <a:ext cx="152400" cy="152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oleObj>
              </mc:Fallback>
            </mc:AlternateContent>
          </a:graphicData>
        </a:graphic>
      </p:graphicFrame>
      <p:graphicFrame>
        <p:nvGraphicFramePr>
          <p:cNvPr id="8" name="Object 7"/>
          <p:cNvGraphicFramePr>
            <a:graphicFrameLocks noChangeAspect="1"/>
          </p:cNvGraphicFramePr>
          <p:nvPr>
            <p:extLst>
              <p:ext uri="{D42A27DB-BD31-4B8C-83A1-F6EECF244321}">
                <p14:modId xmlns:p14="http://schemas.microsoft.com/office/powerpoint/2010/main" val="2668228096"/>
              </p:ext>
            </p:extLst>
          </p:nvPr>
        </p:nvGraphicFramePr>
        <p:xfrm>
          <a:off x="1624013" y="2192338"/>
          <a:ext cx="152400" cy="152400"/>
        </p:xfrm>
        <a:graphic>
          <a:graphicData uri="http://schemas.openxmlformats.org/presentationml/2006/ole">
            <mc:AlternateContent xmlns:mc="http://schemas.openxmlformats.org/markup-compatibility/2006">
              <mc:Choice xmlns:v="urn:schemas-microsoft-com:vml" Requires="v">
                <p:oleObj spid="_x0000_s737526" name="CorelDRAW" r:id="rId6" imgW="295560" imgH="295560" progId="CorelDRAW.Graphic.10">
                  <p:embed/>
                </p:oleObj>
              </mc:Choice>
              <mc:Fallback>
                <p:oleObj name="CorelDRAW" r:id="rId6" imgW="295560" imgH="295560" progId="CorelDRAW.Graphic.10">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24013" y="2192338"/>
                        <a:ext cx="152400" cy="152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oleObj>
              </mc:Fallback>
            </mc:AlternateContent>
          </a:graphicData>
        </a:graphic>
      </p:graphicFrame>
      <p:graphicFrame>
        <p:nvGraphicFramePr>
          <p:cNvPr id="9" name="Object 8"/>
          <p:cNvGraphicFramePr>
            <a:graphicFrameLocks noChangeAspect="1"/>
          </p:cNvGraphicFramePr>
          <p:nvPr>
            <p:extLst>
              <p:ext uri="{D42A27DB-BD31-4B8C-83A1-F6EECF244321}">
                <p14:modId xmlns:p14="http://schemas.microsoft.com/office/powerpoint/2010/main" val="1974415434"/>
              </p:ext>
            </p:extLst>
          </p:nvPr>
        </p:nvGraphicFramePr>
        <p:xfrm>
          <a:off x="1624013" y="2620963"/>
          <a:ext cx="152400" cy="152400"/>
        </p:xfrm>
        <a:graphic>
          <a:graphicData uri="http://schemas.openxmlformats.org/presentationml/2006/ole">
            <mc:AlternateContent xmlns:mc="http://schemas.openxmlformats.org/markup-compatibility/2006">
              <mc:Choice xmlns:v="urn:schemas-microsoft-com:vml" Requires="v">
                <p:oleObj spid="_x0000_s737527" name="CorelDRAW" r:id="rId7" imgW="295560" imgH="295560" progId="CorelDRAW.Graphic.10">
                  <p:embed/>
                </p:oleObj>
              </mc:Choice>
              <mc:Fallback>
                <p:oleObj name="CorelDRAW" r:id="rId7" imgW="295560" imgH="295560" progId="CorelDRAW.Graphic.10">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24013" y="2620963"/>
                        <a:ext cx="152400" cy="152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10" name="Text Box 12"/>
          <p:cNvSpPr txBox="1">
            <a:spLocks noChangeArrowheads="1"/>
          </p:cNvSpPr>
          <p:nvPr/>
        </p:nvSpPr>
        <p:spPr bwMode="auto">
          <a:xfrm>
            <a:off x="386640" y="1544638"/>
            <a:ext cx="6260097" cy="4616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r>
              <a:rPr lang="en-US" sz="2400" dirty="0">
                <a:solidFill>
                  <a:srgbClr val="0000FF"/>
                </a:solidFill>
                <a:latin typeface="Arial Rounded MT Bold"/>
                <a:cs typeface="Arial Rounded MT Bold"/>
              </a:rPr>
              <a:t>Real maps differ from their territories by:</a:t>
            </a:r>
          </a:p>
        </p:txBody>
      </p:sp>
      <p:sp>
        <p:nvSpPr>
          <p:cNvPr id="11" name="Text Box 13"/>
          <p:cNvSpPr txBox="1">
            <a:spLocks noChangeArrowheads="1"/>
          </p:cNvSpPr>
          <p:nvPr/>
        </p:nvSpPr>
        <p:spPr bwMode="auto">
          <a:xfrm>
            <a:off x="1817688" y="5151438"/>
            <a:ext cx="23241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r>
              <a:rPr lang="en-US">
                <a:latin typeface="Arial Rounded MT Bold" charset="0"/>
              </a:rPr>
              <a:t>Mental models</a:t>
            </a:r>
          </a:p>
        </p:txBody>
      </p:sp>
      <p:sp>
        <p:nvSpPr>
          <p:cNvPr id="12" name="Text Box 14"/>
          <p:cNvSpPr txBox="1">
            <a:spLocks noChangeArrowheads="1"/>
          </p:cNvSpPr>
          <p:nvPr/>
        </p:nvSpPr>
        <p:spPr bwMode="auto">
          <a:xfrm>
            <a:off x="1817688" y="4694238"/>
            <a:ext cx="3228975"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r>
              <a:rPr lang="en-US">
                <a:latin typeface="Arial Rounded MT Bold" charset="0"/>
              </a:rPr>
              <a:t>Moods and emotions</a:t>
            </a:r>
          </a:p>
        </p:txBody>
      </p:sp>
      <p:sp>
        <p:nvSpPr>
          <p:cNvPr id="13" name="Text Box 15"/>
          <p:cNvSpPr txBox="1">
            <a:spLocks noChangeArrowheads="1"/>
          </p:cNvSpPr>
          <p:nvPr/>
        </p:nvSpPr>
        <p:spPr bwMode="auto">
          <a:xfrm>
            <a:off x="1817688" y="4237038"/>
            <a:ext cx="118745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r>
              <a:rPr lang="en-US">
                <a:latin typeface="Arial Rounded MT Bold" charset="0"/>
              </a:rPr>
              <a:t>Values</a:t>
            </a:r>
          </a:p>
        </p:txBody>
      </p:sp>
      <p:graphicFrame>
        <p:nvGraphicFramePr>
          <p:cNvPr id="14" name="Object 16"/>
          <p:cNvGraphicFramePr>
            <a:graphicFrameLocks noChangeAspect="1"/>
          </p:cNvGraphicFramePr>
          <p:nvPr>
            <p:extLst>
              <p:ext uri="{D42A27DB-BD31-4B8C-83A1-F6EECF244321}">
                <p14:modId xmlns:p14="http://schemas.microsoft.com/office/powerpoint/2010/main" val="2624841021"/>
              </p:ext>
            </p:extLst>
          </p:nvPr>
        </p:nvGraphicFramePr>
        <p:xfrm>
          <a:off x="1589088" y="5316538"/>
          <a:ext cx="152400" cy="152400"/>
        </p:xfrm>
        <a:graphic>
          <a:graphicData uri="http://schemas.openxmlformats.org/presentationml/2006/ole">
            <mc:AlternateContent xmlns:mc="http://schemas.openxmlformats.org/markup-compatibility/2006">
              <mc:Choice xmlns:v="urn:schemas-microsoft-com:vml" Requires="v">
                <p:oleObj spid="_x0000_s737528" name="CorelDRAW" r:id="rId8" imgW="295560" imgH="295560" progId="CorelDRAW.Graphic.10">
                  <p:embed/>
                </p:oleObj>
              </mc:Choice>
              <mc:Fallback>
                <p:oleObj name="CorelDRAW" r:id="rId8" imgW="295560" imgH="295560" progId="CorelDRAW.Graphic.10">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89088" y="5316538"/>
                        <a:ext cx="152400" cy="152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oleObj>
              </mc:Fallback>
            </mc:AlternateContent>
          </a:graphicData>
        </a:graphic>
      </p:graphicFrame>
      <p:graphicFrame>
        <p:nvGraphicFramePr>
          <p:cNvPr id="15" name="Object 17"/>
          <p:cNvGraphicFramePr>
            <a:graphicFrameLocks noChangeAspect="1"/>
          </p:cNvGraphicFramePr>
          <p:nvPr>
            <p:extLst>
              <p:ext uri="{D42A27DB-BD31-4B8C-83A1-F6EECF244321}">
                <p14:modId xmlns:p14="http://schemas.microsoft.com/office/powerpoint/2010/main" val="2284239861"/>
              </p:ext>
            </p:extLst>
          </p:nvPr>
        </p:nvGraphicFramePr>
        <p:xfrm>
          <a:off x="1589088" y="4416425"/>
          <a:ext cx="152400" cy="152400"/>
        </p:xfrm>
        <a:graphic>
          <a:graphicData uri="http://schemas.openxmlformats.org/presentationml/2006/ole">
            <mc:AlternateContent xmlns:mc="http://schemas.openxmlformats.org/markup-compatibility/2006">
              <mc:Choice xmlns:v="urn:schemas-microsoft-com:vml" Requires="v">
                <p:oleObj spid="_x0000_s737529" name="CorelDRAW" r:id="rId9" imgW="295560" imgH="295560" progId="CorelDRAW.Graphic.10">
                  <p:embed/>
                </p:oleObj>
              </mc:Choice>
              <mc:Fallback>
                <p:oleObj name="CorelDRAW" r:id="rId9" imgW="295560" imgH="295560" progId="CorelDRAW.Graphic.10">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89088" y="4416425"/>
                        <a:ext cx="152400" cy="152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oleObj>
              </mc:Fallback>
            </mc:AlternateContent>
          </a:graphicData>
        </a:graphic>
      </p:graphicFrame>
      <p:graphicFrame>
        <p:nvGraphicFramePr>
          <p:cNvPr id="16" name="Object 18"/>
          <p:cNvGraphicFramePr>
            <a:graphicFrameLocks noChangeAspect="1"/>
          </p:cNvGraphicFramePr>
          <p:nvPr>
            <p:extLst>
              <p:ext uri="{D42A27DB-BD31-4B8C-83A1-F6EECF244321}">
                <p14:modId xmlns:p14="http://schemas.microsoft.com/office/powerpoint/2010/main" val="1293389778"/>
              </p:ext>
            </p:extLst>
          </p:nvPr>
        </p:nvGraphicFramePr>
        <p:xfrm>
          <a:off x="1589088" y="4845050"/>
          <a:ext cx="152400" cy="152400"/>
        </p:xfrm>
        <a:graphic>
          <a:graphicData uri="http://schemas.openxmlformats.org/presentationml/2006/ole">
            <mc:AlternateContent xmlns:mc="http://schemas.openxmlformats.org/markup-compatibility/2006">
              <mc:Choice xmlns:v="urn:schemas-microsoft-com:vml" Requires="v">
                <p:oleObj spid="_x0000_s737530" name="CorelDRAW" r:id="rId10" imgW="295560" imgH="295560" progId="CorelDRAW.Graphic.10">
                  <p:embed/>
                </p:oleObj>
              </mc:Choice>
              <mc:Fallback>
                <p:oleObj name="CorelDRAW" r:id="rId10" imgW="295560" imgH="295560" progId="CorelDRAW.Graphic.10">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89088" y="4845050"/>
                        <a:ext cx="152400" cy="152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17" name="Text Box 19"/>
          <p:cNvSpPr txBox="1">
            <a:spLocks noChangeArrowheads="1"/>
          </p:cNvSpPr>
          <p:nvPr/>
        </p:nvSpPr>
        <p:spPr bwMode="auto">
          <a:xfrm>
            <a:off x="1213728" y="3810000"/>
            <a:ext cx="6639408" cy="4616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defPPr>
              <a:defRPr lang="en-US"/>
            </a:defPPr>
            <a:lvl1pPr>
              <a:defRPr sz="2000">
                <a:solidFill>
                  <a:srgbClr val="0000FF"/>
                </a:solidFill>
                <a:latin typeface="Arial Black"/>
                <a:cs typeface="Arial Black"/>
              </a:defRPr>
            </a:lvl1pPr>
          </a:lstStyle>
          <a:p>
            <a:r>
              <a:rPr lang="en-US" sz="2400" dirty="0">
                <a:latin typeface="Arial Rounded MT Bold"/>
                <a:cs typeface="Arial Rounded MT Bold"/>
              </a:rPr>
              <a:t>Personal maps differ from their territory by:</a:t>
            </a:r>
          </a:p>
        </p:txBody>
      </p:sp>
      <p:sp>
        <p:nvSpPr>
          <p:cNvPr id="18" name="Text Box 20"/>
          <p:cNvSpPr txBox="1">
            <a:spLocks noChangeArrowheads="1"/>
          </p:cNvSpPr>
          <p:nvPr/>
        </p:nvSpPr>
        <p:spPr bwMode="auto">
          <a:xfrm>
            <a:off x="323575" y="5703766"/>
            <a:ext cx="8520823" cy="4616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algn="ctr"/>
            <a:r>
              <a:rPr lang="en-US" sz="2400" dirty="0">
                <a:solidFill>
                  <a:srgbClr val="006600"/>
                </a:solidFill>
                <a:latin typeface="Comic Sans MS" charset="0"/>
              </a:rPr>
              <a:t>Personal maps are more different to experience and read</a:t>
            </a:r>
          </a:p>
        </p:txBody>
      </p:sp>
    </p:spTree>
    <p:extLst>
      <p:ext uri="{BB962C8B-B14F-4D97-AF65-F5344CB8AC3E}">
        <p14:creationId xmlns:p14="http://schemas.microsoft.com/office/powerpoint/2010/main" val="1896839999"/>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75651" y="252146"/>
            <a:ext cx="5256641" cy="589299"/>
          </a:xfrm>
        </p:spPr>
        <p:txBody>
          <a:bodyPr/>
          <a:lstStyle/>
          <a:p>
            <a:pPr marL="0" indent="0" algn="ctr">
              <a:buNone/>
            </a:pPr>
            <a:r>
              <a:rPr lang="en-US" dirty="0" smtClean="0"/>
              <a:t>How are You Processing That?</a:t>
            </a:r>
            <a:endParaRPr lang="en-US" dirty="0"/>
          </a:p>
        </p:txBody>
      </p:sp>
      <p:pic>
        <p:nvPicPr>
          <p:cNvPr id="3" name="Picture 2" descr="neurons firing.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2704" y="3967405"/>
            <a:ext cx="3845463" cy="2391370"/>
          </a:xfrm>
          <a:prstGeom prst="rect">
            <a:avLst/>
          </a:prstGeom>
        </p:spPr>
      </p:pic>
      <p:pic>
        <p:nvPicPr>
          <p:cNvPr id="4" name="Picture 3" descr="Wheres Waldo 81.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62605" y="1098709"/>
            <a:ext cx="3919508" cy="2739573"/>
          </a:xfrm>
          <a:prstGeom prst="rect">
            <a:avLst/>
          </a:prstGeom>
        </p:spPr>
      </p:pic>
      <p:sp>
        <p:nvSpPr>
          <p:cNvPr id="5" name="Text Box 3"/>
          <p:cNvSpPr txBox="1">
            <a:spLocks noChangeArrowheads="1"/>
          </p:cNvSpPr>
          <p:nvPr/>
        </p:nvSpPr>
        <p:spPr bwMode="auto">
          <a:xfrm>
            <a:off x="610364" y="1881383"/>
            <a:ext cx="4095866" cy="830997"/>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defPPr>
              <a:defRPr lang="en-US"/>
            </a:defPPr>
            <a:lvl1pPr>
              <a:defRPr sz="2400">
                <a:effectLst/>
                <a:latin typeface="Calibri"/>
                <a:cs typeface="Calibri"/>
              </a:defRPr>
            </a:lvl1pPr>
          </a:lstStyle>
          <a:p>
            <a:r>
              <a:rPr lang="en-US" dirty="0" smtClean="0"/>
              <a:t>Elliot Jacques – Ability to look forward into time</a:t>
            </a:r>
            <a:endParaRPr lang="en-US" dirty="0"/>
          </a:p>
        </p:txBody>
      </p:sp>
      <p:sp>
        <p:nvSpPr>
          <p:cNvPr id="6" name="Text Box 4"/>
          <p:cNvSpPr txBox="1">
            <a:spLocks noChangeArrowheads="1"/>
          </p:cNvSpPr>
          <p:nvPr/>
        </p:nvSpPr>
        <p:spPr bwMode="auto">
          <a:xfrm>
            <a:off x="610364" y="1228171"/>
            <a:ext cx="4095865" cy="46166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defPPr>
              <a:defRPr lang="en-US"/>
            </a:defPPr>
            <a:lvl1pPr algn="ctr">
              <a:defRPr sz="2800">
                <a:effectLst>
                  <a:outerShdw blurRad="38100" dist="38100" dir="2700000" algn="tl">
                    <a:srgbClr val="000000"/>
                  </a:outerShdw>
                </a:effectLst>
                <a:latin typeface="Calibri"/>
                <a:cs typeface="Calibri"/>
              </a:defRPr>
            </a:lvl1pPr>
          </a:lstStyle>
          <a:p>
            <a:pPr algn="l"/>
            <a:r>
              <a:rPr lang="en-US" sz="2400" dirty="0" smtClean="0">
                <a:effectLst/>
              </a:rPr>
              <a:t>Serial versus parallel thinking</a:t>
            </a:r>
            <a:endParaRPr lang="en-US" sz="2400" dirty="0">
              <a:effectLst/>
            </a:endParaRPr>
          </a:p>
        </p:txBody>
      </p:sp>
      <p:sp>
        <p:nvSpPr>
          <p:cNvPr id="7" name="Oval 6"/>
          <p:cNvSpPr/>
          <p:nvPr/>
        </p:nvSpPr>
        <p:spPr>
          <a:xfrm>
            <a:off x="386640" y="1386871"/>
            <a:ext cx="144566" cy="152400"/>
          </a:xfrm>
          <a:prstGeom prst="ellipse">
            <a:avLst/>
          </a:prstGeom>
          <a:solidFill>
            <a:srgbClr val="8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8" name="Oval 7"/>
          <p:cNvSpPr/>
          <p:nvPr/>
        </p:nvSpPr>
        <p:spPr>
          <a:xfrm>
            <a:off x="386640" y="2045306"/>
            <a:ext cx="144566" cy="152400"/>
          </a:xfrm>
          <a:prstGeom prst="ellipse">
            <a:avLst/>
          </a:prstGeom>
          <a:solidFill>
            <a:srgbClr val="8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9" name="Text Box 3"/>
          <p:cNvSpPr txBox="1">
            <a:spLocks noChangeArrowheads="1"/>
          </p:cNvSpPr>
          <p:nvPr/>
        </p:nvSpPr>
        <p:spPr bwMode="auto">
          <a:xfrm>
            <a:off x="610364" y="2801723"/>
            <a:ext cx="4084586" cy="46166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defPPr>
              <a:defRPr lang="en-US"/>
            </a:defPPr>
            <a:lvl1pPr>
              <a:defRPr sz="2400">
                <a:effectLst/>
                <a:latin typeface="Calibri"/>
                <a:cs typeface="Calibri"/>
              </a:defRPr>
            </a:lvl1pPr>
          </a:lstStyle>
          <a:p>
            <a:r>
              <a:rPr lang="en-US" dirty="0" smtClean="0"/>
              <a:t>Gardner’s Seven intelligences</a:t>
            </a:r>
            <a:endParaRPr lang="en-US" dirty="0"/>
          </a:p>
        </p:txBody>
      </p:sp>
      <p:sp>
        <p:nvSpPr>
          <p:cNvPr id="10" name="Oval 9"/>
          <p:cNvSpPr/>
          <p:nvPr/>
        </p:nvSpPr>
        <p:spPr>
          <a:xfrm>
            <a:off x="386640" y="2965646"/>
            <a:ext cx="144566" cy="152400"/>
          </a:xfrm>
          <a:prstGeom prst="ellipse">
            <a:avLst/>
          </a:prstGeom>
          <a:solidFill>
            <a:srgbClr val="8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1" name="Text Box 3"/>
          <p:cNvSpPr txBox="1">
            <a:spLocks noChangeArrowheads="1"/>
          </p:cNvSpPr>
          <p:nvPr/>
        </p:nvSpPr>
        <p:spPr bwMode="auto">
          <a:xfrm>
            <a:off x="4856290" y="4811213"/>
            <a:ext cx="4095866" cy="830997"/>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defPPr>
              <a:defRPr lang="en-US"/>
            </a:defPPr>
            <a:lvl1pPr>
              <a:defRPr sz="2400">
                <a:effectLst/>
                <a:latin typeface="Calibri"/>
                <a:cs typeface="Calibri"/>
              </a:defRPr>
            </a:lvl1pPr>
          </a:lstStyle>
          <a:p>
            <a:r>
              <a:rPr lang="en-US" dirty="0" smtClean="0"/>
              <a:t>Right versus left brained thinking</a:t>
            </a:r>
            <a:endParaRPr lang="en-US" dirty="0"/>
          </a:p>
        </p:txBody>
      </p:sp>
      <p:sp>
        <p:nvSpPr>
          <p:cNvPr id="12" name="Text Box 4"/>
          <p:cNvSpPr txBox="1">
            <a:spLocks noChangeArrowheads="1"/>
          </p:cNvSpPr>
          <p:nvPr/>
        </p:nvSpPr>
        <p:spPr bwMode="auto">
          <a:xfrm>
            <a:off x="4856290" y="4158001"/>
            <a:ext cx="4095865" cy="46166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defPPr>
              <a:defRPr lang="en-US"/>
            </a:defPPr>
            <a:lvl1pPr algn="ctr">
              <a:defRPr sz="2800">
                <a:effectLst>
                  <a:outerShdw blurRad="38100" dist="38100" dir="2700000" algn="tl">
                    <a:srgbClr val="000000"/>
                  </a:outerShdw>
                </a:effectLst>
                <a:latin typeface="Calibri"/>
                <a:cs typeface="Calibri"/>
              </a:defRPr>
            </a:lvl1pPr>
          </a:lstStyle>
          <a:p>
            <a:pPr algn="l"/>
            <a:r>
              <a:rPr lang="en-US" sz="2400" dirty="0" smtClean="0">
                <a:effectLst/>
              </a:rPr>
              <a:t>Mind speed and OODA loops</a:t>
            </a:r>
            <a:endParaRPr lang="en-US" sz="2400" dirty="0">
              <a:effectLst/>
            </a:endParaRPr>
          </a:p>
        </p:txBody>
      </p:sp>
      <p:sp>
        <p:nvSpPr>
          <p:cNvPr id="13" name="Oval 12"/>
          <p:cNvSpPr/>
          <p:nvPr/>
        </p:nvSpPr>
        <p:spPr>
          <a:xfrm>
            <a:off x="4632566" y="4316701"/>
            <a:ext cx="144566" cy="152400"/>
          </a:xfrm>
          <a:prstGeom prst="ellipse">
            <a:avLst/>
          </a:prstGeom>
          <a:solidFill>
            <a:srgbClr val="8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4" name="Oval 13"/>
          <p:cNvSpPr/>
          <p:nvPr/>
        </p:nvSpPr>
        <p:spPr>
          <a:xfrm>
            <a:off x="4632566" y="4975136"/>
            <a:ext cx="144566" cy="152400"/>
          </a:xfrm>
          <a:prstGeom prst="ellipse">
            <a:avLst/>
          </a:prstGeom>
          <a:solidFill>
            <a:srgbClr val="8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5" name="Text Box 3"/>
          <p:cNvSpPr txBox="1">
            <a:spLocks noChangeArrowheads="1"/>
          </p:cNvSpPr>
          <p:nvPr/>
        </p:nvSpPr>
        <p:spPr bwMode="auto">
          <a:xfrm>
            <a:off x="4856290" y="5731553"/>
            <a:ext cx="4084586" cy="46166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defPPr>
              <a:defRPr lang="en-US"/>
            </a:defPPr>
            <a:lvl1pPr>
              <a:defRPr sz="2400">
                <a:effectLst/>
                <a:latin typeface="Calibri"/>
                <a:cs typeface="Calibri"/>
              </a:defRPr>
            </a:lvl1pPr>
          </a:lstStyle>
          <a:p>
            <a:r>
              <a:rPr lang="en-US" dirty="0" smtClean="0"/>
              <a:t>Myers Briggs, DISC, True Colors</a:t>
            </a:r>
            <a:endParaRPr lang="en-US" dirty="0"/>
          </a:p>
        </p:txBody>
      </p:sp>
      <p:sp>
        <p:nvSpPr>
          <p:cNvPr id="16" name="Oval 15"/>
          <p:cNvSpPr/>
          <p:nvPr/>
        </p:nvSpPr>
        <p:spPr>
          <a:xfrm>
            <a:off x="4632566" y="5895476"/>
            <a:ext cx="144566" cy="152400"/>
          </a:xfrm>
          <a:prstGeom prst="ellipse">
            <a:avLst/>
          </a:prstGeom>
          <a:solidFill>
            <a:srgbClr val="8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Tree>
    <p:extLst>
      <p:ext uri="{BB962C8B-B14F-4D97-AF65-F5344CB8AC3E}">
        <p14:creationId xmlns:p14="http://schemas.microsoft.com/office/powerpoint/2010/main" val="625015125"/>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2997" y="321431"/>
            <a:ext cx="4967676" cy="589299"/>
          </a:xfrm>
        </p:spPr>
        <p:txBody>
          <a:bodyPr/>
          <a:lstStyle/>
          <a:p>
            <a:pPr marL="0" indent="0" algn="ctr">
              <a:buNone/>
            </a:pPr>
            <a:r>
              <a:rPr lang="en-US" dirty="0" smtClean="0"/>
              <a:t>Do You See a Pattern Here?</a:t>
            </a:r>
            <a:endParaRPr lang="en-US" dirty="0"/>
          </a:p>
        </p:txBody>
      </p:sp>
      <p:pic>
        <p:nvPicPr>
          <p:cNvPr id="4" name="Picture 3" descr="Man Hidden in Flags.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3322" y="1363198"/>
            <a:ext cx="8755903" cy="4951066"/>
          </a:xfrm>
          <a:prstGeom prst="rect">
            <a:avLst/>
          </a:prstGeom>
        </p:spPr>
      </p:pic>
    </p:spTree>
    <p:extLst>
      <p:ext uri="{BB962C8B-B14F-4D97-AF65-F5344CB8AC3E}">
        <p14:creationId xmlns:p14="http://schemas.microsoft.com/office/powerpoint/2010/main" val="1535395331"/>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6398" y="519821"/>
            <a:ext cx="3016396" cy="589299"/>
          </a:xfrm>
        </p:spPr>
        <p:txBody>
          <a:bodyPr/>
          <a:lstStyle/>
          <a:p>
            <a:pPr marL="0" indent="0" algn="ctr">
              <a:buNone/>
            </a:pPr>
            <a:r>
              <a:rPr lang="en-US" dirty="0" smtClean="0"/>
              <a:t>Get a Grip!</a:t>
            </a:r>
            <a:endParaRPr lang="en-US" dirty="0"/>
          </a:p>
        </p:txBody>
      </p:sp>
      <p:sp>
        <p:nvSpPr>
          <p:cNvPr id="3" name="Text Box 3"/>
          <p:cNvSpPr txBox="1">
            <a:spLocks noChangeArrowheads="1"/>
          </p:cNvSpPr>
          <p:nvPr/>
        </p:nvSpPr>
        <p:spPr bwMode="auto">
          <a:xfrm>
            <a:off x="610363" y="2916743"/>
            <a:ext cx="4822677" cy="954107"/>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r>
              <a:rPr lang="en-US" sz="2800" dirty="0" smtClean="0">
                <a:latin typeface="Calibri"/>
                <a:cs typeface="Calibri"/>
              </a:rPr>
              <a:t>Impact of emotion on cognition – decision speed and accuracy</a:t>
            </a:r>
            <a:endParaRPr lang="en-US" sz="2800" dirty="0">
              <a:latin typeface="Calibri"/>
              <a:cs typeface="Calibri"/>
            </a:endParaRPr>
          </a:p>
        </p:txBody>
      </p:sp>
      <p:sp>
        <p:nvSpPr>
          <p:cNvPr id="4" name="Text Box 4"/>
          <p:cNvSpPr txBox="1">
            <a:spLocks noChangeArrowheads="1"/>
          </p:cNvSpPr>
          <p:nvPr/>
        </p:nvSpPr>
        <p:spPr bwMode="auto">
          <a:xfrm>
            <a:off x="610365" y="1580185"/>
            <a:ext cx="4647435" cy="954107"/>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defPPr>
              <a:defRPr lang="en-US"/>
            </a:defPPr>
            <a:lvl1pPr algn="ctr">
              <a:defRPr sz="2800">
                <a:effectLst>
                  <a:outerShdw blurRad="38100" dist="38100" dir="2700000" algn="tl">
                    <a:srgbClr val="000000"/>
                  </a:outerShdw>
                </a:effectLst>
                <a:latin typeface="Calibri"/>
                <a:cs typeface="Calibri"/>
              </a:defRPr>
            </a:lvl1pPr>
          </a:lstStyle>
          <a:p>
            <a:pPr algn="l"/>
            <a:r>
              <a:rPr lang="en-US" dirty="0" smtClean="0">
                <a:effectLst/>
              </a:rPr>
              <a:t>Emotional intelligence – Daniel </a:t>
            </a:r>
            <a:r>
              <a:rPr lang="en-US" dirty="0" err="1" smtClean="0">
                <a:effectLst/>
              </a:rPr>
              <a:t>Golman</a:t>
            </a:r>
            <a:endParaRPr lang="en-US" dirty="0">
              <a:effectLst/>
            </a:endParaRPr>
          </a:p>
        </p:txBody>
      </p:sp>
      <p:sp>
        <p:nvSpPr>
          <p:cNvPr id="5" name="Oval 4"/>
          <p:cNvSpPr/>
          <p:nvPr/>
        </p:nvSpPr>
        <p:spPr>
          <a:xfrm>
            <a:off x="381000" y="1813581"/>
            <a:ext cx="144566" cy="152400"/>
          </a:xfrm>
          <a:prstGeom prst="ellipse">
            <a:avLst/>
          </a:prstGeom>
          <a:solidFill>
            <a:srgbClr val="8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6" name="Oval 5"/>
          <p:cNvSpPr/>
          <p:nvPr/>
        </p:nvSpPr>
        <p:spPr>
          <a:xfrm>
            <a:off x="381000" y="3136688"/>
            <a:ext cx="144566" cy="152400"/>
          </a:xfrm>
          <a:prstGeom prst="ellipse">
            <a:avLst/>
          </a:prstGeom>
          <a:solidFill>
            <a:srgbClr val="8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7" name="Text Box 3"/>
          <p:cNvSpPr txBox="1">
            <a:spLocks noChangeArrowheads="1"/>
          </p:cNvSpPr>
          <p:nvPr/>
        </p:nvSpPr>
        <p:spPr bwMode="auto">
          <a:xfrm>
            <a:off x="621644" y="4245162"/>
            <a:ext cx="4811396" cy="954107"/>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r>
              <a:rPr lang="en-US" sz="2800" dirty="0" smtClean="0">
                <a:latin typeface="Calibri"/>
                <a:cs typeface="Calibri"/>
              </a:rPr>
              <a:t>Which brain is in use – limbic system or </a:t>
            </a:r>
            <a:r>
              <a:rPr lang="en-US" sz="2800" dirty="0" err="1" smtClean="0">
                <a:latin typeface="Calibri"/>
                <a:cs typeface="Calibri"/>
              </a:rPr>
              <a:t>neocortex</a:t>
            </a:r>
            <a:r>
              <a:rPr lang="en-US" sz="2800" dirty="0" smtClean="0">
                <a:latin typeface="Calibri"/>
                <a:cs typeface="Calibri"/>
              </a:rPr>
              <a:t>?</a:t>
            </a:r>
            <a:endParaRPr lang="en-US" sz="2800" dirty="0">
              <a:latin typeface="Calibri"/>
              <a:cs typeface="Calibri"/>
            </a:endParaRPr>
          </a:p>
        </p:txBody>
      </p:sp>
      <p:sp>
        <p:nvSpPr>
          <p:cNvPr id="8" name="Oval 7"/>
          <p:cNvSpPr/>
          <p:nvPr/>
        </p:nvSpPr>
        <p:spPr>
          <a:xfrm>
            <a:off x="392280" y="4465107"/>
            <a:ext cx="144566" cy="152400"/>
          </a:xfrm>
          <a:prstGeom prst="ellipse">
            <a:avLst/>
          </a:prstGeom>
          <a:solidFill>
            <a:srgbClr val="8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pic>
        <p:nvPicPr>
          <p:cNvPr id="9" name="Picture 8" descr="BMan Break Phone.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802034" y="1566575"/>
            <a:ext cx="3200400" cy="3657600"/>
          </a:xfrm>
          <a:prstGeom prst="rect">
            <a:avLst/>
          </a:prstGeom>
        </p:spPr>
      </p:pic>
      <p:sp>
        <p:nvSpPr>
          <p:cNvPr id="10" name="Text Box 3"/>
          <p:cNvSpPr txBox="1">
            <a:spLocks noChangeArrowheads="1"/>
          </p:cNvSpPr>
          <p:nvPr/>
        </p:nvSpPr>
        <p:spPr bwMode="auto">
          <a:xfrm>
            <a:off x="376349" y="5549869"/>
            <a:ext cx="8397190" cy="46166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algn="ctr"/>
            <a:r>
              <a:rPr lang="en-US" sz="2400" b="1" dirty="0" smtClean="0">
                <a:solidFill>
                  <a:srgbClr val="0000FF"/>
                </a:solidFill>
                <a:latin typeface="Calibri"/>
                <a:cs typeface="Calibri"/>
              </a:rPr>
              <a:t>Stay out of fight or flight’ mode to help minimize human errors</a:t>
            </a:r>
            <a:endParaRPr lang="en-US" sz="2400" b="1" dirty="0">
              <a:solidFill>
                <a:srgbClr val="0000FF"/>
              </a:solidFill>
              <a:latin typeface="Calibri"/>
              <a:cs typeface="Calibri"/>
            </a:endParaRPr>
          </a:p>
        </p:txBody>
      </p:sp>
    </p:spTree>
    <p:extLst>
      <p:ext uri="{BB962C8B-B14F-4D97-AF65-F5344CB8AC3E}">
        <p14:creationId xmlns:p14="http://schemas.microsoft.com/office/powerpoint/2010/main" val="2127540266"/>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6398" y="157203"/>
            <a:ext cx="3016396" cy="589299"/>
          </a:xfrm>
        </p:spPr>
        <p:txBody>
          <a:bodyPr/>
          <a:lstStyle/>
          <a:p>
            <a:pPr marL="0" indent="0" algn="ctr">
              <a:buNone/>
            </a:pPr>
            <a:r>
              <a:rPr lang="en-US" smtClean="0"/>
              <a:t>Test Yourself!</a:t>
            </a:r>
            <a:endParaRPr lang="en-US" dirty="0"/>
          </a:p>
        </p:txBody>
      </p:sp>
      <p:pic>
        <p:nvPicPr>
          <p:cNvPr id="11" name="Picture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1202" y="915271"/>
            <a:ext cx="7631824" cy="5340845"/>
          </a:xfrm>
          <a:prstGeom prst="rect">
            <a:avLst/>
          </a:prstGeom>
        </p:spPr>
      </p:pic>
      <p:pic>
        <p:nvPicPr>
          <p:cNvPr id="12" name="Picture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74163" y="804048"/>
            <a:ext cx="5394552" cy="5704323"/>
          </a:xfrm>
          <a:prstGeom prst="rect">
            <a:avLst/>
          </a:prstGeom>
        </p:spPr>
      </p:pic>
    </p:spTree>
    <p:extLst>
      <p:ext uri="{BB962C8B-B14F-4D97-AF65-F5344CB8AC3E}">
        <p14:creationId xmlns:p14="http://schemas.microsoft.com/office/powerpoint/2010/main" val="12163229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additive="base">
                                        <p:cTn id="13" dur="500" fill="hold"/>
                                        <p:tgtEl>
                                          <p:spTgt spid="12"/>
                                        </p:tgtEl>
                                        <p:attrNameLst>
                                          <p:attrName>ppt_x</p:attrName>
                                        </p:attrNameLst>
                                      </p:cBhvr>
                                      <p:tavLst>
                                        <p:tav tm="0">
                                          <p:val>
                                            <p:strVal val="#ppt_x"/>
                                          </p:val>
                                        </p:tav>
                                        <p:tav tm="100000">
                                          <p:val>
                                            <p:strVal val="#ppt_x"/>
                                          </p:val>
                                        </p:tav>
                                      </p:tavLst>
                                    </p:anim>
                                    <p:anim calcmode="lin" valueType="num">
                                      <p:cBhvr additive="base">
                                        <p:cTn id="14"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92208" y="643626"/>
            <a:ext cx="4701708" cy="589299"/>
          </a:xfrm>
        </p:spPr>
        <p:txBody>
          <a:bodyPr/>
          <a:lstStyle/>
          <a:p>
            <a:pPr marL="0" indent="0" algn="ctr">
              <a:buNone/>
            </a:pPr>
            <a:r>
              <a:rPr lang="en-US" dirty="0" smtClean="0"/>
              <a:t>A Daily Dose of Rationale</a:t>
            </a:r>
            <a:endParaRPr lang="en-US" dirty="0"/>
          </a:p>
        </p:txBody>
      </p:sp>
      <p:pic>
        <p:nvPicPr>
          <p:cNvPr id="4" name="Picture 3" descr="straw and jug guy.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25423" y="1778000"/>
            <a:ext cx="3867052" cy="2900289"/>
          </a:xfrm>
          <a:prstGeom prst="rect">
            <a:avLst/>
          </a:prstGeom>
        </p:spPr>
      </p:pic>
      <p:sp>
        <p:nvSpPr>
          <p:cNvPr id="11" name="Text Box 3"/>
          <p:cNvSpPr txBox="1">
            <a:spLocks noChangeArrowheads="1"/>
          </p:cNvSpPr>
          <p:nvPr/>
        </p:nvSpPr>
        <p:spPr bwMode="auto">
          <a:xfrm>
            <a:off x="447861" y="2839451"/>
            <a:ext cx="4811303" cy="830997"/>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defPPr>
              <a:defRPr lang="en-US"/>
            </a:defPPr>
            <a:lvl1pPr>
              <a:defRPr sz="2400">
                <a:effectLst/>
                <a:latin typeface="Calibri"/>
                <a:cs typeface="Calibri"/>
              </a:defRPr>
            </a:lvl1pPr>
          </a:lstStyle>
          <a:p>
            <a:r>
              <a:rPr lang="en-US" dirty="0" smtClean="0"/>
              <a:t>Problem solving skills help clear hurdles to getting results</a:t>
            </a:r>
            <a:endParaRPr lang="en-US" dirty="0"/>
          </a:p>
        </p:txBody>
      </p:sp>
      <p:sp>
        <p:nvSpPr>
          <p:cNvPr id="12" name="Text Box 4"/>
          <p:cNvSpPr txBox="1">
            <a:spLocks noChangeArrowheads="1"/>
          </p:cNvSpPr>
          <p:nvPr/>
        </p:nvSpPr>
        <p:spPr bwMode="auto">
          <a:xfrm>
            <a:off x="447862" y="1860551"/>
            <a:ext cx="4095865" cy="830997"/>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defPPr>
              <a:defRPr lang="en-US"/>
            </a:defPPr>
            <a:lvl1pPr algn="ctr">
              <a:defRPr sz="2800">
                <a:effectLst>
                  <a:outerShdw blurRad="38100" dist="38100" dir="2700000" algn="tl">
                    <a:srgbClr val="000000"/>
                  </a:outerShdw>
                </a:effectLst>
                <a:latin typeface="Calibri"/>
                <a:cs typeface="Calibri"/>
              </a:defRPr>
            </a:lvl1pPr>
          </a:lstStyle>
          <a:p>
            <a:pPr algn="l"/>
            <a:r>
              <a:rPr lang="en-US" sz="2400" dirty="0" smtClean="0">
                <a:effectLst/>
              </a:rPr>
              <a:t>By understanding rationale, we can understand behavior</a:t>
            </a:r>
            <a:endParaRPr lang="en-US" sz="2400" dirty="0">
              <a:effectLst/>
            </a:endParaRPr>
          </a:p>
        </p:txBody>
      </p:sp>
      <p:sp>
        <p:nvSpPr>
          <p:cNvPr id="13" name="Oval 12"/>
          <p:cNvSpPr/>
          <p:nvPr/>
        </p:nvSpPr>
        <p:spPr>
          <a:xfrm>
            <a:off x="224138" y="2019251"/>
            <a:ext cx="144566" cy="152400"/>
          </a:xfrm>
          <a:prstGeom prst="ellipse">
            <a:avLst/>
          </a:prstGeom>
          <a:solidFill>
            <a:srgbClr val="8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4" name="Oval 13"/>
          <p:cNvSpPr/>
          <p:nvPr/>
        </p:nvSpPr>
        <p:spPr>
          <a:xfrm>
            <a:off x="224138" y="3003374"/>
            <a:ext cx="144566" cy="152400"/>
          </a:xfrm>
          <a:prstGeom prst="ellipse">
            <a:avLst/>
          </a:prstGeom>
          <a:solidFill>
            <a:srgbClr val="8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5" name="Text Box 3"/>
          <p:cNvSpPr txBox="1">
            <a:spLocks noChangeArrowheads="1"/>
          </p:cNvSpPr>
          <p:nvPr/>
        </p:nvSpPr>
        <p:spPr bwMode="auto">
          <a:xfrm>
            <a:off x="447862" y="3833885"/>
            <a:ext cx="4428938" cy="830997"/>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defPPr>
              <a:defRPr lang="en-US"/>
            </a:defPPr>
            <a:lvl1pPr>
              <a:defRPr sz="2400">
                <a:effectLst/>
                <a:latin typeface="Calibri"/>
                <a:cs typeface="Calibri"/>
              </a:defRPr>
            </a:lvl1pPr>
          </a:lstStyle>
          <a:p>
            <a:r>
              <a:rPr lang="en-US" dirty="0" smtClean="0"/>
              <a:t>How do each of the seven intelligences apply to rationale?</a:t>
            </a:r>
            <a:endParaRPr lang="en-US" dirty="0"/>
          </a:p>
        </p:txBody>
      </p:sp>
      <p:sp>
        <p:nvSpPr>
          <p:cNvPr id="16" name="Oval 15"/>
          <p:cNvSpPr/>
          <p:nvPr/>
        </p:nvSpPr>
        <p:spPr>
          <a:xfrm>
            <a:off x="224138" y="3997808"/>
            <a:ext cx="144566" cy="152400"/>
          </a:xfrm>
          <a:prstGeom prst="ellipse">
            <a:avLst/>
          </a:prstGeom>
          <a:solidFill>
            <a:srgbClr val="8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23" name="Text Box 3"/>
          <p:cNvSpPr txBox="1">
            <a:spLocks noChangeArrowheads="1"/>
          </p:cNvSpPr>
          <p:nvPr/>
        </p:nvSpPr>
        <p:spPr bwMode="auto">
          <a:xfrm>
            <a:off x="325549" y="4991069"/>
            <a:ext cx="8397190" cy="46166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algn="ctr"/>
            <a:r>
              <a:rPr lang="en-US" sz="2400" b="1" dirty="0" smtClean="0">
                <a:solidFill>
                  <a:srgbClr val="0000FF"/>
                </a:solidFill>
                <a:latin typeface="Calibri"/>
                <a:cs typeface="Calibri"/>
              </a:rPr>
              <a:t>If we understand rationale, we can design away the excuses</a:t>
            </a:r>
            <a:endParaRPr lang="en-US" sz="2400" b="1" dirty="0">
              <a:solidFill>
                <a:srgbClr val="0000FF"/>
              </a:solidFill>
              <a:latin typeface="Calibri"/>
              <a:cs typeface="Calibri"/>
            </a:endParaRPr>
          </a:p>
        </p:txBody>
      </p:sp>
    </p:spTree>
    <p:extLst>
      <p:ext uri="{BB962C8B-B14F-4D97-AF65-F5344CB8AC3E}">
        <p14:creationId xmlns:p14="http://schemas.microsoft.com/office/powerpoint/2010/main" val="3214743239"/>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 Box 3"/>
          <p:cNvSpPr txBox="1">
            <a:spLocks noChangeArrowheads="1"/>
          </p:cNvSpPr>
          <p:nvPr/>
        </p:nvSpPr>
        <p:spPr bwMode="auto">
          <a:xfrm>
            <a:off x="500384" y="3155048"/>
            <a:ext cx="4095866" cy="1200328"/>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defPPr>
              <a:defRPr lang="en-US"/>
            </a:defPPr>
            <a:lvl1pPr>
              <a:defRPr sz="2400">
                <a:effectLst/>
                <a:latin typeface="Calibri"/>
                <a:cs typeface="Calibri"/>
              </a:defRPr>
            </a:lvl1pPr>
          </a:lstStyle>
          <a:p>
            <a:r>
              <a:rPr lang="en-US" dirty="0" smtClean="0"/>
              <a:t>How well do you see systems and the longer range picture when making choices?</a:t>
            </a:r>
            <a:endParaRPr lang="en-US" dirty="0"/>
          </a:p>
        </p:txBody>
      </p:sp>
      <p:sp>
        <p:nvSpPr>
          <p:cNvPr id="18" name="Text Box 4"/>
          <p:cNvSpPr txBox="1">
            <a:spLocks noChangeArrowheads="1"/>
          </p:cNvSpPr>
          <p:nvPr/>
        </p:nvSpPr>
        <p:spPr bwMode="auto">
          <a:xfrm>
            <a:off x="500385" y="2041628"/>
            <a:ext cx="4160786" cy="830997"/>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defPPr>
              <a:defRPr lang="en-US"/>
            </a:defPPr>
            <a:lvl1pPr algn="ctr">
              <a:defRPr sz="2800">
                <a:effectLst>
                  <a:outerShdw blurRad="38100" dist="38100" dir="2700000" algn="tl">
                    <a:srgbClr val="000000"/>
                  </a:outerShdw>
                </a:effectLst>
                <a:latin typeface="Calibri"/>
                <a:cs typeface="Calibri"/>
              </a:defRPr>
            </a:lvl1pPr>
          </a:lstStyle>
          <a:p>
            <a:pPr algn="l"/>
            <a:r>
              <a:rPr lang="en-US" sz="2400" dirty="0" smtClean="0">
                <a:effectLst/>
              </a:rPr>
              <a:t>How do our other cognitive abilities affect our judgment?</a:t>
            </a:r>
            <a:endParaRPr lang="en-US" sz="2400" dirty="0">
              <a:effectLst/>
            </a:endParaRPr>
          </a:p>
        </p:txBody>
      </p:sp>
      <p:sp>
        <p:nvSpPr>
          <p:cNvPr id="19" name="Oval 18"/>
          <p:cNvSpPr/>
          <p:nvPr/>
        </p:nvSpPr>
        <p:spPr>
          <a:xfrm>
            <a:off x="276660" y="2200328"/>
            <a:ext cx="144566" cy="152400"/>
          </a:xfrm>
          <a:prstGeom prst="ellipse">
            <a:avLst/>
          </a:prstGeom>
          <a:solidFill>
            <a:srgbClr val="8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20" name="Oval 19"/>
          <p:cNvSpPr/>
          <p:nvPr/>
        </p:nvSpPr>
        <p:spPr>
          <a:xfrm>
            <a:off x="276660" y="3318971"/>
            <a:ext cx="144566" cy="152400"/>
          </a:xfrm>
          <a:prstGeom prst="ellipse">
            <a:avLst/>
          </a:prstGeom>
          <a:solidFill>
            <a:srgbClr val="8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21" name="Text Box 3"/>
          <p:cNvSpPr txBox="1">
            <a:spLocks noChangeArrowheads="1"/>
          </p:cNvSpPr>
          <p:nvPr/>
        </p:nvSpPr>
        <p:spPr bwMode="auto">
          <a:xfrm>
            <a:off x="576584" y="4718618"/>
            <a:ext cx="4084586" cy="830997"/>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defPPr>
              <a:defRPr lang="en-US"/>
            </a:defPPr>
            <a:lvl1pPr>
              <a:defRPr sz="2400">
                <a:effectLst/>
                <a:latin typeface="Calibri"/>
                <a:cs typeface="Calibri"/>
              </a:defRPr>
            </a:lvl1pPr>
          </a:lstStyle>
          <a:p>
            <a:r>
              <a:rPr lang="en-US" dirty="0" smtClean="0"/>
              <a:t>How do the seven intelligences apply to this cognitive ability?</a:t>
            </a:r>
            <a:endParaRPr lang="en-US" dirty="0"/>
          </a:p>
        </p:txBody>
      </p:sp>
      <p:sp>
        <p:nvSpPr>
          <p:cNvPr id="22" name="Oval 21"/>
          <p:cNvSpPr/>
          <p:nvPr/>
        </p:nvSpPr>
        <p:spPr>
          <a:xfrm>
            <a:off x="352860" y="4882541"/>
            <a:ext cx="144566" cy="152400"/>
          </a:xfrm>
          <a:prstGeom prst="ellipse">
            <a:avLst/>
          </a:prstGeom>
          <a:solidFill>
            <a:srgbClr val="8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pic>
        <p:nvPicPr>
          <p:cNvPr id="6" name="Picture 5" descr="Eight Human Intelligences Wheel.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45118" y="1724605"/>
            <a:ext cx="4357660" cy="4066596"/>
          </a:xfrm>
          <a:prstGeom prst="rect">
            <a:avLst/>
          </a:prstGeom>
        </p:spPr>
      </p:pic>
      <p:sp>
        <p:nvSpPr>
          <p:cNvPr id="5" name="Title 4"/>
          <p:cNvSpPr>
            <a:spLocks noGrp="1"/>
          </p:cNvSpPr>
          <p:nvPr>
            <p:ph type="title"/>
          </p:nvPr>
        </p:nvSpPr>
        <p:spPr>
          <a:xfrm>
            <a:off x="1524000" y="435168"/>
            <a:ext cx="6091530" cy="733232"/>
          </a:xfrm>
        </p:spPr>
        <p:txBody>
          <a:bodyPr/>
          <a:lstStyle/>
          <a:p>
            <a:pPr marL="0" indent="0">
              <a:buNone/>
            </a:pPr>
            <a:r>
              <a:rPr lang="en-US" dirty="0" smtClean="0"/>
              <a:t>I’ll Let You be the Judge of That</a:t>
            </a:r>
            <a:endParaRPr lang="en-US" dirty="0"/>
          </a:p>
        </p:txBody>
      </p:sp>
    </p:spTree>
    <p:extLst>
      <p:ext uri="{BB962C8B-B14F-4D97-AF65-F5344CB8AC3E}">
        <p14:creationId xmlns:p14="http://schemas.microsoft.com/office/powerpoint/2010/main" val="191914422"/>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800" y="304800"/>
            <a:ext cx="4105135" cy="1035928"/>
          </a:xfrm>
          <a:solidFill>
            <a:schemeClr val="accent3">
              <a:lumMod val="20000"/>
              <a:lumOff val="80000"/>
              <a:alpha val="52000"/>
            </a:schemeClr>
          </a:solidFill>
          <a:ln w="25400" cmpd="sng">
            <a:solidFill>
              <a:schemeClr val="tx1"/>
            </a:solidFill>
            <a:prstDash val="sysDot"/>
          </a:ln>
          <a:effectLst/>
        </p:spPr>
        <p:txBody>
          <a:bodyPr vert="horz" lIns="91440" tIns="45720" rIns="91440" bIns="45720" rtlCol="0" anchor="ctr" anchorCtr="1">
            <a:noAutofit/>
          </a:bodyPr>
          <a:lstStyle/>
          <a:p>
            <a:pPr marL="0" indent="0" algn="ctr">
              <a:buNone/>
            </a:pPr>
            <a:r>
              <a:rPr lang="en-US" sz="2800" dirty="0" smtClean="0"/>
              <a:t>Get Your Mind Right</a:t>
            </a:r>
            <a:endParaRPr lang="en-US" sz="2800" dirty="0"/>
          </a:p>
        </p:txBody>
      </p:sp>
      <p:sp>
        <p:nvSpPr>
          <p:cNvPr id="3" name="Text Box 3"/>
          <p:cNvSpPr txBox="1">
            <a:spLocks noChangeArrowheads="1"/>
          </p:cNvSpPr>
          <p:nvPr/>
        </p:nvSpPr>
        <p:spPr bwMode="auto">
          <a:xfrm>
            <a:off x="610364" y="3057845"/>
            <a:ext cx="4822676" cy="954107"/>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r>
              <a:rPr lang="en-US" sz="2800" dirty="0" smtClean="0">
                <a:latin typeface="Calibri"/>
                <a:cs typeface="Calibri"/>
              </a:rPr>
              <a:t>How do diet and hydration levels affect human error rates?</a:t>
            </a:r>
            <a:endParaRPr lang="en-US" sz="2800" dirty="0">
              <a:latin typeface="Calibri"/>
              <a:cs typeface="Calibri"/>
            </a:endParaRPr>
          </a:p>
        </p:txBody>
      </p:sp>
      <p:sp>
        <p:nvSpPr>
          <p:cNvPr id="4" name="Text Box 4"/>
          <p:cNvSpPr txBox="1">
            <a:spLocks noChangeArrowheads="1"/>
          </p:cNvSpPr>
          <p:nvPr/>
        </p:nvSpPr>
        <p:spPr bwMode="auto">
          <a:xfrm>
            <a:off x="610365" y="1956457"/>
            <a:ext cx="5157830" cy="954107"/>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defPPr>
              <a:defRPr lang="en-US"/>
            </a:defPPr>
            <a:lvl1pPr algn="ctr">
              <a:defRPr sz="2800">
                <a:effectLst>
                  <a:outerShdw blurRad="38100" dist="38100" dir="2700000" algn="tl">
                    <a:srgbClr val="000000"/>
                  </a:outerShdw>
                </a:effectLst>
                <a:latin typeface="Calibri"/>
                <a:cs typeface="Calibri"/>
              </a:defRPr>
            </a:lvl1pPr>
          </a:lstStyle>
          <a:p>
            <a:pPr algn="l"/>
            <a:r>
              <a:rPr lang="en-US" dirty="0" smtClean="0">
                <a:effectLst/>
              </a:rPr>
              <a:t>What types of exercises do you use to condition your brain?</a:t>
            </a:r>
            <a:endParaRPr lang="en-US" dirty="0">
              <a:effectLst/>
            </a:endParaRPr>
          </a:p>
        </p:txBody>
      </p:sp>
      <p:sp>
        <p:nvSpPr>
          <p:cNvPr id="6" name="Oval 5"/>
          <p:cNvSpPr/>
          <p:nvPr/>
        </p:nvSpPr>
        <p:spPr>
          <a:xfrm>
            <a:off x="381000" y="2189853"/>
            <a:ext cx="144566" cy="152400"/>
          </a:xfrm>
          <a:prstGeom prst="ellipse">
            <a:avLst/>
          </a:prstGeom>
          <a:solidFill>
            <a:srgbClr val="8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7" name="Oval 6"/>
          <p:cNvSpPr/>
          <p:nvPr/>
        </p:nvSpPr>
        <p:spPr>
          <a:xfrm>
            <a:off x="381000" y="3277790"/>
            <a:ext cx="144566" cy="152400"/>
          </a:xfrm>
          <a:prstGeom prst="ellipse">
            <a:avLst/>
          </a:prstGeom>
          <a:solidFill>
            <a:srgbClr val="8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2" name="Text Box 8"/>
          <p:cNvSpPr txBox="1">
            <a:spLocks noChangeArrowheads="1"/>
          </p:cNvSpPr>
          <p:nvPr/>
        </p:nvSpPr>
        <p:spPr bwMode="auto">
          <a:xfrm>
            <a:off x="1447800" y="5352872"/>
            <a:ext cx="6781800" cy="120032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ctr" eaLnBrk="1" hangingPunct="1"/>
            <a:r>
              <a:rPr lang="en-US" sz="2400" dirty="0">
                <a:latin typeface="Comic Sans MS" pitchFamily="66" charset="0"/>
              </a:rPr>
              <a:t>“If you get to the point where you think you know it all, you’re going to stop learning.” – John Wooden</a:t>
            </a:r>
          </a:p>
        </p:txBody>
      </p:sp>
      <p:sp>
        <p:nvSpPr>
          <p:cNvPr id="8" name="Text Box 3"/>
          <p:cNvSpPr txBox="1">
            <a:spLocks noChangeArrowheads="1"/>
          </p:cNvSpPr>
          <p:nvPr/>
        </p:nvSpPr>
        <p:spPr bwMode="auto">
          <a:xfrm>
            <a:off x="621643" y="4127577"/>
            <a:ext cx="5146551" cy="52322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r>
              <a:rPr lang="en-US" sz="2800" dirty="0" smtClean="0">
                <a:latin typeface="Calibri"/>
                <a:cs typeface="Calibri"/>
              </a:rPr>
              <a:t>What is your Sleep Quality Index?</a:t>
            </a:r>
            <a:endParaRPr lang="en-US" sz="2800" dirty="0">
              <a:latin typeface="Calibri"/>
              <a:cs typeface="Calibri"/>
            </a:endParaRPr>
          </a:p>
        </p:txBody>
      </p:sp>
      <p:sp>
        <p:nvSpPr>
          <p:cNvPr id="9" name="Oval 8"/>
          <p:cNvSpPr/>
          <p:nvPr/>
        </p:nvSpPr>
        <p:spPr>
          <a:xfrm>
            <a:off x="392280" y="4347522"/>
            <a:ext cx="144566" cy="152400"/>
          </a:xfrm>
          <a:prstGeom prst="ellipse">
            <a:avLst/>
          </a:prstGeom>
          <a:solidFill>
            <a:srgbClr val="8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pic>
        <p:nvPicPr>
          <p:cNvPr id="10" name="Picture 9"/>
          <p:cNvPicPr>
            <a:picLocks noChangeAspect="1"/>
          </p:cNvPicPr>
          <p:nvPr/>
        </p:nvPicPr>
        <p:blipFill>
          <a:blip r:embed="rId2"/>
          <a:stretch>
            <a:fillRect/>
          </a:stretch>
        </p:blipFill>
        <p:spPr>
          <a:xfrm>
            <a:off x="5433040" y="331164"/>
            <a:ext cx="3522180" cy="2107236"/>
          </a:xfrm>
          <a:prstGeom prst="rect">
            <a:avLst/>
          </a:prstGeom>
        </p:spPr>
      </p:pic>
    </p:spTree>
    <p:extLst>
      <p:ext uri="{BB962C8B-B14F-4D97-AF65-F5344CB8AC3E}">
        <p14:creationId xmlns:p14="http://schemas.microsoft.com/office/powerpoint/2010/main" val="1773031843"/>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23566" y="496315"/>
            <a:ext cx="3642563" cy="589299"/>
          </a:xfrm>
        </p:spPr>
        <p:txBody>
          <a:bodyPr/>
          <a:lstStyle/>
          <a:p>
            <a:pPr marL="0" indent="0" algn="ctr">
              <a:buNone/>
            </a:pPr>
            <a:r>
              <a:rPr lang="en-US" dirty="0" smtClean="0"/>
              <a:t>Maintain Your Brain</a:t>
            </a:r>
            <a:endParaRPr lang="en-US" dirty="0"/>
          </a:p>
        </p:txBody>
      </p:sp>
      <p:pic>
        <p:nvPicPr>
          <p:cNvPr id="3" name="Picture 2" descr="brain gears.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5903463" y="4465126"/>
            <a:ext cx="2976595" cy="1662179"/>
          </a:xfrm>
          <a:prstGeom prst="rect">
            <a:avLst/>
          </a:prstGeom>
        </p:spPr>
      </p:pic>
      <p:sp>
        <p:nvSpPr>
          <p:cNvPr id="8" name="Text Box 4"/>
          <p:cNvSpPr txBox="1">
            <a:spLocks noChangeArrowheads="1"/>
          </p:cNvSpPr>
          <p:nvPr/>
        </p:nvSpPr>
        <p:spPr bwMode="auto">
          <a:xfrm>
            <a:off x="1082117" y="1360697"/>
            <a:ext cx="6781373" cy="892552"/>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defPPr>
              <a:defRPr lang="en-US"/>
            </a:defPPr>
            <a:lvl1pPr algn="ctr">
              <a:defRPr sz="2800">
                <a:effectLst>
                  <a:outerShdw blurRad="38100" dist="38100" dir="2700000" algn="tl">
                    <a:srgbClr val="000000"/>
                  </a:outerShdw>
                </a:effectLst>
                <a:latin typeface="Calibri"/>
                <a:cs typeface="Calibri"/>
              </a:defRPr>
            </a:lvl1pPr>
          </a:lstStyle>
          <a:p>
            <a:pPr algn="l"/>
            <a:r>
              <a:rPr lang="en-US" b="1" dirty="0" smtClean="0">
                <a:solidFill>
                  <a:srgbClr val="0000FF"/>
                </a:solidFill>
                <a:effectLst/>
              </a:rPr>
              <a:t>FEED</a:t>
            </a:r>
            <a:r>
              <a:rPr lang="en-US" dirty="0" smtClean="0">
                <a:effectLst/>
              </a:rPr>
              <a:t> it – </a:t>
            </a:r>
            <a:r>
              <a:rPr lang="en-US" sz="2400" dirty="0" smtClean="0">
                <a:effectLst/>
              </a:rPr>
              <a:t>Nutrition and hydration matter – GIGO applies to your brain too!</a:t>
            </a:r>
            <a:endParaRPr lang="en-US" sz="2400" dirty="0">
              <a:effectLst/>
            </a:endParaRPr>
          </a:p>
        </p:txBody>
      </p:sp>
      <p:sp>
        <p:nvSpPr>
          <p:cNvPr id="9" name="Oval 8"/>
          <p:cNvSpPr/>
          <p:nvPr/>
        </p:nvSpPr>
        <p:spPr>
          <a:xfrm>
            <a:off x="852752" y="1594093"/>
            <a:ext cx="144566" cy="152400"/>
          </a:xfrm>
          <a:prstGeom prst="ellipse">
            <a:avLst/>
          </a:prstGeom>
          <a:solidFill>
            <a:srgbClr val="8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0" name="Text Box 4"/>
          <p:cNvSpPr txBox="1">
            <a:spLocks noChangeArrowheads="1"/>
          </p:cNvSpPr>
          <p:nvPr/>
        </p:nvSpPr>
        <p:spPr bwMode="auto">
          <a:xfrm>
            <a:off x="1084136" y="2281849"/>
            <a:ext cx="6781373" cy="892552"/>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defPPr>
              <a:defRPr lang="en-US"/>
            </a:defPPr>
            <a:lvl1pPr algn="ctr">
              <a:defRPr sz="2800">
                <a:effectLst>
                  <a:outerShdw blurRad="38100" dist="38100" dir="2700000" algn="tl">
                    <a:srgbClr val="000000"/>
                  </a:outerShdw>
                </a:effectLst>
                <a:latin typeface="Calibri"/>
                <a:cs typeface="Calibri"/>
              </a:defRPr>
            </a:lvl1pPr>
          </a:lstStyle>
          <a:p>
            <a:pPr algn="l"/>
            <a:r>
              <a:rPr lang="en-US" b="1" dirty="0" smtClean="0">
                <a:solidFill>
                  <a:srgbClr val="0000FF"/>
                </a:solidFill>
                <a:effectLst/>
              </a:rPr>
              <a:t>EXERCISE </a:t>
            </a:r>
            <a:r>
              <a:rPr lang="en-US" dirty="0" smtClean="0">
                <a:effectLst/>
              </a:rPr>
              <a:t>it – N</a:t>
            </a:r>
            <a:r>
              <a:rPr lang="en-US" sz="2400" dirty="0" smtClean="0">
                <a:effectLst/>
              </a:rPr>
              <a:t>europlasticity can both activate and reshape neural networks</a:t>
            </a:r>
            <a:endParaRPr lang="en-US" sz="2400" dirty="0">
              <a:effectLst/>
            </a:endParaRPr>
          </a:p>
        </p:txBody>
      </p:sp>
      <p:sp>
        <p:nvSpPr>
          <p:cNvPr id="11" name="Oval 10"/>
          <p:cNvSpPr/>
          <p:nvPr/>
        </p:nvSpPr>
        <p:spPr>
          <a:xfrm>
            <a:off x="854771" y="2515245"/>
            <a:ext cx="144566" cy="152400"/>
          </a:xfrm>
          <a:prstGeom prst="ellipse">
            <a:avLst/>
          </a:prstGeom>
          <a:solidFill>
            <a:srgbClr val="8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2" name="Text Box 4"/>
          <p:cNvSpPr txBox="1">
            <a:spLocks noChangeArrowheads="1"/>
          </p:cNvSpPr>
          <p:nvPr/>
        </p:nvSpPr>
        <p:spPr bwMode="auto">
          <a:xfrm>
            <a:off x="1086155" y="3203001"/>
            <a:ext cx="6781373" cy="830997"/>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defPPr>
              <a:defRPr lang="en-US"/>
            </a:defPPr>
            <a:lvl1pPr algn="ctr">
              <a:defRPr sz="2800">
                <a:effectLst>
                  <a:outerShdw blurRad="38100" dist="38100" dir="2700000" algn="tl">
                    <a:srgbClr val="000000"/>
                  </a:outerShdw>
                </a:effectLst>
                <a:latin typeface="Calibri"/>
                <a:cs typeface="Calibri"/>
              </a:defRPr>
            </a:lvl1pPr>
          </a:lstStyle>
          <a:p>
            <a:pPr algn="l"/>
            <a:r>
              <a:rPr lang="en-US" sz="2400" dirty="0" smtClean="0">
                <a:effectLst/>
              </a:rPr>
              <a:t>Mental fitness comes through proper brain nutrition and exercise</a:t>
            </a:r>
            <a:endParaRPr lang="en-US" sz="2400" dirty="0">
              <a:effectLst/>
            </a:endParaRPr>
          </a:p>
        </p:txBody>
      </p:sp>
      <p:sp>
        <p:nvSpPr>
          <p:cNvPr id="13" name="Oval 12"/>
          <p:cNvSpPr/>
          <p:nvPr/>
        </p:nvSpPr>
        <p:spPr>
          <a:xfrm>
            <a:off x="856790" y="3436397"/>
            <a:ext cx="144566" cy="152400"/>
          </a:xfrm>
          <a:prstGeom prst="ellipse">
            <a:avLst/>
          </a:prstGeom>
          <a:solidFill>
            <a:srgbClr val="8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4" name="Text Box 4"/>
          <p:cNvSpPr txBox="1">
            <a:spLocks noChangeArrowheads="1"/>
          </p:cNvSpPr>
          <p:nvPr/>
        </p:nvSpPr>
        <p:spPr bwMode="auto">
          <a:xfrm>
            <a:off x="1088175" y="4124153"/>
            <a:ext cx="4798644" cy="830997"/>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defPPr>
              <a:defRPr lang="en-US"/>
            </a:defPPr>
            <a:lvl1pPr algn="ctr">
              <a:defRPr sz="2800">
                <a:effectLst>
                  <a:outerShdw blurRad="38100" dist="38100" dir="2700000" algn="tl">
                    <a:srgbClr val="000000"/>
                  </a:outerShdw>
                </a:effectLst>
                <a:latin typeface="Calibri"/>
                <a:cs typeface="Calibri"/>
              </a:defRPr>
            </a:lvl1pPr>
          </a:lstStyle>
          <a:p>
            <a:pPr algn="l"/>
            <a:r>
              <a:rPr lang="en-US" sz="2400" dirty="0" smtClean="0">
                <a:effectLst/>
              </a:rPr>
              <a:t>Failing to exercise existing neural networks will result in their atrophy</a:t>
            </a:r>
            <a:endParaRPr lang="en-US" sz="2400" dirty="0">
              <a:effectLst/>
            </a:endParaRPr>
          </a:p>
        </p:txBody>
      </p:sp>
      <p:sp>
        <p:nvSpPr>
          <p:cNvPr id="15" name="Oval 14"/>
          <p:cNvSpPr/>
          <p:nvPr/>
        </p:nvSpPr>
        <p:spPr>
          <a:xfrm>
            <a:off x="858809" y="4357549"/>
            <a:ext cx="144566" cy="152400"/>
          </a:xfrm>
          <a:prstGeom prst="ellipse">
            <a:avLst/>
          </a:prstGeom>
          <a:solidFill>
            <a:srgbClr val="8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6" name="Text Box 4"/>
          <p:cNvSpPr txBox="1">
            <a:spLocks noChangeArrowheads="1"/>
          </p:cNvSpPr>
          <p:nvPr/>
        </p:nvSpPr>
        <p:spPr bwMode="auto">
          <a:xfrm>
            <a:off x="1090193" y="5090128"/>
            <a:ext cx="4512743" cy="892552"/>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defPPr>
              <a:defRPr lang="en-US"/>
            </a:defPPr>
            <a:lvl1pPr algn="ctr">
              <a:defRPr sz="2800">
                <a:effectLst>
                  <a:outerShdw blurRad="38100" dist="38100" dir="2700000" algn="tl">
                    <a:srgbClr val="000000"/>
                  </a:outerShdw>
                </a:effectLst>
                <a:latin typeface="Calibri"/>
                <a:cs typeface="Calibri"/>
              </a:defRPr>
            </a:lvl1pPr>
          </a:lstStyle>
          <a:p>
            <a:pPr algn="l"/>
            <a:r>
              <a:rPr lang="en-US" b="1" dirty="0" smtClean="0">
                <a:solidFill>
                  <a:srgbClr val="0000FF"/>
                </a:solidFill>
                <a:effectLst/>
              </a:rPr>
              <a:t>REST </a:t>
            </a:r>
            <a:r>
              <a:rPr lang="en-US" dirty="0" smtClean="0">
                <a:effectLst/>
              </a:rPr>
              <a:t>it – </a:t>
            </a:r>
            <a:r>
              <a:rPr lang="en-US" sz="2400" dirty="0" smtClean="0">
                <a:effectLst/>
              </a:rPr>
              <a:t>Sleep quality plays a key role in overall brain function</a:t>
            </a:r>
            <a:endParaRPr lang="en-US" sz="2400" dirty="0">
              <a:effectLst/>
            </a:endParaRPr>
          </a:p>
        </p:txBody>
      </p:sp>
      <p:sp>
        <p:nvSpPr>
          <p:cNvPr id="17" name="Oval 16"/>
          <p:cNvSpPr/>
          <p:nvPr/>
        </p:nvSpPr>
        <p:spPr>
          <a:xfrm>
            <a:off x="860828" y="5323524"/>
            <a:ext cx="144566" cy="152400"/>
          </a:xfrm>
          <a:prstGeom prst="ellipse">
            <a:avLst/>
          </a:prstGeom>
          <a:solidFill>
            <a:srgbClr val="8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Tree>
    <p:extLst>
      <p:ext uri="{BB962C8B-B14F-4D97-AF65-F5344CB8AC3E}">
        <p14:creationId xmlns:p14="http://schemas.microsoft.com/office/powerpoint/2010/main" val="4042534834"/>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91164" y="308168"/>
            <a:ext cx="2974203" cy="589299"/>
          </a:xfrm>
        </p:spPr>
        <p:txBody>
          <a:bodyPr/>
          <a:lstStyle/>
          <a:p>
            <a:pPr marL="0" indent="0" algn="ctr">
              <a:buNone/>
            </a:pPr>
            <a:r>
              <a:rPr lang="en-US" dirty="0" smtClean="0"/>
              <a:t>Feed Your Brain</a:t>
            </a:r>
            <a:endParaRPr lang="en-US" dirty="0"/>
          </a:p>
        </p:txBody>
      </p:sp>
      <p:pic>
        <p:nvPicPr>
          <p:cNvPr id="3" name="Picture 2"/>
          <p:cNvPicPr>
            <a:picLocks noChangeAspect="1"/>
          </p:cNvPicPr>
          <p:nvPr/>
        </p:nvPicPr>
        <p:blipFill>
          <a:blip r:embed="rId2"/>
          <a:stretch>
            <a:fillRect/>
          </a:stretch>
        </p:blipFill>
        <p:spPr>
          <a:xfrm>
            <a:off x="5903644" y="4437961"/>
            <a:ext cx="3087956" cy="1738325"/>
          </a:xfrm>
          <a:prstGeom prst="rect">
            <a:avLst/>
          </a:prstGeom>
        </p:spPr>
      </p:pic>
      <p:sp>
        <p:nvSpPr>
          <p:cNvPr id="4" name="Text Box 4"/>
          <p:cNvSpPr txBox="1">
            <a:spLocks noChangeArrowheads="1"/>
          </p:cNvSpPr>
          <p:nvPr/>
        </p:nvSpPr>
        <p:spPr bwMode="auto">
          <a:xfrm>
            <a:off x="802717" y="1411497"/>
            <a:ext cx="5064683" cy="830997"/>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defPPr>
              <a:defRPr lang="en-US"/>
            </a:defPPr>
            <a:lvl1pPr algn="ctr">
              <a:defRPr sz="2800">
                <a:effectLst>
                  <a:outerShdw blurRad="38100" dist="38100" dir="2700000" algn="tl">
                    <a:srgbClr val="000000"/>
                  </a:outerShdw>
                </a:effectLst>
                <a:latin typeface="Calibri"/>
                <a:cs typeface="Calibri"/>
              </a:defRPr>
            </a:lvl1pPr>
          </a:lstStyle>
          <a:p>
            <a:pPr algn="l"/>
            <a:r>
              <a:rPr lang="en-US" sz="2400" dirty="0" smtClean="0">
                <a:effectLst/>
              </a:rPr>
              <a:t>Nutrition and hydration matter – GIGO applies to your brain too!</a:t>
            </a:r>
            <a:endParaRPr lang="en-US" sz="2400" dirty="0">
              <a:effectLst/>
            </a:endParaRPr>
          </a:p>
        </p:txBody>
      </p:sp>
      <p:sp>
        <p:nvSpPr>
          <p:cNvPr id="5" name="Oval 4"/>
          <p:cNvSpPr/>
          <p:nvPr/>
        </p:nvSpPr>
        <p:spPr>
          <a:xfrm>
            <a:off x="586052" y="1594093"/>
            <a:ext cx="144566" cy="152400"/>
          </a:xfrm>
          <a:prstGeom prst="ellipse">
            <a:avLst/>
          </a:prstGeom>
          <a:solidFill>
            <a:srgbClr val="8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6" name="Text Box 4"/>
          <p:cNvSpPr txBox="1">
            <a:spLocks noChangeArrowheads="1"/>
          </p:cNvSpPr>
          <p:nvPr/>
        </p:nvSpPr>
        <p:spPr bwMode="auto">
          <a:xfrm>
            <a:off x="802717" y="2402097"/>
            <a:ext cx="6781373" cy="156966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defPPr>
              <a:defRPr lang="en-US"/>
            </a:defPPr>
            <a:lvl1pPr algn="ctr">
              <a:defRPr sz="2800">
                <a:effectLst>
                  <a:outerShdw blurRad="38100" dist="38100" dir="2700000" algn="tl">
                    <a:srgbClr val="000000"/>
                  </a:outerShdw>
                </a:effectLst>
                <a:latin typeface="Calibri"/>
                <a:cs typeface="Calibri"/>
              </a:defRPr>
            </a:lvl1pPr>
          </a:lstStyle>
          <a:p>
            <a:pPr algn="l"/>
            <a:r>
              <a:rPr lang="en-US" sz="2400" dirty="0" smtClean="0">
                <a:effectLst/>
              </a:rPr>
              <a:t>The </a:t>
            </a:r>
            <a:r>
              <a:rPr lang="en-US" sz="2400" dirty="0">
                <a:effectLst/>
              </a:rPr>
              <a:t>brain represents only 2% of the body weight,  yet it receives 15% of the cardiac output, 20% of total body oxygen consumption, and 25% of total </a:t>
            </a:r>
            <a:r>
              <a:rPr lang="en-US" sz="2400" dirty="0" smtClean="0">
                <a:effectLst/>
              </a:rPr>
              <a:t>body glucose.</a:t>
            </a:r>
            <a:endParaRPr lang="en-US" sz="2400" dirty="0">
              <a:effectLst/>
            </a:endParaRPr>
          </a:p>
        </p:txBody>
      </p:sp>
      <p:sp>
        <p:nvSpPr>
          <p:cNvPr id="7" name="Oval 6"/>
          <p:cNvSpPr/>
          <p:nvPr/>
        </p:nvSpPr>
        <p:spPr>
          <a:xfrm>
            <a:off x="586052" y="2584693"/>
            <a:ext cx="144566" cy="152400"/>
          </a:xfrm>
          <a:prstGeom prst="ellipse">
            <a:avLst/>
          </a:prstGeom>
          <a:solidFill>
            <a:srgbClr val="8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0" name="Text Box 4"/>
          <p:cNvSpPr txBox="1">
            <a:spLocks noChangeArrowheads="1"/>
          </p:cNvSpPr>
          <p:nvPr/>
        </p:nvSpPr>
        <p:spPr bwMode="auto">
          <a:xfrm>
            <a:off x="802717" y="4154697"/>
            <a:ext cx="4582083" cy="1200328"/>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defPPr>
              <a:defRPr lang="en-US"/>
            </a:defPPr>
            <a:lvl1pPr algn="ctr">
              <a:defRPr sz="2800">
                <a:effectLst>
                  <a:outerShdw blurRad="38100" dist="38100" dir="2700000" algn="tl">
                    <a:srgbClr val="000000"/>
                  </a:outerShdw>
                </a:effectLst>
                <a:latin typeface="Calibri"/>
                <a:cs typeface="Calibri"/>
              </a:defRPr>
            </a:lvl1pPr>
          </a:lstStyle>
          <a:p>
            <a:pPr algn="l"/>
            <a:r>
              <a:rPr lang="en-US" sz="2400" dirty="0" smtClean="0">
                <a:effectLst/>
              </a:rPr>
              <a:t>If the brain is left without glucose, it can lead to hypoglycemia, which can result in loss of consciousness.</a:t>
            </a:r>
            <a:endParaRPr lang="en-US" sz="2400" dirty="0">
              <a:effectLst/>
            </a:endParaRPr>
          </a:p>
        </p:txBody>
      </p:sp>
      <p:sp>
        <p:nvSpPr>
          <p:cNvPr id="11" name="Oval 10"/>
          <p:cNvSpPr/>
          <p:nvPr/>
        </p:nvSpPr>
        <p:spPr>
          <a:xfrm>
            <a:off x="586052" y="4337293"/>
            <a:ext cx="144566" cy="152400"/>
          </a:xfrm>
          <a:prstGeom prst="ellipse">
            <a:avLst/>
          </a:prstGeom>
          <a:solidFill>
            <a:srgbClr val="8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pic>
        <p:nvPicPr>
          <p:cNvPr id="12" name="Picture 11" descr="Brain Food.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13245" y="308168"/>
            <a:ext cx="2478355" cy="1934326"/>
          </a:xfrm>
          <a:prstGeom prst="rect">
            <a:avLst/>
          </a:prstGeom>
        </p:spPr>
      </p:pic>
      <p:sp>
        <p:nvSpPr>
          <p:cNvPr id="13" name="Text Box 4"/>
          <p:cNvSpPr txBox="1">
            <a:spLocks noChangeArrowheads="1"/>
          </p:cNvSpPr>
          <p:nvPr/>
        </p:nvSpPr>
        <p:spPr bwMode="auto">
          <a:xfrm>
            <a:off x="802717" y="5500897"/>
            <a:ext cx="5074765" cy="830997"/>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defPPr>
              <a:defRPr lang="en-US"/>
            </a:defPPr>
            <a:lvl1pPr>
              <a:defRPr sz="2400">
                <a:effectLst/>
                <a:latin typeface="Calibri"/>
                <a:cs typeface="Calibri"/>
              </a:defRPr>
            </a:lvl1pPr>
          </a:lstStyle>
          <a:p>
            <a:r>
              <a:rPr lang="en-US" dirty="0"/>
              <a:t>20 % of the energy used by the human body is consumed by the </a:t>
            </a:r>
            <a:r>
              <a:rPr lang="en-US" dirty="0" smtClean="0"/>
              <a:t>brain.</a:t>
            </a:r>
            <a:endParaRPr lang="en-US" dirty="0"/>
          </a:p>
        </p:txBody>
      </p:sp>
      <p:sp>
        <p:nvSpPr>
          <p:cNvPr id="14" name="Oval 13"/>
          <p:cNvSpPr/>
          <p:nvPr/>
        </p:nvSpPr>
        <p:spPr>
          <a:xfrm>
            <a:off x="586052" y="5683493"/>
            <a:ext cx="144566" cy="152400"/>
          </a:xfrm>
          <a:prstGeom prst="ellipse">
            <a:avLst/>
          </a:prstGeom>
          <a:solidFill>
            <a:srgbClr val="8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Tree>
    <p:extLst>
      <p:ext uri="{BB962C8B-B14F-4D97-AF65-F5344CB8AC3E}">
        <p14:creationId xmlns:p14="http://schemas.microsoft.com/office/powerpoint/2010/main" val="1641012181"/>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75653" y="282768"/>
            <a:ext cx="4127697" cy="589299"/>
          </a:xfrm>
        </p:spPr>
        <p:txBody>
          <a:bodyPr/>
          <a:lstStyle/>
          <a:p>
            <a:pPr marL="0" indent="0" algn="ctr">
              <a:buNone/>
            </a:pPr>
            <a:r>
              <a:rPr lang="en-US" dirty="0" smtClean="0"/>
              <a:t>Exercise Your Brain!</a:t>
            </a:r>
            <a:endParaRPr lang="en-US" dirty="0"/>
          </a:p>
        </p:txBody>
      </p:sp>
      <p:pic>
        <p:nvPicPr>
          <p:cNvPr id="8" name="Picture 7" descr="brain workout.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74916" y="1349568"/>
            <a:ext cx="2181595" cy="2628519"/>
          </a:xfrm>
          <a:prstGeom prst="rect">
            <a:avLst/>
          </a:prstGeom>
        </p:spPr>
      </p:pic>
      <p:sp>
        <p:nvSpPr>
          <p:cNvPr id="9" name="Text Box 3"/>
          <p:cNvSpPr txBox="1">
            <a:spLocks noChangeArrowheads="1"/>
          </p:cNvSpPr>
          <p:nvPr/>
        </p:nvSpPr>
        <p:spPr bwMode="auto">
          <a:xfrm>
            <a:off x="939066" y="3307314"/>
            <a:ext cx="4418836" cy="830997"/>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r>
              <a:rPr lang="en-US" sz="2400" dirty="0" smtClean="0">
                <a:latin typeface="Calibri"/>
                <a:cs typeface="Calibri"/>
              </a:rPr>
              <a:t>How do you optimize sleep quality and duration?</a:t>
            </a:r>
            <a:endParaRPr lang="en-US" sz="2400" dirty="0">
              <a:latin typeface="Calibri"/>
              <a:cs typeface="Calibri"/>
            </a:endParaRPr>
          </a:p>
        </p:txBody>
      </p:sp>
      <p:sp>
        <p:nvSpPr>
          <p:cNvPr id="10" name="Text Box 4"/>
          <p:cNvSpPr txBox="1">
            <a:spLocks noChangeArrowheads="1"/>
          </p:cNvSpPr>
          <p:nvPr/>
        </p:nvSpPr>
        <p:spPr bwMode="auto">
          <a:xfrm>
            <a:off x="939067" y="2294131"/>
            <a:ext cx="4647435" cy="830997"/>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defPPr>
              <a:defRPr lang="en-US"/>
            </a:defPPr>
            <a:lvl1pPr algn="ctr">
              <a:defRPr sz="2800">
                <a:effectLst>
                  <a:outerShdw blurRad="38100" dist="38100" dir="2700000" algn="tl">
                    <a:srgbClr val="000000"/>
                  </a:outerShdw>
                </a:effectLst>
                <a:latin typeface="Calibri"/>
                <a:cs typeface="Calibri"/>
              </a:defRPr>
            </a:lvl1pPr>
          </a:lstStyle>
          <a:p>
            <a:pPr algn="l"/>
            <a:r>
              <a:rPr lang="en-US" sz="2400" dirty="0" smtClean="0">
                <a:effectLst/>
              </a:rPr>
              <a:t>What level of sleep quality do you get nightly?</a:t>
            </a:r>
            <a:endParaRPr lang="en-US" sz="2400" dirty="0">
              <a:effectLst/>
            </a:endParaRPr>
          </a:p>
        </p:txBody>
      </p:sp>
      <p:sp>
        <p:nvSpPr>
          <p:cNvPr id="11" name="Oval 10"/>
          <p:cNvSpPr/>
          <p:nvPr/>
        </p:nvSpPr>
        <p:spPr>
          <a:xfrm>
            <a:off x="709702" y="2527527"/>
            <a:ext cx="144566" cy="152400"/>
          </a:xfrm>
          <a:prstGeom prst="ellipse">
            <a:avLst/>
          </a:prstGeom>
          <a:solidFill>
            <a:srgbClr val="8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2" name="Oval 11"/>
          <p:cNvSpPr/>
          <p:nvPr/>
        </p:nvSpPr>
        <p:spPr>
          <a:xfrm>
            <a:off x="709702" y="3527259"/>
            <a:ext cx="144566" cy="152400"/>
          </a:xfrm>
          <a:prstGeom prst="ellipse">
            <a:avLst/>
          </a:prstGeom>
          <a:solidFill>
            <a:srgbClr val="8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3" name="Text Box 4"/>
          <p:cNvSpPr txBox="1">
            <a:spLocks noChangeArrowheads="1"/>
          </p:cNvSpPr>
          <p:nvPr/>
        </p:nvSpPr>
        <p:spPr bwMode="auto">
          <a:xfrm>
            <a:off x="932707" y="1264584"/>
            <a:ext cx="4647435" cy="830997"/>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defPPr>
              <a:defRPr lang="en-US"/>
            </a:defPPr>
            <a:lvl1pPr algn="ctr">
              <a:defRPr sz="2800">
                <a:effectLst>
                  <a:outerShdw blurRad="38100" dist="38100" dir="2700000" algn="tl">
                    <a:srgbClr val="000000"/>
                  </a:outerShdw>
                </a:effectLst>
                <a:latin typeface="Calibri"/>
                <a:cs typeface="Calibri"/>
              </a:defRPr>
            </a:lvl1pPr>
          </a:lstStyle>
          <a:p>
            <a:pPr algn="l"/>
            <a:r>
              <a:rPr lang="en-US" sz="2400" dirty="0" smtClean="0">
                <a:effectLst/>
              </a:rPr>
              <a:t>What percent of your life do you spend asleep?</a:t>
            </a:r>
            <a:endParaRPr lang="en-US" sz="2400" dirty="0">
              <a:effectLst/>
            </a:endParaRPr>
          </a:p>
        </p:txBody>
      </p:sp>
      <p:sp>
        <p:nvSpPr>
          <p:cNvPr id="14" name="Oval 13"/>
          <p:cNvSpPr/>
          <p:nvPr/>
        </p:nvSpPr>
        <p:spPr>
          <a:xfrm>
            <a:off x="703342" y="1497980"/>
            <a:ext cx="144566" cy="152400"/>
          </a:xfrm>
          <a:prstGeom prst="ellipse">
            <a:avLst/>
          </a:prstGeom>
          <a:solidFill>
            <a:srgbClr val="8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3" name="Picture 2" descr="Chesterfield Brain Exercise Quote.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26117" y="4165928"/>
            <a:ext cx="5498353" cy="2228524"/>
          </a:xfrm>
          <a:prstGeom prst="rect">
            <a:avLst/>
          </a:prstGeom>
        </p:spPr>
      </p:pic>
    </p:spTree>
    <p:extLst>
      <p:ext uri="{BB962C8B-B14F-4D97-AF65-F5344CB8AC3E}">
        <p14:creationId xmlns:p14="http://schemas.microsoft.com/office/powerpoint/2010/main" val="1872375329"/>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09388" y="327573"/>
            <a:ext cx="3091165" cy="614335"/>
          </a:xfrm>
          <a:solidFill>
            <a:schemeClr val="bg1"/>
          </a:solidFill>
          <a:ln w="25400" cmpd="sng">
            <a:solidFill>
              <a:schemeClr val="tx1"/>
            </a:solidFill>
            <a:prstDash val="sysDot"/>
          </a:ln>
          <a:effectLst/>
        </p:spPr>
        <p:txBody>
          <a:bodyPr vert="horz" lIns="91440" tIns="45720" rIns="91440" bIns="45720" rtlCol="0" anchor="ctr" anchorCtr="1">
            <a:noAutofit/>
          </a:bodyPr>
          <a:lstStyle/>
          <a:p>
            <a:pPr marL="0" indent="0" algn="ctr">
              <a:buNone/>
            </a:pPr>
            <a:r>
              <a:rPr lang="en-US" sz="2800" dirty="0" smtClean="0"/>
              <a:t>Rest Your Brain</a:t>
            </a:r>
            <a:endParaRPr lang="en-US" sz="2800" dirty="0"/>
          </a:p>
        </p:txBody>
      </p:sp>
      <p:sp>
        <p:nvSpPr>
          <p:cNvPr id="3" name="Text Box 3"/>
          <p:cNvSpPr txBox="1">
            <a:spLocks noChangeArrowheads="1"/>
          </p:cNvSpPr>
          <p:nvPr/>
        </p:nvSpPr>
        <p:spPr bwMode="auto">
          <a:xfrm>
            <a:off x="924125" y="3975177"/>
            <a:ext cx="4418836" cy="830997"/>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r>
              <a:rPr lang="en-US" sz="2400" dirty="0" smtClean="0">
                <a:latin typeface="Calibri"/>
                <a:cs typeface="Calibri"/>
              </a:rPr>
              <a:t>How do you optimize sleep quality and duration?</a:t>
            </a:r>
            <a:endParaRPr lang="en-US" sz="2400" dirty="0">
              <a:latin typeface="Calibri"/>
              <a:cs typeface="Calibri"/>
            </a:endParaRPr>
          </a:p>
        </p:txBody>
      </p:sp>
      <p:sp>
        <p:nvSpPr>
          <p:cNvPr id="4" name="Text Box 4"/>
          <p:cNvSpPr txBox="1">
            <a:spLocks noChangeArrowheads="1"/>
          </p:cNvSpPr>
          <p:nvPr/>
        </p:nvSpPr>
        <p:spPr bwMode="auto">
          <a:xfrm>
            <a:off x="924126" y="2961994"/>
            <a:ext cx="4647435" cy="830997"/>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defPPr>
              <a:defRPr lang="en-US"/>
            </a:defPPr>
            <a:lvl1pPr algn="ctr">
              <a:defRPr sz="2800">
                <a:effectLst>
                  <a:outerShdw blurRad="38100" dist="38100" dir="2700000" algn="tl">
                    <a:srgbClr val="000000"/>
                  </a:outerShdw>
                </a:effectLst>
                <a:latin typeface="Calibri"/>
                <a:cs typeface="Calibri"/>
              </a:defRPr>
            </a:lvl1pPr>
          </a:lstStyle>
          <a:p>
            <a:pPr algn="l"/>
            <a:r>
              <a:rPr lang="en-US" sz="2400" dirty="0" smtClean="0">
                <a:effectLst/>
              </a:rPr>
              <a:t>What level of sleep quality do you get nightly?</a:t>
            </a:r>
            <a:endParaRPr lang="en-US" sz="2400" dirty="0">
              <a:effectLst/>
            </a:endParaRPr>
          </a:p>
        </p:txBody>
      </p:sp>
      <p:sp>
        <p:nvSpPr>
          <p:cNvPr id="6" name="Oval 5"/>
          <p:cNvSpPr/>
          <p:nvPr/>
        </p:nvSpPr>
        <p:spPr>
          <a:xfrm>
            <a:off x="694761" y="3195390"/>
            <a:ext cx="144566" cy="152400"/>
          </a:xfrm>
          <a:prstGeom prst="ellipse">
            <a:avLst/>
          </a:prstGeom>
          <a:solidFill>
            <a:srgbClr val="8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7" name="Oval 6"/>
          <p:cNvSpPr/>
          <p:nvPr/>
        </p:nvSpPr>
        <p:spPr>
          <a:xfrm>
            <a:off x="694761" y="4195122"/>
            <a:ext cx="144566" cy="152400"/>
          </a:xfrm>
          <a:prstGeom prst="ellipse">
            <a:avLst/>
          </a:prstGeom>
          <a:solidFill>
            <a:srgbClr val="8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2" name="Text Box 8"/>
          <p:cNvSpPr txBox="1">
            <a:spLocks noChangeArrowheads="1"/>
          </p:cNvSpPr>
          <p:nvPr/>
        </p:nvSpPr>
        <p:spPr bwMode="auto">
          <a:xfrm>
            <a:off x="1163921" y="5068993"/>
            <a:ext cx="6781800" cy="83099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ctr" eaLnBrk="1" hangingPunct="1"/>
            <a:r>
              <a:rPr lang="en-US" sz="2400" dirty="0" smtClean="0">
                <a:latin typeface="Comic Sans MS" pitchFamily="66" charset="0"/>
              </a:rPr>
              <a:t>“Never go to sleep without making a request to your subconscious.</a:t>
            </a:r>
            <a:r>
              <a:rPr lang="en-US" sz="2400" dirty="0">
                <a:latin typeface="Comic Sans MS" pitchFamily="66" charset="0"/>
              </a:rPr>
              <a:t>” – </a:t>
            </a:r>
            <a:r>
              <a:rPr lang="en-US" sz="2400" dirty="0" smtClean="0">
                <a:latin typeface="Comic Sans MS" pitchFamily="66" charset="0"/>
              </a:rPr>
              <a:t>Thomas </a:t>
            </a:r>
            <a:r>
              <a:rPr lang="en-US" sz="2400" dirty="0">
                <a:latin typeface="Comic Sans MS" pitchFamily="66" charset="0"/>
              </a:rPr>
              <a:t>E</a:t>
            </a:r>
            <a:r>
              <a:rPr lang="en-US" sz="2400" dirty="0" smtClean="0">
                <a:latin typeface="Comic Sans MS" pitchFamily="66" charset="0"/>
              </a:rPr>
              <a:t>dison</a:t>
            </a:r>
            <a:endParaRPr lang="en-US" sz="2400" dirty="0">
              <a:latin typeface="Comic Sans MS" pitchFamily="66" charset="0"/>
            </a:endParaRPr>
          </a:p>
        </p:txBody>
      </p:sp>
      <p:sp>
        <p:nvSpPr>
          <p:cNvPr id="8" name="Text Box 4"/>
          <p:cNvSpPr txBox="1">
            <a:spLocks noChangeArrowheads="1"/>
          </p:cNvSpPr>
          <p:nvPr/>
        </p:nvSpPr>
        <p:spPr bwMode="auto">
          <a:xfrm>
            <a:off x="917766" y="1932447"/>
            <a:ext cx="4647435" cy="830997"/>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defPPr>
              <a:defRPr lang="en-US"/>
            </a:defPPr>
            <a:lvl1pPr algn="ctr">
              <a:defRPr sz="2800">
                <a:effectLst>
                  <a:outerShdw blurRad="38100" dist="38100" dir="2700000" algn="tl">
                    <a:srgbClr val="000000"/>
                  </a:outerShdw>
                </a:effectLst>
                <a:latin typeface="Calibri"/>
                <a:cs typeface="Calibri"/>
              </a:defRPr>
            </a:lvl1pPr>
          </a:lstStyle>
          <a:p>
            <a:pPr algn="l"/>
            <a:r>
              <a:rPr lang="en-US" sz="2400" dirty="0" smtClean="0">
                <a:effectLst/>
              </a:rPr>
              <a:t>What percent of your life do you spend asleep?</a:t>
            </a:r>
            <a:endParaRPr lang="en-US" sz="2400" dirty="0">
              <a:effectLst/>
            </a:endParaRPr>
          </a:p>
        </p:txBody>
      </p:sp>
      <p:sp>
        <p:nvSpPr>
          <p:cNvPr id="9" name="Oval 8"/>
          <p:cNvSpPr/>
          <p:nvPr/>
        </p:nvSpPr>
        <p:spPr>
          <a:xfrm>
            <a:off x="688401" y="2165843"/>
            <a:ext cx="144566" cy="152400"/>
          </a:xfrm>
          <a:prstGeom prst="ellipse">
            <a:avLst/>
          </a:prstGeom>
          <a:solidFill>
            <a:srgbClr val="8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aphicFrame>
        <p:nvGraphicFramePr>
          <p:cNvPr id="10" name="Object 9"/>
          <p:cNvGraphicFramePr>
            <a:graphicFrameLocks noChangeAspect="1"/>
          </p:cNvGraphicFramePr>
          <p:nvPr>
            <p:extLst>
              <p:ext uri="{D42A27DB-BD31-4B8C-83A1-F6EECF244321}">
                <p14:modId xmlns:p14="http://schemas.microsoft.com/office/powerpoint/2010/main" val="3935570157"/>
              </p:ext>
            </p:extLst>
          </p:nvPr>
        </p:nvGraphicFramePr>
        <p:xfrm>
          <a:off x="5247031" y="968715"/>
          <a:ext cx="3719321" cy="1838270"/>
        </p:xfrm>
        <a:graphic>
          <a:graphicData uri="http://schemas.openxmlformats.org/presentationml/2006/ole">
            <mc:AlternateContent xmlns:mc="http://schemas.openxmlformats.org/markup-compatibility/2006">
              <mc:Choice xmlns:v="urn:schemas-microsoft-com:vml" Requires="v">
                <p:oleObj spid="_x0000_s115072" name="CorelDRAW" r:id="rId3" imgW="4692240" imgH="2319120" progId="CorelDRAW.Graphic.10">
                  <p:embed/>
                </p:oleObj>
              </mc:Choice>
              <mc:Fallback>
                <p:oleObj name="CorelDRAW" r:id="rId3" imgW="4692240" imgH="2319120" progId="CorelDRAW.Graphic.10">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47031" y="968715"/>
                        <a:ext cx="3719321" cy="1838270"/>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2898926816"/>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Text Box 2"/>
          <p:cNvSpPr txBox="1">
            <a:spLocks noChangeArrowheads="1"/>
          </p:cNvSpPr>
          <p:nvPr/>
        </p:nvSpPr>
        <p:spPr bwMode="auto">
          <a:xfrm>
            <a:off x="853522" y="3641724"/>
            <a:ext cx="5791200" cy="39687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buClr>
                <a:srgbClr val="CC3300"/>
              </a:buClr>
              <a:buSzPct val="120000"/>
              <a:buFontTx/>
              <a:buChar char="•"/>
            </a:pPr>
            <a:r>
              <a:rPr lang="en-US" sz="2000" dirty="0">
                <a:latin typeface="Arial Rounded MT Bold"/>
                <a:cs typeface="Arial Rounded MT Bold"/>
              </a:rPr>
              <a:t> </a:t>
            </a:r>
            <a:r>
              <a:rPr lang="en-US" sz="2000" dirty="0">
                <a:latin typeface="Tahoma" pitchFamily="34" charset="0"/>
                <a:ea typeface="Tahoma" pitchFamily="34" charset="0"/>
                <a:cs typeface="Tahoma" pitchFamily="34" charset="0"/>
              </a:rPr>
              <a:t>Sleep revives and recharges our body</a:t>
            </a:r>
          </a:p>
        </p:txBody>
      </p:sp>
      <p:sp>
        <p:nvSpPr>
          <p:cNvPr id="89091" name="Text Box 3"/>
          <p:cNvSpPr txBox="1">
            <a:spLocks noChangeArrowheads="1"/>
          </p:cNvSpPr>
          <p:nvPr/>
        </p:nvSpPr>
        <p:spPr bwMode="auto">
          <a:xfrm>
            <a:off x="838200" y="4251325"/>
            <a:ext cx="6096000" cy="39687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buClr>
                <a:srgbClr val="CC3300"/>
              </a:buClr>
              <a:buSzPct val="120000"/>
              <a:buFontTx/>
              <a:buChar char="•"/>
            </a:pPr>
            <a:r>
              <a:rPr lang="en-US" sz="2000" dirty="0">
                <a:latin typeface="Arial Rounded MT Bold"/>
                <a:cs typeface="Arial Rounded MT Bold"/>
              </a:rPr>
              <a:t> </a:t>
            </a:r>
            <a:r>
              <a:rPr lang="en-US" sz="2000" dirty="0">
                <a:latin typeface="Tahoma" pitchFamily="34" charset="0"/>
                <a:ea typeface="Tahoma" pitchFamily="34" charset="0"/>
                <a:cs typeface="Tahoma" pitchFamily="34" charset="0"/>
              </a:rPr>
              <a:t>Sleep value can be compromised</a:t>
            </a:r>
          </a:p>
        </p:txBody>
      </p:sp>
      <p:sp>
        <p:nvSpPr>
          <p:cNvPr id="89092" name="Text Box 4"/>
          <p:cNvSpPr txBox="1">
            <a:spLocks noChangeArrowheads="1"/>
          </p:cNvSpPr>
          <p:nvPr/>
        </p:nvSpPr>
        <p:spPr bwMode="auto">
          <a:xfrm>
            <a:off x="677122" y="5165823"/>
            <a:ext cx="4403119" cy="830997"/>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defPPr>
              <a:defRPr lang="en-US"/>
            </a:defPPr>
            <a:lvl1pPr algn="ctr">
              <a:defRPr sz="2400" i="1">
                <a:solidFill>
                  <a:srgbClr val="0000CC"/>
                </a:solidFill>
                <a:latin typeface="Trebuchet MS" pitchFamily="34" charset="0"/>
                <a:ea typeface="ＭＳ Ｐゴシック" pitchFamily="34" charset="-128"/>
              </a:defRPr>
            </a:lvl1pPr>
            <a:lvl2pPr marL="742950" indent="-285750" eaLnBrk="0" hangingPunct="0">
              <a:defRPr>
                <a:latin typeface="Arial" charset="0"/>
              </a:defRPr>
            </a:lvl2pPr>
            <a:lvl3pPr marL="1143000" indent="-228600" eaLnBrk="0" hangingPunct="0">
              <a:defRPr>
                <a:latin typeface="Arial" charset="0"/>
              </a:defRPr>
            </a:lvl3pPr>
            <a:lvl4pPr marL="1600200" indent="-228600" eaLnBrk="0" hangingPunct="0">
              <a:defRPr>
                <a:latin typeface="Arial" charset="0"/>
              </a:defRPr>
            </a:lvl4pPr>
            <a:lvl5pPr marL="2057400" indent="-228600" eaLnBrk="0" hangingPunct="0">
              <a:defRPr>
                <a:latin typeface="Arial" charset="0"/>
              </a:defRPr>
            </a:lvl5pPr>
            <a:lvl6pPr marL="2514600" indent="-228600" algn="ctr" eaLnBrk="0" fontAlgn="base" hangingPunct="0">
              <a:spcBef>
                <a:spcPct val="0"/>
              </a:spcBef>
              <a:spcAft>
                <a:spcPct val="0"/>
              </a:spcAft>
              <a:defRPr>
                <a:latin typeface="Arial" charset="0"/>
              </a:defRPr>
            </a:lvl6pPr>
            <a:lvl7pPr marL="2971800" indent="-228600" algn="ctr" eaLnBrk="0" fontAlgn="base" hangingPunct="0">
              <a:spcBef>
                <a:spcPct val="0"/>
              </a:spcBef>
              <a:spcAft>
                <a:spcPct val="0"/>
              </a:spcAft>
              <a:defRPr>
                <a:latin typeface="Arial" charset="0"/>
              </a:defRPr>
            </a:lvl7pPr>
            <a:lvl8pPr marL="3429000" indent="-228600" algn="ctr" eaLnBrk="0" fontAlgn="base" hangingPunct="0">
              <a:spcBef>
                <a:spcPct val="0"/>
              </a:spcBef>
              <a:spcAft>
                <a:spcPct val="0"/>
              </a:spcAft>
              <a:defRPr>
                <a:latin typeface="Arial" charset="0"/>
              </a:defRPr>
            </a:lvl8pPr>
            <a:lvl9pPr marL="3886200" indent="-228600" algn="ctr" eaLnBrk="0" fontAlgn="base" hangingPunct="0">
              <a:spcBef>
                <a:spcPct val="0"/>
              </a:spcBef>
              <a:spcAft>
                <a:spcPct val="0"/>
              </a:spcAft>
              <a:defRPr>
                <a:latin typeface="Arial" charset="0"/>
              </a:defRPr>
            </a:lvl9pPr>
          </a:lstStyle>
          <a:p>
            <a:r>
              <a:rPr lang="en-US" dirty="0"/>
              <a:t>How much value added sleep do you get on average?</a:t>
            </a:r>
          </a:p>
        </p:txBody>
      </p:sp>
      <p:sp>
        <p:nvSpPr>
          <p:cNvPr id="89094" name="Text Box 6"/>
          <p:cNvSpPr txBox="1">
            <a:spLocks noChangeArrowheads="1"/>
          </p:cNvSpPr>
          <p:nvPr/>
        </p:nvSpPr>
        <p:spPr bwMode="auto">
          <a:xfrm>
            <a:off x="838200" y="1828800"/>
            <a:ext cx="7010400" cy="39687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buClr>
                <a:srgbClr val="CC3300"/>
              </a:buClr>
              <a:buSzPct val="120000"/>
              <a:buFontTx/>
              <a:buChar char="•"/>
            </a:pPr>
            <a:r>
              <a:rPr lang="en-US" sz="2000" dirty="0">
                <a:latin typeface="Arial Rounded MT Bold"/>
                <a:cs typeface="Arial Rounded MT Bold"/>
              </a:rPr>
              <a:t> </a:t>
            </a:r>
            <a:r>
              <a:rPr lang="en-US" sz="2000" dirty="0">
                <a:latin typeface="Tahoma" pitchFamily="34" charset="0"/>
                <a:ea typeface="Tahoma" pitchFamily="34" charset="0"/>
                <a:cs typeface="Tahoma" pitchFamily="34" charset="0"/>
              </a:rPr>
              <a:t>We invest 33% of our personal time in sleeping</a:t>
            </a:r>
          </a:p>
        </p:txBody>
      </p:sp>
      <p:sp>
        <p:nvSpPr>
          <p:cNvPr id="89095" name="Text Box 7"/>
          <p:cNvSpPr txBox="1">
            <a:spLocks noChangeArrowheads="1"/>
          </p:cNvSpPr>
          <p:nvPr/>
        </p:nvSpPr>
        <p:spPr bwMode="auto">
          <a:xfrm>
            <a:off x="838200" y="3016250"/>
            <a:ext cx="7543800" cy="39687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buClr>
                <a:srgbClr val="CC3300"/>
              </a:buClr>
              <a:buSzPct val="120000"/>
              <a:buFontTx/>
              <a:buChar char="•"/>
            </a:pPr>
            <a:r>
              <a:rPr lang="en-US" sz="2000" dirty="0">
                <a:latin typeface="Arial Rounded MT Bold"/>
                <a:cs typeface="Arial Rounded MT Bold"/>
              </a:rPr>
              <a:t> </a:t>
            </a:r>
            <a:r>
              <a:rPr lang="en-US" sz="2000" dirty="0">
                <a:latin typeface="Tahoma" pitchFamily="34" charset="0"/>
                <a:ea typeface="Tahoma" pitchFamily="34" charset="0"/>
                <a:cs typeface="Tahoma" pitchFamily="34" charset="0"/>
              </a:rPr>
              <a:t>More than 100,000 auto crashes are sleep-related</a:t>
            </a:r>
          </a:p>
        </p:txBody>
      </p:sp>
      <p:sp>
        <p:nvSpPr>
          <p:cNvPr id="89096" name="Text Box 8"/>
          <p:cNvSpPr txBox="1">
            <a:spLocks noChangeArrowheads="1"/>
          </p:cNvSpPr>
          <p:nvPr/>
        </p:nvSpPr>
        <p:spPr bwMode="auto">
          <a:xfrm>
            <a:off x="838200" y="2406650"/>
            <a:ext cx="6781800" cy="39687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buClr>
                <a:srgbClr val="CC3300"/>
              </a:buClr>
              <a:buSzPct val="120000"/>
              <a:buFontTx/>
              <a:buChar char="•"/>
            </a:pPr>
            <a:r>
              <a:rPr lang="en-US" sz="2000" dirty="0">
                <a:latin typeface="Arial Rounded MT Bold"/>
                <a:cs typeface="Arial Rounded MT Bold"/>
              </a:rPr>
              <a:t> </a:t>
            </a:r>
            <a:r>
              <a:rPr lang="en-US" sz="2000" dirty="0">
                <a:latin typeface="Tahoma" pitchFamily="34" charset="0"/>
                <a:ea typeface="Tahoma" pitchFamily="34" charset="0"/>
                <a:cs typeface="Tahoma" pitchFamily="34" charset="0"/>
              </a:rPr>
              <a:t>Sleepiness costs us $100 billion annually</a:t>
            </a:r>
          </a:p>
        </p:txBody>
      </p:sp>
      <p:graphicFrame>
        <p:nvGraphicFramePr>
          <p:cNvPr id="89097" name="Object 9"/>
          <p:cNvGraphicFramePr>
            <a:graphicFrameLocks noChangeAspect="1"/>
          </p:cNvGraphicFramePr>
          <p:nvPr>
            <p:extLst>
              <p:ext uri="{D42A27DB-BD31-4B8C-83A1-F6EECF244321}">
                <p14:modId xmlns:p14="http://schemas.microsoft.com/office/powerpoint/2010/main" val="2501055446"/>
              </p:ext>
            </p:extLst>
          </p:nvPr>
        </p:nvGraphicFramePr>
        <p:xfrm>
          <a:off x="5820840" y="3747336"/>
          <a:ext cx="3106738" cy="2319337"/>
        </p:xfrm>
        <a:graphic>
          <a:graphicData uri="http://schemas.openxmlformats.org/presentationml/2006/ole">
            <mc:AlternateContent xmlns:mc="http://schemas.openxmlformats.org/markup-compatibility/2006">
              <mc:Choice xmlns:v="urn:schemas-microsoft-com:vml" Requires="v">
                <p:oleObj spid="_x0000_s109951" name="CorelDRAW" r:id="rId3" imgW="4690080" imgH="3500640" progId="CorelDRAW.Graphic.10">
                  <p:embed/>
                </p:oleObj>
              </mc:Choice>
              <mc:Fallback>
                <p:oleObj name="CorelDRAW" r:id="rId3" imgW="4690080" imgH="3500640" progId="CorelDRAW.Graphic.10">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20840" y="3747336"/>
                        <a:ext cx="3106738" cy="231933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89100" name="Rectangle 12"/>
          <p:cNvSpPr>
            <a:spLocks noGrp="1" noChangeArrowheads="1"/>
          </p:cNvSpPr>
          <p:nvPr>
            <p:ph type="title" idx="4294967295"/>
          </p:nvPr>
        </p:nvSpPr>
        <p:spPr>
          <a:xfrm>
            <a:off x="1534657" y="461488"/>
            <a:ext cx="6085343" cy="632264"/>
          </a:xfrm>
          <a:solidFill>
            <a:schemeClr val="bg1"/>
          </a:solidFill>
          <a:ln w="25400" cmpd="sng">
            <a:solidFill>
              <a:schemeClr val="tx1"/>
            </a:solidFill>
            <a:prstDash val="sysDot"/>
          </a:ln>
          <a:effectLst/>
        </p:spPr>
        <p:txBody>
          <a:bodyPr vert="horz" lIns="91440" tIns="45720" rIns="91440" bIns="45720" rtlCol="0" anchor="ctr" anchorCtr="1">
            <a:noAutofit/>
          </a:bodyPr>
          <a:lstStyle/>
          <a:p>
            <a:pPr marL="0" indent="0" algn="ctr">
              <a:buNone/>
            </a:pPr>
            <a:r>
              <a:rPr lang="en-US" dirty="0" smtClean="0"/>
              <a:t>Our Need </a:t>
            </a:r>
            <a:r>
              <a:rPr lang="en-US" dirty="0"/>
              <a:t>for </a:t>
            </a:r>
            <a:r>
              <a:rPr lang="en-US" dirty="0" smtClean="0"/>
              <a:t>Value Added </a:t>
            </a:r>
            <a:r>
              <a:rPr lang="en-US" dirty="0"/>
              <a:t>Sleep</a:t>
            </a:r>
          </a:p>
        </p:txBody>
      </p:sp>
    </p:spTree>
    <p:extLst>
      <p:ext uri="{BB962C8B-B14F-4D97-AF65-F5344CB8AC3E}">
        <p14:creationId xmlns:p14="http://schemas.microsoft.com/office/powerpoint/2010/main" val="3363550956"/>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Text Box 2"/>
          <p:cNvSpPr txBox="1">
            <a:spLocks noChangeArrowheads="1"/>
          </p:cNvSpPr>
          <p:nvPr/>
        </p:nvSpPr>
        <p:spPr bwMode="auto">
          <a:xfrm>
            <a:off x="838200" y="3641725"/>
            <a:ext cx="4974013" cy="40011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defPPr>
              <a:defRPr lang="en-US"/>
            </a:defPPr>
            <a:lvl1pPr>
              <a:defRPr sz="2000">
                <a:latin typeface="Tahoma" pitchFamily="34" charset="0"/>
                <a:ea typeface="Tahoma" pitchFamily="34" charset="0"/>
                <a:cs typeface="Tahoma" pitchFamily="34" charset="0"/>
              </a:defRPr>
            </a:lvl1pPr>
            <a:lvl2pPr marL="742950" indent="-285750" eaLnBrk="0" hangingPunct="0">
              <a:defRPr>
                <a:latin typeface="Arial" charset="0"/>
              </a:defRPr>
            </a:lvl2pPr>
            <a:lvl3pPr marL="1143000" indent="-228600" eaLnBrk="0" hangingPunct="0">
              <a:defRPr>
                <a:latin typeface="Arial" charset="0"/>
              </a:defRPr>
            </a:lvl3pPr>
            <a:lvl4pPr marL="1600200" indent="-228600" eaLnBrk="0" hangingPunct="0">
              <a:defRPr>
                <a:latin typeface="Arial" charset="0"/>
              </a:defRPr>
            </a:lvl4pPr>
            <a:lvl5pPr marL="2057400" indent="-228600" eaLnBrk="0" hangingPunct="0">
              <a:defRPr>
                <a:latin typeface="Arial" charset="0"/>
              </a:defRPr>
            </a:lvl5pPr>
            <a:lvl6pPr marL="2514600" indent="-228600" algn="ctr" eaLnBrk="0" fontAlgn="base" hangingPunct="0">
              <a:spcBef>
                <a:spcPct val="0"/>
              </a:spcBef>
              <a:spcAft>
                <a:spcPct val="0"/>
              </a:spcAft>
              <a:defRPr>
                <a:latin typeface="Arial" charset="0"/>
              </a:defRPr>
            </a:lvl6pPr>
            <a:lvl7pPr marL="2971800" indent="-228600" algn="ctr" eaLnBrk="0" fontAlgn="base" hangingPunct="0">
              <a:spcBef>
                <a:spcPct val="0"/>
              </a:spcBef>
              <a:spcAft>
                <a:spcPct val="0"/>
              </a:spcAft>
              <a:defRPr>
                <a:latin typeface="Arial" charset="0"/>
              </a:defRPr>
            </a:lvl7pPr>
            <a:lvl8pPr marL="3429000" indent="-228600" algn="ctr" eaLnBrk="0" fontAlgn="base" hangingPunct="0">
              <a:spcBef>
                <a:spcPct val="0"/>
              </a:spcBef>
              <a:spcAft>
                <a:spcPct val="0"/>
              </a:spcAft>
              <a:defRPr>
                <a:latin typeface="Arial" charset="0"/>
              </a:defRPr>
            </a:lvl8pPr>
            <a:lvl9pPr marL="3886200" indent="-228600" algn="ctr" eaLnBrk="0" fontAlgn="base" hangingPunct="0">
              <a:spcBef>
                <a:spcPct val="0"/>
              </a:spcBef>
              <a:spcAft>
                <a:spcPct val="0"/>
              </a:spcAft>
              <a:defRPr>
                <a:latin typeface="Arial" charset="0"/>
              </a:defRPr>
            </a:lvl9pPr>
          </a:lstStyle>
          <a:p>
            <a:r>
              <a:rPr lang="en-US" dirty="0"/>
              <a:t> This cycle is repeated 3 to 6 times nightly</a:t>
            </a:r>
          </a:p>
        </p:txBody>
      </p:sp>
      <p:sp>
        <p:nvSpPr>
          <p:cNvPr id="88067" name="Text Box 3"/>
          <p:cNvSpPr txBox="1">
            <a:spLocks noChangeArrowheads="1"/>
          </p:cNvSpPr>
          <p:nvPr/>
        </p:nvSpPr>
        <p:spPr bwMode="auto">
          <a:xfrm>
            <a:off x="838200" y="4251325"/>
            <a:ext cx="3910270" cy="40011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defPPr>
              <a:defRPr lang="en-US"/>
            </a:defPPr>
            <a:lvl1pPr>
              <a:defRPr sz="2000">
                <a:latin typeface="Tahoma" pitchFamily="34" charset="0"/>
                <a:ea typeface="Tahoma" pitchFamily="34" charset="0"/>
                <a:cs typeface="Tahoma" pitchFamily="34" charset="0"/>
              </a:defRPr>
            </a:lvl1pPr>
            <a:lvl2pPr marL="742950" indent="-285750" eaLnBrk="0" hangingPunct="0">
              <a:defRPr>
                <a:latin typeface="Arial" charset="0"/>
              </a:defRPr>
            </a:lvl2pPr>
            <a:lvl3pPr marL="1143000" indent="-228600" eaLnBrk="0" hangingPunct="0">
              <a:defRPr>
                <a:latin typeface="Arial" charset="0"/>
              </a:defRPr>
            </a:lvl3pPr>
            <a:lvl4pPr marL="1600200" indent="-228600" eaLnBrk="0" hangingPunct="0">
              <a:defRPr>
                <a:latin typeface="Arial" charset="0"/>
              </a:defRPr>
            </a:lvl4pPr>
            <a:lvl5pPr marL="2057400" indent="-228600" eaLnBrk="0" hangingPunct="0">
              <a:defRPr>
                <a:latin typeface="Arial" charset="0"/>
              </a:defRPr>
            </a:lvl5pPr>
            <a:lvl6pPr marL="2514600" indent="-228600" algn="ctr" eaLnBrk="0" fontAlgn="base" hangingPunct="0">
              <a:spcBef>
                <a:spcPct val="0"/>
              </a:spcBef>
              <a:spcAft>
                <a:spcPct val="0"/>
              </a:spcAft>
              <a:defRPr>
                <a:latin typeface="Arial" charset="0"/>
              </a:defRPr>
            </a:lvl6pPr>
            <a:lvl7pPr marL="2971800" indent="-228600" algn="ctr" eaLnBrk="0" fontAlgn="base" hangingPunct="0">
              <a:spcBef>
                <a:spcPct val="0"/>
              </a:spcBef>
              <a:spcAft>
                <a:spcPct val="0"/>
              </a:spcAft>
              <a:defRPr>
                <a:latin typeface="Arial" charset="0"/>
              </a:defRPr>
            </a:lvl7pPr>
            <a:lvl8pPr marL="3429000" indent="-228600" algn="ctr" eaLnBrk="0" fontAlgn="base" hangingPunct="0">
              <a:spcBef>
                <a:spcPct val="0"/>
              </a:spcBef>
              <a:spcAft>
                <a:spcPct val="0"/>
              </a:spcAft>
              <a:defRPr>
                <a:latin typeface="Arial" charset="0"/>
              </a:defRPr>
            </a:lvl8pPr>
            <a:lvl9pPr marL="3886200" indent="-228600" algn="ctr" eaLnBrk="0" fontAlgn="base" hangingPunct="0">
              <a:spcBef>
                <a:spcPct val="0"/>
              </a:spcBef>
              <a:spcAft>
                <a:spcPct val="0"/>
              </a:spcAft>
              <a:defRPr>
                <a:latin typeface="Arial" charset="0"/>
              </a:defRPr>
            </a:lvl9pPr>
          </a:lstStyle>
          <a:p>
            <a:r>
              <a:rPr lang="en-US" dirty="0"/>
              <a:t> Both stages of sleep are needed</a:t>
            </a:r>
          </a:p>
        </p:txBody>
      </p:sp>
      <p:sp>
        <p:nvSpPr>
          <p:cNvPr id="88068" name="Text Box 4"/>
          <p:cNvSpPr txBox="1">
            <a:spLocks noChangeArrowheads="1"/>
          </p:cNvSpPr>
          <p:nvPr/>
        </p:nvSpPr>
        <p:spPr bwMode="auto">
          <a:xfrm>
            <a:off x="1161960" y="5334000"/>
            <a:ext cx="6852720" cy="46166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defPPr>
              <a:defRPr lang="en-US"/>
            </a:defPPr>
            <a:lvl1pPr algn="ctr">
              <a:defRPr sz="2400" i="1">
                <a:solidFill>
                  <a:srgbClr val="0000CC"/>
                </a:solidFill>
                <a:latin typeface="Trebuchet MS" pitchFamily="34" charset="0"/>
                <a:ea typeface="ＭＳ Ｐゴシック" pitchFamily="34" charset="-128"/>
              </a:defRPr>
            </a:lvl1pPr>
            <a:lvl2pPr marL="742950" indent="-285750" eaLnBrk="0" hangingPunct="0">
              <a:defRPr>
                <a:latin typeface="Arial" charset="0"/>
              </a:defRPr>
            </a:lvl2pPr>
            <a:lvl3pPr marL="1143000" indent="-228600" eaLnBrk="0" hangingPunct="0">
              <a:defRPr>
                <a:latin typeface="Arial" charset="0"/>
              </a:defRPr>
            </a:lvl3pPr>
            <a:lvl4pPr marL="1600200" indent="-228600" eaLnBrk="0" hangingPunct="0">
              <a:defRPr>
                <a:latin typeface="Arial" charset="0"/>
              </a:defRPr>
            </a:lvl4pPr>
            <a:lvl5pPr marL="2057400" indent="-228600" eaLnBrk="0" hangingPunct="0">
              <a:defRPr>
                <a:latin typeface="Arial" charset="0"/>
              </a:defRPr>
            </a:lvl5pPr>
            <a:lvl6pPr marL="2514600" indent="-228600" algn="ctr" eaLnBrk="0" fontAlgn="base" hangingPunct="0">
              <a:spcBef>
                <a:spcPct val="0"/>
              </a:spcBef>
              <a:spcAft>
                <a:spcPct val="0"/>
              </a:spcAft>
              <a:defRPr>
                <a:latin typeface="Arial" charset="0"/>
              </a:defRPr>
            </a:lvl6pPr>
            <a:lvl7pPr marL="2971800" indent="-228600" algn="ctr" eaLnBrk="0" fontAlgn="base" hangingPunct="0">
              <a:spcBef>
                <a:spcPct val="0"/>
              </a:spcBef>
              <a:spcAft>
                <a:spcPct val="0"/>
              </a:spcAft>
              <a:defRPr>
                <a:latin typeface="Arial" charset="0"/>
              </a:defRPr>
            </a:lvl7pPr>
            <a:lvl8pPr marL="3429000" indent="-228600" algn="ctr" eaLnBrk="0" fontAlgn="base" hangingPunct="0">
              <a:spcBef>
                <a:spcPct val="0"/>
              </a:spcBef>
              <a:spcAft>
                <a:spcPct val="0"/>
              </a:spcAft>
              <a:defRPr>
                <a:latin typeface="Arial" charset="0"/>
              </a:defRPr>
            </a:lvl8pPr>
            <a:lvl9pPr marL="3886200" indent="-228600" algn="ctr" eaLnBrk="0" fontAlgn="base" hangingPunct="0">
              <a:spcBef>
                <a:spcPct val="0"/>
              </a:spcBef>
              <a:spcAft>
                <a:spcPct val="0"/>
              </a:spcAft>
              <a:defRPr>
                <a:latin typeface="Arial" charset="0"/>
              </a:defRPr>
            </a:lvl9pPr>
          </a:lstStyle>
          <a:p>
            <a:r>
              <a:rPr lang="en-US" dirty="0"/>
              <a:t>How many cycles do you go through each night?</a:t>
            </a:r>
          </a:p>
        </p:txBody>
      </p:sp>
      <p:sp>
        <p:nvSpPr>
          <p:cNvPr id="88070" name="Text Box 6"/>
          <p:cNvSpPr txBox="1">
            <a:spLocks noChangeArrowheads="1"/>
          </p:cNvSpPr>
          <p:nvPr/>
        </p:nvSpPr>
        <p:spPr bwMode="auto">
          <a:xfrm>
            <a:off x="838200" y="1828800"/>
            <a:ext cx="5298871" cy="40011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defPPr>
              <a:defRPr lang="en-US"/>
            </a:defPPr>
            <a:lvl1pPr>
              <a:defRPr sz="2000">
                <a:latin typeface="Tahoma" pitchFamily="34" charset="0"/>
                <a:ea typeface="Tahoma" pitchFamily="34" charset="0"/>
                <a:cs typeface="Tahoma" pitchFamily="34" charset="0"/>
              </a:defRPr>
            </a:lvl1pPr>
            <a:lvl2pPr marL="742950" indent="-285750" eaLnBrk="0" hangingPunct="0">
              <a:defRPr>
                <a:latin typeface="Arial" charset="0"/>
              </a:defRPr>
            </a:lvl2pPr>
            <a:lvl3pPr marL="1143000" indent="-228600" eaLnBrk="0" hangingPunct="0">
              <a:defRPr>
                <a:latin typeface="Arial" charset="0"/>
              </a:defRPr>
            </a:lvl3pPr>
            <a:lvl4pPr marL="1600200" indent="-228600" eaLnBrk="0" hangingPunct="0">
              <a:defRPr>
                <a:latin typeface="Arial" charset="0"/>
              </a:defRPr>
            </a:lvl4pPr>
            <a:lvl5pPr marL="2057400" indent="-228600" eaLnBrk="0" hangingPunct="0">
              <a:defRPr>
                <a:latin typeface="Arial" charset="0"/>
              </a:defRPr>
            </a:lvl5pPr>
            <a:lvl6pPr marL="2514600" indent="-228600" algn="ctr" eaLnBrk="0" fontAlgn="base" hangingPunct="0">
              <a:spcBef>
                <a:spcPct val="0"/>
              </a:spcBef>
              <a:spcAft>
                <a:spcPct val="0"/>
              </a:spcAft>
              <a:defRPr>
                <a:latin typeface="Arial" charset="0"/>
              </a:defRPr>
            </a:lvl6pPr>
            <a:lvl7pPr marL="2971800" indent="-228600" algn="ctr" eaLnBrk="0" fontAlgn="base" hangingPunct="0">
              <a:spcBef>
                <a:spcPct val="0"/>
              </a:spcBef>
              <a:spcAft>
                <a:spcPct val="0"/>
              </a:spcAft>
              <a:defRPr>
                <a:latin typeface="Arial" charset="0"/>
              </a:defRPr>
            </a:lvl7pPr>
            <a:lvl8pPr marL="3429000" indent="-228600" algn="ctr" eaLnBrk="0" fontAlgn="base" hangingPunct="0">
              <a:spcBef>
                <a:spcPct val="0"/>
              </a:spcBef>
              <a:spcAft>
                <a:spcPct val="0"/>
              </a:spcAft>
              <a:defRPr>
                <a:latin typeface="Arial" charset="0"/>
              </a:defRPr>
            </a:lvl8pPr>
            <a:lvl9pPr marL="3886200" indent="-228600" algn="ctr" eaLnBrk="0" fontAlgn="base" hangingPunct="0">
              <a:spcBef>
                <a:spcPct val="0"/>
              </a:spcBef>
              <a:spcAft>
                <a:spcPct val="0"/>
              </a:spcAft>
              <a:defRPr>
                <a:latin typeface="Arial" charset="0"/>
              </a:defRPr>
            </a:lvl9pPr>
          </a:lstStyle>
          <a:p>
            <a:r>
              <a:rPr lang="en-US" dirty="0"/>
              <a:t> 80% of adult sleep is NREM sleep (4 stages)</a:t>
            </a:r>
          </a:p>
        </p:txBody>
      </p:sp>
      <p:sp>
        <p:nvSpPr>
          <p:cNvPr id="88071" name="Text Box 7"/>
          <p:cNvSpPr txBox="1">
            <a:spLocks noChangeArrowheads="1"/>
          </p:cNvSpPr>
          <p:nvPr/>
        </p:nvSpPr>
        <p:spPr bwMode="auto">
          <a:xfrm>
            <a:off x="838200" y="3016250"/>
            <a:ext cx="5697493" cy="40011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defPPr>
              <a:defRPr lang="en-US"/>
            </a:defPPr>
            <a:lvl1pPr>
              <a:defRPr sz="2000">
                <a:latin typeface="Tahoma" pitchFamily="34" charset="0"/>
                <a:ea typeface="Tahoma" pitchFamily="34" charset="0"/>
                <a:cs typeface="Tahoma" pitchFamily="34" charset="0"/>
              </a:defRPr>
            </a:lvl1pPr>
            <a:lvl2pPr marL="742950" indent="-285750" eaLnBrk="0" hangingPunct="0">
              <a:defRPr>
                <a:latin typeface="Arial" charset="0"/>
              </a:defRPr>
            </a:lvl2pPr>
            <a:lvl3pPr marL="1143000" indent="-228600" eaLnBrk="0" hangingPunct="0">
              <a:defRPr>
                <a:latin typeface="Arial" charset="0"/>
              </a:defRPr>
            </a:lvl3pPr>
            <a:lvl4pPr marL="1600200" indent="-228600" eaLnBrk="0" hangingPunct="0">
              <a:defRPr>
                <a:latin typeface="Arial" charset="0"/>
              </a:defRPr>
            </a:lvl4pPr>
            <a:lvl5pPr marL="2057400" indent="-228600" eaLnBrk="0" hangingPunct="0">
              <a:defRPr>
                <a:latin typeface="Arial" charset="0"/>
              </a:defRPr>
            </a:lvl5pPr>
            <a:lvl6pPr marL="2514600" indent="-228600" algn="ctr" eaLnBrk="0" fontAlgn="base" hangingPunct="0">
              <a:spcBef>
                <a:spcPct val="0"/>
              </a:spcBef>
              <a:spcAft>
                <a:spcPct val="0"/>
              </a:spcAft>
              <a:defRPr>
                <a:latin typeface="Arial" charset="0"/>
              </a:defRPr>
            </a:lvl6pPr>
            <a:lvl7pPr marL="2971800" indent="-228600" algn="ctr" eaLnBrk="0" fontAlgn="base" hangingPunct="0">
              <a:spcBef>
                <a:spcPct val="0"/>
              </a:spcBef>
              <a:spcAft>
                <a:spcPct val="0"/>
              </a:spcAft>
              <a:defRPr>
                <a:latin typeface="Arial" charset="0"/>
              </a:defRPr>
            </a:lvl7pPr>
            <a:lvl8pPr marL="3429000" indent="-228600" algn="ctr" eaLnBrk="0" fontAlgn="base" hangingPunct="0">
              <a:spcBef>
                <a:spcPct val="0"/>
              </a:spcBef>
              <a:spcAft>
                <a:spcPct val="0"/>
              </a:spcAft>
              <a:defRPr>
                <a:latin typeface="Arial" charset="0"/>
              </a:defRPr>
            </a:lvl8pPr>
            <a:lvl9pPr marL="3886200" indent="-228600" algn="ctr" eaLnBrk="0" fontAlgn="base" hangingPunct="0">
              <a:spcBef>
                <a:spcPct val="0"/>
              </a:spcBef>
              <a:spcAft>
                <a:spcPct val="0"/>
              </a:spcAft>
              <a:defRPr>
                <a:latin typeface="Arial" charset="0"/>
              </a:defRPr>
            </a:lvl9pPr>
          </a:lstStyle>
          <a:p>
            <a:r>
              <a:rPr lang="en-US" dirty="0"/>
              <a:t> Sleep cycle = 80 min of NREM + 10 min of REM</a:t>
            </a:r>
          </a:p>
        </p:txBody>
      </p:sp>
      <p:sp>
        <p:nvSpPr>
          <p:cNvPr id="88072" name="Text Box 8"/>
          <p:cNvSpPr txBox="1">
            <a:spLocks noChangeArrowheads="1"/>
          </p:cNvSpPr>
          <p:nvPr/>
        </p:nvSpPr>
        <p:spPr bwMode="auto">
          <a:xfrm>
            <a:off x="838200" y="2406650"/>
            <a:ext cx="6178018" cy="40011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defPPr>
              <a:defRPr lang="en-US"/>
            </a:defPPr>
            <a:lvl1pPr>
              <a:defRPr sz="2000">
                <a:latin typeface="Tahoma" pitchFamily="34" charset="0"/>
                <a:ea typeface="Tahoma" pitchFamily="34" charset="0"/>
                <a:cs typeface="Tahoma" pitchFamily="34" charset="0"/>
              </a:defRPr>
            </a:lvl1pPr>
            <a:lvl2pPr marL="742950" indent="-285750" eaLnBrk="0" hangingPunct="0">
              <a:defRPr>
                <a:latin typeface="Arial" charset="0"/>
              </a:defRPr>
            </a:lvl2pPr>
            <a:lvl3pPr marL="1143000" indent="-228600" eaLnBrk="0" hangingPunct="0">
              <a:defRPr>
                <a:latin typeface="Arial" charset="0"/>
              </a:defRPr>
            </a:lvl3pPr>
            <a:lvl4pPr marL="1600200" indent="-228600" eaLnBrk="0" hangingPunct="0">
              <a:defRPr>
                <a:latin typeface="Arial" charset="0"/>
              </a:defRPr>
            </a:lvl4pPr>
            <a:lvl5pPr marL="2057400" indent="-228600" eaLnBrk="0" hangingPunct="0">
              <a:defRPr>
                <a:latin typeface="Arial" charset="0"/>
              </a:defRPr>
            </a:lvl5pPr>
            <a:lvl6pPr marL="2514600" indent="-228600" algn="ctr" eaLnBrk="0" fontAlgn="base" hangingPunct="0">
              <a:spcBef>
                <a:spcPct val="0"/>
              </a:spcBef>
              <a:spcAft>
                <a:spcPct val="0"/>
              </a:spcAft>
              <a:defRPr>
                <a:latin typeface="Arial" charset="0"/>
              </a:defRPr>
            </a:lvl6pPr>
            <a:lvl7pPr marL="2971800" indent="-228600" algn="ctr" eaLnBrk="0" fontAlgn="base" hangingPunct="0">
              <a:spcBef>
                <a:spcPct val="0"/>
              </a:spcBef>
              <a:spcAft>
                <a:spcPct val="0"/>
              </a:spcAft>
              <a:defRPr>
                <a:latin typeface="Arial" charset="0"/>
              </a:defRPr>
            </a:lvl7pPr>
            <a:lvl8pPr marL="3429000" indent="-228600" algn="ctr" eaLnBrk="0" fontAlgn="base" hangingPunct="0">
              <a:spcBef>
                <a:spcPct val="0"/>
              </a:spcBef>
              <a:spcAft>
                <a:spcPct val="0"/>
              </a:spcAft>
              <a:defRPr>
                <a:latin typeface="Arial" charset="0"/>
              </a:defRPr>
            </a:lvl8pPr>
            <a:lvl9pPr marL="3886200" indent="-228600" algn="ctr" eaLnBrk="0" fontAlgn="base" hangingPunct="0">
              <a:spcBef>
                <a:spcPct val="0"/>
              </a:spcBef>
              <a:spcAft>
                <a:spcPct val="0"/>
              </a:spcAft>
              <a:defRPr>
                <a:latin typeface="Arial" charset="0"/>
              </a:defRPr>
            </a:lvl9pPr>
          </a:lstStyle>
          <a:p>
            <a:r>
              <a:rPr lang="en-US" dirty="0"/>
              <a:t> REM sleep involves high physical and mental activity</a:t>
            </a:r>
          </a:p>
        </p:txBody>
      </p:sp>
      <p:sp>
        <p:nvSpPr>
          <p:cNvPr id="88075" name="Rectangle 11"/>
          <p:cNvSpPr>
            <a:spLocks noGrp="1" noChangeArrowheads="1"/>
          </p:cNvSpPr>
          <p:nvPr>
            <p:ph type="title" idx="4294967295"/>
          </p:nvPr>
        </p:nvSpPr>
        <p:spPr>
          <a:xfrm>
            <a:off x="2540125" y="393737"/>
            <a:ext cx="4039500" cy="700011"/>
          </a:xfrm>
          <a:solidFill>
            <a:schemeClr val="bg1"/>
          </a:solidFill>
          <a:ln w="25400" cmpd="sng">
            <a:solidFill>
              <a:schemeClr val="tx1"/>
            </a:solidFill>
            <a:prstDash val="sysDot"/>
          </a:ln>
          <a:effectLst/>
        </p:spPr>
        <p:txBody>
          <a:bodyPr vert="horz" lIns="91440" tIns="45720" rIns="91440" bIns="45720" rtlCol="0" anchor="ctr" anchorCtr="1">
            <a:noAutofit/>
          </a:bodyPr>
          <a:lstStyle/>
          <a:p>
            <a:pPr marL="0" indent="0" algn="ctr">
              <a:buNone/>
            </a:pPr>
            <a:r>
              <a:rPr lang="en-US"/>
              <a:t>The Sleep Process</a:t>
            </a:r>
          </a:p>
        </p:txBody>
      </p:sp>
      <p:sp>
        <p:nvSpPr>
          <p:cNvPr id="12" name="Oval 11"/>
          <p:cNvSpPr/>
          <p:nvPr/>
        </p:nvSpPr>
        <p:spPr>
          <a:xfrm>
            <a:off x="704160" y="1976695"/>
            <a:ext cx="144566" cy="152400"/>
          </a:xfrm>
          <a:prstGeom prst="ellipse">
            <a:avLst/>
          </a:prstGeom>
          <a:solidFill>
            <a:srgbClr val="8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3" name="Oval 12"/>
          <p:cNvSpPr/>
          <p:nvPr/>
        </p:nvSpPr>
        <p:spPr>
          <a:xfrm>
            <a:off x="704160" y="3188119"/>
            <a:ext cx="144566" cy="152400"/>
          </a:xfrm>
          <a:prstGeom prst="ellipse">
            <a:avLst/>
          </a:prstGeom>
          <a:solidFill>
            <a:srgbClr val="8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4" name="Oval 13"/>
          <p:cNvSpPr/>
          <p:nvPr/>
        </p:nvSpPr>
        <p:spPr>
          <a:xfrm>
            <a:off x="704160" y="4367241"/>
            <a:ext cx="144566" cy="152400"/>
          </a:xfrm>
          <a:prstGeom prst="ellipse">
            <a:avLst/>
          </a:prstGeom>
          <a:solidFill>
            <a:srgbClr val="8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5" name="Oval 14"/>
          <p:cNvSpPr/>
          <p:nvPr/>
        </p:nvSpPr>
        <p:spPr>
          <a:xfrm>
            <a:off x="704160" y="2534838"/>
            <a:ext cx="144566" cy="152400"/>
          </a:xfrm>
          <a:prstGeom prst="ellipse">
            <a:avLst/>
          </a:prstGeom>
          <a:solidFill>
            <a:srgbClr val="8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6" name="Oval 15"/>
          <p:cNvSpPr/>
          <p:nvPr/>
        </p:nvSpPr>
        <p:spPr>
          <a:xfrm>
            <a:off x="704160" y="3781544"/>
            <a:ext cx="144566" cy="152400"/>
          </a:xfrm>
          <a:prstGeom prst="ellipse">
            <a:avLst/>
          </a:prstGeom>
          <a:solidFill>
            <a:srgbClr val="8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Tree>
    <p:extLst>
      <p:ext uri="{BB962C8B-B14F-4D97-AF65-F5344CB8AC3E}">
        <p14:creationId xmlns:p14="http://schemas.microsoft.com/office/powerpoint/2010/main" val="4035946753"/>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6803" name="Object 3"/>
          <p:cNvGraphicFramePr>
            <a:graphicFrameLocks noChangeAspect="1"/>
          </p:cNvGraphicFramePr>
          <p:nvPr>
            <p:extLst>
              <p:ext uri="{D42A27DB-BD31-4B8C-83A1-F6EECF244321}">
                <p14:modId xmlns:p14="http://schemas.microsoft.com/office/powerpoint/2010/main" val="1975473814"/>
              </p:ext>
            </p:extLst>
          </p:nvPr>
        </p:nvGraphicFramePr>
        <p:xfrm>
          <a:off x="4800600" y="1016000"/>
          <a:ext cx="3733800" cy="2487613"/>
        </p:xfrm>
        <a:graphic>
          <a:graphicData uri="http://schemas.openxmlformats.org/presentationml/2006/ole">
            <mc:AlternateContent xmlns:mc="http://schemas.openxmlformats.org/markup-compatibility/2006">
              <mc:Choice xmlns:v="urn:schemas-microsoft-com:vml" Requires="v">
                <p:oleObj spid="_x0000_s112308" name="Chart" r:id="rId3" imgW="6096000" imgH="4064000" progId="MSGraph.Chart.8">
                  <p:embed followColorScheme="full"/>
                </p:oleObj>
              </mc:Choice>
              <mc:Fallback>
                <p:oleObj name="Chart" r:id="rId3" imgW="6096000" imgH="4064000" progId="MSGraph.Chart.8">
                  <p:embed followColorScheme="full"/>
                  <p:pic>
                    <p:nvPicPr>
                      <p:cNvPr id="0" name=""/>
                      <p:cNvPicPr>
                        <a:picLocks noChangeAspect="1" noChangeArrowheads="1"/>
                      </p:cNvPicPr>
                      <p:nvPr/>
                    </p:nvPicPr>
                    <p:blipFill>
                      <a:blip r:embed="rId4"/>
                      <a:srcRect/>
                      <a:stretch>
                        <a:fillRect/>
                      </a:stretch>
                    </p:blipFill>
                    <p:spPr bwMode="auto">
                      <a:xfrm>
                        <a:off x="4800600" y="1016000"/>
                        <a:ext cx="3733800" cy="2487613"/>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76805" name="Text Box 5"/>
          <p:cNvSpPr txBox="1">
            <a:spLocks noChangeArrowheads="1"/>
          </p:cNvSpPr>
          <p:nvPr/>
        </p:nvSpPr>
        <p:spPr bwMode="auto">
          <a:xfrm>
            <a:off x="408869" y="1858446"/>
            <a:ext cx="3807027" cy="70788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defPPr>
              <a:defRPr lang="en-US"/>
            </a:defPPr>
            <a:lvl1pPr>
              <a:defRPr sz="2000">
                <a:latin typeface="Tahoma" pitchFamily="34" charset="0"/>
                <a:ea typeface="Tahoma" pitchFamily="34" charset="0"/>
                <a:cs typeface="Tahoma" pitchFamily="34" charset="0"/>
              </a:defRPr>
            </a:lvl1pPr>
            <a:lvl2pPr marL="742950" indent="-285750" eaLnBrk="0" hangingPunct="0">
              <a:defRPr>
                <a:latin typeface="Arial" charset="0"/>
              </a:defRPr>
            </a:lvl2pPr>
            <a:lvl3pPr marL="1143000" indent="-228600" eaLnBrk="0" hangingPunct="0">
              <a:defRPr>
                <a:latin typeface="Arial" charset="0"/>
              </a:defRPr>
            </a:lvl3pPr>
            <a:lvl4pPr marL="1600200" indent="-228600" eaLnBrk="0" hangingPunct="0">
              <a:defRPr>
                <a:latin typeface="Arial" charset="0"/>
              </a:defRPr>
            </a:lvl4pPr>
            <a:lvl5pPr marL="2057400" indent="-228600" eaLnBrk="0" hangingPunct="0">
              <a:defRPr>
                <a:latin typeface="Arial" charset="0"/>
              </a:defRPr>
            </a:lvl5pPr>
            <a:lvl6pPr marL="2514600" indent="-228600" algn="ctr" eaLnBrk="0" fontAlgn="base" hangingPunct="0">
              <a:spcBef>
                <a:spcPct val="0"/>
              </a:spcBef>
              <a:spcAft>
                <a:spcPct val="0"/>
              </a:spcAft>
              <a:defRPr>
                <a:latin typeface="Arial" charset="0"/>
              </a:defRPr>
            </a:lvl6pPr>
            <a:lvl7pPr marL="2971800" indent="-228600" algn="ctr" eaLnBrk="0" fontAlgn="base" hangingPunct="0">
              <a:spcBef>
                <a:spcPct val="0"/>
              </a:spcBef>
              <a:spcAft>
                <a:spcPct val="0"/>
              </a:spcAft>
              <a:defRPr>
                <a:latin typeface="Arial" charset="0"/>
              </a:defRPr>
            </a:lvl7pPr>
            <a:lvl8pPr marL="3429000" indent="-228600" algn="ctr" eaLnBrk="0" fontAlgn="base" hangingPunct="0">
              <a:spcBef>
                <a:spcPct val="0"/>
              </a:spcBef>
              <a:spcAft>
                <a:spcPct val="0"/>
              </a:spcAft>
              <a:defRPr>
                <a:latin typeface="Arial" charset="0"/>
              </a:defRPr>
            </a:lvl8pPr>
            <a:lvl9pPr marL="3886200" indent="-228600" algn="ctr" eaLnBrk="0" fontAlgn="base" hangingPunct="0">
              <a:spcBef>
                <a:spcPct val="0"/>
              </a:spcBef>
              <a:spcAft>
                <a:spcPct val="0"/>
              </a:spcAft>
              <a:defRPr>
                <a:latin typeface="Arial" charset="0"/>
              </a:defRPr>
            </a:lvl9pPr>
          </a:lstStyle>
          <a:p>
            <a:pPr algn="ctr"/>
            <a:r>
              <a:rPr lang="en-US" b="1" dirty="0">
                <a:solidFill>
                  <a:srgbClr val="008000"/>
                </a:solidFill>
              </a:rPr>
              <a:t>Step One:  </a:t>
            </a:r>
            <a:r>
              <a:rPr lang="en-US" dirty="0"/>
              <a:t>How much sleep do you get each night?</a:t>
            </a:r>
          </a:p>
        </p:txBody>
      </p:sp>
      <p:sp>
        <p:nvSpPr>
          <p:cNvPr id="76806" name="Text Box 6"/>
          <p:cNvSpPr txBox="1">
            <a:spLocks noChangeArrowheads="1"/>
          </p:cNvSpPr>
          <p:nvPr/>
        </p:nvSpPr>
        <p:spPr bwMode="auto">
          <a:xfrm>
            <a:off x="407291" y="4412498"/>
            <a:ext cx="3810183" cy="126188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defPPr>
              <a:defRPr lang="en-US"/>
            </a:defPPr>
            <a:lvl1pPr algn="ctr">
              <a:defRPr sz="2000" b="1">
                <a:solidFill>
                  <a:srgbClr val="008000"/>
                </a:solidFill>
                <a:latin typeface="Tahoma" pitchFamily="34" charset="0"/>
                <a:ea typeface="Tahoma" pitchFamily="34" charset="0"/>
                <a:cs typeface="Tahoma" pitchFamily="34" charset="0"/>
              </a:defRPr>
            </a:lvl1pPr>
            <a:lvl2pPr marL="742950" indent="-285750" eaLnBrk="0" hangingPunct="0">
              <a:defRPr>
                <a:latin typeface="Arial" charset="0"/>
              </a:defRPr>
            </a:lvl2pPr>
            <a:lvl3pPr marL="1143000" indent="-228600" eaLnBrk="0" hangingPunct="0">
              <a:defRPr>
                <a:latin typeface="Arial" charset="0"/>
              </a:defRPr>
            </a:lvl3pPr>
            <a:lvl4pPr marL="1600200" indent="-228600" eaLnBrk="0" hangingPunct="0">
              <a:defRPr>
                <a:latin typeface="Arial" charset="0"/>
              </a:defRPr>
            </a:lvl4pPr>
            <a:lvl5pPr marL="2057400" indent="-228600" eaLnBrk="0" hangingPunct="0">
              <a:defRPr>
                <a:latin typeface="Arial" charset="0"/>
              </a:defRPr>
            </a:lvl5pPr>
            <a:lvl6pPr marL="2514600" indent="-228600" algn="ctr" eaLnBrk="0" fontAlgn="base" hangingPunct="0">
              <a:spcBef>
                <a:spcPct val="0"/>
              </a:spcBef>
              <a:spcAft>
                <a:spcPct val="0"/>
              </a:spcAft>
              <a:defRPr>
                <a:latin typeface="Arial" charset="0"/>
              </a:defRPr>
            </a:lvl6pPr>
            <a:lvl7pPr marL="2971800" indent="-228600" algn="ctr" eaLnBrk="0" fontAlgn="base" hangingPunct="0">
              <a:spcBef>
                <a:spcPct val="0"/>
              </a:spcBef>
              <a:spcAft>
                <a:spcPct val="0"/>
              </a:spcAft>
              <a:defRPr>
                <a:latin typeface="Arial" charset="0"/>
              </a:defRPr>
            </a:lvl7pPr>
            <a:lvl8pPr marL="3429000" indent="-228600" algn="ctr" eaLnBrk="0" fontAlgn="base" hangingPunct="0">
              <a:spcBef>
                <a:spcPct val="0"/>
              </a:spcBef>
              <a:spcAft>
                <a:spcPct val="0"/>
              </a:spcAft>
              <a:defRPr>
                <a:latin typeface="Arial" charset="0"/>
              </a:defRPr>
            </a:lvl8pPr>
            <a:lvl9pPr marL="3886200" indent="-228600" algn="ctr" eaLnBrk="0" fontAlgn="base" hangingPunct="0">
              <a:spcBef>
                <a:spcPct val="0"/>
              </a:spcBef>
              <a:spcAft>
                <a:spcPct val="0"/>
              </a:spcAft>
              <a:defRPr>
                <a:latin typeface="Arial" charset="0"/>
              </a:defRPr>
            </a:lvl9pPr>
          </a:lstStyle>
          <a:p>
            <a:r>
              <a:rPr lang="en-US" dirty="0"/>
              <a:t>Step Two:  </a:t>
            </a:r>
            <a:r>
              <a:rPr lang="en-US" b="0" dirty="0">
                <a:solidFill>
                  <a:schemeClr val="tx1"/>
                </a:solidFill>
              </a:rPr>
              <a:t>What was the quality of your sleep?</a:t>
            </a:r>
          </a:p>
          <a:p>
            <a:r>
              <a:rPr lang="en-US" sz="1800" b="0" dirty="0">
                <a:solidFill>
                  <a:schemeClr val="tx1"/>
                </a:solidFill>
              </a:rPr>
              <a:t>(on a scale from 1 to 10, with 10 being great!)</a:t>
            </a:r>
          </a:p>
        </p:txBody>
      </p:sp>
      <p:graphicFrame>
        <p:nvGraphicFramePr>
          <p:cNvPr id="76808" name="Object 8"/>
          <p:cNvGraphicFramePr>
            <a:graphicFrameLocks noChangeAspect="1"/>
          </p:cNvGraphicFramePr>
          <p:nvPr>
            <p:extLst>
              <p:ext uri="{D42A27DB-BD31-4B8C-83A1-F6EECF244321}">
                <p14:modId xmlns:p14="http://schemas.microsoft.com/office/powerpoint/2010/main" val="4265801991"/>
              </p:ext>
            </p:extLst>
          </p:nvPr>
        </p:nvGraphicFramePr>
        <p:xfrm>
          <a:off x="4800600" y="3810000"/>
          <a:ext cx="3733800" cy="2489200"/>
        </p:xfrm>
        <a:graphic>
          <a:graphicData uri="http://schemas.openxmlformats.org/presentationml/2006/ole">
            <mc:AlternateContent xmlns:mc="http://schemas.openxmlformats.org/markup-compatibility/2006">
              <mc:Choice xmlns:v="urn:schemas-microsoft-com:vml" Requires="v">
                <p:oleObj spid="_x0000_s112309" name="Chart" r:id="rId5" imgW="6096000" imgH="4064000" progId="MSGraph.Chart.8">
                  <p:embed followColorScheme="full"/>
                </p:oleObj>
              </mc:Choice>
              <mc:Fallback>
                <p:oleObj name="Chart" r:id="rId5" imgW="6096000" imgH="4064000" progId="MSGraph.Chart.8">
                  <p:embed followColorScheme="full"/>
                  <p:pic>
                    <p:nvPicPr>
                      <p:cNvPr id="0" name=""/>
                      <p:cNvPicPr>
                        <a:picLocks noChangeAspect="1" noChangeArrowheads="1"/>
                      </p:cNvPicPr>
                      <p:nvPr/>
                    </p:nvPicPr>
                    <p:blipFill>
                      <a:blip r:embed="rId6"/>
                      <a:srcRect/>
                      <a:stretch>
                        <a:fillRect/>
                      </a:stretch>
                    </p:blipFill>
                    <p:spPr bwMode="auto">
                      <a:xfrm>
                        <a:off x="4800600" y="3810000"/>
                        <a:ext cx="3733800" cy="24892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76809" name="Text Box 9"/>
          <p:cNvSpPr txBox="1">
            <a:spLocks noChangeArrowheads="1"/>
          </p:cNvSpPr>
          <p:nvPr/>
        </p:nvSpPr>
        <p:spPr bwMode="auto">
          <a:xfrm>
            <a:off x="418675" y="3352800"/>
            <a:ext cx="3787415" cy="4616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defPPr>
              <a:defRPr lang="en-US"/>
            </a:defPPr>
            <a:lvl1pPr algn="ctr">
              <a:defRPr sz="2400" i="1">
                <a:solidFill>
                  <a:srgbClr val="0000CC"/>
                </a:solidFill>
                <a:latin typeface="Trebuchet MS" pitchFamily="34" charset="0"/>
                <a:ea typeface="ＭＳ Ｐゴシック" pitchFamily="34" charset="-128"/>
              </a:defRPr>
            </a:lvl1pPr>
            <a:lvl2pPr marL="742950" indent="-285750" eaLnBrk="0" hangingPunct="0">
              <a:defRPr>
                <a:latin typeface="Arial" charset="0"/>
              </a:defRPr>
            </a:lvl2pPr>
            <a:lvl3pPr marL="1143000" indent="-228600" eaLnBrk="0" hangingPunct="0">
              <a:defRPr>
                <a:latin typeface="Arial" charset="0"/>
              </a:defRPr>
            </a:lvl3pPr>
            <a:lvl4pPr marL="1600200" indent="-228600" eaLnBrk="0" hangingPunct="0">
              <a:defRPr>
                <a:latin typeface="Arial" charset="0"/>
              </a:defRPr>
            </a:lvl4pPr>
            <a:lvl5pPr marL="2057400" indent="-228600" eaLnBrk="0" hangingPunct="0">
              <a:defRPr>
                <a:latin typeface="Arial" charset="0"/>
              </a:defRPr>
            </a:lvl5pPr>
            <a:lvl6pPr marL="2514600" indent="-228600" algn="ctr" eaLnBrk="0" fontAlgn="base" hangingPunct="0">
              <a:spcBef>
                <a:spcPct val="0"/>
              </a:spcBef>
              <a:spcAft>
                <a:spcPct val="0"/>
              </a:spcAft>
              <a:defRPr>
                <a:latin typeface="Arial" charset="0"/>
              </a:defRPr>
            </a:lvl6pPr>
            <a:lvl7pPr marL="2971800" indent="-228600" algn="ctr" eaLnBrk="0" fontAlgn="base" hangingPunct="0">
              <a:spcBef>
                <a:spcPct val="0"/>
              </a:spcBef>
              <a:spcAft>
                <a:spcPct val="0"/>
              </a:spcAft>
              <a:defRPr>
                <a:latin typeface="Arial" charset="0"/>
              </a:defRPr>
            </a:lvl7pPr>
            <a:lvl8pPr marL="3429000" indent="-228600" algn="ctr" eaLnBrk="0" fontAlgn="base" hangingPunct="0">
              <a:spcBef>
                <a:spcPct val="0"/>
              </a:spcBef>
              <a:spcAft>
                <a:spcPct val="0"/>
              </a:spcAft>
              <a:defRPr>
                <a:latin typeface="Arial" charset="0"/>
              </a:defRPr>
            </a:lvl8pPr>
            <a:lvl9pPr marL="3886200" indent="-228600" algn="ctr" eaLnBrk="0" fontAlgn="base" hangingPunct="0">
              <a:spcBef>
                <a:spcPct val="0"/>
              </a:spcBef>
              <a:spcAft>
                <a:spcPct val="0"/>
              </a:spcAft>
              <a:defRPr>
                <a:latin typeface="Arial" charset="0"/>
              </a:defRPr>
            </a:lvl9pPr>
          </a:lstStyle>
          <a:p>
            <a:r>
              <a:rPr lang="en-US" i="0" dirty="0">
                <a:latin typeface="Arial Rounded MT Bold"/>
                <a:cs typeface="Arial Rounded MT Bold"/>
              </a:rPr>
              <a:t>SQI = Hours X Quality %</a:t>
            </a:r>
          </a:p>
        </p:txBody>
      </p:sp>
      <p:sp>
        <p:nvSpPr>
          <p:cNvPr id="76812" name="Rectangle 12"/>
          <p:cNvSpPr>
            <a:spLocks noGrp="1" noChangeArrowheads="1"/>
          </p:cNvSpPr>
          <p:nvPr>
            <p:ph type="title" idx="4294967295"/>
          </p:nvPr>
        </p:nvSpPr>
        <p:spPr>
          <a:xfrm>
            <a:off x="1652623" y="199687"/>
            <a:ext cx="5838753" cy="686821"/>
          </a:xfrm>
          <a:solidFill>
            <a:schemeClr val="bg1"/>
          </a:solidFill>
          <a:ln w="25400" cmpd="sng">
            <a:solidFill>
              <a:schemeClr val="tx1"/>
            </a:solidFill>
            <a:prstDash val="sysDot"/>
          </a:ln>
          <a:effectLst/>
        </p:spPr>
        <p:txBody>
          <a:bodyPr vert="horz" lIns="91440" tIns="45720" rIns="91440" bIns="45720" rtlCol="0" anchor="ctr" anchorCtr="1">
            <a:noAutofit/>
          </a:bodyPr>
          <a:lstStyle/>
          <a:p>
            <a:pPr marL="0" indent="0" algn="ctr">
              <a:buNone/>
            </a:pPr>
            <a:r>
              <a:rPr lang="en-US" dirty="0" smtClean="0"/>
              <a:t>What is Your Sleep </a:t>
            </a:r>
            <a:r>
              <a:rPr lang="en-US" dirty="0"/>
              <a:t>Quality </a:t>
            </a:r>
            <a:r>
              <a:rPr lang="en-US" dirty="0" smtClean="0"/>
              <a:t>Index?</a:t>
            </a:r>
            <a:endParaRPr lang="en-US" dirty="0"/>
          </a:p>
        </p:txBody>
      </p:sp>
    </p:spTree>
    <p:extLst>
      <p:ext uri="{BB962C8B-B14F-4D97-AF65-F5344CB8AC3E}">
        <p14:creationId xmlns:p14="http://schemas.microsoft.com/office/powerpoint/2010/main" val="2345861472"/>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7042" name="Object 2"/>
          <p:cNvGraphicFramePr>
            <a:graphicFrameLocks noChangeAspect="1"/>
          </p:cNvGraphicFramePr>
          <p:nvPr>
            <p:extLst>
              <p:ext uri="{D42A27DB-BD31-4B8C-83A1-F6EECF244321}">
                <p14:modId xmlns:p14="http://schemas.microsoft.com/office/powerpoint/2010/main" val="451739284"/>
              </p:ext>
            </p:extLst>
          </p:nvPr>
        </p:nvGraphicFramePr>
        <p:xfrm>
          <a:off x="1764600" y="1577656"/>
          <a:ext cx="5562600" cy="3709988"/>
        </p:xfrm>
        <a:graphic>
          <a:graphicData uri="http://schemas.openxmlformats.org/presentationml/2006/ole">
            <mc:AlternateContent xmlns:mc="http://schemas.openxmlformats.org/markup-compatibility/2006">
              <mc:Choice xmlns:v="urn:schemas-microsoft-com:vml" Requires="v">
                <p:oleObj spid="_x0000_s113023" name="Chart" r:id="rId3" imgW="6096000" imgH="4064000" progId="MSGraph.Chart.8">
                  <p:embed followColorScheme="full"/>
                </p:oleObj>
              </mc:Choice>
              <mc:Fallback>
                <p:oleObj name="Chart" r:id="rId3" imgW="6096000" imgH="4064000" progId="MSGraph.Chart.8">
                  <p:embed followColorScheme="full"/>
                  <p:pic>
                    <p:nvPicPr>
                      <p:cNvPr id="0" name=""/>
                      <p:cNvPicPr>
                        <a:picLocks noChangeAspect="1" noChangeArrowheads="1"/>
                      </p:cNvPicPr>
                      <p:nvPr/>
                    </p:nvPicPr>
                    <p:blipFill>
                      <a:blip r:embed="rId4"/>
                      <a:srcRect/>
                      <a:stretch>
                        <a:fillRect/>
                      </a:stretch>
                    </p:blipFill>
                    <p:spPr bwMode="auto">
                      <a:xfrm>
                        <a:off x="1764600" y="1577656"/>
                        <a:ext cx="5562600" cy="3709988"/>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87045" name="Text Box 5"/>
          <p:cNvSpPr txBox="1">
            <a:spLocks noChangeArrowheads="1"/>
          </p:cNvSpPr>
          <p:nvPr/>
        </p:nvSpPr>
        <p:spPr bwMode="auto">
          <a:xfrm>
            <a:off x="1133160" y="5486400"/>
            <a:ext cx="5725671"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defPPr>
              <a:defRPr lang="en-US"/>
            </a:defPPr>
            <a:lvl1pPr>
              <a:defRPr sz="2000">
                <a:latin typeface="Tahoma" pitchFamily="34" charset="0"/>
                <a:ea typeface="Tahoma" pitchFamily="34" charset="0"/>
                <a:cs typeface="Tahoma" pitchFamily="34" charset="0"/>
              </a:defRPr>
            </a:lvl1pPr>
            <a:lvl2pPr marL="742950" indent="-285750" eaLnBrk="0" hangingPunct="0">
              <a:defRPr>
                <a:latin typeface="Arial" charset="0"/>
              </a:defRPr>
            </a:lvl2pPr>
            <a:lvl3pPr marL="1143000" indent="-228600" eaLnBrk="0" hangingPunct="0">
              <a:defRPr>
                <a:latin typeface="Arial" charset="0"/>
              </a:defRPr>
            </a:lvl3pPr>
            <a:lvl4pPr marL="1600200" indent="-228600" eaLnBrk="0" hangingPunct="0">
              <a:defRPr>
                <a:latin typeface="Arial" charset="0"/>
              </a:defRPr>
            </a:lvl4pPr>
            <a:lvl5pPr marL="2057400" indent="-228600" eaLnBrk="0" hangingPunct="0">
              <a:defRPr>
                <a:latin typeface="Arial" charset="0"/>
              </a:defRPr>
            </a:lvl5pPr>
            <a:lvl6pPr marL="2514600" indent="-228600" algn="ctr" eaLnBrk="0" fontAlgn="base" hangingPunct="0">
              <a:spcBef>
                <a:spcPct val="0"/>
              </a:spcBef>
              <a:spcAft>
                <a:spcPct val="0"/>
              </a:spcAft>
              <a:defRPr>
                <a:latin typeface="Arial" charset="0"/>
              </a:defRPr>
            </a:lvl6pPr>
            <a:lvl7pPr marL="2971800" indent="-228600" algn="ctr" eaLnBrk="0" fontAlgn="base" hangingPunct="0">
              <a:spcBef>
                <a:spcPct val="0"/>
              </a:spcBef>
              <a:spcAft>
                <a:spcPct val="0"/>
              </a:spcAft>
              <a:defRPr>
                <a:latin typeface="Arial" charset="0"/>
              </a:defRPr>
            </a:lvl7pPr>
            <a:lvl8pPr marL="3429000" indent="-228600" algn="ctr" eaLnBrk="0" fontAlgn="base" hangingPunct="0">
              <a:spcBef>
                <a:spcPct val="0"/>
              </a:spcBef>
              <a:spcAft>
                <a:spcPct val="0"/>
              </a:spcAft>
              <a:defRPr>
                <a:latin typeface="Arial" charset="0"/>
              </a:defRPr>
            </a:lvl8pPr>
            <a:lvl9pPr marL="3886200" indent="-228600" algn="ctr" eaLnBrk="0" fontAlgn="base" hangingPunct="0">
              <a:spcBef>
                <a:spcPct val="0"/>
              </a:spcBef>
              <a:spcAft>
                <a:spcPct val="0"/>
              </a:spcAft>
              <a:defRPr>
                <a:latin typeface="Arial" charset="0"/>
              </a:defRPr>
            </a:lvl9pPr>
          </a:lstStyle>
          <a:p>
            <a:r>
              <a:rPr lang="en-US" b="1" dirty="0">
                <a:solidFill>
                  <a:srgbClr val="008000"/>
                </a:solidFill>
              </a:rPr>
              <a:t>To Improve:  </a:t>
            </a:r>
            <a:r>
              <a:rPr lang="en-US" dirty="0"/>
              <a:t>Shoot for 8 hours of sleep a night</a:t>
            </a:r>
          </a:p>
        </p:txBody>
      </p:sp>
      <p:sp>
        <p:nvSpPr>
          <p:cNvPr id="87047" name="Text Box 7"/>
          <p:cNvSpPr txBox="1">
            <a:spLocks noChangeArrowheads="1"/>
          </p:cNvSpPr>
          <p:nvPr/>
        </p:nvSpPr>
        <p:spPr bwMode="auto">
          <a:xfrm>
            <a:off x="2723177" y="1040825"/>
            <a:ext cx="3697647" cy="4616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defPPr>
              <a:defRPr lang="en-US"/>
            </a:defPPr>
            <a:lvl1pPr algn="ctr">
              <a:defRPr sz="2400" i="0">
                <a:solidFill>
                  <a:srgbClr val="0000CC"/>
                </a:solidFill>
                <a:latin typeface="Arial Rounded MT Bold"/>
                <a:ea typeface="ＭＳ Ｐゴシック" pitchFamily="34" charset="-128"/>
                <a:cs typeface="Arial Rounded MT Bold"/>
              </a:defRPr>
            </a:lvl1pPr>
            <a:lvl2pPr marL="742950" indent="-285750" eaLnBrk="0" hangingPunct="0">
              <a:defRPr>
                <a:latin typeface="Arial" charset="0"/>
              </a:defRPr>
            </a:lvl2pPr>
            <a:lvl3pPr marL="1143000" indent="-228600" eaLnBrk="0" hangingPunct="0">
              <a:defRPr>
                <a:latin typeface="Arial" charset="0"/>
              </a:defRPr>
            </a:lvl3pPr>
            <a:lvl4pPr marL="1600200" indent="-228600" eaLnBrk="0" hangingPunct="0">
              <a:defRPr>
                <a:latin typeface="Arial" charset="0"/>
              </a:defRPr>
            </a:lvl4pPr>
            <a:lvl5pPr marL="2057400" indent="-228600" eaLnBrk="0" hangingPunct="0">
              <a:defRPr>
                <a:latin typeface="Arial" charset="0"/>
              </a:defRPr>
            </a:lvl5pPr>
            <a:lvl6pPr marL="2514600" indent="-228600" algn="ctr" eaLnBrk="0" fontAlgn="base" hangingPunct="0">
              <a:spcBef>
                <a:spcPct val="0"/>
              </a:spcBef>
              <a:spcAft>
                <a:spcPct val="0"/>
              </a:spcAft>
              <a:defRPr>
                <a:latin typeface="Arial" charset="0"/>
              </a:defRPr>
            </a:lvl6pPr>
            <a:lvl7pPr marL="2971800" indent="-228600" algn="ctr" eaLnBrk="0" fontAlgn="base" hangingPunct="0">
              <a:spcBef>
                <a:spcPct val="0"/>
              </a:spcBef>
              <a:spcAft>
                <a:spcPct val="0"/>
              </a:spcAft>
              <a:defRPr>
                <a:latin typeface="Arial" charset="0"/>
              </a:defRPr>
            </a:lvl7pPr>
            <a:lvl8pPr marL="3429000" indent="-228600" algn="ctr" eaLnBrk="0" fontAlgn="base" hangingPunct="0">
              <a:spcBef>
                <a:spcPct val="0"/>
              </a:spcBef>
              <a:spcAft>
                <a:spcPct val="0"/>
              </a:spcAft>
              <a:defRPr>
                <a:latin typeface="Arial" charset="0"/>
              </a:defRPr>
            </a:lvl8pPr>
            <a:lvl9pPr marL="3886200" indent="-228600" algn="ctr" eaLnBrk="0" fontAlgn="base" hangingPunct="0">
              <a:spcBef>
                <a:spcPct val="0"/>
              </a:spcBef>
              <a:spcAft>
                <a:spcPct val="0"/>
              </a:spcAft>
              <a:defRPr>
                <a:latin typeface="Arial" charset="0"/>
              </a:defRPr>
            </a:lvl9pPr>
          </a:lstStyle>
          <a:p>
            <a:r>
              <a:rPr lang="en-US" dirty="0"/>
              <a:t>SQI = Hours X Quality %</a:t>
            </a:r>
          </a:p>
        </p:txBody>
      </p:sp>
      <p:sp>
        <p:nvSpPr>
          <p:cNvPr id="87048" name="Text Box 8"/>
          <p:cNvSpPr txBox="1">
            <a:spLocks noChangeArrowheads="1"/>
          </p:cNvSpPr>
          <p:nvPr/>
        </p:nvSpPr>
        <p:spPr bwMode="auto">
          <a:xfrm>
            <a:off x="2844840" y="5854879"/>
            <a:ext cx="4814138"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defPPr>
              <a:defRPr lang="en-US"/>
            </a:defPPr>
            <a:lvl1pPr>
              <a:defRPr sz="2000">
                <a:latin typeface="Tahoma" pitchFamily="34" charset="0"/>
                <a:ea typeface="Tahoma" pitchFamily="34" charset="0"/>
                <a:cs typeface="Tahoma" pitchFamily="34" charset="0"/>
              </a:defRPr>
            </a:lvl1pPr>
            <a:lvl2pPr marL="742950" indent="-285750" eaLnBrk="0" hangingPunct="0">
              <a:defRPr>
                <a:latin typeface="Arial" charset="0"/>
              </a:defRPr>
            </a:lvl2pPr>
            <a:lvl3pPr marL="1143000" indent="-228600" eaLnBrk="0" hangingPunct="0">
              <a:defRPr>
                <a:latin typeface="Arial" charset="0"/>
              </a:defRPr>
            </a:lvl3pPr>
            <a:lvl4pPr marL="1600200" indent="-228600" eaLnBrk="0" hangingPunct="0">
              <a:defRPr>
                <a:latin typeface="Arial" charset="0"/>
              </a:defRPr>
            </a:lvl4pPr>
            <a:lvl5pPr marL="2057400" indent="-228600" eaLnBrk="0" hangingPunct="0">
              <a:defRPr>
                <a:latin typeface="Arial" charset="0"/>
              </a:defRPr>
            </a:lvl5pPr>
            <a:lvl6pPr marL="2514600" indent="-228600" algn="ctr" eaLnBrk="0" fontAlgn="base" hangingPunct="0">
              <a:spcBef>
                <a:spcPct val="0"/>
              </a:spcBef>
              <a:spcAft>
                <a:spcPct val="0"/>
              </a:spcAft>
              <a:defRPr>
                <a:latin typeface="Arial" charset="0"/>
              </a:defRPr>
            </a:lvl6pPr>
            <a:lvl7pPr marL="2971800" indent="-228600" algn="ctr" eaLnBrk="0" fontAlgn="base" hangingPunct="0">
              <a:spcBef>
                <a:spcPct val="0"/>
              </a:spcBef>
              <a:spcAft>
                <a:spcPct val="0"/>
              </a:spcAft>
              <a:defRPr>
                <a:latin typeface="Arial" charset="0"/>
              </a:defRPr>
            </a:lvl7pPr>
            <a:lvl8pPr marL="3429000" indent="-228600" algn="ctr" eaLnBrk="0" fontAlgn="base" hangingPunct="0">
              <a:spcBef>
                <a:spcPct val="0"/>
              </a:spcBef>
              <a:spcAft>
                <a:spcPct val="0"/>
              </a:spcAft>
              <a:defRPr>
                <a:latin typeface="Arial" charset="0"/>
              </a:defRPr>
            </a:lvl8pPr>
            <a:lvl9pPr marL="3886200" indent="-228600" algn="ctr" eaLnBrk="0" fontAlgn="base" hangingPunct="0">
              <a:spcBef>
                <a:spcPct val="0"/>
              </a:spcBef>
              <a:spcAft>
                <a:spcPct val="0"/>
              </a:spcAft>
              <a:defRPr>
                <a:latin typeface="Arial" charset="0"/>
              </a:defRPr>
            </a:lvl9pPr>
          </a:lstStyle>
          <a:p>
            <a:r>
              <a:rPr lang="en-US" dirty="0"/>
              <a:t>Try to improve your average </a:t>
            </a:r>
            <a:r>
              <a:rPr lang="en-US" dirty="0" smtClean="0"/>
              <a:t>SQI percent</a:t>
            </a:r>
            <a:endParaRPr lang="en-US" dirty="0"/>
          </a:p>
        </p:txBody>
      </p:sp>
      <p:sp>
        <p:nvSpPr>
          <p:cNvPr id="87051" name="Rectangle 11"/>
          <p:cNvSpPr>
            <a:spLocks noGrp="1" noChangeArrowheads="1"/>
          </p:cNvSpPr>
          <p:nvPr>
            <p:ph type="title" idx="4294967295"/>
          </p:nvPr>
        </p:nvSpPr>
        <p:spPr>
          <a:xfrm>
            <a:off x="1852161" y="164405"/>
            <a:ext cx="5486934" cy="558882"/>
          </a:xfrm>
          <a:solidFill>
            <a:schemeClr val="bg1"/>
          </a:solidFill>
          <a:ln w="25400" cmpd="sng">
            <a:solidFill>
              <a:schemeClr val="tx1"/>
            </a:solidFill>
            <a:prstDash val="sysDot"/>
          </a:ln>
          <a:effectLst/>
        </p:spPr>
        <p:txBody>
          <a:bodyPr vert="horz" lIns="91440" tIns="45720" rIns="91440" bIns="45720" rtlCol="0" anchor="ctr" anchorCtr="1">
            <a:noAutofit/>
          </a:bodyPr>
          <a:lstStyle/>
          <a:p>
            <a:pPr marL="0" indent="0" algn="ctr">
              <a:buNone/>
            </a:pPr>
            <a:r>
              <a:rPr lang="en-US" dirty="0" smtClean="0"/>
              <a:t>Charting Your SQI Over Time</a:t>
            </a:r>
            <a:endParaRPr lang="en-US" dirty="0"/>
          </a:p>
        </p:txBody>
      </p:sp>
    </p:spTree>
    <p:extLst>
      <p:ext uri="{BB962C8B-B14F-4D97-AF65-F5344CB8AC3E}">
        <p14:creationId xmlns:p14="http://schemas.microsoft.com/office/powerpoint/2010/main" val="4116850173"/>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Text Box 2"/>
          <p:cNvSpPr txBox="1">
            <a:spLocks noChangeArrowheads="1"/>
          </p:cNvSpPr>
          <p:nvPr/>
        </p:nvSpPr>
        <p:spPr bwMode="auto">
          <a:xfrm>
            <a:off x="826442" y="1549534"/>
            <a:ext cx="5010832" cy="40011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defPPr>
              <a:defRPr lang="en-US"/>
            </a:defPPr>
            <a:lvl1pPr>
              <a:defRPr sz="2000">
                <a:latin typeface="Tahoma" pitchFamily="34" charset="0"/>
                <a:ea typeface="Tahoma" pitchFamily="34" charset="0"/>
                <a:cs typeface="Tahoma" pitchFamily="34" charset="0"/>
              </a:defRPr>
            </a:lvl1pPr>
            <a:lvl2pPr marL="742950" indent="-285750" eaLnBrk="0" hangingPunct="0">
              <a:defRPr>
                <a:latin typeface="Arial" charset="0"/>
              </a:defRPr>
            </a:lvl2pPr>
            <a:lvl3pPr marL="1143000" indent="-228600" eaLnBrk="0" hangingPunct="0">
              <a:defRPr>
                <a:latin typeface="Arial" charset="0"/>
              </a:defRPr>
            </a:lvl3pPr>
            <a:lvl4pPr marL="1600200" indent="-228600" eaLnBrk="0" hangingPunct="0">
              <a:defRPr>
                <a:latin typeface="Arial" charset="0"/>
              </a:defRPr>
            </a:lvl4pPr>
            <a:lvl5pPr marL="2057400" indent="-228600" eaLnBrk="0" hangingPunct="0">
              <a:defRPr>
                <a:latin typeface="Arial" charset="0"/>
              </a:defRPr>
            </a:lvl5pPr>
            <a:lvl6pPr marL="2514600" indent="-228600" algn="ctr" eaLnBrk="0" fontAlgn="base" hangingPunct="0">
              <a:spcBef>
                <a:spcPct val="0"/>
              </a:spcBef>
              <a:spcAft>
                <a:spcPct val="0"/>
              </a:spcAft>
              <a:defRPr>
                <a:latin typeface="Arial" charset="0"/>
              </a:defRPr>
            </a:lvl6pPr>
            <a:lvl7pPr marL="2971800" indent="-228600" algn="ctr" eaLnBrk="0" fontAlgn="base" hangingPunct="0">
              <a:spcBef>
                <a:spcPct val="0"/>
              </a:spcBef>
              <a:spcAft>
                <a:spcPct val="0"/>
              </a:spcAft>
              <a:defRPr>
                <a:latin typeface="Arial" charset="0"/>
              </a:defRPr>
            </a:lvl7pPr>
            <a:lvl8pPr marL="3429000" indent="-228600" algn="ctr" eaLnBrk="0" fontAlgn="base" hangingPunct="0">
              <a:spcBef>
                <a:spcPct val="0"/>
              </a:spcBef>
              <a:spcAft>
                <a:spcPct val="0"/>
              </a:spcAft>
              <a:defRPr>
                <a:latin typeface="Arial" charset="0"/>
              </a:defRPr>
            </a:lvl8pPr>
            <a:lvl9pPr marL="3886200" indent="-228600" algn="ctr" eaLnBrk="0" fontAlgn="base" hangingPunct="0">
              <a:spcBef>
                <a:spcPct val="0"/>
              </a:spcBef>
              <a:spcAft>
                <a:spcPct val="0"/>
              </a:spcAft>
              <a:defRPr>
                <a:latin typeface="Arial" charset="0"/>
              </a:defRPr>
            </a:lvl9pPr>
          </a:lstStyle>
          <a:p>
            <a:r>
              <a:rPr lang="en-US" dirty="0" smtClean="0"/>
              <a:t>Avoid </a:t>
            </a:r>
            <a:r>
              <a:rPr lang="en-US" dirty="0"/>
              <a:t>alcohol and caffeine before bedtime</a:t>
            </a:r>
          </a:p>
        </p:txBody>
      </p:sp>
      <p:sp>
        <p:nvSpPr>
          <p:cNvPr id="84995" name="Text Box 3"/>
          <p:cNvSpPr txBox="1">
            <a:spLocks noChangeArrowheads="1"/>
          </p:cNvSpPr>
          <p:nvPr/>
        </p:nvSpPr>
        <p:spPr bwMode="auto">
          <a:xfrm>
            <a:off x="826442" y="2084429"/>
            <a:ext cx="4801314" cy="707886"/>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defPPr>
              <a:defRPr lang="en-US"/>
            </a:defPPr>
            <a:lvl1pPr>
              <a:defRPr sz="2000">
                <a:latin typeface="Tahoma" pitchFamily="34" charset="0"/>
                <a:ea typeface="Tahoma" pitchFamily="34" charset="0"/>
                <a:cs typeface="Tahoma" pitchFamily="34" charset="0"/>
              </a:defRPr>
            </a:lvl1pPr>
            <a:lvl2pPr marL="742950" indent="-285750" eaLnBrk="0" hangingPunct="0">
              <a:defRPr>
                <a:latin typeface="Arial" charset="0"/>
              </a:defRPr>
            </a:lvl2pPr>
            <a:lvl3pPr marL="1143000" indent="-228600" eaLnBrk="0" hangingPunct="0">
              <a:defRPr>
                <a:latin typeface="Arial" charset="0"/>
              </a:defRPr>
            </a:lvl3pPr>
            <a:lvl4pPr marL="1600200" indent="-228600" eaLnBrk="0" hangingPunct="0">
              <a:defRPr>
                <a:latin typeface="Arial" charset="0"/>
              </a:defRPr>
            </a:lvl4pPr>
            <a:lvl5pPr marL="2057400" indent="-228600" eaLnBrk="0" hangingPunct="0">
              <a:defRPr>
                <a:latin typeface="Arial" charset="0"/>
              </a:defRPr>
            </a:lvl5pPr>
            <a:lvl6pPr marL="2514600" indent="-228600" algn="ctr" eaLnBrk="0" fontAlgn="base" hangingPunct="0">
              <a:spcBef>
                <a:spcPct val="0"/>
              </a:spcBef>
              <a:spcAft>
                <a:spcPct val="0"/>
              </a:spcAft>
              <a:defRPr>
                <a:latin typeface="Arial" charset="0"/>
              </a:defRPr>
            </a:lvl6pPr>
            <a:lvl7pPr marL="2971800" indent="-228600" algn="ctr" eaLnBrk="0" fontAlgn="base" hangingPunct="0">
              <a:spcBef>
                <a:spcPct val="0"/>
              </a:spcBef>
              <a:spcAft>
                <a:spcPct val="0"/>
              </a:spcAft>
              <a:defRPr>
                <a:latin typeface="Arial" charset="0"/>
              </a:defRPr>
            </a:lvl7pPr>
            <a:lvl8pPr marL="3429000" indent="-228600" algn="ctr" eaLnBrk="0" fontAlgn="base" hangingPunct="0">
              <a:spcBef>
                <a:spcPct val="0"/>
              </a:spcBef>
              <a:spcAft>
                <a:spcPct val="0"/>
              </a:spcAft>
              <a:defRPr>
                <a:latin typeface="Arial" charset="0"/>
              </a:defRPr>
            </a:lvl8pPr>
            <a:lvl9pPr marL="3886200" indent="-228600" algn="ctr" eaLnBrk="0" fontAlgn="base" hangingPunct="0">
              <a:spcBef>
                <a:spcPct val="0"/>
              </a:spcBef>
              <a:spcAft>
                <a:spcPct val="0"/>
              </a:spcAft>
              <a:defRPr>
                <a:latin typeface="Arial" charset="0"/>
              </a:defRPr>
            </a:lvl9pPr>
          </a:lstStyle>
          <a:p>
            <a:r>
              <a:rPr lang="en-US" dirty="0" smtClean="0"/>
              <a:t>Go </a:t>
            </a:r>
            <a:r>
              <a:rPr lang="en-US" dirty="0"/>
              <a:t>to sleep and get up at the same time each day</a:t>
            </a:r>
          </a:p>
        </p:txBody>
      </p:sp>
      <p:sp>
        <p:nvSpPr>
          <p:cNvPr id="84996" name="Text Box 4"/>
          <p:cNvSpPr txBox="1">
            <a:spLocks noChangeArrowheads="1"/>
          </p:cNvSpPr>
          <p:nvPr/>
        </p:nvSpPr>
        <p:spPr bwMode="auto">
          <a:xfrm>
            <a:off x="1020283" y="5431539"/>
            <a:ext cx="7109851" cy="46166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defPPr>
              <a:defRPr lang="en-US"/>
            </a:defPPr>
            <a:lvl1pPr>
              <a:defRPr sz="2400" i="1">
                <a:solidFill>
                  <a:srgbClr val="0000CC"/>
                </a:solidFill>
                <a:latin typeface="Trebuchet MS" pitchFamily="34" charset="0"/>
                <a:ea typeface="ＭＳ Ｐゴシック" pitchFamily="34" charset="-128"/>
              </a:defRPr>
            </a:lvl1pPr>
            <a:lvl2pPr marL="742950" indent="-285750" eaLnBrk="0" hangingPunct="0">
              <a:defRPr>
                <a:latin typeface="Arial" charset="0"/>
              </a:defRPr>
            </a:lvl2pPr>
            <a:lvl3pPr marL="1143000" indent="-228600" eaLnBrk="0" hangingPunct="0">
              <a:defRPr>
                <a:latin typeface="Arial" charset="0"/>
              </a:defRPr>
            </a:lvl3pPr>
            <a:lvl4pPr marL="1600200" indent="-228600" eaLnBrk="0" hangingPunct="0">
              <a:defRPr>
                <a:latin typeface="Arial" charset="0"/>
              </a:defRPr>
            </a:lvl4pPr>
            <a:lvl5pPr marL="2057400" indent="-228600" eaLnBrk="0" hangingPunct="0">
              <a:defRPr>
                <a:latin typeface="Arial" charset="0"/>
              </a:defRPr>
            </a:lvl5pPr>
            <a:lvl6pPr marL="2514600" indent="-228600" algn="ctr" eaLnBrk="0" fontAlgn="base" hangingPunct="0">
              <a:spcBef>
                <a:spcPct val="0"/>
              </a:spcBef>
              <a:spcAft>
                <a:spcPct val="0"/>
              </a:spcAft>
              <a:defRPr>
                <a:latin typeface="Arial" charset="0"/>
              </a:defRPr>
            </a:lvl6pPr>
            <a:lvl7pPr marL="2971800" indent="-228600" algn="ctr" eaLnBrk="0" fontAlgn="base" hangingPunct="0">
              <a:spcBef>
                <a:spcPct val="0"/>
              </a:spcBef>
              <a:spcAft>
                <a:spcPct val="0"/>
              </a:spcAft>
              <a:defRPr>
                <a:latin typeface="Arial" charset="0"/>
              </a:defRPr>
            </a:lvl7pPr>
            <a:lvl8pPr marL="3429000" indent="-228600" algn="ctr" eaLnBrk="0" fontAlgn="base" hangingPunct="0">
              <a:spcBef>
                <a:spcPct val="0"/>
              </a:spcBef>
              <a:spcAft>
                <a:spcPct val="0"/>
              </a:spcAft>
              <a:defRPr>
                <a:latin typeface="Arial" charset="0"/>
              </a:defRPr>
            </a:lvl8pPr>
            <a:lvl9pPr marL="3886200" indent="-228600" algn="ctr" eaLnBrk="0" fontAlgn="base" hangingPunct="0">
              <a:spcBef>
                <a:spcPct val="0"/>
              </a:spcBef>
              <a:spcAft>
                <a:spcPct val="0"/>
              </a:spcAft>
              <a:defRPr>
                <a:latin typeface="Arial" charset="0"/>
              </a:defRPr>
            </a:lvl9pPr>
          </a:lstStyle>
          <a:p>
            <a:pPr algn="ctr"/>
            <a:r>
              <a:rPr lang="en-US" dirty="0" smtClean="0"/>
              <a:t>How is </a:t>
            </a:r>
            <a:r>
              <a:rPr lang="en-US" dirty="0"/>
              <a:t>your current sleep quality </a:t>
            </a:r>
            <a:r>
              <a:rPr lang="en-US" dirty="0" smtClean="0"/>
              <a:t>index trending?</a:t>
            </a:r>
            <a:endParaRPr lang="en-US" dirty="0"/>
          </a:p>
        </p:txBody>
      </p:sp>
      <p:sp>
        <p:nvSpPr>
          <p:cNvPr id="84998" name="Text Box 6"/>
          <p:cNvSpPr txBox="1">
            <a:spLocks noChangeArrowheads="1"/>
          </p:cNvSpPr>
          <p:nvPr/>
        </p:nvSpPr>
        <p:spPr bwMode="auto">
          <a:xfrm>
            <a:off x="826442" y="3646338"/>
            <a:ext cx="4801314" cy="40011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defPPr>
              <a:defRPr lang="en-US"/>
            </a:defPPr>
            <a:lvl1pPr>
              <a:defRPr sz="2000">
                <a:latin typeface="Tahoma" pitchFamily="34" charset="0"/>
                <a:ea typeface="Tahoma" pitchFamily="34" charset="0"/>
                <a:cs typeface="Tahoma" pitchFamily="34" charset="0"/>
              </a:defRPr>
            </a:lvl1pPr>
            <a:lvl2pPr marL="742950" indent="-285750" eaLnBrk="0" hangingPunct="0">
              <a:defRPr>
                <a:latin typeface="Arial" charset="0"/>
              </a:defRPr>
            </a:lvl2pPr>
            <a:lvl3pPr marL="1143000" indent="-228600" eaLnBrk="0" hangingPunct="0">
              <a:defRPr>
                <a:latin typeface="Arial" charset="0"/>
              </a:defRPr>
            </a:lvl3pPr>
            <a:lvl4pPr marL="1600200" indent="-228600" eaLnBrk="0" hangingPunct="0">
              <a:defRPr>
                <a:latin typeface="Arial" charset="0"/>
              </a:defRPr>
            </a:lvl4pPr>
            <a:lvl5pPr marL="2057400" indent="-228600" eaLnBrk="0" hangingPunct="0">
              <a:defRPr>
                <a:latin typeface="Arial" charset="0"/>
              </a:defRPr>
            </a:lvl5pPr>
            <a:lvl6pPr marL="2514600" indent="-228600" algn="ctr" eaLnBrk="0" fontAlgn="base" hangingPunct="0">
              <a:spcBef>
                <a:spcPct val="0"/>
              </a:spcBef>
              <a:spcAft>
                <a:spcPct val="0"/>
              </a:spcAft>
              <a:defRPr>
                <a:latin typeface="Arial" charset="0"/>
              </a:defRPr>
            </a:lvl6pPr>
            <a:lvl7pPr marL="2971800" indent="-228600" algn="ctr" eaLnBrk="0" fontAlgn="base" hangingPunct="0">
              <a:spcBef>
                <a:spcPct val="0"/>
              </a:spcBef>
              <a:spcAft>
                <a:spcPct val="0"/>
              </a:spcAft>
              <a:defRPr>
                <a:latin typeface="Arial" charset="0"/>
              </a:defRPr>
            </a:lvl7pPr>
            <a:lvl8pPr marL="3429000" indent="-228600" algn="ctr" eaLnBrk="0" fontAlgn="base" hangingPunct="0">
              <a:spcBef>
                <a:spcPct val="0"/>
              </a:spcBef>
              <a:spcAft>
                <a:spcPct val="0"/>
              </a:spcAft>
              <a:defRPr>
                <a:latin typeface="Arial" charset="0"/>
              </a:defRPr>
            </a:lvl8pPr>
            <a:lvl9pPr marL="3886200" indent="-228600" algn="ctr" eaLnBrk="0" fontAlgn="base" hangingPunct="0">
              <a:spcBef>
                <a:spcPct val="0"/>
              </a:spcBef>
              <a:spcAft>
                <a:spcPct val="0"/>
              </a:spcAft>
              <a:defRPr>
                <a:latin typeface="Arial" charset="0"/>
              </a:defRPr>
            </a:lvl9pPr>
          </a:lstStyle>
          <a:p>
            <a:r>
              <a:rPr lang="en-US" dirty="0" smtClean="0"/>
              <a:t>Create </a:t>
            </a:r>
            <a:r>
              <a:rPr lang="en-US" dirty="0"/>
              <a:t>a comfortable sleep environment</a:t>
            </a:r>
          </a:p>
        </p:txBody>
      </p:sp>
      <p:sp>
        <p:nvSpPr>
          <p:cNvPr id="84999" name="Text Box 7"/>
          <p:cNvSpPr txBox="1">
            <a:spLocks noChangeArrowheads="1"/>
          </p:cNvSpPr>
          <p:nvPr/>
        </p:nvSpPr>
        <p:spPr bwMode="auto">
          <a:xfrm>
            <a:off x="826442" y="4179738"/>
            <a:ext cx="2248282" cy="40011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defPPr>
              <a:defRPr lang="en-US"/>
            </a:defPPr>
            <a:lvl1pPr>
              <a:defRPr sz="2000">
                <a:latin typeface="Tahoma" pitchFamily="34" charset="0"/>
                <a:ea typeface="Tahoma" pitchFamily="34" charset="0"/>
                <a:cs typeface="Tahoma" pitchFamily="34" charset="0"/>
              </a:defRPr>
            </a:lvl1pPr>
            <a:lvl2pPr marL="742950" indent="-285750" eaLnBrk="0" hangingPunct="0">
              <a:defRPr>
                <a:latin typeface="Arial" charset="0"/>
              </a:defRPr>
            </a:lvl2pPr>
            <a:lvl3pPr marL="1143000" indent="-228600" eaLnBrk="0" hangingPunct="0">
              <a:defRPr>
                <a:latin typeface="Arial" charset="0"/>
              </a:defRPr>
            </a:lvl3pPr>
            <a:lvl4pPr marL="1600200" indent="-228600" eaLnBrk="0" hangingPunct="0">
              <a:defRPr>
                <a:latin typeface="Arial" charset="0"/>
              </a:defRPr>
            </a:lvl4pPr>
            <a:lvl5pPr marL="2057400" indent="-228600" eaLnBrk="0" hangingPunct="0">
              <a:defRPr>
                <a:latin typeface="Arial" charset="0"/>
              </a:defRPr>
            </a:lvl5pPr>
            <a:lvl6pPr marL="2514600" indent="-228600" algn="ctr" eaLnBrk="0" fontAlgn="base" hangingPunct="0">
              <a:spcBef>
                <a:spcPct val="0"/>
              </a:spcBef>
              <a:spcAft>
                <a:spcPct val="0"/>
              </a:spcAft>
              <a:defRPr>
                <a:latin typeface="Arial" charset="0"/>
              </a:defRPr>
            </a:lvl6pPr>
            <a:lvl7pPr marL="2971800" indent="-228600" algn="ctr" eaLnBrk="0" fontAlgn="base" hangingPunct="0">
              <a:spcBef>
                <a:spcPct val="0"/>
              </a:spcBef>
              <a:spcAft>
                <a:spcPct val="0"/>
              </a:spcAft>
              <a:defRPr>
                <a:latin typeface="Arial" charset="0"/>
              </a:defRPr>
            </a:lvl7pPr>
            <a:lvl8pPr marL="3429000" indent="-228600" algn="ctr" eaLnBrk="0" fontAlgn="base" hangingPunct="0">
              <a:spcBef>
                <a:spcPct val="0"/>
              </a:spcBef>
              <a:spcAft>
                <a:spcPct val="0"/>
              </a:spcAft>
              <a:defRPr>
                <a:latin typeface="Arial" charset="0"/>
              </a:defRPr>
            </a:lvl8pPr>
            <a:lvl9pPr marL="3886200" indent="-228600" algn="ctr" eaLnBrk="0" fontAlgn="base" hangingPunct="0">
              <a:spcBef>
                <a:spcPct val="0"/>
              </a:spcBef>
              <a:spcAft>
                <a:spcPct val="0"/>
              </a:spcAft>
              <a:defRPr>
                <a:latin typeface="Arial" charset="0"/>
              </a:defRPr>
            </a:lvl9pPr>
          </a:lstStyle>
          <a:p>
            <a:r>
              <a:rPr lang="en-US" dirty="0" smtClean="0"/>
              <a:t>Exercise </a:t>
            </a:r>
            <a:r>
              <a:rPr lang="en-US" dirty="0"/>
              <a:t>regularly</a:t>
            </a:r>
          </a:p>
        </p:txBody>
      </p:sp>
      <p:sp>
        <p:nvSpPr>
          <p:cNvPr id="85000" name="Text Box 8"/>
          <p:cNvSpPr txBox="1">
            <a:spLocks noChangeArrowheads="1"/>
          </p:cNvSpPr>
          <p:nvPr/>
        </p:nvSpPr>
        <p:spPr bwMode="auto">
          <a:xfrm>
            <a:off x="826442" y="2888262"/>
            <a:ext cx="4522499" cy="707886"/>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defPPr>
              <a:defRPr lang="en-US"/>
            </a:defPPr>
            <a:lvl1pPr>
              <a:defRPr sz="2000">
                <a:latin typeface="Tahoma" pitchFamily="34" charset="0"/>
                <a:ea typeface="Tahoma" pitchFamily="34" charset="0"/>
                <a:cs typeface="Tahoma" pitchFamily="34" charset="0"/>
              </a:defRPr>
            </a:lvl1pPr>
            <a:lvl2pPr marL="742950" indent="-285750" eaLnBrk="0" hangingPunct="0">
              <a:defRPr>
                <a:latin typeface="Arial" charset="0"/>
              </a:defRPr>
            </a:lvl2pPr>
            <a:lvl3pPr marL="1143000" indent="-228600" eaLnBrk="0" hangingPunct="0">
              <a:defRPr>
                <a:latin typeface="Arial" charset="0"/>
              </a:defRPr>
            </a:lvl3pPr>
            <a:lvl4pPr marL="1600200" indent="-228600" eaLnBrk="0" hangingPunct="0">
              <a:defRPr>
                <a:latin typeface="Arial" charset="0"/>
              </a:defRPr>
            </a:lvl4pPr>
            <a:lvl5pPr marL="2057400" indent="-228600" eaLnBrk="0" hangingPunct="0">
              <a:defRPr>
                <a:latin typeface="Arial" charset="0"/>
              </a:defRPr>
            </a:lvl5pPr>
            <a:lvl6pPr marL="2514600" indent="-228600" algn="ctr" eaLnBrk="0" fontAlgn="base" hangingPunct="0">
              <a:spcBef>
                <a:spcPct val="0"/>
              </a:spcBef>
              <a:spcAft>
                <a:spcPct val="0"/>
              </a:spcAft>
              <a:defRPr>
                <a:latin typeface="Arial" charset="0"/>
              </a:defRPr>
            </a:lvl6pPr>
            <a:lvl7pPr marL="2971800" indent="-228600" algn="ctr" eaLnBrk="0" fontAlgn="base" hangingPunct="0">
              <a:spcBef>
                <a:spcPct val="0"/>
              </a:spcBef>
              <a:spcAft>
                <a:spcPct val="0"/>
              </a:spcAft>
              <a:defRPr>
                <a:latin typeface="Arial" charset="0"/>
              </a:defRPr>
            </a:lvl7pPr>
            <a:lvl8pPr marL="3429000" indent="-228600" algn="ctr" eaLnBrk="0" fontAlgn="base" hangingPunct="0">
              <a:spcBef>
                <a:spcPct val="0"/>
              </a:spcBef>
              <a:spcAft>
                <a:spcPct val="0"/>
              </a:spcAft>
              <a:defRPr>
                <a:latin typeface="Arial" charset="0"/>
              </a:defRPr>
            </a:lvl8pPr>
            <a:lvl9pPr marL="3886200" indent="-228600" algn="ctr" eaLnBrk="0" fontAlgn="base" hangingPunct="0">
              <a:spcBef>
                <a:spcPct val="0"/>
              </a:spcBef>
              <a:spcAft>
                <a:spcPct val="0"/>
              </a:spcAft>
              <a:defRPr>
                <a:latin typeface="Arial" charset="0"/>
              </a:defRPr>
            </a:lvl9pPr>
          </a:lstStyle>
          <a:p>
            <a:r>
              <a:rPr lang="en-US" dirty="0" smtClean="0"/>
              <a:t>Avoid </a:t>
            </a:r>
            <a:r>
              <a:rPr lang="en-US" dirty="0"/>
              <a:t>heavy meals or spicy food before bedtime</a:t>
            </a:r>
          </a:p>
        </p:txBody>
      </p:sp>
      <p:sp>
        <p:nvSpPr>
          <p:cNvPr id="85001" name="Text Box 9"/>
          <p:cNvSpPr txBox="1">
            <a:spLocks noChangeArrowheads="1"/>
          </p:cNvSpPr>
          <p:nvPr/>
        </p:nvSpPr>
        <p:spPr bwMode="auto">
          <a:xfrm>
            <a:off x="826442" y="4743020"/>
            <a:ext cx="3060428" cy="40011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defPPr>
              <a:defRPr lang="en-US"/>
            </a:defPPr>
            <a:lvl1pPr>
              <a:defRPr sz="2000">
                <a:latin typeface="Tahoma" pitchFamily="34" charset="0"/>
                <a:ea typeface="Tahoma" pitchFamily="34" charset="0"/>
                <a:cs typeface="Tahoma" pitchFamily="34" charset="0"/>
              </a:defRPr>
            </a:lvl1pPr>
            <a:lvl2pPr marL="742950" indent="-285750" eaLnBrk="0" hangingPunct="0">
              <a:defRPr>
                <a:latin typeface="Arial" charset="0"/>
              </a:defRPr>
            </a:lvl2pPr>
            <a:lvl3pPr marL="1143000" indent="-228600" eaLnBrk="0" hangingPunct="0">
              <a:defRPr>
                <a:latin typeface="Arial" charset="0"/>
              </a:defRPr>
            </a:lvl3pPr>
            <a:lvl4pPr marL="1600200" indent="-228600" eaLnBrk="0" hangingPunct="0">
              <a:defRPr>
                <a:latin typeface="Arial" charset="0"/>
              </a:defRPr>
            </a:lvl4pPr>
            <a:lvl5pPr marL="2057400" indent="-228600" eaLnBrk="0" hangingPunct="0">
              <a:defRPr>
                <a:latin typeface="Arial" charset="0"/>
              </a:defRPr>
            </a:lvl5pPr>
            <a:lvl6pPr marL="2514600" indent="-228600" algn="ctr" eaLnBrk="0" fontAlgn="base" hangingPunct="0">
              <a:spcBef>
                <a:spcPct val="0"/>
              </a:spcBef>
              <a:spcAft>
                <a:spcPct val="0"/>
              </a:spcAft>
              <a:defRPr>
                <a:latin typeface="Arial" charset="0"/>
              </a:defRPr>
            </a:lvl6pPr>
            <a:lvl7pPr marL="2971800" indent="-228600" algn="ctr" eaLnBrk="0" fontAlgn="base" hangingPunct="0">
              <a:spcBef>
                <a:spcPct val="0"/>
              </a:spcBef>
              <a:spcAft>
                <a:spcPct val="0"/>
              </a:spcAft>
              <a:defRPr>
                <a:latin typeface="Arial" charset="0"/>
              </a:defRPr>
            </a:lvl7pPr>
            <a:lvl8pPr marL="3429000" indent="-228600" algn="ctr" eaLnBrk="0" fontAlgn="base" hangingPunct="0">
              <a:spcBef>
                <a:spcPct val="0"/>
              </a:spcBef>
              <a:spcAft>
                <a:spcPct val="0"/>
              </a:spcAft>
              <a:defRPr>
                <a:latin typeface="Arial" charset="0"/>
              </a:defRPr>
            </a:lvl8pPr>
            <a:lvl9pPr marL="3886200" indent="-228600" algn="ctr" eaLnBrk="0" fontAlgn="base" hangingPunct="0">
              <a:spcBef>
                <a:spcPct val="0"/>
              </a:spcBef>
              <a:spcAft>
                <a:spcPct val="0"/>
              </a:spcAft>
              <a:defRPr>
                <a:latin typeface="Arial" charset="0"/>
              </a:defRPr>
            </a:lvl9pPr>
          </a:lstStyle>
          <a:p>
            <a:r>
              <a:rPr lang="en-US" dirty="0" smtClean="0"/>
              <a:t>Avoid </a:t>
            </a:r>
            <a:r>
              <a:rPr lang="en-US" dirty="0"/>
              <a:t>watching the clock</a:t>
            </a:r>
          </a:p>
        </p:txBody>
      </p:sp>
      <p:sp>
        <p:nvSpPr>
          <p:cNvPr id="85004" name="Rectangle 12"/>
          <p:cNvSpPr>
            <a:spLocks noGrp="1" noChangeArrowheads="1"/>
          </p:cNvSpPr>
          <p:nvPr>
            <p:ph type="title" idx="4294967295"/>
          </p:nvPr>
        </p:nvSpPr>
        <p:spPr>
          <a:xfrm>
            <a:off x="1716454" y="389778"/>
            <a:ext cx="5697634" cy="664731"/>
          </a:xfrm>
          <a:solidFill>
            <a:schemeClr val="bg1"/>
          </a:solidFill>
          <a:ln w="25400" cmpd="sng">
            <a:solidFill>
              <a:schemeClr val="tx1"/>
            </a:solidFill>
            <a:prstDash val="sysDot"/>
          </a:ln>
          <a:effectLst/>
        </p:spPr>
        <p:txBody>
          <a:bodyPr vert="horz" lIns="91440" tIns="45720" rIns="91440" bIns="45720" rtlCol="0" anchor="ctr" anchorCtr="1">
            <a:noAutofit/>
          </a:bodyPr>
          <a:lstStyle/>
          <a:p>
            <a:pPr marL="0" indent="0" algn="ctr">
              <a:buNone/>
            </a:pPr>
            <a:r>
              <a:rPr lang="en-US" dirty="0"/>
              <a:t>Getting More </a:t>
            </a:r>
            <a:r>
              <a:rPr lang="en-US" dirty="0" smtClean="0"/>
              <a:t>Value Added </a:t>
            </a:r>
            <a:r>
              <a:rPr lang="en-US" dirty="0"/>
              <a:t>Sleep</a:t>
            </a:r>
          </a:p>
        </p:txBody>
      </p:sp>
      <p:sp>
        <p:nvSpPr>
          <p:cNvPr id="13" name="Oval 12"/>
          <p:cNvSpPr/>
          <p:nvPr/>
        </p:nvSpPr>
        <p:spPr>
          <a:xfrm>
            <a:off x="599573" y="1686157"/>
            <a:ext cx="144566" cy="152400"/>
          </a:xfrm>
          <a:prstGeom prst="ellipse">
            <a:avLst/>
          </a:prstGeom>
          <a:solidFill>
            <a:srgbClr val="8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4" name="Oval 13"/>
          <p:cNvSpPr/>
          <p:nvPr/>
        </p:nvSpPr>
        <p:spPr>
          <a:xfrm>
            <a:off x="599573" y="2999468"/>
            <a:ext cx="144566" cy="152400"/>
          </a:xfrm>
          <a:prstGeom prst="ellipse">
            <a:avLst/>
          </a:prstGeom>
          <a:solidFill>
            <a:srgbClr val="8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5" name="Oval 14"/>
          <p:cNvSpPr/>
          <p:nvPr/>
        </p:nvSpPr>
        <p:spPr>
          <a:xfrm>
            <a:off x="599573" y="4307659"/>
            <a:ext cx="144566" cy="152400"/>
          </a:xfrm>
          <a:prstGeom prst="ellipse">
            <a:avLst/>
          </a:prstGeom>
          <a:solidFill>
            <a:srgbClr val="8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6" name="Oval 15"/>
          <p:cNvSpPr/>
          <p:nvPr/>
        </p:nvSpPr>
        <p:spPr>
          <a:xfrm>
            <a:off x="599573" y="2222518"/>
            <a:ext cx="144566" cy="152400"/>
          </a:xfrm>
          <a:prstGeom prst="ellipse">
            <a:avLst/>
          </a:prstGeom>
          <a:solidFill>
            <a:srgbClr val="8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7" name="Oval 16"/>
          <p:cNvSpPr/>
          <p:nvPr/>
        </p:nvSpPr>
        <p:spPr>
          <a:xfrm>
            <a:off x="599573" y="3774885"/>
            <a:ext cx="144566" cy="152400"/>
          </a:xfrm>
          <a:prstGeom prst="ellipse">
            <a:avLst/>
          </a:prstGeom>
          <a:solidFill>
            <a:srgbClr val="8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8" name="Oval 17"/>
          <p:cNvSpPr/>
          <p:nvPr/>
        </p:nvSpPr>
        <p:spPr>
          <a:xfrm>
            <a:off x="599573" y="4878043"/>
            <a:ext cx="144566" cy="152400"/>
          </a:xfrm>
          <a:prstGeom prst="ellipse">
            <a:avLst/>
          </a:prstGeom>
          <a:solidFill>
            <a:srgbClr val="8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pic>
        <p:nvPicPr>
          <p:cNvPr id="2" name="Picture 1" descr="Sleeping Manager.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946743" y="1728996"/>
            <a:ext cx="2994454" cy="3422233"/>
          </a:xfrm>
          <a:prstGeom prst="rect">
            <a:avLst/>
          </a:prstGeom>
        </p:spPr>
      </p:pic>
    </p:spTree>
    <p:extLst>
      <p:ext uri="{BB962C8B-B14F-4D97-AF65-F5344CB8AC3E}">
        <p14:creationId xmlns:p14="http://schemas.microsoft.com/office/powerpoint/2010/main" val="1056280465"/>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1000" y="304800"/>
            <a:ext cx="4191000" cy="1424033"/>
          </a:xfrm>
          <a:solidFill>
            <a:schemeClr val="accent3">
              <a:lumMod val="20000"/>
              <a:lumOff val="80000"/>
              <a:alpha val="52000"/>
            </a:schemeClr>
          </a:solidFill>
          <a:ln w="25400" cmpd="sng">
            <a:solidFill>
              <a:schemeClr val="tx1"/>
            </a:solidFill>
            <a:prstDash val="sysDot"/>
          </a:ln>
          <a:effectLst/>
        </p:spPr>
        <p:txBody>
          <a:bodyPr vert="horz" lIns="91440" tIns="45720" rIns="91440" bIns="45720" rtlCol="0" anchor="ctr" anchorCtr="1">
            <a:noAutofit/>
          </a:bodyPr>
          <a:lstStyle/>
          <a:p>
            <a:pPr marL="0" indent="0" algn="ctr">
              <a:buNone/>
            </a:pPr>
            <a:r>
              <a:rPr lang="en-US" sz="2800" dirty="0" smtClean="0"/>
              <a:t>Step Up Your Fixes to Escape Reactive World</a:t>
            </a:r>
            <a:endParaRPr lang="en-US" sz="2800" dirty="0"/>
          </a:p>
        </p:txBody>
      </p:sp>
      <p:sp>
        <p:nvSpPr>
          <p:cNvPr id="3" name="Text Box 3"/>
          <p:cNvSpPr txBox="1">
            <a:spLocks noChangeArrowheads="1"/>
          </p:cNvSpPr>
          <p:nvPr/>
        </p:nvSpPr>
        <p:spPr bwMode="auto">
          <a:xfrm>
            <a:off x="610364" y="4070190"/>
            <a:ext cx="4418836" cy="954107"/>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r>
              <a:rPr lang="en-US" sz="2800" dirty="0" smtClean="0">
                <a:latin typeface="Calibri"/>
                <a:cs typeface="Calibri"/>
              </a:rPr>
              <a:t>How might we assess the potential impact</a:t>
            </a:r>
            <a:r>
              <a:rPr lang="en-US" sz="2800" dirty="0">
                <a:latin typeface="Calibri"/>
                <a:cs typeface="Calibri"/>
              </a:rPr>
              <a:t> </a:t>
            </a:r>
            <a:r>
              <a:rPr lang="en-US" sz="2800" dirty="0" smtClean="0">
                <a:latin typeface="Calibri"/>
                <a:cs typeface="Calibri"/>
              </a:rPr>
              <a:t>of our fixes?</a:t>
            </a:r>
            <a:endParaRPr lang="en-US" sz="2800" dirty="0">
              <a:latin typeface="Calibri"/>
              <a:cs typeface="Calibri"/>
            </a:endParaRPr>
          </a:p>
        </p:txBody>
      </p:sp>
      <p:sp>
        <p:nvSpPr>
          <p:cNvPr id="4" name="Text Box 4"/>
          <p:cNvSpPr txBox="1">
            <a:spLocks noChangeArrowheads="1"/>
          </p:cNvSpPr>
          <p:nvPr/>
        </p:nvSpPr>
        <p:spPr bwMode="auto">
          <a:xfrm>
            <a:off x="610365" y="3039366"/>
            <a:ext cx="4190235" cy="954107"/>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defPPr>
              <a:defRPr lang="en-US"/>
            </a:defPPr>
            <a:lvl1pPr algn="ctr">
              <a:defRPr sz="2800">
                <a:effectLst>
                  <a:outerShdw blurRad="38100" dist="38100" dir="2700000" algn="tl">
                    <a:srgbClr val="000000"/>
                  </a:outerShdw>
                </a:effectLst>
                <a:latin typeface="Calibri"/>
                <a:cs typeface="Calibri"/>
              </a:defRPr>
            </a:lvl1pPr>
          </a:lstStyle>
          <a:p>
            <a:pPr algn="l"/>
            <a:r>
              <a:rPr lang="en-US" dirty="0" smtClean="0">
                <a:effectLst/>
              </a:rPr>
              <a:t>What factors cause most corrective actions to fail?</a:t>
            </a:r>
            <a:endParaRPr lang="en-US" dirty="0">
              <a:effectLst/>
            </a:endParaRPr>
          </a:p>
        </p:txBody>
      </p:sp>
      <p:sp>
        <p:nvSpPr>
          <p:cNvPr id="6" name="Oval 5"/>
          <p:cNvSpPr/>
          <p:nvPr/>
        </p:nvSpPr>
        <p:spPr>
          <a:xfrm>
            <a:off x="381000" y="3272762"/>
            <a:ext cx="144566" cy="152400"/>
          </a:xfrm>
          <a:prstGeom prst="ellipse">
            <a:avLst/>
          </a:prstGeom>
          <a:solidFill>
            <a:srgbClr val="8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7" name="Oval 6"/>
          <p:cNvSpPr/>
          <p:nvPr/>
        </p:nvSpPr>
        <p:spPr>
          <a:xfrm>
            <a:off x="381000" y="4290135"/>
            <a:ext cx="144566" cy="152400"/>
          </a:xfrm>
          <a:prstGeom prst="ellipse">
            <a:avLst/>
          </a:prstGeom>
          <a:solidFill>
            <a:srgbClr val="8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2" name="Text Box 8"/>
          <p:cNvSpPr txBox="1">
            <a:spLocks noChangeArrowheads="1"/>
          </p:cNvSpPr>
          <p:nvPr/>
        </p:nvSpPr>
        <p:spPr bwMode="auto">
          <a:xfrm>
            <a:off x="1178862" y="5540514"/>
            <a:ext cx="6781800" cy="70788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ctr" eaLnBrk="1" hangingPunct="1"/>
            <a:r>
              <a:rPr lang="en-US" sz="2000" dirty="0">
                <a:latin typeface="Comic Sans MS" pitchFamily="66" charset="0"/>
              </a:rPr>
              <a:t>“If </a:t>
            </a:r>
            <a:r>
              <a:rPr lang="en-US" sz="2000" dirty="0" smtClean="0">
                <a:latin typeface="Comic Sans MS" pitchFamily="66" charset="0"/>
              </a:rPr>
              <a:t>you always do what you’ve always done, you will always get what you’ve always got.</a:t>
            </a:r>
            <a:r>
              <a:rPr lang="en-US" sz="2000" dirty="0">
                <a:latin typeface="Comic Sans MS" pitchFamily="66" charset="0"/>
              </a:rPr>
              <a:t>” </a:t>
            </a:r>
            <a:r>
              <a:rPr lang="en-US" dirty="0">
                <a:latin typeface="Comic Sans MS" pitchFamily="66" charset="0"/>
              </a:rPr>
              <a:t>– </a:t>
            </a:r>
            <a:r>
              <a:rPr lang="en-US" dirty="0" smtClean="0">
                <a:latin typeface="Comic Sans MS" pitchFamily="66" charset="0"/>
              </a:rPr>
              <a:t>Henry Ford</a:t>
            </a:r>
            <a:endParaRPr lang="en-US" dirty="0">
              <a:latin typeface="Comic Sans MS" pitchFamily="66" charset="0"/>
            </a:endParaRPr>
          </a:p>
        </p:txBody>
      </p:sp>
      <p:pic>
        <p:nvPicPr>
          <p:cNvPr id="9" name="Picture 8" descr="Dead End Wall.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29400" y="233072"/>
            <a:ext cx="2360233" cy="2129127"/>
          </a:xfrm>
          <a:prstGeom prst="rect">
            <a:avLst/>
          </a:prstGeom>
        </p:spPr>
      </p:pic>
      <p:pic>
        <p:nvPicPr>
          <p:cNvPr id="5" name="Picture 4"/>
          <p:cNvPicPr>
            <a:picLocks noChangeAspect="1"/>
          </p:cNvPicPr>
          <p:nvPr/>
        </p:nvPicPr>
        <p:blipFill>
          <a:blip r:embed="rId3"/>
          <a:stretch>
            <a:fillRect/>
          </a:stretch>
        </p:blipFill>
        <p:spPr>
          <a:xfrm>
            <a:off x="5486400" y="2743200"/>
            <a:ext cx="3492500" cy="2324100"/>
          </a:xfrm>
          <a:prstGeom prst="rect">
            <a:avLst/>
          </a:prstGeom>
        </p:spPr>
      </p:pic>
      <p:sp>
        <p:nvSpPr>
          <p:cNvPr id="10" name="Text Box 4"/>
          <p:cNvSpPr txBox="1">
            <a:spLocks noChangeArrowheads="1"/>
          </p:cNvSpPr>
          <p:nvPr/>
        </p:nvSpPr>
        <p:spPr bwMode="auto">
          <a:xfrm>
            <a:off x="604005" y="2045101"/>
            <a:ext cx="3967995" cy="954107"/>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defPPr>
              <a:defRPr lang="en-US"/>
            </a:defPPr>
            <a:lvl1pPr algn="ctr">
              <a:defRPr sz="2800">
                <a:effectLst>
                  <a:outerShdw blurRad="38100" dist="38100" dir="2700000" algn="tl">
                    <a:srgbClr val="000000"/>
                  </a:outerShdw>
                </a:effectLst>
                <a:latin typeface="Calibri"/>
                <a:cs typeface="Calibri"/>
              </a:defRPr>
            </a:lvl1pPr>
          </a:lstStyle>
          <a:p>
            <a:pPr algn="l"/>
            <a:r>
              <a:rPr lang="en-US" dirty="0" smtClean="0">
                <a:effectLst/>
              </a:rPr>
              <a:t>What are your favorite fixes?</a:t>
            </a:r>
            <a:endParaRPr lang="en-US" dirty="0">
              <a:effectLst/>
            </a:endParaRPr>
          </a:p>
        </p:txBody>
      </p:sp>
      <p:sp>
        <p:nvSpPr>
          <p:cNvPr id="11" name="Oval 10"/>
          <p:cNvSpPr/>
          <p:nvPr/>
        </p:nvSpPr>
        <p:spPr>
          <a:xfrm>
            <a:off x="374640" y="2278497"/>
            <a:ext cx="144566" cy="152400"/>
          </a:xfrm>
          <a:prstGeom prst="ellipse">
            <a:avLst/>
          </a:prstGeom>
          <a:solidFill>
            <a:srgbClr val="8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Tree>
    <p:extLst>
      <p:ext uri="{BB962C8B-B14F-4D97-AF65-F5344CB8AC3E}">
        <p14:creationId xmlns:p14="http://schemas.microsoft.com/office/powerpoint/2010/main" val="1888834077"/>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1472" y="325101"/>
            <a:ext cx="7095067" cy="589299"/>
          </a:xfrm>
        </p:spPr>
        <p:txBody>
          <a:bodyPr/>
          <a:lstStyle/>
          <a:p>
            <a:pPr marL="0" indent="0" algn="ctr">
              <a:buNone/>
            </a:pPr>
            <a:r>
              <a:rPr lang="en-US" dirty="0" smtClean="0"/>
              <a:t>Why are We Trying The Same Fix Again?</a:t>
            </a:r>
            <a:endParaRPr lang="en-US" dirty="0"/>
          </a:p>
        </p:txBody>
      </p:sp>
      <p:sp>
        <p:nvSpPr>
          <p:cNvPr id="43" name="Text Box 39"/>
          <p:cNvSpPr txBox="1">
            <a:spLocks noChangeArrowheads="1"/>
          </p:cNvSpPr>
          <p:nvPr/>
        </p:nvSpPr>
        <p:spPr bwMode="auto">
          <a:xfrm>
            <a:off x="228600" y="2362200"/>
            <a:ext cx="3733800" cy="83099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algn="ctr"/>
            <a:r>
              <a:rPr lang="en-US" sz="2400" b="1" dirty="0" smtClean="0">
                <a:solidFill>
                  <a:srgbClr val="4006A2"/>
                </a:solidFill>
                <a:latin typeface="Arial"/>
                <a:cs typeface="Arial"/>
              </a:rPr>
              <a:t>Single Loop Learning</a:t>
            </a:r>
          </a:p>
          <a:p>
            <a:pPr algn="ctr"/>
            <a:r>
              <a:rPr lang="en-US" sz="2400" dirty="0" smtClean="0">
                <a:solidFill>
                  <a:srgbClr val="0000CC"/>
                </a:solidFill>
              </a:rPr>
              <a:t>A thermostat that works</a:t>
            </a:r>
            <a:endParaRPr lang="en-US" sz="2400" dirty="0">
              <a:solidFill>
                <a:srgbClr val="0000CC"/>
              </a:solidFill>
            </a:endParaRPr>
          </a:p>
        </p:txBody>
      </p:sp>
      <p:sp>
        <p:nvSpPr>
          <p:cNvPr id="44" name="Text Box 39"/>
          <p:cNvSpPr txBox="1">
            <a:spLocks noChangeArrowheads="1"/>
          </p:cNvSpPr>
          <p:nvPr/>
        </p:nvSpPr>
        <p:spPr bwMode="auto">
          <a:xfrm>
            <a:off x="5105400" y="4800600"/>
            <a:ext cx="3733800" cy="120032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algn="ctr"/>
            <a:r>
              <a:rPr lang="en-US" sz="2400" b="1" dirty="0" smtClean="0">
                <a:solidFill>
                  <a:srgbClr val="4006A2"/>
                </a:solidFill>
                <a:latin typeface="Arial"/>
                <a:cs typeface="Arial"/>
              </a:rPr>
              <a:t>Double Loop Learning</a:t>
            </a:r>
          </a:p>
          <a:p>
            <a:pPr algn="ctr"/>
            <a:r>
              <a:rPr lang="en-US" sz="2400" dirty="0" smtClean="0">
                <a:solidFill>
                  <a:srgbClr val="0000CC"/>
                </a:solidFill>
              </a:rPr>
              <a:t>A thermostat that asks why before it works</a:t>
            </a:r>
            <a:endParaRPr lang="en-US" sz="2400" dirty="0">
              <a:solidFill>
                <a:srgbClr val="0000CC"/>
              </a:solidFill>
            </a:endParaRPr>
          </a:p>
        </p:txBody>
      </p:sp>
      <p:sp>
        <p:nvSpPr>
          <p:cNvPr id="45" name="Text Box 39"/>
          <p:cNvSpPr txBox="1">
            <a:spLocks noChangeArrowheads="1"/>
          </p:cNvSpPr>
          <p:nvPr/>
        </p:nvSpPr>
        <p:spPr bwMode="auto">
          <a:xfrm>
            <a:off x="990600" y="1371600"/>
            <a:ext cx="2362200" cy="95410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algn="ctr"/>
            <a:r>
              <a:rPr lang="en-US" sz="2800" b="1" dirty="0" smtClean="0">
                <a:solidFill>
                  <a:srgbClr val="800000"/>
                </a:solidFill>
                <a:latin typeface="Arial"/>
                <a:cs typeface="Arial"/>
              </a:rPr>
              <a:t>Doing Things Right</a:t>
            </a:r>
            <a:endParaRPr lang="en-US" sz="2800" dirty="0">
              <a:solidFill>
                <a:srgbClr val="800000"/>
              </a:solidFill>
            </a:endParaRPr>
          </a:p>
        </p:txBody>
      </p:sp>
      <p:sp>
        <p:nvSpPr>
          <p:cNvPr id="46" name="Text Box 39"/>
          <p:cNvSpPr txBox="1">
            <a:spLocks noChangeArrowheads="1"/>
          </p:cNvSpPr>
          <p:nvPr/>
        </p:nvSpPr>
        <p:spPr bwMode="auto">
          <a:xfrm>
            <a:off x="5791200" y="3810000"/>
            <a:ext cx="2362200" cy="95410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algn="ctr"/>
            <a:r>
              <a:rPr lang="en-US" sz="2800" b="1" dirty="0" smtClean="0">
                <a:solidFill>
                  <a:srgbClr val="800000"/>
                </a:solidFill>
                <a:latin typeface="Arial"/>
                <a:cs typeface="Arial"/>
              </a:rPr>
              <a:t>Doing the Right Things</a:t>
            </a:r>
            <a:endParaRPr lang="en-US" sz="2800" dirty="0">
              <a:solidFill>
                <a:srgbClr val="800000"/>
              </a:solidFill>
            </a:endParaRPr>
          </a:p>
        </p:txBody>
      </p:sp>
      <p:pic>
        <p:nvPicPr>
          <p:cNvPr id="47" name="Picture 46"/>
          <p:cNvPicPr>
            <a:picLocks noChangeAspect="1"/>
          </p:cNvPicPr>
          <p:nvPr/>
        </p:nvPicPr>
        <p:blipFill>
          <a:blip r:embed="rId2"/>
          <a:stretch>
            <a:fillRect/>
          </a:stretch>
        </p:blipFill>
        <p:spPr>
          <a:xfrm>
            <a:off x="698856" y="3379263"/>
            <a:ext cx="2882544" cy="2869137"/>
          </a:xfrm>
          <a:prstGeom prst="rect">
            <a:avLst/>
          </a:prstGeom>
        </p:spPr>
      </p:pic>
      <p:pic>
        <p:nvPicPr>
          <p:cNvPr id="48" name="Picture 47"/>
          <p:cNvPicPr>
            <a:picLocks noChangeAspect="1"/>
          </p:cNvPicPr>
          <p:nvPr/>
        </p:nvPicPr>
        <p:blipFill>
          <a:blip r:embed="rId3"/>
          <a:stretch>
            <a:fillRect/>
          </a:stretch>
        </p:blipFill>
        <p:spPr>
          <a:xfrm>
            <a:off x="5334000" y="1447800"/>
            <a:ext cx="3276600" cy="2064258"/>
          </a:xfrm>
          <a:prstGeom prst="rect">
            <a:avLst/>
          </a:prstGeom>
        </p:spPr>
      </p:pic>
    </p:spTree>
    <p:extLst>
      <p:ext uri="{BB962C8B-B14F-4D97-AF65-F5344CB8AC3E}">
        <p14:creationId xmlns:p14="http://schemas.microsoft.com/office/powerpoint/2010/main" val="4097588777"/>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58134" y="367434"/>
            <a:ext cx="3522133" cy="585189"/>
          </a:xfrm>
        </p:spPr>
        <p:txBody>
          <a:bodyPr/>
          <a:lstStyle/>
          <a:p>
            <a:pPr marL="0" indent="0" algn="ctr">
              <a:buNone/>
            </a:pPr>
            <a:r>
              <a:rPr lang="en-US" dirty="0" smtClean="0"/>
              <a:t>Why Our Fixes Fail</a:t>
            </a:r>
            <a:endParaRPr lang="en-US" dirty="0"/>
          </a:p>
        </p:txBody>
      </p:sp>
      <p:sp>
        <p:nvSpPr>
          <p:cNvPr id="3" name="Text Box 20"/>
          <p:cNvSpPr txBox="1">
            <a:spLocks noChangeArrowheads="1"/>
          </p:cNvSpPr>
          <p:nvPr/>
        </p:nvSpPr>
        <p:spPr bwMode="auto">
          <a:xfrm>
            <a:off x="880089" y="1827713"/>
            <a:ext cx="7216071"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algn="ctr"/>
            <a:r>
              <a:rPr lang="en-US" sz="2000" i="1" dirty="0" smtClean="0">
                <a:latin typeface="Calibri"/>
                <a:cs typeface="Calibri"/>
              </a:rPr>
              <a:t>Do you think HUMAN ERROR can be the root cause of a problem?</a:t>
            </a:r>
            <a:endParaRPr lang="en-US" sz="2000" i="1" dirty="0">
              <a:latin typeface="Calibri"/>
              <a:cs typeface="Calibri"/>
            </a:endParaRPr>
          </a:p>
        </p:txBody>
      </p:sp>
      <p:sp>
        <p:nvSpPr>
          <p:cNvPr id="4" name="Text Box 30"/>
          <p:cNvSpPr txBox="1">
            <a:spLocks noChangeArrowheads="1"/>
          </p:cNvSpPr>
          <p:nvPr/>
        </p:nvSpPr>
        <p:spPr bwMode="auto">
          <a:xfrm>
            <a:off x="629472" y="1324887"/>
            <a:ext cx="7687566" cy="4616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defPPr>
              <a:defRPr lang="en-US"/>
            </a:defPPr>
            <a:lvl1pPr>
              <a:defRPr sz="2400">
                <a:solidFill>
                  <a:srgbClr val="0000FF"/>
                </a:solidFill>
                <a:latin typeface="Calibri"/>
                <a:cs typeface="Calibri"/>
              </a:defRPr>
            </a:lvl1pPr>
          </a:lstStyle>
          <a:p>
            <a:r>
              <a:rPr lang="en-US" dirty="0"/>
              <a:t>Over half of the root causes identified are not root causes</a:t>
            </a:r>
          </a:p>
        </p:txBody>
      </p:sp>
      <p:sp>
        <p:nvSpPr>
          <p:cNvPr id="6" name="Oval 5"/>
          <p:cNvSpPr/>
          <p:nvPr/>
        </p:nvSpPr>
        <p:spPr>
          <a:xfrm>
            <a:off x="374140" y="1498795"/>
            <a:ext cx="144566" cy="152400"/>
          </a:xfrm>
          <a:prstGeom prst="ellipse">
            <a:avLst/>
          </a:prstGeom>
          <a:solidFill>
            <a:srgbClr val="8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latin typeface="Calibri"/>
              <a:cs typeface="Calibri"/>
            </a:endParaRPr>
          </a:p>
        </p:txBody>
      </p:sp>
      <p:sp>
        <p:nvSpPr>
          <p:cNvPr id="7" name="Text Box 20"/>
          <p:cNvSpPr txBox="1">
            <a:spLocks noChangeArrowheads="1"/>
          </p:cNvSpPr>
          <p:nvPr/>
        </p:nvSpPr>
        <p:spPr bwMode="auto">
          <a:xfrm>
            <a:off x="629471" y="2823212"/>
            <a:ext cx="7466690" cy="4616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defPPr>
              <a:defRPr lang="en-US"/>
            </a:defPPr>
            <a:lvl1pPr>
              <a:defRPr sz="2400">
                <a:solidFill>
                  <a:srgbClr val="0000FF"/>
                </a:solidFill>
                <a:latin typeface="Calibri"/>
                <a:cs typeface="Calibri"/>
              </a:defRPr>
            </a:lvl1pPr>
          </a:lstStyle>
          <a:p>
            <a:r>
              <a:rPr lang="en-US" dirty="0"/>
              <a:t>A high percentage of our fixes are only quasi-safeguards</a:t>
            </a:r>
          </a:p>
        </p:txBody>
      </p:sp>
      <p:sp>
        <p:nvSpPr>
          <p:cNvPr id="8" name="Oval 7"/>
          <p:cNvSpPr/>
          <p:nvPr/>
        </p:nvSpPr>
        <p:spPr>
          <a:xfrm>
            <a:off x="374140" y="3001676"/>
            <a:ext cx="144566" cy="152400"/>
          </a:xfrm>
          <a:prstGeom prst="ellipse">
            <a:avLst/>
          </a:prstGeom>
          <a:solidFill>
            <a:srgbClr val="8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latin typeface="Calibri"/>
              <a:cs typeface="Calibri"/>
            </a:endParaRPr>
          </a:p>
        </p:txBody>
      </p:sp>
      <p:sp>
        <p:nvSpPr>
          <p:cNvPr id="9" name="Text Box 20"/>
          <p:cNvSpPr txBox="1">
            <a:spLocks noChangeArrowheads="1"/>
          </p:cNvSpPr>
          <p:nvPr/>
        </p:nvSpPr>
        <p:spPr bwMode="auto">
          <a:xfrm>
            <a:off x="629472" y="4393142"/>
            <a:ext cx="6824728" cy="4616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r>
              <a:rPr lang="en-US" sz="2400" dirty="0" smtClean="0">
                <a:solidFill>
                  <a:srgbClr val="0000FF"/>
                </a:solidFill>
                <a:latin typeface="Calibri"/>
                <a:cs typeface="Calibri"/>
              </a:rPr>
              <a:t>We have limited time to spend on solving problems</a:t>
            </a:r>
            <a:endParaRPr lang="en-US" sz="2400" dirty="0">
              <a:solidFill>
                <a:srgbClr val="0000FF"/>
              </a:solidFill>
              <a:latin typeface="Calibri"/>
              <a:cs typeface="Calibri"/>
            </a:endParaRPr>
          </a:p>
        </p:txBody>
      </p:sp>
      <p:sp>
        <p:nvSpPr>
          <p:cNvPr id="10" name="Oval 9"/>
          <p:cNvSpPr/>
          <p:nvPr/>
        </p:nvSpPr>
        <p:spPr>
          <a:xfrm>
            <a:off x="374140" y="4571606"/>
            <a:ext cx="144566" cy="152400"/>
          </a:xfrm>
          <a:prstGeom prst="ellipse">
            <a:avLst/>
          </a:prstGeom>
          <a:solidFill>
            <a:srgbClr val="8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latin typeface="Calibri"/>
              <a:cs typeface="Calibri"/>
            </a:endParaRPr>
          </a:p>
        </p:txBody>
      </p:sp>
      <p:sp>
        <p:nvSpPr>
          <p:cNvPr id="13" name="Text Box 20"/>
          <p:cNvSpPr txBox="1">
            <a:spLocks noChangeArrowheads="1"/>
          </p:cNvSpPr>
          <p:nvPr/>
        </p:nvSpPr>
        <p:spPr bwMode="auto">
          <a:xfrm>
            <a:off x="601861" y="2270039"/>
            <a:ext cx="7867030"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algn="ctr"/>
            <a:r>
              <a:rPr lang="en-US" sz="2000" i="1" dirty="0" smtClean="0">
                <a:latin typeface="Calibri"/>
                <a:cs typeface="Calibri"/>
              </a:rPr>
              <a:t>Do you think EQUIPMENT FAILURE can be the root cause of a problem?</a:t>
            </a:r>
            <a:endParaRPr lang="en-US" sz="2000" i="1" dirty="0">
              <a:latin typeface="Calibri"/>
              <a:cs typeface="Calibri"/>
            </a:endParaRPr>
          </a:p>
        </p:txBody>
      </p:sp>
      <p:sp>
        <p:nvSpPr>
          <p:cNvPr id="14" name="Text Box 20"/>
          <p:cNvSpPr txBox="1">
            <a:spLocks noChangeArrowheads="1"/>
          </p:cNvSpPr>
          <p:nvPr/>
        </p:nvSpPr>
        <p:spPr bwMode="auto">
          <a:xfrm>
            <a:off x="880089" y="3333077"/>
            <a:ext cx="7216071"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algn="ctr"/>
            <a:r>
              <a:rPr lang="en-US" sz="2000" i="1" dirty="0" smtClean="0">
                <a:latin typeface="Calibri"/>
                <a:cs typeface="Calibri"/>
              </a:rPr>
              <a:t>The right HUMAN ACTION must happen for the safeguard to work</a:t>
            </a:r>
            <a:endParaRPr lang="en-US" sz="2000" i="1" dirty="0">
              <a:latin typeface="Calibri"/>
              <a:cs typeface="Calibri"/>
            </a:endParaRPr>
          </a:p>
        </p:txBody>
      </p:sp>
      <p:sp>
        <p:nvSpPr>
          <p:cNvPr id="15" name="Text Box 20"/>
          <p:cNvSpPr txBox="1">
            <a:spLocks noChangeArrowheads="1"/>
          </p:cNvSpPr>
          <p:nvPr/>
        </p:nvSpPr>
        <p:spPr bwMode="auto">
          <a:xfrm>
            <a:off x="1708927" y="3757044"/>
            <a:ext cx="5529247"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algn="ctr"/>
            <a:r>
              <a:rPr lang="en-US" sz="2000" i="1" dirty="0" smtClean="0">
                <a:latin typeface="Calibri"/>
                <a:cs typeface="Calibri"/>
              </a:rPr>
              <a:t>How many mistakes a day do humans make?</a:t>
            </a:r>
            <a:endParaRPr lang="en-US" sz="2000" i="1" dirty="0">
              <a:latin typeface="Calibri"/>
              <a:cs typeface="Calibri"/>
            </a:endParaRPr>
          </a:p>
        </p:txBody>
      </p:sp>
      <p:sp>
        <p:nvSpPr>
          <p:cNvPr id="16" name="Text Box 20"/>
          <p:cNvSpPr txBox="1">
            <a:spLocks noChangeArrowheads="1"/>
          </p:cNvSpPr>
          <p:nvPr/>
        </p:nvSpPr>
        <p:spPr bwMode="auto">
          <a:xfrm>
            <a:off x="374140" y="4893689"/>
            <a:ext cx="8315629" cy="70788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algn="ctr"/>
            <a:r>
              <a:rPr lang="en-US" sz="2000" i="1" dirty="0" smtClean="0">
                <a:latin typeface="Calibri"/>
                <a:cs typeface="Calibri"/>
              </a:rPr>
              <a:t>We limit the scope and number of fixes that can be approved by budget, not potential severity</a:t>
            </a:r>
            <a:endParaRPr lang="en-US" sz="2000" i="1" dirty="0">
              <a:latin typeface="Calibri"/>
              <a:cs typeface="Calibri"/>
            </a:endParaRPr>
          </a:p>
        </p:txBody>
      </p:sp>
      <p:sp>
        <p:nvSpPr>
          <p:cNvPr id="17" name="Text Box 20"/>
          <p:cNvSpPr txBox="1">
            <a:spLocks noChangeArrowheads="1"/>
          </p:cNvSpPr>
          <p:nvPr/>
        </p:nvSpPr>
        <p:spPr bwMode="auto">
          <a:xfrm>
            <a:off x="1195471" y="5654498"/>
            <a:ext cx="6581637" cy="70788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algn="ctr"/>
            <a:r>
              <a:rPr lang="en-US" sz="2000" i="1" dirty="0" smtClean="0">
                <a:latin typeface="Calibri"/>
                <a:cs typeface="Calibri"/>
              </a:rPr>
              <a:t>Hundreds of hours analyzing often yields only one or two weak fixes – policy change and more reminding</a:t>
            </a:r>
            <a:endParaRPr lang="en-US" sz="2000" i="1" dirty="0">
              <a:latin typeface="Calibri"/>
              <a:cs typeface="Calibri"/>
            </a:endParaRPr>
          </a:p>
        </p:txBody>
      </p:sp>
    </p:spTree>
    <p:extLst>
      <p:ext uri="{BB962C8B-B14F-4D97-AF65-F5344CB8AC3E}">
        <p14:creationId xmlns:p14="http://schemas.microsoft.com/office/powerpoint/2010/main" val="2649674347"/>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1737" y="308168"/>
            <a:ext cx="6138630" cy="589299"/>
          </a:xfrm>
        </p:spPr>
        <p:txBody>
          <a:bodyPr/>
          <a:lstStyle/>
          <a:p>
            <a:pPr marL="0" indent="0" algn="ctr">
              <a:buNone/>
            </a:pPr>
            <a:r>
              <a:rPr lang="en-US" dirty="0" smtClean="0"/>
              <a:t>What’s a Systems Change </a:t>
            </a:r>
            <a:r>
              <a:rPr lang="is-IS" dirty="0" smtClean="0"/>
              <a:t>… Really?</a:t>
            </a:r>
            <a:endParaRPr lang="en-US" dirty="0"/>
          </a:p>
        </p:txBody>
      </p:sp>
      <p:sp>
        <p:nvSpPr>
          <p:cNvPr id="3" name="Text Box 5"/>
          <p:cNvSpPr txBox="1">
            <a:spLocks noChangeArrowheads="1"/>
          </p:cNvSpPr>
          <p:nvPr/>
        </p:nvSpPr>
        <p:spPr bwMode="auto">
          <a:xfrm>
            <a:off x="1322511" y="2750394"/>
            <a:ext cx="6297856" cy="4616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r>
              <a:rPr lang="en-US" sz="2400" dirty="0" smtClean="0">
                <a:latin typeface="Calibri"/>
                <a:cs typeface="Calibri"/>
              </a:rPr>
              <a:t>Systems </a:t>
            </a:r>
            <a:r>
              <a:rPr lang="en-US" sz="2400" dirty="0">
                <a:latin typeface="Calibri"/>
                <a:cs typeface="Calibri"/>
              </a:rPr>
              <a:t>change just costs too </a:t>
            </a:r>
            <a:r>
              <a:rPr lang="en-US" sz="2400" dirty="0" smtClean="0">
                <a:latin typeface="Calibri"/>
                <a:cs typeface="Calibri"/>
              </a:rPr>
              <a:t>much – or does it?</a:t>
            </a:r>
            <a:endParaRPr lang="en-US" sz="2400" dirty="0">
              <a:latin typeface="Calibri"/>
              <a:cs typeface="Calibri"/>
            </a:endParaRPr>
          </a:p>
        </p:txBody>
      </p:sp>
      <p:sp>
        <p:nvSpPr>
          <p:cNvPr id="4" name="Text Box 11"/>
          <p:cNvSpPr txBox="1">
            <a:spLocks noChangeArrowheads="1"/>
          </p:cNvSpPr>
          <p:nvPr/>
        </p:nvSpPr>
        <p:spPr bwMode="auto">
          <a:xfrm>
            <a:off x="1325686" y="1916705"/>
            <a:ext cx="6294681" cy="83099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eaLnBrk="1" hangingPunct="1"/>
            <a:r>
              <a:rPr lang="en-US" sz="2400" dirty="0" smtClean="0">
                <a:latin typeface="Calibri"/>
                <a:cs typeface="Calibri"/>
              </a:rPr>
              <a:t>Few would argue that it is hard to get people to change, but </a:t>
            </a:r>
            <a:r>
              <a:rPr lang="is-IS" sz="2400" dirty="0" smtClean="0">
                <a:latin typeface="Calibri"/>
                <a:cs typeface="Calibri"/>
              </a:rPr>
              <a:t>…</a:t>
            </a:r>
            <a:endParaRPr lang="en-US" sz="2400" dirty="0">
              <a:latin typeface="Calibri"/>
              <a:cs typeface="Calibri"/>
            </a:endParaRPr>
          </a:p>
        </p:txBody>
      </p:sp>
      <p:sp>
        <p:nvSpPr>
          <p:cNvPr id="5" name="Text Box 14"/>
          <p:cNvSpPr txBox="1">
            <a:spLocks noChangeArrowheads="1"/>
          </p:cNvSpPr>
          <p:nvPr/>
        </p:nvSpPr>
        <p:spPr bwMode="auto">
          <a:xfrm>
            <a:off x="511207" y="3523646"/>
            <a:ext cx="7737831" cy="4616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eaLnBrk="1" hangingPunct="1"/>
            <a:r>
              <a:rPr lang="en-US" sz="2400" b="1" dirty="0" smtClean="0">
                <a:solidFill>
                  <a:srgbClr val="0000FF"/>
                </a:solidFill>
                <a:latin typeface="Trebuchet MS" pitchFamily="34" charset="0"/>
              </a:rPr>
              <a:t>What are we often trying to fix, people or systems?</a:t>
            </a:r>
            <a:endParaRPr lang="en-US" sz="2400" b="1" dirty="0">
              <a:solidFill>
                <a:srgbClr val="0000FF"/>
              </a:solidFill>
              <a:latin typeface="Trebuchet MS" pitchFamily="34" charset="0"/>
            </a:endParaRPr>
          </a:p>
        </p:txBody>
      </p:sp>
      <p:sp>
        <p:nvSpPr>
          <p:cNvPr id="6" name="Oval 5"/>
          <p:cNvSpPr/>
          <p:nvPr/>
        </p:nvSpPr>
        <p:spPr>
          <a:xfrm>
            <a:off x="1039936" y="2914079"/>
            <a:ext cx="144566" cy="152400"/>
          </a:xfrm>
          <a:prstGeom prst="ellipse">
            <a:avLst/>
          </a:prstGeom>
          <a:solidFill>
            <a:srgbClr val="8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7" name="Oval 6"/>
          <p:cNvSpPr/>
          <p:nvPr/>
        </p:nvSpPr>
        <p:spPr>
          <a:xfrm>
            <a:off x="1039936" y="2053316"/>
            <a:ext cx="144566" cy="152400"/>
          </a:xfrm>
          <a:prstGeom prst="ellipse">
            <a:avLst/>
          </a:prstGeom>
          <a:solidFill>
            <a:srgbClr val="8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8" name="Text Box 14"/>
          <p:cNvSpPr txBox="1">
            <a:spLocks noChangeArrowheads="1"/>
          </p:cNvSpPr>
          <p:nvPr/>
        </p:nvSpPr>
        <p:spPr bwMode="auto">
          <a:xfrm>
            <a:off x="511207" y="1400327"/>
            <a:ext cx="6167529" cy="4616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eaLnBrk="1" hangingPunct="1"/>
            <a:r>
              <a:rPr lang="en-US" sz="2400" b="1" dirty="0" smtClean="0">
                <a:solidFill>
                  <a:srgbClr val="0000FF"/>
                </a:solidFill>
                <a:latin typeface="Trebuchet MS" pitchFamily="34" charset="0"/>
              </a:rPr>
              <a:t>Which is easier to fix, people or systems?</a:t>
            </a:r>
            <a:endParaRPr lang="en-US" sz="2400" b="1" dirty="0">
              <a:solidFill>
                <a:srgbClr val="0000FF"/>
              </a:solidFill>
              <a:latin typeface="Trebuchet MS" pitchFamily="34" charset="0"/>
            </a:endParaRPr>
          </a:p>
        </p:txBody>
      </p:sp>
      <p:sp>
        <p:nvSpPr>
          <p:cNvPr id="9" name="Text Box 5"/>
          <p:cNvSpPr txBox="1">
            <a:spLocks noChangeArrowheads="1"/>
          </p:cNvSpPr>
          <p:nvPr/>
        </p:nvSpPr>
        <p:spPr bwMode="auto">
          <a:xfrm>
            <a:off x="1316151" y="4878586"/>
            <a:ext cx="6498253" cy="83099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eaLnBrk="1" hangingPunct="1"/>
            <a:r>
              <a:rPr lang="en-US" sz="2400" dirty="0" smtClean="0">
                <a:latin typeface="Calibri"/>
                <a:cs typeface="Calibri"/>
              </a:rPr>
              <a:t>Redesigning systems force people to act differently</a:t>
            </a:r>
            <a:endParaRPr lang="en-US" sz="2400" dirty="0">
              <a:latin typeface="Calibri"/>
              <a:cs typeface="Calibri"/>
            </a:endParaRPr>
          </a:p>
        </p:txBody>
      </p:sp>
      <p:sp>
        <p:nvSpPr>
          <p:cNvPr id="10" name="Text Box 11"/>
          <p:cNvSpPr txBox="1">
            <a:spLocks noChangeArrowheads="1"/>
          </p:cNvSpPr>
          <p:nvPr/>
        </p:nvSpPr>
        <p:spPr bwMode="auto">
          <a:xfrm>
            <a:off x="1319325" y="4044897"/>
            <a:ext cx="6495079" cy="83099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eaLnBrk="1" hangingPunct="1"/>
            <a:r>
              <a:rPr lang="en-US" sz="2400" dirty="0" smtClean="0">
                <a:latin typeface="Calibri"/>
                <a:cs typeface="Calibri"/>
              </a:rPr>
              <a:t>A high percentage of our fixes focus on trying to change people – reminding, discipline</a:t>
            </a:r>
            <a:endParaRPr lang="en-US" sz="2400" dirty="0">
              <a:latin typeface="Calibri"/>
              <a:cs typeface="Calibri"/>
            </a:endParaRPr>
          </a:p>
        </p:txBody>
      </p:sp>
      <p:sp>
        <p:nvSpPr>
          <p:cNvPr id="11" name="Oval 10"/>
          <p:cNvSpPr/>
          <p:nvPr/>
        </p:nvSpPr>
        <p:spPr>
          <a:xfrm>
            <a:off x="1033576" y="5042271"/>
            <a:ext cx="144566" cy="152400"/>
          </a:xfrm>
          <a:prstGeom prst="ellipse">
            <a:avLst/>
          </a:prstGeom>
          <a:solidFill>
            <a:srgbClr val="8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2" name="Oval 11"/>
          <p:cNvSpPr/>
          <p:nvPr/>
        </p:nvSpPr>
        <p:spPr>
          <a:xfrm>
            <a:off x="1033576" y="4181508"/>
            <a:ext cx="144566" cy="152400"/>
          </a:xfrm>
          <a:prstGeom prst="ellipse">
            <a:avLst/>
          </a:prstGeom>
          <a:solidFill>
            <a:srgbClr val="8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3" name="Text Box 14"/>
          <p:cNvSpPr txBox="1">
            <a:spLocks noChangeArrowheads="1"/>
          </p:cNvSpPr>
          <p:nvPr/>
        </p:nvSpPr>
        <p:spPr bwMode="auto">
          <a:xfrm>
            <a:off x="2490961" y="5751314"/>
            <a:ext cx="4160382" cy="52322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lgn="ctr" eaLnBrk="1" hangingPunct="1"/>
            <a:r>
              <a:rPr lang="en-US" sz="2800" b="1" dirty="0" smtClean="0">
                <a:solidFill>
                  <a:schemeClr val="accent3">
                    <a:lumMod val="50000"/>
                  </a:schemeClr>
                </a:solidFill>
                <a:latin typeface="Trebuchet MS" pitchFamily="34" charset="0"/>
              </a:rPr>
              <a:t>Systems shift cultures!</a:t>
            </a:r>
            <a:endParaRPr lang="en-US" sz="2800" b="1" dirty="0">
              <a:solidFill>
                <a:schemeClr val="accent3">
                  <a:lumMod val="50000"/>
                </a:schemeClr>
              </a:solidFill>
              <a:latin typeface="Trebuchet MS" pitchFamily="34" charset="0"/>
            </a:endParaRPr>
          </a:p>
        </p:txBody>
      </p:sp>
    </p:spTree>
    <p:extLst>
      <p:ext uri="{BB962C8B-B14F-4D97-AF65-F5344CB8AC3E}">
        <p14:creationId xmlns:p14="http://schemas.microsoft.com/office/powerpoint/2010/main" val="638653050"/>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8972" y="320677"/>
            <a:ext cx="5511799" cy="604306"/>
          </a:xfrm>
        </p:spPr>
        <p:txBody>
          <a:bodyPr/>
          <a:lstStyle/>
          <a:p>
            <a:pPr marL="0" indent="0" algn="ctr">
              <a:buNone/>
            </a:pPr>
            <a:r>
              <a:rPr lang="en-US" dirty="0" smtClean="0"/>
              <a:t>How Often Do Your Fixes Fail?</a:t>
            </a:r>
            <a:endParaRPr lang="en-US" dirty="0"/>
          </a:p>
        </p:txBody>
      </p:sp>
      <p:pic>
        <p:nvPicPr>
          <p:cNvPr id="3" name="Picture 2" descr="Debt fix that fails.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00568" y="1626852"/>
            <a:ext cx="3687482" cy="3687482"/>
          </a:xfrm>
          <a:prstGeom prst="rect">
            <a:avLst/>
          </a:prstGeom>
        </p:spPr>
      </p:pic>
      <p:sp>
        <p:nvSpPr>
          <p:cNvPr id="4" name="Text Box 20"/>
          <p:cNvSpPr txBox="1">
            <a:spLocks noChangeArrowheads="1"/>
          </p:cNvSpPr>
          <p:nvPr/>
        </p:nvSpPr>
        <p:spPr bwMode="auto">
          <a:xfrm>
            <a:off x="484916" y="4508139"/>
            <a:ext cx="4691910" cy="83099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r>
              <a:rPr lang="en-US" sz="2400" dirty="0" smtClean="0">
                <a:latin typeface="Calibri"/>
                <a:cs typeface="Calibri"/>
              </a:rPr>
              <a:t>Other system changes can offset the positive impact of a fix</a:t>
            </a:r>
            <a:endParaRPr lang="en-US" sz="2400" dirty="0">
              <a:latin typeface="Calibri"/>
              <a:cs typeface="Calibri"/>
            </a:endParaRPr>
          </a:p>
        </p:txBody>
      </p:sp>
      <p:sp>
        <p:nvSpPr>
          <p:cNvPr id="5" name="Text Box 30"/>
          <p:cNvSpPr txBox="1">
            <a:spLocks noChangeArrowheads="1"/>
          </p:cNvSpPr>
          <p:nvPr/>
        </p:nvSpPr>
        <p:spPr bwMode="auto">
          <a:xfrm>
            <a:off x="484916" y="1410791"/>
            <a:ext cx="4898982" cy="83099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r>
              <a:rPr lang="en-US" sz="2400" dirty="0" smtClean="0">
                <a:latin typeface="Calibri"/>
                <a:cs typeface="Calibri"/>
              </a:rPr>
              <a:t>Most organizations are unaware of their true daily error rates</a:t>
            </a:r>
            <a:endParaRPr lang="en-US" sz="2400" dirty="0">
              <a:latin typeface="Calibri"/>
              <a:cs typeface="Calibri"/>
            </a:endParaRPr>
          </a:p>
        </p:txBody>
      </p:sp>
      <p:sp>
        <p:nvSpPr>
          <p:cNvPr id="6" name="Oval 5"/>
          <p:cNvSpPr/>
          <p:nvPr/>
        </p:nvSpPr>
        <p:spPr>
          <a:xfrm>
            <a:off x="229584" y="4653336"/>
            <a:ext cx="144566" cy="152400"/>
          </a:xfrm>
          <a:prstGeom prst="ellipse">
            <a:avLst/>
          </a:prstGeom>
          <a:solidFill>
            <a:srgbClr val="8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latin typeface="Calibri"/>
              <a:cs typeface="Calibri"/>
            </a:endParaRPr>
          </a:p>
        </p:txBody>
      </p:sp>
      <p:sp>
        <p:nvSpPr>
          <p:cNvPr id="7" name="Oval 6"/>
          <p:cNvSpPr/>
          <p:nvPr/>
        </p:nvSpPr>
        <p:spPr>
          <a:xfrm>
            <a:off x="229584" y="1584699"/>
            <a:ext cx="144566" cy="152400"/>
          </a:xfrm>
          <a:prstGeom prst="ellipse">
            <a:avLst/>
          </a:prstGeom>
          <a:solidFill>
            <a:srgbClr val="8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latin typeface="Calibri"/>
              <a:cs typeface="Calibri"/>
            </a:endParaRPr>
          </a:p>
        </p:txBody>
      </p:sp>
      <p:sp>
        <p:nvSpPr>
          <p:cNvPr id="8" name="Text Box 20"/>
          <p:cNvSpPr txBox="1">
            <a:spLocks noChangeArrowheads="1"/>
          </p:cNvSpPr>
          <p:nvPr/>
        </p:nvSpPr>
        <p:spPr bwMode="auto">
          <a:xfrm>
            <a:off x="484916" y="2329264"/>
            <a:ext cx="4691909" cy="120032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r>
              <a:rPr lang="en-US" sz="2400" dirty="0" smtClean="0">
                <a:latin typeface="Calibri"/>
                <a:cs typeface="Calibri"/>
              </a:rPr>
              <a:t>Fix effectiveness is often gauged by lack of incident reoccurrence – dumb luck</a:t>
            </a:r>
            <a:endParaRPr lang="en-US" sz="2400" dirty="0">
              <a:latin typeface="Calibri"/>
              <a:cs typeface="Calibri"/>
            </a:endParaRPr>
          </a:p>
        </p:txBody>
      </p:sp>
      <p:sp>
        <p:nvSpPr>
          <p:cNvPr id="9" name="Oval 8"/>
          <p:cNvSpPr/>
          <p:nvPr/>
        </p:nvSpPr>
        <p:spPr>
          <a:xfrm>
            <a:off x="229584" y="2507728"/>
            <a:ext cx="144566" cy="152400"/>
          </a:xfrm>
          <a:prstGeom prst="ellipse">
            <a:avLst/>
          </a:prstGeom>
          <a:solidFill>
            <a:srgbClr val="8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latin typeface="Calibri"/>
              <a:cs typeface="Calibri"/>
            </a:endParaRPr>
          </a:p>
        </p:txBody>
      </p:sp>
      <p:sp>
        <p:nvSpPr>
          <p:cNvPr id="10" name="Text Box 20"/>
          <p:cNvSpPr txBox="1">
            <a:spLocks noChangeArrowheads="1"/>
          </p:cNvSpPr>
          <p:nvPr/>
        </p:nvSpPr>
        <p:spPr bwMode="auto">
          <a:xfrm>
            <a:off x="484916" y="3609268"/>
            <a:ext cx="5078446" cy="83099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r>
              <a:rPr lang="en-US" sz="2400" dirty="0" smtClean="0">
                <a:latin typeface="Calibri"/>
                <a:cs typeface="Calibri"/>
              </a:rPr>
              <a:t>Delays exist between fix implementation and system response</a:t>
            </a:r>
            <a:endParaRPr lang="en-US" sz="2400" dirty="0">
              <a:latin typeface="Calibri"/>
              <a:cs typeface="Calibri"/>
            </a:endParaRPr>
          </a:p>
        </p:txBody>
      </p:sp>
      <p:sp>
        <p:nvSpPr>
          <p:cNvPr id="11" name="Oval 10"/>
          <p:cNvSpPr/>
          <p:nvPr/>
        </p:nvSpPr>
        <p:spPr>
          <a:xfrm>
            <a:off x="229584" y="3787732"/>
            <a:ext cx="144566" cy="152400"/>
          </a:xfrm>
          <a:prstGeom prst="ellipse">
            <a:avLst/>
          </a:prstGeom>
          <a:solidFill>
            <a:srgbClr val="8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latin typeface="Calibri"/>
              <a:cs typeface="Calibri"/>
            </a:endParaRPr>
          </a:p>
        </p:txBody>
      </p:sp>
      <p:sp>
        <p:nvSpPr>
          <p:cNvPr id="14" name="Text Box 4"/>
          <p:cNvSpPr txBox="1">
            <a:spLocks noChangeArrowheads="1"/>
          </p:cNvSpPr>
          <p:nvPr/>
        </p:nvSpPr>
        <p:spPr bwMode="auto">
          <a:xfrm>
            <a:off x="1637728" y="5655648"/>
            <a:ext cx="5861139" cy="4616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lvl1pPr>
              <a:defRPr sz="3200" b="1">
                <a:solidFill>
                  <a:schemeClr val="tx1"/>
                </a:solidFill>
                <a:latin typeface="Arial" charset="0"/>
              </a:defRPr>
            </a:lvl1pPr>
            <a:lvl2pPr marL="742950" indent="-285750">
              <a:defRPr sz="3200" b="1">
                <a:solidFill>
                  <a:schemeClr val="tx1"/>
                </a:solidFill>
                <a:latin typeface="Arial" charset="0"/>
              </a:defRPr>
            </a:lvl2pPr>
            <a:lvl3pPr marL="1143000" indent="-228600">
              <a:defRPr sz="3200" b="1">
                <a:solidFill>
                  <a:schemeClr val="tx1"/>
                </a:solidFill>
                <a:latin typeface="Arial" charset="0"/>
              </a:defRPr>
            </a:lvl3pPr>
            <a:lvl4pPr marL="1600200" indent="-228600">
              <a:defRPr sz="3200" b="1">
                <a:solidFill>
                  <a:schemeClr val="tx1"/>
                </a:solidFill>
                <a:latin typeface="Arial" charset="0"/>
              </a:defRPr>
            </a:lvl4pPr>
            <a:lvl5pPr marL="2057400" indent="-228600">
              <a:defRPr sz="3200" b="1">
                <a:solidFill>
                  <a:schemeClr val="tx1"/>
                </a:solidFill>
                <a:latin typeface="Arial" charset="0"/>
              </a:defRPr>
            </a:lvl5pPr>
            <a:lvl6pPr marL="2514600" indent="-228600" eaLnBrk="0" fontAlgn="base" hangingPunct="0">
              <a:spcBef>
                <a:spcPct val="0"/>
              </a:spcBef>
              <a:spcAft>
                <a:spcPct val="0"/>
              </a:spcAft>
              <a:defRPr sz="3200" b="1">
                <a:solidFill>
                  <a:schemeClr val="tx1"/>
                </a:solidFill>
                <a:latin typeface="Arial" charset="0"/>
              </a:defRPr>
            </a:lvl6pPr>
            <a:lvl7pPr marL="2971800" indent="-228600" eaLnBrk="0" fontAlgn="base" hangingPunct="0">
              <a:spcBef>
                <a:spcPct val="0"/>
              </a:spcBef>
              <a:spcAft>
                <a:spcPct val="0"/>
              </a:spcAft>
              <a:defRPr sz="3200" b="1">
                <a:solidFill>
                  <a:schemeClr val="tx1"/>
                </a:solidFill>
                <a:latin typeface="Arial" charset="0"/>
              </a:defRPr>
            </a:lvl7pPr>
            <a:lvl8pPr marL="3429000" indent="-228600" eaLnBrk="0" fontAlgn="base" hangingPunct="0">
              <a:spcBef>
                <a:spcPct val="0"/>
              </a:spcBef>
              <a:spcAft>
                <a:spcPct val="0"/>
              </a:spcAft>
              <a:defRPr sz="3200" b="1">
                <a:solidFill>
                  <a:schemeClr val="tx1"/>
                </a:solidFill>
                <a:latin typeface="Arial" charset="0"/>
              </a:defRPr>
            </a:lvl8pPr>
            <a:lvl9pPr marL="3886200" indent="-228600" eaLnBrk="0" fontAlgn="base" hangingPunct="0">
              <a:spcBef>
                <a:spcPct val="0"/>
              </a:spcBef>
              <a:spcAft>
                <a:spcPct val="0"/>
              </a:spcAft>
              <a:defRPr sz="3200" b="1">
                <a:solidFill>
                  <a:schemeClr val="tx1"/>
                </a:solidFill>
                <a:latin typeface="Arial" charset="0"/>
              </a:defRPr>
            </a:lvl9pPr>
          </a:lstStyle>
          <a:p>
            <a:pPr algn="ctr"/>
            <a:r>
              <a:rPr lang="en-US" sz="2400" dirty="0" smtClean="0">
                <a:solidFill>
                  <a:srgbClr val="008000"/>
                </a:solidFill>
              </a:rPr>
              <a:t>How do you know if a fix works or not?</a:t>
            </a:r>
            <a:endParaRPr lang="en-US" sz="2400" dirty="0">
              <a:solidFill>
                <a:srgbClr val="008000"/>
              </a:solidFill>
            </a:endParaRPr>
          </a:p>
        </p:txBody>
      </p:sp>
    </p:spTree>
    <p:extLst>
      <p:ext uri="{BB962C8B-B14F-4D97-AF65-F5344CB8AC3E}">
        <p14:creationId xmlns:p14="http://schemas.microsoft.com/office/powerpoint/2010/main" val="2172532676"/>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04968" y="381000"/>
            <a:ext cx="4745090" cy="533400"/>
          </a:xfrm>
          <a:solidFill>
            <a:schemeClr val="bg1"/>
          </a:solidFill>
          <a:ln w="25400" cmpd="sng">
            <a:solidFill>
              <a:schemeClr val="tx1"/>
            </a:solidFill>
            <a:prstDash val="sysDot"/>
          </a:ln>
          <a:effectLst/>
        </p:spPr>
        <p:txBody>
          <a:bodyPr vert="horz" lIns="91440" tIns="45720" rIns="91440" bIns="45720" rtlCol="0" anchor="ctr" anchorCtr="1">
            <a:noAutofit/>
          </a:bodyPr>
          <a:lstStyle/>
          <a:p>
            <a:pPr marL="0" indent="0" algn="ctr">
              <a:buNone/>
            </a:pPr>
            <a:r>
              <a:rPr lang="en-US" sz="2800" dirty="0"/>
              <a:t>Evidence of Failing Fixes</a:t>
            </a:r>
          </a:p>
        </p:txBody>
      </p:sp>
      <p:sp>
        <p:nvSpPr>
          <p:cNvPr id="4" name="Text Box 20"/>
          <p:cNvSpPr txBox="1">
            <a:spLocks noChangeArrowheads="1"/>
          </p:cNvSpPr>
          <p:nvPr/>
        </p:nvSpPr>
        <p:spPr bwMode="auto">
          <a:xfrm>
            <a:off x="407731" y="5710535"/>
            <a:ext cx="7107763" cy="4616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r>
              <a:rPr lang="en-US" sz="2400" dirty="0" smtClean="0">
                <a:latin typeface="Calibri"/>
                <a:cs typeface="Calibri"/>
              </a:rPr>
              <a:t>People are surprised when a ‘mistake free’ day occurs</a:t>
            </a:r>
            <a:endParaRPr lang="en-US" sz="2400" dirty="0">
              <a:latin typeface="Calibri"/>
              <a:cs typeface="Calibri"/>
            </a:endParaRPr>
          </a:p>
        </p:txBody>
      </p:sp>
      <p:sp>
        <p:nvSpPr>
          <p:cNvPr id="5" name="Text Box 30"/>
          <p:cNvSpPr txBox="1">
            <a:spLocks noChangeArrowheads="1"/>
          </p:cNvSpPr>
          <p:nvPr/>
        </p:nvSpPr>
        <p:spPr bwMode="auto">
          <a:xfrm>
            <a:off x="407732" y="1660573"/>
            <a:ext cx="4898982" cy="83099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r>
              <a:rPr lang="en-US" sz="2400" dirty="0" smtClean="0">
                <a:latin typeface="Calibri"/>
                <a:cs typeface="Calibri"/>
              </a:rPr>
              <a:t>Small problems don’t go away – instead, we budget for them</a:t>
            </a:r>
            <a:endParaRPr lang="en-US" sz="2400" dirty="0">
              <a:latin typeface="Calibri"/>
              <a:cs typeface="Calibri"/>
            </a:endParaRPr>
          </a:p>
        </p:txBody>
      </p:sp>
      <p:sp>
        <p:nvSpPr>
          <p:cNvPr id="6" name="Oval 5"/>
          <p:cNvSpPr/>
          <p:nvPr/>
        </p:nvSpPr>
        <p:spPr>
          <a:xfrm>
            <a:off x="152400" y="5855732"/>
            <a:ext cx="144566" cy="152400"/>
          </a:xfrm>
          <a:prstGeom prst="ellipse">
            <a:avLst/>
          </a:prstGeom>
          <a:solidFill>
            <a:srgbClr val="8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latin typeface="Calibri"/>
              <a:cs typeface="Calibri"/>
            </a:endParaRPr>
          </a:p>
        </p:txBody>
      </p:sp>
      <p:sp>
        <p:nvSpPr>
          <p:cNvPr id="7" name="Oval 6"/>
          <p:cNvSpPr/>
          <p:nvPr/>
        </p:nvSpPr>
        <p:spPr>
          <a:xfrm>
            <a:off x="152400" y="1834481"/>
            <a:ext cx="144566" cy="152400"/>
          </a:xfrm>
          <a:prstGeom prst="ellipse">
            <a:avLst/>
          </a:prstGeom>
          <a:solidFill>
            <a:srgbClr val="8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latin typeface="Calibri"/>
              <a:cs typeface="Calibri"/>
            </a:endParaRPr>
          </a:p>
        </p:txBody>
      </p:sp>
      <p:sp>
        <p:nvSpPr>
          <p:cNvPr id="8" name="Text Box 20"/>
          <p:cNvSpPr txBox="1">
            <a:spLocks noChangeArrowheads="1"/>
          </p:cNvSpPr>
          <p:nvPr/>
        </p:nvSpPr>
        <p:spPr bwMode="auto">
          <a:xfrm>
            <a:off x="407732" y="2565240"/>
            <a:ext cx="3918837" cy="83099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r>
              <a:rPr lang="en-US" sz="2400" dirty="0" smtClean="0">
                <a:latin typeface="Calibri"/>
                <a:cs typeface="Calibri"/>
              </a:rPr>
              <a:t>We design work systems to quickly address daily issues</a:t>
            </a:r>
            <a:endParaRPr lang="en-US" sz="2400" dirty="0">
              <a:latin typeface="Calibri"/>
              <a:cs typeface="Calibri"/>
            </a:endParaRPr>
          </a:p>
        </p:txBody>
      </p:sp>
      <p:sp>
        <p:nvSpPr>
          <p:cNvPr id="9" name="Oval 8"/>
          <p:cNvSpPr/>
          <p:nvPr/>
        </p:nvSpPr>
        <p:spPr>
          <a:xfrm>
            <a:off x="152400" y="2743704"/>
            <a:ext cx="144566" cy="152400"/>
          </a:xfrm>
          <a:prstGeom prst="ellipse">
            <a:avLst/>
          </a:prstGeom>
          <a:solidFill>
            <a:srgbClr val="8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latin typeface="Calibri"/>
              <a:cs typeface="Calibri"/>
            </a:endParaRPr>
          </a:p>
        </p:txBody>
      </p:sp>
      <p:sp>
        <p:nvSpPr>
          <p:cNvPr id="10" name="Text Box 20"/>
          <p:cNvSpPr txBox="1">
            <a:spLocks noChangeArrowheads="1"/>
          </p:cNvSpPr>
          <p:nvPr/>
        </p:nvSpPr>
        <p:spPr bwMode="auto">
          <a:xfrm>
            <a:off x="407732" y="3472482"/>
            <a:ext cx="4078227" cy="120032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r>
              <a:rPr lang="en-US" sz="2400" dirty="0">
                <a:latin typeface="Calibri"/>
                <a:cs typeface="Calibri"/>
              </a:rPr>
              <a:t>D</a:t>
            </a:r>
            <a:r>
              <a:rPr lang="en-US" sz="2400" dirty="0" smtClean="0">
                <a:latin typeface="Calibri"/>
                <a:cs typeface="Calibri"/>
              </a:rPr>
              <a:t>epartments exist to manage problems like rework or complaints</a:t>
            </a:r>
            <a:endParaRPr lang="en-US" sz="2400" dirty="0">
              <a:latin typeface="Calibri"/>
              <a:cs typeface="Calibri"/>
            </a:endParaRPr>
          </a:p>
        </p:txBody>
      </p:sp>
      <p:sp>
        <p:nvSpPr>
          <p:cNvPr id="11" name="Oval 10"/>
          <p:cNvSpPr/>
          <p:nvPr/>
        </p:nvSpPr>
        <p:spPr>
          <a:xfrm>
            <a:off x="152400" y="3650946"/>
            <a:ext cx="144566" cy="152400"/>
          </a:xfrm>
          <a:prstGeom prst="ellipse">
            <a:avLst/>
          </a:prstGeom>
          <a:solidFill>
            <a:srgbClr val="8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latin typeface="Calibri"/>
              <a:cs typeface="Calibri"/>
            </a:endParaRPr>
          </a:p>
        </p:txBody>
      </p:sp>
      <p:sp>
        <p:nvSpPr>
          <p:cNvPr id="12" name="Text Box 20"/>
          <p:cNvSpPr txBox="1">
            <a:spLocks noChangeArrowheads="1"/>
          </p:cNvSpPr>
          <p:nvPr/>
        </p:nvSpPr>
        <p:spPr bwMode="auto">
          <a:xfrm>
            <a:off x="408277" y="4770780"/>
            <a:ext cx="4456682" cy="83099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r>
              <a:rPr lang="en-US" sz="2400" dirty="0" smtClean="0">
                <a:latin typeface="Calibri"/>
                <a:cs typeface="Calibri"/>
              </a:rPr>
              <a:t>Reinforcing the existing rules is a favorite fix for internal problems</a:t>
            </a:r>
            <a:endParaRPr lang="en-US" sz="2400" dirty="0">
              <a:latin typeface="Calibri"/>
              <a:cs typeface="Calibri"/>
            </a:endParaRPr>
          </a:p>
        </p:txBody>
      </p:sp>
      <p:sp>
        <p:nvSpPr>
          <p:cNvPr id="13" name="Oval 12"/>
          <p:cNvSpPr/>
          <p:nvPr/>
        </p:nvSpPr>
        <p:spPr>
          <a:xfrm>
            <a:off x="152945" y="4949244"/>
            <a:ext cx="144566" cy="152400"/>
          </a:xfrm>
          <a:prstGeom prst="ellipse">
            <a:avLst/>
          </a:prstGeom>
          <a:solidFill>
            <a:srgbClr val="8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latin typeface="Calibri"/>
              <a:cs typeface="Calibri"/>
            </a:endParaRPr>
          </a:p>
        </p:txBody>
      </p:sp>
      <p:pic>
        <p:nvPicPr>
          <p:cNvPr id="14" name="Picture 13"/>
          <p:cNvPicPr>
            <a:picLocks noChangeAspect="1"/>
          </p:cNvPicPr>
          <p:nvPr/>
        </p:nvPicPr>
        <p:blipFill rotWithShape="1">
          <a:blip r:embed="rId2">
            <a:extLst>
              <a:ext uri="{28A0092B-C50C-407E-A947-70E740481C1C}">
                <a14:useLocalDpi xmlns:a14="http://schemas.microsoft.com/office/drawing/2010/main" val="0"/>
              </a:ext>
            </a:extLst>
          </a:blip>
          <a:srcRect t="8944" b="24661"/>
          <a:stretch/>
        </p:blipFill>
        <p:spPr>
          <a:xfrm>
            <a:off x="4549426" y="1379534"/>
            <a:ext cx="4512560" cy="3266722"/>
          </a:xfrm>
          <a:prstGeom prst="rect">
            <a:avLst/>
          </a:prstGeom>
        </p:spPr>
      </p:pic>
    </p:spTree>
    <p:extLst>
      <p:ext uri="{BB962C8B-B14F-4D97-AF65-F5344CB8AC3E}">
        <p14:creationId xmlns:p14="http://schemas.microsoft.com/office/powerpoint/2010/main" val="1421211615"/>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04968" y="270638"/>
            <a:ext cx="4745090" cy="533400"/>
          </a:xfrm>
          <a:solidFill>
            <a:schemeClr val="bg1"/>
          </a:solidFill>
          <a:ln w="25400" cmpd="sng">
            <a:solidFill>
              <a:schemeClr val="tx1"/>
            </a:solidFill>
            <a:prstDash val="sysDot"/>
          </a:ln>
          <a:effectLst/>
        </p:spPr>
        <p:txBody>
          <a:bodyPr vert="horz" lIns="91440" tIns="45720" rIns="91440" bIns="45720" rtlCol="0" anchor="ctr" anchorCtr="1">
            <a:noAutofit/>
          </a:bodyPr>
          <a:lstStyle/>
          <a:p>
            <a:pPr marL="0" indent="0" algn="ctr">
              <a:buNone/>
            </a:pPr>
            <a:r>
              <a:rPr lang="en-US" sz="2800" dirty="0" smtClean="0"/>
              <a:t>It’s the Systems, Silly </a:t>
            </a:r>
            <a:r>
              <a:rPr lang="mr-IN" sz="2800" dirty="0" smtClean="0"/>
              <a:t>…</a:t>
            </a:r>
            <a:endParaRPr lang="en-US" sz="2800" dirty="0"/>
          </a:p>
        </p:txBody>
      </p:sp>
      <p:pic>
        <p:nvPicPr>
          <p:cNvPr id="15" name="Picture 1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60787" y="1110913"/>
            <a:ext cx="6022434" cy="4860210"/>
          </a:xfrm>
          <a:prstGeom prst="rect">
            <a:avLst/>
          </a:prstGeom>
        </p:spPr>
      </p:pic>
      <p:sp>
        <p:nvSpPr>
          <p:cNvPr id="16" name="Text Box 20"/>
          <p:cNvSpPr txBox="1">
            <a:spLocks noChangeArrowheads="1"/>
          </p:cNvSpPr>
          <p:nvPr/>
        </p:nvSpPr>
        <p:spPr bwMode="auto">
          <a:xfrm>
            <a:off x="1274301" y="6080180"/>
            <a:ext cx="6581637" cy="30777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algn="ctr"/>
            <a:r>
              <a:rPr lang="en-US" sz="1400" i="1" dirty="0" smtClean="0">
                <a:latin typeface="Calibri"/>
                <a:cs typeface="Calibri"/>
              </a:rPr>
              <a:t>Source: Systems Archetypes III, Daniel H. Kim, Pegasus Communications, 2000</a:t>
            </a:r>
            <a:endParaRPr lang="en-US" sz="1400" i="1" dirty="0">
              <a:latin typeface="Calibri"/>
              <a:cs typeface="Calibri"/>
            </a:endParaRPr>
          </a:p>
        </p:txBody>
      </p:sp>
    </p:spTree>
    <p:extLst>
      <p:ext uri="{BB962C8B-B14F-4D97-AF65-F5344CB8AC3E}">
        <p14:creationId xmlns:p14="http://schemas.microsoft.com/office/powerpoint/2010/main" val="255377471"/>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9259" y="381000"/>
            <a:ext cx="6038193" cy="533400"/>
          </a:xfrm>
          <a:solidFill>
            <a:schemeClr val="bg1"/>
          </a:solidFill>
          <a:ln w="25400" cmpd="sng">
            <a:solidFill>
              <a:schemeClr val="tx1"/>
            </a:solidFill>
            <a:prstDash val="sysDot"/>
          </a:ln>
          <a:effectLst/>
        </p:spPr>
        <p:txBody>
          <a:bodyPr vert="horz" lIns="91440" tIns="45720" rIns="91440" bIns="45720" rtlCol="0" anchor="ctr" anchorCtr="1">
            <a:noAutofit/>
          </a:bodyPr>
          <a:lstStyle/>
          <a:p>
            <a:pPr marL="0" indent="0" algn="ctr">
              <a:buNone/>
            </a:pPr>
            <a:r>
              <a:rPr lang="en-US" sz="2800" dirty="0" smtClean="0"/>
              <a:t>What is Really Affecting Sales?</a:t>
            </a:r>
            <a:endParaRPr lang="en-US" sz="2800" dirty="0"/>
          </a:p>
        </p:txBody>
      </p:sp>
      <p:sp>
        <p:nvSpPr>
          <p:cNvPr id="4" name="Text Box 20"/>
          <p:cNvSpPr txBox="1">
            <a:spLocks noChangeArrowheads="1"/>
          </p:cNvSpPr>
          <p:nvPr/>
        </p:nvSpPr>
        <p:spPr bwMode="auto">
          <a:xfrm>
            <a:off x="1274301" y="6048648"/>
            <a:ext cx="6581637" cy="30777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algn="ctr"/>
            <a:r>
              <a:rPr lang="en-US" sz="1400" i="1" dirty="0" smtClean="0">
                <a:latin typeface="Calibri"/>
                <a:cs typeface="Calibri"/>
              </a:rPr>
              <a:t>Source: Systems Archetypes III, Daniel H. Kim, Pegasus Communications, 2000</a:t>
            </a:r>
            <a:endParaRPr lang="en-US" sz="1400" i="1" dirty="0">
              <a:latin typeface="Calibri"/>
              <a:cs typeface="Calibri"/>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8860" y="1337002"/>
            <a:ext cx="7193814" cy="4632816"/>
          </a:xfrm>
          <a:prstGeom prst="rect">
            <a:avLst/>
          </a:prstGeom>
        </p:spPr>
      </p:pic>
    </p:spTree>
    <p:extLst>
      <p:ext uri="{BB962C8B-B14F-4D97-AF65-F5344CB8AC3E}">
        <p14:creationId xmlns:p14="http://schemas.microsoft.com/office/powerpoint/2010/main" val="601758919"/>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9259" y="381000"/>
            <a:ext cx="6038193" cy="533400"/>
          </a:xfrm>
          <a:solidFill>
            <a:schemeClr val="bg1"/>
          </a:solidFill>
          <a:ln w="25400" cmpd="sng">
            <a:solidFill>
              <a:schemeClr val="tx1"/>
            </a:solidFill>
            <a:prstDash val="sysDot"/>
          </a:ln>
          <a:effectLst/>
        </p:spPr>
        <p:txBody>
          <a:bodyPr vert="horz" lIns="91440" tIns="45720" rIns="91440" bIns="45720" rtlCol="0" anchor="ctr" anchorCtr="1">
            <a:noAutofit/>
          </a:bodyPr>
          <a:lstStyle/>
          <a:p>
            <a:pPr marL="0" indent="0" algn="ctr">
              <a:buNone/>
            </a:pPr>
            <a:r>
              <a:rPr lang="en-US" sz="2800" dirty="0" smtClean="0"/>
              <a:t>What Really Needs to Change?</a:t>
            </a:r>
            <a:endParaRPr lang="en-US" sz="2800"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7477" y="1331807"/>
            <a:ext cx="7983199" cy="4706393"/>
          </a:xfrm>
          <a:prstGeom prst="rect">
            <a:avLst/>
          </a:prstGeom>
        </p:spPr>
      </p:pic>
      <p:sp>
        <p:nvSpPr>
          <p:cNvPr id="4" name="Text Box 20"/>
          <p:cNvSpPr txBox="1">
            <a:spLocks noChangeArrowheads="1"/>
          </p:cNvSpPr>
          <p:nvPr/>
        </p:nvSpPr>
        <p:spPr bwMode="auto">
          <a:xfrm>
            <a:off x="1274301" y="6017116"/>
            <a:ext cx="6581637" cy="30777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algn="ctr"/>
            <a:r>
              <a:rPr lang="en-US" sz="1400" i="1" dirty="0" smtClean="0">
                <a:latin typeface="Calibri"/>
                <a:cs typeface="Calibri"/>
              </a:rPr>
              <a:t>Source: Systems Archetypes III, Daniel H. Kim, Pegasus Communications, 2000</a:t>
            </a:r>
            <a:endParaRPr lang="en-US" sz="1400" i="1" dirty="0">
              <a:latin typeface="Calibri"/>
              <a:cs typeface="Calibri"/>
            </a:endParaRPr>
          </a:p>
        </p:txBody>
      </p:sp>
    </p:spTree>
    <p:extLst>
      <p:ext uri="{BB962C8B-B14F-4D97-AF65-F5344CB8AC3E}">
        <p14:creationId xmlns:p14="http://schemas.microsoft.com/office/powerpoint/2010/main" val="550416711"/>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97110" y="382375"/>
            <a:ext cx="4995334" cy="598968"/>
          </a:xfrm>
        </p:spPr>
        <p:txBody>
          <a:bodyPr/>
          <a:lstStyle/>
          <a:p>
            <a:pPr marL="0" indent="0" algn="ctr">
              <a:buNone/>
            </a:pPr>
            <a:r>
              <a:rPr lang="en-US" dirty="0" smtClean="0"/>
              <a:t>Why Effective Fixes Matter</a:t>
            </a:r>
            <a:endParaRPr lang="en-US" dirty="0"/>
          </a:p>
        </p:txBody>
      </p:sp>
      <p:sp>
        <p:nvSpPr>
          <p:cNvPr id="3" name="Text Box 20"/>
          <p:cNvSpPr txBox="1">
            <a:spLocks noChangeArrowheads="1"/>
          </p:cNvSpPr>
          <p:nvPr/>
        </p:nvSpPr>
        <p:spPr bwMode="auto">
          <a:xfrm>
            <a:off x="526330" y="5655172"/>
            <a:ext cx="6660375" cy="4616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r>
              <a:rPr lang="en-US" sz="2400" dirty="0" smtClean="0">
                <a:latin typeface="Calibri"/>
                <a:cs typeface="Calibri"/>
              </a:rPr>
              <a:t>Effective fixes improve customer service and quality</a:t>
            </a:r>
            <a:endParaRPr lang="en-US" sz="2400" dirty="0">
              <a:latin typeface="Calibri"/>
              <a:cs typeface="Calibri"/>
            </a:endParaRPr>
          </a:p>
        </p:txBody>
      </p:sp>
      <p:sp>
        <p:nvSpPr>
          <p:cNvPr id="4" name="Text Box 30"/>
          <p:cNvSpPr txBox="1">
            <a:spLocks noChangeArrowheads="1"/>
          </p:cNvSpPr>
          <p:nvPr/>
        </p:nvSpPr>
        <p:spPr bwMode="auto">
          <a:xfrm>
            <a:off x="526331" y="1453344"/>
            <a:ext cx="4429618" cy="83099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r>
              <a:rPr lang="en-US" sz="2400" dirty="0" smtClean="0">
                <a:latin typeface="Calibri"/>
                <a:cs typeface="Calibri"/>
              </a:rPr>
              <a:t>Any fix costs time and money to put in place</a:t>
            </a:r>
            <a:endParaRPr lang="en-US" sz="2400" dirty="0">
              <a:latin typeface="Calibri"/>
              <a:cs typeface="Calibri"/>
            </a:endParaRPr>
          </a:p>
        </p:txBody>
      </p:sp>
      <p:sp>
        <p:nvSpPr>
          <p:cNvPr id="5" name="Oval 4"/>
          <p:cNvSpPr/>
          <p:nvPr/>
        </p:nvSpPr>
        <p:spPr>
          <a:xfrm>
            <a:off x="270999" y="5800369"/>
            <a:ext cx="144566" cy="152400"/>
          </a:xfrm>
          <a:prstGeom prst="ellipse">
            <a:avLst/>
          </a:prstGeom>
          <a:solidFill>
            <a:srgbClr val="8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latin typeface="Calibri"/>
              <a:cs typeface="Calibri"/>
            </a:endParaRPr>
          </a:p>
        </p:txBody>
      </p:sp>
      <p:sp>
        <p:nvSpPr>
          <p:cNvPr id="6" name="Oval 5"/>
          <p:cNvSpPr/>
          <p:nvPr/>
        </p:nvSpPr>
        <p:spPr>
          <a:xfrm>
            <a:off x="270999" y="1627252"/>
            <a:ext cx="144566" cy="152400"/>
          </a:xfrm>
          <a:prstGeom prst="ellipse">
            <a:avLst/>
          </a:prstGeom>
          <a:solidFill>
            <a:srgbClr val="8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latin typeface="Calibri"/>
              <a:cs typeface="Calibri"/>
            </a:endParaRPr>
          </a:p>
        </p:txBody>
      </p:sp>
      <p:sp>
        <p:nvSpPr>
          <p:cNvPr id="7" name="Text Box 20"/>
          <p:cNvSpPr txBox="1">
            <a:spLocks noChangeArrowheads="1"/>
          </p:cNvSpPr>
          <p:nvPr/>
        </p:nvSpPr>
        <p:spPr bwMode="auto">
          <a:xfrm>
            <a:off x="526331" y="4138985"/>
            <a:ext cx="5810104" cy="83099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r>
              <a:rPr lang="en-US" sz="2400" dirty="0" smtClean="0">
                <a:latin typeface="Calibri"/>
                <a:cs typeface="Calibri"/>
              </a:rPr>
              <a:t>Effective fixes create time for proactive efforts … but are your fixes failing too often?</a:t>
            </a:r>
            <a:endParaRPr lang="en-US" sz="2400" dirty="0">
              <a:latin typeface="Calibri"/>
              <a:cs typeface="Calibri"/>
            </a:endParaRPr>
          </a:p>
        </p:txBody>
      </p:sp>
      <p:sp>
        <p:nvSpPr>
          <p:cNvPr id="8" name="Oval 7"/>
          <p:cNvSpPr/>
          <p:nvPr/>
        </p:nvSpPr>
        <p:spPr>
          <a:xfrm>
            <a:off x="270999" y="4317449"/>
            <a:ext cx="144566" cy="152400"/>
          </a:xfrm>
          <a:prstGeom prst="ellipse">
            <a:avLst/>
          </a:prstGeom>
          <a:solidFill>
            <a:srgbClr val="8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latin typeface="Calibri"/>
              <a:cs typeface="Calibri"/>
            </a:endParaRPr>
          </a:p>
        </p:txBody>
      </p:sp>
      <p:sp>
        <p:nvSpPr>
          <p:cNvPr id="9" name="Text Box 20"/>
          <p:cNvSpPr txBox="1">
            <a:spLocks noChangeArrowheads="1"/>
          </p:cNvSpPr>
          <p:nvPr/>
        </p:nvSpPr>
        <p:spPr bwMode="auto">
          <a:xfrm>
            <a:off x="526331" y="3196223"/>
            <a:ext cx="4912787" cy="83099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r>
              <a:rPr lang="en-US" sz="2400" dirty="0" smtClean="0">
                <a:latin typeface="Calibri"/>
                <a:cs typeface="Calibri"/>
              </a:rPr>
              <a:t>We have limited time to spend on solving problems … but we waste it</a:t>
            </a:r>
            <a:endParaRPr lang="en-US" sz="2400" dirty="0">
              <a:latin typeface="Calibri"/>
              <a:cs typeface="Calibri"/>
            </a:endParaRPr>
          </a:p>
        </p:txBody>
      </p:sp>
      <p:sp>
        <p:nvSpPr>
          <p:cNvPr id="10" name="Oval 9"/>
          <p:cNvSpPr/>
          <p:nvPr/>
        </p:nvSpPr>
        <p:spPr>
          <a:xfrm>
            <a:off x="270999" y="3374687"/>
            <a:ext cx="144566" cy="152400"/>
          </a:xfrm>
          <a:prstGeom prst="ellipse">
            <a:avLst/>
          </a:prstGeom>
          <a:solidFill>
            <a:srgbClr val="8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latin typeface="Calibri"/>
              <a:cs typeface="Calibri"/>
            </a:endParaRPr>
          </a:p>
        </p:txBody>
      </p:sp>
      <p:sp>
        <p:nvSpPr>
          <p:cNvPr id="11" name="Text Box 20"/>
          <p:cNvSpPr txBox="1">
            <a:spLocks noChangeArrowheads="1"/>
          </p:cNvSpPr>
          <p:nvPr/>
        </p:nvSpPr>
        <p:spPr bwMode="auto">
          <a:xfrm>
            <a:off x="529320" y="5100478"/>
            <a:ext cx="6345505" cy="4616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r>
              <a:rPr lang="en-US" sz="2400" dirty="0" smtClean="0">
                <a:latin typeface="Calibri"/>
                <a:cs typeface="Calibri"/>
              </a:rPr>
              <a:t>Error </a:t>
            </a:r>
            <a:r>
              <a:rPr lang="en-US" sz="2400" dirty="0">
                <a:latin typeface="Calibri"/>
                <a:cs typeface="Calibri"/>
              </a:rPr>
              <a:t>free </a:t>
            </a:r>
            <a:r>
              <a:rPr lang="en-US" sz="2400" dirty="0" smtClean="0">
                <a:latin typeface="Calibri"/>
                <a:cs typeface="Calibri"/>
              </a:rPr>
              <a:t>processes are safer and more effective</a:t>
            </a:r>
            <a:endParaRPr lang="en-US" sz="2400" dirty="0">
              <a:latin typeface="Calibri"/>
              <a:cs typeface="Calibri"/>
            </a:endParaRPr>
          </a:p>
        </p:txBody>
      </p:sp>
      <p:sp>
        <p:nvSpPr>
          <p:cNvPr id="12" name="Oval 11"/>
          <p:cNvSpPr/>
          <p:nvPr/>
        </p:nvSpPr>
        <p:spPr>
          <a:xfrm>
            <a:off x="273989" y="5278942"/>
            <a:ext cx="144566" cy="152400"/>
          </a:xfrm>
          <a:prstGeom prst="ellipse">
            <a:avLst/>
          </a:prstGeom>
          <a:solidFill>
            <a:srgbClr val="8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latin typeface="Calibri"/>
              <a:cs typeface="Calibri"/>
            </a:endParaRPr>
          </a:p>
        </p:txBody>
      </p:sp>
      <p:pic>
        <p:nvPicPr>
          <p:cNvPr id="13" name="Picture 12" descr="vernal falls.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38858" y="279685"/>
            <a:ext cx="2997200" cy="2247900"/>
          </a:xfrm>
          <a:prstGeom prst="rect">
            <a:avLst/>
          </a:prstGeom>
        </p:spPr>
      </p:pic>
      <p:sp>
        <p:nvSpPr>
          <p:cNvPr id="14" name="Text Box 30"/>
          <p:cNvSpPr txBox="1">
            <a:spLocks noChangeArrowheads="1"/>
          </p:cNvSpPr>
          <p:nvPr/>
        </p:nvSpPr>
        <p:spPr bwMode="auto">
          <a:xfrm>
            <a:off x="467259" y="2296828"/>
            <a:ext cx="5483189" cy="70788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algn="ctr"/>
            <a:r>
              <a:rPr lang="en-US" sz="2000" i="1" dirty="0" smtClean="0">
                <a:latin typeface="Calibri"/>
                <a:cs typeface="Calibri"/>
              </a:rPr>
              <a:t>Have you ever spent 100 hours on a problem, only to end up with a modified policy … new rules?</a:t>
            </a:r>
            <a:endParaRPr lang="en-US" sz="2000" i="1" dirty="0">
              <a:latin typeface="Calibri"/>
              <a:cs typeface="Calibri"/>
            </a:endParaRPr>
          </a:p>
        </p:txBody>
      </p:sp>
      <p:pic>
        <p:nvPicPr>
          <p:cNvPr id="15" name="Picture 14" descr="overload Cartoon.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13724" y="2935686"/>
            <a:ext cx="2637011" cy="2026732"/>
          </a:xfrm>
          <a:prstGeom prst="rect">
            <a:avLst/>
          </a:prstGeom>
        </p:spPr>
      </p:pic>
    </p:spTree>
    <p:extLst>
      <p:ext uri="{BB962C8B-B14F-4D97-AF65-F5344CB8AC3E}">
        <p14:creationId xmlns:p14="http://schemas.microsoft.com/office/powerpoint/2010/main" val="1560402184"/>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p:cNvPicPr>
            <a:picLocks noChangeAspect="1"/>
          </p:cNvPicPr>
          <p:nvPr/>
        </p:nvPicPr>
        <p:blipFill>
          <a:blip r:embed="rId2">
            <a:alphaModFix amt="21000"/>
          </a:blip>
          <a:stretch>
            <a:fillRect/>
          </a:stretch>
        </p:blipFill>
        <p:spPr>
          <a:xfrm>
            <a:off x="97768" y="80918"/>
            <a:ext cx="8934752" cy="6324600"/>
          </a:xfrm>
          <a:prstGeom prst="rect">
            <a:avLst/>
          </a:prstGeom>
          <a:solidFill>
            <a:schemeClr val="bg1"/>
          </a:solidFill>
        </p:spPr>
      </p:pic>
      <p:sp>
        <p:nvSpPr>
          <p:cNvPr id="2" name="Title 1"/>
          <p:cNvSpPr>
            <a:spLocks noGrp="1"/>
          </p:cNvSpPr>
          <p:nvPr>
            <p:ph type="title"/>
          </p:nvPr>
        </p:nvSpPr>
        <p:spPr>
          <a:xfrm>
            <a:off x="917199" y="306752"/>
            <a:ext cx="7264401" cy="589299"/>
          </a:xfrm>
        </p:spPr>
        <p:txBody>
          <a:bodyPr/>
          <a:lstStyle/>
          <a:p>
            <a:pPr marL="0" indent="0" algn="ctr">
              <a:buNone/>
            </a:pPr>
            <a:r>
              <a:rPr lang="en-US" dirty="0" smtClean="0"/>
              <a:t>Creating a Great Corrective Action Burger</a:t>
            </a:r>
            <a:endParaRPr lang="en-US" dirty="0"/>
          </a:p>
        </p:txBody>
      </p:sp>
      <p:sp>
        <p:nvSpPr>
          <p:cNvPr id="20" name="Text Box 4"/>
          <p:cNvSpPr txBox="1">
            <a:spLocks noChangeArrowheads="1"/>
          </p:cNvSpPr>
          <p:nvPr/>
        </p:nvSpPr>
        <p:spPr bwMode="auto">
          <a:xfrm>
            <a:off x="472434" y="2467611"/>
            <a:ext cx="1573754" cy="70788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lvl1pPr>
              <a:defRPr sz="3200" b="1">
                <a:solidFill>
                  <a:schemeClr val="tx1"/>
                </a:solidFill>
                <a:latin typeface="Arial" charset="0"/>
              </a:defRPr>
            </a:lvl1pPr>
            <a:lvl2pPr marL="742950" indent="-285750">
              <a:defRPr sz="3200" b="1">
                <a:solidFill>
                  <a:schemeClr val="tx1"/>
                </a:solidFill>
                <a:latin typeface="Arial" charset="0"/>
              </a:defRPr>
            </a:lvl2pPr>
            <a:lvl3pPr marL="1143000" indent="-228600">
              <a:defRPr sz="3200" b="1">
                <a:solidFill>
                  <a:schemeClr val="tx1"/>
                </a:solidFill>
                <a:latin typeface="Arial" charset="0"/>
              </a:defRPr>
            </a:lvl3pPr>
            <a:lvl4pPr marL="1600200" indent="-228600">
              <a:defRPr sz="3200" b="1">
                <a:solidFill>
                  <a:schemeClr val="tx1"/>
                </a:solidFill>
                <a:latin typeface="Arial" charset="0"/>
              </a:defRPr>
            </a:lvl4pPr>
            <a:lvl5pPr marL="2057400" indent="-228600">
              <a:defRPr sz="3200" b="1">
                <a:solidFill>
                  <a:schemeClr val="tx1"/>
                </a:solidFill>
                <a:latin typeface="Arial" charset="0"/>
              </a:defRPr>
            </a:lvl5pPr>
            <a:lvl6pPr marL="2514600" indent="-228600" eaLnBrk="0" fontAlgn="base" hangingPunct="0">
              <a:spcBef>
                <a:spcPct val="0"/>
              </a:spcBef>
              <a:spcAft>
                <a:spcPct val="0"/>
              </a:spcAft>
              <a:defRPr sz="3200" b="1">
                <a:solidFill>
                  <a:schemeClr val="tx1"/>
                </a:solidFill>
                <a:latin typeface="Arial" charset="0"/>
              </a:defRPr>
            </a:lvl6pPr>
            <a:lvl7pPr marL="2971800" indent="-228600" eaLnBrk="0" fontAlgn="base" hangingPunct="0">
              <a:spcBef>
                <a:spcPct val="0"/>
              </a:spcBef>
              <a:spcAft>
                <a:spcPct val="0"/>
              </a:spcAft>
              <a:defRPr sz="3200" b="1">
                <a:solidFill>
                  <a:schemeClr val="tx1"/>
                </a:solidFill>
                <a:latin typeface="Arial" charset="0"/>
              </a:defRPr>
            </a:lvl7pPr>
            <a:lvl8pPr marL="3429000" indent="-228600" eaLnBrk="0" fontAlgn="base" hangingPunct="0">
              <a:spcBef>
                <a:spcPct val="0"/>
              </a:spcBef>
              <a:spcAft>
                <a:spcPct val="0"/>
              </a:spcAft>
              <a:defRPr sz="3200" b="1">
                <a:solidFill>
                  <a:schemeClr val="tx1"/>
                </a:solidFill>
                <a:latin typeface="Arial" charset="0"/>
              </a:defRPr>
            </a:lvl8pPr>
            <a:lvl9pPr marL="3886200" indent="-228600" eaLnBrk="0" fontAlgn="base" hangingPunct="0">
              <a:spcBef>
                <a:spcPct val="0"/>
              </a:spcBef>
              <a:spcAft>
                <a:spcPct val="0"/>
              </a:spcAft>
              <a:defRPr sz="3200" b="1">
                <a:solidFill>
                  <a:schemeClr val="tx1"/>
                </a:solidFill>
                <a:latin typeface="Arial" charset="0"/>
              </a:defRPr>
            </a:lvl9pPr>
          </a:lstStyle>
          <a:p>
            <a:pPr algn="ctr"/>
            <a:r>
              <a:rPr lang="en-US" sz="2000" dirty="0" smtClean="0">
                <a:solidFill>
                  <a:srgbClr val="008000"/>
                </a:solidFill>
              </a:rPr>
              <a:t>First Sentence</a:t>
            </a:r>
            <a:endParaRPr lang="en-US" sz="2000" dirty="0">
              <a:solidFill>
                <a:srgbClr val="008000"/>
              </a:solidFill>
            </a:endParaRPr>
          </a:p>
        </p:txBody>
      </p:sp>
      <p:sp>
        <p:nvSpPr>
          <p:cNvPr id="21" name="Text Box 4"/>
          <p:cNvSpPr txBox="1">
            <a:spLocks noChangeArrowheads="1"/>
          </p:cNvSpPr>
          <p:nvPr/>
        </p:nvSpPr>
        <p:spPr bwMode="auto">
          <a:xfrm>
            <a:off x="396780" y="3434565"/>
            <a:ext cx="1725063" cy="70788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lvl1pPr>
              <a:defRPr sz="3200" b="1">
                <a:solidFill>
                  <a:schemeClr val="tx1"/>
                </a:solidFill>
                <a:latin typeface="Arial" charset="0"/>
              </a:defRPr>
            </a:lvl1pPr>
            <a:lvl2pPr marL="742950" indent="-285750">
              <a:defRPr sz="3200" b="1">
                <a:solidFill>
                  <a:schemeClr val="tx1"/>
                </a:solidFill>
                <a:latin typeface="Arial" charset="0"/>
              </a:defRPr>
            </a:lvl2pPr>
            <a:lvl3pPr marL="1143000" indent="-228600">
              <a:defRPr sz="3200" b="1">
                <a:solidFill>
                  <a:schemeClr val="tx1"/>
                </a:solidFill>
                <a:latin typeface="Arial" charset="0"/>
              </a:defRPr>
            </a:lvl3pPr>
            <a:lvl4pPr marL="1600200" indent="-228600">
              <a:defRPr sz="3200" b="1">
                <a:solidFill>
                  <a:schemeClr val="tx1"/>
                </a:solidFill>
                <a:latin typeface="Arial" charset="0"/>
              </a:defRPr>
            </a:lvl4pPr>
            <a:lvl5pPr marL="2057400" indent="-228600">
              <a:defRPr sz="3200" b="1">
                <a:solidFill>
                  <a:schemeClr val="tx1"/>
                </a:solidFill>
                <a:latin typeface="Arial" charset="0"/>
              </a:defRPr>
            </a:lvl5pPr>
            <a:lvl6pPr marL="2514600" indent="-228600" eaLnBrk="0" fontAlgn="base" hangingPunct="0">
              <a:spcBef>
                <a:spcPct val="0"/>
              </a:spcBef>
              <a:spcAft>
                <a:spcPct val="0"/>
              </a:spcAft>
              <a:defRPr sz="3200" b="1">
                <a:solidFill>
                  <a:schemeClr val="tx1"/>
                </a:solidFill>
                <a:latin typeface="Arial" charset="0"/>
              </a:defRPr>
            </a:lvl6pPr>
            <a:lvl7pPr marL="2971800" indent="-228600" eaLnBrk="0" fontAlgn="base" hangingPunct="0">
              <a:spcBef>
                <a:spcPct val="0"/>
              </a:spcBef>
              <a:spcAft>
                <a:spcPct val="0"/>
              </a:spcAft>
              <a:defRPr sz="3200" b="1">
                <a:solidFill>
                  <a:schemeClr val="tx1"/>
                </a:solidFill>
                <a:latin typeface="Arial" charset="0"/>
              </a:defRPr>
            </a:lvl7pPr>
            <a:lvl8pPr marL="3429000" indent="-228600" eaLnBrk="0" fontAlgn="base" hangingPunct="0">
              <a:spcBef>
                <a:spcPct val="0"/>
              </a:spcBef>
              <a:spcAft>
                <a:spcPct val="0"/>
              </a:spcAft>
              <a:defRPr sz="3200" b="1">
                <a:solidFill>
                  <a:schemeClr val="tx1"/>
                </a:solidFill>
                <a:latin typeface="Arial" charset="0"/>
              </a:defRPr>
            </a:lvl8pPr>
            <a:lvl9pPr marL="3886200" indent="-228600" eaLnBrk="0" fontAlgn="base" hangingPunct="0">
              <a:spcBef>
                <a:spcPct val="0"/>
              </a:spcBef>
              <a:spcAft>
                <a:spcPct val="0"/>
              </a:spcAft>
              <a:defRPr sz="3200" b="1">
                <a:solidFill>
                  <a:schemeClr val="tx1"/>
                </a:solidFill>
                <a:latin typeface="Arial" charset="0"/>
              </a:defRPr>
            </a:lvl9pPr>
          </a:lstStyle>
          <a:p>
            <a:pPr algn="ctr"/>
            <a:r>
              <a:rPr lang="en-US" sz="2000" dirty="0" smtClean="0">
                <a:solidFill>
                  <a:srgbClr val="008000"/>
                </a:solidFill>
              </a:rPr>
              <a:t>Second Sentence</a:t>
            </a:r>
            <a:endParaRPr lang="en-US" sz="2000" dirty="0">
              <a:solidFill>
                <a:srgbClr val="008000"/>
              </a:solidFill>
            </a:endParaRPr>
          </a:p>
        </p:txBody>
      </p:sp>
      <p:sp>
        <p:nvSpPr>
          <p:cNvPr id="22" name="Text Box 4"/>
          <p:cNvSpPr txBox="1">
            <a:spLocks noChangeArrowheads="1"/>
          </p:cNvSpPr>
          <p:nvPr/>
        </p:nvSpPr>
        <p:spPr bwMode="auto">
          <a:xfrm>
            <a:off x="562711" y="4373907"/>
            <a:ext cx="1393201" cy="70788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lvl1pPr>
              <a:defRPr sz="3200" b="1">
                <a:solidFill>
                  <a:schemeClr val="tx1"/>
                </a:solidFill>
                <a:latin typeface="Arial" charset="0"/>
              </a:defRPr>
            </a:lvl1pPr>
            <a:lvl2pPr marL="742950" indent="-285750">
              <a:defRPr sz="3200" b="1">
                <a:solidFill>
                  <a:schemeClr val="tx1"/>
                </a:solidFill>
                <a:latin typeface="Arial" charset="0"/>
              </a:defRPr>
            </a:lvl2pPr>
            <a:lvl3pPr marL="1143000" indent="-228600">
              <a:defRPr sz="3200" b="1">
                <a:solidFill>
                  <a:schemeClr val="tx1"/>
                </a:solidFill>
                <a:latin typeface="Arial" charset="0"/>
              </a:defRPr>
            </a:lvl3pPr>
            <a:lvl4pPr marL="1600200" indent="-228600">
              <a:defRPr sz="3200" b="1">
                <a:solidFill>
                  <a:schemeClr val="tx1"/>
                </a:solidFill>
                <a:latin typeface="Arial" charset="0"/>
              </a:defRPr>
            </a:lvl4pPr>
            <a:lvl5pPr marL="2057400" indent="-228600">
              <a:defRPr sz="3200" b="1">
                <a:solidFill>
                  <a:schemeClr val="tx1"/>
                </a:solidFill>
                <a:latin typeface="Arial" charset="0"/>
              </a:defRPr>
            </a:lvl5pPr>
            <a:lvl6pPr marL="2514600" indent="-228600" eaLnBrk="0" fontAlgn="base" hangingPunct="0">
              <a:spcBef>
                <a:spcPct val="0"/>
              </a:spcBef>
              <a:spcAft>
                <a:spcPct val="0"/>
              </a:spcAft>
              <a:defRPr sz="3200" b="1">
                <a:solidFill>
                  <a:schemeClr val="tx1"/>
                </a:solidFill>
                <a:latin typeface="Arial" charset="0"/>
              </a:defRPr>
            </a:lvl6pPr>
            <a:lvl7pPr marL="2971800" indent="-228600" eaLnBrk="0" fontAlgn="base" hangingPunct="0">
              <a:spcBef>
                <a:spcPct val="0"/>
              </a:spcBef>
              <a:spcAft>
                <a:spcPct val="0"/>
              </a:spcAft>
              <a:defRPr sz="3200" b="1">
                <a:solidFill>
                  <a:schemeClr val="tx1"/>
                </a:solidFill>
                <a:latin typeface="Arial" charset="0"/>
              </a:defRPr>
            </a:lvl7pPr>
            <a:lvl8pPr marL="3429000" indent="-228600" eaLnBrk="0" fontAlgn="base" hangingPunct="0">
              <a:spcBef>
                <a:spcPct val="0"/>
              </a:spcBef>
              <a:spcAft>
                <a:spcPct val="0"/>
              </a:spcAft>
              <a:defRPr sz="3200" b="1">
                <a:solidFill>
                  <a:schemeClr val="tx1"/>
                </a:solidFill>
                <a:latin typeface="Arial" charset="0"/>
              </a:defRPr>
            </a:lvl8pPr>
            <a:lvl9pPr marL="3886200" indent="-228600" eaLnBrk="0" fontAlgn="base" hangingPunct="0">
              <a:spcBef>
                <a:spcPct val="0"/>
              </a:spcBef>
              <a:spcAft>
                <a:spcPct val="0"/>
              </a:spcAft>
              <a:defRPr sz="3200" b="1">
                <a:solidFill>
                  <a:schemeClr val="tx1"/>
                </a:solidFill>
                <a:latin typeface="Arial" charset="0"/>
              </a:defRPr>
            </a:lvl9pPr>
          </a:lstStyle>
          <a:p>
            <a:pPr algn="ctr"/>
            <a:r>
              <a:rPr lang="en-US" sz="2000" dirty="0" smtClean="0">
                <a:solidFill>
                  <a:srgbClr val="008000"/>
                </a:solidFill>
              </a:rPr>
              <a:t>Third Sentence</a:t>
            </a:r>
            <a:endParaRPr lang="en-US" sz="2000" dirty="0">
              <a:solidFill>
                <a:srgbClr val="008000"/>
              </a:solidFill>
            </a:endParaRPr>
          </a:p>
        </p:txBody>
      </p:sp>
      <p:sp>
        <p:nvSpPr>
          <p:cNvPr id="23" name="Text Box 4"/>
          <p:cNvSpPr txBox="1">
            <a:spLocks noChangeArrowheads="1"/>
          </p:cNvSpPr>
          <p:nvPr/>
        </p:nvSpPr>
        <p:spPr bwMode="auto">
          <a:xfrm>
            <a:off x="2447078" y="2499904"/>
            <a:ext cx="5693959" cy="70788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lvl1pPr>
              <a:defRPr sz="3200" b="1">
                <a:solidFill>
                  <a:schemeClr val="tx1"/>
                </a:solidFill>
                <a:latin typeface="Arial" charset="0"/>
              </a:defRPr>
            </a:lvl1pPr>
            <a:lvl2pPr marL="742950" indent="-285750">
              <a:defRPr sz="3200" b="1">
                <a:solidFill>
                  <a:schemeClr val="tx1"/>
                </a:solidFill>
                <a:latin typeface="Arial" charset="0"/>
              </a:defRPr>
            </a:lvl2pPr>
            <a:lvl3pPr marL="1143000" indent="-228600">
              <a:defRPr sz="3200" b="1">
                <a:solidFill>
                  <a:schemeClr val="tx1"/>
                </a:solidFill>
                <a:latin typeface="Arial" charset="0"/>
              </a:defRPr>
            </a:lvl3pPr>
            <a:lvl4pPr marL="1600200" indent="-228600">
              <a:defRPr sz="3200" b="1">
                <a:solidFill>
                  <a:schemeClr val="tx1"/>
                </a:solidFill>
                <a:latin typeface="Arial" charset="0"/>
              </a:defRPr>
            </a:lvl4pPr>
            <a:lvl5pPr marL="2057400" indent="-228600">
              <a:defRPr sz="3200" b="1">
                <a:solidFill>
                  <a:schemeClr val="tx1"/>
                </a:solidFill>
                <a:latin typeface="Arial" charset="0"/>
              </a:defRPr>
            </a:lvl5pPr>
            <a:lvl6pPr marL="2514600" indent="-228600" eaLnBrk="0" fontAlgn="base" hangingPunct="0">
              <a:spcBef>
                <a:spcPct val="0"/>
              </a:spcBef>
              <a:spcAft>
                <a:spcPct val="0"/>
              </a:spcAft>
              <a:defRPr sz="3200" b="1">
                <a:solidFill>
                  <a:schemeClr val="tx1"/>
                </a:solidFill>
                <a:latin typeface="Arial" charset="0"/>
              </a:defRPr>
            </a:lvl6pPr>
            <a:lvl7pPr marL="2971800" indent="-228600" eaLnBrk="0" fontAlgn="base" hangingPunct="0">
              <a:spcBef>
                <a:spcPct val="0"/>
              </a:spcBef>
              <a:spcAft>
                <a:spcPct val="0"/>
              </a:spcAft>
              <a:defRPr sz="3200" b="1">
                <a:solidFill>
                  <a:schemeClr val="tx1"/>
                </a:solidFill>
                <a:latin typeface="Arial" charset="0"/>
              </a:defRPr>
            </a:lvl7pPr>
            <a:lvl8pPr marL="3429000" indent="-228600" eaLnBrk="0" fontAlgn="base" hangingPunct="0">
              <a:spcBef>
                <a:spcPct val="0"/>
              </a:spcBef>
              <a:spcAft>
                <a:spcPct val="0"/>
              </a:spcAft>
              <a:defRPr sz="3200" b="1">
                <a:solidFill>
                  <a:schemeClr val="tx1"/>
                </a:solidFill>
                <a:latin typeface="Arial" charset="0"/>
              </a:defRPr>
            </a:lvl8pPr>
            <a:lvl9pPr marL="3886200" indent="-228600" eaLnBrk="0" fontAlgn="base" hangingPunct="0">
              <a:spcBef>
                <a:spcPct val="0"/>
              </a:spcBef>
              <a:spcAft>
                <a:spcPct val="0"/>
              </a:spcAft>
              <a:defRPr sz="3200" b="1">
                <a:solidFill>
                  <a:schemeClr val="tx1"/>
                </a:solidFill>
                <a:latin typeface="Arial" charset="0"/>
              </a:defRPr>
            </a:lvl9pPr>
          </a:lstStyle>
          <a:p>
            <a:r>
              <a:rPr lang="en-US" sz="2000" dirty="0" smtClean="0"/>
              <a:t>Describe the system change to be made and its expected impact on the causal factor(s)</a:t>
            </a:r>
            <a:endParaRPr lang="en-US" sz="2000" dirty="0"/>
          </a:p>
        </p:txBody>
      </p:sp>
      <p:sp>
        <p:nvSpPr>
          <p:cNvPr id="24" name="Text Box 4"/>
          <p:cNvSpPr txBox="1">
            <a:spLocks noChangeArrowheads="1"/>
          </p:cNvSpPr>
          <p:nvPr/>
        </p:nvSpPr>
        <p:spPr bwMode="auto">
          <a:xfrm>
            <a:off x="2447078" y="3434565"/>
            <a:ext cx="6287569" cy="70788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lvl1pPr>
              <a:defRPr sz="3200" b="1">
                <a:solidFill>
                  <a:schemeClr val="tx1"/>
                </a:solidFill>
                <a:latin typeface="Arial" charset="0"/>
              </a:defRPr>
            </a:lvl1pPr>
            <a:lvl2pPr marL="742950" indent="-285750">
              <a:defRPr sz="3200" b="1">
                <a:solidFill>
                  <a:schemeClr val="tx1"/>
                </a:solidFill>
                <a:latin typeface="Arial" charset="0"/>
              </a:defRPr>
            </a:lvl2pPr>
            <a:lvl3pPr marL="1143000" indent="-228600">
              <a:defRPr sz="3200" b="1">
                <a:solidFill>
                  <a:schemeClr val="tx1"/>
                </a:solidFill>
                <a:latin typeface="Arial" charset="0"/>
              </a:defRPr>
            </a:lvl3pPr>
            <a:lvl4pPr marL="1600200" indent="-228600">
              <a:defRPr sz="3200" b="1">
                <a:solidFill>
                  <a:schemeClr val="tx1"/>
                </a:solidFill>
                <a:latin typeface="Arial" charset="0"/>
              </a:defRPr>
            </a:lvl4pPr>
            <a:lvl5pPr marL="2057400" indent="-228600">
              <a:defRPr sz="3200" b="1">
                <a:solidFill>
                  <a:schemeClr val="tx1"/>
                </a:solidFill>
                <a:latin typeface="Arial" charset="0"/>
              </a:defRPr>
            </a:lvl5pPr>
            <a:lvl6pPr marL="2514600" indent="-228600" eaLnBrk="0" fontAlgn="base" hangingPunct="0">
              <a:spcBef>
                <a:spcPct val="0"/>
              </a:spcBef>
              <a:spcAft>
                <a:spcPct val="0"/>
              </a:spcAft>
              <a:defRPr sz="3200" b="1">
                <a:solidFill>
                  <a:schemeClr val="tx1"/>
                </a:solidFill>
                <a:latin typeface="Arial" charset="0"/>
              </a:defRPr>
            </a:lvl6pPr>
            <a:lvl7pPr marL="2971800" indent="-228600" eaLnBrk="0" fontAlgn="base" hangingPunct="0">
              <a:spcBef>
                <a:spcPct val="0"/>
              </a:spcBef>
              <a:spcAft>
                <a:spcPct val="0"/>
              </a:spcAft>
              <a:defRPr sz="3200" b="1">
                <a:solidFill>
                  <a:schemeClr val="tx1"/>
                </a:solidFill>
                <a:latin typeface="Arial" charset="0"/>
              </a:defRPr>
            </a:lvl7pPr>
            <a:lvl8pPr marL="3429000" indent="-228600" eaLnBrk="0" fontAlgn="base" hangingPunct="0">
              <a:spcBef>
                <a:spcPct val="0"/>
              </a:spcBef>
              <a:spcAft>
                <a:spcPct val="0"/>
              </a:spcAft>
              <a:defRPr sz="3200" b="1">
                <a:solidFill>
                  <a:schemeClr val="tx1"/>
                </a:solidFill>
                <a:latin typeface="Arial" charset="0"/>
              </a:defRPr>
            </a:lvl8pPr>
            <a:lvl9pPr marL="3886200" indent="-228600" eaLnBrk="0" fontAlgn="base" hangingPunct="0">
              <a:spcBef>
                <a:spcPct val="0"/>
              </a:spcBef>
              <a:spcAft>
                <a:spcPct val="0"/>
              </a:spcAft>
              <a:defRPr sz="3200" b="1">
                <a:solidFill>
                  <a:schemeClr val="tx1"/>
                </a:solidFill>
                <a:latin typeface="Arial" charset="0"/>
              </a:defRPr>
            </a:lvl9pPr>
          </a:lstStyle>
          <a:p>
            <a:r>
              <a:rPr lang="en-US" sz="2000" dirty="0" smtClean="0"/>
              <a:t>List 2-3 key features of the change to help identify how this fix will minimize future CF occurrences</a:t>
            </a:r>
            <a:endParaRPr lang="en-US" sz="2000" dirty="0"/>
          </a:p>
        </p:txBody>
      </p:sp>
      <p:sp>
        <p:nvSpPr>
          <p:cNvPr id="25" name="Text Box 4"/>
          <p:cNvSpPr txBox="1">
            <a:spLocks noChangeArrowheads="1"/>
          </p:cNvSpPr>
          <p:nvPr/>
        </p:nvSpPr>
        <p:spPr bwMode="auto">
          <a:xfrm>
            <a:off x="2447078" y="4341614"/>
            <a:ext cx="6287569" cy="10156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lvl1pPr>
              <a:defRPr sz="3200" b="1">
                <a:solidFill>
                  <a:schemeClr val="tx1"/>
                </a:solidFill>
                <a:latin typeface="Arial" charset="0"/>
              </a:defRPr>
            </a:lvl1pPr>
            <a:lvl2pPr marL="742950" indent="-285750">
              <a:defRPr sz="3200" b="1">
                <a:solidFill>
                  <a:schemeClr val="tx1"/>
                </a:solidFill>
                <a:latin typeface="Arial" charset="0"/>
              </a:defRPr>
            </a:lvl2pPr>
            <a:lvl3pPr marL="1143000" indent="-228600">
              <a:defRPr sz="3200" b="1">
                <a:solidFill>
                  <a:schemeClr val="tx1"/>
                </a:solidFill>
                <a:latin typeface="Arial" charset="0"/>
              </a:defRPr>
            </a:lvl3pPr>
            <a:lvl4pPr marL="1600200" indent="-228600">
              <a:defRPr sz="3200" b="1">
                <a:solidFill>
                  <a:schemeClr val="tx1"/>
                </a:solidFill>
                <a:latin typeface="Arial" charset="0"/>
              </a:defRPr>
            </a:lvl4pPr>
            <a:lvl5pPr marL="2057400" indent="-228600">
              <a:defRPr sz="3200" b="1">
                <a:solidFill>
                  <a:schemeClr val="tx1"/>
                </a:solidFill>
                <a:latin typeface="Arial" charset="0"/>
              </a:defRPr>
            </a:lvl5pPr>
            <a:lvl6pPr marL="2514600" indent="-228600" eaLnBrk="0" fontAlgn="base" hangingPunct="0">
              <a:spcBef>
                <a:spcPct val="0"/>
              </a:spcBef>
              <a:spcAft>
                <a:spcPct val="0"/>
              </a:spcAft>
              <a:defRPr sz="3200" b="1">
                <a:solidFill>
                  <a:schemeClr val="tx1"/>
                </a:solidFill>
                <a:latin typeface="Arial" charset="0"/>
              </a:defRPr>
            </a:lvl6pPr>
            <a:lvl7pPr marL="2971800" indent="-228600" eaLnBrk="0" fontAlgn="base" hangingPunct="0">
              <a:spcBef>
                <a:spcPct val="0"/>
              </a:spcBef>
              <a:spcAft>
                <a:spcPct val="0"/>
              </a:spcAft>
              <a:defRPr sz="3200" b="1">
                <a:solidFill>
                  <a:schemeClr val="tx1"/>
                </a:solidFill>
                <a:latin typeface="Arial" charset="0"/>
              </a:defRPr>
            </a:lvl7pPr>
            <a:lvl8pPr marL="3429000" indent="-228600" eaLnBrk="0" fontAlgn="base" hangingPunct="0">
              <a:spcBef>
                <a:spcPct val="0"/>
              </a:spcBef>
              <a:spcAft>
                <a:spcPct val="0"/>
              </a:spcAft>
              <a:defRPr sz="3200" b="1">
                <a:solidFill>
                  <a:schemeClr val="tx1"/>
                </a:solidFill>
                <a:latin typeface="Arial" charset="0"/>
              </a:defRPr>
            </a:lvl8pPr>
            <a:lvl9pPr marL="3886200" indent="-228600" eaLnBrk="0" fontAlgn="base" hangingPunct="0">
              <a:spcBef>
                <a:spcPct val="0"/>
              </a:spcBef>
              <a:spcAft>
                <a:spcPct val="0"/>
              </a:spcAft>
              <a:defRPr sz="3200" b="1">
                <a:solidFill>
                  <a:schemeClr val="tx1"/>
                </a:solidFill>
                <a:latin typeface="Arial" charset="0"/>
              </a:defRPr>
            </a:lvl9pPr>
          </a:lstStyle>
          <a:p>
            <a:r>
              <a:rPr lang="en-US" sz="2000" dirty="0" smtClean="0"/>
              <a:t>Describe the key approaches that will be used to roll out / deploy the fixes once they have been developed</a:t>
            </a:r>
            <a:endParaRPr lang="en-US" sz="2000" dirty="0"/>
          </a:p>
        </p:txBody>
      </p:sp>
      <p:sp>
        <p:nvSpPr>
          <p:cNvPr id="26" name="Text Box 4"/>
          <p:cNvSpPr txBox="1">
            <a:spLocks noChangeArrowheads="1"/>
          </p:cNvSpPr>
          <p:nvPr/>
        </p:nvSpPr>
        <p:spPr bwMode="auto">
          <a:xfrm>
            <a:off x="1033339" y="1324569"/>
            <a:ext cx="6971185" cy="83099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lvl1pPr>
              <a:defRPr sz="3200" b="1">
                <a:solidFill>
                  <a:schemeClr val="tx1"/>
                </a:solidFill>
                <a:latin typeface="Arial" charset="0"/>
              </a:defRPr>
            </a:lvl1pPr>
            <a:lvl2pPr marL="742950" indent="-285750">
              <a:defRPr sz="3200" b="1">
                <a:solidFill>
                  <a:schemeClr val="tx1"/>
                </a:solidFill>
                <a:latin typeface="Arial" charset="0"/>
              </a:defRPr>
            </a:lvl2pPr>
            <a:lvl3pPr marL="1143000" indent="-228600">
              <a:defRPr sz="3200" b="1">
                <a:solidFill>
                  <a:schemeClr val="tx1"/>
                </a:solidFill>
                <a:latin typeface="Arial" charset="0"/>
              </a:defRPr>
            </a:lvl3pPr>
            <a:lvl4pPr marL="1600200" indent="-228600">
              <a:defRPr sz="3200" b="1">
                <a:solidFill>
                  <a:schemeClr val="tx1"/>
                </a:solidFill>
                <a:latin typeface="Arial" charset="0"/>
              </a:defRPr>
            </a:lvl4pPr>
            <a:lvl5pPr marL="2057400" indent="-228600">
              <a:defRPr sz="3200" b="1">
                <a:solidFill>
                  <a:schemeClr val="tx1"/>
                </a:solidFill>
                <a:latin typeface="Arial" charset="0"/>
              </a:defRPr>
            </a:lvl5pPr>
            <a:lvl6pPr marL="2514600" indent="-228600" eaLnBrk="0" fontAlgn="base" hangingPunct="0">
              <a:spcBef>
                <a:spcPct val="0"/>
              </a:spcBef>
              <a:spcAft>
                <a:spcPct val="0"/>
              </a:spcAft>
              <a:defRPr sz="3200" b="1">
                <a:solidFill>
                  <a:schemeClr val="tx1"/>
                </a:solidFill>
                <a:latin typeface="Arial" charset="0"/>
              </a:defRPr>
            </a:lvl6pPr>
            <a:lvl7pPr marL="2971800" indent="-228600" eaLnBrk="0" fontAlgn="base" hangingPunct="0">
              <a:spcBef>
                <a:spcPct val="0"/>
              </a:spcBef>
              <a:spcAft>
                <a:spcPct val="0"/>
              </a:spcAft>
              <a:defRPr sz="3200" b="1">
                <a:solidFill>
                  <a:schemeClr val="tx1"/>
                </a:solidFill>
                <a:latin typeface="Arial" charset="0"/>
              </a:defRPr>
            </a:lvl7pPr>
            <a:lvl8pPr marL="3429000" indent="-228600" eaLnBrk="0" fontAlgn="base" hangingPunct="0">
              <a:spcBef>
                <a:spcPct val="0"/>
              </a:spcBef>
              <a:spcAft>
                <a:spcPct val="0"/>
              </a:spcAft>
              <a:defRPr sz="3200" b="1">
                <a:solidFill>
                  <a:schemeClr val="tx1"/>
                </a:solidFill>
                <a:latin typeface="Arial" charset="0"/>
              </a:defRPr>
            </a:lvl8pPr>
            <a:lvl9pPr marL="3886200" indent="-228600" eaLnBrk="0" fontAlgn="base" hangingPunct="0">
              <a:spcBef>
                <a:spcPct val="0"/>
              </a:spcBef>
              <a:spcAft>
                <a:spcPct val="0"/>
              </a:spcAft>
              <a:defRPr sz="3200" b="1">
                <a:solidFill>
                  <a:schemeClr val="tx1"/>
                </a:solidFill>
                <a:latin typeface="Arial" charset="0"/>
              </a:defRPr>
            </a:lvl9pPr>
          </a:lstStyle>
          <a:p>
            <a:pPr algn="ctr"/>
            <a:r>
              <a:rPr lang="en-US" sz="2400" dirty="0" smtClean="0">
                <a:solidFill>
                  <a:srgbClr val="0000FF"/>
                </a:solidFill>
              </a:rPr>
              <a:t>The ‘Three Sentence’ approach can be used to write a more well-rounded corrective action</a:t>
            </a:r>
            <a:endParaRPr lang="en-US" sz="2400" dirty="0">
              <a:solidFill>
                <a:srgbClr val="0000FF"/>
              </a:solidFill>
            </a:endParaRPr>
          </a:p>
        </p:txBody>
      </p:sp>
      <p:sp>
        <p:nvSpPr>
          <p:cNvPr id="27" name="Text Box 4"/>
          <p:cNvSpPr txBox="1">
            <a:spLocks noChangeArrowheads="1"/>
          </p:cNvSpPr>
          <p:nvPr/>
        </p:nvSpPr>
        <p:spPr bwMode="auto">
          <a:xfrm>
            <a:off x="1072440" y="5480031"/>
            <a:ext cx="6971185" cy="70788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lvl1pPr>
              <a:defRPr sz="3200" b="1">
                <a:solidFill>
                  <a:schemeClr val="tx1"/>
                </a:solidFill>
                <a:latin typeface="Arial" charset="0"/>
              </a:defRPr>
            </a:lvl1pPr>
            <a:lvl2pPr marL="742950" indent="-285750">
              <a:defRPr sz="3200" b="1">
                <a:solidFill>
                  <a:schemeClr val="tx1"/>
                </a:solidFill>
                <a:latin typeface="Arial" charset="0"/>
              </a:defRPr>
            </a:lvl2pPr>
            <a:lvl3pPr marL="1143000" indent="-228600">
              <a:defRPr sz="3200" b="1">
                <a:solidFill>
                  <a:schemeClr val="tx1"/>
                </a:solidFill>
                <a:latin typeface="Arial" charset="0"/>
              </a:defRPr>
            </a:lvl3pPr>
            <a:lvl4pPr marL="1600200" indent="-228600">
              <a:defRPr sz="3200" b="1">
                <a:solidFill>
                  <a:schemeClr val="tx1"/>
                </a:solidFill>
                <a:latin typeface="Arial" charset="0"/>
              </a:defRPr>
            </a:lvl4pPr>
            <a:lvl5pPr marL="2057400" indent="-228600">
              <a:defRPr sz="3200" b="1">
                <a:solidFill>
                  <a:schemeClr val="tx1"/>
                </a:solidFill>
                <a:latin typeface="Arial" charset="0"/>
              </a:defRPr>
            </a:lvl5pPr>
            <a:lvl6pPr marL="2514600" indent="-228600" eaLnBrk="0" fontAlgn="base" hangingPunct="0">
              <a:spcBef>
                <a:spcPct val="0"/>
              </a:spcBef>
              <a:spcAft>
                <a:spcPct val="0"/>
              </a:spcAft>
              <a:defRPr sz="3200" b="1">
                <a:solidFill>
                  <a:schemeClr val="tx1"/>
                </a:solidFill>
                <a:latin typeface="Arial" charset="0"/>
              </a:defRPr>
            </a:lvl6pPr>
            <a:lvl7pPr marL="2971800" indent="-228600" eaLnBrk="0" fontAlgn="base" hangingPunct="0">
              <a:spcBef>
                <a:spcPct val="0"/>
              </a:spcBef>
              <a:spcAft>
                <a:spcPct val="0"/>
              </a:spcAft>
              <a:defRPr sz="3200" b="1">
                <a:solidFill>
                  <a:schemeClr val="tx1"/>
                </a:solidFill>
                <a:latin typeface="Arial" charset="0"/>
              </a:defRPr>
            </a:lvl7pPr>
            <a:lvl8pPr marL="3429000" indent="-228600" eaLnBrk="0" fontAlgn="base" hangingPunct="0">
              <a:spcBef>
                <a:spcPct val="0"/>
              </a:spcBef>
              <a:spcAft>
                <a:spcPct val="0"/>
              </a:spcAft>
              <a:defRPr sz="3200" b="1">
                <a:solidFill>
                  <a:schemeClr val="tx1"/>
                </a:solidFill>
                <a:latin typeface="Arial" charset="0"/>
              </a:defRPr>
            </a:lvl8pPr>
            <a:lvl9pPr marL="3886200" indent="-228600" eaLnBrk="0" fontAlgn="base" hangingPunct="0">
              <a:spcBef>
                <a:spcPct val="0"/>
              </a:spcBef>
              <a:spcAft>
                <a:spcPct val="0"/>
              </a:spcAft>
              <a:defRPr sz="3200" b="1">
                <a:solidFill>
                  <a:schemeClr val="tx1"/>
                </a:solidFill>
                <a:latin typeface="Arial" charset="0"/>
              </a:defRPr>
            </a:lvl9pPr>
          </a:lstStyle>
          <a:p>
            <a:pPr algn="ctr"/>
            <a:r>
              <a:rPr lang="en-US" sz="2000" b="0" dirty="0" smtClean="0">
                <a:solidFill>
                  <a:schemeClr val="accent2">
                    <a:lumMod val="50000"/>
                  </a:schemeClr>
                </a:solidFill>
                <a:latin typeface="Arial Rounded MT Bold"/>
                <a:cs typeface="Arial Rounded MT Bold"/>
              </a:rPr>
              <a:t>You can also add implementation verification and effectiveness validation sentences as dressing!</a:t>
            </a:r>
            <a:endParaRPr lang="en-US" sz="2000" b="0" dirty="0">
              <a:solidFill>
                <a:schemeClr val="accent2">
                  <a:lumMod val="50000"/>
                </a:schemeClr>
              </a:solidFill>
              <a:latin typeface="Arial Rounded MT Bold"/>
              <a:cs typeface="Arial Rounded MT Bold"/>
            </a:endParaRPr>
          </a:p>
        </p:txBody>
      </p:sp>
    </p:spTree>
    <p:extLst>
      <p:ext uri="{BB962C8B-B14F-4D97-AF65-F5344CB8AC3E}">
        <p14:creationId xmlns:p14="http://schemas.microsoft.com/office/powerpoint/2010/main" val="2466255382"/>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981200" y="304800"/>
            <a:ext cx="5334000" cy="609599"/>
          </a:xfrm>
          <a:solidFill>
            <a:schemeClr val="bg1"/>
          </a:solidFill>
          <a:ln w="25400" cmpd="sng">
            <a:solidFill>
              <a:schemeClr val="tx1"/>
            </a:solidFill>
            <a:prstDash val="sysDot"/>
          </a:ln>
          <a:effectLst/>
        </p:spPr>
        <p:txBody>
          <a:bodyPr vert="horz" lIns="91440" tIns="45720" rIns="91440" bIns="45720" rtlCol="0" anchor="ctr" anchorCtr="1">
            <a:noAutofit/>
          </a:bodyPr>
          <a:lstStyle/>
          <a:p>
            <a:pPr marL="0" indent="0" algn="ctr">
              <a:buNone/>
            </a:pPr>
            <a:r>
              <a:rPr lang="en-US" sz="2800" dirty="0"/>
              <a:t>Assessing Potential Fix Impact</a:t>
            </a:r>
          </a:p>
        </p:txBody>
      </p:sp>
      <p:sp>
        <p:nvSpPr>
          <p:cNvPr id="3" name="Text Box 4"/>
          <p:cNvSpPr txBox="1">
            <a:spLocks noChangeArrowheads="1"/>
          </p:cNvSpPr>
          <p:nvPr/>
        </p:nvSpPr>
        <p:spPr bwMode="auto">
          <a:xfrm>
            <a:off x="156204" y="1941891"/>
            <a:ext cx="2575177"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lvl1pPr>
              <a:defRPr sz="3200" b="1">
                <a:solidFill>
                  <a:schemeClr val="tx1"/>
                </a:solidFill>
                <a:latin typeface="Arial" charset="0"/>
              </a:defRPr>
            </a:lvl1pPr>
            <a:lvl2pPr marL="742950" indent="-285750">
              <a:defRPr sz="3200" b="1">
                <a:solidFill>
                  <a:schemeClr val="tx1"/>
                </a:solidFill>
                <a:latin typeface="Arial" charset="0"/>
              </a:defRPr>
            </a:lvl2pPr>
            <a:lvl3pPr marL="1143000" indent="-228600">
              <a:defRPr sz="3200" b="1">
                <a:solidFill>
                  <a:schemeClr val="tx1"/>
                </a:solidFill>
                <a:latin typeface="Arial" charset="0"/>
              </a:defRPr>
            </a:lvl3pPr>
            <a:lvl4pPr marL="1600200" indent="-228600">
              <a:defRPr sz="3200" b="1">
                <a:solidFill>
                  <a:schemeClr val="tx1"/>
                </a:solidFill>
                <a:latin typeface="Arial" charset="0"/>
              </a:defRPr>
            </a:lvl4pPr>
            <a:lvl5pPr marL="2057400" indent="-228600">
              <a:defRPr sz="3200" b="1">
                <a:solidFill>
                  <a:schemeClr val="tx1"/>
                </a:solidFill>
                <a:latin typeface="Arial" charset="0"/>
              </a:defRPr>
            </a:lvl5pPr>
            <a:lvl6pPr marL="2514600" indent="-228600" eaLnBrk="0" fontAlgn="base" hangingPunct="0">
              <a:spcBef>
                <a:spcPct val="0"/>
              </a:spcBef>
              <a:spcAft>
                <a:spcPct val="0"/>
              </a:spcAft>
              <a:defRPr sz="3200" b="1">
                <a:solidFill>
                  <a:schemeClr val="tx1"/>
                </a:solidFill>
                <a:latin typeface="Arial" charset="0"/>
              </a:defRPr>
            </a:lvl6pPr>
            <a:lvl7pPr marL="2971800" indent="-228600" eaLnBrk="0" fontAlgn="base" hangingPunct="0">
              <a:spcBef>
                <a:spcPct val="0"/>
              </a:spcBef>
              <a:spcAft>
                <a:spcPct val="0"/>
              </a:spcAft>
              <a:defRPr sz="3200" b="1">
                <a:solidFill>
                  <a:schemeClr val="tx1"/>
                </a:solidFill>
                <a:latin typeface="Arial" charset="0"/>
              </a:defRPr>
            </a:lvl7pPr>
            <a:lvl8pPr marL="3429000" indent="-228600" eaLnBrk="0" fontAlgn="base" hangingPunct="0">
              <a:spcBef>
                <a:spcPct val="0"/>
              </a:spcBef>
              <a:spcAft>
                <a:spcPct val="0"/>
              </a:spcAft>
              <a:defRPr sz="3200" b="1">
                <a:solidFill>
                  <a:schemeClr val="tx1"/>
                </a:solidFill>
                <a:latin typeface="Arial" charset="0"/>
              </a:defRPr>
            </a:lvl8pPr>
            <a:lvl9pPr marL="3886200" indent="-228600" eaLnBrk="0" fontAlgn="base" hangingPunct="0">
              <a:spcBef>
                <a:spcPct val="0"/>
              </a:spcBef>
              <a:spcAft>
                <a:spcPct val="0"/>
              </a:spcAft>
              <a:defRPr sz="3200" b="1">
                <a:solidFill>
                  <a:schemeClr val="tx1"/>
                </a:solidFill>
                <a:latin typeface="Arial" charset="0"/>
              </a:defRPr>
            </a:lvl9pPr>
          </a:lstStyle>
          <a:p>
            <a:pPr algn="ctr"/>
            <a:r>
              <a:rPr lang="en-US" sz="2000" dirty="0" smtClean="0"/>
              <a:t>Active Safeguard?</a:t>
            </a:r>
            <a:endParaRPr lang="en-US" sz="2000" dirty="0"/>
          </a:p>
        </p:txBody>
      </p:sp>
      <p:sp>
        <p:nvSpPr>
          <p:cNvPr id="4" name="Text Box 4"/>
          <p:cNvSpPr txBox="1">
            <a:spLocks noChangeArrowheads="1"/>
          </p:cNvSpPr>
          <p:nvPr/>
        </p:nvSpPr>
        <p:spPr bwMode="auto">
          <a:xfrm>
            <a:off x="6208297" y="1943947"/>
            <a:ext cx="2719136"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lvl1pPr>
              <a:defRPr sz="3200" b="1">
                <a:solidFill>
                  <a:schemeClr val="tx1"/>
                </a:solidFill>
                <a:latin typeface="Arial" charset="0"/>
              </a:defRPr>
            </a:lvl1pPr>
            <a:lvl2pPr marL="742950" indent="-285750">
              <a:defRPr sz="3200" b="1">
                <a:solidFill>
                  <a:schemeClr val="tx1"/>
                </a:solidFill>
                <a:latin typeface="Arial" charset="0"/>
              </a:defRPr>
            </a:lvl2pPr>
            <a:lvl3pPr marL="1143000" indent="-228600">
              <a:defRPr sz="3200" b="1">
                <a:solidFill>
                  <a:schemeClr val="tx1"/>
                </a:solidFill>
                <a:latin typeface="Arial" charset="0"/>
              </a:defRPr>
            </a:lvl3pPr>
            <a:lvl4pPr marL="1600200" indent="-228600">
              <a:defRPr sz="3200" b="1">
                <a:solidFill>
                  <a:schemeClr val="tx1"/>
                </a:solidFill>
                <a:latin typeface="Arial" charset="0"/>
              </a:defRPr>
            </a:lvl4pPr>
            <a:lvl5pPr marL="2057400" indent="-228600">
              <a:defRPr sz="3200" b="1">
                <a:solidFill>
                  <a:schemeClr val="tx1"/>
                </a:solidFill>
                <a:latin typeface="Arial" charset="0"/>
              </a:defRPr>
            </a:lvl5pPr>
            <a:lvl6pPr marL="2514600" indent="-228600" eaLnBrk="0" fontAlgn="base" hangingPunct="0">
              <a:spcBef>
                <a:spcPct val="0"/>
              </a:spcBef>
              <a:spcAft>
                <a:spcPct val="0"/>
              </a:spcAft>
              <a:defRPr sz="3200" b="1">
                <a:solidFill>
                  <a:schemeClr val="tx1"/>
                </a:solidFill>
                <a:latin typeface="Arial" charset="0"/>
              </a:defRPr>
            </a:lvl6pPr>
            <a:lvl7pPr marL="2971800" indent="-228600" eaLnBrk="0" fontAlgn="base" hangingPunct="0">
              <a:spcBef>
                <a:spcPct val="0"/>
              </a:spcBef>
              <a:spcAft>
                <a:spcPct val="0"/>
              </a:spcAft>
              <a:defRPr sz="3200" b="1">
                <a:solidFill>
                  <a:schemeClr val="tx1"/>
                </a:solidFill>
                <a:latin typeface="Arial" charset="0"/>
              </a:defRPr>
            </a:lvl7pPr>
            <a:lvl8pPr marL="3429000" indent="-228600" eaLnBrk="0" fontAlgn="base" hangingPunct="0">
              <a:spcBef>
                <a:spcPct val="0"/>
              </a:spcBef>
              <a:spcAft>
                <a:spcPct val="0"/>
              </a:spcAft>
              <a:defRPr sz="3200" b="1">
                <a:solidFill>
                  <a:schemeClr val="tx1"/>
                </a:solidFill>
                <a:latin typeface="Arial" charset="0"/>
              </a:defRPr>
            </a:lvl8pPr>
            <a:lvl9pPr marL="3886200" indent="-228600" eaLnBrk="0" fontAlgn="base" hangingPunct="0">
              <a:spcBef>
                <a:spcPct val="0"/>
              </a:spcBef>
              <a:spcAft>
                <a:spcPct val="0"/>
              </a:spcAft>
              <a:defRPr sz="3200" b="1">
                <a:solidFill>
                  <a:schemeClr val="tx1"/>
                </a:solidFill>
                <a:latin typeface="Arial" charset="0"/>
              </a:defRPr>
            </a:lvl9pPr>
          </a:lstStyle>
          <a:p>
            <a:pPr algn="ctr"/>
            <a:r>
              <a:rPr lang="en-US" sz="2000" dirty="0" smtClean="0"/>
              <a:t>Passive Safeguard?</a:t>
            </a:r>
            <a:endParaRPr lang="en-US" sz="2000" dirty="0"/>
          </a:p>
        </p:txBody>
      </p:sp>
      <p:cxnSp>
        <p:nvCxnSpPr>
          <p:cNvPr id="5" name="Straight Arrow Connector 4"/>
          <p:cNvCxnSpPr>
            <a:stCxn id="3" idx="3"/>
            <a:endCxn id="4" idx="1"/>
          </p:cNvCxnSpPr>
          <p:nvPr/>
        </p:nvCxnSpPr>
        <p:spPr>
          <a:xfrm>
            <a:off x="2731381" y="2141946"/>
            <a:ext cx="3476916" cy="2056"/>
          </a:xfrm>
          <a:prstGeom prst="straightConnector1">
            <a:avLst/>
          </a:prstGeom>
          <a:ln w="60325">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6" name="Text Box 4"/>
          <p:cNvSpPr txBox="1">
            <a:spLocks noChangeArrowheads="1"/>
          </p:cNvSpPr>
          <p:nvPr/>
        </p:nvSpPr>
        <p:spPr bwMode="auto">
          <a:xfrm>
            <a:off x="97587" y="2762691"/>
            <a:ext cx="2692410"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lvl1pPr>
              <a:defRPr sz="3200" b="1">
                <a:solidFill>
                  <a:schemeClr val="tx1"/>
                </a:solidFill>
                <a:latin typeface="Arial" charset="0"/>
              </a:defRPr>
            </a:lvl1pPr>
            <a:lvl2pPr marL="742950" indent="-285750">
              <a:defRPr sz="3200" b="1">
                <a:solidFill>
                  <a:schemeClr val="tx1"/>
                </a:solidFill>
                <a:latin typeface="Arial" charset="0"/>
              </a:defRPr>
            </a:lvl2pPr>
            <a:lvl3pPr marL="1143000" indent="-228600">
              <a:defRPr sz="3200" b="1">
                <a:solidFill>
                  <a:schemeClr val="tx1"/>
                </a:solidFill>
                <a:latin typeface="Arial" charset="0"/>
              </a:defRPr>
            </a:lvl3pPr>
            <a:lvl4pPr marL="1600200" indent="-228600">
              <a:defRPr sz="3200" b="1">
                <a:solidFill>
                  <a:schemeClr val="tx1"/>
                </a:solidFill>
                <a:latin typeface="Arial" charset="0"/>
              </a:defRPr>
            </a:lvl4pPr>
            <a:lvl5pPr marL="2057400" indent="-228600">
              <a:defRPr sz="3200" b="1">
                <a:solidFill>
                  <a:schemeClr val="tx1"/>
                </a:solidFill>
                <a:latin typeface="Arial" charset="0"/>
              </a:defRPr>
            </a:lvl5pPr>
            <a:lvl6pPr marL="2514600" indent="-228600" eaLnBrk="0" fontAlgn="base" hangingPunct="0">
              <a:spcBef>
                <a:spcPct val="0"/>
              </a:spcBef>
              <a:spcAft>
                <a:spcPct val="0"/>
              </a:spcAft>
              <a:defRPr sz="3200" b="1">
                <a:solidFill>
                  <a:schemeClr val="tx1"/>
                </a:solidFill>
                <a:latin typeface="Arial" charset="0"/>
              </a:defRPr>
            </a:lvl6pPr>
            <a:lvl7pPr marL="2971800" indent="-228600" eaLnBrk="0" fontAlgn="base" hangingPunct="0">
              <a:spcBef>
                <a:spcPct val="0"/>
              </a:spcBef>
              <a:spcAft>
                <a:spcPct val="0"/>
              </a:spcAft>
              <a:defRPr sz="3200" b="1">
                <a:solidFill>
                  <a:schemeClr val="tx1"/>
                </a:solidFill>
                <a:latin typeface="Arial" charset="0"/>
              </a:defRPr>
            </a:lvl7pPr>
            <a:lvl8pPr marL="3429000" indent="-228600" eaLnBrk="0" fontAlgn="base" hangingPunct="0">
              <a:spcBef>
                <a:spcPct val="0"/>
              </a:spcBef>
              <a:spcAft>
                <a:spcPct val="0"/>
              </a:spcAft>
              <a:defRPr sz="3200" b="1">
                <a:solidFill>
                  <a:schemeClr val="tx1"/>
                </a:solidFill>
                <a:latin typeface="Arial" charset="0"/>
              </a:defRPr>
            </a:lvl8pPr>
            <a:lvl9pPr marL="3886200" indent="-228600" eaLnBrk="0" fontAlgn="base" hangingPunct="0">
              <a:spcBef>
                <a:spcPct val="0"/>
              </a:spcBef>
              <a:spcAft>
                <a:spcPct val="0"/>
              </a:spcAft>
              <a:defRPr sz="3200" b="1">
                <a:solidFill>
                  <a:schemeClr val="tx1"/>
                </a:solidFill>
                <a:latin typeface="Arial" charset="0"/>
              </a:defRPr>
            </a:lvl9pPr>
          </a:lstStyle>
          <a:p>
            <a:pPr algn="ctr"/>
            <a:r>
              <a:rPr lang="en-US" sz="2000" dirty="0" smtClean="0"/>
              <a:t>Ask to Change?</a:t>
            </a:r>
            <a:endParaRPr lang="en-US" sz="2000" dirty="0"/>
          </a:p>
        </p:txBody>
      </p:sp>
      <p:sp>
        <p:nvSpPr>
          <p:cNvPr id="7" name="Text Box 4"/>
          <p:cNvSpPr txBox="1">
            <a:spLocks noChangeArrowheads="1"/>
          </p:cNvSpPr>
          <p:nvPr/>
        </p:nvSpPr>
        <p:spPr bwMode="auto">
          <a:xfrm>
            <a:off x="6208297" y="2764747"/>
            <a:ext cx="2719136"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lvl1pPr>
              <a:defRPr sz="3200" b="1">
                <a:solidFill>
                  <a:schemeClr val="tx1"/>
                </a:solidFill>
                <a:latin typeface="Arial" charset="0"/>
              </a:defRPr>
            </a:lvl1pPr>
            <a:lvl2pPr marL="742950" indent="-285750">
              <a:defRPr sz="3200" b="1">
                <a:solidFill>
                  <a:schemeClr val="tx1"/>
                </a:solidFill>
                <a:latin typeface="Arial" charset="0"/>
              </a:defRPr>
            </a:lvl2pPr>
            <a:lvl3pPr marL="1143000" indent="-228600">
              <a:defRPr sz="3200" b="1">
                <a:solidFill>
                  <a:schemeClr val="tx1"/>
                </a:solidFill>
                <a:latin typeface="Arial" charset="0"/>
              </a:defRPr>
            </a:lvl3pPr>
            <a:lvl4pPr marL="1600200" indent="-228600">
              <a:defRPr sz="3200" b="1">
                <a:solidFill>
                  <a:schemeClr val="tx1"/>
                </a:solidFill>
                <a:latin typeface="Arial" charset="0"/>
              </a:defRPr>
            </a:lvl4pPr>
            <a:lvl5pPr marL="2057400" indent="-228600">
              <a:defRPr sz="3200" b="1">
                <a:solidFill>
                  <a:schemeClr val="tx1"/>
                </a:solidFill>
                <a:latin typeface="Arial" charset="0"/>
              </a:defRPr>
            </a:lvl5pPr>
            <a:lvl6pPr marL="2514600" indent="-228600" eaLnBrk="0" fontAlgn="base" hangingPunct="0">
              <a:spcBef>
                <a:spcPct val="0"/>
              </a:spcBef>
              <a:spcAft>
                <a:spcPct val="0"/>
              </a:spcAft>
              <a:defRPr sz="3200" b="1">
                <a:solidFill>
                  <a:schemeClr val="tx1"/>
                </a:solidFill>
                <a:latin typeface="Arial" charset="0"/>
              </a:defRPr>
            </a:lvl6pPr>
            <a:lvl7pPr marL="2971800" indent="-228600" eaLnBrk="0" fontAlgn="base" hangingPunct="0">
              <a:spcBef>
                <a:spcPct val="0"/>
              </a:spcBef>
              <a:spcAft>
                <a:spcPct val="0"/>
              </a:spcAft>
              <a:defRPr sz="3200" b="1">
                <a:solidFill>
                  <a:schemeClr val="tx1"/>
                </a:solidFill>
                <a:latin typeface="Arial" charset="0"/>
              </a:defRPr>
            </a:lvl7pPr>
            <a:lvl8pPr marL="3429000" indent="-228600" eaLnBrk="0" fontAlgn="base" hangingPunct="0">
              <a:spcBef>
                <a:spcPct val="0"/>
              </a:spcBef>
              <a:spcAft>
                <a:spcPct val="0"/>
              </a:spcAft>
              <a:defRPr sz="3200" b="1">
                <a:solidFill>
                  <a:schemeClr val="tx1"/>
                </a:solidFill>
                <a:latin typeface="Arial" charset="0"/>
              </a:defRPr>
            </a:lvl8pPr>
            <a:lvl9pPr marL="3886200" indent="-228600" eaLnBrk="0" fontAlgn="base" hangingPunct="0">
              <a:spcBef>
                <a:spcPct val="0"/>
              </a:spcBef>
              <a:spcAft>
                <a:spcPct val="0"/>
              </a:spcAft>
              <a:defRPr sz="3200" b="1">
                <a:solidFill>
                  <a:schemeClr val="tx1"/>
                </a:solidFill>
                <a:latin typeface="Arial" charset="0"/>
              </a:defRPr>
            </a:lvl9pPr>
          </a:lstStyle>
          <a:p>
            <a:pPr algn="ctr"/>
            <a:r>
              <a:rPr lang="en-US" sz="2000" dirty="0" smtClean="0"/>
              <a:t>Engineered Fix?</a:t>
            </a:r>
            <a:endParaRPr lang="en-US" sz="2000" dirty="0"/>
          </a:p>
        </p:txBody>
      </p:sp>
      <p:cxnSp>
        <p:nvCxnSpPr>
          <p:cNvPr id="8" name="Straight Arrow Connector 7"/>
          <p:cNvCxnSpPr>
            <a:stCxn id="6" idx="3"/>
            <a:endCxn id="7" idx="1"/>
          </p:cNvCxnSpPr>
          <p:nvPr/>
        </p:nvCxnSpPr>
        <p:spPr>
          <a:xfrm>
            <a:off x="2789997" y="2962746"/>
            <a:ext cx="3418300" cy="2056"/>
          </a:xfrm>
          <a:prstGeom prst="straightConnector1">
            <a:avLst/>
          </a:prstGeom>
          <a:ln w="60325">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9" name="Text Box 4"/>
          <p:cNvSpPr txBox="1">
            <a:spLocks noChangeArrowheads="1"/>
          </p:cNvSpPr>
          <p:nvPr/>
        </p:nvSpPr>
        <p:spPr bwMode="auto">
          <a:xfrm>
            <a:off x="164219" y="3503283"/>
            <a:ext cx="2559146" cy="70788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lvl1pPr>
              <a:defRPr sz="3200" b="1">
                <a:solidFill>
                  <a:schemeClr val="tx1"/>
                </a:solidFill>
                <a:latin typeface="Arial" charset="0"/>
              </a:defRPr>
            </a:lvl1pPr>
            <a:lvl2pPr marL="742950" indent="-285750">
              <a:defRPr sz="3200" b="1">
                <a:solidFill>
                  <a:schemeClr val="tx1"/>
                </a:solidFill>
                <a:latin typeface="Arial" charset="0"/>
              </a:defRPr>
            </a:lvl2pPr>
            <a:lvl3pPr marL="1143000" indent="-228600">
              <a:defRPr sz="3200" b="1">
                <a:solidFill>
                  <a:schemeClr val="tx1"/>
                </a:solidFill>
                <a:latin typeface="Arial" charset="0"/>
              </a:defRPr>
            </a:lvl3pPr>
            <a:lvl4pPr marL="1600200" indent="-228600">
              <a:defRPr sz="3200" b="1">
                <a:solidFill>
                  <a:schemeClr val="tx1"/>
                </a:solidFill>
                <a:latin typeface="Arial" charset="0"/>
              </a:defRPr>
            </a:lvl4pPr>
            <a:lvl5pPr marL="2057400" indent="-228600">
              <a:defRPr sz="3200" b="1">
                <a:solidFill>
                  <a:schemeClr val="tx1"/>
                </a:solidFill>
                <a:latin typeface="Arial" charset="0"/>
              </a:defRPr>
            </a:lvl5pPr>
            <a:lvl6pPr marL="2514600" indent="-228600" eaLnBrk="0" fontAlgn="base" hangingPunct="0">
              <a:spcBef>
                <a:spcPct val="0"/>
              </a:spcBef>
              <a:spcAft>
                <a:spcPct val="0"/>
              </a:spcAft>
              <a:defRPr sz="3200" b="1">
                <a:solidFill>
                  <a:schemeClr val="tx1"/>
                </a:solidFill>
                <a:latin typeface="Arial" charset="0"/>
              </a:defRPr>
            </a:lvl6pPr>
            <a:lvl7pPr marL="2971800" indent="-228600" eaLnBrk="0" fontAlgn="base" hangingPunct="0">
              <a:spcBef>
                <a:spcPct val="0"/>
              </a:spcBef>
              <a:spcAft>
                <a:spcPct val="0"/>
              </a:spcAft>
              <a:defRPr sz="3200" b="1">
                <a:solidFill>
                  <a:schemeClr val="tx1"/>
                </a:solidFill>
                <a:latin typeface="Arial" charset="0"/>
              </a:defRPr>
            </a:lvl7pPr>
            <a:lvl8pPr marL="3429000" indent="-228600" eaLnBrk="0" fontAlgn="base" hangingPunct="0">
              <a:spcBef>
                <a:spcPct val="0"/>
              </a:spcBef>
              <a:spcAft>
                <a:spcPct val="0"/>
              </a:spcAft>
              <a:defRPr sz="3200" b="1">
                <a:solidFill>
                  <a:schemeClr val="tx1"/>
                </a:solidFill>
                <a:latin typeface="Arial" charset="0"/>
              </a:defRPr>
            </a:lvl8pPr>
            <a:lvl9pPr marL="3886200" indent="-228600" eaLnBrk="0" fontAlgn="base" hangingPunct="0">
              <a:spcBef>
                <a:spcPct val="0"/>
              </a:spcBef>
              <a:spcAft>
                <a:spcPct val="0"/>
              </a:spcAft>
              <a:defRPr sz="3200" b="1">
                <a:solidFill>
                  <a:schemeClr val="tx1"/>
                </a:solidFill>
                <a:latin typeface="Arial" charset="0"/>
              </a:defRPr>
            </a:lvl9pPr>
          </a:lstStyle>
          <a:p>
            <a:pPr algn="ctr"/>
            <a:r>
              <a:rPr lang="en-US" sz="2000" dirty="0" smtClean="0"/>
              <a:t>Add New </a:t>
            </a:r>
            <a:r>
              <a:rPr lang="en-US" sz="2000" dirty="0"/>
              <a:t>S</a:t>
            </a:r>
            <a:r>
              <a:rPr lang="en-US" sz="2000" dirty="0" smtClean="0"/>
              <a:t>afeguard?</a:t>
            </a:r>
            <a:endParaRPr lang="en-US" sz="2000" dirty="0"/>
          </a:p>
        </p:txBody>
      </p:sp>
      <p:sp>
        <p:nvSpPr>
          <p:cNvPr id="10" name="Text Box 4"/>
          <p:cNvSpPr txBox="1">
            <a:spLocks noChangeArrowheads="1"/>
          </p:cNvSpPr>
          <p:nvPr/>
        </p:nvSpPr>
        <p:spPr bwMode="auto">
          <a:xfrm>
            <a:off x="6208297" y="3505339"/>
            <a:ext cx="2719136" cy="70788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lvl1pPr>
              <a:defRPr sz="3200" b="1">
                <a:solidFill>
                  <a:schemeClr val="tx1"/>
                </a:solidFill>
                <a:latin typeface="Arial" charset="0"/>
              </a:defRPr>
            </a:lvl1pPr>
            <a:lvl2pPr marL="742950" indent="-285750">
              <a:defRPr sz="3200" b="1">
                <a:solidFill>
                  <a:schemeClr val="tx1"/>
                </a:solidFill>
                <a:latin typeface="Arial" charset="0"/>
              </a:defRPr>
            </a:lvl2pPr>
            <a:lvl3pPr marL="1143000" indent="-228600">
              <a:defRPr sz="3200" b="1">
                <a:solidFill>
                  <a:schemeClr val="tx1"/>
                </a:solidFill>
                <a:latin typeface="Arial" charset="0"/>
              </a:defRPr>
            </a:lvl3pPr>
            <a:lvl4pPr marL="1600200" indent="-228600">
              <a:defRPr sz="3200" b="1">
                <a:solidFill>
                  <a:schemeClr val="tx1"/>
                </a:solidFill>
                <a:latin typeface="Arial" charset="0"/>
              </a:defRPr>
            </a:lvl4pPr>
            <a:lvl5pPr marL="2057400" indent="-228600">
              <a:defRPr sz="3200" b="1">
                <a:solidFill>
                  <a:schemeClr val="tx1"/>
                </a:solidFill>
                <a:latin typeface="Arial" charset="0"/>
              </a:defRPr>
            </a:lvl5pPr>
            <a:lvl6pPr marL="2514600" indent="-228600" eaLnBrk="0" fontAlgn="base" hangingPunct="0">
              <a:spcBef>
                <a:spcPct val="0"/>
              </a:spcBef>
              <a:spcAft>
                <a:spcPct val="0"/>
              </a:spcAft>
              <a:defRPr sz="3200" b="1">
                <a:solidFill>
                  <a:schemeClr val="tx1"/>
                </a:solidFill>
                <a:latin typeface="Arial" charset="0"/>
              </a:defRPr>
            </a:lvl6pPr>
            <a:lvl7pPr marL="2971800" indent="-228600" eaLnBrk="0" fontAlgn="base" hangingPunct="0">
              <a:spcBef>
                <a:spcPct val="0"/>
              </a:spcBef>
              <a:spcAft>
                <a:spcPct val="0"/>
              </a:spcAft>
              <a:defRPr sz="3200" b="1">
                <a:solidFill>
                  <a:schemeClr val="tx1"/>
                </a:solidFill>
                <a:latin typeface="Arial" charset="0"/>
              </a:defRPr>
            </a:lvl7pPr>
            <a:lvl8pPr marL="3429000" indent="-228600" eaLnBrk="0" fontAlgn="base" hangingPunct="0">
              <a:spcBef>
                <a:spcPct val="0"/>
              </a:spcBef>
              <a:spcAft>
                <a:spcPct val="0"/>
              </a:spcAft>
              <a:defRPr sz="3200" b="1">
                <a:solidFill>
                  <a:schemeClr val="tx1"/>
                </a:solidFill>
                <a:latin typeface="Arial" charset="0"/>
              </a:defRPr>
            </a:lvl8pPr>
            <a:lvl9pPr marL="3886200" indent="-228600" eaLnBrk="0" fontAlgn="base" hangingPunct="0">
              <a:spcBef>
                <a:spcPct val="0"/>
              </a:spcBef>
              <a:spcAft>
                <a:spcPct val="0"/>
              </a:spcAft>
              <a:defRPr sz="3200" b="1">
                <a:solidFill>
                  <a:schemeClr val="tx1"/>
                </a:solidFill>
                <a:latin typeface="Arial" charset="0"/>
              </a:defRPr>
            </a:lvl9pPr>
          </a:lstStyle>
          <a:p>
            <a:pPr algn="ctr"/>
            <a:r>
              <a:rPr lang="en-US" sz="2000" dirty="0" smtClean="0"/>
              <a:t>Improve Existing Safeguard?</a:t>
            </a:r>
            <a:endParaRPr lang="en-US" sz="2000" dirty="0"/>
          </a:p>
        </p:txBody>
      </p:sp>
      <p:cxnSp>
        <p:nvCxnSpPr>
          <p:cNvPr id="11" name="Straight Arrow Connector 10"/>
          <p:cNvCxnSpPr>
            <a:stCxn id="9" idx="3"/>
            <a:endCxn id="10" idx="1"/>
          </p:cNvCxnSpPr>
          <p:nvPr/>
        </p:nvCxnSpPr>
        <p:spPr>
          <a:xfrm>
            <a:off x="2723365" y="3857226"/>
            <a:ext cx="3484932" cy="2056"/>
          </a:xfrm>
          <a:prstGeom prst="straightConnector1">
            <a:avLst/>
          </a:prstGeom>
          <a:ln w="60325">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12" name="Text Box 4"/>
          <p:cNvSpPr txBox="1">
            <a:spLocks noChangeArrowheads="1"/>
          </p:cNvSpPr>
          <p:nvPr/>
        </p:nvSpPr>
        <p:spPr bwMode="auto">
          <a:xfrm>
            <a:off x="169571" y="4524603"/>
            <a:ext cx="2559146"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lvl1pPr>
              <a:defRPr sz="3200" b="1">
                <a:solidFill>
                  <a:schemeClr val="tx1"/>
                </a:solidFill>
                <a:latin typeface="Arial" charset="0"/>
              </a:defRPr>
            </a:lvl1pPr>
            <a:lvl2pPr marL="742950" indent="-285750">
              <a:defRPr sz="3200" b="1">
                <a:solidFill>
                  <a:schemeClr val="tx1"/>
                </a:solidFill>
                <a:latin typeface="Arial" charset="0"/>
              </a:defRPr>
            </a:lvl2pPr>
            <a:lvl3pPr marL="1143000" indent="-228600">
              <a:defRPr sz="3200" b="1">
                <a:solidFill>
                  <a:schemeClr val="tx1"/>
                </a:solidFill>
                <a:latin typeface="Arial" charset="0"/>
              </a:defRPr>
            </a:lvl3pPr>
            <a:lvl4pPr marL="1600200" indent="-228600">
              <a:defRPr sz="3200" b="1">
                <a:solidFill>
                  <a:schemeClr val="tx1"/>
                </a:solidFill>
                <a:latin typeface="Arial" charset="0"/>
              </a:defRPr>
            </a:lvl4pPr>
            <a:lvl5pPr marL="2057400" indent="-228600">
              <a:defRPr sz="3200" b="1">
                <a:solidFill>
                  <a:schemeClr val="tx1"/>
                </a:solidFill>
                <a:latin typeface="Arial" charset="0"/>
              </a:defRPr>
            </a:lvl5pPr>
            <a:lvl6pPr marL="2514600" indent="-228600" eaLnBrk="0" fontAlgn="base" hangingPunct="0">
              <a:spcBef>
                <a:spcPct val="0"/>
              </a:spcBef>
              <a:spcAft>
                <a:spcPct val="0"/>
              </a:spcAft>
              <a:defRPr sz="3200" b="1">
                <a:solidFill>
                  <a:schemeClr val="tx1"/>
                </a:solidFill>
                <a:latin typeface="Arial" charset="0"/>
              </a:defRPr>
            </a:lvl6pPr>
            <a:lvl7pPr marL="2971800" indent="-228600" eaLnBrk="0" fontAlgn="base" hangingPunct="0">
              <a:spcBef>
                <a:spcPct val="0"/>
              </a:spcBef>
              <a:spcAft>
                <a:spcPct val="0"/>
              </a:spcAft>
              <a:defRPr sz="3200" b="1">
                <a:solidFill>
                  <a:schemeClr val="tx1"/>
                </a:solidFill>
                <a:latin typeface="Arial" charset="0"/>
              </a:defRPr>
            </a:lvl7pPr>
            <a:lvl8pPr marL="3429000" indent="-228600" eaLnBrk="0" fontAlgn="base" hangingPunct="0">
              <a:spcBef>
                <a:spcPct val="0"/>
              </a:spcBef>
              <a:spcAft>
                <a:spcPct val="0"/>
              </a:spcAft>
              <a:defRPr sz="3200" b="1">
                <a:solidFill>
                  <a:schemeClr val="tx1"/>
                </a:solidFill>
                <a:latin typeface="Arial" charset="0"/>
              </a:defRPr>
            </a:lvl8pPr>
            <a:lvl9pPr marL="3886200" indent="-228600" eaLnBrk="0" fontAlgn="base" hangingPunct="0">
              <a:spcBef>
                <a:spcPct val="0"/>
              </a:spcBef>
              <a:spcAft>
                <a:spcPct val="0"/>
              </a:spcAft>
              <a:defRPr sz="3200" b="1">
                <a:solidFill>
                  <a:schemeClr val="tx1"/>
                </a:solidFill>
                <a:latin typeface="Arial" charset="0"/>
              </a:defRPr>
            </a:lvl9pPr>
          </a:lstStyle>
          <a:p>
            <a:pPr algn="ctr"/>
            <a:r>
              <a:rPr lang="en-US" sz="2000" dirty="0" smtClean="0"/>
              <a:t>New rule or policy?</a:t>
            </a:r>
            <a:endParaRPr lang="en-US" sz="2000" dirty="0"/>
          </a:p>
        </p:txBody>
      </p:sp>
      <p:sp>
        <p:nvSpPr>
          <p:cNvPr id="13" name="Text Box 4"/>
          <p:cNvSpPr txBox="1">
            <a:spLocks noChangeArrowheads="1"/>
          </p:cNvSpPr>
          <p:nvPr/>
        </p:nvSpPr>
        <p:spPr bwMode="auto">
          <a:xfrm>
            <a:off x="6213649" y="4513291"/>
            <a:ext cx="2719136"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lvl1pPr>
              <a:defRPr sz="3200" b="1">
                <a:solidFill>
                  <a:schemeClr val="tx1"/>
                </a:solidFill>
                <a:latin typeface="Arial" charset="0"/>
              </a:defRPr>
            </a:lvl1pPr>
            <a:lvl2pPr marL="742950" indent="-285750">
              <a:defRPr sz="3200" b="1">
                <a:solidFill>
                  <a:schemeClr val="tx1"/>
                </a:solidFill>
                <a:latin typeface="Arial" charset="0"/>
              </a:defRPr>
            </a:lvl2pPr>
            <a:lvl3pPr marL="1143000" indent="-228600">
              <a:defRPr sz="3200" b="1">
                <a:solidFill>
                  <a:schemeClr val="tx1"/>
                </a:solidFill>
                <a:latin typeface="Arial" charset="0"/>
              </a:defRPr>
            </a:lvl3pPr>
            <a:lvl4pPr marL="1600200" indent="-228600">
              <a:defRPr sz="3200" b="1">
                <a:solidFill>
                  <a:schemeClr val="tx1"/>
                </a:solidFill>
                <a:latin typeface="Arial" charset="0"/>
              </a:defRPr>
            </a:lvl4pPr>
            <a:lvl5pPr marL="2057400" indent="-228600">
              <a:defRPr sz="3200" b="1">
                <a:solidFill>
                  <a:schemeClr val="tx1"/>
                </a:solidFill>
                <a:latin typeface="Arial" charset="0"/>
              </a:defRPr>
            </a:lvl5pPr>
            <a:lvl6pPr marL="2514600" indent="-228600" eaLnBrk="0" fontAlgn="base" hangingPunct="0">
              <a:spcBef>
                <a:spcPct val="0"/>
              </a:spcBef>
              <a:spcAft>
                <a:spcPct val="0"/>
              </a:spcAft>
              <a:defRPr sz="3200" b="1">
                <a:solidFill>
                  <a:schemeClr val="tx1"/>
                </a:solidFill>
                <a:latin typeface="Arial" charset="0"/>
              </a:defRPr>
            </a:lvl6pPr>
            <a:lvl7pPr marL="2971800" indent="-228600" eaLnBrk="0" fontAlgn="base" hangingPunct="0">
              <a:spcBef>
                <a:spcPct val="0"/>
              </a:spcBef>
              <a:spcAft>
                <a:spcPct val="0"/>
              </a:spcAft>
              <a:defRPr sz="3200" b="1">
                <a:solidFill>
                  <a:schemeClr val="tx1"/>
                </a:solidFill>
                <a:latin typeface="Arial" charset="0"/>
              </a:defRPr>
            </a:lvl7pPr>
            <a:lvl8pPr marL="3429000" indent="-228600" eaLnBrk="0" fontAlgn="base" hangingPunct="0">
              <a:spcBef>
                <a:spcPct val="0"/>
              </a:spcBef>
              <a:spcAft>
                <a:spcPct val="0"/>
              </a:spcAft>
              <a:defRPr sz="3200" b="1">
                <a:solidFill>
                  <a:schemeClr val="tx1"/>
                </a:solidFill>
                <a:latin typeface="Arial" charset="0"/>
              </a:defRPr>
            </a:lvl8pPr>
            <a:lvl9pPr marL="3886200" indent="-228600" eaLnBrk="0" fontAlgn="base" hangingPunct="0">
              <a:spcBef>
                <a:spcPct val="0"/>
              </a:spcBef>
              <a:spcAft>
                <a:spcPct val="0"/>
              </a:spcAft>
              <a:defRPr sz="3200" b="1">
                <a:solidFill>
                  <a:schemeClr val="tx1"/>
                </a:solidFill>
                <a:latin typeface="Arial" charset="0"/>
              </a:defRPr>
            </a:lvl9pPr>
          </a:lstStyle>
          <a:p>
            <a:pPr algn="ctr"/>
            <a:r>
              <a:rPr lang="en-US" sz="2000" dirty="0" smtClean="0"/>
              <a:t>Remove Hazard?</a:t>
            </a:r>
            <a:endParaRPr lang="en-US" sz="2000" dirty="0"/>
          </a:p>
        </p:txBody>
      </p:sp>
      <p:cxnSp>
        <p:nvCxnSpPr>
          <p:cNvPr id="14" name="Straight Arrow Connector 13"/>
          <p:cNvCxnSpPr>
            <a:stCxn id="12" idx="3"/>
            <a:endCxn id="13" idx="1"/>
          </p:cNvCxnSpPr>
          <p:nvPr/>
        </p:nvCxnSpPr>
        <p:spPr>
          <a:xfrm flipV="1">
            <a:off x="2728717" y="4713346"/>
            <a:ext cx="3484932" cy="11312"/>
          </a:xfrm>
          <a:prstGeom prst="straightConnector1">
            <a:avLst/>
          </a:prstGeom>
          <a:ln w="60325">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15" name="Text Box 4"/>
          <p:cNvSpPr txBox="1">
            <a:spLocks noChangeArrowheads="1"/>
          </p:cNvSpPr>
          <p:nvPr/>
        </p:nvSpPr>
        <p:spPr bwMode="auto">
          <a:xfrm>
            <a:off x="174923" y="5372139"/>
            <a:ext cx="2559146"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lvl1pPr>
              <a:defRPr sz="3200" b="1">
                <a:solidFill>
                  <a:schemeClr val="tx1"/>
                </a:solidFill>
                <a:latin typeface="Arial" charset="0"/>
              </a:defRPr>
            </a:lvl1pPr>
            <a:lvl2pPr marL="742950" indent="-285750">
              <a:defRPr sz="3200" b="1">
                <a:solidFill>
                  <a:schemeClr val="tx1"/>
                </a:solidFill>
                <a:latin typeface="Arial" charset="0"/>
              </a:defRPr>
            </a:lvl2pPr>
            <a:lvl3pPr marL="1143000" indent="-228600">
              <a:defRPr sz="3200" b="1">
                <a:solidFill>
                  <a:schemeClr val="tx1"/>
                </a:solidFill>
                <a:latin typeface="Arial" charset="0"/>
              </a:defRPr>
            </a:lvl3pPr>
            <a:lvl4pPr marL="1600200" indent="-228600">
              <a:defRPr sz="3200" b="1">
                <a:solidFill>
                  <a:schemeClr val="tx1"/>
                </a:solidFill>
                <a:latin typeface="Arial" charset="0"/>
              </a:defRPr>
            </a:lvl4pPr>
            <a:lvl5pPr marL="2057400" indent="-228600">
              <a:defRPr sz="3200" b="1">
                <a:solidFill>
                  <a:schemeClr val="tx1"/>
                </a:solidFill>
                <a:latin typeface="Arial" charset="0"/>
              </a:defRPr>
            </a:lvl5pPr>
            <a:lvl6pPr marL="2514600" indent="-228600" eaLnBrk="0" fontAlgn="base" hangingPunct="0">
              <a:spcBef>
                <a:spcPct val="0"/>
              </a:spcBef>
              <a:spcAft>
                <a:spcPct val="0"/>
              </a:spcAft>
              <a:defRPr sz="3200" b="1">
                <a:solidFill>
                  <a:schemeClr val="tx1"/>
                </a:solidFill>
                <a:latin typeface="Arial" charset="0"/>
              </a:defRPr>
            </a:lvl6pPr>
            <a:lvl7pPr marL="2971800" indent="-228600" eaLnBrk="0" fontAlgn="base" hangingPunct="0">
              <a:spcBef>
                <a:spcPct val="0"/>
              </a:spcBef>
              <a:spcAft>
                <a:spcPct val="0"/>
              </a:spcAft>
              <a:defRPr sz="3200" b="1">
                <a:solidFill>
                  <a:schemeClr val="tx1"/>
                </a:solidFill>
                <a:latin typeface="Arial" charset="0"/>
              </a:defRPr>
            </a:lvl7pPr>
            <a:lvl8pPr marL="3429000" indent="-228600" eaLnBrk="0" fontAlgn="base" hangingPunct="0">
              <a:spcBef>
                <a:spcPct val="0"/>
              </a:spcBef>
              <a:spcAft>
                <a:spcPct val="0"/>
              </a:spcAft>
              <a:defRPr sz="3200" b="1">
                <a:solidFill>
                  <a:schemeClr val="tx1"/>
                </a:solidFill>
                <a:latin typeface="Arial" charset="0"/>
              </a:defRPr>
            </a:lvl8pPr>
            <a:lvl9pPr marL="3886200" indent="-228600" eaLnBrk="0" fontAlgn="base" hangingPunct="0">
              <a:spcBef>
                <a:spcPct val="0"/>
              </a:spcBef>
              <a:spcAft>
                <a:spcPct val="0"/>
              </a:spcAft>
              <a:defRPr sz="3200" b="1">
                <a:solidFill>
                  <a:schemeClr val="tx1"/>
                </a:solidFill>
                <a:latin typeface="Arial" charset="0"/>
              </a:defRPr>
            </a:lvl9pPr>
          </a:lstStyle>
          <a:p>
            <a:pPr algn="ctr"/>
            <a:r>
              <a:rPr lang="en-US" sz="2000" dirty="0" smtClean="0"/>
              <a:t>Singular fix?</a:t>
            </a:r>
            <a:endParaRPr lang="en-US" sz="2000" dirty="0"/>
          </a:p>
        </p:txBody>
      </p:sp>
      <p:sp>
        <p:nvSpPr>
          <p:cNvPr id="16" name="Text Box 4"/>
          <p:cNvSpPr txBox="1">
            <a:spLocks noChangeArrowheads="1"/>
          </p:cNvSpPr>
          <p:nvPr/>
        </p:nvSpPr>
        <p:spPr bwMode="auto">
          <a:xfrm>
            <a:off x="6219001" y="5360827"/>
            <a:ext cx="2719136"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lvl1pPr>
              <a:defRPr sz="3200" b="1">
                <a:solidFill>
                  <a:schemeClr val="tx1"/>
                </a:solidFill>
                <a:latin typeface="Arial" charset="0"/>
              </a:defRPr>
            </a:lvl1pPr>
            <a:lvl2pPr marL="742950" indent="-285750">
              <a:defRPr sz="3200" b="1">
                <a:solidFill>
                  <a:schemeClr val="tx1"/>
                </a:solidFill>
                <a:latin typeface="Arial" charset="0"/>
              </a:defRPr>
            </a:lvl2pPr>
            <a:lvl3pPr marL="1143000" indent="-228600">
              <a:defRPr sz="3200" b="1">
                <a:solidFill>
                  <a:schemeClr val="tx1"/>
                </a:solidFill>
                <a:latin typeface="Arial" charset="0"/>
              </a:defRPr>
            </a:lvl3pPr>
            <a:lvl4pPr marL="1600200" indent="-228600">
              <a:defRPr sz="3200" b="1">
                <a:solidFill>
                  <a:schemeClr val="tx1"/>
                </a:solidFill>
                <a:latin typeface="Arial" charset="0"/>
              </a:defRPr>
            </a:lvl4pPr>
            <a:lvl5pPr marL="2057400" indent="-228600">
              <a:defRPr sz="3200" b="1">
                <a:solidFill>
                  <a:schemeClr val="tx1"/>
                </a:solidFill>
                <a:latin typeface="Arial" charset="0"/>
              </a:defRPr>
            </a:lvl5pPr>
            <a:lvl6pPr marL="2514600" indent="-228600" eaLnBrk="0" fontAlgn="base" hangingPunct="0">
              <a:spcBef>
                <a:spcPct val="0"/>
              </a:spcBef>
              <a:spcAft>
                <a:spcPct val="0"/>
              </a:spcAft>
              <a:defRPr sz="3200" b="1">
                <a:solidFill>
                  <a:schemeClr val="tx1"/>
                </a:solidFill>
                <a:latin typeface="Arial" charset="0"/>
              </a:defRPr>
            </a:lvl6pPr>
            <a:lvl7pPr marL="2971800" indent="-228600" eaLnBrk="0" fontAlgn="base" hangingPunct="0">
              <a:spcBef>
                <a:spcPct val="0"/>
              </a:spcBef>
              <a:spcAft>
                <a:spcPct val="0"/>
              </a:spcAft>
              <a:defRPr sz="3200" b="1">
                <a:solidFill>
                  <a:schemeClr val="tx1"/>
                </a:solidFill>
                <a:latin typeface="Arial" charset="0"/>
              </a:defRPr>
            </a:lvl7pPr>
            <a:lvl8pPr marL="3429000" indent="-228600" eaLnBrk="0" fontAlgn="base" hangingPunct="0">
              <a:spcBef>
                <a:spcPct val="0"/>
              </a:spcBef>
              <a:spcAft>
                <a:spcPct val="0"/>
              </a:spcAft>
              <a:defRPr sz="3200" b="1">
                <a:solidFill>
                  <a:schemeClr val="tx1"/>
                </a:solidFill>
                <a:latin typeface="Arial" charset="0"/>
              </a:defRPr>
            </a:lvl8pPr>
            <a:lvl9pPr marL="3886200" indent="-228600" eaLnBrk="0" fontAlgn="base" hangingPunct="0">
              <a:spcBef>
                <a:spcPct val="0"/>
              </a:spcBef>
              <a:spcAft>
                <a:spcPct val="0"/>
              </a:spcAft>
              <a:defRPr sz="3200" b="1">
                <a:solidFill>
                  <a:schemeClr val="tx1"/>
                </a:solidFill>
                <a:latin typeface="Arial" charset="0"/>
              </a:defRPr>
            </a:lvl9pPr>
          </a:lstStyle>
          <a:p>
            <a:pPr algn="ctr"/>
            <a:r>
              <a:rPr lang="en-US" sz="2000" dirty="0" smtClean="0"/>
              <a:t>Mix of fixes?</a:t>
            </a:r>
            <a:endParaRPr lang="en-US" sz="2000" dirty="0"/>
          </a:p>
        </p:txBody>
      </p:sp>
      <p:cxnSp>
        <p:nvCxnSpPr>
          <p:cNvPr id="17" name="Straight Arrow Connector 16"/>
          <p:cNvCxnSpPr>
            <a:stCxn id="15" idx="3"/>
            <a:endCxn id="16" idx="1"/>
          </p:cNvCxnSpPr>
          <p:nvPr/>
        </p:nvCxnSpPr>
        <p:spPr>
          <a:xfrm flipV="1">
            <a:off x="2734069" y="5560882"/>
            <a:ext cx="3484932" cy="11312"/>
          </a:xfrm>
          <a:prstGeom prst="straightConnector1">
            <a:avLst/>
          </a:prstGeom>
          <a:ln w="60325">
            <a:solidFill>
              <a:srgbClr val="FF0000"/>
            </a:solidFill>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67694960"/>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73528" y="438165"/>
            <a:ext cx="4160371" cy="1155670"/>
          </a:xfrm>
          <a:solidFill>
            <a:schemeClr val="bg1"/>
          </a:solidFill>
          <a:ln w="25400" cmpd="sng">
            <a:solidFill>
              <a:schemeClr val="tx1"/>
            </a:solidFill>
            <a:prstDash val="sysDot"/>
          </a:ln>
          <a:effectLst/>
        </p:spPr>
        <p:txBody>
          <a:bodyPr vert="horz" lIns="91440" tIns="45720" rIns="91440" bIns="45720" rtlCol="0" anchor="ctr" anchorCtr="1">
            <a:noAutofit/>
          </a:bodyPr>
          <a:lstStyle/>
          <a:p>
            <a:pPr marL="0" indent="0" algn="ctr">
              <a:buNone/>
            </a:pPr>
            <a:r>
              <a:rPr lang="en-US" sz="2800" dirty="0"/>
              <a:t>Are </a:t>
            </a:r>
            <a:r>
              <a:rPr lang="en-US" sz="2800" dirty="0" smtClean="0"/>
              <a:t>All of Your </a:t>
            </a:r>
            <a:r>
              <a:rPr lang="en-US" sz="2800" dirty="0"/>
              <a:t>Root </a:t>
            </a:r>
            <a:r>
              <a:rPr lang="en-US" sz="2800" dirty="0" smtClean="0"/>
              <a:t>Causes Being Fixed?</a:t>
            </a:r>
            <a:endParaRPr lang="en-US" sz="2800" dirty="0"/>
          </a:p>
        </p:txBody>
      </p:sp>
      <p:pic>
        <p:nvPicPr>
          <p:cNvPr id="3"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90816" y="355630"/>
            <a:ext cx="6151562" cy="604517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sp>
        <p:nvSpPr>
          <p:cNvPr id="4" name="Text Box 4"/>
          <p:cNvSpPr txBox="1">
            <a:spLocks noChangeArrowheads="1"/>
          </p:cNvSpPr>
          <p:nvPr/>
        </p:nvSpPr>
        <p:spPr bwMode="auto">
          <a:xfrm>
            <a:off x="130468" y="2517924"/>
            <a:ext cx="2760348" cy="10156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lvl1pPr>
              <a:defRPr sz="3200" b="1">
                <a:solidFill>
                  <a:schemeClr val="tx1"/>
                </a:solidFill>
                <a:latin typeface="Arial" charset="0"/>
              </a:defRPr>
            </a:lvl1pPr>
            <a:lvl2pPr marL="742950" indent="-285750">
              <a:defRPr sz="3200" b="1">
                <a:solidFill>
                  <a:schemeClr val="tx1"/>
                </a:solidFill>
                <a:latin typeface="Arial" charset="0"/>
              </a:defRPr>
            </a:lvl2pPr>
            <a:lvl3pPr marL="1143000" indent="-228600">
              <a:defRPr sz="3200" b="1">
                <a:solidFill>
                  <a:schemeClr val="tx1"/>
                </a:solidFill>
                <a:latin typeface="Arial" charset="0"/>
              </a:defRPr>
            </a:lvl3pPr>
            <a:lvl4pPr marL="1600200" indent="-228600">
              <a:defRPr sz="3200" b="1">
                <a:solidFill>
                  <a:schemeClr val="tx1"/>
                </a:solidFill>
                <a:latin typeface="Arial" charset="0"/>
              </a:defRPr>
            </a:lvl4pPr>
            <a:lvl5pPr marL="2057400" indent="-228600">
              <a:defRPr sz="3200" b="1">
                <a:solidFill>
                  <a:schemeClr val="tx1"/>
                </a:solidFill>
                <a:latin typeface="Arial" charset="0"/>
              </a:defRPr>
            </a:lvl5pPr>
            <a:lvl6pPr marL="2514600" indent="-228600" eaLnBrk="0" fontAlgn="base" hangingPunct="0">
              <a:spcBef>
                <a:spcPct val="0"/>
              </a:spcBef>
              <a:spcAft>
                <a:spcPct val="0"/>
              </a:spcAft>
              <a:defRPr sz="3200" b="1">
                <a:solidFill>
                  <a:schemeClr val="tx1"/>
                </a:solidFill>
                <a:latin typeface="Arial" charset="0"/>
              </a:defRPr>
            </a:lvl6pPr>
            <a:lvl7pPr marL="2971800" indent="-228600" eaLnBrk="0" fontAlgn="base" hangingPunct="0">
              <a:spcBef>
                <a:spcPct val="0"/>
              </a:spcBef>
              <a:spcAft>
                <a:spcPct val="0"/>
              </a:spcAft>
              <a:defRPr sz="3200" b="1">
                <a:solidFill>
                  <a:schemeClr val="tx1"/>
                </a:solidFill>
                <a:latin typeface="Arial" charset="0"/>
              </a:defRPr>
            </a:lvl7pPr>
            <a:lvl8pPr marL="3429000" indent="-228600" eaLnBrk="0" fontAlgn="base" hangingPunct="0">
              <a:spcBef>
                <a:spcPct val="0"/>
              </a:spcBef>
              <a:spcAft>
                <a:spcPct val="0"/>
              </a:spcAft>
              <a:defRPr sz="3200" b="1">
                <a:solidFill>
                  <a:schemeClr val="tx1"/>
                </a:solidFill>
                <a:latin typeface="Arial" charset="0"/>
              </a:defRPr>
            </a:lvl8pPr>
            <a:lvl9pPr marL="3886200" indent="-228600" eaLnBrk="0" fontAlgn="base" hangingPunct="0">
              <a:spcBef>
                <a:spcPct val="0"/>
              </a:spcBef>
              <a:spcAft>
                <a:spcPct val="0"/>
              </a:spcAft>
              <a:defRPr sz="3200" b="1">
                <a:solidFill>
                  <a:schemeClr val="tx1"/>
                </a:solidFill>
                <a:latin typeface="Arial" charset="0"/>
              </a:defRPr>
            </a:lvl9pPr>
          </a:lstStyle>
          <a:p>
            <a:pPr algn="ctr"/>
            <a:r>
              <a:rPr lang="en-US" sz="2000" dirty="0" smtClean="0">
                <a:solidFill>
                  <a:srgbClr val="008000"/>
                </a:solidFill>
              </a:rPr>
              <a:t>Are your fixes specific or systemic?</a:t>
            </a:r>
            <a:endParaRPr lang="en-US" sz="2000" dirty="0">
              <a:solidFill>
                <a:srgbClr val="008000"/>
              </a:solidFill>
            </a:endParaRPr>
          </a:p>
        </p:txBody>
      </p:sp>
      <p:sp>
        <p:nvSpPr>
          <p:cNvPr id="5" name="Text Box 4"/>
          <p:cNvSpPr txBox="1">
            <a:spLocks noChangeArrowheads="1"/>
          </p:cNvSpPr>
          <p:nvPr/>
        </p:nvSpPr>
        <p:spPr bwMode="auto">
          <a:xfrm>
            <a:off x="127988" y="3927624"/>
            <a:ext cx="2760348" cy="132343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lvl1pPr>
              <a:defRPr sz="3200" b="1">
                <a:solidFill>
                  <a:schemeClr val="tx1"/>
                </a:solidFill>
                <a:latin typeface="Arial" charset="0"/>
              </a:defRPr>
            </a:lvl1pPr>
            <a:lvl2pPr marL="742950" indent="-285750">
              <a:defRPr sz="3200" b="1">
                <a:solidFill>
                  <a:schemeClr val="tx1"/>
                </a:solidFill>
                <a:latin typeface="Arial" charset="0"/>
              </a:defRPr>
            </a:lvl2pPr>
            <a:lvl3pPr marL="1143000" indent="-228600">
              <a:defRPr sz="3200" b="1">
                <a:solidFill>
                  <a:schemeClr val="tx1"/>
                </a:solidFill>
                <a:latin typeface="Arial" charset="0"/>
              </a:defRPr>
            </a:lvl3pPr>
            <a:lvl4pPr marL="1600200" indent="-228600">
              <a:defRPr sz="3200" b="1">
                <a:solidFill>
                  <a:schemeClr val="tx1"/>
                </a:solidFill>
                <a:latin typeface="Arial" charset="0"/>
              </a:defRPr>
            </a:lvl4pPr>
            <a:lvl5pPr marL="2057400" indent="-228600">
              <a:defRPr sz="3200" b="1">
                <a:solidFill>
                  <a:schemeClr val="tx1"/>
                </a:solidFill>
                <a:latin typeface="Arial" charset="0"/>
              </a:defRPr>
            </a:lvl5pPr>
            <a:lvl6pPr marL="2514600" indent="-228600" eaLnBrk="0" fontAlgn="base" hangingPunct="0">
              <a:spcBef>
                <a:spcPct val="0"/>
              </a:spcBef>
              <a:spcAft>
                <a:spcPct val="0"/>
              </a:spcAft>
              <a:defRPr sz="3200" b="1">
                <a:solidFill>
                  <a:schemeClr val="tx1"/>
                </a:solidFill>
                <a:latin typeface="Arial" charset="0"/>
              </a:defRPr>
            </a:lvl6pPr>
            <a:lvl7pPr marL="2971800" indent="-228600" eaLnBrk="0" fontAlgn="base" hangingPunct="0">
              <a:spcBef>
                <a:spcPct val="0"/>
              </a:spcBef>
              <a:spcAft>
                <a:spcPct val="0"/>
              </a:spcAft>
              <a:defRPr sz="3200" b="1">
                <a:solidFill>
                  <a:schemeClr val="tx1"/>
                </a:solidFill>
                <a:latin typeface="Arial" charset="0"/>
              </a:defRPr>
            </a:lvl7pPr>
            <a:lvl8pPr marL="3429000" indent="-228600" eaLnBrk="0" fontAlgn="base" hangingPunct="0">
              <a:spcBef>
                <a:spcPct val="0"/>
              </a:spcBef>
              <a:spcAft>
                <a:spcPct val="0"/>
              </a:spcAft>
              <a:defRPr sz="3200" b="1">
                <a:solidFill>
                  <a:schemeClr val="tx1"/>
                </a:solidFill>
                <a:latin typeface="Arial" charset="0"/>
              </a:defRPr>
            </a:lvl8pPr>
            <a:lvl9pPr marL="3886200" indent="-228600" eaLnBrk="0" fontAlgn="base" hangingPunct="0">
              <a:spcBef>
                <a:spcPct val="0"/>
              </a:spcBef>
              <a:spcAft>
                <a:spcPct val="0"/>
              </a:spcAft>
              <a:defRPr sz="3200" b="1">
                <a:solidFill>
                  <a:schemeClr val="tx1"/>
                </a:solidFill>
                <a:latin typeface="Arial" charset="0"/>
              </a:defRPr>
            </a:lvl9pPr>
          </a:lstStyle>
          <a:p>
            <a:pPr algn="ctr"/>
            <a:r>
              <a:rPr lang="en-US" sz="2000" dirty="0" smtClean="0">
                <a:solidFill>
                  <a:srgbClr val="008000"/>
                </a:solidFill>
              </a:rPr>
              <a:t>Does your ‘fix mix’ address the potential severity of the problem?</a:t>
            </a:r>
            <a:endParaRPr lang="en-US" sz="2000" dirty="0">
              <a:solidFill>
                <a:srgbClr val="008000"/>
              </a:solidFill>
            </a:endParaRPr>
          </a:p>
        </p:txBody>
      </p:sp>
      <p:sp>
        <p:nvSpPr>
          <p:cNvPr id="6" name="Text Box 4"/>
          <p:cNvSpPr txBox="1">
            <a:spLocks noChangeArrowheads="1"/>
          </p:cNvSpPr>
          <p:nvPr/>
        </p:nvSpPr>
        <p:spPr bwMode="auto">
          <a:xfrm>
            <a:off x="156484" y="5660004"/>
            <a:ext cx="2760348" cy="70788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lvl1pPr>
              <a:defRPr sz="3200" b="1">
                <a:solidFill>
                  <a:schemeClr val="tx1"/>
                </a:solidFill>
                <a:latin typeface="Arial" charset="0"/>
              </a:defRPr>
            </a:lvl1pPr>
            <a:lvl2pPr marL="742950" indent="-285750">
              <a:defRPr sz="3200" b="1">
                <a:solidFill>
                  <a:schemeClr val="tx1"/>
                </a:solidFill>
                <a:latin typeface="Arial" charset="0"/>
              </a:defRPr>
            </a:lvl2pPr>
            <a:lvl3pPr marL="1143000" indent="-228600">
              <a:defRPr sz="3200" b="1">
                <a:solidFill>
                  <a:schemeClr val="tx1"/>
                </a:solidFill>
                <a:latin typeface="Arial" charset="0"/>
              </a:defRPr>
            </a:lvl3pPr>
            <a:lvl4pPr marL="1600200" indent="-228600">
              <a:defRPr sz="3200" b="1">
                <a:solidFill>
                  <a:schemeClr val="tx1"/>
                </a:solidFill>
                <a:latin typeface="Arial" charset="0"/>
              </a:defRPr>
            </a:lvl4pPr>
            <a:lvl5pPr marL="2057400" indent="-228600">
              <a:defRPr sz="3200" b="1">
                <a:solidFill>
                  <a:schemeClr val="tx1"/>
                </a:solidFill>
                <a:latin typeface="Arial" charset="0"/>
              </a:defRPr>
            </a:lvl5pPr>
            <a:lvl6pPr marL="2514600" indent="-228600" eaLnBrk="0" fontAlgn="base" hangingPunct="0">
              <a:spcBef>
                <a:spcPct val="0"/>
              </a:spcBef>
              <a:spcAft>
                <a:spcPct val="0"/>
              </a:spcAft>
              <a:defRPr sz="3200" b="1">
                <a:solidFill>
                  <a:schemeClr val="tx1"/>
                </a:solidFill>
                <a:latin typeface="Arial" charset="0"/>
              </a:defRPr>
            </a:lvl6pPr>
            <a:lvl7pPr marL="2971800" indent="-228600" eaLnBrk="0" fontAlgn="base" hangingPunct="0">
              <a:spcBef>
                <a:spcPct val="0"/>
              </a:spcBef>
              <a:spcAft>
                <a:spcPct val="0"/>
              </a:spcAft>
              <a:defRPr sz="3200" b="1">
                <a:solidFill>
                  <a:schemeClr val="tx1"/>
                </a:solidFill>
                <a:latin typeface="Arial" charset="0"/>
              </a:defRPr>
            </a:lvl7pPr>
            <a:lvl8pPr marL="3429000" indent="-228600" eaLnBrk="0" fontAlgn="base" hangingPunct="0">
              <a:spcBef>
                <a:spcPct val="0"/>
              </a:spcBef>
              <a:spcAft>
                <a:spcPct val="0"/>
              </a:spcAft>
              <a:defRPr sz="3200" b="1">
                <a:solidFill>
                  <a:schemeClr val="tx1"/>
                </a:solidFill>
                <a:latin typeface="Arial" charset="0"/>
              </a:defRPr>
            </a:lvl8pPr>
            <a:lvl9pPr marL="3886200" indent="-228600" eaLnBrk="0" fontAlgn="base" hangingPunct="0">
              <a:spcBef>
                <a:spcPct val="0"/>
              </a:spcBef>
              <a:spcAft>
                <a:spcPct val="0"/>
              </a:spcAft>
              <a:defRPr sz="3200" b="1">
                <a:solidFill>
                  <a:schemeClr val="tx1"/>
                </a:solidFill>
                <a:latin typeface="Arial" charset="0"/>
              </a:defRPr>
            </a:lvl9pPr>
          </a:lstStyle>
          <a:p>
            <a:pPr algn="ctr"/>
            <a:r>
              <a:rPr lang="en-US" sz="2000" dirty="0" smtClean="0">
                <a:solidFill>
                  <a:srgbClr val="008000"/>
                </a:solidFill>
              </a:rPr>
              <a:t>Will all of your fixes actually get fixed?</a:t>
            </a:r>
            <a:endParaRPr lang="en-US" sz="2000" dirty="0">
              <a:solidFill>
                <a:srgbClr val="008000"/>
              </a:solidFill>
            </a:endParaRPr>
          </a:p>
        </p:txBody>
      </p:sp>
    </p:spTree>
    <p:extLst>
      <p:ext uri="{BB962C8B-B14F-4D97-AF65-F5344CB8AC3E}">
        <p14:creationId xmlns:p14="http://schemas.microsoft.com/office/powerpoint/2010/main" val="3686087171"/>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63973" y="304800"/>
            <a:ext cx="5644717" cy="533400"/>
          </a:xfrm>
          <a:solidFill>
            <a:schemeClr val="bg1"/>
          </a:solidFill>
          <a:ln w="25400" cmpd="sng">
            <a:solidFill>
              <a:schemeClr val="tx1"/>
            </a:solidFill>
            <a:prstDash val="sysDot"/>
          </a:ln>
          <a:effectLst/>
        </p:spPr>
        <p:txBody>
          <a:bodyPr vert="horz" lIns="91440" tIns="45720" rIns="91440" bIns="45720" rtlCol="0" anchor="ctr" anchorCtr="1">
            <a:noAutofit/>
          </a:bodyPr>
          <a:lstStyle/>
          <a:p>
            <a:pPr marL="0" indent="0" algn="ctr">
              <a:buNone/>
            </a:pPr>
            <a:r>
              <a:rPr lang="en-US" sz="2800" dirty="0"/>
              <a:t>Measuring Potential Fix Impact</a:t>
            </a:r>
          </a:p>
        </p:txBody>
      </p:sp>
      <p:sp>
        <p:nvSpPr>
          <p:cNvPr id="3" name="Text Box 4"/>
          <p:cNvSpPr txBox="1">
            <a:spLocks noChangeArrowheads="1"/>
          </p:cNvSpPr>
          <p:nvPr/>
        </p:nvSpPr>
        <p:spPr bwMode="auto">
          <a:xfrm>
            <a:off x="609600" y="2173288"/>
            <a:ext cx="5486400" cy="3365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spcBef>
                <a:spcPct val="50000"/>
              </a:spcBef>
            </a:pPr>
            <a:r>
              <a:rPr lang="en-US" sz="1600">
                <a:latin typeface="Arial Rounded MT Bold" charset="0"/>
              </a:rPr>
              <a:t>Is each corrective action specific?</a:t>
            </a:r>
          </a:p>
        </p:txBody>
      </p:sp>
      <p:sp>
        <p:nvSpPr>
          <p:cNvPr id="4" name="Text Box 5"/>
          <p:cNvSpPr txBox="1">
            <a:spLocks noChangeArrowheads="1"/>
          </p:cNvSpPr>
          <p:nvPr/>
        </p:nvSpPr>
        <p:spPr bwMode="auto">
          <a:xfrm>
            <a:off x="6172200" y="2185988"/>
            <a:ext cx="2133600" cy="3365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spcBef>
                <a:spcPct val="50000"/>
              </a:spcBef>
            </a:pPr>
            <a:r>
              <a:rPr lang="en-US" sz="1600">
                <a:latin typeface="Arial Rounded MT Bold" charset="0"/>
              </a:rPr>
              <a:t>1     2     3     4     5</a:t>
            </a:r>
          </a:p>
        </p:txBody>
      </p:sp>
      <p:sp>
        <p:nvSpPr>
          <p:cNvPr id="5" name="Text Box 6"/>
          <p:cNvSpPr txBox="1">
            <a:spLocks noChangeArrowheads="1"/>
          </p:cNvSpPr>
          <p:nvPr/>
        </p:nvSpPr>
        <p:spPr bwMode="auto">
          <a:xfrm>
            <a:off x="5976938" y="1776413"/>
            <a:ext cx="2328862" cy="3365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spcBef>
                <a:spcPct val="50000"/>
              </a:spcBef>
            </a:pPr>
            <a:r>
              <a:rPr lang="en-US" sz="1600">
                <a:latin typeface="Arial Rounded MT Bold" charset="0"/>
              </a:rPr>
              <a:t>LOW  ------------  HIGH</a:t>
            </a:r>
          </a:p>
        </p:txBody>
      </p:sp>
      <p:sp>
        <p:nvSpPr>
          <p:cNvPr id="6" name="Text Box 7"/>
          <p:cNvSpPr txBox="1">
            <a:spLocks noChangeArrowheads="1"/>
          </p:cNvSpPr>
          <p:nvPr/>
        </p:nvSpPr>
        <p:spPr bwMode="auto">
          <a:xfrm>
            <a:off x="609600" y="5759450"/>
            <a:ext cx="5105400" cy="3365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spcBef>
                <a:spcPct val="50000"/>
              </a:spcBef>
            </a:pPr>
            <a:r>
              <a:rPr lang="en-US" sz="1600">
                <a:latin typeface="Arial Rounded MT Bold" charset="0"/>
              </a:rPr>
              <a:t>Have all applicable root causes been addressed?</a:t>
            </a:r>
          </a:p>
        </p:txBody>
      </p:sp>
      <p:sp>
        <p:nvSpPr>
          <p:cNvPr id="7" name="Text Box 8"/>
          <p:cNvSpPr txBox="1">
            <a:spLocks noChangeArrowheads="1"/>
          </p:cNvSpPr>
          <p:nvPr/>
        </p:nvSpPr>
        <p:spPr bwMode="auto">
          <a:xfrm>
            <a:off x="6172200" y="2705100"/>
            <a:ext cx="2133600" cy="3365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spcBef>
                <a:spcPct val="50000"/>
              </a:spcBef>
            </a:pPr>
            <a:r>
              <a:rPr lang="en-US" sz="1600">
                <a:latin typeface="Arial Rounded MT Bold" charset="0"/>
              </a:rPr>
              <a:t>1     2     3     4     5</a:t>
            </a:r>
          </a:p>
        </p:txBody>
      </p:sp>
      <p:sp>
        <p:nvSpPr>
          <p:cNvPr id="8" name="Text Box 9"/>
          <p:cNvSpPr txBox="1">
            <a:spLocks noChangeArrowheads="1"/>
          </p:cNvSpPr>
          <p:nvPr/>
        </p:nvSpPr>
        <p:spPr bwMode="auto">
          <a:xfrm>
            <a:off x="609600" y="5257800"/>
            <a:ext cx="5410200" cy="3365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spcBef>
                <a:spcPct val="50000"/>
              </a:spcBef>
            </a:pPr>
            <a:r>
              <a:rPr lang="en-US" sz="1600">
                <a:latin typeface="Arial Rounded MT Bold" charset="0"/>
              </a:rPr>
              <a:t>Have unintended consequences been anticipated?</a:t>
            </a:r>
          </a:p>
        </p:txBody>
      </p:sp>
      <p:sp>
        <p:nvSpPr>
          <p:cNvPr id="9" name="Text Box 10"/>
          <p:cNvSpPr txBox="1">
            <a:spLocks noChangeArrowheads="1"/>
          </p:cNvSpPr>
          <p:nvPr/>
        </p:nvSpPr>
        <p:spPr bwMode="auto">
          <a:xfrm>
            <a:off x="6172200" y="3224213"/>
            <a:ext cx="2133600" cy="3365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spcBef>
                <a:spcPct val="50000"/>
              </a:spcBef>
            </a:pPr>
            <a:r>
              <a:rPr lang="en-US" sz="1600">
                <a:latin typeface="Arial Rounded MT Bold" charset="0"/>
              </a:rPr>
              <a:t>1     2     3     4     5</a:t>
            </a:r>
          </a:p>
        </p:txBody>
      </p:sp>
      <p:sp>
        <p:nvSpPr>
          <p:cNvPr id="10" name="Text Box 11"/>
          <p:cNvSpPr txBox="1">
            <a:spLocks noChangeArrowheads="1"/>
          </p:cNvSpPr>
          <p:nvPr/>
        </p:nvSpPr>
        <p:spPr bwMode="auto">
          <a:xfrm>
            <a:off x="609600" y="3652838"/>
            <a:ext cx="5181600" cy="3365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spcBef>
                <a:spcPct val="50000"/>
              </a:spcBef>
            </a:pPr>
            <a:r>
              <a:rPr lang="en-US" sz="1600">
                <a:latin typeface="Arial Rounded MT Bold" charset="0"/>
              </a:rPr>
              <a:t>Has a return on investment been considered?</a:t>
            </a:r>
          </a:p>
        </p:txBody>
      </p:sp>
      <p:sp>
        <p:nvSpPr>
          <p:cNvPr id="11" name="Text Box 12"/>
          <p:cNvSpPr txBox="1">
            <a:spLocks noChangeArrowheads="1"/>
          </p:cNvSpPr>
          <p:nvPr/>
        </p:nvSpPr>
        <p:spPr bwMode="auto">
          <a:xfrm>
            <a:off x="6172200" y="3671888"/>
            <a:ext cx="2133600" cy="3365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spcBef>
                <a:spcPct val="50000"/>
              </a:spcBef>
            </a:pPr>
            <a:r>
              <a:rPr lang="en-US" sz="1600">
                <a:latin typeface="Arial Rounded MT Bold" charset="0"/>
              </a:rPr>
              <a:t>1     2     3     4     5</a:t>
            </a:r>
          </a:p>
        </p:txBody>
      </p:sp>
      <p:sp>
        <p:nvSpPr>
          <p:cNvPr id="12" name="Text Box 13"/>
          <p:cNvSpPr txBox="1">
            <a:spLocks noChangeArrowheads="1"/>
          </p:cNvSpPr>
          <p:nvPr/>
        </p:nvSpPr>
        <p:spPr bwMode="auto">
          <a:xfrm>
            <a:off x="609600" y="2690813"/>
            <a:ext cx="5257800" cy="3365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spcBef>
                <a:spcPct val="50000"/>
              </a:spcBef>
            </a:pPr>
            <a:r>
              <a:rPr lang="en-US" sz="1600">
                <a:latin typeface="Arial Rounded MT Bold" charset="0"/>
              </a:rPr>
              <a:t>Is the corrective action measurable?</a:t>
            </a:r>
          </a:p>
        </p:txBody>
      </p:sp>
      <p:sp>
        <p:nvSpPr>
          <p:cNvPr id="13" name="Text Box 14"/>
          <p:cNvSpPr txBox="1">
            <a:spLocks noChangeArrowheads="1"/>
          </p:cNvSpPr>
          <p:nvPr/>
        </p:nvSpPr>
        <p:spPr bwMode="auto">
          <a:xfrm>
            <a:off x="6172200" y="4157663"/>
            <a:ext cx="2133600" cy="3365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spcBef>
                <a:spcPct val="50000"/>
              </a:spcBef>
            </a:pPr>
            <a:r>
              <a:rPr lang="en-US" sz="1600">
                <a:latin typeface="Arial Rounded MT Bold" charset="0"/>
              </a:rPr>
              <a:t>1     2     3     4     5</a:t>
            </a:r>
          </a:p>
        </p:txBody>
      </p:sp>
      <p:sp>
        <p:nvSpPr>
          <p:cNvPr id="14" name="Text Box 17"/>
          <p:cNvSpPr txBox="1">
            <a:spLocks noChangeArrowheads="1"/>
          </p:cNvSpPr>
          <p:nvPr/>
        </p:nvSpPr>
        <p:spPr bwMode="auto">
          <a:xfrm>
            <a:off x="609600" y="4567238"/>
            <a:ext cx="4419600" cy="5810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spcBef>
                <a:spcPct val="50000"/>
              </a:spcBef>
            </a:pPr>
            <a:r>
              <a:rPr lang="en-US" sz="1600">
                <a:latin typeface="Arial Rounded MT Bold" charset="0"/>
              </a:rPr>
              <a:t>Has a means of verifying effectiveness been identified?</a:t>
            </a:r>
          </a:p>
        </p:txBody>
      </p:sp>
      <p:sp>
        <p:nvSpPr>
          <p:cNvPr id="15" name="Text Box 18"/>
          <p:cNvSpPr txBox="1">
            <a:spLocks noChangeArrowheads="1"/>
          </p:cNvSpPr>
          <p:nvPr/>
        </p:nvSpPr>
        <p:spPr bwMode="auto">
          <a:xfrm>
            <a:off x="6172200" y="4719638"/>
            <a:ext cx="2133600" cy="3365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spcBef>
                <a:spcPct val="50000"/>
              </a:spcBef>
            </a:pPr>
            <a:r>
              <a:rPr lang="en-US" sz="1600">
                <a:latin typeface="Arial Rounded MT Bold" charset="0"/>
              </a:rPr>
              <a:t>1     2     3     4     5</a:t>
            </a:r>
          </a:p>
        </p:txBody>
      </p:sp>
      <p:sp>
        <p:nvSpPr>
          <p:cNvPr id="16" name="Text Box 19"/>
          <p:cNvSpPr txBox="1">
            <a:spLocks noChangeArrowheads="1"/>
          </p:cNvSpPr>
          <p:nvPr/>
        </p:nvSpPr>
        <p:spPr bwMode="auto">
          <a:xfrm>
            <a:off x="609600" y="3192463"/>
            <a:ext cx="5029200" cy="33855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a:spcBef>
                <a:spcPct val="50000"/>
              </a:spcBef>
            </a:pPr>
            <a:r>
              <a:rPr lang="en-US" sz="1600" dirty="0">
                <a:latin typeface="Arial Rounded MT Bold" charset="0"/>
              </a:rPr>
              <a:t>Has accountability </a:t>
            </a:r>
            <a:r>
              <a:rPr lang="en-US" sz="1600" dirty="0" smtClean="0">
                <a:latin typeface="Arial Rounded MT Bold" charset="0"/>
              </a:rPr>
              <a:t>for completion been defined</a:t>
            </a:r>
            <a:r>
              <a:rPr lang="en-US" sz="1600" dirty="0">
                <a:latin typeface="Arial Rounded MT Bold" charset="0"/>
              </a:rPr>
              <a:t>?</a:t>
            </a:r>
          </a:p>
        </p:txBody>
      </p:sp>
      <p:sp>
        <p:nvSpPr>
          <p:cNvPr id="17" name="Text Box 20"/>
          <p:cNvSpPr txBox="1">
            <a:spLocks noChangeArrowheads="1"/>
          </p:cNvSpPr>
          <p:nvPr/>
        </p:nvSpPr>
        <p:spPr bwMode="auto">
          <a:xfrm>
            <a:off x="6172200" y="5262563"/>
            <a:ext cx="2133600" cy="3365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spcBef>
                <a:spcPct val="50000"/>
              </a:spcBef>
            </a:pPr>
            <a:r>
              <a:rPr lang="en-US" sz="1600">
                <a:latin typeface="Arial Rounded MT Bold" charset="0"/>
              </a:rPr>
              <a:t>1     2     3     4     5</a:t>
            </a:r>
          </a:p>
        </p:txBody>
      </p:sp>
      <p:sp>
        <p:nvSpPr>
          <p:cNvPr id="18" name="Text Box 21"/>
          <p:cNvSpPr txBox="1">
            <a:spLocks noChangeArrowheads="1"/>
          </p:cNvSpPr>
          <p:nvPr/>
        </p:nvSpPr>
        <p:spPr bwMode="auto">
          <a:xfrm>
            <a:off x="457200" y="1776413"/>
            <a:ext cx="2362200" cy="3667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spcBef>
                <a:spcPct val="50000"/>
              </a:spcBef>
            </a:pPr>
            <a:r>
              <a:rPr lang="en-US" sz="1800" i="1">
                <a:solidFill>
                  <a:srgbClr val="632523"/>
                </a:solidFill>
                <a:latin typeface="Arial Rounded MT Bold" charset="0"/>
              </a:rPr>
              <a:t>To What Degree …</a:t>
            </a:r>
          </a:p>
        </p:txBody>
      </p:sp>
      <p:sp>
        <p:nvSpPr>
          <p:cNvPr id="19" name="Text Box 22"/>
          <p:cNvSpPr txBox="1">
            <a:spLocks noChangeArrowheads="1"/>
          </p:cNvSpPr>
          <p:nvPr/>
        </p:nvSpPr>
        <p:spPr bwMode="auto">
          <a:xfrm>
            <a:off x="609600" y="4105275"/>
            <a:ext cx="5181600" cy="3365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spcBef>
                <a:spcPct val="50000"/>
              </a:spcBef>
            </a:pPr>
            <a:r>
              <a:rPr lang="en-US" sz="1600">
                <a:latin typeface="Arial Rounded MT Bold" charset="0"/>
              </a:rPr>
              <a:t>Have timeliness factors been considered?</a:t>
            </a:r>
          </a:p>
        </p:txBody>
      </p:sp>
      <p:sp>
        <p:nvSpPr>
          <p:cNvPr id="20" name="Text Box 23"/>
          <p:cNvSpPr txBox="1">
            <a:spLocks noChangeArrowheads="1"/>
          </p:cNvSpPr>
          <p:nvPr/>
        </p:nvSpPr>
        <p:spPr bwMode="auto">
          <a:xfrm>
            <a:off x="6172200" y="5727700"/>
            <a:ext cx="2133600" cy="3365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spcBef>
                <a:spcPct val="50000"/>
              </a:spcBef>
            </a:pPr>
            <a:r>
              <a:rPr lang="en-US" sz="1600">
                <a:latin typeface="Arial Rounded MT Bold" charset="0"/>
              </a:rPr>
              <a:t>1     2     3     4     5</a:t>
            </a:r>
          </a:p>
        </p:txBody>
      </p:sp>
      <p:sp>
        <p:nvSpPr>
          <p:cNvPr id="21" name="Text Box 24"/>
          <p:cNvSpPr txBox="1">
            <a:spLocks noChangeArrowheads="1"/>
          </p:cNvSpPr>
          <p:nvPr/>
        </p:nvSpPr>
        <p:spPr bwMode="auto">
          <a:xfrm>
            <a:off x="4191000" y="6248400"/>
            <a:ext cx="1600200" cy="3667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spcBef>
                <a:spcPct val="50000"/>
              </a:spcBef>
            </a:pPr>
            <a:r>
              <a:rPr lang="en-US" sz="1800" i="1">
                <a:latin typeface="Arial Rounded MT Bold" charset="0"/>
              </a:rPr>
              <a:t>Total Score:</a:t>
            </a:r>
          </a:p>
        </p:txBody>
      </p:sp>
      <p:sp>
        <p:nvSpPr>
          <p:cNvPr id="22" name="Rectangle 25"/>
          <p:cNvSpPr>
            <a:spLocks noChangeArrowheads="1"/>
          </p:cNvSpPr>
          <p:nvPr/>
        </p:nvSpPr>
        <p:spPr bwMode="auto">
          <a:xfrm>
            <a:off x="5867400" y="6248400"/>
            <a:ext cx="609600" cy="381000"/>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3" name="Text Box 27"/>
          <p:cNvSpPr txBox="1">
            <a:spLocks noChangeArrowheads="1"/>
          </p:cNvSpPr>
          <p:nvPr/>
        </p:nvSpPr>
        <p:spPr bwMode="auto">
          <a:xfrm>
            <a:off x="838200" y="1143000"/>
            <a:ext cx="7543800" cy="3968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lgn="ctr">
              <a:spcBef>
                <a:spcPct val="50000"/>
              </a:spcBef>
            </a:pPr>
            <a:r>
              <a:rPr lang="en-US" sz="2000" i="1">
                <a:solidFill>
                  <a:srgbClr val="0000CC"/>
                </a:solidFill>
                <a:latin typeface="Arial Rounded MT Bold" charset="0"/>
              </a:rPr>
              <a:t>Calculate a score for EACH corrective action that is defined</a:t>
            </a:r>
          </a:p>
        </p:txBody>
      </p:sp>
    </p:spTree>
    <p:extLst>
      <p:ext uri="{BB962C8B-B14F-4D97-AF65-F5344CB8AC3E}">
        <p14:creationId xmlns:p14="http://schemas.microsoft.com/office/powerpoint/2010/main" val="2148429381"/>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6438" y="308351"/>
            <a:ext cx="4893733" cy="583307"/>
          </a:xfrm>
        </p:spPr>
        <p:txBody>
          <a:bodyPr/>
          <a:lstStyle/>
          <a:p>
            <a:pPr marL="0" indent="0" algn="ctr">
              <a:buNone/>
            </a:pPr>
            <a:r>
              <a:rPr lang="en-US" dirty="0" smtClean="0"/>
              <a:t>How to Step Up Your Fixes</a:t>
            </a:r>
            <a:endParaRPr lang="en-US" dirty="0"/>
          </a:p>
        </p:txBody>
      </p:sp>
      <p:sp>
        <p:nvSpPr>
          <p:cNvPr id="3" name="Text Box 20"/>
          <p:cNvSpPr txBox="1">
            <a:spLocks noChangeArrowheads="1"/>
          </p:cNvSpPr>
          <p:nvPr/>
        </p:nvSpPr>
        <p:spPr bwMode="auto">
          <a:xfrm>
            <a:off x="593012" y="5409377"/>
            <a:ext cx="5811507" cy="83099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r>
              <a:rPr lang="en-US" sz="2400" dirty="0" smtClean="0">
                <a:latin typeface="Calibri"/>
                <a:cs typeface="Calibri"/>
              </a:rPr>
              <a:t>Reduce the holes in your current safeguards before adding new cheese slices</a:t>
            </a:r>
            <a:endParaRPr lang="en-US" sz="2400" dirty="0">
              <a:latin typeface="Calibri"/>
              <a:cs typeface="Calibri"/>
            </a:endParaRPr>
          </a:p>
        </p:txBody>
      </p:sp>
      <p:sp>
        <p:nvSpPr>
          <p:cNvPr id="4" name="Text Box 30"/>
          <p:cNvSpPr txBox="1">
            <a:spLocks noChangeArrowheads="1"/>
          </p:cNvSpPr>
          <p:nvPr/>
        </p:nvSpPr>
        <p:spPr bwMode="auto">
          <a:xfrm>
            <a:off x="593012" y="1291865"/>
            <a:ext cx="5906088" cy="83099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r>
              <a:rPr lang="en-US" sz="2400" dirty="0" smtClean="0">
                <a:latin typeface="Calibri"/>
                <a:cs typeface="Calibri"/>
              </a:rPr>
              <a:t>Review a list of your most recent root causes and corrective actions – what patterns exist?</a:t>
            </a:r>
            <a:endParaRPr lang="en-US" sz="2400" dirty="0">
              <a:latin typeface="Calibri"/>
              <a:cs typeface="Calibri"/>
            </a:endParaRPr>
          </a:p>
        </p:txBody>
      </p:sp>
      <p:sp>
        <p:nvSpPr>
          <p:cNvPr id="5" name="Oval 4"/>
          <p:cNvSpPr/>
          <p:nvPr/>
        </p:nvSpPr>
        <p:spPr>
          <a:xfrm>
            <a:off x="337680" y="5554574"/>
            <a:ext cx="144566" cy="152400"/>
          </a:xfrm>
          <a:prstGeom prst="ellipse">
            <a:avLst/>
          </a:prstGeom>
          <a:solidFill>
            <a:srgbClr val="8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latin typeface="Calibri"/>
              <a:cs typeface="Calibri"/>
            </a:endParaRPr>
          </a:p>
        </p:txBody>
      </p:sp>
      <p:sp>
        <p:nvSpPr>
          <p:cNvPr id="6" name="Oval 5"/>
          <p:cNvSpPr/>
          <p:nvPr/>
        </p:nvSpPr>
        <p:spPr>
          <a:xfrm>
            <a:off x="337680" y="1465773"/>
            <a:ext cx="144566" cy="152400"/>
          </a:xfrm>
          <a:prstGeom prst="ellipse">
            <a:avLst/>
          </a:prstGeom>
          <a:solidFill>
            <a:srgbClr val="8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latin typeface="Calibri"/>
              <a:cs typeface="Calibri"/>
            </a:endParaRPr>
          </a:p>
        </p:txBody>
      </p:sp>
      <p:sp>
        <p:nvSpPr>
          <p:cNvPr id="7" name="Text Box 20"/>
          <p:cNvSpPr txBox="1">
            <a:spLocks noChangeArrowheads="1"/>
          </p:cNvSpPr>
          <p:nvPr/>
        </p:nvSpPr>
        <p:spPr bwMode="auto">
          <a:xfrm>
            <a:off x="593012" y="2142492"/>
            <a:ext cx="5162948" cy="83099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r>
              <a:rPr lang="en-US" sz="2400" dirty="0" smtClean="0">
                <a:latin typeface="Calibri"/>
                <a:cs typeface="Calibri"/>
              </a:rPr>
              <a:t>Use examples of well and poorly written corrective actions to define standards</a:t>
            </a:r>
            <a:endParaRPr lang="en-US" sz="2400" dirty="0">
              <a:latin typeface="Calibri"/>
              <a:cs typeface="Calibri"/>
            </a:endParaRPr>
          </a:p>
        </p:txBody>
      </p:sp>
      <p:sp>
        <p:nvSpPr>
          <p:cNvPr id="8" name="Oval 7"/>
          <p:cNvSpPr/>
          <p:nvPr/>
        </p:nvSpPr>
        <p:spPr>
          <a:xfrm>
            <a:off x="337680" y="2320956"/>
            <a:ext cx="144566" cy="152400"/>
          </a:xfrm>
          <a:prstGeom prst="ellipse">
            <a:avLst/>
          </a:prstGeom>
          <a:solidFill>
            <a:srgbClr val="8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latin typeface="Calibri"/>
              <a:cs typeface="Calibri"/>
            </a:endParaRPr>
          </a:p>
        </p:txBody>
      </p:sp>
      <p:sp>
        <p:nvSpPr>
          <p:cNvPr id="9" name="Text Box 20"/>
          <p:cNvSpPr txBox="1">
            <a:spLocks noChangeArrowheads="1"/>
          </p:cNvSpPr>
          <p:nvPr/>
        </p:nvSpPr>
        <p:spPr bwMode="auto">
          <a:xfrm>
            <a:off x="593012" y="2955164"/>
            <a:ext cx="4608971" cy="83099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r>
              <a:rPr lang="en-US" sz="2400" dirty="0" smtClean="0">
                <a:latin typeface="Calibri"/>
                <a:cs typeface="Calibri"/>
              </a:rPr>
              <a:t>Expect ‘fix mix’ strength to match potential problem severity</a:t>
            </a:r>
            <a:endParaRPr lang="en-US" sz="2400" dirty="0">
              <a:latin typeface="Calibri"/>
              <a:cs typeface="Calibri"/>
            </a:endParaRPr>
          </a:p>
        </p:txBody>
      </p:sp>
      <p:sp>
        <p:nvSpPr>
          <p:cNvPr id="10" name="Oval 9"/>
          <p:cNvSpPr/>
          <p:nvPr/>
        </p:nvSpPr>
        <p:spPr>
          <a:xfrm>
            <a:off x="337680" y="3133628"/>
            <a:ext cx="144566" cy="152400"/>
          </a:xfrm>
          <a:prstGeom prst="ellipse">
            <a:avLst/>
          </a:prstGeom>
          <a:solidFill>
            <a:srgbClr val="8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latin typeface="Calibri"/>
              <a:cs typeface="Calibri"/>
            </a:endParaRPr>
          </a:p>
        </p:txBody>
      </p:sp>
      <p:sp>
        <p:nvSpPr>
          <p:cNvPr id="11" name="Text Box 20"/>
          <p:cNvSpPr txBox="1">
            <a:spLocks noChangeArrowheads="1"/>
          </p:cNvSpPr>
          <p:nvPr/>
        </p:nvSpPr>
        <p:spPr bwMode="auto">
          <a:xfrm>
            <a:off x="593557" y="3780612"/>
            <a:ext cx="4456682" cy="83099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r>
              <a:rPr lang="en-US" sz="2400" dirty="0" smtClean="0">
                <a:latin typeface="Calibri"/>
                <a:cs typeface="Calibri"/>
              </a:rPr>
              <a:t>Strive for creative, engineered fixes – 1 passive = 5 active</a:t>
            </a:r>
            <a:endParaRPr lang="en-US" sz="2400" dirty="0">
              <a:latin typeface="Calibri"/>
              <a:cs typeface="Calibri"/>
            </a:endParaRPr>
          </a:p>
        </p:txBody>
      </p:sp>
      <p:sp>
        <p:nvSpPr>
          <p:cNvPr id="12" name="Oval 11"/>
          <p:cNvSpPr/>
          <p:nvPr/>
        </p:nvSpPr>
        <p:spPr>
          <a:xfrm>
            <a:off x="338225" y="3959076"/>
            <a:ext cx="144566" cy="152400"/>
          </a:xfrm>
          <a:prstGeom prst="ellipse">
            <a:avLst/>
          </a:prstGeom>
          <a:solidFill>
            <a:srgbClr val="8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latin typeface="Calibri"/>
              <a:cs typeface="Calibri"/>
            </a:endParaRPr>
          </a:p>
        </p:txBody>
      </p:sp>
      <p:sp>
        <p:nvSpPr>
          <p:cNvPr id="14" name="Text Box 20"/>
          <p:cNvSpPr txBox="1">
            <a:spLocks noChangeArrowheads="1"/>
          </p:cNvSpPr>
          <p:nvPr/>
        </p:nvSpPr>
        <p:spPr bwMode="auto">
          <a:xfrm>
            <a:off x="583813" y="4595002"/>
            <a:ext cx="5077566" cy="83099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r>
              <a:rPr lang="en-US" sz="2400" dirty="0" smtClean="0">
                <a:latin typeface="Calibri"/>
                <a:cs typeface="Calibri"/>
              </a:rPr>
              <a:t>Use daily error and defect trends to help gauge corrective action impact</a:t>
            </a:r>
            <a:endParaRPr lang="en-US" sz="2400" dirty="0">
              <a:latin typeface="Calibri"/>
              <a:cs typeface="Calibri"/>
            </a:endParaRPr>
          </a:p>
        </p:txBody>
      </p:sp>
      <p:sp>
        <p:nvSpPr>
          <p:cNvPr id="15" name="Oval 14"/>
          <p:cNvSpPr/>
          <p:nvPr/>
        </p:nvSpPr>
        <p:spPr>
          <a:xfrm>
            <a:off x="328481" y="4773466"/>
            <a:ext cx="144566" cy="152400"/>
          </a:xfrm>
          <a:prstGeom prst="ellipse">
            <a:avLst/>
          </a:prstGeom>
          <a:solidFill>
            <a:srgbClr val="8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latin typeface="Calibri"/>
              <a:cs typeface="Calibri"/>
            </a:endParaRPr>
          </a:p>
        </p:txBody>
      </p:sp>
      <p:pic>
        <p:nvPicPr>
          <p:cNvPr id="16" name="Picture 23" descr="https://www.emedco.com/media/catalog/product/Electronic-Safety-Signal-Scoreboards-ESIGM-b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73310" y="2496209"/>
            <a:ext cx="1514678" cy="151467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7" name="Picture 16" descr="Creative Mine Sweeper.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74250" y="4431270"/>
            <a:ext cx="1875800" cy="1790803"/>
          </a:xfrm>
          <a:prstGeom prst="rect">
            <a:avLst/>
          </a:prstGeom>
        </p:spPr>
      </p:pic>
      <p:pic>
        <p:nvPicPr>
          <p:cNvPr id="18" name="Picture 17" descr="Dead End Wall.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09943" y="233073"/>
            <a:ext cx="2094157" cy="1889104"/>
          </a:xfrm>
          <a:prstGeom prst="rect">
            <a:avLst/>
          </a:prstGeom>
        </p:spPr>
      </p:pic>
    </p:spTree>
    <p:extLst>
      <p:ext uri="{BB962C8B-B14F-4D97-AF65-F5344CB8AC3E}">
        <p14:creationId xmlns:p14="http://schemas.microsoft.com/office/powerpoint/2010/main" val="3286902672"/>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63978" y="381001"/>
            <a:ext cx="5511022" cy="533400"/>
          </a:xfrm>
          <a:solidFill>
            <a:schemeClr val="bg1"/>
          </a:solidFill>
          <a:ln w="25400" cmpd="sng">
            <a:solidFill>
              <a:schemeClr val="tx1"/>
            </a:solidFill>
            <a:prstDash val="sysDot"/>
          </a:ln>
          <a:effectLst/>
        </p:spPr>
        <p:txBody>
          <a:bodyPr vert="horz" lIns="91440" tIns="45720" rIns="91440" bIns="45720" rtlCol="0" anchor="ctr" anchorCtr="1">
            <a:noAutofit/>
          </a:bodyPr>
          <a:lstStyle/>
          <a:p>
            <a:pPr marL="0" indent="0" algn="ctr">
              <a:buNone/>
            </a:pPr>
            <a:r>
              <a:rPr lang="en-US" sz="2800" dirty="0"/>
              <a:t>Example Fix That Will Fail #1</a:t>
            </a:r>
          </a:p>
        </p:txBody>
      </p:sp>
      <p:sp>
        <p:nvSpPr>
          <p:cNvPr id="7" name="Text Box 2"/>
          <p:cNvSpPr txBox="1">
            <a:spLocks noChangeArrowheads="1"/>
          </p:cNvSpPr>
          <p:nvPr/>
        </p:nvSpPr>
        <p:spPr bwMode="auto">
          <a:xfrm>
            <a:off x="593725" y="1295400"/>
            <a:ext cx="7940675" cy="17399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r>
              <a:rPr lang="en-US"/>
              <a:t>A Maintenance Supervisor cut his right hand on an insulation covering band at Tank #514. This injury occurred while attempting to kneel down to read and inspect a data plate on a valve that was being assessed for replacement at Tank #514. The injured party did not notice the raised edge of the insulation band. In removing his gloves, the injured removed a layer of hand protection. The injury required 4 sutures.</a:t>
            </a:r>
          </a:p>
        </p:txBody>
      </p:sp>
      <p:sp>
        <p:nvSpPr>
          <p:cNvPr id="8" name="Text Box 3"/>
          <p:cNvSpPr txBox="1">
            <a:spLocks noChangeArrowheads="1"/>
          </p:cNvSpPr>
          <p:nvPr/>
        </p:nvSpPr>
        <p:spPr bwMode="auto">
          <a:xfrm>
            <a:off x="596900" y="3111500"/>
            <a:ext cx="7940675" cy="3667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r>
              <a:rPr lang="en-US" b="1"/>
              <a:t>Root Cause:</a:t>
            </a:r>
            <a:r>
              <a:rPr lang="en-US"/>
              <a:t> Attention LTA</a:t>
            </a:r>
          </a:p>
        </p:txBody>
      </p:sp>
      <p:sp>
        <p:nvSpPr>
          <p:cNvPr id="9" name="Text Box 4"/>
          <p:cNvSpPr txBox="1">
            <a:spLocks noChangeArrowheads="1"/>
          </p:cNvSpPr>
          <p:nvPr/>
        </p:nvSpPr>
        <p:spPr bwMode="auto">
          <a:xfrm>
            <a:off x="596900" y="3613150"/>
            <a:ext cx="7940675" cy="14652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r>
              <a:rPr lang="en-US" b="1"/>
              <a:t>Lesson Learned:</a:t>
            </a:r>
            <a:r>
              <a:rPr lang="en-US"/>
              <a:t> This injury could have been avoided by approaching the work in a slightly different fashion. The injured could have recruited the assistance of the contractor supervisor to write down the valve data as the injured party inspected the valve data plate. This would have eliminated the need for the injured party to remove his gloves while kneeling.</a:t>
            </a:r>
          </a:p>
        </p:txBody>
      </p:sp>
      <p:sp>
        <p:nvSpPr>
          <p:cNvPr id="10" name="Text Box 5"/>
          <p:cNvSpPr txBox="1">
            <a:spLocks noChangeArrowheads="1"/>
          </p:cNvSpPr>
          <p:nvPr/>
        </p:nvSpPr>
        <p:spPr bwMode="auto">
          <a:xfrm>
            <a:off x="596900" y="5153025"/>
            <a:ext cx="7940675" cy="9159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r>
              <a:rPr lang="en-US" b="1"/>
              <a:t>Recommendation:</a:t>
            </a:r>
            <a:r>
              <a:rPr lang="en-US"/>
              <a:t> Conduct a safety meeting with all Metal Shop personnel and nested metals contractors for a review of this event and the lessons learned in investigating the incident.</a:t>
            </a:r>
          </a:p>
        </p:txBody>
      </p:sp>
    </p:spTree>
    <p:extLst>
      <p:ext uri="{BB962C8B-B14F-4D97-AF65-F5344CB8AC3E}">
        <p14:creationId xmlns:p14="http://schemas.microsoft.com/office/powerpoint/2010/main" val="1563880593"/>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027760" y="381001"/>
            <a:ext cx="5029200" cy="533400"/>
          </a:xfrm>
          <a:solidFill>
            <a:schemeClr val="bg1"/>
          </a:solidFill>
          <a:ln w="25400" cmpd="sng">
            <a:solidFill>
              <a:schemeClr val="tx1"/>
            </a:solidFill>
            <a:prstDash val="sysDot"/>
          </a:ln>
          <a:effectLst/>
        </p:spPr>
        <p:txBody>
          <a:bodyPr vert="horz" lIns="91440" tIns="45720" rIns="91440" bIns="45720" rtlCol="0" anchor="ctr" anchorCtr="1">
            <a:noAutofit/>
          </a:bodyPr>
          <a:lstStyle/>
          <a:p>
            <a:pPr marL="0" indent="0" algn="ctr">
              <a:buNone/>
            </a:pPr>
            <a:r>
              <a:rPr lang="en-US" sz="2800" dirty="0"/>
              <a:t>Example Fix That Will Fail #2</a:t>
            </a:r>
          </a:p>
        </p:txBody>
      </p:sp>
      <p:sp>
        <p:nvSpPr>
          <p:cNvPr id="3" name="Text Box 2"/>
          <p:cNvSpPr txBox="1">
            <a:spLocks noChangeArrowheads="1"/>
          </p:cNvSpPr>
          <p:nvPr/>
        </p:nvSpPr>
        <p:spPr bwMode="auto">
          <a:xfrm>
            <a:off x="593725" y="1460500"/>
            <a:ext cx="8245475" cy="17399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r>
              <a:rPr lang="en-US"/>
              <a:t>Two contractors were removing a deck plate adjacent to the convection section. Contractor #1 was using a pry bar to lift up the deck plate after the tack welds that were holding it had been burned off.  Contractor #2 was using his left hand to hold the deck plate up when the pry bar slipped and allowed the deck plate to drop and pinch the left hand index and middle fingers. Both contractors were wearing proper PPE. No treatment was required.</a:t>
            </a:r>
          </a:p>
        </p:txBody>
      </p:sp>
      <p:sp>
        <p:nvSpPr>
          <p:cNvPr id="4" name="Text Box 3"/>
          <p:cNvSpPr txBox="1">
            <a:spLocks noChangeArrowheads="1"/>
          </p:cNvSpPr>
          <p:nvPr/>
        </p:nvSpPr>
        <p:spPr bwMode="auto">
          <a:xfrm>
            <a:off x="596900" y="3275013"/>
            <a:ext cx="7940675" cy="9159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r>
              <a:rPr lang="en-US" b="1"/>
              <a:t>Root Cause:</a:t>
            </a:r>
            <a:r>
              <a:rPr lang="en-US"/>
              <a:t> Attention LTA – JSA was found to be adequate, was being followed, and matched the field conditions. Handling of materials is a normal construction practice.</a:t>
            </a:r>
          </a:p>
        </p:txBody>
      </p:sp>
      <p:sp>
        <p:nvSpPr>
          <p:cNvPr id="5" name="Text Box 4"/>
          <p:cNvSpPr txBox="1">
            <a:spLocks noChangeArrowheads="1"/>
          </p:cNvSpPr>
          <p:nvPr/>
        </p:nvSpPr>
        <p:spPr bwMode="auto">
          <a:xfrm>
            <a:off x="596900" y="4310063"/>
            <a:ext cx="7940675" cy="11906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r>
              <a:rPr lang="en-US" b="1"/>
              <a:t>Lesson Learned: </a:t>
            </a:r>
            <a:r>
              <a:rPr lang="en-US"/>
              <a:t>Any piece of deck plate that needs to be removed along the convection section will have a hole cut in it and held with a piece of #9 wire or use of a wedge where possible.  This will prevent using hands to hold the deck plate.</a:t>
            </a:r>
          </a:p>
        </p:txBody>
      </p:sp>
      <p:sp>
        <p:nvSpPr>
          <p:cNvPr id="6" name="Text Box 5"/>
          <p:cNvSpPr txBox="1">
            <a:spLocks noChangeArrowheads="1"/>
          </p:cNvSpPr>
          <p:nvPr/>
        </p:nvSpPr>
        <p:spPr bwMode="auto">
          <a:xfrm>
            <a:off x="596900" y="5653088"/>
            <a:ext cx="7940675" cy="3667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r>
              <a:rPr lang="en-US" b="1"/>
              <a:t>Recommendation:</a:t>
            </a:r>
            <a:r>
              <a:rPr lang="en-US"/>
              <a:t> Same as Lesson Learned.</a:t>
            </a:r>
          </a:p>
        </p:txBody>
      </p:sp>
    </p:spTree>
    <p:extLst>
      <p:ext uri="{BB962C8B-B14F-4D97-AF65-F5344CB8AC3E}">
        <p14:creationId xmlns:p14="http://schemas.microsoft.com/office/powerpoint/2010/main" val="3333405653"/>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6020" y="257945"/>
            <a:ext cx="7176139" cy="589299"/>
          </a:xfrm>
        </p:spPr>
        <p:txBody>
          <a:bodyPr/>
          <a:lstStyle/>
          <a:p>
            <a:pPr marL="0" indent="0" algn="ctr">
              <a:buNone/>
            </a:pPr>
            <a:r>
              <a:rPr lang="en-US" dirty="0" smtClean="0"/>
              <a:t>What Error Rate Do You Want to Sustain?</a:t>
            </a:r>
            <a:endParaRPr lang="en-US" dirty="0"/>
          </a:p>
        </p:txBody>
      </p:sp>
      <p:pic>
        <p:nvPicPr>
          <p:cNvPr id="5" name="Picture 25" descr="Green Right Arrow Clip Art">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71299" y="3424656"/>
            <a:ext cx="1210101" cy="533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6" name="Picture 25" descr="Green Right Arrow Clip Art">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5400000">
            <a:off x="3947526" y="2050908"/>
            <a:ext cx="1210101" cy="533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7" name="Picture 25" descr="Green Right Arrow Clip Art">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6200000">
            <a:off x="3947526" y="4785010"/>
            <a:ext cx="1210101" cy="533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8" name="Picture 25" descr="Green Right Arrow Clip Art">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0800000">
            <a:off x="5486401" y="3424656"/>
            <a:ext cx="1210101" cy="533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 name="Text Box 2"/>
          <p:cNvSpPr txBox="1">
            <a:spLocks noChangeArrowheads="1"/>
          </p:cNvSpPr>
          <p:nvPr/>
        </p:nvSpPr>
        <p:spPr bwMode="auto">
          <a:xfrm>
            <a:off x="3638176" y="2998859"/>
            <a:ext cx="1828800" cy="138499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ctr" eaLnBrk="1" hangingPunct="1"/>
            <a:r>
              <a:rPr lang="en-US" sz="2800" b="1" dirty="0" smtClean="0">
                <a:solidFill>
                  <a:srgbClr val="800000"/>
                </a:solidFill>
                <a:latin typeface="Calibri" pitchFamily="34" charset="0"/>
                <a:cs typeface="Calibri" pitchFamily="34" charset="0"/>
              </a:rPr>
              <a:t>Error Free TASK Execution</a:t>
            </a:r>
            <a:endParaRPr lang="en-US" sz="2800" b="1" dirty="0">
              <a:solidFill>
                <a:srgbClr val="800000"/>
              </a:solidFill>
              <a:latin typeface="Calibri" pitchFamily="34" charset="0"/>
              <a:cs typeface="Calibri" pitchFamily="34" charset="0"/>
            </a:endParaRPr>
          </a:p>
        </p:txBody>
      </p:sp>
      <p:sp>
        <p:nvSpPr>
          <p:cNvPr id="10" name="Text Box 2"/>
          <p:cNvSpPr txBox="1">
            <a:spLocks noChangeArrowheads="1"/>
          </p:cNvSpPr>
          <p:nvPr/>
        </p:nvSpPr>
        <p:spPr bwMode="auto">
          <a:xfrm>
            <a:off x="3371476" y="1102957"/>
            <a:ext cx="2362200" cy="52322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ctr" eaLnBrk="1" hangingPunct="1"/>
            <a:r>
              <a:rPr lang="en-US" sz="2800" b="1" dirty="0" smtClean="0">
                <a:latin typeface="Calibri" pitchFamily="34" charset="0"/>
                <a:cs typeface="Calibri" pitchFamily="34" charset="0"/>
              </a:rPr>
              <a:t>Engineered Fix</a:t>
            </a:r>
            <a:endParaRPr lang="en-US" sz="2800" b="1" dirty="0">
              <a:latin typeface="Calibri" pitchFamily="34" charset="0"/>
              <a:cs typeface="Calibri" pitchFamily="34" charset="0"/>
            </a:endParaRPr>
          </a:p>
        </p:txBody>
      </p:sp>
      <p:sp>
        <p:nvSpPr>
          <p:cNvPr id="11" name="Text Box 2"/>
          <p:cNvSpPr txBox="1">
            <a:spLocks noChangeArrowheads="1"/>
          </p:cNvSpPr>
          <p:nvPr/>
        </p:nvSpPr>
        <p:spPr bwMode="auto">
          <a:xfrm>
            <a:off x="304800" y="3275409"/>
            <a:ext cx="1981200" cy="95410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ctr" eaLnBrk="1" hangingPunct="1"/>
            <a:r>
              <a:rPr lang="en-US" sz="2800" b="1" dirty="0" smtClean="0">
                <a:latin typeface="Calibri" pitchFamily="34" charset="0"/>
                <a:cs typeface="Calibri" pitchFamily="34" charset="0"/>
              </a:rPr>
              <a:t>Policies and Procedures</a:t>
            </a:r>
            <a:endParaRPr lang="en-US" sz="2800" b="1" dirty="0">
              <a:latin typeface="Calibri" pitchFamily="34" charset="0"/>
              <a:cs typeface="Calibri" pitchFamily="34" charset="0"/>
            </a:endParaRPr>
          </a:p>
        </p:txBody>
      </p:sp>
      <p:sp>
        <p:nvSpPr>
          <p:cNvPr id="12" name="Text Box 2"/>
          <p:cNvSpPr txBox="1">
            <a:spLocks noChangeArrowheads="1"/>
          </p:cNvSpPr>
          <p:nvPr/>
        </p:nvSpPr>
        <p:spPr bwMode="auto">
          <a:xfrm>
            <a:off x="6858000" y="3236557"/>
            <a:ext cx="1981200" cy="95410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ctr" eaLnBrk="1" hangingPunct="1"/>
            <a:r>
              <a:rPr lang="en-US" sz="2800" b="1" dirty="0" smtClean="0">
                <a:latin typeface="Calibri" pitchFamily="34" charset="0"/>
                <a:cs typeface="Calibri" pitchFamily="34" charset="0"/>
              </a:rPr>
              <a:t>Org Ergonomics</a:t>
            </a:r>
            <a:endParaRPr lang="en-US" sz="2800" b="1" dirty="0">
              <a:latin typeface="Calibri" pitchFamily="34" charset="0"/>
              <a:cs typeface="Calibri" pitchFamily="34" charset="0"/>
            </a:endParaRPr>
          </a:p>
        </p:txBody>
      </p:sp>
      <p:sp>
        <p:nvSpPr>
          <p:cNvPr id="13" name="Text Box 2"/>
          <p:cNvSpPr txBox="1">
            <a:spLocks noChangeArrowheads="1"/>
          </p:cNvSpPr>
          <p:nvPr/>
        </p:nvSpPr>
        <p:spPr bwMode="auto">
          <a:xfrm>
            <a:off x="3561976" y="5751157"/>
            <a:ext cx="1981200" cy="52322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ctr" eaLnBrk="1" hangingPunct="1"/>
            <a:r>
              <a:rPr lang="en-US" sz="2800" b="1" dirty="0" smtClean="0">
                <a:latin typeface="Calibri" pitchFamily="34" charset="0"/>
                <a:cs typeface="Calibri" pitchFamily="34" charset="0"/>
              </a:rPr>
              <a:t>Training</a:t>
            </a:r>
            <a:endParaRPr lang="en-US" sz="2800" b="1" dirty="0">
              <a:latin typeface="Calibri" pitchFamily="34" charset="0"/>
              <a:cs typeface="Calibri" pitchFamily="34" charset="0"/>
            </a:endParaRPr>
          </a:p>
        </p:txBody>
      </p:sp>
      <p:sp>
        <p:nvSpPr>
          <p:cNvPr id="14" name="Text Box 2"/>
          <p:cNvSpPr txBox="1">
            <a:spLocks noChangeArrowheads="1"/>
          </p:cNvSpPr>
          <p:nvPr/>
        </p:nvSpPr>
        <p:spPr bwMode="auto">
          <a:xfrm>
            <a:off x="533400" y="4989157"/>
            <a:ext cx="2743200" cy="83099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ctr" eaLnBrk="1" hangingPunct="1"/>
            <a:r>
              <a:rPr lang="en-US" sz="2400" b="1" dirty="0" smtClean="0">
                <a:solidFill>
                  <a:srgbClr val="0000FF"/>
                </a:solidFill>
                <a:latin typeface="Candara"/>
                <a:cs typeface="Candara"/>
              </a:rPr>
              <a:t>Which fixes are the most effective?</a:t>
            </a:r>
            <a:endParaRPr lang="en-US" sz="2400" b="1" dirty="0">
              <a:solidFill>
                <a:srgbClr val="0000FF"/>
              </a:solidFill>
              <a:latin typeface="Candara"/>
              <a:cs typeface="Candara"/>
            </a:endParaRPr>
          </a:p>
        </p:txBody>
      </p:sp>
      <p:sp>
        <p:nvSpPr>
          <p:cNvPr id="15" name="Text Box 2"/>
          <p:cNvSpPr txBox="1">
            <a:spLocks noChangeArrowheads="1"/>
          </p:cNvSpPr>
          <p:nvPr/>
        </p:nvSpPr>
        <p:spPr bwMode="auto">
          <a:xfrm>
            <a:off x="5867400" y="5072560"/>
            <a:ext cx="3048000" cy="83099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ctr" eaLnBrk="1" hangingPunct="1"/>
            <a:r>
              <a:rPr lang="en-US" sz="2400" b="1" dirty="0" smtClean="0">
                <a:solidFill>
                  <a:srgbClr val="0000FF"/>
                </a:solidFill>
                <a:latin typeface="Candara"/>
                <a:cs typeface="Candara"/>
              </a:rPr>
              <a:t>Which fixes are used the most often?</a:t>
            </a:r>
            <a:endParaRPr lang="en-US" sz="2400" b="1" dirty="0">
              <a:solidFill>
                <a:srgbClr val="0000FF"/>
              </a:solidFill>
              <a:latin typeface="Candara"/>
              <a:cs typeface="Candara"/>
            </a:endParaRPr>
          </a:p>
        </p:txBody>
      </p:sp>
      <p:sp>
        <p:nvSpPr>
          <p:cNvPr id="16" name="Text Box 2"/>
          <p:cNvSpPr txBox="1">
            <a:spLocks noChangeArrowheads="1"/>
          </p:cNvSpPr>
          <p:nvPr/>
        </p:nvSpPr>
        <p:spPr bwMode="auto">
          <a:xfrm>
            <a:off x="457200" y="1712557"/>
            <a:ext cx="2895600" cy="83099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ctr" eaLnBrk="1" hangingPunct="1"/>
            <a:r>
              <a:rPr lang="en-US" sz="2400" b="1" dirty="0" smtClean="0">
                <a:solidFill>
                  <a:srgbClr val="0000FF"/>
                </a:solidFill>
                <a:latin typeface="Candara"/>
                <a:cs typeface="Candara"/>
              </a:rPr>
              <a:t>What error rate do you want to sustain?</a:t>
            </a:r>
            <a:endParaRPr lang="en-US" sz="2400" b="1" dirty="0">
              <a:solidFill>
                <a:srgbClr val="0000FF"/>
              </a:solidFill>
              <a:latin typeface="Candara"/>
              <a:cs typeface="Candara"/>
            </a:endParaRPr>
          </a:p>
        </p:txBody>
      </p:sp>
      <p:sp>
        <p:nvSpPr>
          <p:cNvPr id="17" name="Text Box 2"/>
          <p:cNvSpPr txBox="1">
            <a:spLocks noChangeArrowheads="1"/>
          </p:cNvSpPr>
          <p:nvPr/>
        </p:nvSpPr>
        <p:spPr bwMode="auto">
          <a:xfrm>
            <a:off x="5715000" y="1795960"/>
            <a:ext cx="3200400" cy="83099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ctr" eaLnBrk="1" hangingPunct="1"/>
            <a:r>
              <a:rPr lang="en-US" sz="2400" b="1" dirty="0" smtClean="0">
                <a:solidFill>
                  <a:srgbClr val="0000FF"/>
                </a:solidFill>
                <a:latin typeface="Candara"/>
                <a:cs typeface="Candara"/>
              </a:rPr>
              <a:t>What is your potential for human error?</a:t>
            </a:r>
            <a:endParaRPr lang="en-US" sz="2400" b="1" dirty="0">
              <a:solidFill>
                <a:srgbClr val="0000FF"/>
              </a:solidFill>
              <a:latin typeface="Candara"/>
              <a:cs typeface="Candara"/>
            </a:endParaRPr>
          </a:p>
        </p:txBody>
      </p:sp>
    </p:spTree>
    <p:extLst>
      <p:ext uri="{BB962C8B-B14F-4D97-AF65-F5344CB8AC3E}">
        <p14:creationId xmlns:p14="http://schemas.microsoft.com/office/powerpoint/2010/main" val="1938752255"/>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85332" y="308168"/>
            <a:ext cx="7349067" cy="589299"/>
          </a:xfrm>
        </p:spPr>
        <p:txBody>
          <a:bodyPr/>
          <a:lstStyle/>
          <a:p>
            <a:pPr marL="0" indent="0" algn="ctr">
              <a:buNone/>
            </a:pPr>
            <a:r>
              <a:rPr lang="en-US" dirty="0" smtClean="0"/>
              <a:t>Key Approaches for Reducing Human Error</a:t>
            </a:r>
            <a:endParaRPr lang="en-US" dirty="0"/>
          </a:p>
        </p:txBody>
      </p:sp>
      <p:pic>
        <p:nvPicPr>
          <p:cNvPr id="3" name="Picture 2" descr="Key HE Reduction Strategies.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5940" y="1246761"/>
            <a:ext cx="8388096" cy="5090160"/>
          </a:xfrm>
          <a:prstGeom prst="rect">
            <a:avLst/>
          </a:prstGeom>
        </p:spPr>
      </p:pic>
    </p:spTree>
    <p:extLst>
      <p:ext uri="{BB962C8B-B14F-4D97-AF65-F5344CB8AC3E}">
        <p14:creationId xmlns:p14="http://schemas.microsoft.com/office/powerpoint/2010/main" val="3225652886"/>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8600" y="282259"/>
            <a:ext cx="5673822" cy="1556073"/>
          </a:xfrm>
          <a:solidFill>
            <a:schemeClr val="bg1"/>
          </a:solidFill>
          <a:ln w="25400" cmpd="sng">
            <a:solidFill>
              <a:schemeClr val="tx1"/>
            </a:solidFill>
            <a:prstDash val="sysDot"/>
          </a:ln>
          <a:effectLst/>
        </p:spPr>
        <p:txBody>
          <a:bodyPr vert="horz" lIns="91440" tIns="45720" rIns="91440" bIns="45720" rtlCol="0" anchor="ctr" anchorCtr="1">
            <a:noAutofit/>
          </a:bodyPr>
          <a:lstStyle/>
          <a:p>
            <a:pPr marL="0" indent="0" algn="ctr">
              <a:buNone/>
            </a:pPr>
            <a:r>
              <a:rPr lang="en-US" sz="2800" dirty="0">
                <a:solidFill>
                  <a:schemeClr val="accent6">
                    <a:lumMod val="50000"/>
                  </a:schemeClr>
                </a:solidFill>
              </a:rPr>
              <a:t>Team Exercise </a:t>
            </a:r>
            <a:r>
              <a:rPr lang="en-US" sz="2800" dirty="0" smtClean="0">
                <a:solidFill>
                  <a:schemeClr val="accent6">
                    <a:lumMod val="50000"/>
                  </a:schemeClr>
                </a:solidFill>
              </a:rPr>
              <a:t>#1</a:t>
            </a:r>
            <a:r>
              <a:rPr lang="en-US" sz="2800" dirty="0">
                <a:solidFill>
                  <a:schemeClr val="accent6">
                    <a:lumMod val="50000"/>
                  </a:schemeClr>
                </a:solidFill>
              </a:rPr>
              <a:t/>
            </a:r>
            <a:br>
              <a:rPr lang="en-US" sz="2800" dirty="0">
                <a:solidFill>
                  <a:schemeClr val="accent6">
                    <a:lumMod val="50000"/>
                  </a:schemeClr>
                </a:solidFill>
              </a:rPr>
            </a:br>
            <a:r>
              <a:rPr lang="en-US" sz="2800" dirty="0" smtClean="0"/>
              <a:t>What’s Affecting Your Corrective Action Effectiveness?</a:t>
            </a:r>
            <a:endParaRPr lang="en-US" sz="2800" dirty="0"/>
          </a:p>
        </p:txBody>
      </p:sp>
      <p:sp>
        <p:nvSpPr>
          <p:cNvPr id="15" name="Text Box 3"/>
          <p:cNvSpPr txBox="1">
            <a:spLocks noChangeArrowheads="1"/>
          </p:cNvSpPr>
          <p:nvPr/>
        </p:nvSpPr>
        <p:spPr bwMode="auto">
          <a:xfrm>
            <a:off x="642060" y="4643920"/>
            <a:ext cx="4702782" cy="70788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algn="ctr" eaLnBrk="0" fontAlgn="base" hangingPunct="0">
              <a:spcBef>
                <a:spcPct val="0"/>
              </a:spcBef>
              <a:spcAft>
                <a:spcPct val="0"/>
              </a:spcAft>
              <a:defRPr>
                <a:solidFill>
                  <a:schemeClr val="tx1"/>
                </a:solidFill>
                <a:latin typeface="Arial" charset="0"/>
                <a:ea typeface="ＭＳ Ｐゴシック" charset="0"/>
              </a:defRPr>
            </a:lvl6pPr>
            <a:lvl7pPr marL="2971800" indent="-228600" algn="ctr" eaLnBrk="0" fontAlgn="base" hangingPunct="0">
              <a:spcBef>
                <a:spcPct val="0"/>
              </a:spcBef>
              <a:spcAft>
                <a:spcPct val="0"/>
              </a:spcAft>
              <a:defRPr>
                <a:solidFill>
                  <a:schemeClr val="tx1"/>
                </a:solidFill>
                <a:latin typeface="Arial" charset="0"/>
                <a:ea typeface="ＭＳ Ｐゴシック" charset="0"/>
              </a:defRPr>
            </a:lvl7pPr>
            <a:lvl8pPr marL="3429000" indent="-228600" algn="ctr" eaLnBrk="0" fontAlgn="base" hangingPunct="0">
              <a:spcBef>
                <a:spcPct val="0"/>
              </a:spcBef>
              <a:spcAft>
                <a:spcPct val="0"/>
              </a:spcAft>
              <a:defRPr>
                <a:solidFill>
                  <a:schemeClr val="tx1"/>
                </a:solidFill>
                <a:latin typeface="Arial" charset="0"/>
                <a:ea typeface="ＭＳ Ｐゴシック" charset="0"/>
              </a:defRPr>
            </a:lvl8pPr>
            <a:lvl9pPr marL="3886200" indent="-228600" algn="ctr" eaLnBrk="0" fontAlgn="base" hangingPunct="0">
              <a:spcBef>
                <a:spcPct val="0"/>
              </a:spcBef>
              <a:spcAft>
                <a:spcPct val="0"/>
              </a:spcAft>
              <a:defRPr>
                <a:solidFill>
                  <a:schemeClr val="tx1"/>
                </a:solidFill>
                <a:latin typeface="Arial" charset="0"/>
                <a:ea typeface="ＭＳ Ｐゴシック" charset="0"/>
              </a:defRPr>
            </a:lvl9pPr>
          </a:lstStyle>
          <a:p>
            <a:pPr eaLnBrk="1" hangingPunct="1"/>
            <a:r>
              <a:rPr lang="en-US" sz="2000" dirty="0" smtClean="0">
                <a:latin typeface="+mn-lt"/>
                <a:cs typeface="ＭＳ Ｐゴシック" charset="0"/>
              </a:rPr>
              <a:t>Reach consensus in your group as to what you feel the top three factors are</a:t>
            </a:r>
            <a:endParaRPr lang="en-US" sz="2000" dirty="0">
              <a:latin typeface="+mn-lt"/>
              <a:cs typeface="ＭＳ Ｐゴシック" charset="0"/>
            </a:endParaRPr>
          </a:p>
        </p:txBody>
      </p:sp>
      <p:graphicFrame>
        <p:nvGraphicFramePr>
          <p:cNvPr id="16" name="Object 4"/>
          <p:cNvGraphicFramePr>
            <a:graphicFrameLocks noChangeAspect="1"/>
          </p:cNvGraphicFramePr>
          <p:nvPr>
            <p:extLst>
              <p:ext uri="{D42A27DB-BD31-4B8C-83A1-F6EECF244321}">
                <p14:modId xmlns:p14="http://schemas.microsoft.com/office/powerpoint/2010/main" val="792216436"/>
              </p:ext>
            </p:extLst>
          </p:nvPr>
        </p:nvGraphicFramePr>
        <p:xfrm>
          <a:off x="451560" y="4802670"/>
          <a:ext cx="146050" cy="146050"/>
        </p:xfrm>
        <a:graphic>
          <a:graphicData uri="http://schemas.openxmlformats.org/presentationml/2006/ole">
            <mc:AlternateContent xmlns:mc="http://schemas.openxmlformats.org/markup-compatibility/2006">
              <mc:Choice xmlns:v="urn:schemas-microsoft-com:vml" Requires="v">
                <p:oleObj spid="_x0000_s188265" name="CorelDRAW" r:id="rId3" imgW="304800" imgH="304800" progId="CorelDRAW.Graphic.10">
                  <p:embed/>
                </p:oleObj>
              </mc:Choice>
              <mc:Fallback>
                <p:oleObj name="CorelDRAW" r:id="rId3" imgW="304800" imgH="304800" progId="CorelDRAW.Graphic.10">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560" y="4802670"/>
                        <a:ext cx="146050" cy="1460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19" name="Text Box 5"/>
          <p:cNvSpPr txBox="1">
            <a:spLocks noChangeArrowheads="1"/>
          </p:cNvSpPr>
          <p:nvPr/>
        </p:nvSpPr>
        <p:spPr bwMode="auto">
          <a:xfrm>
            <a:off x="664285" y="2258050"/>
            <a:ext cx="4816475" cy="10156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algn="ctr" eaLnBrk="0" fontAlgn="base" hangingPunct="0">
              <a:spcBef>
                <a:spcPct val="0"/>
              </a:spcBef>
              <a:spcAft>
                <a:spcPct val="0"/>
              </a:spcAft>
              <a:defRPr>
                <a:solidFill>
                  <a:schemeClr val="tx1"/>
                </a:solidFill>
                <a:latin typeface="Arial" charset="0"/>
                <a:ea typeface="ＭＳ Ｐゴシック" charset="0"/>
              </a:defRPr>
            </a:lvl6pPr>
            <a:lvl7pPr marL="2971800" indent="-228600" algn="ctr" eaLnBrk="0" fontAlgn="base" hangingPunct="0">
              <a:spcBef>
                <a:spcPct val="0"/>
              </a:spcBef>
              <a:spcAft>
                <a:spcPct val="0"/>
              </a:spcAft>
              <a:defRPr>
                <a:solidFill>
                  <a:schemeClr val="tx1"/>
                </a:solidFill>
                <a:latin typeface="Arial" charset="0"/>
                <a:ea typeface="ＭＳ Ｐゴシック" charset="0"/>
              </a:defRPr>
            </a:lvl7pPr>
            <a:lvl8pPr marL="3429000" indent="-228600" algn="ctr" eaLnBrk="0" fontAlgn="base" hangingPunct="0">
              <a:spcBef>
                <a:spcPct val="0"/>
              </a:spcBef>
              <a:spcAft>
                <a:spcPct val="0"/>
              </a:spcAft>
              <a:defRPr>
                <a:solidFill>
                  <a:schemeClr val="tx1"/>
                </a:solidFill>
                <a:latin typeface="Arial" charset="0"/>
                <a:ea typeface="ＭＳ Ｐゴシック" charset="0"/>
              </a:defRPr>
            </a:lvl8pPr>
            <a:lvl9pPr marL="3886200" indent="-228600" algn="ctr" eaLnBrk="0" fontAlgn="base" hangingPunct="0">
              <a:spcBef>
                <a:spcPct val="0"/>
              </a:spcBef>
              <a:spcAft>
                <a:spcPct val="0"/>
              </a:spcAft>
              <a:defRPr>
                <a:solidFill>
                  <a:schemeClr val="tx1"/>
                </a:solidFill>
                <a:latin typeface="Arial" charset="0"/>
                <a:ea typeface="ＭＳ Ｐゴシック" charset="0"/>
              </a:defRPr>
            </a:lvl9pPr>
          </a:lstStyle>
          <a:p>
            <a:pPr algn="l" eaLnBrk="1" hangingPunct="1"/>
            <a:r>
              <a:rPr lang="en-US" sz="2000" dirty="0" smtClean="0">
                <a:latin typeface="+mn-lt"/>
                <a:cs typeface="ＭＳ Ｐゴシック" charset="0"/>
              </a:rPr>
              <a:t>Rank order the eight factors from 1 (high) to 8 (low) from a personal perspective</a:t>
            </a:r>
            <a:endParaRPr lang="en-US" sz="2000" dirty="0">
              <a:latin typeface="+mn-lt"/>
              <a:cs typeface="ＭＳ Ｐゴシック" charset="0"/>
            </a:endParaRPr>
          </a:p>
        </p:txBody>
      </p:sp>
      <p:graphicFrame>
        <p:nvGraphicFramePr>
          <p:cNvPr id="20" name="Object 6"/>
          <p:cNvGraphicFramePr>
            <a:graphicFrameLocks noChangeAspect="1"/>
          </p:cNvGraphicFramePr>
          <p:nvPr>
            <p:extLst>
              <p:ext uri="{D42A27DB-BD31-4B8C-83A1-F6EECF244321}">
                <p14:modId xmlns:p14="http://schemas.microsoft.com/office/powerpoint/2010/main" val="65178259"/>
              </p:ext>
            </p:extLst>
          </p:nvPr>
        </p:nvGraphicFramePr>
        <p:xfrm>
          <a:off x="454735" y="2459663"/>
          <a:ext cx="146050" cy="146050"/>
        </p:xfrm>
        <a:graphic>
          <a:graphicData uri="http://schemas.openxmlformats.org/presentationml/2006/ole">
            <mc:AlternateContent xmlns:mc="http://schemas.openxmlformats.org/markup-compatibility/2006">
              <mc:Choice xmlns:v="urn:schemas-microsoft-com:vml" Requires="v">
                <p:oleObj spid="_x0000_s188266" name="CorelDRAW" r:id="rId5" imgW="304800" imgH="304800" progId="CorelDRAW.Graphic.10">
                  <p:embed/>
                </p:oleObj>
              </mc:Choice>
              <mc:Fallback>
                <p:oleObj name="CorelDRAW" r:id="rId5" imgW="304800" imgH="304800" progId="CorelDRAW.Graphic.10">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4735" y="2459663"/>
                        <a:ext cx="146050" cy="1460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21" name="Text Box 7"/>
          <p:cNvSpPr txBox="1">
            <a:spLocks noChangeArrowheads="1"/>
          </p:cNvSpPr>
          <p:nvPr/>
        </p:nvSpPr>
        <p:spPr bwMode="auto">
          <a:xfrm>
            <a:off x="6161640" y="3092698"/>
            <a:ext cx="2869912" cy="6463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algn="ctr" eaLnBrk="0" fontAlgn="base" hangingPunct="0">
              <a:spcBef>
                <a:spcPct val="0"/>
              </a:spcBef>
              <a:spcAft>
                <a:spcPct val="0"/>
              </a:spcAft>
              <a:defRPr>
                <a:solidFill>
                  <a:schemeClr val="tx1"/>
                </a:solidFill>
                <a:latin typeface="Arial" charset="0"/>
                <a:ea typeface="ＭＳ Ｐゴシック" charset="0"/>
              </a:defRPr>
            </a:lvl6pPr>
            <a:lvl7pPr marL="2971800" indent="-228600" algn="ctr" eaLnBrk="0" fontAlgn="base" hangingPunct="0">
              <a:spcBef>
                <a:spcPct val="0"/>
              </a:spcBef>
              <a:spcAft>
                <a:spcPct val="0"/>
              </a:spcAft>
              <a:defRPr>
                <a:solidFill>
                  <a:schemeClr val="tx1"/>
                </a:solidFill>
                <a:latin typeface="Arial" charset="0"/>
                <a:ea typeface="ＭＳ Ｐゴシック" charset="0"/>
              </a:defRPr>
            </a:lvl7pPr>
            <a:lvl8pPr marL="3429000" indent="-228600" algn="ctr" eaLnBrk="0" fontAlgn="base" hangingPunct="0">
              <a:spcBef>
                <a:spcPct val="0"/>
              </a:spcBef>
              <a:spcAft>
                <a:spcPct val="0"/>
              </a:spcAft>
              <a:defRPr>
                <a:solidFill>
                  <a:schemeClr val="tx1"/>
                </a:solidFill>
                <a:latin typeface="Arial" charset="0"/>
                <a:ea typeface="ＭＳ Ｐゴシック" charset="0"/>
              </a:defRPr>
            </a:lvl8pPr>
            <a:lvl9pPr marL="3886200" indent="-228600" algn="ctr"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dirty="0">
                <a:latin typeface="+mn-lt"/>
                <a:cs typeface="ＭＳ Ｐゴシック" charset="0"/>
              </a:rPr>
              <a:t>1</a:t>
            </a:r>
            <a:r>
              <a:rPr lang="en-US" dirty="0" smtClean="0">
                <a:latin typeface="+mn-lt"/>
                <a:cs typeface="ＭＳ Ｐゴシック" charset="0"/>
              </a:rPr>
              <a:t>0 minutes group work</a:t>
            </a:r>
          </a:p>
          <a:p>
            <a:pPr algn="ctr" eaLnBrk="1" hangingPunct="1"/>
            <a:r>
              <a:rPr lang="en-US" dirty="0" smtClean="0">
                <a:latin typeface="+mn-lt"/>
                <a:cs typeface="ＭＳ Ｐゴシック" charset="0"/>
              </a:rPr>
              <a:t> 2-3 minute / team report</a:t>
            </a:r>
            <a:endParaRPr lang="en-US" dirty="0">
              <a:latin typeface="+mn-lt"/>
              <a:cs typeface="ＭＳ Ｐゴシック" charset="0"/>
            </a:endParaRPr>
          </a:p>
        </p:txBody>
      </p:sp>
      <p:sp>
        <p:nvSpPr>
          <p:cNvPr id="23" name="Text Box 11"/>
          <p:cNvSpPr txBox="1">
            <a:spLocks noChangeArrowheads="1"/>
          </p:cNvSpPr>
          <p:nvPr/>
        </p:nvSpPr>
        <p:spPr bwMode="auto">
          <a:xfrm>
            <a:off x="661110" y="3443102"/>
            <a:ext cx="4819650" cy="10156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algn="ctr" eaLnBrk="0" fontAlgn="base" hangingPunct="0">
              <a:spcBef>
                <a:spcPct val="0"/>
              </a:spcBef>
              <a:spcAft>
                <a:spcPct val="0"/>
              </a:spcAft>
              <a:defRPr>
                <a:solidFill>
                  <a:schemeClr val="tx1"/>
                </a:solidFill>
                <a:latin typeface="Arial" charset="0"/>
                <a:ea typeface="ＭＳ Ｐゴシック" charset="0"/>
              </a:defRPr>
            </a:lvl6pPr>
            <a:lvl7pPr marL="2971800" indent="-228600" algn="ctr" eaLnBrk="0" fontAlgn="base" hangingPunct="0">
              <a:spcBef>
                <a:spcPct val="0"/>
              </a:spcBef>
              <a:spcAft>
                <a:spcPct val="0"/>
              </a:spcAft>
              <a:defRPr>
                <a:solidFill>
                  <a:schemeClr val="tx1"/>
                </a:solidFill>
                <a:latin typeface="Arial" charset="0"/>
                <a:ea typeface="ＭＳ Ｐゴシック" charset="0"/>
              </a:defRPr>
            </a:lvl7pPr>
            <a:lvl8pPr marL="3429000" indent="-228600" algn="ctr" eaLnBrk="0" fontAlgn="base" hangingPunct="0">
              <a:spcBef>
                <a:spcPct val="0"/>
              </a:spcBef>
              <a:spcAft>
                <a:spcPct val="0"/>
              </a:spcAft>
              <a:defRPr>
                <a:solidFill>
                  <a:schemeClr val="tx1"/>
                </a:solidFill>
                <a:latin typeface="Arial" charset="0"/>
                <a:ea typeface="ＭＳ Ｐゴシック" charset="0"/>
              </a:defRPr>
            </a:lvl8pPr>
            <a:lvl9pPr marL="3886200" indent="-228600" algn="ctr" eaLnBrk="0" fontAlgn="base" hangingPunct="0">
              <a:spcBef>
                <a:spcPct val="0"/>
              </a:spcBef>
              <a:spcAft>
                <a:spcPct val="0"/>
              </a:spcAft>
              <a:defRPr>
                <a:solidFill>
                  <a:schemeClr val="tx1"/>
                </a:solidFill>
                <a:latin typeface="Arial" charset="0"/>
                <a:ea typeface="ＭＳ Ｐゴシック" charset="0"/>
              </a:defRPr>
            </a:lvl9pPr>
          </a:lstStyle>
          <a:p>
            <a:pPr algn="l" eaLnBrk="1" hangingPunct="1"/>
            <a:r>
              <a:rPr lang="en-US" sz="2000" dirty="0" smtClean="0">
                <a:latin typeface="+mn-lt"/>
                <a:cs typeface="ＭＳ Ｐゴシック" charset="0"/>
              </a:rPr>
              <a:t>Compare your individual rankings to those of the others in the group </a:t>
            </a:r>
            <a:r>
              <a:rPr lang="mr-IN" sz="2000" dirty="0" smtClean="0">
                <a:latin typeface="+mn-lt"/>
                <a:cs typeface="ＭＳ Ｐゴシック" charset="0"/>
              </a:rPr>
              <a:t>–</a:t>
            </a:r>
            <a:r>
              <a:rPr lang="en-US" sz="2000" dirty="0" smtClean="0">
                <a:latin typeface="+mn-lt"/>
                <a:cs typeface="ＭＳ Ｐゴシック" charset="0"/>
              </a:rPr>
              <a:t> what differences exist?</a:t>
            </a:r>
            <a:endParaRPr lang="en-US" sz="2000" dirty="0">
              <a:latin typeface="+mn-lt"/>
              <a:cs typeface="ＭＳ Ｐゴシック" charset="0"/>
            </a:endParaRPr>
          </a:p>
        </p:txBody>
      </p:sp>
      <p:graphicFrame>
        <p:nvGraphicFramePr>
          <p:cNvPr id="24" name="Object 12"/>
          <p:cNvGraphicFramePr>
            <a:graphicFrameLocks noChangeAspect="1"/>
          </p:cNvGraphicFramePr>
          <p:nvPr>
            <p:extLst>
              <p:ext uri="{D42A27DB-BD31-4B8C-83A1-F6EECF244321}">
                <p14:modId xmlns:p14="http://schemas.microsoft.com/office/powerpoint/2010/main" val="1885160"/>
              </p:ext>
            </p:extLst>
          </p:nvPr>
        </p:nvGraphicFramePr>
        <p:xfrm>
          <a:off x="451560" y="3628840"/>
          <a:ext cx="146050" cy="146050"/>
        </p:xfrm>
        <a:graphic>
          <a:graphicData uri="http://schemas.openxmlformats.org/presentationml/2006/ole">
            <mc:AlternateContent xmlns:mc="http://schemas.openxmlformats.org/markup-compatibility/2006">
              <mc:Choice xmlns:v="urn:schemas-microsoft-com:vml" Requires="v">
                <p:oleObj spid="_x0000_s188267" name="CorelDRAW" r:id="rId6" imgW="304800" imgH="304800" progId="CorelDRAW.Graphic.10">
                  <p:embed/>
                </p:oleObj>
              </mc:Choice>
              <mc:Fallback>
                <p:oleObj name="CorelDRAW" r:id="rId6" imgW="304800" imgH="304800" progId="CorelDRAW.Graphic.10">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560" y="3628840"/>
                        <a:ext cx="146050" cy="1460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25" name="Text Box 9"/>
          <p:cNvSpPr txBox="1">
            <a:spLocks noChangeArrowheads="1"/>
          </p:cNvSpPr>
          <p:nvPr/>
        </p:nvSpPr>
        <p:spPr bwMode="auto">
          <a:xfrm>
            <a:off x="1212839" y="5716667"/>
            <a:ext cx="6707399"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algn="ctr" eaLnBrk="0" fontAlgn="base" hangingPunct="0">
              <a:spcBef>
                <a:spcPct val="0"/>
              </a:spcBef>
              <a:spcAft>
                <a:spcPct val="0"/>
              </a:spcAft>
              <a:defRPr>
                <a:solidFill>
                  <a:schemeClr val="tx1"/>
                </a:solidFill>
                <a:latin typeface="Arial" charset="0"/>
                <a:ea typeface="ＭＳ Ｐゴシック" charset="0"/>
              </a:defRPr>
            </a:lvl6pPr>
            <a:lvl7pPr marL="2971800" indent="-228600" algn="ctr" eaLnBrk="0" fontAlgn="base" hangingPunct="0">
              <a:spcBef>
                <a:spcPct val="0"/>
              </a:spcBef>
              <a:spcAft>
                <a:spcPct val="0"/>
              </a:spcAft>
              <a:defRPr>
                <a:solidFill>
                  <a:schemeClr val="tx1"/>
                </a:solidFill>
                <a:latin typeface="Arial" charset="0"/>
                <a:ea typeface="ＭＳ Ｐゴシック" charset="0"/>
              </a:defRPr>
            </a:lvl7pPr>
            <a:lvl8pPr marL="3429000" indent="-228600" algn="ctr" eaLnBrk="0" fontAlgn="base" hangingPunct="0">
              <a:spcBef>
                <a:spcPct val="0"/>
              </a:spcBef>
              <a:spcAft>
                <a:spcPct val="0"/>
              </a:spcAft>
              <a:defRPr>
                <a:solidFill>
                  <a:schemeClr val="tx1"/>
                </a:solidFill>
                <a:latin typeface="Arial" charset="0"/>
                <a:ea typeface="ＭＳ Ｐゴシック" charset="0"/>
              </a:defRPr>
            </a:lvl8pPr>
            <a:lvl9pPr marL="3886200" indent="-228600" algn="ctr"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000" b="1" dirty="0">
                <a:solidFill>
                  <a:srgbClr val="0000FF"/>
                </a:solidFill>
                <a:latin typeface="Arial Rounded MT Bold"/>
                <a:cs typeface="Arial Rounded MT Bold"/>
              </a:rPr>
              <a:t>BE CREATIVE, HAVE FUN, and ACHIEVE THE GOAL!</a:t>
            </a:r>
          </a:p>
        </p:txBody>
      </p:sp>
      <p:pic>
        <p:nvPicPr>
          <p:cNvPr id="12" name="Picture 11"/>
          <p:cNvPicPr>
            <a:picLocks noChangeAspect="1"/>
          </p:cNvPicPr>
          <p:nvPr/>
        </p:nvPicPr>
        <p:blipFill>
          <a:blip r:embed="rId7"/>
          <a:stretch>
            <a:fillRect/>
          </a:stretch>
        </p:blipFill>
        <p:spPr>
          <a:xfrm>
            <a:off x="6325531" y="152400"/>
            <a:ext cx="2540000" cy="2120900"/>
          </a:xfrm>
          <a:prstGeom prst="rect">
            <a:avLst/>
          </a:prstGeom>
        </p:spPr>
      </p:pic>
      <p:sp>
        <p:nvSpPr>
          <p:cNvPr id="13" name="Text Box 5"/>
          <p:cNvSpPr txBox="1">
            <a:spLocks noChangeArrowheads="1"/>
          </p:cNvSpPr>
          <p:nvPr/>
        </p:nvSpPr>
        <p:spPr bwMode="auto">
          <a:xfrm>
            <a:off x="7604222" y="669088"/>
            <a:ext cx="838200" cy="1200329"/>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algn="ctr"/>
            <a:r>
              <a:rPr lang="en-US" sz="7200" b="1" dirty="0">
                <a:solidFill>
                  <a:srgbClr val="008000"/>
                </a:solidFill>
                <a:effectLst>
                  <a:outerShdw blurRad="38100" dist="38100" dir="2700000" algn="tl">
                    <a:srgbClr val="000000"/>
                  </a:outerShdw>
                </a:effectLst>
                <a:latin typeface="Marker Felt"/>
                <a:cs typeface="Marker Felt"/>
              </a:rPr>
              <a:t>1</a:t>
            </a:r>
          </a:p>
        </p:txBody>
      </p:sp>
      <p:sp>
        <p:nvSpPr>
          <p:cNvPr id="14" name="Text Box 4"/>
          <p:cNvSpPr txBox="1">
            <a:spLocks noChangeArrowheads="1"/>
          </p:cNvSpPr>
          <p:nvPr/>
        </p:nvSpPr>
        <p:spPr bwMode="auto">
          <a:xfrm>
            <a:off x="6466651" y="2286000"/>
            <a:ext cx="2300302" cy="707886"/>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algn="ctr"/>
            <a:r>
              <a:rPr lang="en-US" sz="2000" dirty="0" smtClean="0">
                <a:latin typeface="Verdana" charset="0"/>
              </a:rPr>
              <a:t>How Effective are Your Fixes?</a:t>
            </a:r>
            <a:endParaRPr lang="en-US" sz="2000" dirty="0">
              <a:latin typeface="Verdana" charset="0"/>
            </a:endParaRPr>
          </a:p>
        </p:txBody>
      </p:sp>
    </p:spTree>
    <p:extLst>
      <p:ext uri="{BB962C8B-B14F-4D97-AF65-F5344CB8AC3E}">
        <p14:creationId xmlns:p14="http://schemas.microsoft.com/office/powerpoint/2010/main" val="885095282"/>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29465" y="308168"/>
            <a:ext cx="3826935" cy="589299"/>
          </a:xfrm>
        </p:spPr>
        <p:txBody>
          <a:bodyPr/>
          <a:lstStyle/>
          <a:p>
            <a:pPr marL="0" indent="0" algn="ctr">
              <a:buNone/>
            </a:pPr>
            <a:r>
              <a:rPr lang="en-US" dirty="0" smtClean="0"/>
              <a:t>Contact Information</a:t>
            </a:r>
            <a:endParaRPr lang="en-US" dirty="0"/>
          </a:p>
        </p:txBody>
      </p:sp>
      <p:pic>
        <p:nvPicPr>
          <p:cNvPr id="3" name="Picture 2" descr="Wheres Waldo 8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3699" y="211229"/>
            <a:ext cx="8584752" cy="6000384"/>
          </a:xfrm>
          <a:prstGeom prst="rect">
            <a:avLst/>
          </a:prstGeom>
        </p:spPr>
      </p:pic>
    </p:spTree>
    <p:extLst>
      <p:ext uri="{BB962C8B-B14F-4D97-AF65-F5344CB8AC3E}">
        <p14:creationId xmlns:p14="http://schemas.microsoft.com/office/powerpoint/2010/main" val="1069823275"/>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idx="4294967295"/>
          </p:nvPr>
        </p:nvSpPr>
        <p:spPr>
          <a:xfrm>
            <a:off x="2255715" y="230592"/>
            <a:ext cx="4611684" cy="609600"/>
          </a:xfrm>
          <a:solidFill>
            <a:schemeClr val="bg1"/>
          </a:solidFill>
          <a:ln w="25400" cmpd="sng">
            <a:solidFill>
              <a:schemeClr val="tx1"/>
            </a:solidFill>
            <a:prstDash val="sysDot"/>
          </a:ln>
          <a:effectLst/>
        </p:spPr>
        <p:txBody>
          <a:bodyPr vert="horz" lIns="91440" tIns="45720" rIns="91440" bIns="45720" rtlCol="0" anchor="ctr" anchorCtr="1">
            <a:noAutofit/>
          </a:bodyPr>
          <a:lstStyle/>
          <a:p>
            <a:pPr marL="0" indent="0" algn="ctr">
              <a:buNone/>
            </a:pPr>
            <a:r>
              <a:rPr lang="en-US" dirty="0" smtClean="0"/>
              <a:t>The Five P’s of Perfection</a:t>
            </a:r>
            <a:endParaRPr lang="en-US" dirty="0"/>
          </a:p>
        </p:txBody>
      </p:sp>
      <p:sp>
        <p:nvSpPr>
          <p:cNvPr id="4104" name="Text Box 8"/>
          <p:cNvSpPr txBox="1">
            <a:spLocks noChangeArrowheads="1"/>
          </p:cNvSpPr>
          <p:nvPr/>
        </p:nvSpPr>
        <p:spPr bwMode="auto">
          <a:xfrm>
            <a:off x="504493" y="2937888"/>
            <a:ext cx="3096295" cy="6463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spcBef>
                <a:spcPct val="50000"/>
              </a:spcBef>
              <a:defRPr/>
            </a:pPr>
            <a:r>
              <a:rPr lang="en-US" dirty="0" smtClean="0">
                <a:latin typeface="Arial Rounded MT Bold" charset="0"/>
                <a:cs typeface="+mn-cs"/>
              </a:rPr>
              <a:t>The Foundational Power of Paper</a:t>
            </a:r>
          </a:p>
        </p:txBody>
      </p:sp>
      <p:pic>
        <p:nvPicPr>
          <p:cNvPr id="17" name="Picture 16" descr="brain workout.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73260" y="981136"/>
            <a:ext cx="1420838" cy="1711912"/>
          </a:xfrm>
          <a:prstGeom prst="rect">
            <a:avLst/>
          </a:prstGeom>
        </p:spPr>
      </p:pic>
      <p:pic>
        <p:nvPicPr>
          <p:cNvPr id="18" name="Picture 17" descr="shield.png"/>
          <p:cNvPicPr>
            <a:picLocks noChangeAspect="1"/>
          </p:cNvPicPr>
          <p:nvPr/>
        </p:nvPicPr>
        <p:blipFill>
          <a:blip r:embed="rId4">
            <a:alphaModFix amt="29000"/>
            <a:extLst>
              <a:ext uri="{28A0092B-C50C-407E-A947-70E740481C1C}">
                <a14:useLocalDpi xmlns:a14="http://schemas.microsoft.com/office/drawing/2010/main" val="0"/>
              </a:ext>
            </a:extLst>
          </a:blip>
          <a:stretch>
            <a:fillRect/>
          </a:stretch>
        </p:blipFill>
        <p:spPr>
          <a:xfrm>
            <a:off x="3872113" y="3191229"/>
            <a:ext cx="1385379" cy="1643763"/>
          </a:xfrm>
          <a:prstGeom prst="rect">
            <a:avLst/>
          </a:prstGeom>
        </p:spPr>
      </p:pic>
      <p:sp>
        <p:nvSpPr>
          <p:cNvPr id="19" name="Text Box 4"/>
          <p:cNvSpPr txBox="1">
            <a:spLocks noChangeArrowheads="1"/>
          </p:cNvSpPr>
          <p:nvPr/>
        </p:nvSpPr>
        <p:spPr bwMode="auto">
          <a:xfrm>
            <a:off x="3401429" y="3377723"/>
            <a:ext cx="2291292" cy="1077218"/>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defPPr>
              <a:defRPr lang="en-US"/>
            </a:defPPr>
            <a:lvl1pPr algn="ctr">
              <a:defRPr sz="2800">
                <a:effectLst>
                  <a:outerShdw blurRad="38100" dist="38100" dir="2700000" algn="tl">
                    <a:srgbClr val="000000"/>
                  </a:outerShdw>
                </a:effectLst>
                <a:latin typeface="Calibri"/>
                <a:cs typeface="Calibri"/>
              </a:defRPr>
            </a:lvl1pPr>
          </a:lstStyle>
          <a:p>
            <a:r>
              <a:rPr lang="en-US" sz="3200" b="1" dirty="0" smtClean="0">
                <a:ln w="12700">
                  <a:solidFill>
                    <a:schemeClr val="tx2">
                      <a:satMod val="155000"/>
                    </a:schemeClr>
                  </a:solidFill>
                  <a:prstDash val="solid"/>
                </a:ln>
                <a:solidFill>
                  <a:schemeClr val="accent3">
                    <a:lumMod val="20000"/>
                    <a:lumOff val="80000"/>
                  </a:schemeClr>
                </a:solidFill>
                <a:effectLst>
                  <a:outerShdw blurRad="41275" dist="20320" dir="1800000" algn="tl" rotWithShape="0">
                    <a:srgbClr val="000000">
                      <a:alpha val="40000"/>
                    </a:srgbClr>
                  </a:outerShdw>
                </a:effectLst>
                <a:latin typeface="Arial Black"/>
                <a:cs typeface="Arial Black"/>
              </a:rPr>
              <a:t>ERROR PROOF</a:t>
            </a:r>
            <a:endParaRPr lang="en-US" sz="3200" b="1" dirty="0">
              <a:ln w="12700">
                <a:solidFill>
                  <a:schemeClr val="tx2">
                    <a:satMod val="155000"/>
                  </a:schemeClr>
                </a:solidFill>
                <a:prstDash val="solid"/>
              </a:ln>
              <a:solidFill>
                <a:schemeClr val="accent3">
                  <a:lumMod val="20000"/>
                  <a:lumOff val="80000"/>
                </a:schemeClr>
              </a:solidFill>
              <a:effectLst>
                <a:outerShdw blurRad="41275" dist="20320" dir="1800000" algn="tl" rotWithShape="0">
                  <a:srgbClr val="000000">
                    <a:alpha val="40000"/>
                  </a:srgbClr>
                </a:outerShdw>
              </a:effectLst>
              <a:latin typeface="Arial Black"/>
              <a:cs typeface="Arial Black"/>
            </a:endParaRPr>
          </a:p>
        </p:txBody>
      </p:sp>
      <p:graphicFrame>
        <p:nvGraphicFramePr>
          <p:cNvPr id="20" name="Object 4"/>
          <p:cNvGraphicFramePr>
            <a:graphicFrameLocks noChangeAspect="1"/>
          </p:cNvGraphicFramePr>
          <p:nvPr>
            <p:extLst>
              <p:ext uri="{D42A27DB-BD31-4B8C-83A1-F6EECF244321}">
                <p14:modId xmlns:p14="http://schemas.microsoft.com/office/powerpoint/2010/main" val="812209263"/>
              </p:ext>
            </p:extLst>
          </p:nvPr>
        </p:nvGraphicFramePr>
        <p:xfrm>
          <a:off x="804037" y="4153334"/>
          <a:ext cx="3010963" cy="1584754"/>
        </p:xfrm>
        <a:graphic>
          <a:graphicData uri="http://schemas.openxmlformats.org/presentationml/2006/ole">
            <mc:AlternateContent xmlns:mc="http://schemas.openxmlformats.org/markup-compatibility/2006">
              <mc:Choice xmlns:v="urn:schemas-microsoft-com:vml" Requires="v">
                <p:oleObj spid="_x0000_s480479" name="CorelDRAW" r:id="rId5" imgW="4011930" imgH="2110740" progId="CorelDRAW.Graphic.12">
                  <p:embed/>
                </p:oleObj>
              </mc:Choice>
              <mc:Fallback>
                <p:oleObj name="CorelDRAW" r:id="rId5" imgW="4011930" imgH="2110740" progId="CorelDRAW.Graphic.12">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04037" y="4153334"/>
                        <a:ext cx="3010963" cy="1584754"/>
                      </a:xfrm>
                      <a:prstGeom prst="rect">
                        <a:avLst/>
                      </a:prstGeom>
                      <a:noFill/>
                      <a:ln>
                        <a:noFill/>
                      </a:ln>
                      <a:effectLst/>
                      <a:extLst/>
                    </p:spPr>
                  </p:pic>
                </p:oleObj>
              </mc:Fallback>
            </mc:AlternateContent>
          </a:graphicData>
        </a:graphic>
      </p:graphicFrame>
      <p:pic>
        <p:nvPicPr>
          <p:cNvPr id="21" name="Picture 16" descr="checklist"/>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162201" y="1198912"/>
            <a:ext cx="1468887" cy="161555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2" name="Picture 21"/>
          <p:cNvPicPr>
            <a:picLocks noChangeAspect="1"/>
          </p:cNvPicPr>
          <p:nvPr/>
        </p:nvPicPr>
        <p:blipFill>
          <a:blip r:embed="rId8"/>
          <a:stretch>
            <a:fillRect/>
          </a:stretch>
        </p:blipFill>
        <p:spPr>
          <a:xfrm>
            <a:off x="3941128" y="1560743"/>
            <a:ext cx="1266853" cy="1253725"/>
          </a:xfrm>
          <a:prstGeom prst="rect">
            <a:avLst/>
          </a:prstGeom>
        </p:spPr>
      </p:pic>
      <p:pic>
        <p:nvPicPr>
          <p:cNvPr id="23" name="Picture 7" descr="huddlepix"/>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961559" y="3916080"/>
            <a:ext cx="1858140" cy="18266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4" name="Text Box 8"/>
          <p:cNvSpPr txBox="1">
            <a:spLocks noChangeArrowheads="1"/>
          </p:cNvSpPr>
          <p:nvPr/>
        </p:nvSpPr>
        <p:spPr bwMode="auto">
          <a:xfrm>
            <a:off x="442298" y="5836414"/>
            <a:ext cx="3798376"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spcBef>
                <a:spcPct val="50000"/>
              </a:spcBef>
              <a:defRPr/>
            </a:pPr>
            <a:r>
              <a:rPr lang="en-US" dirty="0" smtClean="0">
                <a:latin typeface="Arial Rounded MT Bold" charset="0"/>
                <a:cs typeface="+mn-cs"/>
              </a:rPr>
              <a:t>Positive, Purpose Driven Culture</a:t>
            </a:r>
          </a:p>
        </p:txBody>
      </p:sp>
      <p:sp>
        <p:nvSpPr>
          <p:cNvPr id="25" name="Text Box 8"/>
          <p:cNvSpPr txBox="1">
            <a:spLocks noChangeArrowheads="1"/>
          </p:cNvSpPr>
          <p:nvPr/>
        </p:nvSpPr>
        <p:spPr bwMode="auto">
          <a:xfrm>
            <a:off x="6021512" y="2756111"/>
            <a:ext cx="2670092" cy="6463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spcBef>
                <a:spcPct val="50000"/>
              </a:spcBef>
              <a:defRPr/>
            </a:pPr>
            <a:r>
              <a:rPr lang="en-US" dirty="0" smtClean="0">
                <a:latin typeface="Arial Rounded MT Bold" charset="0"/>
                <a:cs typeface="+mn-cs"/>
              </a:rPr>
              <a:t>Using Processes to Guide People</a:t>
            </a:r>
          </a:p>
        </p:txBody>
      </p:sp>
      <p:sp>
        <p:nvSpPr>
          <p:cNvPr id="26" name="Text Box 8"/>
          <p:cNvSpPr txBox="1">
            <a:spLocks noChangeArrowheads="1"/>
          </p:cNvSpPr>
          <p:nvPr/>
        </p:nvSpPr>
        <p:spPr bwMode="auto">
          <a:xfrm>
            <a:off x="5081853" y="5883711"/>
            <a:ext cx="3694410"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spcBef>
                <a:spcPct val="50000"/>
              </a:spcBef>
              <a:defRPr/>
            </a:pPr>
            <a:r>
              <a:rPr lang="en-US" dirty="0" smtClean="0">
                <a:latin typeface="Arial Rounded MT Bold" charset="0"/>
                <a:cs typeface="+mn-cs"/>
              </a:rPr>
              <a:t>Perfect Practice Makes Perfect</a:t>
            </a:r>
          </a:p>
        </p:txBody>
      </p:sp>
      <p:sp>
        <p:nvSpPr>
          <p:cNvPr id="27" name="Text Box 8"/>
          <p:cNvSpPr txBox="1">
            <a:spLocks noChangeArrowheads="1"/>
          </p:cNvSpPr>
          <p:nvPr/>
        </p:nvSpPr>
        <p:spPr bwMode="auto">
          <a:xfrm>
            <a:off x="3692552" y="1053980"/>
            <a:ext cx="1731087"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spcBef>
                <a:spcPct val="50000"/>
              </a:spcBef>
              <a:defRPr/>
            </a:pPr>
            <a:r>
              <a:rPr lang="en-US" dirty="0" smtClean="0">
                <a:latin typeface="Arial Rounded MT Bold" charset="0"/>
                <a:cs typeface="+mn-cs"/>
              </a:rPr>
              <a:t>Be Prepared</a:t>
            </a:r>
          </a:p>
        </p:txBody>
      </p:sp>
    </p:spTree>
    <p:extLst>
      <p:ext uri="{BB962C8B-B14F-4D97-AF65-F5344CB8AC3E}">
        <p14:creationId xmlns:p14="http://schemas.microsoft.com/office/powerpoint/2010/main" val="1915252901"/>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7724" y="433128"/>
            <a:ext cx="3915023" cy="1301280"/>
          </a:xfrm>
          <a:solidFill>
            <a:schemeClr val="accent3">
              <a:lumMod val="20000"/>
              <a:lumOff val="80000"/>
              <a:alpha val="52000"/>
            </a:schemeClr>
          </a:solidFill>
          <a:ln w="25400" cmpd="sng">
            <a:solidFill>
              <a:schemeClr val="tx1"/>
            </a:solidFill>
            <a:prstDash val="sysDot"/>
          </a:ln>
          <a:effectLst/>
        </p:spPr>
        <p:txBody>
          <a:bodyPr vert="horz" lIns="91440" tIns="45720" rIns="91440" bIns="45720" rtlCol="0" anchor="ctr" anchorCtr="1">
            <a:noAutofit/>
          </a:bodyPr>
          <a:lstStyle/>
          <a:p>
            <a:pPr marL="0" indent="0" algn="ctr">
              <a:buNone/>
            </a:pPr>
            <a:r>
              <a:rPr lang="en-US" sz="2800" dirty="0" smtClean="0"/>
              <a:t>The Foundational Power of Paper</a:t>
            </a:r>
            <a:endParaRPr lang="en-US" sz="2800" dirty="0"/>
          </a:p>
        </p:txBody>
      </p:sp>
      <p:sp>
        <p:nvSpPr>
          <p:cNvPr id="3" name="Text Box 3"/>
          <p:cNvSpPr txBox="1">
            <a:spLocks noChangeArrowheads="1"/>
          </p:cNvSpPr>
          <p:nvPr/>
        </p:nvSpPr>
        <p:spPr bwMode="auto">
          <a:xfrm>
            <a:off x="576946" y="3266223"/>
            <a:ext cx="4418836" cy="954107"/>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r>
              <a:rPr lang="en-US" sz="2800" dirty="0" smtClean="0">
                <a:latin typeface="Calibri"/>
                <a:cs typeface="Calibri"/>
              </a:rPr>
              <a:t>How can we get information closer to the work?</a:t>
            </a:r>
            <a:endParaRPr lang="en-US" sz="2800" dirty="0">
              <a:latin typeface="Calibri"/>
              <a:cs typeface="Calibri"/>
            </a:endParaRPr>
          </a:p>
        </p:txBody>
      </p:sp>
      <p:sp>
        <p:nvSpPr>
          <p:cNvPr id="4" name="Text Box 4"/>
          <p:cNvSpPr txBox="1">
            <a:spLocks noChangeArrowheads="1"/>
          </p:cNvSpPr>
          <p:nvPr/>
        </p:nvSpPr>
        <p:spPr bwMode="auto">
          <a:xfrm>
            <a:off x="576947" y="2129553"/>
            <a:ext cx="4190235" cy="954107"/>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defPPr>
              <a:defRPr lang="en-US"/>
            </a:defPPr>
            <a:lvl1pPr algn="ctr">
              <a:defRPr sz="2800">
                <a:effectLst>
                  <a:outerShdw blurRad="38100" dist="38100" dir="2700000" algn="tl">
                    <a:srgbClr val="000000"/>
                  </a:outerShdw>
                </a:effectLst>
                <a:latin typeface="Calibri"/>
                <a:cs typeface="Calibri"/>
              </a:defRPr>
            </a:lvl1pPr>
          </a:lstStyle>
          <a:p>
            <a:pPr algn="l"/>
            <a:r>
              <a:rPr lang="en-US" dirty="0" smtClean="0">
                <a:effectLst/>
              </a:rPr>
              <a:t>What are some key work instruction design flaws?</a:t>
            </a:r>
            <a:endParaRPr lang="en-US" dirty="0">
              <a:effectLst/>
            </a:endParaRPr>
          </a:p>
        </p:txBody>
      </p:sp>
      <p:sp>
        <p:nvSpPr>
          <p:cNvPr id="5" name="Text Box 5"/>
          <p:cNvSpPr txBox="1">
            <a:spLocks noChangeArrowheads="1"/>
          </p:cNvSpPr>
          <p:nvPr/>
        </p:nvSpPr>
        <p:spPr bwMode="auto">
          <a:xfrm>
            <a:off x="576945" y="4477466"/>
            <a:ext cx="5157831" cy="954107"/>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defPPr>
              <a:defRPr lang="en-US"/>
            </a:defPPr>
            <a:lvl1pPr algn="ctr">
              <a:defRPr sz="2800">
                <a:effectLst>
                  <a:outerShdw blurRad="38100" dist="38100" dir="2700000" algn="tl">
                    <a:srgbClr val="000000"/>
                  </a:outerShdw>
                </a:effectLst>
                <a:latin typeface="Calibri"/>
                <a:cs typeface="Calibri"/>
              </a:defRPr>
            </a:lvl1pPr>
          </a:lstStyle>
          <a:p>
            <a:pPr algn="l"/>
            <a:r>
              <a:rPr lang="en-US" dirty="0" smtClean="0">
                <a:effectLst/>
              </a:rPr>
              <a:t>How much information is needed to improve performance?</a:t>
            </a:r>
            <a:endParaRPr lang="en-US" dirty="0">
              <a:effectLst/>
            </a:endParaRPr>
          </a:p>
        </p:txBody>
      </p:sp>
      <p:sp>
        <p:nvSpPr>
          <p:cNvPr id="6" name="Oval 5"/>
          <p:cNvSpPr/>
          <p:nvPr/>
        </p:nvSpPr>
        <p:spPr>
          <a:xfrm>
            <a:off x="347582" y="2362949"/>
            <a:ext cx="144566" cy="152400"/>
          </a:xfrm>
          <a:prstGeom prst="ellipse">
            <a:avLst/>
          </a:prstGeom>
          <a:solidFill>
            <a:srgbClr val="8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7" name="Oval 6"/>
          <p:cNvSpPr/>
          <p:nvPr/>
        </p:nvSpPr>
        <p:spPr>
          <a:xfrm>
            <a:off x="347582" y="3486168"/>
            <a:ext cx="144566" cy="152400"/>
          </a:xfrm>
          <a:prstGeom prst="ellipse">
            <a:avLst/>
          </a:prstGeom>
          <a:solidFill>
            <a:srgbClr val="8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8" name="Oval 7"/>
          <p:cNvSpPr/>
          <p:nvPr/>
        </p:nvSpPr>
        <p:spPr>
          <a:xfrm>
            <a:off x="347582" y="4700572"/>
            <a:ext cx="144566" cy="152400"/>
          </a:xfrm>
          <a:prstGeom prst="ellipse">
            <a:avLst/>
          </a:prstGeom>
          <a:solidFill>
            <a:srgbClr val="8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pic>
        <p:nvPicPr>
          <p:cNvPr id="9" name="Picture 10" descr="checklist-thumb">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72200" y="736600"/>
            <a:ext cx="2476500" cy="3302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 name="Text Box 5"/>
          <p:cNvSpPr txBox="1">
            <a:spLocks noChangeArrowheads="1"/>
          </p:cNvSpPr>
          <p:nvPr/>
        </p:nvSpPr>
        <p:spPr bwMode="auto">
          <a:xfrm>
            <a:off x="6019800" y="4318337"/>
            <a:ext cx="2819400" cy="10156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ctr" eaLnBrk="1" hangingPunct="1"/>
            <a:r>
              <a:rPr lang="en-US" sz="2000" dirty="0">
                <a:latin typeface="Comic Sans MS" pitchFamily="66" charset="0"/>
              </a:rPr>
              <a:t>How much do </a:t>
            </a:r>
            <a:r>
              <a:rPr lang="en-US" sz="2000" dirty="0" smtClean="0">
                <a:latin typeface="Comic Sans MS" pitchFamily="66" charset="0"/>
              </a:rPr>
              <a:t>we count </a:t>
            </a:r>
            <a:r>
              <a:rPr lang="en-US" sz="2000" dirty="0">
                <a:latin typeface="Comic Sans MS" pitchFamily="66" charset="0"/>
              </a:rPr>
              <a:t>on memory to prevent human error?</a:t>
            </a:r>
          </a:p>
        </p:txBody>
      </p:sp>
    </p:spTree>
    <p:extLst>
      <p:ext uri="{BB962C8B-B14F-4D97-AF65-F5344CB8AC3E}">
        <p14:creationId xmlns:p14="http://schemas.microsoft.com/office/powerpoint/2010/main" val="2598987518"/>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0101" y="332152"/>
            <a:ext cx="7576418" cy="549906"/>
          </a:xfrm>
        </p:spPr>
        <p:txBody>
          <a:bodyPr/>
          <a:lstStyle/>
          <a:p>
            <a:pPr marL="0" indent="0" algn="ctr">
              <a:buNone/>
            </a:pPr>
            <a:r>
              <a:rPr lang="en-US" dirty="0" smtClean="0"/>
              <a:t>A Clinical Example of Process Improvement</a:t>
            </a:r>
            <a:endParaRPr lang="en-US" dirty="0"/>
          </a:p>
        </p:txBody>
      </p:sp>
      <p:sp>
        <p:nvSpPr>
          <p:cNvPr id="12" name="Text Box 17"/>
          <p:cNvSpPr txBox="1">
            <a:spLocks noChangeArrowheads="1"/>
          </p:cNvSpPr>
          <p:nvPr/>
        </p:nvSpPr>
        <p:spPr bwMode="auto">
          <a:xfrm>
            <a:off x="737321" y="5591462"/>
            <a:ext cx="7800319"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lvl1pPr eaLnBrk="0" hangingPunct="0">
              <a:defRPr sz="2400">
                <a:solidFill>
                  <a:schemeClr val="tx1"/>
                </a:solidFill>
                <a:latin typeface="Times New Roman" charset="0"/>
                <a:ea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algn="ctr" eaLnBrk="1" hangingPunct="1"/>
            <a:r>
              <a:rPr lang="en-US" sz="2000" b="1" dirty="0" smtClean="0">
                <a:solidFill>
                  <a:srgbClr val="0000CC"/>
                </a:solidFill>
                <a:latin typeface="Calibri"/>
                <a:cs typeface="Calibri"/>
              </a:rPr>
              <a:t>What processes need checklist use to help avoid memory errors?</a:t>
            </a:r>
            <a:endParaRPr lang="en-US" sz="2000" b="1" dirty="0">
              <a:solidFill>
                <a:srgbClr val="0000CC"/>
              </a:solidFill>
              <a:latin typeface="Calibri"/>
              <a:cs typeface="Calibri"/>
            </a:endParaRPr>
          </a:p>
        </p:txBody>
      </p:sp>
      <p:sp>
        <p:nvSpPr>
          <p:cNvPr id="4" name="Text Box 3"/>
          <p:cNvSpPr txBox="1">
            <a:spLocks noChangeArrowheads="1"/>
          </p:cNvSpPr>
          <p:nvPr/>
        </p:nvSpPr>
        <p:spPr bwMode="auto">
          <a:xfrm>
            <a:off x="609599" y="4022858"/>
            <a:ext cx="7786919" cy="70788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lvl1pPr eaLnBrk="0" hangingPunct="0">
              <a:defRPr sz="2400">
                <a:solidFill>
                  <a:schemeClr val="tx1"/>
                </a:solidFill>
                <a:latin typeface="Times New Roman" charset="0"/>
                <a:ea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r>
              <a:rPr lang="en-US" sz="2000" dirty="0" smtClean="0">
                <a:latin typeface="Calibri"/>
                <a:cs typeface="Calibri"/>
              </a:rPr>
              <a:t>Required monthly visits by senior executive owners to listen and help solve problems, such as disinfectant soap supply chain issues</a:t>
            </a:r>
            <a:endParaRPr lang="en-US" sz="2000" dirty="0">
              <a:latin typeface="Calibri"/>
              <a:cs typeface="Calibri"/>
            </a:endParaRPr>
          </a:p>
        </p:txBody>
      </p:sp>
      <p:sp>
        <p:nvSpPr>
          <p:cNvPr id="5" name="Text Box 4"/>
          <p:cNvSpPr txBox="1">
            <a:spLocks noChangeArrowheads="1"/>
          </p:cNvSpPr>
          <p:nvPr/>
        </p:nvSpPr>
        <p:spPr bwMode="auto">
          <a:xfrm>
            <a:off x="609600" y="2092454"/>
            <a:ext cx="7134248"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lvl1pPr eaLnBrk="0" hangingPunct="0">
              <a:defRPr sz="2400">
                <a:solidFill>
                  <a:schemeClr val="tx1"/>
                </a:solidFill>
                <a:latin typeface="Times New Roman" charset="0"/>
                <a:ea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r>
              <a:rPr lang="en-US" sz="2000" dirty="0" smtClean="0">
                <a:latin typeface="Calibri"/>
                <a:cs typeface="Calibri"/>
              </a:rPr>
              <a:t>ICU staff must execute 178 different tasks during a day per patient</a:t>
            </a:r>
            <a:endParaRPr lang="en-US" sz="2000" dirty="0">
              <a:latin typeface="Calibri"/>
              <a:cs typeface="Calibri"/>
            </a:endParaRPr>
          </a:p>
        </p:txBody>
      </p:sp>
      <p:graphicFrame>
        <p:nvGraphicFramePr>
          <p:cNvPr id="6" name="Object 6"/>
          <p:cNvGraphicFramePr>
            <a:graphicFrameLocks noChangeAspect="1"/>
          </p:cNvGraphicFramePr>
          <p:nvPr>
            <p:extLst>
              <p:ext uri="{D42A27DB-BD31-4B8C-83A1-F6EECF244321}">
                <p14:modId xmlns:p14="http://schemas.microsoft.com/office/powerpoint/2010/main" val="1687948484"/>
              </p:ext>
            </p:extLst>
          </p:nvPr>
        </p:nvGraphicFramePr>
        <p:xfrm>
          <a:off x="381000" y="4175258"/>
          <a:ext cx="152400" cy="152400"/>
        </p:xfrm>
        <a:graphic>
          <a:graphicData uri="http://schemas.openxmlformats.org/presentationml/2006/ole">
            <mc:AlternateContent xmlns:mc="http://schemas.openxmlformats.org/markup-compatibility/2006">
              <mc:Choice xmlns:v="urn:schemas-microsoft-com:vml" Requires="v">
                <p:oleObj spid="_x0000_s780487" name="CorelDRAW" r:id="rId3" imgW="304800" imgH="304800" progId="CorelDRAW.Graphic.10">
                  <p:embed/>
                </p:oleObj>
              </mc:Choice>
              <mc:Fallback>
                <p:oleObj name="CorelDRAW" r:id="rId3" imgW="304800" imgH="304800" progId="CorelDRAW.Graphic.10">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000" y="4175258"/>
                        <a:ext cx="152400" cy="152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oleObj>
              </mc:Fallback>
            </mc:AlternateContent>
          </a:graphicData>
        </a:graphic>
      </p:graphicFrame>
      <p:graphicFrame>
        <p:nvGraphicFramePr>
          <p:cNvPr id="7" name="Object 7"/>
          <p:cNvGraphicFramePr>
            <a:graphicFrameLocks noChangeAspect="1"/>
          </p:cNvGraphicFramePr>
          <p:nvPr>
            <p:extLst>
              <p:ext uri="{D42A27DB-BD31-4B8C-83A1-F6EECF244321}">
                <p14:modId xmlns:p14="http://schemas.microsoft.com/office/powerpoint/2010/main" val="3098223447"/>
              </p:ext>
            </p:extLst>
          </p:nvPr>
        </p:nvGraphicFramePr>
        <p:xfrm>
          <a:off x="381000" y="1555393"/>
          <a:ext cx="152400" cy="152400"/>
        </p:xfrm>
        <a:graphic>
          <a:graphicData uri="http://schemas.openxmlformats.org/presentationml/2006/ole">
            <mc:AlternateContent xmlns:mc="http://schemas.openxmlformats.org/markup-compatibility/2006">
              <mc:Choice xmlns:v="urn:schemas-microsoft-com:vml" Requires="v">
                <p:oleObj spid="_x0000_s780488" name="CorelDRAW" r:id="rId5" imgW="304800" imgH="304800" progId="CorelDRAW.Graphic.10">
                  <p:embed/>
                </p:oleObj>
              </mc:Choice>
              <mc:Fallback>
                <p:oleObj name="CorelDRAW" r:id="rId5" imgW="304800" imgH="304800" progId="CorelDRAW.Graphic.10">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000" y="1555393"/>
                        <a:ext cx="152400" cy="152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oleObj>
              </mc:Fallback>
            </mc:AlternateContent>
          </a:graphicData>
        </a:graphic>
      </p:graphicFrame>
      <p:graphicFrame>
        <p:nvGraphicFramePr>
          <p:cNvPr id="8" name="Object 8"/>
          <p:cNvGraphicFramePr>
            <a:graphicFrameLocks noChangeAspect="1"/>
          </p:cNvGraphicFramePr>
          <p:nvPr>
            <p:extLst>
              <p:ext uri="{D42A27DB-BD31-4B8C-83A1-F6EECF244321}">
                <p14:modId xmlns:p14="http://schemas.microsoft.com/office/powerpoint/2010/main" val="3425634081"/>
              </p:ext>
            </p:extLst>
          </p:nvPr>
        </p:nvGraphicFramePr>
        <p:xfrm>
          <a:off x="381000" y="2227213"/>
          <a:ext cx="152400" cy="152400"/>
        </p:xfrm>
        <a:graphic>
          <a:graphicData uri="http://schemas.openxmlformats.org/presentationml/2006/ole">
            <mc:AlternateContent xmlns:mc="http://schemas.openxmlformats.org/markup-compatibility/2006">
              <mc:Choice xmlns:v="urn:schemas-microsoft-com:vml" Requires="v">
                <p:oleObj spid="_x0000_s780489" name="CorelDRAW" r:id="rId6" imgW="304800" imgH="304800" progId="CorelDRAW.Graphic.10">
                  <p:embed/>
                </p:oleObj>
              </mc:Choice>
              <mc:Fallback>
                <p:oleObj name="CorelDRAW" r:id="rId6" imgW="304800" imgH="304800" progId="CorelDRAW.Graphic.10">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000" y="2227213"/>
                        <a:ext cx="152400" cy="152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oleObj>
              </mc:Fallback>
            </mc:AlternateContent>
          </a:graphicData>
        </a:graphic>
      </p:graphicFrame>
      <p:graphicFrame>
        <p:nvGraphicFramePr>
          <p:cNvPr id="9" name="Object 10"/>
          <p:cNvGraphicFramePr>
            <a:graphicFrameLocks noChangeAspect="1"/>
          </p:cNvGraphicFramePr>
          <p:nvPr>
            <p:extLst>
              <p:ext uri="{D42A27DB-BD31-4B8C-83A1-F6EECF244321}">
                <p14:modId xmlns:p14="http://schemas.microsoft.com/office/powerpoint/2010/main" val="2631799008"/>
              </p:ext>
            </p:extLst>
          </p:nvPr>
        </p:nvGraphicFramePr>
        <p:xfrm>
          <a:off x="381000" y="3511345"/>
          <a:ext cx="152400" cy="152400"/>
        </p:xfrm>
        <a:graphic>
          <a:graphicData uri="http://schemas.openxmlformats.org/presentationml/2006/ole">
            <mc:AlternateContent xmlns:mc="http://schemas.openxmlformats.org/markup-compatibility/2006">
              <mc:Choice xmlns:v="urn:schemas-microsoft-com:vml" Requires="v">
                <p:oleObj spid="_x0000_s780490" name="CorelDRAW" r:id="rId7" imgW="304800" imgH="304800" progId="CorelDRAW.Graphic.10">
                  <p:embed/>
                </p:oleObj>
              </mc:Choice>
              <mc:Fallback>
                <p:oleObj name="CorelDRAW" r:id="rId7" imgW="304800" imgH="304800" progId="CorelDRAW.Graphic.10">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000" y="3511345"/>
                        <a:ext cx="152400" cy="152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10" name="Text Box 11"/>
          <p:cNvSpPr txBox="1">
            <a:spLocks noChangeArrowheads="1"/>
          </p:cNvSpPr>
          <p:nvPr/>
        </p:nvSpPr>
        <p:spPr bwMode="auto">
          <a:xfrm>
            <a:off x="609599" y="4787862"/>
            <a:ext cx="7786919" cy="70788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lvl1pPr eaLnBrk="0" hangingPunct="0">
              <a:defRPr sz="2400">
                <a:solidFill>
                  <a:schemeClr val="tx1"/>
                </a:solidFill>
                <a:latin typeface="Times New Roman" charset="0"/>
                <a:ea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r>
              <a:rPr lang="en-US" sz="2000" dirty="0" smtClean="0">
                <a:latin typeface="Calibri"/>
                <a:cs typeface="Calibri"/>
              </a:rPr>
              <a:t>Dec 2006: Checklist use helped save $175 million and 1,500 lives in 18 months – a 66% reduction in CL infection rates</a:t>
            </a:r>
            <a:endParaRPr lang="en-US" sz="2000" dirty="0">
              <a:latin typeface="Calibri"/>
              <a:cs typeface="Calibri"/>
            </a:endParaRPr>
          </a:p>
        </p:txBody>
      </p:sp>
      <p:graphicFrame>
        <p:nvGraphicFramePr>
          <p:cNvPr id="11" name="Object 12"/>
          <p:cNvGraphicFramePr>
            <a:graphicFrameLocks noChangeAspect="1"/>
          </p:cNvGraphicFramePr>
          <p:nvPr>
            <p:extLst>
              <p:ext uri="{D42A27DB-BD31-4B8C-83A1-F6EECF244321}">
                <p14:modId xmlns:p14="http://schemas.microsoft.com/office/powerpoint/2010/main" val="554738764"/>
              </p:ext>
            </p:extLst>
          </p:nvPr>
        </p:nvGraphicFramePr>
        <p:xfrm>
          <a:off x="381000" y="4940262"/>
          <a:ext cx="152400" cy="152400"/>
        </p:xfrm>
        <a:graphic>
          <a:graphicData uri="http://schemas.openxmlformats.org/presentationml/2006/ole">
            <mc:AlternateContent xmlns:mc="http://schemas.openxmlformats.org/markup-compatibility/2006">
              <mc:Choice xmlns:v="urn:schemas-microsoft-com:vml" Requires="v">
                <p:oleObj spid="_x0000_s780491" name="CorelDRAW" r:id="rId8" imgW="304800" imgH="304800" progId="CorelDRAW.Graphic.10">
                  <p:embed/>
                </p:oleObj>
              </mc:Choice>
              <mc:Fallback>
                <p:oleObj name="CorelDRAW" r:id="rId8" imgW="304800" imgH="304800" progId="CorelDRAW.Graphic.10">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000" y="4940262"/>
                        <a:ext cx="152400" cy="152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13" name="Text Box 3"/>
          <p:cNvSpPr txBox="1">
            <a:spLocks noChangeArrowheads="1"/>
          </p:cNvSpPr>
          <p:nvPr/>
        </p:nvSpPr>
        <p:spPr bwMode="auto">
          <a:xfrm>
            <a:off x="603239" y="1370339"/>
            <a:ext cx="7422843" cy="70788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lvl1pPr eaLnBrk="0" hangingPunct="0">
              <a:defRPr sz="2400">
                <a:solidFill>
                  <a:schemeClr val="tx1"/>
                </a:solidFill>
                <a:latin typeface="Times New Roman" charset="0"/>
                <a:ea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r>
              <a:rPr lang="en-US" sz="2000" dirty="0" smtClean="0">
                <a:latin typeface="Calibri"/>
                <a:cs typeface="Calibri"/>
              </a:rPr>
              <a:t>In the </a:t>
            </a:r>
            <a:r>
              <a:rPr lang="en-US" sz="2000" i="1" dirty="0" smtClean="0">
                <a:latin typeface="Calibri"/>
                <a:cs typeface="Calibri"/>
              </a:rPr>
              <a:t>Checklist Manifesto</a:t>
            </a:r>
            <a:r>
              <a:rPr lang="en-US" sz="2000" dirty="0" smtClean="0">
                <a:latin typeface="Calibri"/>
                <a:cs typeface="Calibri"/>
              </a:rPr>
              <a:t>, Dr. </a:t>
            </a:r>
            <a:r>
              <a:rPr lang="en-US" sz="2000" dirty="0" err="1" smtClean="0">
                <a:latin typeface="Calibri"/>
                <a:cs typeface="Calibri"/>
              </a:rPr>
              <a:t>Atul</a:t>
            </a:r>
            <a:r>
              <a:rPr lang="en-US" sz="2000" dirty="0" smtClean="0">
                <a:latin typeface="Calibri"/>
                <a:cs typeface="Calibri"/>
              </a:rPr>
              <a:t> </a:t>
            </a:r>
            <a:r>
              <a:rPr lang="en-US" sz="2000" dirty="0" err="1" smtClean="0">
                <a:latin typeface="Calibri"/>
                <a:cs typeface="Calibri"/>
              </a:rPr>
              <a:t>Gawande</a:t>
            </a:r>
            <a:r>
              <a:rPr lang="en-US" sz="2000" dirty="0" smtClean="0">
                <a:latin typeface="Calibri"/>
                <a:cs typeface="Calibri"/>
              </a:rPr>
              <a:t> cited the work of Peter </a:t>
            </a:r>
            <a:r>
              <a:rPr lang="en-US" sz="2000" dirty="0" err="1" smtClean="0">
                <a:latin typeface="Calibri"/>
                <a:cs typeface="Calibri"/>
              </a:rPr>
              <a:t>Provonost</a:t>
            </a:r>
            <a:r>
              <a:rPr lang="en-US" sz="2000" dirty="0" smtClean="0">
                <a:latin typeface="Calibri"/>
                <a:cs typeface="Calibri"/>
              </a:rPr>
              <a:t> and the Keystone Initiative in early 2000’s </a:t>
            </a:r>
            <a:r>
              <a:rPr lang="en-US" sz="2000" dirty="0">
                <a:latin typeface="Calibri"/>
                <a:cs typeface="Calibri"/>
              </a:rPr>
              <a:t>Michigan</a:t>
            </a:r>
          </a:p>
        </p:txBody>
      </p:sp>
      <p:sp>
        <p:nvSpPr>
          <p:cNvPr id="14" name="Text Box 4"/>
          <p:cNvSpPr txBox="1">
            <a:spLocks noChangeArrowheads="1"/>
          </p:cNvSpPr>
          <p:nvPr/>
        </p:nvSpPr>
        <p:spPr bwMode="auto">
          <a:xfrm>
            <a:off x="603239" y="3338596"/>
            <a:ext cx="7793280" cy="70788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lvl1pPr eaLnBrk="0" hangingPunct="0">
              <a:defRPr sz="2400">
                <a:solidFill>
                  <a:schemeClr val="tx1"/>
                </a:solidFill>
                <a:latin typeface="Times New Roman" charset="0"/>
                <a:ea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r>
              <a:rPr lang="en-US" sz="2000" dirty="0" smtClean="0">
                <a:latin typeface="Calibri"/>
                <a:cs typeface="Calibri"/>
              </a:rPr>
              <a:t>2004: Explored the use of simple checklists across five Sinai-Grace ICUs for central line and ventilation procedures</a:t>
            </a:r>
            <a:endParaRPr lang="en-US" sz="2000" dirty="0">
              <a:latin typeface="Calibri"/>
              <a:cs typeface="Calibri"/>
            </a:endParaRPr>
          </a:p>
        </p:txBody>
      </p:sp>
      <p:sp>
        <p:nvSpPr>
          <p:cNvPr id="15" name="Text Box 17"/>
          <p:cNvSpPr txBox="1">
            <a:spLocks noChangeArrowheads="1"/>
          </p:cNvSpPr>
          <p:nvPr/>
        </p:nvSpPr>
        <p:spPr bwMode="auto">
          <a:xfrm>
            <a:off x="1217146" y="5973195"/>
            <a:ext cx="6773662"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lvl1pPr eaLnBrk="0" hangingPunct="0">
              <a:defRPr sz="2400">
                <a:solidFill>
                  <a:schemeClr val="tx1"/>
                </a:solidFill>
                <a:latin typeface="Times New Roman" charset="0"/>
                <a:ea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algn="ctr" eaLnBrk="1" hangingPunct="1"/>
            <a:r>
              <a:rPr lang="en-US" sz="2000" b="1" dirty="0" smtClean="0">
                <a:solidFill>
                  <a:srgbClr val="0000CC"/>
                </a:solidFill>
                <a:latin typeface="Calibri"/>
                <a:cs typeface="Calibri"/>
              </a:rPr>
              <a:t>How do we motivate people to consistently use checklists?</a:t>
            </a:r>
            <a:endParaRPr lang="en-US" sz="2000" b="1" dirty="0">
              <a:solidFill>
                <a:srgbClr val="0000CC"/>
              </a:solidFill>
              <a:latin typeface="Calibri"/>
              <a:cs typeface="Calibri"/>
            </a:endParaRPr>
          </a:p>
        </p:txBody>
      </p:sp>
      <p:sp>
        <p:nvSpPr>
          <p:cNvPr id="16" name="Text Box 4"/>
          <p:cNvSpPr txBox="1">
            <a:spLocks noChangeArrowheads="1"/>
          </p:cNvSpPr>
          <p:nvPr/>
        </p:nvSpPr>
        <p:spPr bwMode="auto">
          <a:xfrm>
            <a:off x="603240" y="2615315"/>
            <a:ext cx="7134248" cy="70788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lvl1pPr eaLnBrk="0" hangingPunct="0">
              <a:defRPr sz="2400">
                <a:solidFill>
                  <a:schemeClr val="tx1"/>
                </a:solidFill>
                <a:latin typeface="Times New Roman" charset="0"/>
                <a:ea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r>
              <a:rPr lang="en-US" sz="2000" dirty="0" smtClean="0">
                <a:latin typeface="Calibri"/>
                <a:cs typeface="Calibri"/>
              </a:rPr>
              <a:t>80,000 CL infections per year in United States alone – 4% infected after 4 days</a:t>
            </a:r>
            <a:endParaRPr lang="en-US" sz="2000" dirty="0">
              <a:latin typeface="Calibri"/>
              <a:cs typeface="Calibri"/>
            </a:endParaRPr>
          </a:p>
        </p:txBody>
      </p:sp>
      <p:graphicFrame>
        <p:nvGraphicFramePr>
          <p:cNvPr id="17" name="Object 8"/>
          <p:cNvGraphicFramePr>
            <a:graphicFrameLocks noChangeAspect="1"/>
          </p:cNvGraphicFramePr>
          <p:nvPr>
            <p:extLst>
              <p:ext uri="{D42A27DB-BD31-4B8C-83A1-F6EECF244321}">
                <p14:modId xmlns:p14="http://schemas.microsoft.com/office/powerpoint/2010/main" val="1669911629"/>
              </p:ext>
            </p:extLst>
          </p:nvPr>
        </p:nvGraphicFramePr>
        <p:xfrm>
          <a:off x="374640" y="2750074"/>
          <a:ext cx="152400" cy="152400"/>
        </p:xfrm>
        <a:graphic>
          <a:graphicData uri="http://schemas.openxmlformats.org/presentationml/2006/ole">
            <mc:AlternateContent xmlns:mc="http://schemas.openxmlformats.org/markup-compatibility/2006">
              <mc:Choice xmlns:v="urn:schemas-microsoft-com:vml" Requires="v">
                <p:oleObj spid="_x0000_s780492" name="CorelDRAW" r:id="rId9" imgW="304800" imgH="304800" progId="CorelDRAW.Graphic.10">
                  <p:embed/>
                </p:oleObj>
              </mc:Choice>
              <mc:Fallback>
                <p:oleObj name="CorelDRAW" r:id="rId9" imgW="304800" imgH="304800" progId="CorelDRAW.Graphic.10">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4640" y="2750074"/>
                        <a:ext cx="152400" cy="152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oleObj>
              </mc:Fallback>
            </mc:AlternateContent>
          </a:graphicData>
        </a:graphic>
      </p:graphicFrame>
    </p:spTree>
    <p:extLst>
      <p:ext uri="{BB962C8B-B14F-4D97-AF65-F5344CB8AC3E}">
        <p14:creationId xmlns:p14="http://schemas.microsoft.com/office/powerpoint/2010/main" val="1171807656"/>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34781" y="284598"/>
            <a:ext cx="6703101" cy="598968"/>
          </a:xfrm>
        </p:spPr>
        <p:txBody>
          <a:bodyPr/>
          <a:lstStyle/>
          <a:p>
            <a:pPr marL="0" indent="0" algn="ctr">
              <a:buNone/>
            </a:pPr>
            <a:r>
              <a:rPr lang="en-US" dirty="0" smtClean="0"/>
              <a:t>Best Practice Work Instruction Design</a:t>
            </a:r>
            <a:endParaRPr lang="en-US" dirty="0"/>
          </a:p>
        </p:txBody>
      </p:sp>
      <p:sp>
        <p:nvSpPr>
          <p:cNvPr id="25" name="Text Box 2"/>
          <p:cNvSpPr txBox="1">
            <a:spLocks noChangeArrowheads="1"/>
          </p:cNvSpPr>
          <p:nvPr/>
        </p:nvSpPr>
        <p:spPr bwMode="auto">
          <a:xfrm>
            <a:off x="815975" y="5037138"/>
            <a:ext cx="4147610"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l" eaLnBrk="1" hangingPunct="1"/>
            <a:r>
              <a:rPr lang="en-US" sz="2000">
                <a:latin typeface="Tahoma" pitchFamily="34" charset="0"/>
                <a:ea typeface="Tahoma" pitchFamily="34" charset="0"/>
                <a:cs typeface="Tahoma" pitchFamily="34" charset="0"/>
              </a:rPr>
              <a:t>Be specific, quantitative, and clear </a:t>
            </a:r>
          </a:p>
        </p:txBody>
      </p:sp>
      <p:sp>
        <p:nvSpPr>
          <p:cNvPr id="26" name="Text Box 3"/>
          <p:cNvSpPr txBox="1">
            <a:spLocks noChangeArrowheads="1"/>
          </p:cNvSpPr>
          <p:nvPr/>
        </p:nvSpPr>
        <p:spPr bwMode="auto">
          <a:xfrm>
            <a:off x="835025" y="3071813"/>
            <a:ext cx="4443769"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l" eaLnBrk="1" hangingPunct="1"/>
            <a:r>
              <a:rPr lang="en-US" sz="2000" dirty="0">
                <a:latin typeface="Tahoma" pitchFamily="34" charset="0"/>
                <a:ea typeface="Tahoma" pitchFamily="34" charset="0"/>
                <a:cs typeface="Tahoma" pitchFamily="34" charset="0"/>
              </a:rPr>
              <a:t>Write </a:t>
            </a:r>
            <a:r>
              <a:rPr lang="en-US" sz="2000" dirty="0" smtClean="0">
                <a:latin typeface="Tahoma" pitchFamily="34" charset="0"/>
                <a:ea typeface="Tahoma" pitchFamily="34" charset="0"/>
                <a:cs typeface="Tahoma" pitchFamily="34" charset="0"/>
              </a:rPr>
              <a:t>instructions at </a:t>
            </a:r>
            <a:r>
              <a:rPr lang="en-US" sz="2000" dirty="0">
                <a:latin typeface="Tahoma" pitchFamily="34" charset="0"/>
                <a:ea typeface="Tahoma" pitchFamily="34" charset="0"/>
                <a:cs typeface="Tahoma" pitchFamily="34" charset="0"/>
              </a:rPr>
              <a:t>a 5-6 grade level</a:t>
            </a:r>
          </a:p>
        </p:txBody>
      </p:sp>
      <p:sp>
        <p:nvSpPr>
          <p:cNvPr id="27" name="Text Box 4"/>
          <p:cNvSpPr txBox="1">
            <a:spLocks noChangeArrowheads="1"/>
          </p:cNvSpPr>
          <p:nvPr/>
        </p:nvSpPr>
        <p:spPr bwMode="auto">
          <a:xfrm>
            <a:off x="854075" y="3686175"/>
            <a:ext cx="4937125" cy="7016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l" eaLnBrk="1" hangingPunct="1"/>
            <a:r>
              <a:rPr lang="en-US" sz="2000">
                <a:latin typeface="Tahoma" pitchFamily="34" charset="0"/>
                <a:ea typeface="Tahoma" pitchFamily="34" charset="0"/>
                <a:cs typeface="Tahoma" pitchFamily="34" charset="0"/>
              </a:rPr>
              <a:t>Use check boxes and initial lines to increase accountability</a:t>
            </a:r>
          </a:p>
        </p:txBody>
      </p:sp>
      <p:sp>
        <p:nvSpPr>
          <p:cNvPr id="28" name="Text Box 5"/>
          <p:cNvSpPr txBox="1">
            <a:spLocks noChangeArrowheads="1"/>
          </p:cNvSpPr>
          <p:nvPr/>
        </p:nvSpPr>
        <p:spPr bwMode="auto">
          <a:xfrm>
            <a:off x="873125" y="4495800"/>
            <a:ext cx="3298211"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l" eaLnBrk="1" hangingPunct="1"/>
            <a:r>
              <a:rPr lang="en-US" sz="2000">
                <a:latin typeface="Tahoma" pitchFamily="34" charset="0"/>
                <a:ea typeface="Tahoma" pitchFamily="34" charset="0"/>
                <a:cs typeface="Tahoma" pitchFamily="34" charset="0"/>
              </a:rPr>
              <a:t>Limit of one action per step</a:t>
            </a:r>
          </a:p>
        </p:txBody>
      </p:sp>
      <p:sp>
        <p:nvSpPr>
          <p:cNvPr id="29" name="Text Box 6"/>
          <p:cNvSpPr txBox="1">
            <a:spLocks noChangeArrowheads="1"/>
          </p:cNvSpPr>
          <p:nvPr/>
        </p:nvSpPr>
        <p:spPr bwMode="auto">
          <a:xfrm>
            <a:off x="685800" y="1219200"/>
            <a:ext cx="7696200" cy="9461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ctr" eaLnBrk="1" hangingPunct="1"/>
            <a:r>
              <a:rPr lang="en-US" sz="2800" dirty="0" smtClean="0">
                <a:solidFill>
                  <a:srgbClr val="008000"/>
                </a:solidFill>
                <a:latin typeface="Comic Sans MS" pitchFamily="66" charset="0"/>
              </a:rPr>
              <a:t>Instructions are </a:t>
            </a:r>
            <a:r>
              <a:rPr lang="en-US" sz="2800" dirty="0">
                <a:solidFill>
                  <a:srgbClr val="008000"/>
                </a:solidFill>
                <a:latin typeface="Comic Sans MS" pitchFamily="66" charset="0"/>
              </a:rPr>
              <a:t>used DURING work to reduce the risk of relying on memory</a:t>
            </a:r>
          </a:p>
        </p:txBody>
      </p:sp>
      <p:sp>
        <p:nvSpPr>
          <p:cNvPr id="30" name="Text Box 7"/>
          <p:cNvSpPr txBox="1">
            <a:spLocks noChangeArrowheads="1"/>
          </p:cNvSpPr>
          <p:nvPr/>
        </p:nvSpPr>
        <p:spPr bwMode="auto">
          <a:xfrm>
            <a:off x="803275" y="2514600"/>
            <a:ext cx="4377609"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l" eaLnBrk="1" hangingPunct="1"/>
            <a:r>
              <a:rPr lang="en-US" sz="2000" dirty="0">
                <a:latin typeface="Tahoma" pitchFamily="34" charset="0"/>
                <a:ea typeface="Tahoma" pitchFamily="34" charset="0"/>
                <a:cs typeface="Tahoma" pitchFamily="34" charset="0"/>
              </a:rPr>
              <a:t>Use small words and short sentences</a:t>
            </a:r>
          </a:p>
        </p:txBody>
      </p:sp>
      <p:sp>
        <p:nvSpPr>
          <p:cNvPr id="31" name="Text Box 8"/>
          <p:cNvSpPr txBox="1">
            <a:spLocks noChangeArrowheads="1"/>
          </p:cNvSpPr>
          <p:nvPr/>
        </p:nvSpPr>
        <p:spPr bwMode="auto">
          <a:xfrm>
            <a:off x="822325" y="5622925"/>
            <a:ext cx="6301725"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l" eaLnBrk="1" hangingPunct="1"/>
            <a:r>
              <a:rPr lang="en-US" sz="2000" dirty="0">
                <a:latin typeface="Tahoma" pitchFamily="34" charset="0"/>
                <a:ea typeface="Tahoma" pitchFamily="34" charset="0"/>
                <a:cs typeface="Tahoma" pitchFamily="34" charset="0"/>
              </a:rPr>
              <a:t>Specify </a:t>
            </a:r>
            <a:r>
              <a:rPr lang="en-US" sz="2000" dirty="0" smtClean="0">
                <a:latin typeface="Tahoma" pitchFamily="34" charset="0"/>
                <a:ea typeface="Tahoma" pitchFamily="34" charset="0"/>
                <a:cs typeface="Tahoma" pitchFamily="34" charset="0"/>
              </a:rPr>
              <a:t>instruction use </a:t>
            </a:r>
            <a:r>
              <a:rPr lang="en-US" sz="2000" dirty="0">
                <a:latin typeface="Tahoma" pitchFamily="34" charset="0"/>
                <a:ea typeface="Tahoma" pitchFamily="34" charset="0"/>
                <a:cs typeface="Tahoma" pitchFamily="34" charset="0"/>
              </a:rPr>
              <a:t>requirements on the </a:t>
            </a:r>
            <a:r>
              <a:rPr lang="en-US" sz="2000" dirty="0" smtClean="0">
                <a:latin typeface="Tahoma" pitchFamily="34" charset="0"/>
                <a:ea typeface="Tahoma" pitchFamily="34" charset="0"/>
                <a:cs typeface="Tahoma" pitchFamily="34" charset="0"/>
              </a:rPr>
              <a:t>document</a:t>
            </a:r>
            <a:endParaRPr lang="en-US" sz="2000" dirty="0">
              <a:latin typeface="Tahoma" pitchFamily="34" charset="0"/>
              <a:ea typeface="Tahoma" pitchFamily="34" charset="0"/>
              <a:cs typeface="Tahoma" pitchFamily="34" charset="0"/>
            </a:endParaRPr>
          </a:p>
        </p:txBody>
      </p:sp>
      <p:graphicFrame>
        <p:nvGraphicFramePr>
          <p:cNvPr id="32" name="Object 10"/>
          <p:cNvGraphicFramePr>
            <a:graphicFrameLocks noChangeAspect="1"/>
          </p:cNvGraphicFramePr>
          <p:nvPr>
            <p:extLst>
              <p:ext uri="{D42A27DB-BD31-4B8C-83A1-F6EECF244321}">
                <p14:modId xmlns:p14="http://schemas.microsoft.com/office/powerpoint/2010/main" val="1558748683"/>
              </p:ext>
            </p:extLst>
          </p:nvPr>
        </p:nvGraphicFramePr>
        <p:xfrm>
          <a:off x="609600" y="2643188"/>
          <a:ext cx="152400" cy="152400"/>
        </p:xfrm>
        <a:graphic>
          <a:graphicData uri="http://schemas.openxmlformats.org/presentationml/2006/ole">
            <mc:AlternateContent xmlns:mc="http://schemas.openxmlformats.org/markup-compatibility/2006">
              <mc:Choice xmlns:v="urn:schemas-microsoft-com:vml" Requires="v">
                <p:oleObj spid="_x0000_s739573" name="CorelDRAW" r:id="rId3" imgW="304800" imgH="304800" progId="CorelDRAW.Graphic.10">
                  <p:embed/>
                </p:oleObj>
              </mc:Choice>
              <mc:Fallback>
                <p:oleObj name="CorelDRAW" r:id="rId3" imgW="304800" imgH="304800" progId="CorelDRAW.Graphic.10">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 y="2643188"/>
                        <a:ext cx="152400" cy="152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oleObj>
              </mc:Fallback>
            </mc:AlternateContent>
          </a:graphicData>
        </a:graphic>
      </p:graphicFrame>
      <p:graphicFrame>
        <p:nvGraphicFramePr>
          <p:cNvPr id="33" name="Object 11"/>
          <p:cNvGraphicFramePr>
            <a:graphicFrameLocks noChangeAspect="1"/>
          </p:cNvGraphicFramePr>
          <p:nvPr>
            <p:extLst>
              <p:ext uri="{D42A27DB-BD31-4B8C-83A1-F6EECF244321}">
                <p14:modId xmlns:p14="http://schemas.microsoft.com/office/powerpoint/2010/main" val="441537597"/>
              </p:ext>
            </p:extLst>
          </p:nvPr>
        </p:nvGraphicFramePr>
        <p:xfrm>
          <a:off x="609600" y="4633913"/>
          <a:ext cx="152400" cy="152400"/>
        </p:xfrm>
        <a:graphic>
          <a:graphicData uri="http://schemas.openxmlformats.org/presentationml/2006/ole">
            <mc:AlternateContent xmlns:mc="http://schemas.openxmlformats.org/markup-compatibility/2006">
              <mc:Choice xmlns:v="urn:schemas-microsoft-com:vml" Requires="v">
                <p:oleObj spid="_x0000_s739574" name="CorelDRAW" r:id="rId5" imgW="304800" imgH="304800" progId="CorelDRAW.Graphic.10">
                  <p:embed/>
                </p:oleObj>
              </mc:Choice>
              <mc:Fallback>
                <p:oleObj name="CorelDRAW" r:id="rId5" imgW="304800" imgH="304800" progId="CorelDRAW.Graphic.10">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 y="4633913"/>
                        <a:ext cx="152400" cy="152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oleObj>
              </mc:Fallback>
            </mc:AlternateContent>
          </a:graphicData>
        </a:graphic>
      </p:graphicFrame>
      <p:graphicFrame>
        <p:nvGraphicFramePr>
          <p:cNvPr id="34" name="Object 12"/>
          <p:cNvGraphicFramePr>
            <a:graphicFrameLocks noChangeAspect="1"/>
          </p:cNvGraphicFramePr>
          <p:nvPr>
            <p:extLst>
              <p:ext uri="{D42A27DB-BD31-4B8C-83A1-F6EECF244321}">
                <p14:modId xmlns:p14="http://schemas.microsoft.com/office/powerpoint/2010/main" val="324390097"/>
              </p:ext>
            </p:extLst>
          </p:nvPr>
        </p:nvGraphicFramePr>
        <p:xfrm>
          <a:off x="609600" y="3810000"/>
          <a:ext cx="152400" cy="152400"/>
        </p:xfrm>
        <a:graphic>
          <a:graphicData uri="http://schemas.openxmlformats.org/presentationml/2006/ole">
            <mc:AlternateContent xmlns:mc="http://schemas.openxmlformats.org/markup-compatibility/2006">
              <mc:Choice xmlns:v="urn:schemas-microsoft-com:vml" Requires="v">
                <p:oleObj spid="_x0000_s739575" name="CorelDRAW" r:id="rId6" imgW="304800" imgH="304800" progId="CorelDRAW.Graphic.10">
                  <p:embed/>
                </p:oleObj>
              </mc:Choice>
              <mc:Fallback>
                <p:oleObj name="CorelDRAW" r:id="rId6" imgW="304800" imgH="304800" progId="CorelDRAW.Graphic.10">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 y="3810000"/>
                        <a:ext cx="152400" cy="152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oleObj>
              </mc:Fallback>
            </mc:AlternateContent>
          </a:graphicData>
        </a:graphic>
      </p:graphicFrame>
      <p:graphicFrame>
        <p:nvGraphicFramePr>
          <p:cNvPr id="35" name="Object 13"/>
          <p:cNvGraphicFramePr>
            <a:graphicFrameLocks noChangeAspect="1"/>
          </p:cNvGraphicFramePr>
          <p:nvPr>
            <p:extLst>
              <p:ext uri="{D42A27DB-BD31-4B8C-83A1-F6EECF244321}">
                <p14:modId xmlns:p14="http://schemas.microsoft.com/office/powerpoint/2010/main" val="1955337559"/>
              </p:ext>
            </p:extLst>
          </p:nvPr>
        </p:nvGraphicFramePr>
        <p:xfrm>
          <a:off x="609600" y="3195638"/>
          <a:ext cx="152400" cy="152400"/>
        </p:xfrm>
        <a:graphic>
          <a:graphicData uri="http://schemas.openxmlformats.org/presentationml/2006/ole">
            <mc:AlternateContent xmlns:mc="http://schemas.openxmlformats.org/markup-compatibility/2006">
              <mc:Choice xmlns:v="urn:schemas-microsoft-com:vml" Requires="v">
                <p:oleObj spid="_x0000_s739576" name="CorelDRAW" r:id="rId7" imgW="304800" imgH="304800" progId="CorelDRAW.Graphic.10">
                  <p:embed/>
                </p:oleObj>
              </mc:Choice>
              <mc:Fallback>
                <p:oleObj name="CorelDRAW" r:id="rId7" imgW="304800" imgH="304800" progId="CorelDRAW.Graphic.10">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 y="3195638"/>
                        <a:ext cx="152400" cy="152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oleObj>
              </mc:Fallback>
            </mc:AlternateContent>
          </a:graphicData>
        </a:graphic>
      </p:graphicFrame>
      <p:graphicFrame>
        <p:nvGraphicFramePr>
          <p:cNvPr id="36" name="Object 14"/>
          <p:cNvGraphicFramePr>
            <a:graphicFrameLocks noChangeAspect="1"/>
          </p:cNvGraphicFramePr>
          <p:nvPr>
            <p:extLst>
              <p:ext uri="{D42A27DB-BD31-4B8C-83A1-F6EECF244321}">
                <p14:modId xmlns:p14="http://schemas.microsoft.com/office/powerpoint/2010/main" val="1561822866"/>
              </p:ext>
            </p:extLst>
          </p:nvPr>
        </p:nvGraphicFramePr>
        <p:xfrm>
          <a:off x="609600" y="5175250"/>
          <a:ext cx="152400" cy="152400"/>
        </p:xfrm>
        <a:graphic>
          <a:graphicData uri="http://schemas.openxmlformats.org/presentationml/2006/ole">
            <mc:AlternateContent xmlns:mc="http://schemas.openxmlformats.org/markup-compatibility/2006">
              <mc:Choice xmlns:v="urn:schemas-microsoft-com:vml" Requires="v">
                <p:oleObj spid="_x0000_s739577" name="CorelDRAW" r:id="rId8" imgW="304800" imgH="304800" progId="CorelDRAW.Graphic.10">
                  <p:embed/>
                </p:oleObj>
              </mc:Choice>
              <mc:Fallback>
                <p:oleObj name="CorelDRAW" r:id="rId8" imgW="304800" imgH="304800" progId="CorelDRAW.Graphic.10">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 y="5175250"/>
                        <a:ext cx="152400" cy="152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oleObj>
              </mc:Fallback>
            </mc:AlternateContent>
          </a:graphicData>
        </a:graphic>
      </p:graphicFrame>
      <p:graphicFrame>
        <p:nvGraphicFramePr>
          <p:cNvPr id="37" name="Object 15"/>
          <p:cNvGraphicFramePr>
            <a:graphicFrameLocks noChangeAspect="1"/>
          </p:cNvGraphicFramePr>
          <p:nvPr>
            <p:extLst>
              <p:ext uri="{D42A27DB-BD31-4B8C-83A1-F6EECF244321}">
                <p14:modId xmlns:p14="http://schemas.microsoft.com/office/powerpoint/2010/main" val="2032395031"/>
              </p:ext>
            </p:extLst>
          </p:nvPr>
        </p:nvGraphicFramePr>
        <p:xfrm>
          <a:off x="609600" y="5770563"/>
          <a:ext cx="152400" cy="152400"/>
        </p:xfrm>
        <a:graphic>
          <a:graphicData uri="http://schemas.openxmlformats.org/presentationml/2006/ole">
            <mc:AlternateContent xmlns:mc="http://schemas.openxmlformats.org/markup-compatibility/2006">
              <mc:Choice xmlns:v="urn:schemas-microsoft-com:vml" Requires="v">
                <p:oleObj spid="_x0000_s739578" name="CorelDRAW" r:id="rId9" imgW="304800" imgH="304800" progId="CorelDRAW.Graphic.10">
                  <p:embed/>
                </p:oleObj>
              </mc:Choice>
              <mc:Fallback>
                <p:oleObj name="CorelDRAW" r:id="rId9" imgW="304800" imgH="304800" progId="CorelDRAW.Graphic.10">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 y="5770563"/>
                        <a:ext cx="152400" cy="152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oleObj>
              </mc:Fallback>
            </mc:AlternateContent>
          </a:graphicData>
        </a:graphic>
      </p:graphicFrame>
      <p:pic>
        <p:nvPicPr>
          <p:cNvPr id="38" name="Picture 16" descr="checklist"/>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477000" y="2743200"/>
            <a:ext cx="2130425" cy="2343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622225180"/>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010925" y="228600"/>
            <a:ext cx="5115524" cy="533400"/>
          </a:xfrm>
          <a:solidFill>
            <a:schemeClr val="bg1"/>
          </a:solidFill>
          <a:ln w="25400" cmpd="sng">
            <a:solidFill>
              <a:schemeClr val="tx1"/>
            </a:solidFill>
            <a:prstDash val="sysDot"/>
          </a:ln>
          <a:effectLst/>
        </p:spPr>
        <p:txBody>
          <a:bodyPr vert="horz" lIns="91440" tIns="45720" rIns="91440" bIns="45720" rtlCol="0" anchor="ctr" anchorCtr="1">
            <a:noAutofit/>
          </a:bodyPr>
          <a:lstStyle/>
          <a:p>
            <a:pPr marL="0" indent="0" algn="ctr">
              <a:buNone/>
            </a:pPr>
            <a:r>
              <a:rPr lang="en-US" sz="2800" dirty="0" smtClean="0"/>
              <a:t>Work Instruction Examples</a:t>
            </a:r>
            <a:endParaRPr lang="en-US" sz="2800" dirty="0"/>
          </a:p>
        </p:txBody>
      </p:sp>
      <p:pic>
        <p:nvPicPr>
          <p:cNvPr id="28" name="Picture 7" descr="imag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91000" y="1676400"/>
            <a:ext cx="4562475" cy="3132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2" name="Picture 8" descr="military checklist examp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1371600"/>
            <a:ext cx="3355975" cy="4724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 name="Text Box 9"/>
          <p:cNvSpPr txBox="1">
            <a:spLocks noChangeArrowheads="1"/>
          </p:cNvSpPr>
          <p:nvPr/>
        </p:nvSpPr>
        <p:spPr bwMode="auto">
          <a:xfrm>
            <a:off x="4419600" y="5181600"/>
            <a:ext cx="4191000" cy="10156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ctr" eaLnBrk="1" hangingPunct="1"/>
            <a:r>
              <a:rPr lang="en-US" sz="2000" i="1" dirty="0" smtClean="0">
                <a:solidFill>
                  <a:srgbClr val="0000CC"/>
                </a:solidFill>
                <a:latin typeface="Trebuchet MS" pitchFamily="34" charset="0"/>
                <a:ea typeface="ＭＳ Ｐゴシック" pitchFamily="34" charset="-128"/>
              </a:rPr>
              <a:t>Can you think of examples where poor instructions resulted in a human error or equipment failure?</a:t>
            </a:r>
            <a:endParaRPr lang="en-US" sz="2000" i="1" dirty="0">
              <a:solidFill>
                <a:srgbClr val="0000CC"/>
              </a:solidFill>
              <a:latin typeface="Trebuchet MS" pitchFamily="34" charset="0"/>
              <a:ea typeface="ＭＳ Ｐゴシック" pitchFamily="34" charset="-128"/>
            </a:endParaRPr>
          </a:p>
        </p:txBody>
      </p:sp>
    </p:spTree>
    <p:extLst>
      <p:ext uri="{BB962C8B-B14F-4D97-AF65-F5344CB8AC3E}">
        <p14:creationId xmlns:p14="http://schemas.microsoft.com/office/powerpoint/2010/main" val="2613578083"/>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00200" y="228600"/>
            <a:ext cx="6324600" cy="533400"/>
          </a:xfrm>
          <a:solidFill>
            <a:schemeClr val="bg1"/>
          </a:solidFill>
          <a:ln w="25400" cmpd="sng">
            <a:solidFill>
              <a:schemeClr val="tx1"/>
            </a:solidFill>
            <a:prstDash val="sysDot"/>
          </a:ln>
          <a:effectLst/>
        </p:spPr>
        <p:txBody>
          <a:bodyPr vert="horz" lIns="91440" tIns="45720" rIns="91440" bIns="45720" rtlCol="0" anchor="ctr" anchorCtr="1">
            <a:noAutofit/>
          </a:bodyPr>
          <a:lstStyle/>
          <a:p>
            <a:pPr marL="0" indent="0" algn="ctr">
              <a:buNone/>
            </a:pPr>
            <a:r>
              <a:rPr lang="en-US" sz="2800" dirty="0"/>
              <a:t>Example Job Hazard Analysis Form</a:t>
            </a:r>
          </a:p>
        </p:txBody>
      </p:sp>
      <p:pic>
        <p:nvPicPr>
          <p:cNvPr id="4" name="Picture 3" descr="Sample Completed JSA.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8600" y="1143000"/>
            <a:ext cx="4317059" cy="4953000"/>
          </a:xfrm>
          <a:prstGeom prst="rect">
            <a:avLst/>
          </a:prstGeom>
        </p:spPr>
      </p:pic>
      <p:pic>
        <p:nvPicPr>
          <p:cNvPr id="5" name="Picture 4" descr="Blank JSA Sample.gi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95088" y="1219200"/>
            <a:ext cx="4096512" cy="3657600"/>
          </a:xfrm>
          <a:prstGeom prst="rect">
            <a:avLst/>
          </a:prstGeom>
        </p:spPr>
      </p:pic>
      <p:sp>
        <p:nvSpPr>
          <p:cNvPr id="8" name="Text Box 9"/>
          <p:cNvSpPr txBox="1">
            <a:spLocks noChangeArrowheads="1"/>
          </p:cNvSpPr>
          <p:nvPr/>
        </p:nvSpPr>
        <p:spPr bwMode="auto">
          <a:xfrm>
            <a:off x="304800" y="6096000"/>
            <a:ext cx="8610600"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ctr" eaLnBrk="1" hangingPunct="1"/>
            <a:r>
              <a:rPr lang="en-US" sz="2000" i="1" dirty="0">
                <a:solidFill>
                  <a:srgbClr val="0000CC"/>
                </a:solidFill>
                <a:latin typeface="Trebuchet MS" pitchFamily="34" charset="0"/>
                <a:ea typeface="ＭＳ Ｐゴシック" pitchFamily="34" charset="-128"/>
              </a:rPr>
              <a:t>How </a:t>
            </a:r>
            <a:r>
              <a:rPr lang="en-US" sz="2000" i="1" dirty="0" smtClean="0">
                <a:solidFill>
                  <a:srgbClr val="0000CC"/>
                </a:solidFill>
                <a:latin typeface="Trebuchet MS" pitchFamily="34" charset="0"/>
                <a:ea typeface="ＭＳ Ｐゴシック" pitchFamily="34" charset="-128"/>
              </a:rPr>
              <a:t>does the design of the form affect its potential effectiveness?</a:t>
            </a:r>
            <a:endParaRPr lang="en-US" sz="2000" i="1" dirty="0">
              <a:solidFill>
                <a:srgbClr val="0000CC"/>
              </a:solidFill>
              <a:latin typeface="Trebuchet MS" pitchFamily="34" charset="0"/>
              <a:ea typeface="ＭＳ Ｐゴシック" pitchFamily="34" charset="-128"/>
            </a:endParaRPr>
          </a:p>
        </p:txBody>
      </p:sp>
      <p:sp>
        <p:nvSpPr>
          <p:cNvPr id="9" name="Text Box 9"/>
          <p:cNvSpPr txBox="1">
            <a:spLocks noChangeArrowheads="1"/>
          </p:cNvSpPr>
          <p:nvPr/>
        </p:nvSpPr>
        <p:spPr bwMode="auto">
          <a:xfrm>
            <a:off x="5105400" y="5029200"/>
            <a:ext cx="3733800" cy="10156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ctr" eaLnBrk="1" hangingPunct="1"/>
            <a:r>
              <a:rPr lang="en-US" sz="2000" i="1" dirty="0">
                <a:solidFill>
                  <a:srgbClr val="0000CC"/>
                </a:solidFill>
                <a:latin typeface="Trebuchet MS" pitchFamily="34" charset="0"/>
                <a:ea typeface="ＭＳ Ｐゴシック" pitchFamily="34" charset="-128"/>
              </a:rPr>
              <a:t>How </a:t>
            </a:r>
            <a:r>
              <a:rPr lang="en-US" sz="2000" i="1" dirty="0" smtClean="0">
                <a:solidFill>
                  <a:srgbClr val="0000CC"/>
                </a:solidFill>
                <a:latin typeface="Trebuchet MS" pitchFamily="34" charset="0"/>
                <a:ea typeface="ＭＳ Ｐゴシック" pitchFamily="34" charset="-128"/>
              </a:rPr>
              <a:t>is the collected information used to improve performance?</a:t>
            </a:r>
            <a:endParaRPr lang="en-US" sz="2000" i="1" dirty="0">
              <a:solidFill>
                <a:srgbClr val="0000CC"/>
              </a:solidFill>
              <a:latin typeface="Trebuchet MS" pitchFamily="34" charset="0"/>
              <a:ea typeface="ＭＳ Ｐゴシック" pitchFamily="34" charset="-128"/>
            </a:endParaRPr>
          </a:p>
        </p:txBody>
      </p:sp>
    </p:spTree>
    <p:extLst>
      <p:ext uri="{BB962C8B-B14F-4D97-AF65-F5344CB8AC3E}">
        <p14:creationId xmlns:p14="http://schemas.microsoft.com/office/powerpoint/2010/main" val="1589330746"/>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381000"/>
            <a:ext cx="4038600" cy="1066800"/>
          </a:xfrm>
          <a:solidFill>
            <a:schemeClr val="bg1"/>
          </a:solidFill>
          <a:ln w="25400" cmpd="sng">
            <a:solidFill>
              <a:schemeClr val="tx1"/>
            </a:solidFill>
            <a:prstDash val="sysDot"/>
          </a:ln>
          <a:effectLst/>
        </p:spPr>
        <p:txBody>
          <a:bodyPr vert="horz" lIns="91440" tIns="45720" rIns="91440" bIns="45720" rtlCol="0" anchor="ctr" anchorCtr="1">
            <a:noAutofit/>
          </a:bodyPr>
          <a:lstStyle/>
          <a:p>
            <a:pPr marL="0" indent="0" algn="ctr">
              <a:buNone/>
            </a:pPr>
            <a:r>
              <a:rPr lang="en-US" sz="2800" dirty="0"/>
              <a:t>Getting Information Closer to the Work</a:t>
            </a:r>
          </a:p>
        </p:txBody>
      </p:sp>
      <p:sp>
        <p:nvSpPr>
          <p:cNvPr id="4" name="TextBox 3"/>
          <p:cNvSpPr txBox="1"/>
          <p:nvPr/>
        </p:nvSpPr>
        <p:spPr>
          <a:xfrm>
            <a:off x="2203711" y="3417329"/>
            <a:ext cx="184666" cy="369332"/>
          </a:xfrm>
          <a:prstGeom prst="rect">
            <a:avLst/>
          </a:prstGeom>
          <a:noFill/>
        </p:spPr>
        <p:txBody>
          <a:bodyPr wrap="none" rtlCol="0">
            <a:spAutoFit/>
          </a:bodyPr>
          <a:lstStyle/>
          <a:p>
            <a:pPr algn="ctr"/>
            <a:endParaRPr lang="en-US" dirty="0"/>
          </a:p>
        </p:txBody>
      </p:sp>
      <p:sp>
        <p:nvSpPr>
          <p:cNvPr id="75" name="Line 2"/>
          <p:cNvSpPr>
            <a:spLocks noChangeShapeType="1"/>
          </p:cNvSpPr>
          <p:nvPr/>
        </p:nvSpPr>
        <p:spPr bwMode="auto">
          <a:xfrm>
            <a:off x="762000" y="5232400"/>
            <a:ext cx="8001000" cy="0"/>
          </a:xfrm>
          <a:prstGeom prst="line">
            <a:avLst/>
          </a:prstGeom>
          <a:noFill/>
          <a:ln w="88900">
            <a:solidFill>
              <a:srgbClr val="FF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76" name="Line 3"/>
          <p:cNvSpPr>
            <a:spLocks noChangeShapeType="1"/>
          </p:cNvSpPr>
          <p:nvPr/>
        </p:nvSpPr>
        <p:spPr bwMode="auto">
          <a:xfrm>
            <a:off x="733425" y="4284663"/>
            <a:ext cx="8001000" cy="0"/>
          </a:xfrm>
          <a:prstGeom prst="line">
            <a:avLst/>
          </a:prstGeom>
          <a:noFill/>
          <a:ln w="88900">
            <a:solidFill>
              <a:srgbClr val="FF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77" name="Line 4"/>
          <p:cNvSpPr>
            <a:spLocks noChangeShapeType="1"/>
          </p:cNvSpPr>
          <p:nvPr/>
        </p:nvSpPr>
        <p:spPr bwMode="auto">
          <a:xfrm>
            <a:off x="1295400" y="2413000"/>
            <a:ext cx="6629400" cy="0"/>
          </a:xfrm>
          <a:prstGeom prst="line">
            <a:avLst/>
          </a:prstGeom>
          <a:noFill/>
          <a:ln w="76200">
            <a:solidFill>
              <a:srgbClr val="006600"/>
            </a:solidFill>
            <a:prstDash val="sysDot"/>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78" name="Text Box 5"/>
          <p:cNvSpPr txBox="1">
            <a:spLocks noChangeArrowheads="1"/>
          </p:cNvSpPr>
          <p:nvPr/>
        </p:nvSpPr>
        <p:spPr bwMode="auto">
          <a:xfrm>
            <a:off x="7081838" y="2732088"/>
            <a:ext cx="1820862" cy="83099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ctr" eaLnBrk="1" hangingPunct="1"/>
            <a:r>
              <a:rPr lang="en-US" sz="2400">
                <a:latin typeface="Arial Rounded MT Bold" pitchFamily="34" charset="0"/>
                <a:ea typeface="ＭＳ Ｐゴシック" pitchFamily="34" charset="-128"/>
              </a:rPr>
              <a:t>Checklist in hand</a:t>
            </a:r>
          </a:p>
        </p:txBody>
      </p:sp>
      <p:graphicFrame>
        <p:nvGraphicFramePr>
          <p:cNvPr id="79" name="Object 78"/>
          <p:cNvGraphicFramePr>
            <a:graphicFrameLocks noChangeAspect="1"/>
          </p:cNvGraphicFramePr>
          <p:nvPr>
            <p:extLst>
              <p:ext uri="{D42A27DB-BD31-4B8C-83A1-F6EECF244321}">
                <p14:modId xmlns:p14="http://schemas.microsoft.com/office/powerpoint/2010/main" val="3945662928"/>
              </p:ext>
            </p:extLst>
          </p:nvPr>
        </p:nvGraphicFramePr>
        <p:xfrm>
          <a:off x="7924800" y="2336800"/>
          <a:ext cx="152400" cy="152400"/>
        </p:xfrm>
        <a:graphic>
          <a:graphicData uri="http://schemas.openxmlformats.org/presentationml/2006/ole">
            <mc:AlternateContent xmlns:mc="http://schemas.openxmlformats.org/markup-compatibility/2006">
              <mc:Choice xmlns:v="urn:schemas-microsoft-com:vml" Requires="v">
                <p:oleObj spid="_x0000_s673143" name="CorelDRAW" r:id="rId3" imgW="304800" imgH="304800" progId="CorelDRAW.Graphic.10">
                  <p:embed/>
                </p:oleObj>
              </mc:Choice>
              <mc:Fallback>
                <p:oleObj name="CorelDRAW" r:id="rId3" imgW="304800" imgH="304800" progId="CorelDRAW.Graphic.10">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24800" y="2336800"/>
                        <a:ext cx="152400" cy="152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oleObj>
              </mc:Fallback>
            </mc:AlternateContent>
          </a:graphicData>
        </a:graphic>
      </p:graphicFrame>
      <p:graphicFrame>
        <p:nvGraphicFramePr>
          <p:cNvPr id="80" name="Object 79"/>
          <p:cNvGraphicFramePr>
            <a:graphicFrameLocks noChangeAspect="1"/>
          </p:cNvGraphicFramePr>
          <p:nvPr>
            <p:extLst>
              <p:ext uri="{D42A27DB-BD31-4B8C-83A1-F6EECF244321}">
                <p14:modId xmlns:p14="http://schemas.microsoft.com/office/powerpoint/2010/main" val="4224282269"/>
              </p:ext>
            </p:extLst>
          </p:nvPr>
        </p:nvGraphicFramePr>
        <p:xfrm>
          <a:off x="1138238" y="2338388"/>
          <a:ext cx="152400" cy="152400"/>
        </p:xfrm>
        <a:graphic>
          <a:graphicData uri="http://schemas.openxmlformats.org/presentationml/2006/ole">
            <mc:AlternateContent xmlns:mc="http://schemas.openxmlformats.org/markup-compatibility/2006">
              <mc:Choice xmlns:v="urn:schemas-microsoft-com:vml" Requires="v">
                <p:oleObj spid="_x0000_s673144" name="CorelDRAW" r:id="rId5" imgW="304800" imgH="304800" progId="CorelDRAW.Graphic.10">
                  <p:embed/>
                </p:oleObj>
              </mc:Choice>
              <mc:Fallback>
                <p:oleObj name="CorelDRAW" r:id="rId5" imgW="304800" imgH="304800" progId="CorelDRAW.Graphic.10">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38238" y="2338388"/>
                        <a:ext cx="152400" cy="152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oleObj>
              </mc:Fallback>
            </mc:AlternateContent>
          </a:graphicData>
        </a:graphic>
      </p:graphicFrame>
      <p:sp>
        <p:nvSpPr>
          <p:cNvPr id="81" name="Text Box 9"/>
          <p:cNvSpPr txBox="1">
            <a:spLocks noChangeArrowheads="1"/>
          </p:cNvSpPr>
          <p:nvPr/>
        </p:nvSpPr>
        <p:spPr bwMode="auto">
          <a:xfrm>
            <a:off x="304800" y="5740400"/>
            <a:ext cx="8516938"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l" eaLnBrk="1" hangingPunct="1"/>
            <a:r>
              <a:rPr lang="en-US" sz="2400" i="1">
                <a:solidFill>
                  <a:srgbClr val="0000CC"/>
                </a:solidFill>
                <a:latin typeface="Trebuchet MS" pitchFamily="34" charset="0"/>
                <a:ea typeface="ＭＳ Ｐゴシック" pitchFamily="34" charset="-128"/>
              </a:rPr>
              <a:t>How much do you rely on memory to minimize human error?</a:t>
            </a:r>
          </a:p>
        </p:txBody>
      </p:sp>
      <p:sp>
        <p:nvSpPr>
          <p:cNvPr id="82" name="Text Box 10"/>
          <p:cNvSpPr txBox="1">
            <a:spLocks noChangeArrowheads="1"/>
          </p:cNvSpPr>
          <p:nvPr/>
        </p:nvSpPr>
        <p:spPr bwMode="auto">
          <a:xfrm>
            <a:off x="185738" y="2719388"/>
            <a:ext cx="2057400" cy="83099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ctr" eaLnBrk="1" hangingPunct="1"/>
            <a:r>
              <a:rPr lang="en-US" sz="2400">
                <a:latin typeface="Arial Rounded MT Bold" pitchFamily="34" charset="0"/>
                <a:ea typeface="ＭＳ Ｐゴシック" pitchFamily="34" charset="-128"/>
              </a:rPr>
              <a:t>Instructions in notebook</a:t>
            </a:r>
          </a:p>
        </p:txBody>
      </p:sp>
      <p:graphicFrame>
        <p:nvGraphicFramePr>
          <p:cNvPr id="83" name="Object 12"/>
          <p:cNvGraphicFramePr>
            <a:graphicFrameLocks noChangeAspect="1"/>
          </p:cNvGraphicFramePr>
          <p:nvPr>
            <p:extLst>
              <p:ext uri="{D42A27DB-BD31-4B8C-83A1-F6EECF244321}">
                <p14:modId xmlns:p14="http://schemas.microsoft.com/office/powerpoint/2010/main" val="2657936"/>
              </p:ext>
            </p:extLst>
          </p:nvPr>
        </p:nvGraphicFramePr>
        <p:xfrm>
          <a:off x="3676650" y="2336800"/>
          <a:ext cx="152400" cy="152400"/>
        </p:xfrm>
        <a:graphic>
          <a:graphicData uri="http://schemas.openxmlformats.org/presentationml/2006/ole">
            <mc:AlternateContent xmlns:mc="http://schemas.openxmlformats.org/markup-compatibility/2006">
              <mc:Choice xmlns:v="urn:schemas-microsoft-com:vml" Requires="v">
                <p:oleObj spid="_x0000_s673145" name="CorelDRAW" r:id="rId6" imgW="304800" imgH="304800" progId="CorelDRAW.Graphic.10">
                  <p:embed/>
                </p:oleObj>
              </mc:Choice>
              <mc:Fallback>
                <p:oleObj name="CorelDRAW" r:id="rId6" imgW="304800" imgH="304800" progId="CorelDRAW.Graphic.10">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76650" y="2336800"/>
                        <a:ext cx="152400" cy="152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oleObj>
              </mc:Fallback>
            </mc:AlternateContent>
          </a:graphicData>
        </a:graphic>
      </p:graphicFrame>
      <p:sp>
        <p:nvSpPr>
          <p:cNvPr id="84" name="Text Box 13"/>
          <p:cNvSpPr txBox="1">
            <a:spLocks noChangeArrowheads="1"/>
          </p:cNvSpPr>
          <p:nvPr/>
        </p:nvSpPr>
        <p:spPr bwMode="auto">
          <a:xfrm>
            <a:off x="2714625" y="2717800"/>
            <a:ext cx="2057400" cy="83099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ctr" eaLnBrk="1" hangingPunct="1"/>
            <a:r>
              <a:rPr lang="en-US" sz="2400">
                <a:latin typeface="Arial Rounded MT Bold" pitchFamily="34" charset="0"/>
                <a:ea typeface="ＭＳ Ｐゴシック" pitchFamily="34" charset="-128"/>
              </a:rPr>
              <a:t>Instructions in PDA</a:t>
            </a:r>
          </a:p>
        </p:txBody>
      </p:sp>
      <p:graphicFrame>
        <p:nvGraphicFramePr>
          <p:cNvPr id="85" name="Object 14"/>
          <p:cNvGraphicFramePr>
            <a:graphicFrameLocks noChangeAspect="1"/>
          </p:cNvGraphicFramePr>
          <p:nvPr>
            <p:extLst>
              <p:ext uri="{D42A27DB-BD31-4B8C-83A1-F6EECF244321}">
                <p14:modId xmlns:p14="http://schemas.microsoft.com/office/powerpoint/2010/main" val="1011399246"/>
              </p:ext>
            </p:extLst>
          </p:nvPr>
        </p:nvGraphicFramePr>
        <p:xfrm>
          <a:off x="5829300" y="2336800"/>
          <a:ext cx="152400" cy="152400"/>
        </p:xfrm>
        <a:graphic>
          <a:graphicData uri="http://schemas.openxmlformats.org/presentationml/2006/ole">
            <mc:AlternateContent xmlns:mc="http://schemas.openxmlformats.org/markup-compatibility/2006">
              <mc:Choice xmlns:v="urn:schemas-microsoft-com:vml" Requires="v">
                <p:oleObj spid="_x0000_s673146" name="CorelDRAW" r:id="rId7" imgW="304800" imgH="304800" progId="CorelDRAW.Graphic.10">
                  <p:embed/>
                </p:oleObj>
              </mc:Choice>
              <mc:Fallback>
                <p:oleObj name="CorelDRAW" r:id="rId7" imgW="304800" imgH="304800" progId="CorelDRAW.Graphic.10">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29300" y="2336800"/>
                        <a:ext cx="152400" cy="152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oleObj>
              </mc:Fallback>
            </mc:AlternateContent>
          </a:graphicData>
        </a:graphic>
      </p:graphicFrame>
      <p:sp>
        <p:nvSpPr>
          <p:cNvPr id="86" name="Text Box 15"/>
          <p:cNvSpPr txBox="1">
            <a:spLocks noChangeArrowheads="1"/>
          </p:cNvSpPr>
          <p:nvPr/>
        </p:nvSpPr>
        <p:spPr bwMode="auto">
          <a:xfrm>
            <a:off x="4862513" y="2717800"/>
            <a:ext cx="2057400" cy="83099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ctr" eaLnBrk="1" hangingPunct="1"/>
            <a:r>
              <a:rPr lang="en-US" sz="2400">
                <a:latin typeface="Arial Rounded MT Bold" pitchFamily="34" charset="0"/>
                <a:ea typeface="ＭＳ Ｐゴシック" pitchFamily="34" charset="-128"/>
              </a:rPr>
              <a:t>Instructions on job aid</a:t>
            </a:r>
          </a:p>
        </p:txBody>
      </p:sp>
      <p:sp>
        <p:nvSpPr>
          <p:cNvPr id="87" name="Text Box 16"/>
          <p:cNvSpPr txBox="1">
            <a:spLocks noChangeArrowheads="1"/>
          </p:cNvSpPr>
          <p:nvPr/>
        </p:nvSpPr>
        <p:spPr bwMode="auto">
          <a:xfrm>
            <a:off x="366713" y="4064000"/>
            <a:ext cx="4114800" cy="406400"/>
          </a:xfrm>
          <a:prstGeom prst="rect">
            <a:avLst/>
          </a:prstGeom>
          <a:solidFill>
            <a:srgbClr val="CCFFCC"/>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eaLnBrk="1" hangingPunct="1"/>
            <a:r>
              <a:rPr lang="en-US" sz="2000">
                <a:latin typeface="Arial Rounded MT Bold" pitchFamily="34" charset="0"/>
                <a:ea typeface="ＭＳ Ｐゴシック" pitchFamily="34" charset="-128"/>
              </a:rPr>
              <a:t>Ease of retrieval is improved</a:t>
            </a:r>
          </a:p>
        </p:txBody>
      </p:sp>
      <p:sp>
        <p:nvSpPr>
          <p:cNvPr id="88" name="Text Box 17"/>
          <p:cNvSpPr txBox="1">
            <a:spLocks noChangeArrowheads="1"/>
          </p:cNvSpPr>
          <p:nvPr/>
        </p:nvSpPr>
        <p:spPr bwMode="auto">
          <a:xfrm>
            <a:off x="381000" y="5003800"/>
            <a:ext cx="4114800" cy="406400"/>
          </a:xfrm>
          <a:prstGeom prst="rect">
            <a:avLst/>
          </a:prstGeom>
          <a:solidFill>
            <a:srgbClr val="CCFFCC"/>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eaLnBrk="1" hangingPunct="1"/>
            <a:r>
              <a:rPr lang="en-US" sz="2000">
                <a:latin typeface="Arial Rounded MT Bold" pitchFamily="34" charset="0"/>
                <a:ea typeface="ＭＳ Ｐゴシック" pitchFamily="34" charset="-128"/>
              </a:rPr>
              <a:t>Memory loss impact is reduced</a:t>
            </a:r>
          </a:p>
        </p:txBody>
      </p:sp>
      <p:pic>
        <p:nvPicPr>
          <p:cNvPr id="89" name="Picture 11" descr="imageson-20the-20job-20training-small"/>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324600" y="100013"/>
            <a:ext cx="2743200" cy="18049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2179331996"/>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9259" y="398138"/>
            <a:ext cx="3333669" cy="942589"/>
          </a:xfrm>
        </p:spPr>
        <p:txBody>
          <a:bodyPr/>
          <a:lstStyle/>
          <a:p>
            <a:pPr marL="0" indent="0" algn="ctr">
              <a:buNone/>
            </a:pPr>
            <a:r>
              <a:rPr lang="en-US" dirty="0" smtClean="0"/>
              <a:t>Creating Better Work Packages</a:t>
            </a:r>
            <a:endParaRPr lang="en-US" dirty="0"/>
          </a:p>
        </p:txBody>
      </p:sp>
      <p:sp>
        <p:nvSpPr>
          <p:cNvPr id="5" name="Rounded Rectangle 4"/>
          <p:cNvSpPr/>
          <p:nvPr/>
        </p:nvSpPr>
        <p:spPr>
          <a:xfrm>
            <a:off x="338138" y="3235656"/>
            <a:ext cx="8501062" cy="152400"/>
          </a:xfrm>
          <a:prstGeom prst="roundRect">
            <a:avLst/>
          </a:prstGeom>
          <a:gradFill flip="none" rotWithShape="1">
            <a:gsLst>
              <a:gs pos="0">
                <a:srgbClr val="FF3399"/>
              </a:gs>
              <a:gs pos="25000">
                <a:srgbClr val="FF6633"/>
              </a:gs>
              <a:gs pos="50000">
                <a:srgbClr val="FFFF00"/>
              </a:gs>
              <a:gs pos="75000">
                <a:srgbClr val="01A78F"/>
              </a:gs>
              <a:gs pos="100000">
                <a:srgbClr val="3366FF"/>
              </a:gs>
            </a:gsLst>
            <a:lin ang="0" scaled="1"/>
            <a:tileRect/>
          </a:gradFill>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a:latin typeface="Calibri" pitchFamily="34" charset="0"/>
              <a:cs typeface="Calibri" pitchFamily="34" charset="0"/>
            </a:endParaRPr>
          </a:p>
        </p:txBody>
      </p:sp>
      <p:sp>
        <p:nvSpPr>
          <p:cNvPr id="6" name="TextBox 30"/>
          <p:cNvSpPr txBox="1">
            <a:spLocks noChangeArrowheads="1"/>
          </p:cNvSpPr>
          <p:nvPr/>
        </p:nvSpPr>
        <p:spPr bwMode="auto">
          <a:xfrm>
            <a:off x="84668" y="2314222"/>
            <a:ext cx="1933221"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r>
              <a:rPr lang="en-US" sz="1800" dirty="0" smtClean="0">
                <a:latin typeface="Calibri" pitchFamily="34" charset="0"/>
                <a:cs typeface="Calibri" pitchFamily="34" charset="0"/>
              </a:rPr>
              <a:t>Verbal work instructions only</a:t>
            </a:r>
            <a:endParaRPr lang="en-US" sz="1800" dirty="0">
              <a:latin typeface="Calibri" pitchFamily="34" charset="0"/>
              <a:cs typeface="Calibri" pitchFamily="34" charset="0"/>
            </a:endParaRPr>
          </a:p>
        </p:txBody>
      </p:sp>
      <p:sp>
        <p:nvSpPr>
          <p:cNvPr id="7" name="TextBox 31"/>
          <p:cNvSpPr txBox="1">
            <a:spLocks noChangeArrowheads="1"/>
          </p:cNvSpPr>
          <p:nvPr/>
        </p:nvSpPr>
        <p:spPr bwMode="auto">
          <a:xfrm>
            <a:off x="6928554" y="2046113"/>
            <a:ext cx="1914878" cy="92333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r>
              <a:rPr lang="en-US" sz="1800" dirty="0" smtClean="0">
                <a:latin typeface="Calibri" pitchFamily="34" charset="0"/>
                <a:cs typeface="Calibri" pitchFamily="34" charset="0"/>
              </a:rPr>
              <a:t>Daily instructions written to grade 6-8 level</a:t>
            </a:r>
            <a:endParaRPr lang="en-US" sz="1800" dirty="0">
              <a:latin typeface="Calibri" pitchFamily="34" charset="0"/>
              <a:cs typeface="Calibri" pitchFamily="34" charset="0"/>
            </a:endParaRPr>
          </a:p>
        </p:txBody>
      </p:sp>
      <p:sp>
        <p:nvSpPr>
          <p:cNvPr id="8" name="TextBox 32"/>
          <p:cNvSpPr txBox="1">
            <a:spLocks noChangeArrowheads="1"/>
          </p:cNvSpPr>
          <p:nvPr/>
        </p:nvSpPr>
        <p:spPr bwMode="auto">
          <a:xfrm>
            <a:off x="2116667" y="2046113"/>
            <a:ext cx="2142562" cy="92333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r>
              <a:rPr lang="en-US" sz="1800" dirty="0" smtClean="0">
                <a:latin typeface="Calibri" pitchFamily="34" charset="0"/>
                <a:cs typeface="Calibri" pitchFamily="34" charset="0"/>
              </a:rPr>
              <a:t>Instructions exist, but not part of work package</a:t>
            </a:r>
            <a:endParaRPr lang="en-US" sz="1800" dirty="0">
              <a:latin typeface="Calibri" pitchFamily="34" charset="0"/>
              <a:cs typeface="Calibri" pitchFamily="34" charset="0"/>
            </a:endParaRPr>
          </a:p>
        </p:txBody>
      </p:sp>
      <p:sp>
        <p:nvSpPr>
          <p:cNvPr id="10" name="TextBox 34"/>
          <p:cNvSpPr txBox="1">
            <a:spLocks noChangeArrowheads="1"/>
          </p:cNvSpPr>
          <p:nvPr/>
        </p:nvSpPr>
        <p:spPr bwMode="auto">
          <a:xfrm>
            <a:off x="4680721" y="3752850"/>
            <a:ext cx="1818839"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r>
              <a:rPr lang="en-US" sz="1800" dirty="0">
                <a:latin typeface="Calibri" pitchFamily="34" charset="0"/>
                <a:cs typeface="Calibri" pitchFamily="34" charset="0"/>
              </a:rPr>
              <a:t>P</a:t>
            </a:r>
            <a:r>
              <a:rPr lang="en-US" sz="1800" dirty="0" smtClean="0">
                <a:latin typeface="Calibri" pitchFamily="34" charset="0"/>
                <a:cs typeface="Calibri" pitchFamily="34" charset="0"/>
              </a:rPr>
              <a:t>art of daily pre-shift work review</a:t>
            </a:r>
            <a:endParaRPr lang="en-US" sz="1800" dirty="0">
              <a:latin typeface="Calibri" pitchFamily="34" charset="0"/>
              <a:cs typeface="Calibri" pitchFamily="34" charset="0"/>
            </a:endParaRPr>
          </a:p>
        </p:txBody>
      </p:sp>
      <p:sp>
        <p:nvSpPr>
          <p:cNvPr id="11" name="TextBox 35"/>
          <p:cNvSpPr txBox="1">
            <a:spLocks noChangeArrowheads="1"/>
          </p:cNvSpPr>
          <p:nvPr/>
        </p:nvSpPr>
        <p:spPr bwMode="auto">
          <a:xfrm>
            <a:off x="42334" y="3759377"/>
            <a:ext cx="2031999"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r>
              <a:rPr lang="en-US" sz="1800" dirty="0" smtClean="0">
                <a:latin typeface="Calibri" pitchFamily="34" charset="0"/>
                <a:cs typeface="Calibri" pitchFamily="34" charset="0"/>
              </a:rPr>
              <a:t>General review of tasks at orientation</a:t>
            </a:r>
            <a:endParaRPr lang="en-US" sz="1800" dirty="0">
              <a:latin typeface="Calibri" pitchFamily="34" charset="0"/>
              <a:cs typeface="Calibri" pitchFamily="34" charset="0"/>
            </a:endParaRPr>
          </a:p>
        </p:txBody>
      </p:sp>
      <p:sp>
        <p:nvSpPr>
          <p:cNvPr id="12" name="TextBox 36"/>
          <p:cNvSpPr txBox="1">
            <a:spLocks noChangeArrowheads="1"/>
          </p:cNvSpPr>
          <p:nvPr/>
        </p:nvSpPr>
        <p:spPr bwMode="auto">
          <a:xfrm>
            <a:off x="6897141" y="3771900"/>
            <a:ext cx="2006980"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r>
              <a:rPr lang="en-US" sz="1800" dirty="0" smtClean="0">
                <a:latin typeface="Calibri" pitchFamily="34" charset="0"/>
                <a:cs typeface="Calibri" pitchFamily="34" charset="0"/>
              </a:rPr>
              <a:t>Crisp, single action steps with signoffs</a:t>
            </a:r>
            <a:endParaRPr lang="en-US" sz="1800" dirty="0">
              <a:latin typeface="Calibri" pitchFamily="34" charset="0"/>
              <a:cs typeface="Calibri" pitchFamily="34" charset="0"/>
            </a:endParaRPr>
          </a:p>
        </p:txBody>
      </p:sp>
      <p:sp>
        <p:nvSpPr>
          <p:cNvPr id="13" name="TextBox 37"/>
          <p:cNvSpPr txBox="1">
            <a:spLocks noChangeArrowheads="1"/>
          </p:cNvSpPr>
          <p:nvPr/>
        </p:nvSpPr>
        <p:spPr bwMode="auto">
          <a:xfrm>
            <a:off x="4672161" y="2021385"/>
            <a:ext cx="1804840" cy="92333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r>
              <a:rPr lang="en-US" sz="1800" dirty="0" smtClean="0">
                <a:latin typeface="Calibri" pitchFamily="34" charset="0"/>
                <a:cs typeface="Calibri" pitchFamily="34" charset="0"/>
              </a:rPr>
              <a:t>Includes safety JSA and risk assessment</a:t>
            </a:r>
            <a:endParaRPr lang="en-US" sz="1800" dirty="0">
              <a:latin typeface="Calibri" pitchFamily="34" charset="0"/>
              <a:cs typeface="Calibri" pitchFamily="34" charset="0"/>
            </a:endParaRPr>
          </a:p>
        </p:txBody>
      </p:sp>
      <p:sp>
        <p:nvSpPr>
          <p:cNvPr id="14" name="TextBox 38"/>
          <p:cNvSpPr txBox="1">
            <a:spLocks noChangeArrowheads="1"/>
          </p:cNvSpPr>
          <p:nvPr/>
        </p:nvSpPr>
        <p:spPr bwMode="auto">
          <a:xfrm>
            <a:off x="2003780" y="3743678"/>
            <a:ext cx="2372050" cy="92333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r>
              <a:rPr lang="en-US" sz="1800" dirty="0" smtClean="0">
                <a:latin typeface="Calibri" pitchFamily="34" charset="0"/>
                <a:cs typeface="Calibri" pitchFamily="34" charset="0"/>
              </a:rPr>
              <a:t>Reviewed annually as part of development planning</a:t>
            </a:r>
            <a:endParaRPr lang="en-US" sz="1800" dirty="0">
              <a:latin typeface="Calibri" pitchFamily="34" charset="0"/>
              <a:cs typeface="Calibri" pitchFamily="34" charset="0"/>
            </a:endParaRPr>
          </a:p>
        </p:txBody>
      </p:sp>
      <p:cxnSp>
        <p:nvCxnSpPr>
          <p:cNvPr id="16" name="Straight Connector 15"/>
          <p:cNvCxnSpPr/>
          <p:nvPr/>
        </p:nvCxnSpPr>
        <p:spPr>
          <a:xfrm>
            <a:off x="1058519" y="2971800"/>
            <a:ext cx="0" cy="73117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3190560" y="2971800"/>
            <a:ext cx="0" cy="73117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588456" y="2971800"/>
            <a:ext cx="0" cy="73117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7889544" y="2971800"/>
            <a:ext cx="0" cy="73117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1" name="Text Box 38"/>
          <p:cNvSpPr txBox="1">
            <a:spLocks noChangeArrowheads="1"/>
          </p:cNvSpPr>
          <p:nvPr/>
        </p:nvSpPr>
        <p:spPr bwMode="auto">
          <a:xfrm>
            <a:off x="3710604" y="5132013"/>
            <a:ext cx="4442796"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en-US" sz="2000" dirty="0" smtClean="0">
                <a:latin typeface="Eurostile"/>
                <a:cs typeface="Eurostile"/>
              </a:rPr>
              <a:t>Get the instructions close to the work</a:t>
            </a:r>
            <a:endParaRPr lang="en-US" sz="2000" dirty="0">
              <a:latin typeface="Eurostile"/>
              <a:cs typeface="Eurostile"/>
            </a:endParaRPr>
          </a:p>
        </p:txBody>
      </p:sp>
      <p:graphicFrame>
        <p:nvGraphicFramePr>
          <p:cNvPr id="22" name="Object 39"/>
          <p:cNvGraphicFramePr>
            <a:graphicFrameLocks noChangeAspect="1"/>
          </p:cNvGraphicFramePr>
          <p:nvPr>
            <p:extLst>
              <p:ext uri="{D42A27DB-BD31-4B8C-83A1-F6EECF244321}">
                <p14:modId xmlns:p14="http://schemas.microsoft.com/office/powerpoint/2010/main" val="3762870455"/>
              </p:ext>
            </p:extLst>
          </p:nvPr>
        </p:nvGraphicFramePr>
        <p:xfrm flipH="1" flipV="1">
          <a:off x="3558204" y="5259694"/>
          <a:ext cx="152400" cy="152400"/>
        </p:xfrm>
        <a:graphic>
          <a:graphicData uri="http://schemas.openxmlformats.org/presentationml/2006/ole">
            <mc:AlternateContent xmlns:mc="http://schemas.openxmlformats.org/markup-compatibility/2006">
              <mc:Choice xmlns:v="urn:schemas-microsoft-com:vml" Requires="v">
                <p:oleObj spid="_x0000_s311285" name="CorelDRAW" r:id="rId3" imgW="304800" imgH="304800" progId="CorelDRAW.Graphic.10">
                  <p:embed/>
                </p:oleObj>
              </mc:Choice>
              <mc:Fallback>
                <p:oleObj name="CorelDRAW" r:id="rId3" imgW="304800" imgH="304800" progId="CorelDRAW.Graphic.10">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flipV="1">
                        <a:off x="3558204" y="5259694"/>
                        <a:ext cx="152400" cy="152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oleObj>
              </mc:Fallback>
            </mc:AlternateContent>
          </a:graphicData>
        </a:graphic>
      </p:graphicFrame>
      <p:graphicFrame>
        <p:nvGraphicFramePr>
          <p:cNvPr id="23" name="Object 40"/>
          <p:cNvGraphicFramePr>
            <a:graphicFrameLocks noChangeAspect="1"/>
          </p:cNvGraphicFramePr>
          <p:nvPr>
            <p:extLst>
              <p:ext uri="{D42A27DB-BD31-4B8C-83A1-F6EECF244321}">
                <p14:modId xmlns:p14="http://schemas.microsoft.com/office/powerpoint/2010/main" val="2359121017"/>
              </p:ext>
            </p:extLst>
          </p:nvPr>
        </p:nvGraphicFramePr>
        <p:xfrm flipH="1" flipV="1">
          <a:off x="3558204" y="4886653"/>
          <a:ext cx="152400" cy="152400"/>
        </p:xfrm>
        <a:graphic>
          <a:graphicData uri="http://schemas.openxmlformats.org/presentationml/2006/ole">
            <mc:AlternateContent xmlns:mc="http://schemas.openxmlformats.org/markup-compatibility/2006">
              <mc:Choice xmlns:v="urn:schemas-microsoft-com:vml" Requires="v">
                <p:oleObj spid="_x0000_s311286" name="CorelDRAW" r:id="rId5" imgW="304800" imgH="304800" progId="CorelDRAW.Graphic.10">
                  <p:embed/>
                </p:oleObj>
              </mc:Choice>
              <mc:Fallback>
                <p:oleObj name="CorelDRAW" r:id="rId5" imgW="304800" imgH="304800" progId="CorelDRAW.Graphic.10">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flipV="1">
                        <a:off x="3558204" y="4886653"/>
                        <a:ext cx="152400" cy="152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oleObj>
              </mc:Fallback>
            </mc:AlternateContent>
          </a:graphicData>
        </a:graphic>
      </p:graphicFrame>
      <p:sp>
        <p:nvSpPr>
          <p:cNvPr id="24" name="Text Box 41"/>
          <p:cNvSpPr txBox="1">
            <a:spLocks noChangeArrowheads="1"/>
          </p:cNvSpPr>
          <p:nvPr/>
        </p:nvSpPr>
        <p:spPr bwMode="auto">
          <a:xfrm>
            <a:off x="3710604" y="4778023"/>
            <a:ext cx="4798396"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en-US" sz="2000" dirty="0" smtClean="0">
                <a:latin typeface="Eurostile"/>
                <a:cs typeface="Eurostile"/>
              </a:rPr>
              <a:t>Create simple, picture-based instructions</a:t>
            </a:r>
            <a:endParaRPr lang="en-US" sz="2000" dirty="0">
              <a:latin typeface="Eurostile"/>
              <a:cs typeface="Eurostile"/>
            </a:endParaRPr>
          </a:p>
        </p:txBody>
      </p:sp>
      <p:graphicFrame>
        <p:nvGraphicFramePr>
          <p:cNvPr id="25" name="Object 40"/>
          <p:cNvGraphicFramePr>
            <a:graphicFrameLocks noChangeAspect="1"/>
          </p:cNvGraphicFramePr>
          <p:nvPr>
            <p:extLst>
              <p:ext uri="{D42A27DB-BD31-4B8C-83A1-F6EECF244321}">
                <p14:modId xmlns:p14="http://schemas.microsoft.com/office/powerpoint/2010/main" val="36050716"/>
              </p:ext>
            </p:extLst>
          </p:nvPr>
        </p:nvGraphicFramePr>
        <p:xfrm flipH="1" flipV="1">
          <a:off x="3555183" y="5614433"/>
          <a:ext cx="152400" cy="152400"/>
        </p:xfrm>
        <a:graphic>
          <a:graphicData uri="http://schemas.openxmlformats.org/presentationml/2006/ole">
            <mc:AlternateContent xmlns:mc="http://schemas.openxmlformats.org/markup-compatibility/2006">
              <mc:Choice xmlns:v="urn:schemas-microsoft-com:vml" Requires="v">
                <p:oleObj spid="_x0000_s311287" name="CorelDRAW" r:id="rId6" imgW="304800" imgH="304800" progId="CorelDRAW.Graphic.10">
                  <p:embed/>
                </p:oleObj>
              </mc:Choice>
              <mc:Fallback>
                <p:oleObj name="CorelDRAW" r:id="rId6" imgW="304800" imgH="304800" progId="CorelDRAW.Graphic.10">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flipV="1">
                        <a:off x="3555183" y="5614433"/>
                        <a:ext cx="152400" cy="152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oleObj>
              </mc:Fallback>
            </mc:AlternateContent>
          </a:graphicData>
        </a:graphic>
      </p:graphicFrame>
      <p:sp>
        <p:nvSpPr>
          <p:cNvPr id="26" name="Text Box 41"/>
          <p:cNvSpPr txBox="1">
            <a:spLocks noChangeArrowheads="1"/>
          </p:cNvSpPr>
          <p:nvPr/>
        </p:nvSpPr>
        <p:spPr bwMode="auto">
          <a:xfrm>
            <a:off x="3707583" y="5505803"/>
            <a:ext cx="4914306"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en-US" sz="2000" dirty="0" smtClean="0">
                <a:latin typeface="Eurostile"/>
                <a:cs typeface="Eurostile"/>
              </a:rPr>
              <a:t>Involve users in work package improvement</a:t>
            </a:r>
            <a:endParaRPr lang="en-US" sz="2000" dirty="0">
              <a:latin typeface="Eurostile"/>
              <a:cs typeface="Eurostile"/>
            </a:endParaRPr>
          </a:p>
        </p:txBody>
      </p:sp>
      <p:sp>
        <p:nvSpPr>
          <p:cNvPr id="27" name="TextBox 35"/>
          <p:cNvSpPr txBox="1">
            <a:spLocks noChangeArrowheads="1"/>
          </p:cNvSpPr>
          <p:nvPr/>
        </p:nvSpPr>
        <p:spPr bwMode="auto">
          <a:xfrm>
            <a:off x="371836" y="5103434"/>
            <a:ext cx="2762281" cy="707886"/>
          </a:xfrm>
          <a:prstGeom prst="rect">
            <a:avLst/>
          </a:prstGeom>
          <a:solidFill>
            <a:schemeClr val="accent2">
              <a:lumMod val="20000"/>
              <a:lumOff val="80000"/>
            </a:schemeClr>
          </a:solidFill>
          <a:ln>
            <a:solidFill>
              <a:schemeClr val="tx1"/>
            </a:solidFill>
          </a:ln>
          <a:extLst/>
        </p:spPr>
        <p:txBody>
          <a:bodyPr wrap="square">
            <a:spAutoFit/>
          </a:bodyPr>
          <a:lstStyle>
            <a:defPPr>
              <a:defRPr lang="en-US"/>
            </a:defPPr>
            <a:lvl1pPr algn="ctr">
              <a:defRPr sz="2000" b="1">
                <a:latin typeface="Calibri" pitchFamily="34" charset="0"/>
                <a:cs typeface="Calibri" pitchFamily="34" charset="0"/>
              </a:defRPr>
            </a:lvl1pPr>
            <a:lvl2pPr marL="742950" indent="-285750" eaLnBrk="0" hangingPunct="0">
              <a:defRPr sz="2400">
                <a:latin typeface="Times New Roman" pitchFamily="18" charset="0"/>
              </a:defRPr>
            </a:lvl2pPr>
            <a:lvl3pPr marL="1143000" indent="-228600" eaLnBrk="0" hangingPunct="0">
              <a:defRPr sz="2400">
                <a:latin typeface="Times New Roman" pitchFamily="18" charset="0"/>
              </a:defRPr>
            </a:lvl3pPr>
            <a:lvl4pPr marL="1600200" indent="-228600" eaLnBrk="0" hangingPunct="0">
              <a:defRPr sz="2400">
                <a:latin typeface="Times New Roman" pitchFamily="18" charset="0"/>
              </a:defRPr>
            </a:lvl4pPr>
            <a:lvl5pPr marL="2057400" indent="-228600" eaLnBrk="0" hangingPunct="0">
              <a:defRPr sz="2400">
                <a:latin typeface="Times New Roman" pitchFamily="18" charset="0"/>
              </a:defRPr>
            </a:lvl5pPr>
            <a:lvl6pPr marL="2514600" indent="-228600" eaLnBrk="0" fontAlgn="base" hangingPunct="0">
              <a:spcBef>
                <a:spcPct val="0"/>
              </a:spcBef>
              <a:spcAft>
                <a:spcPct val="0"/>
              </a:spcAft>
              <a:defRPr sz="2400">
                <a:latin typeface="Times New Roman" pitchFamily="18" charset="0"/>
              </a:defRPr>
            </a:lvl6pPr>
            <a:lvl7pPr marL="2971800" indent="-228600" eaLnBrk="0" fontAlgn="base" hangingPunct="0">
              <a:spcBef>
                <a:spcPct val="0"/>
              </a:spcBef>
              <a:spcAft>
                <a:spcPct val="0"/>
              </a:spcAft>
              <a:defRPr sz="2400">
                <a:latin typeface="Times New Roman" pitchFamily="18" charset="0"/>
              </a:defRPr>
            </a:lvl7pPr>
            <a:lvl8pPr marL="3429000" indent="-228600" eaLnBrk="0" fontAlgn="base" hangingPunct="0">
              <a:spcBef>
                <a:spcPct val="0"/>
              </a:spcBef>
              <a:spcAft>
                <a:spcPct val="0"/>
              </a:spcAft>
              <a:defRPr sz="2400">
                <a:latin typeface="Times New Roman" pitchFamily="18" charset="0"/>
              </a:defRPr>
            </a:lvl8pPr>
            <a:lvl9pPr marL="3886200" indent="-228600" eaLnBrk="0" fontAlgn="base" hangingPunct="0">
              <a:spcBef>
                <a:spcPct val="0"/>
              </a:spcBef>
              <a:spcAft>
                <a:spcPct val="0"/>
              </a:spcAft>
              <a:defRPr sz="2400">
                <a:latin typeface="Times New Roman" pitchFamily="18" charset="0"/>
              </a:defRPr>
            </a:lvl9pPr>
          </a:lstStyle>
          <a:p>
            <a:r>
              <a:rPr lang="en-US" dirty="0"/>
              <a:t>Effective </a:t>
            </a:r>
            <a:r>
              <a:rPr lang="en-US" dirty="0" smtClean="0"/>
              <a:t>Work Package Building </a:t>
            </a:r>
            <a:r>
              <a:rPr lang="en-US" dirty="0"/>
              <a:t>Codes</a:t>
            </a:r>
          </a:p>
        </p:txBody>
      </p:sp>
      <p:grpSp>
        <p:nvGrpSpPr>
          <p:cNvPr id="28" name="Group 27"/>
          <p:cNvGrpSpPr/>
          <p:nvPr/>
        </p:nvGrpSpPr>
        <p:grpSpPr>
          <a:xfrm>
            <a:off x="4232858" y="3042312"/>
            <a:ext cx="271462" cy="533400"/>
            <a:chOff x="3386138" y="3042312"/>
            <a:chExt cx="271462" cy="533400"/>
          </a:xfrm>
        </p:grpSpPr>
        <p:sp>
          <p:nvSpPr>
            <p:cNvPr id="29" name="Rounded Rectangle 28"/>
            <p:cNvSpPr/>
            <p:nvPr/>
          </p:nvSpPr>
          <p:spPr>
            <a:xfrm>
              <a:off x="3386138" y="3042312"/>
              <a:ext cx="271462" cy="533400"/>
            </a:xfrm>
            <a:prstGeom prst="roundRect">
              <a:avLst/>
            </a:prstGeom>
            <a:gradFill>
              <a:gsLst>
                <a:gs pos="0">
                  <a:schemeClr val="accent6">
                    <a:lumMod val="40000"/>
                    <a:lumOff val="60000"/>
                  </a:schemeClr>
                </a:gs>
                <a:gs pos="80000">
                  <a:schemeClr val="accent6">
                    <a:lumMod val="40000"/>
                    <a:lumOff val="60000"/>
                  </a:schemeClr>
                </a:gs>
                <a:gs pos="100000">
                  <a:schemeClr val="accent6">
                    <a:lumMod val="20000"/>
                    <a:lumOff val="80000"/>
                  </a:schemeClr>
                </a:gs>
              </a:gsLst>
            </a:gradFill>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sp>
          <p:nvSpPr>
            <p:cNvPr id="30" name="Right Arrow 29"/>
            <p:cNvSpPr/>
            <p:nvPr/>
          </p:nvSpPr>
          <p:spPr>
            <a:xfrm>
              <a:off x="3440731" y="3235656"/>
              <a:ext cx="181613" cy="14735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aphicFrame>
        <p:nvGraphicFramePr>
          <p:cNvPr id="31" name="Object 40"/>
          <p:cNvGraphicFramePr>
            <a:graphicFrameLocks noChangeAspect="1"/>
          </p:cNvGraphicFramePr>
          <p:nvPr>
            <p:extLst>
              <p:ext uri="{D42A27DB-BD31-4B8C-83A1-F6EECF244321}">
                <p14:modId xmlns:p14="http://schemas.microsoft.com/office/powerpoint/2010/main" val="1832774674"/>
              </p:ext>
            </p:extLst>
          </p:nvPr>
        </p:nvGraphicFramePr>
        <p:xfrm flipH="1" flipV="1">
          <a:off x="3563257" y="5954032"/>
          <a:ext cx="152400" cy="152400"/>
        </p:xfrm>
        <a:graphic>
          <a:graphicData uri="http://schemas.openxmlformats.org/presentationml/2006/ole">
            <mc:AlternateContent xmlns:mc="http://schemas.openxmlformats.org/markup-compatibility/2006">
              <mc:Choice xmlns:v="urn:schemas-microsoft-com:vml" Requires="v">
                <p:oleObj spid="_x0000_s311288" name="CorelDRAW" r:id="rId7" imgW="304800" imgH="304800" progId="CorelDRAW.Graphic.10">
                  <p:embed/>
                </p:oleObj>
              </mc:Choice>
              <mc:Fallback>
                <p:oleObj name="CorelDRAW" r:id="rId7" imgW="304800" imgH="304800" progId="CorelDRAW.Graphic.10">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flipV="1">
                        <a:off x="3563257" y="5954032"/>
                        <a:ext cx="152400" cy="152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oleObj>
              </mc:Fallback>
            </mc:AlternateContent>
          </a:graphicData>
        </a:graphic>
      </p:graphicFrame>
      <p:sp>
        <p:nvSpPr>
          <p:cNvPr id="32" name="Text Box 41"/>
          <p:cNvSpPr txBox="1">
            <a:spLocks noChangeArrowheads="1"/>
          </p:cNvSpPr>
          <p:nvPr/>
        </p:nvSpPr>
        <p:spPr bwMode="auto">
          <a:xfrm>
            <a:off x="3724728" y="5850434"/>
            <a:ext cx="4050494"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en-US" sz="2000" dirty="0" smtClean="0">
                <a:latin typeface="Eurostile"/>
                <a:cs typeface="Eurostile"/>
              </a:rPr>
              <a:t>Make special instructions OBVIOUS!</a:t>
            </a:r>
            <a:endParaRPr lang="en-US" sz="2000" dirty="0">
              <a:latin typeface="Eurostile"/>
              <a:cs typeface="Eurostile"/>
            </a:endParaRPr>
          </a:p>
        </p:txBody>
      </p:sp>
      <p:sp>
        <p:nvSpPr>
          <p:cNvPr id="33" name="Text Box 3"/>
          <p:cNvSpPr txBox="1">
            <a:spLocks noChangeArrowheads="1"/>
          </p:cNvSpPr>
          <p:nvPr/>
        </p:nvSpPr>
        <p:spPr bwMode="auto">
          <a:xfrm>
            <a:off x="5757333" y="221729"/>
            <a:ext cx="3070872" cy="95410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lgn="ctr">
              <a:defRPr/>
            </a:pPr>
            <a:r>
              <a:rPr lang="en-US" sz="2800" b="1" dirty="0" smtClean="0">
                <a:ln w="1905">
                  <a:noFill/>
                </a:ln>
                <a:gradFill>
                  <a:gsLst>
                    <a:gs pos="0">
                      <a:srgbClr val="800000"/>
                    </a:gs>
                    <a:gs pos="58000">
                      <a:srgbClr val="FF0000"/>
                    </a:gs>
                    <a:gs pos="100000">
                      <a:srgbClr val="DCA1EA"/>
                    </a:gs>
                  </a:gsLst>
                  <a:lin ang="5400000"/>
                </a:gradFill>
                <a:effectLst>
                  <a:innerShdw blurRad="76200" dist="68580" dir="5400000">
                    <a:srgbClr val="000000">
                      <a:alpha val="65000"/>
                    </a:srgbClr>
                  </a:innerShdw>
                </a:effectLst>
                <a:latin typeface="Synchro LET"/>
                <a:cs typeface="Synchro LET"/>
              </a:rPr>
              <a:t>Towards Better Work Systems</a:t>
            </a:r>
            <a:endParaRPr lang="en-US" sz="2800" b="1" dirty="0">
              <a:ln w="1905">
                <a:noFill/>
              </a:ln>
              <a:gradFill>
                <a:gsLst>
                  <a:gs pos="0">
                    <a:srgbClr val="800000"/>
                  </a:gs>
                  <a:gs pos="58000">
                    <a:srgbClr val="FF0000"/>
                  </a:gs>
                  <a:gs pos="100000">
                    <a:srgbClr val="DCA1EA"/>
                  </a:gs>
                </a:gsLst>
                <a:lin ang="5400000"/>
              </a:gradFill>
              <a:effectLst>
                <a:innerShdw blurRad="76200" dist="68580" dir="5400000">
                  <a:srgbClr val="000000">
                    <a:alpha val="65000"/>
                  </a:srgbClr>
                </a:innerShdw>
              </a:effectLst>
              <a:latin typeface="Synchro LET"/>
              <a:cs typeface="Synchro LET"/>
            </a:endParaRPr>
          </a:p>
        </p:txBody>
      </p:sp>
    </p:spTree>
    <p:extLst>
      <p:ext uri="{BB962C8B-B14F-4D97-AF65-F5344CB8AC3E}">
        <p14:creationId xmlns:p14="http://schemas.microsoft.com/office/powerpoint/2010/main" val="1599290454"/>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801" y="304800"/>
            <a:ext cx="3471434" cy="1282904"/>
          </a:xfrm>
          <a:solidFill>
            <a:schemeClr val="accent3">
              <a:lumMod val="20000"/>
              <a:lumOff val="80000"/>
              <a:alpha val="52000"/>
            </a:schemeClr>
          </a:solidFill>
          <a:ln w="25400" cmpd="sng">
            <a:solidFill>
              <a:schemeClr val="tx1"/>
            </a:solidFill>
            <a:prstDash val="sysDot"/>
          </a:ln>
          <a:effectLst/>
        </p:spPr>
        <p:txBody>
          <a:bodyPr vert="horz" lIns="91440" tIns="45720" rIns="91440" bIns="45720" rtlCol="0" anchor="ctr" anchorCtr="1">
            <a:noAutofit/>
          </a:bodyPr>
          <a:lstStyle/>
          <a:p>
            <a:pPr marL="0" indent="0" algn="ctr">
              <a:buNone/>
            </a:pPr>
            <a:r>
              <a:rPr lang="en-US" sz="2800" dirty="0" smtClean="0"/>
              <a:t>Perfect Practice Makes Perfect</a:t>
            </a:r>
            <a:endParaRPr lang="en-US" sz="2800" dirty="0"/>
          </a:p>
        </p:txBody>
      </p:sp>
      <p:sp>
        <p:nvSpPr>
          <p:cNvPr id="3" name="Text Box 3"/>
          <p:cNvSpPr txBox="1">
            <a:spLocks noChangeArrowheads="1"/>
          </p:cNvSpPr>
          <p:nvPr/>
        </p:nvSpPr>
        <p:spPr bwMode="auto">
          <a:xfrm>
            <a:off x="610364" y="3013346"/>
            <a:ext cx="4418836" cy="954107"/>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r>
              <a:rPr lang="en-US" sz="2800" dirty="0" smtClean="0">
                <a:latin typeface="Calibri"/>
                <a:cs typeface="Calibri"/>
              </a:rPr>
              <a:t>What percent of course time do you devote to practice?</a:t>
            </a:r>
            <a:endParaRPr lang="en-US" sz="2800" dirty="0">
              <a:latin typeface="Calibri"/>
              <a:cs typeface="Calibri"/>
            </a:endParaRPr>
          </a:p>
        </p:txBody>
      </p:sp>
      <p:sp>
        <p:nvSpPr>
          <p:cNvPr id="4" name="Text Box 4"/>
          <p:cNvSpPr txBox="1">
            <a:spLocks noChangeArrowheads="1"/>
          </p:cNvSpPr>
          <p:nvPr/>
        </p:nvSpPr>
        <p:spPr bwMode="auto">
          <a:xfrm>
            <a:off x="610365" y="1932698"/>
            <a:ext cx="4647435" cy="954107"/>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defPPr>
              <a:defRPr lang="en-US"/>
            </a:defPPr>
            <a:lvl1pPr algn="ctr">
              <a:defRPr sz="2800">
                <a:effectLst>
                  <a:outerShdw blurRad="38100" dist="38100" dir="2700000" algn="tl">
                    <a:srgbClr val="000000"/>
                  </a:outerShdw>
                </a:effectLst>
                <a:latin typeface="Calibri"/>
                <a:cs typeface="Calibri"/>
              </a:defRPr>
            </a:lvl1pPr>
          </a:lstStyle>
          <a:p>
            <a:pPr algn="l"/>
            <a:r>
              <a:rPr lang="en-US" dirty="0" smtClean="0">
                <a:effectLst/>
              </a:rPr>
              <a:t>What are the key training packages that we rely on?</a:t>
            </a:r>
            <a:endParaRPr lang="en-US" dirty="0">
              <a:effectLst/>
            </a:endParaRPr>
          </a:p>
        </p:txBody>
      </p:sp>
      <p:sp>
        <p:nvSpPr>
          <p:cNvPr id="6" name="Oval 5"/>
          <p:cNvSpPr/>
          <p:nvPr/>
        </p:nvSpPr>
        <p:spPr>
          <a:xfrm>
            <a:off x="381000" y="2166094"/>
            <a:ext cx="144566" cy="152400"/>
          </a:xfrm>
          <a:prstGeom prst="ellipse">
            <a:avLst/>
          </a:prstGeom>
          <a:solidFill>
            <a:srgbClr val="8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7" name="Oval 6"/>
          <p:cNvSpPr/>
          <p:nvPr/>
        </p:nvSpPr>
        <p:spPr>
          <a:xfrm>
            <a:off x="381000" y="3233291"/>
            <a:ext cx="144566" cy="152400"/>
          </a:xfrm>
          <a:prstGeom prst="ellipse">
            <a:avLst/>
          </a:prstGeom>
          <a:solidFill>
            <a:srgbClr val="8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pic>
        <p:nvPicPr>
          <p:cNvPr id="11" name="Picture 7" descr="article-1041663-02196395000004B0-486_468x56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86400" y="639428"/>
            <a:ext cx="3332163" cy="4038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2" name="Text Box 8"/>
          <p:cNvSpPr txBox="1">
            <a:spLocks noChangeArrowheads="1"/>
          </p:cNvSpPr>
          <p:nvPr/>
        </p:nvSpPr>
        <p:spPr bwMode="auto">
          <a:xfrm>
            <a:off x="1074280" y="5558286"/>
            <a:ext cx="6993534" cy="83099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ctr" eaLnBrk="1" hangingPunct="1"/>
            <a:r>
              <a:rPr lang="en-US" sz="2400" dirty="0" smtClean="0">
                <a:latin typeface="Comic Sans MS" pitchFamily="66" charset="0"/>
              </a:rPr>
              <a:t>“Perfect practice makes perfect.”</a:t>
            </a:r>
          </a:p>
          <a:p>
            <a:pPr algn="ctr" eaLnBrk="1" hangingPunct="1"/>
            <a:r>
              <a:rPr lang="en-US" sz="2400" dirty="0" smtClean="0">
                <a:latin typeface="Comic Sans MS" pitchFamily="66" charset="0"/>
              </a:rPr>
              <a:t> </a:t>
            </a:r>
            <a:r>
              <a:rPr lang="en-US" sz="2400" dirty="0">
                <a:latin typeface="Comic Sans MS" pitchFamily="66" charset="0"/>
              </a:rPr>
              <a:t>– </a:t>
            </a:r>
            <a:r>
              <a:rPr lang="en-US" sz="2400" dirty="0" smtClean="0">
                <a:latin typeface="Comic Sans MS" pitchFamily="66" charset="0"/>
              </a:rPr>
              <a:t>Rick </a:t>
            </a:r>
            <a:r>
              <a:rPr lang="en-US" sz="2400" dirty="0" err="1" smtClean="0">
                <a:latin typeface="Comic Sans MS" pitchFamily="66" charset="0"/>
              </a:rPr>
              <a:t>Pitino</a:t>
            </a:r>
            <a:r>
              <a:rPr lang="en-US" sz="2400" dirty="0" smtClean="0">
                <a:latin typeface="Comic Sans MS" pitchFamily="66" charset="0"/>
              </a:rPr>
              <a:t>, NCAA and NBA Basketball Coach</a:t>
            </a:r>
            <a:endParaRPr lang="en-US" sz="2400" dirty="0">
              <a:latin typeface="Comic Sans MS" pitchFamily="66" charset="0"/>
            </a:endParaRPr>
          </a:p>
        </p:txBody>
      </p:sp>
      <p:sp>
        <p:nvSpPr>
          <p:cNvPr id="9" name="Text Box 3"/>
          <p:cNvSpPr txBox="1">
            <a:spLocks noChangeArrowheads="1"/>
          </p:cNvSpPr>
          <p:nvPr/>
        </p:nvSpPr>
        <p:spPr bwMode="auto">
          <a:xfrm>
            <a:off x="613356" y="4080772"/>
            <a:ext cx="4418836" cy="954107"/>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r>
              <a:rPr lang="en-US" sz="2800" dirty="0" smtClean="0">
                <a:latin typeface="Calibri"/>
                <a:cs typeface="Calibri"/>
              </a:rPr>
              <a:t>How do we enhance our training AURA?</a:t>
            </a:r>
            <a:endParaRPr lang="en-US" sz="2800" dirty="0">
              <a:latin typeface="Calibri"/>
              <a:cs typeface="Calibri"/>
            </a:endParaRPr>
          </a:p>
        </p:txBody>
      </p:sp>
      <p:sp>
        <p:nvSpPr>
          <p:cNvPr id="10" name="Oval 9"/>
          <p:cNvSpPr/>
          <p:nvPr/>
        </p:nvSpPr>
        <p:spPr>
          <a:xfrm>
            <a:off x="383992" y="4300717"/>
            <a:ext cx="144566" cy="152400"/>
          </a:xfrm>
          <a:prstGeom prst="ellipse">
            <a:avLst/>
          </a:prstGeom>
          <a:solidFill>
            <a:srgbClr val="8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Tree>
    <p:extLst>
      <p:ext uri="{BB962C8B-B14F-4D97-AF65-F5344CB8AC3E}">
        <p14:creationId xmlns:p14="http://schemas.microsoft.com/office/powerpoint/2010/main" val="3103667638"/>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743200" y="381000"/>
            <a:ext cx="3581400" cy="533400"/>
          </a:xfrm>
          <a:solidFill>
            <a:schemeClr val="bg1"/>
          </a:solidFill>
          <a:ln w="25400" cmpd="sng">
            <a:solidFill>
              <a:schemeClr val="tx1"/>
            </a:solidFill>
            <a:prstDash val="sysDot"/>
          </a:ln>
          <a:effectLst/>
        </p:spPr>
        <p:txBody>
          <a:bodyPr vert="horz" lIns="91440" tIns="45720" rIns="91440" bIns="45720" rtlCol="0" anchor="ctr" anchorCtr="1">
            <a:noAutofit/>
          </a:bodyPr>
          <a:lstStyle/>
          <a:p>
            <a:pPr marL="0" indent="0" algn="ctr">
              <a:buNone/>
            </a:pPr>
            <a:r>
              <a:rPr lang="en-US" sz="2800" dirty="0"/>
              <a:t>Three Impact Areas</a:t>
            </a:r>
          </a:p>
        </p:txBody>
      </p:sp>
      <p:sp>
        <p:nvSpPr>
          <p:cNvPr id="3" name="Text Box 2"/>
          <p:cNvSpPr txBox="1">
            <a:spLocks noChangeArrowheads="1"/>
          </p:cNvSpPr>
          <p:nvPr/>
        </p:nvSpPr>
        <p:spPr bwMode="auto">
          <a:xfrm>
            <a:off x="2927350" y="2347912"/>
            <a:ext cx="3276600" cy="519113"/>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ctr" eaLnBrk="1" hangingPunct="1"/>
            <a:r>
              <a:rPr lang="en-US" sz="2800">
                <a:solidFill>
                  <a:srgbClr val="0000CC"/>
                </a:solidFill>
                <a:latin typeface="Arial Rounded MT Bold" pitchFamily="34" charset="0"/>
              </a:rPr>
              <a:t>WHERE we train</a:t>
            </a:r>
          </a:p>
        </p:txBody>
      </p:sp>
      <p:sp>
        <p:nvSpPr>
          <p:cNvPr id="4" name="Text Box 3"/>
          <p:cNvSpPr txBox="1">
            <a:spLocks noChangeArrowheads="1"/>
          </p:cNvSpPr>
          <p:nvPr/>
        </p:nvSpPr>
        <p:spPr bwMode="auto">
          <a:xfrm>
            <a:off x="3048000" y="1676400"/>
            <a:ext cx="3048000" cy="519112"/>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ctr" eaLnBrk="1" hangingPunct="1"/>
            <a:r>
              <a:rPr lang="en-US" sz="2800">
                <a:solidFill>
                  <a:srgbClr val="0000CC"/>
                </a:solidFill>
                <a:latin typeface="Arial Rounded MT Bold" pitchFamily="34" charset="0"/>
              </a:rPr>
              <a:t>HOW we train</a:t>
            </a:r>
          </a:p>
        </p:txBody>
      </p:sp>
      <p:sp>
        <p:nvSpPr>
          <p:cNvPr id="5" name="Text Box 4"/>
          <p:cNvSpPr txBox="1">
            <a:spLocks noChangeArrowheads="1"/>
          </p:cNvSpPr>
          <p:nvPr/>
        </p:nvSpPr>
        <p:spPr bwMode="auto">
          <a:xfrm>
            <a:off x="2927350" y="3095625"/>
            <a:ext cx="3321050" cy="519112"/>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ctr" eaLnBrk="1" hangingPunct="1"/>
            <a:r>
              <a:rPr lang="en-US" sz="2800">
                <a:solidFill>
                  <a:srgbClr val="0000CC"/>
                </a:solidFill>
                <a:latin typeface="Arial Rounded MT Bold" pitchFamily="34" charset="0"/>
              </a:rPr>
              <a:t>WHAT we train</a:t>
            </a:r>
          </a:p>
        </p:txBody>
      </p:sp>
      <p:sp>
        <p:nvSpPr>
          <p:cNvPr id="6" name="Text Box 5"/>
          <p:cNvSpPr txBox="1">
            <a:spLocks noChangeArrowheads="1"/>
          </p:cNvSpPr>
          <p:nvPr/>
        </p:nvSpPr>
        <p:spPr bwMode="auto">
          <a:xfrm>
            <a:off x="685800" y="5486400"/>
            <a:ext cx="8001000" cy="94615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a:defRPr/>
            </a:pPr>
            <a:r>
              <a:rPr lang="en-US" sz="2800" dirty="0">
                <a:solidFill>
                  <a:schemeClr val="accent3">
                    <a:lumMod val="50000"/>
                  </a:schemeClr>
                </a:solidFill>
                <a:latin typeface="Comic Sans MS" pitchFamily="66" charset="0"/>
              </a:rPr>
              <a:t>“Provide the greatest learning in the least amount of time.”</a:t>
            </a:r>
          </a:p>
        </p:txBody>
      </p:sp>
      <p:sp>
        <p:nvSpPr>
          <p:cNvPr id="7" name="Line 9"/>
          <p:cNvSpPr>
            <a:spLocks noChangeShapeType="1"/>
          </p:cNvSpPr>
          <p:nvPr/>
        </p:nvSpPr>
        <p:spPr bwMode="auto">
          <a:xfrm>
            <a:off x="1295400" y="4100512"/>
            <a:ext cx="6629400" cy="0"/>
          </a:xfrm>
          <a:prstGeom prst="line">
            <a:avLst/>
          </a:prstGeom>
          <a:noFill/>
          <a:ln w="76200">
            <a:solidFill>
              <a:srgbClr val="006600"/>
            </a:solidFill>
            <a:prstDash val="sysDot"/>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8" name="Text Box 10"/>
          <p:cNvSpPr txBox="1">
            <a:spLocks noChangeArrowheads="1"/>
          </p:cNvSpPr>
          <p:nvPr/>
        </p:nvSpPr>
        <p:spPr bwMode="auto">
          <a:xfrm>
            <a:off x="7023100" y="4412456"/>
            <a:ext cx="19685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eaLnBrk="1" hangingPunct="1"/>
            <a:r>
              <a:rPr lang="en-US" sz="2400">
                <a:latin typeface="Arial Rounded MT Bold" pitchFamily="34" charset="0"/>
                <a:ea typeface="ＭＳ Ｐゴシック" pitchFamily="34" charset="-128"/>
              </a:rPr>
              <a:t>Application</a:t>
            </a:r>
          </a:p>
        </p:txBody>
      </p:sp>
      <p:graphicFrame>
        <p:nvGraphicFramePr>
          <p:cNvPr id="9" name="Object 11"/>
          <p:cNvGraphicFramePr>
            <a:graphicFrameLocks noChangeAspect="1"/>
          </p:cNvGraphicFramePr>
          <p:nvPr>
            <p:extLst>
              <p:ext uri="{D42A27DB-BD31-4B8C-83A1-F6EECF244321}">
                <p14:modId xmlns:p14="http://schemas.microsoft.com/office/powerpoint/2010/main" val="3618777402"/>
              </p:ext>
            </p:extLst>
          </p:nvPr>
        </p:nvGraphicFramePr>
        <p:xfrm>
          <a:off x="7924800" y="4024312"/>
          <a:ext cx="152400" cy="152400"/>
        </p:xfrm>
        <a:graphic>
          <a:graphicData uri="http://schemas.openxmlformats.org/presentationml/2006/ole">
            <mc:AlternateContent xmlns:mc="http://schemas.openxmlformats.org/markup-compatibility/2006">
              <mc:Choice xmlns:v="urn:schemas-microsoft-com:vml" Requires="v">
                <p:oleObj spid="_x0000_s677223" name="CorelDRAW" r:id="rId3" imgW="304800" imgH="304800" progId="CorelDRAW.Graphic.10">
                  <p:embed/>
                </p:oleObj>
              </mc:Choice>
              <mc:Fallback>
                <p:oleObj name="CorelDRAW" r:id="rId3" imgW="304800" imgH="304800" progId="CorelDRAW.Graphic.10">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24800" y="4024312"/>
                        <a:ext cx="152400" cy="152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oleObj>
              </mc:Fallback>
            </mc:AlternateContent>
          </a:graphicData>
        </a:graphic>
      </p:graphicFrame>
      <p:graphicFrame>
        <p:nvGraphicFramePr>
          <p:cNvPr id="10" name="Object 12"/>
          <p:cNvGraphicFramePr>
            <a:graphicFrameLocks noChangeAspect="1"/>
          </p:cNvGraphicFramePr>
          <p:nvPr>
            <p:extLst>
              <p:ext uri="{D42A27DB-BD31-4B8C-83A1-F6EECF244321}">
                <p14:modId xmlns:p14="http://schemas.microsoft.com/office/powerpoint/2010/main" val="2519908904"/>
              </p:ext>
            </p:extLst>
          </p:nvPr>
        </p:nvGraphicFramePr>
        <p:xfrm>
          <a:off x="1138238" y="4025900"/>
          <a:ext cx="152400" cy="152400"/>
        </p:xfrm>
        <a:graphic>
          <a:graphicData uri="http://schemas.openxmlformats.org/presentationml/2006/ole">
            <mc:AlternateContent xmlns:mc="http://schemas.openxmlformats.org/markup-compatibility/2006">
              <mc:Choice xmlns:v="urn:schemas-microsoft-com:vml" Requires="v">
                <p:oleObj spid="_x0000_s677224" name="CorelDRAW" r:id="rId5" imgW="304800" imgH="304800" progId="CorelDRAW.Graphic.10">
                  <p:embed/>
                </p:oleObj>
              </mc:Choice>
              <mc:Fallback>
                <p:oleObj name="CorelDRAW" r:id="rId5" imgW="304800" imgH="304800" progId="CorelDRAW.Graphic.10">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38238" y="4025900"/>
                        <a:ext cx="152400" cy="152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oleObj>
              </mc:Fallback>
            </mc:AlternateContent>
          </a:graphicData>
        </a:graphic>
      </p:graphicFrame>
      <p:sp>
        <p:nvSpPr>
          <p:cNvPr id="11" name="Text Box 13"/>
          <p:cNvSpPr txBox="1">
            <a:spLocks noChangeArrowheads="1"/>
          </p:cNvSpPr>
          <p:nvPr/>
        </p:nvSpPr>
        <p:spPr bwMode="auto">
          <a:xfrm>
            <a:off x="185738" y="4412456"/>
            <a:ext cx="20574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eaLnBrk="1" hangingPunct="1"/>
            <a:r>
              <a:rPr lang="en-US" sz="2400">
                <a:latin typeface="Arial Rounded MT Bold" pitchFamily="34" charset="0"/>
                <a:ea typeface="ＭＳ Ｐゴシック" pitchFamily="34" charset="-128"/>
              </a:rPr>
              <a:t>Awareness</a:t>
            </a:r>
          </a:p>
        </p:txBody>
      </p:sp>
      <p:graphicFrame>
        <p:nvGraphicFramePr>
          <p:cNvPr id="12" name="Object 14"/>
          <p:cNvGraphicFramePr>
            <a:graphicFrameLocks noChangeAspect="1"/>
          </p:cNvGraphicFramePr>
          <p:nvPr>
            <p:extLst>
              <p:ext uri="{D42A27DB-BD31-4B8C-83A1-F6EECF244321}">
                <p14:modId xmlns:p14="http://schemas.microsoft.com/office/powerpoint/2010/main" val="343841389"/>
              </p:ext>
            </p:extLst>
          </p:nvPr>
        </p:nvGraphicFramePr>
        <p:xfrm>
          <a:off x="3408628" y="4024312"/>
          <a:ext cx="152400" cy="152400"/>
        </p:xfrm>
        <a:graphic>
          <a:graphicData uri="http://schemas.openxmlformats.org/presentationml/2006/ole">
            <mc:AlternateContent xmlns:mc="http://schemas.openxmlformats.org/markup-compatibility/2006">
              <mc:Choice xmlns:v="urn:schemas-microsoft-com:vml" Requires="v">
                <p:oleObj spid="_x0000_s677225" name="CorelDRAW" r:id="rId6" imgW="304800" imgH="304800" progId="CorelDRAW.Graphic.10">
                  <p:embed/>
                </p:oleObj>
              </mc:Choice>
              <mc:Fallback>
                <p:oleObj name="CorelDRAW" r:id="rId6" imgW="304800" imgH="304800" progId="CorelDRAW.Graphic.10">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08628" y="4024312"/>
                        <a:ext cx="152400" cy="152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oleObj>
              </mc:Fallback>
            </mc:AlternateContent>
          </a:graphicData>
        </a:graphic>
      </p:graphicFrame>
      <p:sp>
        <p:nvSpPr>
          <p:cNvPr id="13" name="Text Box 15"/>
          <p:cNvSpPr txBox="1">
            <a:spLocks noChangeArrowheads="1"/>
          </p:cNvSpPr>
          <p:nvPr/>
        </p:nvSpPr>
        <p:spPr bwMode="auto">
          <a:xfrm>
            <a:off x="2246578" y="4412456"/>
            <a:ext cx="2409825"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eaLnBrk="1" hangingPunct="1"/>
            <a:r>
              <a:rPr lang="en-US" sz="2400" dirty="0">
                <a:latin typeface="Arial Rounded MT Bold" pitchFamily="34" charset="0"/>
                <a:ea typeface="ＭＳ Ｐゴシック" pitchFamily="34" charset="-128"/>
              </a:rPr>
              <a:t>Understanding</a:t>
            </a:r>
          </a:p>
        </p:txBody>
      </p:sp>
      <p:graphicFrame>
        <p:nvGraphicFramePr>
          <p:cNvPr id="14" name="Object 16"/>
          <p:cNvGraphicFramePr>
            <a:graphicFrameLocks noChangeAspect="1"/>
          </p:cNvGraphicFramePr>
          <p:nvPr>
            <p:extLst>
              <p:ext uri="{D42A27DB-BD31-4B8C-83A1-F6EECF244321}">
                <p14:modId xmlns:p14="http://schemas.microsoft.com/office/powerpoint/2010/main" val="1897637279"/>
              </p:ext>
            </p:extLst>
          </p:nvPr>
        </p:nvGraphicFramePr>
        <p:xfrm>
          <a:off x="5829300" y="4024312"/>
          <a:ext cx="152400" cy="152400"/>
        </p:xfrm>
        <a:graphic>
          <a:graphicData uri="http://schemas.openxmlformats.org/presentationml/2006/ole">
            <mc:AlternateContent xmlns:mc="http://schemas.openxmlformats.org/markup-compatibility/2006">
              <mc:Choice xmlns:v="urn:schemas-microsoft-com:vml" Requires="v">
                <p:oleObj spid="_x0000_s677226" name="CorelDRAW" r:id="rId7" imgW="304800" imgH="304800" progId="CorelDRAW.Graphic.10">
                  <p:embed/>
                </p:oleObj>
              </mc:Choice>
              <mc:Fallback>
                <p:oleObj name="CorelDRAW" r:id="rId7" imgW="304800" imgH="304800" progId="CorelDRAW.Graphic.10">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29300" y="4024312"/>
                        <a:ext cx="152400" cy="152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oleObj>
              </mc:Fallback>
            </mc:AlternateContent>
          </a:graphicData>
        </a:graphic>
      </p:graphicFrame>
      <p:sp>
        <p:nvSpPr>
          <p:cNvPr id="15" name="Text Box 17"/>
          <p:cNvSpPr txBox="1">
            <a:spLocks noChangeArrowheads="1"/>
          </p:cNvSpPr>
          <p:nvPr/>
        </p:nvSpPr>
        <p:spPr bwMode="auto">
          <a:xfrm>
            <a:off x="4862513" y="4412456"/>
            <a:ext cx="20574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eaLnBrk="1" hangingPunct="1"/>
            <a:r>
              <a:rPr lang="en-US" sz="2400">
                <a:latin typeface="Arial Rounded MT Bold" pitchFamily="34" charset="0"/>
                <a:ea typeface="ＭＳ Ｐゴシック" pitchFamily="34" charset="-128"/>
              </a:rPr>
              <a:t>Retention</a:t>
            </a:r>
          </a:p>
        </p:txBody>
      </p:sp>
    </p:spTree>
    <p:extLst>
      <p:ext uri="{BB962C8B-B14F-4D97-AF65-F5344CB8AC3E}">
        <p14:creationId xmlns:p14="http://schemas.microsoft.com/office/powerpoint/2010/main" val="2489978314"/>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28695" y="381000"/>
            <a:ext cx="5750555" cy="533400"/>
          </a:xfrm>
          <a:solidFill>
            <a:schemeClr val="bg1"/>
          </a:solidFill>
          <a:ln w="25400" cmpd="sng">
            <a:solidFill>
              <a:schemeClr val="tx1"/>
            </a:solidFill>
            <a:prstDash val="sysDot"/>
          </a:ln>
          <a:effectLst/>
        </p:spPr>
        <p:txBody>
          <a:bodyPr vert="horz" lIns="91440" tIns="45720" rIns="91440" bIns="45720" rtlCol="0" anchor="ctr" anchorCtr="1">
            <a:noAutofit/>
          </a:bodyPr>
          <a:lstStyle/>
          <a:p>
            <a:pPr marL="0" indent="0" algn="ctr">
              <a:buNone/>
            </a:pPr>
            <a:r>
              <a:rPr lang="en-US" sz="2800" dirty="0"/>
              <a:t>Exploring the Training Half Life</a:t>
            </a:r>
          </a:p>
        </p:txBody>
      </p:sp>
      <p:graphicFrame>
        <p:nvGraphicFramePr>
          <p:cNvPr id="5" name="Object 2"/>
          <p:cNvGraphicFramePr>
            <a:graphicFrameLocks noChangeAspect="1"/>
          </p:cNvGraphicFramePr>
          <p:nvPr>
            <p:extLst>
              <p:ext uri="{D42A27DB-BD31-4B8C-83A1-F6EECF244321}">
                <p14:modId xmlns:p14="http://schemas.microsoft.com/office/powerpoint/2010/main" val="3718007363"/>
              </p:ext>
            </p:extLst>
          </p:nvPr>
        </p:nvGraphicFramePr>
        <p:xfrm>
          <a:off x="736600" y="1420813"/>
          <a:ext cx="7747000" cy="4598987"/>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Box 3"/>
          <p:cNvSpPr txBox="1">
            <a:spLocks noChangeArrowheads="1"/>
          </p:cNvSpPr>
          <p:nvPr/>
        </p:nvSpPr>
        <p:spPr bwMode="auto">
          <a:xfrm>
            <a:off x="685800" y="5045075"/>
            <a:ext cx="4343400" cy="83099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eaLnBrk="1" hangingPunct="1"/>
            <a:r>
              <a:rPr lang="en-US" sz="2400" dirty="0">
                <a:solidFill>
                  <a:srgbClr val="4F6228"/>
                </a:solidFill>
                <a:latin typeface="Arial Black" pitchFamily="34" charset="0"/>
              </a:rPr>
              <a:t>On average,</a:t>
            </a:r>
          </a:p>
          <a:p>
            <a:pPr eaLnBrk="1" hangingPunct="1"/>
            <a:r>
              <a:rPr lang="en-US" sz="2400" dirty="0">
                <a:solidFill>
                  <a:srgbClr val="4F6228"/>
                </a:solidFill>
                <a:latin typeface="Arial Black" pitchFamily="34" charset="0"/>
              </a:rPr>
              <a:t>we remember …</a:t>
            </a:r>
          </a:p>
        </p:txBody>
      </p:sp>
    </p:spTree>
    <p:extLst>
      <p:ext uri="{BB962C8B-B14F-4D97-AF65-F5344CB8AC3E}">
        <p14:creationId xmlns:p14="http://schemas.microsoft.com/office/powerpoint/2010/main" val="4225939373"/>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17142" y="381000"/>
            <a:ext cx="6631458" cy="533400"/>
          </a:xfrm>
          <a:solidFill>
            <a:schemeClr val="bg1"/>
          </a:solidFill>
          <a:ln w="25400" cmpd="sng">
            <a:solidFill>
              <a:schemeClr val="tx1"/>
            </a:solidFill>
            <a:prstDash val="sysDot"/>
          </a:ln>
          <a:effectLst/>
        </p:spPr>
        <p:txBody>
          <a:bodyPr vert="horz" lIns="91440" tIns="45720" rIns="91440" bIns="45720" rtlCol="0" anchor="ctr" anchorCtr="1">
            <a:noAutofit/>
          </a:bodyPr>
          <a:lstStyle/>
          <a:p>
            <a:pPr marL="0" indent="0" algn="ctr">
              <a:buNone/>
            </a:pPr>
            <a:r>
              <a:rPr lang="en-US" sz="2800" dirty="0"/>
              <a:t>Learning Styles and Neural Pathways</a:t>
            </a:r>
          </a:p>
        </p:txBody>
      </p:sp>
      <p:pic>
        <p:nvPicPr>
          <p:cNvPr id="4"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447800"/>
            <a:ext cx="3962400" cy="344212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sp>
        <p:nvSpPr>
          <p:cNvPr id="5" name="Text Box 6"/>
          <p:cNvSpPr txBox="1">
            <a:spLocks noChangeArrowheads="1"/>
          </p:cNvSpPr>
          <p:nvPr/>
        </p:nvSpPr>
        <p:spPr bwMode="auto">
          <a:xfrm>
            <a:off x="304800" y="6019800"/>
            <a:ext cx="4419600"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algn="ctr"/>
            <a:r>
              <a:rPr lang="en-US" sz="1000">
                <a:latin typeface="Arial" charset="0"/>
              </a:rPr>
              <a:t>Source: </a:t>
            </a:r>
            <a:r>
              <a:rPr lang="ja-JP" altLang="en-US" sz="1000">
                <a:latin typeface="Arial"/>
              </a:rPr>
              <a:t>“</a:t>
            </a:r>
            <a:r>
              <a:rPr lang="en-US" sz="1000">
                <a:latin typeface="Arial" charset="0"/>
              </a:rPr>
              <a:t>Accelerated Learning for the 21</a:t>
            </a:r>
            <a:r>
              <a:rPr lang="en-US" sz="1000" baseline="30000">
                <a:latin typeface="Arial" charset="0"/>
              </a:rPr>
              <a:t>st</a:t>
            </a:r>
            <a:r>
              <a:rPr lang="en-US" sz="1000">
                <a:latin typeface="Arial" charset="0"/>
              </a:rPr>
              <a:t> Century</a:t>
            </a:r>
            <a:r>
              <a:rPr lang="ja-JP" altLang="en-US" sz="1000">
                <a:latin typeface="Arial"/>
              </a:rPr>
              <a:t>”</a:t>
            </a:r>
            <a:r>
              <a:rPr lang="en-US" sz="1000">
                <a:latin typeface="Arial" charset="0"/>
              </a:rPr>
              <a:t>, Colin Rose and Malcolm J. Nicholl, 1997</a:t>
            </a:r>
          </a:p>
        </p:txBody>
      </p:sp>
      <p:grpSp>
        <p:nvGrpSpPr>
          <p:cNvPr id="19" name="Group 18"/>
          <p:cNvGrpSpPr/>
          <p:nvPr/>
        </p:nvGrpSpPr>
        <p:grpSpPr>
          <a:xfrm>
            <a:off x="3581400" y="2895600"/>
            <a:ext cx="5334000" cy="3688884"/>
            <a:chOff x="228600" y="533400"/>
            <a:chExt cx="8077200" cy="5393927"/>
          </a:xfrm>
        </p:grpSpPr>
        <p:pic>
          <p:nvPicPr>
            <p:cNvPr id="20" name="Picture 1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09800" y="2555875"/>
              <a:ext cx="3051175" cy="14065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sp>
          <p:nvSpPr>
            <p:cNvPr id="21" name="Text Box 6"/>
            <p:cNvSpPr txBox="1">
              <a:spLocks noChangeArrowheads="1"/>
            </p:cNvSpPr>
            <p:nvPr/>
          </p:nvSpPr>
          <p:spPr bwMode="auto">
            <a:xfrm>
              <a:off x="5638800" y="2819400"/>
              <a:ext cx="1790791" cy="440927"/>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r>
                <a:rPr lang="en-US" sz="1400">
                  <a:latin typeface="Arial Black" charset="0"/>
                </a:rPr>
                <a:t>Neocortex</a:t>
              </a:r>
            </a:p>
          </p:txBody>
        </p:sp>
        <p:sp>
          <p:nvSpPr>
            <p:cNvPr id="22" name="Text Box 7"/>
            <p:cNvSpPr txBox="1">
              <a:spLocks noChangeArrowheads="1"/>
            </p:cNvSpPr>
            <p:nvPr/>
          </p:nvSpPr>
          <p:spPr bwMode="auto">
            <a:xfrm>
              <a:off x="2133600" y="2133600"/>
              <a:ext cx="1828800" cy="749574"/>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r>
                <a:rPr lang="en-US" sz="1400">
                  <a:latin typeface="Arial Black" charset="0"/>
                </a:rPr>
                <a:t>Limbic System</a:t>
              </a:r>
            </a:p>
          </p:txBody>
        </p:sp>
        <p:sp>
          <p:nvSpPr>
            <p:cNvPr id="23" name="Text Box 8"/>
            <p:cNvSpPr txBox="1">
              <a:spLocks noChangeArrowheads="1"/>
            </p:cNvSpPr>
            <p:nvPr/>
          </p:nvSpPr>
          <p:spPr bwMode="auto">
            <a:xfrm>
              <a:off x="5486400" y="5486400"/>
              <a:ext cx="2413641" cy="440927"/>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r>
                <a:rPr lang="en-US" sz="1400">
                  <a:latin typeface="Arial Black" charset="0"/>
                </a:rPr>
                <a:t>Reptilian Brain</a:t>
              </a:r>
            </a:p>
          </p:txBody>
        </p:sp>
        <p:graphicFrame>
          <p:nvGraphicFramePr>
            <p:cNvPr id="24" name="Object 9"/>
            <p:cNvGraphicFramePr>
              <a:graphicFrameLocks noChangeAspect="1"/>
            </p:cNvGraphicFramePr>
            <p:nvPr>
              <p:extLst>
                <p:ext uri="{D42A27DB-BD31-4B8C-83A1-F6EECF244321}">
                  <p14:modId xmlns:p14="http://schemas.microsoft.com/office/powerpoint/2010/main" val="3014425984"/>
                </p:ext>
              </p:extLst>
            </p:nvPr>
          </p:nvGraphicFramePr>
          <p:xfrm>
            <a:off x="3886200" y="3908425"/>
            <a:ext cx="1219200" cy="1120775"/>
          </p:xfrm>
          <a:graphic>
            <a:graphicData uri="http://schemas.openxmlformats.org/presentationml/2006/ole">
              <mc:AlternateContent xmlns:mc="http://schemas.openxmlformats.org/markup-compatibility/2006">
                <mc:Choice xmlns:v="urn:schemas-microsoft-com:vml" Requires="v">
                  <p:oleObj spid="_x0000_s3061" name="CorelDRAW" r:id="rId5" imgW="2005920" imgH="1845360" progId="CorelDraw.Graphic.7">
                    <p:embed/>
                  </p:oleObj>
                </mc:Choice>
                <mc:Fallback>
                  <p:oleObj name="CorelDRAW" r:id="rId5" imgW="2005920" imgH="1845360" progId="CorelDraw.Graphic.7">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886200" y="3908425"/>
                          <a:ext cx="1219200" cy="11207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oleObj>
                </mc:Fallback>
              </mc:AlternateContent>
            </a:graphicData>
          </a:graphic>
        </p:graphicFrame>
        <p:graphicFrame>
          <p:nvGraphicFramePr>
            <p:cNvPr id="25" name="Object 10"/>
            <p:cNvGraphicFramePr>
              <a:graphicFrameLocks noChangeAspect="1"/>
            </p:cNvGraphicFramePr>
            <p:nvPr>
              <p:extLst>
                <p:ext uri="{D42A27DB-BD31-4B8C-83A1-F6EECF244321}">
                  <p14:modId xmlns:p14="http://schemas.microsoft.com/office/powerpoint/2010/main" val="178567999"/>
                </p:ext>
              </p:extLst>
            </p:nvPr>
          </p:nvGraphicFramePr>
          <p:xfrm>
            <a:off x="4038600" y="1447800"/>
            <a:ext cx="1390650" cy="1128713"/>
          </p:xfrm>
          <a:graphic>
            <a:graphicData uri="http://schemas.openxmlformats.org/presentationml/2006/ole">
              <mc:AlternateContent xmlns:mc="http://schemas.openxmlformats.org/markup-compatibility/2006">
                <mc:Choice xmlns:v="urn:schemas-microsoft-com:vml" Requires="v">
                  <p:oleObj spid="_x0000_s3062" name="CorelDRAW" r:id="rId7" imgW="2174040" imgH="1763280" progId="CorelDraw.Graphic.7">
                    <p:embed/>
                  </p:oleObj>
                </mc:Choice>
                <mc:Fallback>
                  <p:oleObj name="CorelDRAW" r:id="rId7" imgW="2174040" imgH="1763280" progId="CorelDraw.Graphic.7">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038600" y="1447800"/>
                          <a:ext cx="1390650" cy="11287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oleObj>
                </mc:Fallback>
              </mc:AlternateContent>
            </a:graphicData>
          </a:graphic>
        </p:graphicFrame>
        <p:graphicFrame>
          <p:nvGraphicFramePr>
            <p:cNvPr id="26" name="Object 11"/>
            <p:cNvGraphicFramePr>
              <a:graphicFrameLocks noChangeAspect="1"/>
            </p:cNvGraphicFramePr>
            <p:nvPr>
              <p:extLst>
                <p:ext uri="{D42A27DB-BD31-4B8C-83A1-F6EECF244321}">
                  <p14:modId xmlns:p14="http://schemas.microsoft.com/office/powerpoint/2010/main" val="3908758302"/>
                </p:ext>
              </p:extLst>
            </p:nvPr>
          </p:nvGraphicFramePr>
          <p:xfrm>
            <a:off x="3200400" y="4572000"/>
            <a:ext cx="688975" cy="1246188"/>
          </p:xfrm>
          <a:graphic>
            <a:graphicData uri="http://schemas.openxmlformats.org/presentationml/2006/ole">
              <mc:AlternateContent xmlns:mc="http://schemas.openxmlformats.org/markup-compatibility/2006">
                <mc:Choice xmlns:v="urn:schemas-microsoft-com:vml" Requires="v">
                  <p:oleObj spid="_x0000_s3063" name="CorelDRAW" r:id="rId9" imgW="1322640" imgH="2389680" progId="CorelDraw.Graphic.7">
                    <p:embed/>
                  </p:oleObj>
                </mc:Choice>
                <mc:Fallback>
                  <p:oleObj name="CorelDRAW" r:id="rId9" imgW="1322640" imgH="2389680" progId="CorelDraw.Graphic.7">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200400" y="4572000"/>
                          <a:ext cx="688975" cy="12461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oleObj>
                </mc:Fallback>
              </mc:AlternateContent>
            </a:graphicData>
          </a:graphic>
        </p:graphicFrame>
        <p:graphicFrame>
          <p:nvGraphicFramePr>
            <p:cNvPr id="27" name="Object 12"/>
            <p:cNvGraphicFramePr>
              <a:graphicFrameLocks noChangeAspect="1"/>
            </p:cNvGraphicFramePr>
            <p:nvPr>
              <p:extLst>
                <p:ext uri="{D42A27DB-BD31-4B8C-83A1-F6EECF244321}">
                  <p14:modId xmlns:p14="http://schemas.microsoft.com/office/powerpoint/2010/main" val="4003802040"/>
                </p:ext>
              </p:extLst>
            </p:nvPr>
          </p:nvGraphicFramePr>
          <p:xfrm>
            <a:off x="2971800" y="533400"/>
            <a:ext cx="1133475" cy="936625"/>
          </p:xfrm>
          <a:graphic>
            <a:graphicData uri="http://schemas.openxmlformats.org/presentationml/2006/ole">
              <mc:AlternateContent xmlns:mc="http://schemas.openxmlformats.org/markup-compatibility/2006">
                <mc:Choice xmlns:v="urn:schemas-microsoft-com:vml" Requires="v">
                  <p:oleObj spid="_x0000_s3064" name="CorelDRAW" r:id="rId11" imgW="1895040" imgH="1567440" progId="CorelDraw.Graphic.7">
                    <p:embed/>
                  </p:oleObj>
                </mc:Choice>
                <mc:Fallback>
                  <p:oleObj name="CorelDRAW" r:id="rId11" imgW="1895040" imgH="1567440" progId="CorelDraw.Graphic.7">
                    <p:embed/>
                    <p:pic>
                      <p:nvPicPr>
                        <p:cNvPr id="0" name=""/>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971800" y="533400"/>
                          <a:ext cx="1133475" cy="9366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oleObj>
                </mc:Fallback>
              </mc:AlternateContent>
            </a:graphicData>
          </a:graphic>
        </p:graphicFrame>
        <p:graphicFrame>
          <p:nvGraphicFramePr>
            <p:cNvPr id="28" name="Object 13"/>
            <p:cNvGraphicFramePr>
              <a:graphicFrameLocks noChangeAspect="1"/>
            </p:cNvGraphicFramePr>
            <p:nvPr>
              <p:extLst>
                <p:ext uri="{D42A27DB-BD31-4B8C-83A1-F6EECF244321}">
                  <p14:modId xmlns:p14="http://schemas.microsoft.com/office/powerpoint/2010/main" val="3174966905"/>
                </p:ext>
              </p:extLst>
            </p:nvPr>
          </p:nvGraphicFramePr>
          <p:xfrm>
            <a:off x="228600" y="2362200"/>
            <a:ext cx="1103313" cy="1303338"/>
          </p:xfrm>
          <a:graphic>
            <a:graphicData uri="http://schemas.openxmlformats.org/presentationml/2006/ole">
              <mc:AlternateContent xmlns:mc="http://schemas.openxmlformats.org/markup-compatibility/2006">
                <mc:Choice xmlns:v="urn:schemas-microsoft-com:vml" Requires="v">
                  <p:oleObj spid="_x0000_s3065" name="CorelDRAW" r:id="rId13" imgW="1490400" imgH="1761120" progId="CorelDraw.Graphic.7">
                    <p:embed/>
                  </p:oleObj>
                </mc:Choice>
                <mc:Fallback>
                  <p:oleObj name="CorelDRAW" r:id="rId13" imgW="1490400" imgH="1761120" progId="CorelDraw.Graphic.7">
                    <p:embed/>
                    <p:pic>
                      <p:nvPicPr>
                        <p:cNvPr id="0" name=""/>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28600" y="2362200"/>
                          <a:ext cx="1103313" cy="13033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oleObj>
                </mc:Fallback>
              </mc:AlternateContent>
            </a:graphicData>
          </a:graphic>
        </p:graphicFrame>
        <p:graphicFrame>
          <p:nvGraphicFramePr>
            <p:cNvPr id="29" name="Object 14"/>
            <p:cNvGraphicFramePr>
              <a:graphicFrameLocks noChangeAspect="1"/>
            </p:cNvGraphicFramePr>
            <p:nvPr>
              <p:extLst>
                <p:ext uri="{D42A27DB-BD31-4B8C-83A1-F6EECF244321}">
                  <p14:modId xmlns:p14="http://schemas.microsoft.com/office/powerpoint/2010/main" val="842603288"/>
                </p:ext>
              </p:extLst>
            </p:nvPr>
          </p:nvGraphicFramePr>
          <p:xfrm>
            <a:off x="1447800" y="3048000"/>
            <a:ext cx="701675" cy="393700"/>
          </p:xfrm>
          <a:graphic>
            <a:graphicData uri="http://schemas.openxmlformats.org/presentationml/2006/ole">
              <mc:AlternateContent xmlns:mc="http://schemas.openxmlformats.org/markup-compatibility/2006">
                <mc:Choice xmlns:v="urn:schemas-microsoft-com:vml" Requires="v">
                  <p:oleObj spid="_x0000_s3066" name="CorelDRAW" r:id="rId15" imgW="1082520" imgH="608400" progId="CorelDraw.Graphic.7">
                    <p:embed/>
                  </p:oleObj>
                </mc:Choice>
                <mc:Fallback>
                  <p:oleObj name="CorelDRAW" r:id="rId15" imgW="1082520" imgH="608400" progId="CorelDraw.Graphic.7">
                    <p:embed/>
                    <p:pic>
                      <p:nvPicPr>
                        <p:cNvPr id="0" name=""/>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1447800" y="3048000"/>
                          <a:ext cx="701675" cy="3937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oleObj>
                </mc:Fallback>
              </mc:AlternateContent>
            </a:graphicData>
          </a:graphic>
        </p:graphicFrame>
        <p:pic>
          <p:nvPicPr>
            <p:cNvPr id="30" name="Picture 17"/>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5486400" y="533400"/>
              <a:ext cx="1554163" cy="21605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pic>
          <p:nvPicPr>
            <p:cNvPr id="31" name="Picture 18"/>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5197475" y="4152900"/>
              <a:ext cx="3108325" cy="12573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grpSp>
      <p:sp>
        <p:nvSpPr>
          <p:cNvPr id="32" name="Text Box 4"/>
          <p:cNvSpPr txBox="1">
            <a:spLocks noChangeArrowheads="1"/>
          </p:cNvSpPr>
          <p:nvPr/>
        </p:nvSpPr>
        <p:spPr bwMode="auto">
          <a:xfrm>
            <a:off x="4572000" y="1524000"/>
            <a:ext cx="4038600" cy="1015663"/>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ctr" eaLnBrk="1" hangingPunct="1"/>
            <a:r>
              <a:rPr lang="en-US" sz="2000" dirty="0" smtClean="0">
                <a:solidFill>
                  <a:srgbClr val="0000CC"/>
                </a:solidFill>
                <a:latin typeface="+mn-lt"/>
              </a:rPr>
              <a:t>Is your information reaching the </a:t>
            </a:r>
            <a:r>
              <a:rPr lang="en-US" sz="2000" dirty="0" err="1" smtClean="0">
                <a:solidFill>
                  <a:srgbClr val="0000CC"/>
                </a:solidFill>
                <a:latin typeface="+mn-lt"/>
              </a:rPr>
              <a:t>neocortex</a:t>
            </a:r>
            <a:r>
              <a:rPr lang="en-US" sz="2000" dirty="0" smtClean="0">
                <a:solidFill>
                  <a:srgbClr val="0000CC"/>
                </a:solidFill>
                <a:latin typeface="+mn-lt"/>
              </a:rPr>
              <a:t> where learning occurs, or are your trainees in defense mode?</a:t>
            </a:r>
            <a:endParaRPr lang="en-US" sz="2000" dirty="0">
              <a:solidFill>
                <a:srgbClr val="0000CC"/>
              </a:solidFill>
              <a:latin typeface="+mn-lt"/>
            </a:endParaRPr>
          </a:p>
        </p:txBody>
      </p:sp>
      <p:sp>
        <p:nvSpPr>
          <p:cNvPr id="33" name="Text Box 4"/>
          <p:cNvSpPr txBox="1">
            <a:spLocks noChangeArrowheads="1"/>
          </p:cNvSpPr>
          <p:nvPr/>
        </p:nvSpPr>
        <p:spPr bwMode="auto">
          <a:xfrm>
            <a:off x="566307" y="4953000"/>
            <a:ext cx="2819400" cy="1015663"/>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ctr" eaLnBrk="1" hangingPunct="1"/>
            <a:r>
              <a:rPr lang="en-US" sz="2000" dirty="0" smtClean="0">
                <a:solidFill>
                  <a:srgbClr val="0000CC"/>
                </a:solidFill>
                <a:latin typeface="+mn-lt"/>
              </a:rPr>
              <a:t>Which of the eight intelligence areas do you score strongly in?</a:t>
            </a:r>
            <a:endParaRPr lang="en-US" sz="2000" dirty="0">
              <a:solidFill>
                <a:srgbClr val="0000CC"/>
              </a:solidFill>
              <a:latin typeface="+mn-lt"/>
            </a:endParaRPr>
          </a:p>
        </p:txBody>
      </p:sp>
    </p:spTree>
    <p:extLst>
      <p:ext uri="{BB962C8B-B14F-4D97-AF65-F5344CB8AC3E}">
        <p14:creationId xmlns:p14="http://schemas.microsoft.com/office/powerpoint/2010/main" val="666647661"/>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2"/>
          <p:cNvSpPr txBox="1">
            <a:spLocks noChangeArrowheads="1"/>
          </p:cNvSpPr>
          <p:nvPr/>
        </p:nvSpPr>
        <p:spPr bwMode="auto">
          <a:xfrm>
            <a:off x="696861" y="4519931"/>
            <a:ext cx="7893106"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l" eaLnBrk="1" hangingPunct="1"/>
            <a:r>
              <a:rPr lang="en-US" sz="2000" dirty="0" smtClean="0">
                <a:latin typeface="Tahoma" pitchFamily="34" charset="0"/>
                <a:ea typeface="Tahoma" pitchFamily="34" charset="0"/>
                <a:cs typeface="Tahoma" pitchFamily="34" charset="0"/>
              </a:rPr>
              <a:t>Weak, or no, skill demonstration–based competency testing process</a:t>
            </a:r>
            <a:endParaRPr lang="en-US" sz="2000" dirty="0">
              <a:latin typeface="Tahoma" pitchFamily="34" charset="0"/>
              <a:ea typeface="Tahoma" pitchFamily="34" charset="0"/>
              <a:cs typeface="Tahoma" pitchFamily="34" charset="0"/>
            </a:endParaRPr>
          </a:p>
        </p:txBody>
      </p:sp>
      <p:sp>
        <p:nvSpPr>
          <p:cNvPr id="4" name="Text Box 3"/>
          <p:cNvSpPr txBox="1">
            <a:spLocks noChangeArrowheads="1"/>
          </p:cNvSpPr>
          <p:nvPr/>
        </p:nvSpPr>
        <p:spPr bwMode="auto">
          <a:xfrm>
            <a:off x="696861" y="2676843"/>
            <a:ext cx="7152970"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l" eaLnBrk="1" hangingPunct="1"/>
            <a:r>
              <a:rPr lang="en-US" sz="2000" dirty="0">
                <a:latin typeface="Tahoma" pitchFamily="34" charset="0"/>
                <a:ea typeface="Tahoma" pitchFamily="34" charset="0"/>
                <a:cs typeface="Tahoma" pitchFamily="34" charset="0"/>
              </a:rPr>
              <a:t>C</a:t>
            </a:r>
            <a:r>
              <a:rPr lang="en-US" sz="2000" dirty="0" smtClean="0">
                <a:latin typeface="Tahoma" pitchFamily="34" charset="0"/>
                <a:ea typeface="Tahoma" pitchFamily="34" charset="0"/>
                <a:cs typeface="Tahoma" pitchFamily="34" charset="0"/>
              </a:rPr>
              <a:t>ertification </a:t>
            </a:r>
            <a:r>
              <a:rPr lang="en-US" sz="2000" dirty="0">
                <a:latin typeface="Tahoma" pitchFamily="34" charset="0"/>
                <a:ea typeface="Tahoma" pitchFamily="34" charset="0"/>
                <a:cs typeface="Tahoma" pitchFamily="34" charset="0"/>
              </a:rPr>
              <a:t>requirements </a:t>
            </a:r>
            <a:r>
              <a:rPr lang="en-US" sz="2000" dirty="0" smtClean="0">
                <a:latin typeface="Tahoma" pitchFamily="34" charset="0"/>
                <a:ea typeface="Tahoma" pitchFamily="34" charset="0"/>
                <a:cs typeface="Tahoma" pitchFamily="34" charset="0"/>
              </a:rPr>
              <a:t>have not been defined for </a:t>
            </a:r>
            <a:r>
              <a:rPr lang="en-US" sz="2000" dirty="0">
                <a:latin typeface="Tahoma" pitchFamily="34" charset="0"/>
                <a:ea typeface="Tahoma" pitchFamily="34" charset="0"/>
                <a:cs typeface="Tahoma" pitchFamily="34" charset="0"/>
              </a:rPr>
              <a:t>each job</a:t>
            </a:r>
          </a:p>
        </p:txBody>
      </p:sp>
      <p:sp>
        <p:nvSpPr>
          <p:cNvPr id="5" name="Text Box 4"/>
          <p:cNvSpPr txBox="1">
            <a:spLocks noChangeArrowheads="1"/>
          </p:cNvSpPr>
          <p:nvPr/>
        </p:nvSpPr>
        <p:spPr bwMode="auto">
          <a:xfrm>
            <a:off x="696861" y="3276918"/>
            <a:ext cx="6431744"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l" eaLnBrk="1" hangingPunct="1"/>
            <a:r>
              <a:rPr lang="en-US" sz="2000" dirty="0" smtClean="0">
                <a:latin typeface="Tahoma" pitchFamily="34" charset="0"/>
                <a:ea typeface="Tahoma" pitchFamily="34" charset="0"/>
                <a:cs typeface="Tahoma" pitchFamily="34" charset="0"/>
              </a:rPr>
              <a:t>Low percentage of course time devoted to skill practice</a:t>
            </a:r>
            <a:endParaRPr lang="en-US" sz="2000" dirty="0">
              <a:latin typeface="Tahoma" pitchFamily="34" charset="0"/>
              <a:ea typeface="Tahoma" pitchFamily="34" charset="0"/>
              <a:cs typeface="Tahoma" pitchFamily="34" charset="0"/>
            </a:endParaRPr>
          </a:p>
        </p:txBody>
      </p:sp>
      <p:sp>
        <p:nvSpPr>
          <p:cNvPr id="6" name="Text Box 5"/>
          <p:cNvSpPr txBox="1">
            <a:spLocks noChangeArrowheads="1"/>
          </p:cNvSpPr>
          <p:nvPr/>
        </p:nvSpPr>
        <p:spPr bwMode="auto">
          <a:xfrm>
            <a:off x="696861" y="3886518"/>
            <a:ext cx="7028612"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l" eaLnBrk="1" hangingPunct="1"/>
            <a:r>
              <a:rPr lang="en-US" sz="2000" dirty="0" smtClean="0">
                <a:latin typeface="Tahoma" pitchFamily="34" charset="0"/>
                <a:ea typeface="Tahoma" pitchFamily="34" charset="0"/>
                <a:cs typeface="Tahoma" pitchFamily="34" charset="0"/>
              </a:rPr>
              <a:t>No trainer assessment, certification, or development process</a:t>
            </a:r>
            <a:endParaRPr lang="en-US" sz="2000" dirty="0">
              <a:latin typeface="Tahoma" pitchFamily="34" charset="0"/>
              <a:ea typeface="Tahoma" pitchFamily="34" charset="0"/>
              <a:cs typeface="Tahoma" pitchFamily="34" charset="0"/>
            </a:endParaRPr>
          </a:p>
        </p:txBody>
      </p:sp>
      <p:sp>
        <p:nvSpPr>
          <p:cNvPr id="7" name="Text Box 6"/>
          <p:cNvSpPr txBox="1">
            <a:spLocks noChangeArrowheads="1"/>
          </p:cNvSpPr>
          <p:nvPr/>
        </p:nvSpPr>
        <p:spPr bwMode="auto">
          <a:xfrm>
            <a:off x="628650" y="1371600"/>
            <a:ext cx="6317020" cy="83099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ctr" eaLnBrk="1" hangingPunct="1"/>
            <a:r>
              <a:rPr lang="en-US" sz="2400" dirty="0" smtClean="0">
                <a:solidFill>
                  <a:srgbClr val="0000FF"/>
                </a:solidFill>
                <a:latin typeface="Calibri"/>
                <a:cs typeface="Calibri"/>
              </a:rPr>
              <a:t>Here are some common training system gaps that you should be on the lookout for:</a:t>
            </a:r>
            <a:endParaRPr lang="en-US" sz="2400" dirty="0">
              <a:solidFill>
                <a:srgbClr val="0000FF"/>
              </a:solidFill>
              <a:latin typeface="Calibri"/>
              <a:cs typeface="Calibri"/>
            </a:endParaRPr>
          </a:p>
        </p:txBody>
      </p:sp>
      <p:sp>
        <p:nvSpPr>
          <p:cNvPr id="8" name="Text Box 7"/>
          <p:cNvSpPr txBox="1">
            <a:spLocks noChangeArrowheads="1"/>
          </p:cNvSpPr>
          <p:nvPr/>
        </p:nvSpPr>
        <p:spPr bwMode="auto">
          <a:xfrm>
            <a:off x="696861" y="5120006"/>
            <a:ext cx="7802136"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l" eaLnBrk="1" hangingPunct="1"/>
            <a:r>
              <a:rPr lang="en-US" sz="2000" dirty="0" smtClean="0">
                <a:latin typeface="Tahoma" pitchFamily="34" charset="0"/>
                <a:ea typeface="Tahoma" pitchFamily="34" charset="0"/>
                <a:cs typeface="Tahoma" pitchFamily="34" charset="0"/>
              </a:rPr>
              <a:t>Limited chances for skill re-certification or further skill development</a:t>
            </a:r>
            <a:endParaRPr lang="en-US" sz="2000" dirty="0">
              <a:latin typeface="Tahoma" pitchFamily="34" charset="0"/>
              <a:ea typeface="Tahoma" pitchFamily="34" charset="0"/>
              <a:cs typeface="Tahoma" pitchFamily="34" charset="0"/>
            </a:endParaRPr>
          </a:p>
        </p:txBody>
      </p:sp>
      <p:sp>
        <p:nvSpPr>
          <p:cNvPr id="2" name="Title 1"/>
          <p:cNvSpPr>
            <a:spLocks noGrp="1"/>
          </p:cNvSpPr>
          <p:nvPr>
            <p:ph type="title"/>
          </p:nvPr>
        </p:nvSpPr>
        <p:spPr>
          <a:xfrm>
            <a:off x="1537228" y="228600"/>
            <a:ext cx="6559416" cy="635817"/>
          </a:xfrm>
          <a:solidFill>
            <a:schemeClr val="bg1"/>
          </a:solidFill>
          <a:ln w="25400" cmpd="sng">
            <a:solidFill>
              <a:schemeClr val="tx1"/>
            </a:solidFill>
            <a:prstDash val="sysDot"/>
          </a:ln>
          <a:effectLst/>
        </p:spPr>
        <p:txBody>
          <a:bodyPr vert="horz" lIns="91440" tIns="45720" rIns="91440" bIns="45720" rtlCol="0" anchor="ctr" anchorCtr="1">
            <a:noAutofit/>
          </a:bodyPr>
          <a:lstStyle/>
          <a:p>
            <a:pPr marL="0" indent="0" algn="ctr">
              <a:buNone/>
            </a:pPr>
            <a:r>
              <a:rPr lang="en-US" dirty="0" smtClean="0"/>
              <a:t>Error Proofing </a:t>
            </a:r>
            <a:r>
              <a:rPr lang="en-US" dirty="0"/>
              <a:t>Your Training System</a:t>
            </a:r>
          </a:p>
        </p:txBody>
      </p:sp>
      <p:sp>
        <p:nvSpPr>
          <p:cNvPr id="17" name="Oval 16"/>
          <p:cNvSpPr/>
          <p:nvPr/>
        </p:nvSpPr>
        <p:spPr>
          <a:xfrm>
            <a:off x="495145" y="2821392"/>
            <a:ext cx="144566" cy="152400"/>
          </a:xfrm>
          <a:prstGeom prst="ellipse">
            <a:avLst/>
          </a:prstGeom>
          <a:solidFill>
            <a:srgbClr val="8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8" name="Oval 17"/>
          <p:cNvSpPr/>
          <p:nvPr/>
        </p:nvSpPr>
        <p:spPr>
          <a:xfrm>
            <a:off x="495145" y="3440344"/>
            <a:ext cx="144566" cy="152400"/>
          </a:xfrm>
          <a:prstGeom prst="ellipse">
            <a:avLst/>
          </a:prstGeom>
          <a:solidFill>
            <a:srgbClr val="8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9" name="Oval 18"/>
          <p:cNvSpPr/>
          <p:nvPr/>
        </p:nvSpPr>
        <p:spPr>
          <a:xfrm>
            <a:off x="495145" y="4057304"/>
            <a:ext cx="144566" cy="152400"/>
          </a:xfrm>
          <a:prstGeom prst="ellipse">
            <a:avLst/>
          </a:prstGeom>
          <a:solidFill>
            <a:srgbClr val="8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20" name="Oval 19"/>
          <p:cNvSpPr/>
          <p:nvPr/>
        </p:nvSpPr>
        <p:spPr>
          <a:xfrm>
            <a:off x="495145" y="4666904"/>
            <a:ext cx="144566" cy="152400"/>
          </a:xfrm>
          <a:prstGeom prst="ellipse">
            <a:avLst/>
          </a:prstGeom>
          <a:solidFill>
            <a:srgbClr val="8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21" name="Oval 20"/>
          <p:cNvSpPr/>
          <p:nvPr/>
        </p:nvSpPr>
        <p:spPr>
          <a:xfrm>
            <a:off x="495145" y="5276504"/>
            <a:ext cx="144566" cy="152400"/>
          </a:xfrm>
          <a:prstGeom prst="ellipse">
            <a:avLst/>
          </a:prstGeom>
          <a:solidFill>
            <a:srgbClr val="8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Tree>
    <p:extLst>
      <p:ext uri="{BB962C8B-B14F-4D97-AF65-F5344CB8AC3E}">
        <p14:creationId xmlns:p14="http://schemas.microsoft.com/office/powerpoint/2010/main" val="1403476497"/>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057400" y="304800"/>
            <a:ext cx="5029200" cy="609600"/>
          </a:xfrm>
          <a:solidFill>
            <a:schemeClr val="bg1"/>
          </a:solidFill>
          <a:ln w="25400" cmpd="sng">
            <a:solidFill>
              <a:schemeClr val="tx1"/>
            </a:solidFill>
            <a:prstDash val="sysDot"/>
          </a:ln>
          <a:effectLst/>
        </p:spPr>
        <p:txBody>
          <a:bodyPr vert="horz" lIns="91440" tIns="45720" rIns="91440" bIns="45720" rtlCol="0" anchor="ctr" anchorCtr="1">
            <a:noAutofit/>
          </a:bodyPr>
          <a:lstStyle/>
          <a:p>
            <a:pPr marL="0" indent="0" algn="ctr">
              <a:buNone/>
            </a:pPr>
            <a:r>
              <a:rPr lang="en-US" sz="2800" dirty="0"/>
              <a:t>Certification Process Pieces</a:t>
            </a:r>
          </a:p>
        </p:txBody>
      </p:sp>
      <p:sp>
        <p:nvSpPr>
          <p:cNvPr id="18" name="Text Box 2"/>
          <p:cNvSpPr txBox="1">
            <a:spLocks noChangeArrowheads="1"/>
          </p:cNvSpPr>
          <p:nvPr/>
        </p:nvSpPr>
        <p:spPr bwMode="auto">
          <a:xfrm>
            <a:off x="1219200" y="5638800"/>
            <a:ext cx="3276600" cy="6463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defPPr>
              <a:defRPr lang="en-US"/>
            </a:defPPr>
            <a:lvl1pPr eaLnBrk="1" hangingPunct="1">
              <a:defRPr>
                <a:latin typeface="Calibri" pitchFamily="34" charset="0"/>
                <a:cs typeface="Calibri" pitchFamily="34" charset="0"/>
              </a:defRPr>
            </a:lvl1pPr>
            <a:lvl2pPr marL="742950" indent="-285750" eaLnBrk="0" hangingPunct="0"/>
            <a:lvl3pPr marL="1143000" indent="-228600" eaLnBrk="0" hangingPunct="0"/>
            <a:lvl4pPr marL="1600200" indent="-228600" eaLnBrk="0" hangingPunct="0"/>
            <a:lvl5pPr marL="2057400" indent="-228600" eaLnBrk="0" hangingPunct="0"/>
            <a:lvl6pPr marL="2514600" indent="-228600" algn="ctr" eaLnBrk="0" fontAlgn="base" hangingPunct="0">
              <a:spcBef>
                <a:spcPct val="0"/>
              </a:spcBef>
              <a:spcAft>
                <a:spcPct val="0"/>
              </a:spcAft>
            </a:lvl6pPr>
            <a:lvl7pPr marL="2971800" indent="-228600" algn="ctr" eaLnBrk="0" fontAlgn="base" hangingPunct="0">
              <a:spcBef>
                <a:spcPct val="0"/>
              </a:spcBef>
              <a:spcAft>
                <a:spcPct val="0"/>
              </a:spcAft>
            </a:lvl7pPr>
            <a:lvl8pPr marL="3429000" indent="-228600" algn="ctr" eaLnBrk="0" fontAlgn="base" hangingPunct="0">
              <a:spcBef>
                <a:spcPct val="0"/>
              </a:spcBef>
              <a:spcAft>
                <a:spcPct val="0"/>
              </a:spcAft>
            </a:lvl8pPr>
            <a:lvl9pPr marL="3886200" indent="-228600" algn="ctr" eaLnBrk="0" fontAlgn="base" hangingPunct="0">
              <a:spcBef>
                <a:spcPct val="0"/>
              </a:spcBef>
              <a:spcAft>
                <a:spcPct val="0"/>
              </a:spcAft>
            </a:lvl9pPr>
          </a:lstStyle>
          <a:p>
            <a:pPr algn="ctr"/>
            <a:r>
              <a:rPr lang="en-US" dirty="0"/>
              <a:t>Used by supervisor </a:t>
            </a:r>
            <a:r>
              <a:rPr lang="en-US" dirty="0" smtClean="0"/>
              <a:t>and team </a:t>
            </a:r>
            <a:r>
              <a:rPr lang="en-US" dirty="0"/>
              <a:t>member </a:t>
            </a:r>
            <a:r>
              <a:rPr lang="en-US" dirty="0" smtClean="0"/>
              <a:t>to assess work </a:t>
            </a:r>
            <a:r>
              <a:rPr lang="en-US" dirty="0"/>
              <a:t>practices</a:t>
            </a:r>
          </a:p>
        </p:txBody>
      </p:sp>
      <p:sp>
        <p:nvSpPr>
          <p:cNvPr id="19" name="Rectangle 3"/>
          <p:cNvSpPr>
            <a:spLocks noChangeArrowheads="1"/>
          </p:cNvSpPr>
          <p:nvPr/>
        </p:nvSpPr>
        <p:spPr bwMode="auto">
          <a:xfrm>
            <a:off x="1905000" y="4495800"/>
            <a:ext cx="1905000" cy="990600"/>
          </a:xfrm>
          <a:prstGeom prst="rect">
            <a:avLst/>
          </a:prstGeom>
          <a:solidFill>
            <a:schemeClr val="accent1"/>
          </a:solidFill>
          <a:ln w="9525">
            <a:solidFill>
              <a:schemeClr val="tx1"/>
            </a:solidFill>
            <a:miter lim="800000"/>
            <a:headEnd/>
            <a:tailEnd/>
          </a:ln>
          <a:effectLst>
            <a:outerShdw dist="35921" dir="2700000" algn="ctr" rotWithShape="0">
              <a:schemeClr val="bg2"/>
            </a:outerShdw>
          </a:effectLst>
        </p:spPr>
        <p:txBody>
          <a:bodyPr wrap="none" anchor="ctr"/>
          <a:lstStyle/>
          <a:p>
            <a:pPr algn="ctr"/>
            <a:r>
              <a:rPr lang="en-US" sz="2000" b="1" dirty="0">
                <a:latin typeface="Trebuchet MS" pitchFamily="34" charset="0"/>
              </a:rPr>
              <a:t>Position</a:t>
            </a:r>
          </a:p>
          <a:p>
            <a:pPr algn="ctr"/>
            <a:r>
              <a:rPr lang="en-US" sz="2000" b="1" dirty="0" smtClean="0">
                <a:latin typeface="Trebuchet MS" pitchFamily="34" charset="0"/>
              </a:rPr>
              <a:t>Observation</a:t>
            </a:r>
            <a:endParaRPr lang="en-US" sz="2000" b="1" dirty="0">
              <a:latin typeface="Trebuchet MS" pitchFamily="34" charset="0"/>
            </a:endParaRPr>
          </a:p>
          <a:p>
            <a:pPr algn="ctr"/>
            <a:r>
              <a:rPr lang="en-US" sz="2000" b="1" dirty="0">
                <a:latin typeface="Trebuchet MS" pitchFamily="34" charset="0"/>
              </a:rPr>
              <a:t>Checklists</a:t>
            </a:r>
          </a:p>
        </p:txBody>
      </p:sp>
      <p:sp>
        <p:nvSpPr>
          <p:cNvPr id="20" name="Text Box 4"/>
          <p:cNvSpPr txBox="1">
            <a:spLocks noChangeArrowheads="1"/>
          </p:cNvSpPr>
          <p:nvPr/>
        </p:nvSpPr>
        <p:spPr bwMode="auto">
          <a:xfrm>
            <a:off x="4876800" y="5678269"/>
            <a:ext cx="3657600" cy="6463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defPPr>
              <a:defRPr lang="en-US"/>
            </a:defPPr>
            <a:lvl1pPr eaLnBrk="1" hangingPunct="1">
              <a:defRPr>
                <a:latin typeface="Calibri" pitchFamily="34" charset="0"/>
                <a:cs typeface="Calibri" pitchFamily="34" charset="0"/>
              </a:defRPr>
            </a:lvl1pPr>
            <a:lvl2pPr marL="742950" indent="-285750" eaLnBrk="0" hangingPunct="0"/>
            <a:lvl3pPr marL="1143000" indent="-228600" eaLnBrk="0" hangingPunct="0"/>
            <a:lvl4pPr marL="1600200" indent="-228600" eaLnBrk="0" hangingPunct="0"/>
            <a:lvl5pPr marL="2057400" indent="-228600" eaLnBrk="0" hangingPunct="0"/>
            <a:lvl6pPr marL="2514600" indent="-228600" algn="ctr" eaLnBrk="0" fontAlgn="base" hangingPunct="0">
              <a:spcBef>
                <a:spcPct val="0"/>
              </a:spcBef>
              <a:spcAft>
                <a:spcPct val="0"/>
              </a:spcAft>
            </a:lvl6pPr>
            <a:lvl7pPr marL="2971800" indent="-228600" algn="ctr" eaLnBrk="0" fontAlgn="base" hangingPunct="0">
              <a:spcBef>
                <a:spcPct val="0"/>
              </a:spcBef>
              <a:spcAft>
                <a:spcPct val="0"/>
              </a:spcAft>
            </a:lvl7pPr>
            <a:lvl8pPr marL="3429000" indent="-228600" algn="ctr" eaLnBrk="0" fontAlgn="base" hangingPunct="0">
              <a:spcBef>
                <a:spcPct val="0"/>
              </a:spcBef>
              <a:spcAft>
                <a:spcPct val="0"/>
              </a:spcAft>
            </a:lvl8pPr>
            <a:lvl9pPr marL="3886200" indent="-228600" algn="ctr" eaLnBrk="0" fontAlgn="base" hangingPunct="0">
              <a:spcBef>
                <a:spcPct val="0"/>
              </a:spcBef>
              <a:spcAft>
                <a:spcPct val="0"/>
              </a:spcAft>
            </a:lvl9pPr>
          </a:lstStyle>
          <a:p>
            <a:pPr algn="ctr"/>
            <a:r>
              <a:rPr lang="en-US" dirty="0"/>
              <a:t>Used to gauge </a:t>
            </a:r>
            <a:r>
              <a:rPr lang="en-US" dirty="0" smtClean="0"/>
              <a:t>understanding and 100% retention </a:t>
            </a:r>
            <a:r>
              <a:rPr lang="en-US" dirty="0"/>
              <a:t>of key work practices</a:t>
            </a:r>
          </a:p>
        </p:txBody>
      </p:sp>
      <p:sp>
        <p:nvSpPr>
          <p:cNvPr id="21" name="Rectangle 5"/>
          <p:cNvSpPr>
            <a:spLocks noChangeArrowheads="1"/>
          </p:cNvSpPr>
          <p:nvPr/>
        </p:nvSpPr>
        <p:spPr bwMode="auto">
          <a:xfrm>
            <a:off x="5791200" y="4572000"/>
            <a:ext cx="1905000" cy="990600"/>
          </a:xfrm>
          <a:prstGeom prst="rect">
            <a:avLst/>
          </a:prstGeom>
          <a:solidFill>
            <a:srgbClr val="CCFFCC">
              <a:alpha val="99000"/>
            </a:srgbClr>
          </a:solidFill>
          <a:ln w="9525">
            <a:solidFill>
              <a:schemeClr val="tx1"/>
            </a:solidFill>
            <a:miter lim="800000"/>
            <a:headEnd/>
            <a:tailEnd/>
          </a:ln>
          <a:effectLst>
            <a:outerShdw dist="35921" dir="2700000" algn="ctr" rotWithShape="0">
              <a:schemeClr val="bg2"/>
            </a:outerShdw>
          </a:effectLst>
        </p:spPr>
        <p:txBody>
          <a:bodyPr wrap="none" anchor="ctr"/>
          <a:lstStyle/>
          <a:p>
            <a:pPr algn="ctr"/>
            <a:r>
              <a:rPr lang="en-US" sz="2000" b="1">
                <a:latin typeface="Trebuchet MS" pitchFamily="34" charset="0"/>
              </a:rPr>
              <a:t>Skill</a:t>
            </a:r>
          </a:p>
          <a:p>
            <a:pPr algn="ctr"/>
            <a:r>
              <a:rPr lang="en-US" sz="2000" b="1">
                <a:latin typeface="Trebuchet MS" pitchFamily="34" charset="0"/>
              </a:rPr>
              <a:t>Proficiency</a:t>
            </a:r>
          </a:p>
          <a:p>
            <a:pPr algn="ctr"/>
            <a:r>
              <a:rPr lang="en-US" sz="2000" b="1">
                <a:latin typeface="Trebuchet MS" pitchFamily="34" charset="0"/>
              </a:rPr>
              <a:t>Tests</a:t>
            </a:r>
          </a:p>
        </p:txBody>
      </p:sp>
      <p:sp>
        <p:nvSpPr>
          <p:cNvPr id="22" name="Text Box 6"/>
          <p:cNvSpPr txBox="1">
            <a:spLocks noChangeArrowheads="1"/>
          </p:cNvSpPr>
          <p:nvPr/>
        </p:nvSpPr>
        <p:spPr bwMode="auto">
          <a:xfrm>
            <a:off x="3124200" y="3048000"/>
            <a:ext cx="2819400" cy="92333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defPPr>
              <a:defRPr lang="en-US"/>
            </a:defPPr>
            <a:lvl1pPr eaLnBrk="1" hangingPunct="1">
              <a:defRPr>
                <a:latin typeface="Calibri" pitchFamily="34" charset="0"/>
                <a:cs typeface="Calibri" pitchFamily="34" charset="0"/>
              </a:defRPr>
            </a:lvl1pPr>
            <a:lvl2pPr marL="742950" indent="-285750" eaLnBrk="0" hangingPunct="0"/>
            <a:lvl3pPr marL="1143000" indent="-228600" eaLnBrk="0" hangingPunct="0"/>
            <a:lvl4pPr marL="1600200" indent="-228600" eaLnBrk="0" hangingPunct="0"/>
            <a:lvl5pPr marL="2057400" indent="-228600" eaLnBrk="0" hangingPunct="0"/>
            <a:lvl6pPr marL="2514600" indent="-228600" algn="ctr" eaLnBrk="0" fontAlgn="base" hangingPunct="0">
              <a:spcBef>
                <a:spcPct val="0"/>
              </a:spcBef>
              <a:spcAft>
                <a:spcPct val="0"/>
              </a:spcAft>
            </a:lvl6pPr>
            <a:lvl7pPr marL="2971800" indent="-228600" algn="ctr" eaLnBrk="0" fontAlgn="base" hangingPunct="0">
              <a:spcBef>
                <a:spcPct val="0"/>
              </a:spcBef>
              <a:spcAft>
                <a:spcPct val="0"/>
              </a:spcAft>
            </a:lvl7pPr>
            <a:lvl8pPr marL="3429000" indent="-228600" algn="ctr" eaLnBrk="0" fontAlgn="base" hangingPunct="0">
              <a:spcBef>
                <a:spcPct val="0"/>
              </a:spcBef>
              <a:spcAft>
                <a:spcPct val="0"/>
              </a:spcAft>
            </a:lvl8pPr>
            <a:lvl9pPr marL="3886200" indent="-228600" algn="ctr" eaLnBrk="0" fontAlgn="base" hangingPunct="0">
              <a:spcBef>
                <a:spcPct val="0"/>
              </a:spcBef>
              <a:spcAft>
                <a:spcPct val="0"/>
              </a:spcAft>
            </a:lvl9pPr>
          </a:lstStyle>
          <a:p>
            <a:pPr algn="ctr"/>
            <a:r>
              <a:rPr lang="en-US" dirty="0"/>
              <a:t>Used to review key job </a:t>
            </a:r>
            <a:r>
              <a:rPr lang="en-US" dirty="0" smtClean="0"/>
              <a:t>work instructions, hazards, and customer requirements</a:t>
            </a:r>
            <a:endParaRPr lang="en-US" dirty="0"/>
          </a:p>
        </p:txBody>
      </p:sp>
      <p:sp>
        <p:nvSpPr>
          <p:cNvPr id="23" name="Rectangle 7"/>
          <p:cNvSpPr>
            <a:spLocks noChangeArrowheads="1"/>
          </p:cNvSpPr>
          <p:nvPr/>
        </p:nvSpPr>
        <p:spPr bwMode="auto">
          <a:xfrm>
            <a:off x="3581400" y="1828800"/>
            <a:ext cx="1905000" cy="990600"/>
          </a:xfrm>
          <a:prstGeom prst="rect">
            <a:avLst/>
          </a:prstGeom>
          <a:solidFill>
            <a:srgbClr val="FFCC99">
              <a:alpha val="90000"/>
            </a:srgbClr>
          </a:solidFill>
          <a:ln w="9525">
            <a:solidFill>
              <a:schemeClr val="tx1"/>
            </a:solidFill>
            <a:miter lim="800000"/>
            <a:headEnd/>
            <a:tailEnd/>
          </a:ln>
          <a:effectLst>
            <a:outerShdw dist="35921" dir="2700000" algn="ctr" rotWithShape="0">
              <a:schemeClr val="bg2"/>
            </a:outerShdw>
          </a:effectLst>
        </p:spPr>
        <p:txBody>
          <a:bodyPr wrap="none" anchor="ctr"/>
          <a:lstStyle/>
          <a:p>
            <a:pPr algn="ctr"/>
            <a:r>
              <a:rPr lang="en-US" sz="2000" b="1">
                <a:latin typeface="Trebuchet MS" pitchFamily="34" charset="0"/>
              </a:rPr>
              <a:t>Procedure</a:t>
            </a:r>
          </a:p>
          <a:p>
            <a:pPr algn="ctr"/>
            <a:r>
              <a:rPr lang="en-US" sz="2000" b="1">
                <a:latin typeface="Trebuchet MS" pitchFamily="34" charset="0"/>
              </a:rPr>
              <a:t>Review</a:t>
            </a:r>
          </a:p>
        </p:txBody>
      </p:sp>
      <p:sp>
        <p:nvSpPr>
          <p:cNvPr id="24" name="Text Box 8"/>
          <p:cNvSpPr txBox="1">
            <a:spLocks noChangeArrowheads="1"/>
          </p:cNvSpPr>
          <p:nvPr/>
        </p:nvSpPr>
        <p:spPr bwMode="auto">
          <a:xfrm>
            <a:off x="304800" y="3025444"/>
            <a:ext cx="2514600" cy="92333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ctr" eaLnBrk="1" hangingPunct="1"/>
            <a:r>
              <a:rPr lang="en-US">
                <a:latin typeface="Calibri" pitchFamily="34" charset="0"/>
                <a:cs typeface="Calibri" pitchFamily="34" charset="0"/>
              </a:rPr>
              <a:t>Used to gain an overview of the job and its requirements</a:t>
            </a:r>
          </a:p>
        </p:txBody>
      </p:sp>
      <p:sp>
        <p:nvSpPr>
          <p:cNvPr id="25" name="Rectangle 9"/>
          <p:cNvSpPr>
            <a:spLocks noChangeArrowheads="1"/>
          </p:cNvSpPr>
          <p:nvPr/>
        </p:nvSpPr>
        <p:spPr bwMode="auto">
          <a:xfrm>
            <a:off x="609600" y="1842448"/>
            <a:ext cx="1905000" cy="990600"/>
          </a:xfrm>
          <a:prstGeom prst="rect">
            <a:avLst/>
          </a:prstGeom>
          <a:solidFill>
            <a:srgbClr val="FFFF99">
              <a:alpha val="88000"/>
            </a:srgbClr>
          </a:solidFill>
          <a:ln w="9525">
            <a:solidFill>
              <a:schemeClr val="tx1"/>
            </a:solidFill>
            <a:miter lim="800000"/>
            <a:headEnd/>
            <a:tailEnd/>
          </a:ln>
          <a:effectLst>
            <a:outerShdw dist="35921" dir="2700000" algn="ctr" rotWithShape="0">
              <a:schemeClr val="bg2"/>
            </a:outerShdw>
          </a:effectLst>
        </p:spPr>
        <p:txBody>
          <a:bodyPr wrap="none" anchor="ctr"/>
          <a:lstStyle/>
          <a:p>
            <a:pPr algn="ctr"/>
            <a:r>
              <a:rPr lang="en-US" sz="2000" b="1">
                <a:latin typeface="Trebuchet MS" pitchFamily="34" charset="0"/>
              </a:rPr>
              <a:t>PowerPoint</a:t>
            </a:r>
          </a:p>
          <a:p>
            <a:pPr algn="ctr"/>
            <a:r>
              <a:rPr lang="en-US" sz="2000" b="1">
                <a:latin typeface="Trebuchet MS" pitchFamily="34" charset="0"/>
              </a:rPr>
              <a:t>Presentations</a:t>
            </a:r>
          </a:p>
        </p:txBody>
      </p:sp>
      <p:sp>
        <p:nvSpPr>
          <p:cNvPr id="26" name="Text Box 10"/>
          <p:cNvSpPr txBox="1">
            <a:spLocks noChangeArrowheads="1"/>
          </p:cNvSpPr>
          <p:nvPr/>
        </p:nvSpPr>
        <p:spPr bwMode="auto">
          <a:xfrm>
            <a:off x="6096000" y="3048000"/>
            <a:ext cx="2743200" cy="6463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defPPr>
              <a:defRPr lang="en-US"/>
            </a:defPPr>
            <a:lvl1pPr eaLnBrk="1" hangingPunct="1">
              <a:defRPr>
                <a:latin typeface="Calibri" pitchFamily="34" charset="0"/>
                <a:cs typeface="Calibri" pitchFamily="34" charset="0"/>
              </a:defRPr>
            </a:lvl1pPr>
            <a:lvl2pPr marL="742950" indent="-285750" eaLnBrk="0" hangingPunct="0"/>
            <a:lvl3pPr marL="1143000" indent="-228600" eaLnBrk="0" hangingPunct="0"/>
            <a:lvl4pPr marL="1600200" indent="-228600" eaLnBrk="0" hangingPunct="0"/>
            <a:lvl5pPr marL="2057400" indent="-228600" eaLnBrk="0" hangingPunct="0"/>
            <a:lvl6pPr marL="2514600" indent="-228600" algn="ctr" eaLnBrk="0" fontAlgn="base" hangingPunct="0">
              <a:spcBef>
                <a:spcPct val="0"/>
              </a:spcBef>
              <a:spcAft>
                <a:spcPct val="0"/>
              </a:spcAft>
            </a:lvl6pPr>
            <a:lvl7pPr marL="2971800" indent="-228600" algn="ctr" eaLnBrk="0" fontAlgn="base" hangingPunct="0">
              <a:spcBef>
                <a:spcPct val="0"/>
              </a:spcBef>
              <a:spcAft>
                <a:spcPct val="0"/>
              </a:spcAft>
            </a:lvl7pPr>
            <a:lvl8pPr marL="3429000" indent="-228600" algn="ctr" eaLnBrk="0" fontAlgn="base" hangingPunct="0">
              <a:spcBef>
                <a:spcPct val="0"/>
              </a:spcBef>
              <a:spcAft>
                <a:spcPct val="0"/>
              </a:spcAft>
            </a:lvl8pPr>
            <a:lvl9pPr marL="3886200" indent="-228600" algn="ctr" eaLnBrk="0" fontAlgn="base" hangingPunct="0">
              <a:spcBef>
                <a:spcPct val="0"/>
              </a:spcBef>
              <a:spcAft>
                <a:spcPct val="0"/>
              </a:spcAft>
            </a:lvl9pPr>
          </a:lstStyle>
          <a:p>
            <a:pPr algn="ctr"/>
            <a:r>
              <a:rPr lang="en-US" dirty="0"/>
              <a:t>Used for self-study of skill proficiency test concepts</a:t>
            </a:r>
          </a:p>
        </p:txBody>
      </p:sp>
      <p:sp>
        <p:nvSpPr>
          <p:cNvPr id="27" name="Rectangle 11"/>
          <p:cNvSpPr>
            <a:spLocks noChangeArrowheads="1"/>
          </p:cNvSpPr>
          <p:nvPr/>
        </p:nvSpPr>
        <p:spPr bwMode="auto">
          <a:xfrm>
            <a:off x="6477000" y="1828800"/>
            <a:ext cx="1905000" cy="990600"/>
          </a:xfrm>
          <a:prstGeom prst="rect">
            <a:avLst/>
          </a:prstGeom>
          <a:solidFill>
            <a:schemeClr val="accent1"/>
          </a:solidFill>
          <a:ln w="9525">
            <a:solidFill>
              <a:schemeClr val="tx1"/>
            </a:solidFill>
            <a:miter lim="800000"/>
            <a:headEnd/>
            <a:tailEnd/>
          </a:ln>
          <a:effectLst>
            <a:outerShdw dist="35921" dir="2700000" algn="ctr" rotWithShape="0">
              <a:schemeClr val="bg2"/>
            </a:outerShdw>
          </a:effectLst>
        </p:spPr>
        <p:txBody>
          <a:bodyPr wrap="none" anchor="ctr"/>
          <a:lstStyle/>
          <a:p>
            <a:pPr algn="ctr"/>
            <a:r>
              <a:rPr lang="en-US" sz="2000" b="1" dirty="0">
                <a:latin typeface="Trebuchet MS" pitchFamily="34" charset="0"/>
              </a:rPr>
              <a:t>Flash Cards</a:t>
            </a:r>
          </a:p>
        </p:txBody>
      </p:sp>
      <p:pic>
        <p:nvPicPr>
          <p:cNvPr id="28" name="Picture 2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0" y="115888"/>
            <a:ext cx="1402546" cy="1408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val="1911507300"/>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39291" y="533400"/>
            <a:ext cx="5580509" cy="533400"/>
          </a:xfrm>
          <a:solidFill>
            <a:schemeClr val="bg1"/>
          </a:solidFill>
          <a:ln w="25400" cmpd="sng">
            <a:solidFill>
              <a:schemeClr val="tx1"/>
            </a:solidFill>
            <a:prstDash val="sysDot"/>
          </a:ln>
          <a:effectLst/>
        </p:spPr>
        <p:txBody>
          <a:bodyPr vert="horz" lIns="91440" tIns="45720" rIns="91440" bIns="45720" rtlCol="0" anchor="ctr" anchorCtr="1">
            <a:noAutofit/>
          </a:bodyPr>
          <a:lstStyle/>
          <a:p>
            <a:pPr marL="0" indent="0" algn="ctr">
              <a:buNone/>
            </a:pPr>
            <a:r>
              <a:rPr lang="en-US" sz="2800" dirty="0"/>
              <a:t>Example Position Certification</a:t>
            </a:r>
          </a:p>
        </p:txBody>
      </p:sp>
      <p:pic>
        <p:nvPicPr>
          <p:cNvPr id="4" name="Picture 1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55150" y="101427"/>
            <a:ext cx="2010058" cy="231316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5" name="Text Box 2"/>
          <p:cNvSpPr txBox="1">
            <a:spLocks noChangeArrowheads="1"/>
          </p:cNvSpPr>
          <p:nvPr/>
        </p:nvSpPr>
        <p:spPr bwMode="auto">
          <a:xfrm>
            <a:off x="874266" y="5110102"/>
            <a:ext cx="5107360"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l" eaLnBrk="1" hangingPunct="1"/>
            <a:r>
              <a:rPr lang="en-US" sz="2000">
                <a:latin typeface="Tahoma" pitchFamily="34" charset="0"/>
                <a:ea typeface="Tahoma" pitchFamily="34" charset="0"/>
                <a:cs typeface="Tahoma" pitchFamily="34" charset="0"/>
              </a:rPr>
              <a:t>Personal procedure review and update time</a:t>
            </a:r>
          </a:p>
        </p:txBody>
      </p:sp>
      <p:sp>
        <p:nvSpPr>
          <p:cNvPr id="6" name="Text Box 3"/>
          <p:cNvSpPr txBox="1">
            <a:spLocks noChangeArrowheads="1"/>
          </p:cNvSpPr>
          <p:nvPr/>
        </p:nvSpPr>
        <p:spPr bwMode="auto">
          <a:xfrm>
            <a:off x="893316" y="3267015"/>
            <a:ext cx="5596725"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l" eaLnBrk="1" hangingPunct="1"/>
            <a:r>
              <a:rPr lang="en-US" sz="2000">
                <a:latin typeface="Tahoma" pitchFamily="34" charset="0"/>
                <a:ea typeface="Tahoma" pitchFamily="34" charset="0"/>
                <a:cs typeface="Tahoma" pitchFamily="34" charset="0"/>
              </a:rPr>
              <a:t>200 hours of time on job following peer training</a:t>
            </a:r>
          </a:p>
        </p:txBody>
      </p:sp>
      <p:sp>
        <p:nvSpPr>
          <p:cNvPr id="7" name="Text Box 4"/>
          <p:cNvSpPr txBox="1">
            <a:spLocks noChangeArrowheads="1"/>
          </p:cNvSpPr>
          <p:nvPr/>
        </p:nvSpPr>
        <p:spPr bwMode="auto">
          <a:xfrm>
            <a:off x="912366" y="3881377"/>
            <a:ext cx="7393434"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l" eaLnBrk="1" hangingPunct="1"/>
            <a:r>
              <a:rPr lang="en-US" sz="2000">
                <a:latin typeface="Tahoma" pitchFamily="34" charset="0"/>
                <a:ea typeface="Tahoma" pitchFamily="34" charset="0"/>
                <a:cs typeface="Tahoma" pitchFamily="34" charset="0"/>
              </a:rPr>
              <a:t>Skill proficiency test score (90% first pass / 100% second pass)</a:t>
            </a:r>
          </a:p>
        </p:txBody>
      </p:sp>
      <p:sp>
        <p:nvSpPr>
          <p:cNvPr id="8" name="Text Box 5"/>
          <p:cNvSpPr txBox="1">
            <a:spLocks noChangeArrowheads="1"/>
          </p:cNvSpPr>
          <p:nvPr/>
        </p:nvSpPr>
        <p:spPr bwMode="auto">
          <a:xfrm>
            <a:off x="931416" y="4490977"/>
            <a:ext cx="6285247"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l" eaLnBrk="1" hangingPunct="1"/>
            <a:r>
              <a:rPr lang="en-US" sz="2000">
                <a:latin typeface="Tahoma" pitchFamily="34" charset="0"/>
                <a:ea typeface="Tahoma" pitchFamily="34" charset="0"/>
                <a:cs typeface="Tahoma" pitchFamily="34" charset="0"/>
              </a:rPr>
              <a:t>75% or better score on Position Observation Checklist</a:t>
            </a:r>
          </a:p>
        </p:txBody>
      </p:sp>
      <p:sp>
        <p:nvSpPr>
          <p:cNvPr id="9" name="Text Box 6"/>
          <p:cNvSpPr txBox="1">
            <a:spLocks noChangeArrowheads="1"/>
          </p:cNvSpPr>
          <p:nvPr/>
        </p:nvSpPr>
        <p:spPr bwMode="auto">
          <a:xfrm>
            <a:off x="439291" y="1919227"/>
            <a:ext cx="6553200" cy="4616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l" eaLnBrk="1" hangingPunct="1"/>
            <a:r>
              <a:rPr lang="en-US" sz="2400">
                <a:solidFill>
                  <a:srgbClr val="0000FF"/>
                </a:solidFill>
                <a:latin typeface="Comic Sans MS" pitchFamily="66" charset="0"/>
              </a:rPr>
              <a:t>Filler Operator  Certification Requirements</a:t>
            </a:r>
          </a:p>
        </p:txBody>
      </p:sp>
      <p:sp>
        <p:nvSpPr>
          <p:cNvPr id="10" name="Text Box 7"/>
          <p:cNvSpPr txBox="1">
            <a:spLocks noChangeArrowheads="1"/>
          </p:cNvSpPr>
          <p:nvPr/>
        </p:nvSpPr>
        <p:spPr bwMode="auto">
          <a:xfrm>
            <a:off x="861566" y="2581215"/>
            <a:ext cx="5724003"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l" eaLnBrk="1" hangingPunct="1"/>
            <a:r>
              <a:rPr lang="en-US" sz="2000">
                <a:latin typeface="Tahoma" pitchFamily="34" charset="0"/>
                <a:ea typeface="Tahoma" pitchFamily="34" charset="0"/>
                <a:cs typeface="Tahoma" pitchFamily="34" charset="0"/>
              </a:rPr>
              <a:t>80 hours of training time on job w/ certified peer</a:t>
            </a:r>
          </a:p>
        </p:txBody>
      </p:sp>
      <p:sp>
        <p:nvSpPr>
          <p:cNvPr id="11" name="Text Box 8"/>
          <p:cNvSpPr txBox="1">
            <a:spLocks noChangeArrowheads="1"/>
          </p:cNvSpPr>
          <p:nvPr/>
        </p:nvSpPr>
        <p:spPr bwMode="auto">
          <a:xfrm>
            <a:off x="880616" y="5695890"/>
            <a:ext cx="6063070"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l" eaLnBrk="1" hangingPunct="1"/>
            <a:r>
              <a:rPr lang="en-US" sz="2000">
                <a:latin typeface="Tahoma" pitchFamily="34" charset="0"/>
                <a:ea typeface="Tahoma" pitchFamily="34" charset="0"/>
                <a:cs typeface="Tahoma" pitchFamily="34" charset="0"/>
              </a:rPr>
              <a:t>Accident free for past six months / good attendance</a:t>
            </a:r>
          </a:p>
        </p:txBody>
      </p:sp>
      <p:graphicFrame>
        <p:nvGraphicFramePr>
          <p:cNvPr id="12" name="Object 10"/>
          <p:cNvGraphicFramePr>
            <a:graphicFrameLocks noChangeAspect="1"/>
          </p:cNvGraphicFramePr>
          <p:nvPr>
            <p:extLst>
              <p:ext uri="{D42A27DB-BD31-4B8C-83A1-F6EECF244321}">
                <p14:modId xmlns:p14="http://schemas.microsoft.com/office/powerpoint/2010/main" val="1136005625"/>
              </p:ext>
            </p:extLst>
          </p:nvPr>
        </p:nvGraphicFramePr>
        <p:xfrm>
          <a:off x="667891" y="2709802"/>
          <a:ext cx="152400" cy="152400"/>
        </p:xfrm>
        <a:graphic>
          <a:graphicData uri="http://schemas.openxmlformats.org/presentationml/2006/ole">
            <mc:AlternateContent xmlns:mc="http://schemas.openxmlformats.org/markup-compatibility/2006">
              <mc:Choice xmlns:v="urn:schemas-microsoft-com:vml" Requires="v">
                <p:oleObj spid="_x0000_s4091" name="CorelDRAW" r:id="rId4" imgW="304800" imgH="304800" progId="CorelDRAW.Graphic.10">
                  <p:embed/>
                </p:oleObj>
              </mc:Choice>
              <mc:Fallback>
                <p:oleObj name="CorelDRAW" r:id="rId4" imgW="304800" imgH="304800" progId="CorelDRAW.Graphic.10">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67891" y="2709802"/>
                        <a:ext cx="152400" cy="152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oleObj>
              </mc:Fallback>
            </mc:AlternateContent>
          </a:graphicData>
        </a:graphic>
      </p:graphicFrame>
      <p:graphicFrame>
        <p:nvGraphicFramePr>
          <p:cNvPr id="13" name="Object 11"/>
          <p:cNvGraphicFramePr>
            <a:graphicFrameLocks noChangeAspect="1"/>
          </p:cNvGraphicFramePr>
          <p:nvPr>
            <p:extLst>
              <p:ext uri="{D42A27DB-BD31-4B8C-83A1-F6EECF244321}">
                <p14:modId xmlns:p14="http://schemas.microsoft.com/office/powerpoint/2010/main" val="1137890091"/>
              </p:ext>
            </p:extLst>
          </p:nvPr>
        </p:nvGraphicFramePr>
        <p:xfrm>
          <a:off x="667891" y="4629090"/>
          <a:ext cx="152400" cy="152400"/>
        </p:xfrm>
        <a:graphic>
          <a:graphicData uri="http://schemas.openxmlformats.org/presentationml/2006/ole">
            <mc:AlternateContent xmlns:mc="http://schemas.openxmlformats.org/markup-compatibility/2006">
              <mc:Choice xmlns:v="urn:schemas-microsoft-com:vml" Requires="v">
                <p:oleObj spid="_x0000_s4092" name="CorelDRAW" r:id="rId6" imgW="304800" imgH="304800" progId="CorelDRAW.Graphic.10">
                  <p:embed/>
                </p:oleObj>
              </mc:Choice>
              <mc:Fallback>
                <p:oleObj name="CorelDRAW" r:id="rId6" imgW="304800" imgH="304800" progId="CorelDRAW.Graphic.10">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67891" y="4629090"/>
                        <a:ext cx="152400" cy="152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oleObj>
              </mc:Fallback>
            </mc:AlternateContent>
          </a:graphicData>
        </a:graphic>
      </p:graphicFrame>
      <p:graphicFrame>
        <p:nvGraphicFramePr>
          <p:cNvPr id="14" name="Object 12"/>
          <p:cNvGraphicFramePr>
            <a:graphicFrameLocks noChangeAspect="1"/>
          </p:cNvGraphicFramePr>
          <p:nvPr>
            <p:extLst>
              <p:ext uri="{D42A27DB-BD31-4B8C-83A1-F6EECF244321}">
                <p14:modId xmlns:p14="http://schemas.microsoft.com/office/powerpoint/2010/main" val="2019386629"/>
              </p:ext>
            </p:extLst>
          </p:nvPr>
        </p:nvGraphicFramePr>
        <p:xfrm>
          <a:off x="667891" y="4005202"/>
          <a:ext cx="152400" cy="152400"/>
        </p:xfrm>
        <a:graphic>
          <a:graphicData uri="http://schemas.openxmlformats.org/presentationml/2006/ole">
            <mc:AlternateContent xmlns:mc="http://schemas.openxmlformats.org/markup-compatibility/2006">
              <mc:Choice xmlns:v="urn:schemas-microsoft-com:vml" Requires="v">
                <p:oleObj spid="_x0000_s4093" name="CorelDRAW" r:id="rId7" imgW="304800" imgH="304800" progId="CorelDRAW.Graphic.10">
                  <p:embed/>
                </p:oleObj>
              </mc:Choice>
              <mc:Fallback>
                <p:oleObj name="CorelDRAW" r:id="rId7" imgW="304800" imgH="304800" progId="CorelDRAW.Graphic.10">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67891" y="4005202"/>
                        <a:ext cx="152400" cy="152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oleObj>
              </mc:Fallback>
            </mc:AlternateContent>
          </a:graphicData>
        </a:graphic>
      </p:graphicFrame>
      <p:graphicFrame>
        <p:nvGraphicFramePr>
          <p:cNvPr id="15" name="Object 13"/>
          <p:cNvGraphicFramePr>
            <a:graphicFrameLocks noChangeAspect="1"/>
          </p:cNvGraphicFramePr>
          <p:nvPr>
            <p:extLst>
              <p:ext uri="{D42A27DB-BD31-4B8C-83A1-F6EECF244321}">
                <p14:modId xmlns:p14="http://schemas.microsoft.com/office/powerpoint/2010/main" val="1848215258"/>
              </p:ext>
            </p:extLst>
          </p:nvPr>
        </p:nvGraphicFramePr>
        <p:xfrm>
          <a:off x="667891" y="3390840"/>
          <a:ext cx="152400" cy="152400"/>
        </p:xfrm>
        <a:graphic>
          <a:graphicData uri="http://schemas.openxmlformats.org/presentationml/2006/ole">
            <mc:AlternateContent xmlns:mc="http://schemas.openxmlformats.org/markup-compatibility/2006">
              <mc:Choice xmlns:v="urn:schemas-microsoft-com:vml" Requires="v">
                <p:oleObj spid="_x0000_s4094" name="CorelDRAW" r:id="rId8" imgW="304800" imgH="304800" progId="CorelDRAW.Graphic.10">
                  <p:embed/>
                </p:oleObj>
              </mc:Choice>
              <mc:Fallback>
                <p:oleObj name="CorelDRAW" r:id="rId8" imgW="304800" imgH="304800" progId="CorelDRAW.Graphic.10">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67891" y="3390840"/>
                        <a:ext cx="152400" cy="152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oleObj>
              </mc:Fallback>
            </mc:AlternateContent>
          </a:graphicData>
        </a:graphic>
      </p:graphicFrame>
      <p:graphicFrame>
        <p:nvGraphicFramePr>
          <p:cNvPr id="16" name="Object 14"/>
          <p:cNvGraphicFramePr>
            <a:graphicFrameLocks noChangeAspect="1"/>
          </p:cNvGraphicFramePr>
          <p:nvPr>
            <p:extLst>
              <p:ext uri="{D42A27DB-BD31-4B8C-83A1-F6EECF244321}">
                <p14:modId xmlns:p14="http://schemas.microsoft.com/office/powerpoint/2010/main" val="1867429085"/>
              </p:ext>
            </p:extLst>
          </p:nvPr>
        </p:nvGraphicFramePr>
        <p:xfrm>
          <a:off x="667891" y="5248215"/>
          <a:ext cx="152400" cy="152400"/>
        </p:xfrm>
        <a:graphic>
          <a:graphicData uri="http://schemas.openxmlformats.org/presentationml/2006/ole">
            <mc:AlternateContent xmlns:mc="http://schemas.openxmlformats.org/markup-compatibility/2006">
              <mc:Choice xmlns:v="urn:schemas-microsoft-com:vml" Requires="v">
                <p:oleObj spid="_x0000_s4095" name="CorelDRAW" r:id="rId9" imgW="304800" imgH="304800" progId="CorelDRAW.Graphic.10">
                  <p:embed/>
                </p:oleObj>
              </mc:Choice>
              <mc:Fallback>
                <p:oleObj name="CorelDRAW" r:id="rId9" imgW="304800" imgH="304800" progId="CorelDRAW.Graphic.10">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67891" y="5248215"/>
                        <a:ext cx="152400" cy="152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oleObj>
              </mc:Fallback>
            </mc:AlternateContent>
          </a:graphicData>
        </a:graphic>
      </p:graphicFrame>
      <p:graphicFrame>
        <p:nvGraphicFramePr>
          <p:cNvPr id="17" name="Object 15"/>
          <p:cNvGraphicFramePr>
            <a:graphicFrameLocks noChangeAspect="1"/>
          </p:cNvGraphicFramePr>
          <p:nvPr>
            <p:extLst>
              <p:ext uri="{D42A27DB-BD31-4B8C-83A1-F6EECF244321}">
                <p14:modId xmlns:p14="http://schemas.microsoft.com/office/powerpoint/2010/main" val="4196748855"/>
              </p:ext>
            </p:extLst>
          </p:nvPr>
        </p:nvGraphicFramePr>
        <p:xfrm>
          <a:off x="667891" y="5843527"/>
          <a:ext cx="152400" cy="152400"/>
        </p:xfrm>
        <a:graphic>
          <a:graphicData uri="http://schemas.openxmlformats.org/presentationml/2006/ole">
            <mc:AlternateContent xmlns:mc="http://schemas.openxmlformats.org/markup-compatibility/2006">
              <mc:Choice xmlns:v="urn:schemas-microsoft-com:vml" Requires="v">
                <p:oleObj spid="_x0000_s890880" name="CorelDRAW" r:id="rId10" imgW="304800" imgH="304800" progId="CorelDRAW.Graphic.10">
                  <p:embed/>
                </p:oleObj>
              </mc:Choice>
              <mc:Fallback>
                <p:oleObj name="CorelDRAW" r:id="rId10" imgW="304800" imgH="304800" progId="CorelDRAW.Graphic.10">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67891" y="5843527"/>
                        <a:ext cx="152400" cy="152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1991881692"/>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35031" y="228600"/>
            <a:ext cx="7899369" cy="609600"/>
          </a:xfrm>
          <a:solidFill>
            <a:schemeClr val="bg1"/>
          </a:solidFill>
          <a:ln w="25400" cmpd="sng">
            <a:solidFill>
              <a:schemeClr val="tx1"/>
            </a:solidFill>
            <a:prstDash val="sysDot"/>
          </a:ln>
          <a:effectLst/>
        </p:spPr>
        <p:txBody>
          <a:bodyPr vert="horz" lIns="91440" tIns="45720" rIns="91440" bIns="45720" rtlCol="0" anchor="ctr" anchorCtr="1">
            <a:noAutofit/>
          </a:bodyPr>
          <a:lstStyle/>
          <a:p>
            <a:pPr marL="0" indent="0" algn="ctr">
              <a:buNone/>
            </a:pPr>
            <a:r>
              <a:rPr lang="en-US" sz="2800" dirty="0"/>
              <a:t>Position Observation Checklist (POC) Example</a:t>
            </a:r>
          </a:p>
        </p:txBody>
      </p:sp>
      <p:pic>
        <p:nvPicPr>
          <p:cNvPr id="3"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7200" y="1219200"/>
            <a:ext cx="8305800" cy="48752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38100"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val="2602558000"/>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00200" y="381000"/>
            <a:ext cx="5943600" cy="533400"/>
          </a:xfrm>
          <a:solidFill>
            <a:schemeClr val="bg1"/>
          </a:solidFill>
          <a:ln w="25400" cmpd="sng">
            <a:solidFill>
              <a:schemeClr val="tx1"/>
            </a:solidFill>
            <a:prstDash val="sysDot"/>
          </a:ln>
          <a:effectLst/>
        </p:spPr>
        <p:txBody>
          <a:bodyPr vert="horz" lIns="91440" tIns="45720" rIns="91440" bIns="45720" rtlCol="0" anchor="ctr" anchorCtr="1">
            <a:noAutofit/>
          </a:bodyPr>
          <a:lstStyle/>
          <a:p>
            <a:pPr marL="0" indent="0" algn="ctr">
              <a:buNone/>
            </a:pPr>
            <a:r>
              <a:rPr lang="en-US" sz="2800" dirty="0"/>
              <a:t>Skill Certification Best Practices</a:t>
            </a:r>
          </a:p>
        </p:txBody>
      </p:sp>
      <p:sp>
        <p:nvSpPr>
          <p:cNvPr id="3" name="Text Box 2"/>
          <p:cNvSpPr txBox="1">
            <a:spLocks noChangeArrowheads="1"/>
          </p:cNvSpPr>
          <p:nvPr/>
        </p:nvSpPr>
        <p:spPr bwMode="auto">
          <a:xfrm>
            <a:off x="881062" y="4827853"/>
            <a:ext cx="7019925" cy="4619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l" eaLnBrk="1" hangingPunct="1"/>
            <a:r>
              <a:rPr lang="en-US" sz="2400">
                <a:latin typeface="Calibri" pitchFamily="34" charset="0"/>
                <a:cs typeface="Calibri" pitchFamily="34" charset="0"/>
              </a:rPr>
              <a:t>Identify what needs to be 100% committed to memory</a:t>
            </a:r>
          </a:p>
        </p:txBody>
      </p:sp>
      <p:sp>
        <p:nvSpPr>
          <p:cNvPr id="4" name="Text Box 3"/>
          <p:cNvSpPr txBox="1">
            <a:spLocks noChangeArrowheads="1"/>
          </p:cNvSpPr>
          <p:nvPr/>
        </p:nvSpPr>
        <p:spPr bwMode="auto">
          <a:xfrm>
            <a:off x="900112" y="2984766"/>
            <a:ext cx="7748588" cy="46196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l" eaLnBrk="1" hangingPunct="1"/>
            <a:r>
              <a:rPr lang="en-US" sz="2400">
                <a:latin typeface="Calibri" pitchFamily="34" charset="0"/>
                <a:cs typeface="Calibri" pitchFamily="34" charset="0"/>
              </a:rPr>
              <a:t>Use Position Observation Checklists to gauge skill proficiency</a:t>
            </a:r>
          </a:p>
        </p:txBody>
      </p:sp>
      <p:sp>
        <p:nvSpPr>
          <p:cNvPr id="5" name="Text Box 4"/>
          <p:cNvSpPr txBox="1">
            <a:spLocks noChangeArrowheads="1"/>
          </p:cNvSpPr>
          <p:nvPr/>
        </p:nvSpPr>
        <p:spPr bwMode="auto">
          <a:xfrm>
            <a:off x="919162" y="3599128"/>
            <a:ext cx="7843838" cy="4619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l" eaLnBrk="1" hangingPunct="1"/>
            <a:r>
              <a:rPr lang="en-US" sz="2400">
                <a:latin typeface="Calibri" pitchFamily="34" charset="0"/>
                <a:cs typeface="Calibri" pitchFamily="34" charset="0"/>
              </a:rPr>
              <a:t>Require time on job to demonstrate expected work behaviors</a:t>
            </a:r>
          </a:p>
        </p:txBody>
      </p:sp>
      <p:sp>
        <p:nvSpPr>
          <p:cNvPr id="6" name="Text Box 5"/>
          <p:cNvSpPr txBox="1">
            <a:spLocks noChangeArrowheads="1"/>
          </p:cNvSpPr>
          <p:nvPr/>
        </p:nvSpPr>
        <p:spPr bwMode="auto">
          <a:xfrm>
            <a:off x="938212" y="4208728"/>
            <a:ext cx="7027863" cy="4619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l" eaLnBrk="1" hangingPunct="1"/>
            <a:r>
              <a:rPr lang="en-US" sz="2400">
                <a:latin typeface="Calibri" pitchFamily="34" charset="0"/>
                <a:cs typeface="Calibri" pitchFamily="34" charset="0"/>
              </a:rPr>
              <a:t>Link certification requirements to EACH job description</a:t>
            </a:r>
          </a:p>
        </p:txBody>
      </p:sp>
      <p:sp>
        <p:nvSpPr>
          <p:cNvPr id="7" name="Text Box 6"/>
          <p:cNvSpPr txBox="1">
            <a:spLocks noChangeArrowheads="1"/>
          </p:cNvSpPr>
          <p:nvPr/>
        </p:nvSpPr>
        <p:spPr bwMode="auto">
          <a:xfrm>
            <a:off x="750887" y="1250779"/>
            <a:ext cx="7696200" cy="8302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ctr" eaLnBrk="1" hangingPunct="1"/>
            <a:r>
              <a:rPr lang="en-US" sz="2400" dirty="0">
                <a:solidFill>
                  <a:srgbClr val="0000FF"/>
                </a:solidFill>
                <a:latin typeface="Comic Sans MS" pitchFamily="66" charset="0"/>
              </a:rPr>
              <a:t>Certifications are used to help emphasize the need for demonstrated skill success</a:t>
            </a:r>
          </a:p>
        </p:txBody>
      </p:sp>
      <p:sp>
        <p:nvSpPr>
          <p:cNvPr id="8" name="Text Box 7"/>
          <p:cNvSpPr txBox="1">
            <a:spLocks noChangeArrowheads="1"/>
          </p:cNvSpPr>
          <p:nvPr/>
        </p:nvSpPr>
        <p:spPr bwMode="auto">
          <a:xfrm>
            <a:off x="868362" y="2362030"/>
            <a:ext cx="6149975" cy="46196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l" eaLnBrk="1" hangingPunct="1"/>
            <a:r>
              <a:rPr lang="en-US" sz="2400">
                <a:latin typeface="Calibri" pitchFamily="34" charset="0"/>
                <a:cs typeface="Calibri" pitchFamily="34" charset="0"/>
              </a:rPr>
              <a:t>Minimize use of lecture in favor of practice time</a:t>
            </a:r>
          </a:p>
        </p:txBody>
      </p:sp>
      <p:sp>
        <p:nvSpPr>
          <p:cNvPr id="9" name="Text Box 8"/>
          <p:cNvSpPr txBox="1">
            <a:spLocks noChangeArrowheads="1"/>
          </p:cNvSpPr>
          <p:nvPr/>
        </p:nvSpPr>
        <p:spPr bwMode="auto">
          <a:xfrm>
            <a:off x="887412" y="5413641"/>
            <a:ext cx="7635875" cy="83026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l" eaLnBrk="1" hangingPunct="1"/>
            <a:r>
              <a:rPr lang="en-US" sz="2400">
                <a:latin typeface="Calibri" pitchFamily="34" charset="0"/>
                <a:cs typeface="Calibri" pitchFamily="34" charset="0"/>
              </a:rPr>
              <a:t>Use computer-based training (CBT) for compliance or awareness needs only</a:t>
            </a:r>
          </a:p>
        </p:txBody>
      </p:sp>
      <p:graphicFrame>
        <p:nvGraphicFramePr>
          <p:cNvPr id="10" name="Object 10"/>
          <p:cNvGraphicFramePr>
            <a:graphicFrameLocks noChangeAspect="1"/>
          </p:cNvGraphicFramePr>
          <p:nvPr>
            <p:extLst>
              <p:ext uri="{D42A27DB-BD31-4B8C-83A1-F6EECF244321}">
                <p14:modId xmlns:p14="http://schemas.microsoft.com/office/powerpoint/2010/main" val="1172321100"/>
              </p:ext>
            </p:extLst>
          </p:nvPr>
        </p:nvGraphicFramePr>
        <p:xfrm>
          <a:off x="674687" y="2490617"/>
          <a:ext cx="152400" cy="152400"/>
        </p:xfrm>
        <a:graphic>
          <a:graphicData uri="http://schemas.openxmlformats.org/presentationml/2006/ole">
            <mc:AlternateContent xmlns:mc="http://schemas.openxmlformats.org/markup-compatibility/2006">
              <mc:Choice xmlns:v="urn:schemas-microsoft-com:vml" Requires="v">
                <p:oleObj spid="_x0000_s5115" name="CorelDRAW" r:id="rId3" imgW="304800" imgH="304800" progId="CorelDRAW.Graphic.10">
                  <p:embed/>
                </p:oleObj>
              </mc:Choice>
              <mc:Fallback>
                <p:oleObj name="CorelDRAW" r:id="rId3" imgW="304800" imgH="304800" progId="CorelDRAW.Graphic.10">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4687" y="2490617"/>
                        <a:ext cx="152400" cy="152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oleObj>
              </mc:Fallback>
            </mc:AlternateContent>
          </a:graphicData>
        </a:graphic>
      </p:graphicFrame>
      <p:graphicFrame>
        <p:nvGraphicFramePr>
          <p:cNvPr id="11" name="Object 11"/>
          <p:cNvGraphicFramePr>
            <a:graphicFrameLocks noChangeAspect="1"/>
          </p:cNvGraphicFramePr>
          <p:nvPr>
            <p:extLst>
              <p:ext uri="{D42A27DB-BD31-4B8C-83A1-F6EECF244321}">
                <p14:modId xmlns:p14="http://schemas.microsoft.com/office/powerpoint/2010/main" val="1337528119"/>
              </p:ext>
            </p:extLst>
          </p:nvPr>
        </p:nvGraphicFramePr>
        <p:xfrm>
          <a:off x="674687" y="4346841"/>
          <a:ext cx="152400" cy="152400"/>
        </p:xfrm>
        <a:graphic>
          <a:graphicData uri="http://schemas.openxmlformats.org/presentationml/2006/ole">
            <mc:AlternateContent xmlns:mc="http://schemas.openxmlformats.org/markup-compatibility/2006">
              <mc:Choice xmlns:v="urn:schemas-microsoft-com:vml" Requires="v">
                <p:oleObj spid="_x0000_s5116" name="CorelDRAW" r:id="rId5" imgW="304800" imgH="304800" progId="CorelDRAW.Graphic.10">
                  <p:embed/>
                </p:oleObj>
              </mc:Choice>
              <mc:Fallback>
                <p:oleObj name="CorelDRAW" r:id="rId5" imgW="304800" imgH="304800" progId="CorelDRAW.Graphic.10">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4687" y="4346841"/>
                        <a:ext cx="152400" cy="152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oleObj>
              </mc:Fallback>
            </mc:AlternateContent>
          </a:graphicData>
        </a:graphic>
      </p:graphicFrame>
      <p:graphicFrame>
        <p:nvGraphicFramePr>
          <p:cNvPr id="12" name="Object 12"/>
          <p:cNvGraphicFramePr>
            <a:graphicFrameLocks noChangeAspect="1"/>
          </p:cNvGraphicFramePr>
          <p:nvPr>
            <p:extLst>
              <p:ext uri="{D42A27DB-BD31-4B8C-83A1-F6EECF244321}">
                <p14:modId xmlns:p14="http://schemas.microsoft.com/office/powerpoint/2010/main" val="2123762884"/>
              </p:ext>
            </p:extLst>
          </p:nvPr>
        </p:nvGraphicFramePr>
        <p:xfrm>
          <a:off x="674687" y="3722953"/>
          <a:ext cx="152400" cy="152400"/>
        </p:xfrm>
        <a:graphic>
          <a:graphicData uri="http://schemas.openxmlformats.org/presentationml/2006/ole">
            <mc:AlternateContent xmlns:mc="http://schemas.openxmlformats.org/markup-compatibility/2006">
              <mc:Choice xmlns:v="urn:schemas-microsoft-com:vml" Requires="v">
                <p:oleObj spid="_x0000_s5117" name="CorelDRAW" r:id="rId6" imgW="304800" imgH="304800" progId="CorelDRAW.Graphic.10">
                  <p:embed/>
                </p:oleObj>
              </mc:Choice>
              <mc:Fallback>
                <p:oleObj name="CorelDRAW" r:id="rId6" imgW="304800" imgH="304800" progId="CorelDRAW.Graphic.10">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4687" y="3722953"/>
                        <a:ext cx="152400" cy="152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oleObj>
              </mc:Fallback>
            </mc:AlternateContent>
          </a:graphicData>
        </a:graphic>
      </p:graphicFrame>
      <p:graphicFrame>
        <p:nvGraphicFramePr>
          <p:cNvPr id="13" name="Object 13"/>
          <p:cNvGraphicFramePr>
            <a:graphicFrameLocks noChangeAspect="1"/>
          </p:cNvGraphicFramePr>
          <p:nvPr>
            <p:extLst>
              <p:ext uri="{D42A27DB-BD31-4B8C-83A1-F6EECF244321}">
                <p14:modId xmlns:p14="http://schemas.microsoft.com/office/powerpoint/2010/main" val="757094601"/>
              </p:ext>
            </p:extLst>
          </p:nvPr>
        </p:nvGraphicFramePr>
        <p:xfrm>
          <a:off x="674687" y="3108591"/>
          <a:ext cx="152400" cy="152400"/>
        </p:xfrm>
        <a:graphic>
          <a:graphicData uri="http://schemas.openxmlformats.org/presentationml/2006/ole">
            <mc:AlternateContent xmlns:mc="http://schemas.openxmlformats.org/markup-compatibility/2006">
              <mc:Choice xmlns:v="urn:schemas-microsoft-com:vml" Requires="v">
                <p:oleObj spid="_x0000_s5118" name="CorelDRAW" r:id="rId7" imgW="304800" imgH="304800" progId="CorelDRAW.Graphic.10">
                  <p:embed/>
                </p:oleObj>
              </mc:Choice>
              <mc:Fallback>
                <p:oleObj name="CorelDRAW" r:id="rId7" imgW="304800" imgH="304800" progId="CorelDRAW.Graphic.10">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4687" y="3108591"/>
                        <a:ext cx="152400" cy="152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oleObj>
              </mc:Fallback>
            </mc:AlternateContent>
          </a:graphicData>
        </a:graphic>
      </p:graphicFrame>
      <p:graphicFrame>
        <p:nvGraphicFramePr>
          <p:cNvPr id="14" name="Object 14"/>
          <p:cNvGraphicFramePr>
            <a:graphicFrameLocks noChangeAspect="1"/>
          </p:cNvGraphicFramePr>
          <p:nvPr>
            <p:extLst>
              <p:ext uri="{D42A27DB-BD31-4B8C-83A1-F6EECF244321}">
                <p14:modId xmlns:p14="http://schemas.microsoft.com/office/powerpoint/2010/main" val="648350532"/>
              </p:ext>
            </p:extLst>
          </p:nvPr>
        </p:nvGraphicFramePr>
        <p:xfrm>
          <a:off x="674687" y="4965966"/>
          <a:ext cx="152400" cy="152400"/>
        </p:xfrm>
        <a:graphic>
          <a:graphicData uri="http://schemas.openxmlformats.org/presentationml/2006/ole">
            <mc:AlternateContent xmlns:mc="http://schemas.openxmlformats.org/markup-compatibility/2006">
              <mc:Choice xmlns:v="urn:schemas-microsoft-com:vml" Requires="v">
                <p:oleObj spid="_x0000_s5119" name="CorelDRAW" r:id="rId8" imgW="304800" imgH="304800" progId="CorelDRAW.Graphic.10">
                  <p:embed/>
                </p:oleObj>
              </mc:Choice>
              <mc:Fallback>
                <p:oleObj name="CorelDRAW" r:id="rId8" imgW="304800" imgH="304800" progId="CorelDRAW.Graphic.10">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4687" y="4965966"/>
                        <a:ext cx="152400" cy="152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oleObj>
              </mc:Fallback>
            </mc:AlternateContent>
          </a:graphicData>
        </a:graphic>
      </p:graphicFrame>
      <p:graphicFrame>
        <p:nvGraphicFramePr>
          <p:cNvPr id="15" name="Object 15"/>
          <p:cNvGraphicFramePr>
            <a:graphicFrameLocks noChangeAspect="1"/>
          </p:cNvGraphicFramePr>
          <p:nvPr>
            <p:extLst>
              <p:ext uri="{D42A27DB-BD31-4B8C-83A1-F6EECF244321}">
                <p14:modId xmlns:p14="http://schemas.microsoft.com/office/powerpoint/2010/main" val="495366446"/>
              </p:ext>
            </p:extLst>
          </p:nvPr>
        </p:nvGraphicFramePr>
        <p:xfrm>
          <a:off x="674687" y="5561278"/>
          <a:ext cx="152400" cy="152400"/>
        </p:xfrm>
        <a:graphic>
          <a:graphicData uri="http://schemas.openxmlformats.org/presentationml/2006/ole">
            <mc:AlternateContent xmlns:mc="http://schemas.openxmlformats.org/markup-compatibility/2006">
              <mc:Choice xmlns:v="urn:schemas-microsoft-com:vml" Requires="v">
                <p:oleObj spid="_x0000_s891904" name="CorelDRAW" r:id="rId9" imgW="304800" imgH="304800" progId="CorelDRAW.Graphic.10">
                  <p:embed/>
                </p:oleObj>
              </mc:Choice>
              <mc:Fallback>
                <p:oleObj name="CorelDRAW" r:id="rId9" imgW="304800" imgH="304800" progId="CorelDRAW.Graphic.10">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4687" y="5561278"/>
                        <a:ext cx="152400" cy="152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71344625"/>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1118" y="301625"/>
            <a:ext cx="5627077" cy="612775"/>
          </a:xfrm>
          <a:solidFill>
            <a:schemeClr val="bg1"/>
          </a:solidFill>
          <a:ln w="25400" cmpd="sng">
            <a:solidFill>
              <a:schemeClr val="tx1"/>
            </a:solidFill>
            <a:prstDash val="sysDot"/>
          </a:ln>
          <a:effectLst/>
        </p:spPr>
        <p:txBody>
          <a:bodyPr vert="horz" lIns="91440" tIns="45720" rIns="91440" bIns="45720" rtlCol="0" anchor="ctr" anchorCtr="1">
            <a:noAutofit/>
          </a:bodyPr>
          <a:lstStyle/>
          <a:p>
            <a:pPr marL="0" indent="0" algn="ctr">
              <a:buNone/>
            </a:pPr>
            <a:r>
              <a:rPr lang="en-US" sz="2800" dirty="0" smtClean="0"/>
              <a:t>Training Effectiveness Spectrum</a:t>
            </a:r>
            <a:endParaRPr lang="en-US" sz="2800" dirty="0"/>
          </a:p>
        </p:txBody>
      </p:sp>
      <p:sp>
        <p:nvSpPr>
          <p:cNvPr id="5" name="Text Box 3"/>
          <p:cNvSpPr txBox="1">
            <a:spLocks noChangeArrowheads="1"/>
          </p:cNvSpPr>
          <p:nvPr/>
        </p:nvSpPr>
        <p:spPr bwMode="auto">
          <a:xfrm>
            <a:off x="5943600" y="152400"/>
            <a:ext cx="3124200" cy="95410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lgn="ctr">
              <a:defRPr/>
            </a:pPr>
            <a:r>
              <a:rPr lang="en-US" sz="2800" b="1" dirty="0" smtClean="0">
                <a:ln w="1905">
                  <a:noFill/>
                </a:ln>
                <a:gradFill>
                  <a:gsLst>
                    <a:gs pos="0">
                      <a:srgbClr val="800000"/>
                    </a:gs>
                    <a:gs pos="58000">
                      <a:srgbClr val="FF0000"/>
                    </a:gs>
                    <a:gs pos="100000">
                      <a:srgbClr val="DCA1EA"/>
                    </a:gs>
                  </a:gsLst>
                  <a:lin ang="5400000"/>
                </a:gradFill>
                <a:effectLst>
                  <a:innerShdw blurRad="76200" dist="68580" dir="5400000">
                    <a:srgbClr val="000000">
                      <a:alpha val="65000"/>
                    </a:srgbClr>
                  </a:innerShdw>
                </a:effectLst>
                <a:latin typeface="Synchro LET"/>
                <a:cs typeface="Synchro LET"/>
              </a:rPr>
              <a:t>Towards Better Work Systems</a:t>
            </a:r>
            <a:endParaRPr lang="en-US" sz="2800" b="1" dirty="0">
              <a:ln w="1905">
                <a:noFill/>
              </a:ln>
              <a:gradFill>
                <a:gsLst>
                  <a:gs pos="0">
                    <a:srgbClr val="800000"/>
                  </a:gs>
                  <a:gs pos="58000">
                    <a:srgbClr val="FF0000"/>
                  </a:gs>
                  <a:gs pos="100000">
                    <a:srgbClr val="DCA1EA"/>
                  </a:gs>
                </a:gsLst>
                <a:lin ang="5400000"/>
              </a:gradFill>
              <a:effectLst>
                <a:innerShdw blurRad="76200" dist="68580" dir="5400000">
                  <a:srgbClr val="000000">
                    <a:alpha val="65000"/>
                  </a:srgbClr>
                </a:innerShdw>
              </a:effectLst>
              <a:latin typeface="Synchro LET"/>
              <a:cs typeface="Synchro LET"/>
            </a:endParaRPr>
          </a:p>
        </p:txBody>
      </p:sp>
      <p:sp>
        <p:nvSpPr>
          <p:cNvPr id="6" name="Rounded Rectangle 5"/>
          <p:cNvSpPr/>
          <p:nvPr/>
        </p:nvSpPr>
        <p:spPr>
          <a:xfrm>
            <a:off x="338138" y="2642231"/>
            <a:ext cx="8501062" cy="109728"/>
          </a:xfrm>
          <a:prstGeom prst="roundRect">
            <a:avLst/>
          </a:prstGeom>
          <a:gradFill flip="none" rotWithShape="1">
            <a:gsLst>
              <a:gs pos="0">
                <a:srgbClr val="FF3399"/>
              </a:gs>
              <a:gs pos="25000">
                <a:srgbClr val="FF6633"/>
              </a:gs>
              <a:gs pos="50000">
                <a:srgbClr val="FFFF00"/>
              </a:gs>
              <a:gs pos="75000">
                <a:srgbClr val="01A78F"/>
              </a:gs>
              <a:gs pos="100000">
                <a:srgbClr val="3366FF"/>
              </a:gs>
            </a:gsLst>
            <a:lin ang="0" scaled="1"/>
            <a:tileRect/>
          </a:gradFill>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a:latin typeface="Calibri" pitchFamily="34" charset="0"/>
              <a:cs typeface="Calibri" pitchFamily="34" charset="0"/>
            </a:endParaRPr>
          </a:p>
        </p:txBody>
      </p:sp>
      <p:sp>
        <p:nvSpPr>
          <p:cNvPr id="7" name="TextBox 30"/>
          <p:cNvSpPr txBox="1">
            <a:spLocks noChangeArrowheads="1"/>
          </p:cNvSpPr>
          <p:nvPr/>
        </p:nvSpPr>
        <p:spPr bwMode="auto">
          <a:xfrm>
            <a:off x="304800" y="1657293"/>
            <a:ext cx="1524000"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r>
              <a:rPr lang="en-US" sz="1800" dirty="0" smtClean="0">
                <a:latin typeface="Calibri" pitchFamily="34" charset="0"/>
                <a:cs typeface="Calibri" pitchFamily="34" charset="0"/>
              </a:rPr>
              <a:t>Self Study</a:t>
            </a:r>
            <a:endParaRPr lang="en-US" sz="1800" dirty="0">
              <a:latin typeface="Calibri" pitchFamily="34" charset="0"/>
              <a:cs typeface="Calibri" pitchFamily="34" charset="0"/>
            </a:endParaRPr>
          </a:p>
        </p:txBody>
      </p:sp>
      <p:sp>
        <p:nvSpPr>
          <p:cNvPr id="8" name="TextBox 31"/>
          <p:cNvSpPr txBox="1">
            <a:spLocks noChangeArrowheads="1"/>
          </p:cNvSpPr>
          <p:nvPr/>
        </p:nvSpPr>
        <p:spPr bwMode="auto">
          <a:xfrm>
            <a:off x="7150100" y="1657293"/>
            <a:ext cx="1524000"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r>
              <a:rPr lang="en-US" sz="1800" dirty="0" smtClean="0">
                <a:latin typeface="Calibri" pitchFamily="34" charset="0"/>
                <a:cs typeface="Calibri" pitchFamily="34" charset="0"/>
              </a:rPr>
              <a:t>Certification Process</a:t>
            </a:r>
            <a:endParaRPr lang="en-US" sz="1800" dirty="0">
              <a:latin typeface="Calibri" pitchFamily="34" charset="0"/>
              <a:cs typeface="Calibri" pitchFamily="34" charset="0"/>
            </a:endParaRPr>
          </a:p>
        </p:txBody>
      </p:sp>
      <p:sp>
        <p:nvSpPr>
          <p:cNvPr id="9" name="TextBox 32"/>
          <p:cNvSpPr txBox="1">
            <a:spLocks noChangeArrowheads="1"/>
          </p:cNvSpPr>
          <p:nvPr/>
        </p:nvSpPr>
        <p:spPr bwMode="auto">
          <a:xfrm>
            <a:off x="1834440" y="1657293"/>
            <a:ext cx="1524000"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r>
              <a:rPr lang="en-US" sz="1800" dirty="0" smtClean="0">
                <a:latin typeface="Calibri" pitchFamily="34" charset="0"/>
                <a:cs typeface="Calibri" pitchFamily="34" charset="0"/>
              </a:rPr>
              <a:t>Lecture / Classroom</a:t>
            </a:r>
            <a:endParaRPr lang="en-US" sz="1800" dirty="0">
              <a:latin typeface="Calibri" pitchFamily="34" charset="0"/>
              <a:cs typeface="Calibri" pitchFamily="34" charset="0"/>
            </a:endParaRPr>
          </a:p>
        </p:txBody>
      </p:sp>
      <p:sp>
        <p:nvSpPr>
          <p:cNvPr id="10" name="TextBox 33"/>
          <p:cNvSpPr txBox="1">
            <a:spLocks noChangeArrowheads="1"/>
          </p:cNvSpPr>
          <p:nvPr/>
        </p:nvSpPr>
        <p:spPr bwMode="auto">
          <a:xfrm>
            <a:off x="3505200" y="3143193"/>
            <a:ext cx="1676400"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r>
              <a:rPr lang="en-US" sz="1800" dirty="0" smtClean="0">
                <a:latin typeface="Calibri" pitchFamily="34" charset="0"/>
                <a:cs typeface="Calibri" pitchFamily="34" charset="0"/>
              </a:rPr>
              <a:t>Interactive with Skill Testing</a:t>
            </a:r>
            <a:endParaRPr lang="en-US" sz="1800" dirty="0">
              <a:latin typeface="Calibri" pitchFamily="34" charset="0"/>
              <a:cs typeface="Calibri" pitchFamily="34" charset="0"/>
            </a:endParaRPr>
          </a:p>
        </p:txBody>
      </p:sp>
      <p:sp>
        <p:nvSpPr>
          <p:cNvPr id="11" name="TextBox 34"/>
          <p:cNvSpPr txBox="1">
            <a:spLocks noChangeArrowheads="1"/>
          </p:cNvSpPr>
          <p:nvPr/>
        </p:nvSpPr>
        <p:spPr bwMode="auto">
          <a:xfrm>
            <a:off x="5334000" y="3124143"/>
            <a:ext cx="1524000"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r>
              <a:rPr lang="en-US" sz="1800" dirty="0" smtClean="0">
                <a:latin typeface="Calibri" pitchFamily="34" charset="0"/>
                <a:cs typeface="Calibri" pitchFamily="34" charset="0"/>
              </a:rPr>
              <a:t>Skill Practice in Field</a:t>
            </a:r>
            <a:endParaRPr lang="en-US" sz="1800" dirty="0">
              <a:latin typeface="Calibri" pitchFamily="34" charset="0"/>
              <a:cs typeface="Calibri" pitchFamily="34" charset="0"/>
            </a:endParaRPr>
          </a:p>
        </p:txBody>
      </p:sp>
      <p:sp>
        <p:nvSpPr>
          <p:cNvPr id="12" name="TextBox 35"/>
          <p:cNvSpPr txBox="1">
            <a:spLocks noChangeArrowheads="1"/>
          </p:cNvSpPr>
          <p:nvPr/>
        </p:nvSpPr>
        <p:spPr bwMode="auto">
          <a:xfrm>
            <a:off x="194038" y="3144781"/>
            <a:ext cx="1644820"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r>
              <a:rPr lang="en-US" sz="1800" dirty="0" smtClean="0">
                <a:latin typeface="Calibri" pitchFamily="34" charset="0"/>
                <a:cs typeface="Calibri" pitchFamily="34" charset="0"/>
              </a:rPr>
              <a:t>Read and Sign Training</a:t>
            </a:r>
            <a:endParaRPr lang="en-US" sz="1800" dirty="0">
              <a:latin typeface="Calibri" pitchFamily="34" charset="0"/>
              <a:cs typeface="Calibri" pitchFamily="34" charset="0"/>
            </a:endParaRPr>
          </a:p>
        </p:txBody>
      </p:sp>
      <p:sp>
        <p:nvSpPr>
          <p:cNvPr id="13" name="TextBox 36"/>
          <p:cNvSpPr txBox="1">
            <a:spLocks noChangeArrowheads="1"/>
          </p:cNvSpPr>
          <p:nvPr/>
        </p:nvSpPr>
        <p:spPr bwMode="auto">
          <a:xfrm>
            <a:off x="7085013" y="3143193"/>
            <a:ext cx="1677987"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r>
              <a:rPr lang="en-US" sz="1800" dirty="0" smtClean="0">
                <a:latin typeface="Calibri" pitchFamily="34" charset="0"/>
                <a:cs typeface="Calibri" pitchFamily="34" charset="0"/>
              </a:rPr>
              <a:t>Step by step walkthroughs</a:t>
            </a:r>
            <a:endParaRPr lang="en-US" sz="1800" dirty="0">
              <a:latin typeface="Calibri" pitchFamily="34" charset="0"/>
              <a:cs typeface="Calibri" pitchFamily="34" charset="0"/>
            </a:endParaRPr>
          </a:p>
        </p:txBody>
      </p:sp>
      <p:sp>
        <p:nvSpPr>
          <p:cNvPr id="14" name="TextBox 37"/>
          <p:cNvSpPr txBox="1">
            <a:spLocks noChangeArrowheads="1"/>
          </p:cNvSpPr>
          <p:nvPr/>
        </p:nvSpPr>
        <p:spPr bwMode="auto">
          <a:xfrm>
            <a:off x="5257800" y="1657293"/>
            <a:ext cx="1524000"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r>
              <a:rPr lang="en-US" sz="1800" dirty="0" smtClean="0">
                <a:latin typeface="Calibri" pitchFamily="34" charset="0"/>
                <a:cs typeface="Calibri" pitchFamily="34" charset="0"/>
              </a:rPr>
              <a:t>Pre-Task Toolbox </a:t>
            </a:r>
            <a:r>
              <a:rPr lang="en-US" sz="1800" dirty="0">
                <a:latin typeface="Calibri" pitchFamily="34" charset="0"/>
                <a:cs typeface="Calibri" pitchFamily="34" charset="0"/>
              </a:rPr>
              <a:t>Talks</a:t>
            </a:r>
          </a:p>
        </p:txBody>
      </p:sp>
      <p:sp>
        <p:nvSpPr>
          <p:cNvPr id="15" name="TextBox 38"/>
          <p:cNvSpPr txBox="1">
            <a:spLocks noChangeArrowheads="1"/>
          </p:cNvSpPr>
          <p:nvPr/>
        </p:nvSpPr>
        <p:spPr bwMode="auto">
          <a:xfrm>
            <a:off x="1862138" y="3143193"/>
            <a:ext cx="1524000"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r>
              <a:rPr lang="en-US" sz="1800" dirty="0" smtClean="0">
                <a:latin typeface="Calibri" pitchFamily="34" charset="0"/>
                <a:cs typeface="Calibri" pitchFamily="34" charset="0"/>
              </a:rPr>
              <a:t>Web-based Training</a:t>
            </a:r>
            <a:endParaRPr lang="en-US" sz="1800" dirty="0">
              <a:latin typeface="Calibri" pitchFamily="34" charset="0"/>
              <a:cs typeface="Calibri" pitchFamily="34" charset="0"/>
            </a:endParaRPr>
          </a:p>
        </p:txBody>
      </p:sp>
      <p:sp>
        <p:nvSpPr>
          <p:cNvPr id="16" name="TextBox 39"/>
          <p:cNvSpPr txBox="1">
            <a:spLocks noChangeArrowheads="1"/>
          </p:cNvSpPr>
          <p:nvPr/>
        </p:nvSpPr>
        <p:spPr bwMode="auto">
          <a:xfrm>
            <a:off x="3581400" y="1679518"/>
            <a:ext cx="1524000"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r>
              <a:rPr lang="en-US" sz="1800" dirty="0" smtClean="0">
                <a:latin typeface="Calibri" pitchFamily="34" charset="0"/>
                <a:cs typeface="Calibri" pitchFamily="34" charset="0"/>
              </a:rPr>
              <a:t>Skill Practice with Coach</a:t>
            </a:r>
            <a:endParaRPr lang="en-US" sz="1800" dirty="0">
              <a:latin typeface="Calibri" pitchFamily="34" charset="0"/>
              <a:cs typeface="Calibri" pitchFamily="34" charset="0"/>
            </a:endParaRPr>
          </a:p>
        </p:txBody>
      </p:sp>
      <p:cxnSp>
        <p:nvCxnSpPr>
          <p:cNvPr id="17" name="Straight Connector 16"/>
          <p:cNvCxnSpPr/>
          <p:nvPr/>
        </p:nvCxnSpPr>
        <p:spPr>
          <a:xfrm>
            <a:off x="1062038" y="2343093"/>
            <a:ext cx="0" cy="73117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2590800" y="2343093"/>
            <a:ext cx="0" cy="73117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4343400" y="2343093"/>
            <a:ext cx="0" cy="73117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6047096" y="2343093"/>
            <a:ext cx="0" cy="73117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7889544" y="2343093"/>
            <a:ext cx="0" cy="73117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2" name="Text Box 38"/>
          <p:cNvSpPr txBox="1">
            <a:spLocks noChangeArrowheads="1"/>
          </p:cNvSpPr>
          <p:nvPr/>
        </p:nvSpPr>
        <p:spPr bwMode="auto">
          <a:xfrm>
            <a:off x="3463643" y="4711010"/>
            <a:ext cx="5094614"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en-US" sz="2000" dirty="0" smtClean="0">
                <a:latin typeface="+mn-lt"/>
              </a:rPr>
              <a:t>Team lead keeps the big picture in mind</a:t>
            </a:r>
            <a:endParaRPr lang="en-US" sz="2000" dirty="0">
              <a:latin typeface="+mn-lt"/>
            </a:endParaRPr>
          </a:p>
        </p:txBody>
      </p:sp>
      <p:graphicFrame>
        <p:nvGraphicFramePr>
          <p:cNvPr id="23" name="Object 39"/>
          <p:cNvGraphicFramePr>
            <a:graphicFrameLocks noChangeAspect="1"/>
          </p:cNvGraphicFramePr>
          <p:nvPr>
            <p:extLst>
              <p:ext uri="{D42A27DB-BD31-4B8C-83A1-F6EECF244321}">
                <p14:modId xmlns:p14="http://schemas.microsoft.com/office/powerpoint/2010/main" val="1589048734"/>
              </p:ext>
            </p:extLst>
          </p:nvPr>
        </p:nvGraphicFramePr>
        <p:xfrm flipH="1" flipV="1">
          <a:off x="3311243" y="4873973"/>
          <a:ext cx="174759" cy="164822"/>
        </p:xfrm>
        <a:graphic>
          <a:graphicData uri="http://schemas.openxmlformats.org/presentationml/2006/ole">
            <mc:AlternateContent xmlns:mc="http://schemas.openxmlformats.org/markup-compatibility/2006">
              <mc:Choice xmlns:v="urn:schemas-microsoft-com:vml" Requires="v">
                <p:oleObj spid="_x0000_s444186" name="CorelDRAW" r:id="rId3" imgW="304800" imgH="304800" progId="CorelDRAW.Graphic.10">
                  <p:embed/>
                </p:oleObj>
              </mc:Choice>
              <mc:Fallback>
                <p:oleObj name="CorelDRAW" r:id="rId3" imgW="304800" imgH="304800" progId="CorelDRAW.Graphic.10">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flipV="1">
                        <a:off x="3311243" y="4873973"/>
                        <a:ext cx="174759" cy="164822"/>
                      </a:xfrm>
                      <a:prstGeom prst="rect">
                        <a:avLst/>
                      </a:prstGeom>
                      <a:noFill/>
                      <a:ln>
                        <a:noFill/>
                      </a:ln>
                      <a:effectLst/>
                      <a:extLst/>
                    </p:spPr>
                  </p:pic>
                </p:oleObj>
              </mc:Fallback>
            </mc:AlternateContent>
          </a:graphicData>
        </a:graphic>
      </p:graphicFrame>
      <p:graphicFrame>
        <p:nvGraphicFramePr>
          <p:cNvPr id="24" name="Object 40"/>
          <p:cNvGraphicFramePr>
            <a:graphicFrameLocks noChangeAspect="1"/>
          </p:cNvGraphicFramePr>
          <p:nvPr>
            <p:extLst>
              <p:ext uri="{D42A27DB-BD31-4B8C-83A1-F6EECF244321}">
                <p14:modId xmlns:p14="http://schemas.microsoft.com/office/powerpoint/2010/main" val="1514925586"/>
              </p:ext>
            </p:extLst>
          </p:nvPr>
        </p:nvGraphicFramePr>
        <p:xfrm flipH="1" flipV="1">
          <a:off x="3311243" y="4458590"/>
          <a:ext cx="174759" cy="164822"/>
        </p:xfrm>
        <a:graphic>
          <a:graphicData uri="http://schemas.openxmlformats.org/presentationml/2006/ole">
            <mc:AlternateContent xmlns:mc="http://schemas.openxmlformats.org/markup-compatibility/2006">
              <mc:Choice xmlns:v="urn:schemas-microsoft-com:vml" Requires="v">
                <p:oleObj spid="_x0000_s444187" name="CorelDRAW" r:id="rId5" imgW="304800" imgH="304800" progId="CorelDRAW.Graphic.10">
                  <p:embed/>
                </p:oleObj>
              </mc:Choice>
              <mc:Fallback>
                <p:oleObj name="CorelDRAW" r:id="rId5" imgW="304800" imgH="304800" progId="CorelDRAW.Graphic.10">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flipV="1">
                        <a:off x="3311243" y="4458590"/>
                        <a:ext cx="174759" cy="164822"/>
                      </a:xfrm>
                      <a:prstGeom prst="rect">
                        <a:avLst/>
                      </a:prstGeom>
                      <a:noFill/>
                      <a:ln>
                        <a:noFill/>
                      </a:ln>
                      <a:effectLst/>
                      <a:extLst/>
                    </p:spPr>
                  </p:pic>
                </p:oleObj>
              </mc:Fallback>
            </mc:AlternateContent>
          </a:graphicData>
        </a:graphic>
      </p:graphicFrame>
      <p:sp>
        <p:nvSpPr>
          <p:cNvPr id="25" name="Text Box 41"/>
          <p:cNvSpPr txBox="1">
            <a:spLocks noChangeArrowheads="1"/>
          </p:cNvSpPr>
          <p:nvPr/>
        </p:nvSpPr>
        <p:spPr bwMode="auto">
          <a:xfrm>
            <a:off x="3463643" y="4314678"/>
            <a:ext cx="4657716"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en-US" sz="2000" dirty="0" smtClean="0">
                <a:latin typeface="+mn-lt"/>
              </a:rPr>
              <a:t>Match prep style to team skill mix</a:t>
            </a:r>
            <a:endParaRPr lang="en-US" sz="2000" dirty="0">
              <a:latin typeface="+mn-lt"/>
            </a:endParaRPr>
          </a:p>
        </p:txBody>
      </p:sp>
      <p:graphicFrame>
        <p:nvGraphicFramePr>
          <p:cNvPr id="26" name="Object 40"/>
          <p:cNvGraphicFramePr>
            <a:graphicFrameLocks noChangeAspect="1"/>
          </p:cNvGraphicFramePr>
          <p:nvPr>
            <p:extLst>
              <p:ext uri="{D42A27DB-BD31-4B8C-83A1-F6EECF244321}">
                <p14:modId xmlns:p14="http://schemas.microsoft.com/office/powerpoint/2010/main" val="3220479671"/>
              </p:ext>
            </p:extLst>
          </p:nvPr>
        </p:nvGraphicFramePr>
        <p:xfrm flipH="1" flipV="1">
          <a:off x="3308222" y="5238965"/>
          <a:ext cx="174759" cy="164822"/>
        </p:xfrm>
        <a:graphic>
          <a:graphicData uri="http://schemas.openxmlformats.org/presentationml/2006/ole">
            <mc:AlternateContent xmlns:mc="http://schemas.openxmlformats.org/markup-compatibility/2006">
              <mc:Choice xmlns:v="urn:schemas-microsoft-com:vml" Requires="v">
                <p:oleObj spid="_x0000_s444188" name="CorelDRAW" r:id="rId6" imgW="304800" imgH="304800" progId="CorelDRAW.Graphic.10">
                  <p:embed/>
                </p:oleObj>
              </mc:Choice>
              <mc:Fallback>
                <p:oleObj name="CorelDRAW" r:id="rId6" imgW="304800" imgH="304800" progId="CorelDRAW.Graphic.10">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flipV="1">
                        <a:off x="3308222" y="5238965"/>
                        <a:ext cx="174759" cy="164822"/>
                      </a:xfrm>
                      <a:prstGeom prst="rect">
                        <a:avLst/>
                      </a:prstGeom>
                      <a:noFill/>
                      <a:ln>
                        <a:noFill/>
                      </a:ln>
                      <a:effectLst/>
                      <a:extLst/>
                    </p:spPr>
                  </p:pic>
                </p:oleObj>
              </mc:Fallback>
            </mc:AlternateContent>
          </a:graphicData>
        </a:graphic>
      </p:graphicFrame>
      <p:sp>
        <p:nvSpPr>
          <p:cNvPr id="27" name="Text Box 41"/>
          <p:cNvSpPr txBox="1">
            <a:spLocks noChangeArrowheads="1"/>
          </p:cNvSpPr>
          <p:nvPr/>
        </p:nvSpPr>
        <p:spPr bwMode="auto">
          <a:xfrm>
            <a:off x="3460623" y="5095053"/>
            <a:ext cx="5360217"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en-US" sz="2000" dirty="0" smtClean="0">
                <a:latin typeface="+mn-lt"/>
              </a:rPr>
              <a:t>Add prep detail and layers as risk increases</a:t>
            </a:r>
            <a:endParaRPr lang="en-US" sz="2000" dirty="0">
              <a:latin typeface="+mn-lt"/>
            </a:endParaRPr>
          </a:p>
        </p:txBody>
      </p:sp>
      <p:sp>
        <p:nvSpPr>
          <p:cNvPr id="28" name="TextBox 35"/>
          <p:cNvSpPr txBox="1">
            <a:spLocks noChangeArrowheads="1"/>
          </p:cNvSpPr>
          <p:nvPr/>
        </p:nvSpPr>
        <p:spPr bwMode="auto">
          <a:xfrm>
            <a:off x="667440" y="4777910"/>
            <a:ext cx="2057400" cy="707886"/>
          </a:xfrm>
          <a:prstGeom prst="rect">
            <a:avLst/>
          </a:prstGeom>
          <a:solidFill>
            <a:schemeClr val="accent2">
              <a:lumMod val="20000"/>
              <a:lumOff val="80000"/>
            </a:schemeClr>
          </a:solidFill>
          <a:ln>
            <a:solidFill>
              <a:schemeClr val="tx1"/>
            </a:solidFill>
          </a:ln>
          <a:extLst/>
        </p:spPr>
        <p:txBody>
          <a:bodyPr wrap="squar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r>
              <a:rPr lang="en-US" sz="2000" b="1" dirty="0" smtClean="0">
                <a:latin typeface="Calibri" pitchFamily="34" charset="0"/>
                <a:cs typeface="Calibri" pitchFamily="34" charset="0"/>
              </a:rPr>
              <a:t>Training System Building Codes</a:t>
            </a:r>
            <a:endParaRPr lang="en-US" sz="2000" b="1" dirty="0">
              <a:latin typeface="Calibri" pitchFamily="34" charset="0"/>
              <a:cs typeface="Calibri" pitchFamily="34" charset="0"/>
            </a:endParaRPr>
          </a:p>
        </p:txBody>
      </p:sp>
      <p:grpSp>
        <p:nvGrpSpPr>
          <p:cNvPr id="29" name="Group 28"/>
          <p:cNvGrpSpPr/>
          <p:nvPr/>
        </p:nvGrpSpPr>
        <p:grpSpPr>
          <a:xfrm>
            <a:off x="3386138" y="2413605"/>
            <a:ext cx="271462" cy="533400"/>
            <a:chOff x="3386138" y="3042312"/>
            <a:chExt cx="271462" cy="533400"/>
          </a:xfrm>
        </p:grpSpPr>
        <p:sp>
          <p:nvSpPr>
            <p:cNvPr id="30" name="Rounded Rectangle 29"/>
            <p:cNvSpPr/>
            <p:nvPr/>
          </p:nvSpPr>
          <p:spPr>
            <a:xfrm>
              <a:off x="3386138" y="3042312"/>
              <a:ext cx="271462" cy="533400"/>
            </a:xfrm>
            <a:prstGeom prst="roundRect">
              <a:avLst/>
            </a:prstGeom>
            <a:gradFill>
              <a:gsLst>
                <a:gs pos="0">
                  <a:schemeClr val="accent6">
                    <a:lumMod val="40000"/>
                    <a:lumOff val="60000"/>
                  </a:schemeClr>
                </a:gs>
                <a:gs pos="80000">
                  <a:schemeClr val="accent6">
                    <a:lumMod val="40000"/>
                    <a:lumOff val="60000"/>
                  </a:schemeClr>
                </a:gs>
                <a:gs pos="100000">
                  <a:schemeClr val="accent6">
                    <a:lumMod val="20000"/>
                    <a:lumOff val="80000"/>
                  </a:schemeClr>
                </a:gs>
              </a:gsLst>
            </a:gradFill>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sp>
          <p:nvSpPr>
            <p:cNvPr id="31" name="Right Arrow 30"/>
            <p:cNvSpPr/>
            <p:nvPr/>
          </p:nvSpPr>
          <p:spPr>
            <a:xfrm>
              <a:off x="3440731" y="3235656"/>
              <a:ext cx="181613" cy="14735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aphicFrame>
        <p:nvGraphicFramePr>
          <p:cNvPr id="32" name="Object 40"/>
          <p:cNvGraphicFramePr>
            <a:graphicFrameLocks noChangeAspect="1"/>
          </p:cNvGraphicFramePr>
          <p:nvPr>
            <p:extLst>
              <p:ext uri="{D42A27DB-BD31-4B8C-83A1-F6EECF244321}">
                <p14:modId xmlns:p14="http://schemas.microsoft.com/office/powerpoint/2010/main" val="3569992657"/>
              </p:ext>
            </p:extLst>
          </p:nvPr>
        </p:nvGraphicFramePr>
        <p:xfrm flipH="1" flipV="1">
          <a:off x="3316296" y="5603265"/>
          <a:ext cx="174759" cy="164822"/>
        </p:xfrm>
        <a:graphic>
          <a:graphicData uri="http://schemas.openxmlformats.org/presentationml/2006/ole">
            <mc:AlternateContent xmlns:mc="http://schemas.openxmlformats.org/markup-compatibility/2006">
              <mc:Choice xmlns:v="urn:schemas-microsoft-com:vml" Requires="v">
                <p:oleObj spid="_x0000_s444189" name="CorelDRAW" r:id="rId7" imgW="304800" imgH="304800" progId="CorelDRAW.Graphic.10">
                  <p:embed/>
                </p:oleObj>
              </mc:Choice>
              <mc:Fallback>
                <p:oleObj name="CorelDRAW" r:id="rId7" imgW="304800" imgH="304800" progId="CorelDRAW.Graphic.10">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flipV="1">
                        <a:off x="3316296" y="5603265"/>
                        <a:ext cx="174759" cy="164822"/>
                      </a:xfrm>
                      <a:prstGeom prst="rect">
                        <a:avLst/>
                      </a:prstGeom>
                      <a:noFill/>
                      <a:ln>
                        <a:noFill/>
                      </a:ln>
                      <a:effectLst/>
                      <a:extLst/>
                    </p:spPr>
                  </p:pic>
                </p:oleObj>
              </mc:Fallback>
            </mc:AlternateContent>
          </a:graphicData>
        </a:graphic>
      </p:graphicFrame>
      <p:sp>
        <p:nvSpPr>
          <p:cNvPr id="33" name="Text Box 41"/>
          <p:cNvSpPr txBox="1">
            <a:spLocks noChangeArrowheads="1"/>
          </p:cNvSpPr>
          <p:nvPr/>
        </p:nvSpPr>
        <p:spPr bwMode="auto">
          <a:xfrm>
            <a:off x="3468696" y="5463710"/>
            <a:ext cx="4477163"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en-US" sz="2000" dirty="0" smtClean="0">
                <a:latin typeface="+mn-lt"/>
              </a:rPr>
              <a:t>Engage the entire team in planning</a:t>
            </a:r>
            <a:endParaRPr lang="en-US" sz="2000" dirty="0">
              <a:latin typeface="+mn-lt"/>
            </a:endParaRPr>
          </a:p>
        </p:txBody>
      </p:sp>
      <p:sp>
        <p:nvSpPr>
          <p:cNvPr id="3" name="TextBox 2"/>
          <p:cNvSpPr txBox="1"/>
          <p:nvPr/>
        </p:nvSpPr>
        <p:spPr>
          <a:xfrm>
            <a:off x="3606800" y="-2336800"/>
            <a:ext cx="184666"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4270087166"/>
      </p:ext>
    </p:ext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34180" y="287368"/>
            <a:ext cx="4800600" cy="1371600"/>
          </a:xfrm>
          <a:solidFill>
            <a:schemeClr val="accent3">
              <a:lumMod val="20000"/>
              <a:lumOff val="80000"/>
              <a:alpha val="52000"/>
            </a:schemeClr>
          </a:solidFill>
          <a:ln w="25400" cmpd="sng">
            <a:solidFill>
              <a:schemeClr val="tx1"/>
            </a:solidFill>
            <a:prstDash val="sysDot"/>
          </a:ln>
          <a:effectLst/>
        </p:spPr>
        <p:txBody>
          <a:bodyPr vert="horz" lIns="91440" tIns="45720" rIns="91440" bIns="45720" rtlCol="0" anchor="ctr" anchorCtr="1">
            <a:noAutofit/>
          </a:bodyPr>
          <a:lstStyle/>
          <a:p>
            <a:pPr marL="0" indent="0" algn="ctr">
              <a:buNone/>
            </a:pPr>
            <a:r>
              <a:rPr lang="en-US" sz="2800" dirty="0" smtClean="0"/>
              <a:t>Developing a Positive, Error Proof Culture</a:t>
            </a:r>
            <a:endParaRPr lang="en-US" sz="2800" dirty="0"/>
          </a:p>
        </p:txBody>
      </p:sp>
      <p:sp>
        <p:nvSpPr>
          <p:cNvPr id="3" name="Text Box 3"/>
          <p:cNvSpPr txBox="1">
            <a:spLocks noChangeArrowheads="1"/>
          </p:cNvSpPr>
          <p:nvPr/>
        </p:nvSpPr>
        <p:spPr bwMode="auto">
          <a:xfrm>
            <a:off x="610364" y="4086788"/>
            <a:ext cx="4876036" cy="954107"/>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r>
              <a:rPr lang="en-US" sz="2800" dirty="0" smtClean="0">
                <a:latin typeface="Calibri"/>
                <a:cs typeface="Calibri"/>
              </a:rPr>
              <a:t>How do we positively enforce the right things daily?</a:t>
            </a:r>
            <a:endParaRPr lang="en-US" sz="2800" dirty="0">
              <a:latin typeface="Calibri"/>
              <a:cs typeface="Calibri"/>
            </a:endParaRPr>
          </a:p>
        </p:txBody>
      </p:sp>
      <p:sp>
        <p:nvSpPr>
          <p:cNvPr id="4" name="Text Box 4"/>
          <p:cNvSpPr txBox="1">
            <a:spLocks noChangeArrowheads="1"/>
          </p:cNvSpPr>
          <p:nvPr/>
        </p:nvSpPr>
        <p:spPr bwMode="auto">
          <a:xfrm>
            <a:off x="610365" y="3043488"/>
            <a:ext cx="4723635" cy="954107"/>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defPPr>
              <a:defRPr lang="en-US"/>
            </a:defPPr>
            <a:lvl1pPr algn="ctr">
              <a:defRPr sz="2800">
                <a:effectLst>
                  <a:outerShdw blurRad="38100" dist="38100" dir="2700000" algn="tl">
                    <a:srgbClr val="000000"/>
                  </a:outerShdw>
                </a:effectLst>
                <a:latin typeface="Calibri"/>
                <a:cs typeface="Calibri"/>
              </a:defRPr>
            </a:lvl1pPr>
          </a:lstStyle>
          <a:p>
            <a:pPr algn="l"/>
            <a:r>
              <a:rPr lang="en-US" dirty="0" smtClean="0">
                <a:effectLst/>
              </a:rPr>
              <a:t>What are the key reasons people use to break the rules?</a:t>
            </a:r>
            <a:endParaRPr lang="en-US" dirty="0">
              <a:effectLst/>
            </a:endParaRPr>
          </a:p>
        </p:txBody>
      </p:sp>
      <p:sp>
        <p:nvSpPr>
          <p:cNvPr id="6" name="Oval 5"/>
          <p:cNvSpPr/>
          <p:nvPr/>
        </p:nvSpPr>
        <p:spPr>
          <a:xfrm>
            <a:off x="381000" y="3276884"/>
            <a:ext cx="144566" cy="152400"/>
          </a:xfrm>
          <a:prstGeom prst="ellipse">
            <a:avLst/>
          </a:prstGeom>
          <a:solidFill>
            <a:srgbClr val="8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7" name="Oval 6"/>
          <p:cNvSpPr/>
          <p:nvPr/>
        </p:nvSpPr>
        <p:spPr>
          <a:xfrm>
            <a:off x="381000" y="4306733"/>
            <a:ext cx="144566" cy="152400"/>
          </a:xfrm>
          <a:prstGeom prst="ellipse">
            <a:avLst/>
          </a:prstGeom>
          <a:solidFill>
            <a:srgbClr val="8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4" name="Text Box 4"/>
          <p:cNvSpPr txBox="1">
            <a:spLocks noChangeArrowheads="1"/>
          </p:cNvSpPr>
          <p:nvPr/>
        </p:nvSpPr>
        <p:spPr bwMode="auto">
          <a:xfrm>
            <a:off x="1166164" y="5464718"/>
            <a:ext cx="6781800" cy="8223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eaLnBrk="1" hangingPunct="1"/>
            <a:r>
              <a:rPr lang="en-US" sz="2400" dirty="0">
                <a:latin typeface="Comic Sans MS" pitchFamily="66" charset="0"/>
              </a:rPr>
              <a:t>“The prevailing system of management has destroyed our people.” – W. Edwards Deming</a:t>
            </a:r>
          </a:p>
        </p:txBody>
      </p:sp>
      <p:pic>
        <p:nvPicPr>
          <p:cNvPr id="15"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81800" y="228600"/>
            <a:ext cx="2133600" cy="2971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6" name="Picture 9" descr="Chat Smiley Clip Art">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76900" y="2125663"/>
            <a:ext cx="1905000" cy="1905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 name="Text Box 4"/>
          <p:cNvSpPr txBox="1">
            <a:spLocks noChangeArrowheads="1"/>
          </p:cNvSpPr>
          <p:nvPr/>
        </p:nvSpPr>
        <p:spPr bwMode="auto">
          <a:xfrm>
            <a:off x="613357" y="2038100"/>
            <a:ext cx="4723635" cy="954107"/>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defPPr>
              <a:defRPr lang="en-US"/>
            </a:defPPr>
            <a:lvl1pPr algn="ctr">
              <a:defRPr sz="2800">
                <a:effectLst>
                  <a:outerShdw blurRad="38100" dist="38100" dir="2700000" algn="tl">
                    <a:srgbClr val="000000"/>
                  </a:outerShdw>
                </a:effectLst>
                <a:latin typeface="Calibri"/>
                <a:cs typeface="Calibri"/>
              </a:defRPr>
            </a:lvl1pPr>
          </a:lstStyle>
          <a:p>
            <a:pPr algn="l"/>
            <a:r>
              <a:rPr lang="en-US" dirty="0" smtClean="0">
                <a:effectLst/>
              </a:rPr>
              <a:t>What rules are key for creating an error proof culture?</a:t>
            </a:r>
            <a:endParaRPr lang="en-US" dirty="0">
              <a:effectLst/>
            </a:endParaRPr>
          </a:p>
        </p:txBody>
      </p:sp>
      <p:sp>
        <p:nvSpPr>
          <p:cNvPr id="11" name="Oval 10"/>
          <p:cNvSpPr/>
          <p:nvPr/>
        </p:nvSpPr>
        <p:spPr>
          <a:xfrm>
            <a:off x="383992" y="2271496"/>
            <a:ext cx="144566" cy="152400"/>
          </a:xfrm>
          <a:prstGeom prst="ellipse">
            <a:avLst/>
          </a:prstGeom>
          <a:solidFill>
            <a:srgbClr val="8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Tree>
    <p:extLst>
      <p:ext uri="{BB962C8B-B14F-4D97-AF65-F5344CB8AC3E}">
        <p14:creationId xmlns:p14="http://schemas.microsoft.com/office/powerpoint/2010/main" val="147418670"/>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01365" y="284598"/>
            <a:ext cx="6060337" cy="598968"/>
          </a:xfrm>
        </p:spPr>
        <p:txBody>
          <a:bodyPr/>
          <a:lstStyle/>
          <a:p>
            <a:pPr marL="0" indent="0" algn="ctr">
              <a:buNone/>
            </a:pPr>
            <a:r>
              <a:rPr lang="en-US" dirty="0" smtClean="0"/>
              <a:t>What is Really Being Reinforced?</a:t>
            </a:r>
            <a:endParaRPr lang="en-US" dirty="0"/>
          </a:p>
        </p:txBody>
      </p:sp>
      <p:grpSp>
        <p:nvGrpSpPr>
          <p:cNvPr id="25" name="Group 24"/>
          <p:cNvGrpSpPr/>
          <p:nvPr/>
        </p:nvGrpSpPr>
        <p:grpSpPr>
          <a:xfrm>
            <a:off x="135166" y="1386071"/>
            <a:ext cx="6019800" cy="4400729"/>
            <a:chOff x="135166" y="1386071"/>
            <a:chExt cx="6019800" cy="4400729"/>
          </a:xfrm>
        </p:grpSpPr>
        <p:graphicFrame>
          <p:nvGraphicFramePr>
            <p:cNvPr id="3" name="Diagram 2"/>
            <p:cNvGraphicFramePr/>
            <p:nvPr>
              <p:extLst>
                <p:ext uri="{D42A27DB-BD31-4B8C-83A1-F6EECF244321}">
                  <p14:modId xmlns:p14="http://schemas.microsoft.com/office/powerpoint/2010/main" val="2046475609"/>
                </p:ext>
              </p:extLst>
            </p:nvPr>
          </p:nvGraphicFramePr>
          <p:xfrm>
            <a:off x="135166" y="1386071"/>
            <a:ext cx="6019800" cy="440072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extBox 3"/>
            <p:cNvSpPr txBox="1"/>
            <p:nvPr/>
          </p:nvSpPr>
          <p:spPr>
            <a:xfrm>
              <a:off x="2059888" y="3043600"/>
              <a:ext cx="2266278" cy="1569660"/>
            </a:xfrm>
            <a:prstGeom prst="rect">
              <a:avLst/>
            </a:prstGeom>
            <a:noFill/>
          </p:spPr>
          <p:txBody>
            <a:bodyPr wrap="square" rtlCol="0">
              <a:spAutoFit/>
            </a:bodyPr>
            <a:lstStyle/>
            <a:p>
              <a:pPr algn="ctr"/>
              <a:r>
                <a:rPr lang="en-US" sz="2400" dirty="0" smtClean="0">
                  <a:effectLst>
                    <a:outerShdw blurRad="38100" dist="38100" dir="2700000" algn="tl">
                      <a:srgbClr val="000000">
                        <a:alpha val="43137"/>
                      </a:srgbClr>
                    </a:outerShdw>
                  </a:effectLst>
                  <a:latin typeface="Comic Sans MS" pitchFamily="66" charset="0"/>
                </a:rPr>
                <a:t>All key rules must be reinforced regularly</a:t>
              </a:r>
              <a:endParaRPr lang="en-US" sz="2400" dirty="0">
                <a:effectLst>
                  <a:outerShdw blurRad="38100" dist="38100" dir="2700000" algn="tl">
                    <a:srgbClr val="000000">
                      <a:alpha val="43137"/>
                    </a:srgbClr>
                  </a:outerShdw>
                </a:effectLst>
                <a:latin typeface="Comic Sans MS" pitchFamily="66" charset="0"/>
              </a:endParaRPr>
            </a:p>
          </p:txBody>
        </p:sp>
      </p:grpSp>
      <p:sp>
        <p:nvSpPr>
          <p:cNvPr id="5" name="Oval 4"/>
          <p:cNvSpPr/>
          <p:nvPr/>
        </p:nvSpPr>
        <p:spPr>
          <a:xfrm>
            <a:off x="6239000" y="1544985"/>
            <a:ext cx="76200" cy="762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latin typeface="Calibri"/>
              <a:cs typeface="Calibri"/>
            </a:endParaRPr>
          </a:p>
        </p:txBody>
      </p:sp>
      <p:sp>
        <p:nvSpPr>
          <p:cNvPr id="6" name="TextBox 5"/>
          <p:cNvSpPr txBox="1"/>
          <p:nvPr/>
        </p:nvSpPr>
        <p:spPr>
          <a:xfrm>
            <a:off x="6327816" y="1356980"/>
            <a:ext cx="882398" cy="400110"/>
          </a:xfrm>
          <a:prstGeom prst="rect">
            <a:avLst/>
          </a:prstGeom>
          <a:noFill/>
        </p:spPr>
        <p:txBody>
          <a:bodyPr wrap="none" rtlCol="0">
            <a:spAutoFit/>
          </a:bodyPr>
          <a:lstStyle/>
          <a:p>
            <a:r>
              <a:rPr lang="en-US" sz="2000" b="1" dirty="0" smtClean="0">
                <a:latin typeface="Calibri"/>
                <a:cs typeface="Calibri"/>
              </a:rPr>
              <a:t>Audits</a:t>
            </a:r>
            <a:endParaRPr lang="en-US" sz="2000" b="1" dirty="0">
              <a:latin typeface="Calibri"/>
              <a:cs typeface="Calibri"/>
            </a:endParaRPr>
          </a:p>
        </p:txBody>
      </p:sp>
      <p:sp>
        <p:nvSpPr>
          <p:cNvPr id="7" name="Oval 6"/>
          <p:cNvSpPr/>
          <p:nvPr/>
        </p:nvSpPr>
        <p:spPr>
          <a:xfrm>
            <a:off x="6239000" y="1979415"/>
            <a:ext cx="76200" cy="762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latin typeface="Calibri"/>
              <a:cs typeface="Calibri"/>
            </a:endParaRPr>
          </a:p>
        </p:txBody>
      </p:sp>
      <p:sp>
        <p:nvSpPr>
          <p:cNvPr id="8" name="TextBox 7"/>
          <p:cNvSpPr txBox="1"/>
          <p:nvPr/>
        </p:nvSpPr>
        <p:spPr>
          <a:xfrm>
            <a:off x="6327816" y="1772300"/>
            <a:ext cx="2201068" cy="400110"/>
          </a:xfrm>
          <a:prstGeom prst="rect">
            <a:avLst/>
          </a:prstGeom>
          <a:noFill/>
        </p:spPr>
        <p:txBody>
          <a:bodyPr wrap="none" rtlCol="0">
            <a:spAutoFit/>
          </a:bodyPr>
          <a:lstStyle/>
          <a:p>
            <a:r>
              <a:rPr lang="en-US" sz="2000" b="1" dirty="0" smtClean="0">
                <a:latin typeface="Calibri"/>
                <a:cs typeface="Calibri"/>
              </a:rPr>
              <a:t>Formal recognition</a:t>
            </a:r>
            <a:endParaRPr lang="en-US" sz="2000" b="1" dirty="0">
              <a:latin typeface="Calibri"/>
              <a:cs typeface="Calibri"/>
            </a:endParaRPr>
          </a:p>
        </p:txBody>
      </p:sp>
      <p:sp>
        <p:nvSpPr>
          <p:cNvPr id="9" name="Oval 8"/>
          <p:cNvSpPr/>
          <p:nvPr/>
        </p:nvSpPr>
        <p:spPr>
          <a:xfrm>
            <a:off x="6239000" y="2393405"/>
            <a:ext cx="76200" cy="762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latin typeface="Calibri"/>
              <a:cs typeface="Calibri"/>
            </a:endParaRPr>
          </a:p>
        </p:txBody>
      </p:sp>
      <p:sp>
        <p:nvSpPr>
          <p:cNvPr id="10" name="TextBox 9"/>
          <p:cNvSpPr txBox="1"/>
          <p:nvPr/>
        </p:nvSpPr>
        <p:spPr>
          <a:xfrm>
            <a:off x="6327816" y="2205400"/>
            <a:ext cx="2370511" cy="400110"/>
          </a:xfrm>
          <a:prstGeom prst="rect">
            <a:avLst/>
          </a:prstGeom>
          <a:noFill/>
        </p:spPr>
        <p:txBody>
          <a:bodyPr wrap="none" rtlCol="0">
            <a:spAutoFit/>
          </a:bodyPr>
          <a:lstStyle/>
          <a:p>
            <a:r>
              <a:rPr lang="en-US" sz="2000" b="1" dirty="0" smtClean="0">
                <a:latin typeface="Calibri"/>
                <a:cs typeface="Calibri"/>
              </a:rPr>
              <a:t>Informal recognition</a:t>
            </a:r>
            <a:endParaRPr lang="en-US" sz="2000" b="1" dirty="0">
              <a:latin typeface="Calibri"/>
              <a:cs typeface="Calibri"/>
            </a:endParaRPr>
          </a:p>
        </p:txBody>
      </p:sp>
      <p:sp>
        <p:nvSpPr>
          <p:cNvPr id="11" name="Oval 10"/>
          <p:cNvSpPr/>
          <p:nvPr/>
        </p:nvSpPr>
        <p:spPr>
          <a:xfrm>
            <a:off x="6239000" y="2831015"/>
            <a:ext cx="76200" cy="762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latin typeface="Calibri"/>
              <a:cs typeface="Calibri"/>
            </a:endParaRPr>
          </a:p>
        </p:txBody>
      </p:sp>
      <p:sp>
        <p:nvSpPr>
          <p:cNvPr id="12" name="TextBox 11"/>
          <p:cNvSpPr txBox="1"/>
          <p:nvPr/>
        </p:nvSpPr>
        <p:spPr>
          <a:xfrm>
            <a:off x="6327816" y="2643010"/>
            <a:ext cx="1623361" cy="400110"/>
          </a:xfrm>
          <a:prstGeom prst="rect">
            <a:avLst/>
          </a:prstGeom>
          <a:noFill/>
        </p:spPr>
        <p:txBody>
          <a:bodyPr wrap="none" rtlCol="0">
            <a:spAutoFit/>
          </a:bodyPr>
          <a:lstStyle/>
          <a:p>
            <a:r>
              <a:rPr lang="en-US" sz="2000" b="1" dirty="0" smtClean="0">
                <a:latin typeface="Calibri"/>
                <a:cs typeface="Calibri"/>
              </a:rPr>
              <a:t>Pre-job briefs</a:t>
            </a:r>
            <a:endParaRPr lang="en-US" sz="2000" b="1" dirty="0">
              <a:latin typeface="Calibri"/>
              <a:cs typeface="Calibri"/>
            </a:endParaRPr>
          </a:p>
        </p:txBody>
      </p:sp>
      <p:sp>
        <p:nvSpPr>
          <p:cNvPr id="13" name="Oval 12"/>
          <p:cNvSpPr/>
          <p:nvPr/>
        </p:nvSpPr>
        <p:spPr>
          <a:xfrm>
            <a:off x="6239000" y="3269345"/>
            <a:ext cx="76200" cy="762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latin typeface="Calibri"/>
              <a:cs typeface="Calibri"/>
            </a:endParaRPr>
          </a:p>
        </p:txBody>
      </p:sp>
      <p:sp>
        <p:nvSpPr>
          <p:cNvPr id="14" name="TextBox 13"/>
          <p:cNvSpPr txBox="1"/>
          <p:nvPr/>
        </p:nvSpPr>
        <p:spPr>
          <a:xfrm>
            <a:off x="6327816" y="3081340"/>
            <a:ext cx="1052291" cy="400110"/>
          </a:xfrm>
          <a:prstGeom prst="rect">
            <a:avLst/>
          </a:prstGeom>
          <a:noFill/>
        </p:spPr>
        <p:txBody>
          <a:bodyPr wrap="none" rtlCol="0">
            <a:spAutoFit/>
          </a:bodyPr>
          <a:lstStyle/>
          <a:p>
            <a:r>
              <a:rPr lang="en-US" sz="2000" b="1" dirty="0" smtClean="0">
                <a:latin typeface="Calibri"/>
                <a:cs typeface="Calibri"/>
              </a:rPr>
              <a:t>Training</a:t>
            </a:r>
            <a:endParaRPr lang="en-US" sz="2000" b="1" dirty="0">
              <a:latin typeface="Calibri"/>
              <a:cs typeface="Calibri"/>
            </a:endParaRPr>
          </a:p>
        </p:txBody>
      </p:sp>
      <p:sp>
        <p:nvSpPr>
          <p:cNvPr id="15" name="Oval 14"/>
          <p:cNvSpPr/>
          <p:nvPr/>
        </p:nvSpPr>
        <p:spPr>
          <a:xfrm>
            <a:off x="6231166" y="3726545"/>
            <a:ext cx="76200" cy="762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latin typeface="Calibri"/>
              <a:cs typeface="Calibri"/>
            </a:endParaRPr>
          </a:p>
        </p:txBody>
      </p:sp>
      <p:sp>
        <p:nvSpPr>
          <p:cNvPr id="16" name="TextBox 15"/>
          <p:cNvSpPr txBox="1"/>
          <p:nvPr/>
        </p:nvSpPr>
        <p:spPr>
          <a:xfrm>
            <a:off x="6319982" y="3538540"/>
            <a:ext cx="2202195" cy="400110"/>
          </a:xfrm>
          <a:prstGeom prst="rect">
            <a:avLst/>
          </a:prstGeom>
          <a:noFill/>
        </p:spPr>
        <p:txBody>
          <a:bodyPr wrap="none" rtlCol="0">
            <a:spAutoFit/>
          </a:bodyPr>
          <a:lstStyle/>
          <a:p>
            <a:r>
              <a:rPr lang="en-US" sz="2000" b="1" dirty="0" smtClean="0">
                <a:latin typeface="Calibri"/>
                <a:cs typeface="Calibri"/>
              </a:rPr>
              <a:t>Letters and e-mails</a:t>
            </a:r>
            <a:endParaRPr lang="en-US" sz="2000" b="1" dirty="0">
              <a:latin typeface="Calibri"/>
              <a:cs typeface="Calibri"/>
            </a:endParaRPr>
          </a:p>
        </p:txBody>
      </p:sp>
      <p:sp>
        <p:nvSpPr>
          <p:cNvPr id="17" name="Oval 16"/>
          <p:cNvSpPr/>
          <p:nvPr/>
        </p:nvSpPr>
        <p:spPr>
          <a:xfrm>
            <a:off x="6231166" y="4202855"/>
            <a:ext cx="76200" cy="762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latin typeface="Calibri"/>
              <a:cs typeface="Calibri"/>
            </a:endParaRPr>
          </a:p>
        </p:txBody>
      </p:sp>
      <p:sp>
        <p:nvSpPr>
          <p:cNvPr id="18" name="TextBox 17"/>
          <p:cNvSpPr txBox="1"/>
          <p:nvPr/>
        </p:nvSpPr>
        <p:spPr>
          <a:xfrm>
            <a:off x="6319982" y="3995740"/>
            <a:ext cx="2459052" cy="400110"/>
          </a:xfrm>
          <a:prstGeom prst="rect">
            <a:avLst/>
          </a:prstGeom>
          <a:noFill/>
        </p:spPr>
        <p:txBody>
          <a:bodyPr wrap="none" rtlCol="0">
            <a:spAutoFit/>
          </a:bodyPr>
          <a:lstStyle/>
          <a:p>
            <a:r>
              <a:rPr lang="en-US" sz="2000" b="1" dirty="0" smtClean="0">
                <a:latin typeface="Calibri"/>
                <a:cs typeface="Calibri"/>
              </a:rPr>
              <a:t>One-on-one coaching</a:t>
            </a:r>
            <a:endParaRPr lang="en-US" sz="2000" b="1" dirty="0">
              <a:latin typeface="Calibri"/>
              <a:cs typeface="Calibri"/>
            </a:endParaRPr>
          </a:p>
        </p:txBody>
      </p:sp>
      <p:sp>
        <p:nvSpPr>
          <p:cNvPr id="19" name="Oval 18"/>
          <p:cNvSpPr/>
          <p:nvPr/>
        </p:nvSpPr>
        <p:spPr>
          <a:xfrm>
            <a:off x="6231166" y="4640945"/>
            <a:ext cx="76200" cy="762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latin typeface="Calibri"/>
              <a:cs typeface="Calibri"/>
            </a:endParaRPr>
          </a:p>
        </p:txBody>
      </p:sp>
      <p:sp>
        <p:nvSpPr>
          <p:cNvPr id="20" name="TextBox 19"/>
          <p:cNvSpPr txBox="1"/>
          <p:nvPr/>
        </p:nvSpPr>
        <p:spPr>
          <a:xfrm>
            <a:off x="6319982" y="4452940"/>
            <a:ext cx="2686979" cy="400110"/>
          </a:xfrm>
          <a:prstGeom prst="rect">
            <a:avLst/>
          </a:prstGeom>
          <a:noFill/>
        </p:spPr>
        <p:txBody>
          <a:bodyPr wrap="none" rtlCol="0">
            <a:spAutoFit/>
          </a:bodyPr>
          <a:lstStyle/>
          <a:p>
            <a:r>
              <a:rPr lang="en-US" sz="2000" b="1" dirty="0" smtClean="0">
                <a:latin typeface="Calibri"/>
                <a:cs typeface="Calibri"/>
              </a:rPr>
              <a:t>Work package contents</a:t>
            </a:r>
            <a:endParaRPr lang="en-US" sz="2000" b="1" dirty="0">
              <a:latin typeface="Calibri"/>
              <a:cs typeface="Calibri"/>
            </a:endParaRPr>
          </a:p>
        </p:txBody>
      </p:sp>
      <p:sp>
        <p:nvSpPr>
          <p:cNvPr id="21" name="Oval 20"/>
          <p:cNvSpPr/>
          <p:nvPr/>
        </p:nvSpPr>
        <p:spPr>
          <a:xfrm>
            <a:off x="6231166" y="5079275"/>
            <a:ext cx="76200" cy="762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latin typeface="Calibri"/>
              <a:cs typeface="Calibri"/>
            </a:endParaRPr>
          </a:p>
        </p:txBody>
      </p:sp>
      <p:sp>
        <p:nvSpPr>
          <p:cNvPr id="22" name="TextBox 21"/>
          <p:cNvSpPr txBox="1"/>
          <p:nvPr/>
        </p:nvSpPr>
        <p:spPr>
          <a:xfrm>
            <a:off x="6319982" y="4891270"/>
            <a:ext cx="2778525" cy="400110"/>
          </a:xfrm>
          <a:prstGeom prst="rect">
            <a:avLst/>
          </a:prstGeom>
          <a:noFill/>
        </p:spPr>
        <p:txBody>
          <a:bodyPr wrap="none" rtlCol="0">
            <a:spAutoFit/>
          </a:bodyPr>
          <a:lstStyle/>
          <a:p>
            <a:r>
              <a:rPr lang="en-US" sz="2000" b="1" dirty="0" smtClean="0">
                <a:latin typeface="Calibri"/>
                <a:cs typeface="Calibri"/>
              </a:rPr>
              <a:t>Signs, labels, and alarms</a:t>
            </a:r>
            <a:endParaRPr lang="en-US" sz="2000" b="1" dirty="0">
              <a:latin typeface="Calibri"/>
              <a:cs typeface="Calibri"/>
            </a:endParaRPr>
          </a:p>
        </p:txBody>
      </p:sp>
      <p:sp>
        <p:nvSpPr>
          <p:cNvPr id="23" name="Oval 22"/>
          <p:cNvSpPr/>
          <p:nvPr/>
        </p:nvSpPr>
        <p:spPr>
          <a:xfrm>
            <a:off x="6231166" y="5536715"/>
            <a:ext cx="76200" cy="762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latin typeface="Calibri"/>
              <a:cs typeface="Calibri"/>
            </a:endParaRPr>
          </a:p>
        </p:txBody>
      </p:sp>
      <p:sp>
        <p:nvSpPr>
          <p:cNvPr id="24" name="TextBox 23"/>
          <p:cNvSpPr txBox="1"/>
          <p:nvPr/>
        </p:nvSpPr>
        <p:spPr>
          <a:xfrm>
            <a:off x="6319982" y="5348710"/>
            <a:ext cx="1212341" cy="400110"/>
          </a:xfrm>
          <a:prstGeom prst="rect">
            <a:avLst/>
          </a:prstGeom>
          <a:noFill/>
        </p:spPr>
        <p:txBody>
          <a:bodyPr wrap="none" rtlCol="0">
            <a:spAutoFit/>
          </a:bodyPr>
          <a:lstStyle/>
          <a:p>
            <a:r>
              <a:rPr lang="en-US" sz="2000" b="1" dirty="0" smtClean="0">
                <a:latin typeface="Calibri"/>
                <a:cs typeface="Calibri"/>
              </a:rPr>
              <a:t>Discipline</a:t>
            </a:r>
            <a:endParaRPr lang="en-US" sz="2000" b="1" dirty="0">
              <a:latin typeface="Calibri"/>
              <a:cs typeface="Calibri"/>
            </a:endParaRPr>
          </a:p>
        </p:txBody>
      </p:sp>
    </p:spTree>
    <p:extLst>
      <p:ext uri="{BB962C8B-B14F-4D97-AF65-F5344CB8AC3E}">
        <p14:creationId xmlns:p14="http://schemas.microsoft.com/office/powerpoint/2010/main" val="4077612870"/>
      </p:ext>
    </p:extLst>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57911" y="367435"/>
            <a:ext cx="4374656" cy="567546"/>
          </a:xfrm>
        </p:spPr>
        <p:txBody>
          <a:bodyPr/>
          <a:lstStyle/>
          <a:p>
            <a:pPr marL="0" indent="0" algn="ctr">
              <a:buNone/>
            </a:pPr>
            <a:r>
              <a:rPr lang="en-US" dirty="0" smtClean="0"/>
              <a:t>The Enforcement Matrix</a:t>
            </a:r>
            <a:endParaRPr lang="en-US" dirty="0"/>
          </a:p>
        </p:txBody>
      </p:sp>
      <p:sp>
        <p:nvSpPr>
          <p:cNvPr id="3" name="Rectangle 15"/>
          <p:cNvSpPr>
            <a:spLocks noChangeArrowheads="1"/>
          </p:cNvSpPr>
          <p:nvPr/>
        </p:nvSpPr>
        <p:spPr bwMode="auto">
          <a:xfrm>
            <a:off x="3144187" y="1800403"/>
            <a:ext cx="2486096" cy="1997249"/>
          </a:xfrm>
          <a:prstGeom prst="rect">
            <a:avLst/>
          </a:prstGeom>
          <a:solidFill>
            <a:schemeClr val="accent3">
              <a:lumMod val="20000"/>
              <a:lumOff val="80000"/>
            </a:schemeClr>
          </a:solidFill>
          <a:ln w="9525">
            <a:solidFill>
              <a:schemeClr val="tx1"/>
            </a:solidFill>
            <a:miter lim="800000"/>
            <a:headEnd/>
            <a:tailEnd/>
          </a:ln>
          <a:effectLst/>
          <a:extLst/>
        </p:spPr>
        <p:txBody>
          <a:bodyPr wrap="none" anchor="ctr"/>
          <a:lstStyle/>
          <a:p>
            <a:endParaRPr lang="en-US"/>
          </a:p>
        </p:txBody>
      </p:sp>
      <p:sp>
        <p:nvSpPr>
          <p:cNvPr id="5" name="Text Box 17"/>
          <p:cNvSpPr txBox="1">
            <a:spLocks noChangeArrowheads="1"/>
          </p:cNvSpPr>
          <p:nvPr/>
        </p:nvSpPr>
        <p:spPr bwMode="auto">
          <a:xfrm rot="16200000">
            <a:off x="-325099" y="2614361"/>
            <a:ext cx="1472818" cy="36933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lvl1pPr eaLnBrk="0" hangingPunct="0">
              <a:defRPr sz="2400">
                <a:solidFill>
                  <a:schemeClr val="tx1"/>
                </a:solidFill>
                <a:latin typeface="Times New Roman" charset="0"/>
                <a:ea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algn="ctr" eaLnBrk="1" hangingPunct="1"/>
            <a:r>
              <a:rPr lang="en-US" sz="1800" b="1" dirty="0" smtClean="0">
                <a:latin typeface="Arial"/>
                <a:cs typeface="Arial"/>
              </a:rPr>
              <a:t>POSITIVE</a:t>
            </a:r>
            <a:endParaRPr lang="en-US" sz="1800" b="1" dirty="0">
              <a:latin typeface="Arial"/>
              <a:cs typeface="Arial"/>
            </a:endParaRPr>
          </a:p>
        </p:txBody>
      </p:sp>
      <p:sp>
        <p:nvSpPr>
          <p:cNvPr id="13" name="Text Box 25"/>
          <p:cNvSpPr txBox="1">
            <a:spLocks noChangeArrowheads="1"/>
          </p:cNvSpPr>
          <p:nvPr/>
        </p:nvSpPr>
        <p:spPr bwMode="auto">
          <a:xfrm>
            <a:off x="1195870" y="1335285"/>
            <a:ext cx="1430811"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lvl1pPr eaLnBrk="0" hangingPunct="0">
              <a:defRPr sz="2400">
                <a:solidFill>
                  <a:schemeClr val="tx1"/>
                </a:solidFill>
                <a:latin typeface="Times New Roman" charset="0"/>
                <a:ea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algn="ctr" eaLnBrk="1" hangingPunct="1"/>
            <a:r>
              <a:rPr lang="en-US" sz="1800" b="1" dirty="0" smtClean="0">
                <a:solidFill>
                  <a:srgbClr val="0000CC"/>
                </a:solidFill>
                <a:latin typeface="Arial"/>
                <a:cs typeface="Arial"/>
              </a:rPr>
              <a:t>INFORMAL</a:t>
            </a:r>
            <a:endParaRPr lang="en-US" sz="1800" b="1" dirty="0">
              <a:solidFill>
                <a:srgbClr val="0000CC"/>
              </a:solidFill>
              <a:latin typeface="Arial"/>
              <a:cs typeface="Arial"/>
            </a:endParaRPr>
          </a:p>
        </p:txBody>
      </p:sp>
      <p:sp>
        <p:nvSpPr>
          <p:cNvPr id="15" name="Rectangle 15"/>
          <p:cNvSpPr>
            <a:spLocks noChangeArrowheads="1"/>
          </p:cNvSpPr>
          <p:nvPr/>
        </p:nvSpPr>
        <p:spPr bwMode="auto">
          <a:xfrm>
            <a:off x="3144187" y="3787467"/>
            <a:ext cx="2486096" cy="1997249"/>
          </a:xfrm>
          <a:prstGeom prst="rect">
            <a:avLst/>
          </a:prstGeom>
          <a:solidFill>
            <a:schemeClr val="accent5">
              <a:lumMod val="20000"/>
              <a:lumOff val="80000"/>
            </a:schemeClr>
          </a:solidFill>
          <a:ln w="9525">
            <a:solidFill>
              <a:schemeClr val="tx1"/>
            </a:solidFill>
            <a:miter lim="800000"/>
            <a:headEnd/>
            <a:tailEnd/>
          </a:ln>
          <a:effectLst/>
          <a:extLst/>
        </p:spPr>
        <p:txBody>
          <a:bodyPr wrap="none" anchor="ctr"/>
          <a:lstStyle/>
          <a:p>
            <a:endParaRPr lang="en-US"/>
          </a:p>
        </p:txBody>
      </p:sp>
      <p:sp>
        <p:nvSpPr>
          <p:cNvPr id="16" name="Rectangle 15"/>
          <p:cNvSpPr>
            <a:spLocks noChangeArrowheads="1"/>
          </p:cNvSpPr>
          <p:nvPr/>
        </p:nvSpPr>
        <p:spPr bwMode="auto">
          <a:xfrm>
            <a:off x="668227" y="1800403"/>
            <a:ext cx="2486096" cy="1997249"/>
          </a:xfrm>
          <a:prstGeom prst="rect">
            <a:avLst/>
          </a:prstGeom>
          <a:solidFill>
            <a:schemeClr val="accent2">
              <a:lumMod val="20000"/>
              <a:lumOff val="80000"/>
            </a:schemeClr>
          </a:solidFill>
          <a:ln w="9525">
            <a:solidFill>
              <a:schemeClr val="tx1"/>
            </a:solidFill>
            <a:miter lim="800000"/>
            <a:headEnd/>
            <a:tailEnd/>
          </a:ln>
          <a:effectLst/>
          <a:extLst/>
        </p:spPr>
        <p:txBody>
          <a:bodyPr wrap="none" anchor="ctr"/>
          <a:lstStyle/>
          <a:p>
            <a:endParaRPr lang="en-US"/>
          </a:p>
        </p:txBody>
      </p:sp>
      <p:sp>
        <p:nvSpPr>
          <p:cNvPr id="17" name="Rectangle 15"/>
          <p:cNvSpPr>
            <a:spLocks noChangeArrowheads="1"/>
          </p:cNvSpPr>
          <p:nvPr/>
        </p:nvSpPr>
        <p:spPr bwMode="auto">
          <a:xfrm>
            <a:off x="668227" y="3787467"/>
            <a:ext cx="2486096" cy="1997249"/>
          </a:xfrm>
          <a:prstGeom prst="rect">
            <a:avLst/>
          </a:prstGeom>
          <a:solidFill>
            <a:schemeClr val="accent1">
              <a:lumMod val="20000"/>
              <a:lumOff val="80000"/>
            </a:schemeClr>
          </a:solidFill>
          <a:ln w="9525">
            <a:solidFill>
              <a:schemeClr val="tx1"/>
            </a:solidFill>
            <a:miter lim="800000"/>
            <a:headEnd/>
            <a:tailEnd/>
          </a:ln>
          <a:effectLst/>
          <a:extLst/>
        </p:spPr>
        <p:txBody>
          <a:bodyPr wrap="none" anchor="ctr"/>
          <a:lstStyle/>
          <a:p>
            <a:endParaRPr lang="en-US"/>
          </a:p>
        </p:txBody>
      </p:sp>
      <p:sp>
        <p:nvSpPr>
          <p:cNvPr id="8" name="Text Box 20"/>
          <p:cNvSpPr txBox="1">
            <a:spLocks noChangeArrowheads="1"/>
          </p:cNvSpPr>
          <p:nvPr/>
        </p:nvSpPr>
        <p:spPr bwMode="auto">
          <a:xfrm>
            <a:off x="735054" y="2198863"/>
            <a:ext cx="2352442" cy="120032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lvl1pPr eaLnBrk="0" hangingPunct="0">
              <a:defRPr sz="2400">
                <a:solidFill>
                  <a:schemeClr val="tx1"/>
                </a:solidFill>
                <a:latin typeface="Times New Roman" charset="0"/>
                <a:ea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algn="ctr" eaLnBrk="1" hangingPunct="1"/>
            <a:r>
              <a:rPr lang="en-US" sz="1800" b="1" dirty="0" smtClean="0">
                <a:latin typeface="Arial"/>
                <a:cs typeface="Arial"/>
              </a:rPr>
              <a:t>Daily, consistent, positive, and meaningful thank you / feedback</a:t>
            </a:r>
            <a:endParaRPr lang="en-US" sz="1800" b="1" dirty="0">
              <a:latin typeface="Arial"/>
              <a:cs typeface="Arial"/>
            </a:endParaRPr>
          </a:p>
        </p:txBody>
      </p:sp>
      <p:sp>
        <p:nvSpPr>
          <p:cNvPr id="18" name="Text Box 17"/>
          <p:cNvSpPr txBox="1">
            <a:spLocks noChangeArrowheads="1"/>
          </p:cNvSpPr>
          <p:nvPr/>
        </p:nvSpPr>
        <p:spPr bwMode="auto">
          <a:xfrm rot="16200000">
            <a:off x="-331459" y="4601424"/>
            <a:ext cx="1472818" cy="36933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lvl1pPr eaLnBrk="0" hangingPunct="0">
              <a:defRPr sz="2400">
                <a:solidFill>
                  <a:schemeClr val="tx1"/>
                </a:solidFill>
                <a:latin typeface="Times New Roman" charset="0"/>
                <a:ea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algn="ctr" eaLnBrk="1" hangingPunct="1"/>
            <a:r>
              <a:rPr lang="en-US" sz="1800" b="1" dirty="0" smtClean="0">
                <a:latin typeface="Arial"/>
                <a:cs typeface="Arial"/>
              </a:rPr>
              <a:t>NEGATIVE</a:t>
            </a:r>
            <a:endParaRPr lang="en-US" sz="1800" b="1" dirty="0">
              <a:latin typeface="Arial"/>
              <a:cs typeface="Arial"/>
            </a:endParaRPr>
          </a:p>
        </p:txBody>
      </p:sp>
      <p:sp>
        <p:nvSpPr>
          <p:cNvPr id="19" name="Text Box 25"/>
          <p:cNvSpPr txBox="1">
            <a:spLocks noChangeArrowheads="1"/>
          </p:cNvSpPr>
          <p:nvPr/>
        </p:nvSpPr>
        <p:spPr bwMode="auto">
          <a:xfrm>
            <a:off x="3769844" y="1346557"/>
            <a:ext cx="1234782"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lvl1pPr eaLnBrk="0" hangingPunct="0">
              <a:defRPr sz="2400">
                <a:solidFill>
                  <a:schemeClr val="tx1"/>
                </a:solidFill>
                <a:latin typeface="Times New Roman" charset="0"/>
                <a:ea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algn="ctr" eaLnBrk="1" hangingPunct="1"/>
            <a:r>
              <a:rPr lang="en-US" sz="1800" b="1" dirty="0" smtClean="0">
                <a:solidFill>
                  <a:srgbClr val="0000CC"/>
                </a:solidFill>
                <a:latin typeface="Arial"/>
                <a:cs typeface="Arial"/>
              </a:rPr>
              <a:t>FORMAL</a:t>
            </a:r>
            <a:endParaRPr lang="en-US" sz="1800" b="1" dirty="0">
              <a:solidFill>
                <a:srgbClr val="0000CC"/>
              </a:solidFill>
              <a:latin typeface="Arial"/>
              <a:cs typeface="Arial"/>
            </a:endParaRPr>
          </a:p>
        </p:txBody>
      </p:sp>
      <p:sp>
        <p:nvSpPr>
          <p:cNvPr id="20" name="Text Box 20"/>
          <p:cNvSpPr txBox="1">
            <a:spLocks noChangeArrowheads="1"/>
          </p:cNvSpPr>
          <p:nvPr/>
        </p:nvSpPr>
        <p:spPr bwMode="auto">
          <a:xfrm>
            <a:off x="3215934" y="2210135"/>
            <a:ext cx="2352442" cy="120032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lvl1pPr eaLnBrk="0" hangingPunct="0">
              <a:defRPr sz="2400">
                <a:solidFill>
                  <a:schemeClr val="tx1"/>
                </a:solidFill>
                <a:latin typeface="Times New Roman" charset="0"/>
                <a:ea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algn="ctr" eaLnBrk="1" hangingPunct="1"/>
            <a:r>
              <a:rPr lang="en-US" sz="1800" b="1" dirty="0" smtClean="0">
                <a:latin typeface="Arial"/>
                <a:cs typeface="Arial"/>
              </a:rPr>
              <a:t>Monthly Give </a:t>
            </a:r>
            <a:r>
              <a:rPr lang="en-US" sz="1800" b="1" dirty="0" err="1" smtClean="0">
                <a:latin typeface="Arial"/>
                <a:cs typeface="Arial"/>
              </a:rPr>
              <a:t>Aways</a:t>
            </a:r>
            <a:r>
              <a:rPr lang="en-US" sz="1800" b="1" dirty="0" smtClean="0">
                <a:latin typeface="Arial"/>
                <a:cs typeface="Arial"/>
              </a:rPr>
              <a:t>, 100 Point Clubs, Profit Sharing</a:t>
            </a:r>
            <a:endParaRPr lang="en-US" sz="1800" b="1" dirty="0">
              <a:latin typeface="Arial"/>
              <a:cs typeface="Arial"/>
            </a:endParaRPr>
          </a:p>
        </p:txBody>
      </p:sp>
      <p:sp>
        <p:nvSpPr>
          <p:cNvPr id="21" name="Text Box 20"/>
          <p:cNvSpPr txBox="1">
            <a:spLocks noChangeArrowheads="1"/>
          </p:cNvSpPr>
          <p:nvPr/>
        </p:nvSpPr>
        <p:spPr bwMode="auto">
          <a:xfrm>
            <a:off x="728694" y="4168286"/>
            <a:ext cx="2352442" cy="120032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lvl1pPr eaLnBrk="0" hangingPunct="0">
              <a:defRPr sz="2400">
                <a:solidFill>
                  <a:schemeClr val="tx1"/>
                </a:solidFill>
                <a:latin typeface="Times New Roman" charset="0"/>
                <a:ea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algn="ctr" eaLnBrk="1" hangingPunct="1"/>
            <a:r>
              <a:rPr lang="en-US" sz="1800" b="1" dirty="0" err="1" smtClean="0">
                <a:latin typeface="Arial"/>
                <a:cs typeface="Arial"/>
              </a:rPr>
              <a:t>Beratement</a:t>
            </a:r>
            <a:r>
              <a:rPr lang="en-US" sz="1800" b="1" dirty="0" smtClean="0">
                <a:latin typeface="Arial"/>
                <a:cs typeface="Arial"/>
              </a:rPr>
              <a:t>, no positive feedback, limited communication</a:t>
            </a:r>
            <a:endParaRPr lang="en-US" sz="1800" b="1" dirty="0">
              <a:latin typeface="Arial"/>
              <a:cs typeface="Arial"/>
            </a:endParaRPr>
          </a:p>
        </p:txBody>
      </p:sp>
      <p:sp>
        <p:nvSpPr>
          <p:cNvPr id="22" name="Text Box 20"/>
          <p:cNvSpPr txBox="1">
            <a:spLocks noChangeArrowheads="1"/>
          </p:cNvSpPr>
          <p:nvPr/>
        </p:nvSpPr>
        <p:spPr bwMode="auto">
          <a:xfrm>
            <a:off x="3209574" y="4179558"/>
            <a:ext cx="2352442" cy="120032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lvl1pPr eaLnBrk="0" hangingPunct="0">
              <a:defRPr sz="2400">
                <a:solidFill>
                  <a:schemeClr val="tx1"/>
                </a:solidFill>
                <a:latin typeface="Times New Roman" charset="0"/>
                <a:ea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algn="ctr" eaLnBrk="1" hangingPunct="1"/>
            <a:r>
              <a:rPr lang="en-US" sz="1800" b="1" dirty="0" smtClean="0">
                <a:latin typeface="Arial"/>
                <a:cs typeface="Arial"/>
              </a:rPr>
              <a:t>Discipline for errors, poor job assignments, pay cuts / layoffs</a:t>
            </a:r>
            <a:endParaRPr lang="en-US" sz="1800" b="1" dirty="0">
              <a:latin typeface="Arial"/>
              <a:cs typeface="Arial"/>
            </a:endParaRPr>
          </a:p>
        </p:txBody>
      </p:sp>
      <p:sp>
        <p:nvSpPr>
          <p:cNvPr id="23" name="Text Box 38"/>
          <p:cNvSpPr txBox="1">
            <a:spLocks noChangeArrowheads="1"/>
          </p:cNvSpPr>
          <p:nvPr/>
        </p:nvSpPr>
        <p:spPr bwMode="auto">
          <a:xfrm>
            <a:off x="5986128" y="2860093"/>
            <a:ext cx="2999112" cy="92333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en-US" sz="1800" dirty="0" smtClean="0">
                <a:latin typeface="Calibri"/>
                <a:cs typeface="Calibri"/>
              </a:rPr>
              <a:t>Which square contains the most effective enforcement strategies?</a:t>
            </a:r>
            <a:endParaRPr lang="en-US" sz="1800" dirty="0">
              <a:latin typeface="Calibri"/>
              <a:cs typeface="Calibri"/>
            </a:endParaRPr>
          </a:p>
        </p:txBody>
      </p:sp>
      <p:graphicFrame>
        <p:nvGraphicFramePr>
          <p:cNvPr id="24" name="Object 39"/>
          <p:cNvGraphicFramePr>
            <a:graphicFrameLocks noChangeAspect="1"/>
          </p:cNvGraphicFramePr>
          <p:nvPr>
            <p:extLst>
              <p:ext uri="{D42A27DB-BD31-4B8C-83A1-F6EECF244321}">
                <p14:modId xmlns:p14="http://schemas.microsoft.com/office/powerpoint/2010/main" val="92607985"/>
              </p:ext>
            </p:extLst>
          </p:nvPr>
        </p:nvGraphicFramePr>
        <p:xfrm flipH="1" flipV="1">
          <a:off x="5833728" y="2987774"/>
          <a:ext cx="152400" cy="152400"/>
        </p:xfrm>
        <a:graphic>
          <a:graphicData uri="http://schemas.openxmlformats.org/presentationml/2006/ole">
            <mc:AlternateContent xmlns:mc="http://schemas.openxmlformats.org/markup-compatibility/2006">
              <mc:Choice xmlns:v="urn:schemas-microsoft-com:vml" Requires="v">
                <p:oleObj spid="_x0000_s313301" name="CorelDRAW" r:id="rId3" imgW="304800" imgH="304800" progId="CorelDRAW.Graphic.10">
                  <p:embed/>
                </p:oleObj>
              </mc:Choice>
              <mc:Fallback>
                <p:oleObj name="CorelDRAW" r:id="rId3" imgW="304800" imgH="304800" progId="CorelDRAW.Graphic.10">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flipV="1">
                        <a:off x="5833728" y="2987774"/>
                        <a:ext cx="152400" cy="152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oleObj>
              </mc:Fallback>
            </mc:AlternateContent>
          </a:graphicData>
        </a:graphic>
      </p:graphicFrame>
      <p:graphicFrame>
        <p:nvGraphicFramePr>
          <p:cNvPr id="25" name="Object 40"/>
          <p:cNvGraphicFramePr>
            <a:graphicFrameLocks noChangeAspect="1"/>
          </p:cNvGraphicFramePr>
          <p:nvPr>
            <p:extLst>
              <p:ext uri="{D42A27DB-BD31-4B8C-83A1-F6EECF244321}">
                <p14:modId xmlns:p14="http://schemas.microsoft.com/office/powerpoint/2010/main" val="3579063531"/>
              </p:ext>
            </p:extLst>
          </p:nvPr>
        </p:nvGraphicFramePr>
        <p:xfrm flipH="1" flipV="1">
          <a:off x="5833728" y="2141956"/>
          <a:ext cx="152400" cy="152400"/>
        </p:xfrm>
        <a:graphic>
          <a:graphicData uri="http://schemas.openxmlformats.org/presentationml/2006/ole">
            <mc:AlternateContent xmlns:mc="http://schemas.openxmlformats.org/markup-compatibility/2006">
              <mc:Choice xmlns:v="urn:schemas-microsoft-com:vml" Requires="v">
                <p:oleObj spid="_x0000_s313302" name="CorelDRAW" r:id="rId5" imgW="304800" imgH="304800" progId="CorelDRAW.Graphic.10">
                  <p:embed/>
                </p:oleObj>
              </mc:Choice>
              <mc:Fallback>
                <p:oleObj name="CorelDRAW" r:id="rId5" imgW="304800" imgH="304800" progId="CorelDRAW.Graphic.10">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flipV="1">
                        <a:off x="5833728" y="2141956"/>
                        <a:ext cx="152400" cy="152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oleObj>
              </mc:Fallback>
            </mc:AlternateContent>
          </a:graphicData>
        </a:graphic>
      </p:graphicFrame>
      <p:sp>
        <p:nvSpPr>
          <p:cNvPr id="26" name="Text Box 41"/>
          <p:cNvSpPr txBox="1">
            <a:spLocks noChangeArrowheads="1"/>
          </p:cNvSpPr>
          <p:nvPr/>
        </p:nvSpPr>
        <p:spPr bwMode="auto">
          <a:xfrm>
            <a:off x="5986128" y="2033326"/>
            <a:ext cx="2999112" cy="6463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en-US" sz="1800" dirty="0" smtClean="0">
                <a:latin typeface="Calibri"/>
                <a:cs typeface="Calibri"/>
              </a:rPr>
              <a:t>What % of your enforcement actions fall into each square?</a:t>
            </a:r>
            <a:endParaRPr lang="en-US" sz="1800" dirty="0">
              <a:latin typeface="Calibri"/>
              <a:cs typeface="Calibri"/>
            </a:endParaRPr>
          </a:p>
        </p:txBody>
      </p:sp>
      <p:graphicFrame>
        <p:nvGraphicFramePr>
          <p:cNvPr id="27" name="Object 40"/>
          <p:cNvGraphicFramePr>
            <a:graphicFrameLocks noChangeAspect="1"/>
          </p:cNvGraphicFramePr>
          <p:nvPr>
            <p:extLst>
              <p:ext uri="{D42A27DB-BD31-4B8C-83A1-F6EECF244321}">
                <p14:modId xmlns:p14="http://schemas.microsoft.com/office/powerpoint/2010/main" val="3256676958"/>
              </p:ext>
            </p:extLst>
          </p:nvPr>
        </p:nvGraphicFramePr>
        <p:xfrm flipH="1" flipV="1">
          <a:off x="5830707" y="4026982"/>
          <a:ext cx="152400" cy="152400"/>
        </p:xfrm>
        <a:graphic>
          <a:graphicData uri="http://schemas.openxmlformats.org/presentationml/2006/ole">
            <mc:AlternateContent xmlns:mc="http://schemas.openxmlformats.org/markup-compatibility/2006">
              <mc:Choice xmlns:v="urn:schemas-microsoft-com:vml" Requires="v">
                <p:oleObj spid="_x0000_s313303" name="CorelDRAW" r:id="rId6" imgW="304800" imgH="304800" progId="CorelDRAW.Graphic.10">
                  <p:embed/>
                </p:oleObj>
              </mc:Choice>
              <mc:Fallback>
                <p:oleObj name="CorelDRAW" r:id="rId6" imgW="304800" imgH="304800" progId="CorelDRAW.Graphic.10">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flipV="1">
                        <a:off x="5830707" y="4026982"/>
                        <a:ext cx="152400" cy="152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oleObj>
              </mc:Fallback>
            </mc:AlternateContent>
          </a:graphicData>
        </a:graphic>
      </p:graphicFrame>
      <p:sp>
        <p:nvSpPr>
          <p:cNvPr id="28" name="Text Box 41"/>
          <p:cNvSpPr txBox="1">
            <a:spLocks noChangeArrowheads="1"/>
          </p:cNvSpPr>
          <p:nvPr/>
        </p:nvSpPr>
        <p:spPr bwMode="auto">
          <a:xfrm>
            <a:off x="5983107" y="3923286"/>
            <a:ext cx="3002133" cy="92333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en-US" sz="1800" dirty="0" smtClean="0">
                <a:latin typeface="Calibri"/>
                <a:cs typeface="Calibri"/>
              </a:rPr>
              <a:t>How was your current enforcement culture shaped over time?</a:t>
            </a:r>
            <a:endParaRPr lang="en-US" sz="1800" dirty="0">
              <a:latin typeface="Calibri"/>
              <a:cs typeface="Calibri"/>
            </a:endParaRPr>
          </a:p>
        </p:txBody>
      </p:sp>
      <p:graphicFrame>
        <p:nvGraphicFramePr>
          <p:cNvPr id="29" name="Object 40"/>
          <p:cNvGraphicFramePr>
            <a:graphicFrameLocks noChangeAspect="1"/>
          </p:cNvGraphicFramePr>
          <p:nvPr>
            <p:extLst>
              <p:ext uri="{D42A27DB-BD31-4B8C-83A1-F6EECF244321}">
                <p14:modId xmlns:p14="http://schemas.microsoft.com/office/powerpoint/2010/main" val="4186553521"/>
              </p:ext>
            </p:extLst>
          </p:nvPr>
        </p:nvGraphicFramePr>
        <p:xfrm flipH="1" flipV="1">
          <a:off x="5838781" y="5082802"/>
          <a:ext cx="152400" cy="152400"/>
        </p:xfrm>
        <a:graphic>
          <a:graphicData uri="http://schemas.openxmlformats.org/presentationml/2006/ole">
            <mc:AlternateContent xmlns:mc="http://schemas.openxmlformats.org/markup-compatibility/2006">
              <mc:Choice xmlns:v="urn:schemas-microsoft-com:vml" Requires="v">
                <p:oleObj spid="_x0000_s313304" name="CorelDRAW" r:id="rId7" imgW="304800" imgH="304800" progId="CorelDRAW.Graphic.10">
                  <p:embed/>
                </p:oleObj>
              </mc:Choice>
              <mc:Fallback>
                <p:oleObj name="CorelDRAW" r:id="rId7" imgW="304800" imgH="304800" progId="CorelDRAW.Graphic.10">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flipV="1">
                        <a:off x="5838781" y="5082802"/>
                        <a:ext cx="152400" cy="152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oleObj>
              </mc:Fallback>
            </mc:AlternateContent>
          </a:graphicData>
        </a:graphic>
      </p:graphicFrame>
      <p:sp>
        <p:nvSpPr>
          <p:cNvPr id="30" name="Text Box 41"/>
          <p:cNvSpPr txBox="1">
            <a:spLocks noChangeArrowheads="1"/>
          </p:cNvSpPr>
          <p:nvPr/>
        </p:nvSpPr>
        <p:spPr bwMode="auto">
          <a:xfrm>
            <a:off x="6000251" y="4943922"/>
            <a:ext cx="2984989" cy="6463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en-US" sz="1800" dirty="0">
                <a:latin typeface="Calibri"/>
                <a:cs typeface="Calibri"/>
              </a:rPr>
              <a:t>How can leaders learn to enforce rules differently?</a:t>
            </a:r>
          </a:p>
        </p:txBody>
      </p:sp>
    </p:spTree>
    <p:extLst>
      <p:ext uri="{BB962C8B-B14F-4D97-AF65-F5344CB8AC3E}">
        <p14:creationId xmlns:p14="http://schemas.microsoft.com/office/powerpoint/2010/main" val="2096114622"/>
      </p:ext>
    </p:extLst>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39489" y="241861"/>
            <a:ext cx="5650707" cy="536575"/>
          </a:xfrm>
          <a:solidFill>
            <a:schemeClr val="bg1"/>
          </a:solidFill>
          <a:ln w="25400" cmpd="sng">
            <a:solidFill>
              <a:schemeClr val="tx1"/>
            </a:solidFill>
            <a:prstDash val="sysDot"/>
          </a:ln>
          <a:effectLst/>
        </p:spPr>
        <p:txBody>
          <a:bodyPr vert="horz" lIns="91440" tIns="45720" rIns="91440" bIns="45720" rtlCol="0" anchor="ctr" anchorCtr="1">
            <a:noAutofit/>
          </a:bodyPr>
          <a:lstStyle/>
          <a:p>
            <a:pPr marL="0" indent="0" algn="ctr">
              <a:buNone/>
            </a:pPr>
            <a:r>
              <a:rPr lang="en-US" sz="2800" dirty="0"/>
              <a:t>Layers of Enforcement Example</a:t>
            </a:r>
          </a:p>
        </p:txBody>
      </p:sp>
      <p:sp>
        <p:nvSpPr>
          <p:cNvPr id="3" name="Text Box 3"/>
          <p:cNvSpPr txBox="1">
            <a:spLocks noChangeArrowheads="1"/>
          </p:cNvSpPr>
          <p:nvPr/>
        </p:nvSpPr>
        <p:spPr bwMode="auto">
          <a:xfrm>
            <a:off x="663575" y="4970370"/>
            <a:ext cx="6696075" cy="3698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l" eaLnBrk="1" hangingPunct="1"/>
            <a:r>
              <a:rPr lang="en-US">
                <a:latin typeface="Tahoma" pitchFamily="34" charset="0"/>
              </a:rPr>
              <a:t>Hand sanitizers installed at the top and bottom of each stairwell</a:t>
            </a:r>
          </a:p>
        </p:txBody>
      </p:sp>
      <p:sp>
        <p:nvSpPr>
          <p:cNvPr id="4" name="Text Box 4"/>
          <p:cNvSpPr txBox="1">
            <a:spLocks noChangeArrowheads="1"/>
          </p:cNvSpPr>
          <p:nvPr/>
        </p:nvSpPr>
        <p:spPr bwMode="auto">
          <a:xfrm>
            <a:off x="682625" y="3648633"/>
            <a:ext cx="7150100" cy="3698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l" eaLnBrk="1" hangingPunct="1"/>
            <a:r>
              <a:rPr lang="en-US">
                <a:latin typeface="Tahoma" pitchFamily="34" charset="0"/>
              </a:rPr>
              <a:t>Managers given ‘Safe Climber’ cards to randomly give out ($1 value)</a:t>
            </a:r>
          </a:p>
        </p:txBody>
      </p:sp>
      <p:sp>
        <p:nvSpPr>
          <p:cNvPr id="5" name="Text Box 5"/>
          <p:cNvSpPr txBox="1">
            <a:spLocks noChangeArrowheads="1"/>
          </p:cNvSpPr>
          <p:nvPr/>
        </p:nvSpPr>
        <p:spPr bwMode="auto">
          <a:xfrm>
            <a:off x="701675" y="4097803"/>
            <a:ext cx="7102475" cy="3698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l" eaLnBrk="1" hangingPunct="1"/>
            <a:r>
              <a:rPr lang="en-US" dirty="0">
                <a:latin typeface="Tahoma" pitchFamily="34" charset="0"/>
              </a:rPr>
              <a:t>Stairway use </a:t>
            </a:r>
            <a:r>
              <a:rPr lang="en-US" dirty="0" smtClean="0">
                <a:latin typeface="Tahoma" pitchFamily="34" charset="0"/>
              </a:rPr>
              <a:t>JHA </a:t>
            </a:r>
            <a:r>
              <a:rPr lang="en-US" dirty="0">
                <a:latin typeface="Tahoma" pitchFamily="34" charset="0"/>
              </a:rPr>
              <a:t>written and posted at top and bottom of stairwells</a:t>
            </a:r>
          </a:p>
        </p:txBody>
      </p:sp>
      <p:sp>
        <p:nvSpPr>
          <p:cNvPr id="6" name="Text Box 6"/>
          <p:cNvSpPr txBox="1">
            <a:spLocks noChangeArrowheads="1"/>
          </p:cNvSpPr>
          <p:nvPr/>
        </p:nvSpPr>
        <p:spPr bwMode="auto">
          <a:xfrm>
            <a:off x="665163" y="4551082"/>
            <a:ext cx="7470775" cy="3698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l" eaLnBrk="1" hangingPunct="1"/>
            <a:r>
              <a:rPr lang="en-US">
                <a:latin typeface="Tahoma" pitchFamily="34" charset="0"/>
              </a:rPr>
              <a:t>All employees urged to give immediate feedback to violators and report</a:t>
            </a:r>
          </a:p>
        </p:txBody>
      </p:sp>
      <p:sp>
        <p:nvSpPr>
          <p:cNvPr id="7" name="Text Box 7"/>
          <p:cNvSpPr txBox="1">
            <a:spLocks noChangeArrowheads="1"/>
          </p:cNvSpPr>
          <p:nvPr/>
        </p:nvSpPr>
        <p:spPr bwMode="auto">
          <a:xfrm>
            <a:off x="440575" y="1086226"/>
            <a:ext cx="5669463" cy="70788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eaLnBrk="1" hangingPunct="1"/>
            <a:r>
              <a:rPr lang="en-US" sz="2000" b="1" dirty="0">
                <a:latin typeface="Comic Sans MS" pitchFamily="66" charset="0"/>
              </a:rPr>
              <a:t>PROBLEM:</a:t>
            </a:r>
            <a:r>
              <a:rPr lang="en-US" sz="2000" dirty="0">
                <a:solidFill>
                  <a:schemeClr val="accent2"/>
                </a:solidFill>
                <a:latin typeface="Comic Sans MS" pitchFamily="66" charset="0"/>
              </a:rPr>
              <a:t> </a:t>
            </a:r>
            <a:r>
              <a:rPr lang="en-US" sz="2000" dirty="0">
                <a:solidFill>
                  <a:srgbClr val="4F6228"/>
                </a:solidFill>
                <a:latin typeface="Comic Sans MS" pitchFamily="66" charset="0"/>
              </a:rPr>
              <a:t>A </a:t>
            </a:r>
            <a:r>
              <a:rPr lang="en-US" sz="2000" dirty="0" smtClean="0">
                <a:solidFill>
                  <a:srgbClr val="4F6228"/>
                </a:solidFill>
                <a:latin typeface="Comic Sans MS" pitchFamily="66" charset="0"/>
              </a:rPr>
              <a:t>job site was </a:t>
            </a:r>
            <a:r>
              <a:rPr lang="en-US" sz="2000" dirty="0">
                <a:solidFill>
                  <a:srgbClr val="4F6228"/>
                </a:solidFill>
                <a:latin typeface="Comic Sans MS" pitchFamily="66" charset="0"/>
              </a:rPr>
              <a:t>having </a:t>
            </a:r>
            <a:r>
              <a:rPr lang="en-US" sz="2000" dirty="0" smtClean="0">
                <a:solidFill>
                  <a:srgbClr val="4F6228"/>
                </a:solidFill>
                <a:latin typeface="Comic Sans MS" pitchFamily="66" charset="0"/>
              </a:rPr>
              <a:t>an abundant number of near </a:t>
            </a:r>
            <a:r>
              <a:rPr lang="en-US" sz="2000" dirty="0">
                <a:solidFill>
                  <a:srgbClr val="4F6228"/>
                </a:solidFill>
                <a:latin typeface="Comic Sans MS" pitchFamily="66" charset="0"/>
              </a:rPr>
              <a:t>misses on stairways</a:t>
            </a:r>
          </a:p>
        </p:txBody>
      </p:sp>
      <p:sp>
        <p:nvSpPr>
          <p:cNvPr id="8" name="Text Box 9"/>
          <p:cNvSpPr txBox="1">
            <a:spLocks noChangeArrowheads="1"/>
          </p:cNvSpPr>
          <p:nvPr/>
        </p:nvSpPr>
        <p:spPr bwMode="auto">
          <a:xfrm>
            <a:off x="669925" y="5409362"/>
            <a:ext cx="8245475" cy="3698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l" eaLnBrk="1" hangingPunct="1"/>
            <a:r>
              <a:rPr lang="en-US">
                <a:latin typeface="Tahoma" pitchFamily="34" charset="0"/>
              </a:rPr>
              <a:t>Annual hazard training modified to include 5 minutes of safe stairway practice</a:t>
            </a:r>
          </a:p>
        </p:txBody>
      </p:sp>
      <p:graphicFrame>
        <p:nvGraphicFramePr>
          <p:cNvPr id="9" name="Object 11"/>
          <p:cNvGraphicFramePr>
            <a:graphicFrameLocks noChangeAspect="1"/>
          </p:cNvGraphicFramePr>
          <p:nvPr>
            <p:extLst>
              <p:ext uri="{D42A27DB-BD31-4B8C-83A1-F6EECF244321}">
                <p14:modId xmlns:p14="http://schemas.microsoft.com/office/powerpoint/2010/main" val="1835439677"/>
              </p:ext>
            </p:extLst>
          </p:nvPr>
        </p:nvGraphicFramePr>
        <p:xfrm>
          <a:off x="457200" y="4689195"/>
          <a:ext cx="152400" cy="152400"/>
        </p:xfrm>
        <a:graphic>
          <a:graphicData uri="http://schemas.openxmlformats.org/presentationml/2006/ole">
            <mc:AlternateContent xmlns:mc="http://schemas.openxmlformats.org/markup-compatibility/2006">
              <mc:Choice xmlns:v="urn:schemas-microsoft-com:vml" Requires="v">
                <p:oleObj spid="_x0000_s646820" name="CorelDRAW" r:id="rId3" imgW="304800" imgH="304800" progId="CorelDRAW.Graphic.10">
                  <p:embed/>
                </p:oleObj>
              </mc:Choice>
              <mc:Fallback>
                <p:oleObj name="CorelDRAW" r:id="rId3" imgW="304800" imgH="304800" progId="CorelDRAW.Graphic.10">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 y="4689195"/>
                        <a:ext cx="152400" cy="152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oleObj>
              </mc:Fallback>
            </mc:AlternateContent>
          </a:graphicData>
        </a:graphic>
      </p:graphicFrame>
      <p:graphicFrame>
        <p:nvGraphicFramePr>
          <p:cNvPr id="10" name="Object 12"/>
          <p:cNvGraphicFramePr>
            <a:graphicFrameLocks noChangeAspect="1"/>
          </p:cNvGraphicFramePr>
          <p:nvPr>
            <p:extLst>
              <p:ext uri="{D42A27DB-BD31-4B8C-83A1-F6EECF244321}">
                <p14:modId xmlns:p14="http://schemas.microsoft.com/office/powerpoint/2010/main" val="4130176952"/>
              </p:ext>
            </p:extLst>
          </p:nvPr>
        </p:nvGraphicFramePr>
        <p:xfrm>
          <a:off x="457200" y="4221628"/>
          <a:ext cx="152400" cy="152400"/>
        </p:xfrm>
        <a:graphic>
          <a:graphicData uri="http://schemas.openxmlformats.org/presentationml/2006/ole">
            <mc:AlternateContent xmlns:mc="http://schemas.openxmlformats.org/markup-compatibility/2006">
              <mc:Choice xmlns:v="urn:schemas-microsoft-com:vml" Requires="v">
                <p:oleObj spid="_x0000_s646821" name="CorelDRAW" r:id="rId5" imgW="304800" imgH="304800" progId="CorelDRAW.Graphic.10">
                  <p:embed/>
                </p:oleObj>
              </mc:Choice>
              <mc:Fallback>
                <p:oleObj name="CorelDRAW" r:id="rId5" imgW="304800" imgH="304800" progId="CorelDRAW.Graphic.10">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 y="4221628"/>
                        <a:ext cx="152400" cy="152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oleObj>
              </mc:Fallback>
            </mc:AlternateContent>
          </a:graphicData>
        </a:graphic>
      </p:graphicFrame>
      <p:graphicFrame>
        <p:nvGraphicFramePr>
          <p:cNvPr id="11" name="Object 13"/>
          <p:cNvGraphicFramePr>
            <a:graphicFrameLocks noChangeAspect="1"/>
          </p:cNvGraphicFramePr>
          <p:nvPr>
            <p:extLst>
              <p:ext uri="{D42A27DB-BD31-4B8C-83A1-F6EECF244321}">
                <p14:modId xmlns:p14="http://schemas.microsoft.com/office/powerpoint/2010/main" val="2079404069"/>
              </p:ext>
            </p:extLst>
          </p:nvPr>
        </p:nvGraphicFramePr>
        <p:xfrm>
          <a:off x="457200" y="3775633"/>
          <a:ext cx="152400" cy="152400"/>
        </p:xfrm>
        <a:graphic>
          <a:graphicData uri="http://schemas.openxmlformats.org/presentationml/2006/ole">
            <mc:AlternateContent xmlns:mc="http://schemas.openxmlformats.org/markup-compatibility/2006">
              <mc:Choice xmlns:v="urn:schemas-microsoft-com:vml" Requires="v">
                <p:oleObj spid="_x0000_s646822" name="CorelDRAW" r:id="rId6" imgW="304800" imgH="304800" progId="CorelDRAW.Graphic.10">
                  <p:embed/>
                </p:oleObj>
              </mc:Choice>
              <mc:Fallback>
                <p:oleObj name="CorelDRAW" r:id="rId6" imgW="304800" imgH="304800" progId="CorelDRAW.Graphic.10">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 y="3775633"/>
                        <a:ext cx="152400" cy="152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oleObj>
              </mc:Fallback>
            </mc:AlternateContent>
          </a:graphicData>
        </a:graphic>
      </p:graphicFrame>
      <p:graphicFrame>
        <p:nvGraphicFramePr>
          <p:cNvPr id="12" name="Object 14"/>
          <p:cNvGraphicFramePr>
            <a:graphicFrameLocks noChangeAspect="1"/>
          </p:cNvGraphicFramePr>
          <p:nvPr>
            <p:extLst>
              <p:ext uri="{D42A27DB-BD31-4B8C-83A1-F6EECF244321}">
                <p14:modId xmlns:p14="http://schemas.microsoft.com/office/powerpoint/2010/main" val="1930010945"/>
              </p:ext>
            </p:extLst>
          </p:nvPr>
        </p:nvGraphicFramePr>
        <p:xfrm>
          <a:off x="457200" y="5108483"/>
          <a:ext cx="152400" cy="152400"/>
        </p:xfrm>
        <a:graphic>
          <a:graphicData uri="http://schemas.openxmlformats.org/presentationml/2006/ole">
            <mc:AlternateContent xmlns:mc="http://schemas.openxmlformats.org/markup-compatibility/2006">
              <mc:Choice xmlns:v="urn:schemas-microsoft-com:vml" Requires="v">
                <p:oleObj spid="_x0000_s646823" name="CorelDRAW" r:id="rId7" imgW="304800" imgH="304800" progId="CorelDRAW.Graphic.10">
                  <p:embed/>
                </p:oleObj>
              </mc:Choice>
              <mc:Fallback>
                <p:oleObj name="CorelDRAW" r:id="rId7" imgW="304800" imgH="304800" progId="CorelDRAW.Graphic.10">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 y="5108483"/>
                        <a:ext cx="152400" cy="152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oleObj>
              </mc:Fallback>
            </mc:AlternateContent>
          </a:graphicData>
        </a:graphic>
      </p:graphicFrame>
      <p:graphicFrame>
        <p:nvGraphicFramePr>
          <p:cNvPr id="13" name="Object 15"/>
          <p:cNvGraphicFramePr>
            <a:graphicFrameLocks noChangeAspect="1"/>
          </p:cNvGraphicFramePr>
          <p:nvPr>
            <p:extLst>
              <p:ext uri="{D42A27DB-BD31-4B8C-83A1-F6EECF244321}">
                <p14:modId xmlns:p14="http://schemas.microsoft.com/office/powerpoint/2010/main" val="1469228140"/>
              </p:ext>
            </p:extLst>
          </p:nvPr>
        </p:nvGraphicFramePr>
        <p:xfrm>
          <a:off x="457200" y="5556999"/>
          <a:ext cx="152400" cy="152400"/>
        </p:xfrm>
        <a:graphic>
          <a:graphicData uri="http://schemas.openxmlformats.org/presentationml/2006/ole">
            <mc:AlternateContent xmlns:mc="http://schemas.openxmlformats.org/markup-compatibility/2006">
              <mc:Choice xmlns:v="urn:schemas-microsoft-com:vml" Requires="v">
                <p:oleObj spid="_x0000_s646824" name="CorelDRAW" r:id="rId8" imgW="304800" imgH="304800" progId="CorelDRAW.Graphic.10">
                  <p:embed/>
                </p:oleObj>
              </mc:Choice>
              <mc:Fallback>
                <p:oleObj name="CorelDRAW" r:id="rId8" imgW="304800" imgH="304800" progId="CorelDRAW.Graphic.10">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 y="5556999"/>
                        <a:ext cx="152400" cy="152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oleObj>
              </mc:Fallback>
            </mc:AlternateContent>
          </a:graphicData>
        </a:graphic>
      </p:graphicFrame>
      <p:sp>
        <p:nvSpPr>
          <p:cNvPr id="14" name="Text Box 16"/>
          <p:cNvSpPr txBox="1">
            <a:spLocks noChangeArrowheads="1"/>
          </p:cNvSpPr>
          <p:nvPr/>
        </p:nvSpPr>
        <p:spPr bwMode="auto">
          <a:xfrm>
            <a:off x="394258" y="1876613"/>
            <a:ext cx="5253504" cy="10156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eaLnBrk="1" hangingPunct="1"/>
            <a:r>
              <a:rPr lang="en-US" sz="2000" b="1" dirty="0">
                <a:latin typeface="Comic Sans MS" pitchFamily="66" charset="0"/>
              </a:rPr>
              <a:t>ROOT CAUSE:</a:t>
            </a:r>
            <a:r>
              <a:rPr lang="en-US" sz="2000" dirty="0">
                <a:solidFill>
                  <a:schemeClr val="accent2"/>
                </a:solidFill>
                <a:latin typeface="Comic Sans MS" pitchFamily="66" charset="0"/>
              </a:rPr>
              <a:t> </a:t>
            </a:r>
            <a:r>
              <a:rPr lang="en-US" sz="2000" dirty="0">
                <a:solidFill>
                  <a:srgbClr val="4F6228"/>
                </a:solidFill>
                <a:latin typeface="Comic Sans MS" pitchFamily="66" charset="0"/>
              </a:rPr>
              <a:t>Plant policy regarding safe use of stairways was not being consistently enforced</a:t>
            </a:r>
          </a:p>
        </p:txBody>
      </p:sp>
      <p:sp>
        <p:nvSpPr>
          <p:cNvPr id="15" name="Text Box 17"/>
          <p:cNvSpPr txBox="1">
            <a:spLocks noChangeArrowheads="1"/>
          </p:cNvSpPr>
          <p:nvPr/>
        </p:nvSpPr>
        <p:spPr bwMode="auto">
          <a:xfrm>
            <a:off x="304800" y="3223123"/>
            <a:ext cx="3893671"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l" eaLnBrk="1" hangingPunct="1"/>
            <a:r>
              <a:rPr lang="en-US" sz="2000" b="1" dirty="0" smtClean="0">
                <a:latin typeface="Comic Sans MS" pitchFamily="66" charset="0"/>
              </a:rPr>
              <a:t>Actions Taken TO </a:t>
            </a:r>
            <a:r>
              <a:rPr lang="en-US" sz="2000" b="1" dirty="0">
                <a:latin typeface="Comic Sans MS" pitchFamily="66" charset="0"/>
              </a:rPr>
              <a:t>IMPROVE:</a:t>
            </a:r>
            <a:endParaRPr lang="en-US" sz="2000" dirty="0">
              <a:solidFill>
                <a:schemeClr val="accent2"/>
              </a:solidFill>
              <a:latin typeface="Comic Sans MS" pitchFamily="66" charset="0"/>
            </a:endParaRPr>
          </a:p>
        </p:txBody>
      </p:sp>
      <p:grpSp>
        <p:nvGrpSpPr>
          <p:cNvPr id="16" name="Group 15"/>
          <p:cNvGrpSpPr/>
          <p:nvPr/>
        </p:nvGrpSpPr>
        <p:grpSpPr>
          <a:xfrm>
            <a:off x="5155697" y="941665"/>
            <a:ext cx="3800520" cy="2356163"/>
            <a:chOff x="5387486" y="4130159"/>
            <a:chExt cx="3502473" cy="2121722"/>
          </a:xfrm>
        </p:grpSpPr>
        <p:sp>
          <p:nvSpPr>
            <p:cNvPr id="17" name="Text Box 17"/>
            <p:cNvSpPr txBox="1">
              <a:spLocks noChangeArrowheads="1"/>
            </p:cNvSpPr>
            <p:nvPr/>
          </p:nvSpPr>
          <p:spPr bwMode="auto">
            <a:xfrm>
              <a:off x="5387486" y="5913327"/>
              <a:ext cx="686730" cy="338554"/>
            </a:xfrm>
            <a:prstGeom prst="rect">
              <a:avLst/>
            </a:prstGeom>
            <a:solidFill>
              <a:srgbClr val="CCFFCC"/>
            </a:solidFill>
            <a:ln>
              <a:solidFill>
                <a:schemeClr val="tx1"/>
              </a:solidFill>
            </a:ln>
            <a:effectLst/>
          </p:spPr>
          <p:txBody>
            <a:bodyPr wrap="squar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800" dirty="0" smtClean="0">
                  <a:solidFill>
                    <a:schemeClr val="tx2"/>
                  </a:solidFill>
                  <a:latin typeface="Arial Rounded MT Bold" charset="0"/>
                  <a:cs typeface="ＭＳ Ｐゴシック" charset="0"/>
                </a:rPr>
                <a:t>General JHA</a:t>
              </a:r>
              <a:endParaRPr lang="en-US" sz="800" dirty="0">
                <a:solidFill>
                  <a:schemeClr val="tx2"/>
                </a:solidFill>
                <a:latin typeface="Arial Rounded MT Bold" charset="0"/>
                <a:cs typeface="ＭＳ Ｐゴシック" charset="0"/>
              </a:endParaRPr>
            </a:p>
          </p:txBody>
        </p:sp>
        <p:sp>
          <p:nvSpPr>
            <p:cNvPr id="18" name="Text Box 17"/>
            <p:cNvSpPr txBox="1">
              <a:spLocks noChangeArrowheads="1"/>
            </p:cNvSpPr>
            <p:nvPr/>
          </p:nvSpPr>
          <p:spPr bwMode="auto">
            <a:xfrm>
              <a:off x="6125586" y="5913327"/>
              <a:ext cx="634958" cy="338554"/>
            </a:xfrm>
            <a:prstGeom prst="rect">
              <a:avLst/>
            </a:prstGeom>
            <a:solidFill>
              <a:srgbClr val="CCFFCC"/>
            </a:solidFill>
            <a:ln>
              <a:solidFill>
                <a:schemeClr val="tx1"/>
              </a:solidFill>
            </a:ln>
            <a:effectLst/>
          </p:spPr>
          <p:txBody>
            <a:bodyPr wrap="squar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800" dirty="0" smtClean="0">
                  <a:solidFill>
                    <a:schemeClr val="tx2"/>
                  </a:solidFill>
                  <a:latin typeface="Arial Rounded MT Bold" charset="0"/>
                  <a:cs typeface="ＭＳ Ｐゴシック" charset="0"/>
                </a:rPr>
                <a:t>General JHA</a:t>
              </a:r>
              <a:endParaRPr lang="en-US" sz="800" dirty="0">
                <a:solidFill>
                  <a:schemeClr val="tx2"/>
                </a:solidFill>
                <a:latin typeface="Arial Rounded MT Bold" charset="0"/>
                <a:cs typeface="ＭＳ Ｐゴシック" charset="0"/>
              </a:endParaRPr>
            </a:p>
          </p:txBody>
        </p:sp>
        <p:sp>
          <p:nvSpPr>
            <p:cNvPr id="19" name="Text Box 17"/>
            <p:cNvSpPr txBox="1">
              <a:spLocks noChangeArrowheads="1"/>
            </p:cNvSpPr>
            <p:nvPr/>
          </p:nvSpPr>
          <p:spPr bwMode="auto">
            <a:xfrm>
              <a:off x="6811872" y="5913327"/>
              <a:ext cx="648283" cy="338554"/>
            </a:xfrm>
            <a:prstGeom prst="rect">
              <a:avLst/>
            </a:prstGeom>
            <a:solidFill>
              <a:srgbClr val="CCFFCC"/>
            </a:solidFill>
            <a:ln>
              <a:solidFill>
                <a:schemeClr val="tx1"/>
              </a:solidFill>
            </a:ln>
            <a:effectLst/>
          </p:spPr>
          <p:txBody>
            <a:bodyPr wrap="squar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800" dirty="0" smtClean="0">
                  <a:solidFill>
                    <a:schemeClr val="tx2"/>
                  </a:solidFill>
                  <a:latin typeface="Arial Rounded MT Bold" charset="0"/>
                  <a:cs typeface="ＭＳ Ｐゴシック" charset="0"/>
                </a:rPr>
                <a:t>General JHA</a:t>
              </a:r>
              <a:endParaRPr lang="en-US" sz="800" dirty="0">
                <a:solidFill>
                  <a:schemeClr val="tx2"/>
                </a:solidFill>
                <a:latin typeface="Arial Rounded MT Bold" charset="0"/>
                <a:cs typeface="ＭＳ Ｐゴシック" charset="0"/>
              </a:endParaRPr>
            </a:p>
          </p:txBody>
        </p:sp>
        <p:sp>
          <p:nvSpPr>
            <p:cNvPr id="20" name="Text Box 17"/>
            <p:cNvSpPr txBox="1">
              <a:spLocks noChangeArrowheads="1"/>
            </p:cNvSpPr>
            <p:nvPr/>
          </p:nvSpPr>
          <p:spPr bwMode="auto">
            <a:xfrm>
              <a:off x="7538263" y="5913327"/>
              <a:ext cx="648283" cy="338554"/>
            </a:xfrm>
            <a:prstGeom prst="rect">
              <a:avLst/>
            </a:prstGeom>
            <a:solidFill>
              <a:srgbClr val="CCFFCC"/>
            </a:solidFill>
            <a:ln>
              <a:solidFill>
                <a:schemeClr val="tx1"/>
              </a:solidFill>
            </a:ln>
            <a:effectLst/>
          </p:spPr>
          <p:txBody>
            <a:bodyPr wrap="squar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800" dirty="0" smtClean="0">
                  <a:solidFill>
                    <a:schemeClr val="tx2"/>
                  </a:solidFill>
                  <a:latin typeface="Arial Rounded MT Bold" charset="0"/>
                  <a:cs typeface="ＭＳ Ｐゴシック" charset="0"/>
                </a:rPr>
                <a:t>General JHA</a:t>
              </a:r>
              <a:endParaRPr lang="en-US" sz="800" dirty="0">
                <a:solidFill>
                  <a:schemeClr val="tx2"/>
                </a:solidFill>
                <a:latin typeface="Arial Rounded MT Bold" charset="0"/>
                <a:cs typeface="ＭＳ Ｐゴシック" charset="0"/>
              </a:endParaRPr>
            </a:p>
          </p:txBody>
        </p:sp>
        <p:sp>
          <p:nvSpPr>
            <p:cNvPr id="21" name="Text Box 17"/>
            <p:cNvSpPr txBox="1">
              <a:spLocks noChangeArrowheads="1"/>
            </p:cNvSpPr>
            <p:nvPr/>
          </p:nvSpPr>
          <p:spPr bwMode="auto">
            <a:xfrm>
              <a:off x="8241674" y="5913327"/>
              <a:ext cx="648284" cy="338554"/>
            </a:xfrm>
            <a:prstGeom prst="rect">
              <a:avLst/>
            </a:prstGeom>
            <a:solidFill>
              <a:srgbClr val="CCFFCC"/>
            </a:solidFill>
            <a:ln>
              <a:solidFill>
                <a:schemeClr val="tx1"/>
              </a:solidFill>
            </a:ln>
            <a:effectLst/>
          </p:spPr>
          <p:txBody>
            <a:bodyPr wrap="squar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800" dirty="0" smtClean="0">
                  <a:solidFill>
                    <a:schemeClr val="tx2"/>
                  </a:solidFill>
                  <a:latin typeface="Arial Rounded MT Bold" charset="0"/>
                  <a:cs typeface="ＭＳ Ｐゴシック" charset="0"/>
                </a:rPr>
                <a:t>General JHA</a:t>
              </a:r>
              <a:endParaRPr lang="en-US" sz="800" dirty="0">
                <a:solidFill>
                  <a:schemeClr val="tx2"/>
                </a:solidFill>
                <a:latin typeface="Arial Rounded MT Bold" charset="0"/>
                <a:cs typeface="ＭＳ Ｐゴシック" charset="0"/>
              </a:endParaRPr>
            </a:p>
          </p:txBody>
        </p:sp>
        <p:sp>
          <p:nvSpPr>
            <p:cNvPr id="22" name="Text Box 17"/>
            <p:cNvSpPr txBox="1">
              <a:spLocks noChangeArrowheads="1"/>
            </p:cNvSpPr>
            <p:nvPr/>
          </p:nvSpPr>
          <p:spPr bwMode="auto">
            <a:xfrm>
              <a:off x="6125586" y="5417716"/>
              <a:ext cx="648283" cy="461665"/>
            </a:xfrm>
            <a:prstGeom prst="rect">
              <a:avLst/>
            </a:prstGeom>
            <a:solidFill>
              <a:schemeClr val="accent6">
                <a:lumMod val="20000"/>
                <a:lumOff val="80000"/>
              </a:schemeClr>
            </a:solidFill>
            <a:ln>
              <a:solidFill>
                <a:schemeClr val="tx1"/>
              </a:solidFill>
            </a:ln>
            <a:effectLst/>
          </p:spPr>
          <p:txBody>
            <a:bodyPr wrap="squar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800" dirty="0" smtClean="0">
                  <a:solidFill>
                    <a:schemeClr val="tx2"/>
                  </a:solidFill>
                  <a:latin typeface="Arial Rounded MT Bold" charset="0"/>
                  <a:cs typeface="ＭＳ Ｐゴシック" charset="0"/>
                </a:rPr>
                <a:t>Task Specific JHA</a:t>
              </a:r>
              <a:endParaRPr lang="en-US" sz="800" dirty="0">
                <a:solidFill>
                  <a:schemeClr val="tx2"/>
                </a:solidFill>
                <a:latin typeface="Arial Rounded MT Bold" charset="0"/>
                <a:cs typeface="ＭＳ Ｐゴシック" charset="0"/>
              </a:endParaRPr>
            </a:p>
          </p:txBody>
        </p:sp>
        <p:sp>
          <p:nvSpPr>
            <p:cNvPr id="23" name="Text Box 17"/>
            <p:cNvSpPr txBox="1">
              <a:spLocks noChangeArrowheads="1"/>
            </p:cNvSpPr>
            <p:nvPr/>
          </p:nvSpPr>
          <p:spPr bwMode="auto">
            <a:xfrm>
              <a:off x="6811873" y="5035972"/>
              <a:ext cx="633038" cy="338554"/>
            </a:xfrm>
            <a:prstGeom prst="rect">
              <a:avLst/>
            </a:prstGeom>
            <a:solidFill>
              <a:schemeClr val="accent5">
                <a:lumMod val="90000"/>
              </a:schemeClr>
            </a:solidFill>
            <a:ln>
              <a:solidFill>
                <a:schemeClr val="tx1"/>
              </a:solidFill>
            </a:ln>
            <a:effectLst/>
          </p:spPr>
          <p:txBody>
            <a:bodyPr wrap="squar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800" dirty="0" smtClean="0">
                  <a:solidFill>
                    <a:schemeClr val="tx2"/>
                  </a:solidFill>
                  <a:latin typeface="Arial Rounded MT Bold" charset="0"/>
                  <a:cs typeface="ＭＳ Ｐゴシック" charset="0"/>
                </a:rPr>
                <a:t>FLRA / Pre-Job</a:t>
              </a:r>
              <a:endParaRPr lang="en-US" sz="800" dirty="0">
                <a:solidFill>
                  <a:schemeClr val="tx2"/>
                </a:solidFill>
                <a:latin typeface="Arial Rounded MT Bold" charset="0"/>
                <a:cs typeface="ＭＳ Ｐゴシック" charset="0"/>
              </a:endParaRPr>
            </a:p>
          </p:txBody>
        </p:sp>
        <p:sp>
          <p:nvSpPr>
            <p:cNvPr id="24" name="Text Box 17"/>
            <p:cNvSpPr txBox="1">
              <a:spLocks noChangeArrowheads="1"/>
            </p:cNvSpPr>
            <p:nvPr/>
          </p:nvSpPr>
          <p:spPr bwMode="auto">
            <a:xfrm>
              <a:off x="7534139" y="5027044"/>
              <a:ext cx="637163" cy="338554"/>
            </a:xfrm>
            <a:prstGeom prst="rect">
              <a:avLst/>
            </a:prstGeom>
            <a:solidFill>
              <a:schemeClr val="accent5">
                <a:lumMod val="90000"/>
              </a:schemeClr>
            </a:solidFill>
            <a:ln>
              <a:solidFill>
                <a:schemeClr val="tx1"/>
              </a:solidFill>
            </a:ln>
            <a:effectLst/>
          </p:spPr>
          <p:txBody>
            <a:bodyPr wrap="squar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800" dirty="0" smtClean="0">
                  <a:solidFill>
                    <a:schemeClr val="tx2"/>
                  </a:solidFill>
                  <a:latin typeface="Arial Rounded MT Bold" charset="0"/>
                  <a:cs typeface="ＭＳ Ｐゴシック" charset="0"/>
                </a:rPr>
                <a:t>FLRA / Pre-Job</a:t>
              </a:r>
              <a:endParaRPr lang="en-US" sz="800" dirty="0">
                <a:solidFill>
                  <a:schemeClr val="tx2"/>
                </a:solidFill>
                <a:latin typeface="Arial Rounded MT Bold" charset="0"/>
                <a:cs typeface="ＭＳ Ｐゴシック" charset="0"/>
              </a:endParaRPr>
            </a:p>
          </p:txBody>
        </p:sp>
        <p:sp>
          <p:nvSpPr>
            <p:cNvPr id="25" name="Text Box 17"/>
            <p:cNvSpPr txBox="1">
              <a:spLocks noChangeArrowheads="1"/>
            </p:cNvSpPr>
            <p:nvPr/>
          </p:nvSpPr>
          <p:spPr bwMode="auto">
            <a:xfrm>
              <a:off x="8241675" y="5031484"/>
              <a:ext cx="648284" cy="338554"/>
            </a:xfrm>
            <a:prstGeom prst="rect">
              <a:avLst/>
            </a:prstGeom>
            <a:solidFill>
              <a:schemeClr val="accent5">
                <a:lumMod val="90000"/>
              </a:schemeClr>
            </a:solidFill>
            <a:ln>
              <a:solidFill>
                <a:schemeClr val="tx1"/>
              </a:solidFill>
            </a:ln>
            <a:effectLst/>
          </p:spPr>
          <p:txBody>
            <a:bodyPr wrap="squar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800" dirty="0" smtClean="0">
                  <a:solidFill>
                    <a:schemeClr val="tx2"/>
                  </a:solidFill>
                  <a:latin typeface="Arial Rounded MT Bold" charset="0"/>
                  <a:cs typeface="ＭＳ Ｐゴシック" charset="0"/>
                </a:rPr>
                <a:t>FLRA / Pre-Job</a:t>
              </a:r>
              <a:endParaRPr lang="en-US" sz="800" dirty="0">
                <a:solidFill>
                  <a:schemeClr val="tx2"/>
                </a:solidFill>
                <a:latin typeface="Arial Rounded MT Bold" charset="0"/>
                <a:cs typeface="ＭＳ Ｐゴシック" charset="0"/>
              </a:endParaRPr>
            </a:p>
          </p:txBody>
        </p:sp>
        <p:sp>
          <p:nvSpPr>
            <p:cNvPr id="26" name="Text Box 17"/>
            <p:cNvSpPr txBox="1">
              <a:spLocks noChangeArrowheads="1"/>
            </p:cNvSpPr>
            <p:nvPr/>
          </p:nvSpPr>
          <p:spPr bwMode="auto">
            <a:xfrm>
              <a:off x="8241675" y="4130159"/>
              <a:ext cx="648284" cy="461665"/>
            </a:xfrm>
            <a:prstGeom prst="rect">
              <a:avLst/>
            </a:prstGeom>
            <a:solidFill>
              <a:schemeClr val="accent3">
                <a:lumMod val="60000"/>
                <a:lumOff val="40000"/>
                <a:alpha val="68000"/>
              </a:schemeClr>
            </a:solidFill>
            <a:ln>
              <a:solidFill>
                <a:schemeClr val="tx1"/>
              </a:solidFill>
            </a:ln>
            <a:effectLst/>
          </p:spPr>
          <p:txBody>
            <a:bodyPr wrap="squar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800" dirty="0" smtClean="0">
                  <a:solidFill>
                    <a:schemeClr val="tx2"/>
                  </a:solidFill>
                  <a:latin typeface="Arial Rounded MT Bold" charset="0"/>
                  <a:cs typeface="ＭＳ Ｐゴシック" charset="0"/>
                </a:rPr>
                <a:t>Practice-Based Training</a:t>
              </a:r>
              <a:endParaRPr lang="en-US" sz="800" dirty="0">
                <a:solidFill>
                  <a:schemeClr val="tx2"/>
                </a:solidFill>
                <a:latin typeface="Arial Rounded MT Bold" charset="0"/>
                <a:cs typeface="ＭＳ Ｐゴシック" charset="0"/>
              </a:endParaRPr>
            </a:p>
          </p:txBody>
        </p:sp>
        <p:sp>
          <p:nvSpPr>
            <p:cNvPr id="27" name="Text Box 17"/>
            <p:cNvSpPr txBox="1">
              <a:spLocks noChangeArrowheads="1"/>
            </p:cNvSpPr>
            <p:nvPr/>
          </p:nvSpPr>
          <p:spPr bwMode="auto">
            <a:xfrm>
              <a:off x="8241675" y="4648822"/>
              <a:ext cx="648284" cy="338554"/>
            </a:xfrm>
            <a:prstGeom prst="rect">
              <a:avLst/>
            </a:prstGeom>
            <a:solidFill>
              <a:schemeClr val="bg1">
                <a:lumMod val="85000"/>
              </a:schemeClr>
            </a:solidFill>
            <a:ln>
              <a:solidFill>
                <a:schemeClr val="tx1"/>
              </a:solidFill>
            </a:ln>
            <a:effectLst/>
          </p:spPr>
          <p:txBody>
            <a:bodyPr wrap="squar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800" dirty="0" smtClean="0">
                  <a:solidFill>
                    <a:schemeClr val="tx2"/>
                  </a:solidFill>
                  <a:latin typeface="Arial Rounded MT Bold" charset="0"/>
                  <a:cs typeface="ＭＳ Ｐゴシック" charset="0"/>
                </a:rPr>
                <a:t>Walk Through</a:t>
              </a:r>
              <a:endParaRPr lang="en-US" sz="800" dirty="0">
                <a:solidFill>
                  <a:schemeClr val="tx2"/>
                </a:solidFill>
                <a:latin typeface="Arial Rounded MT Bold" charset="0"/>
                <a:cs typeface="ＭＳ Ｐゴシック" charset="0"/>
              </a:endParaRPr>
            </a:p>
          </p:txBody>
        </p:sp>
        <p:sp>
          <p:nvSpPr>
            <p:cNvPr id="28" name="Text Box 17"/>
            <p:cNvSpPr txBox="1">
              <a:spLocks noChangeArrowheads="1"/>
            </p:cNvSpPr>
            <p:nvPr/>
          </p:nvSpPr>
          <p:spPr bwMode="auto">
            <a:xfrm>
              <a:off x="6811873" y="5417716"/>
              <a:ext cx="648283" cy="461665"/>
            </a:xfrm>
            <a:prstGeom prst="rect">
              <a:avLst/>
            </a:prstGeom>
            <a:solidFill>
              <a:schemeClr val="accent6">
                <a:lumMod val="20000"/>
                <a:lumOff val="80000"/>
              </a:schemeClr>
            </a:solidFill>
            <a:ln>
              <a:solidFill>
                <a:schemeClr val="tx1"/>
              </a:solidFill>
            </a:ln>
            <a:effectLst/>
          </p:spPr>
          <p:txBody>
            <a:bodyPr wrap="squar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800" dirty="0" smtClean="0">
                  <a:solidFill>
                    <a:schemeClr val="tx2"/>
                  </a:solidFill>
                  <a:latin typeface="Arial Rounded MT Bold" charset="0"/>
                  <a:cs typeface="ＭＳ Ｐゴシック" charset="0"/>
                </a:rPr>
                <a:t>Task Specific JHA</a:t>
              </a:r>
              <a:endParaRPr lang="en-US" sz="800" dirty="0">
                <a:solidFill>
                  <a:schemeClr val="tx2"/>
                </a:solidFill>
                <a:latin typeface="Arial Rounded MT Bold" charset="0"/>
                <a:cs typeface="ＭＳ Ｐゴシック" charset="0"/>
              </a:endParaRPr>
            </a:p>
          </p:txBody>
        </p:sp>
        <p:sp>
          <p:nvSpPr>
            <p:cNvPr id="29" name="Text Box 17"/>
            <p:cNvSpPr txBox="1">
              <a:spLocks noChangeArrowheads="1"/>
            </p:cNvSpPr>
            <p:nvPr/>
          </p:nvSpPr>
          <p:spPr bwMode="auto">
            <a:xfrm>
              <a:off x="7538264" y="5417716"/>
              <a:ext cx="648283" cy="461665"/>
            </a:xfrm>
            <a:prstGeom prst="rect">
              <a:avLst/>
            </a:prstGeom>
            <a:solidFill>
              <a:schemeClr val="accent6">
                <a:lumMod val="20000"/>
                <a:lumOff val="80000"/>
              </a:schemeClr>
            </a:solidFill>
            <a:ln>
              <a:solidFill>
                <a:schemeClr val="tx1"/>
              </a:solidFill>
            </a:ln>
            <a:effectLst/>
          </p:spPr>
          <p:txBody>
            <a:bodyPr wrap="squar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800" dirty="0" smtClean="0">
                  <a:solidFill>
                    <a:schemeClr val="tx2"/>
                  </a:solidFill>
                  <a:latin typeface="Arial Rounded MT Bold" charset="0"/>
                  <a:cs typeface="ＭＳ Ｐゴシック" charset="0"/>
                </a:rPr>
                <a:t>Task Specific JHA</a:t>
              </a:r>
              <a:endParaRPr lang="en-US" sz="800" dirty="0">
                <a:solidFill>
                  <a:schemeClr val="tx2"/>
                </a:solidFill>
                <a:latin typeface="Arial Rounded MT Bold" charset="0"/>
                <a:cs typeface="ＭＳ Ｐゴシック" charset="0"/>
              </a:endParaRPr>
            </a:p>
          </p:txBody>
        </p:sp>
        <p:sp>
          <p:nvSpPr>
            <p:cNvPr id="30" name="Text Box 17"/>
            <p:cNvSpPr txBox="1">
              <a:spLocks noChangeArrowheads="1"/>
            </p:cNvSpPr>
            <p:nvPr/>
          </p:nvSpPr>
          <p:spPr bwMode="auto">
            <a:xfrm>
              <a:off x="8241675" y="5414076"/>
              <a:ext cx="648283" cy="461665"/>
            </a:xfrm>
            <a:prstGeom prst="rect">
              <a:avLst/>
            </a:prstGeom>
            <a:solidFill>
              <a:schemeClr val="accent6">
                <a:lumMod val="20000"/>
                <a:lumOff val="80000"/>
              </a:schemeClr>
            </a:solidFill>
            <a:ln>
              <a:solidFill>
                <a:schemeClr val="tx1"/>
              </a:solidFill>
            </a:ln>
            <a:effectLst/>
          </p:spPr>
          <p:txBody>
            <a:bodyPr wrap="squar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800" dirty="0" smtClean="0">
                  <a:solidFill>
                    <a:schemeClr val="tx2"/>
                  </a:solidFill>
                  <a:latin typeface="Arial Rounded MT Bold" charset="0"/>
                  <a:cs typeface="ＭＳ Ｐゴシック" charset="0"/>
                </a:rPr>
                <a:t>Task Specific JHA</a:t>
              </a:r>
              <a:endParaRPr lang="en-US" sz="800" dirty="0">
                <a:solidFill>
                  <a:schemeClr val="tx2"/>
                </a:solidFill>
                <a:latin typeface="Arial Rounded MT Bold" charset="0"/>
                <a:cs typeface="ＭＳ Ｐゴシック" charset="0"/>
              </a:endParaRPr>
            </a:p>
          </p:txBody>
        </p:sp>
        <p:sp>
          <p:nvSpPr>
            <p:cNvPr id="31" name="Text Box 17"/>
            <p:cNvSpPr txBox="1">
              <a:spLocks noChangeArrowheads="1"/>
            </p:cNvSpPr>
            <p:nvPr/>
          </p:nvSpPr>
          <p:spPr bwMode="auto">
            <a:xfrm>
              <a:off x="7538264" y="4645182"/>
              <a:ext cx="617792" cy="338554"/>
            </a:xfrm>
            <a:prstGeom prst="rect">
              <a:avLst/>
            </a:prstGeom>
            <a:solidFill>
              <a:schemeClr val="bg1">
                <a:lumMod val="85000"/>
              </a:schemeClr>
            </a:solidFill>
            <a:ln>
              <a:solidFill>
                <a:schemeClr val="tx1"/>
              </a:solidFill>
            </a:ln>
            <a:effectLst/>
          </p:spPr>
          <p:txBody>
            <a:bodyPr wrap="squar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800" dirty="0" smtClean="0">
                  <a:solidFill>
                    <a:schemeClr val="tx2"/>
                  </a:solidFill>
                  <a:latin typeface="Arial Rounded MT Bold" charset="0"/>
                  <a:cs typeface="ＭＳ Ｐゴシック" charset="0"/>
                </a:rPr>
                <a:t>Walk Through</a:t>
              </a:r>
              <a:endParaRPr lang="en-US" sz="800" dirty="0">
                <a:solidFill>
                  <a:schemeClr val="tx2"/>
                </a:solidFill>
                <a:latin typeface="Arial Rounded MT Bold" charset="0"/>
                <a:cs typeface="ＭＳ Ｐゴシック" charset="0"/>
              </a:endParaRPr>
            </a:p>
          </p:txBody>
        </p:sp>
      </p:grpSp>
    </p:spTree>
    <p:extLst>
      <p:ext uri="{BB962C8B-B14F-4D97-AF65-F5344CB8AC3E}">
        <p14:creationId xmlns:p14="http://schemas.microsoft.com/office/powerpoint/2010/main" val="3551993364"/>
      </p:ext>
    </p:extLst>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9259" y="398138"/>
            <a:ext cx="3333669" cy="942589"/>
          </a:xfrm>
        </p:spPr>
        <p:txBody>
          <a:bodyPr/>
          <a:lstStyle/>
          <a:p>
            <a:pPr marL="0" indent="0" algn="ctr">
              <a:buNone/>
            </a:pPr>
            <a:r>
              <a:rPr lang="en-US" dirty="0" smtClean="0"/>
              <a:t>Reinforcing Safe Work Behaviors</a:t>
            </a:r>
            <a:endParaRPr lang="en-US" dirty="0"/>
          </a:p>
        </p:txBody>
      </p:sp>
      <p:sp>
        <p:nvSpPr>
          <p:cNvPr id="5" name="Rounded Rectangle 4"/>
          <p:cNvSpPr/>
          <p:nvPr/>
        </p:nvSpPr>
        <p:spPr>
          <a:xfrm>
            <a:off x="338138" y="2918118"/>
            <a:ext cx="8501062" cy="152400"/>
          </a:xfrm>
          <a:prstGeom prst="roundRect">
            <a:avLst/>
          </a:prstGeom>
          <a:gradFill flip="none" rotWithShape="1">
            <a:gsLst>
              <a:gs pos="0">
                <a:srgbClr val="FF3399"/>
              </a:gs>
              <a:gs pos="25000">
                <a:srgbClr val="FF6633"/>
              </a:gs>
              <a:gs pos="50000">
                <a:srgbClr val="FFFF00"/>
              </a:gs>
              <a:gs pos="75000">
                <a:srgbClr val="01A78F"/>
              </a:gs>
              <a:gs pos="100000">
                <a:srgbClr val="3366FF"/>
              </a:gs>
            </a:gsLst>
            <a:lin ang="0" scaled="1"/>
            <a:tileRect/>
          </a:gradFill>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a:latin typeface="Calibri" pitchFamily="34" charset="0"/>
              <a:cs typeface="Calibri" pitchFamily="34" charset="0"/>
            </a:endParaRPr>
          </a:p>
        </p:txBody>
      </p:sp>
      <p:sp>
        <p:nvSpPr>
          <p:cNvPr id="6" name="TextBox 30"/>
          <p:cNvSpPr txBox="1">
            <a:spLocks noChangeArrowheads="1"/>
          </p:cNvSpPr>
          <p:nvPr/>
        </p:nvSpPr>
        <p:spPr bwMode="auto">
          <a:xfrm>
            <a:off x="428280" y="1968462"/>
            <a:ext cx="1524000"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r>
              <a:rPr lang="en-US" sz="1800" dirty="0" smtClean="0">
                <a:latin typeface="Calibri" pitchFamily="34" charset="0"/>
                <a:cs typeface="Calibri" pitchFamily="34" charset="0"/>
              </a:rPr>
              <a:t>Safe Work Practices</a:t>
            </a:r>
            <a:endParaRPr lang="en-US" sz="1800" dirty="0">
              <a:latin typeface="Calibri" pitchFamily="34" charset="0"/>
              <a:cs typeface="Calibri" pitchFamily="34" charset="0"/>
            </a:endParaRPr>
          </a:p>
        </p:txBody>
      </p:sp>
      <p:sp>
        <p:nvSpPr>
          <p:cNvPr id="7" name="TextBox 31"/>
          <p:cNvSpPr txBox="1">
            <a:spLocks noChangeArrowheads="1"/>
          </p:cNvSpPr>
          <p:nvPr/>
        </p:nvSpPr>
        <p:spPr bwMode="auto">
          <a:xfrm>
            <a:off x="7150100" y="1968462"/>
            <a:ext cx="1524000"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r>
              <a:rPr lang="en-US" sz="1800" dirty="0" smtClean="0">
                <a:latin typeface="Calibri" pitchFamily="34" charset="0"/>
                <a:cs typeface="Calibri" pitchFamily="34" charset="0"/>
              </a:rPr>
              <a:t>Task Specific JHA</a:t>
            </a:r>
            <a:endParaRPr lang="en-US" sz="1800" dirty="0">
              <a:latin typeface="Calibri" pitchFamily="34" charset="0"/>
              <a:cs typeface="Calibri" pitchFamily="34" charset="0"/>
            </a:endParaRPr>
          </a:p>
        </p:txBody>
      </p:sp>
      <p:sp>
        <p:nvSpPr>
          <p:cNvPr id="8" name="TextBox 32"/>
          <p:cNvSpPr txBox="1">
            <a:spLocks noChangeArrowheads="1"/>
          </p:cNvSpPr>
          <p:nvPr/>
        </p:nvSpPr>
        <p:spPr bwMode="auto">
          <a:xfrm>
            <a:off x="2504760" y="1968462"/>
            <a:ext cx="1524000"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r>
              <a:rPr lang="en-US" sz="1800" dirty="0" smtClean="0">
                <a:latin typeface="Calibri" pitchFamily="34" charset="0"/>
                <a:cs typeface="Calibri" pitchFamily="34" charset="0"/>
              </a:rPr>
              <a:t>Job position-specific JHA</a:t>
            </a:r>
            <a:endParaRPr lang="en-US" sz="1800" dirty="0">
              <a:latin typeface="Calibri" pitchFamily="34" charset="0"/>
              <a:cs typeface="Calibri" pitchFamily="34" charset="0"/>
            </a:endParaRPr>
          </a:p>
        </p:txBody>
      </p:sp>
      <p:sp>
        <p:nvSpPr>
          <p:cNvPr id="10" name="TextBox 34"/>
          <p:cNvSpPr txBox="1">
            <a:spLocks noChangeArrowheads="1"/>
          </p:cNvSpPr>
          <p:nvPr/>
        </p:nvSpPr>
        <p:spPr bwMode="auto">
          <a:xfrm>
            <a:off x="4680721" y="3435312"/>
            <a:ext cx="1818839"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r>
              <a:rPr lang="en-US" sz="1800" dirty="0">
                <a:latin typeface="Calibri" pitchFamily="34" charset="0"/>
                <a:cs typeface="Calibri" pitchFamily="34" charset="0"/>
              </a:rPr>
              <a:t>P</a:t>
            </a:r>
            <a:r>
              <a:rPr lang="en-US" sz="1800" dirty="0" smtClean="0">
                <a:latin typeface="Calibri" pitchFamily="34" charset="0"/>
                <a:cs typeface="Calibri" pitchFamily="34" charset="0"/>
              </a:rPr>
              <a:t>art of daily tool box talk review</a:t>
            </a:r>
            <a:endParaRPr lang="en-US" sz="1800" dirty="0">
              <a:latin typeface="Calibri" pitchFamily="34" charset="0"/>
              <a:cs typeface="Calibri" pitchFamily="34" charset="0"/>
            </a:endParaRPr>
          </a:p>
        </p:txBody>
      </p:sp>
      <p:sp>
        <p:nvSpPr>
          <p:cNvPr id="11" name="TextBox 35"/>
          <p:cNvSpPr txBox="1">
            <a:spLocks noChangeArrowheads="1"/>
          </p:cNvSpPr>
          <p:nvPr/>
        </p:nvSpPr>
        <p:spPr bwMode="auto">
          <a:xfrm>
            <a:off x="338138" y="3455950"/>
            <a:ext cx="1672792"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r>
              <a:rPr lang="en-US" sz="1800" dirty="0" smtClean="0">
                <a:latin typeface="Calibri" pitchFamily="34" charset="0"/>
                <a:cs typeface="Calibri" pitchFamily="34" charset="0"/>
              </a:rPr>
              <a:t>Onboarding review of rules</a:t>
            </a:r>
            <a:endParaRPr lang="en-US" sz="1800" dirty="0">
              <a:latin typeface="Calibri" pitchFamily="34" charset="0"/>
              <a:cs typeface="Calibri" pitchFamily="34" charset="0"/>
            </a:endParaRPr>
          </a:p>
        </p:txBody>
      </p:sp>
      <p:sp>
        <p:nvSpPr>
          <p:cNvPr id="12" name="TextBox 36"/>
          <p:cNvSpPr txBox="1">
            <a:spLocks noChangeArrowheads="1"/>
          </p:cNvSpPr>
          <p:nvPr/>
        </p:nvSpPr>
        <p:spPr bwMode="auto">
          <a:xfrm>
            <a:off x="6897141" y="3454362"/>
            <a:ext cx="2006980"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r>
              <a:rPr lang="en-US" sz="1800" dirty="0" smtClean="0">
                <a:latin typeface="Calibri" pitchFamily="34" charset="0"/>
                <a:cs typeface="Calibri" pitchFamily="34" charset="0"/>
              </a:rPr>
              <a:t>Reviewed when job scope changes</a:t>
            </a:r>
            <a:endParaRPr lang="en-US" sz="1800" dirty="0">
              <a:latin typeface="Calibri" pitchFamily="34" charset="0"/>
              <a:cs typeface="Calibri" pitchFamily="34" charset="0"/>
            </a:endParaRPr>
          </a:p>
        </p:txBody>
      </p:sp>
      <p:sp>
        <p:nvSpPr>
          <p:cNvPr id="13" name="TextBox 37"/>
          <p:cNvSpPr txBox="1">
            <a:spLocks noChangeArrowheads="1"/>
          </p:cNvSpPr>
          <p:nvPr/>
        </p:nvSpPr>
        <p:spPr bwMode="auto">
          <a:xfrm>
            <a:off x="4799160" y="1703847"/>
            <a:ext cx="1524000" cy="92333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r>
              <a:rPr lang="en-US" sz="1800" dirty="0" smtClean="0">
                <a:latin typeface="Calibri" pitchFamily="34" charset="0"/>
                <a:cs typeface="Calibri" pitchFamily="34" charset="0"/>
              </a:rPr>
              <a:t>JHA completed at start of day</a:t>
            </a:r>
            <a:endParaRPr lang="en-US" sz="1800" dirty="0">
              <a:latin typeface="Calibri" pitchFamily="34" charset="0"/>
              <a:cs typeface="Calibri" pitchFamily="34" charset="0"/>
            </a:endParaRPr>
          </a:p>
        </p:txBody>
      </p:sp>
      <p:sp>
        <p:nvSpPr>
          <p:cNvPr id="14" name="TextBox 38"/>
          <p:cNvSpPr txBox="1">
            <a:spLocks noChangeArrowheads="1"/>
          </p:cNvSpPr>
          <p:nvPr/>
        </p:nvSpPr>
        <p:spPr bwMode="auto">
          <a:xfrm>
            <a:off x="2461898" y="3454362"/>
            <a:ext cx="1524000"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r>
              <a:rPr lang="en-US" sz="1800" dirty="0" smtClean="0">
                <a:latin typeface="Calibri" pitchFamily="34" charset="0"/>
                <a:cs typeface="Calibri" pitchFamily="34" charset="0"/>
              </a:rPr>
              <a:t>Reviewed annually</a:t>
            </a:r>
            <a:endParaRPr lang="en-US" sz="1800" dirty="0">
              <a:latin typeface="Calibri" pitchFamily="34" charset="0"/>
              <a:cs typeface="Calibri" pitchFamily="34" charset="0"/>
            </a:endParaRPr>
          </a:p>
        </p:txBody>
      </p:sp>
      <p:cxnSp>
        <p:nvCxnSpPr>
          <p:cNvPr id="16" name="Straight Connector 15"/>
          <p:cNvCxnSpPr/>
          <p:nvPr/>
        </p:nvCxnSpPr>
        <p:spPr>
          <a:xfrm>
            <a:off x="1185518" y="2654262"/>
            <a:ext cx="0" cy="73117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3190560" y="2654262"/>
            <a:ext cx="0" cy="73117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588456" y="2654262"/>
            <a:ext cx="0" cy="73117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7889544" y="2654262"/>
            <a:ext cx="0" cy="73117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1" name="Text Box 38"/>
          <p:cNvSpPr txBox="1">
            <a:spLocks noChangeArrowheads="1"/>
          </p:cNvSpPr>
          <p:nvPr/>
        </p:nvSpPr>
        <p:spPr bwMode="auto">
          <a:xfrm>
            <a:off x="3710604" y="5117902"/>
            <a:ext cx="4442796"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en-US" sz="2000" dirty="0" smtClean="0">
                <a:latin typeface="Calibri"/>
                <a:cs typeface="Calibri"/>
              </a:rPr>
              <a:t>Teach ‘effective JHA design’ skills</a:t>
            </a:r>
            <a:endParaRPr lang="en-US" sz="2000" dirty="0">
              <a:latin typeface="Calibri"/>
              <a:cs typeface="Calibri"/>
            </a:endParaRPr>
          </a:p>
        </p:txBody>
      </p:sp>
      <p:graphicFrame>
        <p:nvGraphicFramePr>
          <p:cNvPr id="22" name="Object 39"/>
          <p:cNvGraphicFramePr>
            <a:graphicFrameLocks noChangeAspect="1"/>
          </p:cNvGraphicFramePr>
          <p:nvPr>
            <p:extLst>
              <p:ext uri="{D42A27DB-BD31-4B8C-83A1-F6EECF244321}">
                <p14:modId xmlns:p14="http://schemas.microsoft.com/office/powerpoint/2010/main" val="2189149078"/>
              </p:ext>
            </p:extLst>
          </p:nvPr>
        </p:nvGraphicFramePr>
        <p:xfrm flipH="1" flipV="1">
          <a:off x="3558204" y="5245583"/>
          <a:ext cx="152400" cy="152400"/>
        </p:xfrm>
        <a:graphic>
          <a:graphicData uri="http://schemas.openxmlformats.org/presentationml/2006/ole">
            <mc:AlternateContent xmlns:mc="http://schemas.openxmlformats.org/markup-compatibility/2006">
              <mc:Choice xmlns:v="urn:schemas-microsoft-com:vml" Requires="v">
                <p:oleObj spid="_x0000_s310261" name="CorelDRAW" r:id="rId3" imgW="304800" imgH="304800" progId="CorelDRAW.Graphic.10">
                  <p:embed/>
                </p:oleObj>
              </mc:Choice>
              <mc:Fallback>
                <p:oleObj name="CorelDRAW" r:id="rId3" imgW="304800" imgH="304800" progId="CorelDRAW.Graphic.10">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flipV="1">
                        <a:off x="3558204" y="5245583"/>
                        <a:ext cx="152400" cy="152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oleObj>
              </mc:Fallback>
            </mc:AlternateContent>
          </a:graphicData>
        </a:graphic>
      </p:graphicFrame>
      <p:graphicFrame>
        <p:nvGraphicFramePr>
          <p:cNvPr id="23" name="Object 40"/>
          <p:cNvGraphicFramePr>
            <a:graphicFrameLocks noChangeAspect="1"/>
          </p:cNvGraphicFramePr>
          <p:nvPr>
            <p:extLst>
              <p:ext uri="{D42A27DB-BD31-4B8C-83A1-F6EECF244321}">
                <p14:modId xmlns:p14="http://schemas.microsoft.com/office/powerpoint/2010/main" val="4236106984"/>
              </p:ext>
            </p:extLst>
          </p:nvPr>
        </p:nvGraphicFramePr>
        <p:xfrm flipH="1" flipV="1">
          <a:off x="3558204" y="4858431"/>
          <a:ext cx="152400" cy="152400"/>
        </p:xfrm>
        <a:graphic>
          <a:graphicData uri="http://schemas.openxmlformats.org/presentationml/2006/ole">
            <mc:AlternateContent xmlns:mc="http://schemas.openxmlformats.org/markup-compatibility/2006">
              <mc:Choice xmlns:v="urn:schemas-microsoft-com:vml" Requires="v">
                <p:oleObj spid="_x0000_s310262" name="CorelDRAW" r:id="rId5" imgW="304800" imgH="304800" progId="CorelDRAW.Graphic.10">
                  <p:embed/>
                </p:oleObj>
              </mc:Choice>
              <mc:Fallback>
                <p:oleObj name="CorelDRAW" r:id="rId5" imgW="304800" imgH="304800" progId="CorelDRAW.Graphic.10">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flipV="1">
                        <a:off x="3558204" y="4858431"/>
                        <a:ext cx="152400" cy="152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oleObj>
              </mc:Fallback>
            </mc:AlternateContent>
          </a:graphicData>
        </a:graphic>
      </p:graphicFrame>
      <p:sp>
        <p:nvSpPr>
          <p:cNvPr id="24" name="Text Box 41"/>
          <p:cNvSpPr txBox="1">
            <a:spLocks noChangeArrowheads="1"/>
          </p:cNvSpPr>
          <p:nvPr/>
        </p:nvSpPr>
        <p:spPr bwMode="auto">
          <a:xfrm>
            <a:off x="3710604" y="4749801"/>
            <a:ext cx="4442796"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en-US" sz="2000" dirty="0" smtClean="0">
                <a:latin typeface="Calibri"/>
                <a:cs typeface="Calibri"/>
              </a:rPr>
              <a:t>Create task specific JHAs before work</a:t>
            </a:r>
            <a:endParaRPr lang="en-US" sz="2000" dirty="0">
              <a:latin typeface="Calibri"/>
              <a:cs typeface="Calibri"/>
            </a:endParaRPr>
          </a:p>
        </p:txBody>
      </p:sp>
      <p:graphicFrame>
        <p:nvGraphicFramePr>
          <p:cNvPr id="25" name="Object 40"/>
          <p:cNvGraphicFramePr>
            <a:graphicFrameLocks noChangeAspect="1"/>
          </p:cNvGraphicFramePr>
          <p:nvPr>
            <p:extLst>
              <p:ext uri="{D42A27DB-BD31-4B8C-83A1-F6EECF244321}">
                <p14:modId xmlns:p14="http://schemas.microsoft.com/office/powerpoint/2010/main" val="1806148137"/>
              </p:ext>
            </p:extLst>
          </p:nvPr>
        </p:nvGraphicFramePr>
        <p:xfrm flipH="1" flipV="1">
          <a:off x="3555183" y="5614433"/>
          <a:ext cx="152400" cy="152400"/>
        </p:xfrm>
        <a:graphic>
          <a:graphicData uri="http://schemas.openxmlformats.org/presentationml/2006/ole">
            <mc:AlternateContent xmlns:mc="http://schemas.openxmlformats.org/markup-compatibility/2006">
              <mc:Choice xmlns:v="urn:schemas-microsoft-com:vml" Requires="v">
                <p:oleObj spid="_x0000_s310263" name="CorelDRAW" r:id="rId6" imgW="304800" imgH="304800" progId="CorelDRAW.Graphic.10">
                  <p:embed/>
                </p:oleObj>
              </mc:Choice>
              <mc:Fallback>
                <p:oleObj name="CorelDRAW" r:id="rId6" imgW="304800" imgH="304800" progId="CorelDRAW.Graphic.10">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flipV="1">
                        <a:off x="3555183" y="5614433"/>
                        <a:ext cx="152400" cy="152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oleObj>
              </mc:Fallback>
            </mc:AlternateContent>
          </a:graphicData>
        </a:graphic>
      </p:graphicFrame>
      <p:sp>
        <p:nvSpPr>
          <p:cNvPr id="26" name="Text Box 41"/>
          <p:cNvSpPr txBox="1">
            <a:spLocks noChangeArrowheads="1"/>
          </p:cNvSpPr>
          <p:nvPr/>
        </p:nvSpPr>
        <p:spPr bwMode="auto">
          <a:xfrm>
            <a:off x="3707583" y="5505803"/>
            <a:ext cx="4445817"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en-US" sz="2000" dirty="0" smtClean="0">
                <a:latin typeface="Calibri"/>
                <a:cs typeface="Calibri"/>
              </a:rPr>
              <a:t>Review and update JHAs annually</a:t>
            </a:r>
            <a:endParaRPr lang="en-US" sz="2000" dirty="0">
              <a:latin typeface="Calibri"/>
              <a:cs typeface="Calibri"/>
            </a:endParaRPr>
          </a:p>
        </p:txBody>
      </p:sp>
      <p:sp>
        <p:nvSpPr>
          <p:cNvPr id="27" name="TextBox 35"/>
          <p:cNvSpPr txBox="1">
            <a:spLocks noChangeArrowheads="1"/>
          </p:cNvSpPr>
          <p:nvPr/>
        </p:nvSpPr>
        <p:spPr bwMode="auto">
          <a:xfrm>
            <a:off x="1066800" y="5145767"/>
            <a:ext cx="1905000" cy="707886"/>
          </a:xfrm>
          <a:prstGeom prst="rect">
            <a:avLst/>
          </a:prstGeom>
          <a:solidFill>
            <a:schemeClr val="accent2">
              <a:lumMod val="20000"/>
              <a:lumOff val="80000"/>
            </a:schemeClr>
          </a:solidFill>
          <a:ln>
            <a:solidFill>
              <a:schemeClr val="tx1"/>
            </a:solidFill>
          </a:ln>
          <a:extLst/>
        </p:spPr>
        <p:txBody>
          <a:bodyPr wrap="square">
            <a:spAutoFit/>
          </a:bodyPr>
          <a:lstStyle>
            <a:defPPr>
              <a:defRPr lang="en-US"/>
            </a:defPPr>
            <a:lvl1pPr algn="ctr">
              <a:defRPr sz="2000" b="1">
                <a:latin typeface="Calibri" pitchFamily="34" charset="0"/>
                <a:cs typeface="Calibri" pitchFamily="34" charset="0"/>
              </a:defRPr>
            </a:lvl1pPr>
            <a:lvl2pPr marL="742950" indent="-285750" eaLnBrk="0" hangingPunct="0">
              <a:defRPr sz="2400">
                <a:latin typeface="Times New Roman" pitchFamily="18" charset="0"/>
              </a:defRPr>
            </a:lvl2pPr>
            <a:lvl3pPr marL="1143000" indent="-228600" eaLnBrk="0" hangingPunct="0">
              <a:defRPr sz="2400">
                <a:latin typeface="Times New Roman" pitchFamily="18" charset="0"/>
              </a:defRPr>
            </a:lvl3pPr>
            <a:lvl4pPr marL="1600200" indent="-228600" eaLnBrk="0" hangingPunct="0">
              <a:defRPr sz="2400">
                <a:latin typeface="Times New Roman" pitchFamily="18" charset="0"/>
              </a:defRPr>
            </a:lvl4pPr>
            <a:lvl5pPr marL="2057400" indent="-228600" eaLnBrk="0" hangingPunct="0">
              <a:defRPr sz="2400">
                <a:latin typeface="Times New Roman" pitchFamily="18" charset="0"/>
              </a:defRPr>
            </a:lvl5pPr>
            <a:lvl6pPr marL="2514600" indent="-228600" eaLnBrk="0" fontAlgn="base" hangingPunct="0">
              <a:spcBef>
                <a:spcPct val="0"/>
              </a:spcBef>
              <a:spcAft>
                <a:spcPct val="0"/>
              </a:spcAft>
              <a:defRPr sz="2400">
                <a:latin typeface="Times New Roman" pitchFamily="18" charset="0"/>
              </a:defRPr>
            </a:lvl6pPr>
            <a:lvl7pPr marL="2971800" indent="-228600" eaLnBrk="0" fontAlgn="base" hangingPunct="0">
              <a:spcBef>
                <a:spcPct val="0"/>
              </a:spcBef>
              <a:spcAft>
                <a:spcPct val="0"/>
              </a:spcAft>
              <a:defRPr sz="2400">
                <a:latin typeface="Times New Roman" pitchFamily="18" charset="0"/>
              </a:defRPr>
            </a:lvl7pPr>
            <a:lvl8pPr marL="3429000" indent="-228600" eaLnBrk="0" fontAlgn="base" hangingPunct="0">
              <a:spcBef>
                <a:spcPct val="0"/>
              </a:spcBef>
              <a:spcAft>
                <a:spcPct val="0"/>
              </a:spcAft>
              <a:defRPr sz="2400">
                <a:latin typeface="Times New Roman" pitchFamily="18" charset="0"/>
              </a:defRPr>
            </a:lvl8pPr>
            <a:lvl9pPr marL="3886200" indent="-228600" eaLnBrk="0" fontAlgn="base" hangingPunct="0">
              <a:spcBef>
                <a:spcPct val="0"/>
              </a:spcBef>
              <a:spcAft>
                <a:spcPct val="0"/>
              </a:spcAft>
              <a:defRPr sz="2400">
                <a:latin typeface="Times New Roman" pitchFamily="18" charset="0"/>
              </a:defRPr>
            </a:lvl9pPr>
          </a:lstStyle>
          <a:p>
            <a:r>
              <a:rPr lang="en-US" dirty="0"/>
              <a:t>Effective </a:t>
            </a:r>
            <a:r>
              <a:rPr lang="en-US" dirty="0" smtClean="0"/>
              <a:t>JHA </a:t>
            </a:r>
            <a:r>
              <a:rPr lang="en-US" dirty="0"/>
              <a:t>Building Codes</a:t>
            </a:r>
          </a:p>
        </p:txBody>
      </p:sp>
      <p:grpSp>
        <p:nvGrpSpPr>
          <p:cNvPr id="28" name="Group 27"/>
          <p:cNvGrpSpPr/>
          <p:nvPr/>
        </p:nvGrpSpPr>
        <p:grpSpPr>
          <a:xfrm>
            <a:off x="4232858" y="2724774"/>
            <a:ext cx="271462" cy="533400"/>
            <a:chOff x="3386138" y="3042312"/>
            <a:chExt cx="271462" cy="533400"/>
          </a:xfrm>
        </p:grpSpPr>
        <p:sp>
          <p:nvSpPr>
            <p:cNvPr id="29" name="Rounded Rectangle 28"/>
            <p:cNvSpPr/>
            <p:nvPr/>
          </p:nvSpPr>
          <p:spPr>
            <a:xfrm>
              <a:off x="3386138" y="3042312"/>
              <a:ext cx="271462" cy="533400"/>
            </a:xfrm>
            <a:prstGeom prst="roundRect">
              <a:avLst/>
            </a:prstGeom>
            <a:gradFill>
              <a:gsLst>
                <a:gs pos="0">
                  <a:schemeClr val="accent6">
                    <a:lumMod val="40000"/>
                    <a:lumOff val="60000"/>
                  </a:schemeClr>
                </a:gs>
                <a:gs pos="80000">
                  <a:schemeClr val="accent6">
                    <a:lumMod val="40000"/>
                    <a:lumOff val="60000"/>
                  </a:schemeClr>
                </a:gs>
                <a:gs pos="100000">
                  <a:schemeClr val="accent6">
                    <a:lumMod val="20000"/>
                    <a:lumOff val="80000"/>
                  </a:schemeClr>
                </a:gs>
              </a:gsLst>
            </a:gradFill>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sp>
          <p:nvSpPr>
            <p:cNvPr id="30" name="Right Arrow 29"/>
            <p:cNvSpPr/>
            <p:nvPr/>
          </p:nvSpPr>
          <p:spPr>
            <a:xfrm>
              <a:off x="3440731" y="3235656"/>
              <a:ext cx="181613" cy="14735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aphicFrame>
        <p:nvGraphicFramePr>
          <p:cNvPr id="31" name="Object 40"/>
          <p:cNvGraphicFramePr>
            <a:graphicFrameLocks noChangeAspect="1"/>
          </p:cNvGraphicFramePr>
          <p:nvPr>
            <p:extLst>
              <p:ext uri="{D42A27DB-BD31-4B8C-83A1-F6EECF244321}">
                <p14:modId xmlns:p14="http://schemas.microsoft.com/office/powerpoint/2010/main" val="1704710570"/>
              </p:ext>
            </p:extLst>
          </p:nvPr>
        </p:nvGraphicFramePr>
        <p:xfrm flipH="1" flipV="1">
          <a:off x="3563257" y="5982254"/>
          <a:ext cx="152400" cy="152400"/>
        </p:xfrm>
        <a:graphic>
          <a:graphicData uri="http://schemas.openxmlformats.org/presentationml/2006/ole">
            <mc:AlternateContent xmlns:mc="http://schemas.openxmlformats.org/markup-compatibility/2006">
              <mc:Choice xmlns:v="urn:schemas-microsoft-com:vml" Requires="v">
                <p:oleObj spid="_x0000_s310264" name="CorelDRAW" r:id="rId7" imgW="304800" imgH="304800" progId="CorelDRAW.Graphic.10">
                  <p:embed/>
                </p:oleObj>
              </mc:Choice>
              <mc:Fallback>
                <p:oleObj name="CorelDRAW" r:id="rId7" imgW="304800" imgH="304800" progId="CorelDRAW.Graphic.10">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flipV="1">
                        <a:off x="3563257" y="5982254"/>
                        <a:ext cx="152400" cy="152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oleObj>
              </mc:Fallback>
            </mc:AlternateContent>
          </a:graphicData>
        </a:graphic>
      </p:graphicFrame>
      <p:sp>
        <p:nvSpPr>
          <p:cNvPr id="32" name="Text Box 41"/>
          <p:cNvSpPr txBox="1">
            <a:spLocks noChangeArrowheads="1"/>
          </p:cNvSpPr>
          <p:nvPr/>
        </p:nvSpPr>
        <p:spPr bwMode="auto">
          <a:xfrm>
            <a:off x="3724727" y="5878656"/>
            <a:ext cx="4812495"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en-US" sz="2000" dirty="0" smtClean="0">
                <a:latin typeface="Calibri"/>
                <a:cs typeface="Calibri"/>
              </a:rPr>
              <a:t>Engage users during tool design and review</a:t>
            </a:r>
            <a:endParaRPr lang="en-US" sz="2000" dirty="0">
              <a:latin typeface="Calibri"/>
              <a:cs typeface="Calibri"/>
            </a:endParaRPr>
          </a:p>
        </p:txBody>
      </p:sp>
      <p:sp>
        <p:nvSpPr>
          <p:cNvPr id="33" name="Text Box 3"/>
          <p:cNvSpPr txBox="1">
            <a:spLocks noChangeArrowheads="1"/>
          </p:cNvSpPr>
          <p:nvPr/>
        </p:nvSpPr>
        <p:spPr bwMode="auto">
          <a:xfrm>
            <a:off x="5588456" y="221729"/>
            <a:ext cx="3239750" cy="95410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lgn="ctr">
              <a:defRPr/>
            </a:pPr>
            <a:r>
              <a:rPr lang="en-US" sz="2800" b="1" dirty="0" smtClean="0">
                <a:ln w="1905">
                  <a:noFill/>
                </a:ln>
                <a:gradFill>
                  <a:gsLst>
                    <a:gs pos="0">
                      <a:srgbClr val="800000"/>
                    </a:gs>
                    <a:gs pos="58000">
                      <a:srgbClr val="FF0000"/>
                    </a:gs>
                    <a:gs pos="100000">
                      <a:srgbClr val="DCA1EA"/>
                    </a:gs>
                  </a:gsLst>
                  <a:lin ang="5400000"/>
                </a:gradFill>
                <a:effectLst>
                  <a:innerShdw blurRad="76200" dist="68580" dir="5400000">
                    <a:srgbClr val="000000">
                      <a:alpha val="65000"/>
                    </a:srgbClr>
                  </a:innerShdw>
                </a:effectLst>
                <a:latin typeface="Synchro LET"/>
                <a:cs typeface="Synchro LET"/>
              </a:rPr>
              <a:t>Towards Better Work Systems</a:t>
            </a:r>
            <a:endParaRPr lang="en-US" sz="2800" b="1" dirty="0">
              <a:ln w="1905">
                <a:noFill/>
              </a:ln>
              <a:gradFill>
                <a:gsLst>
                  <a:gs pos="0">
                    <a:srgbClr val="800000"/>
                  </a:gs>
                  <a:gs pos="58000">
                    <a:srgbClr val="FF0000"/>
                  </a:gs>
                  <a:gs pos="100000">
                    <a:srgbClr val="DCA1EA"/>
                  </a:gs>
                </a:gsLst>
                <a:lin ang="5400000"/>
              </a:gradFill>
              <a:effectLst>
                <a:innerShdw blurRad="76200" dist="68580" dir="5400000">
                  <a:srgbClr val="000000">
                    <a:alpha val="65000"/>
                  </a:srgbClr>
                </a:innerShdw>
              </a:effectLst>
              <a:latin typeface="Synchro LET"/>
              <a:cs typeface="Synchro LET"/>
            </a:endParaRPr>
          </a:p>
        </p:txBody>
      </p:sp>
    </p:spTree>
    <p:extLst>
      <p:ext uri="{BB962C8B-B14F-4D97-AF65-F5344CB8AC3E}">
        <p14:creationId xmlns:p14="http://schemas.microsoft.com/office/powerpoint/2010/main" val="28838014"/>
      </p:ext>
    </p:extLst>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87577" y="304800"/>
            <a:ext cx="5956223" cy="533399"/>
          </a:xfrm>
          <a:solidFill>
            <a:schemeClr val="bg1"/>
          </a:solidFill>
          <a:ln w="25400" cmpd="sng">
            <a:solidFill>
              <a:schemeClr val="tx1"/>
            </a:solidFill>
            <a:prstDash val="sysDot"/>
          </a:ln>
          <a:effectLst/>
        </p:spPr>
        <p:txBody>
          <a:bodyPr vert="horz" lIns="91440" tIns="45720" rIns="91440" bIns="45720" rtlCol="0" anchor="ctr" anchorCtr="1">
            <a:noAutofit/>
          </a:bodyPr>
          <a:lstStyle/>
          <a:p>
            <a:pPr marL="0" indent="0" algn="ctr">
              <a:buNone/>
            </a:pPr>
            <a:r>
              <a:rPr lang="en-US" sz="2800" dirty="0"/>
              <a:t>Enforcing Through Relationships</a:t>
            </a:r>
          </a:p>
        </p:txBody>
      </p:sp>
      <p:pic>
        <p:nvPicPr>
          <p:cNvPr id="40" name="Picture 39"/>
          <p:cNvPicPr>
            <a:picLocks noChangeAspect="1"/>
          </p:cNvPicPr>
          <p:nvPr/>
        </p:nvPicPr>
        <p:blipFill>
          <a:blip r:embed="rId3">
            <a:alphaModFix amt="39000"/>
          </a:blip>
          <a:stretch>
            <a:fillRect/>
          </a:stretch>
        </p:blipFill>
        <p:spPr>
          <a:xfrm>
            <a:off x="5406768" y="1143000"/>
            <a:ext cx="3432432" cy="2286000"/>
          </a:xfrm>
          <a:prstGeom prst="rect">
            <a:avLst/>
          </a:prstGeom>
        </p:spPr>
      </p:pic>
      <p:sp>
        <p:nvSpPr>
          <p:cNvPr id="41" name="Text Box 14"/>
          <p:cNvSpPr txBox="1">
            <a:spLocks noChangeArrowheads="1"/>
          </p:cNvSpPr>
          <p:nvPr/>
        </p:nvSpPr>
        <p:spPr bwMode="auto">
          <a:xfrm>
            <a:off x="533400" y="1600200"/>
            <a:ext cx="4343400" cy="138499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defPPr>
              <a:defRPr lang="en-US"/>
            </a:defPPr>
            <a:lvl1pPr>
              <a:defRPr>
                <a:solidFill>
                  <a:srgbClr val="0000FF"/>
                </a:solidFill>
                <a:latin typeface="Calibri"/>
              </a:defRPr>
            </a:lvl1pPr>
          </a:lstStyle>
          <a:p>
            <a:pPr algn="ctr"/>
            <a:r>
              <a:rPr lang="en-US" sz="2800" dirty="0" smtClean="0">
                <a:solidFill>
                  <a:srgbClr val="008000"/>
                </a:solidFill>
                <a:latin typeface="Marker Felt"/>
                <a:ea typeface="Apple LiSung Light"/>
                <a:cs typeface="Marker Felt"/>
              </a:rPr>
              <a:t>95% or more of effective positive enforcement is INFORMAL</a:t>
            </a:r>
            <a:endParaRPr lang="en-US" sz="2800" dirty="0">
              <a:solidFill>
                <a:srgbClr val="008000"/>
              </a:solidFill>
              <a:latin typeface="Marker Felt"/>
              <a:ea typeface="Apple LiSung Light"/>
              <a:cs typeface="Marker Felt"/>
            </a:endParaRPr>
          </a:p>
        </p:txBody>
      </p:sp>
      <p:sp>
        <p:nvSpPr>
          <p:cNvPr id="42" name="Text Box 15"/>
          <p:cNvSpPr txBox="1">
            <a:spLocks noChangeArrowheads="1"/>
          </p:cNvSpPr>
          <p:nvPr/>
        </p:nvSpPr>
        <p:spPr bwMode="auto">
          <a:xfrm>
            <a:off x="1092200" y="5296084"/>
            <a:ext cx="6296490"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r>
              <a:rPr lang="en-US" sz="2000" dirty="0" smtClean="0">
                <a:latin typeface="Calibri"/>
                <a:cs typeface="Calibri"/>
              </a:rPr>
              <a:t>Do you know what their personal development needs are?</a:t>
            </a:r>
            <a:endParaRPr lang="en-US" sz="2000" dirty="0">
              <a:latin typeface="Calibri"/>
              <a:cs typeface="Calibri"/>
            </a:endParaRPr>
          </a:p>
        </p:txBody>
      </p:sp>
      <p:sp>
        <p:nvSpPr>
          <p:cNvPr id="43" name="Text Box 16"/>
          <p:cNvSpPr txBox="1">
            <a:spLocks noChangeArrowheads="1"/>
          </p:cNvSpPr>
          <p:nvPr/>
        </p:nvSpPr>
        <p:spPr bwMode="auto">
          <a:xfrm>
            <a:off x="1092201" y="4876800"/>
            <a:ext cx="6146799"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r>
              <a:rPr lang="en-US" sz="2000" dirty="0" smtClean="0">
                <a:latin typeface="Calibri"/>
                <a:cs typeface="Calibri"/>
              </a:rPr>
              <a:t>Do you know what their daily work ‘headaches’ are?</a:t>
            </a:r>
            <a:endParaRPr lang="en-US" sz="2000" dirty="0">
              <a:latin typeface="Calibri"/>
              <a:cs typeface="Calibri"/>
            </a:endParaRPr>
          </a:p>
        </p:txBody>
      </p:sp>
      <p:sp>
        <p:nvSpPr>
          <p:cNvPr id="44" name="Text Box 17"/>
          <p:cNvSpPr txBox="1">
            <a:spLocks noChangeArrowheads="1"/>
          </p:cNvSpPr>
          <p:nvPr/>
        </p:nvSpPr>
        <p:spPr bwMode="auto">
          <a:xfrm>
            <a:off x="1092200" y="4038600"/>
            <a:ext cx="6604000" cy="41522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r>
              <a:rPr lang="en-US" sz="2000" dirty="0" smtClean="0">
                <a:latin typeface="Calibri"/>
                <a:cs typeface="Calibri"/>
              </a:rPr>
              <a:t>Do you know what types of work your people do each day?</a:t>
            </a:r>
            <a:endParaRPr lang="en-US" sz="2000" dirty="0">
              <a:latin typeface="Calibri"/>
              <a:cs typeface="Calibri"/>
            </a:endParaRPr>
          </a:p>
        </p:txBody>
      </p:sp>
      <p:graphicFrame>
        <p:nvGraphicFramePr>
          <p:cNvPr id="45" name="Object 18"/>
          <p:cNvGraphicFramePr>
            <a:graphicFrameLocks noChangeAspect="1"/>
          </p:cNvGraphicFramePr>
          <p:nvPr>
            <p:extLst>
              <p:ext uri="{D42A27DB-BD31-4B8C-83A1-F6EECF244321}">
                <p14:modId xmlns:p14="http://schemas.microsoft.com/office/powerpoint/2010/main" val="2810208087"/>
              </p:ext>
            </p:extLst>
          </p:nvPr>
        </p:nvGraphicFramePr>
        <p:xfrm>
          <a:off x="863600" y="5425990"/>
          <a:ext cx="152400" cy="152400"/>
        </p:xfrm>
        <a:graphic>
          <a:graphicData uri="http://schemas.openxmlformats.org/presentationml/2006/ole">
            <mc:AlternateContent xmlns:mc="http://schemas.openxmlformats.org/markup-compatibility/2006">
              <mc:Choice xmlns:v="urn:schemas-microsoft-com:vml" Requires="v">
                <p:oleObj spid="_x0000_s647844" name="CorelDRAW" r:id="rId4" imgW="295560" imgH="295560" progId="CorelDRAW.Graphic.10">
                  <p:embed/>
                </p:oleObj>
              </mc:Choice>
              <mc:Fallback>
                <p:oleObj name="CorelDRAW" r:id="rId4" imgW="295560" imgH="295560" progId="CorelDRAW.Graphic.10">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63600" y="5425990"/>
                        <a:ext cx="152400" cy="152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oleObj>
              </mc:Fallback>
            </mc:AlternateContent>
          </a:graphicData>
        </a:graphic>
      </p:graphicFrame>
      <p:graphicFrame>
        <p:nvGraphicFramePr>
          <p:cNvPr id="46" name="Object 19"/>
          <p:cNvGraphicFramePr>
            <a:graphicFrameLocks noChangeAspect="1"/>
          </p:cNvGraphicFramePr>
          <p:nvPr>
            <p:extLst>
              <p:ext uri="{D42A27DB-BD31-4B8C-83A1-F6EECF244321}">
                <p14:modId xmlns:p14="http://schemas.microsoft.com/office/powerpoint/2010/main" val="469311473"/>
              </p:ext>
            </p:extLst>
          </p:nvPr>
        </p:nvGraphicFramePr>
        <p:xfrm>
          <a:off x="863600" y="4197911"/>
          <a:ext cx="152400" cy="152400"/>
        </p:xfrm>
        <a:graphic>
          <a:graphicData uri="http://schemas.openxmlformats.org/presentationml/2006/ole">
            <mc:AlternateContent xmlns:mc="http://schemas.openxmlformats.org/markup-compatibility/2006">
              <mc:Choice xmlns:v="urn:schemas-microsoft-com:vml" Requires="v">
                <p:oleObj spid="_x0000_s647845" name="CorelDRAW" r:id="rId6" imgW="295560" imgH="295560" progId="CorelDRAW.Graphic.10">
                  <p:embed/>
                </p:oleObj>
              </mc:Choice>
              <mc:Fallback>
                <p:oleObj name="CorelDRAW" r:id="rId6" imgW="295560" imgH="295560" progId="CorelDRAW.Graphic.10">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63600" y="4197911"/>
                        <a:ext cx="152400" cy="152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oleObj>
              </mc:Fallback>
            </mc:AlternateContent>
          </a:graphicData>
        </a:graphic>
      </p:graphicFrame>
      <p:graphicFrame>
        <p:nvGraphicFramePr>
          <p:cNvPr id="47" name="Object 20"/>
          <p:cNvGraphicFramePr>
            <a:graphicFrameLocks noChangeAspect="1"/>
          </p:cNvGraphicFramePr>
          <p:nvPr>
            <p:extLst>
              <p:ext uri="{D42A27DB-BD31-4B8C-83A1-F6EECF244321}">
                <p14:modId xmlns:p14="http://schemas.microsoft.com/office/powerpoint/2010/main" val="1955338495"/>
              </p:ext>
            </p:extLst>
          </p:nvPr>
        </p:nvGraphicFramePr>
        <p:xfrm>
          <a:off x="863600" y="4992419"/>
          <a:ext cx="152400" cy="152400"/>
        </p:xfrm>
        <a:graphic>
          <a:graphicData uri="http://schemas.openxmlformats.org/presentationml/2006/ole">
            <mc:AlternateContent xmlns:mc="http://schemas.openxmlformats.org/markup-compatibility/2006">
              <mc:Choice xmlns:v="urn:schemas-microsoft-com:vml" Requires="v">
                <p:oleObj spid="_x0000_s647846" name="CorelDRAW" r:id="rId7" imgW="295560" imgH="295560" progId="CorelDRAW.Graphic.10">
                  <p:embed/>
                </p:oleObj>
              </mc:Choice>
              <mc:Fallback>
                <p:oleObj name="CorelDRAW" r:id="rId7" imgW="295560" imgH="295560" progId="CorelDRAW.Graphic.10">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63600" y="4992419"/>
                        <a:ext cx="152400" cy="152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48" name="Text Box 21"/>
          <p:cNvSpPr txBox="1">
            <a:spLocks noChangeArrowheads="1"/>
          </p:cNvSpPr>
          <p:nvPr/>
        </p:nvSpPr>
        <p:spPr bwMode="auto">
          <a:xfrm>
            <a:off x="254000" y="3505200"/>
            <a:ext cx="5930981" cy="4616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r>
              <a:rPr lang="en-US" sz="2400" b="1" dirty="0" smtClean="0">
                <a:solidFill>
                  <a:srgbClr val="0000FF"/>
                </a:solidFill>
                <a:latin typeface="Calibri"/>
              </a:rPr>
              <a:t>Enforcement Through Stronger Relationships</a:t>
            </a:r>
            <a:endParaRPr lang="en-US" sz="2400" b="1" dirty="0">
              <a:solidFill>
                <a:srgbClr val="0000FF"/>
              </a:solidFill>
              <a:latin typeface="Calibri"/>
            </a:endParaRPr>
          </a:p>
        </p:txBody>
      </p:sp>
      <p:sp>
        <p:nvSpPr>
          <p:cNvPr id="49" name="Text Box 15"/>
          <p:cNvSpPr txBox="1">
            <a:spLocks noChangeArrowheads="1"/>
          </p:cNvSpPr>
          <p:nvPr/>
        </p:nvSpPr>
        <p:spPr bwMode="auto">
          <a:xfrm>
            <a:off x="1092200" y="5715368"/>
            <a:ext cx="6110517"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r>
              <a:rPr lang="en-US" sz="2000" dirty="0" smtClean="0">
                <a:latin typeface="Calibri"/>
                <a:cs typeface="Calibri"/>
              </a:rPr>
              <a:t>Do you have action plans for addressing their key needs?</a:t>
            </a:r>
            <a:endParaRPr lang="en-US" sz="2000" dirty="0">
              <a:latin typeface="Calibri"/>
              <a:cs typeface="Calibri"/>
            </a:endParaRPr>
          </a:p>
        </p:txBody>
      </p:sp>
      <p:graphicFrame>
        <p:nvGraphicFramePr>
          <p:cNvPr id="50" name="Object 18"/>
          <p:cNvGraphicFramePr>
            <a:graphicFrameLocks noChangeAspect="1"/>
          </p:cNvGraphicFramePr>
          <p:nvPr>
            <p:extLst>
              <p:ext uri="{D42A27DB-BD31-4B8C-83A1-F6EECF244321}">
                <p14:modId xmlns:p14="http://schemas.microsoft.com/office/powerpoint/2010/main" val="4035969077"/>
              </p:ext>
            </p:extLst>
          </p:nvPr>
        </p:nvGraphicFramePr>
        <p:xfrm>
          <a:off x="863600" y="5845274"/>
          <a:ext cx="152400" cy="152400"/>
        </p:xfrm>
        <a:graphic>
          <a:graphicData uri="http://schemas.openxmlformats.org/presentationml/2006/ole">
            <mc:AlternateContent xmlns:mc="http://schemas.openxmlformats.org/markup-compatibility/2006">
              <mc:Choice xmlns:v="urn:schemas-microsoft-com:vml" Requires="v">
                <p:oleObj spid="_x0000_s647847" name="CorelDRAW" r:id="rId8" imgW="295560" imgH="295560" progId="CorelDRAW.Graphic.10">
                  <p:embed/>
                </p:oleObj>
              </mc:Choice>
              <mc:Fallback>
                <p:oleObj name="CorelDRAW" r:id="rId8" imgW="295560" imgH="295560" progId="CorelDRAW.Graphic.10">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63600" y="5845274"/>
                        <a:ext cx="152400" cy="152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51" name="Text Box 17"/>
          <p:cNvSpPr txBox="1">
            <a:spLocks noChangeArrowheads="1"/>
          </p:cNvSpPr>
          <p:nvPr/>
        </p:nvSpPr>
        <p:spPr bwMode="auto">
          <a:xfrm>
            <a:off x="1092200" y="4495800"/>
            <a:ext cx="5842000"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r>
              <a:rPr lang="en-US" sz="2000" dirty="0" smtClean="0">
                <a:latin typeface="Calibri"/>
                <a:cs typeface="Calibri"/>
              </a:rPr>
              <a:t>Do you know their preferred communication styles?</a:t>
            </a:r>
            <a:endParaRPr lang="en-US" sz="2000" dirty="0">
              <a:latin typeface="Calibri"/>
              <a:cs typeface="Calibri"/>
            </a:endParaRPr>
          </a:p>
        </p:txBody>
      </p:sp>
      <p:graphicFrame>
        <p:nvGraphicFramePr>
          <p:cNvPr id="52" name="Object 19"/>
          <p:cNvGraphicFramePr>
            <a:graphicFrameLocks noChangeAspect="1"/>
          </p:cNvGraphicFramePr>
          <p:nvPr>
            <p:extLst>
              <p:ext uri="{D42A27DB-BD31-4B8C-83A1-F6EECF244321}">
                <p14:modId xmlns:p14="http://schemas.microsoft.com/office/powerpoint/2010/main" val="923545085"/>
              </p:ext>
            </p:extLst>
          </p:nvPr>
        </p:nvGraphicFramePr>
        <p:xfrm>
          <a:off x="863600" y="4601710"/>
          <a:ext cx="152400" cy="152400"/>
        </p:xfrm>
        <a:graphic>
          <a:graphicData uri="http://schemas.openxmlformats.org/presentationml/2006/ole">
            <mc:AlternateContent xmlns:mc="http://schemas.openxmlformats.org/markup-compatibility/2006">
              <mc:Choice xmlns:v="urn:schemas-microsoft-com:vml" Requires="v">
                <p:oleObj spid="_x0000_s647848" name="CorelDRAW" r:id="rId9" imgW="295560" imgH="295560" progId="CorelDRAW.Graphic.10">
                  <p:embed/>
                </p:oleObj>
              </mc:Choice>
              <mc:Fallback>
                <p:oleObj name="CorelDRAW" r:id="rId9" imgW="295560" imgH="295560" progId="CorelDRAW.Graphic.10">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63600" y="4601710"/>
                        <a:ext cx="152400" cy="152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oleObj>
              </mc:Fallback>
            </mc:AlternateContent>
          </a:graphicData>
        </a:graphic>
      </p:graphicFrame>
    </p:spTree>
    <p:extLst>
      <p:ext uri="{BB962C8B-B14F-4D97-AF65-F5344CB8AC3E}">
        <p14:creationId xmlns:p14="http://schemas.microsoft.com/office/powerpoint/2010/main" val="2338639842"/>
      </p:ext>
    </p:extLst>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12720" y="300038"/>
            <a:ext cx="6107650" cy="599661"/>
          </a:xfrm>
          <a:solidFill>
            <a:schemeClr val="bg1"/>
          </a:solidFill>
          <a:ln w="25400" cmpd="sng">
            <a:solidFill>
              <a:schemeClr val="tx1"/>
            </a:solidFill>
            <a:prstDash val="sysDot"/>
          </a:ln>
          <a:effectLst/>
        </p:spPr>
        <p:txBody>
          <a:bodyPr vert="horz" lIns="91440" tIns="45720" rIns="91440" bIns="45720" rtlCol="0" anchor="ctr" anchorCtr="1">
            <a:noAutofit/>
          </a:bodyPr>
          <a:lstStyle/>
          <a:p>
            <a:pPr marL="0" indent="0" algn="ctr">
              <a:buNone/>
            </a:pPr>
            <a:r>
              <a:rPr lang="en-US" dirty="0"/>
              <a:t>The Formal Recognition Spectrum</a:t>
            </a:r>
          </a:p>
        </p:txBody>
      </p:sp>
      <p:sp>
        <p:nvSpPr>
          <p:cNvPr id="38" name="Text Box 38"/>
          <p:cNvSpPr txBox="1">
            <a:spLocks noChangeArrowheads="1"/>
          </p:cNvSpPr>
          <p:nvPr/>
        </p:nvSpPr>
        <p:spPr bwMode="auto">
          <a:xfrm>
            <a:off x="3710604" y="4516768"/>
            <a:ext cx="4442796" cy="3667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en-US" sz="1800" dirty="0" smtClean="0">
                <a:latin typeface="Arial Rounded MT Bold" pitchFamily="34" charset="0"/>
              </a:rPr>
              <a:t>Reward the right tasks and behaviors</a:t>
            </a:r>
            <a:endParaRPr lang="en-US" sz="1800" dirty="0">
              <a:latin typeface="Arial Rounded MT Bold" pitchFamily="34" charset="0"/>
            </a:endParaRPr>
          </a:p>
        </p:txBody>
      </p:sp>
      <p:graphicFrame>
        <p:nvGraphicFramePr>
          <p:cNvPr id="39" name="Object 39"/>
          <p:cNvGraphicFramePr>
            <a:graphicFrameLocks noChangeAspect="1"/>
          </p:cNvGraphicFramePr>
          <p:nvPr>
            <p:extLst>
              <p:ext uri="{D42A27DB-BD31-4B8C-83A1-F6EECF244321}">
                <p14:modId xmlns:p14="http://schemas.microsoft.com/office/powerpoint/2010/main" val="619805453"/>
              </p:ext>
            </p:extLst>
          </p:nvPr>
        </p:nvGraphicFramePr>
        <p:xfrm flipH="1" flipV="1">
          <a:off x="3558204" y="4644449"/>
          <a:ext cx="152400" cy="152400"/>
        </p:xfrm>
        <a:graphic>
          <a:graphicData uri="http://schemas.openxmlformats.org/presentationml/2006/ole">
            <mc:AlternateContent xmlns:mc="http://schemas.openxmlformats.org/markup-compatibility/2006">
              <mc:Choice xmlns:v="urn:schemas-microsoft-com:vml" Requires="v">
                <p:oleObj spid="_x0000_s733393" name="CorelDRAW" r:id="rId3" imgW="304800" imgH="304800" progId="CorelDRAW.Graphic.10">
                  <p:embed/>
                </p:oleObj>
              </mc:Choice>
              <mc:Fallback>
                <p:oleObj name="CorelDRAW" r:id="rId3" imgW="304800" imgH="304800" progId="CorelDRAW.Graphic.10">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flipV="1">
                        <a:off x="3558204" y="4644449"/>
                        <a:ext cx="152400" cy="152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oleObj>
              </mc:Fallback>
            </mc:AlternateContent>
          </a:graphicData>
        </a:graphic>
      </p:graphicFrame>
      <p:graphicFrame>
        <p:nvGraphicFramePr>
          <p:cNvPr id="40" name="Object 40"/>
          <p:cNvGraphicFramePr>
            <a:graphicFrameLocks noChangeAspect="1"/>
          </p:cNvGraphicFramePr>
          <p:nvPr>
            <p:extLst>
              <p:ext uri="{D42A27DB-BD31-4B8C-83A1-F6EECF244321}">
                <p14:modId xmlns:p14="http://schemas.microsoft.com/office/powerpoint/2010/main" val="3450898423"/>
              </p:ext>
            </p:extLst>
          </p:nvPr>
        </p:nvGraphicFramePr>
        <p:xfrm flipH="1" flipV="1">
          <a:off x="3558204" y="4299630"/>
          <a:ext cx="152400" cy="152400"/>
        </p:xfrm>
        <a:graphic>
          <a:graphicData uri="http://schemas.openxmlformats.org/presentationml/2006/ole">
            <mc:AlternateContent xmlns:mc="http://schemas.openxmlformats.org/markup-compatibility/2006">
              <mc:Choice xmlns:v="urn:schemas-microsoft-com:vml" Requires="v">
                <p:oleObj spid="_x0000_s733394" name="CorelDRAW" r:id="rId5" imgW="304800" imgH="304800" progId="CorelDRAW.Graphic.10">
                  <p:embed/>
                </p:oleObj>
              </mc:Choice>
              <mc:Fallback>
                <p:oleObj name="CorelDRAW" r:id="rId5" imgW="304800" imgH="304800" progId="CorelDRAW.Graphic.10">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flipV="1">
                        <a:off x="3558204" y="4299630"/>
                        <a:ext cx="152400" cy="152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oleObj>
              </mc:Fallback>
            </mc:AlternateContent>
          </a:graphicData>
        </a:graphic>
      </p:graphicFrame>
      <p:sp>
        <p:nvSpPr>
          <p:cNvPr id="41" name="Text Box 41"/>
          <p:cNvSpPr txBox="1">
            <a:spLocks noChangeArrowheads="1"/>
          </p:cNvSpPr>
          <p:nvPr/>
        </p:nvSpPr>
        <p:spPr bwMode="auto">
          <a:xfrm>
            <a:off x="3710604" y="4191000"/>
            <a:ext cx="3468865" cy="3667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en-US" sz="1800" dirty="0" smtClean="0">
                <a:latin typeface="Arial Rounded MT Bold" pitchFamily="34" charset="0"/>
              </a:rPr>
              <a:t>Recognize the right people</a:t>
            </a:r>
            <a:endParaRPr lang="en-US" sz="1800" dirty="0">
              <a:latin typeface="Arial Rounded MT Bold" pitchFamily="34" charset="0"/>
            </a:endParaRPr>
          </a:p>
        </p:txBody>
      </p:sp>
      <p:graphicFrame>
        <p:nvGraphicFramePr>
          <p:cNvPr id="42" name="Object 40"/>
          <p:cNvGraphicFramePr>
            <a:graphicFrameLocks noChangeAspect="1"/>
          </p:cNvGraphicFramePr>
          <p:nvPr>
            <p:extLst>
              <p:ext uri="{D42A27DB-BD31-4B8C-83A1-F6EECF244321}">
                <p14:modId xmlns:p14="http://schemas.microsoft.com/office/powerpoint/2010/main" val="1213394467"/>
              </p:ext>
            </p:extLst>
          </p:nvPr>
        </p:nvGraphicFramePr>
        <p:xfrm flipH="1" flipV="1">
          <a:off x="3555183" y="4956855"/>
          <a:ext cx="152400" cy="152400"/>
        </p:xfrm>
        <a:graphic>
          <a:graphicData uri="http://schemas.openxmlformats.org/presentationml/2006/ole">
            <mc:AlternateContent xmlns:mc="http://schemas.openxmlformats.org/markup-compatibility/2006">
              <mc:Choice xmlns:v="urn:schemas-microsoft-com:vml" Requires="v">
                <p:oleObj spid="_x0000_s733395" name="CorelDRAW" r:id="rId6" imgW="304800" imgH="304800" progId="CorelDRAW.Graphic.10">
                  <p:embed/>
                </p:oleObj>
              </mc:Choice>
              <mc:Fallback>
                <p:oleObj name="CorelDRAW" r:id="rId6" imgW="304800" imgH="304800" progId="CorelDRAW.Graphic.10">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flipV="1">
                        <a:off x="3555183" y="4956855"/>
                        <a:ext cx="152400" cy="152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oleObj>
              </mc:Fallback>
            </mc:AlternateContent>
          </a:graphicData>
        </a:graphic>
      </p:graphicFrame>
      <p:sp>
        <p:nvSpPr>
          <p:cNvPr id="43" name="Text Box 41"/>
          <p:cNvSpPr txBox="1">
            <a:spLocks noChangeArrowheads="1"/>
          </p:cNvSpPr>
          <p:nvPr/>
        </p:nvSpPr>
        <p:spPr bwMode="auto">
          <a:xfrm>
            <a:off x="3707583" y="4848225"/>
            <a:ext cx="3468865" cy="3667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en-US" sz="1800" dirty="0" smtClean="0">
                <a:latin typeface="Arial Rounded MT Bold" pitchFamily="34" charset="0"/>
              </a:rPr>
              <a:t>Refresh the process annually</a:t>
            </a:r>
            <a:endParaRPr lang="en-US" sz="1800" dirty="0">
              <a:latin typeface="Arial Rounded MT Bold" pitchFamily="34" charset="0"/>
            </a:endParaRPr>
          </a:p>
        </p:txBody>
      </p:sp>
      <p:sp>
        <p:nvSpPr>
          <p:cNvPr id="44" name="TextBox 35"/>
          <p:cNvSpPr txBox="1">
            <a:spLocks noChangeArrowheads="1"/>
          </p:cNvSpPr>
          <p:nvPr/>
        </p:nvSpPr>
        <p:spPr bwMode="auto">
          <a:xfrm>
            <a:off x="1066800" y="4336480"/>
            <a:ext cx="1905000" cy="1015663"/>
          </a:xfrm>
          <a:prstGeom prst="rect">
            <a:avLst/>
          </a:prstGeom>
          <a:solidFill>
            <a:schemeClr val="accent4">
              <a:lumMod val="60000"/>
              <a:lumOff val="40000"/>
            </a:schemeClr>
          </a:solidFill>
          <a:ln>
            <a:solidFill>
              <a:schemeClr val="tx1"/>
            </a:solidFill>
          </a:ln>
          <a:extLst/>
        </p:spPr>
        <p:txBody>
          <a:bodyPr wrap="squar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r>
              <a:rPr lang="en-US" sz="2000" b="1" dirty="0" smtClean="0">
                <a:latin typeface="Calibri" pitchFamily="34" charset="0"/>
                <a:cs typeface="Calibri" pitchFamily="34" charset="0"/>
              </a:rPr>
              <a:t>Recognition System Building Codes</a:t>
            </a:r>
            <a:endParaRPr lang="en-US" sz="2000" b="1" dirty="0">
              <a:latin typeface="Calibri" pitchFamily="34" charset="0"/>
              <a:cs typeface="Calibri" pitchFamily="34" charset="0"/>
            </a:endParaRPr>
          </a:p>
        </p:txBody>
      </p:sp>
      <p:grpSp>
        <p:nvGrpSpPr>
          <p:cNvPr id="3" name="Group 2"/>
          <p:cNvGrpSpPr/>
          <p:nvPr/>
        </p:nvGrpSpPr>
        <p:grpSpPr>
          <a:xfrm>
            <a:off x="304800" y="1600200"/>
            <a:ext cx="8534400" cy="2133600"/>
            <a:chOff x="304800" y="1600200"/>
            <a:chExt cx="8534400" cy="2133600"/>
          </a:xfrm>
        </p:grpSpPr>
        <p:sp>
          <p:nvSpPr>
            <p:cNvPr id="22" name="Rounded Rectangle 21"/>
            <p:cNvSpPr/>
            <p:nvPr/>
          </p:nvSpPr>
          <p:spPr>
            <a:xfrm>
              <a:off x="338138" y="2549856"/>
              <a:ext cx="8501062" cy="152400"/>
            </a:xfrm>
            <a:prstGeom prst="roundRect">
              <a:avLst/>
            </a:prstGeom>
            <a:gradFill flip="none" rotWithShape="1">
              <a:gsLst>
                <a:gs pos="0">
                  <a:srgbClr val="FF3399"/>
                </a:gs>
                <a:gs pos="25000">
                  <a:srgbClr val="FF6633"/>
                </a:gs>
                <a:gs pos="50000">
                  <a:srgbClr val="FFFF00"/>
                </a:gs>
                <a:gs pos="75000">
                  <a:srgbClr val="01A78F"/>
                </a:gs>
                <a:gs pos="100000">
                  <a:srgbClr val="3366FF"/>
                </a:gs>
              </a:gsLst>
              <a:lin ang="0" scaled="1"/>
              <a:tileRect/>
            </a:gradFill>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a:latin typeface="Calibri" pitchFamily="34" charset="0"/>
                <a:cs typeface="Calibri" pitchFamily="34" charset="0"/>
              </a:endParaRPr>
            </a:p>
          </p:txBody>
        </p:sp>
        <p:sp>
          <p:nvSpPr>
            <p:cNvPr id="23" name="TextBox 30"/>
            <p:cNvSpPr txBox="1">
              <a:spLocks noChangeArrowheads="1"/>
            </p:cNvSpPr>
            <p:nvPr/>
          </p:nvSpPr>
          <p:spPr bwMode="auto">
            <a:xfrm>
              <a:off x="304800" y="1600200"/>
              <a:ext cx="1524000" cy="6461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r>
                <a:rPr lang="en-US" sz="1800">
                  <a:latin typeface="Calibri" pitchFamily="34" charset="0"/>
                  <a:cs typeface="Calibri" pitchFamily="34" charset="0"/>
                </a:rPr>
                <a:t>Employee of the Month</a:t>
              </a:r>
            </a:p>
          </p:txBody>
        </p:sp>
        <p:sp>
          <p:nvSpPr>
            <p:cNvPr id="24" name="TextBox 31"/>
            <p:cNvSpPr txBox="1">
              <a:spLocks noChangeArrowheads="1"/>
            </p:cNvSpPr>
            <p:nvPr/>
          </p:nvSpPr>
          <p:spPr bwMode="auto">
            <a:xfrm>
              <a:off x="7150100" y="1600200"/>
              <a:ext cx="1524000" cy="6461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r>
                <a:rPr lang="en-US" sz="1800">
                  <a:latin typeface="Calibri" pitchFamily="34" charset="0"/>
                  <a:cs typeface="Calibri" pitchFamily="34" charset="0"/>
                </a:rPr>
                <a:t>Monthly Profit Sharing</a:t>
              </a:r>
            </a:p>
          </p:txBody>
        </p:sp>
        <p:sp>
          <p:nvSpPr>
            <p:cNvPr id="25" name="TextBox 32"/>
            <p:cNvSpPr txBox="1">
              <a:spLocks noChangeArrowheads="1"/>
            </p:cNvSpPr>
            <p:nvPr/>
          </p:nvSpPr>
          <p:spPr bwMode="auto">
            <a:xfrm>
              <a:off x="1905000" y="1600200"/>
              <a:ext cx="1524000" cy="6461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r>
                <a:rPr lang="en-US" sz="1800">
                  <a:latin typeface="Calibri" pitchFamily="34" charset="0"/>
                  <a:cs typeface="Calibri" pitchFamily="34" charset="0"/>
                </a:rPr>
                <a:t>Drawings and Raffles</a:t>
              </a:r>
            </a:p>
          </p:txBody>
        </p:sp>
        <p:sp>
          <p:nvSpPr>
            <p:cNvPr id="26" name="TextBox 33"/>
            <p:cNvSpPr txBox="1">
              <a:spLocks noChangeArrowheads="1"/>
            </p:cNvSpPr>
            <p:nvPr/>
          </p:nvSpPr>
          <p:spPr bwMode="auto">
            <a:xfrm>
              <a:off x="3657600" y="3086100"/>
              <a:ext cx="1524000" cy="6461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r>
                <a:rPr lang="en-US" sz="1800">
                  <a:latin typeface="Calibri" pitchFamily="34" charset="0"/>
                  <a:cs typeface="Calibri" pitchFamily="34" charset="0"/>
                </a:rPr>
                <a:t>Point Earning Catalogs</a:t>
              </a:r>
            </a:p>
          </p:txBody>
        </p:sp>
        <p:sp>
          <p:nvSpPr>
            <p:cNvPr id="27" name="TextBox 34"/>
            <p:cNvSpPr txBox="1">
              <a:spLocks noChangeArrowheads="1"/>
            </p:cNvSpPr>
            <p:nvPr/>
          </p:nvSpPr>
          <p:spPr bwMode="auto">
            <a:xfrm>
              <a:off x="5334000" y="3067050"/>
              <a:ext cx="1524000" cy="6461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r>
                <a:rPr lang="en-US" sz="1800">
                  <a:latin typeface="Calibri" pitchFamily="34" charset="0"/>
                  <a:cs typeface="Calibri" pitchFamily="34" charset="0"/>
                </a:rPr>
                <a:t>Progress Stickers</a:t>
              </a:r>
            </a:p>
          </p:txBody>
        </p:sp>
        <p:sp>
          <p:nvSpPr>
            <p:cNvPr id="28" name="TextBox 35"/>
            <p:cNvSpPr txBox="1">
              <a:spLocks noChangeArrowheads="1"/>
            </p:cNvSpPr>
            <p:nvPr/>
          </p:nvSpPr>
          <p:spPr bwMode="auto">
            <a:xfrm>
              <a:off x="338138" y="3087688"/>
              <a:ext cx="1447800" cy="6461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r>
                <a:rPr lang="en-US" sz="1800">
                  <a:latin typeface="Calibri" pitchFamily="34" charset="0"/>
                  <a:cs typeface="Calibri" pitchFamily="34" charset="0"/>
                </a:rPr>
                <a:t>Spot Rewards</a:t>
              </a:r>
            </a:p>
          </p:txBody>
        </p:sp>
        <p:sp>
          <p:nvSpPr>
            <p:cNvPr id="29" name="TextBox 36"/>
            <p:cNvSpPr txBox="1">
              <a:spLocks noChangeArrowheads="1"/>
            </p:cNvSpPr>
            <p:nvPr/>
          </p:nvSpPr>
          <p:spPr bwMode="auto">
            <a:xfrm>
              <a:off x="7085013" y="3086100"/>
              <a:ext cx="1677987" cy="6461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r>
                <a:rPr lang="en-US" sz="1800">
                  <a:latin typeface="Calibri" pitchFamily="34" charset="0"/>
                  <a:cs typeface="Calibri" pitchFamily="34" charset="0"/>
                </a:rPr>
                <a:t>Employee Stock Ownership</a:t>
              </a:r>
            </a:p>
          </p:txBody>
        </p:sp>
        <p:sp>
          <p:nvSpPr>
            <p:cNvPr id="30" name="TextBox 37"/>
            <p:cNvSpPr txBox="1">
              <a:spLocks noChangeArrowheads="1"/>
            </p:cNvSpPr>
            <p:nvPr/>
          </p:nvSpPr>
          <p:spPr bwMode="auto">
            <a:xfrm>
              <a:off x="5257800" y="1600200"/>
              <a:ext cx="1524000" cy="6461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r>
                <a:rPr lang="en-US" sz="1800">
                  <a:latin typeface="Calibri" pitchFamily="34" charset="0"/>
                  <a:cs typeface="Calibri" pitchFamily="34" charset="0"/>
                </a:rPr>
                <a:t>Achievement Awards</a:t>
              </a:r>
            </a:p>
          </p:txBody>
        </p:sp>
        <p:sp>
          <p:nvSpPr>
            <p:cNvPr id="31" name="TextBox 38"/>
            <p:cNvSpPr txBox="1">
              <a:spLocks noChangeArrowheads="1"/>
            </p:cNvSpPr>
            <p:nvPr/>
          </p:nvSpPr>
          <p:spPr bwMode="auto">
            <a:xfrm>
              <a:off x="1862138" y="3086100"/>
              <a:ext cx="1524000" cy="6461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r>
                <a:rPr lang="en-US" sz="1800">
                  <a:latin typeface="Calibri" pitchFamily="34" charset="0"/>
                  <a:cs typeface="Calibri" pitchFamily="34" charset="0"/>
                </a:rPr>
                <a:t>Commission / % Rewards</a:t>
              </a:r>
            </a:p>
          </p:txBody>
        </p:sp>
        <p:sp>
          <p:nvSpPr>
            <p:cNvPr id="32" name="TextBox 39"/>
            <p:cNvSpPr txBox="1">
              <a:spLocks noChangeArrowheads="1"/>
            </p:cNvSpPr>
            <p:nvPr/>
          </p:nvSpPr>
          <p:spPr bwMode="auto">
            <a:xfrm>
              <a:off x="3581400" y="1622425"/>
              <a:ext cx="1524000" cy="6461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r>
                <a:rPr lang="en-US" sz="1800">
                  <a:latin typeface="Calibri" pitchFamily="34" charset="0"/>
                  <a:cs typeface="Calibri" pitchFamily="34" charset="0"/>
                </a:rPr>
                <a:t>Team Giveaways</a:t>
              </a:r>
            </a:p>
          </p:txBody>
        </p:sp>
        <p:cxnSp>
          <p:nvCxnSpPr>
            <p:cNvPr id="33" name="Straight Connector 32"/>
            <p:cNvCxnSpPr/>
            <p:nvPr/>
          </p:nvCxnSpPr>
          <p:spPr>
            <a:xfrm>
              <a:off x="1062038" y="2286000"/>
              <a:ext cx="0" cy="73117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2590800" y="2286000"/>
              <a:ext cx="0" cy="73117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4343400" y="2286000"/>
              <a:ext cx="0" cy="73117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a:off x="6047096" y="2286000"/>
              <a:ext cx="0" cy="73117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a:off x="7889544" y="2286000"/>
              <a:ext cx="0" cy="73117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45" name="Group 44"/>
            <p:cNvGrpSpPr/>
            <p:nvPr/>
          </p:nvGrpSpPr>
          <p:grpSpPr>
            <a:xfrm>
              <a:off x="3386138" y="2356512"/>
              <a:ext cx="271462" cy="533400"/>
              <a:chOff x="3386138" y="3042312"/>
              <a:chExt cx="271462" cy="533400"/>
            </a:xfrm>
          </p:grpSpPr>
          <p:sp>
            <p:nvSpPr>
              <p:cNvPr id="46" name="Rounded Rectangle 45"/>
              <p:cNvSpPr/>
              <p:nvPr/>
            </p:nvSpPr>
            <p:spPr>
              <a:xfrm>
                <a:off x="3386138" y="3042312"/>
                <a:ext cx="271462" cy="533400"/>
              </a:xfrm>
              <a:prstGeom prst="roundRect">
                <a:avLst/>
              </a:prstGeom>
              <a:gradFill>
                <a:gsLst>
                  <a:gs pos="0">
                    <a:schemeClr val="accent6">
                      <a:lumMod val="40000"/>
                      <a:lumOff val="60000"/>
                    </a:schemeClr>
                  </a:gs>
                  <a:gs pos="80000">
                    <a:schemeClr val="accent6">
                      <a:lumMod val="40000"/>
                      <a:lumOff val="60000"/>
                    </a:schemeClr>
                  </a:gs>
                  <a:gs pos="100000">
                    <a:schemeClr val="accent6">
                      <a:lumMod val="20000"/>
                      <a:lumOff val="80000"/>
                    </a:schemeClr>
                  </a:gs>
                </a:gsLst>
              </a:gradFill>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sp>
            <p:nvSpPr>
              <p:cNvPr id="47" name="Right Arrow 46"/>
              <p:cNvSpPr/>
              <p:nvPr/>
            </p:nvSpPr>
            <p:spPr>
              <a:xfrm>
                <a:off x="3440731" y="3235656"/>
                <a:ext cx="181613" cy="14735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aphicFrame>
        <p:nvGraphicFramePr>
          <p:cNvPr id="48" name="Object 40"/>
          <p:cNvGraphicFramePr>
            <a:graphicFrameLocks noChangeAspect="1"/>
          </p:cNvGraphicFramePr>
          <p:nvPr>
            <p:extLst>
              <p:ext uri="{D42A27DB-BD31-4B8C-83A1-F6EECF244321}">
                <p14:modId xmlns:p14="http://schemas.microsoft.com/office/powerpoint/2010/main" val="2299643050"/>
              </p:ext>
            </p:extLst>
          </p:nvPr>
        </p:nvGraphicFramePr>
        <p:xfrm flipH="1" flipV="1">
          <a:off x="3563257" y="5268232"/>
          <a:ext cx="152400" cy="152400"/>
        </p:xfrm>
        <a:graphic>
          <a:graphicData uri="http://schemas.openxmlformats.org/presentationml/2006/ole">
            <mc:AlternateContent xmlns:mc="http://schemas.openxmlformats.org/markup-compatibility/2006">
              <mc:Choice xmlns:v="urn:schemas-microsoft-com:vml" Requires="v">
                <p:oleObj spid="_x0000_s733396" name="CorelDRAW" r:id="rId7" imgW="304800" imgH="304800" progId="CorelDRAW.Graphic.10">
                  <p:embed/>
                </p:oleObj>
              </mc:Choice>
              <mc:Fallback>
                <p:oleObj name="CorelDRAW" r:id="rId7" imgW="304800" imgH="304800" progId="CorelDRAW.Graphic.10">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flipV="1">
                        <a:off x="3563257" y="5268232"/>
                        <a:ext cx="152400" cy="152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oleObj>
              </mc:Fallback>
            </mc:AlternateContent>
          </a:graphicData>
        </a:graphic>
      </p:graphicFrame>
      <p:sp>
        <p:nvSpPr>
          <p:cNvPr id="49" name="Text Box 41"/>
          <p:cNvSpPr txBox="1">
            <a:spLocks noChangeArrowheads="1"/>
          </p:cNvSpPr>
          <p:nvPr/>
        </p:nvSpPr>
        <p:spPr bwMode="auto">
          <a:xfrm>
            <a:off x="3715657" y="5181600"/>
            <a:ext cx="3218543"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en-US" sz="1800" dirty="0" smtClean="0">
                <a:latin typeface="Arial Rounded MT Bold" pitchFamily="34" charset="0"/>
              </a:rPr>
              <a:t>No ‘one winner’ systems</a:t>
            </a:r>
            <a:endParaRPr lang="en-US" sz="1800" dirty="0">
              <a:latin typeface="Arial Rounded MT Bold" pitchFamily="34" charset="0"/>
            </a:endParaRPr>
          </a:p>
        </p:txBody>
      </p:sp>
      <p:sp>
        <p:nvSpPr>
          <p:cNvPr id="50" name="Text Box 3"/>
          <p:cNvSpPr txBox="1">
            <a:spLocks noChangeArrowheads="1"/>
          </p:cNvSpPr>
          <p:nvPr/>
        </p:nvSpPr>
        <p:spPr bwMode="auto">
          <a:xfrm>
            <a:off x="1600200" y="5791200"/>
            <a:ext cx="6056086" cy="52322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lgn="ctr">
              <a:defRPr/>
            </a:pPr>
            <a:r>
              <a:rPr lang="en-US" sz="2800" b="1" dirty="0" smtClean="0">
                <a:ln w="1905">
                  <a:noFill/>
                </a:ln>
                <a:gradFill>
                  <a:gsLst>
                    <a:gs pos="0">
                      <a:srgbClr val="800000"/>
                    </a:gs>
                    <a:gs pos="58000">
                      <a:srgbClr val="FF0000"/>
                    </a:gs>
                    <a:gs pos="100000">
                      <a:srgbClr val="DCA1EA"/>
                    </a:gs>
                  </a:gsLst>
                  <a:lin ang="5400000"/>
                </a:gradFill>
                <a:effectLst>
                  <a:innerShdw blurRad="76200" dist="68580" dir="5400000">
                    <a:srgbClr val="000000">
                      <a:alpha val="65000"/>
                    </a:srgbClr>
                  </a:innerShdw>
                </a:effectLst>
                <a:latin typeface="Synchro LET"/>
                <a:cs typeface="Synchro LET"/>
              </a:rPr>
              <a:t>Designing Better Work Systems</a:t>
            </a:r>
            <a:endParaRPr lang="en-US" sz="2800" b="1" dirty="0">
              <a:ln w="1905">
                <a:noFill/>
              </a:ln>
              <a:gradFill>
                <a:gsLst>
                  <a:gs pos="0">
                    <a:srgbClr val="800000"/>
                  </a:gs>
                  <a:gs pos="58000">
                    <a:srgbClr val="FF0000"/>
                  </a:gs>
                  <a:gs pos="100000">
                    <a:srgbClr val="DCA1EA"/>
                  </a:gs>
                </a:gsLst>
                <a:lin ang="5400000"/>
              </a:gradFill>
              <a:effectLst>
                <a:innerShdw blurRad="76200" dist="68580" dir="5400000">
                  <a:srgbClr val="000000">
                    <a:alpha val="65000"/>
                  </a:srgbClr>
                </a:innerShdw>
              </a:effectLst>
              <a:latin typeface="Synchro LET"/>
              <a:cs typeface="Synchro LET"/>
            </a:endParaRPr>
          </a:p>
        </p:txBody>
      </p:sp>
    </p:spTree>
    <p:extLst>
      <p:ext uri="{BB962C8B-B14F-4D97-AF65-F5344CB8AC3E}">
        <p14:creationId xmlns:p14="http://schemas.microsoft.com/office/powerpoint/2010/main" val="3088988340"/>
      </p:ext>
    </p:extLst>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40654" y="304800"/>
            <a:ext cx="5733264" cy="536575"/>
          </a:xfrm>
          <a:solidFill>
            <a:schemeClr val="bg1"/>
          </a:solidFill>
          <a:ln w="25400" cmpd="sng">
            <a:solidFill>
              <a:schemeClr val="tx1"/>
            </a:solidFill>
            <a:prstDash val="sysDot"/>
          </a:ln>
          <a:effectLst/>
        </p:spPr>
        <p:txBody>
          <a:bodyPr vert="horz" lIns="91440" tIns="45720" rIns="91440" bIns="45720" rtlCol="0" anchor="ctr" anchorCtr="1">
            <a:noAutofit/>
          </a:bodyPr>
          <a:lstStyle/>
          <a:p>
            <a:pPr marL="0" indent="0" algn="ctr">
              <a:buNone/>
            </a:pPr>
            <a:r>
              <a:rPr lang="en-US" sz="2800" dirty="0"/>
              <a:t>Rule Enforcement Best Practices</a:t>
            </a:r>
          </a:p>
        </p:txBody>
      </p:sp>
      <p:sp>
        <p:nvSpPr>
          <p:cNvPr id="3" name="Text Box 2"/>
          <p:cNvSpPr txBox="1">
            <a:spLocks noChangeArrowheads="1"/>
          </p:cNvSpPr>
          <p:nvPr/>
        </p:nvSpPr>
        <p:spPr bwMode="auto">
          <a:xfrm>
            <a:off x="623887" y="5205412"/>
            <a:ext cx="8058150" cy="4619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l" eaLnBrk="1" hangingPunct="1"/>
            <a:r>
              <a:rPr lang="en-US" sz="2400">
                <a:latin typeface="Calibri" pitchFamily="34" charset="0"/>
                <a:cs typeface="Calibri" pitchFamily="34" charset="0"/>
              </a:rPr>
              <a:t>All leaders must use a consistent approach to rule enforcement</a:t>
            </a:r>
          </a:p>
        </p:txBody>
      </p:sp>
      <p:sp>
        <p:nvSpPr>
          <p:cNvPr id="4" name="Text Box 3"/>
          <p:cNvSpPr txBox="1">
            <a:spLocks noChangeArrowheads="1"/>
          </p:cNvSpPr>
          <p:nvPr/>
        </p:nvSpPr>
        <p:spPr bwMode="auto">
          <a:xfrm>
            <a:off x="642937" y="3452812"/>
            <a:ext cx="8126413" cy="4619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l" eaLnBrk="1" hangingPunct="1"/>
            <a:r>
              <a:rPr lang="en-US" sz="2400">
                <a:latin typeface="Calibri" pitchFamily="34" charset="0"/>
                <a:cs typeface="Calibri" pitchFamily="34" charset="0"/>
              </a:rPr>
              <a:t>Rules must be clearly, consistently, and regularly communicated</a:t>
            </a:r>
          </a:p>
        </p:txBody>
      </p:sp>
      <p:sp>
        <p:nvSpPr>
          <p:cNvPr id="5" name="Text Box 4"/>
          <p:cNvSpPr txBox="1">
            <a:spLocks noChangeArrowheads="1"/>
          </p:cNvSpPr>
          <p:nvPr/>
        </p:nvSpPr>
        <p:spPr bwMode="auto">
          <a:xfrm>
            <a:off x="661987" y="4062412"/>
            <a:ext cx="7739063" cy="4619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l" eaLnBrk="1" hangingPunct="1"/>
            <a:r>
              <a:rPr lang="en-US" sz="2400">
                <a:latin typeface="Calibri" pitchFamily="34" charset="0"/>
                <a:cs typeface="Calibri" pitchFamily="34" charset="0"/>
              </a:rPr>
              <a:t>Audits, training, and job prep are also used to reinforce rules</a:t>
            </a:r>
          </a:p>
        </p:txBody>
      </p:sp>
      <p:sp>
        <p:nvSpPr>
          <p:cNvPr id="6" name="Text Box 5"/>
          <p:cNvSpPr txBox="1">
            <a:spLocks noChangeArrowheads="1"/>
          </p:cNvSpPr>
          <p:nvPr/>
        </p:nvSpPr>
        <p:spPr bwMode="auto">
          <a:xfrm>
            <a:off x="625475" y="4595812"/>
            <a:ext cx="8289925" cy="4619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l" eaLnBrk="1" hangingPunct="1"/>
            <a:r>
              <a:rPr lang="en-US" sz="2400">
                <a:latin typeface="Calibri" pitchFamily="34" charset="0"/>
                <a:cs typeface="Calibri" pitchFamily="34" charset="0"/>
              </a:rPr>
              <a:t>Positive reinforcement works better than negative reinforcement</a:t>
            </a:r>
          </a:p>
        </p:txBody>
      </p:sp>
      <p:sp>
        <p:nvSpPr>
          <p:cNvPr id="7" name="Text Box 6"/>
          <p:cNvSpPr txBox="1">
            <a:spLocks noChangeArrowheads="1"/>
          </p:cNvSpPr>
          <p:nvPr/>
        </p:nvSpPr>
        <p:spPr bwMode="auto">
          <a:xfrm>
            <a:off x="126114" y="1269175"/>
            <a:ext cx="6810703" cy="8302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ctr" eaLnBrk="1" hangingPunct="1"/>
            <a:r>
              <a:rPr lang="en-US" sz="2400">
                <a:solidFill>
                  <a:schemeClr val="accent1">
                    <a:lumMod val="75000"/>
                  </a:schemeClr>
                </a:solidFill>
                <a:latin typeface="Comic Sans MS" pitchFamily="66" charset="0"/>
              </a:rPr>
              <a:t>Multiple approaches to rule enforcement are needed to send a clear, consistent message</a:t>
            </a:r>
          </a:p>
        </p:txBody>
      </p:sp>
      <p:sp>
        <p:nvSpPr>
          <p:cNvPr id="8" name="Text Box 7"/>
          <p:cNvSpPr txBox="1">
            <a:spLocks noChangeArrowheads="1"/>
          </p:cNvSpPr>
          <p:nvPr/>
        </p:nvSpPr>
        <p:spPr bwMode="auto">
          <a:xfrm>
            <a:off x="611187" y="2590800"/>
            <a:ext cx="7426325" cy="83026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l" eaLnBrk="1" hangingPunct="1"/>
            <a:r>
              <a:rPr lang="en-US" sz="2400" dirty="0">
                <a:latin typeface="Calibri" pitchFamily="34" charset="0"/>
                <a:cs typeface="Calibri" pitchFamily="34" charset="0"/>
              </a:rPr>
              <a:t>Each rule needs to be clearly defined – expectations and consequences</a:t>
            </a:r>
          </a:p>
        </p:txBody>
      </p:sp>
      <p:sp>
        <p:nvSpPr>
          <p:cNvPr id="9" name="Text Box 8"/>
          <p:cNvSpPr txBox="1">
            <a:spLocks noChangeArrowheads="1"/>
          </p:cNvSpPr>
          <p:nvPr/>
        </p:nvSpPr>
        <p:spPr bwMode="auto">
          <a:xfrm>
            <a:off x="630237" y="5791200"/>
            <a:ext cx="6780213" cy="46196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l" eaLnBrk="1" hangingPunct="1"/>
            <a:r>
              <a:rPr lang="en-US" sz="2400">
                <a:latin typeface="Calibri" pitchFamily="34" charset="0"/>
                <a:cs typeface="Calibri" pitchFamily="34" charset="0"/>
              </a:rPr>
              <a:t>Discipline should only be used for ‘one off’ situations</a:t>
            </a:r>
          </a:p>
        </p:txBody>
      </p:sp>
      <p:graphicFrame>
        <p:nvGraphicFramePr>
          <p:cNvPr id="10" name="Object 10"/>
          <p:cNvGraphicFramePr>
            <a:graphicFrameLocks noChangeAspect="1"/>
          </p:cNvGraphicFramePr>
          <p:nvPr>
            <p:extLst>
              <p:ext uri="{D42A27DB-BD31-4B8C-83A1-F6EECF244321}">
                <p14:modId xmlns:p14="http://schemas.microsoft.com/office/powerpoint/2010/main" val="3690145202"/>
              </p:ext>
            </p:extLst>
          </p:nvPr>
        </p:nvGraphicFramePr>
        <p:xfrm>
          <a:off x="417512" y="2719387"/>
          <a:ext cx="152400" cy="152400"/>
        </p:xfrm>
        <a:graphic>
          <a:graphicData uri="http://schemas.openxmlformats.org/presentationml/2006/ole">
            <mc:AlternateContent xmlns:mc="http://schemas.openxmlformats.org/markup-compatibility/2006">
              <mc:Choice xmlns:v="urn:schemas-microsoft-com:vml" Requires="v">
                <p:oleObj spid="_x0000_s523241" name="CorelDRAW" r:id="rId3" imgW="304800" imgH="304800" progId="CorelDRAW.Graphic.10">
                  <p:embed/>
                </p:oleObj>
              </mc:Choice>
              <mc:Fallback>
                <p:oleObj name="CorelDRAW" r:id="rId3" imgW="304800" imgH="304800" progId="CorelDRAW.Graphic.10">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7512" y="2719387"/>
                        <a:ext cx="152400" cy="152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oleObj>
              </mc:Fallback>
            </mc:AlternateContent>
          </a:graphicData>
        </a:graphic>
      </p:graphicFrame>
      <p:graphicFrame>
        <p:nvGraphicFramePr>
          <p:cNvPr id="11" name="Object 11"/>
          <p:cNvGraphicFramePr>
            <a:graphicFrameLocks noChangeAspect="1"/>
          </p:cNvGraphicFramePr>
          <p:nvPr>
            <p:extLst>
              <p:ext uri="{D42A27DB-BD31-4B8C-83A1-F6EECF244321}">
                <p14:modId xmlns:p14="http://schemas.microsoft.com/office/powerpoint/2010/main" val="1374517384"/>
              </p:ext>
            </p:extLst>
          </p:nvPr>
        </p:nvGraphicFramePr>
        <p:xfrm>
          <a:off x="417512" y="4733925"/>
          <a:ext cx="152400" cy="152400"/>
        </p:xfrm>
        <a:graphic>
          <a:graphicData uri="http://schemas.openxmlformats.org/presentationml/2006/ole">
            <mc:AlternateContent xmlns:mc="http://schemas.openxmlformats.org/markup-compatibility/2006">
              <mc:Choice xmlns:v="urn:schemas-microsoft-com:vml" Requires="v">
                <p:oleObj spid="_x0000_s523242" name="CorelDRAW" r:id="rId5" imgW="304800" imgH="304800" progId="CorelDRAW.Graphic.10">
                  <p:embed/>
                </p:oleObj>
              </mc:Choice>
              <mc:Fallback>
                <p:oleObj name="CorelDRAW" r:id="rId5" imgW="304800" imgH="304800" progId="CorelDRAW.Graphic.10">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7512" y="4733925"/>
                        <a:ext cx="152400" cy="152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oleObj>
              </mc:Fallback>
            </mc:AlternateContent>
          </a:graphicData>
        </a:graphic>
      </p:graphicFrame>
      <p:graphicFrame>
        <p:nvGraphicFramePr>
          <p:cNvPr id="12" name="Object 12"/>
          <p:cNvGraphicFramePr>
            <a:graphicFrameLocks noChangeAspect="1"/>
          </p:cNvGraphicFramePr>
          <p:nvPr>
            <p:extLst>
              <p:ext uri="{D42A27DB-BD31-4B8C-83A1-F6EECF244321}">
                <p14:modId xmlns:p14="http://schemas.microsoft.com/office/powerpoint/2010/main" val="3437415714"/>
              </p:ext>
            </p:extLst>
          </p:nvPr>
        </p:nvGraphicFramePr>
        <p:xfrm>
          <a:off x="417512" y="4186237"/>
          <a:ext cx="152400" cy="152400"/>
        </p:xfrm>
        <a:graphic>
          <a:graphicData uri="http://schemas.openxmlformats.org/presentationml/2006/ole">
            <mc:AlternateContent xmlns:mc="http://schemas.openxmlformats.org/markup-compatibility/2006">
              <mc:Choice xmlns:v="urn:schemas-microsoft-com:vml" Requires="v">
                <p:oleObj spid="_x0000_s523243" name="CorelDRAW" r:id="rId6" imgW="304800" imgH="304800" progId="CorelDRAW.Graphic.10">
                  <p:embed/>
                </p:oleObj>
              </mc:Choice>
              <mc:Fallback>
                <p:oleObj name="CorelDRAW" r:id="rId6" imgW="304800" imgH="304800" progId="CorelDRAW.Graphic.10">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7512" y="4186237"/>
                        <a:ext cx="152400" cy="152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oleObj>
              </mc:Fallback>
            </mc:AlternateContent>
          </a:graphicData>
        </a:graphic>
      </p:graphicFrame>
      <p:graphicFrame>
        <p:nvGraphicFramePr>
          <p:cNvPr id="13" name="Object 13"/>
          <p:cNvGraphicFramePr>
            <a:graphicFrameLocks noChangeAspect="1"/>
          </p:cNvGraphicFramePr>
          <p:nvPr>
            <p:extLst>
              <p:ext uri="{D42A27DB-BD31-4B8C-83A1-F6EECF244321}">
                <p14:modId xmlns:p14="http://schemas.microsoft.com/office/powerpoint/2010/main" val="1501913634"/>
              </p:ext>
            </p:extLst>
          </p:nvPr>
        </p:nvGraphicFramePr>
        <p:xfrm>
          <a:off x="417512" y="3576637"/>
          <a:ext cx="152400" cy="152400"/>
        </p:xfrm>
        <a:graphic>
          <a:graphicData uri="http://schemas.openxmlformats.org/presentationml/2006/ole">
            <mc:AlternateContent xmlns:mc="http://schemas.openxmlformats.org/markup-compatibility/2006">
              <mc:Choice xmlns:v="urn:schemas-microsoft-com:vml" Requires="v">
                <p:oleObj spid="_x0000_s523244" name="CorelDRAW" r:id="rId7" imgW="304800" imgH="304800" progId="CorelDRAW.Graphic.10">
                  <p:embed/>
                </p:oleObj>
              </mc:Choice>
              <mc:Fallback>
                <p:oleObj name="CorelDRAW" r:id="rId7" imgW="304800" imgH="304800" progId="CorelDRAW.Graphic.10">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7512" y="3576637"/>
                        <a:ext cx="152400" cy="152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oleObj>
              </mc:Fallback>
            </mc:AlternateContent>
          </a:graphicData>
        </a:graphic>
      </p:graphicFrame>
      <p:graphicFrame>
        <p:nvGraphicFramePr>
          <p:cNvPr id="14" name="Object 14"/>
          <p:cNvGraphicFramePr>
            <a:graphicFrameLocks noChangeAspect="1"/>
          </p:cNvGraphicFramePr>
          <p:nvPr>
            <p:extLst>
              <p:ext uri="{D42A27DB-BD31-4B8C-83A1-F6EECF244321}">
                <p14:modId xmlns:p14="http://schemas.microsoft.com/office/powerpoint/2010/main" val="2766536684"/>
              </p:ext>
            </p:extLst>
          </p:nvPr>
        </p:nvGraphicFramePr>
        <p:xfrm>
          <a:off x="417512" y="5343525"/>
          <a:ext cx="152400" cy="152400"/>
        </p:xfrm>
        <a:graphic>
          <a:graphicData uri="http://schemas.openxmlformats.org/presentationml/2006/ole">
            <mc:AlternateContent xmlns:mc="http://schemas.openxmlformats.org/markup-compatibility/2006">
              <mc:Choice xmlns:v="urn:schemas-microsoft-com:vml" Requires="v">
                <p:oleObj spid="_x0000_s523245" name="CorelDRAW" r:id="rId8" imgW="304800" imgH="304800" progId="CorelDRAW.Graphic.10">
                  <p:embed/>
                </p:oleObj>
              </mc:Choice>
              <mc:Fallback>
                <p:oleObj name="CorelDRAW" r:id="rId8" imgW="304800" imgH="304800" progId="CorelDRAW.Graphic.10">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7512" y="5343525"/>
                        <a:ext cx="152400" cy="152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oleObj>
              </mc:Fallback>
            </mc:AlternateContent>
          </a:graphicData>
        </a:graphic>
      </p:graphicFrame>
      <p:graphicFrame>
        <p:nvGraphicFramePr>
          <p:cNvPr id="15" name="Object 15"/>
          <p:cNvGraphicFramePr>
            <a:graphicFrameLocks noChangeAspect="1"/>
          </p:cNvGraphicFramePr>
          <p:nvPr>
            <p:extLst>
              <p:ext uri="{D42A27DB-BD31-4B8C-83A1-F6EECF244321}">
                <p14:modId xmlns:p14="http://schemas.microsoft.com/office/powerpoint/2010/main" val="3446651398"/>
              </p:ext>
            </p:extLst>
          </p:nvPr>
        </p:nvGraphicFramePr>
        <p:xfrm>
          <a:off x="417512" y="5938837"/>
          <a:ext cx="152400" cy="152400"/>
        </p:xfrm>
        <a:graphic>
          <a:graphicData uri="http://schemas.openxmlformats.org/presentationml/2006/ole">
            <mc:AlternateContent xmlns:mc="http://schemas.openxmlformats.org/markup-compatibility/2006">
              <mc:Choice xmlns:v="urn:schemas-microsoft-com:vml" Requires="v">
                <p:oleObj spid="_x0000_s523246" name="CorelDRAW" r:id="rId9" imgW="304800" imgH="304800" progId="CorelDRAW.Graphic.10">
                  <p:embed/>
                </p:oleObj>
              </mc:Choice>
              <mc:Fallback>
                <p:oleObj name="CorelDRAW" r:id="rId9" imgW="304800" imgH="304800" progId="CorelDRAW.Graphic.10">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7512" y="5938837"/>
                        <a:ext cx="152400" cy="152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oleObj>
              </mc:Fallback>
            </mc:AlternateContent>
          </a:graphicData>
        </a:graphic>
      </p:graphicFrame>
      <p:pic>
        <p:nvPicPr>
          <p:cNvPr id="16" name="Picture 15" descr="Referee with Rule Book.jpg"/>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7126016" y="157366"/>
            <a:ext cx="1868214" cy="2135101"/>
          </a:xfrm>
          <a:prstGeom prst="rect">
            <a:avLst/>
          </a:prstGeom>
        </p:spPr>
      </p:pic>
    </p:spTree>
    <p:extLst>
      <p:ext uri="{BB962C8B-B14F-4D97-AF65-F5344CB8AC3E}">
        <p14:creationId xmlns:p14="http://schemas.microsoft.com/office/powerpoint/2010/main" val="3137612954"/>
      </p:ext>
    </p:extLst>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67448" y="275925"/>
            <a:ext cx="2870038" cy="1199315"/>
          </a:xfrm>
          <a:solidFill>
            <a:schemeClr val="accent3">
              <a:lumMod val="20000"/>
              <a:lumOff val="80000"/>
              <a:alpha val="52000"/>
            </a:schemeClr>
          </a:solidFill>
          <a:ln w="25400" cmpd="sng">
            <a:solidFill>
              <a:schemeClr val="tx1"/>
            </a:solidFill>
            <a:prstDash val="sysDot"/>
          </a:ln>
          <a:effectLst/>
        </p:spPr>
        <p:txBody>
          <a:bodyPr vert="horz" lIns="91440" tIns="45720" rIns="91440" bIns="45720" rtlCol="0" anchor="ctr" anchorCtr="1">
            <a:noAutofit/>
          </a:bodyPr>
          <a:lstStyle/>
          <a:p>
            <a:pPr marL="0" indent="0" algn="ctr">
              <a:buNone/>
            </a:pPr>
            <a:r>
              <a:rPr lang="en-US" sz="2800" dirty="0" smtClean="0"/>
              <a:t>Be Prepared</a:t>
            </a:r>
            <a:endParaRPr lang="en-US" sz="2800" dirty="0"/>
          </a:p>
        </p:txBody>
      </p:sp>
      <p:sp>
        <p:nvSpPr>
          <p:cNvPr id="3" name="Text Box 3"/>
          <p:cNvSpPr txBox="1">
            <a:spLocks noChangeArrowheads="1"/>
          </p:cNvSpPr>
          <p:nvPr/>
        </p:nvSpPr>
        <p:spPr bwMode="auto">
          <a:xfrm>
            <a:off x="610363" y="4036241"/>
            <a:ext cx="4647437" cy="138499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r>
              <a:rPr lang="en-US" sz="2800" dirty="0" smtClean="0">
                <a:latin typeface="Calibri"/>
                <a:cs typeface="Calibri"/>
              </a:rPr>
              <a:t>How do our job preparation activities help minimize errors and risk?</a:t>
            </a:r>
            <a:endParaRPr lang="en-US" sz="2800" dirty="0">
              <a:latin typeface="Calibri"/>
              <a:cs typeface="Calibri"/>
            </a:endParaRPr>
          </a:p>
        </p:txBody>
      </p:sp>
      <p:sp>
        <p:nvSpPr>
          <p:cNvPr id="4" name="Text Box 4"/>
          <p:cNvSpPr txBox="1">
            <a:spLocks noChangeArrowheads="1"/>
          </p:cNvSpPr>
          <p:nvPr/>
        </p:nvSpPr>
        <p:spPr bwMode="auto">
          <a:xfrm>
            <a:off x="610365" y="2899571"/>
            <a:ext cx="4190235" cy="954107"/>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defPPr>
              <a:defRPr lang="en-US"/>
            </a:defPPr>
            <a:lvl1pPr algn="ctr">
              <a:defRPr sz="2800">
                <a:effectLst>
                  <a:outerShdw blurRad="38100" dist="38100" dir="2700000" algn="tl">
                    <a:srgbClr val="000000"/>
                  </a:outerShdw>
                </a:effectLst>
                <a:latin typeface="Calibri"/>
                <a:cs typeface="Calibri"/>
              </a:defRPr>
            </a:lvl1pPr>
          </a:lstStyle>
          <a:p>
            <a:pPr algn="l"/>
            <a:r>
              <a:rPr lang="en-US" dirty="0" smtClean="0">
                <a:effectLst/>
              </a:rPr>
              <a:t>What activities are part of effective job preparation?</a:t>
            </a:r>
            <a:endParaRPr lang="en-US" dirty="0">
              <a:effectLst/>
            </a:endParaRPr>
          </a:p>
        </p:txBody>
      </p:sp>
      <p:sp>
        <p:nvSpPr>
          <p:cNvPr id="6" name="Oval 5"/>
          <p:cNvSpPr/>
          <p:nvPr/>
        </p:nvSpPr>
        <p:spPr>
          <a:xfrm>
            <a:off x="381000" y="3132967"/>
            <a:ext cx="144566" cy="152400"/>
          </a:xfrm>
          <a:prstGeom prst="ellipse">
            <a:avLst/>
          </a:prstGeom>
          <a:solidFill>
            <a:srgbClr val="8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7" name="Oval 6"/>
          <p:cNvSpPr/>
          <p:nvPr/>
        </p:nvSpPr>
        <p:spPr>
          <a:xfrm>
            <a:off x="381000" y="4256186"/>
            <a:ext cx="144566" cy="152400"/>
          </a:xfrm>
          <a:prstGeom prst="ellipse">
            <a:avLst/>
          </a:prstGeom>
          <a:solidFill>
            <a:srgbClr val="8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7" name="Text Box 4"/>
          <p:cNvSpPr txBox="1">
            <a:spLocks noChangeArrowheads="1"/>
          </p:cNvSpPr>
          <p:nvPr/>
        </p:nvSpPr>
        <p:spPr bwMode="auto">
          <a:xfrm>
            <a:off x="1524000" y="5791200"/>
            <a:ext cx="6781800" cy="83099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ctr" eaLnBrk="1" hangingPunct="1"/>
            <a:r>
              <a:rPr lang="en-US" sz="2400">
                <a:latin typeface="Comic Sans MS" pitchFamily="66" charset="0"/>
              </a:rPr>
              <a:t>“An ounce of prevention is worth a pound of cure.” – Benjamin Franklin</a:t>
            </a:r>
          </a:p>
        </p:txBody>
      </p:sp>
      <p:pic>
        <p:nvPicPr>
          <p:cNvPr id="18" name="Picture 6" descr="ne06bhbrief1w"/>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57800" y="304800"/>
            <a:ext cx="3619500" cy="242449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9" name="Picture 7" descr="news09-mai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43600" y="3581400"/>
            <a:ext cx="2819400" cy="178048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 name="Text Box 4"/>
          <p:cNvSpPr txBox="1">
            <a:spLocks noChangeArrowheads="1"/>
          </p:cNvSpPr>
          <p:nvPr/>
        </p:nvSpPr>
        <p:spPr bwMode="auto">
          <a:xfrm>
            <a:off x="613357" y="1838161"/>
            <a:ext cx="4190235" cy="954107"/>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defPPr>
              <a:defRPr lang="en-US"/>
            </a:defPPr>
            <a:lvl1pPr algn="ctr">
              <a:defRPr sz="2800">
                <a:effectLst>
                  <a:outerShdw blurRad="38100" dist="38100" dir="2700000" algn="tl">
                    <a:srgbClr val="000000"/>
                  </a:outerShdw>
                </a:effectLst>
                <a:latin typeface="Calibri"/>
                <a:cs typeface="Calibri"/>
              </a:defRPr>
            </a:lvl1pPr>
          </a:lstStyle>
          <a:p>
            <a:pPr algn="l"/>
            <a:r>
              <a:rPr lang="en-US" dirty="0" smtClean="0">
                <a:effectLst/>
              </a:rPr>
              <a:t>What is the purpose of formal job preparation?</a:t>
            </a:r>
            <a:endParaRPr lang="en-US" dirty="0">
              <a:effectLst/>
            </a:endParaRPr>
          </a:p>
        </p:txBody>
      </p:sp>
      <p:sp>
        <p:nvSpPr>
          <p:cNvPr id="11" name="Oval 10"/>
          <p:cNvSpPr/>
          <p:nvPr/>
        </p:nvSpPr>
        <p:spPr>
          <a:xfrm>
            <a:off x="383992" y="2071557"/>
            <a:ext cx="144566" cy="152400"/>
          </a:xfrm>
          <a:prstGeom prst="ellipse">
            <a:avLst/>
          </a:prstGeom>
          <a:solidFill>
            <a:srgbClr val="8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Tree>
    <p:extLst>
      <p:ext uri="{BB962C8B-B14F-4D97-AF65-F5344CB8AC3E}">
        <p14:creationId xmlns:p14="http://schemas.microsoft.com/office/powerpoint/2010/main" val="59526815"/>
      </p:ext>
    </p:extLst>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1970 lunar mission checklist.gif"/>
          <p:cNvPicPr>
            <a:picLocks noChangeAspect="1"/>
          </p:cNvPicPr>
          <p:nvPr/>
        </p:nvPicPr>
        <p:blipFill rotWithShape="1">
          <a:blip r:embed="rId2">
            <a:extLst>
              <a:ext uri="{28A0092B-C50C-407E-A947-70E740481C1C}">
                <a14:useLocalDpi xmlns:a14="http://schemas.microsoft.com/office/drawing/2010/main" val="0"/>
              </a:ext>
            </a:extLst>
          </a:blip>
          <a:srcRect l="14990" r="26667" b="8200"/>
          <a:stretch/>
        </p:blipFill>
        <p:spPr>
          <a:xfrm>
            <a:off x="4114800" y="983162"/>
            <a:ext cx="4724400" cy="5527094"/>
          </a:xfrm>
          <a:prstGeom prst="rect">
            <a:avLst/>
          </a:prstGeom>
        </p:spPr>
      </p:pic>
      <p:sp>
        <p:nvSpPr>
          <p:cNvPr id="2" name="Title 1"/>
          <p:cNvSpPr>
            <a:spLocks noGrp="1"/>
          </p:cNvSpPr>
          <p:nvPr>
            <p:ph type="ctrTitle"/>
          </p:nvPr>
        </p:nvSpPr>
        <p:spPr>
          <a:xfrm>
            <a:off x="2590800" y="228600"/>
            <a:ext cx="4191000" cy="533400"/>
          </a:xfrm>
          <a:solidFill>
            <a:schemeClr val="bg1"/>
          </a:solidFill>
          <a:ln w="25400" cmpd="sng">
            <a:solidFill>
              <a:schemeClr val="tx1"/>
            </a:solidFill>
            <a:prstDash val="sysDot"/>
          </a:ln>
          <a:effectLst/>
        </p:spPr>
        <p:txBody>
          <a:bodyPr vert="horz" lIns="91440" tIns="45720" rIns="91440" bIns="45720" rtlCol="0" anchor="ctr" anchorCtr="1">
            <a:noAutofit/>
          </a:bodyPr>
          <a:lstStyle/>
          <a:p>
            <a:pPr marL="0" indent="0" algn="ctr">
              <a:buNone/>
            </a:pPr>
            <a:r>
              <a:rPr lang="en-US" sz="2800" dirty="0"/>
              <a:t>Fail to Plan, Plan to Fail</a:t>
            </a:r>
          </a:p>
        </p:txBody>
      </p:sp>
      <p:sp>
        <p:nvSpPr>
          <p:cNvPr id="5" name="Text Box 9"/>
          <p:cNvSpPr txBox="1">
            <a:spLocks noChangeArrowheads="1"/>
          </p:cNvSpPr>
          <p:nvPr/>
        </p:nvSpPr>
        <p:spPr bwMode="auto">
          <a:xfrm>
            <a:off x="152400" y="5410200"/>
            <a:ext cx="3733800" cy="10156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ctr" eaLnBrk="1" hangingPunct="1"/>
            <a:r>
              <a:rPr lang="en-US" sz="2000" i="1" dirty="0" smtClean="0">
                <a:solidFill>
                  <a:srgbClr val="0000CC"/>
                </a:solidFill>
                <a:latin typeface="Trebuchet MS" pitchFamily="34" charset="0"/>
                <a:ea typeface="ＭＳ Ｐゴシック" pitchFamily="34" charset="-128"/>
              </a:rPr>
              <a:t>Where do you require checklist use to help guide your job planning efforts?</a:t>
            </a:r>
            <a:endParaRPr lang="en-US" sz="2000" i="1" dirty="0">
              <a:solidFill>
                <a:srgbClr val="0000CC"/>
              </a:solidFill>
              <a:latin typeface="Trebuchet MS" pitchFamily="34" charset="0"/>
              <a:ea typeface="ＭＳ Ｐゴシック" pitchFamily="34" charset="-128"/>
            </a:endParaRPr>
          </a:p>
        </p:txBody>
      </p:sp>
      <p:pic>
        <p:nvPicPr>
          <p:cNvPr id="3" name="Picture 2" descr="Prep for Climb.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1" y="1219200"/>
            <a:ext cx="2971800" cy="3962400"/>
          </a:xfrm>
          <a:prstGeom prst="rect">
            <a:avLst/>
          </a:prstGeom>
        </p:spPr>
      </p:pic>
    </p:spTree>
    <p:extLst>
      <p:ext uri="{BB962C8B-B14F-4D97-AF65-F5344CB8AC3E}">
        <p14:creationId xmlns:p14="http://schemas.microsoft.com/office/powerpoint/2010/main" val="4123358020"/>
      </p:ext>
    </p:extLst>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1118" y="301625"/>
            <a:ext cx="5627077" cy="612775"/>
          </a:xfrm>
          <a:solidFill>
            <a:schemeClr val="bg1"/>
          </a:solidFill>
          <a:ln w="25400" cmpd="sng">
            <a:solidFill>
              <a:schemeClr val="tx1"/>
            </a:solidFill>
            <a:prstDash val="sysDot"/>
          </a:ln>
          <a:effectLst/>
        </p:spPr>
        <p:txBody>
          <a:bodyPr vert="horz" lIns="91440" tIns="45720" rIns="91440" bIns="45720" rtlCol="0" anchor="ctr" anchorCtr="1">
            <a:noAutofit/>
          </a:bodyPr>
          <a:lstStyle/>
          <a:p>
            <a:pPr marL="0" indent="0" algn="ctr">
              <a:buNone/>
            </a:pPr>
            <a:r>
              <a:rPr lang="en-US" sz="2800" dirty="0"/>
              <a:t>Daily Job Preparation Spectrum</a:t>
            </a:r>
          </a:p>
        </p:txBody>
      </p:sp>
      <p:sp>
        <p:nvSpPr>
          <p:cNvPr id="5" name="Text Box 3"/>
          <p:cNvSpPr txBox="1">
            <a:spLocks noChangeArrowheads="1"/>
          </p:cNvSpPr>
          <p:nvPr/>
        </p:nvSpPr>
        <p:spPr bwMode="auto">
          <a:xfrm>
            <a:off x="5943600" y="152400"/>
            <a:ext cx="3124200" cy="95410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lgn="ctr">
              <a:defRPr/>
            </a:pPr>
            <a:r>
              <a:rPr lang="en-US" sz="2800" b="1" dirty="0" smtClean="0">
                <a:ln w="1905">
                  <a:noFill/>
                </a:ln>
                <a:gradFill>
                  <a:gsLst>
                    <a:gs pos="0">
                      <a:srgbClr val="800000"/>
                    </a:gs>
                    <a:gs pos="58000">
                      <a:srgbClr val="FF0000"/>
                    </a:gs>
                    <a:gs pos="100000">
                      <a:srgbClr val="DCA1EA"/>
                    </a:gs>
                  </a:gsLst>
                  <a:lin ang="5400000"/>
                </a:gradFill>
                <a:effectLst>
                  <a:innerShdw blurRad="76200" dist="68580" dir="5400000">
                    <a:srgbClr val="000000">
                      <a:alpha val="65000"/>
                    </a:srgbClr>
                  </a:innerShdw>
                </a:effectLst>
                <a:latin typeface="Synchro LET"/>
                <a:cs typeface="Synchro LET"/>
              </a:rPr>
              <a:t>Towards Better Work Systems</a:t>
            </a:r>
            <a:endParaRPr lang="en-US" sz="2800" b="1" dirty="0">
              <a:ln w="1905">
                <a:noFill/>
              </a:ln>
              <a:gradFill>
                <a:gsLst>
                  <a:gs pos="0">
                    <a:srgbClr val="800000"/>
                  </a:gs>
                  <a:gs pos="58000">
                    <a:srgbClr val="FF0000"/>
                  </a:gs>
                  <a:gs pos="100000">
                    <a:srgbClr val="DCA1EA"/>
                  </a:gs>
                </a:gsLst>
                <a:lin ang="5400000"/>
              </a:gradFill>
              <a:effectLst>
                <a:innerShdw blurRad="76200" dist="68580" dir="5400000">
                  <a:srgbClr val="000000">
                    <a:alpha val="65000"/>
                  </a:srgbClr>
                </a:innerShdw>
              </a:effectLst>
              <a:latin typeface="Synchro LET"/>
              <a:cs typeface="Synchro LET"/>
            </a:endParaRPr>
          </a:p>
        </p:txBody>
      </p:sp>
      <p:sp>
        <p:nvSpPr>
          <p:cNvPr id="6" name="Rounded Rectangle 5"/>
          <p:cNvSpPr/>
          <p:nvPr/>
        </p:nvSpPr>
        <p:spPr>
          <a:xfrm>
            <a:off x="338138" y="2989083"/>
            <a:ext cx="8501062" cy="109728"/>
          </a:xfrm>
          <a:prstGeom prst="roundRect">
            <a:avLst/>
          </a:prstGeom>
          <a:gradFill flip="none" rotWithShape="1">
            <a:gsLst>
              <a:gs pos="0">
                <a:srgbClr val="FF3399"/>
              </a:gs>
              <a:gs pos="25000">
                <a:srgbClr val="FF6633"/>
              </a:gs>
              <a:gs pos="50000">
                <a:srgbClr val="FFFF00"/>
              </a:gs>
              <a:gs pos="75000">
                <a:srgbClr val="01A78F"/>
              </a:gs>
              <a:gs pos="100000">
                <a:srgbClr val="3366FF"/>
              </a:gs>
            </a:gsLst>
            <a:lin ang="0" scaled="1"/>
            <a:tileRect/>
          </a:gradFill>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a:latin typeface="Calibri" pitchFamily="34" charset="0"/>
              <a:cs typeface="Calibri" pitchFamily="34" charset="0"/>
            </a:endParaRPr>
          </a:p>
        </p:txBody>
      </p:sp>
      <p:sp>
        <p:nvSpPr>
          <p:cNvPr id="7" name="TextBox 30"/>
          <p:cNvSpPr txBox="1">
            <a:spLocks noChangeArrowheads="1"/>
          </p:cNvSpPr>
          <p:nvPr/>
        </p:nvSpPr>
        <p:spPr bwMode="auto">
          <a:xfrm>
            <a:off x="304800" y="2004145"/>
            <a:ext cx="1524000"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r>
              <a:rPr lang="en-US" sz="1800" dirty="0" smtClean="0">
                <a:latin typeface="Calibri" pitchFamily="34" charset="0"/>
                <a:cs typeface="Calibri" pitchFamily="34" charset="0"/>
              </a:rPr>
              <a:t>Clock in and start working</a:t>
            </a:r>
            <a:endParaRPr lang="en-US" sz="1800" dirty="0">
              <a:latin typeface="Calibri" pitchFamily="34" charset="0"/>
              <a:cs typeface="Calibri" pitchFamily="34" charset="0"/>
            </a:endParaRPr>
          </a:p>
        </p:txBody>
      </p:sp>
      <p:sp>
        <p:nvSpPr>
          <p:cNvPr id="8" name="TextBox 31"/>
          <p:cNvSpPr txBox="1">
            <a:spLocks noChangeArrowheads="1"/>
          </p:cNvSpPr>
          <p:nvPr/>
        </p:nvSpPr>
        <p:spPr bwMode="auto">
          <a:xfrm>
            <a:off x="7150100" y="2004145"/>
            <a:ext cx="1524000"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r>
              <a:rPr lang="en-US" sz="1800" dirty="0" smtClean="0">
                <a:latin typeface="Calibri" pitchFamily="34" charset="0"/>
                <a:cs typeface="Calibri" pitchFamily="34" charset="0"/>
              </a:rPr>
              <a:t>Team pre and post briefings</a:t>
            </a:r>
            <a:endParaRPr lang="en-US" sz="1800" dirty="0">
              <a:latin typeface="Calibri" pitchFamily="34" charset="0"/>
              <a:cs typeface="Calibri" pitchFamily="34" charset="0"/>
            </a:endParaRPr>
          </a:p>
        </p:txBody>
      </p:sp>
      <p:sp>
        <p:nvSpPr>
          <p:cNvPr id="9" name="TextBox 32"/>
          <p:cNvSpPr txBox="1">
            <a:spLocks noChangeArrowheads="1"/>
          </p:cNvSpPr>
          <p:nvPr/>
        </p:nvSpPr>
        <p:spPr bwMode="auto">
          <a:xfrm>
            <a:off x="1834440" y="2004145"/>
            <a:ext cx="1524000"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r>
              <a:rPr lang="en-US" sz="1800" dirty="0" smtClean="0">
                <a:latin typeface="Calibri" pitchFamily="34" charset="0"/>
                <a:cs typeface="Calibri" pitchFamily="34" charset="0"/>
              </a:rPr>
              <a:t>Start of Shift Toolbox Talks</a:t>
            </a:r>
            <a:endParaRPr lang="en-US" sz="1800" dirty="0">
              <a:latin typeface="Calibri" pitchFamily="34" charset="0"/>
              <a:cs typeface="Calibri" pitchFamily="34" charset="0"/>
            </a:endParaRPr>
          </a:p>
        </p:txBody>
      </p:sp>
      <p:sp>
        <p:nvSpPr>
          <p:cNvPr id="10" name="TextBox 33"/>
          <p:cNvSpPr txBox="1">
            <a:spLocks noChangeArrowheads="1"/>
          </p:cNvSpPr>
          <p:nvPr/>
        </p:nvSpPr>
        <p:spPr bwMode="auto">
          <a:xfrm>
            <a:off x="3505200" y="3490045"/>
            <a:ext cx="1676400"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r>
              <a:rPr lang="en-US" sz="1800" dirty="0" smtClean="0">
                <a:latin typeface="Calibri" pitchFamily="34" charset="0"/>
                <a:cs typeface="Calibri" pitchFamily="34" charset="0"/>
              </a:rPr>
              <a:t>Position specific JHA and FLHA</a:t>
            </a:r>
            <a:endParaRPr lang="en-US" sz="1800" dirty="0">
              <a:latin typeface="Calibri" pitchFamily="34" charset="0"/>
              <a:cs typeface="Calibri" pitchFamily="34" charset="0"/>
            </a:endParaRPr>
          </a:p>
        </p:txBody>
      </p:sp>
      <p:sp>
        <p:nvSpPr>
          <p:cNvPr id="11" name="TextBox 34"/>
          <p:cNvSpPr txBox="1">
            <a:spLocks noChangeArrowheads="1"/>
          </p:cNvSpPr>
          <p:nvPr/>
        </p:nvSpPr>
        <p:spPr bwMode="auto">
          <a:xfrm>
            <a:off x="5334000" y="3470995"/>
            <a:ext cx="1524000"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r>
              <a:rPr lang="en-US" sz="1800" dirty="0" smtClean="0">
                <a:latin typeface="Calibri" pitchFamily="34" charset="0"/>
                <a:cs typeface="Calibri" pitchFamily="34" charset="0"/>
              </a:rPr>
              <a:t>Task specific JHA and FLHA</a:t>
            </a:r>
            <a:endParaRPr lang="en-US" sz="1800" dirty="0">
              <a:latin typeface="Calibri" pitchFamily="34" charset="0"/>
              <a:cs typeface="Calibri" pitchFamily="34" charset="0"/>
            </a:endParaRPr>
          </a:p>
        </p:txBody>
      </p:sp>
      <p:sp>
        <p:nvSpPr>
          <p:cNvPr id="12" name="TextBox 35"/>
          <p:cNvSpPr txBox="1">
            <a:spLocks noChangeArrowheads="1"/>
          </p:cNvSpPr>
          <p:nvPr/>
        </p:nvSpPr>
        <p:spPr bwMode="auto">
          <a:xfrm>
            <a:off x="338138" y="3491633"/>
            <a:ext cx="1447800"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r>
              <a:rPr lang="en-US" sz="1800" dirty="0" smtClean="0">
                <a:latin typeface="Calibri" pitchFamily="34" charset="0"/>
                <a:cs typeface="Calibri" pitchFamily="34" charset="0"/>
              </a:rPr>
              <a:t>Daily Schedule</a:t>
            </a:r>
            <a:endParaRPr lang="en-US" sz="1800" dirty="0">
              <a:latin typeface="Calibri" pitchFamily="34" charset="0"/>
              <a:cs typeface="Calibri" pitchFamily="34" charset="0"/>
            </a:endParaRPr>
          </a:p>
        </p:txBody>
      </p:sp>
      <p:sp>
        <p:nvSpPr>
          <p:cNvPr id="13" name="TextBox 36"/>
          <p:cNvSpPr txBox="1">
            <a:spLocks noChangeArrowheads="1"/>
          </p:cNvSpPr>
          <p:nvPr/>
        </p:nvSpPr>
        <p:spPr bwMode="auto">
          <a:xfrm>
            <a:off x="7085013" y="3490045"/>
            <a:ext cx="1677987"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r>
              <a:rPr lang="en-US" sz="1800" dirty="0" smtClean="0">
                <a:latin typeface="Calibri" pitchFamily="34" charset="0"/>
                <a:cs typeface="Calibri" pitchFamily="34" charset="0"/>
              </a:rPr>
              <a:t>Step by step walkthroughs</a:t>
            </a:r>
            <a:endParaRPr lang="en-US" sz="1800" dirty="0">
              <a:latin typeface="Calibri" pitchFamily="34" charset="0"/>
              <a:cs typeface="Calibri" pitchFamily="34" charset="0"/>
            </a:endParaRPr>
          </a:p>
        </p:txBody>
      </p:sp>
      <p:sp>
        <p:nvSpPr>
          <p:cNvPr id="14" name="TextBox 37"/>
          <p:cNvSpPr txBox="1">
            <a:spLocks noChangeArrowheads="1"/>
          </p:cNvSpPr>
          <p:nvPr/>
        </p:nvSpPr>
        <p:spPr bwMode="auto">
          <a:xfrm>
            <a:off x="5257800" y="2004145"/>
            <a:ext cx="1524000"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r>
              <a:rPr lang="en-US" sz="1800" dirty="0" smtClean="0">
                <a:latin typeface="Calibri" pitchFamily="34" charset="0"/>
                <a:cs typeface="Calibri" pitchFamily="34" charset="0"/>
              </a:rPr>
              <a:t>Pre-Task Toolbox </a:t>
            </a:r>
            <a:r>
              <a:rPr lang="en-US" sz="1800" dirty="0">
                <a:latin typeface="Calibri" pitchFamily="34" charset="0"/>
                <a:cs typeface="Calibri" pitchFamily="34" charset="0"/>
              </a:rPr>
              <a:t>Talks</a:t>
            </a:r>
          </a:p>
        </p:txBody>
      </p:sp>
      <p:sp>
        <p:nvSpPr>
          <p:cNvPr id="15" name="TextBox 38"/>
          <p:cNvSpPr txBox="1">
            <a:spLocks noChangeArrowheads="1"/>
          </p:cNvSpPr>
          <p:nvPr/>
        </p:nvSpPr>
        <p:spPr bwMode="auto">
          <a:xfrm>
            <a:off x="1862138" y="3490045"/>
            <a:ext cx="1524000"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r>
              <a:rPr lang="en-US" sz="1800" dirty="0" smtClean="0">
                <a:latin typeface="Calibri" pitchFamily="34" charset="0"/>
                <a:cs typeface="Calibri" pitchFamily="34" charset="0"/>
              </a:rPr>
              <a:t>Work order for each job</a:t>
            </a:r>
            <a:endParaRPr lang="en-US" sz="1800" dirty="0">
              <a:latin typeface="Calibri" pitchFamily="34" charset="0"/>
              <a:cs typeface="Calibri" pitchFamily="34" charset="0"/>
            </a:endParaRPr>
          </a:p>
        </p:txBody>
      </p:sp>
      <p:sp>
        <p:nvSpPr>
          <p:cNvPr id="16" name="TextBox 39"/>
          <p:cNvSpPr txBox="1">
            <a:spLocks noChangeArrowheads="1"/>
          </p:cNvSpPr>
          <p:nvPr/>
        </p:nvSpPr>
        <p:spPr bwMode="auto">
          <a:xfrm>
            <a:off x="3581400" y="2026370"/>
            <a:ext cx="1524000"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r>
              <a:rPr lang="en-US" sz="1800" dirty="0" smtClean="0">
                <a:latin typeface="Calibri" pitchFamily="34" charset="0"/>
                <a:cs typeface="Calibri" pitchFamily="34" charset="0"/>
              </a:rPr>
              <a:t>Interactive Toolbox Talks</a:t>
            </a:r>
            <a:endParaRPr lang="en-US" sz="1800" dirty="0">
              <a:latin typeface="Calibri" pitchFamily="34" charset="0"/>
              <a:cs typeface="Calibri" pitchFamily="34" charset="0"/>
            </a:endParaRPr>
          </a:p>
        </p:txBody>
      </p:sp>
      <p:cxnSp>
        <p:nvCxnSpPr>
          <p:cNvPr id="17" name="Straight Connector 16"/>
          <p:cNvCxnSpPr/>
          <p:nvPr/>
        </p:nvCxnSpPr>
        <p:spPr>
          <a:xfrm>
            <a:off x="1062038" y="2689945"/>
            <a:ext cx="0" cy="73117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2590800" y="2689945"/>
            <a:ext cx="0" cy="73117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4343400" y="2689945"/>
            <a:ext cx="0" cy="73117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6047096" y="2689945"/>
            <a:ext cx="0" cy="73117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7889544" y="2689945"/>
            <a:ext cx="0" cy="73117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2" name="Text Box 38"/>
          <p:cNvSpPr txBox="1">
            <a:spLocks noChangeArrowheads="1"/>
          </p:cNvSpPr>
          <p:nvPr/>
        </p:nvSpPr>
        <p:spPr bwMode="auto">
          <a:xfrm>
            <a:off x="3463643" y="5026517"/>
            <a:ext cx="5094614"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en-US" sz="2000" dirty="0" smtClean="0">
                <a:latin typeface="+mn-lt"/>
              </a:rPr>
              <a:t>Team lead keeps the big picture in mind</a:t>
            </a:r>
            <a:endParaRPr lang="en-US" sz="2000" dirty="0">
              <a:latin typeface="+mn-lt"/>
            </a:endParaRPr>
          </a:p>
        </p:txBody>
      </p:sp>
      <p:graphicFrame>
        <p:nvGraphicFramePr>
          <p:cNvPr id="23" name="Object 39"/>
          <p:cNvGraphicFramePr>
            <a:graphicFrameLocks noChangeAspect="1"/>
          </p:cNvGraphicFramePr>
          <p:nvPr>
            <p:extLst>
              <p:ext uri="{D42A27DB-BD31-4B8C-83A1-F6EECF244321}">
                <p14:modId xmlns:p14="http://schemas.microsoft.com/office/powerpoint/2010/main" val="1428973216"/>
              </p:ext>
            </p:extLst>
          </p:nvPr>
        </p:nvGraphicFramePr>
        <p:xfrm flipH="1" flipV="1">
          <a:off x="3311243" y="5189480"/>
          <a:ext cx="174759" cy="164822"/>
        </p:xfrm>
        <a:graphic>
          <a:graphicData uri="http://schemas.openxmlformats.org/presentationml/2006/ole">
            <mc:AlternateContent xmlns:mc="http://schemas.openxmlformats.org/markup-compatibility/2006">
              <mc:Choice xmlns:v="urn:schemas-microsoft-com:vml" Requires="v">
                <p:oleObj spid="_x0000_s699739" name="CorelDRAW" r:id="rId3" imgW="304800" imgH="304800" progId="CorelDRAW.Graphic.10">
                  <p:embed/>
                </p:oleObj>
              </mc:Choice>
              <mc:Fallback>
                <p:oleObj name="CorelDRAW" r:id="rId3" imgW="304800" imgH="304800" progId="CorelDRAW.Graphic.10">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flipV="1">
                        <a:off x="3311243" y="5189480"/>
                        <a:ext cx="174759" cy="164822"/>
                      </a:xfrm>
                      <a:prstGeom prst="rect">
                        <a:avLst/>
                      </a:prstGeom>
                      <a:noFill/>
                      <a:ln>
                        <a:noFill/>
                      </a:ln>
                      <a:effectLst/>
                      <a:extLst/>
                    </p:spPr>
                  </p:pic>
                </p:oleObj>
              </mc:Fallback>
            </mc:AlternateContent>
          </a:graphicData>
        </a:graphic>
      </p:graphicFrame>
      <p:graphicFrame>
        <p:nvGraphicFramePr>
          <p:cNvPr id="24" name="Object 40"/>
          <p:cNvGraphicFramePr>
            <a:graphicFrameLocks noChangeAspect="1"/>
          </p:cNvGraphicFramePr>
          <p:nvPr>
            <p:extLst>
              <p:ext uri="{D42A27DB-BD31-4B8C-83A1-F6EECF244321}">
                <p14:modId xmlns:p14="http://schemas.microsoft.com/office/powerpoint/2010/main" val="1443216911"/>
              </p:ext>
            </p:extLst>
          </p:nvPr>
        </p:nvGraphicFramePr>
        <p:xfrm flipH="1" flipV="1">
          <a:off x="3311243" y="4774097"/>
          <a:ext cx="174759" cy="164822"/>
        </p:xfrm>
        <a:graphic>
          <a:graphicData uri="http://schemas.openxmlformats.org/presentationml/2006/ole">
            <mc:AlternateContent xmlns:mc="http://schemas.openxmlformats.org/markup-compatibility/2006">
              <mc:Choice xmlns:v="urn:schemas-microsoft-com:vml" Requires="v">
                <p:oleObj spid="_x0000_s699740" name="CorelDRAW" r:id="rId5" imgW="304800" imgH="304800" progId="CorelDRAW.Graphic.10">
                  <p:embed/>
                </p:oleObj>
              </mc:Choice>
              <mc:Fallback>
                <p:oleObj name="CorelDRAW" r:id="rId5" imgW="304800" imgH="304800" progId="CorelDRAW.Graphic.10">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flipV="1">
                        <a:off x="3311243" y="4774097"/>
                        <a:ext cx="174759" cy="164822"/>
                      </a:xfrm>
                      <a:prstGeom prst="rect">
                        <a:avLst/>
                      </a:prstGeom>
                      <a:noFill/>
                      <a:ln>
                        <a:noFill/>
                      </a:ln>
                      <a:effectLst/>
                      <a:extLst/>
                    </p:spPr>
                  </p:pic>
                </p:oleObj>
              </mc:Fallback>
            </mc:AlternateContent>
          </a:graphicData>
        </a:graphic>
      </p:graphicFrame>
      <p:sp>
        <p:nvSpPr>
          <p:cNvPr id="25" name="Text Box 41"/>
          <p:cNvSpPr txBox="1">
            <a:spLocks noChangeArrowheads="1"/>
          </p:cNvSpPr>
          <p:nvPr/>
        </p:nvSpPr>
        <p:spPr bwMode="auto">
          <a:xfrm>
            <a:off x="3463643" y="4630185"/>
            <a:ext cx="4657716"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en-US" sz="2000" dirty="0" smtClean="0">
                <a:latin typeface="+mn-lt"/>
              </a:rPr>
              <a:t>Match prep style to team skill mix</a:t>
            </a:r>
            <a:endParaRPr lang="en-US" sz="2000" dirty="0">
              <a:latin typeface="+mn-lt"/>
            </a:endParaRPr>
          </a:p>
        </p:txBody>
      </p:sp>
      <p:graphicFrame>
        <p:nvGraphicFramePr>
          <p:cNvPr id="26" name="Object 40"/>
          <p:cNvGraphicFramePr>
            <a:graphicFrameLocks noChangeAspect="1"/>
          </p:cNvGraphicFramePr>
          <p:nvPr>
            <p:extLst>
              <p:ext uri="{D42A27DB-BD31-4B8C-83A1-F6EECF244321}">
                <p14:modId xmlns:p14="http://schemas.microsoft.com/office/powerpoint/2010/main" val="318830312"/>
              </p:ext>
            </p:extLst>
          </p:nvPr>
        </p:nvGraphicFramePr>
        <p:xfrm flipH="1" flipV="1">
          <a:off x="3308222" y="5554472"/>
          <a:ext cx="174759" cy="164822"/>
        </p:xfrm>
        <a:graphic>
          <a:graphicData uri="http://schemas.openxmlformats.org/presentationml/2006/ole">
            <mc:AlternateContent xmlns:mc="http://schemas.openxmlformats.org/markup-compatibility/2006">
              <mc:Choice xmlns:v="urn:schemas-microsoft-com:vml" Requires="v">
                <p:oleObj spid="_x0000_s699741" name="CorelDRAW" r:id="rId6" imgW="304800" imgH="304800" progId="CorelDRAW.Graphic.10">
                  <p:embed/>
                </p:oleObj>
              </mc:Choice>
              <mc:Fallback>
                <p:oleObj name="CorelDRAW" r:id="rId6" imgW="304800" imgH="304800" progId="CorelDRAW.Graphic.10">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flipV="1">
                        <a:off x="3308222" y="5554472"/>
                        <a:ext cx="174759" cy="164822"/>
                      </a:xfrm>
                      <a:prstGeom prst="rect">
                        <a:avLst/>
                      </a:prstGeom>
                      <a:noFill/>
                      <a:ln>
                        <a:noFill/>
                      </a:ln>
                      <a:effectLst/>
                      <a:extLst/>
                    </p:spPr>
                  </p:pic>
                </p:oleObj>
              </mc:Fallback>
            </mc:AlternateContent>
          </a:graphicData>
        </a:graphic>
      </p:graphicFrame>
      <p:sp>
        <p:nvSpPr>
          <p:cNvPr id="27" name="Text Box 41"/>
          <p:cNvSpPr txBox="1">
            <a:spLocks noChangeArrowheads="1"/>
          </p:cNvSpPr>
          <p:nvPr/>
        </p:nvSpPr>
        <p:spPr bwMode="auto">
          <a:xfrm>
            <a:off x="3460623" y="5410560"/>
            <a:ext cx="5360217"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en-US" sz="2000" dirty="0" smtClean="0">
                <a:latin typeface="+mn-lt"/>
              </a:rPr>
              <a:t>Add prep detail and layers as risk increases</a:t>
            </a:r>
            <a:endParaRPr lang="en-US" sz="2000" dirty="0">
              <a:latin typeface="+mn-lt"/>
            </a:endParaRPr>
          </a:p>
        </p:txBody>
      </p:sp>
      <p:sp>
        <p:nvSpPr>
          <p:cNvPr id="28" name="TextBox 35"/>
          <p:cNvSpPr txBox="1">
            <a:spLocks noChangeArrowheads="1"/>
          </p:cNvSpPr>
          <p:nvPr/>
        </p:nvSpPr>
        <p:spPr bwMode="auto">
          <a:xfrm>
            <a:off x="667440" y="5093417"/>
            <a:ext cx="2057400" cy="707886"/>
          </a:xfrm>
          <a:prstGeom prst="rect">
            <a:avLst/>
          </a:prstGeom>
          <a:solidFill>
            <a:schemeClr val="accent2">
              <a:lumMod val="20000"/>
              <a:lumOff val="80000"/>
            </a:schemeClr>
          </a:solidFill>
          <a:ln>
            <a:solidFill>
              <a:schemeClr val="tx1"/>
            </a:solidFill>
          </a:ln>
          <a:extLst/>
        </p:spPr>
        <p:txBody>
          <a:bodyPr wrap="squar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r>
              <a:rPr lang="en-US" sz="2000" b="1" dirty="0" smtClean="0">
                <a:latin typeface="Calibri" pitchFamily="34" charset="0"/>
                <a:cs typeface="Calibri" pitchFamily="34" charset="0"/>
              </a:rPr>
              <a:t>Daily Preparation Building Codes</a:t>
            </a:r>
            <a:endParaRPr lang="en-US" sz="2000" b="1" dirty="0">
              <a:latin typeface="Calibri" pitchFamily="34" charset="0"/>
              <a:cs typeface="Calibri" pitchFamily="34" charset="0"/>
            </a:endParaRPr>
          </a:p>
        </p:txBody>
      </p:sp>
      <p:grpSp>
        <p:nvGrpSpPr>
          <p:cNvPr id="29" name="Group 28"/>
          <p:cNvGrpSpPr/>
          <p:nvPr/>
        </p:nvGrpSpPr>
        <p:grpSpPr>
          <a:xfrm>
            <a:off x="3386138" y="2760457"/>
            <a:ext cx="271462" cy="533400"/>
            <a:chOff x="3386138" y="3042312"/>
            <a:chExt cx="271462" cy="533400"/>
          </a:xfrm>
        </p:grpSpPr>
        <p:sp>
          <p:nvSpPr>
            <p:cNvPr id="30" name="Rounded Rectangle 29"/>
            <p:cNvSpPr/>
            <p:nvPr/>
          </p:nvSpPr>
          <p:spPr>
            <a:xfrm>
              <a:off x="3386138" y="3042312"/>
              <a:ext cx="271462" cy="533400"/>
            </a:xfrm>
            <a:prstGeom prst="roundRect">
              <a:avLst/>
            </a:prstGeom>
            <a:gradFill>
              <a:gsLst>
                <a:gs pos="0">
                  <a:schemeClr val="accent6">
                    <a:lumMod val="40000"/>
                    <a:lumOff val="60000"/>
                  </a:schemeClr>
                </a:gs>
                <a:gs pos="80000">
                  <a:schemeClr val="accent6">
                    <a:lumMod val="40000"/>
                    <a:lumOff val="60000"/>
                  </a:schemeClr>
                </a:gs>
                <a:gs pos="100000">
                  <a:schemeClr val="accent6">
                    <a:lumMod val="20000"/>
                    <a:lumOff val="80000"/>
                  </a:schemeClr>
                </a:gs>
              </a:gsLst>
            </a:gradFill>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sp>
          <p:nvSpPr>
            <p:cNvPr id="31" name="Right Arrow 30"/>
            <p:cNvSpPr/>
            <p:nvPr/>
          </p:nvSpPr>
          <p:spPr>
            <a:xfrm>
              <a:off x="3440731" y="3235656"/>
              <a:ext cx="181613" cy="14735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aphicFrame>
        <p:nvGraphicFramePr>
          <p:cNvPr id="32" name="Object 40"/>
          <p:cNvGraphicFramePr>
            <a:graphicFrameLocks noChangeAspect="1"/>
          </p:cNvGraphicFramePr>
          <p:nvPr>
            <p:extLst>
              <p:ext uri="{D42A27DB-BD31-4B8C-83A1-F6EECF244321}">
                <p14:modId xmlns:p14="http://schemas.microsoft.com/office/powerpoint/2010/main" val="609354519"/>
              </p:ext>
            </p:extLst>
          </p:nvPr>
        </p:nvGraphicFramePr>
        <p:xfrm flipH="1" flipV="1">
          <a:off x="3316296" y="5918772"/>
          <a:ext cx="174759" cy="164822"/>
        </p:xfrm>
        <a:graphic>
          <a:graphicData uri="http://schemas.openxmlformats.org/presentationml/2006/ole">
            <mc:AlternateContent xmlns:mc="http://schemas.openxmlformats.org/markup-compatibility/2006">
              <mc:Choice xmlns:v="urn:schemas-microsoft-com:vml" Requires="v">
                <p:oleObj spid="_x0000_s699742" name="CorelDRAW" r:id="rId7" imgW="304800" imgH="304800" progId="CorelDRAW.Graphic.10">
                  <p:embed/>
                </p:oleObj>
              </mc:Choice>
              <mc:Fallback>
                <p:oleObj name="CorelDRAW" r:id="rId7" imgW="304800" imgH="304800" progId="CorelDRAW.Graphic.10">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flipV="1">
                        <a:off x="3316296" y="5918772"/>
                        <a:ext cx="174759" cy="164822"/>
                      </a:xfrm>
                      <a:prstGeom prst="rect">
                        <a:avLst/>
                      </a:prstGeom>
                      <a:noFill/>
                      <a:ln>
                        <a:noFill/>
                      </a:ln>
                      <a:effectLst/>
                      <a:extLst/>
                    </p:spPr>
                  </p:pic>
                </p:oleObj>
              </mc:Fallback>
            </mc:AlternateContent>
          </a:graphicData>
        </a:graphic>
      </p:graphicFrame>
      <p:sp>
        <p:nvSpPr>
          <p:cNvPr id="33" name="Text Box 41"/>
          <p:cNvSpPr txBox="1">
            <a:spLocks noChangeArrowheads="1"/>
          </p:cNvSpPr>
          <p:nvPr/>
        </p:nvSpPr>
        <p:spPr bwMode="auto">
          <a:xfrm>
            <a:off x="3468696" y="5779217"/>
            <a:ext cx="4477163"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en-US" sz="2000" dirty="0" smtClean="0">
                <a:latin typeface="+mn-lt"/>
              </a:rPr>
              <a:t>Engage the entire team in planning</a:t>
            </a:r>
            <a:endParaRPr lang="en-US" sz="2000" dirty="0">
              <a:latin typeface="+mn-lt"/>
            </a:endParaRPr>
          </a:p>
        </p:txBody>
      </p:sp>
    </p:spTree>
    <p:extLst>
      <p:ext uri="{BB962C8B-B14F-4D97-AF65-F5344CB8AC3E}">
        <p14:creationId xmlns:p14="http://schemas.microsoft.com/office/powerpoint/2010/main" val="1013513812"/>
      </p:ext>
    </p:extLst>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01852" y="265948"/>
            <a:ext cx="6922312" cy="612775"/>
          </a:xfrm>
          <a:solidFill>
            <a:schemeClr val="bg1"/>
          </a:solidFill>
          <a:ln w="25400" cmpd="sng">
            <a:solidFill>
              <a:schemeClr val="tx1"/>
            </a:solidFill>
            <a:prstDash val="sysDot"/>
          </a:ln>
          <a:effectLst/>
        </p:spPr>
        <p:txBody>
          <a:bodyPr vert="horz" lIns="91440" tIns="45720" rIns="91440" bIns="45720" rtlCol="0" anchor="ctr" anchorCtr="1">
            <a:noAutofit/>
          </a:bodyPr>
          <a:lstStyle/>
          <a:p>
            <a:pPr marL="0" indent="0" algn="ctr">
              <a:buNone/>
            </a:pPr>
            <a:r>
              <a:rPr lang="en-US" sz="2800" dirty="0" smtClean="0"/>
              <a:t>Conducting Effective </a:t>
            </a:r>
            <a:r>
              <a:rPr lang="en-US" sz="2800" dirty="0"/>
              <a:t>Pre</a:t>
            </a:r>
            <a:r>
              <a:rPr lang="en-US" sz="2800" dirty="0" smtClean="0"/>
              <a:t>-Task Reviews</a:t>
            </a:r>
            <a:endParaRPr lang="en-US" sz="2800" dirty="0"/>
          </a:p>
        </p:txBody>
      </p:sp>
      <p:pic>
        <p:nvPicPr>
          <p:cNvPr id="3" name="Picture 6" descr="2767623645_bacf575e6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4092" y="3931024"/>
            <a:ext cx="2411508" cy="188817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 name="Picture 7" descr="huddlepix"/>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7200" y="1219200"/>
            <a:ext cx="2438400" cy="23971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 name="Rectangle 9"/>
          <p:cNvSpPr>
            <a:spLocks noChangeArrowheads="1"/>
          </p:cNvSpPr>
          <p:nvPr/>
        </p:nvSpPr>
        <p:spPr bwMode="auto">
          <a:xfrm>
            <a:off x="3705225" y="1341718"/>
            <a:ext cx="4444063" cy="7016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lgn="l"/>
            <a:r>
              <a:rPr lang="en-US" sz="2000" dirty="0">
                <a:latin typeface="Calibri" pitchFamily="34" charset="0"/>
                <a:cs typeface="Calibri" pitchFamily="34" charset="0"/>
              </a:rPr>
              <a:t>Have a plan – use some form of agenda to guide the meeting</a:t>
            </a:r>
          </a:p>
        </p:txBody>
      </p:sp>
      <p:graphicFrame>
        <p:nvGraphicFramePr>
          <p:cNvPr id="6" name="Object 10"/>
          <p:cNvGraphicFramePr>
            <a:graphicFrameLocks noChangeAspect="1"/>
          </p:cNvGraphicFramePr>
          <p:nvPr>
            <p:extLst>
              <p:ext uri="{D42A27DB-BD31-4B8C-83A1-F6EECF244321}">
                <p14:modId xmlns:p14="http://schemas.microsoft.com/office/powerpoint/2010/main" val="3578282410"/>
              </p:ext>
            </p:extLst>
          </p:nvPr>
        </p:nvGraphicFramePr>
        <p:xfrm>
          <a:off x="3520141" y="1466850"/>
          <a:ext cx="166688" cy="152400"/>
        </p:xfrm>
        <a:graphic>
          <a:graphicData uri="http://schemas.openxmlformats.org/presentationml/2006/ole">
            <mc:AlternateContent xmlns:mc="http://schemas.openxmlformats.org/markup-compatibility/2006">
              <mc:Choice xmlns:v="urn:schemas-microsoft-com:vml" Requires="v">
                <p:oleObj spid="_x0000_s524259" name="CorelDRAW" r:id="rId5" imgW="304800" imgH="304800" progId="CorelDRAW.Graphic.10">
                  <p:embed/>
                </p:oleObj>
              </mc:Choice>
              <mc:Fallback>
                <p:oleObj name="CorelDRAW" r:id="rId5" imgW="304800" imgH="304800" progId="CorelDRAW.Graphic.10">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520141" y="1466850"/>
                        <a:ext cx="166688" cy="152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oleObj>
              </mc:Fallback>
            </mc:AlternateContent>
          </a:graphicData>
        </a:graphic>
      </p:graphicFrame>
      <p:graphicFrame>
        <p:nvGraphicFramePr>
          <p:cNvPr id="7" name="Object 11"/>
          <p:cNvGraphicFramePr>
            <a:graphicFrameLocks noChangeAspect="1"/>
          </p:cNvGraphicFramePr>
          <p:nvPr>
            <p:extLst>
              <p:ext uri="{D42A27DB-BD31-4B8C-83A1-F6EECF244321}">
                <p14:modId xmlns:p14="http://schemas.microsoft.com/office/powerpoint/2010/main" val="3069528169"/>
              </p:ext>
            </p:extLst>
          </p:nvPr>
        </p:nvGraphicFramePr>
        <p:xfrm>
          <a:off x="3520141" y="2718645"/>
          <a:ext cx="166688" cy="152400"/>
        </p:xfrm>
        <a:graphic>
          <a:graphicData uri="http://schemas.openxmlformats.org/presentationml/2006/ole">
            <mc:AlternateContent xmlns:mc="http://schemas.openxmlformats.org/markup-compatibility/2006">
              <mc:Choice xmlns:v="urn:schemas-microsoft-com:vml" Requires="v">
                <p:oleObj spid="_x0000_s524260" name="CorelDRAW" r:id="rId7" imgW="304800" imgH="304800" progId="CorelDRAW.Graphic.10">
                  <p:embed/>
                </p:oleObj>
              </mc:Choice>
              <mc:Fallback>
                <p:oleObj name="CorelDRAW" r:id="rId7" imgW="304800" imgH="304800" progId="CorelDRAW.Graphic.10">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520141" y="2718645"/>
                        <a:ext cx="166688" cy="152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oleObj>
              </mc:Fallback>
            </mc:AlternateContent>
          </a:graphicData>
        </a:graphic>
      </p:graphicFrame>
      <p:graphicFrame>
        <p:nvGraphicFramePr>
          <p:cNvPr id="8" name="Object 12"/>
          <p:cNvGraphicFramePr>
            <a:graphicFrameLocks noChangeAspect="1"/>
          </p:cNvGraphicFramePr>
          <p:nvPr>
            <p:extLst>
              <p:ext uri="{D42A27DB-BD31-4B8C-83A1-F6EECF244321}">
                <p14:modId xmlns:p14="http://schemas.microsoft.com/office/powerpoint/2010/main" val="32515550"/>
              </p:ext>
            </p:extLst>
          </p:nvPr>
        </p:nvGraphicFramePr>
        <p:xfrm>
          <a:off x="3520141" y="2253039"/>
          <a:ext cx="166688" cy="152400"/>
        </p:xfrm>
        <a:graphic>
          <a:graphicData uri="http://schemas.openxmlformats.org/presentationml/2006/ole">
            <mc:AlternateContent xmlns:mc="http://schemas.openxmlformats.org/markup-compatibility/2006">
              <mc:Choice xmlns:v="urn:schemas-microsoft-com:vml" Requires="v">
                <p:oleObj spid="_x0000_s524261" name="CorelDRAW" r:id="rId8" imgW="304800" imgH="304800" progId="CorelDRAW.Graphic.10">
                  <p:embed/>
                </p:oleObj>
              </mc:Choice>
              <mc:Fallback>
                <p:oleObj name="CorelDRAW" r:id="rId8" imgW="304800" imgH="304800" progId="CorelDRAW.Graphic.10">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520141" y="2253039"/>
                        <a:ext cx="166688" cy="152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oleObj>
              </mc:Fallback>
            </mc:AlternateContent>
          </a:graphicData>
        </a:graphic>
      </p:graphicFrame>
      <p:sp>
        <p:nvSpPr>
          <p:cNvPr id="9" name="Rectangle 13"/>
          <p:cNvSpPr>
            <a:spLocks noChangeArrowheads="1"/>
          </p:cNvSpPr>
          <p:nvPr/>
        </p:nvSpPr>
        <p:spPr bwMode="auto">
          <a:xfrm>
            <a:off x="3705225" y="2118382"/>
            <a:ext cx="4175125" cy="4000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l"/>
            <a:r>
              <a:rPr lang="en-US" sz="2000">
                <a:latin typeface="Calibri" pitchFamily="34" charset="0"/>
                <a:cs typeface="Calibri" pitchFamily="34" charset="0"/>
              </a:rPr>
              <a:t>Provide everyone with a visual agenda</a:t>
            </a:r>
          </a:p>
        </p:txBody>
      </p:sp>
      <p:sp>
        <p:nvSpPr>
          <p:cNvPr id="10" name="Rectangle 14"/>
          <p:cNvSpPr>
            <a:spLocks noChangeArrowheads="1"/>
          </p:cNvSpPr>
          <p:nvPr/>
        </p:nvSpPr>
        <p:spPr bwMode="auto">
          <a:xfrm>
            <a:off x="3705225" y="2598275"/>
            <a:ext cx="4175125" cy="7016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lgn="l"/>
            <a:r>
              <a:rPr lang="en-US" sz="2000" dirty="0">
                <a:latin typeface="Calibri" pitchFamily="34" charset="0"/>
                <a:cs typeface="Calibri" pitchFamily="34" charset="0"/>
              </a:rPr>
              <a:t>Involve everyone – assign an agenda item to each participant</a:t>
            </a:r>
          </a:p>
        </p:txBody>
      </p:sp>
      <p:sp>
        <p:nvSpPr>
          <p:cNvPr id="11" name="Rectangle 15"/>
          <p:cNvSpPr>
            <a:spLocks noChangeArrowheads="1"/>
          </p:cNvSpPr>
          <p:nvPr/>
        </p:nvSpPr>
        <p:spPr bwMode="auto">
          <a:xfrm>
            <a:off x="3705225" y="3331888"/>
            <a:ext cx="4175125" cy="7016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lgn="l"/>
            <a:r>
              <a:rPr lang="en-US" sz="2000" dirty="0">
                <a:latin typeface="Calibri" pitchFamily="34" charset="0"/>
                <a:cs typeface="Calibri" pitchFamily="34" charset="0"/>
              </a:rPr>
              <a:t>Use emotion and humor appropriately to provide emphasis</a:t>
            </a:r>
          </a:p>
        </p:txBody>
      </p:sp>
      <p:graphicFrame>
        <p:nvGraphicFramePr>
          <p:cNvPr id="12" name="Object 16"/>
          <p:cNvGraphicFramePr>
            <a:graphicFrameLocks noChangeAspect="1"/>
          </p:cNvGraphicFramePr>
          <p:nvPr>
            <p:extLst>
              <p:ext uri="{D42A27DB-BD31-4B8C-83A1-F6EECF244321}">
                <p14:modId xmlns:p14="http://schemas.microsoft.com/office/powerpoint/2010/main" val="23790177"/>
              </p:ext>
            </p:extLst>
          </p:nvPr>
        </p:nvGraphicFramePr>
        <p:xfrm>
          <a:off x="3520141" y="3457020"/>
          <a:ext cx="166688" cy="152400"/>
        </p:xfrm>
        <a:graphic>
          <a:graphicData uri="http://schemas.openxmlformats.org/presentationml/2006/ole">
            <mc:AlternateContent xmlns:mc="http://schemas.openxmlformats.org/markup-compatibility/2006">
              <mc:Choice xmlns:v="urn:schemas-microsoft-com:vml" Requires="v">
                <p:oleObj spid="_x0000_s524262" name="CorelDRAW" r:id="rId9" imgW="304800" imgH="304800" progId="CorelDRAW.Graphic.10">
                  <p:embed/>
                </p:oleObj>
              </mc:Choice>
              <mc:Fallback>
                <p:oleObj name="CorelDRAW" r:id="rId9" imgW="304800" imgH="304800" progId="CorelDRAW.Graphic.10">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520141" y="3457020"/>
                        <a:ext cx="166688" cy="152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oleObj>
              </mc:Fallback>
            </mc:AlternateContent>
          </a:graphicData>
        </a:graphic>
      </p:graphicFrame>
      <p:graphicFrame>
        <p:nvGraphicFramePr>
          <p:cNvPr id="13" name="Object 17"/>
          <p:cNvGraphicFramePr>
            <a:graphicFrameLocks noChangeAspect="1"/>
          </p:cNvGraphicFramePr>
          <p:nvPr>
            <p:extLst>
              <p:ext uri="{D42A27DB-BD31-4B8C-83A1-F6EECF244321}">
                <p14:modId xmlns:p14="http://schemas.microsoft.com/office/powerpoint/2010/main" val="1370450954"/>
              </p:ext>
            </p:extLst>
          </p:nvPr>
        </p:nvGraphicFramePr>
        <p:xfrm>
          <a:off x="3520141" y="4924246"/>
          <a:ext cx="166688" cy="152400"/>
        </p:xfrm>
        <a:graphic>
          <a:graphicData uri="http://schemas.openxmlformats.org/presentationml/2006/ole">
            <mc:AlternateContent xmlns:mc="http://schemas.openxmlformats.org/markup-compatibility/2006">
              <mc:Choice xmlns:v="urn:schemas-microsoft-com:vml" Requires="v">
                <p:oleObj spid="_x0000_s524263" name="CorelDRAW" r:id="rId10" imgW="304800" imgH="304800" progId="CorelDRAW.Graphic.10">
                  <p:embed/>
                </p:oleObj>
              </mc:Choice>
              <mc:Fallback>
                <p:oleObj name="CorelDRAW" r:id="rId10" imgW="304800" imgH="304800" progId="CorelDRAW.Graphic.10">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520141" y="4924246"/>
                        <a:ext cx="166688" cy="152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oleObj>
              </mc:Fallback>
            </mc:AlternateContent>
          </a:graphicData>
        </a:graphic>
      </p:graphicFrame>
      <p:graphicFrame>
        <p:nvGraphicFramePr>
          <p:cNvPr id="14" name="Object 18"/>
          <p:cNvGraphicFramePr>
            <a:graphicFrameLocks noChangeAspect="1"/>
          </p:cNvGraphicFramePr>
          <p:nvPr>
            <p:extLst>
              <p:ext uri="{D42A27DB-BD31-4B8C-83A1-F6EECF244321}">
                <p14:modId xmlns:p14="http://schemas.microsoft.com/office/powerpoint/2010/main" val="2379451753"/>
              </p:ext>
            </p:extLst>
          </p:nvPr>
        </p:nvGraphicFramePr>
        <p:xfrm>
          <a:off x="3520141" y="4185217"/>
          <a:ext cx="166688" cy="152400"/>
        </p:xfrm>
        <a:graphic>
          <a:graphicData uri="http://schemas.openxmlformats.org/presentationml/2006/ole">
            <mc:AlternateContent xmlns:mc="http://schemas.openxmlformats.org/markup-compatibility/2006">
              <mc:Choice xmlns:v="urn:schemas-microsoft-com:vml" Requires="v">
                <p:oleObj spid="_x0000_s524264" name="CorelDRAW" r:id="rId11" imgW="304800" imgH="304800" progId="CorelDRAW.Graphic.10">
                  <p:embed/>
                </p:oleObj>
              </mc:Choice>
              <mc:Fallback>
                <p:oleObj name="CorelDRAW" r:id="rId11" imgW="304800" imgH="304800" progId="CorelDRAW.Graphic.10">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520141" y="4185217"/>
                        <a:ext cx="166688" cy="152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oleObj>
              </mc:Fallback>
            </mc:AlternateContent>
          </a:graphicData>
        </a:graphic>
      </p:graphicFrame>
      <p:sp>
        <p:nvSpPr>
          <p:cNvPr id="15" name="Rectangle 19"/>
          <p:cNvSpPr>
            <a:spLocks noChangeArrowheads="1"/>
          </p:cNvSpPr>
          <p:nvPr/>
        </p:nvSpPr>
        <p:spPr bwMode="auto">
          <a:xfrm>
            <a:off x="3705225" y="4050560"/>
            <a:ext cx="4175125" cy="7016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lgn="l"/>
            <a:r>
              <a:rPr lang="en-US" sz="2000" dirty="0">
                <a:latin typeface="Calibri" pitchFamily="34" charset="0"/>
                <a:cs typeface="Calibri" pitchFamily="34" charset="0"/>
              </a:rPr>
              <a:t>Use questions and repeat back to help ensure the message is understood</a:t>
            </a:r>
          </a:p>
        </p:txBody>
      </p:sp>
      <p:sp>
        <p:nvSpPr>
          <p:cNvPr id="16" name="Rectangle 20"/>
          <p:cNvSpPr>
            <a:spLocks noChangeArrowheads="1"/>
          </p:cNvSpPr>
          <p:nvPr/>
        </p:nvSpPr>
        <p:spPr bwMode="auto">
          <a:xfrm>
            <a:off x="3705225" y="4803877"/>
            <a:ext cx="4019360" cy="7016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lgn="l"/>
            <a:r>
              <a:rPr lang="en-US" sz="2000" dirty="0">
                <a:latin typeface="Calibri" pitchFamily="34" charset="0"/>
                <a:cs typeface="Calibri" pitchFamily="34" charset="0"/>
              </a:rPr>
              <a:t>If jobs change scope, take time to hold a new briefing</a:t>
            </a:r>
          </a:p>
        </p:txBody>
      </p:sp>
      <p:sp>
        <p:nvSpPr>
          <p:cNvPr id="17" name="Text Box 6"/>
          <p:cNvSpPr txBox="1">
            <a:spLocks noChangeArrowheads="1"/>
          </p:cNvSpPr>
          <p:nvPr/>
        </p:nvSpPr>
        <p:spPr bwMode="auto">
          <a:xfrm>
            <a:off x="2952383" y="5753425"/>
            <a:ext cx="5310089" cy="6463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ctr" eaLnBrk="1" hangingPunct="1"/>
            <a:r>
              <a:rPr lang="en-US" dirty="0">
                <a:solidFill>
                  <a:srgbClr val="008000"/>
                </a:solidFill>
                <a:latin typeface="Comic Sans MS" pitchFamily="66" charset="0"/>
              </a:rPr>
              <a:t>Job preparation approaches help reduce memory reliance and increase rule enforcement</a:t>
            </a:r>
          </a:p>
        </p:txBody>
      </p:sp>
    </p:spTree>
    <p:extLst>
      <p:ext uri="{BB962C8B-B14F-4D97-AF65-F5344CB8AC3E}">
        <p14:creationId xmlns:p14="http://schemas.microsoft.com/office/powerpoint/2010/main" val="2323629870"/>
      </p:ext>
    </p:extLst>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800" y="304801"/>
            <a:ext cx="6767513" cy="533400"/>
          </a:xfrm>
          <a:solidFill>
            <a:schemeClr val="bg1"/>
          </a:solidFill>
          <a:ln w="25400" cmpd="sng">
            <a:solidFill>
              <a:schemeClr val="tx1"/>
            </a:solidFill>
            <a:prstDash val="sysDot"/>
          </a:ln>
          <a:effectLst/>
        </p:spPr>
        <p:txBody>
          <a:bodyPr vert="horz" lIns="91440" tIns="45720" rIns="91440" bIns="45720" rtlCol="0" anchor="ctr" anchorCtr="1">
            <a:noAutofit/>
          </a:bodyPr>
          <a:lstStyle/>
          <a:p>
            <a:pPr marL="0" indent="0" algn="ctr">
              <a:buNone/>
            </a:pPr>
            <a:r>
              <a:rPr lang="en-US" sz="2800" dirty="0" smtClean="0"/>
              <a:t>Elements of Effective Job Preparation</a:t>
            </a:r>
            <a:endParaRPr lang="en-US" sz="2800" dirty="0"/>
          </a:p>
        </p:txBody>
      </p:sp>
      <p:sp>
        <p:nvSpPr>
          <p:cNvPr id="3" name="Text Box 2"/>
          <p:cNvSpPr txBox="1">
            <a:spLocks noChangeArrowheads="1"/>
          </p:cNvSpPr>
          <p:nvPr/>
        </p:nvSpPr>
        <p:spPr bwMode="auto">
          <a:xfrm>
            <a:off x="901700" y="3539935"/>
            <a:ext cx="1638189" cy="4616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l" eaLnBrk="1" hangingPunct="1"/>
            <a:r>
              <a:rPr lang="en-US" sz="2400" dirty="0" smtClean="0">
                <a:latin typeface="Calibri" pitchFamily="34" charset="0"/>
                <a:cs typeface="Calibri" pitchFamily="34" charset="0"/>
              </a:rPr>
              <a:t>Simulations </a:t>
            </a:r>
            <a:endParaRPr lang="en-US" sz="2400" dirty="0">
              <a:latin typeface="Calibri" pitchFamily="34" charset="0"/>
              <a:cs typeface="Calibri" pitchFamily="34" charset="0"/>
            </a:endParaRPr>
          </a:p>
        </p:txBody>
      </p:sp>
      <p:sp>
        <p:nvSpPr>
          <p:cNvPr id="4" name="Text Box 3"/>
          <p:cNvSpPr txBox="1">
            <a:spLocks noChangeArrowheads="1"/>
          </p:cNvSpPr>
          <p:nvPr/>
        </p:nvSpPr>
        <p:spPr bwMode="auto">
          <a:xfrm>
            <a:off x="920750" y="2984641"/>
            <a:ext cx="3474329" cy="4616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l" eaLnBrk="1" hangingPunct="1"/>
            <a:r>
              <a:rPr lang="en-US" sz="2400" dirty="0" smtClean="0">
                <a:latin typeface="Calibri" pitchFamily="34" charset="0"/>
                <a:cs typeface="Calibri" pitchFamily="34" charset="0"/>
              </a:rPr>
              <a:t>Checklist and cue card use </a:t>
            </a:r>
            <a:endParaRPr lang="en-US" sz="2400" dirty="0">
              <a:latin typeface="Calibri" pitchFamily="34" charset="0"/>
              <a:cs typeface="Calibri" pitchFamily="34" charset="0"/>
            </a:endParaRPr>
          </a:p>
        </p:txBody>
      </p:sp>
      <p:sp>
        <p:nvSpPr>
          <p:cNvPr id="7" name="Text Box 6"/>
          <p:cNvSpPr txBox="1">
            <a:spLocks noChangeArrowheads="1"/>
          </p:cNvSpPr>
          <p:nvPr/>
        </p:nvSpPr>
        <p:spPr bwMode="auto">
          <a:xfrm>
            <a:off x="304800" y="1265754"/>
            <a:ext cx="7044947" cy="83099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ctr" eaLnBrk="1" hangingPunct="1"/>
            <a:r>
              <a:rPr lang="en-US" sz="2400" dirty="0">
                <a:solidFill>
                  <a:schemeClr val="accent3">
                    <a:lumMod val="50000"/>
                  </a:schemeClr>
                </a:solidFill>
                <a:latin typeface="Comic Sans MS" pitchFamily="66" charset="0"/>
              </a:rPr>
              <a:t>Job preparation approaches </a:t>
            </a:r>
            <a:r>
              <a:rPr lang="en-US" sz="2400" dirty="0" smtClean="0">
                <a:solidFill>
                  <a:schemeClr val="accent3">
                    <a:lumMod val="50000"/>
                  </a:schemeClr>
                </a:solidFill>
                <a:latin typeface="Comic Sans MS" pitchFamily="66" charset="0"/>
              </a:rPr>
              <a:t>should be designed to match the expected task risk level</a:t>
            </a:r>
            <a:endParaRPr lang="en-US" sz="2400" dirty="0">
              <a:solidFill>
                <a:schemeClr val="accent3">
                  <a:lumMod val="50000"/>
                </a:schemeClr>
              </a:solidFill>
              <a:latin typeface="Comic Sans MS" pitchFamily="66" charset="0"/>
            </a:endParaRPr>
          </a:p>
        </p:txBody>
      </p:sp>
      <p:sp>
        <p:nvSpPr>
          <p:cNvPr id="8" name="Text Box 7"/>
          <p:cNvSpPr txBox="1">
            <a:spLocks noChangeArrowheads="1"/>
          </p:cNvSpPr>
          <p:nvPr/>
        </p:nvSpPr>
        <p:spPr bwMode="auto">
          <a:xfrm>
            <a:off x="889000" y="2439969"/>
            <a:ext cx="3567804" cy="4616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l" eaLnBrk="1" hangingPunct="1"/>
            <a:r>
              <a:rPr lang="en-US" sz="2400" dirty="0" smtClean="0">
                <a:latin typeface="Calibri" pitchFamily="34" charset="0"/>
                <a:cs typeface="Calibri" pitchFamily="34" charset="0"/>
              </a:rPr>
              <a:t>Pre- and post-job meetings</a:t>
            </a:r>
            <a:endParaRPr lang="en-US" sz="2400" dirty="0">
              <a:latin typeface="Calibri" pitchFamily="34" charset="0"/>
              <a:cs typeface="Calibri" pitchFamily="34" charset="0"/>
            </a:endParaRPr>
          </a:p>
        </p:txBody>
      </p:sp>
      <p:sp>
        <p:nvSpPr>
          <p:cNvPr id="9" name="Text Box 8"/>
          <p:cNvSpPr txBox="1">
            <a:spLocks noChangeArrowheads="1"/>
          </p:cNvSpPr>
          <p:nvPr/>
        </p:nvSpPr>
        <p:spPr bwMode="auto">
          <a:xfrm>
            <a:off x="908051" y="4055159"/>
            <a:ext cx="3650834" cy="120032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l" eaLnBrk="1" hangingPunct="1"/>
            <a:r>
              <a:rPr lang="en-US" sz="2400" dirty="0" smtClean="0">
                <a:latin typeface="Calibri" pitchFamily="34" charset="0"/>
                <a:cs typeface="Calibri" pitchFamily="34" charset="0"/>
              </a:rPr>
              <a:t>Team facilitation training (leaders) and group dynamics training (all)</a:t>
            </a:r>
            <a:endParaRPr lang="en-US" sz="2400" dirty="0">
              <a:latin typeface="Calibri" pitchFamily="34" charset="0"/>
              <a:cs typeface="Calibri" pitchFamily="34" charset="0"/>
            </a:endParaRPr>
          </a:p>
        </p:txBody>
      </p:sp>
      <p:graphicFrame>
        <p:nvGraphicFramePr>
          <p:cNvPr id="10" name="Object 10"/>
          <p:cNvGraphicFramePr>
            <a:graphicFrameLocks noChangeAspect="1"/>
          </p:cNvGraphicFramePr>
          <p:nvPr>
            <p:extLst>
              <p:ext uri="{D42A27DB-BD31-4B8C-83A1-F6EECF244321}">
                <p14:modId xmlns:p14="http://schemas.microsoft.com/office/powerpoint/2010/main" val="4030996674"/>
              </p:ext>
            </p:extLst>
          </p:nvPr>
        </p:nvGraphicFramePr>
        <p:xfrm>
          <a:off x="695325" y="2568556"/>
          <a:ext cx="152400" cy="152400"/>
        </p:xfrm>
        <a:graphic>
          <a:graphicData uri="http://schemas.openxmlformats.org/presentationml/2006/ole">
            <mc:AlternateContent xmlns:mc="http://schemas.openxmlformats.org/markup-compatibility/2006">
              <mc:Choice xmlns:v="urn:schemas-microsoft-com:vml" Requires="v">
                <p:oleObj spid="_x0000_s645679" name="CorelDRAW" r:id="rId3" imgW="304800" imgH="304800" progId="CorelDRAW.Graphic.10">
                  <p:embed/>
                </p:oleObj>
              </mc:Choice>
              <mc:Fallback>
                <p:oleObj name="CorelDRAW" r:id="rId3" imgW="304800" imgH="304800" progId="CorelDRAW.Graphic.10">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5325" y="2568556"/>
                        <a:ext cx="152400" cy="152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oleObj>
              </mc:Fallback>
            </mc:AlternateContent>
          </a:graphicData>
        </a:graphic>
      </p:graphicFrame>
      <p:graphicFrame>
        <p:nvGraphicFramePr>
          <p:cNvPr id="13" name="Object 13"/>
          <p:cNvGraphicFramePr>
            <a:graphicFrameLocks noChangeAspect="1"/>
          </p:cNvGraphicFramePr>
          <p:nvPr>
            <p:extLst>
              <p:ext uri="{D42A27DB-BD31-4B8C-83A1-F6EECF244321}">
                <p14:modId xmlns:p14="http://schemas.microsoft.com/office/powerpoint/2010/main" val="2526251322"/>
              </p:ext>
            </p:extLst>
          </p:nvPr>
        </p:nvGraphicFramePr>
        <p:xfrm>
          <a:off x="695325" y="3108466"/>
          <a:ext cx="152400" cy="152400"/>
        </p:xfrm>
        <a:graphic>
          <a:graphicData uri="http://schemas.openxmlformats.org/presentationml/2006/ole">
            <mc:AlternateContent xmlns:mc="http://schemas.openxmlformats.org/markup-compatibility/2006">
              <mc:Choice xmlns:v="urn:schemas-microsoft-com:vml" Requires="v">
                <p:oleObj spid="_x0000_s645680" name="CorelDRAW" r:id="rId5" imgW="304800" imgH="304800" progId="CorelDRAW.Graphic.10">
                  <p:embed/>
                </p:oleObj>
              </mc:Choice>
              <mc:Fallback>
                <p:oleObj name="CorelDRAW" r:id="rId5" imgW="304800" imgH="304800" progId="CorelDRAW.Graphic.10">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5325" y="3108466"/>
                        <a:ext cx="152400" cy="152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oleObj>
              </mc:Fallback>
            </mc:AlternateContent>
          </a:graphicData>
        </a:graphic>
      </p:graphicFrame>
      <p:graphicFrame>
        <p:nvGraphicFramePr>
          <p:cNvPr id="14" name="Object 14"/>
          <p:cNvGraphicFramePr>
            <a:graphicFrameLocks noChangeAspect="1"/>
          </p:cNvGraphicFramePr>
          <p:nvPr>
            <p:extLst>
              <p:ext uri="{D42A27DB-BD31-4B8C-83A1-F6EECF244321}">
                <p14:modId xmlns:p14="http://schemas.microsoft.com/office/powerpoint/2010/main" val="35172324"/>
              </p:ext>
            </p:extLst>
          </p:nvPr>
        </p:nvGraphicFramePr>
        <p:xfrm>
          <a:off x="695325" y="3678048"/>
          <a:ext cx="152400" cy="152400"/>
        </p:xfrm>
        <a:graphic>
          <a:graphicData uri="http://schemas.openxmlformats.org/presentationml/2006/ole">
            <mc:AlternateContent xmlns:mc="http://schemas.openxmlformats.org/markup-compatibility/2006">
              <mc:Choice xmlns:v="urn:schemas-microsoft-com:vml" Requires="v">
                <p:oleObj spid="_x0000_s645681" name="CorelDRAW" r:id="rId6" imgW="304800" imgH="304800" progId="CorelDRAW.Graphic.10">
                  <p:embed/>
                </p:oleObj>
              </mc:Choice>
              <mc:Fallback>
                <p:oleObj name="CorelDRAW" r:id="rId6" imgW="304800" imgH="304800" progId="CorelDRAW.Graphic.10">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5325" y="3678048"/>
                        <a:ext cx="152400" cy="152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oleObj>
              </mc:Fallback>
            </mc:AlternateContent>
          </a:graphicData>
        </a:graphic>
      </p:graphicFrame>
      <p:graphicFrame>
        <p:nvGraphicFramePr>
          <p:cNvPr id="15" name="Object 15"/>
          <p:cNvGraphicFramePr>
            <a:graphicFrameLocks noChangeAspect="1"/>
          </p:cNvGraphicFramePr>
          <p:nvPr>
            <p:extLst>
              <p:ext uri="{D42A27DB-BD31-4B8C-83A1-F6EECF244321}">
                <p14:modId xmlns:p14="http://schemas.microsoft.com/office/powerpoint/2010/main" val="292747879"/>
              </p:ext>
            </p:extLst>
          </p:nvPr>
        </p:nvGraphicFramePr>
        <p:xfrm>
          <a:off x="695325" y="4202796"/>
          <a:ext cx="152400" cy="152400"/>
        </p:xfrm>
        <a:graphic>
          <a:graphicData uri="http://schemas.openxmlformats.org/presentationml/2006/ole">
            <mc:AlternateContent xmlns:mc="http://schemas.openxmlformats.org/markup-compatibility/2006">
              <mc:Choice xmlns:v="urn:schemas-microsoft-com:vml" Requires="v">
                <p:oleObj spid="_x0000_s645682" name="CorelDRAW" r:id="rId7" imgW="304800" imgH="304800" progId="CorelDRAW.Graphic.10">
                  <p:embed/>
                </p:oleObj>
              </mc:Choice>
              <mc:Fallback>
                <p:oleObj name="CorelDRAW" r:id="rId7" imgW="304800" imgH="304800" progId="CorelDRAW.Graphic.10">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5325" y="4202796"/>
                        <a:ext cx="152400" cy="152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oleObj>
              </mc:Fallback>
            </mc:AlternateContent>
          </a:graphicData>
        </a:graphic>
      </p:graphicFrame>
      <p:pic>
        <p:nvPicPr>
          <p:cNvPr id="16" name="Picture 15"/>
          <p:cNvPicPr>
            <a:picLocks noChangeAspect="1"/>
          </p:cNvPicPr>
          <p:nvPr/>
        </p:nvPicPr>
        <p:blipFill>
          <a:blip r:embed="rId8"/>
          <a:stretch>
            <a:fillRect/>
          </a:stretch>
        </p:blipFill>
        <p:spPr>
          <a:xfrm>
            <a:off x="7467600" y="76200"/>
            <a:ext cx="1600200" cy="1583618"/>
          </a:xfrm>
          <a:prstGeom prst="rect">
            <a:avLst/>
          </a:prstGeom>
        </p:spPr>
      </p:pic>
      <p:grpSp>
        <p:nvGrpSpPr>
          <p:cNvPr id="17" name="Group 16"/>
          <p:cNvGrpSpPr/>
          <p:nvPr/>
        </p:nvGrpSpPr>
        <p:grpSpPr>
          <a:xfrm>
            <a:off x="5203094" y="3006506"/>
            <a:ext cx="3502473" cy="2121722"/>
            <a:chOff x="5387486" y="4130159"/>
            <a:chExt cx="3502473" cy="2121722"/>
          </a:xfrm>
        </p:grpSpPr>
        <p:sp>
          <p:nvSpPr>
            <p:cNvPr id="18" name="Text Box 17"/>
            <p:cNvSpPr txBox="1">
              <a:spLocks noChangeArrowheads="1"/>
            </p:cNvSpPr>
            <p:nvPr/>
          </p:nvSpPr>
          <p:spPr bwMode="auto">
            <a:xfrm>
              <a:off x="5387486" y="5913327"/>
              <a:ext cx="686730" cy="338554"/>
            </a:xfrm>
            <a:prstGeom prst="rect">
              <a:avLst/>
            </a:prstGeom>
            <a:solidFill>
              <a:srgbClr val="CCFFCC"/>
            </a:solidFill>
            <a:ln>
              <a:solidFill>
                <a:schemeClr val="tx1"/>
              </a:solidFill>
            </a:ln>
            <a:effectLst/>
          </p:spPr>
          <p:txBody>
            <a:bodyPr wrap="squar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800" dirty="0" smtClean="0">
                  <a:solidFill>
                    <a:schemeClr val="tx2"/>
                  </a:solidFill>
                  <a:latin typeface="Arial Rounded MT Bold" charset="0"/>
                  <a:cs typeface="ＭＳ Ｐゴシック" charset="0"/>
                </a:rPr>
                <a:t>General JHA</a:t>
              </a:r>
              <a:endParaRPr lang="en-US" sz="800" dirty="0">
                <a:solidFill>
                  <a:schemeClr val="tx2"/>
                </a:solidFill>
                <a:latin typeface="Arial Rounded MT Bold" charset="0"/>
                <a:cs typeface="ＭＳ Ｐゴシック" charset="0"/>
              </a:endParaRPr>
            </a:p>
          </p:txBody>
        </p:sp>
        <p:sp>
          <p:nvSpPr>
            <p:cNvPr id="19" name="Text Box 17"/>
            <p:cNvSpPr txBox="1">
              <a:spLocks noChangeArrowheads="1"/>
            </p:cNvSpPr>
            <p:nvPr/>
          </p:nvSpPr>
          <p:spPr bwMode="auto">
            <a:xfrm>
              <a:off x="6125586" y="5913327"/>
              <a:ext cx="634958" cy="338554"/>
            </a:xfrm>
            <a:prstGeom prst="rect">
              <a:avLst/>
            </a:prstGeom>
            <a:solidFill>
              <a:srgbClr val="CCFFCC"/>
            </a:solidFill>
            <a:ln>
              <a:solidFill>
                <a:schemeClr val="tx1"/>
              </a:solidFill>
            </a:ln>
            <a:effectLst/>
          </p:spPr>
          <p:txBody>
            <a:bodyPr wrap="squar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800" dirty="0" smtClean="0">
                  <a:solidFill>
                    <a:schemeClr val="tx2"/>
                  </a:solidFill>
                  <a:latin typeface="Arial Rounded MT Bold" charset="0"/>
                  <a:cs typeface="ＭＳ Ｐゴシック" charset="0"/>
                </a:rPr>
                <a:t>General JHA</a:t>
              </a:r>
              <a:endParaRPr lang="en-US" sz="800" dirty="0">
                <a:solidFill>
                  <a:schemeClr val="tx2"/>
                </a:solidFill>
                <a:latin typeface="Arial Rounded MT Bold" charset="0"/>
                <a:cs typeface="ＭＳ Ｐゴシック" charset="0"/>
              </a:endParaRPr>
            </a:p>
          </p:txBody>
        </p:sp>
        <p:sp>
          <p:nvSpPr>
            <p:cNvPr id="20" name="Text Box 17"/>
            <p:cNvSpPr txBox="1">
              <a:spLocks noChangeArrowheads="1"/>
            </p:cNvSpPr>
            <p:nvPr/>
          </p:nvSpPr>
          <p:spPr bwMode="auto">
            <a:xfrm>
              <a:off x="6811872" y="5913327"/>
              <a:ext cx="648283" cy="338554"/>
            </a:xfrm>
            <a:prstGeom prst="rect">
              <a:avLst/>
            </a:prstGeom>
            <a:solidFill>
              <a:srgbClr val="CCFFCC"/>
            </a:solidFill>
            <a:ln>
              <a:solidFill>
                <a:schemeClr val="tx1"/>
              </a:solidFill>
            </a:ln>
            <a:effectLst/>
          </p:spPr>
          <p:txBody>
            <a:bodyPr wrap="squar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800" dirty="0" smtClean="0">
                  <a:solidFill>
                    <a:schemeClr val="tx2"/>
                  </a:solidFill>
                  <a:latin typeface="Arial Rounded MT Bold" charset="0"/>
                  <a:cs typeface="ＭＳ Ｐゴシック" charset="0"/>
                </a:rPr>
                <a:t>General JHA</a:t>
              </a:r>
              <a:endParaRPr lang="en-US" sz="800" dirty="0">
                <a:solidFill>
                  <a:schemeClr val="tx2"/>
                </a:solidFill>
                <a:latin typeface="Arial Rounded MT Bold" charset="0"/>
                <a:cs typeface="ＭＳ Ｐゴシック" charset="0"/>
              </a:endParaRPr>
            </a:p>
          </p:txBody>
        </p:sp>
        <p:sp>
          <p:nvSpPr>
            <p:cNvPr id="21" name="Text Box 17"/>
            <p:cNvSpPr txBox="1">
              <a:spLocks noChangeArrowheads="1"/>
            </p:cNvSpPr>
            <p:nvPr/>
          </p:nvSpPr>
          <p:spPr bwMode="auto">
            <a:xfrm>
              <a:off x="7538263" y="5913327"/>
              <a:ext cx="648283" cy="338554"/>
            </a:xfrm>
            <a:prstGeom prst="rect">
              <a:avLst/>
            </a:prstGeom>
            <a:solidFill>
              <a:srgbClr val="CCFFCC"/>
            </a:solidFill>
            <a:ln>
              <a:solidFill>
                <a:schemeClr val="tx1"/>
              </a:solidFill>
            </a:ln>
            <a:effectLst/>
          </p:spPr>
          <p:txBody>
            <a:bodyPr wrap="squar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800" dirty="0" smtClean="0">
                  <a:solidFill>
                    <a:schemeClr val="tx2"/>
                  </a:solidFill>
                  <a:latin typeface="Arial Rounded MT Bold" charset="0"/>
                  <a:cs typeface="ＭＳ Ｐゴシック" charset="0"/>
                </a:rPr>
                <a:t>General JHA</a:t>
              </a:r>
              <a:endParaRPr lang="en-US" sz="800" dirty="0">
                <a:solidFill>
                  <a:schemeClr val="tx2"/>
                </a:solidFill>
                <a:latin typeface="Arial Rounded MT Bold" charset="0"/>
                <a:cs typeface="ＭＳ Ｐゴシック" charset="0"/>
              </a:endParaRPr>
            </a:p>
          </p:txBody>
        </p:sp>
        <p:sp>
          <p:nvSpPr>
            <p:cNvPr id="22" name="Text Box 17"/>
            <p:cNvSpPr txBox="1">
              <a:spLocks noChangeArrowheads="1"/>
            </p:cNvSpPr>
            <p:nvPr/>
          </p:nvSpPr>
          <p:spPr bwMode="auto">
            <a:xfrm>
              <a:off x="8241674" y="5913327"/>
              <a:ext cx="648284" cy="338554"/>
            </a:xfrm>
            <a:prstGeom prst="rect">
              <a:avLst/>
            </a:prstGeom>
            <a:solidFill>
              <a:srgbClr val="CCFFCC"/>
            </a:solidFill>
            <a:ln>
              <a:solidFill>
                <a:schemeClr val="tx1"/>
              </a:solidFill>
            </a:ln>
            <a:effectLst/>
          </p:spPr>
          <p:txBody>
            <a:bodyPr wrap="squar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800" dirty="0" smtClean="0">
                  <a:solidFill>
                    <a:schemeClr val="tx2"/>
                  </a:solidFill>
                  <a:latin typeface="Arial Rounded MT Bold" charset="0"/>
                  <a:cs typeface="ＭＳ Ｐゴシック" charset="0"/>
                </a:rPr>
                <a:t>General JHA</a:t>
              </a:r>
              <a:endParaRPr lang="en-US" sz="800" dirty="0">
                <a:solidFill>
                  <a:schemeClr val="tx2"/>
                </a:solidFill>
                <a:latin typeface="Arial Rounded MT Bold" charset="0"/>
                <a:cs typeface="ＭＳ Ｐゴシック" charset="0"/>
              </a:endParaRPr>
            </a:p>
          </p:txBody>
        </p:sp>
        <p:sp>
          <p:nvSpPr>
            <p:cNvPr id="23" name="Text Box 17"/>
            <p:cNvSpPr txBox="1">
              <a:spLocks noChangeArrowheads="1"/>
            </p:cNvSpPr>
            <p:nvPr/>
          </p:nvSpPr>
          <p:spPr bwMode="auto">
            <a:xfrm>
              <a:off x="6125586" y="5417716"/>
              <a:ext cx="648283" cy="461665"/>
            </a:xfrm>
            <a:prstGeom prst="rect">
              <a:avLst/>
            </a:prstGeom>
            <a:solidFill>
              <a:schemeClr val="accent6">
                <a:lumMod val="20000"/>
                <a:lumOff val="80000"/>
              </a:schemeClr>
            </a:solidFill>
            <a:ln>
              <a:solidFill>
                <a:schemeClr val="tx1"/>
              </a:solidFill>
            </a:ln>
            <a:effectLst/>
          </p:spPr>
          <p:txBody>
            <a:bodyPr wrap="squar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800" dirty="0" smtClean="0">
                  <a:solidFill>
                    <a:schemeClr val="tx2"/>
                  </a:solidFill>
                  <a:latin typeface="Arial Rounded MT Bold" charset="0"/>
                  <a:cs typeface="ＭＳ Ｐゴシック" charset="0"/>
                </a:rPr>
                <a:t>Task Specific JHA</a:t>
              </a:r>
              <a:endParaRPr lang="en-US" sz="800" dirty="0">
                <a:solidFill>
                  <a:schemeClr val="tx2"/>
                </a:solidFill>
                <a:latin typeface="Arial Rounded MT Bold" charset="0"/>
                <a:cs typeface="ＭＳ Ｐゴシック" charset="0"/>
              </a:endParaRPr>
            </a:p>
          </p:txBody>
        </p:sp>
        <p:sp>
          <p:nvSpPr>
            <p:cNvPr id="24" name="Text Box 17"/>
            <p:cNvSpPr txBox="1">
              <a:spLocks noChangeArrowheads="1"/>
            </p:cNvSpPr>
            <p:nvPr/>
          </p:nvSpPr>
          <p:spPr bwMode="auto">
            <a:xfrm>
              <a:off x="6811873" y="5035972"/>
              <a:ext cx="633038" cy="338554"/>
            </a:xfrm>
            <a:prstGeom prst="rect">
              <a:avLst/>
            </a:prstGeom>
            <a:solidFill>
              <a:schemeClr val="accent5">
                <a:lumMod val="90000"/>
              </a:schemeClr>
            </a:solidFill>
            <a:ln>
              <a:solidFill>
                <a:schemeClr val="tx1"/>
              </a:solidFill>
            </a:ln>
            <a:effectLst/>
          </p:spPr>
          <p:txBody>
            <a:bodyPr wrap="squar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800" dirty="0" smtClean="0">
                  <a:solidFill>
                    <a:schemeClr val="tx2"/>
                  </a:solidFill>
                  <a:latin typeface="Arial Rounded MT Bold" charset="0"/>
                  <a:cs typeface="ＭＳ Ｐゴシック" charset="0"/>
                </a:rPr>
                <a:t>FLRA / Pre-Job</a:t>
              </a:r>
              <a:endParaRPr lang="en-US" sz="800" dirty="0">
                <a:solidFill>
                  <a:schemeClr val="tx2"/>
                </a:solidFill>
                <a:latin typeface="Arial Rounded MT Bold" charset="0"/>
                <a:cs typeface="ＭＳ Ｐゴシック" charset="0"/>
              </a:endParaRPr>
            </a:p>
          </p:txBody>
        </p:sp>
        <p:sp>
          <p:nvSpPr>
            <p:cNvPr id="25" name="Text Box 17"/>
            <p:cNvSpPr txBox="1">
              <a:spLocks noChangeArrowheads="1"/>
            </p:cNvSpPr>
            <p:nvPr/>
          </p:nvSpPr>
          <p:spPr bwMode="auto">
            <a:xfrm>
              <a:off x="7534139" y="5027044"/>
              <a:ext cx="637163" cy="338554"/>
            </a:xfrm>
            <a:prstGeom prst="rect">
              <a:avLst/>
            </a:prstGeom>
            <a:solidFill>
              <a:schemeClr val="accent5">
                <a:lumMod val="90000"/>
              </a:schemeClr>
            </a:solidFill>
            <a:ln>
              <a:solidFill>
                <a:schemeClr val="tx1"/>
              </a:solidFill>
            </a:ln>
            <a:effectLst/>
          </p:spPr>
          <p:txBody>
            <a:bodyPr wrap="squar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800" dirty="0" smtClean="0">
                  <a:solidFill>
                    <a:schemeClr val="tx2"/>
                  </a:solidFill>
                  <a:latin typeface="Arial Rounded MT Bold" charset="0"/>
                  <a:cs typeface="ＭＳ Ｐゴシック" charset="0"/>
                </a:rPr>
                <a:t>FLRA / Pre-Job</a:t>
              </a:r>
              <a:endParaRPr lang="en-US" sz="800" dirty="0">
                <a:solidFill>
                  <a:schemeClr val="tx2"/>
                </a:solidFill>
                <a:latin typeface="Arial Rounded MT Bold" charset="0"/>
                <a:cs typeface="ＭＳ Ｐゴシック" charset="0"/>
              </a:endParaRPr>
            </a:p>
          </p:txBody>
        </p:sp>
        <p:sp>
          <p:nvSpPr>
            <p:cNvPr id="26" name="Text Box 17"/>
            <p:cNvSpPr txBox="1">
              <a:spLocks noChangeArrowheads="1"/>
            </p:cNvSpPr>
            <p:nvPr/>
          </p:nvSpPr>
          <p:spPr bwMode="auto">
            <a:xfrm>
              <a:off x="8241675" y="5031484"/>
              <a:ext cx="648284" cy="338554"/>
            </a:xfrm>
            <a:prstGeom prst="rect">
              <a:avLst/>
            </a:prstGeom>
            <a:solidFill>
              <a:schemeClr val="accent5">
                <a:lumMod val="90000"/>
              </a:schemeClr>
            </a:solidFill>
            <a:ln>
              <a:solidFill>
                <a:schemeClr val="tx1"/>
              </a:solidFill>
            </a:ln>
            <a:effectLst/>
          </p:spPr>
          <p:txBody>
            <a:bodyPr wrap="squar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800" dirty="0" smtClean="0">
                  <a:solidFill>
                    <a:schemeClr val="tx2"/>
                  </a:solidFill>
                  <a:latin typeface="Arial Rounded MT Bold" charset="0"/>
                  <a:cs typeface="ＭＳ Ｐゴシック" charset="0"/>
                </a:rPr>
                <a:t>FLRA / Pre-Job</a:t>
              </a:r>
              <a:endParaRPr lang="en-US" sz="800" dirty="0">
                <a:solidFill>
                  <a:schemeClr val="tx2"/>
                </a:solidFill>
                <a:latin typeface="Arial Rounded MT Bold" charset="0"/>
                <a:cs typeface="ＭＳ Ｐゴシック" charset="0"/>
              </a:endParaRPr>
            </a:p>
          </p:txBody>
        </p:sp>
        <p:sp>
          <p:nvSpPr>
            <p:cNvPr id="27" name="Text Box 17"/>
            <p:cNvSpPr txBox="1">
              <a:spLocks noChangeArrowheads="1"/>
            </p:cNvSpPr>
            <p:nvPr/>
          </p:nvSpPr>
          <p:spPr bwMode="auto">
            <a:xfrm>
              <a:off x="8241675" y="4130159"/>
              <a:ext cx="648284" cy="461665"/>
            </a:xfrm>
            <a:prstGeom prst="rect">
              <a:avLst/>
            </a:prstGeom>
            <a:solidFill>
              <a:schemeClr val="accent3">
                <a:lumMod val="60000"/>
                <a:lumOff val="40000"/>
                <a:alpha val="68000"/>
              </a:schemeClr>
            </a:solidFill>
            <a:ln>
              <a:solidFill>
                <a:schemeClr val="tx1"/>
              </a:solidFill>
            </a:ln>
            <a:effectLst/>
          </p:spPr>
          <p:txBody>
            <a:bodyPr wrap="squar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800" dirty="0" smtClean="0">
                  <a:solidFill>
                    <a:schemeClr val="tx2"/>
                  </a:solidFill>
                  <a:latin typeface="Arial Rounded MT Bold" charset="0"/>
                  <a:cs typeface="ＭＳ Ｐゴシック" charset="0"/>
                </a:rPr>
                <a:t>Practice-Based Training</a:t>
              </a:r>
              <a:endParaRPr lang="en-US" sz="800" dirty="0">
                <a:solidFill>
                  <a:schemeClr val="tx2"/>
                </a:solidFill>
                <a:latin typeface="Arial Rounded MT Bold" charset="0"/>
                <a:cs typeface="ＭＳ Ｐゴシック" charset="0"/>
              </a:endParaRPr>
            </a:p>
          </p:txBody>
        </p:sp>
        <p:sp>
          <p:nvSpPr>
            <p:cNvPr id="28" name="Text Box 17"/>
            <p:cNvSpPr txBox="1">
              <a:spLocks noChangeArrowheads="1"/>
            </p:cNvSpPr>
            <p:nvPr/>
          </p:nvSpPr>
          <p:spPr bwMode="auto">
            <a:xfrm>
              <a:off x="8241675" y="4648822"/>
              <a:ext cx="648284" cy="338554"/>
            </a:xfrm>
            <a:prstGeom prst="rect">
              <a:avLst/>
            </a:prstGeom>
            <a:solidFill>
              <a:schemeClr val="bg1">
                <a:lumMod val="85000"/>
              </a:schemeClr>
            </a:solidFill>
            <a:ln>
              <a:solidFill>
                <a:schemeClr val="tx1"/>
              </a:solidFill>
            </a:ln>
            <a:effectLst/>
          </p:spPr>
          <p:txBody>
            <a:bodyPr wrap="squar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800" dirty="0" smtClean="0">
                  <a:solidFill>
                    <a:schemeClr val="tx2"/>
                  </a:solidFill>
                  <a:latin typeface="Arial Rounded MT Bold" charset="0"/>
                  <a:cs typeface="ＭＳ Ｐゴシック" charset="0"/>
                </a:rPr>
                <a:t>Walk Through</a:t>
              </a:r>
              <a:endParaRPr lang="en-US" sz="800" dirty="0">
                <a:solidFill>
                  <a:schemeClr val="tx2"/>
                </a:solidFill>
                <a:latin typeface="Arial Rounded MT Bold" charset="0"/>
                <a:cs typeface="ＭＳ Ｐゴシック" charset="0"/>
              </a:endParaRPr>
            </a:p>
          </p:txBody>
        </p:sp>
        <p:sp>
          <p:nvSpPr>
            <p:cNvPr id="29" name="Text Box 17"/>
            <p:cNvSpPr txBox="1">
              <a:spLocks noChangeArrowheads="1"/>
            </p:cNvSpPr>
            <p:nvPr/>
          </p:nvSpPr>
          <p:spPr bwMode="auto">
            <a:xfrm>
              <a:off x="6811873" y="5417716"/>
              <a:ext cx="648283" cy="461665"/>
            </a:xfrm>
            <a:prstGeom prst="rect">
              <a:avLst/>
            </a:prstGeom>
            <a:solidFill>
              <a:schemeClr val="accent6">
                <a:lumMod val="20000"/>
                <a:lumOff val="80000"/>
              </a:schemeClr>
            </a:solidFill>
            <a:ln>
              <a:solidFill>
                <a:schemeClr val="tx1"/>
              </a:solidFill>
            </a:ln>
            <a:effectLst/>
          </p:spPr>
          <p:txBody>
            <a:bodyPr wrap="squar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800" dirty="0" smtClean="0">
                  <a:solidFill>
                    <a:schemeClr val="tx2"/>
                  </a:solidFill>
                  <a:latin typeface="Arial Rounded MT Bold" charset="0"/>
                  <a:cs typeface="ＭＳ Ｐゴシック" charset="0"/>
                </a:rPr>
                <a:t>Task Specific JHA</a:t>
              </a:r>
              <a:endParaRPr lang="en-US" sz="800" dirty="0">
                <a:solidFill>
                  <a:schemeClr val="tx2"/>
                </a:solidFill>
                <a:latin typeface="Arial Rounded MT Bold" charset="0"/>
                <a:cs typeface="ＭＳ Ｐゴシック" charset="0"/>
              </a:endParaRPr>
            </a:p>
          </p:txBody>
        </p:sp>
        <p:sp>
          <p:nvSpPr>
            <p:cNvPr id="30" name="Text Box 17"/>
            <p:cNvSpPr txBox="1">
              <a:spLocks noChangeArrowheads="1"/>
            </p:cNvSpPr>
            <p:nvPr/>
          </p:nvSpPr>
          <p:spPr bwMode="auto">
            <a:xfrm>
              <a:off x="7538264" y="5417716"/>
              <a:ext cx="648283" cy="461665"/>
            </a:xfrm>
            <a:prstGeom prst="rect">
              <a:avLst/>
            </a:prstGeom>
            <a:solidFill>
              <a:schemeClr val="accent6">
                <a:lumMod val="20000"/>
                <a:lumOff val="80000"/>
              </a:schemeClr>
            </a:solidFill>
            <a:ln>
              <a:solidFill>
                <a:schemeClr val="tx1"/>
              </a:solidFill>
            </a:ln>
            <a:effectLst/>
          </p:spPr>
          <p:txBody>
            <a:bodyPr wrap="squar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800" dirty="0" smtClean="0">
                  <a:solidFill>
                    <a:schemeClr val="tx2"/>
                  </a:solidFill>
                  <a:latin typeface="Arial Rounded MT Bold" charset="0"/>
                  <a:cs typeface="ＭＳ Ｐゴシック" charset="0"/>
                </a:rPr>
                <a:t>Task Specific JHA</a:t>
              </a:r>
              <a:endParaRPr lang="en-US" sz="800" dirty="0">
                <a:solidFill>
                  <a:schemeClr val="tx2"/>
                </a:solidFill>
                <a:latin typeface="Arial Rounded MT Bold" charset="0"/>
                <a:cs typeface="ＭＳ Ｐゴシック" charset="0"/>
              </a:endParaRPr>
            </a:p>
          </p:txBody>
        </p:sp>
        <p:sp>
          <p:nvSpPr>
            <p:cNvPr id="31" name="Text Box 17"/>
            <p:cNvSpPr txBox="1">
              <a:spLocks noChangeArrowheads="1"/>
            </p:cNvSpPr>
            <p:nvPr/>
          </p:nvSpPr>
          <p:spPr bwMode="auto">
            <a:xfrm>
              <a:off x="8241675" y="5414076"/>
              <a:ext cx="648283" cy="461665"/>
            </a:xfrm>
            <a:prstGeom prst="rect">
              <a:avLst/>
            </a:prstGeom>
            <a:solidFill>
              <a:schemeClr val="accent6">
                <a:lumMod val="20000"/>
                <a:lumOff val="80000"/>
              </a:schemeClr>
            </a:solidFill>
            <a:ln>
              <a:solidFill>
                <a:schemeClr val="tx1"/>
              </a:solidFill>
            </a:ln>
            <a:effectLst/>
          </p:spPr>
          <p:txBody>
            <a:bodyPr wrap="squar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800" dirty="0" smtClean="0">
                  <a:solidFill>
                    <a:schemeClr val="tx2"/>
                  </a:solidFill>
                  <a:latin typeface="Arial Rounded MT Bold" charset="0"/>
                  <a:cs typeface="ＭＳ Ｐゴシック" charset="0"/>
                </a:rPr>
                <a:t>Task Specific JHA</a:t>
              </a:r>
              <a:endParaRPr lang="en-US" sz="800" dirty="0">
                <a:solidFill>
                  <a:schemeClr val="tx2"/>
                </a:solidFill>
                <a:latin typeface="Arial Rounded MT Bold" charset="0"/>
                <a:cs typeface="ＭＳ Ｐゴシック" charset="0"/>
              </a:endParaRPr>
            </a:p>
          </p:txBody>
        </p:sp>
        <p:sp>
          <p:nvSpPr>
            <p:cNvPr id="32" name="Text Box 17"/>
            <p:cNvSpPr txBox="1">
              <a:spLocks noChangeArrowheads="1"/>
            </p:cNvSpPr>
            <p:nvPr/>
          </p:nvSpPr>
          <p:spPr bwMode="auto">
            <a:xfrm>
              <a:off x="7538264" y="4645182"/>
              <a:ext cx="617792" cy="338554"/>
            </a:xfrm>
            <a:prstGeom prst="rect">
              <a:avLst/>
            </a:prstGeom>
            <a:solidFill>
              <a:schemeClr val="bg1">
                <a:lumMod val="85000"/>
              </a:schemeClr>
            </a:solidFill>
            <a:ln>
              <a:solidFill>
                <a:schemeClr val="tx1"/>
              </a:solidFill>
            </a:ln>
            <a:effectLst/>
          </p:spPr>
          <p:txBody>
            <a:bodyPr wrap="squar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800" dirty="0" smtClean="0">
                  <a:solidFill>
                    <a:schemeClr val="tx2"/>
                  </a:solidFill>
                  <a:latin typeface="Arial Rounded MT Bold" charset="0"/>
                  <a:cs typeface="ＭＳ Ｐゴシック" charset="0"/>
                </a:rPr>
                <a:t>Walk Through</a:t>
              </a:r>
              <a:endParaRPr lang="en-US" sz="800" dirty="0">
                <a:solidFill>
                  <a:schemeClr val="tx2"/>
                </a:solidFill>
                <a:latin typeface="Arial Rounded MT Bold" charset="0"/>
                <a:cs typeface="ＭＳ Ｐゴシック" charset="0"/>
              </a:endParaRPr>
            </a:p>
          </p:txBody>
        </p:sp>
      </p:grpSp>
      <p:sp>
        <p:nvSpPr>
          <p:cNvPr id="33" name="Text Box 6"/>
          <p:cNvSpPr txBox="1">
            <a:spLocks noChangeArrowheads="1"/>
          </p:cNvSpPr>
          <p:nvPr/>
        </p:nvSpPr>
        <p:spPr bwMode="auto">
          <a:xfrm>
            <a:off x="776143" y="5616751"/>
            <a:ext cx="3429942" cy="70788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ctr" eaLnBrk="1" hangingPunct="1"/>
            <a:r>
              <a:rPr lang="en-US" sz="2000" dirty="0" smtClean="0">
                <a:solidFill>
                  <a:srgbClr val="0000FF"/>
                </a:solidFill>
                <a:latin typeface="Arial Rounded MT Bold"/>
                <a:cs typeface="Arial Rounded MT Bold"/>
              </a:rPr>
              <a:t>What is the likelihood of human error?</a:t>
            </a:r>
            <a:endParaRPr lang="en-US" sz="2000" dirty="0">
              <a:solidFill>
                <a:srgbClr val="0000FF"/>
              </a:solidFill>
              <a:latin typeface="Arial Rounded MT Bold"/>
              <a:cs typeface="Arial Rounded MT Bold"/>
            </a:endParaRPr>
          </a:p>
        </p:txBody>
      </p:sp>
      <p:sp>
        <p:nvSpPr>
          <p:cNvPr id="34" name="Text Box 6"/>
          <p:cNvSpPr txBox="1">
            <a:spLocks noChangeArrowheads="1"/>
          </p:cNvSpPr>
          <p:nvPr/>
        </p:nvSpPr>
        <p:spPr bwMode="auto">
          <a:xfrm>
            <a:off x="4991414" y="5616751"/>
            <a:ext cx="3429942" cy="70788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ctr" eaLnBrk="1" hangingPunct="1"/>
            <a:r>
              <a:rPr lang="en-US" sz="2000" dirty="0" smtClean="0">
                <a:solidFill>
                  <a:srgbClr val="0000FF"/>
                </a:solidFill>
                <a:latin typeface="Arial Rounded MT Bold"/>
                <a:cs typeface="Arial Rounded MT Bold"/>
              </a:rPr>
              <a:t>What is the potential impact of human error?</a:t>
            </a:r>
            <a:endParaRPr lang="en-US" sz="2000" dirty="0">
              <a:solidFill>
                <a:srgbClr val="0000FF"/>
              </a:solidFill>
              <a:latin typeface="Arial Rounded MT Bold"/>
              <a:cs typeface="Arial Rounded MT Bold"/>
            </a:endParaRPr>
          </a:p>
        </p:txBody>
      </p:sp>
    </p:spTree>
    <p:extLst>
      <p:ext uri="{BB962C8B-B14F-4D97-AF65-F5344CB8AC3E}">
        <p14:creationId xmlns:p14="http://schemas.microsoft.com/office/powerpoint/2010/main" val="654229946"/>
      </p:ext>
    </p:extLst>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75905" y="299165"/>
            <a:ext cx="6350655" cy="533400"/>
          </a:xfrm>
          <a:solidFill>
            <a:schemeClr val="bg1"/>
          </a:solidFill>
          <a:ln w="25400" cmpd="sng">
            <a:solidFill>
              <a:schemeClr val="tx1"/>
            </a:solidFill>
            <a:prstDash val="sysDot"/>
          </a:ln>
          <a:effectLst/>
        </p:spPr>
        <p:txBody>
          <a:bodyPr vert="horz" lIns="91440" tIns="45720" rIns="91440" bIns="45720" rtlCol="0" anchor="ctr" anchorCtr="1">
            <a:noAutofit/>
          </a:bodyPr>
          <a:lstStyle/>
          <a:p>
            <a:pPr marL="0" indent="0" algn="ctr">
              <a:buNone/>
            </a:pPr>
            <a:r>
              <a:rPr lang="en-US" sz="2800" dirty="0" smtClean="0"/>
              <a:t>Work Group Meeting </a:t>
            </a:r>
            <a:r>
              <a:rPr lang="en-US" sz="2800" dirty="0"/>
              <a:t>Survey Example</a:t>
            </a:r>
          </a:p>
        </p:txBody>
      </p:sp>
      <p:pic>
        <p:nvPicPr>
          <p:cNvPr id="3"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8200" y="1214437"/>
            <a:ext cx="7374030" cy="51101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val="455517767"/>
      </p:ext>
    </p:extLst>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4688" y="465427"/>
            <a:ext cx="3502623" cy="1388751"/>
          </a:xfrm>
          <a:solidFill>
            <a:schemeClr val="accent3">
              <a:lumMod val="20000"/>
              <a:lumOff val="80000"/>
              <a:alpha val="52000"/>
            </a:schemeClr>
          </a:solidFill>
          <a:ln w="25400" cmpd="sng">
            <a:solidFill>
              <a:schemeClr val="tx1"/>
            </a:solidFill>
            <a:prstDash val="sysDot"/>
          </a:ln>
          <a:effectLst/>
        </p:spPr>
        <p:txBody>
          <a:bodyPr vert="horz" lIns="91440" tIns="45720" rIns="91440" bIns="45720" rtlCol="0" anchor="ctr" anchorCtr="1">
            <a:noAutofit/>
          </a:bodyPr>
          <a:lstStyle/>
          <a:p>
            <a:pPr marL="0" indent="0" algn="ctr">
              <a:buNone/>
            </a:pPr>
            <a:r>
              <a:rPr lang="en-US" sz="2800" dirty="0" smtClean="0"/>
              <a:t>Using Processes to Guide People</a:t>
            </a:r>
            <a:endParaRPr lang="en-US" sz="2800" dirty="0"/>
          </a:p>
        </p:txBody>
      </p:sp>
      <p:sp>
        <p:nvSpPr>
          <p:cNvPr id="3" name="Text Box 3"/>
          <p:cNvSpPr txBox="1">
            <a:spLocks noChangeArrowheads="1"/>
          </p:cNvSpPr>
          <p:nvPr/>
        </p:nvSpPr>
        <p:spPr bwMode="auto">
          <a:xfrm>
            <a:off x="804598" y="3872321"/>
            <a:ext cx="4887990" cy="830997"/>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r>
              <a:rPr lang="en-US" sz="2400" dirty="0" smtClean="0">
                <a:latin typeface="Calibri"/>
                <a:cs typeface="Calibri"/>
              </a:rPr>
              <a:t>How can we redesign the work to minimize or eliminate these errors?</a:t>
            </a:r>
            <a:endParaRPr lang="en-US" sz="2400" dirty="0">
              <a:latin typeface="Calibri"/>
              <a:cs typeface="Calibri"/>
            </a:endParaRPr>
          </a:p>
        </p:txBody>
      </p:sp>
      <p:sp>
        <p:nvSpPr>
          <p:cNvPr id="4" name="Text Box 4"/>
          <p:cNvSpPr txBox="1">
            <a:spLocks noChangeArrowheads="1"/>
          </p:cNvSpPr>
          <p:nvPr/>
        </p:nvSpPr>
        <p:spPr bwMode="auto">
          <a:xfrm>
            <a:off x="804598" y="2400836"/>
            <a:ext cx="4331494" cy="1200328"/>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defPPr>
              <a:defRPr lang="en-US"/>
            </a:defPPr>
            <a:lvl1pPr>
              <a:defRPr sz="2800">
                <a:latin typeface="Calibri"/>
                <a:cs typeface="Calibri"/>
              </a:defRPr>
            </a:lvl1pPr>
          </a:lstStyle>
          <a:p>
            <a:r>
              <a:rPr lang="en-US" sz="2400" dirty="0"/>
              <a:t>How </a:t>
            </a:r>
            <a:r>
              <a:rPr lang="en-US" sz="2400" dirty="0" smtClean="0"/>
              <a:t>do </a:t>
            </a:r>
            <a:r>
              <a:rPr lang="en-US" sz="2400" dirty="0"/>
              <a:t>our process </a:t>
            </a:r>
            <a:r>
              <a:rPr lang="en-US" sz="2400" dirty="0" smtClean="0"/>
              <a:t>designs and work </a:t>
            </a:r>
            <a:r>
              <a:rPr lang="en-US" sz="2400" dirty="0"/>
              <a:t>environment </a:t>
            </a:r>
            <a:r>
              <a:rPr lang="en-US" sz="2400" dirty="0" smtClean="0"/>
              <a:t>affect </a:t>
            </a:r>
            <a:r>
              <a:rPr lang="en-US" sz="2400" dirty="0"/>
              <a:t>the potential for human </a:t>
            </a:r>
            <a:r>
              <a:rPr lang="en-US" sz="2400" dirty="0" smtClean="0"/>
              <a:t>error?</a:t>
            </a:r>
            <a:endParaRPr lang="en-US" sz="2400" dirty="0"/>
          </a:p>
        </p:txBody>
      </p:sp>
      <p:sp>
        <p:nvSpPr>
          <p:cNvPr id="5" name="Text Box 5"/>
          <p:cNvSpPr txBox="1">
            <a:spLocks noChangeArrowheads="1"/>
          </p:cNvSpPr>
          <p:nvPr/>
        </p:nvSpPr>
        <p:spPr bwMode="auto">
          <a:xfrm>
            <a:off x="804598" y="4931636"/>
            <a:ext cx="4480905" cy="830997"/>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defPPr>
              <a:defRPr lang="en-US"/>
            </a:defPPr>
            <a:lvl1pPr algn="ctr">
              <a:defRPr sz="2800">
                <a:effectLst>
                  <a:outerShdw blurRad="38100" dist="38100" dir="2700000" algn="tl">
                    <a:srgbClr val="000000"/>
                  </a:outerShdw>
                </a:effectLst>
                <a:latin typeface="Calibri"/>
                <a:cs typeface="Calibri"/>
              </a:defRPr>
            </a:lvl1pPr>
          </a:lstStyle>
          <a:p>
            <a:pPr algn="l"/>
            <a:r>
              <a:rPr lang="en-US" sz="2400" dirty="0" smtClean="0">
                <a:effectLst/>
              </a:rPr>
              <a:t>What are some key techniques for designing error free workplaces?</a:t>
            </a:r>
            <a:endParaRPr lang="en-US" sz="2400" dirty="0">
              <a:effectLst/>
            </a:endParaRPr>
          </a:p>
        </p:txBody>
      </p:sp>
      <p:sp>
        <p:nvSpPr>
          <p:cNvPr id="6" name="Oval 5"/>
          <p:cNvSpPr/>
          <p:nvPr/>
        </p:nvSpPr>
        <p:spPr>
          <a:xfrm>
            <a:off x="582703" y="2634232"/>
            <a:ext cx="144566" cy="152400"/>
          </a:xfrm>
          <a:prstGeom prst="ellipse">
            <a:avLst/>
          </a:prstGeom>
          <a:solidFill>
            <a:srgbClr val="8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7" name="Oval 6"/>
          <p:cNvSpPr/>
          <p:nvPr/>
        </p:nvSpPr>
        <p:spPr>
          <a:xfrm>
            <a:off x="582703" y="4092266"/>
            <a:ext cx="144566" cy="152400"/>
          </a:xfrm>
          <a:prstGeom prst="ellipse">
            <a:avLst/>
          </a:prstGeom>
          <a:solidFill>
            <a:srgbClr val="8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8" name="Oval 7"/>
          <p:cNvSpPr/>
          <p:nvPr/>
        </p:nvSpPr>
        <p:spPr>
          <a:xfrm>
            <a:off x="582703" y="5154742"/>
            <a:ext cx="144566" cy="152400"/>
          </a:xfrm>
          <a:prstGeom prst="ellipse">
            <a:avLst/>
          </a:prstGeom>
          <a:solidFill>
            <a:srgbClr val="8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11" name="Picture 10" descr="car crash.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498354" y="465220"/>
            <a:ext cx="3418542" cy="1922930"/>
          </a:xfrm>
          <a:prstGeom prst="rect">
            <a:avLst/>
          </a:prstGeom>
        </p:spPr>
      </p:pic>
      <p:sp>
        <p:nvSpPr>
          <p:cNvPr id="12" name="Text Box 4"/>
          <p:cNvSpPr txBox="1">
            <a:spLocks noChangeArrowheads="1"/>
          </p:cNvSpPr>
          <p:nvPr/>
        </p:nvSpPr>
        <p:spPr bwMode="auto">
          <a:xfrm>
            <a:off x="5432840" y="2584800"/>
            <a:ext cx="3508005" cy="707886"/>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defPPr>
              <a:defRPr lang="en-US"/>
            </a:defPPr>
            <a:lvl1pPr algn="ctr">
              <a:defRPr sz="2000">
                <a:latin typeface="Comic Sans MS" pitchFamily="66" charset="0"/>
              </a:defRPr>
            </a:lvl1pPr>
            <a:lvl2pPr marL="742950" indent="-285750" eaLnBrk="0" hangingPunct="0">
              <a:defRPr>
                <a:latin typeface="Arial" charset="0"/>
              </a:defRPr>
            </a:lvl2pPr>
            <a:lvl3pPr marL="1143000" indent="-228600" eaLnBrk="0" hangingPunct="0">
              <a:defRPr>
                <a:latin typeface="Arial" charset="0"/>
              </a:defRPr>
            </a:lvl3pPr>
            <a:lvl4pPr marL="1600200" indent="-228600" eaLnBrk="0" hangingPunct="0">
              <a:defRPr>
                <a:latin typeface="Arial" charset="0"/>
              </a:defRPr>
            </a:lvl4pPr>
            <a:lvl5pPr marL="2057400" indent="-228600" eaLnBrk="0" hangingPunct="0">
              <a:defRPr>
                <a:latin typeface="Arial" charset="0"/>
              </a:defRPr>
            </a:lvl5pPr>
            <a:lvl6pPr marL="2514600" indent="-228600" algn="ctr" eaLnBrk="0" fontAlgn="base" hangingPunct="0">
              <a:spcBef>
                <a:spcPct val="0"/>
              </a:spcBef>
              <a:spcAft>
                <a:spcPct val="0"/>
              </a:spcAft>
              <a:defRPr>
                <a:latin typeface="Arial" charset="0"/>
              </a:defRPr>
            </a:lvl6pPr>
            <a:lvl7pPr marL="2971800" indent="-228600" algn="ctr" eaLnBrk="0" fontAlgn="base" hangingPunct="0">
              <a:spcBef>
                <a:spcPct val="0"/>
              </a:spcBef>
              <a:spcAft>
                <a:spcPct val="0"/>
              </a:spcAft>
              <a:defRPr>
                <a:latin typeface="Arial" charset="0"/>
              </a:defRPr>
            </a:lvl7pPr>
            <a:lvl8pPr marL="3429000" indent="-228600" algn="ctr" eaLnBrk="0" fontAlgn="base" hangingPunct="0">
              <a:spcBef>
                <a:spcPct val="0"/>
              </a:spcBef>
              <a:spcAft>
                <a:spcPct val="0"/>
              </a:spcAft>
              <a:defRPr>
                <a:latin typeface="Arial" charset="0"/>
              </a:defRPr>
            </a:lvl8pPr>
            <a:lvl9pPr marL="3886200" indent="-228600" algn="ctr" eaLnBrk="0" fontAlgn="base" hangingPunct="0">
              <a:spcBef>
                <a:spcPct val="0"/>
              </a:spcBef>
              <a:spcAft>
                <a:spcPct val="0"/>
              </a:spcAft>
              <a:defRPr>
                <a:latin typeface="Arial" charset="0"/>
              </a:defRPr>
            </a:lvl9pPr>
          </a:lstStyle>
          <a:p>
            <a:r>
              <a:rPr lang="en-US" dirty="0"/>
              <a:t>What are the common daily human errors we see?</a:t>
            </a:r>
          </a:p>
        </p:txBody>
      </p:sp>
      <p:pic>
        <p:nvPicPr>
          <p:cNvPr id="9" name="Picture 8" descr="Factory Worker Hammer Wood.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51177" y="3513983"/>
            <a:ext cx="2528211" cy="2889383"/>
          </a:xfrm>
          <a:prstGeom prst="rect">
            <a:avLst/>
          </a:prstGeom>
        </p:spPr>
      </p:pic>
    </p:spTree>
    <p:extLst>
      <p:ext uri="{BB962C8B-B14F-4D97-AF65-F5344CB8AC3E}">
        <p14:creationId xmlns:p14="http://schemas.microsoft.com/office/powerpoint/2010/main" val="3980697628"/>
      </p:ext>
    </p:extLst>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828800" y="228600"/>
            <a:ext cx="5638800" cy="533400"/>
          </a:xfrm>
          <a:solidFill>
            <a:schemeClr val="bg1"/>
          </a:solidFill>
          <a:ln w="25400" cmpd="sng">
            <a:solidFill>
              <a:schemeClr val="tx1"/>
            </a:solidFill>
            <a:prstDash val="sysDot"/>
          </a:ln>
          <a:effectLst/>
        </p:spPr>
        <p:txBody>
          <a:bodyPr vert="horz" lIns="91440" tIns="45720" rIns="91440" bIns="45720" rtlCol="0" anchor="ctr" anchorCtr="1">
            <a:noAutofit/>
          </a:bodyPr>
          <a:lstStyle/>
          <a:p>
            <a:pPr marL="0" indent="0" algn="ctr">
              <a:buNone/>
            </a:pPr>
            <a:r>
              <a:rPr lang="en-US" sz="2800" dirty="0"/>
              <a:t>Key Human Engineering Factors</a:t>
            </a:r>
          </a:p>
        </p:txBody>
      </p:sp>
      <p:sp>
        <p:nvSpPr>
          <p:cNvPr id="7" name="Text Box 2"/>
          <p:cNvSpPr txBox="1">
            <a:spLocks noChangeArrowheads="1"/>
          </p:cNvSpPr>
          <p:nvPr/>
        </p:nvSpPr>
        <p:spPr bwMode="auto">
          <a:xfrm>
            <a:off x="6460291" y="3429000"/>
            <a:ext cx="2362200" cy="70788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ctr" eaLnBrk="1" hangingPunct="1"/>
            <a:r>
              <a:rPr lang="en-US" sz="2000" dirty="0" smtClean="0">
                <a:latin typeface="Calibri" pitchFamily="34" charset="0"/>
                <a:cs typeface="Calibri" pitchFamily="34" charset="0"/>
              </a:rPr>
              <a:t>Controls – Look, feel, location</a:t>
            </a:r>
            <a:endParaRPr lang="en-US" sz="2000" dirty="0">
              <a:latin typeface="Calibri" pitchFamily="34" charset="0"/>
              <a:cs typeface="Calibri" pitchFamily="34" charset="0"/>
            </a:endParaRPr>
          </a:p>
        </p:txBody>
      </p:sp>
      <p:pic>
        <p:nvPicPr>
          <p:cNvPr id="8" name="Picture 7" descr="crane control panel.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00800" y="1341120"/>
            <a:ext cx="2438400" cy="1950720"/>
          </a:xfrm>
          <a:prstGeom prst="rect">
            <a:avLst/>
          </a:prstGeom>
        </p:spPr>
      </p:pic>
      <p:pic>
        <p:nvPicPr>
          <p:cNvPr id="9" name="Picture 8" descr="crane joysticks.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99624" y="4343400"/>
            <a:ext cx="2515775" cy="1892300"/>
          </a:xfrm>
          <a:prstGeom prst="rect">
            <a:avLst/>
          </a:prstGeom>
        </p:spPr>
      </p:pic>
      <p:sp>
        <p:nvSpPr>
          <p:cNvPr id="10" name="Text Box 2"/>
          <p:cNvSpPr txBox="1">
            <a:spLocks noChangeArrowheads="1"/>
          </p:cNvSpPr>
          <p:nvPr/>
        </p:nvSpPr>
        <p:spPr bwMode="auto">
          <a:xfrm>
            <a:off x="228600" y="3429000"/>
            <a:ext cx="2438400" cy="70788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ctr" eaLnBrk="1" hangingPunct="1"/>
            <a:r>
              <a:rPr lang="en-US" sz="2000" dirty="0" smtClean="0">
                <a:latin typeface="Calibri" pitchFamily="34" charset="0"/>
                <a:cs typeface="Calibri" pitchFamily="34" charset="0"/>
              </a:rPr>
              <a:t>Cognition– How the brain works</a:t>
            </a:r>
            <a:endParaRPr lang="en-US" sz="2000" dirty="0">
              <a:latin typeface="Calibri" pitchFamily="34" charset="0"/>
              <a:cs typeface="Calibri" pitchFamily="34" charset="0"/>
            </a:endParaRPr>
          </a:p>
        </p:txBody>
      </p:sp>
      <p:pic>
        <p:nvPicPr>
          <p:cNvPr id="11" name="Picture 10" descr="brain workout.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8114" y="1371600"/>
            <a:ext cx="1531686" cy="1845469"/>
          </a:xfrm>
          <a:prstGeom prst="rect">
            <a:avLst/>
          </a:prstGeom>
        </p:spPr>
      </p:pic>
      <p:pic>
        <p:nvPicPr>
          <p:cNvPr id="12" name="Picture 11" descr="simple OODA.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28600" y="4360112"/>
            <a:ext cx="2362200" cy="1875865"/>
          </a:xfrm>
          <a:prstGeom prst="rect">
            <a:avLst/>
          </a:prstGeom>
        </p:spPr>
      </p:pic>
      <p:sp>
        <p:nvSpPr>
          <p:cNvPr id="13" name="Text Box 2"/>
          <p:cNvSpPr txBox="1">
            <a:spLocks noChangeArrowheads="1"/>
          </p:cNvSpPr>
          <p:nvPr/>
        </p:nvSpPr>
        <p:spPr bwMode="auto">
          <a:xfrm>
            <a:off x="3124200" y="3429000"/>
            <a:ext cx="2743200" cy="70788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ctr" eaLnBrk="1" hangingPunct="1"/>
            <a:r>
              <a:rPr lang="en-US" sz="2000" dirty="0" smtClean="0">
                <a:latin typeface="Calibri" pitchFamily="34" charset="0"/>
                <a:cs typeface="Calibri" pitchFamily="34" charset="0"/>
              </a:rPr>
              <a:t>Conditions –Work environment matters!</a:t>
            </a:r>
            <a:endParaRPr lang="en-US" sz="2000" dirty="0">
              <a:latin typeface="Calibri" pitchFamily="34" charset="0"/>
              <a:cs typeface="Calibri" pitchFamily="34" charset="0"/>
            </a:endParaRPr>
          </a:p>
        </p:txBody>
      </p:sp>
      <p:pic>
        <p:nvPicPr>
          <p:cNvPr id="14" name="Picture 13" descr="HE Workstation Design.jp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048000" y="1143000"/>
            <a:ext cx="2808790" cy="2133600"/>
          </a:xfrm>
          <a:prstGeom prst="rect">
            <a:avLst/>
          </a:prstGeom>
        </p:spPr>
      </p:pic>
      <p:pic>
        <p:nvPicPr>
          <p:cNvPr id="15" name="Picture 14" descr="job site lighting.jpg"/>
          <p:cNvPicPr>
            <a:picLocks noChangeAspect="1"/>
          </p:cNvPicPr>
          <p:nvPr/>
        </p:nvPicPr>
        <p:blipFill rotWithShape="1">
          <a:blip r:embed="rId7">
            <a:extLst>
              <a:ext uri="{28A0092B-C50C-407E-A947-70E740481C1C}">
                <a14:useLocalDpi xmlns:a14="http://schemas.microsoft.com/office/drawing/2010/main" val="0"/>
              </a:ext>
            </a:extLst>
          </a:blip>
          <a:srcRect l="24646" t="24937" r="24262" b="25060"/>
          <a:stretch/>
        </p:blipFill>
        <p:spPr>
          <a:xfrm>
            <a:off x="2988509" y="4300624"/>
            <a:ext cx="3124200" cy="2038416"/>
          </a:xfrm>
          <a:prstGeom prst="rect">
            <a:avLst/>
          </a:prstGeom>
        </p:spPr>
      </p:pic>
    </p:spTree>
    <p:extLst>
      <p:ext uri="{BB962C8B-B14F-4D97-AF65-F5344CB8AC3E}">
        <p14:creationId xmlns:p14="http://schemas.microsoft.com/office/powerpoint/2010/main" val="2046980553"/>
      </p:ext>
    </p:extLst>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11301" y="304800"/>
            <a:ext cx="6950057" cy="533400"/>
          </a:xfrm>
          <a:solidFill>
            <a:schemeClr val="bg1"/>
          </a:solidFill>
          <a:ln w="25400" cmpd="sng">
            <a:solidFill>
              <a:schemeClr val="tx1"/>
            </a:solidFill>
            <a:prstDash val="sysDot"/>
          </a:ln>
          <a:effectLst/>
        </p:spPr>
        <p:txBody>
          <a:bodyPr vert="horz" lIns="91440" tIns="45720" rIns="91440" bIns="45720" rtlCol="0" anchor="ctr" anchorCtr="1">
            <a:noAutofit/>
          </a:bodyPr>
          <a:lstStyle/>
          <a:p>
            <a:pPr marL="0" indent="0" algn="ctr">
              <a:buNone/>
            </a:pPr>
            <a:r>
              <a:rPr lang="en-US" sz="2800" dirty="0" smtClean="0"/>
              <a:t>Examples of HMI ‘High Error’ Systems</a:t>
            </a:r>
            <a:endParaRPr lang="en-US" sz="2800" dirty="0"/>
          </a:p>
        </p:txBody>
      </p:sp>
      <p:sp>
        <p:nvSpPr>
          <p:cNvPr id="10" name="Text Box 5"/>
          <p:cNvSpPr txBox="1">
            <a:spLocks noChangeArrowheads="1"/>
          </p:cNvSpPr>
          <p:nvPr/>
        </p:nvSpPr>
        <p:spPr bwMode="auto">
          <a:xfrm>
            <a:off x="529923" y="6357755"/>
            <a:ext cx="3326866" cy="40011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defPPr>
              <a:defRPr lang="en-US"/>
            </a:defPPr>
            <a:lvl1pPr algn="ctr">
              <a:defRPr sz="2800">
                <a:effectLst>
                  <a:outerShdw blurRad="38100" dist="38100" dir="2700000" algn="tl">
                    <a:srgbClr val="000000"/>
                  </a:outerShdw>
                </a:effectLst>
                <a:latin typeface="Calibri"/>
                <a:cs typeface="Calibri"/>
              </a:defRPr>
            </a:lvl1pPr>
          </a:lstStyle>
          <a:p>
            <a:r>
              <a:rPr lang="en-US" sz="2000" dirty="0" smtClean="0">
                <a:effectLst/>
              </a:rPr>
              <a:t>Tank farm hose connections</a:t>
            </a:r>
            <a:endParaRPr lang="en-US" sz="2000" dirty="0">
              <a:effectLst/>
            </a:endParaRPr>
          </a:p>
        </p:txBody>
      </p:sp>
      <p:sp>
        <p:nvSpPr>
          <p:cNvPr id="11" name="Text Box 5"/>
          <p:cNvSpPr txBox="1">
            <a:spLocks noChangeArrowheads="1"/>
          </p:cNvSpPr>
          <p:nvPr/>
        </p:nvSpPr>
        <p:spPr bwMode="auto">
          <a:xfrm>
            <a:off x="482600" y="3395275"/>
            <a:ext cx="3152589" cy="40011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defPPr>
              <a:defRPr lang="en-US"/>
            </a:defPPr>
            <a:lvl1pPr algn="ctr">
              <a:defRPr sz="2800">
                <a:effectLst>
                  <a:outerShdw blurRad="38100" dist="38100" dir="2700000" algn="tl">
                    <a:srgbClr val="000000"/>
                  </a:outerShdw>
                </a:effectLst>
                <a:latin typeface="Calibri"/>
                <a:cs typeface="Calibri"/>
              </a:defRPr>
            </a:lvl1pPr>
          </a:lstStyle>
          <a:p>
            <a:r>
              <a:rPr lang="en-US" sz="2000" dirty="0" smtClean="0">
                <a:effectLst/>
              </a:rPr>
              <a:t>Heavy lift crane controls</a:t>
            </a:r>
            <a:endParaRPr lang="en-US" sz="2000" dirty="0">
              <a:effectLst/>
            </a:endParaRPr>
          </a:p>
        </p:txBody>
      </p:sp>
      <p:sp>
        <p:nvSpPr>
          <p:cNvPr id="12" name="Text Box 5"/>
          <p:cNvSpPr txBox="1">
            <a:spLocks noChangeArrowheads="1"/>
          </p:cNvSpPr>
          <p:nvPr/>
        </p:nvSpPr>
        <p:spPr bwMode="auto">
          <a:xfrm>
            <a:off x="5391125" y="6321570"/>
            <a:ext cx="2847025" cy="40011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defPPr>
              <a:defRPr lang="en-US"/>
            </a:defPPr>
            <a:lvl1pPr algn="ctr">
              <a:defRPr sz="2800">
                <a:effectLst>
                  <a:outerShdw blurRad="38100" dist="38100" dir="2700000" algn="tl">
                    <a:srgbClr val="000000"/>
                  </a:outerShdw>
                </a:effectLst>
                <a:latin typeface="Calibri"/>
                <a:cs typeface="Calibri"/>
              </a:defRPr>
            </a:lvl1pPr>
          </a:lstStyle>
          <a:p>
            <a:r>
              <a:rPr lang="en-US" sz="2000" dirty="0" smtClean="0">
                <a:effectLst/>
              </a:rPr>
              <a:t>CLAP Triangle example</a:t>
            </a:r>
            <a:endParaRPr lang="en-US" sz="2000" dirty="0">
              <a:effectLst/>
            </a:endParaRPr>
          </a:p>
        </p:txBody>
      </p:sp>
      <p:pic>
        <p:nvPicPr>
          <p:cNvPr id="7" name="Picture 6" descr="Shuttle control panel.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51399" y="3781413"/>
            <a:ext cx="3999753" cy="2563260"/>
          </a:xfrm>
          <a:prstGeom prst="rect">
            <a:avLst/>
          </a:prstGeom>
        </p:spPr>
      </p:pic>
      <p:pic>
        <p:nvPicPr>
          <p:cNvPr id="3" name="Picture 2" descr="Crane Controls.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8000" y="1041400"/>
            <a:ext cx="3048000" cy="2286000"/>
          </a:xfrm>
          <a:prstGeom prst="rect">
            <a:avLst/>
          </a:prstGeom>
        </p:spPr>
      </p:pic>
      <p:pic>
        <p:nvPicPr>
          <p:cNvPr id="4" name="Picture 3" descr="Tank Loading Hose Connections.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9600" y="4054384"/>
            <a:ext cx="3221789" cy="2267185"/>
          </a:xfrm>
          <a:prstGeom prst="rect">
            <a:avLst/>
          </a:prstGeom>
        </p:spPr>
      </p:pic>
      <p:pic>
        <p:nvPicPr>
          <p:cNvPr id="5" name="Picture 4" descr="Soviet Shuttle Panel.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064158" y="1041400"/>
            <a:ext cx="3458308" cy="2286000"/>
          </a:xfrm>
          <a:prstGeom prst="rect">
            <a:avLst/>
          </a:prstGeom>
        </p:spPr>
      </p:pic>
    </p:spTree>
    <p:extLst>
      <p:ext uri="{BB962C8B-B14F-4D97-AF65-F5344CB8AC3E}">
        <p14:creationId xmlns:p14="http://schemas.microsoft.com/office/powerpoint/2010/main" val="498325270"/>
      </p:ext>
    </p:extLst>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11301" y="194438"/>
            <a:ext cx="6950057" cy="533400"/>
          </a:xfrm>
          <a:solidFill>
            <a:schemeClr val="bg1"/>
          </a:solidFill>
          <a:ln w="25400" cmpd="sng">
            <a:solidFill>
              <a:schemeClr val="tx1"/>
            </a:solidFill>
            <a:prstDash val="sysDot"/>
          </a:ln>
          <a:effectLst/>
        </p:spPr>
        <p:txBody>
          <a:bodyPr vert="horz" lIns="91440" tIns="45720" rIns="91440" bIns="45720" rtlCol="0" anchor="ctr" anchorCtr="1">
            <a:noAutofit/>
          </a:bodyPr>
          <a:lstStyle/>
          <a:p>
            <a:pPr marL="0" indent="0" algn="ctr">
              <a:buNone/>
            </a:pPr>
            <a:r>
              <a:rPr lang="en-US" sz="2800" dirty="0" smtClean="0"/>
              <a:t>Where Proprioception Really Matters</a:t>
            </a:r>
            <a:endParaRPr lang="en-US" sz="2800" dirty="0"/>
          </a:p>
        </p:txBody>
      </p:sp>
      <p:sp>
        <p:nvSpPr>
          <p:cNvPr id="9" name="Text Box 5"/>
          <p:cNvSpPr txBox="1">
            <a:spLocks noChangeArrowheads="1"/>
          </p:cNvSpPr>
          <p:nvPr/>
        </p:nvSpPr>
        <p:spPr bwMode="auto">
          <a:xfrm>
            <a:off x="406400" y="5926601"/>
            <a:ext cx="3657600" cy="40011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defPPr>
              <a:defRPr lang="en-US"/>
            </a:defPPr>
            <a:lvl1pPr algn="ctr">
              <a:defRPr sz="2800">
                <a:effectLst>
                  <a:outerShdw blurRad="38100" dist="38100" dir="2700000" algn="tl">
                    <a:srgbClr val="000000"/>
                  </a:outerShdw>
                </a:effectLst>
                <a:latin typeface="Calibri"/>
                <a:cs typeface="Calibri"/>
              </a:defRPr>
            </a:lvl1pPr>
          </a:lstStyle>
          <a:p>
            <a:r>
              <a:rPr lang="en-US" sz="2000" dirty="0" smtClean="0">
                <a:effectLst/>
              </a:rPr>
              <a:t>Overhead bridge crane controls</a:t>
            </a:r>
            <a:endParaRPr lang="en-US" sz="2000" dirty="0">
              <a:effectLst/>
            </a:endParaRPr>
          </a:p>
        </p:txBody>
      </p:sp>
      <p:sp>
        <p:nvSpPr>
          <p:cNvPr id="10" name="Text Box 5"/>
          <p:cNvSpPr txBox="1">
            <a:spLocks noChangeArrowheads="1"/>
          </p:cNvSpPr>
          <p:nvPr/>
        </p:nvSpPr>
        <p:spPr bwMode="auto">
          <a:xfrm>
            <a:off x="5705138" y="3387008"/>
            <a:ext cx="2441314" cy="40011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defPPr>
              <a:defRPr lang="en-US"/>
            </a:defPPr>
            <a:lvl1pPr algn="ctr">
              <a:defRPr sz="2800">
                <a:effectLst>
                  <a:outerShdw blurRad="38100" dist="38100" dir="2700000" algn="tl">
                    <a:srgbClr val="000000"/>
                  </a:outerShdw>
                </a:effectLst>
                <a:latin typeface="Calibri"/>
                <a:cs typeface="Calibri"/>
              </a:defRPr>
            </a:lvl1pPr>
          </a:lstStyle>
          <a:p>
            <a:r>
              <a:rPr lang="en-US" sz="2000" dirty="0" smtClean="0">
                <a:effectLst/>
              </a:rPr>
              <a:t>Dental surgical tray</a:t>
            </a:r>
            <a:endParaRPr lang="en-US" sz="2000" dirty="0">
              <a:effectLst/>
            </a:endParaRPr>
          </a:p>
        </p:txBody>
      </p:sp>
      <p:sp>
        <p:nvSpPr>
          <p:cNvPr id="11" name="Text Box 5"/>
          <p:cNvSpPr txBox="1">
            <a:spLocks noChangeArrowheads="1"/>
          </p:cNvSpPr>
          <p:nvPr/>
        </p:nvSpPr>
        <p:spPr bwMode="auto">
          <a:xfrm>
            <a:off x="1054846" y="3427371"/>
            <a:ext cx="2587233" cy="40011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defPPr>
              <a:defRPr lang="en-US"/>
            </a:defPPr>
            <a:lvl1pPr algn="ctr">
              <a:defRPr sz="2800">
                <a:effectLst>
                  <a:outerShdw blurRad="38100" dist="38100" dir="2700000" algn="tl">
                    <a:srgbClr val="000000"/>
                  </a:outerShdw>
                </a:effectLst>
                <a:latin typeface="Calibri"/>
                <a:cs typeface="Calibri"/>
              </a:defRPr>
            </a:lvl1pPr>
          </a:lstStyle>
          <a:p>
            <a:r>
              <a:rPr lang="en-US" sz="2000" dirty="0" smtClean="0">
                <a:effectLst/>
              </a:rPr>
              <a:t>Speed Well in Bar</a:t>
            </a:r>
            <a:endParaRPr lang="en-US" sz="2000" dirty="0">
              <a:effectLst/>
            </a:endParaRPr>
          </a:p>
        </p:txBody>
      </p:sp>
      <p:sp>
        <p:nvSpPr>
          <p:cNvPr id="12" name="Text Box 5"/>
          <p:cNvSpPr txBox="1">
            <a:spLocks noChangeArrowheads="1"/>
          </p:cNvSpPr>
          <p:nvPr/>
        </p:nvSpPr>
        <p:spPr bwMode="auto">
          <a:xfrm>
            <a:off x="5424616" y="5931234"/>
            <a:ext cx="3084386" cy="40011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defPPr>
              <a:defRPr lang="en-US"/>
            </a:defPPr>
            <a:lvl1pPr algn="ctr">
              <a:defRPr sz="2800">
                <a:effectLst>
                  <a:outerShdw blurRad="38100" dist="38100" dir="2700000" algn="tl">
                    <a:srgbClr val="000000"/>
                  </a:outerShdw>
                </a:effectLst>
                <a:latin typeface="Calibri"/>
                <a:cs typeface="Calibri"/>
              </a:defRPr>
            </a:lvl1pPr>
          </a:lstStyle>
          <a:p>
            <a:r>
              <a:rPr lang="en-US" sz="2000" dirty="0" smtClean="0">
                <a:effectLst/>
              </a:rPr>
              <a:t>Courtroom stenographer</a:t>
            </a:r>
            <a:endParaRPr lang="en-US" sz="2000" dirty="0">
              <a:effectLst/>
            </a:endParaRPr>
          </a:p>
        </p:txBody>
      </p:sp>
      <p:pic>
        <p:nvPicPr>
          <p:cNvPr id="13" name="Picture 12" descr="Speed Well Setup.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9399" y="1064454"/>
            <a:ext cx="4093231" cy="2349606"/>
          </a:xfrm>
          <a:prstGeom prst="rect">
            <a:avLst/>
          </a:prstGeom>
        </p:spPr>
      </p:pic>
      <p:pic>
        <p:nvPicPr>
          <p:cNvPr id="5" name="Picture 4" descr="Dental Surgery Tray Setup.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24615" y="1061532"/>
            <a:ext cx="3084386" cy="2295507"/>
          </a:xfrm>
          <a:prstGeom prst="rect">
            <a:avLst/>
          </a:prstGeom>
        </p:spPr>
      </p:pic>
      <p:pic>
        <p:nvPicPr>
          <p:cNvPr id="3" name="Picture 2" descr="Different pendant designs.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4800" y="4007301"/>
            <a:ext cx="3911094" cy="1916987"/>
          </a:xfrm>
          <a:prstGeom prst="rect">
            <a:avLst/>
          </a:prstGeom>
        </p:spPr>
      </p:pic>
      <p:pic>
        <p:nvPicPr>
          <p:cNvPr id="4" name="Picture 3" descr="Courtroom Steno.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562600" y="3947503"/>
            <a:ext cx="2879758" cy="1990199"/>
          </a:xfrm>
          <a:prstGeom prst="rect">
            <a:avLst/>
          </a:prstGeom>
        </p:spPr>
      </p:pic>
    </p:spTree>
    <p:extLst>
      <p:ext uri="{BB962C8B-B14F-4D97-AF65-F5344CB8AC3E}">
        <p14:creationId xmlns:p14="http://schemas.microsoft.com/office/powerpoint/2010/main" val="4164816004"/>
      </p:ext>
    </p:extLst>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00200" y="228600"/>
            <a:ext cx="6172200" cy="533400"/>
          </a:xfrm>
          <a:solidFill>
            <a:schemeClr val="bg1"/>
          </a:solidFill>
          <a:ln w="25400" cmpd="sng">
            <a:solidFill>
              <a:schemeClr val="tx1"/>
            </a:solidFill>
            <a:prstDash val="sysDot"/>
          </a:ln>
          <a:effectLst/>
        </p:spPr>
        <p:txBody>
          <a:bodyPr vert="horz" lIns="91440" tIns="45720" rIns="91440" bIns="45720" rtlCol="0" anchor="ctr" anchorCtr="1">
            <a:noAutofit/>
          </a:bodyPr>
          <a:lstStyle/>
          <a:p>
            <a:pPr marL="0" indent="0" algn="ctr">
              <a:buNone/>
            </a:pPr>
            <a:r>
              <a:rPr lang="en-US" sz="2800" dirty="0"/>
              <a:t>Job Aids Help Reduce Human Error</a:t>
            </a:r>
          </a:p>
        </p:txBody>
      </p:sp>
      <p:sp>
        <p:nvSpPr>
          <p:cNvPr id="17" name="Oval 16"/>
          <p:cNvSpPr/>
          <p:nvPr/>
        </p:nvSpPr>
        <p:spPr>
          <a:xfrm>
            <a:off x="618964" y="2538412"/>
            <a:ext cx="144566" cy="152400"/>
          </a:xfrm>
          <a:prstGeom prst="ellipse">
            <a:avLst/>
          </a:prstGeom>
          <a:solidFill>
            <a:srgbClr val="8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000"/>
          </a:p>
        </p:txBody>
      </p:sp>
      <p:sp>
        <p:nvSpPr>
          <p:cNvPr id="18" name="Oval 17"/>
          <p:cNvSpPr/>
          <p:nvPr/>
        </p:nvSpPr>
        <p:spPr>
          <a:xfrm>
            <a:off x="609600" y="3429000"/>
            <a:ext cx="144566" cy="152400"/>
          </a:xfrm>
          <a:prstGeom prst="ellipse">
            <a:avLst/>
          </a:prstGeom>
          <a:solidFill>
            <a:srgbClr val="8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9" name="Oval 18"/>
          <p:cNvSpPr/>
          <p:nvPr/>
        </p:nvSpPr>
        <p:spPr>
          <a:xfrm>
            <a:off x="609600" y="1623278"/>
            <a:ext cx="144566" cy="152400"/>
          </a:xfrm>
          <a:prstGeom prst="ellipse">
            <a:avLst/>
          </a:prstGeom>
          <a:solidFill>
            <a:srgbClr val="8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20" name="Oval 19"/>
          <p:cNvSpPr/>
          <p:nvPr/>
        </p:nvSpPr>
        <p:spPr>
          <a:xfrm>
            <a:off x="609600" y="4436787"/>
            <a:ext cx="144566" cy="152400"/>
          </a:xfrm>
          <a:prstGeom prst="ellipse">
            <a:avLst/>
          </a:prstGeom>
          <a:solidFill>
            <a:srgbClr val="8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21" name="Oval 20"/>
          <p:cNvSpPr/>
          <p:nvPr/>
        </p:nvSpPr>
        <p:spPr>
          <a:xfrm>
            <a:off x="609600" y="5368736"/>
            <a:ext cx="144566" cy="152400"/>
          </a:xfrm>
          <a:prstGeom prst="ellipse">
            <a:avLst/>
          </a:prstGeom>
          <a:solidFill>
            <a:srgbClr val="8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22" name="Text Box 4"/>
          <p:cNvSpPr txBox="1">
            <a:spLocks noChangeArrowheads="1"/>
          </p:cNvSpPr>
          <p:nvPr/>
        </p:nvSpPr>
        <p:spPr bwMode="auto">
          <a:xfrm>
            <a:off x="835025" y="3276600"/>
            <a:ext cx="2974975" cy="83099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algn="ctr" eaLnBrk="0" fontAlgn="base" hangingPunct="0">
              <a:spcBef>
                <a:spcPct val="0"/>
              </a:spcBef>
              <a:spcAft>
                <a:spcPct val="0"/>
              </a:spcAft>
              <a:defRPr>
                <a:solidFill>
                  <a:schemeClr val="tx1"/>
                </a:solidFill>
                <a:latin typeface="Arial" charset="0"/>
                <a:ea typeface="ＭＳ Ｐゴシック" charset="0"/>
              </a:defRPr>
            </a:lvl6pPr>
            <a:lvl7pPr marL="2971800" indent="-228600" algn="ctr" eaLnBrk="0" fontAlgn="base" hangingPunct="0">
              <a:spcBef>
                <a:spcPct val="0"/>
              </a:spcBef>
              <a:spcAft>
                <a:spcPct val="0"/>
              </a:spcAft>
              <a:defRPr>
                <a:solidFill>
                  <a:schemeClr val="tx1"/>
                </a:solidFill>
                <a:latin typeface="Arial" charset="0"/>
                <a:ea typeface="ＭＳ Ｐゴシック" charset="0"/>
              </a:defRPr>
            </a:lvl7pPr>
            <a:lvl8pPr marL="3429000" indent="-228600" algn="ctr" eaLnBrk="0" fontAlgn="base" hangingPunct="0">
              <a:spcBef>
                <a:spcPct val="0"/>
              </a:spcBef>
              <a:spcAft>
                <a:spcPct val="0"/>
              </a:spcAft>
              <a:defRPr>
                <a:solidFill>
                  <a:schemeClr val="tx1"/>
                </a:solidFill>
                <a:latin typeface="Arial" charset="0"/>
                <a:ea typeface="ＭＳ Ｐゴシック" charset="0"/>
              </a:defRPr>
            </a:lvl8pPr>
            <a:lvl9pPr marL="3886200" indent="-228600" algn="ctr" eaLnBrk="0" fontAlgn="base" hangingPunct="0">
              <a:spcBef>
                <a:spcPct val="0"/>
              </a:spcBef>
              <a:spcAft>
                <a:spcPct val="0"/>
              </a:spcAft>
              <a:defRPr>
                <a:solidFill>
                  <a:schemeClr val="tx1"/>
                </a:solidFill>
                <a:latin typeface="Arial" charset="0"/>
                <a:ea typeface="ＭＳ Ｐゴシック" charset="0"/>
              </a:defRPr>
            </a:lvl9pPr>
          </a:lstStyle>
          <a:p>
            <a:pPr algn="l" eaLnBrk="1" hangingPunct="1"/>
            <a:r>
              <a:rPr lang="en-US" sz="2400">
                <a:latin typeface="Calibri"/>
                <a:cs typeface="Calibri"/>
              </a:rPr>
              <a:t>Use of job aids must be well enforced</a:t>
            </a:r>
          </a:p>
        </p:txBody>
      </p:sp>
      <p:sp>
        <p:nvSpPr>
          <p:cNvPr id="23" name="Text Box 5"/>
          <p:cNvSpPr txBox="1">
            <a:spLocks noChangeArrowheads="1"/>
          </p:cNvSpPr>
          <p:nvPr/>
        </p:nvSpPr>
        <p:spPr bwMode="auto">
          <a:xfrm>
            <a:off x="835025" y="1455003"/>
            <a:ext cx="2517775" cy="83099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algn="ctr" eaLnBrk="0" fontAlgn="base" hangingPunct="0">
              <a:spcBef>
                <a:spcPct val="0"/>
              </a:spcBef>
              <a:spcAft>
                <a:spcPct val="0"/>
              </a:spcAft>
              <a:defRPr>
                <a:solidFill>
                  <a:schemeClr val="tx1"/>
                </a:solidFill>
                <a:latin typeface="Arial" charset="0"/>
                <a:ea typeface="ＭＳ Ｐゴシック" charset="0"/>
              </a:defRPr>
            </a:lvl6pPr>
            <a:lvl7pPr marL="2971800" indent="-228600" algn="ctr" eaLnBrk="0" fontAlgn="base" hangingPunct="0">
              <a:spcBef>
                <a:spcPct val="0"/>
              </a:spcBef>
              <a:spcAft>
                <a:spcPct val="0"/>
              </a:spcAft>
              <a:defRPr>
                <a:solidFill>
                  <a:schemeClr val="tx1"/>
                </a:solidFill>
                <a:latin typeface="Arial" charset="0"/>
                <a:ea typeface="ＭＳ Ｐゴシック" charset="0"/>
              </a:defRPr>
            </a:lvl7pPr>
            <a:lvl8pPr marL="3429000" indent="-228600" algn="ctr" eaLnBrk="0" fontAlgn="base" hangingPunct="0">
              <a:spcBef>
                <a:spcPct val="0"/>
              </a:spcBef>
              <a:spcAft>
                <a:spcPct val="0"/>
              </a:spcAft>
              <a:defRPr>
                <a:solidFill>
                  <a:schemeClr val="tx1"/>
                </a:solidFill>
                <a:latin typeface="Arial" charset="0"/>
                <a:ea typeface="ＭＳ Ｐゴシック" charset="0"/>
              </a:defRPr>
            </a:lvl8pPr>
            <a:lvl9pPr marL="3886200" indent="-228600" algn="ctr" eaLnBrk="0" fontAlgn="base" hangingPunct="0">
              <a:spcBef>
                <a:spcPct val="0"/>
              </a:spcBef>
              <a:spcAft>
                <a:spcPct val="0"/>
              </a:spcAft>
              <a:defRPr>
                <a:solidFill>
                  <a:schemeClr val="tx1"/>
                </a:solidFill>
                <a:latin typeface="Arial" charset="0"/>
                <a:ea typeface="ＭＳ Ｐゴシック" charset="0"/>
              </a:defRPr>
            </a:lvl9pPr>
          </a:lstStyle>
          <a:p>
            <a:pPr algn="l" eaLnBrk="1" hangingPunct="1"/>
            <a:r>
              <a:rPr lang="en-US" sz="2400">
                <a:latin typeface="Calibri"/>
                <a:cs typeface="Calibri"/>
              </a:rPr>
              <a:t>Job aids should be easy to access</a:t>
            </a:r>
          </a:p>
        </p:txBody>
      </p:sp>
      <p:sp>
        <p:nvSpPr>
          <p:cNvPr id="24" name="Text Box 6"/>
          <p:cNvSpPr txBox="1">
            <a:spLocks noChangeArrowheads="1"/>
          </p:cNvSpPr>
          <p:nvPr/>
        </p:nvSpPr>
        <p:spPr bwMode="auto">
          <a:xfrm>
            <a:off x="835025" y="2362200"/>
            <a:ext cx="2930525" cy="83099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algn="ctr" eaLnBrk="0" fontAlgn="base" hangingPunct="0">
              <a:spcBef>
                <a:spcPct val="0"/>
              </a:spcBef>
              <a:spcAft>
                <a:spcPct val="0"/>
              </a:spcAft>
              <a:defRPr>
                <a:solidFill>
                  <a:schemeClr val="tx1"/>
                </a:solidFill>
                <a:latin typeface="Arial" charset="0"/>
                <a:ea typeface="ＭＳ Ｐゴシック" charset="0"/>
              </a:defRPr>
            </a:lvl6pPr>
            <a:lvl7pPr marL="2971800" indent="-228600" algn="ctr" eaLnBrk="0" fontAlgn="base" hangingPunct="0">
              <a:spcBef>
                <a:spcPct val="0"/>
              </a:spcBef>
              <a:spcAft>
                <a:spcPct val="0"/>
              </a:spcAft>
              <a:defRPr>
                <a:solidFill>
                  <a:schemeClr val="tx1"/>
                </a:solidFill>
                <a:latin typeface="Arial" charset="0"/>
                <a:ea typeface="ＭＳ Ｐゴシック" charset="0"/>
              </a:defRPr>
            </a:lvl7pPr>
            <a:lvl8pPr marL="3429000" indent="-228600" algn="ctr" eaLnBrk="0" fontAlgn="base" hangingPunct="0">
              <a:spcBef>
                <a:spcPct val="0"/>
              </a:spcBef>
              <a:spcAft>
                <a:spcPct val="0"/>
              </a:spcAft>
              <a:defRPr>
                <a:solidFill>
                  <a:schemeClr val="tx1"/>
                </a:solidFill>
                <a:latin typeface="Arial" charset="0"/>
                <a:ea typeface="ＭＳ Ｐゴシック" charset="0"/>
              </a:defRPr>
            </a:lvl8pPr>
            <a:lvl9pPr marL="3886200" indent="-228600" algn="ctr" eaLnBrk="0" fontAlgn="base" hangingPunct="0">
              <a:spcBef>
                <a:spcPct val="0"/>
              </a:spcBef>
              <a:spcAft>
                <a:spcPct val="0"/>
              </a:spcAft>
              <a:defRPr>
                <a:solidFill>
                  <a:schemeClr val="tx1"/>
                </a:solidFill>
                <a:latin typeface="Arial" charset="0"/>
                <a:ea typeface="ＭＳ Ｐゴシック" charset="0"/>
              </a:defRPr>
            </a:lvl9pPr>
          </a:lstStyle>
          <a:p>
            <a:pPr eaLnBrk="1" hangingPunct="1"/>
            <a:r>
              <a:rPr lang="en-US" sz="2400">
                <a:latin typeface="Calibri"/>
                <a:cs typeface="Calibri"/>
              </a:rPr>
              <a:t>Job aids must be well designed</a:t>
            </a:r>
          </a:p>
        </p:txBody>
      </p:sp>
      <p:sp>
        <p:nvSpPr>
          <p:cNvPr id="25" name="Text Box 10"/>
          <p:cNvSpPr txBox="1">
            <a:spLocks noChangeArrowheads="1"/>
          </p:cNvSpPr>
          <p:nvPr/>
        </p:nvSpPr>
        <p:spPr bwMode="auto">
          <a:xfrm>
            <a:off x="835025" y="4259997"/>
            <a:ext cx="2955925" cy="83099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algn="ctr" eaLnBrk="0" fontAlgn="base" hangingPunct="0">
              <a:spcBef>
                <a:spcPct val="0"/>
              </a:spcBef>
              <a:spcAft>
                <a:spcPct val="0"/>
              </a:spcAft>
              <a:defRPr>
                <a:solidFill>
                  <a:schemeClr val="tx1"/>
                </a:solidFill>
                <a:latin typeface="Arial" charset="0"/>
                <a:ea typeface="ＭＳ Ｐゴシック" charset="0"/>
              </a:defRPr>
            </a:lvl6pPr>
            <a:lvl7pPr marL="2971800" indent="-228600" algn="ctr" eaLnBrk="0" fontAlgn="base" hangingPunct="0">
              <a:spcBef>
                <a:spcPct val="0"/>
              </a:spcBef>
              <a:spcAft>
                <a:spcPct val="0"/>
              </a:spcAft>
              <a:defRPr>
                <a:solidFill>
                  <a:schemeClr val="tx1"/>
                </a:solidFill>
                <a:latin typeface="Arial" charset="0"/>
                <a:ea typeface="ＭＳ Ｐゴシック" charset="0"/>
              </a:defRPr>
            </a:lvl7pPr>
            <a:lvl8pPr marL="3429000" indent="-228600" algn="ctr" eaLnBrk="0" fontAlgn="base" hangingPunct="0">
              <a:spcBef>
                <a:spcPct val="0"/>
              </a:spcBef>
              <a:spcAft>
                <a:spcPct val="0"/>
              </a:spcAft>
              <a:defRPr>
                <a:solidFill>
                  <a:schemeClr val="tx1"/>
                </a:solidFill>
                <a:latin typeface="Arial" charset="0"/>
                <a:ea typeface="ＭＳ Ｐゴシック" charset="0"/>
              </a:defRPr>
            </a:lvl8pPr>
            <a:lvl9pPr marL="3886200" indent="-228600" algn="ctr" eaLnBrk="0" fontAlgn="base" hangingPunct="0">
              <a:spcBef>
                <a:spcPct val="0"/>
              </a:spcBef>
              <a:spcAft>
                <a:spcPct val="0"/>
              </a:spcAft>
              <a:defRPr>
                <a:solidFill>
                  <a:schemeClr val="tx1"/>
                </a:solidFill>
                <a:latin typeface="Arial" charset="0"/>
                <a:ea typeface="ＭＳ Ｐゴシック" charset="0"/>
              </a:defRPr>
            </a:lvl9pPr>
          </a:lstStyle>
          <a:p>
            <a:pPr algn="l" eaLnBrk="1" hangingPunct="1"/>
            <a:r>
              <a:rPr lang="en-US" sz="2400">
                <a:latin typeface="Calibri"/>
                <a:cs typeface="Calibri"/>
              </a:rPr>
              <a:t>Job aid use must be required by policy</a:t>
            </a:r>
          </a:p>
        </p:txBody>
      </p:sp>
      <p:sp>
        <p:nvSpPr>
          <p:cNvPr id="26" name="Text Box 12"/>
          <p:cNvSpPr txBox="1">
            <a:spLocks noChangeArrowheads="1"/>
          </p:cNvSpPr>
          <p:nvPr/>
        </p:nvSpPr>
        <p:spPr bwMode="auto">
          <a:xfrm>
            <a:off x="835025" y="5174397"/>
            <a:ext cx="2955925" cy="83099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algn="ctr" eaLnBrk="0" fontAlgn="base" hangingPunct="0">
              <a:spcBef>
                <a:spcPct val="0"/>
              </a:spcBef>
              <a:spcAft>
                <a:spcPct val="0"/>
              </a:spcAft>
              <a:defRPr>
                <a:solidFill>
                  <a:schemeClr val="tx1"/>
                </a:solidFill>
                <a:latin typeface="Arial" charset="0"/>
                <a:ea typeface="ＭＳ Ｐゴシック" charset="0"/>
              </a:defRPr>
            </a:lvl6pPr>
            <a:lvl7pPr marL="2971800" indent="-228600" algn="ctr" eaLnBrk="0" fontAlgn="base" hangingPunct="0">
              <a:spcBef>
                <a:spcPct val="0"/>
              </a:spcBef>
              <a:spcAft>
                <a:spcPct val="0"/>
              </a:spcAft>
              <a:defRPr>
                <a:solidFill>
                  <a:schemeClr val="tx1"/>
                </a:solidFill>
                <a:latin typeface="Arial" charset="0"/>
                <a:ea typeface="ＭＳ Ｐゴシック" charset="0"/>
              </a:defRPr>
            </a:lvl7pPr>
            <a:lvl8pPr marL="3429000" indent="-228600" algn="ctr" eaLnBrk="0" fontAlgn="base" hangingPunct="0">
              <a:spcBef>
                <a:spcPct val="0"/>
              </a:spcBef>
              <a:spcAft>
                <a:spcPct val="0"/>
              </a:spcAft>
              <a:defRPr>
                <a:solidFill>
                  <a:schemeClr val="tx1"/>
                </a:solidFill>
                <a:latin typeface="Arial" charset="0"/>
                <a:ea typeface="ＭＳ Ｐゴシック" charset="0"/>
              </a:defRPr>
            </a:lvl8pPr>
            <a:lvl9pPr marL="3886200" indent="-228600" algn="ctr" eaLnBrk="0" fontAlgn="base" hangingPunct="0">
              <a:spcBef>
                <a:spcPct val="0"/>
              </a:spcBef>
              <a:spcAft>
                <a:spcPct val="0"/>
              </a:spcAft>
              <a:defRPr>
                <a:solidFill>
                  <a:schemeClr val="tx1"/>
                </a:solidFill>
                <a:latin typeface="Arial" charset="0"/>
                <a:ea typeface="ＭＳ Ｐゴシック" charset="0"/>
              </a:defRPr>
            </a:lvl9pPr>
          </a:lstStyle>
          <a:p>
            <a:pPr algn="l" eaLnBrk="1" hangingPunct="1"/>
            <a:r>
              <a:rPr lang="en-US" sz="2400">
                <a:latin typeface="Calibri"/>
                <a:cs typeface="Calibri"/>
              </a:rPr>
              <a:t>Begin by using job aids on high risk work</a:t>
            </a:r>
          </a:p>
        </p:txBody>
      </p:sp>
      <p:pic>
        <p:nvPicPr>
          <p:cNvPr id="27" name="Picture 26" descr="job aid example.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91000" y="1524000"/>
            <a:ext cx="4648200" cy="4648200"/>
          </a:xfrm>
          <a:prstGeom prst="rect">
            <a:avLst/>
          </a:prstGeom>
        </p:spPr>
      </p:pic>
    </p:spTree>
    <p:extLst>
      <p:ext uri="{BB962C8B-B14F-4D97-AF65-F5344CB8AC3E}">
        <p14:creationId xmlns:p14="http://schemas.microsoft.com/office/powerpoint/2010/main" val="1832497061"/>
      </p:ext>
    </p:extLst>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71600" y="381001"/>
            <a:ext cx="6553200" cy="533400"/>
          </a:xfrm>
          <a:solidFill>
            <a:schemeClr val="bg1"/>
          </a:solidFill>
          <a:ln w="25400" cmpd="sng">
            <a:solidFill>
              <a:schemeClr val="tx1"/>
            </a:solidFill>
            <a:prstDash val="sysDot"/>
          </a:ln>
          <a:effectLst/>
        </p:spPr>
        <p:txBody>
          <a:bodyPr vert="horz" lIns="91440" tIns="45720" rIns="91440" bIns="45720" rtlCol="0" anchor="ctr" anchorCtr="1">
            <a:noAutofit/>
          </a:bodyPr>
          <a:lstStyle/>
          <a:p>
            <a:pPr marL="0" indent="0" algn="ctr">
              <a:buNone/>
            </a:pPr>
            <a:r>
              <a:rPr lang="en-US" sz="2800" dirty="0"/>
              <a:t>Color Coding to Reduce Human Errors</a:t>
            </a:r>
          </a:p>
        </p:txBody>
      </p:sp>
      <p:pic>
        <p:nvPicPr>
          <p:cNvPr id="40" name="Picture 5" descr="Color_codi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1503362"/>
            <a:ext cx="2857500" cy="2466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1"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4246562"/>
            <a:ext cx="3810000" cy="18494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42"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43400" y="1350962"/>
            <a:ext cx="4191000" cy="26193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43" name="Text Box 8"/>
          <p:cNvSpPr txBox="1">
            <a:spLocks noChangeArrowheads="1"/>
          </p:cNvSpPr>
          <p:nvPr/>
        </p:nvSpPr>
        <p:spPr bwMode="auto">
          <a:xfrm>
            <a:off x="5029200" y="4659312"/>
            <a:ext cx="3276600" cy="120032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ctr" eaLnBrk="1" hangingPunct="1"/>
            <a:r>
              <a:rPr lang="en-US" sz="2400">
                <a:solidFill>
                  <a:srgbClr val="0000CC"/>
                </a:solidFill>
                <a:latin typeface="Tahoma" pitchFamily="34" charset="0"/>
              </a:rPr>
              <a:t>How have you seen color coding used to prevent human error?</a:t>
            </a:r>
          </a:p>
        </p:txBody>
      </p:sp>
    </p:spTree>
    <p:extLst>
      <p:ext uri="{BB962C8B-B14F-4D97-AF65-F5344CB8AC3E}">
        <p14:creationId xmlns:p14="http://schemas.microsoft.com/office/powerpoint/2010/main" val="192820293"/>
      </p:ext>
    </p:extLst>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28941" y="304800"/>
            <a:ext cx="6950057" cy="533400"/>
          </a:xfrm>
          <a:solidFill>
            <a:schemeClr val="bg1"/>
          </a:solidFill>
          <a:ln w="25400" cmpd="sng">
            <a:solidFill>
              <a:schemeClr val="tx1"/>
            </a:solidFill>
            <a:prstDash val="sysDot"/>
          </a:ln>
          <a:effectLst/>
        </p:spPr>
        <p:txBody>
          <a:bodyPr vert="horz" lIns="91440" tIns="45720" rIns="91440" bIns="45720" rtlCol="0" anchor="ctr" anchorCtr="1">
            <a:noAutofit/>
          </a:bodyPr>
          <a:lstStyle/>
          <a:p>
            <a:pPr marL="0" indent="0" algn="ctr">
              <a:buNone/>
            </a:pPr>
            <a:r>
              <a:rPr lang="en-US" sz="2800" dirty="0"/>
              <a:t>Engineering Out the Potential for Error</a:t>
            </a:r>
          </a:p>
        </p:txBody>
      </p:sp>
      <p:pic>
        <p:nvPicPr>
          <p:cNvPr id="3" name="Picture 4" descr="Error Proofi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4114800"/>
            <a:ext cx="1828800" cy="1828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 name="Picture 5" descr="ViewPoint---Figure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15000" y="4033838"/>
            <a:ext cx="2962275" cy="23955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 name="Picture 6" descr="Mistake_Proofing_Poka_Yoke">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33800" y="1600200"/>
            <a:ext cx="1866900" cy="14001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6" name="Picture 7" descr="Gaug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200400" y="4038600"/>
            <a:ext cx="2120900" cy="21383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7" name="Picture 8" descr="01-bermuda-triangl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04800" y="1600200"/>
            <a:ext cx="3086100" cy="19526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8" name="Picture 9" descr="iStock_000006641959XSmall"/>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096000" y="1295400"/>
            <a:ext cx="2743200" cy="2057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27663670"/>
      </p:ext>
    </p:extLst>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46" name="Rectangle 14"/>
          <p:cNvSpPr>
            <a:spLocks noGrp="1" noChangeArrowheads="1"/>
          </p:cNvSpPr>
          <p:nvPr>
            <p:ph type="title"/>
          </p:nvPr>
        </p:nvSpPr>
        <p:spPr>
          <a:xfrm>
            <a:off x="1411178" y="228600"/>
            <a:ext cx="6332666" cy="609600"/>
          </a:xfrm>
          <a:solidFill>
            <a:schemeClr val="bg1"/>
          </a:solidFill>
          <a:ln w="25400" cmpd="sng">
            <a:solidFill>
              <a:schemeClr val="tx1"/>
            </a:solidFill>
            <a:prstDash val="sysDot"/>
          </a:ln>
          <a:effectLst/>
        </p:spPr>
        <p:txBody>
          <a:bodyPr vert="horz" lIns="91440" tIns="45720" rIns="91440" bIns="45720" rtlCol="0" anchor="ctr" anchorCtr="1">
            <a:noAutofit/>
          </a:bodyPr>
          <a:lstStyle/>
          <a:p>
            <a:pPr marL="0" indent="0" algn="ctr">
              <a:buNone/>
            </a:pPr>
            <a:r>
              <a:rPr lang="en-US" dirty="0"/>
              <a:t>The New Human Machine Interface</a:t>
            </a:r>
          </a:p>
        </p:txBody>
      </p:sp>
      <p:pic>
        <p:nvPicPr>
          <p:cNvPr id="2" name="Picture 1"/>
          <p:cNvPicPr>
            <a:picLocks noChangeAspect="1"/>
          </p:cNvPicPr>
          <p:nvPr/>
        </p:nvPicPr>
        <p:blipFill>
          <a:blip r:embed="rId2"/>
          <a:stretch>
            <a:fillRect/>
          </a:stretch>
        </p:blipFill>
        <p:spPr>
          <a:xfrm>
            <a:off x="685800" y="1066800"/>
            <a:ext cx="7772400" cy="5012921"/>
          </a:xfrm>
          <a:prstGeom prst="rect">
            <a:avLst/>
          </a:prstGeom>
        </p:spPr>
      </p:pic>
    </p:spTree>
    <p:extLst>
      <p:ext uri="{BB962C8B-B14F-4D97-AF65-F5344CB8AC3E}">
        <p14:creationId xmlns:p14="http://schemas.microsoft.com/office/powerpoint/2010/main" val="2004650375"/>
      </p:ext>
    </p:extLst>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0" y="304800"/>
            <a:ext cx="4876800" cy="609600"/>
          </a:xfrm>
          <a:solidFill>
            <a:schemeClr val="bg1"/>
          </a:solidFill>
          <a:ln w="25400" cmpd="sng">
            <a:solidFill>
              <a:schemeClr val="tx1"/>
            </a:solidFill>
            <a:prstDash val="sysDot"/>
          </a:ln>
          <a:effectLst/>
        </p:spPr>
        <p:txBody>
          <a:bodyPr vert="horz" lIns="91440" tIns="45720" rIns="91440" bIns="45720" rtlCol="0" anchor="ctr" anchorCtr="1">
            <a:noAutofit/>
          </a:bodyPr>
          <a:lstStyle/>
          <a:p>
            <a:pPr marL="0" indent="0" algn="ctr">
              <a:buNone/>
            </a:pPr>
            <a:r>
              <a:rPr lang="en-US" dirty="0"/>
              <a:t>Possible RFID Applications</a:t>
            </a:r>
          </a:p>
        </p:txBody>
      </p:sp>
      <p:sp>
        <p:nvSpPr>
          <p:cNvPr id="3" name="Text Box 11"/>
          <p:cNvSpPr txBox="1">
            <a:spLocks noChangeArrowheads="1"/>
          </p:cNvSpPr>
          <p:nvPr/>
        </p:nvSpPr>
        <p:spPr bwMode="auto">
          <a:xfrm>
            <a:off x="701675" y="4198203"/>
            <a:ext cx="4632325" cy="83099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eaLnBrk="1" hangingPunct="1"/>
            <a:r>
              <a:rPr lang="en-US" sz="2400" dirty="0" smtClean="0">
                <a:latin typeface="Calibri"/>
                <a:cs typeface="Calibri"/>
              </a:rPr>
              <a:t>Setting and controlling security perimeters and safe work zones</a:t>
            </a:r>
            <a:endParaRPr lang="en-US" sz="2400" dirty="0">
              <a:latin typeface="Calibri"/>
              <a:cs typeface="Calibri"/>
            </a:endParaRPr>
          </a:p>
        </p:txBody>
      </p:sp>
      <p:sp>
        <p:nvSpPr>
          <p:cNvPr id="4" name="Oval 3"/>
          <p:cNvSpPr/>
          <p:nvPr/>
        </p:nvSpPr>
        <p:spPr>
          <a:xfrm>
            <a:off x="457200" y="4369604"/>
            <a:ext cx="144566" cy="152400"/>
          </a:xfrm>
          <a:prstGeom prst="ellipse">
            <a:avLst/>
          </a:prstGeom>
          <a:solidFill>
            <a:srgbClr val="8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5" name="Text Box 3"/>
          <p:cNvSpPr txBox="1">
            <a:spLocks noChangeArrowheads="1"/>
          </p:cNvSpPr>
          <p:nvPr/>
        </p:nvSpPr>
        <p:spPr bwMode="auto">
          <a:xfrm>
            <a:off x="701675" y="3213834"/>
            <a:ext cx="5165725" cy="83099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eaLnBrk="1" hangingPunct="1"/>
            <a:r>
              <a:rPr lang="en-US" sz="2400" dirty="0" smtClean="0">
                <a:latin typeface="Calibri"/>
                <a:cs typeface="Calibri"/>
              </a:rPr>
              <a:t>Tracking human asset location and movement</a:t>
            </a:r>
            <a:endParaRPr lang="en-US" sz="2400" dirty="0">
              <a:latin typeface="Calibri"/>
              <a:cs typeface="Calibri"/>
            </a:endParaRPr>
          </a:p>
        </p:txBody>
      </p:sp>
      <p:sp>
        <p:nvSpPr>
          <p:cNvPr id="6" name="Text Box 4"/>
          <p:cNvSpPr txBox="1">
            <a:spLocks noChangeArrowheads="1"/>
          </p:cNvSpPr>
          <p:nvPr/>
        </p:nvSpPr>
        <p:spPr bwMode="auto">
          <a:xfrm>
            <a:off x="701675" y="2286000"/>
            <a:ext cx="4479925" cy="83099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eaLnBrk="1" hangingPunct="1"/>
            <a:r>
              <a:rPr lang="en-US" sz="2400" dirty="0" smtClean="0">
                <a:latin typeface="Calibri"/>
                <a:cs typeface="Calibri"/>
              </a:rPr>
              <a:t>Real-time PPE use compliance checking</a:t>
            </a:r>
            <a:endParaRPr lang="en-US" sz="2400" dirty="0">
              <a:latin typeface="Calibri"/>
              <a:cs typeface="Calibri"/>
            </a:endParaRPr>
          </a:p>
        </p:txBody>
      </p:sp>
      <p:sp>
        <p:nvSpPr>
          <p:cNvPr id="7" name="Text Box 9"/>
          <p:cNvSpPr txBox="1">
            <a:spLocks noChangeArrowheads="1"/>
          </p:cNvSpPr>
          <p:nvPr/>
        </p:nvSpPr>
        <p:spPr bwMode="auto">
          <a:xfrm>
            <a:off x="701675" y="1371600"/>
            <a:ext cx="4556125" cy="83099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eaLnBrk="1" hangingPunct="1"/>
            <a:r>
              <a:rPr lang="en-US" sz="2400" dirty="0" smtClean="0">
                <a:latin typeface="Calibri"/>
                <a:cs typeface="Calibri"/>
              </a:rPr>
              <a:t>Tracking physical asset location and movement</a:t>
            </a:r>
            <a:endParaRPr lang="en-US" sz="2400" dirty="0">
              <a:latin typeface="Calibri"/>
              <a:cs typeface="Calibri"/>
            </a:endParaRPr>
          </a:p>
        </p:txBody>
      </p:sp>
      <p:sp>
        <p:nvSpPr>
          <p:cNvPr id="8" name="Oval 7"/>
          <p:cNvSpPr/>
          <p:nvPr/>
        </p:nvSpPr>
        <p:spPr>
          <a:xfrm>
            <a:off x="457200" y="3366234"/>
            <a:ext cx="144566" cy="152400"/>
          </a:xfrm>
          <a:prstGeom prst="ellipse">
            <a:avLst/>
          </a:prstGeom>
          <a:solidFill>
            <a:srgbClr val="8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9" name="Oval 8"/>
          <p:cNvSpPr/>
          <p:nvPr/>
        </p:nvSpPr>
        <p:spPr>
          <a:xfrm>
            <a:off x="457200" y="2475547"/>
            <a:ext cx="144566" cy="152400"/>
          </a:xfrm>
          <a:prstGeom prst="ellipse">
            <a:avLst/>
          </a:prstGeom>
          <a:solidFill>
            <a:srgbClr val="8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0" name="Oval 9"/>
          <p:cNvSpPr/>
          <p:nvPr/>
        </p:nvSpPr>
        <p:spPr>
          <a:xfrm>
            <a:off x="457200" y="1558722"/>
            <a:ext cx="144566" cy="152400"/>
          </a:xfrm>
          <a:prstGeom prst="ellipse">
            <a:avLst/>
          </a:prstGeom>
          <a:solidFill>
            <a:srgbClr val="8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1" name="Text Box 11"/>
          <p:cNvSpPr txBox="1">
            <a:spLocks noChangeArrowheads="1"/>
          </p:cNvSpPr>
          <p:nvPr/>
        </p:nvSpPr>
        <p:spPr bwMode="auto">
          <a:xfrm>
            <a:off x="701675" y="5188803"/>
            <a:ext cx="4479925" cy="83099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eaLnBrk="1" hangingPunct="1"/>
            <a:r>
              <a:rPr lang="en-US" sz="2400" dirty="0" smtClean="0">
                <a:latin typeface="Calibri"/>
                <a:cs typeface="Calibri"/>
              </a:rPr>
              <a:t>Capturing time-based data </a:t>
            </a:r>
            <a:r>
              <a:rPr lang="en-US" dirty="0" smtClean="0">
                <a:latin typeface="Calibri"/>
                <a:cs typeface="Calibri"/>
              </a:rPr>
              <a:t>for use in </a:t>
            </a:r>
            <a:r>
              <a:rPr lang="en-US" sz="2400" dirty="0" smtClean="0">
                <a:latin typeface="Calibri"/>
                <a:cs typeface="Calibri"/>
              </a:rPr>
              <a:t>optimizing asset utilization</a:t>
            </a:r>
            <a:endParaRPr lang="en-US" sz="2400" dirty="0">
              <a:latin typeface="Calibri"/>
              <a:cs typeface="Calibri"/>
            </a:endParaRPr>
          </a:p>
        </p:txBody>
      </p:sp>
      <p:sp>
        <p:nvSpPr>
          <p:cNvPr id="12" name="Oval 11"/>
          <p:cNvSpPr/>
          <p:nvPr/>
        </p:nvSpPr>
        <p:spPr>
          <a:xfrm>
            <a:off x="457200" y="5360204"/>
            <a:ext cx="144566" cy="152400"/>
          </a:xfrm>
          <a:prstGeom prst="ellipse">
            <a:avLst/>
          </a:prstGeom>
          <a:solidFill>
            <a:srgbClr val="8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pic>
        <p:nvPicPr>
          <p:cNvPr id="14" name="Picture 13"/>
          <p:cNvPicPr>
            <a:picLocks noChangeAspect="1"/>
          </p:cNvPicPr>
          <p:nvPr/>
        </p:nvPicPr>
        <p:blipFill>
          <a:blip r:embed="rId2"/>
          <a:stretch>
            <a:fillRect/>
          </a:stretch>
        </p:blipFill>
        <p:spPr>
          <a:xfrm>
            <a:off x="5410200" y="1066800"/>
            <a:ext cx="3444323" cy="2413000"/>
          </a:xfrm>
          <a:prstGeom prst="rect">
            <a:avLst/>
          </a:prstGeom>
        </p:spPr>
      </p:pic>
      <p:pic>
        <p:nvPicPr>
          <p:cNvPr id="16" name="Picture 15"/>
          <p:cNvPicPr>
            <a:picLocks noChangeAspect="1"/>
          </p:cNvPicPr>
          <p:nvPr/>
        </p:nvPicPr>
        <p:blipFill>
          <a:blip r:embed="rId3"/>
          <a:stretch>
            <a:fillRect/>
          </a:stretch>
        </p:blipFill>
        <p:spPr>
          <a:xfrm>
            <a:off x="5334000" y="3733800"/>
            <a:ext cx="3598334" cy="2590800"/>
          </a:xfrm>
          <a:prstGeom prst="rect">
            <a:avLst/>
          </a:prstGeom>
        </p:spPr>
      </p:pic>
    </p:spTree>
    <p:extLst>
      <p:ext uri="{BB962C8B-B14F-4D97-AF65-F5344CB8AC3E}">
        <p14:creationId xmlns:p14="http://schemas.microsoft.com/office/powerpoint/2010/main" val="4049465137"/>
      </p:ext>
    </p:extLst>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304800"/>
            <a:ext cx="6858000" cy="609600"/>
          </a:xfrm>
          <a:solidFill>
            <a:schemeClr val="bg1"/>
          </a:solidFill>
          <a:ln w="25400" cmpd="sng">
            <a:solidFill>
              <a:schemeClr val="tx1"/>
            </a:solidFill>
            <a:prstDash val="sysDot"/>
          </a:ln>
          <a:effectLst/>
        </p:spPr>
        <p:txBody>
          <a:bodyPr vert="horz" lIns="91440" tIns="45720" rIns="91440" bIns="45720" rtlCol="0" anchor="ctr" anchorCtr="1">
            <a:noAutofit/>
          </a:bodyPr>
          <a:lstStyle/>
          <a:p>
            <a:pPr marL="0" indent="0" algn="ctr">
              <a:buNone/>
            </a:pPr>
            <a:r>
              <a:rPr lang="en-US" dirty="0"/>
              <a:t>Active versus Passive RFID Applications</a:t>
            </a:r>
          </a:p>
        </p:txBody>
      </p:sp>
      <p:pic>
        <p:nvPicPr>
          <p:cNvPr id="3" name="Picture 2"/>
          <p:cNvPicPr>
            <a:picLocks noChangeAspect="1"/>
          </p:cNvPicPr>
          <p:nvPr/>
        </p:nvPicPr>
        <p:blipFill>
          <a:blip r:embed="rId2"/>
          <a:stretch>
            <a:fillRect/>
          </a:stretch>
        </p:blipFill>
        <p:spPr>
          <a:xfrm>
            <a:off x="3505200" y="1371600"/>
            <a:ext cx="5270500" cy="4433913"/>
          </a:xfrm>
          <a:prstGeom prst="rect">
            <a:avLst/>
          </a:prstGeom>
        </p:spPr>
      </p:pic>
      <p:sp>
        <p:nvSpPr>
          <p:cNvPr id="4" name="Text Box 20"/>
          <p:cNvSpPr txBox="1">
            <a:spLocks noChangeArrowheads="1"/>
          </p:cNvSpPr>
          <p:nvPr/>
        </p:nvSpPr>
        <p:spPr bwMode="auto">
          <a:xfrm>
            <a:off x="4648200" y="5867400"/>
            <a:ext cx="3200400"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algn="ctr"/>
            <a:r>
              <a:rPr lang="en-US" sz="2000" i="1" dirty="0" smtClean="0">
                <a:latin typeface="Calibri"/>
                <a:cs typeface="Calibri"/>
              </a:rPr>
              <a:t>Source: </a:t>
            </a:r>
            <a:r>
              <a:rPr lang="en-US" sz="2000" i="1" dirty="0" err="1" smtClean="0">
                <a:latin typeface="Calibri"/>
                <a:cs typeface="Calibri"/>
              </a:rPr>
              <a:t>www.cisco.com</a:t>
            </a:r>
            <a:endParaRPr lang="en-US" sz="2000" i="1" dirty="0">
              <a:latin typeface="Calibri"/>
              <a:cs typeface="Calibri"/>
            </a:endParaRPr>
          </a:p>
        </p:txBody>
      </p:sp>
      <p:pic>
        <p:nvPicPr>
          <p:cNvPr id="5" name="Picture 4"/>
          <p:cNvPicPr>
            <a:picLocks noChangeAspect="1"/>
          </p:cNvPicPr>
          <p:nvPr/>
        </p:nvPicPr>
        <p:blipFill>
          <a:blip r:embed="rId3"/>
          <a:stretch>
            <a:fillRect/>
          </a:stretch>
        </p:blipFill>
        <p:spPr>
          <a:xfrm>
            <a:off x="609600" y="3657600"/>
            <a:ext cx="2222500" cy="1905000"/>
          </a:xfrm>
          <a:prstGeom prst="rect">
            <a:avLst/>
          </a:prstGeom>
        </p:spPr>
      </p:pic>
      <p:pic>
        <p:nvPicPr>
          <p:cNvPr id="6" name="Picture 5"/>
          <p:cNvPicPr>
            <a:picLocks noChangeAspect="1"/>
          </p:cNvPicPr>
          <p:nvPr/>
        </p:nvPicPr>
        <p:blipFill>
          <a:blip r:embed="rId4"/>
          <a:stretch>
            <a:fillRect/>
          </a:stretch>
        </p:blipFill>
        <p:spPr>
          <a:xfrm>
            <a:off x="685800" y="1371600"/>
            <a:ext cx="2144208" cy="1612900"/>
          </a:xfrm>
          <a:prstGeom prst="rect">
            <a:avLst/>
          </a:prstGeom>
        </p:spPr>
      </p:pic>
      <p:sp>
        <p:nvSpPr>
          <p:cNvPr id="7" name="Text Box 20"/>
          <p:cNvSpPr txBox="1">
            <a:spLocks noChangeArrowheads="1"/>
          </p:cNvSpPr>
          <p:nvPr/>
        </p:nvSpPr>
        <p:spPr bwMode="auto">
          <a:xfrm>
            <a:off x="152400" y="5715000"/>
            <a:ext cx="3200400"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algn="ctr"/>
            <a:r>
              <a:rPr lang="en-US" sz="1800" i="1" dirty="0" smtClean="0">
                <a:latin typeface="Calibri"/>
                <a:cs typeface="Calibri"/>
              </a:rPr>
              <a:t>Active RFID: $15 to $100 / tag</a:t>
            </a:r>
            <a:endParaRPr lang="en-US" sz="1800" i="1" dirty="0">
              <a:latin typeface="Calibri"/>
              <a:cs typeface="Calibri"/>
            </a:endParaRPr>
          </a:p>
        </p:txBody>
      </p:sp>
      <p:sp>
        <p:nvSpPr>
          <p:cNvPr id="8" name="Text Box 20"/>
          <p:cNvSpPr txBox="1">
            <a:spLocks noChangeArrowheads="1"/>
          </p:cNvSpPr>
          <p:nvPr/>
        </p:nvSpPr>
        <p:spPr bwMode="auto">
          <a:xfrm>
            <a:off x="152400" y="3048000"/>
            <a:ext cx="3200400"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algn="ctr"/>
            <a:r>
              <a:rPr lang="en-US" sz="1800" i="1" dirty="0" smtClean="0">
                <a:latin typeface="Calibri"/>
                <a:cs typeface="Calibri"/>
              </a:rPr>
              <a:t>Passive RFID: $.05 to $5 / tag</a:t>
            </a:r>
            <a:endParaRPr lang="en-US" sz="1800" i="1" dirty="0">
              <a:latin typeface="Calibri"/>
              <a:cs typeface="Calibri"/>
            </a:endParaRPr>
          </a:p>
        </p:txBody>
      </p:sp>
    </p:spTree>
    <p:extLst>
      <p:ext uri="{BB962C8B-B14F-4D97-AF65-F5344CB8AC3E}">
        <p14:creationId xmlns:p14="http://schemas.microsoft.com/office/powerpoint/2010/main" val="688000501"/>
      </p:ext>
    </p:extLst>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0742" y="308168"/>
            <a:ext cx="7040677" cy="589299"/>
          </a:xfrm>
        </p:spPr>
        <p:txBody>
          <a:bodyPr/>
          <a:lstStyle/>
          <a:p>
            <a:pPr marL="0" indent="0" algn="ctr">
              <a:buNone/>
            </a:pPr>
            <a:r>
              <a:rPr lang="en-US" dirty="0" smtClean="0"/>
              <a:t>Managing Assets with Lean Data Capture</a:t>
            </a:r>
            <a:endParaRPr lang="en-US" dirty="0"/>
          </a:p>
        </p:txBody>
      </p:sp>
      <p:pic>
        <p:nvPicPr>
          <p:cNvPr id="3" name="Picture 2"/>
          <p:cNvPicPr>
            <a:picLocks noChangeAspect="1"/>
          </p:cNvPicPr>
          <p:nvPr/>
        </p:nvPicPr>
        <p:blipFill>
          <a:blip r:embed="rId2"/>
          <a:stretch>
            <a:fillRect/>
          </a:stretch>
        </p:blipFill>
        <p:spPr>
          <a:xfrm>
            <a:off x="6858000" y="1260851"/>
            <a:ext cx="1435100" cy="1435100"/>
          </a:xfrm>
          <a:prstGeom prst="rect">
            <a:avLst/>
          </a:prstGeom>
        </p:spPr>
      </p:pic>
      <p:pic>
        <p:nvPicPr>
          <p:cNvPr id="4" name="Picture 3"/>
          <p:cNvPicPr>
            <a:picLocks noChangeAspect="1"/>
          </p:cNvPicPr>
          <p:nvPr/>
        </p:nvPicPr>
        <p:blipFill>
          <a:blip r:embed="rId3"/>
          <a:stretch>
            <a:fillRect/>
          </a:stretch>
        </p:blipFill>
        <p:spPr>
          <a:xfrm rot="5400000">
            <a:off x="304799" y="1108451"/>
            <a:ext cx="1666875" cy="1600200"/>
          </a:xfrm>
          <a:prstGeom prst="rect">
            <a:avLst/>
          </a:prstGeom>
        </p:spPr>
      </p:pic>
      <p:pic>
        <p:nvPicPr>
          <p:cNvPr id="5" name="Picture 4"/>
          <p:cNvPicPr>
            <a:picLocks noChangeAspect="1"/>
          </p:cNvPicPr>
          <p:nvPr/>
        </p:nvPicPr>
        <p:blipFill>
          <a:blip r:embed="rId4"/>
          <a:stretch>
            <a:fillRect/>
          </a:stretch>
        </p:blipFill>
        <p:spPr>
          <a:xfrm>
            <a:off x="762000" y="3546851"/>
            <a:ext cx="1752600" cy="1752600"/>
          </a:xfrm>
          <a:prstGeom prst="rect">
            <a:avLst/>
          </a:prstGeom>
        </p:spPr>
      </p:pic>
      <p:pic>
        <p:nvPicPr>
          <p:cNvPr id="6" name="Picture 5"/>
          <p:cNvPicPr>
            <a:picLocks noChangeAspect="1"/>
          </p:cNvPicPr>
          <p:nvPr/>
        </p:nvPicPr>
        <p:blipFill>
          <a:blip r:embed="rId5"/>
          <a:stretch>
            <a:fillRect/>
          </a:stretch>
        </p:blipFill>
        <p:spPr>
          <a:xfrm>
            <a:off x="6629400" y="4004051"/>
            <a:ext cx="1422400" cy="1416929"/>
          </a:xfrm>
          <a:prstGeom prst="rect">
            <a:avLst/>
          </a:prstGeom>
        </p:spPr>
      </p:pic>
      <p:pic>
        <p:nvPicPr>
          <p:cNvPr id="7" name="Picture 6"/>
          <p:cNvPicPr>
            <a:picLocks noChangeAspect="1"/>
          </p:cNvPicPr>
          <p:nvPr/>
        </p:nvPicPr>
        <p:blipFill>
          <a:blip r:embed="rId6"/>
          <a:stretch>
            <a:fillRect/>
          </a:stretch>
        </p:blipFill>
        <p:spPr>
          <a:xfrm>
            <a:off x="3657600" y="2022851"/>
            <a:ext cx="1632857" cy="3086100"/>
          </a:xfrm>
          <a:prstGeom prst="rect">
            <a:avLst/>
          </a:prstGeom>
        </p:spPr>
      </p:pic>
      <p:sp>
        <p:nvSpPr>
          <p:cNvPr id="8" name="Text Box 2"/>
          <p:cNvSpPr txBox="1">
            <a:spLocks noChangeArrowheads="1"/>
          </p:cNvSpPr>
          <p:nvPr/>
        </p:nvSpPr>
        <p:spPr bwMode="auto">
          <a:xfrm>
            <a:off x="304800" y="2632451"/>
            <a:ext cx="1676400"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ctr" eaLnBrk="1" hangingPunct="1"/>
            <a:r>
              <a:rPr lang="en-US" sz="2000" dirty="0" smtClean="0">
                <a:latin typeface="Calibri" pitchFamily="34" charset="0"/>
                <a:cs typeface="Calibri" pitchFamily="34" charset="0"/>
              </a:rPr>
              <a:t>Bar Coding</a:t>
            </a:r>
            <a:endParaRPr lang="en-US" sz="2000" dirty="0">
              <a:latin typeface="Calibri" pitchFamily="34" charset="0"/>
              <a:cs typeface="Calibri" pitchFamily="34" charset="0"/>
            </a:endParaRPr>
          </a:p>
        </p:txBody>
      </p:sp>
      <p:sp>
        <p:nvSpPr>
          <p:cNvPr id="9" name="Text Box 2"/>
          <p:cNvSpPr txBox="1">
            <a:spLocks noChangeArrowheads="1"/>
          </p:cNvSpPr>
          <p:nvPr/>
        </p:nvSpPr>
        <p:spPr bwMode="auto">
          <a:xfrm>
            <a:off x="3657600" y="5223251"/>
            <a:ext cx="1676400" cy="70788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ctr" eaLnBrk="1" hangingPunct="1"/>
            <a:r>
              <a:rPr lang="en-US" sz="2000" dirty="0" smtClean="0">
                <a:latin typeface="Calibri" pitchFamily="34" charset="0"/>
                <a:cs typeface="Calibri" pitchFamily="34" charset="0"/>
              </a:rPr>
              <a:t>Easy to use app interfaces</a:t>
            </a:r>
            <a:endParaRPr lang="en-US" sz="2000" dirty="0">
              <a:latin typeface="Calibri" pitchFamily="34" charset="0"/>
              <a:cs typeface="Calibri" pitchFamily="34" charset="0"/>
            </a:endParaRPr>
          </a:p>
        </p:txBody>
      </p:sp>
      <p:sp>
        <p:nvSpPr>
          <p:cNvPr id="10" name="Text Box 2"/>
          <p:cNvSpPr txBox="1">
            <a:spLocks noChangeArrowheads="1"/>
          </p:cNvSpPr>
          <p:nvPr/>
        </p:nvSpPr>
        <p:spPr bwMode="auto">
          <a:xfrm>
            <a:off x="6629400" y="2784851"/>
            <a:ext cx="1905000" cy="70788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ctr" eaLnBrk="1" hangingPunct="1"/>
            <a:r>
              <a:rPr lang="en-US" sz="2000" dirty="0" smtClean="0">
                <a:latin typeface="Calibri" pitchFamily="34" charset="0"/>
                <a:cs typeface="Calibri" pitchFamily="34" charset="0"/>
              </a:rPr>
              <a:t>Quick Response Codes</a:t>
            </a:r>
            <a:endParaRPr lang="en-US" sz="2000" dirty="0">
              <a:latin typeface="Calibri" pitchFamily="34" charset="0"/>
              <a:cs typeface="Calibri" pitchFamily="34" charset="0"/>
            </a:endParaRPr>
          </a:p>
        </p:txBody>
      </p:sp>
      <p:sp>
        <p:nvSpPr>
          <p:cNvPr id="11" name="Text Box 2"/>
          <p:cNvSpPr txBox="1">
            <a:spLocks noChangeArrowheads="1"/>
          </p:cNvSpPr>
          <p:nvPr/>
        </p:nvSpPr>
        <p:spPr bwMode="auto">
          <a:xfrm>
            <a:off x="6568878" y="5572891"/>
            <a:ext cx="1524000"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ctr" eaLnBrk="1" hangingPunct="1"/>
            <a:r>
              <a:rPr lang="en-US" sz="2000" dirty="0" smtClean="0">
                <a:latin typeface="Calibri" pitchFamily="34" charset="0"/>
                <a:cs typeface="Calibri" pitchFamily="34" charset="0"/>
              </a:rPr>
              <a:t>Implants</a:t>
            </a:r>
            <a:endParaRPr lang="en-US" sz="2000" dirty="0">
              <a:latin typeface="Calibri" pitchFamily="34" charset="0"/>
              <a:cs typeface="Calibri" pitchFamily="34" charset="0"/>
            </a:endParaRPr>
          </a:p>
        </p:txBody>
      </p:sp>
      <p:sp>
        <p:nvSpPr>
          <p:cNvPr id="12" name="Text Box 2"/>
          <p:cNvSpPr txBox="1">
            <a:spLocks noChangeArrowheads="1"/>
          </p:cNvSpPr>
          <p:nvPr/>
        </p:nvSpPr>
        <p:spPr bwMode="auto">
          <a:xfrm>
            <a:off x="838200" y="5451851"/>
            <a:ext cx="1676400"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ctr" eaLnBrk="1" hangingPunct="1"/>
            <a:r>
              <a:rPr lang="en-US" sz="2000" dirty="0" smtClean="0">
                <a:latin typeface="Calibri" pitchFamily="34" charset="0"/>
                <a:cs typeface="Calibri" pitchFamily="34" charset="0"/>
              </a:rPr>
              <a:t>RFID Bands</a:t>
            </a:r>
            <a:endParaRPr lang="en-US" sz="2000" dirty="0">
              <a:latin typeface="Calibri" pitchFamily="34" charset="0"/>
              <a:cs typeface="Calibri" pitchFamily="34" charset="0"/>
            </a:endParaRPr>
          </a:p>
        </p:txBody>
      </p:sp>
    </p:spTree>
    <p:extLst>
      <p:ext uri="{BB962C8B-B14F-4D97-AF65-F5344CB8AC3E}">
        <p14:creationId xmlns:p14="http://schemas.microsoft.com/office/powerpoint/2010/main" val="3056839807"/>
      </p:ext>
    </p:extLst>
  </p:cSld>
  <p:clrMapOvr>
    <a:masterClrMapping/>
  </p:clrMapOvr>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2406" y="291012"/>
            <a:ext cx="6113175" cy="573405"/>
          </a:xfrm>
        </p:spPr>
        <p:txBody>
          <a:bodyPr/>
          <a:lstStyle/>
          <a:p>
            <a:pPr marL="0" indent="0" algn="ctr">
              <a:buNone/>
            </a:pPr>
            <a:r>
              <a:rPr lang="en-US" dirty="0" smtClean="0"/>
              <a:t>Tag You’re It! At Celebration Health</a:t>
            </a:r>
            <a:endParaRPr lang="en-US" dirty="0"/>
          </a:p>
        </p:txBody>
      </p:sp>
      <p:sp>
        <p:nvSpPr>
          <p:cNvPr id="8" name="Rectangle 7"/>
          <p:cNvSpPr>
            <a:spLocks noChangeArrowheads="1"/>
          </p:cNvSpPr>
          <p:nvPr/>
        </p:nvSpPr>
        <p:spPr bwMode="auto">
          <a:xfrm>
            <a:off x="564457" y="5847566"/>
            <a:ext cx="6332670" cy="52322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marL="457200" indent="-457200"/>
            <a:r>
              <a:rPr lang="en-US" sz="1400" i="1" dirty="0" smtClean="0"/>
              <a:t>Source: “Happier, more productive … would tagging help your business?” </a:t>
            </a:r>
            <a:r>
              <a:rPr lang="en-US" sz="1400" i="1" dirty="0" err="1" smtClean="0"/>
              <a:t>Kieron</a:t>
            </a:r>
            <a:r>
              <a:rPr lang="en-US" sz="1400" i="1" dirty="0" smtClean="0"/>
              <a:t> Monks, CNN, December 3, 2014</a:t>
            </a:r>
            <a:endParaRPr lang="en-US" sz="1400" i="1" dirty="0"/>
          </a:p>
        </p:txBody>
      </p:sp>
      <p:sp>
        <p:nvSpPr>
          <p:cNvPr id="10" name="Rectangle 9"/>
          <p:cNvSpPr>
            <a:spLocks noChangeArrowheads="1"/>
          </p:cNvSpPr>
          <p:nvPr/>
        </p:nvSpPr>
        <p:spPr bwMode="auto">
          <a:xfrm>
            <a:off x="550010" y="1245320"/>
            <a:ext cx="5729740" cy="92333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r>
              <a:rPr lang="en-US" dirty="0" smtClean="0"/>
              <a:t>Operating room staff at Celebration Health Hospital in Orlando, FL wear RFID tags to track their movements and time management.</a:t>
            </a:r>
            <a:endParaRPr lang="en-US" dirty="0"/>
          </a:p>
        </p:txBody>
      </p:sp>
      <p:sp>
        <p:nvSpPr>
          <p:cNvPr id="16" name="Rectangle 15"/>
          <p:cNvSpPr>
            <a:spLocks noChangeArrowheads="1"/>
          </p:cNvSpPr>
          <p:nvPr/>
        </p:nvSpPr>
        <p:spPr bwMode="auto">
          <a:xfrm>
            <a:off x="550010" y="2254877"/>
            <a:ext cx="8093461" cy="120032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r>
              <a:rPr lang="en-US" dirty="0" smtClean="0"/>
              <a:t>"</a:t>
            </a:r>
            <a:r>
              <a:rPr lang="en-US" dirty="0"/>
              <a:t>There was nervousness at first about being tracked," says Ashley Simmons, </a:t>
            </a:r>
            <a:r>
              <a:rPr lang="en-US" dirty="0" smtClean="0"/>
              <a:t>performance manager </a:t>
            </a:r>
            <a:r>
              <a:rPr lang="en-US" dirty="0"/>
              <a:t>at the hospital. "But over time as we showed it was not being used punitively, </a:t>
            </a:r>
            <a:r>
              <a:rPr lang="en-US" dirty="0" smtClean="0"/>
              <a:t>they adapted </a:t>
            </a:r>
            <a:r>
              <a:rPr lang="en-US" dirty="0"/>
              <a:t>very quickly and got into their normal routines."</a:t>
            </a:r>
          </a:p>
        </p:txBody>
      </p:sp>
      <p:sp>
        <p:nvSpPr>
          <p:cNvPr id="17" name="Rectangle 16"/>
          <p:cNvSpPr>
            <a:spLocks noChangeArrowheads="1"/>
          </p:cNvSpPr>
          <p:nvPr/>
        </p:nvSpPr>
        <p:spPr bwMode="auto">
          <a:xfrm>
            <a:off x="550010" y="3452282"/>
            <a:ext cx="8093461" cy="92333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r>
              <a:rPr lang="en-US" dirty="0"/>
              <a:t>Based on the feedback received</a:t>
            </a:r>
            <a:r>
              <a:rPr lang="en-US" dirty="0" smtClean="0"/>
              <a:t>, Simmons </a:t>
            </a:r>
            <a:r>
              <a:rPr lang="en-US" dirty="0"/>
              <a:t>says that staff have been located too far from each other and patients, and that </a:t>
            </a:r>
            <a:r>
              <a:rPr lang="en-US" dirty="0" smtClean="0"/>
              <a:t>the workplace </a:t>
            </a:r>
            <a:r>
              <a:rPr lang="en-US" dirty="0"/>
              <a:t>environment is to be modified to improve communication.</a:t>
            </a:r>
          </a:p>
        </p:txBody>
      </p:sp>
      <p:sp>
        <p:nvSpPr>
          <p:cNvPr id="18" name="TextBox 17"/>
          <p:cNvSpPr txBox="1"/>
          <p:nvPr/>
        </p:nvSpPr>
        <p:spPr>
          <a:xfrm>
            <a:off x="582115" y="4375797"/>
            <a:ext cx="7884962" cy="646331"/>
          </a:xfrm>
          <a:prstGeom prst="rect">
            <a:avLst/>
          </a:prstGeom>
          <a:noFill/>
        </p:spPr>
        <p:txBody>
          <a:bodyPr wrap="square" rtlCol="0">
            <a:spAutoFit/>
          </a:bodyPr>
          <a:lstStyle/>
          <a:p>
            <a:r>
              <a:rPr lang="en-US" dirty="0" smtClean="0"/>
              <a:t>Staff are </a:t>
            </a:r>
            <a:r>
              <a:rPr lang="en-US" dirty="0"/>
              <a:t>given </a:t>
            </a:r>
            <a:r>
              <a:rPr lang="en-US" dirty="0" smtClean="0"/>
              <a:t>access to </a:t>
            </a:r>
            <a:r>
              <a:rPr lang="en-US" dirty="0"/>
              <a:t>their performance data and provide input on what their ideal routine would </a:t>
            </a:r>
            <a:r>
              <a:rPr lang="en-US" dirty="0" smtClean="0"/>
              <a:t>be in the support of shift redesign</a:t>
            </a:r>
            <a:endParaRPr lang="en-US" dirty="0">
              <a:solidFill>
                <a:srgbClr val="000000"/>
              </a:solidFill>
            </a:endParaRPr>
          </a:p>
        </p:txBody>
      </p:sp>
      <p:sp>
        <p:nvSpPr>
          <p:cNvPr id="19" name="TextBox 18"/>
          <p:cNvSpPr txBox="1"/>
          <p:nvPr/>
        </p:nvSpPr>
        <p:spPr>
          <a:xfrm>
            <a:off x="599755" y="5152390"/>
            <a:ext cx="8202474" cy="646331"/>
          </a:xfrm>
          <a:prstGeom prst="rect">
            <a:avLst/>
          </a:prstGeom>
          <a:noFill/>
        </p:spPr>
        <p:txBody>
          <a:bodyPr wrap="square" rtlCol="0">
            <a:spAutoFit/>
          </a:bodyPr>
          <a:lstStyle/>
          <a:p>
            <a:r>
              <a:rPr lang="en-US" dirty="0"/>
              <a:t>T</a:t>
            </a:r>
            <a:r>
              <a:rPr lang="en-US" dirty="0" smtClean="0"/>
              <a:t>he </a:t>
            </a:r>
            <a:r>
              <a:rPr lang="en-US" dirty="0"/>
              <a:t>most advanced wearable </a:t>
            </a:r>
            <a:r>
              <a:rPr lang="en-US" dirty="0" smtClean="0"/>
              <a:t>trackers include </a:t>
            </a:r>
            <a:r>
              <a:rPr lang="en-US" dirty="0"/>
              <a:t>sensors </a:t>
            </a:r>
            <a:r>
              <a:rPr lang="en-US" dirty="0" smtClean="0"/>
              <a:t>for motion</a:t>
            </a:r>
            <a:r>
              <a:rPr lang="en-US" dirty="0"/>
              <a:t>, sound, </a:t>
            </a:r>
            <a:r>
              <a:rPr lang="en-US" dirty="0" smtClean="0"/>
              <a:t>and infra</a:t>
            </a:r>
            <a:r>
              <a:rPr lang="en-US" dirty="0"/>
              <a:t>-</a:t>
            </a:r>
            <a:r>
              <a:rPr lang="en-US" dirty="0" smtClean="0"/>
              <a:t>red to support patient safety, security, and behavior pattern analysis.</a:t>
            </a:r>
            <a:endParaRPr lang="en-US" dirty="0"/>
          </a:p>
        </p:txBody>
      </p:sp>
      <p:pic>
        <p:nvPicPr>
          <p:cNvPr id="4" name="Picture 3" descr="Tablet Asset Location.gi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14902" y="72237"/>
            <a:ext cx="2529097" cy="2141302"/>
          </a:xfrm>
          <a:prstGeom prst="rect">
            <a:avLst/>
          </a:prstGeom>
        </p:spPr>
      </p:pic>
      <p:sp>
        <p:nvSpPr>
          <p:cNvPr id="20" name="Oval 19"/>
          <p:cNvSpPr/>
          <p:nvPr/>
        </p:nvSpPr>
        <p:spPr>
          <a:xfrm>
            <a:off x="353064" y="4490051"/>
            <a:ext cx="144566" cy="152400"/>
          </a:xfrm>
          <a:prstGeom prst="ellipse">
            <a:avLst/>
          </a:prstGeom>
          <a:solidFill>
            <a:srgbClr val="8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latin typeface="Calibri"/>
              <a:cs typeface="Calibri"/>
            </a:endParaRPr>
          </a:p>
        </p:txBody>
      </p:sp>
      <p:sp>
        <p:nvSpPr>
          <p:cNvPr id="21" name="Oval 20"/>
          <p:cNvSpPr/>
          <p:nvPr/>
        </p:nvSpPr>
        <p:spPr>
          <a:xfrm>
            <a:off x="353064" y="1368491"/>
            <a:ext cx="144566" cy="152400"/>
          </a:xfrm>
          <a:prstGeom prst="ellipse">
            <a:avLst/>
          </a:prstGeom>
          <a:solidFill>
            <a:srgbClr val="8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latin typeface="Calibri"/>
              <a:cs typeface="Calibri"/>
            </a:endParaRPr>
          </a:p>
        </p:txBody>
      </p:sp>
      <p:sp>
        <p:nvSpPr>
          <p:cNvPr id="22" name="Oval 21"/>
          <p:cNvSpPr/>
          <p:nvPr/>
        </p:nvSpPr>
        <p:spPr>
          <a:xfrm>
            <a:off x="353064" y="2415007"/>
            <a:ext cx="144566" cy="152400"/>
          </a:xfrm>
          <a:prstGeom prst="ellipse">
            <a:avLst/>
          </a:prstGeom>
          <a:solidFill>
            <a:srgbClr val="8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latin typeface="Calibri"/>
              <a:cs typeface="Calibri"/>
            </a:endParaRPr>
          </a:p>
        </p:txBody>
      </p:sp>
      <p:sp>
        <p:nvSpPr>
          <p:cNvPr id="23" name="Oval 22"/>
          <p:cNvSpPr/>
          <p:nvPr/>
        </p:nvSpPr>
        <p:spPr>
          <a:xfrm>
            <a:off x="353064" y="3571524"/>
            <a:ext cx="144566" cy="152400"/>
          </a:xfrm>
          <a:prstGeom prst="ellipse">
            <a:avLst/>
          </a:prstGeom>
          <a:solidFill>
            <a:srgbClr val="8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latin typeface="Calibri"/>
              <a:cs typeface="Calibri"/>
            </a:endParaRPr>
          </a:p>
        </p:txBody>
      </p:sp>
      <p:sp>
        <p:nvSpPr>
          <p:cNvPr id="24" name="Oval 23"/>
          <p:cNvSpPr/>
          <p:nvPr/>
        </p:nvSpPr>
        <p:spPr>
          <a:xfrm>
            <a:off x="364344" y="5277527"/>
            <a:ext cx="144566" cy="152400"/>
          </a:xfrm>
          <a:prstGeom prst="ellipse">
            <a:avLst/>
          </a:prstGeom>
          <a:solidFill>
            <a:srgbClr val="8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latin typeface="Calibri"/>
              <a:cs typeface="Calibri"/>
            </a:endParaRPr>
          </a:p>
        </p:txBody>
      </p:sp>
    </p:spTree>
    <p:extLst>
      <p:ext uri="{BB962C8B-B14F-4D97-AF65-F5344CB8AC3E}">
        <p14:creationId xmlns:p14="http://schemas.microsoft.com/office/powerpoint/2010/main" val="3776846768"/>
      </p:ext>
    </p:extLst>
  </p:cSld>
  <p:clrMapOvr>
    <a:masterClrMapping/>
  </p:clrMapOvr>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5025" y="284598"/>
            <a:ext cx="7546975" cy="598968"/>
          </a:xfrm>
        </p:spPr>
        <p:txBody>
          <a:bodyPr/>
          <a:lstStyle/>
          <a:p>
            <a:pPr marL="0" indent="0" algn="ctr">
              <a:buNone/>
            </a:pPr>
            <a:r>
              <a:rPr lang="en-US" dirty="0" smtClean="0"/>
              <a:t>Organizational Ergonomics Best Practices</a:t>
            </a:r>
            <a:endParaRPr lang="en-US" dirty="0"/>
          </a:p>
        </p:txBody>
      </p:sp>
      <p:sp>
        <p:nvSpPr>
          <p:cNvPr id="25" name="Text Box 2"/>
          <p:cNvSpPr txBox="1">
            <a:spLocks noChangeArrowheads="1"/>
          </p:cNvSpPr>
          <p:nvPr/>
        </p:nvSpPr>
        <p:spPr bwMode="auto">
          <a:xfrm>
            <a:off x="815975" y="5048250"/>
            <a:ext cx="7780338" cy="4619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l" eaLnBrk="1" hangingPunct="1"/>
            <a:r>
              <a:rPr lang="en-US" sz="2400">
                <a:latin typeface="Calibri" pitchFamily="34" charset="0"/>
                <a:cs typeface="Calibri" pitchFamily="34" charset="0"/>
              </a:rPr>
              <a:t>Match screen displays to the process / form being transacted</a:t>
            </a:r>
          </a:p>
        </p:txBody>
      </p:sp>
      <p:sp>
        <p:nvSpPr>
          <p:cNvPr id="26" name="Text Box 3"/>
          <p:cNvSpPr txBox="1">
            <a:spLocks noChangeArrowheads="1"/>
          </p:cNvSpPr>
          <p:nvPr/>
        </p:nvSpPr>
        <p:spPr bwMode="auto">
          <a:xfrm>
            <a:off x="835025" y="2955925"/>
            <a:ext cx="7089775" cy="8302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l" eaLnBrk="1" hangingPunct="1"/>
            <a:r>
              <a:rPr lang="en-US" sz="2400">
                <a:latin typeface="Calibri" pitchFamily="34" charset="0"/>
                <a:cs typeface="Calibri" pitchFamily="34" charset="0"/>
              </a:rPr>
              <a:t>Remove the impact of work environment factors – lighting, temperature, noise</a:t>
            </a:r>
          </a:p>
        </p:txBody>
      </p:sp>
      <p:sp>
        <p:nvSpPr>
          <p:cNvPr id="27" name="Text Box 4"/>
          <p:cNvSpPr txBox="1">
            <a:spLocks noChangeArrowheads="1"/>
          </p:cNvSpPr>
          <p:nvPr/>
        </p:nvSpPr>
        <p:spPr bwMode="auto">
          <a:xfrm>
            <a:off x="854075" y="3898900"/>
            <a:ext cx="4705350" cy="4619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l" eaLnBrk="1" hangingPunct="1"/>
            <a:r>
              <a:rPr lang="en-US" sz="2400">
                <a:latin typeface="Calibri" pitchFamily="34" charset="0"/>
                <a:cs typeface="Calibri" pitchFamily="34" charset="0"/>
              </a:rPr>
              <a:t>Improve error detection approaches</a:t>
            </a:r>
          </a:p>
        </p:txBody>
      </p:sp>
      <p:sp>
        <p:nvSpPr>
          <p:cNvPr id="28" name="Text Box 5"/>
          <p:cNvSpPr txBox="1">
            <a:spLocks noChangeArrowheads="1"/>
          </p:cNvSpPr>
          <p:nvPr/>
        </p:nvSpPr>
        <p:spPr bwMode="auto">
          <a:xfrm>
            <a:off x="873125" y="4429125"/>
            <a:ext cx="5961063" cy="4619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l" eaLnBrk="1" hangingPunct="1"/>
            <a:r>
              <a:rPr lang="en-US" sz="2400">
                <a:latin typeface="Calibri" pitchFamily="34" charset="0"/>
                <a:cs typeface="Calibri" pitchFamily="34" charset="0"/>
              </a:rPr>
              <a:t>Reduce task complexity to skill level if possible</a:t>
            </a:r>
          </a:p>
        </p:txBody>
      </p:sp>
      <p:sp>
        <p:nvSpPr>
          <p:cNvPr id="29" name="Text Box 6"/>
          <p:cNvSpPr txBox="1">
            <a:spLocks noChangeArrowheads="1"/>
          </p:cNvSpPr>
          <p:nvPr/>
        </p:nvSpPr>
        <p:spPr bwMode="auto">
          <a:xfrm>
            <a:off x="685800" y="1219200"/>
            <a:ext cx="7696200" cy="9461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ctr" eaLnBrk="1" hangingPunct="1"/>
            <a:r>
              <a:rPr lang="en-US" sz="2800" dirty="0">
                <a:solidFill>
                  <a:srgbClr val="008000"/>
                </a:solidFill>
                <a:latin typeface="Comic Sans MS" pitchFamily="66" charset="0"/>
              </a:rPr>
              <a:t>The best approach for minimizing human error is to engineer out the risk</a:t>
            </a:r>
          </a:p>
        </p:txBody>
      </p:sp>
      <p:sp>
        <p:nvSpPr>
          <p:cNvPr id="30" name="Text Box 7"/>
          <p:cNvSpPr txBox="1">
            <a:spLocks noChangeArrowheads="1"/>
          </p:cNvSpPr>
          <p:nvPr/>
        </p:nvSpPr>
        <p:spPr bwMode="auto">
          <a:xfrm>
            <a:off x="803275" y="2414588"/>
            <a:ext cx="5886450" cy="46196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l" eaLnBrk="1" hangingPunct="1"/>
            <a:r>
              <a:rPr lang="en-US" sz="2400" dirty="0">
                <a:latin typeface="Calibri" pitchFamily="34" charset="0"/>
                <a:cs typeface="Calibri" pitchFamily="34" charset="0"/>
              </a:rPr>
              <a:t>Standardize control layouts and shape coding </a:t>
            </a:r>
          </a:p>
        </p:txBody>
      </p:sp>
      <p:sp>
        <p:nvSpPr>
          <p:cNvPr id="31" name="Text Box 8"/>
          <p:cNvSpPr txBox="1">
            <a:spLocks noChangeArrowheads="1"/>
          </p:cNvSpPr>
          <p:nvPr/>
        </p:nvSpPr>
        <p:spPr bwMode="auto">
          <a:xfrm>
            <a:off x="822325" y="5634038"/>
            <a:ext cx="7392988" cy="46196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l" eaLnBrk="1" hangingPunct="1"/>
            <a:r>
              <a:rPr lang="en-US" sz="2400">
                <a:latin typeface="Calibri" pitchFamily="34" charset="0"/>
                <a:cs typeface="Calibri" pitchFamily="34" charset="0"/>
              </a:rPr>
              <a:t>Use color coding, icons, and creativity to engineer out risk</a:t>
            </a:r>
          </a:p>
        </p:txBody>
      </p:sp>
      <p:graphicFrame>
        <p:nvGraphicFramePr>
          <p:cNvPr id="32" name="Object 10"/>
          <p:cNvGraphicFramePr>
            <a:graphicFrameLocks noChangeAspect="1"/>
          </p:cNvGraphicFramePr>
          <p:nvPr>
            <p:extLst>
              <p:ext uri="{D42A27DB-BD31-4B8C-83A1-F6EECF244321}">
                <p14:modId xmlns:p14="http://schemas.microsoft.com/office/powerpoint/2010/main" val="1718611188"/>
              </p:ext>
            </p:extLst>
          </p:nvPr>
        </p:nvGraphicFramePr>
        <p:xfrm>
          <a:off x="609600" y="2543175"/>
          <a:ext cx="152400" cy="152400"/>
        </p:xfrm>
        <a:graphic>
          <a:graphicData uri="http://schemas.openxmlformats.org/presentationml/2006/ole">
            <mc:AlternateContent xmlns:mc="http://schemas.openxmlformats.org/markup-compatibility/2006">
              <mc:Choice xmlns:v="urn:schemas-microsoft-com:vml" Requires="v">
                <p:oleObj spid="_x0000_s738549" name="CorelDRAW" r:id="rId3" imgW="304800" imgH="304800" progId="CorelDRAW.Graphic.10">
                  <p:embed/>
                </p:oleObj>
              </mc:Choice>
              <mc:Fallback>
                <p:oleObj name="CorelDRAW" r:id="rId3" imgW="304800" imgH="304800" progId="CorelDRAW.Graphic.10">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 y="2543175"/>
                        <a:ext cx="152400" cy="152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oleObj>
              </mc:Fallback>
            </mc:AlternateContent>
          </a:graphicData>
        </a:graphic>
      </p:graphicFrame>
      <p:graphicFrame>
        <p:nvGraphicFramePr>
          <p:cNvPr id="33" name="Object 11"/>
          <p:cNvGraphicFramePr>
            <a:graphicFrameLocks noChangeAspect="1"/>
          </p:cNvGraphicFramePr>
          <p:nvPr>
            <p:extLst>
              <p:ext uri="{D42A27DB-BD31-4B8C-83A1-F6EECF244321}">
                <p14:modId xmlns:p14="http://schemas.microsoft.com/office/powerpoint/2010/main" val="409967315"/>
              </p:ext>
            </p:extLst>
          </p:nvPr>
        </p:nvGraphicFramePr>
        <p:xfrm>
          <a:off x="609600" y="4567238"/>
          <a:ext cx="152400" cy="152400"/>
        </p:xfrm>
        <a:graphic>
          <a:graphicData uri="http://schemas.openxmlformats.org/presentationml/2006/ole">
            <mc:AlternateContent xmlns:mc="http://schemas.openxmlformats.org/markup-compatibility/2006">
              <mc:Choice xmlns:v="urn:schemas-microsoft-com:vml" Requires="v">
                <p:oleObj spid="_x0000_s738550" name="CorelDRAW" r:id="rId5" imgW="304800" imgH="304800" progId="CorelDRAW.Graphic.10">
                  <p:embed/>
                </p:oleObj>
              </mc:Choice>
              <mc:Fallback>
                <p:oleObj name="CorelDRAW" r:id="rId5" imgW="304800" imgH="304800" progId="CorelDRAW.Graphic.10">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 y="4567238"/>
                        <a:ext cx="152400" cy="152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oleObj>
              </mc:Fallback>
            </mc:AlternateContent>
          </a:graphicData>
        </a:graphic>
      </p:graphicFrame>
      <p:graphicFrame>
        <p:nvGraphicFramePr>
          <p:cNvPr id="34" name="Object 12"/>
          <p:cNvGraphicFramePr>
            <a:graphicFrameLocks noChangeAspect="1"/>
          </p:cNvGraphicFramePr>
          <p:nvPr>
            <p:extLst>
              <p:ext uri="{D42A27DB-BD31-4B8C-83A1-F6EECF244321}">
                <p14:modId xmlns:p14="http://schemas.microsoft.com/office/powerpoint/2010/main" val="3160751959"/>
              </p:ext>
            </p:extLst>
          </p:nvPr>
        </p:nvGraphicFramePr>
        <p:xfrm>
          <a:off x="609600" y="4022725"/>
          <a:ext cx="152400" cy="152400"/>
        </p:xfrm>
        <a:graphic>
          <a:graphicData uri="http://schemas.openxmlformats.org/presentationml/2006/ole">
            <mc:AlternateContent xmlns:mc="http://schemas.openxmlformats.org/markup-compatibility/2006">
              <mc:Choice xmlns:v="urn:schemas-microsoft-com:vml" Requires="v">
                <p:oleObj spid="_x0000_s738551" name="CorelDRAW" r:id="rId6" imgW="304800" imgH="304800" progId="CorelDRAW.Graphic.10">
                  <p:embed/>
                </p:oleObj>
              </mc:Choice>
              <mc:Fallback>
                <p:oleObj name="CorelDRAW" r:id="rId6" imgW="304800" imgH="304800" progId="CorelDRAW.Graphic.10">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 y="4022725"/>
                        <a:ext cx="152400" cy="152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oleObj>
              </mc:Fallback>
            </mc:AlternateContent>
          </a:graphicData>
        </a:graphic>
      </p:graphicFrame>
      <p:graphicFrame>
        <p:nvGraphicFramePr>
          <p:cNvPr id="35" name="Object 13"/>
          <p:cNvGraphicFramePr>
            <a:graphicFrameLocks noChangeAspect="1"/>
          </p:cNvGraphicFramePr>
          <p:nvPr>
            <p:extLst>
              <p:ext uri="{D42A27DB-BD31-4B8C-83A1-F6EECF244321}">
                <p14:modId xmlns:p14="http://schemas.microsoft.com/office/powerpoint/2010/main" val="1877621708"/>
              </p:ext>
            </p:extLst>
          </p:nvPr>
        </p:nvGraphicFramePr>
        <p:xfrm>
          <a:off x="609600" y="3079750"/>
          <a:ext cx="152400" cy="152400"/>
        </p:xfrm>
        <a:graphic>
          <a:graphicData uri="http://schemas.openxmlformats.org/presentationml/2006/ole">
            <mc:AlternateContent xmlns:mc="http://schemas.openxmlformats.org/markup-compatibility/2006">
              <mc:Choice xmlns:v="urn:schemas-microsoft-com:vml" Requires="v">
                <p:oleObj spid="_x0000_s738552" name="CorelDRAW" r:id="rId7" imgW="304800" imgH="304800" progId="CorelDRAW.Graphic.10">
                  <p:embed/>
                </p:oleObj>
              </mc:Choice>
              <mc:Fallback>
                <p:oleObj name="CorelDRAW" r:id="rId7" imgW="304800" imgH="304800" progId="CorelDRAW.Graphic.10">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 y="3079750"/>
                        <a:ext cx="152400" cy="152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oleObj>
              </mc:Fallback>
            </mc:AlternateContent>
          </a:graphicData>
        </a:graphic>
      </p:graphicFrame>
      <p:graphicFrame>
        <p:nvGraphicFramePr>
          <p:cNvPr id="36" name="Object 14"/>
          <p:cNvGraphicFramePr>
            <a:graphicFrameLocks noChangeAspect="1"/>
          </p:cNvGraphicFramePr>
          <p:nvPr>
            <p:extLst>
              <p:ext uri="{D42A27DB-BD31-4B8C-83A1-F6EECF244321}">
                <p14:modId xmlns:p14="http://schemas.microsoft.com/office/powerpoint/2010/main" val="4077759857"/>
              </p:ext>
            </p:extLst>
          </p:nvPr>
        </p:nvGraphicFramePr>
        <p:xfrm>
          <a:off x="609600" y="5186363"/>
          <a:ext cx="152400" cy="152400"/>
        </p:xfrm>
        <a:graphic>
          <a:graphicData uri="http://schemas.openxmlformats.org/presentationml/2006/ole">
            <mc:AlternateContent xmlns:mc="http://schemas.openxmlformats.org/markup-compatibility/2006">
              <mc:Choice xmlns:v="urn:schemas-microsoft-com:vml" Requires="v">
                <p:oleObj spid="_x0000_s738553" name="CorelDRAW" r:id="rId8" imgW="304800" imgH="304800" progId="CorelDRAW.Graphic.10">
                  <p:embed/>
                </p:oleObj>
              </mc:Choice>
              <mc:Fallback>
                <p:oleObj name="CorelDRAW" r:id="rId8" imgW="304800" imgH="304800" progId="CorelDRAW.Graphic.10">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 y="5186363"/>
                        <a:ext cx="152400" cy="152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oleObj>
              </mc:Fallback>
            </mc:AlternateContent>
          </a:graphicData>
        </a:graphic>
      </p:graphicFrame>
      <p:graphicFrame>
        <p:nvGraphicFramePr>
          <p:cNvPr id="37" name="Object 15"/>
          <p:cNvGraphicFramePr>
            <a:graphicFrameLocks noChangeAspect="1"/>
          </p:cNvGraphicFramePr>
          <p:nvPr>
            <p:extLst>
              <p:ext uri="{D42A27DB-BD31-4B8C-83A1-F6EECF244321}">
                <p14:modId xmlns:p14="http://schemas.microsoft.com/office/powerpoint/2010/main" val="1043575810"/>
              </p:ext>
            </p:extLst>
          </p:nvPr>
        </p:nvGraphicFramePr>
        <p:xfrm>
          <a:off x="609600" y="5781675"/>
          <a:ext cx="152400" cy="152400"/>
        </p:xfrm>
        <a:graphic>
          <a:graphicData uri="http://schemas.openxmlformats.org/presentationml/2006/ole">
            <mc:AlternateContent xmlns:mc="http://schemas.openxmlformats.org/markup-compatibility/2006">
              <mc:Choice xmlns:v="urn:schemas-microsoft-com:vml" Requires="v">
                <p:oleObj spid="_x0000_s738554" name="CorelDRAW" r:id="rId9" imgW="304800" imgH="304800" progId="CorelDRAW.Graphic.10">
                  <p:embed/>
                </p:oleObj>
              </mc:Choice>
              <mc:Fallback>
                <p:oleObj name="CorelDRAW" r:id="rId9" imgW="304800" imgH="304800" progId="CorelDRAW.Graphic.10">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 y="5781675"/>
                        <a:ext cx="152400" cy="152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2163758801"/>
      </p:ext>
    </p:extLst>
  </p:cSld>
  <p:clrMapOvr>
    <a:masterClrMapping/>
  </p:clrMapOvr>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800" y="304800"/>
            <a:ext cx="4105135" cy="1282904"/>
          </a:xfrm>
          <a:solidFill>
            <a:schemeClr val="accent3">
              <a:lumMod val="20000"/>
              <a:lumOff val="80000"/>
              <a:alpha val="52000"/>
            </a:schemeClr>
          </a:solidFill>
          <a:ln w="25400" cmpd="sng">
            <a:solidFill>
              <a:schemeClr val="tx1"/>
            </a:solidFill>
            <a:prstDash val="sysDot"/>
          </a:ln>
          <a:effectLst/>
        </p:spPr>
        <p:txBody>
          <a:bodyPr vert="horz" lIns="91440" tIns="45720" rIns="91440" bIns="45720" rtlCol="0" anchor="ctr" anchorCtr="1">
            <a:noAutofit/>
          </a:bodyPr>
          <a:lstStyle/>
          <a:p>
            <a:pPr marL="0" indent="0" algn="ctr">
              <a:buNone/>
            </a:pPr>
            <a:r>
              <a:rPr lang="en-US" sz="2800" dirty="0" smtClean="0"/>
              <a:t>The Daily Process of Error Proofing</a:t>
            </a:r>
            <a:endParaRPr lang="en-US" sz="2800" dirty="0"/>
          </a:p>
        </p:txBody>
      </p:sp>
      <p:sp>
        <p:nvSpPr>
          <p:cNvPr id="3" name="Text Box 3"/>
          <p:cNvSpPr txBox="1">
            <a:spLocks noChangeArrowheads="1"/>
          </p:cNvSpPr>
          <p:nvPr/>
        </p:nvSpPr>
        <p:spPr bwMode="auto">
          <a:xfrm>
            <a:off x="520717" y="3418299"/>
            <a:ext cx="5515518" cy="954107"/>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r>
              <a:rPr lang="en-US" sz="2800" dirty="0" smtClean="0">
                <a:latin typeface="Calibri"/>
                <a:cs typeface="Calibri"/>
              </a:rPr>
              <a:t>Which processes are we going to focus our error proofing efforts on?</a:t>
            </a:r>
            <a:endParaRPr lang="en-US" sz="2800" dirty="0">
              <a:latin typeface="Calibri"/>
              <a:cs typeface="Calibri"/>
            </a:endParaRPr>
          </a:p>
        </p:txBody>
      </p:sp>
      <p:sp>
        <p:nvSpPr>
          <p:cNvPr id="4" name="Text Box 4"/>
          <p:cNvSpPr txBox="1">
            <a:spLocks noChangeArrowheads="1"/>
          </p:cNvSpPr>
          <p:nvPr/>
        </p:nvSpPr>
        <p:spPr bwMode="auto">
          <a:xfrm>
            <a:off x="520719" y="2206924"/>
            <a:ext cx="4647435" cy="954107"/>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defPPr>
              <a:defRPr lang="en-US"/>
            </a:defPPr>
            <a:lvl1pPr algn="ctr">
              <a:defRPr sz="2800">
                <a:effectLst>
                  <a:outerShdw blurRad="38100" dist="38100" dir="2700000" algn="tl">
                    <a:srgbClr val="000000"/>
                  </a:outerShdw>
                </a:effectLst>
                <a:latin typeface="Calibri"/>
                <a:cs typeface="Calibri"/>
              </a:defRPr>
            </a:lvl1pPr>
          </a:lstStyle>
          <a:p>
            <a:pPr algn="l"/>
            <a:r>
              <a:rPr lang="en-US" dirty="0" smtClean="0">
                <a:effectLst/>
              </a:rPr>
              <a:t>Who are we going to engage in our error proofing efforts?</a:t>
            </a:r>
            <a:endParaRPr lang="en-US" dirty="0">
              <a:effectLst/>
            </a:endParaRPr>
          </a:p>
        </p:txBody>
      </p:sp>
      <p:sp>
        <p:nvSpPr>
          <p:cNvPr id="6" name="Oval 5"/>
          <p:cNvSpPr/>
          <p:nvPr/>
        </p:nvSpPr>
        <p:spPr>
          <a:xfrm>
            <a:off x="291354" y="2440320"/>
            <a:ext cx="144566" cy="152400"/>
          </a:xfrm>
          <a:prstGeom prst="ellipse">
            <a:avLst/>
          </a:prstGeom>
          <a:solidFill>
            <a:srgbClr val="8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7" name="Oval 6"/>
          <p:cNvSpPr/>
          <p:nvPr/>
        </p:nvSpPr>
        <p:spPr>
          <a:xfrm>
            <a:off x="291354" y="3638244"/>
            <a:ext cx="144566" cy="152400"/>
          </a:xfrm>
          <a:prstGeom prst="ellipse">
            <a:avLst/>
          </a:prstGeom>
          <a:solidFill>
            <a:srgbClr val="8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2" name="Text Box 8"/>
          <p:cNvSpPr txBox="1">
            <a:spLocks noChangeArrowheads="1"/>
          </p:cNvSpPr>
          <p:nvPr/>
        </p:nvSpPr>
        <p:spPr bwMode="auto">
          <a:xfrm>
            <a:off x="1179783" y="4871369"/>
            <a:ext cx="6781800" cy="120032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ctr" eaLnBrk="1" hangingPunct="1"/>
            <a:r>
              <a:rPr lang="en-US" sz="2400" dirty="0">
                <a:latin typeface="Comic Sans MS" pitchFamily="66" charset="0"/>
              </a:rPr>
              <a:t>“If you get to the point where you think you know it all, you’re going to stop learning.” – John Wooden</a:t>
            </a:r>
          </a:p>
        </p:txBody>
      </p:sp>
      <p:grpSp>
        <p:nvGrpSpPr>
          <p:cNvPr id="57" name="Group 56"/>
          <p:cNvGrpSpPr/>
          <p:nvPr/>
        </p:nvGrpSpPr>
        <p:grpSpPr>
          <a:xfrm>
            <a:off x="5140979" y="173742"/>
            <a:ext cx="3883959" cy="2991207"/>
            <a:chOff x="5140979" y="173742"/>
            <a:chExt cx="3883959" cy="2991207"/>
          </a:xfrm>
        </p:grpSpPr>
        <p:sp>
          <p:nvSpPr>
            <p:cNvPr id="45" name="Rectangle 16"/>
            <p:cNvSpPr>
              <a:spLocks noChangeArrowheads="1"/>
            </p:cNvSpPr>
            <p:nvPr/>
          </p:nvSpPr>
          <p:spPr bwMode="auto">
            <a:xfrm>
              <a:off x="5855254" y="439007"/>
              <a:ext cx="2907654" cy="2321071"/>
            </a:xfrm>
            <a:prstGeom prst="rect">
              <a:avLst/>
            </a:prstGeom>
            <a:solidFill>
              <a:srgbClr val="FFFF99"/>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46" name="Text Box 17"/>
            <p:cNvSpPr txBox="1">
              <a:spLocks noChangeArrowheads="1"/>
            </p:cNvSpPr>
            <p:nvPr/>
          </p:nvSpPr>
          <p:spPr bwMode="auto">
            <a:xfrm>
              <a:off x="5852952" y="2826395"/>
              <a:ext cx="2577239" cy="33855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r>
                <a:rPr lang="en-US" sz="1600" dirty="0">
                  <a:latin typeface="Comic Sans MS" charset="0"/>
                </a:rPr>
                <a:t>% of Workforce Engaged</a:t>
              </a:r>
            </a:p>
          </p:txBody>
        </p:sp>
        <p:sp>
          <p:nvSpPr>
            <p:cNvPr id="47" name="Text Box 18"/>
            <p:cNvSpPr txBox="1">
              <a:spLocks noChangeArrowheads="1"/>
            </p:cNvSpPr>
            <p:nvPr/>
          </p:nvSpPr>
          <p:spPr bwMode="auto">
            <a:xfrm rot="16200000">
              <a:off x="4258515" y="1444517"/>
              <a:ext cx="2452323" cy="33855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r>
                <a:rPr lang="en-US" sz="1600" dirty="0">
                  <a:latin typeface="Comic Sans MS" charset="0"/>
                </a:rPr>
                <a:t>% of Processes </a:t>
              </a:r>
              <a:r>
                <a:rPr lang="en-US" sz="1600" dirty="0" err="1" smtClean="0">
                  <a:latin typeface="Comic Sans MS" charset="0"/>
                </a:rPr>
                <a:t>DMAI</a:t>
              </a:r>
              <a:r>
                <a:rPr lang="en-US" sz="1600" dirty="0" err="1" smtClean="0">
                  <a:latin typeface="Arial"/>
                </a:rPr>
                <a:t>’</a:t>
              </a:r>
              <a:r>
                <a:rPr lang="en-US" sz="1600" dirty="0" err="1" smtClean="0">
                  <a:latin typeface="Comic Sans MS" charset="0"/>
                </a:rPr>
                <a:t>d</a:t>
              </a:r>
              <a:endParaRPr lang="en-US" sz="1600" dirty="0">
                <a:latin typeface="Comic Sans MS" charset="0"/>
              </a:endParaRPr>
            </a:p>
          </p:txBody>
        </p:sp>
        <p:sp>
          <p:nvSpPr>
            <p:cNvPr id="48" name="Line 19"/>
            <p:cNvSpPr>
              <a:spLocks noChangeShapeType="1"/>
            </p:cNvSpPr>
            <p:nvPr/>
          </p:nvSpPr>
          <p:spPr bwMode="auto">
            <a:xfrm>
              <a:off x="7317342" y="439007"/>
              <a:ext cx="0" cy="2321071"/>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49" name="Line 20"/>
            <p:cNvSpPr>
              <a:spLocks noChangeShapeType="1"/>
            </p:cNvSpPr>
            <p:nvPr/>
          </p:nvSpPr>
          <p:spPr bwMode="auto">
            <a:xfrm>
              <a:off x="5855254" y="1632701"/>
              <a:ext cx="2907654" cy="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50" name="Text Box 21"/>
            <p:cNvSpPr txBox="1">
              <a:spLocks noChangeArrowheads="1"/>
            </p:cNvSpPr>
            <p:nvPr/>
          </p:nvSpPr>
          <p:spPr bwMode="auto">
            <a:xfrm>
              <a:off x="7333863" y="637956"/>
              <a:ext cx="1387744" cy="83099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lgn="ctr"/>
              <a:r>
                <a:rPr lang="en-US" sz="1600">
                  <a:solidFill>
                    <a:srgbClr val="006600"/>
                  </a:solidFill>
                  <a:latin typeface="Comic Sans MS" charset="0"/>
                </a:rPr>
                <a:t>High Performance Workplace</a:t>
              </a:r>
            </a:p>
          </p:txBody>
        </p:sp>
        <p:sp>
          <p:nvSpPr>
            <p:cNvPr id="51" name="Text Box 22"/>
            <p:cNvSpPr txBox="1">
              <a:spLocks noChangeArrowheads="1"/>
            </p:cNvSpPr>
            <p:nvPr/>
          </p:nvSpPr>
          <p:spPr bwMode="auto">
            <a:xfrm>
              <a:off x="5880036" y="1936652"/>
              <a:ext cx="1387744" cy="58477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lgn="ctr"/>
              <a:r>
                <a:rPr lang="en-US" sz="1600">
                  <a:solidFill>
                    <a:schemeClr val="accent2"/>
                  </a:solidFill>
                  <a:latin typeface="Comic Sans MS" charset="0"/>
                </a:rPr>
                <a:t>Traditional Workplace</a:t>
              </a:r>
            </a:p>
          </p:txBody>
        </p:sp>
        <p:sp>
          <p:nvSpPr>
            <p:cNvPr id="52" name="Text Box 23"/>
            <p:cNvSpPr txBox="1">
              <a:spLocks noChangeArrowheads="1"/>
            </p:cNvSpPr>
            <p:nvPr/>
          </p:nvSpPr>
          <p:spPr bwMode="auto">
            <a:xfrm>
              <a:off x="5896556" y="742957"/>
              <a:ext cx="1387744" cy="58477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lgn="ctr"/>
              <a:r>
                <a:rPr lang="en-US" sz="1600" dirty="0">
                  <a:solidFill>
                    <a:srgbClr val="A50021"/>
                  </a:solidFill>
                  <a:latin typeface="Comic Sans MS" charset="0"/>
                </a:rPr>
                <a:t>Efficient Workplace</a:t>
              </a:r>
            </a:p>
          </p:txBody>
        </p:sp>
        <p:sp>
          <p:nvSpPr>
            <p:cNvPr id="53" name="Text Box 24"/>
            <p:cNvSpPr txBox="1">
              <a:spLocks noChangeArrowheads="1"/>
            </p:cNvSpPr>
            <p:nvPr/>
          </p:nvSpPr>
          <p:spPr bwMode="auto">
            <a:xfrm>
              <a:off x="7333863" y="1922835"/>
              <a:ext cx="1387744" cy="58477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lgn="ctr"/>
              <a:r>
                <a:rPr lang="en-US" sz="1600">
                  <a:solidFill>
                    <a:srgbClr val="A50021"/>
                  </a:solidFill>
                  <a:latin typeface="Comic Sans MS" charset="0"/>
                </a:rPr>
                <a:t>Engaged Workplace</a:t>
              </a:r>
            </a:p>
          </p:txBody>
        </p:sp>
        <p:sp>
          <p:nvSpPr>
            <p:cNvPr id="54" name="Text Box 25"/>
            <p:cNvSpPr txBox="1">
              <a:spLocks noChangeArrowheads="1"/>
            </p:cNvSpPr>
            <p:nvPr/>
          </p:nvSpPr>
          <p:spPr bwMode="auto">
            <a:xfrm>
              <a:off x="5140979" y="2826395"/>
              <a:ext cx="660831" cy="30777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lgn="ctr"/>
              <a:r>
                <a:rPr lang="en-US" sz="1400" dirty="0">
                  <a:solidFill>
                    <a:srgbClr val="0000FF"/>
                  </a:solidFill>
                  <a:latin typeface="Arial Rounded MT Bold" charset="0"/>
                </a:rPr>
                <a:t>LOW</a:t>
              </a:r>
            </a:p>
          </p:txBody>
        </p:sp>
        <p:sp>
          <p:nvSpPr>
            <p:cNvPr id="55" name="Text Box 26"/>
            <p:cNvSpPr txBox="1">
              <a:spLocks noChangeArrowheads="1"/>
            </p:cNvSpPr>
            <p:nvPr/>
          </p:nvSpPr>
          <p:spPr bwMode="auto">
            <a:xfrm>
              <a:off x="5154950" y="173742"/>
              <a:ext cx="660831" cy="30777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lgn="ctr"/>
              <a:r>
                <a:rPr lang="en-US" sz="1400" dirty="0">
                  <a:solidFill>
                    <a:srgbClr val="008000"/>
                  </a:solidFill>
                  <a:latin typeface="Arial Rounded MT Bold" charset="0"/>
                </a:rPr>
                <a:t>HIGH</a:t>
              </a:r>
            </a:p>
          </p:txBody>
        </p:sp>
        <p:sp>
          <p:nvSpPr>
            <p:cNvPr id="56" name="Text Box 27"/>
            <p:cNvSpPr txBox="1">
              <a:spLocks noChangeArrowheads="1"/>
            </p:cNvSpPr>
            <p:nvPr/>
          </p:nvSpPr>
          <p:spPr bwMode="auto">
            <a:xfrm>
              <a:off x="8364107" y="2836066"/>
              <a:ext cx="660831" cy="30777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lgn="ctr"/>
              <a:r>
                <a:rPr lang="en-US" sz="1400" dirty="0">
                  <a:solidFill>
                    <a:srgbClr val="008000"/>
                  </a:solidFill>
                  <a:latin typeface="Arial Rounded MT Bold" charset="0"/>
                </a:rPr>
                <a:t>HIGH</a:t>
              </a:r>
            </a:p>
          </p:txBody>
        </p:sp>
      </p:grpSp>
    </p:spTree>
    <p:extLst>
      <p:ext uri="{BB962C8B-B14F-4D97-AF65-F5344CB8AC3E}">
        <p14:creationId xmlns:p14="http://schemas.microsoft.com/office/powerpoint/2010/main" val="3659079013"/>
      </p:ext>
    </p:extLst>
  </p:cSld>
  <p:clrMapOvr>
    <a:masterClrMapping/>
  </p:clrMapOvr>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idx="4294967295"/>
          </p:nvPr>
        </p:nvSpPr>
        <p:spPr>
          <a:xfrm>
            <a:off x="1428819" y="228600"/>
            <a:ext cx="6285021" cy="609600"/>
          </a:xfrm>
          <a:solidFill>
            <a:schemeClr val="bg1"/>
          </a:solidFill>
          <a:ln w="25400" cmpd="sng">
            <a:solidFill>
              <a:schemeClr val="tx1"/>
            </a:solidFill>
            <a:prstDash val="sysDot"/>
          </a:ln>
          <a:effectLst/>
        </p:spPr>
        <p:txBody>
          <a:bodyPr vert="horz" lIns="91440" tIns="45720" rIns="91440" bIns="45720" rtlCol="0" anchor="ctr" anchorCtr="1">
            <a:noAutofit/>
          </a:bodyPr>
          <a:lstStyle/>
          <a:p>
            <a:pPr marL="0" indent="0" algn="ctr">
              <a:buNone/>
            </a:pPr>
            <a:r>
              <a:rPr lang="en-US"/>
              <a:t>Three Approaches to Improvement</a:t>
            </a:r>
          </a:p>
        </p:txBody>
      </p:sp>
      <p:grpSp>
        <p:nvGrpSpPr>
          <p:cNvPr id="2" name="Group 1"/>
          <p:cNvGrpSpPr/>
          <p:nvPr/>
        </p:nvGrpSpPr>
        <p:grpSpPr>
          <a:xfrm>
            <a:off x="344183" y="2208577"/>
            <a:ext cx="2590800" cy="4061401"/>
            <a:chOff x="-381000" y="1476375"/>
            <a:chExt cx="2590800" cy="4061401"/>
          </a:xfrm>
        </p:grpSpPr>
        <p:graphicFrame>
          <p:nvGraphicFramePr>
            <p:cNvPr id="5" name="Object 4"/>
            <p:cNvGraphicFramePr>
              <a:graphicFrameLocks noChangeAspect="1"/>
            </p:cNvGraphicFramePr>
            <p:nvPr>
              <p:extLst>
                <p:ext uri="{D42A27DB-BD31-4B8C-83A1-F6EECF244321}">
                  <p14:modId xmlns:p14="http://schemas.microsoft.com/office/powerpoint/2010/main" val="3133675466"/>
                </p:ext>
              </p:extLst>
            </p:nvPr>
          </p:nvGraphicFramePr>
          <p:xfrm>
            <a:off x="748226" y="2130425"/>
            <a:ext cx="332349" cy="460375"/>
          </p:xfrm>
          <a:graphic>
            <a:graphicData uri="http://schemas.openxmlformats.org/presentationml/2006/ole">
              <mc:AlternateContent xmlns:mc="http://schemas.openxmlformats.org/markup-compatibility/2006">
                <mc:Choice xmlns:v="urn:schemas-microsoft-com:vml" Requires="v">
                  <p:oleObj spid="_x0000_s729604" name="CorelDRAW" r:id="rId3" imgW="419100" imgH="571500" progId="CorelDRAW.Graphic.12">
                    <p:embed/>
                  </p:oleObj>
                </mc:Choice>
                <mc:Fallback>
                  <p:oleObj name="CorelDRAW" r:id="rId3" imgW="419100" imgH="571500" progId="CorelDRAW.Graphic.12">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8226" y="2130425"/>
                          <a:ext cx="332349" cy="460375"/>
                        </a:xfrm>
                        <a:prstGeom prst="rect">
                          <a:avLst/>
                        </a:prstGeom>
                        <a:noFill/>
                        <a:ln>
                          <a:noFill/>
                        </a:ln>
                        <a:effectLst/>
                        <a:extLst/>
                      </p:spPr>
                    </p:pic>
                  </p:oleObj>
                </mc:Fallback>
              </mc:AlternateContent>
            </a:graphicData>
          </a:graphic>
        </p:graphicFrame>
        <p:sp>
          <p:nvSpPr>
            <p:cNvPr id="6" name="Text Box 5"/>
            <p:cNvSpPr txBox="1">
              <a:spLocks noChangeArrowheads="1"/>
            </p:cNvSpPr>
            <p:nvPr/>
          </p:nvSpPr>
          <p:spPr bwMode="auto">
            <a:xfrm>
              <a:off x="-152400" y="1476375"/>
              <a:ext cx="2133600" cy="584776"/>
            </a:xfrm>
            <a:prstGeom prst="rect">
              <a:avLst/>
            </a:prstGeom>
            <a:solidFill>
              <a:srgbClr val="FFFF99"/>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defRPr/>
              </a:pPr>
              <a:r>
                <a:rPr lang="en-US" sz="1600" dirty="0" smtClean="0">
                  <a:latin typeface="Arial Rounded MT Bold" charset="0"/>
                  <a:cs typeface="+mn-cs"/>
                </a:rPr>
                <a:t>Select the problem to be solved</a:t>
              </a:r>
            </a:p>
          </p:txBody>
        </p:sp>
        <p:sp>
          <p:nvSpPr>
            <p:cNvPr id="8" name="Text Box 7"/>
            <p:cNvSpPr txBox="1">
              <a:spLocks noChangeArrowheads="1"/>
            </p:cNvSpPr>
            <p:nvPr/>
          </p:nvSpPr>
          <p:spPr bwMode="auto">
            <a:xfrm>
              <a:off x="-190500" y="2652570"/>
              <a:ext cx="2209800" cy="584776"/>
            </a:xfrm>
            <a:prstGeom prst="rect">
              <a:avLst/>
            </a:prstGeom>
            <a:solidFill>
              <a:srgbClr val="FFFF99"/>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defRPr/>
              </a:pPr>
              <a:r>
                <a:rPr lang="en-US" sz="1600" dirty="0" smtClean="0">
                  <a:latin typeface="Arial Rounded MT Bold" charset="0"/>
                  <a:cs typeface="+mn-cs"/>
                </a:rPr>
                <a:t>Find the root causes of the problem</a:t>
              </a:r>
            </a:p>
          </p:txBody>
        </p:sp>
        <p:sp>
          <p:nvSpPr>
            <p:cNvPr id="10" name="Text Box 9"/>
            <p:cNvSpPr txBox="1">
              <a:spLocks noChangeArrowheads="1"/>
            </p:cNvSpPr>
            <p:nvPr/>
          </p:nvSpPr>
          <p:spPr bwMode="auto">
            <a:xfrm>
              <a:off x="-381000" y="3810000"/>
              <a:ext cx="2590800" cy="584776"/>
            </a:xfrm>
            <a:prstGeom prst="rect">
              <a:avLst/>
            </a:prstGeom>
            <a:solidFill>
              <a:srgbClr val="FFFF99"/>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defRPr/>
              </a:pPr>
              <a:r>
                <a:rPr lang="en-US" sz="1600" dirty="0" smtClean="0">
                  <a:latin typeface="Arial Rounded MT Bold" charset="0"/>
                  <a:cs typeface="+mn-cs"/>
                </a:rPr>
                <a:t>Find and test fixes to eliminate the root cause</a:t>
              </a:r>
            </a:p>
          </p:txBody>
        </p:sp>
        <p:sp>
          <p:nvSpPr>
            <p:cNvPr id="11" name="Text Box 10"/>
            <p:cNvSpPr txBox="1">
              <a:spLocks noChangeArrowheads="1"/>
            </p:cNvSpPr>
            <p:nvPr/>
          </p:nvSpPr>
          <p:spPr bwMode="auto">
            <a:xfrm>
              <a:off x="-228600" y="4953000"/>
              <a:ext cx="2286000" cy="584776"/>
            </a:xfrm>
            <a:prstGeom prst="rect">
              <a:avLst/>
            </a:prstGeom>
            <a:solidFill>
              <a:srgbClr val="FFFF99"/>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defRPr/>
              </a:pPr>
              <a:r>
                <a:rPr lang="en-US" sz="1600" dirty="0" smtClean="0">
                  <a:latin typeface="Arial Rounded MT Bold" charset="0"/>
                  <a:cs typeface="+mn-cs"/>
                </a:rPr>
                <a:t>Implement corrective actions</a:t>
              </a:r>
            </a:p>
          </p:txBody>
        </p:sp>
        <p:graphicFrame>
          <p:nvGraphicFramePr>
            <p:cNvPr id="12" name="Object 11"/>
            <p:cNvGraphicFramePr>
              <a:graphicFrameLocks noChangeAspect="1"/>
            </p:cNvGraphicFramePr>
            <p:nvPr>
              <p:extLst>
                <p:ext uri="{D42A27DB-BD31-4B8C-83A1-F6EECF244321}">
                  <p14:modId xmlns:p14="http://schemas.microsoft.com/office/powerpoint/2010/main" val="1856491720"/>
                </p:ext>
              </p:extLst>
            </p:nvPr>
          </p:nvGraphicFramePr>
          <p:xfrm>
            <a:off x="748226" y="3276600"/>
            <a:ext cx="332349" cy="460375"/>
          </p:xfrm>
          <a:graphic>
            <a:graphicData uri="http://schemas.openxmlformats.org/presentationml/2006/ole">
              <mc:AlternateContent xmlns:mc="http://schemas.openxmlformats.org/markup-compatibility/2006">
                <mc:Choice xmlns:v="urn:schemas-microsoft-com:vml" Requires="v">
                  <p:oleObj spid="_x0000_s729605" name="CorelDRAW" r:id="rId5" imgW="419100" imgH="571500" progId="CorelDRAW.Graphic.12">
                    <p:embed/>
                  </p:oleObj>
                </mc:Choice>
                <mc:Fallback>
                  <p:oleObj name="CorelDRAW" r:id="rId5" imgW="419100" imgH="571500" progId="CorelDRAW.Graphic.12">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8226" y="3276600"/>
                          <a:ext cx="332349" cy="460375"/>
                        </a:xfrm>
                        <a:prstGeom prst="rect">
                          <a:avLst/>
                        </a:prstGeom>
                        <a:noFill/>
                        <a:ln>
                          <a:noFill/>
                        </a:ln>
                        <a:effectLst/>
                        <a:extLst/>
                      </p:spPr>
                    </p:pic>
                  </p:oleObj>
                </mc:Fallback>
              </mc:AlternateContent>
            </a:graphicData>
          </a:graphic>
        </p:graphicFrame>
        <p:graphicFrame>
          <p:nvGraphicFramePr>
            <p:cNvPr id="13" name="Object 12"/>
            <p:cNvGraphicFramePr>
              <a:graphicFrameLocks noChangeAspect="1"/>
            </p:cNvGraphicFramePr>
            <p:nvPr>
              <p:extLst>
                <p:ext uri="{D42A27DB-BD31-4B8C-83A1-F6EECF244321}">
                  <p14:modId xmlns:p14="http://schemas.microsoft.com/office/powerpoint/2010/main" val="4212793470"/>
                </p:ext>
              </p:extLst>
            </p:nvPr>
          </p:nvGraphicFramePr>
          <p:xfrm>
            <a:off x="748226" y="4416425"/>
            <a:ext cx="332349" cy="460375"/>
          </p:xfrm>
          <a:graphic>
            <a:graphicData uri="http://schemas.openxmlformats.org/presentationml/2006/ole">
              <mc:AlternateContent xmlns:mc="http://schemas.openxmlformats.org/markup-compatibility/2006">
                <mc:Choice xmlns:v="urn:schemas-microsoft-com:vml" Requires="v">
                  <p:oleObj spid="_x0000_s729606" name="CorelDRAW" r:id="rId6" imgW="419100" imgH="571500" progId="CorelDRAW.Graphic.12">
                    <p:embed/>
                  </p:oleObj>
                </mc:Choice>
                <mc:Fallback>
                  <p:oleObj name="CorelDRAW" r:id="rId6" imgW="419100" imgH="571500" progId="CorelDRAW.Graphic.12">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8226" y="4416425"/>
                          <a:ext cx="332349" cy="460375"/>
                        </a:xfrm>
                        <a:prstGeom prst="rect">
                          <a:avLst/>
                        </a:prstGeom>
                        <a:noFill/>
                        <a:ln>
                          <a:noFill/>
                        </a:ln>
                        <a:effectLst/>
                        <a:extLst/>
                      </p:spPr>
                    </p:pic>
                  </p:oleObj>
                </mc:Fallback>
              </mc:AlternateContent>
            </a:graphicData>
          </a:graphic>
        </p:graphicFrame>
      </p:grpSp>
      <p:sp>
        <p:nvSpPr>
          <p:cNvPr id="15" name="Text Box 2"/>
          <p:cNvSpPr txBox="1">
            <a:spLocks noChangeArrowheads="1"/>
          </p:cNvSpPr>
          <p:nvPr/>
        </p:nvSpPr>
        <p:spPr bwMode="auto">
          <a:xfrm>
            <a:off x="432383" y="1106548"/>
            <a:ext cx="2400300" cy="83099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ctr" eaLnBrk="1" hangingPunct="1"/>
            <a:r>
              <a:rPr lang="en-US" sz="2400" b="1" dirty="0" smtClean="0">
                <a:solidFill>
                  <a:srgbClr val="0000FF"/>
                </a:solidFill>
                <a:latin typeface="Candara"/>
                <a:cs typeface="Candara"/>
              </a:rPr>
              <a:t>Reactive Problem Solving</a:t>
            </a:r>
            <a:endParaRPr lang="en-US" sz="2400" b="1" dirty="0">
              <a:solidFill>
                <a:srgbClr val="0000FF"/>
              </a:solidFill>
              <a:latin typeface="Candara"/>
              <a:cs typeface="Candara"/>
            </a:endParaRPr>
          </a:p>
        </p:txBody>
      </p:sp>
      <p:graphicFrame>
        <p:nvGraphicFramePr>
          <p:cNvPr id="17" name="Object 16"/>
          <p:cNvGraphicFramePr>
            <a:graphicFrameLocks noChangeAspect="1"/>
          </p:cNvGraphicFramePr>
          <p:nvPr>
            <p:extLst>
              <p:ext uri="{D42A27DB-BD31-4B8C-83A1-F6EECF244321}">
                <p14:modId xmlns:p14="http://schemas.microsoft.com/office/powerpoint/2010/main" val="3249599633"/>
              </p:ext>
            </p:extLst>
          </p:nvPr>
        </p:nvGraphicFramePr>
        <p:xfrm>
          <a:off x="4387515" y="2916026"/>
          <a:ext cx="332349" cy="460375"/>
        </p:xfrm>
        <a:graphic>
          <a:graphicData uri="http://schemas.openxmlformats.org/presentationml/2006/ole">
            <mc:AlternateContent xmlns:mc="http://schemas.openxmlformats.org/markup-compatibility/2006">
              <mc:Choice xmlns:v="urn:schemas-microsoft-com:vml" Requires="v">
                <p:oleObj spid="_x0000_s729607" name="CorelDRAW" r:id="rId7" imgW="419100" imgH="571500" progId="CorelDRAW.Graphic.12">
                  <p:embed/>
                </p:oleObj>
              </mc:Choice>
              <mc:Fallback>
                <p:oleObj name="CorelDRAW" r:id="rId7" imgW="419100" imgH="571500" progId="CorelDRAW.Graphic.12">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87515" y="2916026"/>
                        <a:ext cx="332349" cy="460375"/>
                      </a:xfrm>
                      <a:prstGeom prst="rect">
                        <a:avLst/>
                      </a:prstGeom>
                      <a:noFill/>
                      <a:ln>
                        <a:noFill/>
                      </a:ln>
                      <a:effectLst/>
                      <a:extLst/>
                    </p:spPr>
                  </p:pic>
                </p:oleObj>
              </mc:Fallback>
            </mc:AlternateContent>
          </a:graphicData>
        </a:graphic>
      </p:graphicFrame>
      <p:sp>
        <p:nvSpPr>
          <p:cNvPr id="18" name="Text Box 5"/>
          <p:cNvSpPr txBox="1">
            <a:spLocks noChangeArrowheads="1"/>
          </p:cNvSpPr>
          <p:nvPr/>
        </p:nvSpPr>
        <p:spPr bwMode="auto">
          <a:xfrm>
            <a:off x="3486889" y="2226694"/>
            <a:ext cx="2133600" cy="584776"/>
          </a:xfrm>
          <a:prstGeom prst="rect">
            <a:avLst/>
          </a:prstGeom>
          <a:solidFill>
            <a:srgbClr val="FFFF99"/>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defRPr/>
            </a:pPr>
            <a:r>
              <a:rPr lang="en-US" sz="1600" dirty="0" smtClean="0">
                <a:latin typeface="Arial Rounded MT Bold" charset="0"/>
                <a:cs typeface="+mn-cs"/>
              </a:rPr>
              <a:t>Select the process to be improved</a:t>
            </a:r>
          </a:p>
        </p:txBody>
      </p:sp>
      <p:sp>
        <p:nvSpPr>
          <p:cNvPr id="19" name="Text Box 7"/>
          <p:cNvSpPr txBox="1">
            <a:spLocks noChangeArrowheads="1"/>
          </p:cNvSpPr>
          <p:nvPr/>
        </p:nvSpPr>
        <p:spPr bwMode="auto">
          <a:xfrm>
            <a:off x="3315439" y="3402889"/>
            <a:ext cx="2476500" cy="584776"/>
          </a:xfrm>
          <a:prstGeom prst="rect">
            <a:avLst/>
          </a:prstGeom>
          <a:solidFill>
            <a:srgbClr val="FFFF99"/>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defRPr/>
            </a:pPr>
            <a:r>
              <a:rPr lang="en-US" sz="1600" dirty="0" smtClean="0">
                <a:latin typeface="Arial Rounded MT Bold" charset="0"/>
                <a:cs typeface="+mn-cs"/>
              </a:rPr>
              <a:t>Map the ‘as is’ process and find NVA activities</a:t>
            </a:r>
          </a:p>
        </p:txBody>
      </p:sp>
      <p:sp>
        <p:nvSpPr>
          <p:cNvPr id="20" name="Text Box 9"/>
          <p:cNvSpPr txBox="1">
            <a:spLocks noChangeArrowheads="1"/>
          </p:cNvSpPr>
          <p:nvPr/>
        </p:nvSpPr>
        <p:spPr bwMode="auto">
          <a:xfrm>
            <a:off x="3486889" y="4542678"/>
            <a:ext cx="2133600" cy="584776"/>
          </a:xfrm>
          <a:prstGeom prst="rect">
            <a:avLst/>
          </a:prstGeom>
          <a:solidFill>
            <a:srgbClr val="FFFF99"/>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defRPr/>
            </a:pPr>
            <a:r>
              <a:rPr lang="en-US" sz="1600" dirty="0" smtClean="0">
                <a:latin typeface="Arial Rounded MT Bold" charset="0"/>
                <a:cs typeface="+mn-cs"/>
              </a:rPr>
              <a:t>Create the new process design</a:t>
            </a:r>
          </a:p>
        </p:txBody>
      </p:sp>
      <p:sp>
        <p:nvSpPr>
          <p:cNvPr id="21" name="Text Box 10"/>
          <p:cNvSpPr txBox="1">
            <a:spLocks noChangeArrowheads="1"/>
          </p:cNvSpPr>
          <p:nvPr/>
        </p:nvSpPr>
        <p:spPr bwMode="auto">
          <a:xfrm>
            <a:off x="3486889" y="5703319"/>
            <a:ext cx="2133600" cy="584776"/>
          </a:xfrm>
          <a:prstGeom prst="rect">
            <a:avLst/>
          </a:prstGeom>
          <a:solidFill>
            <a:srgbClr val="FFFF99"/>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defRPr/>
            </a:pPr>
            <a:r>
              <a:rPr lang="en-US" sz="1600" dirty="0" smtClean="0">
                <a:latin typeface="Arial Rounded MT Bold" charset="0"/>
                <a:cs typeface="+mn-cs"/>
              </a:rPr>
              <a:t>Standardize the new process</a:t>
            </a:r>
          </a:p>
        </p:txBody>
      </p:sp>
      <p:graphicFrame>
        <p:nvGraphicFramePr>
          <p:cNvPr id="22" name="Object 21"/>
          <p:cNvGraphicFramePr>
            <a:graphicFrameLocks noChangeAspect="1"/>
          </p:cNvGraphicFramePr>
          <p:nvPr>
            <p:extLst>
              <p:ext uri="{D42A27DB-BD31-4B8C-83A1-F6EECF244321}">
                <p14:modId xmlns:p14="http://schemas.microsoft.com/office/powerpoint/2010/main" val="3014005849"/>
              </p:ext>
            </p:extLst>
          </p:nvPr>
        </p:nvGraphicFramePr>
        <p:xfrm>
          <a:off x="4387515" y="4062201"/>
          <a:ext cx="332349" cy="460375"/>
        </p:xfrm>
        <a:graphic>
          <a:graphicData uri="http://schemas.openxmlformats.org/presentationml/2006/ole">
            <mc:AlternateContent xmlns:mc="http://schemas.openxmlformats.org/markup-compatibility/2006">
              <mc:Choice xmlns:v="urn:schemas-microsoft-com:vml" Requires="v">
                <p:oleObj spid="_x0000_s729608" name="CorelDRAW" r:id="rId8" imgW="419100" imgH="571500" progId="CorelDRAW.Graphic.12">
                  <p:embed/>
                </p:oleObj>
              </mc:Choice>
              <mc:Fallback>
                <p:oleObj name="CorelDRAW" r:id="rId8" imgW="419100" imgH="571500" progId="CorelDRAW.Graphic.12">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87515" y="4062201"/>
                        <a:ext cx="332349" cy="460375"/>
                      </a:xfrm>
                      <a:prstGeom prst="rect">
                        <a:avLst/>
                      </a:prstGeom>
                      <a:noFill/>
                      <a:ln>
                        <a:noFill/>
                      </a:ln>
                      <a:effectLst/>
                      <a:extLst/>
                    </p:spPr>
                  </p:pic>
                </p:oleObj>
              </mc:Fallback>
            </mc:AlternateContent>
          </a:graphicData>
        </a:graphic>
      </p:graphicFrame>
      <p:graphicFrame>
        <p:nvGraphicFramePr>
          <p:cNvPr id="23" name="Object 22"/>
          <p:cNvGraphicFramePr>
            <a:graphicFrameLocks noChangeAspect="1"/>
          </p:cNvGraphicFramePr>
          <p:nvPr>
            <p:extLst>
              <p:ext uri="{D42A27DB-BD31-4B8C-83A1-F6EECF244321}">
                <p14:modId xmlns:p14="http://schemas.microsoft.com/office/powerpoint/2010/main" val="1989446375"/>
              </p:ext>
            </p:extLst>
          </p:nvPr>
        </p:nvGraphicFramePr>
        <p:xfrm>
          <a:off x="4387515" y="5202026"/>
          <a:ext cx="332349" cy="460375"/>
        </p:xfrm>
        <a:graphic>
          <a:graphicData uri="http://schemas.openxmlformats.org/presentationml/2006/ole">
            <mc:AlternateContent xmlns:mc="http://schemas.openxmlformats.org/markup-compatibility/2006">
              <mc:Choice xmlns:v="urn:schemas-microsoft-com:vml" Requires="v">
                <p:oleObj spid="_x0000_s729609" name="CorelDRAW" r:id="rId9" imgW="419100" imgH="571500" progId="CorelDRAW.Graphic.12">
                  <p:embed/>
                </p:oleObj>
              </mc:Choice>
              <mc:Fallback>
                <p:oleObj name="CorelDRAW" r:id="rId9" imgW="419100" imgH="571500" progId="CorelDRAW.Graphic.12">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87515" y="5202026"/>
                        <a:ext cx="332349" cy="460375"/>
                      </a:xfrm>
                      <a:prstGeom prst="rect">
                        <a:avLst/>
                      </a:prstGeom>
                      <a:noFill/>
                      <a:ln>
                        <a:noFill/>
                      </a:ln>
                      <a:effectLst/>
                      <a:extLst/>
                    </p:spPr>
                  </p:pic>
                </p:oleObj>
              </mc:Fallback>
            </mc:AlternateContent>
          </a:graphicData>
        </a:graphic>
      </p:graphicFrame>
      <p:sp>
        <p:nvSpPr>
          <p:cNvPr id="24" name="Text Box 2"/>
          <p:cNvSpPr txBox="1">
            <a:spLocks noChangeArrowheads="1"/>
          </p:cNvSpPr>
          <p:nvPr/>
        </p:nvSpPr>
        <p:spPr bwMode="auto">
          <a:xfrm>
            <a:off x="3448789" y="1125359"/>
            <a:ext cx="2209800" cy="83099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ctr" eaLnBrk="1" hangingPunct="1"/>
            <a:r>
              <a:rPr lang="en-US" sz="2400" b="1" dirty="0" smtClean="0">
                <a:solidFill>
                  <a:srgbClr val="0000FF"/>
                </a:solidFill>
                <a:latin typeface="Candara"/>
                <a:cs typeface="Candara"/>
              </a:rPr>
              <a:t>Process Improvement</a:t>
            </a:r>
            <a:endParaRPr lang="en-US" sz="2400" b="1" dirty="0">
              <a:solidFill>
                <a:srgbClr val="0000FF"/>
              </a:solidFill>
              <a:latin typeface="Candara"/>
              <a:cs typeface="Candara"/>
            </a:endParaRPr>
          </a:p>
        </p:txBody>
      </p:sp>
      <p:graphicFrame>
        <p:nvGraphicFramePr>
          <p:cNvPr id="25" name="Object 24"/>
          <p:cNvGraphicFramePr>
            <a:graphicFrameLocks noChangeAspect="1"/>
          </p:cNvGraphicFramePr>
          <p:nvPr>
            <p:extLst>
              <p:ext uri="{D42A27DB-BD31-4B8C-83A1-F6EECF244321}">
                <p14:modId xmlns:p14="http://schemas.microsoft.com/office/powerpoint/2010/main" val="1231149461"/>
              </p:ext>
            </p:extLst>
          </p:nvPr>
        </p:nvGraphicFramePr>
        <p:xfrm>
          <a:off x="7436186" y="2862627"/>
          <a:ext cx="332349" cy="460375"/>
        </p:xfrm>
        <a:graphic>
          <a:graphicData uri="http://schemas.openxmlformats.org/presentationml/2006/ole">
            <mc:AlternateContent xmlns:mc="http://schemas.openxmlformats.org/markup-compatibility/2006">
              <mc:Choice xmlns:v="urn:schemas-microsoft-com:vml" Requires="v">
                <p:oleObj spid="_x0000_s729610" name="CorelDRAW" r:id="rId10" imgW="419100" imgH="571500" progId="CorelDRAW.Graphic.12">
                  <p:embed/>
                </p:oleObj>
              </mc:Choice>
              <mc:Fallback>
                <p:oleObj name="CorelDRAW" r:id="rId10" imgW="419100" imgH="571500" progId="CorelDRAW.Graphic.12">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36186" y="2862627"/>
                        <a:ext cx="332349" cy="460375"/>
                      </a:xfrm>
                      <a:prstGeom prst="rect">
                        <a:avLst/>
                      </a:prstGeom>
                      <a:noFill/>
                      <a:ln>
                        <a:noFill/>
                      </a:ln>
                      <a:effectLst/>
                      <a:extLst/>
                    </p:spPr>
                  </p:pic>
                </p:oleObj>
              </mc:Fallback>
            </mc:AlternateContent>
          </a:graphicData>
        </a:graphic>
      </p:graphicFrame>
      <p:sp>
        <p:nvSpPr>
          <p:cNvPr id="26" name="Text Box 5"/>
          <p:cNvSpPr txBox="1">
            <a:spLocks noChangeArrowheads="1"/>
          </p:cNvSpPr>
          <p:nvPr/>
        </p:nvSpPr>
        <p:spPr bwMode="auto">
          <a:xfrm>
            <a:off x="6306960" y="2208577"/>
            <a:ext cx="2590800" cy="584776"/>
          </a:xfrm>
          <a:prstGeom prst="rect">
            <a:avLst/>
          </a:prstGeom>
          <a:solidFill>
            <a:srgbClr val="FFFF99"/>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defRPr/>
            </a:pPr>
            <a:r>
              <a:rPr lang="en-US" sz="1600" dirty="0" smtClean="0">
                <a:latin typeface="Arial Rounded MT Bold" charset="0"/>
                <a:cs typeface="+mn-cs"/>
              </a:rPr>
              <a:t>Measure to understand the system</a:t>
            </a:r>
          </a:p>
        </p:txBody>
      </p:sp>
      <p:sp>
        <p:nvSpPr>
          <p:cNvPr id="27" name="Text Box 9"/>
          <p:cNvSpPr txBox="1">
            <a:spLocks noChangeArrowheads="1"/>
          </p:cNvSpPr>
          <p:nvPr/>
        </p:nvSpPr>
        <p:spPr bwMode="auto">
          <a:xfrm>
            <a:off x="6383160" y="4524561"/>
            <a:ext cx="2438400" cy="584776"/>
          </a:xfrm>
          <a:prstGeom prst="rect">
            <a:avLst/>
          </a:prstGeom>
          <a:solidFill>
            <a:srgbClr val="FFFF99"/>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defRPr/>
            </a:pPr>
            <a:r>
              <a:rPr lang="en-US" sz="1600" dirty="0" smtClean="0">
                <a:latin typeface="Arial Rounded MT Bold" charset="0"/>
                <a:cs typeface="+mn-cs"/>
              </a:rPr>
              <a:t>Find root causes of high frequency errors</a:t>
            </a:r>
          </a:p>
        </p:txBody>
      </p:sp>
      <p:sp>
        <p:nvSpPr>
          <p:cNvPr id="28" name="Text Box 10"/>
          <p:cNvSpPr txBox="1">
            <a:spLocks noChangeArrowheads="1"/>
          </p:cNvSpPr>
          <p:nvPr/>
        </p:nvSpPr>
        <p:spPr bwMode="auto">
          <a:xfrm>
            <a:off x="6421260" y="5685202"/>
            <a:ext cx="2362200" cy="584776"/>
          </a:xfrm>
          <a:prstGeom prst="rect">
            <a:avLst/>
          </a:prstGeom>
          <a:solidFill>
            <a:srgbClr val="FFFF99"/>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defRPr/>
            </a:pPr>
            <a:r>
              <a:rPr lang="en-US" sz="1600" dirty="0" smtClean="0">
                <a:latin typeface="Arial Rounded MT Bold" charset="0"/>
                <a:cs typeface="+mn-cs"/>
              </a:rPr>
              <a:t>Change the system to eliminate root causes</a:t>
            </a:r>
          </a:p>
        </p:txBody>
      </p:sp>
      <p:graphicFrame>
        <p:nvGraphicFramePr>
          <p:cNvPr id="29" name="Object 28"/>
          <p:cNvGraphicFramePr>
            <a:graphicFrameLocks noChangeAspect="1"/>
          </p:cNvGraphicFramePr>
          <p:nvPr>
            <p:extLst>
              <p:ext uri="{D42A27DB-BD31-4B8C-83A1-F6EECF244321}">
                <p14:modId xmlns:p14="http://schemas.microsoft.com/office/powerpoint/2010/main" val="4118131350"/>
              </p:ext>
            </p:extLst>
          </p:nvPr>
        </p:nvGraphicFramePr>
        <p:xfrm>
          <a:off x="7436186" y="4008802"/>
          <a:ext cx="332349" cy="460375"/>
        </p:xfrm>
        <a:graphic>
          <a:graphicData uri="http://schemas.openxmlformats.org/presentationml/2006/ole">
            <mc:AlternateContent xmlns:mc="http://schemas.openxmlformats.org/markup-compatibility/2006">
              <mc:Choice xmlns:v="urn:schemas-microsoft-com:vml" Requires="v">
                <p:oleObj spid="_x0000_s729611" name="CorelDRAW" r:id="rId11" imgW="419100" imgH="571500" progId="CorelDRAW.Graphic.12">
                  <p:embed/>
                </p:oleObj>
              </mc:Choice>
              <mc:Fallback>
                <p:oleObj name="CorelDRAW" r:id="rId11" imgW="419100" imgH="571500" progId="CorelDRAW.Graphic.12">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36186" y="4008802"/>
                        <a:ext cx="332349" cy="460375"/>
                      </a:xfrm>
                      <a:prstGeom prst="rect">
                        <a:avLst/>
                      </a:prstGeom>
                      <a:noFill/>
                      <a:ln>
                        <a:noFill/>
                      </a:ln>
                      <a:effectLst/>
                      <a:extLst/>
                    </p:spPr>
                  </p:pic>
                </p:oleObj>
              </mc:Fallback>
            </mc:AlternateContent>
          </a:graphicData>
        </a:graphic>
      </p:graphicFrame>
      <p:graphicFrame>
        <p:nvGraphicFramePr>
          <p:cNvPr id="30" name="Object 29"/>
          <p:cNvGraphicFramePr>
            <a:graphicFrameLocks noChangeAspect="1"/>
          </p:cNvGraphicFramePr>
          <p:nvPr>
            <p:extLst>
              <p:ext uri="{D42A27DB-BD31-4B8C-83A1-F6EECF244321}">
                <p14:modId xmlns:p14="http://schemas.microsoft.com/office/powerpoint/2010/main" val="3162634860"/>
              </p:ext>
            </p:extLst>
          </p:nvPr>
        </p:nvGraphicFramePr>
        <p:xfrm>
          <a:off x="7436186" y="5148627"/>
          <a:ext cx="332349" cy="460375"/>
        </p:xfrm>
        <a:graphic>
          <a:graphicData uri="http://schemas.openxmlformats.org/presentationml/2006/ole">
            <mc:AlternateContent xmlns:mc="http://schemas.openxmlformats.org/markup-compatibility/2006">
              <mc:Choice xmlns:v="urn:schemas-microsoft-com:vml" Requires="v">
                <p:oleObj spid="_x0000_s729612" name="CorelDRAW" r:id="rId12" imgW="419100" imgH="571500" progId="CorelDRAW.Graphic.12">
                  <p:embed/>
                </p:oleObj>
              </mc:Choice>
              <mc:Fallback>
                <p:oleObj name="CorelDRAW" r:id="rId12" imgW="419100" imgH="571500" progId="CorelDRAW.Graphic.12">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36186" y="5148627"/>
                        <a:ext cx="332349" cy="460375"/>
                      </a:xfrm>
                      <a:prstGeom prst="rect">
                        <a:avLst/>
                      </a:prstGeom>
                      <a:noFill/>
                      <a:ln>
                        <a:noFill/>
                      </a:ln>
                      <a:effectLst/>
                      <a:extLst/>
                    </p:spPr>
                  </p:pic>
                </p:oleObj>
              </mc:Fallback>
            </mc:AlternateContent>
          </a:graphicData>
        </a:graphic>
      </p:graphicFrame>
      <p:sp>
        <p:nvSpPr>
          <p:cNvPr id="31" name="Text Box 7"/>
          <p:cNvSpPr txBox="1">
            <a:spLocks noChangeArrowheads="1"/>
          </p:cNvSpPr>
          <p:nvPr/>
        </p:nvSpPr>
        <p:spPr bwMode="auto">
          <a:xfrm>
            <a:off x="6364110" y="3398917"/>
            <a:ext cx="2476500" cy="584776"/>
          </a:xfrm>
          <a:prstGeom prst="rect">
            <a:avLst/>
          </a:prstGeom>
          <a:solidFill>
            <a:srgbClr val="FFFF99"/>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defRPr/>
            </a:pPr>
            <a:r>
              <a:rPr lang="en-US" sz="1600" dirty="0" smtClean="0">
                <a:latin typeface="Arial Rounded MT Bold" charset="0"/>
                <a:cs typeface="+mn-cs"/>
              </a:rPr>
              <a:t>Track key daily errors and process counts</a:t>
            </a:r>
          </a:p>
        </p:txBody>
      </p:sp>
      <p:sp>
        <p:nvSpPr>
          <p:cNvPr id="32" name="Text Box 2"/>
          <p:cNvSpPr txBox="1">
            <a:spLocks noChangeArrowheads="1"/>
          </p:cNvSpPr>
          <p:nvPr/>
        </p:nvSpPr>
        <p:spPr bwMode="auto">
          <a:xfrm>
            <a:off x="6459360" y="1125359"/>
            <a:ext cx="2209800" cy="83099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ctr" eaLnBrk="1" hangingPunct="1"/>
            <a:r>
              <a:rPr lang="en-US" sz="2400" b="1" dirty="0" smtClean="0">
                <a:solidFill>
                  <a:srgbClr val="0000FF"/>
                </a:solidFill>
                <a:latin typeface="Candara"/>
                <a:cs typeface="Candara"/>
              </a:rPr>
              <a:t>Problem Prevention</a:t>
            </a:r>
            <a:endParaRPr lang="en-US" sz="2400" b="1" dirty="0">
              <a:solidFill>
                <a:srgbClr val="0000FF"/>
              </a:solidFill>
              <a:latin typeface="Candara"/>
              <a:cs typeface="Candara"/>
            </a:endParaRPr>
          </a:p>
        </p:txBody>
      </p:sp>
      <p:cxnSp>
        <p:nvCxnSpPr>
          <p:cNvPr id="4" name="Straight Connector 3"/>
          <p:cNvCxnSpPr/>
          <p:nvPr/>
        </p:nvCxnSpPr>
        <p:spPr>
          <a:xfrm>
            <a:off x="267983" y="1979977"/>
            <a:ext cx="266700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5" name="Straight Connector 34"/>
          <p:cNvCxnSpPr/>
          <p:nvPr/>
        </p:nvCxnSpPr>
        <p:spPr>
          <a:xfrm>
            <a:off x="3220189" y="1979977"/>
            <a:ext cx="266700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6" name="Straight Connector 35"/>
          <p:cNvCxnSpPr/>
          <p:nvPr/>
        </p:nvCxnSpPr>
        <p:spPr>
          <a:xfrm>
            <a:off x="6230760" y="1979977"/>
            <a:ext cx="266700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29837077"/>
      </p:ext>
    </p:extLst>
  </p:cSld>
  <p:clrMapOvr>
    <a:masterClrMapping/>
  </p:clrMapOvr>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idx="4294967295"/>
          </p:nvPr>
        </p:nvSpPr>
        <p:spPr>
          <a:xfrm>
            <a:off x="1676400" y="533400"/>
            <a:ext cx="5715000" cy="622300"/>
          </a:xfrm>
          <a:solidFill>
            <a:schemeClr val="bg1"/>
          </a:solidFill>
          <a:ln w="25400" cmpd="sng">
            <a:solidFill>
              <a:schemeClr val="tx1"/>
            </a:solidFill>
            <a:prstDash val="sysDot"/>
          </a:ln>
          <a:effectLst/>
        </p:spPr>
        <p:txBody>
          <a:bodyPr vert="horz" lIns="91440" tIns="45720" rIns="91440" bIns="45720" rtlCol="0" anchor="ctr" anchorCtr="1">
            <a:noAutofit/>
          </a:bodyPr>
          <a:lstStyle/>
          <a:p>
            <a:pPr marL="0" indent="0" algn="ctr">
              <a:buNone/>
            </a:pPr>
            <a:r>
              <a:rPr lang="en-US" dirty="0"/>
              <a:t>The Key to </a:t>
            </a:r>
            <a:r>
              <a:rPr lang="en-US" dirty="0" smtClean="0"/>
              <a:t>Error Prevention</a:t>
            </a:r>
            <a:endParaRPr lang="en-US" dirty="0"/>
          </a:p>
        </p:txBody>
      </p:sp>
      <p:sp>
        <p:nvSpPr>
          <p:cNvPr id="28676" name="Text Box 4"/>
          <p:cNvSpPr txBox="1">
            <a:spLocks noChangeArrowheads="1"/>
          </p:cNvSpPr>
          <p:nvPr/>
        </p:nvSpPr>
        <p:spPr bwMode="auto">
          <a:xfrm>
            <a:off x="990600" y="1752600"/>
            <a:ext cx="7010400" cy="2227263"/>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defRPr/>
            </a:pPr>
            <a:r>
              <a:rPr lang="en-US" sz="2800" b="1" dirty="0" smtClean="0">
                <a:latin typeface="Trebuchet MS" charset="0"/>
                <a:cs typeface="+mn-cs"/>
              </a:rPr>
              <a:t>Every process owner should be responsible for tracking and trending process performance and process waste on a regular basis, and for using that information to improve those processes.</a:t>
            </a:r>
          </a:p>
        </p:txBody>
      </p:sp>
      <p:sp>
        <p:nvSpPr>
          <p:cNvPr id="5" name="Rectangle 9"/>
          <p:cNvSpPr>
            <a:spLocks noChangeArrowheads="1"/>
          </p:cNvSpPr>
          <p:nvPr/>
        </p:nvSpPr>
        <p:spPr bwMode="auto">
          <a:xfrm>
            <a:off x="677921" y="4561485"/>
            <a:ext cx="7725102" cy="105103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nchor="ctr"/>
          <a:lstStyle/>
          <a:p>
            <a:pPr algn="ctr"/>
            <a:r>
              <a:rPr lang="en-US" sz="2800" b="1" dirty="0" smtClean="0">
                <a:solidFill>
                  <a:srgbClr val="006600"/>
                </a:solidFill>
                <a:latin typeface="Eurostile"/>
                <a:cs typeface="Eurostile"/>
              </a:rPr>
              <a:t>Use the </a:t>
            </a:r>
            <a:r>
              <a:rPr lang="en-US" sz="2800" b="1" dirty="0" err="1" smtClean="0">
                <a:solidFill>
                  <a:srgbClr val="006600"/>
                </a:solidFill>
                <a:latin typeface="Eurostile"/>
                <a:cs typeface="Eurostile"/>
              </a:rPr>
              <a:t>TapRooT</a:t>
            </a:r>
            <a:r>
              <a:rPr lang="en-US" sz="2800" b="1" dirty="0" smtClean="0">
                <a:solidFill>
                  <a:srgbClr val="006600"/>
                </a:solidFill>
                <a:latin typeface="Eurostile"/>
                <a:cs typeface="Eurostile"/>
              </a:rPr>
              <a:t>® root cause analysis process daily to analyze your highest risk human errors</a:t>
            </a:r>
            <a:endParaRPr lang="en-US" sz="2800" b="1" dirty="0">
              <a:solidFill>
                <a:srgbClr val="006600"/>
              </a:solidFill>
              <a:latin typeface="Eurostile"/>
              <a:cs typeface="Eurostile"/>
            </a:endParaRPr>
          </a:p>
        </p:txBody>
      </p:sp>
    </p:spTree>
    <p:extLst>
      <p:ext uri="{BB962C8B-B14F-4D97-AF65-F5344CB8AC3E}">
        <p14:creationId xmlns:p14="http://schemas.microsoft.com/office/powerpoint/2010/main" val="3446652563"/>
      </p:ext>
    </p:extLst>
  </p:cSld>
  <p:clrMapOvr>
    <a:masterClrMapping/>
  </p:clrMapOvr>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24200" y="5255884"/>
            <a:ext cx="3124200" cy="125956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sp>
        <p:nvSpPr>
          <p:cNvPr id="5" name="Text Box 15"/>
          <p:cNvSpPr txBox="1">
            <a:spLocks noChangeArrowheads="1"/>
          </p:cNvSpPr>
          <p:nvPr/>
        </p:nvSpPr>
        <p:spPr bwMode="auto">
          <a:xfrm>
            <a:off x="3200400" y="6443246"/>
            <a:ext cx="2971800" cy="30777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algn="ctr"/>
            <a:r>
              <a:rPr lang="en-US" sz="1400" b="1" dirty="0" smtClean="0">
                <a:latin typeface="Eurostile"/>
                <a:cs typeface="Eurostile"/>
              </a:rPr>
              <a:t>Key Improvement Project List</a:t>
            </a:r>
            <a:endParaRPr lang="en-US" sz="1400" b="1" dirty="0">
              <a:latin typeface="Eurostile"/>
              <a:cs typeface="Eurostile"/>
            </a:endParaRPr>
          </a:p>
        </p:txBody>
      </p:sp>
      <p:sp>
        <p:nvSpPr>
          <p:cNvPr id="6" name="Text Box 15"/>
          <p:cNvSpPr txBox="1">
            <a:spLocks noChangeArrowheads="1"/>
          </p:cNvSpPr>
          <p:nvPr/>
        </p:nvSpPr>
        <p:spPr bwMode="auto">
          <a:xfrm>
            <a:off x="6204922" y="4995446"/>
            <a:ext cx="2563776" cy="30777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algn="ctr"/>
            <a:r>
              <a:rPr lang="en-US" sz="1400" b="1" dirty="0" smtClean="0">
                <a:latin typeface="Eurostile"/>
                <a:cs typeface="Eurostile"/>
              </a:rPr>
              <a:t>Error Breakdown </a:t>
            </a:r>
            <a:r>
              <a:rPr lang="en-US" sz="1400" b="1" dirty="0" err="1" smtClean="0">
                <a:latin typeface="Eurostile"/>
                <a:cs typeface="Eurostile"/>
              </a:rPr>
              <a:t>Paretos</a:t>
            </a:r>
            <a:endParaRPr lang="en-US" sz="1400" b="1" dirty="0">
              <a:latin typeface="Eurostile"/>
              <a:cs typeface="Eurostile"/>
            </a:endParaRPr>
          </a:p>
        </p:txBody>
      </p:sp>
      <p:sp>
        <p:nvSpPr>
          <p:cNvPr id="7" name="Text Box 15"/>
          <p:cNvSpPr txBox="1">
            <a:spLocks noChangeArrowheads="1"/>
          </p:cNvSpPr>
          <p:nvPr/>
        </p:nvSpPr>
        <p:spPr bwMode="auto">
          <a:xfrm>
            <a:off x="110111" y="3122852"/>
            <a:ext cx="3025848" cy="30777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algn="ctr"/>
            <a:r>
              <a:rPr lang="en-US" sz="1400" b="1" dirty="0" smtClean="0">
                <a:latin typeface="Eurostile"/>
                <a:cs typeface="Eurostile"/>
              </a:rPr>
              <a:t>Performance Summary Spreadsheet</a:t>
            </a:r>
            <a:endParaRPr lang="en-US" sz="1400" b="1" dirty="0">
              <a:latin typeface="Eurostile"/>
              <a:cs typeface="Eurostile"/>
            </a:endParaRPr>
          </a:p>
        </p:txBody>
      </p:sp>
      <p:sp>
        <p:nvSpPr>
          <p:cNvPr id="8" name="Text Box 15"/>
          <p:cNvSpPr txBox="1">
            <a:spLocks noChangeArrowheads="1"/>
          </p:cNvSpPr>
          <p:nvPr/>
        </p:nvSpPr>
        <p:spPr bwMode="auto">
          <a:xfrm>
            <a:off x="6294969" y="2998705"/>
            <a:ext cx="2362200" cy="30777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algn="ctr"/>
            <a:r>
              <a:rPr lang="en-US" sz="1400" b="1" dirty="0" smtClean="0">
                <a:latin typeface="Eurostile"/>
                <a:cs typeface="Eurostile"/>
              </a:rPr>
              <a:t>Error Tracker Database</a:t>
            </a:r>
            <a:endParaRPr lang="en-US" sz="1400" b="1" dirty="0">
              <a:latin typeface="Eurostile"/>
              <a:cs typeface="Eurostile"/>
            </a:endParaRPr>
          </a:p>
        </p:txBody>
      </p:sp>
      <p:sp>
        <p:nvSpPr>
          <p:cNvPr id="9" name="Text Box 15"/>
          <p:cNvSpPr txBox="1">
            <a:spLocks noChangeArrowheads="1"/>
          </p:cNvSpPr>
          <p:nvPr/>
        </p:nvSpPr>
        <p:spPr bwMode="auto">
          <a:xfrm>
            <a:off x="3276600" y="2168020"/>
            <a:ext cx="2895600" cy="30777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algn="ctr"/>
            <a:r>
              <a:rPr lang="en-US" sz="1400" b="1" dirty="0" smtClean="0">
                <a:latin typeface="Eurostile"/>
                <a:cs typeface="Eurostile"/>
              </a:rPr>
              <a:t>Daily Performance Dashboard</a:t>
            </a:r>
            <a:endParaRPr lang="en-US" sz="1400" b="1" dirty="0">
              <a:latin typeface="Eurostile"/>
              <a:cs typeface="Eurostile"/>
            </a:endParaRPr>
          </a:p>
        </p:txBody>
      </p:sp>
      <p:sp>
        <p:nvSpPr>
          <p:cNvPr id="10" name="Text Box 15"/>
          <p:cNvSpPr txBox="1">
            <a:spLocks noChangeArrowheads="1"/>
          </p:cNvSpPr>
          <p:nvPr/>
        </p:nvSpPr>
        <p:spPr bwMode="auto">
          <a:xfrm>
            <a:off x="526775" y="4992602"/>
            <a:ext cx="2532984" cy="30777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algn="ctr"/>
            <a:r>
              <a:rPr lang="en-US" sz="1400" b="1" dirty="0" smtClean="0">
                <a:latin typeface="Eurostile"/>
                <a:cs typeface="Eurostile"/>
              </a:rPr>
              <a:t>Trend Lines w/ Control Limits</a:t>
            </a:r>
            <a:endParaRPr lang="en-US" sz="1400" b="1" dirty="0">
              <a:latin typeface="Eurostile"/>
              <a:cs typeface="Eurostile"/>
            </a:endParaRPr>
          </a:p>
        </p:txBody>
      </p:sp>
      <p:sp>
        <p:nvSpPr>
          <p:cNvPr id="11" name="Text Box 27"/>
          <p:cNvSpPr txBox="1">
            <a:spLocks noChangeArrowheads="1"/>
          </p:cNvSpPr>
          <p:nvPr/>
        </p:nvSpPr>
        <p:spPr bwMode="auto">
          <a:xfrm>
            <a:off x="685800" y="228600"/>
            <a:ext cx="1981200" cy="307777"/>
          </a:xfrm>
          <a:prstGeom prst="rect">
            <a:avLst/>
          </a:prstGeom>
          <a:solidFill>
            <a:srgbClr val="EFF2C6"/>
          </a:solidFill>
          <a:ln w="22225">
            <a:solidFill>
              <a:srgbClr val="800000"/>
            </a:solidFill>
            <a:prstDash val="sysDot"/>
          </a:ln>
          <a:effectLst/>
        </p:spPr>
        <p:txBody>
          <a:bodyPr wrap="square">
            <a:spAutoFit/>
          </a:bodyPr>
          <a:lstStyle/>
          <a:p>
            <a:pPr algn="ctr"/>
            <a:r>
              <a:rPr lang="en-US" sz="1400" b="1" dirty="0" smtClean="0">
                <a:latin typeface="Eurostile"/>
                <a:cs typeface="Eurostile"/>
              </a:rPr>
              <a:t>Operator </a:t>
            </a:r>
            <a:r>
              <a:rPr lang="en-US" sz="1400" b="1" dirty="0" err="1" smtClean="0">
                <a:latin typeface="Eurostile"/>
                <a:cs typeface="Eurostile"/>
              </a:rPr>
              <a:t>Checksheets</a:t>
            </a:r>
            <a:endParaRPr lang="en-US" sz="1400" b="1" dirty="0">
              <a:latin typeface="Eurostile"/>
              <a:cs typeface="Eurostile"/>
            </a:endParaRPr>
          </a:p>
        </p:txBody>
      </p:sp>
      <p:sp>
        <p:nvSpPr>
          <p:cNvPr id="12" name="Text Box 27"/>
          <p:cNvSpPr txBox="1">
            <a:spLocks noChangeArrowheads="1"/>
          </p:cNvSpPr>
          <p:nvPr/>
        </p:nvSpPr>
        <p:spPr bwMode="auto">
          <a:xfrm>
            <a:off x="2819399" y="228600"/>
            <a:ext cx="1618065" cy="307777"/>
          </a:xfrm>
          <a:prstGeom prst="rect">
            <a:avLst/>
          </a:prstGeom>
          <a:solidFill>
            <a:srgbClr val="EFF2C6"/>
          </a:solidFill>
          <a:ln w="22225">
            <a:solidFill>
              <a:srgbClr val="800000"/>
            </a:solidFill>
            <a:prstDash val="sysDot"/>
          </a:ln>
          <a:effectLst/>
        </p:spPr>
        <p:txBody>
          <a:bodyPr wrap="square">
            <a:spAutoFit/>
          </a:bodyPr>
          <a:lstStyle/>
          <a:p>
            <a:pPr algn="ctr"/>
            <a:r>
              <a:rPr lang="en-US" sz="1400" b="1" dirty="0" smtClean="0">
                <a:latin typeface="Eurostile"/>
                <a:cs typeface="Eurostile"/>
              </a:rPr>
              <a:t>Database records</a:t>
            </a:r>
            <a:endParaRPr lang="en-US" sz="1400" b="1" dirty="0">
              <a:latin typeface="Eurostile"/>
              <a:cs typeface="Eurostile"/>
            </a:endParaRPr>
          </a:p>
        </p:txBody>
      </p:sp>
      <p:sp>
        <p:nvSpPr>
          <p:cNvPr id="13" name="Text Box 27"/>
          <p:cNvSpPr txBox="1">
            <a:spLocks noChangeArrowheads="1"/>
          </p:cNvSpPr>
          <p:nvPr/>
        </p:nvSpPr>
        <p:spPr bwMode="auto">
          <a:xfrm>
            <a:off x="4572000" y="228600"/>
            <a:ext cx="1752600" cy="307777"/>
          </a:xfrm>
          <a:prstGeom prst="rect">
            <a:avLst/>
          </a:prstGeom>
          <a:solidFill>
            <a:srgbClr val="EFF2C6"/>
          </a:solidFill>
          <a:ln w="22225">
            <a:solidFill>
              <a:srgbClr val="800000"/>
            </a:solidFill>
            <a:prstDash val="sysDot"/>
          </a:ln>
          <a:effectLst/>
        </p:spPr>
        <p:txBody>
          <a:bodyPr wrap="square">
            <a:spAutoFit/>
          </a:bodyPr>
          <a:lstStyle/>
          <a:p>
            <a:pPr algn="ctr"/>
            <a:r>
              <a:rPr lang="en-US" sz="1400" b="1" dirty="0" smtClean="0">
                <a:latin typeface="Eurostile"/>
                <a:cs typeface="Eurostile"/>
              </a:rPr>
              <a:t>Transaction records</a:t>
            </a:r>
            <a:endParaRPr lang="en-US" sz="1400" b="1" dirty="0">
              <a:latin typeface="Eurostile"/>
              <a:cs typeface="Eurostile"/>
            </a:endParaRPr>
          </a:p>
        </p:txBody>
      </p:sp>
      <p:sp>
        <p:nvSpPr>
          <p:cNvPr id="14" name="Text Box 27"/>
          <p:cNvSpPr txBox="1">
            <a:spLocks noChangeArrowheads="1"/>
          </p:cNvSpPr>
          <p:nvPr/>
        </p:nvSpPr>
        <p:spPr bwMode="auto">
          <a:xfrm>
            <a:off x="6477000" y="228600"/>
            <a:ext cx="1828800" cy="307777"/>
          </a:xfrm>
          <a:prstGeom prst="rect">
            <a:avLst/>
          </a:prstGeom>
          <a:solidFill>
            <a:srgbClr val="EFF2C6"/>
          </a:solidFill>
          <a:ln w="22225">
            <a:solidFill>
              <a:srgbClr val="800000"/>
            </a:solidFill>
            <a:prstDash val="sysDot"/>
          </a:ln>
          <a:effectLst/>
        </p:spPr>
        <p:txBody>
          <a:bodyPr wrap="square">
            <a:spAutoFit/>
          </a:bodyPr>
          <a:lstStyle/>
          <a:p>
            <a:pPr algn="ctr"/>
            <a:r>
              <a:rPr lang="en-US" sz="1400" b="1" dirty="0" smtClean="0">
                <a:latin typeface="Eurostile"/>
                <a:cs typeface="Eurostile"/>
              </a:rPr>
              <a:t>Timekeeping records</a:t>
            </a:r>
            <a:endParaRPr lang="en-US" sz="1400" b="1" dirty="0">
              <a:latin typeface="Eurostile"/>
              <a:cs typeface="Eurostile"/>
            </a:endParaRPr>
          </a:p>
        </p:txBody>
      </p:sp>
      <p:pic>
        <p:nvPicPr>
          <p:cNvPr id="15" name="Picture 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73744" y="1022335"/>
            <a:ext cx="2701312" cy="11874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pic>
        <p:nvPicPr>
          <p:cNvPr id="16" name="Picture 1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20013" y="3705781"/>
            <a:ext cx="2543764" cy="132301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pic>
        <p:nvPicPr>
          <p:cNvPr id="17" name="Picture 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135" y="1642647"/>
            <a:ext cx="3128497" cy="152135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pic>
        <p:nvPicPr>
          <p:cNvPr id="20" name="Picture 19" descr="New Error Tracker Database.png"/>
          <p:cNvPicPr>
            <a:picLocks noChangeAspect="1"/>
          </p:cNvPicPr>
          <p:nvPr/>
        </p:nvPicPr>
        <p:blipFill rotWithShape="1">
          <a:blip r:embed="rId6">
            <a:extLst>
              <a:ext uri="{28A0092B-C50C-407E-A947-70E740481C1C}">
                <a14:useLocalDpi xmlns:a14="http://schemas.microsoft.com/office/drawing/2010/main" val="0"/>
              </a:ext>
            </a:extLst>
          </a:blip>
          <a:srcRect b="13546"/>
          <a:stretch/>
        </p:blipFill>
        <p:spPr>
          <a:xfrm>
            <a:off x="6282455" y="1618784"/>
            <a:ext cx="2355595" cy="1400308"/>
          </a:xfrm>
          <a:prstGeom prst="rect">
            <a:avLst/>
          </a:prstGeom>
        </p:spPr>
      </p:pic>
      <p:pic>
        <p:nvPicPr>
          <p:cNvPr id="21" name="Picture 20" descr="New Annotated Trend Line.pn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57200" y="3669671"/>
            <a:ext cx="2743200" cy="1377546"/>
          </a:xfrm>
          <a:prstGeom prst="rect">
            <a:avLst/>
          </a:prstGeom>
        </p:spPr>
      </p:pic>
      <p:sp>
        <p:nvSpPr>
          <p:cNvPr id="22" name="Down Arrow 21"/>
          <p:cNvSpPr/>
          <p:nvPr/>
        </p:nvSpPr>
        <p:spPr>
          <a:xfrm>
            <a:off x="3581400" y="609600"/>
            <a:ext cx="228600" cy="381000"/>
          </a:xfrm>
          <a:prstGeom prst="downArrow">
            <a:avLst/>
          </a:prstGeom>
          <a:gradFill>
            <a:gsLst>
              <a:gs pos="0">
                <a:srgbClr val="FF0000"/>
              </a:gs>
              <a:gs pos="100000">
                <a:srgbClr val="FF5A56"/>
              </a:gs>
            </a:gsLst>
          </a:gra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 name="Down Arrow 22"/>
          <p:cNvSpPr/>
          <p:nvPr/>
        </p:nvSpPr>
        <p:spPr>
          <a:xfrm>
            <a:off x="5486400" y="609600"/>
            <a:ext cx="228600" cy="381000"/>
          </a:xfrm>
          <a:prstGeom prst="downArrow">
            <a:avLst/>
          </a:prstGeom>
          <a:gradFill>
            <a:gsLst>
              <a:gs pos="0">
                <a:srgbClr val="FF0000"/>
              </a:gs>
              <a:gs pos="100000">
                <a:srgbClr val="FF5A56"/>
              </a:gs>
            </a:gsLst>
          </a:gra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Down Arrow 23"/>
          <p:cNvSpPr/>
          <p:nvPr/>
        </p:nvSpPr>
        <p:spPr>
          <a:xfrm rot="2487906">
            <a:off x="6269694" y="637539"/>
            <a:ext cx="228600" cy="381000"/>
          </a:xfrm>
          <a:prstGeom prst="downArrow">
            <a:avLst/>
          </a:prstGeom>
          <a:gradFill>
            <a:gsLst>
              <a:gs pos="0">
                <a:srgbClr val="FF0000"/>
              </a:gs>
              <a:gs pos="100000">
                <a:srgbClr val="FF5A56"/>
              </a:gs>
            </a:gsLst>
          </a:gra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Down Arrow 24"/>
          <p:cNvSpPr/>
          <p:nvPr/>
        </p:nvSpPr>
        <p:spPr>
          <a:xfrm rot="18445493">
            <a:off x="2712951" y="625641"/>
            <a:ext cx="228600" cy="381000"/>
          </a:xfrm>
          <a:prstGeom prst="downArrow">
            <a:avLst/>
          </a:prstGeom>
          <a:gradFill>
            <a:gsLst>
              <a:gs pos="0">
                <a:srgbClr val="FF0000"/>
              </a:gs>
              <a:gs pos="100000">
                <a:srgbClr val="FF5A56"/>
              </a:gs>
            </a:gsLst>
          </a:gra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Bent Arrow 26"/>
          <p:cNvSpPr/>
          <p:nvPr/>
        </p:nvSpPr>
        <p:spPr>
          <a:xfrm rot="10800000">
            <a:off x="6585358" y="5357516"/>
            <a:ext cx="914400" cy="381000"/>
          </a:xfrm>
          <a:prstGeom prst="bentArrow">
            <a:avLst/>
          </a:prstGeom>
          <a:gradFill>
            <a:gsLst>
              <a:gs pos="0">
                <a:srgbClr val="FF0000"/>
              </a:gs>
              <a:gs pos="100000">
                <a:srgbClr val="FF5A56"/>
              </a:gs>
            </a:gsLst>
          </a:gradFill>
          <a:ln>
            <a:solidFill>
              <a:schemeClr val="tx1"/>
            </a:solidFill>
          </a:ln>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tx1"/>
              </a:solidFill>
            </a:endParaRPr>
          </a:p>
        </p:txBody>
      </p:sp>
      <p:sp>
        <p:nvSpPr>
          <p:cNvPr id="28" name="Bent Arrow 27"/>
          <p:cNvSpPr/>
          <p:nvPr/>
        </p:nvSpPr>
        <p:spPr>
          <a:xfrm rot="10800000" flipH="1">
            <a:off x="1798918" y="5334000"/>
            <a:ext cx="914400" cy="381000"/>
          </a:xfrm>
          <a:prstGeom prst="bentArrow">
            <a:avLst/>
          </a:prstGeom>
          <a:gradFill>
            <a:gsLst>
              <a:gs pos="0">
                <a:srgbClr val="FF0000"/>
              </a:gs>
              <a:gs pos="100000">
                <a:srgbClr val="FF5A56"/>
              </a:gs>
            </a:gsLst>
          </a:gradFill>
          <a:ln>
            <a:solidFill>
              <a:schemeClr val="tx1"/>
            </a:solidFill>
          </a:ln>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tx1"/>
              </a:solidFill>
            </a:endParaRPr>
          </a:p>
        </p:txBody>
      </p:sp>
      <p:sp>
        <p:nvSpPr>
          <p:cNvPr id="29" name="Down Arrow 28"/>
          <p:cNvSpPr/>
          <p:nvPr/>
        </p:nvSpPr>
        <p:spPr>
          <a:xfrm>
            <a:off x="7364376" y="3352800"/>
            <a:ext cx="228600" cy="228600"/>
          </a:xfrm>
          <a:prstGeom prst="downArrow">
            <a:avLst/>
          </a:prstGeom>
          <a:gradFill>
            <a:gsLst>
              <a:gs pos="0">
                <a:srgbClr val="FF0000"/>
              </a:gs>
              <a:gs pos="100000">
                <a:srgbClr val="FF5A56"/>
              </a:gs>
            </a:gsLst>
          </a:gra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Bent Arrow 29"/>
          <p:cNvSpPr/>
          <p:nvPr/>
        </p:nvSpPr>
        <p:spPr>
          <a:xfrm rot="16200000" flipH="1">
            <a:off x="2099450" y="872353"/>
            <a:ext cx="373101" cy="1066800"/>
          </a:xfrm>
          <a:prstGeom prst="bentArrow">
            <a:avLst/>
          </a:prstGeom>
          <a:gradFill>
            <a:gsLst>
              <a:gs pos="0">
                <a:srgbClr val="FF0000"/>
              </a:gs>
              <a:gs pos="100000">
                <a:srgbClr val="FF5A56"/>
              </a:gs>
            </a:gsLst>
          </a:gradFill>
          <a:ln>
            <a:solidFill>
              <a:schemeClr val="tx1"/>
            </a:solidFill>
          </a:ln>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tx1"/>
              </a:solidFill>
            </a:endParaRPr>
          </a:p>
        </p:txBody>
      </p:sp>
      <p:sp>
        <p:nvSpPr>
          <p:cNvPr id="31" name="Bent Arrow 30"/>
          <p:cNvSpPr/>
          <p:nvPr/>
        </p:nvSpPr>
        <p:spPr>
          <a:xfrm rot="16200000" flipH="1" flipV="1">
            <a:off x="6823848" y="843184"/>
            <a:ext cx="373101" cy="1066800"/>
          </a:xfrm>
          <a:prstGeom prst="bentArrow">
            <a:avLst/>
          </a:prstGeom>
          <a:gradFill>
            <a:gsLst>
              <a:gs pos="0">
                <a:srgbClr val="FF0000"/>
              </a:gs>
              <a:gs pos="100000">
                <a:srgbClr val="FF5A56"/>
              </a:gs>
            </a:gsLst>
          </a:gradFill>
          <a:ln>
            <a:solidFill>
              <a:schemeClr val="tx1"/>
            </a:solidFill>
          </a:ln>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tx1"/>
              </a:solidFill>
            </a:endParaRPr>
          </a:p>
        </p:txBody>
      </p:sp>
      <p:sp>
        <p:nvSpPr>
          <p:cNvPr id="32" name="Down Arrow 31"/>
          <p:cNvSpPr/>
          <p:nvPr/>
        </p:nvSpPr>
        <p:spPr>
          <a:xfrm>
            <a:off x="1722718" y="3429000"/>
            <a:ext cx="228600" cy="228600"/>
          </a:xfrm>
          <a:prstGeom prst="downArrow">
            <a:avLst/>
          </a:prstGeom>
          <a:gradFill>
            <a:gsLst>
              <a:gs pos="0">
                <a:srgbClr val="FF0000"/>
              </a:gs>
              <a:gs pos="100000">
                <a:srgbClr val="FF5A56"/>
              </a:gs>
            </a:gsLst>
          </a:gra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33" name="Group 32"/>
          <p:cNvGrpSpPr/>
          <p:nvPr/>
        </p:nvGrpSpPr>
        <p:grpSpPr>
          <a:xfrm>
            <a:off x="3185459" y="2665992"/>
            <a:ext cx="2955364" cy="1938280"/>
            <a:chOff x="3860353" y="2472888"/>
            <a:chExt cx="5731611" cy="3916306"/>
          </a:xfrm>
        </p:grpSpPr>
        <p:sp>
          <p:nvSpPr>
            <p:cNvPr id="34" name="Text Box 8"/>
            <p:cNvSpPr txBox="1">
              <a:spLocks noChangeArrowheads="1"/>
            </p:cNvSpPr>
            <p:nvPr/>
          </p:nvSpPr>
          <p:spPr bwMode="auto">
            <a:xfrm>
              <a:off x="7635021" y="5705144"/>
              <a:ext cx="1956943" cy="6840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lgn="ctr"/>
              <a:r>
                <a:rPr lang="en-US" sz="1600" b="1" dirty="0" smtClean="0">
                  <a:latin typeface="Verdana" pitchFamily="34" charset="0"/>
                  <a:ea typeface="Verdana" pitchFamily="34" charset="0"/>
                  <a:cs typeface="Verdana" pitchFamily="34" charset="0"/>
                </a:rPr>
                <a:t>Crunch</a:t>
              </a:r>
              <a:endParaRPr lang="en-US" sz="1600" b="1" dirty="0">
                <a:latin typeface="Verdana" pitchFamily="34" charset="0"/>
                <a:ea typeface="Verdana" pitchFamily="34" charset="0"/>
                <a:cs typeface="Verdana" pitchFamily="34" charset="0"/>
              </a:endParaRPr>
            </a:p>
          </p:txBody>
        </p:sp>
        <p:pic>
          <p:nvPicPr>
            <p:cNvPr id="35" name="Picture 34" descr="Circular arrows.png"/>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594206" y="3092148"/>
              <a:ext cx="3046436" cy="3046436"/>
            </a:xfrm>
            <a:prstGeom prst="rect">
              <a:avLst/>
            </a:prstGeom>
          </p:spPr>
        </p:pic>
        <p:sp>
          <p:nvSpPr>
            <p:cNvPr id="36" name="Text Box 8"/>
            <p:cNvSpPr txBox="1">
              <a:spLocks noChangeArrowheads="1"/>
            </p:cNvSpPr>
            <p:nvPr/>
          </p:nvSpPr>
          <p:spPr bwMode="auto">
            <a:xfrm>
              <a:off x="6067022" y="2472888"/>
              <a:ext cx="2165930" cy="6840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lgn="ctr"/>
              <a:r>
                <a:rPr lang="en-US" sz="1600" b="1" dirty="0" smtClean="0">
                  <a:latin typeface="Verdana" pitchFamily="34" charset="0"/>
                  <a:ea typeface="Verdana" pitchFamily="34" charset="0"/>
                  <a:cs typeface="Verdana" pitchFamily="34" charset="0"/>
                </a:rPr>
                <a:t>Capture</a:t>
              </a:r>
              <a:endParaRPr lang="en-US" sz="1600" b="1" dirty="0">
                <a:latin typeface="Verdana" pitchFamily="34" charset="0"/>
                <a:ea typeface="Verdana" pitchFamily="34" charset="0"/>
                <a:cs typeface="Verdana" pitchFamily="34" charset="0"/>
              </a:endParaRPr>
            </a:p>
          </p:txBody>
        </p:sp>
        <p:sp>
          <p:nvSpPr>
            <p:cNvPr id="37" name="Text Box 8"/>
            <p:cNvSpPr txBox="1">
              <a:spLocks noChangeArrowheads="1"/>
            </p:cNvSpPr>
            <p:nvPr/>
          </p:nvSpPr>
          <p:spPr bwMode="auto">
            <a:xfrm>
              <a:off x="3860353" y="4753548"/>
              <a:ext cx="2023334" cy="6840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lgn="ctr"/>
              <a:r>
                <a:rPr lang="en-US" sz="1600" b="1" dirty="0" smtClean="0">
                  <a:latin typeface="Verdana" pitchFamily="34" charset="0"/>
                  <a:ea typeface="Verdana" pitchFamily="34" charset="0"/>
                  <a:cs typeface="Verdana" pitchFamily="34" charset="0"/>
                </a:rPr>
                <a:t>Change</a:t>
              </a:r>
              <a:endParaRPr lang="en-US" sz="1600" b="1" dirty="0">
                <a:latin typeface="Verdana" pitchFamily="34" charset="0"/>
                <a:ea typeface="Verdana" pitchFamily="34" charset="0"/>
                <a:cs typeface="Verdana" pitchFamily="34" charset="0"/>
              </a:endParaRPr>
            </a:p>
          </p:txBody>
        </p:sp>
        <p:sp>
          <p:nvSpPr>
            <p:cNvPr id="38" name="Text Box 8"/>
            <p:cNvSpPr txBox="1">
              <a:spLocks noChangeArrowheads="1"/>
            </p:cNvSpPr>
            <p:nvPr/>
          </p:nvSpPr>
          <p:spPr bwMode="auto">
            <a:xfrm>
              <a:off x="6261400" y="3905745"/>
              <a:ext cx="2022800" cy="167903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lgn="ctr"/>
              <a:r>
                <a:rPr lang="en-US" sz="1600" b="1" dirty="0" smtClean="0">
                  <a:latin typeface="Calibri"/>
                  <a:ea typeface="Verdana" pitchFamily="34" charset="0"/>
                  <a:cs typeface="Calibri"/>
                </a:rPr>
                <a:t>Reducing Daily Errors</a:t>
              </a:r>
              <a:endParaRPr lang="en-US" sz="1600" b="1" dirty="0">
                <a:latin typeface="Calibri"/>
                <a:ea typeface="Verdana" pitchFamily="34" charset="0"/>
                <a:cs typeface="Calibri"/>
              </a:endParaRPr>
            </a:p>
          </p:txBody>
        </p:sp>
      </p:grpSp>
      <p:sp>
        <p:nvSpPr>
          <p:cNvPr id="39" name="Text Box 15"/>
          <p:cNvSpPr txBox="1">
            <a:spLocks noChangeArrowheads="1"/>
          </p:cNvSpPr>
          <p:nvPr/>
        </p:nvSpPr>
        <p:spPr bwMode="auto">
          <a:xfrm>
            <a:off x="3233272" y="4679577"/>
            <a:ext cx="2834341" cy="52322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algn="ctr"/>
            <a:r>
              <a:rPr lang="en-US" sz="1400" dirty="0" smtClean="0">
                <a:latin typeface="Eurostile"/>
                <a:cs typeface="Eurostile"/>
              </a:rPr>
              <a:t>Use </a:t>
            </a:r>
            <a:r>
              <a:rPr lang="en-US" sz="1400" dirty="0" err="1" smtClean="0">
                <a:latin typeface="Eurostile"/>
                <a:cs typeface="Eurostile"/>
              </a:rPr>
              <a:t>TapRooT</a:t>
            </a:r>
            <a:r>
              <a:rPr lang="en-US" sz="1400" dirty="0" smtClean="0">
                <a:latin typeface="Eurostile"/>
                <a:cs typeface="Eurostile"/>
              </a:rPr>
              <a:t>® to find and fix the root causes of high leverage errors</a:t>
            </a:r>
            <a:endParaRPr lang="en-US" sz="1400" dirty="0">
              <a:latin typeface="Eurostile"/>
              <a:cs typeface="Eurostile"/>
            </a:endParaRPr>
          </a:p>
        </p:txBody>
      </p:sp>
    </p:spTree>
    <p:extLst>
      <p:ext uri="{BB962C8B-B14F-4D97-AF65-F5344CB8AC3E}">
        <p14:creationId xmlns:p14="http://schemas.microsoft.com/office/powerpoint/2010/main" val="672542594"/>
      </p:ext>
    </p:extLst>
  </p:cSld>
  <p:clrMapOvr>
    <a:masterClrMapping/>
  </p:clrMapOvr>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53295" y="363189"/>
            <a:ext cx="5663506" cy="567546"/>
          </a:xfrm>
        </p:spPr>
        <p:txBody>
          <a:bodyPr/>
          <a:lstStyle/>
          <a:p>
            <a:pPr marL="0" indent="0" algn="ctr">
              <a:buNone/>
            </a:pPr>
            <a:r>
              <a:rPr lang="en-US" dirty="0" smtClean="0"/>
              <a:t>All Processes Have Vital Signs!</a:t>
            </a:r>
            <a:endParaRPr lang="en-US" dirty="0"/>
          </a:p>
        </p:txBody>
      </p:sp>
      <p:sp>
        <p:nvSpPr>
          <p:cNvPr id="3" name="Text Box 10"/>
          <p:cNvSpPr txBox="1">
            <a:spLocks noChangeArrowheads="1"/>
          </p:cNvSpPr>
          <p:nvPr/>
        </p:nvSpPr>
        <p:spPr bwMode="auto">
          <a:xfrm>
            <a:off x="572197" y="3531567"/>
            <a:ext cx="1745606"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sz="2000" dirty="0" smtClean="0">
                <a:latin typeface="Calibri" pitchFamily="34" charset="0"/>
                <a:cs typeface="Calibri" pitchFamily="34" charset="0"/>
              </a:rPr>
              <a:t>Blood pressure</a:t>
            </a:r>
            <a:endParaRPr lang="en-US" sz="2000" dirty="0">
              <a:latin typeface="Calibri" pitchFamily="34" charset="0"/>
              <a:cs typeface="Calibri" pitchFamily="34" charset="0"/>
            </a:endParaRPr>
          </a:p>
        </p:txBody>
      </p:sp>
      <p:sp>
        <p:nvSpPr>
          <p:cNvPr id="4" name="Text Box 11"/>
          <p:cNvSpPr txBox="1">
            <a:spLocks noChangeArrowheads="1"/>
          </p:cNvSpPr>
          <p:nvPr/>
        </p:nvSpPr>
        <p:spPr bwMode="auto">
          <a:xfrm>
            <a:off x="555188" y="3900899"/>
            <a:ext cx="2425216"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sz="2000" dirty="0" smtClean="0">
                <a:latin typeface="Calibri" pitchFamily="34" charset="0"/>
                <a:cs typeface="Calibri" pitchFamily="34" charset="0"/>
              </a:rPr>
              <a:t>Respirations / minute</a:t>
            </a:r>
            <a:endParaRPr lang="en-US" sz="2000" dirty="0">
              <a:latin typeface="Calibri" pitchFamily="34" charset="0"/>
              <a:cs typeface="Calibri" pitchFamily="34" charset="0"/>
            </a:endParaRPr>
          </a:p>
        </p:txBody>
      </p:sp>
      <p:sp>
        <p:nvSpPr>
          <p:cNvPr id="5" name="Text Box 12"/>
          <p:cNvSpPr txBox="1">
            <a:spLocks noChangeArrowheads="1"/>
          </p:cNvSpPr>
          <p:nvPr/>
        </p:nvSpPr>
        <p:spPr bwMode="auto">
          <a:xfrm>
            <a:off x="550425" y="3144874"/>
            <a:ext cx="2305118"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sz="2000" dirty="0" smtClean="0">
                <a:latin typeface="Calibri" pitchFamily="34" charset="0"/>
                <a:cs typeface="Calibri" pitchFamily="34" charset="0"/>
              </a:rPr>
              <a:t>Heartbeats / minute</a:t>
            </a:r>
            <a:endParaRPr lang="en-US" sz="2000" dirty="0">
              <a:latin typeface="Calibri" pitchFamily="34" charset="0"/>
              <a:cs typeface="Calibri" pitchFamily="34" charset="0"/>
            </a:endParaRPr>
          </a:p>
        </p:txBody>
      </p:sp>
      <p:sp>
        <p:nvSpPr>
          <p:cNvPr id="6" name="Text Box 19"/>
          <p:cNvSpPr txBox="1">
            <a:spLocks noChangeArrowheads="1"/>
          </p:cNvSpPr>
          <p:nvPr/>
        </p:nvSpPr>
        <p:spPr bwMode="auto">
          <a:xfrm>
            <a:off x="304800" y="2485212"/>
            <a:ext cx="2623700"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defPPr>
              <a:defRPr lang="en-US"/>
            </a:defPPr>
            <a:lvl1pPr algn="ctr">
              <a:defRPr b="1">
                <a:solidFill>
                  <a:schemeClr val="accent2"/>
                </a:solidFill>
                <a:latin typeface="Calibri" pitchFamily="34" charset="0"/>
                <a:cs typeface="Calibri" pitchFamily="34" charset="0"/>
              </a:defRPr>
            </a:lvl1pPr>
          </a:lstStyle>
          <a:p>
            <a:r>
              <a:rPr lang="en-US" dirty="0" smtClean="0">
                <a:solidFill>
                  <a:srgbClr val="0000FF"/>
                </a:solidFill>
                <a:latin typeface="Trebuchet MS" pitchFamily="34" charset="0"/>
              </a:rPr>
              <a:t>Human Body</a:t>
            </a:r>
            <a:endParaRPr lang="en-US" dirty="0">
              <a:solidFill>
                <a:srgbClr val="0000FF"/>
              </a:solidFill>
              <a:latin typeface="Trebuchet MS" pitchFamily="34" charset="0"/>
            </a:endParaRPr>
          </a:p>
        </p:txBody>
      </p:sp>
      <p:graphicFrame>
        <p:nvGraphicFramePr>
          <p:cNvPr id="7" name="Object 6"/>
          <p:cNvGraphicFramePr>
            <a:graphicFrameLocks noChangeAspect="1"/>
          </p:cNvGraphicFramePr>
          <p:nvPr>
            <p:extLst>
              <p:ext uri="{D42A27DB-BD31-4B8C-83A1-F6EECF244321}">
                <p14:modId xmlns:p14="http://schemas.microsoft.com/office/powerpoint/2010/main" val="1580761236"/>
              </p:ext>
            </p:extLst>
          </p:nvPr>
        </p:nvGraphicFramePr>
        <p:xfrm>
          <a:off x="453812" y="3264431"/>
          <a:ext cx="127000" cy="127000"/>
        </p:xfrm>
        <a:graphic>
          <a:graphicData uri="http://schemas.openxmlformats.org/presentationml/2006/ole">
            <mc:AlternateContent xmlns:mc="http://schemas.openxmlformats.org/markup-compatibility/2006">
              <mc:Choice xmlns:v="urn:schemas-microsoft-com:vml" Requires="v">
                <p:oleObj spid="_x0000_s857142" name="CorelDRAW" r:id="rId3" imgW="304800" imgH="304800" progId="CorelDraw.Graphic.10">
                  <p:embed/>
                </p:oleObj>
              </mc:Choice>
              <mc:Fallback>
                <p:oleObj name="CorelDRAW" r:id="rId3" imgW="304800" imgH="304800" progId="CorelDraw.Graphic.10">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3812" y="3264431"/>
                        <a:ext cx="127000" cy="127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oleObj>
              </mc:Fallback>
            </mc:AlternateContent>
          </a:graphicData>
        </a:graphic>
      </p:graphicFrame>
      <p:graphicFrame>
        <p:nvGraphicFramePr>
          <p:cNvPr id="8" name="Object 7"/>
          <p:cNvGraphicFramePr>
            <a:graphicFrameLocks noChangeAspect="1"/>
          </p:cNvGraphicFramePr>
          <p:nvPr>
            <p:extLst>
              <p:ext uri="{D42A27DB-BD31-4B8C-83A1-F6EECF244321}">
                <p14:modId xmlns:p14="http://schemas.microsoft.com/office/powerpoint/2010/main" val="2369920869"/>
              </p:ext>
            </p:extLst>
          </p:nvPr>
        </p:nvGraphicFramePr>
        <p:xfrm>
          <a:off x="453812" y="4032781"/>
          <a:ext cx="127000" cy="127000"/>
        </p:xfrm>
        <a:graphic>
          <a:graphicData uri="http://schemas.openxmlformats.org/presentationml/2006/ole">
            <mc:AlternateContent xmlns:mc="http://schemas.openxmlformats.org/markup-compatibility/2006">
              <mc:Choice xmlns:v="urn:schemas-microsoft-com:vml" Requires="v">
                <p:oleObj spid="_x0000_s857143" name="CorelDRAW" r:id="rId5" imgW="304800" imgH="304800" progId="CorelDraw.Graphic.10">
                  <p:embed/>
                </p:oleObj>
              </mc:Choice>
              <mc:Fallback>
                <p:oleObj name="CorelDRAW" r:id="rId5" imgW="304800" imgH="304800" progId="CorelDraw.Graphic.10">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3812" y="4032781"/>
                        <a:ext cx="127000" cy="127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oleObj>
              </mc:Fallback>
            </mc:AlternateContent>
          </a:graphicData>
        </a:graphic>
      </p:graphicFrame>
      <p:graphicFrame>
        <p:nvGraphicFramePr>
          <p:cNvPr id="9" name="Object 8"/>
          <p:cNvGraphicFramePr>
            <a:graphicFrameLocks noChangeAspect="1"/>
          </p:cNvGraphicFramePr>
          <p:nvPr>
            <p:extLst>
              <p:ext uri="{D42A27DB-BD31-4B8C-83A1-F6EECF244321}">
                <p14:modId xmlns:p14="http://schemas.microsoft.com/office/powerpoint/2010/main" val="2223703065"/>
              </p:ext>
            </p:extLst>
          </p:nvPr>
        </p:nvGraphicFramePr>
        <p:xfrm>
          <a:off x="453812" y="3645431"/>
          <a:ext cx="127000" cy="127000"/>
        </p:xfrm>
        <a:graphic>
          <a:graphicData uri="http://schemas.openxmlformats.org/presentationml/2006/ole">
            <mc:AlternateContent xmlns:mc="http://schemas.openxmlformats.org/markup-compatibility/2006">
              <mc:Choice xmlns:v="urn:schemas-microsoft-com:vml" Requires="v">
                <p:oleObj spid="_x0000_s857144" name="CorelDRAW" r:id="rId6" imgW="304800" imgH="304800" progId="CorelDraw.Graphic.10">
                  <p:embed/>
                </p:oleObj>
              </mc:Choice>
              <mc:Fallback>
                <p:oleObj name="CorelDRAW" r:id="rId6" imgW="304800" imgH="304800" progId="CorelDraw.Graphic.10">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3812" y="3645431"/>
                        <a:ext cx="127000" cy="127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oleObj>
              </mc:Fallback>
            </mc:AlternateContent>
          </a:graphicData>
        </a:graphic>
      </p:graphicFrame>
      <p:sp>
        <p:nvSpPr>
          <p:cNvPr id="10" name="Text Box 11"/>
          <p:cNvSpPr txBox="1">
            <a:spLocks noChangeArrowheads="1"/>
          </p:cNvSpPr>
          <p:nvPr/>
        </p:nvSpPr>
        <p:spPr bwMode="auto">
          <a:xfrm>
            <a:off x="1219200" y="5410200"/>
            <a:ext cx="6726789" cy="6463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lgn="ctr"/>
            <a:r>
              <a:rPr lang="en-US" dirty="0" smtClean="0">
                <a:solidFill>
                  <a:schemeClr val="accent6">
                    <a:lumMod val="50000"/>
                  </a:schemeClr>
                </a:solidFill>
                <a:latin typeface="Arial Rounded MT Bold"/>
                <a:cs typeface="Arial Rounded MT Bold"/>
              </a:rPr>
              <a:t>A process scorecard shows the vital signs </a:t>
            </a:r>
            <a:r>
              <a:rPr lang="en-US" dirty="0">
                <a:solidFill>
                  <a:schemeClr val="accent6">
                    <a:lumMod val="50000"/>
                  </a:schemeClr>
                </a:solidFill>
                <a:latin typeface="Arial Rounded MT Bold"/>
                <a:cs typeface="Arial Rounded MT Bold"/>
              </a:rPr>
              <a:t>for that </a:t>
            </a:r>
            <a:r>
              <a:rPr lang="en-US" dirty="0" smtClean="0">
                <a:solidFill>
                  <a:schemeClr val="accent6">
                    <a:lumMod val="50000"/>
                  </a:schemeClr>
                </a:solidFill>
                <a:latin typeface="Arial Rounded MT Bold"/>
                <a:cs typeface="Arial Rounded MT Bold"/>
              </a:rPr>
              <a:t>process (</a:t>
            </a:r>
            <a:r>
              <a:rPr lang="en-US" dirty="0">
                <a:solidFill>
                  <a:schemeClr val="accent6">
                    <a:lumMod val="50000"/>
                  </a:schemeClr>
                </a:solidFill>
                <a:latin typeface="Arial Rounded MT Bold"/>
                <a:cs typeface="Arial Rounded MT Bold"/>
              </a:rPr>
              <a:t>1-2 </a:t>
            </a:r>
            <a:r>
              <a:rPr lang="en-US" dirty="0" smtClean="0">
                <a:solidFill>
                  <a:schemeClr val="accent6">
                    <a:lumMod val="50000"/>
                  </a:schemeClr>
                </a:solidFill>
                <a:latin typeface="Arial Rounded MT Bold"/>
                <a:cs typeface="Arial Rounded MT Bold"/>
              </a:rPr>
              <a:t>ratios per KPA)</a:t>
            </a:r>
            <a:endParaRPr lang="en-US" dirty="0">
              <a:solidFill>
                <a:schemeClr val="accent6">
                  <a:lumMod val="50000"/>
                </a:schemeClr>
              </a:solidFill>
              <a:latin typeface="Arial Rounded MT Bold"/>
              <a:cs typeface="Arial Rounded MT Bold"/>
            </a:endParaRPr>
          </a:p>
        </p:txBody>
      </p:sp>
      <p:sp>
        <p:nvSpPr>
          <p:cNvPr id="11" name="Text Box 10"/>
          <p:cNvSpPr txBox="1">
            <a:spLocks noChangeArrowheads="1"/>
          </p:cNvSpPr>
          <p:nvPr/>
        </p:nvSpPr>
        <p:spPr bwMode="auto">
          <a:xfrm>
            <a:off x="567465" y="4299259"/>
            <a:ext cx="1918410"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sz="2000" dirty="0" smtClean="0">
                <a:latin typeface="Calibri" pitchFamily="34" charset="0"/>
                <a:cs typeface="Calibri" pitchFamily="34" charset="0"/>
              </a:rPr>
              <a:t>Body mass index</a:t>
            </a:r>
            <a:endParaRPr lang="en-US" sz="2000" dirty="0">
              <a:latin typeface="Calibri" pitchFamily="34" charset="0"/>
              <a:cs typeface="Calibri" pitchFamily="34" charset="0"/>
            </a:endParaRPr>
          </a:p>
        </p:txBody>
      </p:sp>
      <p:sp>
        <p:nvSpPr>
          <p:cNvPr id="12" name="Text Box 11"/>
          <p:cNvSpPr txBox="1">
            <a:spLocks noChangeArrowheads="1"/>
          </p:cNvSpPr>
          <p:nvPr/>
        </p:nvSpPr>
        <p:spPr bwMode="auto">
          <a:xfrm>
            <a:off x="550456" y="4668591"/>
            <a:ext cx="1427763"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sz="2000" dirty="0" smtClean="0">
                <a:latin typeface="Calibri" pitchFamily="34" charset="0"/>
                <a:cs typeface="Calibri" pitchFamily="34" charset="0"/>
              </a:rPr>
              <a:t>Years of age</a:t>
            </a:r>
            <a:endParaRPr lang="en-US" sz="2000" dirty="0">
              <a:latin typeface="Calibri" pitchFamily="34" charset="0"/>
              <a:cs typeface="Calibri" pitchFamily="34" charset="0"/>
            </a:endParaRPr>
          </a:p>
        </p:txBody>
      </p:sp>
      <p:graphicFrame>
        <p:nvGraphicFramePr>
          <p:cNvPr id="13" name="Object 12"/>
          <p:cNvGraphicFramePr>
            <a:graphicFrameLocks noChangeAspect="1"/>
          </p:cNvGraphicFramePr>
          <p:nvPr>
            <p:extLst>
              <p:ext uri="{D42A27DB-BD31-4B8C-83A1-F6EECF244321}">
                <p14:modId xmlns:p14="http://schemas.microsoft.com/office/powerpoint/2010/main" val="2469322750"/>
              </p:ext>
            </p:extLst>
          </p:nvPr>
        </p:nvGraphicFramePr>
        <p:xfrm>
          <a:off x="449080" y="4800473"/>
          <a:ext cx="127000" cy="127000"/>
        </p:xfrm>
        <a:graphic>
          <a:graphicData uri="http://schemas.openxmlformats.org/presentationml/2006/ole">
            <mc:AlternateContent xmlns:mc="http://schemas.openxmlformats.org/markup-compatibility/2006">
              <mc:Choice xmlns:v="urn:schemas-microsoft-com:vml" Requires="v">
                <p:oleObj spid="_x0000_s857145" name="CorelDRAW" r:id="rId7" imgW="304800" imgH="304800" progId="CorelDraw.Graphic.10">
                  <p:embed/>
                </p:oleObj>
              </mc:Choice>
              <mc:Fallback>
                <p:oleObj name="CorelDRAW" r:id="rId7" imgW="304800" imgH="304800" progId="CorelDraw.Graphic.10">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9080" y="4800473"/>
                        <a:ext cx="127000" cy="127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oleObj>
              </mc:Fallback>
            </mc:AlternateContent>
          </a:graphicData>
        </a:graphic>
      </p:graphicFrame>
      <p:graphicFrame>
        <p:nvGraphicFramePr>
          <p:cNvPr id="14" name="Object 13"/>
          <p:cNvGraphicFramePr>
            <a:graphicFrameLocks noChangeAspect="1"/>
          </p:cNvGraphicFramePr>
          <p:nvPr>
            <p:extLst>
              <p:ext uri="{D42A27DB-BD31-4B8C-83A1-F6EECF244321}">
                <p14:modId xmlns:p14="http://schemas.microsoft.com/office/powerpoint/2010/main" val="4076663035"/>
              </p:ext>
            </p:extLst>
          </p:nvPr>
        </p:nvGraphicFramePr>
        <p:xfrm>
          <a:off x="449080" y="4413123"/>
          <a:ext cx="127000" cy="127000"/>
        </p:xfrm>
        <a:graphic>
          <a:graphicData uri="http://schemas.openxmlformats.org/presentationml/2006/ole">
            <mc:AlternateContent xmlns:mc="http://schemas.openxmlformats.org/markup-compatibility/2006">
              <mc:Choice xmlns:v="urn:schemas-microsoft-com:vml" Requires="v">
                <p:oleObj spid="_x0000_s857146" name="CorelDRAW" r:id="rId8" imgW="304800" imgH="304800" progId="CorelDraw.Graphic.10">
                  <p:embed/>
                </p:oleObj>
              </mc:Choice>
              <mc:Fallback>
                <p:oleObj name="CorelDRAW" r:id="rId8" imgW="304800" imgH="304800" progId="CorelDraw.Graphic.10">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9080" y="4413123"/>
                        <a:ext cx="127000" cy="127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oleObj>
              </mc:Fallback>
            </mc:AlternateContent>
          </a:graphicData>
        </a:graphic>
      </p:graphicFrame>
      <p:sp>
        <p:nvSpPr>
          <p:cNvPr id="15" name="Text Box 10"/>
          <p:cNvSpPr txBox="1">
            <a:spLocks noChangeArrowheads="1"/>
          </p:cNvSpPr>
          <p:nvPr/>
        </p:nvSpPr>
        <p:spPr bwMode="auto">
          <a:xfrm>
            <a:off x="3382993" y="3531567"/>
            <a:ext cx="2089739"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sz="2000" dirty="0" smtClean="0">
                <a:latin typeface="Calibri" pitchFamily="34" charset="0"/>
                <a:cs typeface="Calibri" pitchFamily="34" charset="0"/>
              </a:rPr>
              <a:t>Visits / office hour</a:t>
            </a:r>
            <a:endParaRPr lang="en-US" sz="2000" dirty="0">
              <a:latin typeface="Calibri" pitchFamily="34" charset="0"/>
              <a:cs typeface="Calibri" pitchFamily="34" charset="0"/>
            </a:endParaRPr>
          </a:p>
        </p:txBody>
      </p:sp>
      <p:sp>
        <p:nvSpPr>
          <p:cNvPr id="16" name="Text Box 11"/>
          <p:cNvSpPr txBox="1">
            <a:spLocks noChangeArrowheads="1"/>
          </p:cNvSpPr>
          <p:nvPr/>
        </p:nvSpPr>
        <p:spPr bwMode="auto">
          <a:xfrm>
            <a:off x="3365984" y="3900899"/>
            <a:ext cx="2371996"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sz="2000" dirty="0" smtClean="0">
                <a:latin typeface="Calibri" pitchFamily="34" charset="0"/>
                <a:cs typeface="Calibri" pitchFamily="34" charset="0"/>
              </a:rPr>
              <a:t>Complaints / M visits</a:t>
            </a:r>
            <a:endParaRPr lang="en-US" sz="2000" dirty="0">
              <a:latin typeface="Calibri" pitchFamily="34" charset="0"/>
              <a:cs typeface="Calibri" pitchFamily="34" charset="0"/>
            </a:endParaRPr>
          </a:p>
        </p:txBody>
      </p:sp>
      <p:sp>
        <p:nvSpPr>
          <p:cNvPr id="17" name="Text Box 12"/>
          <p:cNvSpPr txBox="1">
            <a:spLocks noChangeArrowheads="1"/>
          </p:cNvSpPr>
          <p:nvPr/>
        </p:nvSpPr>
        <p:spPr bwMode="auto">
          <a:xfrm>
            <a:off x="3361221" y="3144874"/>
            <a:ext cx="2437334"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sz="2000" dirty="0" smtClean="0">
                <a:latin typeface="Calibri" pitchFamily="34" charset="0"/>
                <a:cs typeface="Calibri" pitchFamily="34" charset="0"/>
              </a:rPr>
              <a:t>Revenue / office hour</a:t>
            </a:r>
            <a:endParaRPr lang="en-US" sz="2000" dirty="0">
              <a:latin typeface="Calibri" pitchFamily="34" charset="0"/>
              <a:cs typeface="Calibri" pitchFamily="34" charset="0"/>
            </a:endParaRPr>
          </a:p>
        </p:txBody>
      </p:sp>
      <p:sp>
        <p:nvSpPr>
          <p:cNvPr id="18" name="Text Box 19"/>
          <p:cNvSpPr txBox="1">
            <a:spLocks noChangeArrowheads="1"/>
          </p:cNvSpPr>
          <p:nvPr/>
        </p:nvSpPr>
        <p:spPr bwMode="auto">
          <a:xfrm>
            <a:off x="3115596" y="2485212"/>
            <a:ext cx="2623700"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defPPr>
              <a:defRPr lang="en-US"/>
            </a:defPPr>
            <a:lvl1pPr algn="ctr">
              <a:defRPr b="1">
                <a:solidFill>
                  <a:schemeClr val="accent2"/>
                </a:solidFill>
                <a:latin typeface="Calibri" pitchFamily="34" charset="0"/>
                <a:cs typeface="Calibri" pitchFamily="34" charset="0"/>
              </a:defRPr>
            </a:lvl1pPr>
          </a:lstStyle>
          <a:p>
            <a:r>
              <a:rPr lang="en-US" dirty="0" smtClean="0">
                <a:solidFill>
                  <a:srgbClr val="0000FF"/>
                </a:solidFill>
                <a:latin typeface="Trebuchet MS" pitchFamily="34" charset="0"/>
              </a:rPr>
              <a:t>Dental Office</a:t>
            </a:r>
            <a:endParaRPr lang="en-US" dirty="0">
              <a:solidFill>
                <a:srgbClr val="0000FF"/>
              </a:solidFill>
              <a:latin typeface="Trebuchet MS" pitchFamily="34" charset="0"/>
            </a:endParaRPr>
          </a:p>
        </p:txBody>
      </p:sp>
      <p:graphicFrame>
        <p:nvGraphicFramePr>
          <p:cNvPr id="19" name="Object 18"/>
          <p:cNvGraphicFramePr>
            <a:graphicFrameLocks noChangeAspect="1"/>
          </p:cNvGraphicFramePr>
          <p:nvPr>
            <p:extLst>
              <p:ext uri="{D42A27DB-BD31-4B8C-83A1-F6EECF244321}">
                <p14:modId xmlns:p14="http://schemas.microsoft.com/office/powerpoint/2010/main" val="980015751"/>
              </p:ext>
            </p:extLst>
          </p:nvPr>
        </p:nvGraphicFramePr>
        <p:xfrm>
          <a:off x="3264608" y="3264431"/>
          <a:ext cx="127000" cy="127000"/>
        </p:xfrm>
        <a:graphic>
          <a:graphicData uri="http://schemas.openxmlformats.org/presentationml/2006/ole">
            <mc:AlternateContent xmlns:mc="http://schemas.openxmlformats.org/markup-compatibility/2006">
              <mc:Choice xmlns:v="urn:schemas-microsoft-com:vml" Requires="v">
                <p:oleObj spid="_x0000_s857147" name="CorelDRAW" r:id="rId9" imgW="304800" imgH="304800" progId="CorelDraw.Graphic.10">
                  <p:embed/>
                </p:oleObj>
              </mc:Choice>
              <mc:Fallback>
                <p:oleObj name="CorelDRAW" r:id="rId9" imgW="304800" imgH="304800" progId="CorelDraw.Graphic.10">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64608" y="3264431"/>
                        <a:ext cx="127000" cy="127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oleObj>
              </mc:Fallback>
            </mc:AlternateContent>
          </a:graphicData>
        </a:graphic>
      </p:graphicFrame>
      <p:graphicFrame>
        <p:nvGraphicFramePr>
          <p:cNvPr id="20" name="Object 19"/>
          <p:cNvGraphicFramePr>
            <a:graphicFrameLocks noChangeAspect="1"/>
          </p:cNvGraphicFramePr>
          <p:nvPr>
            <p:extLst>
              <p:ext uri="{D42A27DB-BD31-4B8C-83A1-F6EECF244321}">
                <p14:modId xmlns:p14="http://schemas.microsoft.com/office/powerpoint/2010/main" val="2494939874"/>
              </p:ext>
            </p:extLst>
          </p:nvPr>
        </p:nvGraphicFramePr>
        <p:xfrm>
          <a:off x="3264608" y="4032781"/>
          <a:ext cx="127000" cy="127000"/>
        </p:xfrm>
        <a:graphic>
          <a:graphicData uri="http://schemas.openxmlformats.org/presentationml/2006/ole">
            <mc:AlternateContent xmlns:mc="http://schemas.openxmlformats.org/markup-compatibility/2006">
              <mc:Choice xmlns:v="urn:schemas-microsoft-com:vml" Requires="v">
                <p:oleObj spid="_x0000_s857148" name="CorelDRAW" r:id="rId10" imgW="304800" imgH="304800" progId="CorelDraw.Graphic.10">
                  <p:embed/>
                </p:oleObj>
              </mc:Choice>
              <mc:Fallback>
                <p:oleObj name="CorelDRAW" r:id="rId10" imgW="304800" imgH="304800" progId="CorelDraw.Graphic.10">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64608" y="4032781"/>
                        <a:ext cx="127000" cy="127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oleObj>
              </mc:Fallback>
            </mc:AlternateContent>
          </a:graphicData>
        </a:graphic>
      </p:graphicFrame>
      <p:graphicFrame>
        <p:nvGraphicFramePr>
          <p:cNvPr id="21" name="Object 20"/>
          <p:cNvGraphicFramePr>
            <a:graphicFrameLocks noChangeAspect="1"/>
          </p:cNvGraphicFramePr>
          <p:nvPr>
            <p:extLst>
              <p:ext uri="{D42A27DB-BD31-4B8C-83A1-F6EECF244321}">
                <p14:modId xmlns:p14="http://schemas.microsoft.com/office/powerpoint/2010/main" val="4057741215"/>
              </p:ext>
            </p:extLst>
          </p:nvPr>
        </p:nvGraphicFramePr>
        <p:xfrm>
          <a:off x="3264608" y="3645431"/>
          <a:ext cx="127000" cy="127000"/>
        </p:xfrm>
        <a:graphic>
          <a:graphicData uri="http://schemas.openxmlformats.org/presentationml/2006/ole">
            <mc:AlternateContent xmlns:mc="http://schemas.openxmlformats.org/markup-compatibility/2006">
              <mc:Choice xmlns:v="urn:schemas-microsoft-com:vml" Requires="v">
                <p:oleObj spid="_x0000_s857149" name="CorelDRAW" r:id="rId11" imgW="304800" imgH="304800" progId="CorelDraw.Graphic.10">
                  <p:embed/>
                </p:oleObj>
              </mc:Choice>
              <mc:Fallback>
                <p:oleObj name="CorelDRAW" r:id="rId11" imgW="304800" imgH="304800" progId="CorelDraw.Graphic.10">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64608" y="3645431"/>
                        <a:ext cx="127000" cy="127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oleObj>
              </mc:Fallback>
            </mc:AlternateContent>
          </a:graphicData>
        </a:graphic>
      </p:graphicFrame>
      <p:sp>
        <p:nvSpPr>
          <p:cNvPr id="22" name="Text Box 10"/>
          <p:cNvSpPr txBox="1">
            <a:spLocks noChangeArrowheads="1"/>
          </p:cNvSpPr>
          <p:nvPr/>
        </p:nvSpPr>
        <p:spPr bwMode="auto">
          <a:xfrm>
            <a:off x="3378261" y="4299259"/>
            <a:ext cx="2482090"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sz="2000" dirty="0" smtClean="0">
                <a:latin typeface="Calibri" pitchFamily="34" charset="0"/>
                <a:cs typeface="Calibri" pitchFamily="34" charset="0"/>
              </a:rPr>
              <a:t>OOPs errors / M Visits</a:t>
            </a:r>
            <a:endParaRPr lang="en-US" sz="2000" dirty="0">
              <a:latin typeface="Calibri" pitchFamily="34" charset="0"/>
              <a:cs typeface="Calibri" pitchFamily="34" charset="0"/>
            </a:endParaRPr>
          </a:p>
        </p:txBody>
      </p:sp>
      <p:sp>
        <p:nvSpPr>
          <p:cNvPr id="23" name="Text Box 11"/>
          <p:cNvSpPr txBox="1">
            <a:spLocks noChangeArrowheads="1"/>
          </p:cNvSpPr>
          <p:nvPr/>
        </p:nvSpPr>
        <p:spPr bwMode="auto">
          <a:xfrm>
            <a:off x="3361252" y="4668591"/>
            <a:ext cx="2169055"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sz="2000" dirty="0" smtClean="0">
                <a:latin typeface="Calibri" pitchFamily="34" charset="0"/>
                <a:cs typeface="Calibri" pitchFamily="34" charset="0"/>
              </a:rPr>
              <a:t>Staff retention rate</a:t>
            </a:r>
            <a:endParaRPr lang="en-US" sz="2000" dirty="0">
              <a:latin typeface="Calibri" pitchFamily="34" charset="0"/>
              <a:cs typeface="Calibri" pitchFamily="34" charset="0"/>
            </a:endParaRPr>
          </a:p>
        </p:txBody>
      </p:sp>
      <p:graphicFrame>
        <p:nvGraphicFramePr>
          <p:cNvPr id="24" name="Object 23"/>
          <p:cNvGraphicFramePr>
            <a:graphicFrameLocks noChangeAspect="1"/>
          </p:cNvGraphicFramePr>
          <p:nvPr>
            <p:extLst>
              <p:ext uri="{D42A27DB-BD31-4B8C-83A1-F6EECF244321}">
                <p14:modId xmlns:p14="http://schemas.microsoft.com/office/powerpoint/2010/main" val="682066643"/>
              </p:ext>
            </p:extLst>
          </p:nvPr>
        </p:nvGraphicFramePr>
        <p:xfrm>
          <a:off x="3259876" y="4800473"/>
          <a:ext cx="127000" cy="127000"/>
        </p:xfrm>
        <a:graphic>
          <a:graphicData uri="http://schemas.openxmlformats.org/presentationml/2006/ole">
            <mc:AlternateContent xmlns:mc="http://schemas.openxmlformats.org/markup-compatibility/2006">
              <mc:Choice xmlns:v="urn:schemas-microsoft-com:vml" Requires="v">
                <p:oleObj spid="_x0000_s857150" name="CorelDRAW" r:id="rId12" imgW="304800" imgH="304800" progId="CorelDraw.Graphic.10">
                  <p:embed/>
                </p:oleObj>
              </mc:Choice>
              <mc:Fallback>
                <p:oleObj name="CorelDRAW" r:id="rId12" imgW="304800" imgH="304800" progId="CorelDraw.Graphic.10">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59876" y="4800473"/>
                        <a:ext cx="127000" cy="127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oleObj>
              </mc:Fallback>
            </mc:AlternateContent>
          </a:graphicData>
        </a:graphic>
      </p:graphicFrame>
      <p:graphicFrame>
        <p:nvGraphicFramePr>
          <p:cNvPr id="25" name="Object 24"/>
          <p:cNvGraphicFramePr>
            <a:graphicFrameLocks noChangeAspect="1"/>
          </p:cNvGraphicFramePr>
          <p:nvPr>
            <p:extLst>
              <p:ext uri="{D42A27DB-BD31-4B8C-83A1-F6EECF244321}">
                <p14:modId xmlns:p14="http://schemas.microsoft.com/office/powerpoint/2010/main" val="1306969764"/>
              </p:ext>
            </p:extLst>
          </p:nvPr>
        </p:nvGraphicFramePr>
        <p:xfrm>
          <a:off x="3259876" y="4413123"/>
          <a:ext cx="127000" cy="127000"/>
        </p:xfrm>
        <a:graphic>
          <a:graphicData uri="http://schemas.openxmlformats.org/presentationml/2006/ole">
            <mc:AlternateContent xmlns:mc="http://schemas.openxmlformats.org/markup-compatibility/2006">
              <mc:Choice xmlns:v="urn:schemas-microsoft-com:vml" Requires="v">
                <p:oleObj spid="_x0000_s857151" name="CorelDRAW" r:id="rId13" imgW="304800" imgH="304800" progId="CorelDraw.Graphic.10">
                  <p:embed/>
                </p:oleObj>
              </mc:Choice>
              <mc:Fallback>
                <p:oleObj name="CorelDRAW" r:id="rId13" imgW="304800" imgH="304800" progId="CorelDraw.Graphic.10">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59876" y="4413123"/>
                        <a:ext cx="127000" cy="127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oleObj>
              </mc:Fallback>
            </mc:AlternateContent>
          </a:graphicData>
        </a:graphic>
      </p:graphicFrame>
      <p:sp>
        <p:nvSpPr>
          <p:cNvPr id="26" name="Text Box 10"/>
          <p:cNvSpPr txBox="1">
            <a:spLocks noChangeArrowheads="1"/>
          </p:cNvSpPr>
          <p:nvPr/>
        </p:nvSpPr>
        <p:spPr bwMode="auto">
          <a:xfrm>
            <a:off x="6371517" y="3531567"/>
            <a:ext cx="1528303"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sz="2000" dirty="0" smtClean="0">
                <a:latin typeface="Calibri" pitchFamily="34" charset="0"/>
                <a:cs typeface="Calibri" pitchFamily="34" charset="0"/>
              </a:rPr>
              <a:t>Cost / pound</a:t>
            </a:r>
            <a:endParaRPr lang="en-US" sz="2000" dirty="0">
              <a:latin typeface="Calibri" pitchFamily="34" charset="0"/>
              <a:cs typeface="Calibri" pitchFamily="34" charset="0"/>
            </a:endParaRPr>
          </a:p>
        </p:txBody>
      </p:sp>
      <p:sp>
        <p:nvSpPr>
          <p:cNvPr id="27" name="Text Box 11"/>
          <p:cNvSpPr txBox="1">
            <a:spLocks noChangeArrowheads="1"/>
          </p:cNvSpPr>
          <p:nvPr/>
        </p:nvSpPr>
        <p:spPr bwMode="auto">
          <a:xfrm>
            <a:off x="6354508" y="3900899"/>
            <a:ext cx="2198102"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sz="2000" dirty="0" smtClean="0">
                <a:latin typeface="Calibri" pitchFamily="34" charset="0"/>
                <a:cs typeface="Calibri" pitchFamily="34" charset="0"/>
              </a:rPr>
              <a:t>OSHA accident </a:t>
            </a:r>
            <a:r>
              <a:rPr lang="en-US" sz="2000" dirty="0">
                <a:latin typeface="Calibri" pitchFamily="34" charset="0"/>
                <a:cs typeface="Calibri" pitchFamily="34" charset="0"/>
              </a:rPr>
              <a:t>r</a:t>
            </a:r>
            <a:r>
              <a:rPr lang="en-US" sz="2000" dirty="0" smtClean="0">
                <a:latin typeface="Calibri" pitchFamily="34" charset="0"/>
                <a:cs typeface="Calibri" pitchFamily="34" charset="0"/>
              </a:rPr>
              <a:t>ate</a:t>
            </a:r>
            <a:endParaRPr lang="en-US" sz="2000" dirty="0">
              <a:latin typeface="Calibri" pitchFamily="34" charset="0"/>
              <a:cs typeface="Calibri" pitchFamily="34" charset="0"/>
            </a:endParaRPr>
          </a:p>
        </p:txBody>
      </p:sp>
      <p:sp>
        <p:nvSpPr>
          <p:cNvPr id="28" name="Text Box 12"/>
          <p:cNvSpPr txBox="1">
            <a:spLocks noChangeArrowheads="1"/>
          </p:cNvSpPr>
          <p:nvPr/>
        </p:nvSpPr>
        <p:spPr bwMode="auto">
          <a:xfrm>
            <a:off x="6349745" y="3144874"/>
            <a:ext cx="2013821"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sz="2000" dirty="0" smtClean="0">
                <a:latin typeface="Calibri" pitchFamily="34" charset="0"/>
                <a:cs typeface="Calibri" pitchFamily="34" charset="0"/>
              </a:rPr>
              <a:t>Pounds / minutes</a:t>
            </a:r>
            <a:endParaRPr lang="en-US" sz="2000" dirty="0">
              <a:latin typeface="Calibri" pitchFamily="34" charset="0"/>
              <a:cs typeface="Calibri" pitchFamily="34" charset="0"/>
            </a:endParaRPr>
          </a:p>
        </p:txBody>
      </p:sp>
      <p:sp>
        <p:nvSpPr>
          <p:cNvPr id="29" name="Text Box 19"/>
          <p:cNvSpPr txBox="1">
            <a:spLocks noChangeArrowheads="1"/>
          </p:cNvSpPr>
          <p:nvPr/>
        </p:nvSpPr>
        <p:spPr bwMode="auto">
          <a:xfrm>
            <a:off x="6011196" y="2485212"/>
            <a:ext cx="2623700"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defPPr>
              <a:defRPr lang="en-US"/>
            </a:defPPr>
            <a:lvl1pPr algn="ctr">
              <a:defRPr b="1">
                <a:solidFill>
                  <a:schemeClr val="accent2"/>
                </a:solidFill>
                <a:latin typeface="Calibri" pitchFamily="34" charset="0"/>
                <a:cs typeface="Calibri" pitchFamily="34" charset="0"/>
              </a:defRPr>
            </a:lvl1pPr>
          </a:lstStyle>
          <a:p>
            <a:r>
              <a:rPr lang="en-US" dirty="0" smtClean="0">
                <a:solidFill>
                  <a:srgbClr val="0000FF"/>
                </a:solidFill>
                <a:latin typeface="Trebuchet MS" pitchFamily="34" charset="0"/>
              </a:rPr>
              <a:t>Food Plant</a:t>
            </a:r>
            <a:endParaRPr lang="en-US" dirty="0">
              <a:solidFill>
                <a:srgbClr val="0000FF"/>
              </a:solidFill>
              <a:latin typeface="Trebuchet MS" pitchFamily="34" charset="0"/>
            </a:endParaRPr>
          </a:p>
        </p:txBody>
      </p:sp>
      <p:graphicFrame>
        <p:nvGraphicFramePr>
          <p:cNvPr id="30" name="Object 29"/>
          <p:cNvGraphicFramePr>
            <a:graphicFrameLocks noChangeAspect="1"/>
          </p:cNvGraphicFramePr>
          <p:nvPr>
            <p:extLst>
              <p:ext uri="{D42A27DB-BD31-4B8C-83A1-F6EECF244321}">
                <p14:modId xmlns:p14="http://schemas.microsoft.com/office/powerpoint/2010/main" val="1050118574"/>
              </p:ext>
            </p:extLst>
          </p:nvPr>
        </p:nvGraphicFramePr>
        <p:xfrm>
          <a:off x="6253132" y="3264431"/>
          <a:ext cx="127000" cy="127000"/>
        </p:xfrm>
        <a:graphic>
          <a:graphicData uri="http://schemas.openxmlformats.org/presentationml/2006/ole">
            <mc:AlternateContent xmlns:mc="http://schemas.openxmlformats.org/markup-compatibility/2006">
              <mc:Choice xmlns:v="urn:schemas-microsoft-com:vml" Requires="v">
                <p:oleObj spid="_x0000_s857152" name="CorelDRAW" r:id="rId14" imgW="304800" imgH="304800" progId="CorelDraw.Graphic.10">
                  <p:embed/>
                </p:oleObj>
              </mc:Choice>
              <mc:Fallback>
                <p:oleObj name="CorelDRAW" r:id="rId14" imgW="304800" imgH="304800" progId="CorelDraw.Graphic.10">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53132" y="3264431"/>
                        <a:ext cx="127000" cy="127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oleObj>
              </mc:Fallback>
            </mc:AlternateContent>
          </a:graphicData>
        </a:graphic>
      </p:graphicFrame>
      <p:graphicFrame>
        <p:nvGraphicFramePr>
          <p:cNvPr id="31" name="Object 30"/>
          <p:cNvGraphicFramePr>
            <a:graphicFrameLocks noChangeAspect="1"/>
          </p:cNvGraphicFramePr>
          <p:nvPr>
            <p:extLst>
              <p:ext uri="{D42A27DB-BD31-4B8C-83A1-F6EECF244321}">
                <p14:modId xmlns:p14="http://schemas.microsoft.com/office/powerpoint/2010/main" val="1924383148"/>
              </p:ext>
            </p:extLst>
          </p:nvPr>
        </p:nvGraphicFramePr>
        <p:xfrm>
          <a:off x="6253132" y="4032781"/>
          <a:ext cx="127000" cy="127000"/>
        </p:xfrm>
        <a:graphic>
          <a:graphicData uri="http://schemas.openxmlformats.org/presentationml/2006/ole">
            <mc:AlternateContent xmlns:mc="http://schemas.openxmlformats.org/markup-compatibility/2006">
              <mc:Choice xmlns:v="urn:schemas-microsoft-com:vml" Requires="v">
                <p:oleObj spid="_x0000_s857153" name="CorelDRAW" r:id="rId15" imgW="304800" imgH="304800" progId="CorelDraw.Graphic.10">
                  <p:embed/>
                </p:oleObj>
              </mc:Choice>
              <mc:Fallback>
                <p:oleObj name="CorelDRAW" r:id="rId15" imgW="304800" imgH="304800" progId="CorelDraw.Graphic.10">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53132" y="4032781"/>
                        <a:ext cx="127000" cy="127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oleObj>
              </mc:Fallback>
            </mc:AlternateContent>
          </a:graphicData>
        </a:graphic>
      </p:graphicFrame>
      <p:graphicFrame>
        <p:nvGraphicFramePr>
          <p:cNvPr id="32" name="Object 31"/>
          <p:cNvGraphicFramePr>
            <a:graphicFrameLocks noChangeAspect="1"/>
          </p:cNvGraphicFramePr>
          <p:nvPr>
            <p:extLst>
              <p:ext uri="{D42A27DB-BD31-4B8C-83A1-F6EECF244321}">
                <p14:modId xmlns:p14="http://schemas.microsoft.com/office/powerpoint/2010/main" val="3725077294"/>
              </p:ext>
            </p:extLst>
          </p:nvPr>
        </p:nvGraphicFramePr>
        <p:xfrm>
          <a:off x="6253132" y="3645431"/>
          <a:ext cx="127000" cy="127000"/>
        </p:xfrm>
        <a:graphic>
          <a:graphicData uri="http://schemas.openxmlformats.org/presentationml/2006/ole">
            <mc:AlternateContent xmlns:mc="http://schemas.openxmlformats.org/markup-compatibility/2006">
              <mc:Choice xmlns:v="urn:schemas-microsoft-com:vml" Requires="v">
                <p:oleObj spid="_x0000_s857154" name="CorelDRAW" r:id="rId16" imgW="304800" imgH="304800" progId="CorelDraw.Graphic.10">
                  <p:embed/>
                </p:oleObj>
              </mc:Choice>
              <mc:Fallback>
                <p:oleObj name="CorelDRAW" r:id="rId16" imgW="304800" imgH="304800" progId="CorelDraw.Graphic.10">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53132" y="3645431"/>
                        <a:ext cx="127000" cy="127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oleObj>
              </mc:Fallback>
            </mc:AlternateContent>
          </a:graphicData>
        </a:graphic>
      </p:graphicFrame>
      <p:sp>
        <p:nvSpPr>
          <p:cNvPr id="33" name="Text Box 10"/>
          <p:cNvSpPr txBox="1">
            <a:spLocks noChangeArrowheads="1"/>
          </p:cNvSpPr>
          <p:nvPr/>
        </p:nvSpPr>
        <p:spPr bwMode="auto">
          <a:xfrm>
            <a:off x="6366785" y="4299259"/>
            <a:ext cx="2545762"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sz="2000" dirty="0" smtClean="0">
                <a:latin typeface="Calibri" pitchFamily="34" charset="0"/>
                <a:cs typeface="Calibri" pitchFamily="34" charset="0"/>
              </a:rPr>
              <a:t>Non-conformance rate</a:t>
            </a:r>
            <a:endParaRPr lang="en-US" sz="2000" dirty="0">
              <a:latin typeface="Calibri" pitchFamily="34" charset="0"/>
              <a:cs typeface="Calibri" pitchFamily="34" charset="0"/>
            </a:endParaRPr>
          </a:p>
        </p:txBody>
      </p:sp>
      <p:sp>
        <p:nvSpPr>
          <p:cNvPr id="34" name="Text Box 11"/>
          <p:cNvSpPr txBox="1">
            <a:spLocks noChangeArrowheads="1"/>
          </p:cNvSpPr>
          <p:nvPr/>
        </p:nvSpPr>
        <p:spPr bwMode="auto">
          <a:xfrm>
            <a:off x="6349776" y="4668591"/>
            <a:ext cx="1681358"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sz="2000" dirty="0" smtClean="0">
                <a:latin typeface="Calibri" pitchFamily="34" charset="0"/>
                <a:cs typeface="Calibri" pitchFamily="34" charset="0"/>
              </a:rPr>
              <a:t>Retention rate</a:t>
            </a:r>
            <a:endParaRPr lang="en-US" sz="2000" dirty="0">
              <a:latin typeface="Calibri" pitchFamily="34" charset="0"/>
              <a:cs typeface="Calibri" pitchFamily="34" charset="0"/>
            </a:endParaRPr>
          </a:p>
        </p:txBody>
      </p:sp>
      <p:graphicFrame>
        <p:nvGraphicFramePr>
          <p:cNvPr id="35" name="Object 34"/>
          <p:cNvGraphicFramePr>
            <a:graphicFrameLocks noChangeAspect="1"/>
          </p:cNvGraphicFramePr>
          <p:nvPr>
            <p:extLst>
              <p:ext uri="{D42A27DB-BD31-4B8C-83A1-F6EECF244321}">
                <p14:modId xmlns:p14="http://schemas.microsoft.com/office/powerpoint/2010/main" val="2380972759"/>
              </p:ext>
            </p:extLst>
          </p:nvPr>
        </p:nvGraphicFramePr>
        <p:xfrm>
          <a:off x="6248400" y="4800473"/>
          <a:ext cx="127000" cy="127000"/>
        </p:xfrm>
        <a:graphic>
          <a:graphicData uri="http://schemas.openxmlformats.org/presentationml/2006/ole">
            <mc:AlternateContent xmlns:mc="http://schemas.openxmlformats.org/markup-compatibility/2006">
              <mc:Choice xmlns:v="urn:schemas-microsoft-com:vml" Requires="v">
                <p:oleObj spid="_x0000_s857155" name="CorelDRAW" r:id="rId17" imgW="304800" imgH="304800" progId="CorelDraw.Graphic.10">
                  <p:embed/>
                </p:oleObj>
              </mc:Choice>
              <mc:Fallback>
                <p:oleObj name="CorelDRAW" r:id="rId17" imgW="304800" imgH="304800" progId="CorelDraw.Graphic.10">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48400" y="4800473"/>
                        <a:ext cx="127000" cy="127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oleObj>
              </mc:Fallback>
            </mc:AlternateContent>
          </a:graphicData>
        </a:graphic>
      </p:graphicFrame>
      <p:graphicFrame>
        <p:nvGraphicFramePr>
          <p:cNvPr id="36" name="Object 35"/>
          <p:cNvGraphicFramePr>
            <a:graphicFrameLocks noChangeAspect="1"/>
          </p:cNvGraphicFramePr>
          <p:nvPr>
            <p:extLst>
              <p:ext uri="{D42A27DB-BD31-4B8C-83A1-F6EECF244321}">
                <p14:modId xmlns:p14="http://schemas.microsoft.com/office/powerpoint/2010/main" val="3401444503"/>
              </p:ext>
            </p:extLst>
          </p:nvPr>
        </p:nvGraphicFramePr>
        <p:xfrm>
          <a:off x="6248400" y="4413123"/>
          <a:ext cx="127000" cy="127000"/>
        </p:xfrm>
        <a:graphic>
          <a:graphicData uri="http://schemas.openxmlformats.org/presentationml/2006/ole">
            <mc:AlternateContent xmlns:mc="http://schemas.openxmlformats.org/markup-compatibility/2006">
              <mc:Choice xmlns:v="urn:schemas-microsoft-com:vml" Requires="v">
                <p:oleObj spid="_x0000_s857156" name="CorelDRAW" r:id="rId18" imgW="304800" imgH="304800" progId="CorelDraw.Graphic.10">
                  <p:embed/>
                </p:oleObj>
              </mc:Choice>
              <mc:Fallback>
                <p:oleObj name="CorelDRAW" r:id="rId18" imgW="304800" imgH="304800" progId="CorelDraw.Graphic.10">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48400" y="4413123"/>
                        <a:ext cx="127000" cy="127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oleObj>
              </mc:Fallback>
            </mc:AlternateContent>
          </a:graphicData>
        </a:graphic>
      </p:graphicFrame>
      <p:cxnSp>
        <p:nvCxnSpPr>
          <p:cNvPr id="37" name="Straight Connector 36"/>
          <p:cNvCxnSpPr/>
          <p:nvPr/>
        </p:nvCxnSpPr>
        <p:spPr>
          <a:xfrm>
            <a:off x="304800" y="2992474"/>
            <a:ext cx="8514823"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pic>
        <p:nvPicPr>
          <p:cNvPr id="38" name="Picture 340"/>
          <p:cNvPicPr>
            <a:picLocks noChangeAspect="1" noChangeArrowheads="1"/>
          </p:cNvPicPr>
          <p:nvPr/>
        </p:nvPicPr>
        <p:blipFill>
          <a:blip r:embed="rId19" cstate="print">
            <a:extLst>
              <a:ext uri="{28A0092B-C50C-407E-A947-70E740481C1C}">
                <a14:useLocalDpi xmlns:a14="http://schemas.microsoft.com/office/drawing/2010/main" val="0"/>
              </a:ext>
            </a:extLst>
          </a:blip>
          <a:srcRect/>
          <a:stretch>
            <a:fillRect/>
          </a:stretch>
        </p:blipFill>
        <p:spPr bwMode="auto">
          <a:xfrm>
            <a:off x="3962400" y="1547801"/>
            <a:ext cx="850836" cy="893630"/>
          </a:xfrm>
          <a:prstGeom prst="ellipse">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39" name="Picture 341"/>
          <p:cNvPicPr>
            <a:picLocks noChangeAspect="1" noChangeArrowheads="1"/>
          </p:cNvPicPr>
          <p:nvPr/>
        </p:nvPicPr>
        <p:blipFill>
          <a:blip r:embed="rId20" cstate="print">
            <a:extLst>
              <a:ext uri="{28A0092B-C50C-407E-A947-70E740481C1C}">
                <a14:useLocalDpi xmlns:a14="http://schemas.microsoft.com/office/drawing/2010/main" val="0"/>
              </a:ext>
            </a:extLst>
          </a:blip>
          <a:srcRect/>
          <a:stretch>
            <a:fillRect/>
          </a:stretch>
        </p:blipFill>
        <p:spPr bwMode="auto">
          <a:xfrm>
            <a:off x="6629400" y="1546714"/>
            <a:ext cx="1321344" cy="8549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40" name="Picture 357"/>
          <p:cNvPicPr>
            <a:picLocks noChangeAspect="1" noChangeArrowheads="1"/>
          </p:cNvPicPr>
          <p:nvPr/>
        </p:nvPicPr>
        <p:blipFill>
          <a:blip r:embed="rId21" cstate="print">
            <a:extLst>
              <a:ext uri="{28A0092B-C50C-407E-A947-70E740481C1C}">
                <a14:useLocalDpi xmlns:a14="http://schemas.microsoft.com/office/drawing/2010/main" val="0"/>
              </a:ext>
            </a:extLst>
          </a:blip>
          <a:srcRect/>
          <a:stretch>
            <a:fillRect/>
          </a:stretch>
        </p:blipFill>
        <p:spPr bwMode="auto">
          <a:xfrm>
            <a:off x="699869" y="1447800"/>
            <a:ext cx="1833562" cy="103010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val="3303258742"/>
      </p:ext>
    </p:extLst>
  </p:cSld>
  <p:clrMapOvr>
    <a:masterClrMapping/>
  </p:clrMapOvr>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52298" y="261589"/>
            <a:ext cx="6068071" cy="567546"/>
          </a:xfrm>
        </p:spPr>
        <p:txBody>
          <a:bodyPr/>
          <a:lstStyle/>
          <a:p>
            <a:pPr marL="0" indent="0" algn="ctr">
              <a:buNone/>
            </a:pPr>
            <a:r>
              <a:rPr lang="en-US" dirty="0" smtClean="0"/>
              <a:t>Example Error Tracker Database</a:t>
            </a:r>
            <a:endParaRPr lang="en-US" dirty="0"/>
          </a:p>
        </p:txBody>
      </p:sp>
      <p:graphicFrame>
        <p:nvGraphicFramePr>
          <p:cNvPr id="3" name="Object 2"/>
          <p:cNvGraphicFramePr>
            <a:graphicFrameLocks noChangeAspect="1"/>
          </p:cNvGraphicFramePr>
          <p:nvPr>
            <p:extLst>
              <p:ext uri="{D42A27DB-BD31-4B8C-83A1-F6EECF244321}">
                <p14:modId xmlns:p14="http://schemas.microsoft.com/office/powerpoint/2010/main" val="2386358419"/>
              </p:ext>
            </p:extLst>
          </p:nvPr>
        </p:nvGraphicFramePr>
        <p:xfrm>
          <a:off x="222250" y="1358900"/>
          <a:ext cx="8699500" cy="4140200"/>
        </p:xfrm>
        <a:graphic>
          <a:graphicData uri="http://schemas.openxmlformats.org/presentationml/2006/ole">
            <mc:AlternateContent xmlns:mc="http://schemas.openxmlformats.org/markup-compatibility/2006">
              <mc:Choice xmlns:v="urn:schemas-microsoft-com:vml" Requires="v">
                <p:oleObj spid="_x0000_s724052" name="Worksheet" r:id="rId4" imgW="8699500" imgH="4140200" progId="Excel.Sheet.8">
                  <p:embed/>
                </p:oleObj>
              </mc:Choice>
              <mc:Fallback>
                <p:oleObj name="Worksheet" r:id="rId4" imgW="8699500" imgH="4140200" progId="Excel.Sheet.8">
                  <p:embed/>
                  <p:pic>
                    <p:nvPicPr>
                      <p:cNvPr id="0" name=""/>
                      <p:cNvPicPr/>
                      <p:nvPr/>
                    </p:nvPicPr>
                    <p:blipFill>
                      <a:blip r:embed="rId5"/>
                      <a:stretch>
                        <a:fillRect/>
                      </a:stretch>
                    </p:blipFill>
                    <p:spPr>
                      <a:xfrm>
                        <a:off x="222250" y="1358900"/>
                        <a:ext cx="8699500" cy="4140200"/>
                      </a:xfrm>
                      <a:prstGeom prst="rect">
                        <a:avLst/>
                      </a:prstGeom>
                    </p:spPr>
                  </p:pic>
                </p:oleObj>
              </mc:Fallback>
            </mc:AlternateContent>
          </a:graphicData>
        </a:graphic>
      </p:graphicFrame>
    </p:spTree>
    <p:extLst>
      <p:ext uri="{BB962C8B-B14F-4D97-AF65-F5344CB8AC3E}">
        <p14:creationId xmlns:p14="http://schemas.microsoft.com/office/powerpoint/2010/main" val="765660542"/>
      </p:ext>
    </p:extLst>
  </p:cSld>
  <p:clrMapOvr>
    <a:masterClrMapping/>
  </p:clrMapOvr>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72503" y="308168"/>
            <a:ext cx="6012584" cy="589299"/>
          </a:xfrm>
          <a:solidFill>
            <a:schemeClr val="bg1"/>
          </a:solidFill>
          <a:ln w="25400" cmpd="sng">
            <a:solidFill>
              <a:schemeClr val="tx1"/>
            </a:solidFill>
            <a:prstDash val="sysDot"/>
          </a:ln>
          <a:effectLst/>
        </p:spPr>
        <p:txBody>
          <a:bodyPr vert="horz" lIns="91440" tIns="45720" rIns="91440" bIns="45720" rtlCol="0" anchor="ctr" anchorCtr="1">
            <a:noAutofit/>
          </a:bodyPr>
          <a:lstStyle/>
          <a:p>
            <a:pPr marL="0" indent="0" algn="ctr">
              <a:buNone/>
            </a:pPr>
            <a:r>
              <a:rPr lang="en-US" dirty="0"/>
              <a:t>The Process Improvement Process</a:t>
            </a:r>
          </a:p>
        </p:txBody>
      </p:sp>
      <p:grpSp>
        <p:nvGrpSpPr>
          <p:cNvPr id="4" name="Group 3"/>
          <p:cNvGrpSpPr/>
          <p:nvPr/>
        </p:nvGrpSpPr>
        <p:grpSpPr>
          <a:xfrm>
            <a:off x="152400" y="1404045"/>
            <a:ext cx="8839200" cy="4603750"/>
            <a:chOff x="152400" y="1143000"/>
            <a:chExt cx="8839200" cy="4603750"/>
          </a:xfrm>
        </p:grpSpPr>
        <p:sp>
          <p:nvSpPr>
            <p:cNvPr id="5" name="Text Box 4"/>
            <p:cNvSpPr txBox="1">
              <a:spLocks noChangeArrowheads="1"/>
            </p:cNvSpPr>
            <p:nvPr/>
          </p:nvSpPr>
          <p:spPr bwMode="auto">
            <a:xfrm>
              <a:off x="3635375" y="2322513"/>
              <a:ext cx="1438275"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algn="ctr" eaLnBrk="0" fontAlgn="base" hangingPunct="0">
                <a:spcBef>
                  <a:spcPct val="0"/>
                </a:spcBef>
                <a:spcAft>
                  <a:spcPct val="0"/>
                </a:spcAft>
                <a:defRPr>
                  <a:solidFill>
                    <a:schemeClr val="tx1"/>
                  </a:solidFill>
                  <a:latin typeface="Arial" charset="0"/>
                  <a:ea typeface="ＭＳ Ｐゴシック" charset="0"/>
                </a:defRPr>
              </a:lvl6pPr>
              <a:lvl7pPr marL="2971800" indent="-228600" algn="ctr" eaLnBrk="0" fontAlgn="base" hangingPunct="0">
                <a:spcBef>
                  <a:spcPct val="0"/>
                </a:spcBef>
                <a:spcAft>
                  <a:spcPct val="0"/>
                </a:spcAft>
                <a:defRPr>
                  <a:solidFill>
                    <a:schemeClr val="tx1"/>
                  </a:solidFill>
                  <a:latin typeface="Arial" charset="0"/>
                  <a:ea typeface="ＭＳ Ｐゴシック" charset="0"/>
                </a:defRPr>
              </a:lvl7pPr>
              <a:lvl8pPr marL="3429000" indent="-228600" algn="ctr" eaLnBrk="0" fontAlgn="base" hangingPunct="0">
                <a:spcBef>
                  <a:spcPct val="0"/>
                </a:spcBef>
                <a:spcAft>
                  <a:spcPct val="0"/>
                </a:spcAft>
                <a:defRPr>
                  <a:solidFill>
                    <a:schemeClr val="tx1"/>
                  </a:solidFill>
                  <a:latin typeface="Arial" charset="0"/>
                  <a:ea typeface="ＭＳ Ｐゴシック" charset="0"/>
                </a:defRPr>
              </a:lvl8pPr>
              <a:lvl9pPr marL="3886200" indent="-228600" algn="ctr"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400">
                  <a:latin typeface="Arial Black" charset="0"/>
                </a:rPr>
                <a:t>DEFINE</a:t>
              </a:r>
            </a:p>
          </p:txBody>
        </p:sp>
        <p:sp>
          <p:nvSpPr>
            <p:cNvPr id="6" name="Text Box 5"/>
            <p:cNvSpPr txBox="1">
              <a:spLocks noChangeArrowheads="1"/>
            </p:cNvSpPr>
            <p:nvPr/>
          </p:nvSpPr>
          <p:spPr bwMode="auto">
            <a:xfrm>
              <a:off x="3448050" y="3998913"/>
              <a:ext cx="1792288"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algn="ctr" eaLnBrk="0" fontAlgn="base" hangingPunct="0">
                <a:spcBef>
                  <a:spcPct val="0"/>
                </a:spcBef>
                <a:spcAft>
                  <a:spcPct val="0"/>
                </a:spcAft>
                <a:defRPr>
                  <a:solidFill>
                    <a:schemeClr val="tx1"/>
                  </a:solidFill>
                  <a:latin typeface="Arial" charset="0"/>
                  <a:ea typeface="ＭＳ Ｐゴシック" charset="0"/>
                </a:defRPr>
              </a:lvl6pPr>
              <a:lvl7pPr marL="2971800" indent="-228600" algn="ctr" eaLnBrk="0" fontAlgn="base" hangingPunct="0">
                <a:spcBef>
                  <a:spcPct val="0"/>
                </a:spcBef>
                <a:spcAft>
                  <a:spcPct val="0"/>
                </a:spcAft>
                <a:defRPr>
                  <a:solidFill>
                    <a:schemeClr val="tx1"/>
                  </a:solidFill>
                  <a:latin typeface="Arial" charset="0"/>
                  <a:ea typeface="ＭＳ Ｐゴシック" charset="0"/>
                </a:defRPr>
              </a:lvl7pPr>
              <a:lvl8pPr marL="3429000" indent="-228600" algn="ctr" eaLnBrk="0" fontAlgn="base" hangingPunct="0">
                <a:spcBef>
                  <a:spcPct val="0"/>
                </a:spcBef>
                <a:spcAft>
                  <a:spcPct val="0"/>
                </a:spcAft>
                <a:defRPr>
                  <a:solidFill>
                    <a:schemeClr val="tx1"/>
                  </a:solidFill>
                  <a:latin typeface="Arial" charset="0"/>
                  <a:ea typeface="ＭＳ Ｐゴシック" charset="0"/>
                </a:defRPr>
              </a:lvl8pPr>
              <a:lvl9pPr marL="3886200" indent="-228600" algn="ctr"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400" dirty="0">
                  <a:latin typeface="Arial Black" charset="0"/>
                </a:rPr>
                <a:t>ANALYZE</a:t>
              </a:r>
            </a:p>
          </p:txBody>
        </p:sp>
        <p:sp>
          <p:nvSpPr>
            <p:cNvPr id="7" name="Text Box 6"/>
            <p:cNvSpPr txBox="1">
              <a:spLocks noChangeArrowheads="1"/>
            </p:cNvSpPr>
            <p:nvPr/>
          </p:nvSpPr>
          <p:spPr bwMode="auto">
            <a:xfrm>
              <a:off x="5300663" y="3170238"/>
              <a:ext cx="186055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algn="ctr" eaLnBrk="0" fontAlgn="base" hangingPunct="0">
                <a:spcBef>
                  <a:spcPct val="0"/>
                </a:spcBef>
                <a:spcAft>
                  <a:spcPct val="0"/>
                </a:spcAft>
                <a:defRPr>
                  <a:solidFill>
                    <a:schemeClr val="tx1"/>
                  </a:solidFill>
                  <a:latin typeface="Arial" charset="0"/>
                  <a:ea typeface="ＭＳ Ｐゴシック" charset="0"/>
                </a:defRPr>
              </a:lvl6pPr>
              <a:lvl7pPr marL="2971800" indent="-228600" algn="ctr" eaLnBrk="0" fontAlgn="base" hangingPunct="0">
                <a:spcBef>
                  <a:spcPct val="0"/>
                </a:spcBef>
                <a:spcAft>
                  <a:spcPct val="0"/>
                </a:spcAft>
                <a:defRPr>
                  <a:solidFill>
                    <a:schemeClr val="tx1"/>
                  </a:solidFill>
                  <a:latin typeface="Arial" charset="0"/>
                  <a:ea typeface="ＭＳ Ｐゴシック" charset="0"/>
                </a:defRPr>
              </a:lvl7pPr>
              <a:lvl8pPr marL="3429000" indent="-228600" algn="ctr" eaLnBrk="0" fontAlgn="base" hangingPunct="0">
                <a:spcBef>
                  <a:spcPct val="0"/>
                </a:spcBef>
                <a:spcAft>
                  <a:spcPct val="0"/>
                </a:spcAft>
                <a:defRPr>
                  <a:solidFill>
                    <a:schemeClr val="tx1"/>
                  </a:solidFill>
                  <a:latin typeface="Arial" charset="0"/>
                  <a:ea typeface="ＭＳ Ｐゴシック" charset="0"/>
                </a:defRPr>
              </a:lvl8pPr>
              <a:lvl9pPr marL="3886200" indent="-228600" algn="ctr"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400" dirty="0">
                  <a:latin typeface="Arial Black" charset="0"/>
                </a:rPr>
                <a:t>MEASURE</a:t>
              </a:r>
            </a:p>
          </p:txBody>
        </p:sp>
        <p:sp>
          <p:nvSpPr>
            <p:cNvPr id="8" name="Text Box 7"/>
            <p:cNvSpPr txBox="1">
              <a:spLocks noChangeArrowheads="1"/>
            </p:cNvSpPr>
            <p:nvPr/>
          </p:nvSpPr>
          <p:spPr bwMode="auto">
            <a:xfrm>
              <a:off x="1643063" y="3155950"/>
              <a:ext cx="175895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algn="ctr" eaLnBrk="0" fontAlgn="base" hangingPunct="0">
                <a:spcBef>
                  <a:spcPct val="0"/>
                </a:spcBef>
                <a:spcAft>
                  <a:spcPct val="0"/>
                </a:spcAft>
                <a:defRPr>
                  <a:solidFill>
                    <a:schemeClr val="tx1"/>
                  </a:solidFill>
                  <a:latin typeface="Arial" charset="0"/>
                  <a:ea typeface="ＭＳ Ｐゴシック" charset="0"/>
                </a:defRPr>
              </a:lvl6pPr>
              <a:lvl7pPr marL="2971800" indent="-228600" algn="ctr" eaLnBrk="0" fontAlgn="base" hangingPunct="0">
                <a:spcBef>
                  <a:spcPct val="0"/>
                </a:spcBef>
                <a:spcAft>
                  <a:spcPct val="0"/>
                </a:spcAft>
                <a:defRPr>
                  <a:solidFill>
                    <a:schemeClr val="tx1"/>
                  </a:solidFill>
                  <a:latin typeface="Arial" charset="0"/>
                  <a:ea typeface="ＭＳ Ｐゴシック" charset="0"/>
                </a:defRPr>
              </a:lvl7pPr>
              <a:lvl8pPr marL="3429000" indent="-228600" algn="ctr" eaLnBrk="0" fontAlgn="base" hangingPunct="0">
                <a:spcBef>
                  <a:spcPct val="0"/>
                </a:spcBef>
                <a:spcAft>
                  <a:spcPct val="0"/>
                </a:spcAft>
                <a:defRPr>
                  <a:solidFill>
                    <a:schemeClr val="tx1"/>
                  </a:solidFill>
                  <a:latin typeface="Arial" charset="0"/>
                  <a:ea typeface="ＭＳ Ｐゴシック" charset="0"/>
                </a:defRPr>
              </a:lvl8pPr>
              <a:lvl9pPr marL="3886200" indent="-228600" algn="ctr"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400">
                  <a:latin typeface="Arial Black" charset="0"/>
                </a:rPr>
                <a:t>IMPROVE</a:t>
              </a:r>
            </a:p>
          </p:txBody>
        </p:sp>
        <p:sp>
          <p:nvSpPr>
            <p:cNvPr id="9" name="AutoShape 8"/>
            <p:cNvSpPr>
              <a:spLocks noChangeArrowheads="1"/>
            </p:cNvSpPr>
            <p:nvPr/>
          </p:nvSpPr>
          <p:spPr bwMode="auto">
            <a:xfrm>
              <a:off x="2405063" y="2455863"/>
              <a:ext cx="1049337" cy="476250"/>
            </a:xfrm>
            <a:custGeom>
              <a:avLst/>
              <a:gdLst>
                <a:gd name="T0" fmla="*/ 734827 w 21600"/>
                <a:gd name="T1" fmla="*/ 0 h 21600"/>
                <a:gd name="T2" fmla="*/ 734827 w 21600"/>
                <a:gd name="T3" fmla="*/ 268067 h 21600"/>
                <a:gd name="T4" fmla="*/ 157255 w 21600"/>
                <a:gd name="T5" fmla="*/ 476250 h 21600"/>
                <a:gd name="T6" fmla="*/ 1049337 w 21600"/>
                <a:gd name="T7" fmla="*/ 134034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lnTo>
                    <a:pt x="21600" y="6079"/>
                  </a:lnTo>
                  <a:close/>
                </a:path>
              </a:pathLst>
            </a:custGeom>
            <a:solidFill>
              <a:srgbClr val="FF0000"/>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endParaRPr lang="en-US"/>
            </a:p>
          </p:txBody>
        </p:sp>
        <p:sp>
          <p:nvSpPr>
            <p:cNvPr id="10" name="AutoShape 9"/>
            <p:cNvSpPr>
              <a:spLocks noChangeArrowheads="1"/>
            </p:cNvSpPr>
            <p:nvPr/>
          </p:nvSpPr>
          <p:spPr bwMode="auto">
            <a:xfrm rot="16300969">
              <a:off x="2501900" y="3565526"/>
              <a:ext cx="536575" cy="946150"/>
            </a:xfrm>
            <a:custGeom>
              <a:avLst/>
              <a:gdLst>
                <a:gd name="T0" fmla="*/ 375752 w 21600"/>
                <a:gd name="T1" fmla="*/ 0 h 21600"/>
                <a:gd name="T2" fmla="*/ 375752 w 21600"/>
                <a:gd name="T3" fmla="*/ 532560 h 21600"/>
                <a:gd name="T4" fmla="*/ 80412 w 21600"/>
                <a:gd name="T5" fmla="*/ 946150 h 21600"/>
                <a:gd name="T6" fmla="*/ 536575 w 21600"/>
                <a:gd name="T7" fmla="*/ 266280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lnTo>
                    <a:pt x="21600" y="6079"/>
                  </a:lnTo>
                  <a:close/>
                </a:path>
              </a:pathLst>
            </a:custGeom>
            <a:solidFill>
              <a:srgbClr val="FF0000"/>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endParaRPr lang="en-US"/>
            </a:p>
          </p:txBody>
        </p:sp>
        <p:sp>
          <p:nvSpPr>
            <p:cNvPr id="11" name="AutoShape 10"/>
            <p:cNvSpPr>
              <a:spLocks noChangeArrowheads="1"/>
            </p:cNvSpPr>
            <p:nvPr/>
          </p:nvSpPr>
          <p:spPr bwMode="auto">
            <a:xfrm rot="5395557">
              <a:off x="5668169" y="2289969"/>
              <a:ext cx="547688" cy="914400"/>
            </a:xfrm>
            <a:custGeom>
              <a:avLst/>
              <a:gdLst>
                <a:gd name="T0" fmla="*/ 383534 w 21600"/>
                <a:gd name="T1" fmla="*/ 0 h 21600"/>
                <a:gd name="T2" fmla="*/ 383534 w 21600"/>
                <a:gd name="T3" fmla="*/ 514689 h 21600"/>
                <a:gd name="T4" fmla="*/ 82077 w 21600"/>
                <a:gd name="T5" fmla="*/ 914400 h 21600"/>
                <a:gd name="T6" fmla="*/ 547688 w 21600"/>
                <a:gd name="T7" fmla="*/ 257344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lnTo>
                    <a:pt x="21600" y="6079"/>
                  </a:lnTo>
                  <a:close/>
                </a:path>
              </a:pathLst>
            </a:custGeom>
            <a:solidFill>
              <a:srgbClr val="FF0000"/>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endParaRPr lang="en-US"/>
            </a:p>
          </p:txBody>
        </p:sp>
        <p:sp>
          <p:nvSpPr>
            <p:cNvPr id="13" name="AutoShape 11"/>
            <p:cNvSpPr>
              <a:spLocks noChangeArrowheads="1"/>
            </p:cNvSpPr>
            <p:nvPr/>
          </p:nvSpPr>
          <p:spPr bwMode="auto">
            <a:xfrm rot="10771464">
              <a:off x="5283200" y="3897313"/>
              <a:ext cx="1039813" cy="482600"/>
            </a:xfrm>
            <a:custGeom>
              <a:avLst/>
              <a:gdLst>
                <a:gd name="T0" fmla="*/ 728158 w 21600"/>
                <a:gd name="T1" fmla="*/ 0 h 21600"/>
                <a:gd name="T2" fmla="*/ 728158 w 21600"/>
                <a:gd name="T3" fmla="*/ 271641 h 21600"/>
                <a:gd name="T4" fmla="*/ 155828 w 21600"/>
                <a:gd name="T5" fmla="*/ 482600 h 21600"/>
                <a:gd name="T6" fmla="*/ 1039813 w 21600"/>
                <a:gd name="T7" fmla="*/ 135821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lnTo>
                    <a:pt x="21600" y="6079"/>
                  </a:lnTo>
                  <a:close/>
                </a:path>
              </a:pathLst>
            </a:custGeom>
            <a:solidFill>
              <a:srgbClr val="FF0000"/>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endParaRPr lang="en-US"/>
            </a:p>
          </p:txBody>
        </p:sp>
        <p:sp>
          <p:nvSpPr>
            <p:cNvPr id="14" name="Text Box 12"/>
            <p:cNvSpPr txBox="1">
              <a:spLocks noChangeArrowheads="1"/>
            </p:cNvSpPr>
            <p:nvPr/>
          </p:nvSpPr>
          <p:spPr bwMode="auto">
            <a:xfrm>
              <a:off x="3441700" y="2903538"/>
              <a:ext cx="1763713" cy="1006475"/>
            </a:xfrm>
            <a:prstGeom prst="rect">
              <a:avLst/>
            </a:prstGeom>
            <a:solidFill>
              <a:srgbClr val="CCFFCC"/>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algn="ctr" eaLnBrk="0" fontAlgn="base" hangingPunct="0">
                <a:spcBef>
                  <a:spcPct val="0"/>
                </a:spcBef>
                <a:spcAft>
                  <a:spcPct val="0"/>
                </a:spcAft>
                <a:defRPr>
                  <a:solidFill>
                    <a:schemeClr val="tx1"/>
                  </a:solidFill>
                  <a:latin typeface="Arial" charset="0"/>
                  <a:ea typeface="ＭＳ Ｐゴシック" charset="0"/>
                </a:defRPr>
              </a:lvl6pPr>
              <a:lvl7pPr marL="2971800" indent="-228600" algn="ctr" eaLnBrk="0" fontAlgn="base" hangingPunct="0">
                <a:spcBef>
                  <a:spcPct val="0"/>
                </a:spcBef>
                <a:spcAft>
                  <a:spcPct val="0"/>
                </a:spcAft>
                <a:defRPr>
                  <a:solidFill>
                    <a:schemeClr val="tx1"/>
                  </a:solidFill>
                  <a:latin typeface="Arial" charset="0"/>
                  <a:ea typeface="ＭＳ Ｐゴシック" charset="0"/>
                </a:defRPr>
              </a:lvl7pPr>
              <a:lvl8pPr marL="3429000" indent="-228600" algn="ctr" eaLnBrk="0" fontAlgn="base" hangingPunct="0">
                <a:spcBef>
                  <a:spcPct val="0"/>
                </a:spcBef>
                <a:spcAft>
                  <a:spcPct val="0"/>
                </a:spcAft>
                <a:defRPr>
                  <a:solidFill>
                    <a:schemeClr val="tx1"/>
                  </a:solidFill>
                  <a:latin typeface="Arial" charset="0"/>
                  <a:ea typeface="ＭＳ Ｐゴシック" charset="0"/>
                </a:defRPr>
              </a:lvl8pPr>
              <a:lvl9pPr marL="3886200" indent="-228600" algn="ctr"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000">
                  <a:latin typeface="Comic Sans MS" charset="0"/>
                </a:rPr>
                <a:t>Process</a:t>
              </a:r>
            </a:p>
            <a:p>
              <a:pPr algn="ctr" eaLnBrk="1" hangingPunct="1"/>
              <a:r>
                <a:rPr lang="en-US" sz="2000">
                  <a:latin typeface="Comic Sans MS" charset="0"/>
                </a:rPr>
                <a:t>Improvement</a:t>
              </a:r>
            </a:p>
            <a:p>
              <a:pPr algn="ctr" eaLnBrk="1" hangingPunct="1"/>
              <a:r>
                <a:rPr lang="en-US" sz="2000">
                  <a:latin typeface="Comic Sans MS" charset="0"/>
                </a:rPr>
                <a:t>Process</a:t>
              </a:r>
            </a:p>
          </p:txBody>
        </p:sp>
        <p:sp>
          <p:nvSpPr>
            <p:cNvPr id="15" name="Text Box 13"/>
            <p:cNvSpPr txBox="1">
              <a:spLocks noChangeArrowheads="1"/>
            </p:cNvSpPr>
            <p:nvPr/>
          </p:nvSpPr>
          <p:spPr bwMode="auto">
            <a:xfrm>
              <a:off x="1981200" y="1600200"/>
              <a:ext cx="1905000" cy="581025"/>
            </a:xfrm>
            <a:prstGeom prst="rect">
              <a:avLst/>
            </a:prstGeom>
            <a:solidFill>
              <a:srgbClr val="FFFF99"/>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algn="ctr" eaLnBrk="0" fontAlgn="base" hangingPunct="0">
                <a:spcBef>
                  <a:spcPct val="0"/>
                </a:spcBef>
                <a:spcAft>
                  <a:spcPct val="0"/>
                </a:spcAft>
                <a:defRPr>
                  <a:solidFill>
                    <a:schemeClr val="tx1"/>
                  </a:solidFill>
                  <a:latin typeface="Arial" charset="0"/>
                  <a:ea typeface="ＭＳ Ｐゴシック" charset="0"/>
                </a:defRPr>
              </a:lvl6pPr>
              <a:lvl7pPr marL="2971800" indent="-228600" algn="ctr" eaLnBrk="0" fontAlgn="base" hangingPunct="0">
                <a:spcBef>
                  <a:spcPct val="0"/>
                </a:spcBef>
                <a:spcAft>
                  <a:spcPct val="0"/>
                </a:spcAft>
                <a:defRPr>
                  <a:solidFill>
                    <a:schemeClr val="tx1"/>
                  </a:solidFill>
                  <a:latin typeface="Arial" charset="0"/>
                  <a:ea typeface="ＭＳ Ｐゴシック" charset="0"/>
                </a:defRPr>
              </a:lvl7pPr>
              <a:lvl8pPr marL="3429000" indent="-228600" algn="ctr" eaLnBrk="0" fontAlgn="base" hangingPunct="0">
                <a:spcBef>
                  <a:spcPct val="0"/>
                </a:spcBef>
                <a:spcAft>
                  <a:spcPct val="0"/>
                </a:spcAft>
                <a:defRPr>
                  <a:solidFill>
                    <a:schemeClr val="tx1"/>
                  </a:solidFill>
                  <a:latin typeface="Arial" charset="0"/>
                  <a:ea typeface="ＭＳ Ｐゴシック" charset="0"/>
                </a:defRPr>
              </a:lvl8pPr>
              <a:lvl9pPr marL="3886200" indent="-228600" algn="ctr"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1600" b="1">
                  <a:latin typeface="Trebuchet MS" charset="0"/>
                </a:rPr>
                <a:t>Process</a:t>
              </a:r>
            </a:p>
            <a:p>
              <a:pPr algn="ctr" eaLnBrk="1" hangingPunct="1"/>
              <a:r>
                <a:rPr lang="en-US" sz="1600" b="1">
                  <a:latin typeface="Trebuchet MS" charset="0"/>
                </a:rPr>
                <a:t>Definition Matrix</a:t>
              </a:r>
            </a:p>
          </p:txBody>
        </p:sp>
        <p:sp>
          <p:nvSpPr>
            <p:cNvPr id="16" name="Text Box 14"/>
            <p:cNvSpPr txBox="1">
              <a:spLocks noChangeArrowheads="1"/>
            </p:cNvSpPr>
            <p:nvPr/>
          </p:nvSpPr>
          <p:spPr bwMode="auto">
            <a:xfrm>
              <a:off x="4029075" y="1614488"/>
              <a:ext cx="1219200" cy="581025"/>
            </a:xfrm>
            <a:prstGeom prst="rect">
              <a:avLst/>
            </a:prstGeom>
            <a:solidFill>
              <a:srgbClr val="FFFF99"/>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algn="ctr" eaLnBrk="0" fontAlgn="base" hangingPunct="0">
                <a:spcBef>
                  <a:spcPct val="0"/>
                </a:spcBef>
                <a:spcAft>
                  <a:spcPct val="0"/>
                </a:spcAft>
                <a:defRPr>
                  <a:solidFill>
                    <a:schemeClr val="tx1"/>
                  </a:solidFill>
                  <a:latin typeface="Arial" charset="0"/>
                  <a:ea typeface="ＭＳ Ｐゴシック" charset="0"/>
                </a:defRPr>
              </a:lvl6pPr>
              <a:lvl7pPr marL="2971800" indent="-228600" algn="ctr" eaLnBrk="0" fontAlgn="base" hangingPunct="0">
                <a:spcBef>
                  <a:spcPct val="0"/>
                </a:spcBef>
                <a:spcAft>
                  <a:spcPct val="0"/>
                </a:spcAft>
                <a:defRPr>
                  <a:solidFill>
                    <a:schemeClr val="tx1"/>
                  </a:solidFill>
                  <a:latin typeface="Arial" charset="0"/>
                  <a:ea typeface="ＭＳ Ｐゴシック" charset="0"/>
                </a:defRPr>
              </a:lvl7pPr>
              <a:lvl8pPr marL="3429000" indent="-228600" algn="ctr" eaLnBrk="0" fontAlgn="base" hangingPunct="0">
                <a:spcBef>
                  <a:spcPct val="0"/>
                </a:spcBef>
                <a:spcAft>
                  <a:spcPct val="0"/>
                </a:spcAft>
                <a:defRPr>
                  <a:solidFill>
                    <a:schemeClr val="tx1"/>
                  </a:solidFill>
                  <a:latin typeface="Arial" charset="0"/>
                  <a:ea typeface="ＭＳ Ｐゴシック" charset="0"/>
                </a:defRPr>
              </a:lvl8pPr>
              <a:lvl9pPr marL="3886200" indent="-228600" algn="ctr"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1600" b="1">
                  <a:latin typeface="Trebuchet MS" charset="0"/>
                </a:rPr>
                <a:t>Process</a:t>
              </a:r>
            </a:p>
            <a:p>
              <a:pPr algn="ctr" eaLnBrk="1" hangingPunct="1"/>
              <a:r>
                <a:rPr lang="en-US" sz="1600" b="1">
                  <a:latin typeface="Trebuchet MS" charset="0"/>
                </a:rPr>
                <a:t>Flow Chart</a:t>
              </a:r>
            </a:p>
          </p:txBody>
        </p:sp>
        <p:sp>
          <p:nvSpPr>
            <p:cNvPr id="17" name="Text Box 15"/>
            <p:cNvSpPr txBox="1">
              <a:spLocks noChangeArrowheads="1"/>
            </p:cNvSpPr>
            <p:nvPr/>
          </p:nvSpPr>
          <p:spPr bwMode="auto">
            <a:xfrm>
              <a:off x="7162800" y="2971800"/>
              <a:ext cx="1371600" cy="825500"/>
            </a:xfrm>
            <a:prstGeom prst="rect">
              <a:avLst/>
            </a:prstGeom>
            <a:solidFill>
              <a:srgbClr val="FFFF99"/>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algn="ctr" eaLnBrk="0" fontAlgn="base" hangingPunct="0">
                <a:spcBef>
                  <a:spcPct val="0"/>
                </a:spcBef>
                <a:spcAft>
                  <a:spcPct val="0"/>
                </a:spcAft>
                <a:defRPr>
                  <a:solidFill>
                    <a:schemeClr val="tx1"/>
                  </a:solidFill>
                  <a:latin typeface="Arial" charset="0"/>
                  <a:ea typeface="ＭＳ Ｐゴシック" charset="0"/>
                </a:defRPr>
              </a:lvl6pPr>
              <a:lvl7pPr marL="2971800" indent="-228600" algn="ctr" eaLnBrk="0" fontAlgn="base" hangingPunct="0">
                <a:spcBef>
                  <a:spcPct val="0"/>
                </a:spcBef>
                <a:spcAft>
                  <a:spcPct val="0"/>
                </a:spcAft>
                <a:defRPr>
                  <a:solidFill>
                    <a:schemeClr val="tx1"/>
                  </a:solidFill>
                  <a:latin typeface="Arial" charset="0"/>
                  <a:ea typeface="ＭＳ Ｐゴシック" charset="0"/>
                </a:defRPr>
              </a:lvl7pPr>
              <a:lvl8pPr marL="3429000" indent="-228600" algn="ctr" eaLnBrk="0" fontAlgn="base" hangingPunct="0">
                <a:spcBef>
                  <a:spcPct val="0"/>
                </a:spcBef>
                <a:spcAft>
                  <a:spcPct val="0"/>
                </a:spcAft>
                <a:defRPr>
                  <a:solidFill>
                    <a:schemeClr val="tx1"/>
                  </a:solidFill>
                  <a:latin typeface="Arial" charset="0"/>
                  <a:ea typeface="ＭＳ Ｐゴシック" charset="0"/>
                </a:defRPr>
              </a:lvl8pPr>
              <a:lvl9pPr marL="3886200" indent="-228600" algn="ctr"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1600" b="1" dirty="0">
                  <a:latin typeface="Trebuchet MS" charset="0"/>
                </a:rPr>
                <a:t>Trend and</a:t>
              </a:r>
            </a:p>
            <a:p>
              <a:pPr algn="ctr" eaLnBrk="1" hangingPunct="1"/>
              <a:r>
                <a:rPr lang="en-US" sz="1600" b="1" dirty="0">
                  <a:latin typeface="Trebuchet MS" charset="0"/>
                </a:rPr>
                <a:t>Control</a:t>
              </a:r>
            </a:p>
            <a:p>
              <a:pPr algn="ctr" eaLnBrk="1" hangingPunct="1"/>
              <a:r>
                <a:rPr lang="en-US" sz="1600" b="1" dirty="0">
                  <a:latin typeface="Trebuchet MS" charset="0"/>
                </a:rPr>
                <a:t>Charts</a:t>
              </a:r>
            </a:p>
          </p:txBody>
        </p:sp>
        <p:sp>
          <p:nvSpPr>
            <p:cNvPr id="18" name="Text Box 16"/>
            <p:cNvSpPr txBox="1">
              <a:spLocks noChangeArrowheads="1"/>
            </p:cNvSpPr>
            <p:nvPr/>
          </p:nvSpPr>
          <p:spPr bwMode="auto">
            <a:xfrm>
              <a:off x="2286000" y="4676775"/>
              <a:ext cx="1452563" cy="581025"/>
            </a:xfrm>
            <a:prstGeom prst="rect">
              <a:avLst/>
            </a:prstGeom>
            <a:solidFill>
              <a:srgbClr val="FFFF99"/>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algn="ctr" eaLnBrk="0" fontAlgn="base" hangingPunct="0">
                <a:spcBef>
                  <a:spcPct val="0"/>
                </a:spcBef>
                <a:spcAft>
                  <a:spcPct val="0"/>
                </a:spcAft>
                <a:defRPr>
                  <a:solidFill>
                    <a:schemeClr val="tx1"/>
                  </a:solidFill>
                  <a:latin typeface="Arial" charset="0"/>
                  <a:ea typeface="ＭＳ Ｐゴシック" charset="0"/>
                </a:defRPr>
              </a:lvl6pPr>
              <a:lvl7pPr marL="2971800" indent="-228600" algn="ctr" eaLnBrk="0" fontAlgn="base" hangingPunct="0">
                <a:spcBef>
                  <a:spcPct val="0"/>
                </a:spcBef>
                <a:spcAft>
                  <a:spcPct val="0"/>
                </a:spcAft>
                <a:defRPr>
                  <a:solidFill>
                    <a:schemeClr val="tx1"/>
                  </a:solidFill>
                  <a:latin typeface="Arial" charset="0"/>
                  <a:ea typeface="ＭＳ Ｐゴシック" charset="0"/>
                </a:defRPr>
              </a:lvl7pPr>
              <a:lvl8pPr marL="3429000" indent="-228600" algn="ctr" eaLnBrk="0" fontAlgn="base" hangingPunct="0">
                <a:spcBef>
                  <a:spcPct val="0"/>
                </a:spcBef>
                <a:spcAft>
                  <a:spcPct val="0"/>
                </a:spcAft>
                <a:defRPr>
                  <a:solidFill>
                    <a:schemeClr val="tx1"/>
                  </a:solidFill>
                  <a:latin typeface="Arial" charset="0"/>
                  <a:ea typeface="ＭＳ Ｐゴシック" charset="0"/>
                </a:defRPr>
              </a:lvl8pPr>
              <a:lvl9pPr marL="3886200" indent="-228600" algn="ctr"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1600" b="1">
                  <a:latin typeface="Trebuchet MS" charset="0"/>
                </a:rPr>
                <a:t>Seven Quality Tools</a:t>
              </a:r>
            </a:p>
          </p:txBody>
        </p:sp>
        <p:sp>
          <p:nvSpPr>
            <p:cNvPr id="19" name="Text Box 17"/>
            <p:cNvSpPr txBox="1">
              <a:spLocks noChangeArrowheads="1"/>
            </p:cNvSpPr>
            <p:nvPr/>
          </p:nvSpPr>
          <p:spPr bwMode="auto">
            <a:xfrm rot="16200000">
              <a:off x="-941388" y="3294063"/>
              <a:ext cx="2524125" cy="336550"/>
            </a:xfrm>
            <a:prstGeom prst="rect">
              <a:avLst/>
            </a:prstGeom>
            <a:solidFill>
              <a:srgbClr val="FFFF99"/>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algn="ctr" eaLnBrk="0" fontAlgn="base" hangingPunct="0">
                <a:spcBef>
                  <a:spcPct val="0"/>
                </a:spcBef>
                <a:spcAft>
                  <a:spcPct val="0"/>
                </a:spcAft>
                <a:defRPr>
                  <a:solidFill>
                    <a:schemeClr val="tx1"/>
                  </a:solidFill>
                  <a:latin typeface="Arial" charset="0"/>
                  <a:ea typeface="ＭＳ Ｐゴシック" charset="0"/>
                </a:defRPr>
              </a:lvl6pPr>
              <a:lvl7pPr marL="2971800" indent="-228600" algn="ctr" eaLnBrk="0" fontAlgn="base" hangingPunct="0">
                <a:spcBef>
                  <a:spcPct val="0"/>
                </a:spcBef>
                <a:spcAft>
                  <a:spcPct val="0"/>
                </a:spcAft>
                <a:defRPr>
                  <a:solidFill>
                    <a:schemeClr val="tx1"/>
                  </a:solidFill>
                  <a:latin typeface="Arial" charset="0"/>
                  <a:ea typeface="ＭＳ Ｐゴシック" charset="0"/>
                </a:defRPr>
              </a:lvl7pPr>
              <a:lvl8pPr marL="3429000" indent="-228600" algn="ctr" eaLnBrk="0" fontAlgn="base" hangingPunct="0">
                <a:spcBef>
                  <a:spcPct val="0"/>
                </a:spcBef>
                <a:spcAft>
                  <a:spcPct val="0"/>
                </a:spcAft>
                <a:defRPr>
                  <a:solidFill>
                    <a:schemeClr val="tx1"/>
                  </a:solidFill>
                  <a:latin typeface="Arial" charset="0"/>
                  <a:ea typeface="ＭＳ Ｐゴシック" charset="0"/>
                </a:defRPr>
              </a:lvl8pPr>
              <a:lvl9pPr marL="3886200" indent="-228600" algn="ctr"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1600" b="1">
                  <a:latin typeface="Trebuchet MS" charset="0"/>
                </a:rPr>
                <a:t>Key Project List</a:t>
              </a:r>
            </a:p>
          </p:txBody>
        </p:sp>
        <p:sp>
          <p:nvSpPr>
            <p:cNvPr id="20" name="Text Box 18"/>
            <p:cNvSpPr txBox="1">
              <a:spLocks noChangeArrowheads="1"/>
            </p:cNvSpPr>
            <p:nvPr/>
          </p:nvSpPr>
          <p:spPr bwMode="auto">
            <a:xfrm>
              <a:off x="6858000" y="1917700"/>
              <a:ext cx="1654175" cy="825500"/>
            </a:xfrm>
            <a:prstGeom prst="rect">
              <a:avLst/>
            </a:prstGeom>
            <a:solidFill>
              <a:srgbClr val="FFFF99"/>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algn="ctr" eaLnBrk="0" fontAlgn="base" hangingPunct="0">
                <a:spcBef>
                  <a:spcPct val="0"/>
                </a:spcBef>
                <a:spcAft>
                  <a:spcPct val="0"/>
                </a:spcAft>
                <a:defRPr>
                  <a:solidFill>
                    <a:schemeClr val="tx1"/>
                  </a:solidFill>
                  <a:latin typeface="Arial" charset="0"/>
                  <a:ea typeface="ＭＳ Ｐゴシック" charset="0"/>
                </a:defRPr>
              </a:lvl6pPr>
              <a:lvl7pPr marL="2971800" indent="-228600" algn="ctr" eaLnBrk="0" fontAlgn="base" hangingPunct="0">
                <a:spcBef>
                  <a:spcPct val="0"/>
                </a:spcBef>
                <a:spcAft>
                  <a:spcPct val="0"/>
                </a:spcAft>
                <a:defRPr>
                  <a:solidFill>
                    <a:schemeClr val="tx1"/>
                  </a:solidFill>
                  <a:latin typeface="Arial" charset="0"/>
                  <a:ea typeface="ＭＳ Ｐゴシック" charset="0"/>
                </a:defRPr>
              </a:lvl7pPr>
              <a:lvl8pPr marL="3429000" indent="-228600" algn="ctr" eaLnBrk="0" fontAlgn="base" hangingPunct="0">
                <a:spcBef>
                  <a:spcPct val="0"/>
                </a:spcBef>
                <a:spcAft>
                  <a:spcPct val="0"/>
                </a:spcAft>
                <a:defRPr>
                  <a:solidFill>
                    <a:schemeClr val="tx1"/>
                  </a:solidFill>
                  <a:latin typeface="Arial" charset="0"/>
                  <a:ea typeface="ＭＳ Ｐゴシック" charset="0"/>
                </a:defRPr>
              </a:lvl8pPr>
              <a:lvl9pPr marL="3886200" indent="-228600" algn="ctr"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1600" b="1" dirty="0">
                  <a:latin typeface="Trebuchet MS" charset="0"/>
                </a:rPr>
                <a:t>Performance Summary Spreadsheet</a:t>
              </a:r>
            </a:p>
          </p:txBody>
        </p:sp>
        <p:sp>
          <p:nvSpPr>
            <p:cNvPr id="21" name="Text Box 19"/>
            <p:cNvSpPr txBox="1">
              <a:spLocks noChangeArrowheads="1"/>
            </p:cNvSpPr>
            <p:nvPr/>
          </p:nvSpPr>
          <p:spPr bwMode="auto">
            <a:xfrm>
              <a:off x="593725" y="2133600"/>
              <a:ext cx="823913" cy="581025"/>
            </a:xfrm>
            <a:prstGeom prst="rect">
              <a:avLst/>
            </a:prstGeom>
            <a:solidFill>
              <a:srgbClr val="FFFF99"/>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algn="ctr" eaLnBrk="0" fontAlgn="base" hangingPunct="0">
                <a:spcBef>
                  <a:spcPct val="0"/>
                </a:spcBef>
                <a:spcAft>
                  <a:spcPct val="0"/>
                </a:spcAft>
                <a:defRPr>
                  <a:solidFill>
                    <a:schemeClr val="tx1"/>
                  </a:solidFill>
                  <a:latin typeface="Arial" charset="0"/>
                  <a:ea typeface="ＭＳ Ｐゴシック" charset="0"/>
                </a:defRPr>
              </a:lvl6pPr>
              <a:lvl7pPr marL="2971800" indent="-228600" algn="ctr" eaLnBrk="0" fontAlgn="base" hangingPunct="0">
                <a:spcBef>
                  <a:spcPct val="0"/>
                </a:spcBef>
                <a:spcAft>
                  <a:spcPct val="0"/>
                </a:spcAft>
                <a:defRPr>
                  <a:solidFill>
                    <a:schemeClr val="tx1"/>
                  </a:solidFill>
                  <a:latin typeface="Arial" charset="0"/>
                  <a:ea typeface="ＭＳ Ｐゴシック" charset="0"/>
                </a:defRPr>
              </a:lvl7pPr>
              <a:lvl8pPr marL="3429000" indent="-228600" algn="ctr" eaLnBrk="0" fontAlgn="base" hangingPunct="0">
                <a:spcBef>
                  <a:spcPct val="0"/>
                </a:spcBef>
                <a:spcAft>
                  <a:spcPct val="0"/>
                </a:spcAft>
                <a:defRPr>
                  <a:solidFill>
                    <a:schemeClr val="tx1"/>
                  </a:solidFill>
                  <a:latin typeface="Arial" charset="0"/>
                  <a:ea typeface="ＭＳ Ｐゴシック" charset="0"/>
                </a:defRPr>
              </a:lvl8pPr>
              <a:lvl9pPr marL="3886200" indent="-228600" algn="ctr"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1600" b="1">
                  <a:latin typeface="Trebuchet MS" charset="0"/>
                </a:rPr>
                <a:t>Kaizen</a:t>
              </a:r>
            </a:p>
            <a:p>
              <a:pPr algn="ctr" eaLnBrk="1" hangingPunct="1"/>
              <a:r>
                <a:rPr lang="en-US" sz="1600" b="1">
                  <a:latin typeface="Trebuchet MS" charset="0"/>
                </a:rPr>
                <a:t>Teams</a:t>
              </a:r>
            </a:p>
          </p:txBody>
        </p:sp>
        <p:sp>
          <p:nvSpPr>
            <p:cNvPr id="22" name="Text Box 20"/>
            <p:cNvSpPr txBox="1">
              <a:spLocks noChangeArrowheads="1"/>
            </p:cNvSpPr>
            <p:nvPr/>
          </p:nvSpPr>
          <p:spPr bwMode="auto">
            <a:xfrm>
              <a:off x="5257800" y="4676775"/>
              <a:ext cx="976313" cy="581025"/>
            </a:xfrm>
            <a:prstGeom prst="rect">
              <a:avLst/>
            </a:prstGeom>
            <a:solidFill>
              <a:srgbClr val="FFFF99"/>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algn="ctr" eaLnBrk="0" fontAlgn="base" hangingPunct="0">
                <a:spcBef>
                  <a:spcPct val="0"/>
                </a:spcBef>
                <a:spcAft>
                  <a:spcPct val="0"/>
                </a:spcAft>
                <a:defRPr>
                  <a:solidFill>
                    <a:schemeClr val="tx1"/>
                  </a:solidFill>
                  <a:latin typeface="Arial" charset="0"/>
                  <a:ea typeface="ＭＳ Ｐゴシック" charset="0"/>
                </a:defRPr>
              </a:lvl6pPr>
              <a:lvl7pPr marL="2971800" indent="-228600" algn="ctr" eaLnBrk="0" fontAlgn="base" hangingPunct="0">
                <a:spcBef>
                  <a:spcPct val="0"/>
                </a:spcBef>
                <a:spcAft>
                  <a:spcPct val="0"/>
                </a:spcAft>
                <a:defRPr>
                  <a:solidFill>
                    <a:schemeClr val="tx1"/>
                  </a:solidFill>
                  <a:latin typeface="Arial" charset="0"/>
                  <a:ea typeface="ＭＳ Ｐゴシック" charset="0"/>
                </a:defRPr>
              </a:lvl7pPr>
              <a:lvl8pPr marL="3429000" indent="-228600" algn="ctr" eaLnBrk="0" fontAlgn="base" hangingPunct="0">
                <a:spcBef>
                  <a:spcPct val="0"/>
                </a:spcBef>
                <a:spcAft>
                  <a:spcPct val="0"/>
                </a:spcAft>
                <a:defRPr>
                  <a:solidFill>
                    <a:schemeClr val="tx1"/>
                  </a:solidFill>
                  <a:latin typeface="Arial" charset="0"/>
                  <a:ea typeface="ＭＳ Ｐゴシック" charset="0"/>
                </a:defRPr>
              </a:lvl8pPr>
              <a:lvl9pPr marL="3886200" indent="-228600" algn="ctr"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1600" b="1" dirty="0">
                  <a:latin typeface="Trebuchet MS" charset="0"/>
                </a:rPr>
                <a:t>Pareto Charts</a:t>
              </a:r>
            </a:p>
          </p:txBody>
        </p:sp>
        <p:sp>
          <p:nvSpPr>
            <p:cNvPr id="23" name="Text Box 21"/>
            <p:cNvSpPr txBox="1">
              <a:spLocks noChangeArrowheads="1"/>
            </p:cNvSpPr>
            <p:nvPr/>
          </p:nvSpPr>
          <p:spPr bwMode="auto">
            <a:xfrm>
              <a:off x="2286000" y="1143000"/>
              <a:ext cx="3776663" cy="336550"/>
            </a:xfrm>
            <a:prstGeom prst="rect">
              <a:avLst/>
            </a:prstGeom>
            <a:solidFill>
              <a:srgbClr val="FFFF99"/>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algn="ctr" eaLnBrk="0" fontAlgn="base" hangingPunct="0">
                <a:spcBef>
                  <a:spcPct val="0"/>
                </a:spcBef>
                <a:spcAft>
                  <a:spcPct val="0"/>
                </a:spcAft>
                <a:defRPr>
                  <a:solidFill>
                    <a:schemeClr val="tx1"/>
                  </a:solidFill>
                  <a:latin typeface="Arial" charset="0"/>
                  <a:ea typeface="ＭＳ Ｐゴシック" charset="0"/>
                </a:defRPr>
              </a:lvl6pPr>
              <a:lvl7pPr marL="2971800" indent="-228600" algn="ctr" eaLnBrk="0" fontAlgn="base" hangingPunct="0">
                <a:spcBef>
                  <a:spcPct val="0"/>
                </a:spcBef>
                <a:spcAft>
                  <a:spcPct val="0"/>
                </a:spcAft>
                <a:defRPr>
                  <a:solidFill>
                    <a:schemeClr val="tx1"/>
                  </a:solidFill>
                  <a:latin typeface="Arial" charset="0"/>
                  <a:ea typeface="ＭＳ Ｐゴシック" charset="0"/>
                </a:defRPr>
              </a:lvl7pPr>
              <a:lvl8pPr marL="3429000" indent="-228600" algn="ctr" eaLnBrk="0" fontAlgn="base" hangingPunct="0">
                <a:spcBef>
                  <a:spcPct val="0"/>
                </a:spcBef>
                <a:spcAft>
                  <a:spcPct val="0"/>
                </a:spcAft>
                <a:defRPr>
                  <a:solidFill>
                    <a:schemeClr val="tx1"/>
                  </a:solidFill>
                  <a:latin typeface="Arial" charset="0"/>
                  <a:ea typeface="ＭＳ Ｐゴシック" charset="0"/>
                </a:defRPr>
              </a:lvl8pPr>
              <a:lvl9pPr marL="3886200" indent="-228600" algn="ctr"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1600" b="1">
                  <a:latin typeface="Trebuchet MS" charset="0"/>
                </a:rPr>
                <a:t>Value Stream Mapping</a:t>
              </a:r>
            </a:p>
          </p:txBody>
        </p:sp>
        <p:sp>
          <p:nvSpPr>
            <p:cNvPr id="24" name="Text Box 22"/>
            <p:cNvSpPr txBox="1">
              <a:spLocks noChangeArrowheads="1"/>
            </p:cNvSpPr>
            <p:nvPr/>
          </p:nvSpPr>
          <p:spPr bwMode="auto">
            <a:xfrm>
              <a:off x="7162800" y="3886200"/>
              <a:ext cx="1371600" cy="830997"/>
            </a:xfrm>
            <a:prstGeom prst="rect">
              <a:avLst/>
            </a:prstGeom>
            <a:solidFill>
              <a:srgbClr val="FFFF99"/>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algn="ctr" eaLnBrk="0" fontAlgn="base" hangingPunct="0">
                <a:spcBef>
                  <a:spcPct val="0"/>
                </a:spcBef>
                <a:spcAft>
                  <a:spcPct val="0"/>
                </a:spcAft>
                <a:defRPr>
                  <a:solidFill>
                    <a:schemeClr val="tx1"/>
                  </a:solidFill>
                  <a:latin typeface="Arial" charset="0"/>
                  <a:ea typeface="ＭＳ Ｐゴシック" charset="0"/>
                </a:defRPr>
              </a:lvl6pPr>
              <a:lvl7pPr marL="2971800" indent="-228600" algn="ctr" eaLnBrk="0" fontAlgn="base" hangingPunct="0">
                <a:spcBef>
                  <a:spcPct val="0"/>
                </a:spcBef>
                <a:spcAft>
                  <a:spcPct val="0"/>
                </a:spcAft>
                <a:defRPr>
                  <a:solidFill>
                    <a:schemeClr val="tx1"/>
                  </a:solidFill>
                  <a:latin typeface="Arial" charset="0"/>
                  <a:ea typeface="ＭＳ Ｐゴシック" charset="0"/>
                </a:defRPr>
              </a:lvl7pPr>
              <a:lvl8pPr marL="3429000" indent="-228600" algn="ctr" eaLnBrk="0" fontAlgn="base" hangingPunct="0">
                <a:spcBef>
                  <a:spcPct val="0"/>
                </a:spcBef>
                <a:spcAft>
                  <a:spcPct val="0"/>
                </a:spcAft>
                <a:defRPr>
                  <a:solidFill>
                    <a:schemeClr val="tx1"/>
                  </a:solidFill>
                  <a:latin typeface="Arial" charset="0"/>
                  <a:ea typeface="ＭＳ Ｐゴシック" charset="0"/>
                </a:defRPr>
              </a:lvl8pPr>
              <a:lvl9pPr marL="3886200" indent="-228600" algn="ctr"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1600" b="1" dirty="0" smtClean="0">
                  <a:latin typeface="Trebuchet MS" charset="0"/>
                </a:rPr>
                <a:t>Error Tracker</a:t>
              </a:r>
              <a:endParaRPr lang="en-US" sz="1600" b="1" dirty="0">
                <a:latin typeface="Trebuchet MS" charset="0"/>
              </a:endParaRPr>
            </a:p>
            <a:p>
              <a:pPr algn="ctr" eaLnBrk="1" hangingPunct="1"/>
              <a:r>
                <a:rPr lang="en-US" sz="1600" b="1" dirty="0">
                  <a:latin typeface="Trebuchet MS" charset="0"/>
                </a:rPr>
                <a:t>Database</a:t>
              </a:r>
            </a:p>
          </p:txBody>
        </p:sp>
        <p:sp>
          <p:nvSpPr>
            <p:cNvPr id="25" name="Text Box 23"/>
            <p:cNvSpPr txBox="1">
              <a:spLocks noChangeArrowheads="1"/>
            </p:cNvSpPr>
            <p:nvPr/>
          </p:nvSpPr>
          <p:spPr bwMode="auto">
            <a:xfrm>
              <a:off x="2486025" y="5410200"/>
              <a:ext cx="3581400" cy="336550"/>
            </a:xfrm>
            <a:prstGeom prst="rect">
              <a:avLst/>
            </a:prstGeom>
            <a:solidFill>
              <a:srgbClr val="FFFF99"/>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algn="ctr" eaLnBrk="0" fontAlgn="base" hangingPunct="0">
                <a:spcBef>
                  <a:spcPct val="0"/>
                </a:spcBef>
                <a:spcAft>
                  <a:spcPct val="0"/>
                </a:spcAft>
                <a:defRPr>
                  <a:solidFill>
                    <a:schemeClr val="tx1"/>
                  </a:solidFill>
                  <a:latin typeface="Arial" charset="0"/>
                  <a:ea typeface="ＭＳ Ｐゴシック" charset="0"/>
                </a:defRPr>
              </a:lvl6pPr>
              <a:lvl7pPr marL="2971800" indent="-228600" algn="ctr" eaLnBrk="0" fontAlgn="base" hangingPunct="0">
                <a:spcBef>
                  <a:spcPct val="0"/>
                </a:spcBef>
                <a:spcAft>
                  <a:spcPct val="0"/>
                </a:spcAft>
                <a:defRPr>
                  <a:solidFill>
                    <a:schemeClr val="tx1"/>
                  </a:solidFill>
                  <a:latin typeface="Arial" charset="0"/>
                  <a:ea typeface="ＭＳ Ｐゴシック" charset="0"/>
                </a:defRPr>
              </a:lvl7pPr>
              <a:lvl8pPr marL="3429000" indent="-228600" algn="ctr" eaLnBrk="0" fontAlgn="base" hangingPunct="0">
                <a:spcBef>
                  <a:spcPct val="0"/>
                </a:spcBef>
                <a:spcAft>
                  <a:spcPct val="0"/>
                </a:spcAft>
                <a:defRPr>
                  <a:solidFill>
                    <a:schemeClr val="tx1"/>
                  </a:solidFill>
                  <a:latin typeface="Arial" charset="0"/>
                  <a:ea typeface="ＭＳ Ｐゴシック" charset="0"/>
                </a:defRPr>
              </a:lvl8pPr>
              <a:lvl9pPr marL="3886200" indent="-228600" algn="ctr"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1600" b="1">
                  <a:latin typeface="Trebuchet MS" charset="0"/>
                </a:rPr>
                <a:t>Root Cause Analysis</a:t>
              </a:r>
            </a:p>
          </p:txBody>
        </p:sp>
        <p:sp>
          <p:nvSpPr>
            <p:cNvPr id="26" name="Text Box 24"/>
            <p:cNvSpPr txBox="1">
              <a:spLocks noChangeArrowheads="1"/>
            </p:cNvSpPr>
            <p:nvPr/>
          </p:nvSpPr>
          <p:spPr bwMode="auto">
            <a:xfrm>
              <a:off x="600075" y="2847975"/>
              <a:ext cx="923925" cy="581025"/>
            </a:xfrm>
            <a:prstGeom prst="rect">
              <a:avLst/>
            </a:prstGeom>
            <a:solidFill>
              <a:srgbClr val="FFFF99"/>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algn="ctr" eaLnBrk="0" fontAlgn="base" hangingPunct="0">
                <a:spcBef>
                  <a:spcPct val="0"/>
                </a:spcBef>
                <a:spcAft>
                  <a:spcPct val="0"/>
                </a:spcAft>
                <a:defRPr>
                  <a:solidFill>
                    <a:schemeClr val="tx1"/>
                  </a:solidFill>
                  <a:latin typeface="Arial" charset="0"/>
                  <a:ea typeface="ＭＳ Ｐゴシック" charset="0"/>
                </a:defRPr>
              </a:lvl6pPr>
              <a:lvl7pPr marL="2971800" indent="-228600" algn="ctr" eaLnBrk="0" fontAlgn="base" hangingPunct="0">
                <a:spcBef>
                  <a:spcPct val="0"/>
                </a:spcBef>
                <a:spcAft>
                  <a:spcPct val="0"/>
                </a:spcAft>
                <a:defRPr>
                  <a:solidFill>
                    <a:schemeClr val="tx1"/>
                  </a:solidFill>
                  <a:latin typeface="Arial" charset="0"/>
                  <a:ea typeface="ＭＳ Ｐゴシック" charset="0"/>
                </a:defRPr>
              </a:lvl7pPr>
              <a:lvl8pPr marL="3429000" indent="-228600" algn="ctr" eaLnBrk="0" fontAlgn="base" hangingPunct="0">
                <a:spcBef>
                  <a:spcPct val="0"/>
                </a:spcBef>
                <a:spcAft>
                  <a:spcPct val="0"/>
                </a:spcAft>
                <a:defRPr>
                  <a:solidFill>
                    <a:schemeClr val="tx1"/>
                  </a:solidFill>
                  <a:latin typeface="Arial" charset="0"/>
                  <a:ea typeface="ＭＳ Ｐゴシック" charset="0"/>
                </a:defRPr>
              </a:lvl8pPr>
              <a:lvl9pPr marL="3886200" indent="-228600" algn="ctr"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1600" b="1">
                  <a:latin typeface="Trebuchet MS" charset="0"/>
                </a:rPr>
                <a:t>5S Process</a:t>
              </a:r>
            </a:p>
          </p:txBody>
        </p:sp>
        <p:sp>
          <p:nvSpPr>
            <p:cNvPr id="27" name="Text Box 25"/>
            <p:cNvSpPr txBox="1">
              <a:spLocks noChangeArrowheads="1"/>
            </p:cNvSpPr>
            <p:nvPr/>
          </p:nvSpPr>
          <p:spPr bwMode="auto">
            <a:xfrm rot="16200000">
              <a:off x="7223125" y="3260725"/>
              <a:ext cx="3200400" cy="336550"/>
            </a:xfrm>
            <a:prstGeom prst="rect">
              <a:avLst/>
            </a:prstGeom>
            <a:solidFill>
              <a:srgbClr val="FFFF99"/>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algn="ctr" eaLnBrk="0" fontAlgn="base" hangingPunct="0">
                <a:spcBef>
                  <a:spcPct val="0"/>
                </a:spcBef>
                <a:spcAft>
                  <a:spcPct val="0"/>
                </a:spcAft>
                <a:defRPr>
                  <a:solidFill>
                    <a:schemeClr val="tx1"/>
                  </a:solidFill>
                  <a:latin typeface="Arial" charset="0"/>
                  <a:ea typeface="ＭＳ Ｐゴシック" charset="0"/>
                </a:defRPr>
              </a:lvl6pPr>
              <a:lvl7pPr marL="2971800" indent="-228600" algn="ctr" eaLnBrk="0" fontAlgn="base" hangingPunct="0">
                <a:spcBef>
                  <a:spcPct val="0"/>
                </a:spcBef>
                <a:spcAft>
                  <a:spcPct val="0"/>
                </a:spcAft>
                <a:defRPr>
                  <a:solidFill>
                    <a:schemeClr val="tx1"/>
                  </a:solidFill>
                  <a:latin typeface="Arial" charset="0"/>
                  <a:ea typeface="ＭＳ Ｐゴシック" charset="0"/>
                </a:defRPr>
              </a:lvl7pPr>
              <a:lvl8pPr marL="3429000" indent="-228600" algn="ctr" eaLnBrk="0" fontAlgn="base" hangingPunct="0">
                <a:spcBef>
                  <a:spcPct val="0"/>
                </a:spcBef>
                <a:spcAft>
                  <a:spcPct val="0"/>
                </a:spcAft>
                <a:defRPr>
                  <a:solidFill>
                    <a:schemeClr val="tx1"/>
                  </a:solidFill>
                  <a:latin typeface="Arial" charset="0"/>
                  <a:ea typeface="ＭＳ Ｐゴシック" charset="0"/>
                </a:defRPr>
              </a:lvl8pPr>
              <a:lvl9pPr marL="3886200" indent="-228600" algn="ctr"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1600" b="1">
                  <a:latin typeface="Trebuchet MS" charset="0"/>
                </a:rPr>
                <a:t>Scorecards and Dashboards</a:t>
              </a:r>
            </a:p>
          </p:txBody>
        </p:sp>
        <p:sp>
          <p:nvSpPr>
            <p:cNvPr id="28" name="Text Box 26"/>
            <p:cNvSpPr txBox="1">
              <a:spLocks noChangeArrowheads="1"/>
            </p:cNvSpPr>
            <p:nvPr/>
          </p:nvSpPr>
          <p:spPr bwMode="auto">
            <a:xfrm>
              <a:off x="609600" y="4219575"/>
              <a:ext cx="1371600" cy="581025"/>
            </a:xfrm>
            <a:prstGeom prst="rect">
              <a:avLst/>
            </a:prstGeom>
            <a:solidFill>
              <a:srgbClr val="FFFF99"/>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algn="ctr" eaLnBrk="0" fontAlgn="base" hangingPunct="0">
                <a:spcBef>
                  <a:spcPct val="0"/>
                </a:spcBef>
                <a:spcAft>
                  <a:spcPct val="0"/>
                </a:spcAft>
                <a:defRPr>
                  <a:solidFill>
                    <a:schemeClr val="tx1"/>
                  </a:solidFill>
                  <a:latin typeface="Arial" charset="0"/>
                  <a:ea typeface="ＭＳ Ｐゴシック" charset="0"/>
                </a:defRPr>
              </a:lvl6pPr>
              <a:lvl7pPr marL="2971800" indent="-228600" algn="ctr" eaLnBrk="0" fontAlgn="base" hangingPunct="0">
                <a:spcBef>
                  <a:spcPct val="0"/>
                </a:spcBef>
                <a:spcAft>
                  <a:spcPct val="0"/>
                </a:spcAft>
                <a:defRPr>
                  <a:solidFill>
                    <a:schemeClr val="tx1"/>
                  </a:solidFill>
                  <a:latin typeface="Arial" charset="0"/>
                  <a:ea typeface="ＭＳ Ｐゴシック" charset="0"/>
                </a:defRPr>
              </a:lvl7pPr>
              <a:lvl8pPr marL="3429000" indent="-228600" algn="ctr" eaLnBrk="0" fontAlgn="base" hangingPunct="0">
                <a:spcBef>
                  <a:spcPct val="0"/>
                </a:spcBef>
                <a:spcAft>
                  <a:spcPct val="0"/>
                </a:spcAft>
                <a:defRPr>
                  <a:solidFill>
                    <a:schemeClr val="tx1"/>
                  </a:solidFill>
                  <a:latin typeface="Arial" charset="0"/>
                  <a:ea typeface="ＭＳ Ｐゴシック" charset="0"/>
                </a:defRPr>
              </a:lvl8pPr>
              <a:lvl9pPr marL="3886200" indent="-228600" algn="ctr"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1600" b="1">
                  <a:latin typeface="Trebuchet MS" charset="0"/>
                </a:rPr>
                <a:t>Quick Changeover</a:t>
              </a:r>
            </a:p>
          </p:txBody>
        </p:sp>
        <p:sp>
          <p:nvSpPr>
            <p:cNvPr id="29" name="Text Box 27"/>
            <p:cNvSpPr txBox="1">
              <a:spLocks noChangeArrowheads="1"/>
            </p:cNvSpPr>
            <p:nvPr/>
          </p:nvSpPr>
          <p:spPr bwMode="auto">
            <a:xfrm>
              <a:off x="609600" y="3581400"/>
              <a:ext cx="1295400" cy="581025"/>
            </a:xfrm>
            <a:prstGeom prst="rect">
              <a:avLst/>
            </a:prstGeom>
            <a:solidFill>
              <a:srgbClr val="FFFF99"/>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algn="ctr" eaLnBrk="0" fontAlgn="base" hangingPunct="0">
                <a:spcBef>
                  <a:spcPct val="0"/>
                </a:spcBef>
                <a:spcAft>
                  <a:spcPct val="0"/>
                </a:spcAft>
                <a:defRPr>
                  <a:solidFill>
                    <a:schemeClr val="tx1"/>
                  </a:solidFill>
                  <a:latin typeface="Arial" charset="0"/>
                  <a:ea typeface="ＭＳ Ｐゴシック" charset="0"/>
                </a:defRPr>
              </a:lvl6pPr>
              <a:lvl7pPr marL="2971800" indent="-228600" algn="ctr" eaLnBrk="0" fontAlgn="base" hangingPunct="0">
                <a:spcBef>
                  <a:spcPct val="0"/>
                </a:spcBef>
                <a:spcAft>
                  <a:spcPct val="0"/>
                </a:spcAft>
                <a:defRPr>
                  <a:solidFill>
                    <a:schemeClr val="tx1"/>
                  </a:solidFill>
                  <a:latin typeface="Arial" charset="0"/>
                  <a:ea typeface="ＭＳ Ｐゴシック" charset="0"/>
                </a:defRPr>
              </a:lvl7pPr>
              <a:lvl8pPr marL="3429000" indent="-228600" algn="ctr" eaLnBrk="0" fontAlgn="base" hangingPunct="0">
                <a:spcBef>
                  <a:spcPct val="0"/>
                </a:spcBef>
                <a:spcAft>
                  <a:spcPct val="0"/>
                </a:spcAft>
                <a:defRPr>
                  <a:solidFill>
                    <a:schemeClr val="tx1"/>
                  </a:solidFill>
                  <a:latin typeface="Arial" charset="0"/>
                  <a:ea typeface="ＭＳ Ｐゴシック" charset="0"/>
                </a:defRPr>
              </a:lvl8pPr>
              <a:lvl9pPr marL="3886200" indent="-228600" algn="ctr"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1600" b="1">
                  <a:latin typeface="Trebuchet MS" charset="0"/>
                </a:rPr>
                <a:t>Visual Workplace</a:t>
              </a:r>
            </a:p>
          </p:txBody>
        </p:sp>
        <p:sp>
          <p:nvSpPr>
            <p:cNvPr id="30" name="Text Box 28"/>
            <p:cNvSpPr txBox="1">
              <a:spLocks noChangeArrowheads="1"/>
            </p:cNvSpPr>
            <p:nvPr/>
          </p:nvSpPr>
          <p:spPr bwMode="auto">
            <a:xfrm>
              <a:off x="3881438" y="4673600"/>
              <a:ext cx="1223962" cy="581025"/>
            </a:xfrm>
            <a:prstGeom prst="rect">
              <a:avLst/>
            </a:prstGeom>
            <a:solidFill>
              <a:srgbClr val="FFFF99"/>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algn="ctr" eaLnBrk="0" fontAlgn="base" hangingPunct="0">
                <a:spcBef>
                  <a:spcPct val="0"/>
                </a:spcBef>
                <a:spcAft>
                  <a:spcPct val="0"/>
                </a:spcAft>
                <a:defRPr>
                  <a:solidFill>
                    <a:schemeClr val="tx1"/>
                  </a:solidFill>
                  <a:latin typeface="Arial" charset="0"/>
                  <a:ea typeface="ＭＳ Ｐゴシック" charset="0"/>
                </a:defRPr>
              </a:lvl6pPr>
              <a:lvl7pPr marL="2971800" indent="-228600" algn="ctr" eaLnBrk="0" fontAlgn="base" hangingPunct="0">
                <a:spcBef>
                  <a:spcPct val="0"/>
                </a:spcBef>
                <a:spcAft>
                  <a:spcPct val="0"/>
                </a:spcAft>
                <a:defRPr>
                  <a:solidFill>
                    <a:schemeClr val="tx1"/>
                  </a:solidFill>
                  <a:latin typeface="Arial" charset="0"/>
                  <a:ea typeface="ＭＳ Ｐゴシック" charset="0"/>
                </a:defRPr>
              </a:lvl7pPr>
              <a:lvl8pPr marL="3429000" indent="-228600" algn="ctr" eaLnBrk="0" fontAlgn="base" hangingPunct="0">
                <a:spcBef>
                  <a:spcPct val="0"/>
                </a:spcBef>
                <a:spcAft>
                  <a:spcPct val="0"/>
                </a:spcAft>
                <a:defRPr>
                  <a:solidFill>
                    <a:schemeClr val="tx1"/>
                  </a:solidFill>
                  <a:latin typeface="Arial" charset="0"/>
                  <a:ea typeface="ＭＳ Ｐゴシック" charset="0"/>
                </a:defRPr>
              </a:lvl8pPr>
              <a:lvl9pPr marL="3886200" indent="-228600" algn="ctr"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1600" b="1">
                  <a:latin typeface="Trebuchet MS" charset="0"/>
                </a:rPr>
                <a:t>Spaghetti Diagrams</a:t>
              </a:r>
            </a:p>
          </p:txBody>
        </p:sp>
        <p:sp>
          <p:nvSpPr>
            <p:cNvPr id="31" name="Text Box 29"/>
            <p:cNvSpPr txBox="1">
              <a:spLocks noChangeArrowheads="1"/>
            </p:cNvSpPr>
            <p:nvPr/>
          </p:nvSpPr>
          <p:spPr bwMode="auto">
            <a:xfrm>
              <a:off x="5384800" y="1614488"/>
              <a:ext cx="1006475" cy="581025"/>
            </a:xfrm>
            <a:prstGeom prst="rect">
              <a:avLst/>
            </a:prstGeom>
            <a:solidFill>
              <a:srgbClr val="FFFF99"/>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algn="ctr" eaLnBrk="0" fontAlgn="base" hangingPunct="0">
                <a:spcBef>
                  <a:spcPct val="0"/>
                </a:spcBef>
                <a:spcAft>
                  <a:spcPct val="0"/>
                </a:spcAft>
                <a:defRPr>
                  <a:solidFill>
                    <a:schemeClr val="tx1"/>
                  </a:solidFill>
                  <a:latin typeface="Arial" charset="0"/>
                  <a:ea typeface="ＭＳ Ｐゴシック" charset="0"/>
                </a:defRPr>
              </a:lvl6pPr>
              <a:lvl7pPr marL="2971800" indent="-228600" algn="ctr" eaLnBrk="0" fontAlgn="base" hangingPunct="0">
                <a:spcBef>
                  <a:spcPct val="0"/>
                </a:spcBef>
                <a:spcAft>
                  <a:spcPct val="0"/>
                </a:spcAft>
                <a:defRPr>
                  <a:solidFill>
                    <a:schemeClr val="tx1"/>
                  </a:solidFill>
                  <a:latin typeface="Arial" charset="0"/>
                  <a:ea typeface="ＭＳ Ｐゴシック" charset="0"/>
                </a:defRPr>
              </a:lvl7pPr>
              <a:lvl8pPr marL="3429000" indent="-228600" algn="ctr" eaLnBrk="0" fontAlgn="base" hangingPunct="0">
                <a:spcBef>
                  <a:spcPct val="0"/>
                </a:spcBef>
                <a:spcAft>
                  <a:spcPct val="0"/>
                </a:spcAft>
                <a:defRPr>
                  <a:solidFill>
                    <a:schemeClr val="tx1"/>
                  </a:solidFill>
                  <a:latin typeface="Arial" charset="0"/>
                  <a:ea typeface="ＭＳ Ｐゴシック" charset="0"/>
                </a:defRPr>
              </a:lvl8pPr>
              <a:lvl9pPr marL="3886200" indent="-228600" algn="ctr"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1600" b="1">
                  <a:latin typeface="Trebuchet MS" charset="0"/>
                </a:rPr>
                <a:t>Mistake Proofing</a:t>
              </a:r>
            </a:p>
          </p:txBody>
        </p:sp>
      </p:grpSp>
    </p:spTree>
    <p:extLst>
      <p:ext uri="{BB962C8B-B14F-4D97-AF65-F5344CB8AC3E}">
        <p14:creationId xmlns:p14="http://schemas.microsoft.com/office/powerpoint/2010/main" val="3811555031"/>
      </p:ext>
    </p:extLst>
  </p:cSld>
  <p:clrMapOvr>
    <a:masterClrMapping/>
  </p:clrMapOvr>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23346" y="304800"/>
            <a:ext cx="3725293" cy="1424033"/>
          </a:xfrm>
          <a:solidFill>
            <a:schemeClr val="accent3">
              <a:lumMod val="20000"/>
              <a:lumOff val="80000"/>
              <a:alpha val="52000"/>
            </a:schemeClr>
          </a:solidFill>
          <a:ln w="25400" cmpd="sng">
            <a:solidFill>
              <a:schemeClr val="tx1"/>
            </a:solidFill>
            <a:prstDash val="sysDot"/>
          </a:ln>
          <a:effectLst/>
        </p:spPr>
        <p:txBody>
          <a:bodyPr vert="horz" lIns="91440" tIns="45720" rIns="91440" bIns="45720" rtlCol="0" anchor="ctr" anchorCtr="1">
            <a:noAutofit/>
          </a:bodyPr>
          <a:lstStyle/>
          <a:p>
            <a:pPr marL="0" indent="0" algn="ctr">
              <a:buNone/>
            </a:pPr>
            <a:r>
              <a:rPr lang="en-US" sz="2800" dirty="0" smtClean="0"/>
              <a:t>Planning to Become More Error Proof</a:t>
            </a:r>
            <a:endParaRPr lang="en-US" sz="2800" dirty="0"/>
          </a:p>
        </p:txBody>
      </p:sp>
      <p:sp>
        <p:nvSpPr>
          <p:cNvPr id="3" name="Text Box 3"/>
          <p:cNvSpPr txBox="1">
            <a:spLocks noChangeArrowheads="1"/>
          </p:cNvSpPr>
          <p:nvPr/>
        </p:nvSpPr>
        <p:spPr bwMode="auto">
          <a:xfrm>
            <a:off x="610364" y="4209512"/>
            <a:ext cx="3923536" cy="830997"/>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r>
              <a:rPr lang="en-US" sz="2400" dirty="0" smtClean="0">
                <a:latin typeface="Calibri"/>
                <a:cs typeface="Calibri"/>
              </a:rPr>
              <a:t>How might we assess the potential impact</a:t>
            </a:r>
            <a:r>
              <a:rPr lang="en-US" sz="2400" dirty="0">
                <a:latin typeface="Calibri"/>
                <a:cs typeface="Calibri"/>
              </a:rPr>
              <a:t> </a:t>
            </a:r>
            <a:r>
              <a:rPr lang="en-US" sz="2400" dirty="0" smtClean="0">
                <a:latin typeface="Calibri"/>
                <a:cs typeface="Calibri"/>
              </a:rPr>
              <a:t>of our fixes?</a:t>
            </a:r>
            <a:endParaRPr lang="en-US" sz="2400" dirty="0">
              <a:latin typeface="Calibri"/>
              <a:cs typeface="Calibri"/>
            </a:endParaRPr>
          </a:p>
        </p:txBody>
      </p:sp>
      <p:sp>
        <p:nvSpPr>
          <p:cNvPr id="4" name="Text Box 4"/>
          <p:cNvSpPr txBox="1">
            <a:spLocks noChangeArrowheads="1"/>
          </p:cNvSpPr>
          <p:nvPr/>
        </p:nvSpPr>
        <p:spPr bwMode="auto">
          <a:xfrm>
            <a:off x="610366" y="3313157"/>
            <a:ext cx="3538274" cy="830997"/>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defPPr>
              <a:defRPr lang="en-US"/>
            </a:defPPr>
            <a:lvl1pPr algn="ctr">
              <a:defRPr sz="2800">
                <a:effectLst>
                  <a:outerShdw blurRad="38100" dist="38100" dir="2700000" algn="tl">
                    <a:srgbClr val="000000"/>
                  </a:outerShdw>
                </a:effectLst>
                <a:latin typeface="Calibri"/>
                <a:cs typeface="Calibri"/>
              </a:defRPr>
            </a:lvl1pPr>
          </a:lstStyle>
          <a:p>
            <a:pPr algn="l"/>
            <a:r>
              <a:rPr lang="en-US" sz="2400" dirty="0" smtClean="0">
                <a:effectLst/>
              </a:rPr>
              <a:t>What factors cause most corrective actions to fail?</a:t>
            </a:r>
            <a:endParaRPr lang="en-US" sz="2400" dirty="0">
              <a:effectLst/>
            </a:endParaRPr>
          </a:p>
        </p:txBody>
      </p:sp>
      <p:sp>
        <p:nvSpPr>
          <p:cNvPr id="6" name="Oval 5"/>
          <p:cNvSpPr/>
          <p:nvPr/>
        </p:nvSpPr>
        <p:spPr>
          <a:xfrm>
            <a:off x="381000" y="3546553"/>
            <a:ext cx="144566" cy="152400"/>
          </a:xfrm>
          <a:prstGeom prst="ellipse">
            <a:avLst/>
          </a:prstGeom>
          <a:solidFill>
            <a:srgbClr val="8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7" name="Oval 6"/>
          <p:cNvSpPr/>
          <p:nvPr/>
        </p:nvSpPr>
        <p:spPr>
          <a:xfrm>
            <a:off x="381000" y="4429457"/>
            <a:ext cx="144566" cy="152400"/>
          </a:xfrm>
          <a:prstGeom prst="ellipse">
            <a:avLst/>
          </a:prstGeom>
          <a:solidFill>
            <a:srgbClr val="8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2" name="Text Box 8"/>
          <p:cNvSpPr txBox="1">
            <a:spLocks noChangeArrowheads="1"/>
          </p:cNvSpPr>
          <p:nvPr/>
        </p:nvSpPr>
        <p:spPr bwMode="auto">
          <a:xfrm>
            <a:off x="1163921" y="5592574"/>
            <a:ext cx="6781800" cy="70788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ctr" eaLnBrk="1" hangingPunct="1"/>
            <a:r>
              <a:rPr lang="en-US" sz="2000" dirty="0">
                <a:latin typeface="Comic Sans MS" pitchFamily="66" charset="0"/>
              </a:rPr>
              <a:t>“If </a:t>
            </a:r>
            <a:r>
              <a:rPr lang="en-US" sz="2000" dirty="0" smtClean="0">
                <a:latin typeface="Comic Sans MS" pitchFamily="66" charset="0"/>
              </a:rPr>
              <a:t>you always do what you’ve always done, you will always get what you’ve always got.</a:t>
            </a:r>
            <a:r>
              <a:rPr lang="en-US" sz="2000" dirty="0">
                <a:latin typeface="Comic Sans MS" pitchFamily="66" charset="0"/>
              </a:rPr>
              <a:t>” </a:t>
            </a:r>
            <a:r>
              <a:rPr lang="en-US" dirty="0">
                <a:latin typeface="Comic Sans MS" pitchFamily="66" charset="0"/>
              </a:rPr>
              <a:t>– </a:t>
            </a:r>
            <a:r>
              <a:rPr lang="en-US" dirty="0" smtClean="0">
                <a:latin typeface="Comic Sans MS" pitchFamily="66" charset="0"/>
              </a:rPr>
              <a:t>Henry Ford</a:t>
            </a:r>
            <a:endParaRPr lang="en-US" dirty="0">
              <a:latin typeface="Comic Sans MS" pitchFamily="66" charset="0"/>
            </a:endParaRPr>
          </a:p>
        </p:txBody>
      </p:sp>
      <p:sp>
        <p:nvSpPr>
          <p:cNvPr id="10" name="Text Box 4"/>
          <p:cNvSpPr txBox="1">
            <a:spLocks noChangeArrowheads="1"/>
          </p:cNvSpPr>
          <p:nvPr/>
        </p:nvSpPr>
        <p:spPr bwMode="auto">
          <a:xfrm>
            <a:off x="604006" y="2453361"/>
            <a:ext cx="3280700" cy="830997"/>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defPPr>
              <a:defRPr lang="en-US"/>
            </a:defPPr>
            <a:lvl1pPr algn="ctr">
              <a:defRPr sz="2800">
                <a:effectLst>
                  <a:outerShdw blurRad="38100" dist="38100" dir="2700000" algn="tl">
                    <a:srgbClr val="000000"/>
                  </a:outerShdw>
                </a:effectLst>
                <a:latin typeface="Calibri"/>
                <a:cs typeface="Calibri"/>
              </a:defRPr>
            </a:lvl1pPr>
          </a:lstStyle>
          <a:p>
            <a:pPr algn="l"/>
            <a:r>
              <a:rPr lang="en-US" sz="2400" dirty="0" smtClean="0">
                <a:effectLst/>
              </a:rPr>
              <a:t>What are your favorite fixes?</a:t>
            </a:r>
            <a:endParaRPr lang="en-US" sz="2400" dirty="0">
              <a:effectLst/>
            </a:endParaRPr>
          </a:p>
        </p:txBody>
      </p:sp>
      <p:sp>
        <p:nvSpPr>
          <p:cNvPr id="11" name="Oval 10"/>
          <p:cNvSpPr/>
          <p:nvPr/>
        </p:nvSpPr>
        <p:spPr>
          <a:xfrm>
            <a:off x="374640" y="2686757"/>
            <a:ext cx="144566" cy="152400"/>
          </a:xfrm>
          <a:prstGeom prst="ellipse">
            <a:avLst/>
          </a:prstGeom>
          <a:solidFill>
            <a:srgbClr val="8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5" name="Picture 4" descr="Error Free Task Execution Model No Title.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47844" y="586064"/>
            <a:ext cx="4714037" cy="2839098"/>
          </a:xfrm>
          <a:prstGeom prst="rect">
            <a:avLst/>
          </a:prstGeom>
        </p:spPr>
      </p:pic>
    </p:spTree>
    <p:extLst>
      <p:ext uri="{BB962C8B-B14F-4D97-AF65-F5344CB8AC3E}">
        <p14:creationId xmlns:p14="http://schemas.microsoft.com/office/powerpoint/2010/main" val="3789770669"/>
      </p:ext>
    </p:extLst>
  </p:cSld>
  <p:clrMapOvr>
    <a:masterClrMapping/>
  </p:clrMapOvr>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idx="4294967295"/>
          </p:nvPr>
        </p:nvSpPr>
        <p:spPr>
          <a:xfrm>
            <a:off x="2739000" y="307975"/>
            <a:ext cx="3664233" cy="546100"/>
          </a:xfrm>
          <a:solidFill>
            <a:schemeClr val="bg1"/>
          </a:solidFill>
          <a:ln w="25400" cmpd="sng">
            <a:solidFill>
              <a:schemeClr val="tx1"/>
            </a:solidFill>
            <a:prstDash val="sysDot"/>
          </a:ln>
          <a:effectLst/>
        </p:spPr>
        <p:txBody>
          <a:bodyPr vert="horz" lIns="91440" tIns="45720" rIns="91440" bIns="45720" rtlCol="0" anchor="ctr" anchorCtr="1">
            <a:noAutofit/>
          </a:bodyPr>
          <a:lstStyle/>
          <a:p>
            <a:pPr marL="0" indent="0" algn="ctr">
              <a:buNone/>
            </a:pPr>
            <a:r>
              <a:rPr lang="en-US"/>
              <a:t>Shifting Mindsets</a:t>
            </a:r>
          </a:p>
        </p:txBody>
      </p:sp>
      <p:pic>
        <p:nvPicPr>
          <p:cNvPr id="3076"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92238" y="1616075"/>
            <a:ext cx="6394450" cy="36576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508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sp>
        <p:nvSpPr>
          <p:cNvPr id="3077" name="Line 5"/>
          <p:cNvSpPr>
            <a:spLocks noChangeShapeType="1"/>
          </p:cNvSpPr>
          <p:nvPr/>
        </p:nvSpPr>
        <p:spPr bwMode="auto">
          <a:xfrm>
            <a:off x="1414463" y="1587500"/>
            <a:ext cx="6629400" cy="0"/>
          </a:xfrm>
          <a:prstGeom prst="line">
            <a:avLst/>
          </a:prstGeom>
          <a:noFill/>
          <a:ln w="50800" cap="rnd">
            <a:solidFill>
              <a:srgbClr val="0000FF"/>
            </a:solidFill>
            <a:prstDash val="sysDot"/>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a:defRPr/>
            </a:pPr>
            <a:endParaRPr lang="en-US">
              <a:cs typeface="+mn-cs"/>
            </a:endParaRPr>
          </a:p>
        </p:txBody>
      </p:sp>
      <p:sp>
        <p:nvSpPr>
          <p:cNvPr id="3078" name="Line 6"/>
          <p:cNvSpPr>
            <a:spLocks noChangeShapeType="1"/>
          </p:cNvSpPr>
          <p:nvPr/>
        </p:nvSpPr>
        <p:spPr bwMode="auto">
          <a:xfrm>
            <a:off x="1390650" y="1206500"/>
            <a:ext cx="28575" cy="4572000"/>
          </a:xfrm>
          <a:prstGeom prst="line">
            <a:avLst/>
          </a:prstGeom>
          <a:noFill/>
          <a:ln w="635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a:defRPr/>
            </a:pPr>
            <a:endParaRPr lang="en-US">
              <a:cs typeface="+mn-cs"/>
            </a:endParaRPr>
          </a:p>
        </p:txBody>
      </p:sp>
      <p:sp>
        <p:nvSpPr>
          <p:cNvPr id="3079" name="Line 7"/>
          <p:cNvSpPr>
            <a:spLocks noChangeShapeType="1"/>
          </p:cNvSpPr>
          <p:nvPr/>
        </p:nvSpPr>
        <p:spPr bwMode="auto">
          <a:xfrm>
            <a:off x="1390650" y="5778500"/>
            <a:ext cx="6686550" cy="0"/>
          </a:xfrm>
          <a:prstGeom prst="line">
            <a:avLst/>
          </a:prstGeom>
          <a:noFill/>
          <a:ln w="635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a:defRPr/>
            </a:pPr>
            <a:endParaRPr lang="en-US">
              <a:cs typeface="+mn-cs"/>
            </a:endParaRPr>
          </a:p>
        </p:txBody>
      </p:sp>
      <p:sp>
        <p:nvSpPr>
          <p:cNvPr id="3080" name="Text Box 8"/>
          <p:cNvSpPr txBox="1">
            <a:spLocks noChangeArrowheads="1"/>
          </p:cNvSpPr>
          <p:nvPr/>
        </p:nvSpPr>
        <p:spPr bwMode="auto">
          <a:xfrm>
            <a:off x="4057650" y="5959475"/>
            <a:ext cx="881063"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defRPr/>
            </a:pPr>
            <a:r>
              <a:rPr lang="en-US" sz="2400" smtClean="0">
                <a:latin typeface="Comic Sans MS" charset="0"/>
                <a:cs typeface="+mn-cs"/>
              </a:rPr>
              <a:t>Time</a:t>
            </a:r>
          </a:p>
        </p:txBody>
      </p:sp>
      <p:sp>
        <p:nvSpPr>
          <p:cNvPr id="3081" name="Text Box 9"/>
          <p:cNvSpPr txBox="1">
            <a:spLocks noChangeArrowheads="1"/>
          </p:cNvSpPr>
          <p:nvPr/>
        </p:nvSpPr>
        <p:spPr bwMode="auto">
          <a:xfrm rot="-5400000">
            <a:off x="-661194" y="3396457"/>
            <a:ext cx="3303587"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defRPr/>
            </a:pPr>
            <a:r>
              <a:rPr lang="en-US" sz="2400" smtClean="0">
                <a:latin typeface="Comic Sans MS" charset="0"/>
                <a:cs typeface="+mn-cs"/>
              </a:rPr>
              <a:t>% of Daily Work Time</a:t>
            </a:r>
          </a:p>
        </p:txBody>
      </p:sp>
      <p:sp>
        <p:nvSpPr>
          <p:cNvPr id="3082" name="Text Box 10"/>
          <p:cNvSpPr txBox="1">
            <a:spLocks noChangeArrowheads="1"/>
          </p:cNvSpPr>
          <p:nvPr/>
        </p:nvSpPr>
        <p:spPr bwMode="auto">
          <a:xfrm>
            <a:off x="990600" y="5849938"/>
            <a:ext cx="790575" cy="3667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defRPr/>
            </a:pPr>
            <a:r>
              <a:rPr lang="en-US" b="1" smtClean="0">
                <a:solidFill>
                  <a:srgbClr val="990000"/>
                </a:solidFill>
                <a:latin typeface="Comic Sans MS" charset="0"/>
                <a:cs typeface="+mn-cs"/>
              </a:rPr>
              <a:t>NOW</a:t>
            </a:r>
          </a:p>
        </p:txBody>
      </p:sp>
      <p:sp>
        <p:nvSpPr>
          <p:cNvPr id="3083" name="Text Box 11"/>
          <p:cNvSpPr txBox="1">
            <a:spLocks noChangeArrowheads="1"/>
          </p:cNvSpPr>
          <p:nvPr/>
        </p:nvSpPr>
        <p:spPr bwMode="auto">
          <a:xfrm>
            <a:off x="7467600" y="5854700"/>
            <a:ext cx="1106488" cy="3667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defRPr/>
            </a:pPr>
            <a:r>
              <a:rPr lang="en-US" b="1" smtClean="0">
                <a:solidFill>
                  <a:srgbClr val="990000"/>
                </a:solidFill>
                <a:latin typeface="Comic Sans MS" charset="0"/>
                <a:cs typeface="+mn-cs"/>
              </a:rPr>
              <a:t>FUTURE</a:t>
            </a:r>
          </a:p>
        </p:txBody>
      </p:sp>
      <p:sp>
        <p:nvSpPr>
          <p:cNvPr id="3084" name="Text Box 12"/>
          <p:cNvSpPr txBox="1">
            <a:spLocks noChangeArrowheads="1"/>
          </p:cNvSpPr>
          <p:nvPr/>
        </p:nvSpPr>
        <p:spPr bwMode="auto">
          <a:xfrm>
            <a:off x="3124200" y="1130300"/>
            <a:ext cx="3146425" cy="3667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defRPr/>
            </a:pPr>
            <a:r>
              <a:rPr lang="en-US" b="1" smtClean="0">
                <a:solidFill>
                  <a:srgbClr val="990000"/>
                </a:solidFill>
                <a:latin typeface="Comic Sans MS" charset="0"/>
                <a:cs typeface="+mn-cs"/>
              </a:rPr>
              <a:t>Total Time Spent at Work</a:t>
            </a:r>
          </a:p>
        </p:txBody>
      </p:sp>
      <p:sp>
        <p:nvSpPr>
          <p:cNvPr id="3085" name="Text Box 13"/>
          <p:cNvSpPr txBox="1">
            <a:spLocks noChangeArrowheads="1"/>
          </p:cNvSpPr>
          <p:nvPr/>
        </p:nvSpPr>
        <p:spPr bwMode="auto">
          <a:xfrm>
            <a:off x="2362200" y="2378075"/>
            <a:ext cx="1676400" cy="10064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defRPr/>
            </a:pPr>
            <a:r>
              <a:rPr lang="en-US" sz="2000" smtClean="0">
                <a:latin typeface="Arial Rounded MT Bold" charset="0"/>
                <a:cs typeface="+mn-cs"/>
              </a:rPr>
              <a:t>Doing Reactive Tasks</a:t>
            </a:r>
          </a:p>
        </p:txBody>
      </p:sp>
      <p:sp>
        <p:nvSpPr>
          <p:cNvPr id="3086" name="Text Box 14"/>
          <p:cNvSpPr txBox="1">
            <a:spLocks noChangeArrowheads="1"/>
          </p:cNvSpPr>
          <p:nvPr/>
        </p:nvSpPr>
        <p:spPr bwMode="auto">
          <a:xfrm>
            <a:off x="5410200" y="3749675"/>
            <a:ext cx="1447800" cy="10064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defRPr/>
            </a:pPr>
            <a:r>
              <a:rPr lang="en-US" sz="2000" smtClean="0">
                <a:solidFill>
                  <a:srgbClr val="006600"/>
                </a:solidFill>
                <a:latin typeface="Arial Rounded MT Bold" charset="0"/>
                <a:cs typeface="+mn-cs"/>
              </a:rPr>
              <a:t>Doing Proactive Tasks</a:t>
            </a:r>
          </a:p>
        </p:txBody>
      </p:sp>
    </p:spTree>
    <p:extLst>
      <p:ext uri="{BB962C8B-B14F-4D97-AF65-F5344CB8AC3E}">
        <p14:creationId xmlns:p14="http://schemas.microsoft.com/office/powerpoint/2010/main" val="3162267434"/>
      </p:ext>
    </p:extLst>
  </p:cSld>
  <p:clrMapOvr>
    <a:masterClrMapping/>
  </p:clrMapOvr>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69999" y="342034"/>
            <a:ext cx="7264401" cy="589299"/>
          </a:xfrm>
        </p:spPr>
        <p:txBody>
          <a:bodyPr/>
          <a:lstStyle/>
          <a:p>
            <a:pPr marL="0" indent="0" algn="ctr">
              <a:buNone/>
            </a:pPr>
            <a:r>
              <a:rPr lang="en-US" dirty="0" smtClean="0"/>
              <a:t>What Should Happen When You Improve?</a:t>
            </a:r>
            <a:endParaRPr lang="en-US" dirty="0"/>
          </a:p>
        </p:txBody>
      </p:sp>
      <p:pic>
        <p:nvPicPr>
          <p:cNvPr id="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2938" y="1371600"/>
            <a:ext cx="7891462" cy="31083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sp>
        <p:nvSpPr>
          <p:cNvPr id="7" name="Text Box 5"/>
          <p:cNvSpPr txBox="1">
            <a:spLocks noChangeArrowheads="1"/>
          </p:cNvSpPr>
          <p:nvPr/>
        </p:nvSpPr>
        <p:spPr bwMode="auto">
          <a:xfrm>
            <a:off x="1944688" y="4724400"/>
            <a:ext cx="6437312" cy="3365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r>
              <a:rPr lang="en-US" sz="1600">
                <a:latin typeface="Arial Rounded MT Bold" charset="0"/>
              </a:rPr>
              <a:t>Cross-functional Safety Committee formed / redesigned agenda</a:t>
            </a:r>
          </a:p>
        </p:txBody>
      </p:sp>
      <p:sp>
        <p:nvSpPr>
          <p:cNvPr id="8" name="Text Box 6"/>
          <p:cNvSpPr txBox="1">
            <a:spLocks noChangeArrowheads="1"/>
          </p:cNvSpPr>
          <p:nvPr/>
        </p:nvSpPr>
        <p:spPr bwMode="auto">
          <a:xfrm>
            <a:off x="1951038" y="5056188"/>
            <a:ext cx="4622580" cy="33855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r>
              <a:rPr lang="en-US" sz="1600" dirty="0">
                <a:latin typeface="Arial Rounded MT Bold" charset="0"/>
              </a:rPr>
              <a:t>Monthly safety audits </a:t>
            </a:r>
            <a:r>
              <a:rPr lang="en-US" sz="1600" dirty="0" smtClean="0">
                <a:latin typeface="Arial Rounded MT Bold" charset="0"/>
              </a:rPr>
              <a:t>began to be conducted</a:t>
            </a:r>
            <a:endParaRPr lang="en-US" sz="1600" dirty="0">
              <a:latin typeface="Arial Rounded MT Bold" charset="0"/>
            </a:endParaRPr>
          </a:p>
        </p:txBody>
      </p:sp>
      <p:sp>
        <p:nvSpPr>
          <p:cNvPr id="9" name="Text Box 7"/>
          <p:cNvSpPr txBox="1">
            <a:spLocks noChangeArrowheads="1"/>
          </p:cNvSpPr>
          <p:nvPr/>
        </p:nvSpPr>
        <p:spPr bwMode="auto">
          <a:xfrm>
            <a:off x="1951038" y="5386388"/>
            <a:ext cx="5978525" cy="3365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r>
              <a:rPr lang="en-US" sz="1600">
                <a:latin typeface="Arial Rounded MT Bold" charset="0"/>
              </a:rPr>
              <a:t>Began using TapRooT® process on all reportable incidents</a:t>
            </a:r>
          </a:p>
        </p:txBody>
      </p:sp>
      <p:graphicFrame>
        <p:nvGraphicFramePr>
          <p:cNvPr id="10" name="Object 8"/>
          <p:cNvGraphicFramePr>
            <a:graphicFrameLocks noChangeAspect="1"/>
          </p:cNvGraphicFramePr>
          <p:nvPr/>
        </p:nvGraphicFramePr>
        <p:xfrm>
          <a:off x="1770063" y="4827588"/>
          <a:ext cx="127000" cy="127000"/>
        </p:xfrm>
        <a:graphic>
          <a:graphicData uri="http://schemas.openxmlformats.org/presentationml/2006/ole">
            <mc:AlternateContent xmlns:mc="http://schemas.openxmlformats.org/markup-compatibility/2006">
              <mc:Choice xmlns:v="urn:schemas-microsoft-com:vml" Requires="v">
                <p:oleObj spid="_x0000_s597774" name="CorelDRAW" r:id="rId4" imgW="304800" imgH="304800" progId="CorelDRAW.Graphic.10">
                  <p:embed/>
                </p:oleObj>
              </mc:Choice>
              <mc:Fallback>
                <p:oleObj name="CorelDRAW" r:id="rId4" imgW="304800" imgH="304800" progId="CorelDRAW.Graphic.10">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70063" y="4827588"/>
                        <a:ext cx="127000" cy="127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oleObj>
              </mc:Fallback>
            </mc:AlternateContent>
          </a:graphicData>
        </a:graphic>
      </p:graphicFrame>
      <p:graphicFrame>
        <p:nvGraphicFramePr>
          <p:cNvPr id="11" name="Object 9"/>
          <p:cNvGraphicFramePr>
            <a:graphicFrameLocks noChangeAspect="1"/>
          </p:cNvGraphicFramePr>
          <p:nvPr/>
        </p:nvGraphicFramePr>
        <p:xfrm>
          <a:off x="1770063" y="5495925"/>
          <a:ext cx="127000" cy="127000"/>
        </p:xfrm>
        <a:graphic>
          <a:graphicData uri="http://schemas.openxmlformats.org/presentationml/2006/ole">
            <mc:AlternateContent xmlns:mc="http://schemas.openxmlformats.org/markup-compatibility/2006">
              <mc:Choice xmlns:v="urn:schemas-microsoft-com:vml" Requires="v">
                <p:oleObj spid="_x0000_s597775" name="CorelDRAW" r:id="rId6" imgW="304800" imgH="304800" progId="CorelDRAW.Graphic.10">
                  <p:embed/>
                </p:oleObj>
              </mc:Choice>
              <mc:Fallback>
                <p:oleObj name="CorelDRAW" r:id="rId6" imgW="304800" imgH="304800" progId="CorelDRAW.Graphic.10">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70063" y="5495925"/>
                        <a:ext cx="127000" cy="127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oleObj>
              </mc:Fallback>
            </mc:AlternateContent>
          </a:graphicData>
        </a:graphic>
      </p:graphicFrame>
      <p:graphicFrame>
        <p:nvGraphicFramePr>
          <p:cNvPr id="12" name="Object 10"/>
          <p:cNvGraphicFramePr>
            <a:graphicFrameLocks noChangeAspect="1"/>
          </p:cNvGraphicFramePr>
          <p:nvPr/>
        </p:nvGraphicFramePr>
        <p:xfrm>
          <a:off x="1770063" y="5130800"/>
          <a:ext cx="127000" cy="127000"/>
        </p:xfrm>
        <a:graphic>
          <a:graphicData uri="http://schemas.openxmlformats.org/presentationml/2006/ole">
            <mc:AlternateContent xmlns:mc="http://schemas.openxmlformats.org/markup-compatibility/2006">
              <mc:Choice xmlns:v="urn:schemas-microsoft-com:vml" Requires="v">
                <p:oleObj spid="_x0000_s597776" name="CorelDRAW" r:id="rId7" imgW="304800" imgH="304800" progId="CorelDRAW.Graphic.10">
                  <p:embed/>
                </p:oleObj>
              </mc:Choice>
              <mc:Fallback>
                <p:oleObj name="CorelDRAW" r:id="rId7" imgW="304800" imgH="304800" progId="CorelDRAW.Graphic.10">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70063" y="5130800"/>
                        <a:ext cx="127000" cy="127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13" name="Text Box 11"/>
          <p:cNvSpPr txBox="1">
            <a:spLocks noChangeArrowheads="1"/>
          </p:cNvSpPr>
          <p:nvPr/>
        </p:nvSpPr>
        <p:spPr bwMode="auto">
          <a:xfrm>
            <a:off x="1949450" y="5734050"/>
            <a:ext cx="5610225" cy="3365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r>
              <a:rPr lang="en-US" sz="1600">
                <a:latin typeface="Arial Rounded MT Bold" charset="0"/>
              </a:rPr>
              <a:t>Improved safety recognition process for all work teams</a:t>
            </a:r>
          </a:p>
        </p:txBody>
      </p:sp>
      <p:graphicFrame>
        <p:nvGraphicFramePr>
          <p:cNvPr id="14" name="Object 12"/>
          <p:cNvGraphicFramePr>
            <a:graphicFrameLocks noChangeAspect="1"/>
          </p:cNvGraphicFramePr>
          <p:nvPr/>
        </p:nvGraphicFramePr>
        <p:xfrm>
          <a:off x="1768475" y="5843588"/>
          <a:ext cx="127000" cy="127000"/>
        </p:xfrm>
        <a:graphic>
          <a:graphicData uri="http://schemas.openxmlformats.org/presentationml/2006/ole">
            <mc:AlternateContent xmlns:mc="http://schemas.openxmlformats.org/markup-compatibility/2006">
              <mc:Choice xmlns:v="urn:schemas-microsoft-com:vml" Requires="v">
                <p:oleObj spid="_x0000_s597777" name="CorelDRAW" r:id="rId8" imgW="304800" imgH="304800" progId="CorelDRAW.Graphic.10">
                  <p:embed/>
                </p:oleObj>
              </mc:Choice>
              <mc:Fallback>
                <p:oleObj name="CorelDRAW" r:id="rId8" imgW="304800" imgH="304800" progId="CorelDRAW.Graphic.10">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68475" y="5843588"/>
                        <a:ext cx="127000" cy="127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15" name="Text Box 13"/>
          <p:cNvSpPr txBox="1">
            <a:spLocks noChangeArrowheads="1"/>
          </p:cNvSpPr>
          <p:nvPr/>
        </p:nvSpPr>
        <p:spPr bwMode="auto">
          <a:xfrm>
            <a:off x="1949450" y="6089650"/>
            <a:ext cx="5735638" cy="3365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r>
              <a:rPr lang="en-US" sz="1600">
                <a:latin typeface="Arial Rounded MT Bold" charset="0"/>
              </a:rPr>
              <a:t>Changed supervisor safety improvement responsibilities</a:t>
            </a:r>
          </a:p>
        </p:txBody>
      </p:sp>
      <p:graphicFrame>
        <p:nvGraphicFramePr>
          <p:cNvPr id="16" name="Object 14"/>
          <p:cNvGraphicFramePr>
            <a:graphicFrameLocks noChangeAspect="1"/>
          </p:cNvGraphicFramePr>
          <p:nvPr/>
        </p:nvGraphicFramePr>
        <p:xfrm>
          <a:off x="1768475" y="6199188"/>
          <a:ext cx="127000" cy="127000"/>
        </p:xfrm>
        <a:graphic>
          <a:graphicData uri="http://schemas.openxmlformats.org/presentationml/2006/ole">
            <mc:AlternateContent xmlns:mc="http://schemas.openxmlformats.org/markup-compatibility/2006">
              <mc:Choice xmlns:v="urn:schemas-microsoft-com:vml" Requires="v">
                <p:oleObj spid="_x0000_s597778" name="CorelDRAW" r:id="rId9" imgW="304800" imgH="304800" progId="CorelDRAW.Graphic.10">
                  <p:embed/>
                </p:oleObj>
              </mc:Choice>
              <mc:Fallback>
                <p:oleObj name="CorelDRAW" r:id="rId9" imgW="304800" imgH="304800" progId="CorelDRAW.Graphic.10">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68475" y="6199188"/>
                        <a:ext cx="127000" cy="127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17" name="Rectangle 15"/>
          <p:cNvSpPr>
            <a:spLocks noChangeArrowheads="1"/>
          </p:cNvSpPr>
          <p:nvPr/>
        </p:nvSpPr>
        <p:spPr bwMode="auto">
          <a:xfrm>
            <a:off x="304800" y="5105400"/>
            <a:ext cx="1371600" cy="762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nchor="ctr"/>
          <a:lstStyle/>
          <a:p>
            <a:pPr algn="ctr"/>
            <a:r>
              <a:rPr lang="en-US" sz="2000">
                <a:solidFill>
                  <a:srgbClr val="006600"/>
                </a:solidFill>
                <a:latin typeface="Eras Demi ITC" charset="0"/>
              </a:rPr>
              <a:t>System Changes</a:t>
            </a:r>
          </a:p>
        </p:txBody>
      </p:sp>
    </p:spTree>
    <p:extLst>
      <p:ext uri="{BB962C8B-B14F-4D97-AF65-F5344CB8AC3E}">
        <p14:creationId xmlns:p14="http://schemas.microsoft.com/office/powerpoint/2010/main" val="762228050"/>
      </p:ext>
    </p:extLst>
  </p:cSld>
  <p:clrMapOvr>
    <a:masterClrMapping/>
  </p:clrMapOvr>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6020" y="257945"/>
            <a:ext cx="7176139" cy="589299"/>
          </a:xfrm>
        </p:spPr>
        <p:txBody>
          <a:bodyPr/>
          <a:lstStyle/>
          <a:p>
            <a:pPr marL="0" indent="0" algn="ctr">
              <a:buNone/>
            </a:pPr>
            <a:r>
              <a:rPr lang="en-US" dirty="0" smtClean="0"/>
              <a:t>What Error Rate Do You Want to Sustain?</a:t>
            </a:r>
            <a:endParaRPr lang="en-US" dirty="0"/>
          </a:p>
        </p:txBody>
      </p:sp>
      <p:pic>
        <p:nvPicPr>
          <p:cNvPr id="5" name="Picture 25" descr="Green Right Arrow Clip Art">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71299" y="3424656"/>
            <a:ext cx="1210101" cy="533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6" name="Picture 25" descr="Green Right Arrow Clip Art">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5400000">
            <a:off x="3947526" y="2050908"/>
            <a:ext cx="1210101" cy="533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7" name="Picture 25" descr="Green Right Arrow Clip Art">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6200000">
            <a:off x="3947526" y="4785010"/>
            <a:ext cx="1210101" cy="533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8" name="Picture 25" descr="Green Right Arrow Clip Art">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0800000">
            <a:off x="5486401" y="3424656"/>
            <a:ext cx="1210101" cy="533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 name="Text Box 2"/>
          <p:cNvSpPr txBox="1">
            <a:spLocks noChangeArrowheads="1"/>
          </p:cNvSpPr>
          <p:nvPr/>
        </p:nvSpPr>
        <p:spPr bwMode="auto">
          <a:xfrm>
            <a:off x="3638176" y="2998859"/>
            <a:ext cx="1828800" cy="138499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ctr" eaLnBrk="1" hangingPunct="1"/>
            <a:r>
              <a:rPr lang="en-US" sz="2800" b="1" dirty="0" smtClean="0">
                <a:solidFill>
                  <a:srgbClr val="800000"/>
                </a:solidFill>
                <a:latin typeface="Calibri" pitchFamily="34" charset="0"/>
                <a:cs typeface="Calibri" pitchFamily="34" charset="0"/>
              </a:rPr>
              <a:t>Error Free TASK Execution</a:t>
            </a:r>
            <a:endParaRPr lang="en-US" sz="2800" b="1" dirty="0">
              <a:solidFill>
                <a:srgbClr val="800000"/>
              </a:solidFill>
              <a:latin typeface="Calibri" pitchFamily="34" charset="0"/>
              <a:cs typeface="Calibri" pitchFamily="34" charset="0"/>
            </a:endParaRPr>
          </a:p>
        </p:txBody>
      </p:sp>
      <p:sp>
        <p:nvSpPr>
          <p:cNvPr id="10" name="Text Box 2"/>
          <p:cNvSpPr txBox="1">
            <a:spLocks noChangeArrowheads="1"/>
          </p:cNvSpPr>
          <p:nvPr/>
        </p:nvSpPr>
        <p:spPr bwMode="auto">
          <a:xfrm>
            <a:off x="3371476" y="1102957"/>
            <a:ext cx="2362200" cy="52322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ctr" eaLnBrk="1" hangingPunct="1"/>
            <a:r>
              <a:rPr lang="en-US" sz="2800" b="1" dirty="0" smtClean="0">
                <a:latin typeface="Calibri" pitchFamily="34" charset="0"/>
                <a:cs typeface="Calibri" pitchFamily="34" charset="0"/>
              </a:rPr>
              <a:t>Engineered Fix</a:t>
            </a:r>
            <a:endParaRPr lang="en-US" sz="2800" b="1" dirty="0">
              <a:latin typeface="Calibri" pitchFamily="34" charset="0"/>
              <a:cs typeface="Calibri" pitchFamily="34" charset="0"/>
            </a:endParaRPr>
          </a:p>
        </p:txBody>
      </p:sp>
      <p:sp>
        <p:nvSpPr>
          <p:cNvPr id="11" name="Text Box 2"/>
          <p:cNvSpPr txBox="1">
            <a:spLocks noChangeArrowheads="1"/>
          </p:cNvSpPr>
          <p:nvPr/>
        </p:nvSpPr>
        <p:spPr bwMode="auto">
          <a:xfrm>
            <a:off x="304800" y="3275409"/>
            <a:ext cx="1981200" cy="95410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ctr" eaLnBrk="1" hangingPunct="1"/>
            <a:r>
              <a:rPr lang="en-US" sz="2800" b="1" dirty="0" smtClean="0">
                <a:latin typeface="Calibri" pitchFamily="34" charset="0"/>
                <a:cs typeface="Calibri" pitchFamily="34" charset="0"/>
              </a:rPr>
              <a:t>Policies and Procedures</a:t>
            </a:r>
            <a:endParaRPr lang="en-US" sz="2800" b="1" dirty="0">
              <a:latin typeface="Calibri" pitchFamily="34" charset="0"/>
              <a:cs typeface="Calibri" pitchFamily="34" charset="0"/>
            </a:endParaRPr>
          </a:p>
        </p:txBody>
      </p:sp>
      <p:sp>
        <p:nvSpPr>
          <p:cNvPr id="12" name="Text Box 2"/>
          <p:cNvSpPr txBox="1">
            <a:spLocks noChangeArrowheads="1"/>
          </p:cNvSpPr>
          <p:nvPr/>
        </p:nvSpPr>
        <p:spPr bwMode="auto">
          <a:xfrm>
            <a:off x="6858000" y="3236557"/>
            <a:ext cx="1981200" cy="95410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ctr" eaLnBrk="1" hangingPunct="1"/>
            <a:r>
              <a:rPr lang="en-US" sz="2800" b="1" dirty="0" smtClean="0">
                <a:latin typeface="Calibri" pitchFamily="34" charset="0"/>
                <a:cs typeface="Calibri" pitchFamily="34" charset="0"/>
              </a:rPr>
              <a:t>Org Ergonomics</a:t>
            </a:r>
            <a:endParaRPr lang="en-US" sz="2800" b="1" dirty="0">
              <a:latin typeface="Calibri" pitchFamily="34" charset="0"/>
              <a:cs typeface="Calibri" pitchFamily="34" charset="0"/>
            </a:endParaRPr>
          </a:p>
        </p:txBody>
      </p:sp>
      <p:sp>
        <p:nvSpPr>
          <p:cNvPr id="13" name="Text Box 2"/>
          <p:cNvSpPr txBox="1">
            <a:spLocks noChangeArrowheads="1"/>
          </p:cNvSpPr>
          <p:nvPr/>
        </p:nvSpPr>
        <p:spPr bwMode="auto">
          <a:xfrm>
            <a:off x="3561976" y="5751157"/>
            <a:ext cx="1981200" cy="52322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ctr" eaLnBrk="1" hangingPunct="1"/>
            <a:r>
              <a:rPr lang="en-US" sz="2800" b="1" dirty="0" smtClean="0">
                <a:latin typeface="Calibri" pitchFamily="34" charset="0"/>
                <a:cs typeface="Calibri" pitchFamily="34" charset="0"/>
              </a:rPr>
              <a:t>Training</a:t>
            </a:r>
            <a:endParaRPr lang="en-US" sz="2800" b="1" dirty="0">
              <a:latin typeface="Calibri" pitchFamily="34" charset="0"/>
              <a:cs typeface="Calibri" pitchFamily="34" charset="0"/>
            </a:endParaRPr>
          </a:p>
        </p:txBody>
      </p:sp>
      <p:sp>
        <p:nvSpPr>
          <p:cNvPr id="14" name="Text Box 2"/>
          <p:cNvSpPr txBox="1">
            <a:spLocks noChangeArrowheads="1"/>
          </p:cNvSpPr>
          <p:nvPr/>
        </p:nvSpPr>
        <p:spPr bwMode="auto">
          <a:xfrm>
            <a:off x="533400" y="4989157"/>
            <a:ext cx="2743200" cy="83099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ctr" eaLnBrk="1" hangingPunct="1"/>
            <a:r>
              <a:rPr lang="en-US" sz="2400" b="1" dirty="0" smtClean="0">
                <a:solidFill>
                  <a:srgbClr val="0000FF"/>
                </a:solidFill>
                <a:latin typeface="Candara"/>
                <a:cs typeface="Candara"/>
              </a:rPr>
              <a:t>Which fixes are the most effective?</a:t>
            </a:r>
            <a:endParaRPr lang="en-US" sz="2400" b="1" dirty="0">
              <a:solidFill>
                <a:srgbClr val="0000FF"/>
              </a:solidFill>
              <a:latin typeface="Candara"/>
              <a:cs typeface="Candara"/>
            </a:endParaRPr>
          </a:p>
        </p:txBody>
      </p:sp>
      <p:sp>
        <p:nvSpPr>
          <p:cNvPr id="15" name="Text Box 2"/>
          <p:cNvSpPr txBox="1">
            <a:spLocks noChangeArrowheads="1"/>
          </p:cNvSpPr>
          <p:nvPr/>
        </p:nvSpPr>
        <p:spPr bwMode="auto">
          <a:xfrm>
            <a:off x="5867400" y="5072560"/>
            <a:ext cx="3048000" cy="83099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ctr" eaLnBrk="1" hangingPunct="1"/>
            <a:r>
              <a:rPr lang="en-US" sz="2400" b="1" dirty="0" smtClean="0">
                <a:solidFill>
                  <a:srgbClr val="0000FF"/>
                </a:solidFill>
                <a:latin typeface="Candara"/>
                <a:cs typeface="Candara"/>
              </a:rPr>
              <a:t>Which fixes are used the most often?</a:t>
            </a:r>
            <a:endParaRPr lang="en-US" sz="2400" b="1" dirty="0">
              <a:solidFill>
                <a:srgbClr val="0000FF"/>
              </a:solidFill>
              <a:latin typeface="Candara"/>
              <a:cs typeface="Candara"/>
            </a:endParaRPr>
          </a:p>
        </p:txBody>
      </p:sp>
      <p:sp>
        <p:nvSpPr>
          <p:cNvPr id="16" name="Text Box 2"/>
          <p:cNvSpPr txBox="1">
            <a:spLocks noChangeArrowheads="1"/>
          </p:cNvSpPr>
          <p:nvPr/>
        </p:nvSpPr>
        <p:spPr bwMode="auto">
          <a:xfrm>
            <a:off x="457200" y="1712557"/>
            <a:ext cx="2895600" cy="83099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ctr" eaLnBrk="1" hangingPunct="1"/>
            <a:r>
              <a:rPr lang="en-US" sz="2400" b="1" dirty="0" smtClean="0">
                <a:solidFill>
                  <a:srgbClr val="0000FF"/>
                </a:solidFill>
                <a:latin typeface="Candara"/>
                <a:cs typeface="Candara"/>
              </a:rPr>
              <a:t>What error rate do you want to sustain?</a:t>
            </a:r>
            <a:endParaRPr lang="en-US" sz="2400" b="1" dirty="0">
              <a:solidFill>
                <a:srgbClr val="0000FF"/>
              </a:solidFill>
              <a:latin typeface="Candara"/>
              <a:cs typeface="Candara"/>
            </a:endParaRPr>
          </a:p>
        </p:txBody>
      </p:sp>
      <p:sp>
        <p:nvSpPr>
          <p:cNvPr id="17" name="Text Box 2"/>
          <p:cNvSpPr txBox="1">
            <a:spLocks noChangeArrowheads="1"/>
          </p:cNvSpPr>
          <p:nvPr/>
        </p:nvSpPr>
        <p:spPr bwMode="auto">
          <a:xfrm>
            <a:off x="5715000" y="1795960"/>
            <a:ext cx="3200400" cy="83099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ctr" eaLnBrk="1" hangingPunct="1"/>
            <a:r>
              <a:rPr lang="en-US" sz="2400" b="1" dirty="0" smtClean="0">
                <a:solidFill>
                  <a:srgbClr val="0000FF"/>
                </a:solidFill>
                <a:latin typeface="Candara"/>
                <a:cs typeface="Candara"/>
              </a:rPr>
              <a:t>What is your potential for human error?</a:t>
            </a:r>
            <a:endParaRPr lang="en-US" sz="2400" b="1" dirty="0">
              <a:solidFill>
                <a:srgbClr val="0000FF"/>
              </a:solidFill>
              <a:latin typeface="Candara"/>
              <a:cs typeface="Candara"/>
            </a:endParaRPr>
          </a:p>
        </p:txBody>
      </p:sp>
    </p:spTree>
    <p:extLst>
      <p:ext uri="{BB962C8B-B14F-4D97-AF65-F5344CB8AC3E}">
        <p14:creationId xmlns:p14="http://schemas.microsoft.com/office/powerpoint/2010/main" val="3379898494"/>
      </p:ext>
    </p:extLst>
  </p:cSld>
  <p:clrMapOvr>
    <a:masterClrMapping/>
  </p:clrMapOvr>
  <p:timing>
    <p:tnLst>
      <p:par>
        <p:cT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17018" y="289859"/>
            <a:ext cx="6102982" cy="609600"/>
          </a:xfrm>
          <a:solidFill>
            <a:schemeClr val="bg1"/>
          </a:solidFill>
          <a:ln w="25400" cmpd="sng">
            <a:solidFill>
              <a:schemeClr val="tx1"/>
            </a:solidFill>
            <a:prstDash val="sysDot"/>
          </a:ln>
          <a:effectLst/>
        </p:spPr>
        <p:txBody>
          <a:bodyPr vert="horz" lIns="91440" tIns="45720" rIns="91440" bIns="45720" rtlCol="0" anchor="ctr" anchorCtr="1">
            <a:noAutofit/>
          </a:bodyPr>
          <a:lstStyle/>
          <a:p>
            <a:pPr marL="0" indent="0" algn="ctr">
              <a:buNone/>
            </a:pPr>
            <a:r>
              <a:rPr lang="en-US" dirty="0"/>
              <a:t>Eight Key Error Proofing Practices</a:t>
            </a:r>
          </a:p>
        </p:txBody>
      </p:sp>
      <p:sp>
        <p:nvSpPr>
          <p:cNvPr id="3" name="Text Box 3"/>
          <p:cNvSpPr txBox="1">
            <a:spLocks noChangeArrowheads="1"/>
          </p:cNvSpPr>
          <p:nvPr/>
        </p:nvSpPr>
        <p:spPr bwMode="auto">
          <a:xfrm>
            <a:off x="701675" y="5554862"/>
            <a:ext cx="5657850" cy="4616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eaLnBrk="1" hangingPunct="1"/>
            <a:r>
              <a:rPr lang="en-US" sz="2400" dirty="0" smtClean="0">
                <a:latin typeface="Calibri"/>
                <a:cs typeface="Calibri"/>
              </a:rPr>
              <a:t>Lead well-planned, thorough investigations</a:t>
            </a:r>
            <a:endParaRPr lang="en-US" sz="2400" dirty="0">
              <a:latin typeface="Calibri"/>
              <a:cs typeface="Calibri"/>
            </a:endParaRPr>
          </a:p>
        </p:txBody>
      </p:sp>
      <p:sp>
        <p:nvSpPr>
          <p:cNvPr id="4" name="Text Box 4"/>
          <p:cNvSpPr txBox="1">
            <a:spLocks noChangeArrowheads="1"/>
          </p:cNvSpPr>
          <p:nvPr/>
        </p:nvSpPr>
        <p:spPr bwMode="auto">
          <a:xfrm>
            <a:off x="701676" y="4755022"/>
            <a:ext cx="5217810" cy="83099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eaLnBrk="1" hangingPunct="1"/>
            <a:r>
              <a:rPr lang="en-US" sz="2400" dirty="0" smtClean="0">
                <a:latin typeface="Calibri"/>
                <a:cs typeface="Calibri"/>
              </a:rPr>
              <a:t>Use audits and observations to help spot daily ‘at risk’ behaviors</a:t>
            </a:r>
            <a:endParaRPr lang="en-US" sz="2400" dirty="0">
              <a:latin typeface="Calibri"/>
              <a:cs typeface="Calibri"/>
            </a:endParaRPr>
          </a:p>
        </p:txBody>
      </p:sp>
      <p:sp>
        <p:nvSpPr>
          <p:cNvPr id="5" name="Text Box 5"/>
          <p:cNvSpPr txBox="1">
            <a:spLocks noChangeArrowheads="1"/>
          </p:cNvSpPr>
          <p:nvPr/>
        </p:nvSpPr>
        <p:spPr bwMode="auto">
          <a:xfrm>
            <a:off x="701675" y="3459622"/>
            <a:ext cx="5318125" cy="4616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eaLnBrk="1" hangingPunct="1"/>
            <a:r>
              <a:rPr lang="en-US" sz="2400" dirty="0" smtClean="0">
                <a:latin typeface="Calibri"/>
                <a:cs typeface="Calibri"/>
              </a:rPr>
              <a:t>Deliver effective on the job training (OJT)</a:t>
            </a:r>
            <a:endParaRPr lang="en-US" sz="2400" dirty="0">
              <a:latin typeface="Calibri"/>
              <a:cs typeface="Calibri"/>
            </a:endParaRPr>
          </a:p>
        </p:txBody>
      </p:sp>
      <p:sp>
        <p:nvSpPr>
          <p:cNvPr id="6" name="Text Box 9"/>
          <p:cNvSpPr txBox="1">
            <a:spLocks noChangeArrowheads="1"/>
          </p:cNvSpPr>
          <p:nvPr/>
        </p:nvSpPr>
        <p:spPr bwMode="auto">
          <a:xfrm>
            <a:off x="701675" y="3928490"/>
            <a:ext cx="5217810" cy="83099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eaLnBrk="1" hangingPunct="1"/>
            <a:r>
              <a:rPr lang="en-US" sz="2400" dirty="0" smtClean="0">
                <a:latin typeface="Calibri"/>
                <a:cs typeface="Calibri"/>
              </a:rPr>
              <a:t>Enforce effective personal protective equipment (PPE) use</a:t>
            </a:r>
            <a:endParaRPr lang="en-US" sz="2400" dirty="0">
              <a:latin typeface="Calibri"/>
              <a:cs typeface="Calibri"/>
            </a:endParaRPr>
          </a:p>
        </p:txBody>
      </p:sp>
      <p:sp>
        <p:nvSpPr>
          <p:cNvPr id="7" name="Text Box 11"/>
          <p:cNvSpPr txBox="1">
            <a:spLocks noChangeArrowheads="1"/>
          </p:cNvSpPr>
          <p:nvPr/>
        </p:nvSpPr>
        <p:spPr bwMode="auto">
          <a:xfrm>
            <a:off x="701675" y="2633090"/>
            <a:ext cx="5657850" cy="83099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eaLnBrk="1" hangingPunct="1"/>
            <a:r>
              <a:rPr lang="en-US" sz="2400" dirty="0" smtClean="0">
                <a:latin typeface="Calibri"/>
                <a:cs typeface="Calibri"/>
              </a:rPr>
              <a:t>Know where your problems are – track and trend key errors daily at the process level</a:t>
            </a:r>
            <a:endParaRPr lang="en-US" sz="2400" dirty="0">
              <a:latin typeface="Calibri"/>
              <a:cs typeface="Calibri"/>
            </a:endParaRPr>
          </a:p>
        </p:txBody>
      </p:sp>
      <p:sp>
        <p:nvSpPr>
          <p:cNvPr id="8" name="Oval 7"/>
          <p:cNvSpPr/>
          <p:nvPr/>
        </p:nvSpPr>
        <p:spPr>
          <a:xfrm>
            <a:off x="457200" y="5760185"/>
            <a:ext cx="144566" cy="152400"/>
          </a:xfrm>
          <a:prstGeom prst="ellipse">
            <a:avLst/>
          </a:prstGeom>
          <a:solidFill>
            <a:srgbClr val="8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9" name="Oval 8"/>
          <p:cNvSpPr/>
          <p:nvPr/>
        </p:nvSpPr>
        <p:spPr>
          <a:xfrm>
            <a:off x="457200" y="4944569"/>
            <a:ext cx="144566" cy="152400"/>
          </a:xfrm>
          <a:prstGeom prst="ellipse">
            <a:avLst/>
          </a:prstGeom>
          <a:solidFill>
            <a:srgbClr val="8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0" name="Oval 9"/>
          <p:cNvSpPr/>
          <p:nvPr/>
        </p:nvSpPr>
        <p:spPr>
          <a:xfrm>
            <a:off x="457200" y="3623307"/>
            <a:ext cx="144566" cy="152400"/>
          </a:xfrm>
          <a:prstGeom prst="ellipse">
            <a:avLst/>
          </a:prstGeom>
          <a:solidFill>
            <a:srgbClr val="8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1" name="Oval 10"/>
          <p:cNvSpPr/>
          <p:nvPr/>
        </p:nvSpPr>
        <p:spPr>
          <a:xfrm>
            <a:off x="457200" y="4115612"/>
            <a:ext cx="144566" cy="152400"/>
          </a:xfrm>
          <a:prstGeom prst="ellipse">
            <a:avLst/>
          </a:prstGeom>
          <a:solidFill>
            <a:srgbClr val="8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2" name="Oval 11"/>
          <p:cNvSpPr/>
          <p:nvPr/>
        </p:nvSpPr>
        <p:spPr>
          <a:xfrm>
            <a:off x="457200" y="2804491"/>
            <a:ext cx="144566" cy="152400"/>
          </a:xfrm>
          <a:prstGeom prst="ellipse">
            <a:avLst/>
          </a:prstGeom>
          <a:solidFill>
            <a:srgbClr val="8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3" name="Text Box 3"/>
          <p:cNvSpPr txBox="1">
            <a:spLocks noChangeArrowheads="1"/>
          </p:cNvSpPr>
          <p:nvPr/>
        </p:nvSpPr>
        <p:spPr bwMode="auto">
          <a:xfrm>
            <a:off x="701675" y="2105921"/>
            <a:ext cx="5165725" cy="4616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eaLnBrk="1" hangingPunct="1"/>
            <a:r>
              <a:rPr lang="en-US" sz="2400" dirty="0" smtClean="0">
                <a:latin typeface="Calibri"/>
                <a:cs typeface="Calibri"/>
              </a:rPr>
              <a:t>Utilize task specific job hazard analyses</a:t>
            </a:r>
            <a:endParaRPr lang="en-US" sz="2400" dirty="0">
              <a:latin typeface="Calibri"/>
              <a:cs typeface="Calibri"/>
            </a:endParaRPr>
          </a:p>
        </p:txBody>
      </p:sp>
      <p:sp>
        <p:nvSpPr>
          <p:cNvPr id="14" name="Text Box 4"/>
          <p:cNvSpPr txBox="1">
            <a:spLocks noChangeArrowheads="1"/>
          </p:cNvSpPr>
          <p:nvPr/>
        </p:nvSpPr>
        <p:spPr bwMode="auto">
          <a:xfrm>
            <a:off x="701675" y="1623619"/>
            <a:ext cx="5061602" cy="4616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eaLnBrk="1" hangingPunct="1"/>
            <a:r>
              <a:rPr lang="en-US" sz="2400" dirty="0" smtClean="0">
                <a:latin typeface="Calibri"/>
                <a:cs typeface="Calibri"/>
              </a:rPr>
              <a:t>Lead quality job prep huddles each day</a:t>
            </a:r>
            <a:endParaRPr lang="en-US" sz="2400" dirty="0">
              <a:latin typeface="Calibri"/>
              <a:cs typeface="Calibri"/>
            </a:endParaRPr>
          </a:p>
        </p:txBody>
      </p:sp>
      <p:sp>
        <p:nvSpPr>
          <p:cNvPr id="15" name="Text Box 9"/>
          <p:cNvSpPr txBox="1">
            <a:spLocks noChangeArrowheads="1"/>
          </p:cNvSpPr>
          <p:nvPr/>
        </p:nvSpPr>
        <p:spPr bwMode="auto">
          <a:xfrm>
            <a:off x="701675" y="1114625"/>
            <a:ext cx="5061602" cy="4616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eaLnBrk="1" hangingPunct="1"/>
            <a:r>
              <a:rPr lang="en-US" sz="2400" dirty="0" smtClean="0">
                <a:latin typeface="Calibri"/>
                <a:cs typeface="Calibri"/>
              </a:rPr>
              <a:t>Provide effective daily work packages</a:t>
            </a:r>
            <a:endParaRPr lang="en-US" sz="2400" dirty="0">
              <a:latin typeface="Calibri"/>
              <a:cs typeface="Calibri"/>
            </a:endParaRPr>
          </a:p>
        </p:txBody>
      </p:sp>
      <p:sp>
        <p:nvSpPr>
          <p:cNvPr id="16" name="Oval 15"/>
          <p:cNvSpPr/>
          <p:nvPr/>
        </p:nvSpPr>
        <p:spPr>
          <a:xfrm>
            <a:off x="457200" y="2258321"/>
            <a:ext cx="144566" cy="152400"/>
          </a:xfrm>
          <a:prstGeom prst="ellipse">
            <a:avLst/>
          </a:prstGeom>
          <a:solidFill>
            <a:srgbClr val="8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7" name="Oval 16"/>
          <p:cNvSpPr/>
          <p:nvPr/>
        </p:nvSpPr>
        <p:spPr>
          <a:xfrm>
            <a:off x="457200" y="1813166"/>
            <a:ext cx="144566" cy="152400"/>
          </a:xfrm>
          <a:prstGeom prst="ellipse">
            <a:avLst/>
          </a:prstGeom>
          <a:solidFill>
            <a:srgbClr val="8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8" name="Oval 17"/>
          <p:cNvSpPr/>
          <p:nvPr/>
        </p:nvSpPr>
        <p:spPr>
          <a:xfrm>
            <a:off x="457200" y="1301747"/>
            <a:ext cx="144566" cy="152400"/>
          </a:xfrm>
          <a:prstGeom prst="ellipse">
            <a:avLst/>
          </a:prstGeom>
          <a:solidFill>
            <a:srgbClr val="8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pic>
        <p:nvPicPr>
          <p:cNvPr id="19" name="Picture 18" descr="Parikia stone stack.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59524" y="1243111"/>
            <a:ext cx="2661725" cy="3536107"/>
          </a:xfrm>
          <a:prstGeom prst="rect">
            <a:avLst/>
          </a:prstGeom>
        </p:spPr>
      </p:pic>
    </p:spTree>
    <p:extLst>
      <p:ext uri="{BB962C8B-B14F-4D97-AF65-F5344CB8AC3E}">
        <p14:creationId xmlns:p14="http://schemas.microsoft.com/office/powerpoint/2010/main" val="2155579370"/>
      </p:ext>
    </p:extLst>
  </p:cSld>
  <p:clrMapOvr>
    <a:masterClrMapping/>
  </p:clrMapOvr>
  <p:timing>
    <p:tnLst>
      <p:par>
        <p:cTn id="1" dur="indefinite" restart="never" nodeType="tmRoot"/>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87760" y="228600"/>
            <a:ext cx="4966488" cy="635817"/>
          </a:xfrm>
          <a:solidFill>
            <a:schemeClr val="bg1"/>
          </a:solidFill>
          <a:ln w="25400" cmpd="sng">
            <a:solidFill>
              <a:schemeClr val="tx1"/>
            </a:solidFill>
            <a:prstDash val="sysDot"/>
          </a:ln>
          <a:effectLst/>
        </p:spPr>
        <p:txBody>
          <a:bodyPr vert="horz" lIns="91440" tIns="45720" rIns="91440" bIns="45720" rtlCol="0" anchor="ctr" anchorCtr="1">
            <a:noAutofit/>
          </a:bodyPr>
          <a:lstStyle/>
          <a:p>
            <a:pPr marL="0" indent="0" algn="ctr">
              <a:buNone/>
            </a:pPr>
            <a:r>
              <a:rPr lang="en-US" dirty="0"/>
              <a:t>Strategies for Improvement</a:t>
            </a:r>
          </a:p>
        </p:txBody>
      </p:sp>
      <p:sp>
        <p:nvSpPr>
          <p:cNvPr id="3" name="Text Box 4"/>
          <p:cNvSpPr txBox="1">
            <a:spLocks noChangeArrowheads="1"/>
          </p:cNvSpPr>
          <p:nvPr/>
        </p:nvSpPr>
        <p:spPr bwMode="auto">
          <a:xfrm>
            <a:off x="6719088" y="1271755"/>
            <a:ext cx="2133600" cy="831850"/>
          </a:xfrm>
          <a:prstGeom prst="rect">
            <a:avLst/>
          </a:prstGeom>
          <a:solidFill>
            <a:srgbClr val="FFFFCC"/>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lgn="ctr"/>
            <a:r>
              <a:rPr lang="en-US" sz="2400">
                <a:solidFill>
                  <a:srgbClr val="0000CC"/>
                </a:solidFill>
                <a:latin typeface="Comic Sans MS" charset="0"/>
              </a:rPr>
              <a:t>Leadership Camps</a:t>
            </a:r>
          </a:p>
        </p:txBody>
      </p:sp>
      <p:sp>
        <p:nvSpPr>
          <p:cNvPr id="4" name="Text Box 5"/>
          <p:cNvSpPr txBox="1">
            <a:spLocks noChangeArrowheads="1"/>
          </p:cNvSpPr>
          <p:nvPr/>
        </p:nvSpPr>
        <p:spPr bwMode="auto">
          <a:xfrm>
            <a:off x="394488" y="1271755"/>
            <a:ext cx="2133600" cy="831850"/>
          </a:xfrm>
          <a:prstGeom prst="rect">
            <a:avLst/>
          </a:prstGeom>
          <a:solidFill>
            <a:srgbClr val="FFFFCC"/>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lgn="ctr"/>
            <a:r>
              <a:rPr lang="en-US" sz="2400">
                <a:solidFill>
                  <a:srgbClr val="0000CC"/>
                </a:solidFill>
                <a:latin typeface="Comic Sans MS" charset="0"/>
              </a:rPr>
              <a:t>Rounds and Audits</a:t>
            </a:r>
          </a:p>
        </p:txBody>
      </p:sp>
      <p:sp>
        <p:nvSpPr>
          <p:cNvPr id="5" name="Text Box 6"/>
          <p:cNvSpPr txBox="1">
            <a:spLocks noChangeArrowheads="1"/>
          </p:cNvSpPr>
          <p:nvPr/>
        </p:nvSpPr>
        <p:spPr bwMode="auto">
          <a:xfrm>
            <a:off x="2985288" y="1298155"/>
            <a:ext cx="3200400" cy="156966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lgn="ctr"/>
            <a:r>
              <a:rPr lang="en-US" sz="2400" dirty="0">
                <a:latin typeface="Trebuchet MS" charset="0"/>
                <a:cs typeface="ＭＳ Ｐゴシック" charset="0"/>
              </a:rPr>
              <a:t>How do you systematically improve performance at your </a:t>
            </a:r>
            <a:r>
              <a:rPr lang="en-US" sz="2400" dirty="0" smtClean="0">
                <a:latin typeface="Trebuchet MS" charset="0"/>
                <a:cs typeface="ＭＳ Ｐゴシック" charset="0"/>
              </a:rPr>
              <a:t>facility?</a:t>
            </a:r>
            <a:endParaRPr lang="en-US" sz="2400" dirty="0">
              <a:latin typeface="Trebuchet MS" charset="0"/>
              <a:cs typeface="ＭＳ Ｐゴシック" charset="0"/>
            </a:endParaRPr>
          </a:p>
        </p:txBody>
      </p:sp>
      <p:sp>
        <p:nvSpPr>
          <p:cNvPr id="6" name="Text Box 7"/>
          <p:cNvSpPr txBox="1">
            <a:spLocks noChangeArrowheads="1"/>
          </p:cNvSpPr>
          <p:nvPr/>
        </p:nvSpPr>
        <p:spPr bwMode="auto">
          <a:xfrm>
            <a:off x="394488" y="3551015"/>
            <a:ext cx="2133600" cy="831850"/>
          </a:xfrm>
          <a:prstGeom prst="rect">
            <a:avLst/>
          </a:prstGeom>
          <a:solidFill>
            <a:srgbClr val="FFFFCC"/>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lgn="ctr"/>
            <a:r>
              <a:rPr lang="en-US" sz="2400">
                <a:solidFill>
                  <a:srgbClr val="0000CC"/>
                </a:solidFill>
                <a:latin typeface="Comic Sans MS" charset="0"/>
              </a:rPr>
              <a:t>Kaizen Blitzes</a:t>
            </a:r>
          </a:p>
        </p:txBody>
      </p:sp>
      <p:sp>
        <p:nvSpPr>
          <p:cNvPr id="7" name="Text Box 8"/>
          <p:cNvSpPr txBox="1">
            <a:spLocks noChangeArrowheads="1"/>
          </p:cNvSpPr>
          <p:nvPr/>
        </p:nvSpPr>
        <p:spPr bwMode="auto">
          <a:xfrm>
            <a:off x="394488" y="2411190"/>
            <a:ext cx="2133600" cy="831850"/>
          </a:xfrm>
          <a:prstGeom prst="rect">
            <a:avLst/>
          </a:prstGeom>
          <a:solidFill>
            <a:srgbClr val="FFFFCC"/>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lgn="ctr"/>
            <a:r>
              <a:rPr lang="en-US" sz="2400">
                <a:solidFill>
                  <a:srgbClr val="0000CC"/>
                </a:solidFill>
                <a:latin typeface="Comic Sans MS" charset="0"/>
              </a:rPr>
              <a:t>Improvement Teams</a:t>
            </a:r>
          </a:p>
        </p:txBody>
      </p:sp>
      <p:sp>
        <p:nvSpPr>
          <p:cNvPr id="8" name="Text Box 9"/>
          <p:cNvSpPr txBox="1">
            <a:spLocks noChangeArrowheads="1"/>
          </p:cNvSpPr>
          <p:nvPr/>
        </p:nvSpPr>
        <p:spPr bwMode="auto">
          <a:xfrm>
            <a:off x="6719088" y="2411190"/>
            <a:ext cx="2133600" cy="831850"/>
          </a:xfrm>
          <a:prstGeom prst="rect">
            <a:avLst/>
          </a:prstGeom>
          <a:solidFill>
            <a:srgbClr val="FFFFCC"/>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lgn="ctr"/>
            <a:r>
              <a:rPr lang="en-US" sz="2400">
                <a:solidFill>
                  <a:srgbClr val="0000CC"/>
                </a:solidFill>
                <a:latin typeface="Comic Sans MS" charset="0"/>
              </a:rPr>
              <a:t>Supervisor Training</a:t>
            </a:r>
          </a:p>
        </p:txBody>
      </p:sp>
      <p:sp>
        <p:nvSpPr>
          <p:cNvPr id="9" name="Text Box 10"/>
          <p:cNvSpPr txBox="1">
            <a:spLocks noChangeArrowheads="1"/>
          </p:cNvSpPr>
          <p:nvPr/>
        </p:nvSpPr>
        <p:spPr bwMode="auto">
          <a:xfrm>
            <a:off x="394488" y="4694015"/>
            <a:ext cx="2133600" cy="831850"/>
          </a:xfrm>
          <a:prstGeom prst="rect">
            <a:avLst/>
          </a:prstGeom>
          <a:solidFill>
            <a:srgbClr val="FFFFCC"/>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lgn="ctr"/>
            <a:r>
              <a:rPr lang="en-US" sz="2400">
                <a:solidFill>
                  <a:srgbClr val="0000CC"/>
                </a:solidFill>
                <a:latin typeface="Comic Sans MS" charset="0"/>
              </a:rPr>
              <a:t>Improvement Tool Use</a:t>
            </a:r>
          </a:p>
        </p:txBody>
      </p:sp>
      <p:sp>
        <p:nvSpPr>
          <p:cNvPr id="10" name="Text Box 11"/>
          <p:cNvSpPr txBox="1">
            <a:spLocks noChangeArrowheads="1"/>
          </p:cNvSpPr>
          <p:nvPr/>
        </p:nvSpPr>
        <p:spPr bwMode="auto">
          <a:xfrm>
            <a:off x="6719088" y="3551015"/>
            <a:ext cx="2133600" cy="831850"/>
          </a:xfrm>
          <a:prstGeom prst="rect">
            <a:avLst/>
          </a:prstGeom>
          <a:solidFill>
            <a:srgbClr val="FFFFCC"/>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lgn="ctr"/>
            <a:r>
              <a:rPr lang="en-US" sz="2400">
                <a:solidFill>
                  <a:srgbClr val="0000CC"/>
                </a:solidFill>
                <a:latin typeface="Comic Sans MS" charset="0"/>
              </a:rPr>
              <a:t>Annual Meeting</a:t>
            </a:r>
          </a:p>
        </p:txBody>
      </p:sp>
      <p:sp>
        <p:nvSpPr>
          <p:cNvPr id="11" name="Text Box 12"/>
          <p:cNvSpPr txBox="1">
            <a:spLocks noChangeArrowheads="1"/>
          </p:cNvSpPr>
          <p:nvPr/>
        </p:nvSpPr>
        <p:spPr bwMode="auto">
          <a:xfrm>
            <a:off x="6719088" y="4694015"/>
            <a:ext cx="2133600" cy="831850"/>
          </a:xfrm>
          <a:prstGeom prst="rect">
            <a:avLst/>
          </a:prstGeom>
          <a:solidFill>
            <a:srgbClr val="FFFFCC"/>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lgn="ctr"/>
            <a:r>
              <a:rPr lang="en-US" sz="2400">
                <a:solidFill>
                  <a:srgbClr val="0000CC"/>
                </a:solidFill>
                <a:latin typeface="Comic Sans MS" charset="0"/>
              </a:rPr>
              <a:t>Mid-Year Meeting</a:t>
            </a:r>
          </a:p>
        </p:txBody>
      </p:sp>
      <p:sp>
        <p:nvSpPr>
          <p:cNvPr id="12" name="Text Box 13"/>
          <p:cNvSpPr txBox="1">
            <a:spLocks noChangeArrowheads="1"/>
          </p:cNvSpPr>
          <p:nvPr/>
        </p:nvSpPr>
        <p:spPr bwMode="auto">
          <a:xfrm>
            <a:off x="3442488" y="3551015"/>
            <a:ext cx="2133600" cy="831850"/>
          </a:xfrm>
          <a:prstGeom prst="rect">
            <a:avLst/>
          </a:prstGeom>
          <a:solidFill>
            <a:srgbClr val="FFFFCC"/>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lgn="ctr"/>
            <a:r>
              <a:rPr lang="en-US" sz="2400">
                <a:solidFill>
                  <a:srgbClr val="0000CC"/>
                </a:solidFill>
                <a:latin typeface="Comic Sans MS" charset="0"/>
              </a:rPr>
              <a:t>Weekly Blitz Calls</a:t>
            </a:r>
          </a:p>
        </p:txBody>
      </p:sp>
      <p:sp>
        <p:nvSpPr>
          <p:cNvPr id="13" name="Text Box 14"/>
          <p:cNvSpPr txBox="1">
            <a:spLocks noChangeArrowheads="1"/>
          </p:cNvSpPr>
          <p:nvPr/>
        </p:nvSpPr>
        <p:spPr bwMode="auto">
          <a:xfrm>
            <a:off x="3442488" y="4694015"/>
            <a:ext cx="2133600" cy="831850"/>
          </a:xfrm>
          <a:prstGeom prst="rect">
            <a:avLst/>
          </a:prstGeom>
          <a:solidFill>
            <a:srgbClr val="FFFFCC"/>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lgn="ctr"/>
            <a:r>
              <a:rPr lang="en-US" sz="2400">
                <a:solidFill>
                  <a:srgbClr val="0000CC"/>
                </a:solidFill>
                <a:latin typeface="Comic Sans MS" charset="0"/>
              </a:rPr>
              <a:t>Annual Surveys</a:t>
            </a:r>
          </a:p>
        </p:txBody>
      </p:sp>
      <p:sp>
        <p:nvSpPr>
          <p:cNvPr id="14" name="Text Box 14"/>
          <p:cNvSpPr txBox="1">
            <a:spLocks noChangeArrowheads="1"/>
          </p:cNvSpPr>
          <p:nvPr/>
        </p:nvSpPr>
        <p:spPr bwMode="auto">
          <a:xfrm>
            <a:off x="862271" y="5721094"/>
            <a:ext cx="7650702" cy="461665"/>
          </a:xfrm>
          <a:prstGeom prst="rect">
            <a:avLst/>
          </a:prstGeom>
          <a:solidFill>
            <a:srgbClr val="FFFFCC"/>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algn="ctr"/>
            <a:r>
              <a:rPr lang="en-US" sz="2400" dirty="0" smtClean="0">
                <a:solidFill>
                  <a:srgbClr val="0000CC"/>
                </a:solidFill>
                <a:latin typeface="Comic Sans MS" charset="0"/>
              </a:rPr>
              <a:t>Do formal RCA on all process non-conformances</a:t>
            </a:r>
            <a:endParaRPr lang="en-US" sz="2400" dirty="0">
              <a:solidFill>
                <a:srgbClr val="0000CC"/>
              </a:solidFill>
              <a:latin typeface="Comic Sans MS" charset="0"/>
            </a:endParaRPr>
          </a:p>
        </p:txBody>
      </p:sp>
    </p:spTree>
    <p:extLst>
      <p:ext uri="{BB962C8B-B14F-4D97-AF65-F5344CB8AC3E}">
        <p14:creationId xmlns:p14="http://schemas.microsoft.com/office/powerpoint/2010/main" val="1424799888"/>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98629" y="385076"/>
            <a:ext cx="6309944" cy="532264"/>
          </a:xfrm>
        </p:spPr>
        <p:txBody>
          <a:bodyPr/>
          <a:lstStyle/>
          <a:p>
            <a:pPr marL="0" indent="0" algn="ctr">
              <a:buNone/>
            </a:pPr>
            <a:r>
              <a:rPr lang="en-US" dirty="0" smtClean="0"/>
              <a:t>Reducing Daily ‘At Risk’ Behaviors</a:t>
            </a:r>
            <a:endParaRPr lang="en-US" dirty="0"/>
          </a:p>
        </p:txBody>
      </p:sp>
      <p:sp>
        <p:nvSpPr>
          <p:cNvPr id="21" name="Text Box 3"/>
          <p:cNvSpPr txBox="1">
            <a:spLocks noChangeArrowheads="1"/>
          </p:cNvSpPr>
          <p:nvPr/>
        </p:nvSpPr>
        <p:spPr bwMode="auto">
          <a:xfrm>
            <a:off x="2741916" y="4879985"/>
            <a:ext cx="5259084" cy="83099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eaLnBrk="1" hangingPunct="1"/>
            <a:r>
              <a:rPr lang="en-US" sz="2400" dirty="0" smtClean="0">
                <a:latin typeface="Calibri"/>
                <a:cs typeface="Calibri"/>
              </a:rPr>
              <a:t>Execute GREAT </a:t>
            </a:r>
            <a:r>
              <a:rPr lang="en-US" sz="2400" dirty="0">
                <a:latin typeface="Calibri"/>
                <a:cs typeface="Calibri"/>
              </a:rPr>
              <a:t>reactive </a:t>
            </a:r>
            <a:r>
              <a:rPr lang="en-US" sz="2400" dirty="0" smtClean="0">
                <a:latin typeface="Calibri"/>
                <a:cs typeface="Calibri"/>
              </a:rPr>
              <a:t>problem solving – </a:t>
            </a:r>
            <a:r>
              <a:rPr lang="en-US" sz="2400" dirty="0">
                <a:latin typeface="Calibri"/>
                <a:cs typeface="Calibri"/>
              </a:rPr>
              <a:t>learn and improve from </a:t>
            </a:r>
            <a:r>
              <a:rPr lang="en-US" sz="2400" dirty="0" smtClean="0">
                <a:latin typeface="Calibri"/>
                <a:cs typeface="Calibri"/>
              </a:rPr>
              <a:t>your </a:t>
            </a:r>
            <a:r>
              <a:rPr lang="en-US" sz="2400" dirty="0">
                <a:latin typeface="Calibri"/>
                <a:cs typeface="Calibri"/>
              </a:rPr>
              <a:t>mistakes!</a:t>
            </a:r>
          </a:p>
        </p:txBody>
      </p:sp>
      <p:sp>
        <p:nvSpPr>
          <p:cNvPr id="22" name="Text Box 4"/>
          <p:cNvSpPr txBox="1">
            <a:spLocks noChangeArrowheads="1"/>
          </p:cNvSpPr>
          <p:nvPr/>
        </p:nvSpPr>
        <p:spPr bwMode="auto">
          <a:xfrm>
            <a:off x="2760965" y="4072503"/>
            <a:ext cx="4993073" cy="83099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eaLnBrk="1" hangingPunct="1"/>
            <a:r>
              <a:rPr lang="en-US" sz="2400" dirty="0">
                <a:latin typeface="Calibri"/>
                <a:cs typeface="Calibri"/>
              </a:rPr>
              <a:t>Implement </a:t>
            </a:r>
            <a:r>
              <a:rPr lang="en-US" sz="2400" dirty="0" smtClean="0">
                <a:latin typeface="Calibri"/>
                <a:cs typeface="Calibri"/>
              </a:rPr>
              <a:t>effective corrective and preventive actions</a:t>
            </a:r>
            <a:endParaRPr lang="en-US" sz="2400" dirty="0">
              <a:latin typeface="Calibri"/>
              <a:cs typeface="Calibri"/>
            </a:endParaRPr>
          </a:p>
        </p:txBody>
      </p:sp>
      <p:sp>
        <p:nvSpPr>
          <p:cNvPr id="23" name="Text Box 5"/>
          <p:cNvSpPr txBox="1">
            <a:spLocks noChangeArrowheads="1"/>
          </p:cNvSpPr>
          <p:nvPr/>
        </p:nvSpPr>
        <p:spPr bwMode="auto">
          <a:xfrm>
            <a:off x="2780015" y="2333740"/>
            <a:ext cx="4974023" cy="83099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eaLnBrk="1" hangingPunct="1"/>
            <a:r>
              <a:rPr lang="en-US" sz="2400" dirty="0" smtClean="0">
                <a:latin typeface="Calibri"/>
                <a:cs typeface="Calibri"/>
              </a:rPr>
              <a:t>Track, trend, and try to reduce daily ‘at risk’ behaviors at the process level</a:t>
            </a:r>
            <a:endParaRPr lang="en-US" sz="2400" dirty="0">
              <a:latin typeface="Calibri"/>
              <a:cs typeface="Calibri"/>
            </a:endParaRPr>
          </a:p>
        </p:txBody>
      </p:sp>
      <p:sp>
        <p:nvSpPr>
          <p:cNvPr id="24" name="Text Box 9"/>
          <p:cNvSpPr txBox="1">
            <a:spLocks noChangeArrowheads="1"/>
          </p:cNvSpPr>
          <p:nvPr/>
        </p:nvSpPr>
        <p:spPr bwMode="auto">
          <a:xfrm>
            <a:off x="2783190" y="3220772"/>
            <a:ext cx="5217810" cy="83099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eaLnBrk="1" hangingPunct="1"/>
            <a:r>
              <a:rPr lang="en-US" sz="2400" dirty="0" smtClean="0">
                <a:latin typeface="Calibri"/>
                <a:cs typeface="Calibri"/>
              </a:rPr>
              <a:t>Use Pareto analysis of observations to identify areas needing improvement</a:t>
            </a:r>
            <a:endParaRPr lang="en-US" sz="2400" dirty="0">
              <a:latin typeface="Calibri"/>
              <a:cs typeface="Calibri"/>
            </a:endParaRPr>
          </a:p>
        </p:txBody>
      </p:sp>
      <p:sp>
        <p:nvSpPr>
          <p:cNvPr id="25" name="Text Box 11"/>
          <p:cNvSpPr txBox="1">
            <a:spLocks noChangeArrowheads="1"/>
          </p:cNvSpPr>
          <p:nvPr/>
        </p:nvSpPr>
        <p:spPr bwMode="auto">
          <a:xfrm>
            <a:off x="2783190" y="1481151"/>
            <a:ext cx="5657850" cy="83099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eaLnBrk="1" hangingPunct="1"/>
            <a:r>
              <a:rPr lang="en-US" sz="2400" dirty="0">
                <a:latin typeface="Calibri"/>
                <a:cs typeface="Calibri"/>
              </a:rPr>
              <a:t>Mistake proof key work systems, including non-standard work</a:t>
            </a:r>
          </a:p>
        </p:txBody>
      </p:sp>
      <p:sp>
        <p:nvSpPr>
          <p:cNvPr id="26" name="Text Box 13"/>
          <p:cNvSpPr txBox="1">
            <a:spLocks noChangeArrowheads="1"/>
          </p:cNvSpPr>
          <p:nvPr/>
        </p:nvSpPr>
        <p:spPr bwMode="auto">
          <a:xfrm>
            <a:off x="440040" y="5341402"/>
            <a:ext cx="1739900" cy="4616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lgn="ctr" eaLnBrk="1" hangingPunct="1"/>
            <a:r>
              <a:rPr lang="en-US" sz="2400" b="1" dirty="0">
                <a:solidFill>
                  <a:srgbClr val="0000FF"/>
                </a:solidFill>
                <a:latin typeface="Trebuchet MS" pitchFamily="34" charset="0"/>
              </a:rPr>
              <a:t>REACTIVE</a:t>
            </a:r>
          </a:p>
        </p:txBody>
      </p:sp>
      <p:sp>
        <p:nvSpPr>
          <p:cNvPr id="27" name="Text Box 14"/>
          <p:cNvSpPr txBox="1">
            <a:spLocks noChangeArrowheads="1"/>
          </p:cNvSpPr>
          <p:nvPr/>
        </p:nvSpPr>
        <p:spPr bwMode="auto">
          <a:xfrm>
            <a:off x="382568" y="1335389"/>
            <a:ext cx="1828800" cy="4616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lgn="ctr" eaLnBrk="1" hangingPunct="1"/>
            <a:r>
              <a:rPr lang="en-US" sz="2400" b="1">
                <a:solidFill>
                  <a:srgbClr val="0000FF"/>
                </a:solidFill>
                <a:latin typeface="Trebuchet MS" pitchFamily="34" charset="0"/>
              </a:rPr>
              <a:t>PROACTIVE</a:t>
            </a:r>
          </a:p>
        </p:txBody>
      </p:sp>
      <p:sp>
        <p:nvSpPr>
          <p:cNvPr id="28" name="Line 15"/>
          <p:cNvSpPr>
            <a:spLocks noChangeShapeType="1"/>
          </p:cNvSpPr>
          <p:nvPr/>
        </p:nvSpPr>
        <p:spPr bwMode="auto">
          <a:xfrm>
            <a:off x="1321022" y="1961701"/>
            <a:ext cx="0" cy="3124200"/>
          </a:xfrm>
          <a:prstGeom prst="line">
            <a:avLst/>
          </a:prstGeom>
          <a:noFill/>
          <a:ln w="63500">
            <a:solidFill>
              <a:srgbClr val="CC3300"/>
            </a:solidFill>
            <a:round/>
            <a:headEnd type="stealth"/>
            <a:tailEnd type="non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29" name="Oval 28"/>
          <p:cNvSpPr/>
          <p:nvPr/>
        </p:nvSpPr>
        <p:spPr>
          <a:xfrm>
            <a:off x="2497440" y="5032385"/>
            <a:ext cx="144566" cy="152400"/>
          </a:xfrm>
          <a:prstGeom prst="ellipse">
            <a:avLst/>
          </a:prstGeom>
          <a:solidFill>
            <a:srgbClr val="8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30" name="Oval 29"/>
          <p:cNvSpPr/>
          <p:nvPr/>
        </p:nvSpPr>
        <p:spPr>
          <a:xfrm>
            <a:off x="2497440" y="4209865"/>
            <a:ext cx="144566" cy="152400"/>
          </a:xfrm>
          <a:prstGeom prst="ellipse">
            <a:avLst/>
          </a:prstGeom>
          <a:solidFill>
            <a:srgbClr val="8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31" name="Oval 30"/>
          <p:cNvSpPr/>
          <p:nvPr/>
        </p:nvSpPr>
        <p:spPr>
          <a:xfrm>
            <a:off x="2497440" y="2497425"/>
            <a:ext cx="144566" cy="152400"/>
          </a:xfrm>
          <a:prstGeom prst="ellipse">
            <a:avLst/>
          </a:prstGeom>
          <a:solidFill>
            <a:srgbClr val="8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32" name="Oval 31"/>
          <p:cNvSpPr/>
          <p:nvPr/>
        </p:nvSpPr>
        <p:spPr>
          <a:xfrm>
            <a:off x="2497440" y="3355709"/>
            <a:ext cx="144566" cy="152400"/>
          </a:xfrm>
          <a:prstGeom prst="ellipse">
            <a:avLst/>
          </a:prstGeom>
          <a:solidFill>
            <a:srgbClr val="8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33" name="Oval 32"/>
          <p:cNvSpPr/>
          <p:nvPr/>
        </p:nvSpPr>
        <p:spPr>
          <a:xfrm>
            <a:off x="2497440" y="1617762"/>
            <a:ext cx="144566" cy="152400"/>
          </a:xfrm>
          <a:prstGeom prst="ellipse">
            <a:avLst/>
          </a:prstGeom>
          <a:solidFill>
            <a:srgbClr val="8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Tree>
    <p:extLst>
      <p:ext uri="{BB962C8B-B14F-4D97-AF65-F5344CB8AC3E}">
        <p14:creationId xmlns:p14="http://schemas.microsoft.com/office/powerpoint/2010/main" val="211917542"/>
      </p:ext>
    </p:extLst>
  </p:cSld>
  <p:clrMapOvr>
    <a:masterClrMapping/>
  </p:clrMapOvr>
  <p:timing>
    <p:tnLst>
      <p:par>
        <p:cTn id="1" dur="indefinite" restart="never" nodeType="tmRoot"/>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8118" y="156884"/>
            <a:ext cx="4055782" cy="1619617"/>
          </a:xfrm>
          <a:solidFill>
            <a:schemeClr val="bg1"/>
          </a:solidFill>
          <a:ln w="25400" cmpd="sng">
            <a:solidFill>
              <a:schemeClr val="tx1"/>
            </a:solidFill>
            <a:prstDash val="sysDot"/>
          </a:ln>
          <a:effectLst/>
        </p:spPr>
        <p:txBody>
          <a:bodyPr vert="horz" lIns="91440" tIns="45720" rIns="91440" bIns="45720" rtlCol="0" anchor="ctr" anchorCtr="1">
            <a:noAutofit/>
          </a:bodyPr>
          <a:lstStyle/>
          <a:p>
            <a:pPr marL="0" indent="0" algn="ctr">
              <a:buNone/>
            </a:pPr>
            <a:r>
              <a:rPr lang="en-US" dirty="0">
                <a:solidFill>
                  <a:schemeClr val="accent6">
                    <a:lumMod val="75000"/>
                  </a:schemeClr>
                </a:solidFill>
              </a:rPr>
              <a:t>Team Exercise </a:t>
            </a:r>
            <a:r>
              <a:rPr lang="en-US" dirty="0" smtClean="0">
                <a:solidFill>
                  <a:schemeClr val="accent6">
                    <a:lumMod val="75000"/>
                  </a:schemeClr>
                </a:solidFill>
              </a:rPr>
              <a:t>#2</a:t>
            </a:r>
            <a:r>
              <a:rPr lang="en-US" dirty="0">
                <a:solidFill>
                  <a:schemeClr val="accent6">
                    <a:lumMod val="75000"/>
                  </a:schemeClr>
                </a:solidFill>
              </a:rPr>
              <a:t/>
            </a:r>
            <a:br>
              <a:rPr lang="en-US" dirty="0">
                <a:solidFill>
                  <a:schemeClr val="accent6">
                    <a:lumMod val="75000"/>
                  </a:schemeClr>
                </a:solidFill>
              </a:rPr>
            </a:br>
            <a:r>
              <a:rPr lang="en-US" dirty="0" smtClean="0"/>
              <a:t>Planning for Future Error Proofing</a:t>
            </a:r>
            <a:endParaRPr lang="en-US" dirty="0"/>
          </a:p>
        </p:txBody>
      </p:sp>
      <p:pic>
        <p:nvPicPr>
          <p:cNvPr id="3" name="Picture 2"/>
          <p:cNvPicPr>
            <a:picLocks noChangeAspect="1"/>
          </p:cNvPicPr>
          <p:nvPr/>
        </p:nvPicPr>
        <p:blipFill>
          <a:blip r:embed="rId2"/>
          <a:stretch>
            <a:fillRect/>
          </a:stretch>
        </p:blipFill>
        <p:spPr>
          <a:xfrm>
            <a:off x="6306204" y="152400"/>
            <a:ext cx="2540000" cy="2120900"/>
          </a:xfrm>
          <a:prstGeom prst="rect">
            <a:avLst/>
          </a:prstGeom>
        </p:spPr>
      </p:pic>
      <p:sp>
        <p:nvSpPr>
          <p:cNvPr id="4" name="Text Box 5"/>
          <p:cNvSpPr txBox="1">
            <a:spLocks noChangeArrowheads="1"/>
          </p:cNvSpPr>
          <p:nvPr/>
        </p:nvSpPr>
        <p:spPr bwMode="auto">
          <a:xfrm>
            <a:off x="7250714" y="652376"/>
            <a:ext cx="1464509" cy="1200329"/>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algn="ctr"/>
            <a:r>
              <a:rPr lang="en-US" sz="7200" b="1" dirty="0" smtClean="0">
                <a:solidFill>
                  <a:srgbClr val="008000"/>
                </a:solidFill>
                <a:effectLst>
                  <a:outerShdw blurRad="38100" dist="38100" dir="2700000" algn="tl">
                    <a:srgbClr val="000000"/>
                  </a:outerShdw>
                </a:effectLst>
                <a:latin typeface="Marker Felt"/>
                <a:cs typeface="Marker Felt"/>
              </a:rPr>
              <a:t>2</a:t>
            </a:r>
            <a:endParaRPr lang="en-US" sz="7200" b="1" dirty="0">
              <a:solidFill>
                <a:srgbClr val="008000"/>
              </a:solidFill>
              <a:effectLst>
                <a:outerShdw blurRad="38100" dist="38100" dir="2700000" algn="tl">
                  <a:srgbClr val="000000"/>
                </a:outerShdw>
              </a:effectLst>
              <a:latin typeface="Marker Felt"/>
              <a:cs typeface="Marker Felt"/>
            </a:endParaRPr>
          </a:p>
        </p:txBody>
      </p:sp>
      <p:sp>
        <p:nvSpPr>
          <p:cNvPr id="5" name="Text Box 4"/>
          <p:cNvSpPr txBox="1">
            <a:spLocks noChangeArrowheads="1"/>
          </p:cNvSpPr>
          <p:nvPr/>
        </p:nvSpPr>
        <p:spPr bwMode="auto">
          <a:xfrm>
            <a:off x="304800" y="2054514"/>
            <a:ext cx="5257800" cy="954107"/>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algn="ctr"/>
            <a:r>
              <a:rPr lang="en-US" sz="2800" b="1" dirty="0" smtClean="0">
                <a:solidFill>
                  <a:srgbClr val="0000FF"/>
                </a:solidFill>
                <a:latin typeface="Verdana" charset="0"/>
              </a:rPr>
              <a:t>How will you use what you have learned today?</a:t>
            </a:r>
            <a:endParaRPr lang="en-US" sz="2800" b="1" dirty="0">
              <a:solidFill>
                <a:srgbClr val="0000FF"/>
              </a:solidFill>
              <a:latin typeface="Verdana" charset="0"/>
            </a:endParaRPr>
          </a:p>
        </p:txBody>
      </p:sp>
      <p:sp>
        <p:nvSpPr>
          <p:cNvPr id="6" name="Oval 5"/>
          <p:cNvSpPr/>
          <p:nvPr/>
        </p:nvSpPr>
        <p:spPr>
          <a:xfrm>
            <a:off x="1066035" y="3570426"/>
            <a:ext cx="144566" cy="152400"/>
          </a:xfrm>
          <a:prstGeom prst="ellipse">
            <a:avLst/>
          </a:prstGeom>
          <a:solidFill>
            <a:srgbClr val="8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7" name="Oval 6"/>
          <p:cNvSpPr/>
          <p:nvPr/>
        </p:nvSpPr>
        <p:spPr>
          <a:xfrm>
            <a:off x="1066035" y="4497434"/>
            <a:ext cx="144566" cy="152400"/>
          </a:xfrm>
          <a:prstGeom prst="ellipse">
            <a:avLst/>
          </a:prstGeom>
          <a:solidFill>
            <a:srgbClr val="8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8" name="Oval 7"/>
          <p:cNvSpPr/>
          <p:nvPr/>
        </p:nvSpPr>
        <p:spPr>
          <a:xfrm>
            <a:off x="1066035" y="5370545"/>
            <a:ext cx="144566" cy="152400"/>
          </a:xfrm>
          <a:prstGeom prst="ellipse">
            <a:avLst/>
          </a:prstGeom>
          <a:solidFill>
            <a:srgbClr val="8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9" name="Text Box 3"/>
          <p:cNvSpPr txBox="1">
            <a:spLocks noChangeArrowheads="1"/>
          </p:cNvSpPr>
          <p:nvPr/>
        </p:nvSpPr>
        <p:spPr bwMode="auto">
          <a:xfrm>
            <a:off x="1295400" y="3389345"/>
            <a:ext cx="5562600" cy="830997"/>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defPPr>
              <a:defRPr lang="en-US"/>
            </a:defPPr>
            <a:lvl1pPr>
              <a:defRPr sz="2800">
                <a:effectLst/>
                <a:latin typeface="Calibri"/>
                <a:cs typeface="Calibri"/>
              </a:defRPr>
            </a:lvl1pPr>
          </a:lstStyle>
          <a:p>
            <a:r>
              <a:rPr lang="en-US" sz="2400" dirty="0" smtClean="0"/>
              <a:t>What key insights, tools, or best practices do I want to try using NEXT WEEK?</a:t>
            </a:r>
            <a:endParaRPr lang="en-US" sz="2400" dirty="0"/>
          </a:p>
        </p:txBody>
      </p:sp>
      <p:sp>
        <p:nvSpPr>
          <p:cNvPr id="10" name="Text Box 6"/>
          <p:cNvSpPr txBox="1">
            <a:spLocks noChangeArrowheads="1"/>
          </p:cNvSpPr>
          <p:nvPr/>
        </p:nvSpPr>
        <p:spPr bwMode="auto">
          <a:xfrm>
            <a:off x="1295400" y="5225505"/>
            <a:ext cx="4995782" cy="830997"/>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defPPr>
              <a:defRPr lang="en-US"/>
            </a:defPPr>
            <a:lvl1pPr>
              <a:defRPr sz="2800">
                <a:effectLst/>
                <a:latin typeface="Calibri"/>
                <a:cs typeface="Calibri"/>
              </a:defRPr>
            </a:lvl1pPr>
          </a:lstStyle>
          <a:p>
            <a:r>
              <a:rPr lang="en-US" sz="2400" dirty="0" smtClean="0"/>
              <a:t>What is the urgency level for achieving action plan completion?</a:t>
            </a:r>
            <a:endParaRPr lang="en-US" sz="2400" dirty="0"/>
          </a:p>
        </p:txBody>
      </p:sp>
      <p:sp>
        <p:nvSpPr>
          <p:cNvPr id="11" name="Text Box 7"/>
          <p:cNvSpPr txBox="1">
            <a:spLocks noChangeArrowheads="1"/>
          </p:cNvSpPr>
          <p:nvPr/>
        </p:nvSpPr>
        <p:spPr bwMode="auto">
          <a:xfrm>
            <a:off x="1295400" y="4264038"/>
            <a:ext cx="4114800" cy="830997"/>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defPPr>
              <a:defRPr lang="en-US"/>
            </a:defPPr>
            <a:lvl1pPr>
              <a:defRPr sz="2800">
                <a:effectLst/>
                <a:latin typeface="Calibri"/>
                <a:cs typeface="Calibri"/>
              </a:defRPr>
            </a:lvl1pPr>
          </a:lstStyle>
          <a:p>
            <a:r>
              <a:rPr lang="en-US" sz="2400" dirty="0" smtClean="0"/>
              <a:t>Of these actions, which ones need to be addressed first?</a:t>
            </a:r>
            <a:endParaRPr lang="en-US" sz="2400" dirty="0"/>
          </a:p>
        </p:txBody>
      </p:sp>
      <p:sp>
        <p:nvSpPr>
          <p:cNvPr id="12" name="Text Box 4"/>
          <p:cNvSpPr txBox="1">
            <a:spLocks noChangeArrowheads="1"/>
          </p:cNvSpPr>
          <p:nvPr/>
        </p:nvSpPr>
        <p:spPr bwMode="auto">
          <a:xfrm>
            <a:off x="6101255" y="2412128"/>
            <a:ext cx="2966545" cy="707886"/>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algn="ctr"/>
            <a:r>
              <a:rPr lang="en-US" sz="2000" dirty="0" smtClean="0">
                <a:latin typeface="Verdana" charset="0"/>
              </a:rPr>
              <a:t>Action Plan for Future Error Proofing</a:t>
            </a:r>
            <a:endParaRPr lang="en-US" sz="2000" dirty="0">
              <a:latin typeface="Verdana" charset="0"/>
            </a:endParaRPr>
          </a:p>
        </p:txBody>
      </p:sp>
    </p:spTree>
    <p:extLst>
      <p:ext uri="{BB962C8B-B14F-4D97-AF65-F5344CB8AC3E}">
        <p14:creationId xmlns:p14="http://schemas.microsoft.com/office/powerpoint/2010/main" val="2117632134"/>
      </p:ext>
    </p:extLst>
  </p:cSld>
  <p:clrMapOvr>
    <a:masterClrMapping/>
  </p:clrMapOvr>
  <p:timing>
    <p:tnLst>
      <p:par>
        <p:cT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ext Box 2"/>
          <p:cNvSpPr txBox="1">
            <a:spLocks noChangeArrowheads="1"/>
          </p:cNvSpPr>
          <p:nvPr/>
        </p:nvSpPr>
        <p:spPr bwMode="auto">
          <a:xfrm>
            <a:off x="1838854" y="1143000"/>
            <a:ext cx="5486400" cy="3968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ctr" eaLnBrk="1" hangingPunct="1"/>
            <a:r>
              <a:rPr lang="en-US" sz="2000">
                <a:latin typeface="Arial Rounded MT Bold" pitchFamily="34" charset="0"/>
              </a:rPr>
              <a:t>E-mail: Kevin@greatsystems.com</a:t>
            </a:r>
          </a:p>
        </p:txBody>
      </p:sp>
      <p:sp>
        <p:nvSpPr>
          <p:cNvPr id="57347" name="Text Box 3"/>
          <p:cNvSpPr txBox="1">
            <a:spLocks noChangeArrowheads="1"/>
          </p:cNvSpPr>
          <p:nvPr/>
        </p:nvSpPr>
        <p:spPr bwMode="auto">
          <a:xfrm>
            <a:off x="2334154" y="1644650"/>
            <a:ext cx="4495800" cy="7016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ctr" eaLnBrk="1" hangingPunct="1"/>
            <a:r>
              <a:rPr lang="en-US" sz="2000">
                <a:latin typeface="Arial Rounded MT Bold" pitchFamily="34" charset="0"/>
              </a:rPr>
              <a:t>Snail mail:  70460 Walker Road</a:t>
            </a:r>
          </a:p>
          <a:p>
            <a:pPr algn="ctr" eaLnBrk="1" hangingPunct="1"/>
            <a:r>
              <a:rPr lang="en-US" sz="2000">
                <a:latin typeface="Arial Rounded MT Bold" pitchFamily="34" charset="0"/>
              </a:rPr>
              <a:t>                      Rainier, OR 97048</a:t>
            </a:r>
          </a:p>
        </p:txBody>
      </p:sp>
      <p:sp>
        <p:nvSpPr>
          <p:cNvPr id="57348" name="Text Box 4"/>
          <p:cNvSpPr txBox="1">
            <a:spLocks noChangeArrowheads="1"/>
          </p:cNvSpPr>
          <p:nvPr/>
        </p:nvSpPr>
        <p:spPr bwMode="auto">
          <a:xfrm>
            <a:off x="3096154" y="2438400"/>
            <a:ext cx="2971800" cy="3968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ctr" eaLnBrk="1" hangingPunct="1"/>
            <a:r>
              <a:rPr lang="en-US" sz="2000">
                <a:latin typeface="Arial Rounded MT Bold" pitchFamily="34" charset="0"/>
              </a:rPr>
              <a:t>Phone: 206.226.8913</a:t>
            </a:r>
          </a:p>
        </p:txBody>
      </p:sp>
      <p:sp>
        <p:nvSpPr>
          <p:cNvPr id="57349" name="Text Box 5"/>
          <p:cNvSpPr txBox="1">
            <a:spLocks noChangeArrowheads="1"/>
          </p:cNvSpPr>
          <p:nvPr/>
        </p:nvSpPr>
        <p:spPr bwMode="auto">
          <a:xfrm>
            <a:off x="1838854" y="2971800"/>
            <a:ext cx="5486400" cy="3968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ctr" eaLnBrk="1" hangingPunct="1"/>
            <a:r>
              <a:rPr lang="en-US" sz="2000">
                <a:latin typeface="Arial Rounded MT Bold" pitchFamily="34" charset="0"/>
              </a:rPr>
              <a:t>Website: www.greatsystems.com</a:t>
            </a:r>
          </a:p>
        </p:txBody>
      </p:sp>
      <p:sp>
        <p:nvSpPr>
          <p:cNvPr id="57350" name="Text Box 6"/>
          <p:cNvSpPr txBox="1">
            <a:spLocks noChangeArrowheads="1"/>
          </p:cNvSpPr>
          <p:nvPr/>
        </p:nvSpPr>
        <p:spPr bwMode="auto">
          <a:xfrm>
            <a:off x="1131623" y="3521075"/>
            <a:ext cx="6900862" cy="3968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ctr" eaLnBrk="1" hangingPunct="1"/>
            <a:r>
              <a:rPr lang="en-US" sz="2000" dirty="0">
                <a:latin typeface="Arial Rounded MT Bold" pitchFamily="34" charset="0"/>
              </a:rPr>
              <a:t>Root Cause and Incident Analysis: </a:t>
            </a:r>
            <a:r>
              <a:rPr lang="en-US" sz="2000" dirty="0" err="1">
                <a:latin typeface="Arial Rounded MT Bold" pitchFamily="34" charset="0"/>
              </a:rPr>
              <a:t>www.taproot.com</a:t>
            </a:r>
            <a:endParaRPr lang="en-US" sz="2000" dirty="0">
              <a:latin typeface="Arial Rounded MT Bold" pitchFamily="34" charset="0"/>
            </a:endParaRPr>
          </a:p>
        </p:txBody>
      </p:sp>
      <p:sp>
        <p:nvSpPr>
          <p:cNvPr id="57351" name="Rectangle 7"/>
          <p:cNvSpPr>
            <a:spLocks noGrp="1" noChangeArrowheads="1"/>
          </p:cNvSpPr>
          <p:nvPr>
            <p:ph type="title" idx="4294967295"/>
          </p:nvPr>
        </p:nvSpPr>
        <p:spPr>
          <a:xfrm>
            <a:off x="3019954" y="304800"/>
            <a:ext cx="3124200" cy="609600"/>
          </a:xfrm>
          <a:solidFill>
            <a:schemeClr val="bg1"/>
          </a:solidFill>
          <a:ln w="25400" cmpd="sng">
            <a:solidFill>
              <a:schemeClr val="tx1"/>
            </a:solidFill>
            <a:prstDash val="sysDot"/>
          </a:ln>
          <a:effectLst/>
        </p:spPr>
        <p:txBody>
          <a:bodyPr vert="horz" lIns="91440" tIns="45720" rIns="91440" bIns="45720" rtlCol="0" anchor="ctr" anchorCtr="1">
            <a:noAutofit/>
          </a:bodyPr>
          <a:lstStyle/>
          <a:p>
            <a:pPr marL="0" indent="0" algn="ctr">
              <a:buNone/>
            </a:pPr>
            <a:r>
              <a:rPr lang="en-US" dirty="0"/>
              <a:t>Contact Info</a:t>
            </a:r>
          </a:p>
        </p:txBody>
      </p:sp>
      <p:sp>
        <p:nvSpPr>
          <p:cNvPr id="57352" name="Text Box 10"/>
          <p:cNvSpPr txBox="1">
            <a:spLocks noChangeArrowheads="1"/>
          </p:cNvSpPr>
          <p:nvPr/>
        </p:nvSpPr>
        <p:spPr bwMode="auto">
          <a:xfrm>
            <a:off x="896257" y="5540514"/>
            <a:ext cx="7391400" cy="707886"/>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ctr" eaLnBrk="1" hangingPunct="1"/>
            <a:r>
              <a:rPr lang="en-US" sz="2000" dirty="0">
                <a:ea typeface="Arial" charset="0"/>
                <a:cs typeface="Arial" charset="0"/>
              </a:rPr>
              <a:t>If you like this workshop, you </a:t>
            </a:r>
            <a:r>
              <a:rPr lang="en-US" sz="2000" dirty="0" smtClean="0">
                <a:ea typeface="Arial" charset="0"/>
                <a:cs typeface="Arial" charset="0"/>
              </a:rPr>
              <a:t>also might enjoy my books </a:t>
            </a:r>
            <a:r>
              <a:rPr lang="en-US" sz="2000" dirty="0">
                <a:ea typeface="Arial" charset="0"/>
                <a:cs typeface="Arial" charset="0"/>
              </a:rPr>
              <a:t>-</a:t>
            </a:r>
          </a:p>
          <a:p>
            <a:pPr algn="ctr" eaLnBrk="1" hangingPunct="1"/>
            <a:r>
              <a:rPr lang="en-US" sz="2000" dirty="0" smtClean="0">
                <a:solidFill>
                  <a:schemeClr val="accent2"/>
                </a:solidFill>
                <a:ea typeface="Arial" charset="0"/>
                <a:cs typeface="Arial" charset="0"/>
              </a:rPr>
              <a:t>Please check them out on </a:t>
            </a:r>
            <a:r>
              <a:rPr lang="en-US" sz="2000" dirty="0" err="1" smtClean="0">
                <a:solidFill>
                  <a:schemeClr val="accent2"/>
                </a:solidFill>
                <a:ea typeface="Arial" charset="0"/>
                <a:cs typeface="Arial" charset="0"/>
              </a:rPr>
              <a:t>Amazon.com</a:t>
            </a:r>
            <a:r>
              <a:rPr lang="en-US" sz="2000" dirty="0" smtClean="0">
                <a:solidFill>
                  <a:schemeClr val="accent2"/>
                </a:solidFill>
                <a:ea typeface="Arial" charset="0"/>
                <a:cs typeface="Arial" charset="0"/>
              </a:rPr>
              <a:t>!</a:t>
            </a:r>
            <a:endParaRPr lang="en-US" sz="2000" dirty="0">
              <a:solidFill>
                <a:schemeClr val="accent2"/>
              </a:solidFill>
              <a:ea typeface="Arial" charset="0"/>
              <a:cs typeface="Arial" charset="0"/>
            </a:endParaRPr>
          </a:p>
        </p:txBody>
      </p:sp>
      <p:pic>
        <p:nvPicPr>
          <p:cNvPr id="2" name="Picture 1" descr="Twitter icon.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81201" y="4052211"/>
            <a:ext cx="380999" cy="380999"/>
          </a:xfrm>
          <a:prstGeom prst="rect">
            <a:avLst/>
          </a:prstGeom>
        </p:spPr>
      </p:pic>
      <p:pic>
        <p:nvPicPr>
          <p:cNvPr id="3" name="Picture 2" descr="FB Icon.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81200" y="4509410"/>
            <a:ext cx="381000" cy="381000"/>
          </a:xfrm>
          <a:prstGeom prst="rect">
            <a:avLst/>
          </a:prstGeom>
        </p:spPr>
      </p:pic>
      <p:pic>
        <p:nvPicPr>
          <p:cNvPr id="4" name="Picture 3" descr="Linkedin icon.ico"/>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993900" y="4966610"/>
            <a:ext cx="355600" cy="355600"/>
          </a:xfrm>
          <a:prstGeom prst="rect">
            <a:avLst/>
          </a:prstGeom>
        </p:spPr>
      </p:pic>
      <p:sp>
        <p:nvSpPr>
          <p:cNvPr id="12" name="Text Box 6"/>
          <p:cNvSpPr txBox="1">
            <a:spLocks noChangeArrowheads="1"/>
          </p:cNvSpPr>
          <p:nvPr/>
        </p:nvSpPr>
        <p:spPr bwMode="auto">
          <a:xfrm>
            <a:off x="2438400" y="4075930"/>
            <a:ext cx="2209800" cy="33855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l" eaLnBrk="1" hangingPunct="1"/>
            <a:r>
              <a:rPr lang="en-US" sz="1600" dirty="0" smtClean="0">
                <a:latin typeface="Arial Rounded MT Bold" pitchFamily="34" charset="0"/>
              </a:rPr>
              <a:t>@</a:t>
            </a:r>
            <a:r>
              <a:rPr lang="en-US" sz="1600" dirty="0" err="1" smtClean="0">
                <a:latin typeface="Arial Rounded MT Bold" pitchFamily="34" charset="0"/>
              </a:rPr>
              <a:t>greatsystems</a:t>
            </a:r>
            <a:endParaRPr lang="en-US" sz="1600" dirty="0">
              <a:latin typeface="Arial Rounded MT Bold" pitchFamily="34" charset="0"/>
            </a:endParaRPr>
          </a:p>
        </p:txBody>
      </p:sp>
      <p:sp>
        <p:nvSpPr>
          <p:cNvPr id="13" name="Text Box 6"/>
          <p:cNvSpPr txBox="1">
            <a:spLocks noChangeArrowheads="1"/>
          </p:cNvSpPr>
          <p:nvPr/>
        </p:nvSpPr>
        <p:spPr bwMode="auto">
          <a:xfrm>
            <a:off x="2438400" y="4520368"/>
            <a:ext cx="4330170" cy="33855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l" eaLnBrk="1" hangingPunct="1"/>
            <a:r>
              <a:rPr lang="en-US" sz="1600" dirty="0">
                <a:latin typeface="Arial Rounded MT Bold" pitchFamily="34" charset="0"/>
              </a:rPr>
              <a:t>https://</a:t>
            </a:r>
            <a:r>
              <a:rPr lang="en-US" sz="1600" dirty="0" err="1">
                <a:latin typeface="Arial Rounded MT Bold" pitchFamily="34" charset="0"/>
              </a:rPr>
              <a:t>www.facebook.com</a:t>
            </a:r>
            <a:r>
              <a:rPr lang="en-US" sz="1600" dirty="0">
                <a:latin typeface="Arial Rounded MT Bold" pitchFamily="34" charset="0"/>
              </a:rPr>
              <a:t>/</a:t>
            </a:r>
            <a:r>
              <a:rPr lang="en-US" sz="1600" dirty="0" err="1">
                <a:latin typeface="Arial Rounded MT Bold" pitchFamily="34" charset="0"/>
              </a:rPr>
              <a:t>greatsystems</a:t>
            </a:r>
            <a:r>
              <a:rPr lang="en-US" sz="1600" dirty="0">
                <a:latin typeface="Arial Rounded MT Bold" pitchFamily="34" charset="0"/>
              </a:rPr>
              <a:t>/</a:t>
            </a:r>
          </a:p>
        </p:txBody>
      </p:sp>
      <p:sp>
        <p:nvSpPr>
          <p:cNvPr id="14" name="Text Box 6"/>
          <p:cNvSpPr txBox="1">
            <a:spLocks noChangeArrowheads="1"/>
          </p:cNvSpPr>
          <p:nvPr/>
        </p:nvSpPr>
        <p:spPr bwMode="auto">
          <a:xfrm>
            <a:off x="2438400" y="4970880"/>
            <a:ext cx="5742860" cy="33855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defPPr>
              <a:defRPr lang="en-US"/>
            </a:defPPr>
            <a:lvl1pPr algn="l" eaLnBrk="1" hangingPunct="1">
              <a:defRPr sz="1600">
                <a:latin typeface="Arial Rounded MT Bold" pitchFamily="34" charset="0"/>
              </a:defRPr>
            </a:lvl1pPr>
            <a:lvl2pPr marL="742950" indent="-285750" eaLnBrk="0" hangingPunct="0"/>
            <a:lvl3pPr marL="1143000" indent="-228600" eaLnBrk="0" hangingPunct="0"/>
            <a:lvl4pPr marL="1600200" indent="-228600" eaLnBrk="0" hangingPunct="0"/>
            <a:lvl5pPr marL="2057400" indent="-228600" eaLnBrk="0" hangingPunct="0"/>
            <a:lvl6pPr marL="2514600" indent="-228600" algn="ctr" eaLnBrk="0" fontAlgn="base" hangingPunct="0">
              <a:spcBef>
                <a:spcPct val="0"/>
              </a:spcBef>
              <a:spcAft>
                <a:spcPct val="0"/>
              </a:spcAft>
            </a:lvl6pPr>
            <a:lvl7pPr marL="2971800" indent="-228600" algn="ctr" eaLnBrk="0" fontAlgn="base" hangingPunct="0">
              <a:spcBef>
                <a:spcPct val="0"/>
              </a:spcBef>
              <a:spcAft>
                <a:spcPct val="0"/>
              </a:spcAft>
            </a:lvl7pPr>
            <a:lvl8pPr marL="3429000" indent="-228600" algn="ctr" eaLnBrk="0" fontAlgn="base" hangingPunct="0">
              <a:spcBef>
                <a:spcPct val="0"/>
              </a:spcBef>
              <a:spcAft>
                <a:spcPct val="0"/>
              </a:spcAft>
            </a:lvl8pPr>
            <a:lvl9pPr marL="3886200" indent="-228600" algn="ctr" eaLnBrk="0" fontAlgn="base" hangingPunct="0">
              <a:spcBef>
                <a:spcPct val="0"/>
              </a:spcBef>
              <a:spcAft>
                <a:spcPct val="0"/>
              </a:spcAft>
            </a:lvl9pPr>
          </a:lstStyle>
          <a:p>
            <a:r>
              <a:rPr lang="en-US" dirty="0"/>
              <a:t>https://</a:t>
            </a:r>
            <a:r>
              <a:rPr lang="en-US" dirty="0" err="1"/>
              <a:t>www.linkedin.com</a:t>
            </a:r>
            <a:r>
              <a:rPr lang="en-US" dirty="0"/>
              <a:t>/in/kevin-mcmanus-5138322</a:t>
            </a:r>
          </a:p>
        </p:txBody>
      </p:sp>
    </p:spTree>
    <p:extLst>
      <p:ext uri="{BB962C8B-B14F-4D97-AF65-F5344CB8AC3E}">
        <p14:creationId xmlns:p14="http://schemas.microsoft.com/office/powerpoint/2010/main" val="1898063184"/>
      </p:ext>
    </p:extLst>
  </p:cSld>
  <p:clrMapOvr>
    <a:masterClrMapping/>
  </p:clrMapOvr>
  <p:timing>
    <p:tnLst>
      <p:par>
        <p:cTn id="1" dur="indefinite" restart="never" nodeType="tmRoot"/>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51" name="Rectangle 7"/>
          <p:cNvSpPr>
            <a:spLocks noGrp="1" noChangeArrowheads="1"/>
          </p:cNvSpPr>
          <p:nvPr>
            <p:ph type="title" idx="4294967295"/>
          </p:nvPr>
        </p:nvSpPr>
        <p:spPr>
          <a:xfrm>
            <a:off x="533400" y="152399"/>
            <a:ext cx="5613400" cy="667017"/>
          </a:xfrm>
          <a:solidFill>
            <a:schemeClr val="bg1"/>
          </a:solidFill>
          <a:ln w="25400" cmpd="sng">
            <a:solidFill>
              <a:schemeClr val="tx1"/>
            </a:solidFill>
            <a:prstDash val="sysDot"/>
          </a:ln>
          <a:effectLst/>
        </p:spPr>
        <p:txBody>
          <a:bodyPr vert="horz" lIns="91440" tIns="45720" rIns="91440" bIns="45720" rtlCol="0" anchor="ctr" anchorCtr="1">
            <a:noAutofit/>
          </a:bodyPr>
          <a:lstStyle/>
          <a:p>
            <a:pPr marL="0" indent="0" algn="ctr">
              <a:buNone/>
            </a:pPr>
            <a:r>
              <a:rPr lang="en-US" dirty="0"/>
              <a:t>New Books by Kevin McManus!</a:t>
            </a:r>
          </a:p>
        </p:txBody>
      </p:sp>
      <p:pic>
        <p:nvPicPr>
          <p:cNvPr id="16" name="Picture 15" descr="2015 Vital Signs Cover JPG.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95549" y="3023208"/>
            <a:ext cx="758668" cy="980286"/>
          </a:xfrm>
          <a:prstGeom prst="rect">
            <a:avLst/>
          </a:prstGeom>
        </p:spPr>
      </p:pic>
      <p:sp>
        <p:nvSpPr>
          <p:cNvPr id="17" name="TextBox 16"/>
          <p:cNvSpPr txBox="1"/>
          <p:nvPr/>
        </p:nvSpPr>
        <p:spPr>
          <a:xfrm>
            <a:off x="498583" y="2219980"/>
            <a:ext cx="1752600" cy="523220"/>
          </a:xfrm>
          <a:prstGeom prst="rect">
            <a:avLst/>
          </a:prstGeom>
          <a:noFill/>
        </p:spPr>
        <p:txBody>
          <a:bodyPr wrap="square" rtlCol="0">
            <a:spAutoFit/>
          </a:bodyPr>
          <a:lstStyle/>
          <a:p>
            <a:pPr algn="ctr"/>
            <a:r>
              <a:rPr lang="en-US" sz="1400" b="1" dirty="0" smtClean="0">
                <a:latin typeface="+mj-lt"/>
                <a:cs typeface="Eurostile"/>
              </a:rPr>
              <a:t>Pursuing Process Excellence</a:t>
            </a:r>
            <a:endParaRPr lang="en-US" sz="1400" b="1" dirty="0">
              <a:latin typeface="+mj-lt"/>
              <a:cs typeface="Eurostile"/>
            </a:endParaRPr>
          </a:p>
        </p:txBody>
      </p:sp>
      <p:sp>
        <p:nvSpPr>
          <p:cNvPr id="18" name="TextBox 17"/>
          <p:cNvSpPr txBox="1"/>
          <p:nvPr/>
        </p:nvSpPr>
        <p:spPr>
          <a:xfrm>
            <a:off x="539967" y="4038600"/>
            <a:ext cx="1669833" cy="523220"/>
          </a:xfrm>
          <a:prstGeom prst="rect">
            <a:avLst/>
          </a:prstGeom>
          <a:noFill/>
        </p:spPr>
        <p:txBody>
          <a:bodyPr wrap="square" rtlCol="0">
            <a:spAutoFit/>
          </a:bodyPr>
          <a:lstStyle/>
          <a:p>
            <a:pPr algn="ctr"/>
            <a:r>
              <a:rPr lang="en-US" sz="1400" b="1" dirty="0" smtClean="0">
                <a:latin typeface="+mj-lt"/>
                <a:cs typeface="Eurostile"/>
              </a:rPr>
              <a:t>Vital Signs Measurement</a:t>
            </a:r>
            <a:endParaRPr lang="en-US" sz="1400" b="1" dirty="0">
              <a:latin typeface="+mj-lt"/>
              <a:cs typeface="Eurostile"/>
            </a:endParaRPr>
          </a:p>
        </p:txBody>
      </p:sp>
      <p:sp>
        <p:nvSpPr>
          <p:cNvPr id="19" name="TextBox 18"/>
          <p:cNvSpPr txBox="1"/>
          <p:nvPr/>
        </p:nvSpPr>
        <p:spPr>
          <a:xfrm>
            <a:off x="2894736" y="1066800"/>
            <a:ext cx="5743670" cy="523220"/>
          </a:xfrm>
          <a:prstGeom prst="rect">
            <a:avLst/>
          </a:prstGeom>
          <a:noFill/>
        </p:spPr>
        <p:txBody>
          <a:bodyPr wrap="square" rtlCol="0">
            <a:spAutoFit/>
          </a:bodyPr>
          <a:lstStyle/>
          <a:p>
            <a:pPr algn="l"/>
            <a:r>
              <a:rPr lang="en-US" sz="1400" dirty="0" smtClean="0">
                <a:latin typeface="+mj-lt"/>
                <a:cs typeface="Eurostile"/>
              </a:rPr>
              <a:t>150 pages of ideas and examples that will help you accelerate and sustain your process improvement efforts</a:t>
            </a:r>
            <a:endParaRPr lang="en-US" sz="1400" dirty="0">
              <a:latin typeface="+mj-lt"/>
              <a:cs typeface="Eurostile"/>
            </a:endParaRPr>
          </a:p>
        </p:txBody>
      </p:sp>
      <p:sp>
        <p:nvSpPr>
          <p:cNvPr id="20" name="TextBox 19"/>
          <p:cNvSpPr txBox="1"/>
          <p:nvPr/>
        </p:nvSpPr>
        <p:spPr>
          <a:xfrm>
            <a:off x="2894736" y="1622865"/>
            <a:ext cx="5721568" cy="523220"/>
          </a:xfrm>
          <a:prstGeom prst="rect">
            <a:avLst/>
          </a:prstGeom>
          <a:noFill/>
        </p:spPr>
        <p:txBody>
          <a:bodyPr wrap="square" rtlCol="0">
            <a:spAutoFit/>
          </a:bodyPr>
          <a:lstStyle/>
          <a:p>
            <a:pPr algn="l"/>
            <a:r>
              <a:rPr lang="en-US" sz="1400" dirty="0" smtClean="0">
                <a:latin typeface="+mj-lt"/>
                <a:cs typeface="Eurostile"/>
              </a:rPr>
              <a:t>Over 25 examples of ‘best practice’ assessment tools that leaders can use to encourage and support high performance work</a:t>
            </a:r>
            <a:endParaRPr lang="en-US" sz="1400" dirty="0">
              <a:latin typeface="+mj-lt"/>
              <a:cs typeface="Eurostile"/>
            </a:endParaRPr>
          </a:p>
        </p:txBody>
      </p:sp>
      <p:sp>
        <p:nvSpPr>
          <p:cNvPr id="21" name="TextBox 20"/>
          <p:cNvSpPr txBox="1"/>
          <p:nvPr/>
        </p:nvSpPr>
        <p:spPr>
          <a:xfrm>
            <a:off x="2894736" y="2143605"/>
            <a:ext cx="5721568" cy="523220"/>
          </a:xfrm>
          <a:prstGeom prst="rect">
            <a:avLst/>
          </a:prstGeom>
          <a:noFill/>
        </p:spPr>
        <p:txBody>
          <a:bodyPr wrap="square" rtlCol="0">
            <a:spAutoFit/>
          </a:bodyPr>
          <a:lstStyle/>
          <a:p>
            <a:pPr algn="l"/>
            <a:r>
              <a:rPr lang="en-US" sz="1400" dirty="0" smtClean="0">
                <a:latin typeface="+mj-lt"/>
                <a:cs typeface="Eurostile"/>
              </a:rPr>
              <a:t>12 team exercises that can be used to begin applying each concept as it is learned</a:t>
            </a:r>
            <a:endParaRPr lang="en-US" sz="1400" dirty="0">
              <a:latin typeface="+mj-lt"/>
              <a:cs typeface="Eurostile"/>
            </a:endParaRPr>
          </a:p>
        </p:txBody>
      </p:sp>
      <p:sp>
        <p:nvSpPr>
          <p:cNvPr id="22" name="Heptagon 21"/>
          <p:cNvSpPr/>
          <p:nvPr/>
        </p:nvSpPr>
        <p:spPr>
          <a:xfrm>
            <a:off x="2736001" y="1175020"/>
            <a:ext cx="126279" cy="116271"/>
          </a:xfrm>
          <a:prstGeom prst="heptagon">
            <a:avLst/>
          </a:prstGeom>
          <a:gradFill>
            <a:gsLst>
              <a:gs pos="0">
                <a:srgbClr val="FF0000"/>
              </a:gs>
              <a:gs pos="80000">
                <a:srgbClr val="FF0000"/>
              </a:gs>
              <a:gs pos="100000">
                <a:srgbClr val="FF66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 name="Heptagon 22"/>
          <p:cNvSpPr/>
          <p:nvPr/>
        </p:nvSpPr>
        <p:spPr>
          <a:xfrm>
            <a:off x="2736001" y="1740539"/>
            <a:ext cx="126279" cy="116271"/>
          </a:xfrm>
          <a:prstGeom prst="heptagon">
            <a:avLst/>
          </a:prstGeom>
          <a:gradFill>
            <a:gsLst>
              <a:gs pos="0">
                <a:srgbClr val="FF0000"/>
              </a:gs>
              <a:gs pos="80000">
                <a:srgbClr val="FF0000"/>
              </a:gs>
              <a:gs pos="100000">
                <a:srgbClr val="FF6600"/>
              </a:gs>
            </a:gsLst>
          </a:gradFill>
        </p:spPr>
        <p:style>
          <a:lnRef idx="1">
            <a:schemeClr val="accent1"/>
          </a:lnRef>
          <a:fillRef idx="3">
            <a:schemeClr val="accent1"/>
          </a:fillRef>
          <a:effectRef idx="2">
            <a:schemeClr val="accent1"/>
          </a:effectRef>
          <a:fontRef idx="minor">
            <a:schemeClr val="lt1"/>
          </a:fontRef>
        </p:style>
        <p:txBody>
          <a:bodyPr rtlCol="0" anchor="ctr"/>
          <a:lstStyle/>
          <a:p>
            <a:endParaRPr lang="en-US"/>
          </a:p>
        </p:txBody>
      </p:sp>
      <p:sp>
        <p:nvSpPr>
          <p:cNvPr id="24" name="Heptagon 23"/>
          <p:cNvSpPr/>
          <p:nvPr/>
        </p:nvSpPr>
        <p:spPr>
          <a:xfrm>
            <a:off x="2736001" y="2254415"/>
            <a:ext cx="126279" cy="116271"/>
          </a:xfrm>
          <a:prstGeom prst="heptagon">
            <a:avLst/>
          </a:prstGeom>
          <a:gradFill>
            <a:gsLst>
              <a:gs pos="0">
                <a:srgbClr val="FF0000"/>
              </a:gs>
              <a:gs pos="80000">
                <a:srgbClr val="FF0000"/>
              </a:gs>
              <a:gs pos="100000">
                <a:srgbClr val="FF6600"/>
              </a:gs>
            </a:gsLst>
          </a:gradFill>
        </p:spPr>
        <p:style>
          <a:lnRef idx="1">
            <a:schemeClr val="accent1"/>
          </a:lnRef>
          <a:fillRef idx="3">
            <a:schemeClr val="accent1"/>
          </a:fillRef>
          <a:effectRef idx="2">
            <a:schemeClr val="accent1"/>
          </a:effectRef>
          <a:fontRef idx="minor">
            <a:schemeClr val="lt1"/>
          </a:fontRef>
        </p:style>
        <p:txBody>
          <a:bodyPr rtlCol="0" anchor="ctr"/>
          <a:lstStyle/>
          <a:p>
            <a:endParaRPr lang="en-US"/>
          </a:p>
        </p:txBody>
      </p:sp>
      <p:sp>
        <p:nvSpPr>
          <p:cNvPr id="25" name="TextBox 24"/>
          <p:cNvSpPr txBox="1"/>
          <p:nvPr/>
        </p:nvSpPr>
        <p:spPr>
          <a:xfrm>
            <a:off x="2890356" y="2971800"/>
            <a:ext cx="5743670" cy="523220"/>
          </a:xfrm>
          <a:prstGeom prst="rect">
            <a:avLst/>
          </a:prstGeom>
          <a:noFill/>
        </p:spPr>
        <p:txBody>
          <a:bodyPr wrap="square" rtlCol="0">
            <a:spAutoFit/>
          </a:bodyPr>
          <a:lstStyle/>
          <a:p>
            <a:pPr algn="l"/>
            <a:r>
              <a:rPr lang="en-US" sz="1400" dirty="0" smtClean="0">
                <a:latin typeface="+mj-lt"/>
                <a:cs typeface="Eurostile"/>
              </a:rPr>
              <a:t>128 pages of ideas and examples to help you make your existing measurement systems more meaningful</a:t>
            </a:r>
            <a:endParaRPr lang="en-US" sz="1400" dirty="0">
              <a:latin typeface="+mj-lt"/>
              <a:cs typeface="Eurostile"/>
            </a:endParaRPr>
          </a:p>
        </p:txBody>
      </p:sp>
      <p:sp>
        <p:nvSpPr>
          <p:cNvPr id="26" name="TextBox 25"/>
          <p:cNvSpPr txBox="1"/>
          <p:nvPr/>
        </p:nvSpPr>
        <p:spPr>
          <a:xfrm>
            <a:off x="2890356" y="3505325"/>
            <a:ext cx="5644044" cy="523220"/>
          </a:xfrm>
          <a:prstGeom prst="rect">
            <a:avLst/>
          </a:prstGeom>
          <a:noFill/>
        </p:spPr>
        <p:txBody>
          <a:bodyPr wrap="square" rtlCol="0">
            <a:spAutoFit/>
          </a:bodyPr>
          <a:lstStyle/>
          <a:p>
            <a:pPr algn="l"/>
            <a:r>
              <a:rPr lang="en-US" sz="1400" dirty="0" smtClean="0">
                <a:latin typeface="+mj-lt"/>
                <a:cs typeface="Eurostile"/>
              </a:rPr>
              <a:t>Over 30 examples of ‘best practice’ measurement tools and techniques that leaders can use to promote high performance work</a:t>
            </a:r>
            <a:endParaRPr lang="en-US" sz="1400" dirty="0">
              <a:latin typeface="+mj-lt"/>
              <a:cs typeface="Eurostile"/>
            </a:endParaRPr>
          </a:p>
        </p:txBody>
      </p:sp>
      <p:sp>
        <p:nvSpPr>
          <p:cNvPr id="27" name="TextBox 26"/>
          <p:cNvSpPr txBox="1"/>
          <p:nvPr/>
        </p:nvSpPr>
        <p:spPr>
          <a:xfrm>
            <a:off x="2890356" y="4038725"/>
            <a:ext cx="5110644" cy="523220"/>
          </a:xfrm>
          <a:prstGeom prst="rect">
            <a:avLst/>
          </a:prstGeom>
          <a:noFill/>
        </p:spPr>
        <p:txBody>
          <a:bodyPr wrap="square" rtlCol="0">
            <a:spAutoFit/>
          </a:bodyPr>
          <a:lstStyle/>
          <a:p>
            <a:pPr algn="l"/>
            <a:r>
              <a:rPr lang="en-US" sz="1400" dirty="0" smtClean="0">
                <a:latin typeface="+mj-lt"/>
                <a:cs typeface="Eurostile"/>
              </a:rPr>
              <a:t>14 team exercises that can be used to begin applying key concepts as they are learned</a:t>
            </a:r>
            <a:endParaRPr lang="en-US" sz="1400" dirty="0">
              <a:latin typeface="+mj-lt"/>
              <a:cs typeface="Eurostile"/>
            </a:endParaRPr>
          </a:p>
        </p:txBody>
      </p:sp>
      <p:sp>
        <p:nvSpPr>
          <p:cNvPr id="28" name="Heptagon 27"/>
          <p:cNvSpPr/>
          <p:nvPr/>
        </p:nvSpPr>
        <p:spPr>
          <a:xfrm>
            <a:off x="2731621" y="3080020"/>
            <a:ext cx="126279" cy="116271"/>
          </a:xfrm>
          <a:prstGeom prst="heptagon">
            <a:avLst/>
          </a:prstGeom>
          <a:gradFill>
            <a:gsLst>
              <a:gs pos="0">
                <a:srgbClr val="FF0000"/>
              </a:gs>
              <a:gs pos="80000">
                <a:srgbClr val="FF0000"/>
              </a:gs>
              <a:gs pos="100000">
                <a:srgbClr val="FF6600"/>
              </a:gs>
            </a:gsLst>
          </a:gradFill>
        </p:spPr>
        <p:style>
          <a:lnRef idx="1">
            <a:schemeClr val="accent1"/>
          </a:lnRef>
          <a:fillRef idx="3">
            <a:schemeClr val="accent1"/>
          </a:fillRef>
          <a:effectRef idx="2">
            <a:schemeClr val="accent1"/>
          </a:effectRef>
          <a:fontRef idx="minor">
            <a:schemeClr val="lt1"/>
          </a:fontRef>
        </p:style>
        <p:txBody>
          <a:bodyPr rtlCol="0" anchor="ctr"/>
          <a:lstStyle/>
          <a:p>
            <a:endParaRPr lang="en-US"/>
          </a:p>
        </p:txBody>
      </p:sp>
      <p:sp>
        <p:nvSpPr>
          <p:cNvPr id="29" name="Heptagon 28"/>
          <p:cNvSpPr/>
          <p:nvPr/>
        </p:nvSpPr>
        <p:spPr>
          <a:xfrm>
            <a:off x="2731621" y="3622999"/>
            <a:ext cx="126279" cy="116271"/>
          </a:xfrm>
          <a:prstGeom prst="heptagon">
            <a:avLst/>
          </a:prstGeom>
          <a:gradFill>
            <a:gsLst>
              <a:gs pos="0">
                <a:srgbClr val="FF0000"/>
              </a:gs>
              <a:gs pos="80000">
                <a:srgbClr val="FF0000"/>
              </a:gs>
              <a:gs pos="100000">
                <a:srgbClr val="FF6600"/>
              </a:gs>
            </a:gsLst>
          </a:gradFill>
        </p:spPr>
        <p:style>
          <a:lnRef idx="1">
            <a:schemeClr val="accent1"/>
          </a:lnRef>
          <a:fillRef idx="3">
            <a:schemeClr val="accent1"/>
          </a:fillRef>
          <a:effectRef idx="2">
            <a:schemeClr val="accent1"/>
          </a:effectRef>
          <a:fontRef idx="minor">
            <a:schemeClr val="lt1"/>
          </a:fontRef>
        </p:style>
        <p:txBody>
          <a:bodyPr rtlCol="0" anchor="ctr"/>
          <a:lstStyle/>
          <a:p>
            <a:endParaRPr lang="en-US"/>
          </a:p>
        </p:txBody>
      </p:sp>
      <p:sp>
        <p:nvSpPr>
          <p:cNvPr id="30" name="Heptagon 29"/>
          <p:cNvSpPr/>
          <p:nvPr/>
        </p:nvSpPr>
        <p:spPr>
          <a:xfrm>
            <a:off x="2731621" y="4149535"/>
            <a:ext cx="126279" cy="116271"/>
          </a:xfrm>
          <a:prstGeom prst="heptagon">
            <a:avLst/>
          </a:prstGeom>
          <a:gradFill>
            <a:gsLst>
              <a:gs pos="0">
                <a:srgbClr val="FF0000"/>
              </a:gs>
              <a:gs pos="80000">
                <a:srgbClr val="FF0000"/>
              </a:gs>
              <a:gs pos="100000">
                <a:srgbClr val="FF6600"/>
              </a:gs>
            </a:gsLst>
          </a:gradFill>
        </p:spPr>
        <p:style>
          <a:lnRef idx="1">
            <a:schemeClr val="accent1"/>
          </a:lnRef>
          <a:fillRef idx="3">
            <a:schemeClr val="accent1"/>
          </a:fillRef>
          <a:effectRef idx="2">
            <a:schemeClr val="accent1"/>
          </a:effectRef>
          <a:fontRef idx="minor">
            <a:schemeClr val="lt1"/>
          </a:fontRef>
        </p:style>
        <p:txBody>
          <a:bodyPr rtlCol="0" anchor="ctr"/>
          <a:lstStyle/>
          <a:p>
            <a:endParaRPr lang="en-US"/>
          </a:p>
        </p:txBody>
      </p:sp>
      <p:pic>
        <p:nvPicPr>
          <p:cNvPr id="5" name="Picture 4" descr="2015 PPEWHYB Cover JPG.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93434" y="1066800"/>
            <a:ext cx="762898" cy="1066800"/>
          </a:xfrm>
          <a:prstGeom prst="rect">
            <a:avLst/>
          </a:prstGeom>
        </p:spPr>
      </p:pic>
      <p:sp>
        <p:nvSpPr>
          <p:cNvPr id="35" name="TextBox 34"/>
          <p:cNvSpPr txBox="1"/>
          <p:nvPr/>
        </p:nvSpPr>
        <p:spPr>
          <a:xfrm>
            <a:off x="727183" y="6022323"/>
            <a:ext cx="1295400" cy="317957"/>
          </a:xfrm>
          <a:prstGeom prst="rect">
            <a:avLst/>
          </a:prstGeom>
          <a:noFill/>
        </p:spPr>
        <p:txBody>
          <a:bodyPr wrap="square" rtlCol="0">
            <a:spAutoFit/>
          </a:bodyPr>
          <a:lstStyle/>
          <a:p>
            <a:pPr algn="ctr"/>
            <a:r>
              <a:rPr lang="en-US" sz="1400" b="1" dirty="0" smtClean="0">
                <a:latin typeface="+mj-lt"/>
                <a:cs typeface="Eurostile"/>
              </a:rPr>
              <a:t>Error Proof</a:t>
            </a:r>
            <a:endParaRPr lang="en-US" sz="1400" b="1" dirty="0">
              <a:latin typeface="+mj-lt"/>
              <a:cs typeface="Eurostile"/>
            </a:endParaRPr>
          </a:p>
        </p:txBody>
      </p:sp>
      <p:sp>
        <p:nvSpPr>
          <p:cNvPr id="36" name="TextBox 35"/>
          <p:cNvSpPr txBox="1"/>
          <p:nvPr/>
        </p:nvSpPr>
        <p:spPr>
          <a:xfrm>
            <a:off x="2883789" y="4800600"/>
            <a:ext cx="5743670" cy="523220"/>
          </a:xfrm>
          <a:prstGeom prst="rect">
            <a:avLst/>
          </a:prstGeom>
          <a:noFill/>
        </p:spPr>
        <p:txBody>
          <a:bodyPr wrap="square" rtlCol="0">
            <a:spAutoFit/>
          </a:bodyPr>
          <a:lstStyle/>
          <a:p>
            <a:pPr algn="l"/>
            <a:r>
              <a:rPr lang="en-US" sz="1400" dirty="0" smtClean="0">
                <a:latin typeface="+mj-lt"/>
                <a:cs typeface="Eurostile"/>
              </a:rPr>
              <a:t>162 pages of strategies and dialogue questions to help you stop daily goofs for good</a:t>
            </a:r>
            <a:endParaRPr lang="en-US" sz="1400" dirty="0">
              <a:latin typeface="+mj-lt"/>
              <a:cs typeface="Eurostile"/>
            </a:endParaRPr>
          </a:p>
        </p:txBody>
      </p:sp>
      <p:sp>
        <p:nvSpPr>
          <p:cNvPr id="37" name="TextBox 36"/>
          <p:cNvSpPr txBox="1"/>
          <p:nvPr/>
        </p:nvSpPr>
        <p:spPr>
          <a:xfrm>
            <a:off x="2883789" y="5334125"/>
            <a:ext cx="5721568" cy="523220"/>
          </a:xfrm>
          <a:prstGeom prst="rect">
            <a:avLst/>
          </a:prstGeom>
          <a:noFill/>
        </p:spPr>
        <p:txBody>
          <a:bodyPr wrap="square" rtlCol="0">
            <a:spAutoFit/>
          </a:bodyPr>
          <a:lstStyle/>
          <a:p>
            <a:pPr algn="l"/>
            <a:r>
              <a:rPr lang="en-US" sz="1400" dirty="0" smtClean="0">
                <a:latin typeface="+mj-lt"/>
                <a:cs typeface="Eurostile"/>
              </a:rPr>
              <a:t>Over 100 proven best practices that you can use to help error proof your key work processes</a:t>
            </a:r>
            <a:endParaRPr lang="en-US" sz="1400" dirty="0">
              <a:latin typeface="+mj-lt"/>
              <a:cs typeface="Eurostile"/>
            </a:endParaRPr>
          </a:p>
        </p:txBody>
      </p:sp>
      <p:sp>
        <p:nvSpPr>
          <p:cNvPr id="38" name="TextBox 37"/>
          <p:cNvSpPr txBox="1"/>
          <p:nvPr/>
        </p:nvSpPr>
        <p:spPr>
          <a:xfrm>
            <a:off x="2883789" y="5867525"/>
            <a:ext cx="5721568" cy="523220"/>
          </a:xfrm>
          <a:prstGeom prst="rect">
            <a:avLst/>
          </a:prstGeom>
          <a:noFill/>
        </p:spPr>
        <p:txBody>
          <a:bodyPr wrap="square" rtlCol="0">
            <a:spAutoFit/>
          </a:bodyPr>
          <a:lstStyle/>
          <a:p>
            <a:pPr algn="l"/>
            <a:r>
              <a:rPr lang="en-US" sz="1400" dirty="0" smtClean="0">
                <a:latin typeface="+mj-lt"/>
                <a:cs typeface="Eurostile"/>
              </a:rPr>
              <a:t>Can be paired with the 100 page workshop workbook that contains 13 team exercises to help you begin applying key ideas</a:t>
            </a:r>
            <a:endParaRPr lang="en-US" sz="1400" dirty="0">
              <a:latin typeface="+mj-lt"/>
              <a:cs typeface="Eurostile"/>
            </a:endParaRPr>
          </a:p>
        </p:txBody>
      </p:sp>
      <p:sp>
        <p:nvSpPr>
          <p:cNvPr id="39" name="Heptagon 38"/>
          <p:cNvSpPr/>
          <p:nvPr/>
        </p:nvSpPr>
        <p:spPr>
          <a:xfrm>
            <a:off x="2725054" y="4908820"/>
            <a:ext cx="126279" cy="116271"/>
          </a:xfrm>
          <a:prstGeom prst="heptagon">
            <a:avLst/>
          </a:prstGeom>
          <a:gradFill>
            <a:gsLst>
              <a:gs pos="0">
                <a:srgbClr val="FF0000"/>
              </a:gs>
              <a:gs pos="80000">
                <a:srgbClr val="FF0000"/>
              </a:gs>
              <a:gs pos="100000">
                <a:srgbClr val="FF6600"/>
              </a:gs>
            </a:gsLst>
          </a:gradFill>
        </p:spPr>
        <p:style>
          <a:lnRef idx="1">
            <a:schemeClr val="accent1"/>
          </a:lnRef>
          <a:fillRef idx="3">
            <a:schemeClr val="accent1"/>
          </a:fillRef>
          <a:effectRef idx="2">
            <a:schemeClr val="accent1"/>
          </a:effectRef>
          <a:fontRef idx="minor">
            <a:schemeClr val="lt1"/>
          </a:fontRef>
        </p:style>
        <p:txBody>
          <a:bodyPr rtlCol="0" anchor="ctr"/>
          <a:lstStyle/>
          <a:p>
            <a:endParaRPr lang="en-US"/>
          </a:p>
        </p:txBody>
      </p:sp>
      <p:sp>
        <p:nvSpPr>
          <p:cNvPr id="40" name="Heptagon 39"/>
          <p:cNvSpPr/>
          <p:nvPr/>
        </p:nvSpPr>
        <p:spPr>
          <a:xfrm>
            <a:off x="2725054" y="5451799"/>
            <a:ext cx="126279" cy="116271"/>
          </a:xfrm>
          <a:prstGeom prst="heptagon">
            <a:avLst/>
          </a:prstGeom>
          <a:gradFill>
            <a:gsLst>
              <a:gs pos="0">
                <a:srgbClr val="FF0000"/>
              </a:gs>
              <a:gs pos="80000">
                <a:srgbClr val="FF0000"/>
              </a:gs>
              <a:gs pos="100000">
                <a:srgbClr val="FF6600"/>
              </a:gs>
            </a:gsLst>
          </a:gradFill>
        </p:spPr>
        <p:style>
          <a:lnRef idx="1">
            <a:schemeClr val="accent1"/>
          </a:lnRef>
          <a:fillRef idx="3">
            <a:schemeClr val="accent1"/>
          </a:fillRef>
          <a:effectRef idx="2">
            <a:schemeClr val="accent1"/>
          </a:effectRef>
          <a:fontRef idx="minor">
            <a:schemeClr val="lt1"/>
          </a:fontRef>
        </p:style>
        <p:txBody>
          <a:bodyPr rtlCol="0" anchor="ctr"/>
          <a:lstStyle/>
          <a:p>
            <a:endParaRPr lang="en-US"/>
          </a:p>
        </p:txBody>
      </p:sp>
      <p:sp>
        <p:nvSpPr>
          <p:cNvPr id="41" name="Heptagon 40"/>
          <p:cNvSpPr/>
          <p:nvPr/>
        </p:nvSpPr>
        <p:spPr>
          <a:xfrm>
            <a:off x="2725054" y="5978335"/>
            <a:ext cx="126279" cy="116271"/>
          </a:xfrm>
          <a:prstGeom prst="heptagon">
            <a:avLst/>
          </a:prstGeom>
          <a:gradFill>
            <a:gsLst>
              <a:gs pos="0">
                <a:srgbClr val="FF0000"/>
              </a:gs>
              <a:gs pos="80000">
                <a:srgbClr val="FF0000"/>
              </a:gs>
              <a:gs pos="100000">
                <a:srgbClr val="FF6600"/>
              </a:gs>
            </a:gsLst>
          </a:gradFill>
        </p:spPr>
        <p:style>
          <a:lnRef idx="1">
            <a:schemeClr val="accent1"/>
          </a:lnRef>
          <a:fillRef idx="3">
            <a:schemeClr val="accent1"/>
          </a:fillRef>
          <a:effectRef idx="2">
            <a:schemeClr val="accent1"/>
          </a:effectRef>
          <a:fontRef idx="minor">
            <a:schemeClr val="lt1"/>
          </a:fontRef>
        </p:style>
        <p:txBody>
          <a:bodyPr rtlCol="0" anchor="ctr"/>
          <a:lstStyle/>
          <a:p>
            <a:endParaRPr lang="en-US"/>
          </a:p>
        </p:txBody>
      </p:sp>
      <p:pic>
        <p:nvPicPr>
          <p:cNvPr id="6" name="Picture 5" descr="Error_Proof_Cover_for_Kindle.jp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06583" y="4917423"/>
            <a:ext cx="736600" cy="1104900"/>
          </a:xfrm>
          <a:prstGeom prst="rect">
            <a:avLst/>
          </a:prstGeom>
        </p:spPr>
      </p:pic>
      <p:sp>
        <p:nvSpPr>
          <p:cNvPr id="43" name="TextBox 42"/>
          <p:cNvSpPr txBox="1"/>
          <p:nvPr/>
        </p:nvSpPr>
        <p:spPr>
          <a:xfrm>
            <a:off x="6400800" y="152400"/>
            <a:ext cx="2286000" cy="707886"/>
          </a:xfrm>
          <a:prstGeom prst="rect">
            <a:avLst/>
          </a:prstGeom>
          <a:noFill/>
        </p:spPr>
        <p:txBody>
          <a:bodyPr wrap="square" rtlCol="0">
            <a:spAutoFit/>
          </a:bodyPr>
          <a:lstStyle/>
          <a:p>
            <a:pPr algn="ctr"/>
            <a:r>
              <a:rPr lang="en-US" sz="2000" b="1" dirty="0" smtClean="0">
                <a:solidFill>
                  <a:srgbClr val="0000FF"/>
                </a:solidFill>
                <a:latin typeface="+mj-lt"/>
                <a:cs typeface="Eurostile"/>
              </a:rPr>
              <a:t>Now available on </a:t>
            </a:r>
            <a:r>
              <a:rPr lang="en-US" sz="2000" b="1" dirty="0" err="1" smtClean="0">
                <a:solidFill>
                  <a:srgbClr val="0000FF"/>
                </a:solidFill>
                <a:latin typeface="+mj-lt"/>
                <a:cs typeface="Eurostile"/>
              </a:rPr>
              <a:t>Amazon.com</a:t>
            </a:r>
            <a:r>
              <a:rPr lang="en-US" sz="2000" b="1" dirty="0" smtClean="0">
                <a:solidFill>
                  <a:srgbClr val="0000FF"/>
                </a:solidFill>
                <a:latin typeface="+mj-lt"/>
                <a:cs typeface="Eurostile"/>
              </a:rPr>
              <a:t>!</a:t>
            </a:r>
            <a:endParaRPr lang="en-US" sz="2000" b="1" dirty="0">
              <a:solidFill>
                <a:srgbClr val="0000FF"/>
              </a:solidFill>
              <a:latin typeface="+mj-lt"/>
              <a:cs typeface="Eurostile"/>
            </a:endParaRPr>
          </a:p>
        </p:txBody>
      </p:sp>
    </p:spTree>
    <p:extLst>
      <p:ext uri="{BB962C8B-B14F-4D97-AF65-F5344CB8AC3E}">
        <p14:creationId xmlns:p14="http://schemas.microsoft.com/office/powerpoint/2010/main" val="2025840950"/>
      </p:ext>
    </p:extLst>
  </p:cSld>
  <p:clrMapOvr>
    <a:masterClrMapping/>
  </p:clrMapOvr>
  <p:timing>
    <p:tnLst>
      <p:par>
        <p:cTn id="1" dur="indefinite" restart="never" nodeType="tmRoot"/>
      </p:par>
    </p:tnLst>
  </p:timing>
</p:sld>
</file>

<file path=ppt/theme/theme1.xml><?xml version="1.0" encoding="utf-8"?>
<a:theme xmlns:a="http://schemas.openxmlformats.org/drawingml/2006/main" name="Slipstream">
  <a:themeElements>
    <a:clrScheme name="Slipstream">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Slipstream">
      <a:majorFont>
        <a:latin typeface="Trebuchet MS"/>
        <a:ea typeface=""/>
        <a:cs typeface=""/>
        <a:font script="Jpan" typeface="ＭＳ ゴシック"/>
        <a:font script="Hang" typeface="HY그래픽B"/>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ＭＳ ゴシック"/>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lipstream">
      <a:fillStyleLst>
        <a:solidFill>
          <a:schemeClr val="phClr"/>
        </a:solidFill>
        <a:gradFill rotWithShape="1">
          <a:gsLst>
            <a:gs pos="28000">
              <a:schemeClr val="phClr">
                <a:tint val="18000"/>
                <a:satMod val="120000"/>
                <a:lumMod val="88000"/>
              </a:schemeClr>
            </a:gs>
            <a:gs pos="100000">
              <a:schemeClr val="phClr">
                <a:tint val="40000"/>
                <a:satMod val="100000"/>
                <a:lumMod val="78000"/>
              </a:schemeClr>
            </a:gs>
          </a:gsLst>
          <a:lin ang="5400000" scaled="0"/>
        </a:gradFill>
        <a:gradFill rotWithShape="1">
          <a:gsLst>
            <a:gs pos="0">
              <a:schemeClr val="phClr">
                <a:lumMod val="95000"/>
              </a:schemeClr>
            </a:gs>
            <a:gs pos="100000">
              <a:schemeClr val="phClr">
                <a:shade val="82000"/>
                <a:satMod val="125000"/>
                <a:lumMod val="74000"/>
              </a:schemeClr>
            </a:gs>
          </a:gsLst>
          <a:lin ang="5400000" scaled="0"/>
        </a:gradFill>
      </a:fillStyleLst>
      <a:lnStyleLst>
        <a:ln w="9525" cap="flat" cmpd="sng" algn="ctr">
          <a:solidFill>
            <a:schemeClr val="phClr"/>
          </a:solidFill>
          <a:prstDash val="solid"/>
        </a:ln>
        <a:ln w="15875" cap="flat" cmpd="sng" algn="ctr">
          <a:solidFill>
            <a:schemeClr val="phClr">
              <a:shade val="75000"/>
              <a:satMod val="125000"/>
              <a:lumMod val="75000"/>
            </a:schemeClr>
          </a:solidFill>
          <a:prstDash val="solid"/>
        </a:ln>
        <a:ln w="25400" cap="flat" cmpd="sng" algn="ctr">
          <a:solidFill>
            <a:schemeClr val="phClr"/>
          </a:solidFill>
          <a:prstDash val="solid"/>
        </a:ln>
      </a:lnStyleLst>
      <a:effectStyleLst>
        <a:effectStyle>
          <a:effectLst>
            <a:outerShdw blurRad="63500" dist="50800" dir="5400000" sx="98000" sy="98000" rotWithShape="0">
              <a:srgbClr val="000000">
                <a:alpha val="20000"/>
              </a:srgbClr>
            </a:outerShdw>
          </a:effectLst>
        </a:effectStyle>
        <a:effectStyle>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a:effectStyle>
        <a:effectStyle>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phClr">
                <a:shade val="30000"/>
                <a:satMod val="120000"/>
              </a:schemeClr>
            </a:contourClr>
          </a:sp3d>
        </a:effectStyle>
      </a:effectStyleLst>
      <a:bgFillStyleLst>
        <a:solidFill>
          <a:schemeClr val="phClr"/>
        </a:solidFill>
        <a:gradFill rotWithShape="1">
          <a:gsLst>
            <a:gs pos="0">
              <a:schemeClr val="phClr">
                <a:tint val="98000"/>
                <a:shade val="90000"/>
                <a:satMod val="160000"/>
                <a:lumMod val="100000"/>
              </a:schemeClr>
            </a:gs>
            <a:gs pos="60000">
              <a:schemeClr val="phClr">
                <a:tint val="95000"/>
                <a:shade val="100000"/>
                <a:satMod val="130000"/>
                <a:lumMod val="130000"/>
              </a:schemeClr>
            </a:gs>
            <a:gs pos="100000">
              <a:schemeClr val="phClr">
                <a:tint val="97000"/>
                <a:shade val="100000"/>
                <a:hueMod val="100000"/>
                <a:satMod val="140000"/>
                <a:lumMod val="80000"/>
              </a:schemeClr>
            </a:gs>
          </a:gsLst>
          <a:path path="circle">
            <a:fillToRect l="20000" t="10000" r="20000" b="60000"/>
          </a:path>
        </a:gradFill>
        <a:gradFill rotWithShape="1">
          <a:gsLst>
            <a:gs pos="0">
              <a:schemeClr val="phClr">
                <a:tint val="94000"/>
                <a:satMod val="160000"/>
                <a:lumMod val="160000"/>
              </a:schemeClr>
            </a:gs>
            <a:gs pos="42000">
              <a:schemeClr val="phClr">
                <a:tint val="94000"/>
                <a:shade val="94000"/>
                <a:satMod val="160000"/>
                <a:lumMod val="130000"/>
              </a:schemeClr>
            </a:gs>
            <a:gs pos="100000">
              <a:schemeClr val="phClr">
                <a:tint val="97000"/>
                <a:shade val="94000"/>
                <a:satMod val="180000"/>
                <a:lumMod val="84000"/>
              </a:schemeClr>
            </a:gs>
          </a:gsLst>
          <a:path path="circle">
            <a:fillToRect l="24000" t="44000" r="24000" b="12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Slipstream.thmx</Template>
  <TotalTime>2480</TotalTime>
  <Words>7698</Words>
  <Application>Microsoft Macintosh PowerPoint</Application>
  <PresentationFormat>On-screen Show (4:3)</PresentationFormat>
  <Paragraphs>1170</Paragraphs>
  <Slides>139</Slides>
  <Notes>0</Notes>
  <HiddenSlides>0</HiddenSlides>
  <MMClips>0</MMClips>
  <ScaleCrop>false</ScaleCrop>
  <HeadingPairs>
    <vt:vector size="8" baseType="variant">
      <vt:variant>
        <vt:lpstr>Fonts Used</vt:lpstr>
      </vt:variant>
      <vt:variant>
        <vt:i4>19</vt:i4>
      </vt:variant>
      <vt:variant>
        <vt:lpstr>Theme</vt:lpstr>
      </vt:variant>
      <vt:variant>
        <vt:i4>1</vt:i4>
      </vt:variant>
      <vt:variant>
        <vt:lpstr>Embedded OLE Servers</vt:lpstr>
      </vt:variant>
      <vt:variant>
        <vt:i4>4</vt:i4>
      </vt:variant>
      <vt:variant>
        <vt:lpstr>Slide Titles</vt:lpstr>
      </vt:variant>
      <vt:variant>
        <vt:i4>139</vt:i4>
      </vt:variant>
    </vt:vector>
  </HeadingPairs>
  <TitlesOfParts>
    <vt:vector size="163" baseType="lpstr">
      <vt:lpstr>Apple LiSung Light</vt:lpstr>
      <vt:lpstr>Arial</vt:lpstr>
      <vt:lpstr>Arial Black</vt:lpstr>
      <vt:lpstr>Arial Rounded MT Bold</vt:lpstr>
      <vt:lpstr>Calibri</vt:lpstr>
      <vt:lpstr>Candara</vt:lpstr>
      <vt:lpstr>Comic Sans MS</vt:lpstr>
      <vt:lpstr>Eras Demi ITC</vt:lpstr>
      <vt:lpstr>Eurostile</vt:lpstr>
      <vt:lpstr>Georgia</vt:lpstr>
      <vt:lpstr>Mangal</vt:lpstr>
      <vt:lpstr>Marker Felt</vt:lpstr>
      <vt:lpstr>ＭＳ Ｐゴシック</vt:lpstr>
      <vt:lpstr>ＭＳ ゴシック</vt:lpstr>
      <vt:lpstr>Synchro LET</vt:lpstr>
      <vt:lpstr>Tahoma</vt:lpstr>
      <vt:lpstr>Times New Roman</vt:lpstr>
      <vt:lpstr>Trebuchet MS</vt:lpstr>
      <vt:lpstr>Verdana</vt:lpstr>
      <vt:lpstr>Slipstream</vt:lpstr>
      <vt:lpstr>CorelDRAW</vt:lpstr>
      <vt:lpstr>CorelDRAW!</vt:lpstr>
      <vt:lpstr>Chart</vt:lpstr>
      <vt:lpstr>Worksheet</vt:lpstr>
      <vt:lpstr>The Eight Factors of Effective Change  How to Prevent Failing Fixes</vt:lpstr>
      <vt:lpstr>A Need for More Effective Fixes</vt:lpstr>
      <vt:lpstr>The Psychology of Failing Fixes</vt:lpstr>
      <vt:lpstr>Too Busy to Change?</vt:lpstr>
      <vt:lpstr>Improving Processes in Healthcare</vt:lpstr>
      <vt:lpstr>Thirty+ Years of Personal Learning</vt:lpstr>
      <vt:lpstr>Potential Learning Opportunities</vt:lpstr>
      <vt:lpstr>My Error Proof Motivations</vt:lpstr>
      <vt:lpstr>How Much Risk Can We Accept?</vt:lpstr>
      <vt:lpstr>Is 99% Good Enough?</vt:lpstr>
      <vt:lpstr>What is the Root Cause?</vt:lpstr>
      <vt:lpstr>A Key Improvement Thought</vt:lpstr>
      <vt:lpstr>Test Yourself! How Many F’s Do You Count?</vt:lpstr>
      <vt:lpstr>How Effective are Your Safeguards?</vt:lpstr>
      <vt:lpstr>Stacking Safeguards to Reduce Risk of Error</vt:lpstr>
      <vt:lpstr>All Fixes are Not Created Equal</vt:lpstr>
      <vt:lpstr>Creating Better Work Packages</vt:lpstr>
      <vt:lpstr>How Good Do We Need to Be?</vt:lpstr>
      <vt:lpstr>What’s Your Potential for Error?</vt:lpstr>
      <vt:lpstr>What Does It Take to Be Error Proof?</vt:lpstr>
      <vt:lpstr>Thoughts on Human Error and Performance</vt:lpstr>
      <vt:lpstr>What is Mistake Proofing?</vt:lpstr>
      <vt:lpstr>Errors versus Defects</vt:lpstr>
      <vt:lpstr>3 Rules of Error Proofing</vt:lpstr>
      <vt:lpstr>Shingo’s Zero Defect Strategies</vt:lpstr>
      <vt:lpstr>PowerPoint Presentation</vt:lpstr>
      <vt:lpstr>PowerPoint Presentation</vt:lpstr>
      <vt:lpstr>The Culture Loop</vt:lpstr>
      <vt:lpstr>What’s Holding Us Back?</vt:lpstr>
      <vt:lpstr>The Key to Proactive Improvement</vt:lpstr>
      <vt:lpstr>The Proactive Path to Error Proof</vt:lpstr>
      <vt:lpstr>Exploring the Eight Cognitive Processes</vt:lpstr>
      <vt:lpstr>Eight Cognitive Processes</vt:lpstr>
      <vt:lpstr>Forgetting the Weaknesses of Memory</vt:lpstr>
      <vt:lpstr>Creating Long Term Memory Pathways</vt:lpstr>
      <vt:lpstr>How Memory-Based are You?</vt:lpstr>
      <vt:lpstr>How Aware are You?</vt:lpstr>
      <vt:lpstr>Are We Failing to Communicate?</vt:lpstr>
      <vt:lpstr>What Your Communication Preferences?</vt:lpstr>
      <vt:lpstr>The Map is Not the Territory</vt:lpstr>
      <vt:lpstr>How are You Processing That?</vt:lpstr>
      <vt:lpstr>Do You See a Pattern Here?</vt:lpstr>
      <vt:lpstr>Get a Grip!</vt:lpstr>
      <vt:lpstr>Test Yourself!</vt:lpstr>
      <vt:lpstr>A Daily Dose of Rationale</vt:lpstr>
      <vt:lpstr>I’ll Let You be the Judge of That</vt:lpstr>
      <vt:lpstr>Get Your Mind Right</vt:lpstr>
      <vt:lpstr>Maintain Your Brain</vt:lpstr>
      <vt:lpstr>Feed Your Brain</vt:lpstr>
      <vt:lpstr>Exercise Your Brain!</vt:lpstr>
      <vt:lpstr>Rest Your Brain</vt:lpstr>
      <vt:lpstr>Our Need for Value Added Sleep</vt:lpstr>
      <vt:lpstr>The Sleep Process</vt:lpstr>
      <vt:lpstr>What is Your Sleep Quality Index?</vt:lpstr>
      <vt:lpstr>Charting Your SQI Over Time</vt:lpstr>
      <vt:lpstr>Getting More Value Added Sleep</vt:lpstr>
      <vt:lpstr>Step Up Your Fixes to Escape Reactive World</vt:lpstr>
      <vt:lpstr>Why are We Trying The Same Fix Again?</vt:lpstr>
      <vt:lpstr>Why Our Fixes Fail</vt:lpstr>
      <vt:lpstr>What’s a Systems Change … Really?</vt:lpstr>
      <vt:lpstr>How Often Do Your Fixes Fail?</vt:lpstr>
      <vt:lpstr>Evidence of Failing Fixes</vt:lpstr>
      <vt:lpstr>It’s the Systems, Silly …</vt:lpstr>
      <vt:lpstr>What is Really Affecting Sales?</vt:lpstr>
      <vt:lpstr>What Really Needs to Change?</vt:lpstr>
      <vt:lpstr>Why Effective Fixes Matter</vt:lpstr>
      <vt:lpstr>Creating a Great Corrective Action Burger</vt:lpstr>
      <vt:lpstr>Assessing Potential Fix Impact</vt:lpstr>
      <vt:lpstr>Are All of Your Root Causes Being Fixed?</vt:lpstr>
      <vt:lpstr>Measuring Potential Fix Impact</vt:lpstr>
      <vt:lpstr>How to Step Up Your Fixes</vt:lpstr>
      <vt:lpstr>Example Fix That Will Fail #1</vt:lpstr>
      <vt:lpstr>Example Fix That Will Fail #2</vt:lpstr>
      <vt:lpstr>What Error Rate Do You Want to Sustain?</vt:lpstr>
      <vt:lpstr>Key Approaches for Reducing Human Error</vt:lpstr>
      <vt:lpstr>Team Exercise #1 What’s Affecting Your Corrective Action Effectiveness?</vt:lpstr>
      <vt:lpstr>Contact Information</vt:lpstr>
      <vt:lpstr>The Five P’s of Perfection</vt:lpstr>
      <vt:lpstr>The Foundational Power of Paper</vt:lpstr>
      <vt:lpstr>A Clinical Example of Process Improvement</vt:lpstr>
      <vt:lpstr>Best Practice Work Instruction Design</vt:lpstr>
      <vt:lpstr>Work Instruction Examples</vt:lpstr>
      <vt:lpstr>Example Job Hazard Analysis Form</vt:lpstr>
      <vt:lpstr>Getting Information Closer to the Work</vt:lpstr>
      <vt:lpstr>Creating Better Work Packages</vt:lpstr>
      <vt:lpstr>Perfect Practice Makes Perfect</vt:lpstr>
      <vt:lpstr>Three Impact Areas</vt:lpstr>
      <vt:lpstr>Exploring the Training Half Life</vt:lpstr>
      <vt:lpstr>Learning Styles and Neural Pathways</vt:lpstr>
      <vt:lpstr>Error Proofing Your Training System</vt:lpstr>
      <vt:lpstr>Certification Process Pieces</vt:lpstr>
      <vt:lpstr>Example Position Certification</vt:lpstr>
      <vt:lpstr>Position Observation Checklist (POC) Example</vt:lpstr>
      <vt:lpstr>Skill Certification Best Practices</vt:lpstr>
      <vt:lpstr>Training Effectiveness Spectrum</vt:lpstr>
      <vt:lpstr>Developing a Positive, Error Proof Culture</vt:lpstr>
      <vt:lpstr>What is Really Being Reinforced?</vt:lpstr>
      <vt:lpstr>The Enforcement Matrix</vt:lpstr>
      <vt:lpstr>Layers of Enforcement Example</vt:lpstr>
      <vt:lpstr>Reinforcing Safe Work Behaviors</vt:lpstr>
      <vt:lpstr>Enforcing Through Relationships</vt:lpstr>
      <vt:lpstr>The Formal Recognition Spectrum</vt:lpstr>
      <vt:lpstr>Rule Enforcement Best Practices</vt:lpstr>
      <vt:lpstr>Be Prepared</vt:lpstr>
      <vt:lpstr>Fail to Plan, Plan to Fail</vt:lpstr>
      <vt:lpstr>Daily Job Preparation Spectrum</vt:lpstr>
      <vt:lpstr>Conducting Effective Pre-Task Reviews</vt:lpstr>
      <vt:lpstr>Elements of Effective Job Preparation</vt:lpstr>
      <vt:lpstr>Work Group Meeting Survey Example</vt:lpstr>
      <vt:lpstr>Using Processes to Guide People</vt:lpstr>
      <vt:lpstr>Key Human Engineering Factors</vt:lpstr>
      <vt:lpstr>Examples of HMI ‘High Error’ Systems</vt:lpstr>
      <vt:lpstr>Where Proprioception Really Matters</vt:lpstr>
      <vt:lpstr>Job Aids Help Reduce Human Error</vt:lpstr>
      <vt:lpstr>Color Coding to Reduce Human Errors</vt:lpstr>
      <vt:lpstr>Engineering Out the Potential for Error</vt:lpstr>
      <vt:lpstr>The New Human Machine Interface</vt:lpstr>
      <vt:lpstr>Possible RFID Applications</vt:lpstr>
      <vt:lpstr>Active versus Passive RFID Applications</vt:lpstr>
      <vt:lpstr>Managing Assets with Lean Data Capture</vt:lpstr>
      <vt:lpstr>Tag You’re It! At Celebration Health</vt:lpstr>
      <vt:lpstr>Organizational Ergonomics Best Practices</vt:lpstr>
      <vt:lpstr>The Daily Process of Error Proofing</vt:lpstr>
      <vt:lpstr>Three Approaches to Improvement</vt:lpstr>
      <vt:lpstr>The Key to Error Prevention</vt:lpstr>
      <vt:lpstr>PowerPoint Presentation</vt:lpstr>
      <vt:lpstr>All Processes Have Vital Signs!</vt:lpstr>
      <vt:lpstr>Example Error Tracker Database</vt:lpstr>
      <vt:lpstr>The Process Improvement Process</vt:lpstr>
      <vt:lpstr>Planning to Become More Error Proof</vt:lpstr>
      <vt:lpstr>Shifting Mindsets</vt:lpstr>
      <vt:lpstr>What Should Happen When You Improve?</vt:lpstr>
      <vt:lpstr>What Error Rate Do You Want to Sustain?</vt:lpstr>
      <vt:lpstr>Eight Key Error Proofing Practices</vt:lpstr>
      <vt:lpstr>Strategies for Improvement</vt:lpstr>
      <vt:lpstr>Reducing Daily ‘At Risk’ Behaviors</vt:lpstr>
      <vt:lpstr>Team Exercise #2 Planning for Future Error Proofing</vt:lpstr>
      <vt:lpstr>Contact Info</vt:lpstr>
      <vt:lpstr>New Books by Kevin McManus!</vt:lpstr>
    </vt:vector>
  </TitlesOfParts>
  <Company>Great Systems</Company>
  <LinksUpToDate>false</LinksUpToDate>
  <SharedDoc>false</SharedDoc>
  <HyperlinksChanged>false</HyperlinksChanged>
  <AppVersion>15.0038</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Kevin McManus</dc:creator>
  <cp:lastModifiedBy>Kevin McManus</cp:lastModifiedBy>
  <cp:revision>441</cp:revision>
  <cp:lastPrinted>2016-05-02T16:27:33Z</cp:lastPrinted>
  <dcterms:created xsi:type="dcterms:W3CDTF">2013-01-07T22:30:30Z</dcterms:created>
  <dcterms:modified xsi:type="dcterms:W3CDTF">2017-09-18T17:36:00Z</dcterms:modified>
</cp:coreProperties>
</file>