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3" r:id="rId2"/>
    <p:sldId id="266" r:id="rId3"/>
    <p:sldId id="267" r:id="rId4"/>
    <p:sldId id="268" r:id="rId5"/>
    <p:sldId id="269" r:id="rId6"/>
    <p:sldId id="272" r:id="rId7"/>
    <p:sldId id="270" r:id="rId8"/>
    <p:sldId id="271" r:id="rId9"/>
    <p:sldId id="273" r:id="rId10"/>
    <p:sldId id="274" r:id="rId11"/>
    <p:sldId id="275" r:id="rId12"/>
    <p:sldId id="276" r:id="rId13"/>
    <p:sldId id="277" r:id="rId14"/>
  </p:sldIdLst>
  <p:sldSz cx="9144000" cy="6858000" type="screen4x3"/>
  <p:notesSz cx="6794500" cy="9906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9E9F"/>
    <a:srgbClr val="FFFFFF"/>
    <a:srgbClr val="DDDDDD"/>
    <a:srgbClr val="00A5EB"/>
    <a:srgbClr val="FFCC00"/>
    <a:srgbClr val="FF00FF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126" autoAdjust="0"/>
    <p:restoredTop sz="94822" autoAdjust="0"/>
  </p:normalViewPr>
  <p:slideViewPr>
    <p:cSldViewPr snapToGrid="0">
      <p:cViewPr varScale="1">
        <p:scale>
          <a:sx n="130" d="100"/>
          <a:sy n="130" d="100"/>
        </p:scale>
        <p:origin x="-1860" y="-84"/>
      </p:cViewPr>
      <p:guideLst>
        <p:guide orient="horz" pos="3816"/>
        <p:guide orient="horz" pos="167"/>
        <p:guide orient="horz" pos="616"/>
        <p:guide orient="horz" pos="2672"/>
        <p:guide orient="horz" pos="1165"/>
        <p:guide pos="5551"/>
        <p:guide pos="1551"/>
        <p:guide pos="4178"/>
        <p:guide pos="2927"/>
        <p:guide pos="2809"/>
        <p:guide pos="178"/>
        <p:guide pos="4299"/>
        <p:guide pos="14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130" y="-96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736858A-39C2-4BA9-B2EA-2EBB3C5D7C0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034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6858A-39C2-4BA9-B2EA-2EBB3C5D7C0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40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6858A-39C2-4BA9-B2EA-2EBB3C5D7C0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141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ChangeArrowheads="1"/>
          </p:cNvSpPr>
          <p:nvPr/>
        </p:nvSpPr>
        <p:spPr bwMode="auto">
          <a:xfrm>
            <a:off x="0" y="0"/>
            <a:ext cx="9144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2100" y="1363663"/>
            <a:ext cx="8520113" cy="485775"/>
          </a:xfrm>
        </p:spPr>
        <p:txBody>
          <a:bodyPr/>
          <a:lstStyle>
            <a:lvl1pPr marL="0" indent="0">
              <a:buFont typeface="Arial Black" pitchFamily="34" charset="0"/>
              <a:buNone/>
              <a:defRPr b="1">
                <a:solidFill>
                  <a:srgbClr val="F28E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40243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82575" y="0"/>
            <a:ext cx="8520113" cy="1266825"/>
          </a:xfrm>
        </p:spPr>
        <p:txBody>
          <a:bodyPr anchor="b"/>
          <a:lstStyle>
            <a:lvl1pPr>
              <a:lnSpc>
                <a:spcPct val="80000"/>
              </a:lnSpc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pic>
        <p:nvPicPr>
          <p:cNvPr id="402441" name="Picture 9" descr="DESY-Logo-cyan-RGB_g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4" t="-4523" r="-13409"/>
          <a:stretch>
            <a:fillRect/>
          </a:stretch>
        </p:blipFill>
        <p:spPr bwMode="auto">
          <a:xfrm>
            <a:off x="7794625" y="5684838"/>
            <a:ext cx="1149350" cy="102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48" name="Text Box 16"/>
          <p:cNvSpPr txBox="1">
            <a:spLocks noChangeArrowheads="1"/>
          </p:cNvSpPr>
          <p:nvPr userDrawn="1"/>
        </p:nvSpPr>
        <p:spPr bwMode="auto">
          <a:xfrm>
            <a:off x="2003425" y="2481263"/>
            <a:ext cx="2855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pic>
        <p:nvPicPr>
          <p:cNvPr id="402453" name="Picture 21" descr="HG_LOGO_70_ENG_K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5949950"/>
            <a:ext cx="1473200" cy="59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340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83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2575" y="977900"/>
            <a:ext cx="4183063" cy="479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8038" y="977900"/>
            <a:ext cx="4184650" cy="479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62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38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059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80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27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059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940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0200" y="103188"/>
            <a:ext cx="2132013" cy="5667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2575" y="103188"/>
            <a:ext cx="6245225" cy="5667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279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ChangeArrowheads="1"/>
          </p:cNvSpPr>
          <p:nvPr/>
        </p:nvSpPr>
        <p:spPr bwMode="auto">
          <a:xfrm>
            <a:off x="0" y="0"/>
            <a:ext cx="9144000" cy="744538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2575" y="977900"/>
            <a:ext cx="8520113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103188"/>
            <a:ext cx="8520113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401413" name="Rectangle 5"/>
          <p:cNvSpPr>
            <a:spLocks noChangeArrowheads="1"/>
          </p:cNvSpPr>
          <p:nvPr/>
        </p:nvSpPr>
        <p:spPr bwMode="auto">
          <a:xfrm>
            <a:off x="282575" y="6280150"/>
            <a:ext cx="75930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anchor="ctr"/>
          <a:lstStyle/>
          <a:p>
            <a:pPr algn="r" eaLnBrk="1" hangingPunct="1"/>
            <a:r>
              <a:rPr lang="en-GB" sz="900" b="1" dirty="0" smtClean="0">
                <a:solidFill>
                  <a:schemeClr val="bg2"/>
                </a:solidFill>
              </a:rPr>
              <a:t>Anca Ciobanu  </a:t>
            </a:r>
            <a:r>
              <a:rPr lang="en-GB" sz="900" dirty="0" smtClean="0">
                <a:solidFill>
                  <a:schemeClr val="bg2"/>
                </a:solidFill>
              </a:rPr>
              <a:t>|  ITSF 2017 |  September 20 </a:t>
            </a:r>
            <a:r>
              <a:rPr lang="en-GB" sz="900" dirty="0" err="1" smtClean="0">
                <a:solidFill>
                  <a:schemeClr val="bg2"/>
                </a:solidFill>
              </a:rPr>
              <a:t>th</a:t>
            </a:r>
            <a:r>
              <a:rPr lang="en-GB" sz="900" dirty="0" smtClean="0">
                <a:solidFill>
                  <a:schemeClr val="bg2"/>
                </a:solidFill>
              </a:rPr>
              <a:t> </a:t>
            </a:r>
            <a:r>
              <a:rPr lang="en-GB" sz="900" dirty="0">
                <a:solidFill>
                  <a:schemeClr val="bg2"/>
                </a:solidFill>
              </a:rPr>
              <a:t>|  </a:t>
            </a:r>
            <a:r>
              <a:rPr lang="en-GB" sz="900" b="1" dirty="0">
                <a:solidFill>
                  <a:schemeClr val="bg2"/>
                </a:solidFill>
              </a:rPr>
              <a:t>Page </a:t>
            </a:r>
            <a:fld id="{ABA098E9-E6EE-44BF-9612-6777A6DF1330}" type="slidenum">
              <a:rPr lang="en-GB" sz="900" b="1" smtClean="0">
                <a:solidFill>
                  <a:schemeClr val="bg2"/>
                </a:solidFill>
              </a:rPr>
              <a:pPr algn="r" eaLnBrk="1" hangingPunct="1"/>
              <a:t>‹#›</a:t>
            </a:fld>
            <a:endParaRPr lang="en-GB" sz="900" b="1" dirty="0">
              <a:solidFill>
                <a:schemeClr val="bg2"/>
              </a:solidFill>
            </a:endParaRPr>
          </a:p>
        </p:txBody>
      </p:sp>
      <p:pic>
        <p:nvPicPr>
          <p:cNvPr id="401418" name="Picture 10" descr="DESY-Logo-cyan-RGB_g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4" t="-7854" r="-18587" b="-12566"/>
          <a:stretch>
            <a:fillRect/>
          </a:stretch>
        </p:blipFill>
        <p:spPr bwMode="auto">
          <a:xfrm>
            <a:off x="8035925" y="6099175"/>
            <a:ext cx="776288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1" fontAlgn="base" hangingPunct="1">
        <a:spcBef>
          <a:spcPct val="0"/>
        </a:spcBef>
        <a:spcAft>
          <a:spcPct val="50000"/>
        </a:spcAft>
        <a:buClr>
          <a:srgbClr val="F28E00"/>
        </a:buClr>
        <a:buFont typeface="Arial Black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1" fontAlgn="base" hangingPunct="1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1" fontAlgn="base" hangingPunct="1">
        <a:spcBef>
          <a:spcPct val="0"/>
        </a:spcBef>
        <a:spcAft>
          <a:spcPct val="0"/>
        </a:spcAft>
        <a:buClr>
          <a:srgbClr val="FF9900"/>
        </a:buClr>
        <a:buFont typeface="Arial Black" pitchFamily="34" charset="0"/>
        <a:defRPr sz="1200">
          <a:solidFill>
            <a:schemeClr val="tx1"/>
          </a:solidFill>
          <a:latin typeface="+mn-lt"/>
        </a:defRPr>
      </a:lvl3pPr>
      <a:lvl4pPr marL="1644650" indent="-228600" algn="l" rtl="0" eaLnBrk="1" fontAlgn="base" hangingPunct="1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73" name="Rectangle 2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International Technical </a:t>
            </a:r>
            <a:r>
              <a:rPr lang="de-DE" sz="32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Safety</a:t>
            </a:r>
            <a:r>
              <a:rPr lang="de-DE" sz="32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Forum </a:t>
            </a:r>
            <a:r>
              <a:rPr lang="de-DE" sz="320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2017</a:t>
            </a:r>
            <a:endParaRPr lang="de-DE" sz="3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5374" name="Rectangle 30"/>
          <p:cNvSpPr>
            <a:spLocks noGrp="1" noChangeArrowheads="1"/>
          </p:cNvSpPr>
          <p:nvPr>
            <p:ph type="subTitle" idx="1"/>
          </p:nvPr>
        </p:nvSpPr>
        <p:spPr>
          <a:xfrm>
            <a:off x="216738" y="2753551"/>
            <a:ext cx="8529638" cy="485775"/>
          </a:xfrm>
        </p:spPr>
        <p:txBody>
          <a:bodyPr/>
          <a:lstStyle/>
          <a:p>
            <a:pPr algn="ctr"/>
            <a:r>
              <a:rPr lang="en-US" cap="all" dirty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cs typeface="Times New Roman" panose="02020603050405020304" pitchFamily="18" charset="0"/>
              </a:rPr>
              <a:t>New projects and challenges at DESY campus</a:t>
            </a:r>
            <a:endParaRPr lang="de-DE" cap="all" dirty="0">
              <a:ln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cs typeface="Times New Roman" panose="02020603050405020304" pitchFamily="18" charset="0"/>
            </a:endParaRPr>
          </a:p>
          <a:p>
            <a:pPr algn="ctr"/>
            <a:endParaRPr lang="de-DE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7"/>
          <p:cNvSpPr txBox="1"/>
          <p:nvPr/>
        </p:nvSpPr>
        <p:spPr>
          <a:xfrm>
            <a:off x="4860032" y="3581422"/>
            <a:ext cx="32403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Anca-Simona Ciobanu</a:t>
            </a:r>
            <a:r>
              <a:rPr lang="de-DE" dirty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de-DE" dirty="0" smtClean="0">
              <a:solidFill>
                <a:schemeClr val="accent1"/>
              </a:solidFill>
              <a:latin typeface="+mn-lt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de-DE" dirty="0" smtClean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DESY Hamburg, Germany </a:t>
            </a:r>
          </a:p>
          <a:p>
            <a:r>
              <a:rPr lang="de-DE" dirty="0" smtClean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Vancouver, September 2017</a:t>
            </a:r>
          </a:p>
          <a:p>
            <a:endParaRPr lang="de-DE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Ellipse 1"/>
          <p:cNvSpPr>
            <a:spLocks noChangeAspect="1"/>
          </p:cNvSpPr>
          <p:nvPr/>
        </p:nvSpPr>
        <p:spPr bwMode="auto">
          <a:xfrm>
            <a:off x="8446481" y="1056904"/>
            <a:ext cx="108000" cy="108000"/>
          </a:xfrm>
          <a:prstGeom prst="ellipse">
            <a:avLst/>
          </a:prstGeom>
          <a:solidFill>
            <a:srgbClr val="E8A31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+mn-lt"/>
                <a:cs typeface="Times New Roman" panose="02020603050405020304" pitchFamily="18" charset="0"/>
              </a:rPr>
              <a:t>Overview</a:t>
            </a:r>
            <a:endParaRPr lang="de-DE" dirty="0">
              <a:latin typeface="+mn-lt"/>
            </a:endParaRPr>
          </a:p>
        </p:txBody>
      </p:sp>
      <p:sp>
        <p:nvSpPr>
          <p:cNvPr id="4413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2575" y="977901"/>
            <a:ext cx="7617841" cy="2533396"/>
          </a:xfrm>
        </p:spPr>
        <p:txBody>
          <a:bodyPr/>
          <a:lstStyle/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600" dirty="0">
                <a:cs typeface="Times New Roman" pitchFamily="18" charset="0"/>
              </a:rPr>
              <a:t>PETRA III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600" dirty="0">
                <a:cs typeface="Times New Roman" pitchFamily="18" charset="0"/>
              </a:rPr>
              <a:t>  </a:t>
            </a:r>
            <a:r>
              <a:rPr lang="en-US" sz="1600" dirty="0" smtClean="0">
                <a:cs typeface="Times New Roman" pitchFamily="18" charset="0"/>
              </a:rPr>
              <a:t>PETRA </a:t>
            </a:r>
            <a:r>
              <a:rPr lang="en-US" sz="1600" dirty="0">
                <a:cs typeface="Times New Roman" pitchFamily="18" charset="0"/>
              </a:rPr>
              <a:t>Extension East Hall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600" dirty="0">
                <a:cs typeface="Times New Roman" pitchFamily="18" charset="0"/>
              </a:rPr>
              <a:t>  </a:t>
            </a:r>
            <a:r>
              <a:rPr lang="en-US" sz="1600" dirty="0" smtClean="0">
                <a:cs typeface="Times New Roman" pitchFamily="18" charset="0"/>
              </a:rPr>
              <a:t>PETRA </a:t>
            </a:r>
            <a:r>
              <a:rPr lang="en-US" sz="1600" dirty="0">
                <a:cs typeface="Times New Roman" pitchFamily="18" charset="0"/>
              </a:rPr>
              <a:t>Extension North Hall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600" dirty="0">
                <a:cs typeface="Times New Roman" pitchFamily="18" charset="0"/>
              </a:rPr>
              <a:t>  </a:t>
            </a:r>
            <a:r>
              <a:rPr lang="en-US" sz="1600" dirty="0" smtClean="0">
                <a:cs typeface="Times New Roman" pitchFamily="18" charset="0"/>
              </a:rPr>
              <a:t>FLASH1 </a:t>
            </a:r>
            <a:r>
              <a:rPr lang="en-US" sz="1600" dirty="0">
                <a:cs typeface="Times New Roman" pitchFamily="18" charset="0"/>
              </a:rPr>
              <a:t>and FLASH2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600" dirty="0">
                <a:cs typeface="Times New Roman" pitchFamily="18" charset="0"/>
              </a:rPr>
              <a:t>  </a:t>
            </a:r>
            <a:r>
              <a:rPr lang="en-US" sz="1600" dirty="0" smtClean="0">
                <a:cs typeface="Times New Roman" pitchFamily="18" charset="0"/>
              </a:rPr>
              <a:t>PETRA </a:t>
            </a:r>
            <a:r>
              <a:rPr lang="en-US" sz="1600" dirty="0">
                <a:cs typeface="Times New Roman" pitchFamily="18" charset="0"/>
              </a:rPr>
              <a:t>IV</a:t>
            </a:r>
          </a:p>
          <a:p>
            <a:endParaRPr lang="de-DE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2" y="2788081"/>
            <a:ext cx="667598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3"/>
            <a:ext cx="8424936" cy="340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2751" y="4419600"/>
            <a:ext cx="84687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built in 1978 as a particle physics experiment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rebuilt as a synchrotron radiation source stating in 2007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operation since 2010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upgrade: March 2014 – April 2015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back in operation since April 2015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shutdowns for accommodation of extension beamlines: Jan.-Apr.2016 and Jan.-Apr.2017</a:t>
            </a:r>
          </a:p>
          <a:p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194654"/>
            <a:ext cx="6136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PETRA III – Operation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and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developments</a:t>
            </a:r>
            <a:endParaRPr lang="de-DE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955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24093"/>
            <a:ext cx="3672408" cy="2408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683" y="824093"/>
            <a:ext cx="3215048" cy="190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03956" y="1674437"/>
            <a:ext cx="852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Germany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2099696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63.4</a:t>
            </a:r>
            <a:r>
              <a:rPr lang="de-DE" dirty="0" smtClean="0"/>
              <a:t>%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322" y="3819144"/>
            <a:ext cx="3810000" cy="229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362450" y="2905513"/>
            <a:ext cx="437351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+mn-lt"/>
                <a:cs typeface="Times New Roman" pitchFamily="18" charset="0"/>
              </a:rPr>
              <a:t>P01 High Resolution Dynamics 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P02.1 High Resolution Powder Diffraction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P02.2 Extreme Conditions </a:t>
            </a:r>
          </a:p>
          <a:p>
            <a:r>
              <a:rPr lang="nl-NL" sz="1400" dirty="0" smtClean="0">
                <a:latin typeface="+mn-lt"/>
                <a:cs typeface="Times New Roman" pitchFamily="18" charset="0"/>
              </a:rPr>
              <a:t>P03 SAXS/GISAXS (micro &amp; nano focus) 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P04 Variable Polarization XVUV</a:t>
            </a:r>
            <a:endParaRPr lang="el-GR" sz="1400" dirty="0" smtClean="0">
              <a:latin typeface="+mn-lt"/>
              <a:cs typeface="Times New Roman" pitchFamily="18" charset="0"/>
            </a:endParaRP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P05 Imaging &amp; Tomography (HZG)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P06 Micro- and </a:t>
            </a:r>
            <a:r>
              <a:rPr lang="en-US" sz="1400" dirty="0" err="1" smtClean="0">
                <a:latin typeface="+mn-lt"/>
                <a:cs typeface="Times New Roman" pitchFamily="18" charset="0"/>
              </a:rPr>
              <a:t>Nano</a:t>
            </a:r>
            <a:r>
              <a:rPr lang="en-US" sz="1400" dirty="0" smtClean="0">
                <a:latin typeface="+mn-lt"/>
                <a:cs typeface="Times New Roman" pitchFamily="18" charset="0"/>
              </a:rPr>
              <a:t> Probe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P07 High Energy Materials Sciences (HZG)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P08 High Resolution Diffraction 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P09 Resonant Scattering &amp; Diffraction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P10 Coherence Applications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P11 Bio Imaging &amp; Diffraction</a:t>
            </a: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P12 Bio SAXS (EMBL)</a:t>
            </a:r>
            <a:endParaRPr lang="el-GR" sz="1400" dirty="0" smtClean="0">
              <a:latin typeface="+mn-lt"/>
              <a:cs typeface="Times New Roman" pitchFamily="18" charset="0"/>
            </a:endParaRP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P13 Macromolecular Crystallography (EMBL)</a:t>
            </a:r>
            <a:endParaRPr lang="el-GR" sz="1400" dirty="0" smtClean="0">
              <a:latin typeface="+mn-lt"/>
              <a:cs typeface="Times New Roman" pitchFamily="18" charset="0"/>
            </a:endParaRPr>
          </a:p>
          <a:p>
            <a:r>
              <a:rPr lang="en-US" sz="1400" dirty="0" smtClean="0">
                <a:latin typeface="+mn-lt"/>
                <a:cs typeface="Times New Roman" pitchFamily="18" charset="0"/>
              </a:rPr>
              <a:t>P14 Macromolecular Crystallography (EMBL)</a:t>
            </a:r>
            <a:endParaRPr lang="el-GR" sz="1400" dirty="0" smtClean="0">
              <a:latin typeface="+mn-lt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018" y="201968"/>
            <a:ext cx="5679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PETRA III –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Statistics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of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year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2016</a:t>
            </a:r>
            <a:endParaRPr lang="de-DE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77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483" y="93490"/>
            <a:ext cx="80357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User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chemistry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laboratories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in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Max von Laue Hall</a:t>
            </a:r>
            <a:endParaRPr lang="de-DE" sz="2400" b="1" dirty="0">
              <a:latin typeface="+mn-lt"/>
            </a:endParaRPr>
          </a:p>
        </p:txBody>
      </p:sp>
      <p:pic>
        <p:nvPicPr>
          <p:cNvPr id="3" name="Picture 4" descr="C:\Users\aciobanu\Desktop\IMG_13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86" y="1043635"/>
            <a:ext cx="2133600" cy="284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aciobanu\Desktop\IMG_13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857" y="1043634"/>
            <a:ext cx="2133600" cy="284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343400"/>
            <a:ext cx="2512857" cy="18846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601" y="4221088"/>
            <a:ext cx="2268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 err="1" smtClean="0">
                <a:latin typeface="+mn-lt"/>
                <a:cs typeface="Times New Roman" panose="02020603050405020304" pitchFamily="18" charset="0"/>
              </a:rPr>
              <a:t>Beamlines</a:t>
            </a:r>
            <a:r>
              <a:rPr lang="de-DE" i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de-DE" i="1" dirty="0" err="1" smtClean="0">
                <a:latin typeface="+mn-lt"/>
                <a:cs typeface="Times New Roman" panose="02020603050405020304" pitchFamily="18" charset="0"/>
              </a:rPr>
              <a:t>laboratories</a:t>
            </a:r>
            <a:endParaRPr lang="de-DE" i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725144"/>
            <a:ext cx="3871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de-DE" dirty="0" smtClean="0">
                <a:latin typeface="+mn-lt"/>
                <a:cs typeface="Times New Roman" panose="02020603050405020304" pitchFamily="18" charset="0"/>
              </a:rPr>
              <a:t>Sample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preparation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 lab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for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 P10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users</a:t>
            </a:r>
            <a:endParaRPr lang="de-DE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105400"/>
            <a:ext cx="3856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de-DE" dirty="0" smtClean="0">
                <a:latin typeface="+mn-lt"/>
                <a:cs typeface="Times New Roman" panose="02020603050405020304" pitchFamily="18" charset="0"/>
              </a:rPr>
              <a:t>Sample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preparation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 lab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for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 P11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users</a:t>
            </a:r>
            <a:endParaRPr lang="de-DE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486400"/>
            <a:ext cx="377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de-DE" dirty="0" smtClean="0">
                <a:latin typeface="+mn-lt"/>
                <a:cs typeface="Times New Roman" panose="02020603050405020304" pitchFamily="18" charset="0"/>
              </a:rPr>
              <a:t>Chemistry lab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for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 P02.1/P02.2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users</a:t>
            </a:r>
            <a:endParaRPr lang="de-DE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1981200"/>
            <a:ext cx="1279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Chemistry lab</a:t>
            </a:r>
          </a:p>
          <a:p>
            <a:r>
              <a:rPr lang="en-US" sz="1400" dirty="0" smtClean="0"/>
              <a:t>(L031)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00" y="1905000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Clean room (L032)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352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9942"/>
            <a:ext cx="1953914" cy="60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514600" y="1371600"/>
            <a:ext cx="720069" cy="32932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P61.1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P61.2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P62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P63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P64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P65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P66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6600" y="1371600"/>
            <a:ext cx="4764446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High Energy Engineering Materials Science (HZG)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High Pressure Extreme Conditions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Small angle X-ray scattering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not funded yet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X-ray Absorption Spectroscopy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High-Energy X-ray Absorption Spectroscopy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Time-resolved luminescence spectroscopy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3528" y="209284"/>
            <a:ext cx="4666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PETRA III Extension North Hall</a:t>
            </a:r>
            <a:endParaRPr lang="de-DE" sz="2400" b="1" dirty="0">
              <a:latin typeface="+mn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295400" y="1219200"/>
            <a:ext cx="1219200" cy="4572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496" y="0"/>
            <a:ext cx="3093504" cy="137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8108616" y="1548825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n-lt"/>
                <a:cs typeface="Times New Roman" panose="02020603050405020304" pitchFamily="18" charset="0"/>
              </a:rPr>
              <a:t>d</a:t>
            </a:r>
            <a:r>
              <a:rPr lang="de-DE" sz="1400" dirty="0" smtClean="0">
                <a:latin typeface="+mn-lt"/>
                <a:cs typeface="Times New Roman" panose="02020603050405020304" pitchFamily="18" charset="0"/>
              </a:rPr>
              <a:t>esign </a:t>
            </a:r>
          </a:p>
          <a:p>
            <a:r>
              <a:rPr lang="de-DE" sz="1400" dirty="0" err="1" smtClean="0">
                <a:latin typeface="+mn-lt"/>
                <a:cs typeface="Times New Roman" panose="02020603050405020304" pitchFamily="18" charset="0"/>
              </a:rPr>
              <a:t>phase</a:t>
            </a:r>
            <a:endParaRPr lang="de-DE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35884" y="4174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n-lt"/>
                <a:cs typeface="Times New Roman" panose="02020603050405020304" pitchFamily="18" charset="0"/>
              </a:rPr>
              <a:t>d</a:t>
            </a:r>
            <a:r>
              <a:rPr lang="de-DE" sz="1400" dirty="0" smtClean="0">
                <a:latin typeface="+mn-lt"/>
                <a:cs typeface="Times New Roman" panose="02020603050405020304" pitchFamily="18" charset="0"/>
              </a:rPr>
              <a:t>esign </a:t>
            </a:r>
          </a:p>
          <a:p>
            <a:r>
              <a:rPr lang="de-DE" sz="1400" dirty="0" err="1" smtClean="0">
                <a:latin typeface="+mn-lt"/>
                <a:cs typeface="Times New Roman" panose="02020603050405020304" pitchFamily="18" charset="0"/>
              </a:rPr>
              <a:t>phase</a:t>
            </a:r>
            <a:endParaRPr lang="de-DE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6" name="Right Brace 35"/>
          <p:cNvSpPr/>
          <p:nvPr/>
        </p:nvSpPr>
        <p:spPr>
          <a:xfrm>
            <a:off x="7945526" y="1499143"/>
            <a:ext cx="163090" cy="533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7300570" y="4467369"/>
            <a:ext cx="644956" cy="0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35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878" y="180024"/>
            <a:ext cx="3623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Beamlines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P64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and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P65</a:t>
            </a:r>
            <a:endParaRPr lang="de-DE" sz="24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179" y="96399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>
                <a:latin typeface="+mn-lt"/>
                <a:cs typeface="Times New Roman" pitchFamily="18" charset="0"/>
              </a:rPr>
              <a:t>Beamline P65 - High-Energy X-ray </a:t>
            </a:r>
          </a:p>
          <a:p>
            <a:r>
              <a:rPr lang="en-US" i="1" dirty="0">
                <a:latin typeface="+mn-lt"/>
                <a:cs typeface="Times New Roman" pitchFamily="18" charset="0"/>
              </a:rPr>
              <a:t>Absorption Spectroscopy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676400"/>
            <a:ext cx="3188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400" dirty="0" smtClean="0">
                <a:latin typeface="+mn-lt"/>
                <a:cs typeface="Times New Roman" pitchFamily="18" charset="0"/>
              </a:rPr>
              <a:t> user operation started in June 2016</a:t>
            </a:r>
            <a:endParaRPr lang="en-US" sz="1400" dirty="0">
              <a:latin typeface="+mn-lt"/>
              <a:cs typeface="Times New Roman" pitchFamily="18" charset="0"/>
            </a:endParaRPr>
          </a:p>
        </p:txBody>
      </p:sp>
      <p:pic>
        <p:nvPicPr>
          <p:cNvPr id="5" name="Picture 4" descr="http://photon-science.desy.de/sites/site_photonscience/content/e58/e176720/e177229/e270867/e279997/e280005/OH_e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632" y="2766060"/>
            <a:ext cx="3657600" cy="24231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105400" y="899770"/>
            <a:ext cx="32174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 smtClean="0">
                <a:latin typeface="+mn-lt"/>
                <a:cs typeface="Times New Roman" panose="02020603050405020304" pitchFamily="18" charset="0"/>
              </a:rPr>
              <a:t>Beamline P64 - </a:t>
            </a:r>
            <a:r>
              <a:rPr lang="en-US" i="1" dirty="0" smtClean="0">
                <a:latin typeface="+mn-lt"/>
                <a:cs typeface="Times New Roman" pitchFamily="18" charset="0"/>
              </a:rPr>
              <a:t>X-ray Absorption </a:t>
            </a:r>
          </a:p>
          <a:p>
            <a:r>
              <a:rPr lang="en-US" i="1" dirty="0" smtClean="0">
                <a:latin typeface="+mn-lt"/>
                <a:cs typeface="Times New Roman" pitchFamily="18" charset="0"/>
              </a:rPr>
              <a:t>Spectroscopy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4140" y="1553040"/>
            <a:ext cx="38552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+mn-lt"/>
                <a:cs typeface="Times New Roman" pitchFamily="18" charset="0"/>
              </a:rPr>
              <a:t>commissioning with first monochromatic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US" sz="1400" dirty="0" smtClean="0">
                <a:latin typeface="+mn-lt"/>
                <a:cs typeface="Times New Roman" pitchFamily="18" charset="0"/>
              </a:rPr>
              <a:t>beam in the experimental hutch started in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US" sz="1400" dirty="0" smtClean="0">
                <a:latin typeface="+mn-lt"/>
                <a:cs typeface="Times New Roman" pitchFamily="18" charset="0"/>
              </a:rPr>
              <a:t>April 2016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1400" dirty="0" smtClean="0">
                <a:latin typeface="+mn-lt"/>
                <a:cs typeface="Times New Roman" pitchFamily="18" charset="0"/>
              </a:rPr>
              <a:t>  in April 2017 started regular user operation </a:t>
            </a:r>
            <a:endParaRPr lang="en-US" sz="1400" dirty="0">
              <a:latin typeface="+mn-lt"/>
              <a:cs typeface="Times New Roman" pitchFamily="18" charset="0"/>
            </a:endParaRPr>
          </a:p>
        </p:txBody>
      </p:sp>
      <p:pic>
        <p:nvPicPr>
          <p:cNvPr id="8" name="Picture 6" descr="http://photon-science.desy.de/sites/site_photonscience/content/e58/e176720/e177229/e270375/e270437/e270440/P1110865_thumbnail_thumbnail_e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2937" y="2903220"/>
            <a:ext cx="3048000" cy="2286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5022859" y="5250570"/>
            <a:ext cx="3377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  <a:cs typeface="Times New Roman" pitchFamily="18" charset="0"/>
              </a:rPr>
              <a:t>Sample preparation lab for P64 and P65</a:t>
            </a:r>
            <a:endParaRPr lang="en-US" sz="1400" dirty="0">
              <a:latin typeface="+mn-lt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552" y="5307901"/>
            <a:ext cx="19175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  <a:cs typeface="Times New Roman" pitchFamily="18" charset="0"/>
              </a:rPr>
              <a:t>P64/P65 Optics hutch</a:t>
            </a:r>
            <a:endParaRPr lang="en-US" sz="1400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87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773" y="231230"/>
            <a:ext cx="41567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PETRA Extension East Hall</a:t>
            </a:r>
            <a:endParaRPr lang="de-DE" sz="24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2895600" cy="157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9942"/>
            <a:ext cx="1953914" cy="60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2561161"/>
            <a:ext cx="548548" cy="181588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P21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P22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P23</a:t>
            </a:r>
          </a:p>
          <a:p>
            <a:endParaRPr lang="en-US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P24</a:t>
            </a:r>
            <a:endParaRPr lang="en-US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1924" y="2561161"/>
            <a:ext cx="36578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High energy material science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X-ray photon electron spectroscopy</a:t>
            </a:r>
          </a:p>
          <a:p>
            <a:endParaRPr lang="en-US" dirty="0" smtClean="0">
              <a:latin typeface="+mn-lt"/>
              <a:cs typeface="Times New Roman" pitchFamily="18" charset="0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X-ray </a:t>
            </a:r>
            <a:r>
              <a:rPr lang="en-US" dirty="0" err="1" smtClean="0">
                <a:latin typeface="+mn-lt"/>
                <a:cs typeface="Times New Roman" pitchFamily="18" charset="0"/>
              </a:rPr>
              <a:t>nano</a:t>
            </a:r>
            <a:r>
              <a:rPr lang="en-US" dirty="0" smtClean="0">
                <a:latin typeface="+mn-lt"/>
                <a:cs typeface="Times New Roman" pitchFamily="18" charset="0"/>
              </a:rPr>
              <a:t>-diffraction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  <a:cs typeface="Times New Roman" pitchFamily="18" charset="0"/>
              </a:rPr>
              <a:t>Chemical Crystallography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83372" y="3265967"/>
            <a:ext cx="1019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f</a:t>
            </a:r>
            <a:r>
              <a:rPr lang="de-DE" sz="1400" dirty="0" err="1" smtClean="0"/>
              <a:t>irst</a:t>
            </a:r>
            <a:r>
              <a:rPr lang="de-DE" sz="1400" dirty="0" smtClean="0"/>
              <a:t> beam </a:t>
            </a:r>
          </a:p>
          <a:p>
            <a:r>
              <a:rPr lang="de-DE" sz="1400" dirty="0" err="1" smtClean="0"/>
              <a:t>this</a:t>
            </a:r>
            <a:r>
              <a:rPr lang="de-DE" sz="1400" dirty="0" smtClean="0"/>
              <a:t> </a:t>
            </a:r>
            <a:r>
              <a:rPr lang="de-DE" sz="1400" dirty="0" err="1" smtClean="0"/>
              <a:t>year</a:t>
            </a:r>
            <a:endParaRPr lang="de-DE" sz="1400" dirty="0"/>
          </a:p>
        </p:txBody>
      </p:sp>
      <p:sp>
        <p:nvSpPr>
          <p:cNvPr id="8" name="Right Brace 7"/>
          <p:cNvSpPr/>
          <p:nvPr/>
        </p:nvSpPr>
        <p:spPr>
          <a:xfrm>
            <a:off x="7606893" y="3179587"/>
            <a:ext cx="45719" cy="6096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Straight Connector 10"/>
          <p:cNvCxnSpPr/>
          <p:nvPr/>
        </p:nvCxnSpPr>
        <p:spPr>
          <a:xfrm rot="5400000" flipH="1" flipV="1">
            <a:off x="1143000" y="4172136"/>
            <a:ext cx="2057400" cy="20574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44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593" y="238546"/>
            <a:ext cx="6325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Beamline P24 – Chemical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Crystallography</a:t>
            </a:r>
            <a:endParaRPr lang="de-DE" sz="2400" b="1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968890"/>
            <a:ext cx="4126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commissioning has started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P24 user workshop-May 2017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friendly users planned fall 2017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first proposal call Sept.2017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user operation from spring 2018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en-US" dirty="0" smtClean="0">
              <a:latin typeface="+mn-lt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4927" y="889406"/>
            <a:ext cx="29718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3120827"/>
            <a:ext cx="3533775" cy="234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http://photon-science.desy.de/sites/site_photonscience/content/e58/e176720/e177229/e284257/e284322/e286453/P24_preparation_lab_thumbnail_e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927" y="3125401"/>
            <a:ext cx="1752600" cy="23368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5562810"/>
            <a:ext cx="3055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  <a:cs typeface="Times New Roman" panose="02020603050405020304" pitchFamily="18" charset="0"/>
              </a:rPr>
              <a:t>Diffractometer</a:t>
            </a:r>
            <a:r>
              <a:rPr lang="de-DE" sz="1400" dirty="0" smtClean="0">
                <a:latin typeface="+mn-lt"/>
                <a:cs typeface="Times New Roman" panose="02020603050405020304" pitchFamily="18" charset="0"/>
              </a:rPr>
              <a:t> in experimental </a:t>
            </a:r>
            <a:r>
              <a:rPr lang="de-DE" sz="1400" dirty="0" err="1" smtClean="0">
                <a:latin typeface="+mn-lt"/>
                <a:cs typeface="Times New Roman" panose="02020603050405020304" pitchFamily="18" charset="0"/>
              </a:rPr>
              <a:t>hutch</a:t>
            </a:r>
            <a:endParaRPr lang="de-DE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34927" y="5573652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+mn-lt"/>
                <a:cs typeface="Times New Roman" panose="02020603050405020304" pitchFamily="18" charset="0"/>
              </a:rPr>
              <a:t>Sample </a:t>
            </a:r>
            <a:r>
              <a:rPr lang="de-DE" sz="1400" dirty="0" err="1" smtClean="0">
                <a:latin typeface="+mn-lt"/>
                <a:cs typeface="Times New Roman" panose="02020603050405020304" pitchFamily="18" charset="0"/>
              </a:rPr>
              <a:t>preparation</a:t>
            </a:r>
            <a:endParaRPr lang="de-DE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9942" y="1435062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Optic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hutch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5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851" y="100805"/>
            <a:ext cx="8423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User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chemistry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lab in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PETRA Extension East Hall</a:t>
            </a:r>
            <a:endParaRPr lang="de-DE" sz="2400" b="1" dirty="0">
              <a:latin typeface="+mn-lt"/>
            </a:endParaRPr>
          </a:p>
        </p:txBody>
      </p:sp>
      <p:pic>
        <p:nvPicPr>
          <p:cNvPr id="3" name="Picture 2" descr="C:\Users\aciobanu\Desktop\IMG_13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2438400" cy="325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ciobanu\Desktop\IMG_1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667000"/>
            <a:ext cx="3293642" cy="247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1219200"/>
            <a:ext cx="6604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/>
              <a:t>a</a:t>
            </a:r>
            <a:r>
              <a:rPr lang="en-US" dirty="0" smtClean="0"/>
              <a:t> fully equipped chemistry lab is available for users since April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5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803" y="194654"/>
            <a:ext cx="2032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FLASH1and FLASH2</a:t>
            </a:r>
            <a:endParaRPr lang="de-DE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0" y="815601"/>
            <a:ext cx="1953914" cy="60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77442" y="990600"/>
            <a:ext cx="6553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FLASH, the </a:t>
            </a:r>
            <a:r>
              <a:rPr lang="en-US" b="1" dirty="0" smtClean="0">
                <a:latin typeface="+mn-lt"/>
                <a:cs typeface="Times New Roman" pitchFamily="18" charset="0"/>
              </a:rPr>
              <a:t>F</a:t>
            </a:r>
            <a:r>
              <a:rPr lang="en-US" dirty="0" smtClean="0">
                <a:latin typeface="+mn-lt"/>
                <a:cs typeface="Times New Roman" pitchFamily="18" charset="0"/>
              </a:rPr>
              <a:t>ree-Electron </a:t>
            </a:r>
            <a:r>
              <a:rPr lang="en-US" b="1" dirty="0" err="1" smtClean="0">
                <a:latin typeface="+mn-lt"/>
                <a:cs typeface="Times New Roman" pitchFamily="18" charset="0"/>
              </a:rPr>
              <a:t>LAS</a:t>
            </a:r>
            <a:r>
              <a:rPr lang="en-US" dirty="0" err="1" smtClean="0">
                <a:latin typeface="+mn-lt"/>
                <a:cs typeface="Times New Roman" pitchFamily="18" charset="0"/>
              </a:rPr>
              <a:t>er</a:t>
            </a:r>
            <a:r>
              <a:rPr lang="en-US" dirty="0" smtClean="0">
                <a:latin typeface="+mn-lt"/>
                <a:cs typeface="Times New Roman" pitchFamily="18" charset="0"/>
              </a:rPr>
              <a:t> in </a:t>
            </a:r>
            <a:r>
              <a:rPr lang="en-US" b="1" dirty="0" smtClean="0">
                <a:latin typeface="+mn-lt"/>
                <a:cs typeface="Times New Roman" pitchFamily="18" charset="0"/>
              </a:rPr>
              <a:t>H</a:t>
            </a:r>
            <a:r>
              <a:rPr lang="en-US" dirty="0" smtClean="0">
                <a:latin typeface="+mn-lt"/>
                <a:cs typeface="Times New Roman" pitchFamily="18" charset="0"/>
              </a:rPr>
              <a:t>amburg, started user operation in summer 2005 as the first free-electron laser for XUV and soft X-ray radiation.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itchFamily="18" charset="0"/>
              </a:rPr>
              <a:t> is operated in the "self-amplified spontaneous emission" (SASE) mode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+mn-lt"/>
                <a:cs typeface="Times New Roman" pitchFamily="18" charset="0"/>
              </a:rPr>
              <a:t> </a:t>
            </a:r>
            <a:r>
              <a:rPr lang="en-US" dirty="0" smtClean="0">
                <a:latin typeface="+mn-lt"/>
                <a:cs typeface="Times New Roman" pitchFamily="18" charset="0"/>
              </a:rPr>
              <a:t>FLASH1 offers five beamlines for users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first lasing of FLASH2 was achieved in August 2014 in parallel to FLASH1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Times New Roman" panose="02020603050405020304" pitchFamily="18" charset="0"/>
              </a:rPr>
              <a:t>since spring 2016, the beamlines FL24 and FL26 are available for users in 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the "Kai 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Siegbahn" hall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9440" y="3675630"/>
            <a:ext cx="330011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flipV="1">
            <a:off x="2142744" y="5164531"/>
            <a:ext cx="15240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535936" y="5393795"/>
            <a:ext cx="1527818" cy="7186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21752" y="5624564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FL26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1800342" y="6005423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816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469" y="121502"/>
            <a:ext cx="7061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PETRA IV – Decoding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Complexity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of</a:t>
            </a:r>
            <a:r>
              <a:rPr lang="de-DE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Nature</a:t>
            </a:r>
            <a:endParaRPr lang="de-DE" sz="24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882" y="1314450"/>
            <a:ext cx="73075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/>
              <a:t>DESY plans to convert the PETRA storage ring into an ultralow </a:t>
            </a:r>
            <a:endParaRPr lang="en-US" dirty="0" smtClean="0"/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US" dirty="0" smtClean="0"/>
              <a:t>emittance </a:t>
            </a:r>
            <a:r>
              <a:rPr lang="en-US" dirty="0"/>
              <a:t>synchrotron radiation source, able to provide beams of </a:t>
            </a:r>
            <a:r>
              <a:rPr lang="en-US" dirty="0" smtClean="0"/>
              <a:t>hard </a:t>
            </a:r>
            <a:r>
              <a:rPr lang="en-US" dirty="0"/>
              <a:t>X-rays with </a:t>
            </a:r>
            <a:r>
              <a:rPr lang="en-US" dirty="0" smtClean="0"/>
              <a:t>remarkable </a:t>
            </a:r>
            <a:r>
              <a:rPr lang="en-US" dirty="0"/>
              <a:t>coherence properties that can be </a:t>
            </a:r>
            <a:r>
              <a:rPr lang="en-US" dirty="0" smtClean="0"/>
              <a:t>focused </a:t>
            </a:r>
            <a:r>
              <a:rPr lang="en-US" dirty="0"/>
              <a:t>to dimensions in the </a:t>
            </a:r>
            <a:r>
              <a:rPr lang="en-US" dirty="0" smtClean="0"/>
              <a:t>nanometer regime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experts and future users from many fields of science are discussing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US" dirty="0" smtClean="0"/>
              <a:t>frequently during the workshops about the science case for the ultralow emittance storage ring  PETRA IV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in spring 2018 DESY will present a conceptual design report for PETRA IV </a:t>
            </a:r>
            <a:endParaRPr lang="de-DE" dirty="0"/>
          </a:p>
        </p:txBody>
      </p:sp>
      <p:pic>
        <p:nvPicPr>
          <p:cNvPr id="4" name="Picture 6" descr="Timing Experiments at PETRA 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4086225"/>
            <a:ext cx="1333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Second Workshop &quot;Science at PETRA IV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105275"/>
            <a:ext cx="1333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PETRA I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068" y="4105275"/>
            <a:ext cx="1333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PETRA I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441" y="4105275"/>
            <a:ext cx="130769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PETRA I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131" y="4103583"/>
            <a:ext cx="1274806" cy="141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ribology and Interfaces in Functional Material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4086225"/>
            <a:ext cx="1333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esearch with High Energy X-Rays at Ultra-Low Emittance Sourc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1626363"/>
            <a:ext cx="13335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PETRA IV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405" y="4105275"/>
            <a:ext cx="132059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31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225" y="187339"/>
            <a:ext cx="3074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Acknowledgements</a:t>
            </a:r>
            <a:endParaRPr lang="de-DE" sz="2400" b="1" dirty="0"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85656" y="1628800"/>
            <a:ext cx="5324984" cy="2062103"/>
          </a:xfrm>
          <a:prstGeom prst="rect">
            <a:avLst/>
          </a:prstGeom>
          <a:noFill/>
          <a:ln>
            <a:solidFill>
              <a:srgbClr val="FFCD2D"/>
            </a:solidFill>
          </a:ln>
        </p:spPr>
        <p:txBody>
          <a:bodyPr wrap="none" rtlCol="0">
            <a:spAutoFit/>
          </a:bodyPr>
          <a:lstStyle/>
          <a:p>
            <a:pPr lvl="1"/>
            <a:endParaRPr lang="de-D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de-DE" dirty="0" smtClean="0">
                <a:latin typeface="+mn-lt"/>
                <a:cs typeface="Times New Roman" panose="02020603050405020304" pitchFamily="18" charset="0"/>
              </a:rPr>
              <a:t>Laboratory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staff</a:t>
            </a:r>
            <a:endParaRPr lang="de-DE" dirty="0" smtClean="0">
              <a:latin typeface="+mn-lt"/>
              <a:cs typeface="Times New Roman" panose="02020603050405020304" pitchFamily="18" charset="0"/>
            </a:endParaRPr>
          </a:p>
          <a:p>
            <a:pPr marL="742950" lvl="1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endParaRPr lang="de-DE" dirty="0" smtClean="0">
              <a:latin typeface="+mn-lt"/>
              <a:cs typeface="Times New Roman" panose="02020603050405020304" pitchFamily="18" charset="0"/>
            </a:endParaRPr>
          </a:p>
          <a:p>
            <a:pPr marL="742950" lvl="1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de-DE" dirty="0">
                <a:latin typeface="+mn-lt"/>
                <a:cs typeface="Times New Roman" panose="02020603050405020304" pitchFamily="18" charset="0"/>
              </a:rPr>
              <a:t>FS-TI 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Group and Photon </a:t>
            </a:r>
            <a:r>
              <a:rPr lang="de-DE" dirty="0">
                <a:latin typeface="+mn-lt"/>
                <a:cs typeface="Times New Roman" panose="02020603050405020304" pitchFamily="18" charset="0"/>
              </a:rPr>
              <a:t>Science Safety </a:t>
            </a:r>
            <a:r>
              <a:rPr lang="de-DE" dirty="0" smtClean="0">
                <a:latin typeface="+mn-lt"/>
                <a:cs typeface="Times New Roman" panose="02020603050405020304" pitchFamily="18" charset="0"/>
              </a:rPr>
              <a:t>Officer </a:t>
            </a:r>
          </a:p>
          <a:p>
            <a:pPr marL="742950" lvl="1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endParaRPr lang="de-DE" dirty="0">
              <a:latin typeface="+mn-lt"/>
              <a:cs typeface="Times New Roman" panose="02020603050405020304" pitchFamily="18" charset="0"/>
            </a:endParaRPr>
          </a:p>
          <a:p>
            <a:pPr marL="742950" lvl="1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de-DE" dirty="0" smtClean="0">
                <a:latin typeface="+mn-lt"/>
                <a:cs typeface="Times New Roman" panose="02020603050405020304" pitchFamily="18" charset="0"/>
              </a:rPr>
              <a:t>D5 </a:t>
            </a:r>
            <a:r>
              <a:rPr lang="de-DE" dirty="0" err="1" smtClean="0">
                <a:latin typeface="+mn-lt"/>
                <a:cs typeface="Times New Roman" panose="02020603050405020304" pitchFamily="18" charset="0"/>
              </a:rPr>
              <a:t>department</a:t>
            </a:r>
            <a:endParaRPr lang="de-DE" dirty="0">
              <a:latin typeface="+mn-lt"/>
              <a:cs typeface="Times New Roman" panose="02020603050405020304" pitchFamily="18" charset="0"/>
            </a:endParaRPr>
          </a:p>
          <a:p>
            <a:pPr lvl="1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-Vorlage_en">
  <a:themeElements>
    <a:clrScheme name="2_DESY_Vortrag_3-1 14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A5EB"/>
      </a:accent1>
      <a:accent2>
        <a:srgbClr val="F28E00"/>
      </a:accent2>
      <a:accent3>
        <a:srgbClr val="FFFFFF"/>
      </a:accent3>
      <a:accent4>
        <a:srgbClr val="000000"/>
      </a:accent4>
      <a:accent5>
        <a:srgbClr val="AACFF3"/>
      </a:accent5>
      <a:accent6>
        <a:srgbClr val="DB8000"/>
      </a:accent6>
      <a:hlink>
        <a:srgbClr val="00A5EB"/>
      </a:hlink>
      <a:folHlink>
        <a:srgbClr val="80808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PPT-Vorlage_en</Template>
  <TotalTime>0</TotalTime>
  <Words>584</Words>
  <Application>Microsoft Office PowerPoint</Application>
  <PresentationFormat>On-screen Show (4:3)</PresentationFormat>
  <Paragraphs>138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PPT-Vorlage_en</vt:lpstr>
      <vt:lpstr>International Technical Safety Forum 2017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Technical Safety Forum 2017</dc:title>
  <dc:creator>Ciobanu, Anca Simona</dc:creator>
  <cp:lastModifiedBy>Ciobanu, Anca Simona</cp:lastModifiedBy>
  <cp:revision>12</cp:revision>
  <dcterms:created xsi:type="dcterms:W3CDTF">2017-09-14T09:45:44Z</dcterms:created>
  <dcterms:modified xsi:type="dcterms:W3CDTF">2017-09-14T12:35:30Z</dcterms:modified>
</cp:coreProperties>
</file>