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handoutMasterIdLst>
    <p:handoutMasterId r:id="rId21"/>
  </p:handoutMasterIdLst>
  <p:sldIdLst>
    <p:sldId id="263" r:id="rId2"/>
    <p:sldId id="402" r:id="rId3"/>
    <p:sldId id="417" r:id="rId4"/>
    <p:sldId id="404" r:id="rId5"/>
    <p:sldId id="412" r:id="rId6"/>
    <p:sldId id="418" r:id="rId7"/>
    <p:sldId id="335" r:id="rId8"/>
    <p:sldId id="408" r:id="rId9"/>
    <p:sldId id="405" r:id="rId10"/>
    <p:sldId id="411" r:id="rId11"/>
    <p:sldId id="409" r:id="rId12"/>
    <p:sldId id="410" r:id="rId13"/>
    <p:sldId id="419" r:id="rId14"/>
    <p:sldId id="407" r:id="rId15"/>
    <p:sldId id="413" r:id="rId16"/>
    <p:sldId id="414" r:id="rId17"/>
    <p:sldId id="420" r:id="rId18"/>
    <p:sldId id="416" r:id="rId19"/>
  </p:sldIdLst>
  <p:sldSz cx="9144000" cy="6858000" type="screen4x3"/>
  <p:notesSz cx="6794500" cy="99314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rinker, Sabine" initials="BS" lastIdx="1" clrIdx="0"/>
  <p:cmAuthor id="1" name="Lessmann-Bassen, Sabine" initials="sl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E1F7"/>
    <a:srgbClr val="C1E7FF"/>
    <a:srgbClr val="339966"/>
    <a:srgbClr val="FF9933"/>
    <a:srgbClr val="339933"/>
    <a:srgbClr val="6600FF"/>
    <a:srgbClr val="CCFFCC"/>
    <a:srgbClr val="0000FF"/>
    <a:srgbClr val="A8E7FE"/>
    <a:srgbClr val="B8EC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ittlere Formatvorlage 3 - Akz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Helle Formatvorlage 2 - Akz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94" autoAdjust="0"/>
    <p:restoredTop sz="93906" autoAdjust="0"/>
  </p:normalViewPr>
  <p:slideViewPr>
    <p:cSldViewPr snapToGrid="0">
      <p:cViewPr>
        <p:scale>
          <a:sx n="100" d="100"/>
          <a:sy n="100" d="100"/>
        </p:scale>
        <p:origin x="-1224" y="474"/>
      </p:cViewPr>
      <p:guideLst>
        <p:guide orient="horz" pos="3816"/>
        <p:guide orient="horz" pos="167"/>
        <p:guide orient="horz" pos="616"/>
        <p:guide orient="horz" pos="2672"/>
        <p:guide orient="horz" pos="1165"/>
        <p:guide pos="5551"/>
        <p:guide pos="1551"/>
        <p:guide pos="4178"/>
        <p:guide pos="2927"/>
        <p:guide pos="2809"/>
        <p:guide pos="178"/>
        <p:guide pos="4299"/>
        <p:guide pos="1435"/>
      </p:guideLst>
    </p:cSldViewPr>
  </p:slideViewPr>
  <p:outlineViewPr>
    <p:cViewPr>
      <p:scale>
        <a:sx n="33" d="100"/>
        <a:sy n="33" d="100"/>
      </p:scale>
      <p:origin x="3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-2622" y="-72"/>
      </p:cViewPr>
      <p:guideLst>
        <p:guide orient="horz" pos="3128"/>
        <p:guide pos="2140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A60D24-E262-41DA-9DF5-191185138CAE}" type="doc">
      <dgm:prSet loTypeId="urn:microsoft.com/office/officeart/2005/8/layout/chart3" loCatId="cycle" qsTypeId="urn:microsoft.com/office/officeart/2005/8/quickstyle/simple1" qsCatId="simple" csTypeId="urn:microsoft.com/office/officeart/2005/8/colors/accent1_2" csCatId="accent1" phldr="1"/>
      <dgm:spPr/>
    </dgm:pt>
    <dgm:pt modelId="{B4E9DAE9-BC81-49AA-A23A-8DD5156E9BE0}">
      <dgm:prSet phldrT="[Text]"/>
      <dgm:spPr>
        <a:solidFill>
          <a:srgbClr val="6600FF"/>
        </a:solidFill>
      </dgm:spPr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Eur. XFEL</a:t>
          </a:r>
          <a:endParaRPr lang="en-US" dirty="0">
            <a:solidFill>
              <a:schemeClr val="bg1"/>
            </a:solidFill>
          </a:endParaRPr>
        </a:p>
      </dgm:t>
    </dgm:pt>
    <dgm:pt modelId="{62366B00-B7B9-4940-B960-755EC2129836}" type="parTrans" cxnId="{A0FFE8D9-15FA-41B0-9D48-069661D80473}">
      <dgm:prSet/>
      <dgm:spPr/>
      <dgm:t>
        <a:bodyPr/>
        <a:lstStyle/>
        <a:p>
          <a:endParaRPr lang="en-US"/>
        </a:p>
      </dgm:t>
    </dgm:pt>
    <dgm:pt modelId="{81DA2AAE-360A-433F-BD1B-9EB3C2C3D396}" type="sibTrans" cxnId="{A0FFE8D9-15FA-41B0-9D48-069661D80473}">
      <dgm:prSet/>
      <dgm:spPr/>
      <dgm:t>
        <a:bodyPr/>
        <a:lstStyle/>
        <a:p>
          <a:endParaRPr lang="en-US"/>
        </a:p>
      </dgm:t>
    </dgm:pt>
    <dgm:pt modelId="{75E337BC-2A00-41FC-B0A8-126F589BDF25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DESY</a:t>
          </a:r>
          <a:endParaRPr lang="en-US" dirty="0">
            <a:solidFill>
              <a:schemeClr val="tx1"/>
            </a:solidFill>
          </a:endParaRPr>
        </a:p>
      </dgm:t>
    </dgm:pt>
    <dgm:pt modelId="{FC212E1A-E6A1-4612-9449-5072ED9AA327}" type="parTrans" cxnId="{9230D0C7-6C16-45BE-8422-496591CEE41A}">
      <dgm:prSet/>
      <dgm:spPr/>
      <dgm:t>
        <a:bodyPr/>
        <a:lstStyle/>
        <a:p>
          <a:endParaRPr lang="en-US"/>
        </a:p>
      </dgm:t>
    </dgm:pt>
    <dgm:pt modelId="{C2231FD0-53FF-435F-9F0C-6AD51DA87969}" type="sibTrans" cxnId="{9230D0C7-6C16-45BE-8422-496591CEE41A}">
      <dgm:prSet/>
      <dgm:spPr/>
      <dgm:t>
        <a:bodyPr/>
        <a:lstStyle/>
        <a:p>
          <a:endParaRPr lang="en-US"/>
        </a:p>
      </dgm:t>
    </dgm:pt>
    <dgm:pt modelId="{D091234D-A147-4909-B3BA-9AA9CA89BE32}">
      <dgm:prSet phldrT="[Tex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Others</a:t>
          </a:r>
          <a:endParaRPr lang="en-US" dirty="0">
            <a:solidFill>
              <a:schemeClr val="tx1"/>
            </a:solidFill>
          </a:endParaRPr>
        </a:p>
      </dgm:t>
    </dgm:pt>
    <dgm:pt modelId="{3928D9AD-3235-4A65-A8AB-0DE00CC54495}" type="parTrans" cxnId="{415A795A-AEFE-4202-BC6D-1C4A1960BF10}">
      <dgm:prSet/>
      <dgm:spPr/>
      <dgm:t>
        <a:bodyPr/>
        <a:lstStyle/>
        <a:p>
          <a:endParaRPr lang="en-US"/>
        </a:p>
      </dgm:t>
    </dgm:pt>
    <dgm:pt modelId="{30978DF5-C6F4-41C6-98F4-24E99619A163}" type="sibTrans" cxnId="{415A795A-AEFE-4202-BC6D-1C4A1960BF10}">
      <dgm:prSet/>
      <dgm:spPr/>
      <dgm:t>
        <a:bodyPr/>
        <a:lstStyle/>
        <a:p>
          <a:endParaRPr lang="en-US"/>
        </a:p>
      </dgm:t>
    </dgm:pt>
    <dgm:pt modelId="{35DA1FDE-630B-43A4-ABFF-2910AAF3FFDC}">
      <dgm:prSet phldrT="[Text]"/>
      <dgm:spPr>
        <a:solidFill>
          <a:srgbClr val="339966"/>
        </a:solidFill>
      </dgm:spPr>
      <dgm:t>
        <a:bodyPr/>
        <a:lstStyle/>
        <a:p>
          <a:r>
            <a:rPr lang="en-US" smtClean="0">
              <a:solidFill>
                <a:schemeClr val="tx1"/>
              </a:solidFill>
            </a:rPr>
            <a:t>EMBL</a:t>
          </a:r>
          <a:endParaRPr lang="en-US" dirty="0">
            <a:solidFill>
              <a:schemeClr val="tx1"/>
            </a:solidFill>
          </a:endParaRPr>
        </a:p>
      </dgm:t>
    </dgm:pt>
    <dgm:pt modelId="{A7EEED63-ADEA-4861-9320-C66157981EB5}" type="sibTrans" cxnId="{E705BB26-A327-4DBC-B0C6-0BCC86486922}">
      <dgm:prSet/>
      <dgm:spPr/>
      <dgm:t>
        <a:bodyPr/>
        <a:lstStyle/>
        <a:p>
          <a:endParaRPr lang="en-US"/>
        </a:p>
      </dgm:t>
    </dgm:pt>
    <dgm:pt modelId="{8D22F9DA-BB0E-4FAD-85FA-FCE598C5E752}" type="parTrans" cxnId="{E705BB26-A327-4DBC-B0C6-0BCC86486922}">
      <dgm:prSet/>
      <dgm:spPr/>
      <dgm:t>
        <a:bodyPr/>
        <a:lstStyle/>
        <a:p>
          <a:endParaRPr lang="en-US"/>
        </a:p>
      </dgm:t>
    </dgm:pt>
    <dgm:pt modelId="{708D2F6A-B9EE-4811-A4D4-4B7D3D5063D5}">
      <dgm:prSet phldrT="[Text]"/>
      <dgm:spPr>
        <a:solidFill>
          <a:srgbClr val="FF0000"/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Univ. of Hamburg</a:t>
          </a:r>
          <a:endParaRPr lang="en-US" dirty="0">
            <a:solidFill>
              <a:schemeClr val="tx1"/>
            </a:solidFill>
          </a:endParaRPr>
        </a:p>
      </dgm:t>
    </dgm:pt>
    <dgm:pt modelId="{A3616CE9-7357-4D5C-9508-B6D226EBFB93}" type="parTrans" cxnId="{8B171D1B-6883-4AB4-A9DB-88375064DBE1}">
      <dgm:prSet/>
      <dgm:spPr/>
      <dgm:t>
        <a:bodyPr/>
        <a:lstStyle/>
        <a:p>
          <a:endParaRPr lang="en-US"/>
        </a:p>
      </dgm:t>
    </dgm:pt>
    <dgm:pt modelId="{7F5BA0D1-9825-4F6D-940E-5EF913D49C52}" type="sibTrans" cxnId="{8B171D1B-6883-4AB4-A9DB-88375064DBE1}">
      <dgm:prSet/>
      <dgm:spPr/>
      <dgm:t>
        <a:bodyPr/>
        <a:lstStyle/>
        <a:p>
          <a:endParaRPr lang="en-US"/>
        </a:p>
      </dgm:t>
    </dgm:pt>
    <dgm:pt modelId="{C582CEED-7DE0-481D-AB36-6A16AADF6B95}" type="pres">
      <dgm:prSet presAssocID="{3BA60D24-E262-41DA-9DF5-191185138CAE}" presName="compositeShape" presStyleCnt="0">
        <dgm:presLayoutVars>
          <dgm:chMax val="7"/>
          <dgm:dir/>
          <dgm:resizeHandles val="exact"/>
        </dgm:presLayoutVars>
      </dgm:prSet>
      <dgm:spPr/>
    </dgm:pt>
    <dgm:pt modelId="{EC72E8F8-ED05-400D-A44B-90CE7F1AD792}" type="pres">
      <dgm:prSet presAssocID="{3BA60D24-E262-41DA-9DF5-191185138CAE}" presName="wedge1" presStyleLbl="node1" presStyleIdx="0" presStyleCnt="5"/>
      <dgm:spPr/>
      <dgm:t>
        <a:bodyPr/>
        <a:lstStyle/>
        <a:p>
          <a:endParaRPr lang="en-US"/>
        </a:p>
      </dgm:t>
    </dgm:pt>
    <dgm:pt modelId="{6D414CC4-DF43-4995-BFC2-919646B2A8D8}" type="pres">
      <dgm:prSet presAssocID="{3BA60D24-E262-41DA-9DF5-191185138CAE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CDEB87-0952-4B24-91DF-E9A99F4F221F}" type="pres">
      <dgm:prSet presAssocID="{3BA60D24-E262-41DA-9DF5-191185138CAE}" presName="wedge2" presStyleLbl="node1" presStyleIdx="1" presStyleCnt="5"/>
      <dgm:spPr/>
      <dgm:t>
        <a:bodyPr/>
        <a:lstStyle/>
        <a:p>
          <a:endParaRPr lang="en-US"/>
        </a:p>
      </dgm:t>
    </dgm:pt>
    <dgm:pt modelId="{22328511-99D2-48D8-A4C5-EA24EF22838E}" type="pres">
      <dgm:prSet presAssocID="{3BA60D24-E262-41DA-9DF5-191185138CAE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364205-295F-412C-B7D7-A6A5AADE44C8}" type="pres">
      <dgm:prSet presAssocID="{3BA60D24-E262-41DA-9DF5-191185138CAE}" presName="wedge3" presStyleLbl="node1" presStyleIdx="2" presStyleCnt="5"/>
      <dgm:spPr/>
      <dgm:t>
        <a:bodyPr/>
        <a:lstStyle/>
        <a:p>
          <a:endParaRPr lang="en-US"/>
        </a:p>
      </dgm:t>
    </dgm:pt>
    <dgm:pt modelId="{47496C2A-E7DE-49C4-AE99-50E84761E06D}" type="pres">
      <dgm:prSet presAssocID="{3BA60D24-E262-41DA-9DF5-191185138CAE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0BB92F-5885-4A1B-9303-B7E3566C7A08}" type="pres">
      <dgm:prSet presAssocID="{3BA60D24-E262-41DA-9DF5-191185138CAE}" presName="wedge4" presStyleLbl="node1" presStyleIdx="3" presStyleCnt="5"/>
      <dgm:spPr/>
      <dgm:t>
        <a:bodyPr/>
        <a:lstStyle/>
        <a:p>
          <a:endParaRPr lang="en-US"/>
        </a:p>
      </dgm:t>
    </dgm:pt>
    <dgm:pt modelId="{A70635EB-78D5-4B54-8996-6AD1A170E646}" type="pres">
      <dgm:prSet presAssocID="{3BA60D24-E262-41DA-9DF5-191185138CAE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1BE69E-E4BA-49DC-8E5E-8B36351870B5}" type="pres">
      <dgm:prSet presAssocID="{3BA60D24-E262-41DA-9DF5-191185138CAE}" presName="wedge5" presStyleLbl="node1" presStyleIdx="4" presStyleCnt="5"/>
      <dgm:spPr/>
      <dgm:t>
        <a:bodyPr/>
        <a:lstStyle/>
        <a:p>
          <a:endParaRPr lang="en-US"/>
        </a:p>
      </dgm:t>
    </dgm:pt>
    <dgm:pt modelId="{8BC1845D-BC2E-4ADB-BB72-F3704D61AAAC}" type="pres">
      <dgm:prSet presAssocID="{3BA60D24-E262-41DA-9DF5-191185138CAE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37BB1B4-46C7-4F7B-9CF6-4C119EDA90A9}" type="presOf" srcId="{35DA1FDE-630B-43A4-ABFF-2910AAF3FFDC}" destId="{7E0BB92F-5885-4A1B-9303-B7E3566C7A08}" srcOrd="0" destOrd="0" presId="urn:microsoft.com/office/officeart/2005/8/layout/chart3"/>
    <dgm:cxn modelId="{5F7806A4-A586-4918-87BD-188AF522B614}" type="presOf" srcId="{708D2F6A-B9EE-4811-A4D4-4B7D3D5063D5}" destId="{3A364205-295F-412C-B7D7-A6A5AADE44C8}" srcOrd="0" destOrd="0" presId="urn:microsoft.com/office/officeart/2005/8/layout/chart3"/>
    <dgm:cxn modelId="{40473CB7-BB2C-4A8E-BF17-D514DB74DDE7}" type="presOf" srcId="{3BA60D24-E262-41DA-9DF5-191185138CAE}" destId="{C582CEED-7DE0-481D-AB36-6A16AADF6B95}" srcOrd="0" destOrd="0" presId="urn:microsoft.com/office/officeart/2005/8/layout/chart3"/>
    <dgm:cxn modelId="{7B5F5EF0-7651-404D-992E-A33501B537BD}" type="presOf" srcId="{75E337BC-2A00-41FC-B0A8-126F589BDF25}" destId="{22328511-99D2-48D8-A4C5-EA24EF22838E}" srcOrd="1" destOrd="0" presId="urn:microsoft.com/office/officeart/2005/8/layout/chart3"/>
    <dgm:cxn modelId="{A0FFE8D9-15FA-41B0-9D48-069661D80473}" srcId="{3BA60D24-E262-41DA-9DF5-191185138CAE}" destId="{B4E9DAE9-BC81-49AA-A23A-8DD5156E9BE0}" srcOrd="0" destOrd="0" parTransId="{62366B00-B7B9-4940-B960-755EC2129836}" sibTransId="{81DA2AAE-360A-433F-BD1B-9EB3C2C3D396}"/>
    <dgm:cxn modelId="{9230D0C7-6C16-45BE-8422-496591CEE41A}" srcId="{3BA60D24-E262-41DA-9DF5-191185138CAE}" destId="{75E337BC-2A00-41FC-B0A8-126F589BDF25}" srcOrd="1" destOrd="0" parTransId="{FC212E1A-E6A1-4612-9449-5072ED9AA327}" sibTransId="{C2231FD0-53FF-435F-9F0C-6AD51DA87969}"/>
    <dgm:cxn modelId="{C7138DB3-7EE7-47F5-A6F7-84506F541C9B}" type="presOf" srcId="{D091234D-A147-4909-B3BA-9AA9CA89BE32}" destId="{AE1BE69E-E4BA-49DC-8E5E-8B36351870B5}" srcOrd="0" destOrd="0" presId="urn:microsoft.com/office/officeart/2005/8/layout/chart3"/>
    <dgm:cxn modelId="{6AA4D06C-4AE9-490B-BC41-46D54195C05E}" type="presOf" srcId="{35DA1FDE-630B-43A4-ABFF-2910AAF3FFDC}" destId="{A70635EB-78D5-4B54-8996-6AD1A170E646}" srcOrd="1" destOrd="0" presId="urn:microsoft.com/office/officeart/2005/8/layout/chart3"/>
    <dgm:cxn modelId="{810D4495-724B-4DB8-867A-430CB45F9CEE}" type="presOf" srcId="{B4E9DAE9-BC81-49AA-A23A-8DD5156E9BE0}" destId="{EC72E8F8-ED05-400D-A44B-90CE7F1AD792}" srcOrd="0" destOrd="0" presId="urn:microsoft.com/office/officeart/2005/8/layout/chart3"/>
    <dgm:cxn modelId="{8B171D1B-6883-4AB4-A9DB-88375064DBE1}" srcId="{3BA60D24-E262-41DA-9DF5-191185138CAE}" destId="{708D2F6A-B9EE-4811-A4D4-4B7D3D5063D5}" srcOrd="2" destOrd="0" parTransId="{A3616CE9-7357-4D5C-9508-B6D226EBFB93}" sibTransId="{7F5BA0D1-9825-4F6D-940E-5EF913D49C52}"/>
    <dgm:cxn modelId="{A3DFE44D-207C-4D19-8DF5-4DF475944AEF}" type="presOf" srcId="{D091234D-A147-4909-B3BA-9AA9CA89BE32}" destId="{8BC1845D-BC2E-4ADB-BB72-F3704D61AAAC}" srcOrd="1" destOrd="0" presId="urn:microsoft.com/office/officeart/2005/8/layout/chart3"/>
    <dgm:cxn modelId="{E705BB26-A327-4DBC-B0C6-0BCC86486922}" srcId="{3BA60D24-E262-41DA-9DF5-191185138CAE}" destId="{35DA1FDE-630B-43A4-ABFF-2910AAF3FFDC}" srcOrd="3" destOrd="0" parTransId="{8D22F9DA-BB0E-4FAD-85FA-FCE598C5E752}" sibTransId="{A7EEED63-ADEA-4861-9320-C66157981EB5}"/>
    <dgm:cxn modelId="{415A795A-AEFE-4202-BC6D-1C4A1960BF10}" srcId="{3BA60D24-E262-41DA-9DF5-191185138CAE}" destId="{D091234D-A147-4909-B3BA-9AA9CA89BE32}" srcOrd="4" destOrd="0" parTransId="{3928D9AD-3235-4A65-A8AB-0DE00CC54495}" sibTransId="{30978DF5-C6F4-41C6-98F4-24E99619A163}"/>
    <dgm:cxn modelId="{580328F9-75FA-4418-83A9-2209EC589EE2}" type="presOf" srcId="{708D2F6A-B9EE-4811-A4D4-4B7D3D5063D5}" destId="{47496C2A-E7DE-49C4-AE99-50E84761E06D}" srcOrd="1" destOrd="0" presId="urn:microsoft.com/office/officeart/2005/8/layout/chart3"/>
    <dgm:cxn modelId="{7E7E1B27-7124-4C83-8BB5-85EB97613F5F}" type="presOf" srcId="{B4E9DAE9-BC81-49AA-A23A-8DD5156E9BE0}" destId="{6D414CC4-DF43-4995-BFC2-919646B2A8D8}" srcOrd="1" destOrd="0" presId="urn:microsoft.com/office/officeart/2005/8/layout/chart3"/>
    <dgm:cxn modelId="{3665F784-8353-4DA9-AEFC-E25DD602BFA5}" type="presOf" srcId="{75E337BC-2A00-41FC-B0A8-126F589BDF25}" destId="{23CDEB87-0952-4B24-91DF-E9A99F4F221F}" srcOrd="0" destOrd="0" presId="urn:microsoft.com/office/officeart/2005/8/layout/chart3"/>
    <dgm:cxn modelId="{016F9B13-305B-42C4-B897-7BB6C48EEDEF}" type="presParOf" srcId="{C582CEED-7DE0-481D-AB36-6A16AADF6B95}" destId="{EC72E8F8-ED05-400D-A44B-90CE7F1AD792}" srcOrd="0" destOrd="0" presId="urn:microsoft.com/office/officeart/2005/8/layout/chart3"/>
    <dgm:cxn modelId="{E002A3C0-3D42-4A4D-86DB-B28E4E9C04F0}" type="presParOf" srcId="{C582CEED-7DE0-481D-AB36-6A16AADF6B95}" destId="{6D414CC4-DF43-4995-BFC2-919646B2A8D8}" srcOrd="1" destOrd="0" presId="urn:microsoft.com/office/officeart/2005/8/layout/chart3"/>
    <dgm:cxn modelId="{79BF9A3C-066E-482D-A0A5-0ED00A3FCF49}" type="presParOf" srcId="{C582CEED-7DE0-481D-AB36-6A16AADF6B95}" destId="{23CDEB87-0952-4B24-91DF-E9A99F4F221F}" srcOrd="2" destOrd="0" presId="urn:microsoft.com/office/officeart/2005/8/layout/chart3"/>
    <dgm:cxn modelId="{3A9A12AA-072C-41F8-A22C-C5DCECE5D269}" type="presParOf" srcId="{C582CEED-7DE0-481D-AB36-6A16AADF6B95}" destId="{22328511-99D2-48D8-A4C5-EA24EF22838E}" srcOrd="3" destOrd="0" presId="urn:microsoft.com/office/officeart/2005/8/layout/chart3"/>
    <dgm:cxn modelId="{5CAE24B4-2BE6-4E18-8051-5BBB2DB0366D}" type="presParOf" srcId="{C582CEED-7DE0-481D-AB36-6A16AADF6B95}" destId="{3A364205-295F-412C-B7D7-A6A5AADE44C8}" srcOrd="4" destOrd="0" presId="urn:microsoft.com/office/officeart/2005/8/layout/chart3"/>
    <dgm:cxn modelId="{2E06B8A6-1B90-491C-A5A4-B43923451F62}" type="presParOf" srcId="{C582CEED-7DE0-481D-AB36-6A16AADF6B95}" destId="{47496C2A-E7DE-49C4-AE99-50E84761E06D}" srcOrd="5" destOrd="0" presId="urn:microsoft.com/office/officeart/2005/8/layout/chart3"/>
    <dgm:cxn modelId="{5A01564C-D59E-4DD5-AC02-7A610A2B07D1}" type="presParOf" srcId="{C582CEED-7DE0-481D-AB36-6A16AADF6B95}" destId="{7E0BB92F-5885-4A1B-9303-B7E3566C7A08}" srcOrd="6" destOrd="0" presId="urn:microsoft.com/office/officeart/2005/8/layout/chart3"/>
    <dgm:cxn modelId="{645E6A80-1625-4F34-AD22-6B97F36FCBF0}" type="presParOf" srcId="{C582CEED-7DE0-481D-AB36-6A16AADF6B95}" destId="{A70635EB-78D5-4B54-8996-6AD1A170E646}" srcOrd="7" destOrd="0" presId="urn:microsoft.com/office/officeart/2005/8/layout/chart3"/>
    <dgm:cxn modelId="{80C72B2D-927A-4722-BBAF-61BFCD163F34}" type="presParOf" srcId="{C582CEED-7DE0-481D-AB36-6A16AADF6B95}" destId="{AE1BE69E-E4BA-49DC-8E5E-8B36351870B5}" srcOrd="8" destOrd="0" presId="urn:microsoft.com/office/officeart/2005/8/layout/chart3"/>
    <dgm:cxn modelId="{0F3F1658-6E57-4DA6-B78E-40497E1E5D5D}" type="presParOf" srcId="{C582CEED-7DE0-481D-AB36-6A16AADF6B95}" destId="{8BC1845D-BC2E-4ADB-BB72-F3704D61AAAC}" srcOrd="9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72E8F8-ED05-400D-A44B-90CE7F1AD792}">
      <dsp:nvSpPr>
        <dsp:cNvPr id="0" name=""/>
        <dsp:cNvSpPr/>
      </dsp:nvSpPr>
      <dsp:spPr>
        <a:xfrm>
          <a:off x="792085" y="131054"/>
          <a:ext cx="1842442" cy="1842442"/>
        </a:xfrm>
        <a:prstGeom prst="pie">
          <a:avLst>
            <a:gd name="adj1" fmla="val 16200000"/>
            <a:gd name="adj2" fmla="val 20520000"/>
          </a:avLst>
        </a:prstGeom>
        <a:solidFill>
          <a:srgbClr val="66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Eur. XFEL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1736556" y="406324"/>
        <a:ext cx="625114" cy="427709"/>
      </dsp:txXfrm>
    </dsp:sp>
    <dsp:sp modelId="{23CDEB87-0952-4B24-91DF-E9A99F4F221F}">
      <dsp:nvSpPr>
        <dsp:cNvPr id="0" name=""/>
        <dsp:cNvSpPr/>
      </dsp:nvSpPr>
      <dsp:spPr>
        <a:xfrm>
          <a:off x="727599" y="219886"/>
          <a:ext cx="1842442" cy="1842442"/>
        </a:xfrm>
        <a:prstGeom prst="pie">
          <a:avLst>
            <a:gd name="adj1" fmla="val 20520000"/>
            <a:gd name="adj2" fmla="val 32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tx1"/>
              </a:solidFill>
            </a:rPr>
            <a:t>DESY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1931767" y="1053372"/>
        <a:ext cx="548346" cy="462804"/>
      </dsp:txXfrm>
    </dsp:sp>
    <dsp:sp modelId="{3A364205-295F-412C-B7D7-A6A5AADE44C8}">
      <dsp:nvSpPr>
        <dsp:cNvPr id="0" name=""/>
        <dsp:cNvSpPr/>
      </dsp:nvSpPr>
      <dsp:spPr>
        <a:xfrm>
          <a:off x="727599" y="219886"/>
          <a:ext cx="1842442" cy="1842442"/>
        </a:xfrm>
        <a:prstGeom prst="pie">
          <a:avLst>
            <a:gd name="adj1" fmla="val 3240000"/>
            <a:gd name="adj2" fmla="val 756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tx1"/>
              </a:solidFill>
            </a:rPr>
            <a:t>Univ. of Hamburg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1319813" y="1601718"/>
        <a:ext cx="658015" cy="394809"/>
      </dsp:txXfrm>
    </dsp:sp>
    <dsp:sp modelId="{7E0BB92F-5885-4A1B-9303-B7E3566C7A08}">
      <dsp:nvSpPr>
        <dsp:cNvPr id="0" name=""/>
        <dsp:cNvSpPr/>
      </dsp:nvSpPr>
      <dsp:spPr>
        <a:xfrm>
          <a:off x="727599" y="219886"/>
          <a:ext cx="1842442" cy="1842442"/>
        </a:xfrm>
        <a:prstGeom prst="pie">
          <a:avLst>
            <a:gd name="adj1" fmla="val 7560000"/>
            <a:gd name="adj2" fmla="val 11880000"/>
          </a:avLst>
        </a:prstGeom>
        <a:solidFill>
          <a:srgbClr val="33996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smtClean="0">
              <a:solidFill>
                <a:schemeClr val="tx1"/>
              </a:solidFill>
            </a:rPr>
            <a:t>EMBL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815335" y="1053372"/>
        <a:ext cx="548346" cy="462804"/>
      </dsp:txXfrm>
    </dsp:sp>
    <dsp:sp modelId="{AE1BE69E-E4BA-49DC-8E5E-8B36351870B5}">
      <dsp:nvSpPr>
        <dsp:cNvPr id="0" name=""/>
        <dsp:cNvSpPr/>
      </dsp:nvSpPr>
      <dsp:spPr>
        <a:xfrm>
          <a:off x="727599" y="219886"/>
          <a:ext cx="1842442" cy="1842442"/>
        </a:xfrm>
        <a:prstGeom prst="pie">
          <a:avLst>
            <a:gd name="adj1" fmla="val 11880000"/>
            <a:gd name="adj2" fmla="val 162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tx1"/>
              </a:solidFill>
            </a:rPr>
            <a:t>Others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996289" y="500639"/>
        <a:ext cx="625114" cy="4277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4EDF85-7398-49BC-9367-91266E3A0CC4}" type="datetimeFigureOut">
              <a:rPr lang="de-DE" smtClean="0"/>
              <a:t>20.09.2017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810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3D4722-55E0-4B90-A766-3697AC702E5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02240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1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22" tIns="45861" rIns="91722" bIns="4586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8103" y="1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22" tIns="45861" rIns="91722" bIns="4586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4400" y="744538"/>
            <a:ext cx="4965700" cy="37258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1" y="4718052"/>
            <a:ext cx="5435600" cy="446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22" tIns="45861" rIns="91722" bIns="4586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Textmasterformate durch Klicken bearbeiten</a:t>
            </a:r>
          </a:p>
          <a:p>
            <a:pPr lvl="1"/>
            <a:r>
              <a:rPr lang="en-GB" noProof="0" smtClean="0"/>
              <a:t>Zweite Ebene</a:t>
            </a:r>
          </a:p>
          <a:p>
            <a:pPr lvl="2"/>
            <a:r>
              <a:rPr lang="en-GB" noProof="0" smtClean="0"/>
              <a:t>Dritte Ebene</a:t>
            </a:r>
          </a:p>
          <a:p>
            <a:pPr lvl="3"/>
            <a:r>
              <a:rPr lang="en-GB" noProof="0" smtClean="0"/>
              <a:t>Vierte Ebene</a:t>
            </a:r>
          </a:p>
          <a:p>
            <a:pPr lvl="4"/>
            <a:r>
              <a:rPr lang="en-GB" noProof="0" smtClean="0"/>
              <a:t>Fünfte Ebene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432925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22" tIns="45861" rIns="91722" bIns="4586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103" y="9432925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22" tIns="45861" rIns="91722" bIns="4586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F12E176-2AA1-4A93-95A6-6138E2FCDED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7286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12E176-2AA1-4A93-95A6-6138E2FCDEDE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6854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1254125"/>
          </a:xfrm>
          <a:prstGeom prst="rect">
            <a:avLst/>
          </a:prstGeom>
          <a:solidFill>
            <a:srgbClr val="00A6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endParaRPr lang="de-DE"/>
          </a:p>
        </p:txBody>
      </p:sp>
      <p:pic>
        <p:nvPicPr>
          <p:cNvPr id="5" name="Picture 9" descr="DESY-Logo-cyan-RGB_ger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54" t="-4523" r="-13409"/>
          <a:stretch>
            <a:fillRect/>
          </a:stretch>
        </p:blipFill>
        <p:spPr bwMode="auto">
          <a:xfrm>
            <a:off x="7794625" y="5684838"/>
            <a:ext cx="1149350" cy="102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0" descr="Helmholtz-Logo_schwarz_70_t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5959475"/>
            <a:ext cx="164782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16"/>
          <p:cNvSpPr txBox="1">
            <a:spLocks noChangeArrowheads="1"/>
          </p:cNvSpPr>
          <p:nvPr userDrawn="1"/>
        </p:nvSpPr>
        <p:spPr bwMode="auto">
          <a:xfrm>
            <a:off x="2003425" y="2481263"/>
            <a:ext cx="28559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de-DE" smtClean="0"/>
          </a:p>
        </p:txBody>
      </p:sp>
      <p:sp>
        <p:nvSpPr>
          <p:cNvPr id="402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2100" y="1363663"/>
            <a:ext cx="8520113" cy="485775"/>
          </a:xfrm>
        </p:spPr>
        <p:txBody>
          <a:bodyPr/>
          <a:lstStyle>
            <a:lvl1pPr marL="0" indent="0">
              <a:buFont typeface="Arial Black" pitchFamily="34" charset="0"/>
              <a:buNone/>
              <a:defRPr b="1">
                <a:solidFill>
                  <a:srgbClr val="F28E00"/>
                </a:solidFill>
              </a:defRPr>
            </a:lvl1pPr>
          </a:lstStyle>
          <a:p>
            <a:r>
              <a:rPr lang="en-GB"/>
              <a:t>Untertitel durch Klicken bearbeiten</a:t>
            </a:r>
          </a:p>
        </p:txBody>
      </p:sp>
      <p:sp>
        <p:nvSpPr>
          <p:cNvPr id="402436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282575" y="0"/>
            <a:ext cx="8520113" cy="1266825"/>
          </a:xfrm>
        </p:spPr>
        <p:txBody>
          <a:bodyPr anchor="b"/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GB"/>
              <a:t>TITELMASTER</a:t>
            </a:r>
            <a:br>
              <a:rPr lang="en-GB"/>
            </a:br>
            <a:r>
              <a:rPr lang="en-GB"/>
              <a:t>FORMAT </a:t>
            </a:r>
          </a:p>
        </p:txBody>
      </p:sp>
    </p:spTree>
    <p:extLst>
      <p:ext uri="{BB962C8B-B14F-4D97-AF65-F5344CB8AC3E}">
        <p14:creationId xmlns:p14="http://schemas.microsoft.com/office/powerpoint/2010/main" val="435336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4558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557668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82575" y="977900"/>
            <a:ext cx="4183063" cy="4792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18038" y="977900"/>
            <a:ext cx="4184650" cy="4792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7016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0045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6278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2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207525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373994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3730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80200" y="103188"/>
            <a:ext cx="2132013" cy="56673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82575" y="103188"/>
            <a:ext cx="6245225" cy="566737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3123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744538"/>
          </a:xfrm>
          <a:prstGeom prst="rect">
            <a:avLst/>
          </a:prstGeom>
          <a:solidFill>
            <a:srgbClr val="00A6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endParaRPr lang="de-DE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2575" y="977900"/>
            <a:ext cx="8520113" cy="479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Textmasterformate durch Klicken bearbeiten</a:t>
            </a:r>
          </a:p>
          <a:p>
            <a:pPr lvl="1"/>
            <a:r>
              <a:rPr lang="en-GB" smtClean="0"/>
              <a:t>Zweite Ebene</a:t>
            </a:r>
          </a:p>
          <a:p>
            <a:pPr lvl="2"/>
            <a:endParaRPr lang="en-GB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92100" y="103188"/>
            <a:ext cx="8520113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Titelmasterformat durch Klicken bearbeiten</a:t>
            </a: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282575" y="6280150"/>
            <a:ext cx="75930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0" anchor="ctr"/>
          <a:lstStyle/>
          <a:p>
            <a:pPr algn="ctr"/>
            <a:r>
              <a:rPr lang="en-GB" sz="900" b="1" dirty="0" smtClean="0">
                <a:solidFill>
                  <a:schemeClr val="bg2"/>
                </a:solidFill>
              </a:rPr>
              <a:t>Sabine Brinker (DESY - MPS) for</a:t>
            </a:r>
            <a:r>
              <a:rPr lang="en-GB" sz="900" b="1" baseline="0" dirty="0" smtClean="0">
                <a:solidFill>
                  <a:schemeClr val="bg2"/>
                </a:solidFill>
              </a:rPr>
              <a:t> the </a:t>
            </a:r>
            <a:r>
              <a:rPr lang="en-GB" sz="900" b="1" dirty="0" smtClean="0">
                <a:solidFill>
                  <a:schemeClr val="bg2"/>
                </a:solidFill>
              </a:rPr>
              <a:t>DACHS-Team  </a:t>
            </a:r>
            <a:r>
              <a:rPr lang="en-GB" sz="900" dirty="0" smtClean="0">
                <a:solidFill>
                  <a:schemeClr val="bg2"/>
                </a:solidFill>
              </a:rPr>
              <a:t>|  ITSF 2017  </a:t>
            </a:r>
            <a:r>
              <a:rPr lang="en-GB" sz="900" dirty="0">
                <a:solidFill>
                  <a:schemeClr val="bg2"/>
                </a:solidFill>
              </a:rPr>
              <a:t>|  </a:t>
            </a:r>
            <a:r>
              <a:rPr lang="en-GB" sz="900" dirty="0" smtClean="0">
                <a:solidFill>
                  <a:schemeClr val="bg2"/>
                </a:solidFill>
              </a:rPr>
              <a:t>Sep. 2017  </a:t>
            </a:r>
            <a:r>
              <a:rPr lang="en-GB" sz="900" dirty="0">
                <a:solidFill>
                  <a:schemeClr val="bg2"/>
                </a:solidFill>
              </a:rPr>
              <a:t>|  </a:t>
            </a:r>
            <a:r>
              <a:rPr lang="en-GB" sz="900" b="1" dirty="0" smtClean="0">
                <a:solidFill>
                  <a:schemeClr val="bg2"/>
                </a:solidFill>
              </a:rPr>
              <a:t>page </a:t>
            </a:r>
            <a:fld id="{FC418B94-999C-4B62-A753-E17FA76F3820}" type="slidenum">
              <a:rPr lang="en-GB" sz="900" b="1">
                <a:solidFill>
                  <a:schemeClr val="bg2"/>
                </a:solidFill>
              </a:rPr>
              <a:pPr algn="ctr"/>
              <a:t>‹#›</a:t>
            </a:fld>
            <a:endParaRPr lang="en-GB" sz="900" b="1" dirty="0">
              <a:solidFill>
                <a:schemeClr val="bg2"/>
              </a:solidFill>
            </a:endParaRPr>
          </a:p>
        </p:txBody>
      </p:sp>
      <p:pic>
        <p:nvPicPr>
          <p:cNvPr id="1030" name="Picture 10" descr="DESY-Logo-cyan-RGB_ger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24" t="-7854" r="-18587" b="-12566"/>
          <a:stretch>
            <a:fillRect/>
          </a:stretch>
        </p:blipFill>
        <p:spPr bwMode="auto">
          <a:xfrm>
            <a:off x="8035925" y="6099175"/>
            <a:ext cx="7762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9pPr>
    </p:titleStyle>
    <p:bodyStyle>
      <a:lvl1pPr marL="265113" indent="-265113" algn="l" rtl="0" eaLnBrk="0" fontAlgn="base" hangingPunct="0">
        <a:spcBef>
          <a:spcPct val="0"/>
        </a:spcBef>
        <a:spcAft>
          <a:spcPct val="50000"/>
        </a:spcAft>
        <a:buClr>
          <a:srgbClr val="F28E00"/>
        </a:buClr>
        <a:buFont typeface="Arial Black" pitchFamily="34" charset="0"/>
        <a:buChar char="&gt;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628650" indent="-184150" algn="l" rtl="0" eaLnBrk="0" fontAlgn="base" hangingPunct="0">
        <a:spcBef>
          <a:spcPct val="0"/>
        </a:spcBef>
        <a:spcAft>
          <a:spcPct val="50000"/>
        </a:spcAft>
        <a:buClr>
          <a:schemeClr val="bg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1236663" indent="-228600" algn="l" rtl="0" eaLnBrk="0" fontAlgn="base" hangingPunct="0">
        <a:spcBef>
          <a:spcPct val="0"/>
        </a:spcBef>
        <a:spcAft>
          <a:spcPct val="0"/>
        </a:spcAft>
        <a:buClr>
          <a:srgbClr val="FF9900"/>
        </a:buClr>
        <a:buFont typeface="Arial Black" pitchFamily="34" charset="0"/>
        <a:defRPr sz="1200">
          <a:solidFill>
            <a:schemeClr val="tx1"/>
          </a:solidFill>
          <a:latin typeface="+mn-lt"/>
        </a:defRPr>
      </a:lvl3pPr>
      <a:lvl4pPr marL="1644650" indent="-228600" algn="l" rtl="0" eaLnBrk="0" fontAlgn="base" hangingPunct="0">
        <a:spcBef>
          <a:spcPct val="0"/>
        </a:spcBef>
        <a:spcAft>
          <a:spcPct val="0"/>
        </a:spcAft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9"/>
          <p:cNvSpPr>
            <a:spLocks noGrp="1" noChangeArrowheads="1"/>
          </p:cNvSpPr>
          <p:nvPr>
            <p:ph type="ctrTitle"/>
          </p:nvPr>
        </p:nvSpPr>
        <p:spPr>
          <a:xfrm>
            <a:off x="282575" y="0"/>
            <a:ext cx="8751888" cy="1266825"/>
          </a:xfrm>
        </p:spPr>
        <p:txBody>
          <a:bodyPr anchor="ctr"/>
          <a:lstStyle/>
          <a:p>
            <a:pPr eaLnBrk="1" hangingPunct="1">
              <a:lnSpc>
                <a:spcPct val="100000"/>
              </a:lnSpc>
            </a:pPr>
            <a:r>
              <a:rPr lang="en-US" sz="2800" dirty="0"/>
              <a:t>Two </a:t>
            </a:r>
            <a:r>
              <a:rPr lang="en-US" sz="2800" dirty="0" smtClean="0"/>
              <a:t>Institutes </a:t>
            </a:r>
            <a:br>
              <a:rPr lang="en-US" sz="2800" dirty="0" smtClean="0"/>
            </a:br>
            <a:r>
              <a:rPr lang="en-US" sz="2800" dirty="0" smtClean="0"/>
              <a:t>                – </a:t>
            </a:r>
            <a:r>
              <a:rPr lang="en-US" sz="2800" dirty="0"/>
              <a:t>one </a:t>
            </a:r>
            <a:r>
              <a:rPr lang="en-US" sz="2800" dirty="0" smtClean="0"/>
              <a:t>Access </a:t>
            </a:r>
            <a:r>
              <a:rPr lang="en-US" sz="2800" dirty="0"/>
              <a:t>C</a:t>
            </a:r>
            <a:r>
              <a:rPr lang="en-US" sz="2800" dirty="0" smtClean="0"/>
              <a:t>ontrol </a:t>
            </a:r>
            <a:r>
              <a:rPr lang="en-US" sz="2800" dirty="0"/>
              <a:t>S</a:t>
            </a:r>
            <a:r>
              <a:rPr lang="en-US" sz="2800" dirty="0" smtClean="0"/>
              <a:t>ystem</a:t>
            </a:r>
            <a:endParaRPr lang="de-DE" sz="2800" dirty="0" smtClean="0"/>
          </a:p>
        </p:txBody>
      </p:sp>
      <p:sp>
        <p:nvSpPr>
          <p:cNvPr id="3075" name="Rectangle 30"/>
          <p:cNvSpPr>
            <a:spLocks noGrp="1" noChangeArrowheads="1"/>
          </p:cNvSpPr>
          <p:nvPr>
            <p:ph type="subTitle" idx="1"/>
          </p:nvPr>
        </p:nvSpPr>
        <p:spPr>
          <a:xfrm>
            <a:off x="282575" y="1479550"/>
            <a:ext cx="8529638" cy="1446530"/>
          </a:xfrm>
        </p:spPr>
        <p:txBody>
          <a:bodyPr/>
          <a:lstStyle/>
          <a:p>
            <a:pPr eaLnBrk="1" hangingPunct="1"/>
            <a:r>
              <a:rPr lang="de-DE" dirty="0" smtClean="0"/>
              <a:t>Access Controls at DESY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European XFEL</a:t>
            </a:r>
            <a:endParaRPr lang="de-DE" dirty="0"/>
          </a:p>
        </p:txBody>
      </p:sp>
      <p:sp>
        <p:nvSpPr>
          <p:cNvPr id="3076" name="Text Box 35"/>
          <p:cNvSpPr txBox="1">
            <a:spLocks noChangeArrowheads="1"/>
          </p:cNvSpPr>
          <p:nvPr/>
        </p:nvSpPr>
        <p:spPr bwMode="auto">
          <a:xfrm>
            <a:off x="4646613" y="3960813"/>
            <a:ext cx="41656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b="1" dirty="0" smtClean="0">
                <a:solidFill>
                  <a:srgbClr val="00A5EB"/>
                </a:solidFill>
              </a:rPr>
              <a:t>Sabine Brinker (DESY - MPS) </a:t>
            </a:r>
          </a:p>
          <a:p>
            <a:endParaRPr lang="de-DE" b="1" dirty="0">
              <a:solidFill>
                <a:srgbClr val="00A5EB"/>
              </a:solidFill>
            </a:endParaRPr>
          </a:p>
          <a:p>
            <a:r>
              <a:rPr lang="de-DE" b="1" dirty="0" smtClean="0">
                <a:solidFill>
                  <a:srgbClr val="00A5EB"/>
                </a:solidFill>
              </a:rPr>
              <a:t>for </a:t>
            </a:r>
            <a:r>
              <a:rPr lang="de-DE" b="1" dirty="0" err="1" smtClean="0">
                <a:solidFill>
                  <a:srgbClr val="00A5EB"/>
                </a:solidFill>
              </a:rPr>
              <a:t>the</a:t>
            </a:r>
            <a:r>
              <a:rPr lang="de-DE" b="1" dirty="0" smtClean="0">
                <a:solidFill>
                  <a:srgbClr val="00A5EB"/>
                </a:solidFill>
              </a:rPr>
              <a:t> DACHS-Team</a:t>
            </a:r>
          </a:p>
          <a:p>
            <a:endParaRPr lang="de-DE" dirty="0">
              <a:solidFill>
                <a:srgbClr val="00A5EB"/>
              </a:solidFill>
            </a:endParaRPr>
          </a:p>
          <a:p>
            <a:r>
              <a:rPr lang="de-DE" dirty="0" smtClean="0"/>
              <a:t>ITSF Sept 2017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68" y="924639"/>
            <a:ext cx="8328382" cy="5141789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– DESY and Eur. XFEL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83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sites (Hamburg and </a:t>
            </a:r>
            <a:r>
              <a:rPr lang="en-US" dirty="0" err="1" smtClean="0"/>
              <a:t>Zeuthen</a:t>
            </a:r>
            <a:r>
              <a:rPr lang="en-US" dirty="0" smtClean="0"/>
              <a:t>)</a:t>
            </a:r>
          </a:p>
          <a:p>
            <a:r>
              <a:rPr lang="en-US" dirty="0" smtClean="0"/>
              <a:t>About 2 500 colleagues</a:t>
            </a:r>
          </a:p>
          <a:p>
            <a:r>
              <a:rPr lang="en-US" dirty="0" smtClean="0"/>
              <a:t>3 000 photon user per year </a:t>
            </a:r>
          </a:p>
          <a:p>
            <a:r>
              <a:rPr lang="en-US" dirty="0" smtClean="0"/>
              <a:t>Several accelerators (PETRA III, FLASH,…)</a:t>
            </a:r>
          </a:p>
          <a:p>
            <a:r>
              <a:rPr lang="en-US" dirty="0" smtClean="0"/>
              <a:t>Accelerator research (plasma accelerator – LUX, SINBAD…)</a:t>
            </a:r>
          </a:p>
          <a:p>
            <a:r>
              <a:rPr lang="en-US" dirty="0" smtClean="0"/>
              <a:t>High energy physics (CMS, ATLAS, BELLE, BELLE II..)</a:t>
            </a:r>
          </a:p>
          <a:p>
            <a:r>
              <a:rPr lang="en-US" dirty="0" smtClean="0"/>
              <a:t>Test beams for detector development</a:t>
            </a:r>
          </a:p>
          <a:p>
            <a:r>
              <a:rPr lang="en-US" dirty="0" smtClean="0"/>
              <a:t>Astro-particle physics</a:t>
            </a:r>
          </a:p>
          <a:p>
            <a:r>
              <a:rPr lang="en-US" dirty="0" smtClean="0"/>
              <a:t>Theory</a:t>
            </a:r>
          </a:p>
          <a:p>
            <a:r>
              <a:rPr lang="en-US" dirty="0" smtClean="0"/>
              <a:t>Many </a:t>
            </a:r>
            <a:r>
              <a:rPr lang="en-US" dirty="0" err="1"/>
              <a:t>c</a:t>
            </a:r>
            <a:r>
              <a:rPr lang="en-US" dirty="0" err="1" smtClean="0"/>
              <a:t>ooperations</a:t>
            </a:r>
            <a:r>
              <a:rPr lang="en-US" dirty="0" smtClean="0"/>
              <a:t> (EMBL, HZG, CFEL, Univ. of Hamburg, CSSB…)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General Information about </a:t>
            </a:r>
            <a:r>
              <a:rPr lang="en-US" dirty="0" smtClean="0"/>
              <a:t>DESY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74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 Sites (</a:t>
            </a:r>
            <a:r>
              <a:rPr lang="en-US" dirty="0" err="1" smtClean="0"/>
              <a:t>Bahrenfeld</a:t>
            </a:r>
            <a:r>
              <a:rPr lang="en-US" dirty="0" smtClean="0"/>
              <a:t>, Osdorf, Schenefeld)</a:t>
            </a:r>
          </a:p>
          <a:p>
            <a:r>
              <a:rPr lang="en-US" dirty="0" smtClean="0"/>
              <a:t>~ 400 colleagues</a:t>
            </a:r>
          </a:p>
          <a:p>
            <a:r>
              <a:rPr lang="en-US" dirty="0" smtClean="0"/>
              <a:t>Superconducting linear accelerator</a:t>
            </a:r>
          </a:p>
          <a:p>
            <a:r>
              <a:rPr lang="en-US" dirty="0" smtClean="0"/>
              <a:t>6 km tunnel length, 1.7 km acceleration length</a:t>
            </a:r>
          </a:p>
          <a:p>
            <a:r>
              <a:rPr lang="en-US" dirty="0" smtClean="0"/>
              <a:t>6 to 38 m depth of the tunnels</a:t>
            </a:r>
          </a:p>
          <a:p>
            <a:r>
              <a:rPr lang="en-US" dirty="0" smtClean="0"/>
              <a:t>17.5 </a:t>
            </a:r>
            <a:r>
              <a:rPr lang="en-US" dirty="0"/>
              <a:t>GeV</a:t>
            </a:r>
          </a:p>
          <a:p>
            <a:r>
              <a:rPr lang="en-US" dirty="0" smtClean="0"/>
              <a:t>0.05 to 4.7 nanometers wavelength (hard X-rays)</a:t>
            </a:r>
          </a:p>
          <a:p>
            <a:r>
              <a:rPr lang="en-US" dirty="0" smtClean="0"/>
              <a:t>27 000 flashes per second </a:t>
            </a:r>
          </a:p>
          <a:p>
            <a:r>
              <a:rPr lang="en-US" dirty="0"/>
              <a:t>2016 c</a:t>
            </a:r>
            <a:r>
              <a:rPr lang="en-US" dirty="0" smtClean="0"/>
              <a:t>ommissioning</a:t>
            </a:r>
            <a:endParaRPr lang="en-US" dirty="0"/>
          </a:p>
          <a:p>
            <a:r>
              <a:rPr lang="en-US" dirty="0"/>
              <a:t>2017 </a:t>
            </a:r>
            <a:r>
              <a:rPr lang="en-US" dirty="0" smtClean="0"/>
              <a:t>user </a:t>
            </a:r>
            <a:r>
              <a:rPr lang="en-US" dirty="0"/>
              <a:t>o</a:t>
            </a:r>
            <a:r>
              <a:rPr lang="en-US" dirty="0" smtClean="0"/>
              <a:t>peration 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General Information about the Eur. XFEL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63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Commercial access control system (</a:t>
            </a:r>
            <a:r>
              <a:rPr lang="en-US" dirty="0" err="1" smtClean="0"/>
              <a:t>Interflex</a:t>
            </a:r>
            <a:r>
              <a:rPr lang="en-US" dirty="0" smtClean="0"/>
              <a:t>, security)</a:t>
            </a:r>
          </a:p>
          <a:p>
            <a:pPr lvl="1"/>
            <a:r>
              <a:rPr lang="en-US" dirty="0"/>
              <a:t>Badges with RFID </a:t>
            </a:r>
            <a:r>
              <a:rPr lang="en-US" dirty="0" smtClean="0"/>
              <a:t>chip (Mifare Classic)</a:t>
            </a:r>
            <a:endParaRPr lang="en-US" dirty="0"/>
          </a:p>
          <a:p>
            <a:pPr lvl="1"/>
            <a:r>
              <a:rPr lang="en-US" dirty="0" smtClean="0"/>
              <a:t>Online and offline terminals</a:t>
            </a:r>
          </a:p>
          <a:p>
            <a:pPr lvl="1"/>
            <a:r>
              <a:rPr lang="en-US" dirty="0" smtClean="0"/>
              <a:t>Online terminals often with interface to a safety-system (e.g. laser interlock)</a:t>
            </a:r>
          </a:p>
          <a:p>
            <a:pPr lvl="1"/>
            <a:r>
              <a:rPr lang="en-US" dirty="0" smtClean="0"/>
              <a:t>Large, scalable database application</a:t>
            </a:r>
          </a:p>
          <a:p>
            <a:r>
              <a:rPr lang="en-US" dirty="0" smtClean="0"/>
              <a:t>DARF-DACHS - Database developed by DESY</a:t>
            </a:r>
          </a:p>
          <a:p>
            <a:pPr lvl="1"/>
            <a:r>
              <a:rPr lang="en-US" dirty="0" smtClean="0"/>
              <a:t>Heart of the DACHS system </a:t>
            </a:r>
          </a:p>
          <a:p>
            <a:pPr lvl="1"/>
            <a:r>
              <a:rPr lang="en-US" dirty="0" smtClean="0"/>
              <a:t>Management </a:t>
            </a:r>
            <a:r>
              <a:rPr lang="en-US" dirty="0"/>
              <a:t>of access rights, trainings and other requirements (dosimeter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Validity of all access rights and requirements</a:t>
            </a:r>
            <a:endParaRPr lang="en-US" dirty="0"/>
          </a:p>
          <a:p>
            <a:pPr lvl="1"/>
            <a:r>
              <a:rPr lang="en-US" dirty="0"/>
              <a:t>Roles for decentralized data administration</a:t>
            </a:r>
          </a:p>
          <a:p>
            <a:pPr lvl="2"/>
            <a:r>
              <a:rPr lang="en-US" dirty="0"/>
              <a:t>Room managers </a:t>
            </a:r>
            <a:r>
              <a:rPr lang="en-US" dirty="0" smtClean="0"/>
              <a:t>can grant access to their rooms for any person</a:t>
            </a:r>
            <a:endParaRPr lang="en-US" dirty="0"/>
          </a:p>
          <a:p>
            <a:pPr lvl="2"/>
            <a:r>
              <a:rPr lang="en-US" dirty="0"/>
              <a:t>Group leaders </a:t>
            </a:r>
            <a:r>
              <a:rPr lang="en-US" dirty="0" smtClean="0"/>
              <a:t>can </a:t>
            </a:r>
            <a:r>
              <a:rPr lang="en-US" dirty="0"/>
              <a:t>see all rights and instructions of the members of their </a:t>
            </a:r>
            <a:r>
              <a:rPr lang="en-US" dirty="0" smtClean="0"/>
              <a:t>groups</a:t>
            </a:r>
            <a:br>
              <a:rPr lang="en-US" dirty="0" smtClean="0"/>
            </a:br>
            <a:endParaRPr lang="en-US" dirty="0"/>
          </a:p>
          <a:p>
            <a:pPr lvl="1"/>
            <a:r>
              <a:rPr lang="en-US" dirty="0" smtClean="0"/>
              <a:t>Full integration into the DESY and Eur. XFEL IT environment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DACHS (Desy </a:t>
            </a:r>
            <a:r>
              <a:rPr lang="en-US" dirty="0" err="1" smtClean="0"/>
              <a:t>ACcess</a:t>
            </a:r>
            <a:r>
              <a:rPr lang="en-US" dirty="0" smtClean="0"/>
              <a:t> Handling System)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44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012"/>
            <a:ext cx="8182735" cy="6158752"/>
          </a:xfrm>
        </p:spPr>
      </p:pic>
    </p:spTree>
    <p:extLst>
      <p:ext uri="{BB962C8B-B14F-4D97-AF65-F5344CB8AC3E}">
        <p14:creationId xmlns:p14="http://schemas.microsoft.com/office/powerpoint/2010/main" val="5425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</a:t>
            </a:r>
            <a:r>
              <a:rPr lang="en-US" dirty="0">
                <a:solidFill>
                  <a:schemeClr val="tx2"/>
                </a:solidFill>
              </a:rPr>
              <a:t>K</a:t>
            </a:r>
            <a:r>
              <a:rPr lang="en-US" dirty="0" smtClean="0">
                <a:solidFill>
                  <a:schemeClr val="tx2"/>
                </a:solidFill>
              </a:rPr>
              <a:t>ey </a:t>
            </a:r>
            <a:r>
              <a:rPr lang="en-US" dirty="0">
                <a:solidFill>
                  <a:schemeClr val="tx2"/>
                </a:solidFill>
              </a:rPr>
              <a:t>N</a:t>
            </a:r>
            <a:r>
              <a:rPr lang="en-US" dirty="0" smtClean="0">
                <a:solidFill>
                  <a:schemeClr val="tx2"/>
                </a:solidFill>
              </a:rPr>
              <a:t>umbers</a:t>
            </a:r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310455"/>
              </p:ext>
            </p:extLst>
          </p:nvPr>
        </p:nvGraphicFramePr>
        <p:xfrm>
          <a:off x="395784" y="1026893"/>
          <a:ext cx="3787990" cy="4962659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2461678"/>
                <a:gridCol w="313437"/>
                <a:gridCol w="1012875"/>
              </a:tblGrid>
              <a:tr h="712702">
                <a:tc>
                  <a:txBody>
                    <a:bodyPr/>
                    <a:lstStyle/>
                    <a:p>
                      <a:pPr algn="l"/>
                      <a:r>
                        <a:rPr lang="en-US" sz="1400" noProof="0" dirty="0" smtClean="0"/>
                        <a:t>DARF-DACHS</a:t>
                      </a:r>
                      <a:endParaRPr lang="en-US" sz="1400" noProof="0" dirty="0"/>
                    </a:p>
                  </a:txBody>
                  <a:tcPr marL="108014" marR="180023" marT="45714" marB="45714" anchor="ctr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sz="1400" noProof="0" dirty="0" smtClean="0"/>
                        <a:t>Sep. 2017</a:t>
                      </a:r>
                      <a:endParaRPr lang="en-US" sz="1400" noProof="0" dirty="0"/>
                    </a:p>
                  </a:txBody>
                  <a:tcPr marL="108014" marR="180023" marT="45714" marB="45714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712702">
                <a:tc>
                  <a:txBody>
                    <a:bodyPr/>
                    <a:lstStyle/>
                    <a:p>
                      <a:r>
                        <a:rPr lang="en-US" sz="1200" noProof="0" dirty="0" smtClean="0"/>
                        <a:t>Persons (Data</a:t>
                      </a:r>
                      <a:r>
                        <a:rPr lang="en-US" sz="1200" baseline="0" noProof="0" dirty="0" smtClean="0"/>
                        <a:t> Base</a:t>
                      </a:r>
                      <a:r>
                        <a:rPr lang="en-US" sz="1200" noProof="0" dirty="0" smtClean="0"/>
                        <a:t>)</a:t>
                      </a:r>
                      <a:endParaRPr lang="en-US" sz="1200" noProof="0" dirty="0"/>
                    </a:p>
                  </a:txBody>
                  <a:tcPr marL="108014" marR="180023" marT="45714" marB="45714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sz="1200" b="0" noProof="0" dirty="0" smtClean="0">
                          <a:solidFill>
                            <a:schemeClr val="tx1"/>
                          </a:solidFill>
                        </a:rPr>
                        <a:t>&gt; 30</a:t>
                      </a:r>
                      <a:r>
                        <a:rPr lang="en-US" sz="1200" b="0" baseline="0" noProof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="0" noProof="0" dirty="0" smtClean="0">
                          <a:solidFill>
                            <a:schemeClr val="tx1"/>
                          </a:solidFill>
                        </a:rPr>
                        <a:t>000</a:t>
                      </a:r>
                    </a:p>
                  </a:txBody>
                  <a:tcPr marL="108014" marR="180023" marT="45714" marB="45714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712702">
                <a:tc>
                  <a:txBody>
                    <a:bodyPr/>
                    <a:lstStyle/>
                    <a:p>
                      <a:r>
                        <a:rPr lang="en-US" sz="1200" noProof="0" dirty="0" smtClean="0"/>
                        <a:t>New Users per year</a:t>
                      </a:r>
                    </a:p>
                  </a:txBody>
                  <a:tcPr marL="108014" marR="180023" marT="45714" marB="45714" anchor="ctr">
                    <a:solidFill>
                      <a:srgbClr val="CBE1F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sz="1200" noProof="0" dirty="0" smtClean="0"/>
                        <a:t>~</a:t>
                      </a:r>
                      <a:r>
                        <a:rPr lang="en-US" sz="1200" baseline="0" noProof="0" dirty="0" smtClean="0"/>
                        <a:t> 2 0</a:t>
                      </a:r>
                      <a:r>
                        <a:rPr lang="en-US" sz="1200" noProof="0" dirty="0" smtClean="0"/>
                        <a:t>00</a:t>
                      </a:r>
                      <a:endParaRPr lang="en-US" sz="1200" noProof="0" dirty="0"/>
                    </a:p>
                  </a:txBody>
                  <a:tcPr marL="108014" marR="180023" marT="45714" marB="45714" anchor="ctr">
                    <a:solidFill>
                      <a:srgbClr val="CBE1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712702">
                <a:tc>
                  <a:txBody>
                    <a:bodyPr/>
                    <a:lstStyle/>
                    <a:p>
                      <a:r>
                        <a:rPr lang="en-US" sz="1200" noProof="0" dirty="0" smtClean="0"/>
                        <a:t>Areas (e.</a:t>
                      </a:r>
                      <a:r>
                        <a:rPr lang="en-US" sz="1200" baseline="0" noProof="0" dirty="0" smtClean="0"/>
                        <a:t>g. Labs)</a:t>
                      </a:r>
                      <a:endParaRPr lang="en-US" sz="1200" noProof="0" dirty="0"/>
                    </a:p>
                  </a:txBody>
                  <a:tcPr marL="108014" marR="180023" marT="45714" marB="45714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sz="1200" noProof="0" dirty="0" smtClean="0"/>
                        <a:t>&gt; 300</a:t>
                      </a:r>
                      <a:endParaRPr lang="en-US" sz="1200" noProof="0" dirty="0"/>
                    </a:p>
                  </a:txBody>
                  <a:tcPr marL="108014" marR="180023" marT="45714" marB="45714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712702">
                <a:tc>
                  <a:txBody>
                    <a:bodyPr/>
                    <a:lstStyle/>
                    <a:p>
                      <a:r>
                        <a:rPr lang="en-US" sz="1200" b="0" noProof="0" dirty="0" smtClean="0">
                          <a:solidFill>
                            <a:schemeClr val="tx1"/>
                          </a:solidFill>
                        </a:rPr>
                        <a:t>Different</a:t>
                      </a:r>
                      <a:r>
                        <a:rPr lang="en-US" sz="1200" b="0" baseline="0" noProof="0" dirty="0" smtClean="0">
                          <a:solidFill>
                            <a:schemeClr val="tx1"/>
                          </a:solidFill>
                        </a:rPr>
                        <a:t> Trainings</a:t>
                      </a:r>
                      <a:endParaRPr lang="en-US" sz="12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108014" marR="180023" marT="45714" marB="45714" anchor="ctr">
                    <a:solidFill>
                      <a:srgbClr val="CBE1F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r">
                        <a:buFont typeface="Wingdings"/>
                        <a:buNone/>
                      </a:pPr>
                      <a:r>
                        <a:rPr lang="en-US" sz="1200" b="0" noProof="0" dirty="0" smtClean="0">
                          <a:solidFill>
                            <a:schemeClr val="tx1"/>
                          </a:solidFill>
                        </a:rPr>
                        <a:t> ~ 220</a:t>
                      </a:r>
                      <a:endParaRPr lang="en-US" sz="12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108014" marR="180023" marT="45714" marB="45714" anchor="ctr">
                    <a:solidFill>
                      <a:srgbClr val="CBE1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712702">
                <a:tc>
                  <a:txBody>
                    <a:bodyPr/>
                    <a:lstStyle/>
                    <a:p>
                      <a:r>
                        <a:rPr lang="en-US" sz="1200" noProof="0" dirty="0" smtClean="0"/>
                        <a:t>Ext. Companies</a:t>
                      </a:r>
                      <a:endParaRPr lang="en-US" sz="1200" noProof="0" dirty="0"/>
                    </a:p>
                  </a:txBody>
                  <a:tcPr marL="108014" marR="180023" marT="45714" marB="45714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noProof="0" dirty="0"/>
                    </a:p>
                  </a:txBody>
                  <a:tcPr marL="108014" marR="180023" marT="45714" marB="45714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noProof="0" dirty="0" smtClean="0"/>
                        <a:t>&gt; 550</a:t>
                      </a:r>
                      <a:endParaRPr lang="en-US" sz="1200" noProof="0" dirty="0"/>
                    </a:p>
                  </a:txBody>
                  <a:tcPr marL="108014" marR="180023" marT="45714" marB="45714" anchor="ctr">
                    <a:noFill/>
                  </a:tcPr>
                </a:tc>
              </a:tr>
              <a:tr h="686447">
                <a:tc>
                  <a:txBody>
                    <a:bodyPr/>
                    <a:lstStyle/>
                    <a:p>
                      <a:r>
                        <a:rPr lang="en-US" sz="1200" noProof="0" dirty="0" smtClean="0"/>
                        <a:t>People entering data</a:t>
                      </a:r>
                      <a:endParaRPr lang="en-US" sz="1200" noProof="0" dirty="0"/>
                    </a:p>
                  </a:txBody>
                  <a:tcPr marL="108014" marR="180023" marT="45714" marB="45714" anchor="ctr">
                    <a:solidFill>
                      <a:srgbClr val="CBE1F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r">
                        <a:buFont typeface="Wingdings"/>
                        <a:buNone/>
                      </a:pPr>
                      <a:r>
                        <a:rPr lang="en-US" sz="1200" noProof="0" dirty="0" smtClean="0"/>
                        <a:t>&gt; 350</a:t>
                      </a:r>
                      <a:endParaRPr lang="en-US" sz="1200" noProof="0" dirty="0"/>
                    </a:p>
                  </a:txBody>
                  <a:tcPr marL="108014" marR="180023" marT="45714" marB="45714" anchor="ctr">
                    <a:solidFill>
                      <a:srgbClr val="CBE1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7580575"/>
              </p:ext>
            </p:extLst>
          </p:nvPr>
        </p:nvGraphicFramePr>
        <p:xfrm>
          <a:off x="4824484" y="1026155"/>
          <a:ext cx="3848668" cy="4962659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2336690"/>
                <a:gridCol w="1511978"/>
              </a:tblGrid>
              <a:tr h="712702">
                <a:tc>
                  <a:txBody>
                    <a:bodyPr/>
                    <a:lstStyle/>
                    <a:p>
                      <a:pPr algn="l"/>
                      <a:r>
                        <a:rPr lang="en-US" sz="1400" noProof="0" dirty="0" err="1" smtClean="0"/>
                        <a:t>Interflex</a:t>
                      </a:r>
                      <a:r>
                        <a:rPr lang="en-US" sz="1400" noProof="0" dirty="0" smtClean="0"/>
                        <a:t> System</a:t>
                      </a:r>
                      <a:endParaRPr lang="en-US" sz="1400" noProof="0" dirty="0"/>
                    </a:p>
                  </a:txBody>
                  <a:tcPr marL="108014" marR="180023" marT="45714" marB="45714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noProof="0" dirty="0" smtClean="0"/>
                        <a:t>Sep. 2017</a:t>
                      </a:r>
                      <a:endParaRPr lang="en-US" sz="1400" noProof="0" dirty="0"/>
                    </a:p>
                  </a:txBody>
                  <a:tcPr marL="108014" marR="180023" marT="45714" marB="45714" anchor="ctr"/>
                </a:tc>
              </a:tr>
              <a:tr h="712702">
                <a:tc>
                  <a:txBody>
                    <a:bodyPr/>
                    <a:lstStyle/>
                    <a:p>
                      <a:r>
                        <a:rPr lang="en-US" sz="1200" b="0" noProof="0" dirty="0" smtClean="0">
                          <a:solidFill>
                            <a:schemeClr val="tx1"/>
                          </a:solidFill>
                        </a:rPr>
                        <a:t>DACHS</a:t>
                      </a:r>
                      <a:r>
                        <a:rPr lang="en-US" sz="1200" b="0" baseline="0" noProof="0" dirty="0" smtClean="0">
                          <a:solidFill>
                            <a:schemeClr val="tx1"/>
                          </a:solidFill>
                        </a:rPr>
                        <a:t> Badges </a:t>
                      </a:r>
                      <a:r>
                        <a:rPr lang="en-US" sz="1200" b="0" noProof="0" dirty="0" smtClean="0">
                          <a:solidFill>
                            <a:schemeClr val="tx1"/>
                          </a:solidFill>
                        </a:rPr>
                        <a:t>since 2008</a:t>
                      </a:r>
                      <a:endParaRPr lang="en-US" sz="1200" b="0" baseline="0" noProof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1200" b="0" noProof="0" dirty="0" smtClean="0">
                          <a:solidFill>
                            <a:schemeClr val="tx1"/>
                          </a:solidFill>
                        </a:rPr>
                        <a:t>Currently active</a:t>
                      </a:r>
                      <a:endParaRPr lang="en-US" sz="12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108014" marR="180023" marT="45714" marB="45714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Font typeface="Wingdings"/>
                        <a:buNone/>
                      </a:pPr>
                      <a:r>
                        <a:rPr lang="en-US" sz="1200" b="0" noProof="0" dirty="0" smtClean="0">
                          <a:solidFill>
                            <a:schemeClr val="tx1"/>
                          </a:solidFill>
                        </a:rPr>
                        <a:t>&gt; 18</a:t>
                      </a:r>
                      <a:r>
                        <a:rPr lang="en-US" sz="1200" b="0" baseline="0" noProof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="0" noProof="0" dirty="0" smtClean="0">
                          <a:solidFill>
                            <a:schemeClr val="tx1"/>
                          </a:solidFill>
                        </a:rPr>
                        <a:t>000</a:t>
                      </a:r>
                    </a:p>
                    <a:p>
                      <a:pPr algn="r"/>
                      <a:r>
                        <a:rPr lang="en-US" sz="1200" b="0" baseline="0" noProof="0" dirty="0" smtClean="0">
                          <a:solidFill>
                            <a:schemeClr val="tx1"/>
                          </a:solidFill>
                        </a:rPr>
                        <a:t>&gt; </a:t>
                      </a:r>
                      <a:r>
                        <a:rPr lang="en-US" sz="1200" b="0" noProof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r>
                        <a:rPr lang="en-US" sz="1200" b="0" baseline="0" noProof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="0" noProof="0" dirty="0" smtClean="0">
                          <a:solidFill>
                            <a:schemeClr val="tx1"/>
                          </a:solidFill>
                        </a:rPr>
                        <a:t>000</a:t>
                      </a:r>
                      <a:endParaRPr lang="en-US" sz="12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108014" marR="180023" marT="45714" marB="45714" anchor="ctr">
                    <a:noFill/>
                  </a:tcPr>
                </a:tc>
              </a:tr>
              <a:tr h="712702">
                <a:tc>
                  <a:txBody>
                    <a:bodyPr/>
                    <a:lstStyle/>
                    <a:p>
                      <a:r>
                        <a:rPr lang="en-US" sz="1200" noProof="0" dirty="0" smtClean="0"/>
                        <a:t>Sites</a:t>
                      </a:r>
                      <a:endParaRPr lang="en-US" sz="1200" noProof="0" dirty="0"/>
                    </a:p>
                  </a:txBody>
                  <a:tcPr marL="108014" marR="180023" marT="45714" marB="45714" anchor="ctr">
                    <a:solidFill>
                      <a:srgbClr val="CBE1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noProof="0" dirty="0" smtClean="0"/>
                        <a:t>4</a:t>
                      </a:r>
                      <a:endParaRPr lang="en-US" sz="1200" noProof="0" dirty="0"/>
                    </a:p>
                  </a:txBody>
                  <a:tcPr marL="108014" marR="180023" marT="45714" marB="45714" anchor="ctr">
                    <a:solidFill>
                      <a:srgbClr val="CBE1F7"/>
                    </a:solidFill>
                  </a:tcPr>
                </a:tc>
              </a:tr>
              <a:tr h="712702">
                <a:tc>
                  <a:txBody>
                    <a:bodyPr/>
                    <a:lstStyle/>
                    <a:p>
                      <a:r>
                        <a:rPr lang="en-US" sz="1200" noProof="0" dirty="0" smtClean="0"/>
                        <a:t>Badge </a:t>
                      </a:r>
                      <a:r>
                        <a:rPr lang="en-US" sz="1200" baseline="0" noProof="0" dirty="0" smtClean="0"/>
                        <a:t>Printer Stations</a:t>
                      </a:r>
                      <a:endParaRPr lang="en-US" sz="1200" noProof="0" dirty="0"/>
                    </a:p>
                  </a:txBody>
                  <a:tcPr marL="108014" marR="180023" marT="45714" marB="45714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noProof="0" dirty="0" smtClean="0"/>
                        <a:t>11 </a:t>
                      </a:r>
                      <a:endParaRPr lang="en-US" sz="1200" noProof="0" dirty="0"/>
                    </a:p>
                  </a:txBody>
                  <a:tcPr marL="108014" marR="180023" marT="45714" marB="45714" anchor="ctr">
                    <a:noFill/>
                  </a:tcPr>
                </a:tc>
              </a:tr>
              <a:tr h="712702">
                <a:tc>
                  <a:txBody>
                    <a:bodyPr/>
                    <a:lstStyle/>
                    <a:p>
                      <a:r>
                        <a:rPr lang="en-US" sz="1200" noProof="0" dirty="0" smtClean="0"/>
                        <a:t>Terminals</a:t>
                      </a:r>
                      <a:endParaRPr lang="en-US" sz="1200" noProof="0" dirty="0"/>
                    </a:p>
                  </a:txBody>
                  <a:tcPr marL="108014" marR="180023" marT="45714" marB="45714" anchor="ctr">
                    <a:solidFill>
                      <a:srgbClr val="CBE1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noProof="0" dirty="0" smtClean="0"/>
                        <a:t>Online: &gt; 450</a:t>
                      </a:r>
                    </a:p>
                    <a:p>
                      <a:pPr algn="r"/>
                      <a:r>
                        <a:rPr lang="en-US" sz="1200" noProof="0" dirty="0" smtClean="0"/>
                        <a:t>Offline: &gt; 250</a:t>
                      </a:r>
                      <a:endParaRPr lang="en-US" sz="1200" noProof="0" dirty="0"/>
                    </a:p>
                  </a:txBody>
                  <a:tcPr marL="108014" marR="180023" marT="45714" marB="45714" anchor="ctr">
                    <a:solidFill>
                      <a:srgbClr val="CBE1F7"/>
                    </a:solidFill>
                  </a:tcPr>
                </a:tc>
              </a:tr>
              <a:tr h="712702">
                <a:tc>
                  <a:txBody>
                    <a:bodyPr/>
                    <a:lstStyle/>
                    <a:p>
                      <a:r>
                        <a:rPr lang="en-US" sz="1200" noProof="0" dirty="0" smtClean="0"/>
                        <a:t>Controller (Network Devices)</a:t>
                      </a:r>
                      <a:endParaRPr lang="en-US" sz="1200" noProof="0" dirty="0"/>
                    </a:p>
                  </a:txBody>
                  <a:tcPr marL="108014" marR="180023" marT="45714" marB="45714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noProof="0" dirty="0" smtClean="0"/>
                        <a:t>~</a:t>
                      </a:r>
                      <a:r>
                        <a:rPr lang="en-US" sz="1200" baseline="0" noProof="0" dirty="0" smtClean="0"/>
                        <a:t> 100</a:t>
                      </a:r>
                      <a:endParaRPr lang="en-US" sz="1200" noProof="0" dirty="0"/>
                    </a:p>
                  </a:txBody>
                  <a:tcPr marL="108014" marR="180023" marT="45714" marB="45714" anchor="ctr">
                    <a:noFill/>
                  </a:tcPr>
                </a:tc>
              </a:tr>
              <a:tr h="686447">
                <a:tc>
                  <a:txBody>
                    <a:bodyPr/>
                    <a:lstStyle/>
                    <a:p>
                      <a:r>
                        <a:rPr lang="en-US" sz="1200" noProof="0" dirty="0" smtClean="0"/>
                        <a:t>Online Bookings / Day</a:t>
                      </a:r>
                      <a:endParaRPr lang="en-US" sz="1200" noProof="0" dirty="0"/>
                    </a:p>
                  </a:txBody>
                  <a:tcPr marL="108014" marR="180023" marT="45714" marB="45714" anchor="ctr">
                    <a:solidFill>
                      <a:srgbClr val="CBE1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noProof="0" dirty="0" smtClean="0"/>
                        <a:t>~ 3</a:t>
                      </a:r>
                      <a:r>
                        <a:rPr lang="en-US" sz="1200" baseline="0" noProof="0" dirty="0" smtClean="0"/>
                        <a:t> 0</a:t>
                      </a:r>
                      <a:r>
                        <a:rPr lang="en-US" sz="1200" noProof="0" dirty="0" smtClean="0"/>
                        <a:t>00</a:t>
                      </a:r>
                      <a:endParaRPr lang="en-US" sz="1200" noProof="0" dirty="0"/>
                    </a:p>
                  </a:txBody>
                  <a:tcPr marL="108014" marR="180023" marT="45714" marB="45714" anchor="ctr">
                    <a:solidFill>
                      <a:srgbClr val="CBE1F7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067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73948" y="762240"/>
            <a:ext cx="8520113" cy="4792663"/>
          </a:xfrm>
        </p:spPr>
        <p:txBody>
          <a:bodyPr/>
          <a:lstStyle/>
          <a:p>
            <a:r>
              <a:rPr lang="en-US" dirty="0" smtClean="0"/>
              <a:t>DESY is responsible for the radiation protection of the Eur. XFEL-accelerator at the moment </a:t>
            </a:r>
          </a:p>
          <a:p>
            <a:r>
              <a:rPr lang="en-US" dirty="0" smtClean="0"/>
              <a:t>Hand over of the responsibility to the Eur. XFEL company within the next months</a:t>
            </a:r>
          </a:p>
          <a:p>
            <a:r>
              <a:rPr lang="en-US" dirty="0" smtClean="0"/>
              <a:t>At that time DESY staff has to carry the official dosimeter AND a directly readable dosimeter in Eur. XFEL radiation protection areas to be able to assign the measured dose to the institute (similar to contracted company - </a:t>
            </a:r>
            <a:r>
              <a:rPr lang="de-DE" dirty="0" smtClean="0"/>
              <a:t>StrSchV </a:t>
            </a:r>
            <a:r>
              <a:rPr lang="de-DE" dirty="0"/>
              <a:t>§</a:t>
            </a:r>
            <a:r>
              <a:rPr lang="de-DE" dirty="0" smtClean="0"/>
              <a:t>15) </a:t>
            </a:r>
          </a:p>
          <a:p>
            <a:r>
              <a:rPr lang="en-US" dirty="0"/>
              <a:t>E</a:t>
            </a:r>
            <a:r>
              <a:rPr lang="en-US" dirty="0" smtClean="0"/>
              <a:t>veryone will have to carry both dosimeters 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larm function of directly readable dosimeter</a:t>
            </a:r>
          </a:p>
          <a:p>
            <a:pPr lvl="1"/>
            <a:r>
              <a:rPr lang="en-US" dirty="0" smtClean="0"/>
              <a:t>Practical reasons</a:t>
            </a:r>
          </a:p>
          <a:p>
            <a:r>
              <a:rPr lang="en-US" dirty="0" smtClean="0"/>
              <a:t>Three data bases for dosimetry</a:t>
            </a:r>
          </a:p>
          <a:p>
            <a:pPr lvl="1"/>
            <a:r>
              <a:rPr lang="en-US" dirty="0" smtClean="0"/>
              <a:t>DESY – official</a:t>
            </a:r>
          </a:p>
          <a:p>
            <a:pPr lvl="1"/>
            <a:r>
              <a:rPr lang="en-US" dirty="0" smtClean="0"/>
              <a:t>Eur. XFEL – official</a:t>
            </a:r>
          </a:p>
          <a:p>
            <a:pPr lvl="1"/>
            <a:r>
              <a:rPr lang="en-US" dirty="0" smtClean="0"/>
              <a:t>Directly readable dosimeters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Institutes - Dosimetry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212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3413" y="987425"/>
            <a:ext cx="8520113" cy="5080000"/>
          </a:xfrm>
        </p:spPr>
        <p:txBody>
          <a:bodyPr/>
          <a:lstStyle/>
          <a:p>
            <a:r>
              <a:rPr lang="en-US" dirty="0" smtClean="0"/>
              <a:t>Requirements for the Eur. XFEL experimental hall (</a:t>
            </a:r>
            <a:r>
              <a:rPr lang="en-US" sz="1600" dirty="0" smtClean="0"/>
              <a:t>under ground</a:t>
            </a:r>
            <a:r>
              <a:rPr lang="en-US" dirty="0" smtClean="0"/>
              <a:t>):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Valid access right </a:t>
            </a:r>
          </a:p>
          <a:p>
            <a:pPr lvl="1"/>
            <a:r>
              <a:rPr lang="en-US" dirty="0" smtClean="0"/>
              <a:t>Valid instructions</a:t>
            </a:r>
            <a:endParaRPr lang="en-US" dirty="0"/>
          </a:p>
          <a:p>
            <a:pPr marL="0" indent="0" algn="r">
              <a:buNone/>
            </a:pPr>
            <a:endParaRPr lang="de-DE" dirty="0" smtClean="0"/>
          </a:p>
          <a:p>
            <a:pPr algn="r"/>
            <a:endParaRPr lang="en-US" dirty="0" smtClean="0"/>
          </a:p>
          <a:p>
            <a:r>
              <a:rPr lang="en-US" dirty="0" smtClean="0"/>
              <a:t> additionally  for the accelerator:</a:t>
            </a:r>
          </a:p>
          <a:p>
            <a:pPr marL="444500" lvl="1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Entering the </a:t>
            </a:r>
            <a:r>
              <a:rPr lang="en-US" dirty="0" err="1" smtClean="0"/>
              <a:t>Eur.XFEL</a:t>
            </a:r>
            <a:r>
              <a:rPr lang="en-US" dirty="0" smtClean="0"/>
              <a:t> experimental Hall / </a:t>
            </a:r>
            <a:br>
              <a:rPr lang="en-US" dirty="0" smtClean="0"/>
            </a:br>
            <a:r>
              <a:rPr lang="en-US" dirty="0" smtClean="0"/>
              <a:t>the </a:t>
            </a:r>
            <a:r>
              <a:rPr lang="en-US" dirty="0" err="1" smtClean="0"/>
              <a:t>Eur.XFEL</a:t>
            </a:r>
            <a:r>
              <a:rPr lang="en-US" dirty="0" smtClean="0"/>
              <a:t> Accelerator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" t="12929" r="2943" b="2453"/>
          <a:stretch/>
        </p:blipFill>
        <p:spPr>
          <a:xfrm>
            <a:off x="835777" y="4427838"/>
            <a:ext cx="2316551" cy="1562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33" r="19619" b="12953"/>
          <a:stretch/>
        </p:blipFill>
        <p:spPr>
          <a:xfrm rot="5400000">
            <a:off x="3502680" y="4469715"/>
            <a:ext cx="1578634" cy="147834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3" t="10780" r="12500" b="7120"/>
          <a:stretch/>
        </p:blipFill>
        <p:spPr>
          <a:xfrm rot="5400000">
            <a:off x="4168654" y="1815457"/>
            <a:ext cx="1570010" cy="137776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47449" y="4211490"/>
            <a:ext cx="2024332" cy="151824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520" y="1762918"/>
            <a:ext cx="1989825" cy="149236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09554" y="3637424"/>
            <a:ext cx="18144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Official dosimeter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440584" y="3871984"/>
            <a:ext cx="18171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Directly readable dosimeter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3989" y="4101454"/>
            <a:ext cx="19516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Self-rescue</a:t>
            </a:r>
            <a:r>
              <a:rPr lang="de-DE" dirty="0" smtClean="0"/>
              <a:t> </a:t>
            </a:r>
            <a:r>
              <a:rPr lang="de-DE" dirty="0" err="1" smtClean="0"/>
              <a:t>device</a:t>
            </a:r>
            <a:endParaRPr lang="en-US" dirty="0"/>
          </a:p>
        </p:txBody>
      </p:sp>
      <p:sp>
        <p:nvSpPr>
          <p:cNvPr id="13" name="Plus 12"/>
          <p:cNvSpPr/>
          <p:nvPr/>
        </p:nvSpPr>
        <p:spPr bwMode="auto">
          <a:xfrm>
            <a:off x="2959215" y="1800225"/>
            <a:ext cx="717435" cy="752475"/>
          </a:xfrm>
          <a:prstGeom prst="mathPlus">
            <a:avLst>
              <a:gd name="adj1" fmla="val 477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34220" y="1380780"/>
            <a:ext cx="18144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DACHS </a:t>
            </a:r>
            <a:r>
              <a:rPr lang="en-US" dirty="0" smtClean="0"/>
              <a:t>Badge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194189" y="1380780"/>
            <a:ext cx="15189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Transponder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299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Open dosimeter locker with DACHS</a:t>
            </a:r>
          </a:p>
          <a:p>
            <a:r>
              <a:rPr lang="en-US" dirty="0" smtClean="0"/>
              <a:t>Get a directly readable dosimeter</a:t>
            </a:r>
          </a:p>
          <a:p>
            <a:r>
              <a:rPr lang="en-US" dirty="0" smtClean="0"/>
              <a:t>Put it in the dosimeter reader for activation</a:t>
            </a:r>
          </a:p>
          <a:p>
            <a:r>
              <a:rPr lang="en-US" dirty="0" smtClean="0"/>
              <a:t>Authorization by DACHS badge at the DACHS reader</a:t>
            </a:r>
          </a:p>
          <a:p>
            <a:r>
              <a:rPr lang="en-US" dirty="0" smtClean="0"/>
              <a:t>Simultaneously transponder is checked</a:t>
            </a:r>
          </a:p>
          <a:p>
            <a:r>
              <a:rPr lang="en-US" dirty="0" smtClean="0"/>
              <a:t>Dosimeter is assigned to person</a:t>
            </a:r>
          </a:p>
          <a:p>
            <a:r>
              <a:rPr lang="en-US" dirty="0" smtClean="0"/>
              <a:t>Remove dosimeter</a:t>
            </a:r>
          </a:p>
          <a:p>
            <a:r>
              <a:rPr lang="en-US" dirty="0" smtClean="0"/>
              <a:t>Turnstile lock opens for entry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Procedure to pass the Turnstile – enter the Tunnel </a:t>
            </a:r>
            <a:r>
              <a:rPr lang="en-US" dirty="0"/>
              <a:t>A</a:t>
            </a:r>
            <a:r>
              <a:rPr lang="en-US" dirty="0" smtClean="0"/>
              <a:t>rea</a:t>
            </a:r>
            <a:endParaRPr lang="en-US" dirty="0"/>
          </a:p>
        </p:txBody>
      </p:sp>
      <p:pic>
        <p:nvPicPr>
          <p:cNvPr id="1026" name="Picture 2" descr="C:\Users\sbrinker\AppData\Local\Microsoft\Windows\Temporary Internet Files\Content.IE5\JHT2V9P9\406246553_d1ec2e2c1a_z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622" y="3804250"/>
            <a:ext cx="2120660" cy="2120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892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67" r="8580"/>
          <a:stretch/>
        </p:blipFill>
        <p:spPr>
          <a:xfrm rot="5400000">
            <a:off x="2286332" y="1110795"/>
            <a:ext cx="4931077" cy="4848838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Turnstile and locker for temporary dosimeters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10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523" y="977900"/>
            <a:ext cx="6390217" cy="479266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Entrance to accelerator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52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Dosimeter </a:t>
            </a:r>
            <a:r>
              <a:rPr lang="en-US" dirty="0"/>
              <a:t>is put in </a:t>
            </a:r>
            <a:r>
              <a:rPr lang="en-US" dirty="0" smtClean="0"/>
              <a:t>reader</a:t>
            </a:r>
          </a:p>
          <a:p>
            <a:r>
              <a:rPr lang="en-US" dirty="0" smtClean="0"/>
              <a:t>Dose </a:t>
            </a:r>
            <a:r>
              <a:rPr lang="en-US" dirty="0"/>
              <a:t>is read and assigned to </a:t>
            </a:r>
            <a:r>
              <a:rPr lang="en-US" dirty="0" smtClean="0"/>
              <a:t>person</a:t>
            </a:r>
          </a:p>
          <a:p>
            <a:r>
              <a:rPr lang="en-US" dirty="0" smtClean="0"/>
              <a:t>Dose is stored in data base</a:t>
            </a:r>
          </a:p>
          <a:p>
            <a:r>
              <a:rPr lang="en-US" dirty="0"/>
              <a:t>Dosimeter is </a:t>
            </a:r>
            <a:r>
              <a:rPr lang="en-US" dirty="0" smtClean="0"/>
              <a:t>deactivated</a:t>
            </a:r>
          </a:p>
          <a:p>
            <a:r>
              <a:rPr lang="en-US" dirty="0" smtClean="0"/>
              <a:t>Remove dosimeter</a:t>
            </a:r>
          </a:p>
          <a:p>
            <a:r>
              <a:rPr lang="en-US" dirty="0" smtClean="0"/>
              <a:t>Turnstile lock opens for exit</a:t>
            </a:r>
          </a:p>
          <a:p>
            <a:r>
              <a:rPr lang="en-US" dirty="0" smtClean="0"/>
              <a:t>Open locker with DACHS and put dosimeter back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Procedure to pass the </a:t>
            </a:r>
            <a:r>
              <a:rPr lang="en-US" dirty="0" smtClean="0"/>
              <a:t>Turnstile </a:t>
            </a:r>
            <a:r>
              <a:rPr lang="en-US" dirty="0"/>
              <a:t>– </a:t>
            </a:r>
            <a:r>
              <a:rPr lang="en-US" dirty="0" smtClean="0"/>
              <a:t>leave </a:t>
            </a:r>
            <a:r>
              <a:rPr lang="en-US" dirty="0"/>
              <a:t>the </a:t>
            </a:r>
            <a:r>
              <a:rPr lang="en-US" dirty="0" smtClean="0"/>
              <a:t>Tunnel </a:t>
            </a:r>
            <a:r>
              <a:rPr lang="en-US" dirty="0"/>
              <a:t>A</a:t>
            </a:r>
            <a:r>
              <a:rPr lang="en-US" dirty="0" smtClean="0"/>
              <a:t>rea</a:t>
            </a:r>
            <a:endParaRPr lang="en-US" dirty="0"/>
          </a:p>
        </p:txBody>
      </p:sp>
      <p:pic>
        <p:nvPicPr>
          <p:cNvPr id="2050" name="Picture 2" descr="C:\Users\sbrinker\AppData\Local\Microsoft\Windows\Temporary Internet Files\Content.IE5\GD7M4ZMU\7640070266_3f8d6981b0_z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4972" y="1026542"/>
            <a:ext cx="1753320" cy="233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0474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73949" y="762240"/>
            <a:ext cx="8520113" cy="4792663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IAM – Identity and Access Management</a:t>
            </a:r>
          </a:p>
          <a:p>
            <a:pPr lvl="1"/>
            <a:r>
              <a:rPr lang="en-US" dirty="0" smtClean="0"/>
              <a:t>Developed and operated by DESY  </a:t>
            </a:r>
          </a:p>
          <a:p>
            <a:r>
              <a:rPr lang="en-US" dirty="0" smtClean="0"/>
              <a:t>Clients at present:</a:t>
            </a:r>
          </a:p>
          <a:p>
            <a:pPr lvl="1"/>
            <a:r>
              <a:rPr lang="en-US" dirty="0" smtClean="0"/>
              <a:t>DESY, Eur. XFEL, EMBL, University of Hamburg</a:t>
            </a:r>
          </a:p>
          <a:p>
            <a:r>
              <a:rPr lang="en-US" dirty="0" smtClean="0"/>
              <a:t>Three photon user </a:t>
            </a:r>
            <a:r>
              <a:rPr lang="en-US" dirty="0"/>
              <a:t>p</a:t>
            </a:r>
            <a:r>
              <a:rPr lang="en-US" dirty="0" smtClean="0"/>
              <a:t>ortals connected</a:t>
            </a:r>
          </a:p>
          <a:p>
            <a:pPr lvl="1"/>
            <a:r>
              <a:rPr lang="en-US" dirty="0" smtClean="0"/>
              <a:t>DOOR (DESY), SMIS (EMBL), UPEX (Eur. XFEL)</a:t>
            </a:r>
          </a:p>
          <a:p>
            <a:r>
              <a:rPr lang="en-US" dirty="0" smtClean="0"/>
              <a:t>Two HR systems (leading systems for staff)</a:t>
            </a:r>
          </a:p>
          <a:p>
            <a:pPr lvl="1"/>
            <a:r>
              <a:rPr lang="en-US" dirty="0" smtClean="0"/>
              <a:t>DESY SAP HCM, Eur. XFEL </a:t>
            </a:r>
            <a:r>
              <a:rPr lang="en-US" dirty="0" err="1" smtClean="0"/>
              <a:t>rexx</a:t>
            </a:r>
            <a:endParaRPr lang="en-US" dirty="0" smtClean="0"/>
          </a:p>
          <a:p>
            <a:r>
              <a:rPr lang="en-US" dirty="0" smtClean="0"/>
              <a:t>DESY can administer all data</a:t>
            </a:r>
          </a:p>
          <a:p>
            <a:r>
              <a:rPr lang="en-US" dirty="0" smtClean="0"/>
              <a:t>BUT visibility of other clients has to be limited  (data protection)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 to identify all </a:t>
            </a:r>
            <a:r>
              <a:rPr lang="en-US" dirty="0" smtClean="0"/>
              <a:t>People </a:t>
            </a:r>
            <a:r>
              <a:rPr lang="en-US" dirty="0"/>
              <a:t>of all Institutes</a:t>
            </a:r>
          </a:p>
        </p:txBody>
      </p:sp>
      <p:pic>
        <p:nvPicPr>
          <p:cNvPr id="3082" name="Picture 10" descr="C:\Users\sbrinker\AppData\Local\Microsoft\Windows\Temporary Internet Files\Content.IE5\SLR10LL8\Stewart%20rally%20crowd%20photo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421" y="1846051"/>
            <a:ext cx="2857500" cy="185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38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7243674" y="5143171"/>
            <a:ext cx="1000664" cy="41406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</a:t>
            </a:r>
            <a:r>
              <a:rPr lang="en-US" smtClean="0"/>
              <a:t>can be entered </a:t>
            </a:r>
            <a:r>
              <a:rPr lang="en-US" dirty="0" smtClean="0"/>
              <a:t>by hand</a:t>
            </a:r>
          </a:p>
          <a:p>
            <a:r>
              <a:rPr lang="en-US" dirty="0"/>
              <a:t>Automatic import of person data coming from 3 photon user portals</a:t>
            </a:r>
          </a:p>
          <a:p>
            <a:r>
              <a:rPr lang="en-US" dirty="0"/>
              <a:t>Automatic import of person data coming from 2 HR systems</a:t>
            </a:r>
          </a:p>
          <a:p>
            <a:r>
              <a:rPr lang="en-US" dirty="0" smtClean="0"/>
              <a:t>Visibility </a:t>
            </a:r>
            <a:r>
              <a:rPr lang="en-US" dirty="0"/>
              <a:t>is set automatically by the source of the data or </a:t>
            </a:r>
            <a:endParaRPr lang="en-US" dirty="0" smtClean="0"/>
          </a:p>
          <a:p>
            <a:r>
              <a:rPr lang="en-US" dirty="0" smtClean="0"/>
              <a:t>by </a:t>
            </a:r>
            <a:r>
              <a:rPr lang="en-US" dirty="0"/>
              <a:t>the </a:t>
            </a:r>
            <a:r>
              <a:rPr lang="en-US" dirty="0" smtClean="0"/>
              <a:t>person concerned directly in the IAM</a:t>
            </a:r>
          </a:p>
          <a:p>
            <a:r>
              <a:rPr lang="en-US" dirty="0" smtClean="0"/>
              <a:t>E.g. the data a photon user who registered </a:t>
            </a:r>
          </a:p>
          <a:p>
            <a:pPr marL="0" indent="0">
              <a:buNone/>
            </a:pPr>
            <a:r>
              <a:rPr lang="en-US" dirty="0" smtClean="0"/>
              <a:t>him/herself in UPEX and SMIS can</a:t>
            </a:r>
          </a:p>
          <a:p>
            <a:pPr marL="0" indent="0">
              <a:buNone/>
            </a:pPr>
            <a:r>
              <a:rPr lang="en-US" dirty="0"/>
              <a:t>b</a:t>
            </a:r>
            <a:r>
              <a:rPr lang="en-US" dirty="0" smtClean="0"/>
              <a:t>e seen by DESY, EMBL and</a:t>
            </a:r>
          </a:p>
          <a:p>
            <a:pPr marL="0" indent="0">
              <a:buNone/>
            </a:pPr>
            <a:r>
              <a:rPr lang="en-US" dirty="0" smtClean="0"/>
              <a:t>Eur. XFEL 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 Data </a:t>
            </a:r>
            <a:r>
              <a:rPr lang="en-US" dirty="0" smtClean="0"/>
              <a:t>Handling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 flipV="1">
            <a:off x="3116116" y="5126531"/>
            <a:ext cx="1000664" cy="425568"/>
          </a:xfrm>
          <a:prstGeom prst="rect">
            <a:avLst/>
          </a:prstGeom>
          <a:solidFill>
            <a:srgbClr val="3399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080768358"/>
              </p:ext>
            </p:extLst>
          </p:nvPr>
        </p:nvGraphicFramePr>
        <p:xfrm>
          <a:off x="3981828" y="3344805"/>
          <a:ext cx="3362128" cy="2193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283612" y="5160513"/>
            <a:ext cx="741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SMIS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 bwMode="auto">
          <a:xfrm>
            <a:off x="6909902" y="2781963"/>
            <a:ext cx="1000664" cy="414068"/>
          </a:xfrm>
          <a:prstGeom prst="rect">
            <a:avLst/>
          </a:prstGeom>
          <a:solidFill>
            <a:srgbClr val="66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91058" y="2799217"/>
            <a:ext cx="7504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UPEX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Down Arrow 17"/>
          <p:cNvSpPr/>
          <p:nvPr/>
        </p:nvSpPr>
        <p:spPr bwMode="auto">
          <a:xfrm rot="2890341">
            <a:off x="6539889" y="2927294"/>
            <a:ext cx="241541" cy="939019"/>
          </a:xfrm>
          <a:prstGeom prst="downArrow">
            <a:avLst/>
          </a:prstGeom>
          <a:solidFill>
            <a:srgbClr val="66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Down Arrow 20"/>
          <p:cNvSpPr/>
          <p:nvPr/>
        </p:nvSpPr>
        <p:spPr bwMode="auto">
          <a:xfrm rot="7031740">
            <a:off x="6779789" y="4531547"/>
            <a:ext cx="241541" cy="924457"/>
          </a:xfrm>
          <a:prstGeom prst="downArrow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Down Arrow 21"/>
          <p:cNvSpPr/>
          <p:nvPr/>
        </p:nvSpPr>
        <p:spPr bwMode="auto">
          <a:xfrm rot="14138604">
            <a:off x="4293428" y="4514510"/>
            <a:ext cx="241541" cy="850615"/>
          </a:xfrm>
          <a:prstGeom prst="downArrow">
            <a:avLst/>
          </a:prstGeom>
          <a:solidFill>
            <a:srgbClr val="3399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18437" y="5143171"/>
            <a:ext cx="851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DOOR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69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 the moment DARF DACHS can not handle clients</a:t>
            </a:r>
          </a:p>
          <a:p>
            <a:pPr lvl="1"/>
            <a:r>
              <a:rPr lang="en-US" dirty="0" smtClean="0"/>
              <a:t>Eur. XFEL Administrators have to be restricted to the Org. Unit „Eur. XFEL</a:t>
            </a:r>
            <a:r>
              <a:rPr lang="de-DE" dirty="0" smtClean="0"/>
              <a:t>“</a:t>
            </a:r>
            <a:endParaRPr lang="en-US" dirty="0" smtClean="0"/>
          </a:p>
          <a:p>
            <a:r>
              <a:rPr lang="en-US" dirty="0" smtClean="0"/>
              <a:t>DACHS support has to enter data of „non Eur. XFEL people“ for Eur. XFEL areas</a:t>
            </a:r>
          </a:p>
          <a:p>
            <a:r>
              <a:rPr lang="en-US" dirty="0" smtClean="0"/>
              <a:t>Eur. XFEL room managers are unable to see the complete lists of access rights and </a:t>
            </a:r>
            <a:r>
              <a:rPr lang="en-US" dirty="0" smtClean="0"/>
              <a:t>trainings</a:t>
            </a:r>
          </a:p>
          <a:p>
            <a:r>
              <a:rPr lang="en-US" dirty="0"/>
              <a:t>Revised DARF-DACHS version will adopt multi-client capability of IAM </a:t>
            </a:r>
            <a:endParaRPr lang="en-US" dirty="0" smtClean="0"/>
          </a:p>
          <a:p>
            <a:r>
              <a:rPr lang="en-US" dirty="0" smtClean="0"/>
              <a:t>Negotiations </a:t>
            </a:r>
            <a:r>
              <a:rPr lang="en-US" dirty="0"/>
              <a:t>with DESY works council about an interim agreement</a:t>
            </a:r>
          </a:p>
          <a:p>
            <a:pPr lvl="1"/>
            <a:r>
              <a:rPr lang="en-US" dirty="0"/>
              <a:t>Same rights for Eur. XFEL room managers as for DESY staff</a:t>
            </a:r>
          </a:p>
          <a:p>
            <a:pPr lvl="1"/>
            <a:r>
              <a:rPr lang="en-US" dirty="0"/>
              <a:t>Most information public (telephone book)</a:t>
            </a:r>
          </a:p>
          <a:p>
            <a:pPr lvl="1"/>
            <a:r>
              <a:rPr lang="en-US" dirty="0"/>
              <a:t>No birth dates </a:t>
            </a:r>
            <a:r>
              <a:rPr lang="en-US" dirty="0" smtClean="0"/>
              <a:t>visible</a:t>
            </a:r>
          </a:p>
          <a:p>
            <a:r>
              <a:rPr lang="en-US" dirty="0" smtClean="0"/>
              <a:t>Expecting approval soon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DARF-DACHS at the Eur. XFEL and Data Protection</a:t>
            </a:r>
            <a:endParaRPr lang="en-US" dirty="0"/>
          </a:p>
        </p:txBody>
      </p:sp>
      <p:pic>
        <p:nvPicPr>
          <p:cNvPr id="1026" name="Picture 2" descr="C:\Users\sbrinker\AppData\Local\Microsoft\Windows\Temporary Internet Files\Content.IE5\JHT2V9P9\600px-Frowny.svg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4305" y="2919292"/>
            <a:ext cx="410831" cy="41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sbrinker\AppData\Local\Microsoft\Windows\Temporary Internet Files\Content.IE5\P88G4PSL\834px-A_Smiley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5312" y="4994413"/>
            <a:ext cx="710385" cy="654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467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… the IT-department </a:t>
            </a:r>
          </a:p>
          <a:p>
            <a:pPr marL="0" indent="0">
              <a:buNone/>
            </a:pPr>
            <a:r>
              <a:rPr lang="en-US" dirty="0" smtClean="0"/>
              <a:t>… the </a:t>
            </a:r>
            <a:r>
              <a:rPr lang="en-US" dirty="0"/>
              <a:t>r</a:t>
            </a:r>
            <a:r>
              <a:rPr lang="en-US" dirty="0" smtClean="0"/>
              <a:t>adiation </a:t>
            </a:r>
            <a:r>
              <a:rPr lang="en-US" dirty="0"/>
              <a:t>p</a:t>
            </a:r>
            <a:r>
              <a:rPr lang="en-US" dirty="0" smtClean="0"/>
              <a:t>rotection </a:t>
            </a:r>
            <a:r>
              <a:rPr lang="en-US" dirty="0"/>
              <a:t>g</a:t>
            </a:r>
            <a:r>
              <a:rPr lang="en-US" dirty="0" smtClean="0"/>
              <a:t>roup</a:t>
            </a:r>
          </a:p>
          <a:p>
            <a:pPr marL="0" indent="0">
              <a:buNone/>
            </a:pPr>
            <a:r>
              <a:rPr lang="en-US" dirty="0" smtClean="0"/>
              <a:t>… the Eur. XFEL company</a:t>
            </a:r>
          </a:p>
          <a:p>
            <a:pPr marL="0" indent="0">
              <a:buNone/>
            </a:pPr>
            <a:r>
              <a:rPr lang="en-US" dirty="0" smtClean="0"/>
              <a:t>… the administration</a:t>
            </a:r>
          </a:p>
          <a:p>
            <a:pPr marL="0" indent="0">
              <a:buNone/>
            </a:pPr>
            <a:r>
              <a:rPr lang="en-US" dirty="0" smtClean="0"/>
              <a:t>… the DACHS-team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and…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 to the Colleagues of …</a:t>
            </a:r>
            <a:endParaRPr lang="en-US" dirty="0"/>
          </a:p>
        </p:txBody>
      </p:sp>
      <p:pic>
        <p:nvPicPr>
          <p:cNvPr id="1026" name="Picture 2" descr="C:\Users\sbrinker\AppData\Local\Microsoft\Windows\Temporary Internet Files\Content.IE5\SLR10LL8\recording_badger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19" y="3303399"/>
            <a:ext cx="2276856" cy="2304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620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134" y="1176308"/>
            <a:ext cx="7188994" cy="479266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..to you for your Attention!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82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DESY_Vortrag_3-1">
  <a:themeElements>
    <a:clrScheme name="2_DESY_Vortrag_3-1 14">
      <a:dk1>
        <a:srgbClr val="000000"/>
      </a:dk1>
      <a:lt1>
        <a:srgbClr val="FFFFFF"/>
      </a:lt1>
      <a:dk2>
        <a:srgbClr val="FFFFFF"/>
      </a:dk2>
      <a:lt2>
        <a:srgbClr val="808080"/>
      </a:lt2>
      <a:accent1>
        <a:srgbClr val="00A5EB"/>
      </a:accent1>
      <a:accent2>
        <a:srgbClr val="F28E00"/>
      </a:accent2>
      <a:accent3>
        <a:srgbClr val="FFFFFF"/>
      </a:accent3>
      <a:accent4>
        <a:srgbClr val="000000"/>
      </a:accent4>
      <a:accent5>
        <a:srgbClr val="AACFF3"/>
      </a:accent5>
      <a:accent6>
        <a:srgbClr val="DB8000"/>
      </a:accent6>
      <a:hlink>
        <a:srgbClr val="00A5EB"/>
      </a:hlink>
      <a:folHlink>
        <a:srgbClr val="808080"/>
      </a:folHlink>
    </a:clrScheme>
    <a:fontScheme name="2_DESY_Vortrag_3-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DESY_Vortrag_3-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Y_Vortrag_3-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Y_Vortrag_3-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Y_Vortrag_3-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Y_Vortrag_3-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Y_Vortrag_3-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00A5EB"/>
        </a:accent1>
        <a:accent2>
          <a:srgbClr val="F28E00"/>
        </a:accent2>
        <a:accent3>
          <a:srgbClr val="FFFFFF"/>
        </a:accent3>
        <a:accent4>
          <a:srgbClr val="000000"/>
        </a:accent4>
        <a:accent5>
          <a:srgbClr val="AACFF3"/>
        </a:accent5>
        <a:accent6>
          <a:srgbClr val="DB8000"/>
        </a:accent6>
        <a:hlink>
          <a:srgbClr val="00A5E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Y_Vortrag_3-1 14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00A5EB"/>
        </a:accent1>
        <a:accent2>
          <a:srgbClr val="F28E00"/>
        </a:accent2>
        <a:accent3>
          <a:srgbClr val="FFFFFF"/>
        </a:accent3>
        <a:accent4>
          <a:srgbClr val="000000"/>
        </a:accent4>
        <a:accent5>
          <a:srgbClr val="AACFF3"/>
        </a:accent5>
        <a:accent6>
          <a:srgbClr val="DB8000"/>
        </a:accent6>
        <a:hlink>
          <a:srgbClr val="00A5EB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0</TotalTime>
  <Words>949</Words>
  <Application>Microsoft Office PowerPoint</Application>
  <PresentationFormat>On-screen Show (4:3)</PresentationFormat>
  <Paragraphs>173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2_DESY_Vortrag_3-1</vt:lpstr>
      <vt:lpstr>Two Institutes                  – one Access Control System</vt:lpstr>
      <vt:lpstr>Overview – DESY and Eur. XFEL</vt:lpstr>
      <vt:lpstr>Some General Information about DESY</vt:lpstr>
      <vt:lpstr>Some General Information about the Eur. XFEL </vt:lpstr>
      <vt:lpstr>DACHS (Desy ACcess Handling System)</vt:lpstr>
      <vt:lpstr>PowerPoint Presentation</vt:lpstr>
      <vt:lpstr>Current Key Numbers</vt:lpstr>
      <vt:lpstr>Two Institutes - Dosimetry</vt:lpstr>
      <vt:lpstr>Entering the Eur.XFEL experimental Hall /  the Eur.XFEL Accelerator</vt:lpstr>
      <vt:lpstr>Procedure to pass the Turnstile – enter the Tunnel Area</vt:lpstr>
      <vt:lpstr>Turnstile and locker for temporary dosimeters</vt:lpstr>
      <vt:lpstr>Entrance to accelerator</vt:lpstr>
      <vt:lpstr>Procedure to pass the Turnstile – leave the Tunnel Area</vt:lpstr>
      <vt:lpstr>Database to identify all People of all Institutes</vt:lpstr>
      <vt:lpstr>Personal Data Handling</vt:lpstr>
      <vt:lpstr>DARF-DACHS at the Eur. XFEL and Data Protection</vt:lpstr>
      <vt:lpstr>Thanks to the Colleagues of …</vt:lpstr>
      <vt:lpstr>..to you for your Attention!</vt:lpstr>
    </vt:vector>
  </TitlesOfParts>
  <Company>DESY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sommera</dc:creator>
  <cp:lastModifiedBy>Brinker, Sabine</cp:lastModifiedBy>
  <cp:revision>1115</cp:revision>
  <cp:lastPrinted>2014-06-12T11:02:38Z</cp:lastPrinted>
  <dcterms:created xsi:type="dcterms:W3CDTF">2008-04-14T12:45:38Z</dcterms:created>
  <dcterms:modified xsi:type="dcterms:W3CDTF">2017-09-20T02:37:17Z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