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63" r:id="rId2"/>
    <p:sldId id="329" r:id="rId3"/>
    <p:sldId id="345" r:id="rId4"/>
    <p:sldId id="346" r:id="rId5"/>
    <p:sldId id="348" r:id="rId6"/>
    <p:sldId id="349" r:id="rId7"/>
  </p:sldIdLst>
  <p:sldSz cx="9144000" cy="6858000" type="screen4x3"/>
  <p:notesSz cx="6794500" cy="99314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A57"/>
    <a:srgbClr val="FFFF49"/>
    <a:srgbClr val="FFFF00"/>
    <a:srgbClr val="EDE813"/>
    <a:srgbClr val="E8A318"/>
    <a:srgbClr val="9C9E9F"/>
    <a:srgbClr val="FFFFFF"/>
    <a:srgbClr val="DDDDDD"/>
    <a:srgbClr val="00A5EB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99" autoAdjust="0"/>
    <p:restoredTop sz="94940" autoAdjust="0"/>
  </p:normalViewPr>
  <p:slideViewPr>
    <p:cSldViewPr snapToGrid="0">
      <p:cViewPr>
        <p:scale>
          <a:sx n="140" d="100"/>
          <a:sy n="140" d="100"/>
        </p:scale>
        <p:origin x="-990" y="366"/>
      </p:cViewPr>
      <p:guideLst>
        <p:guide orient="horz" pos="3816"/>
        <p:guide orient="horz" pos="167"/>
        <p:guide orient="horz" pos="616"/>
        <p:guide orient="horz" pos="2672"/>
        <p:guide orient="horz" pos="1165"/>
        <p:guide pos="5551"/>
        <p:guide pos="1551"/>
        <p:guide pos="4178"/>
        <p:guide pos="2927"/>
        <p:guide pos="2809"/>
        <p:guide pos="178"/>
        <p:guide pos="4299"/>
        <p:guide pos="1435"/>
      </p:guideLst>
    </p:cSldViewPr>
  </p:slideViewPr>
  <p:outlineViewPr>
    <p:cViewPr>
      <p:scale>
        <a:sx n="33" d="100"/>
        <a:sy n="33" d="100"/>
      </p:scale>
      <p:origin x="0" y="3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90" d="100"/>
          <a:sy n="90" d="100"/>
        </p:scale>
        <p:origin x="-3600" y="-156"/>
      </p:cViewPr>
      <p:guideLst>
        <p:guide orient="horz" pos="3128"/>
        <p:guide pos="214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338709-EB83-4561-BEAE-6C31C1FD524D}" type="datetimeFigureOut">
              <a:rPr lang="de-DE" smtClean="0"/>
              <a:t>13.09.2017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82C726-6A76-4E48-A043-0C7DFB8F6E6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00284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4813" cy="496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101" y="0"/>
            <a:ext cx="2944813" cy="496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7415"/>
            <a:ext cx="5435600" cy="4469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Textmasterformate durch Klicken bearbeiten</a:t>
            </a:r>
          </a:p>
          <a:p>
            <a:pPr lvl="1"/>
            <a:r>
              <a:rPr lang="en-GB" noProof="0" smtClean="0"/>
              <a:t>Zweite Ebene</a:t>
            </a:r>
          </a:p>
          <a:p>
            <a:pPr lvl="2"/>
            <a:r>
              <a:rPr lang="en-GB" noProof="0" smtClean="0"/>
              <a:t>Dritte Ebene</a:t>
            </a:r>
          </a:p>
          <a:p>
            <a:pPr lvl="3"/>
            <a:r>
              <a:rPr lang="en-GB" noProof="0" smtClean="0"/>
              <a:t>Vierte Ebene</a:t>
            </a:r>
          </a:p>
          <a:p>
            <a:pPr lvl="4"/>
            <a:r>
              <a:rPr lang="en-GB" noProof="0" smtClean="0"/>
              <a:t>Fünfte Ebene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3239"/>
            <a:ext cx="2944813" cy="496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101" y="9433239"/>
            <a:ext cx="2944813" cy="496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9B43678-B1A1-4477-815E-100B78B98FFE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7862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A03A78FC-D636-4C08-8911-A88863FB9E24}" type="slidenum">
              <a:rPr lang="en-GB" altLang="de-DE" sz="1200" smtClean="0"/>
              <a:pPr/>
              <a:t>2</a:t>
            </a:fld>
            <a:endParaRPr lang="en-GB" altLang="de-DE" sz="1200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A03A78FC-D636-4C08-8911-A88863FB9E24}" type="slidenum">
              <a:rPr lang="en-GB" altLang="de-DE" sz="1200" smtClean="0"/>
              <a:pPr/>
              <a:t>3</a:t>
            </a:fld>
            <a:endParaRPr lang="en-GB" altLang="de-DE" sz="1200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A03A78FC-D636-4C08-8911-A88863FB9E24}" type="slidenum">
              <a:rPr lang="en-GB" altLang="de-DE" sz="1200" smtClean="0"/>
              <a:pPr/>
              <a:t>4</a:t>
            </a:fld>
            <a:endParaRPr lang="en-GB" altLang="de-DE" sz="1200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A03A78FC-D636-4C08-8911-A88863FB9E24}" type="slidenum">
              <a:rPr lang="en-GB" altLang="de-DE" sz="1200" smtClean="0"/>
              <a:pPr/>
              <a:t>5</a:t>
            </a:fld>
            <a:endParaRPr lang="en-GB" altLang="de-DE" sz="1200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A03A78FC-D636-4C08-8911-A88863FB9E24}" type="slidenum">
              <a:rPr lang="en-GB" altLang="de-DE" sz="1200" smtClean="0"/>
              <a:pPr/>
              <a:t>6</a:t>
            </a:fld>
            <a:endParaRPr lang="en-GB" altLang="de-DE" sz="1200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1254125"/>
          </a:xfrm>
          <a:prstGeom prst="rect">
            <a:avLst/>
          </a:prstGeom>
          <a:solidFill>
            <a:srgbClr val="00A6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DE" altLang="de-DE"/>
          </a:p>
        </p:txBody>
      </p:sp>
      <p:pic>
        <p:nvPicPr>
          <p:cNvPr id="5" name="Picture 9" descr="DESY-Logo-cyan-RGB_ger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54" t="-4523" r="-13409"/>
          <a:stretch>
            <a:fillRect/>
          </a:stretch>
        </p:blipFill>
        <p:spPr bwMode="auto">
          <a:xfrm>
            <a:off x="7794625" y="5684838"/>
            <a:ext cx="1149350" cy="102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 descr="Helmholtz-Logo_schwarz_70_t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5959475"/>
            <a:ext cx="16478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6"/>
          <p:cNvSpPr txBox="1">
            <a:spLocks noChangeArrowheads="1"/>
          </p:cNvSpPr>
          <p:nvPr userDrawn="1"/>
        </p:nvSpPr>
        <p:spPr bwMode="auto">
          <a:xfrm>
            <a:off x="2003425" y="2481263"/>
            <a:ext cx="28559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de-DE" smtClean="0"/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2100" y="1363663"/>
            <a:ext cx="8520113" cy="485775"/>
          </a:xfrm>
        </p:spPr>
        <p:txBody>
          <a:bodyPr/>
          <a:lstStyle>
            <a:lvl1pPr marL="0" indent="0">
              <a:buFont typeface="Arial Black" pitchFamily="34" charset="0"/>
              <a:buNone/>
              <a:defRPr b="1">
                <a:solidFill>
                  <a:srgbClr val="F28E00"/>
                </a:solidFill>
              </a:defRPr>
            </a:lvl1pPr>
          </a:lstStyle>
          <a:p>
            <a:pPr lvl="0"/>
            <a:r>
              <a:rPr lang="en-GB" noProof="0" smtClean="0"/>
              <a:t>Untertitel durch Klicken bearbeiten</a:t>
            </a:r>
          </a:p>
        </p:txBody>
      </p:sp>
      <p:sp>
        <p:nvSpPr>
          <p:cNvPr id="40243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82575" y="0"/>
            <a:ext cx="8520113" cy="1266825"/>
          </a:xfrm>
        </p:spPr>
        <p:txBody>
          <a:bodyPr anchor="b"/>
          <a:lstStyle>
            <a:lvl1pPr>
              <a:lnSpc>
                <a:spcPct val="80000"/>
              </a:lnSpc>
              <a:defRPr sz="4000"/>
            </a:lvl1pPr>
          </a:lstStyle>
          <a:p>
            <a:pPr lvl="0"/>
            <a:r>
              <a:rPr lang="en-GB" noProof="0" smtClean="0"/>
              <a:t>TITELMASTER</a:t>
            </a:r>
            <a:br>
              <a:rPr lang="en-GB" noProof="0" smtClean="0"/>
            </a:br>
            <a:r>
              <a:rPr lang="en-GB" noProof="0" smtClean="0"/>
              <a:t>FORMAT </a:t>
            </a:r>
          </a:p>
        </p:txBody>
      </p:sp>
    </p:spTree>
    <p:extLst>
      <p:ext uri="{BB962C8B-B14F-4D97-AF65-F5344CB8AC3E}">
        <p14:creationId xmlns:p14="http://schemas.microsoft.com/office/powerpoint/2010/main" val="1028385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965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264508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82575" y="977900"/>
            <a:ext cx="4183063" cy="4792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18038" y="977900"/>
            <a:ext cx="4184650" cy="4792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0379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8861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1975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3806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4103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77015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4669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80200" y="103188"/>
            <a:ext cx="2132013" cy="56673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82575" y="103188"/>
            <a:ext cx="6245225" cy="56673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2893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744538"/>
          </a:xfrm>
          <a:prstGeom prst="rect">
            <a:avLst/>
          </a:prstGeom>
          <a:solidFill>
            <a:srgbClr val="00A6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DE" altLang="de-DE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2575" y="977900"/>
            <a:ext cx="8520113" cy="479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smtClean="0"/>
              <a:t>Textmasterformate durch Klicken bearbeiten</a:t>
            </a:r>
          </a:p>
          <a:p>
            <a:pPr lvl="1"/>
            <a:r>
              <a:rPr lang="en-GB" altLang="de-DE" smtClean="0"/>
              <a:t>Zweite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92100" y="103188"/>
            <a:ext cx="8520113" cy="54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smtClean="0"/>
              <a:t>Titelmasterformat durch Klicken bearbeiten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282575" y="6280150"/>
            <a:ext cx="759301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0" anchor="ctr"/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GB" altLang="de-DE" sz="900" b="1" dirty="0">
                <a:solidFill>
                  <a:schemeClr val="bg2"/>
                </a:solidFill>
              </a:rPr>
              <a:t>Sabine </a:t>
            </a:r>
            <a:r>
              <a:rPr lang="en-GB" altLang="de-DE" sz="900" b="1" dirty="0" smtClean="0">
                <a:solidFill>
                  <a:schemeClr val="bg2"/>
                </a:solidFill>
              </a:rPr>
              <a:t>Lessmann </a:t>
            </a:r>
            <a:r>
              <a:rPr lang="en-GB" altLang="de-DE" sz="900" dirty="0" smtClean="0">
                <a:solidFill>
                  <a:schemeClr val="bg2"/>
                </a:solidFill>
              </a:rPr>
              <a:t> </a:t>
            </a:r>
            <a:r>
              <a:rPr lang="en-GB" altLang="de-DE" sz="900" dirty="0">
                <a:solidFill>
                  <a:schemeClr val="bg2"/>
                </a:solidFill>
              </a:rPr>
              <a:t>|  </a:t>
            </a:r>
            <a:r>
              <a:rPr lang="en-GB" altLang="de-DE" sz="900" dirty="0" smtClean="0">
                <a:solidFill>
                  <a:schemeClr val="bg2"/>
                </a:solidFill>
              </a:rPr>
              <a:t>ITSF 2017  </a:t>
            </a:r>
            <a:r>
              <a:rPr lang="en-GB" altLang="de-DE" sz="900" dirty="0">
                <a:solidFill>
                  <a:schemeClr val="bg2"/>
                </a:solidFill>
              </a:rPr>
              <a:t>|  </a:t>
            </a:r>
            <a:r>
              <a:rPr lang="en-GB" altLang="de-DE" sz="900" dirty="0" smtClean="0">
                <a:solidFill>
                  <a:schemeClr val="bg2"/>
                </a:solidFill>
              </a:rPr>
              <a:t>September</a:t>
            </a:r>
            <a:r>
              <a:rPr lang="en-GB" altLang="de-DE" sz="900" baseline="0" dirty="0" smtClean="0">
                <a:solidFill>
                  <a:schemeClr val="bg2"/>
                </a:solidFill>
              </a:rPr>
              <a:t> </a:t>
            </a:r>
            <a:r>
              <a:rPr lang="en-GB" altLang="de-DE" sz="900" dirty="0" smtClean="0">
                <a:solidFill>
                  <a:schemeClr val="bg2"/>
                </a:solidFill>
              </a:rPr>
              <a:t>2017  </a:t>
            </a:r>
            <a:r>
              <a:rPr lang="en-GB" altLang="de-DE" sz="900" dirty="0">
                <a:solidFill>
                  <a:schemeClr val="bg2"/>
                </a:solidFill>
              </a:rPr>
              <a:t>| </a:t>
            </a:r>
            <a:r>
              <a:rPr lang="en-GB" altLang="de-DE" sz="900" baseline="0" dirty="0" smtClean="0">
                <a:solidFill>
                  <a:schemeClr val="bg2"/>
                </a:solidFill>
              </a:rPr>
              <a:t> </a:t>
            </a:r>
            <a:fld id="{4627E822-A6C1-4890-A7D7-284931FB67E5}" type="slidenum">
              <a:rPr lang="en-GB" altLang="de-DE" sz="900" b="1" smtClean="0">
                <a:solidFill>
                  <a:schemeClr val="bg2"/>
                </a:solidFill>
              </a:rPr>
              <a:pPr algn="r" eaLnBrk="1" hangingPunct="1"/>
              <a:t>‹Nr.›</a:t>
            </a:fld>
            <a:endParaRPr lang="en-GB" altLang="de-DE" sz="900" b="1" dirty="0">
              <a:solidFill>
                <a:schemeClr val="bg2"/>
              </a:solidFill>
            </a:endParaRPr>
          </a:p>
        </p:txBody>
      </p:sp>
      <p:pic>
        <p:nvPicPr>
          <p:cNvPr id="1030" name="Picture 10" descr="DESY-Logo-cyan-RGB_ger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24" t="-7854" r="-18587" b="-12566"/>
          <a:stretch>
            <a:fillRect/>
          </a:stretch>
        </p:blipFill>
        <p:spPr bwMode="auto">
          <a:xfrm>
            <a:off x="8035925" y="6099175"/>
            <a:ext cx="7762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9pPr>
    </p:titleStyle>
    <p:bodyStyle>
      <a:lvl1pPr marL="265113" indent="-265113" algn="l" rtl="0" eaLnBrk="0" fontAlgn="base" hangingPunct="0">
        <a:spcBef>
          <a:spcPct val="0"/>
        </a:spcBef>
        <a:spcAft>
          <a:spcPct val="50000"/>
        </a:spcAft>
        <a:buClr>
          <a:srgbClr val="F28E00"/>
        </a:buClr>
        <a:buFont typeface="Arial Black" pitchFamily="34" charset="0"/>
        <a:buChar char="&gt;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184150" algn="l" rtl="0" eaLnBrk="0" fontAlgn="base" hangingPunct="0">
        <a:spcBef>
          <a:spcPct val="0"/>
        </a:spcBef>
        <a:spcAft>
          <a:spcPct val="50000"/>
        </a:spcAft>
        <a:buClr>
          <a:schemeClr val="bg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1236663" indent="-228600" algn="l" rtl="0" eaLnBrk="0" fontAlgn="base" hangingPunct="0">
        <a:spcBef>
          <a:spcPct val="0"/>
        </a:spcBef>
        <a:spcAft>
          <a:spcPct val="0"/>
        </a:spcAft>
        <a:buClr>
          <a:srgbClr val="FF9900"/>
        </a:buClr>
        <a:buFont typeface="Arial Black" pitchFamily="34" charset="0"/>
        <a:defRPr sz="1200">
          <a:solidFill>
            <a:schemeClr val="tx1"/>
          </a:solidFill>
          <a:latin typeface="+mn-lt"/>
        </a:defRPr>
      </a:lvl3pPr>
      <a:lvl4pPr marL="1644650" indent="-228600" algn="l" rtl="0" eaLnBrk="0" fontAlgn="base" hangingPunct="0">
        <a:spcBef>
          <a:spcPct val="0"/>
        </a:spcBef>
        <a:spcAft>
          <a:spcPct val="0"/>
        </a:spcAft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9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de-DE" altLang="de-DE" sz="2800" dirty="0" smtClean="0"/>
              <a:t>ITSF 2017  </a:t>
            </a:r>
            <a:r>
              <a:rPr lang="de-DE" altLang="de-DE" sz="2800" dirty="0" err="1" smtClean="0"/>
              <a:t>Lessons</a:t>
            </a:r>
            <a:r>
              <a:rPr lang="de-DE" altLang="de-DE" sz="2800" dirty="0" smtClean="0"/>
              <a:t> </a:t>
            </a:r>
            <a:r>
              <a:rPr lang="de-DE" altLang="de-DE" sz="2800" dirty="0" err="1" smtClean="0"/>
              <a:t>learned</a:t>
            </a:r>
            <a:endParaRPr lang="en-GB" altLang="de-DE" sz="2800" dirty="0" smtClean="0"/>
          </a:p>
        </p:txBody>
      </p:sp>
      <p:sp>
        <p:nvSpPr>
          <p:cNvPr id="4099" name="Rectangle 30"/>
          <p:cNvSpPr>
            <a:spLocks noGrp="1" noChangeArrowheads="1"/>
          </p:cNvSpPr>
          <p:nvPr>
            <p:ph type="subTitle" idx="1"/>
          </p:nvPr>
        </p:nvSpPr>
        <p:spPr>
          <a:xfrm>
            <a:off x="282575" y="1566863"/>
            <a:ext cx="8529638" cy="3824287"/>
          </a:xfrm>
        </p:spPr>
        <p:txBody>
          <a:bodyPr/>
          <a:lstStyle/>
          <a:p>
            <a:r>
              <a:rPr lang="en-US" dirty="0"/>
              <a:t>Lessons learned in </a:t>
            </a:r>
            <a:r>
              <a:rPr lang="en-US" dirty="0" smtClean="0"/>
              <a:t>DESY </a:t>
            </a:r>
            <a:r>
              <a:rPr lang="en-US" smtClean="0"/>
              <a:t>Photon Science user </a:t>
            </a:r>
            <a:r>
              <a:rPr lang="en-US" dirty="0" smtClean="0"/>
              <a:t>chemistry </a:t>
            </a:r>
            <a:r>
              <a:rPr lang="en-US" dirty="0"/>
              <a:t>laboratories or how to get users to avoid and report spillages?</a:t>
            </a:r>
            <a:endParaRPr lang="de-DE" dirty="0"/>
          </a:p>
          <a:p>
            <a:pPr eaLnBrk="1" hangingPunct="1">
              <a:defRPr/>
            </a:pPr>
            <a:endParaRPr lang="de-DE" dirty="0" smtClean="0"/>
          </a:p>
          <a:p>
            <a:pPr marL="342900" indent="-342900" eaLnBrk="1" hangingPunct="1">
              <a:buFontTx/>
              <a:buChar char="-"/>
              <a:defRPr/>
            </a:pPr>
            <a:endParaRPr lang="de-DE" dirty="0" smtClean="0"/>
          </a:p>
          <a:p>
            <a:pPr eaLnBrk="1" hangingPunct="1">
              <a:defRPr/>
            </a:pPr>
            <a:endParaRPr lang="en-GB" dirty="0" smtClean="0"/>
          </a:p>
        </p:txBody>
      </p:sp>
      <p:sp>
        <p:nvSpPr>
          <p:cNvPr id="4100" name="Text Box 35"/>
          <p:cNvSpPr txBox="1">
            <a:spLocks noChangeArrowheads="1"/>
          </p:cNvSpPr>
          <p:nvPr/>
        </p:nvSpPr>
        <p:spPr bwMode="auto">
          <a:xfrm>
            <a:off x="4646613" y="5808873"/>
            <a:ext cx="4165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altLang="de-DE" dirty="0">
                <a:solidFill>
                  <a:srgbClr val="00A5EB"/>
                </a:solidFill>
              </a:rPr>
              <a:t>Sabine </a:t>
            </a:r>
            <a:r>
              <a:rPr lang="de-DE" altLang="de-DE" dirty="0" smtClean="0">
                <a:solidFill>
                  <a:srgbClr val="00A5EB"/>
                </a:solidFill>
              </a:rPr>
              <a:t>Lessmann-Bassen</a:t>
            </a:r>
          </a:p>
          <a:p>
            <a:r>
              <a:rPr lang="de-DE" altLang="de-DE" dirty="0" smtClean="0">
                <a:solidFill>
                  <a:srgbClr val="00A5EB"/>
                </a:solidFill>
              </a:rPr>
              <a:t>Anca Ciobanu</a:t>
            </a:r>
            <a:endParaRPr lang="de-DE" altLang="de-DE" dirty="0">
              <a:solidFill>
                <a:srgbClr val="00A5EB"/>
              </a:solidFill>
            </a:endParaRPr>
          </a:p>
          <a:p>
            <a:r>
              <a:rPr lang="de-DE" altLang="de-DE" dirty="0" smtClean="0"/>
              <a:t>ITSF 2017</a:t>
            </a:r>
            <a:endParaRPr lang="en-GB" altLang="de-DE" dirty="0"/>
          </a:p>
        </p:txBody>
      </p:sp>
      <p:sp>
        <p:nvSpPr>
          <p:cNvPr id="2" name="Ellipse 1"/>
          <p:cNvSpPr>
            <a:spLocks noChangeAspect="1"/>
          </p:cNvSpPr>
          <p:nvPr/>
        </p:nvSpPr>
        <p:spPr bwMode="auto">
          <a:xfrm>
            <a:off x="5066859" y="1030407"/>
            <a:ext cx="108000" cy="108000"/>
          </a:xfrm>
          <a:prstGeom prst="ellipse">
            <a:avLst/>
          </a:prstGeom>
          <a:solidFill>
            <a:srgbClr val="E8A31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34" name="Picture 10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2304773" y="2871509"/>
            <a:ext cx="914400" cy="3769281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de-DE" sz="1400" b="1" dirty="0" smtClean="0"/>
          </a:p>
          <a:p>
            <a:pPr eaLnBrk="1" hangingPunct="1"/>
            <a:r>
              <a:rPr lang="en-US" altLang="de-DE" sz="1400" b="1" dirty="0" smtClean="0"/>
              <a:t>What </a:t>
            </a:r>
            <a:r>
              <a:rPr lang="en-US" altLang="de-DE" sz="1400" b="1" dirty="0"/>
              <a:t>we learned from last ITSF</a:t>
            </a:r>
          </a:p>
          <a:p>
            <a:pPr lvl="1" eaLnBrk="1" hangingPunct="1"/>
            <a:r>
              <a:rPr lang="en-US" altLang="de-DE" sz="1200" dirty="0"/>
              <a:t>Ives </a:t>
            </a:r>
            <a:r>
              <a:rPr lang="en-US" altLang="de-DE" sz="1200" dirty="0" err="1" smtClean="0"/>
              <a:t>Lörtscher</a:t>
            </a:r>
            <a:r>
              <a:rPr lang="en-US" altLang="de-DE" sz="1200" dirty="0" smtClean="0"/>
              <a:t> </a:t>
            </a:r>
            <a:r>
              <a:rPr lang="en-US" altLang="de-DE" sz="1200" dirty="0"/>
              <a:t>from PSI presented a broken solvents container</a:t>
            </a:r>
          </a:p>
          <a:p>
            <a:pPr lvl="1" eaLnBrk="1" hangingPunct="1"/>
            <a:r>
              <a:rPr lang="en-US" altLang="de-DE" sz="1200" dirty="0"/>
              <a:t>We also found brittle container and could renew them before </a:t>
            </a:r>
            <a:r>
              <a:rPr lang="en-US" altLang="de-DE" sz="1200" dirty="0" smtClean="0"/>
              <a:t>breakage</a:t>
            </a:r>
          </a:p>
          <a:p>
            <a:pPr lvl="1" eaLnBrk="1" hangingPunct="1"/>
            <a:endParaRPr lang="en-US" altLang="de-DE" sz="1200" dirty="0"/>
          </a:p>
          <a:p>
            <a:pPr lvl="1" eaLnBrk="1" hangingPunct="1"/>
            <a:endParaRPr lang="en-US" altLang="de-DE" sz="1200" dirty="0" smtClean="0"/>
          </a:p>
          <a:p>
            <a:pPr lvl="1" eaLnBrk="1" hangingPunct="1"/>
            <a:endParaRPr lang="en-US" altLang="de-DE" sz="1200" dirty="0"/>
          </a:p>
          <a:p>
            <a:pPr lvl="1" eaLnBrk="1" hangingPunct="1"/>
            <a:endParaRPr lang="en-US" altLang="de-DE" sz="1200" dirty="0" smtClean="0"/>
          </a:p>
          <a:p>
            <a:pPr lvl="1" eaLnBrk="1" hangingPunct="1"/>
            <a:endParaRPr lang="en-US" altLang="de-DE" sz="1200" dirty="0"/>
          </a:p>
          <a:p>
            <a:pPr lvl="1" eaLnBrk="1" hangingPunct="1"/>
            <a:endParaRPr lang="en-US" altLang="de-DE" sz="1200" dirty="0" smtClean="0"/>
          </a:p>
          <a:p>
            <a:pPr lvl="1" eaLnBrk="1" hangingPunct="1"/>
            <a:endParaRPr lang="en-US" altLang="de-DE" dirty="0"/>
          </a:p>
          <a:p>
            <a:pPr eaLnBrk="1" hangingPunct="1"/>
            <a:r>
              <a:rPr lang="en-US" altLang="de-DE" sz="1400" b="1" dirty="0" smtClean="0"/>
              <a:t>Some </a:t>
            </a:r>
            <a:r>
              <a:rPr lang="en-US" altLang="de-DE" sz="1400" b="1" dirty="0"/>
              <a:t>minor incidents in the </a:t>
            </a:r>
            <a:r>
              <a:rPr lang="en-US" altLang="de-DE" sz="1400" b="1" dirty="0" smtClean="0"/>
              <a:t>DESY Photon Science user </a:t>
            </a:r>
            <a:r>
              <a:rPr lang="en-US" altLang="de-DE" sz="1400" b="1" dirty="0"/>
              <a:t>chemistry laboratories </a:t>
            </a:r>
            <a:endParaRPr lang="en-US" altLang="de-DE" sz="1200" b="1" dirty="0" smtClean="0"/>
          </a:p>
          <a:p>
            <a:pPr lvl="1" eaLnBrk="1" hangingPunct="1"/>
            <a:r>
              <a:rPr lang="en-US" altLang="de-DE" sz="1200" dirty="0" smtClean="0"/>
              <a:t>Different cases of chemical spillage lead </a:t>
            </a:r>
            <a:r>
              <a:rPr lang="en-US" altLang="de-DE" sz="1200" dirty="0"/>
              <a:t>to improvements and suggestions in the process of user registration, </a:t>
            </a:r>
            <a:endParaRPr lang="en-US" altLang="de-DE" sz="1200" dirty="0" smtClean="0"/>
          </a:p>
          <a:p>
            <a:pPr marL="444500" lvl="1" indent="0" eaLnBrk="1" hangingPunct="1">
              <a:buNone/>
            </a:pPr>
            <a:r>
              <a:rPr lang="en-US" altLang="de-DE" sz="1200" dirty="0" smtClean="0"/>
              <a:t>on-site </a:t>
            </a:r>
            <a:r>
              <a:rPr lang="en-US" altLang="de-DE" sz="1200" dirty="0"/>
              <a:t>support and to </a:t>
            </a:r>
            <a:r>
              <a:rPr lang="en-US" altLang="de-DE" sz="1200" dirty="0" smtClean="0"/>
              <a:t>new procedures.</a:t>
            </a:r>
            <a:endParaRPr lang="en-US" altLang="de-DE" sz="1200" dirty="0"/>
          </a:p>
          <a:p>
            <a:pPr eaLnBrk="1" hangingPunct="1"/>
            <a:endParaRPr lang="en-US" altLang="de-DE" sz="1400" b="1" dirty="0" smtClean="0"/>
          </a:p>
          <a:p>
            <a:pPr eaLnBrk="1" hangingPunct="1"/>
            <a:endParaRPr lang="en-US" altLang="de-DE" sz="1600" dirty="0"/>
          </a:p>
          <a:p>
            <a:pPr eaLnBrk="1" hangingPunct="1"/>
            <a:endParaRPr lang="en-US" altLang="de-DE" sz="1600" dirty="0" smtClean="0"/>
          </a:p>
          <a:p>
            <a:pPr eaLnBrk="1" hangingPunct="1"/>
            <a:endParaRPr lang="en-US" altLang="de-DE" sz="1600" dirty="0"/>
          </a:p>
          <a:p>
            <a:pPr eaLnBrk="1" hangingPunct="1"/>
            <a:endParaRPr lang="en-US" altLang="de-DE" sz="1600" dirty="0" smtClean="0"/>
          </a:p>
          <a:p>
            <a:pPr eaLnBrk="1" hangingPunct="1"/>
            <a:endParaRPr lang="en-US" altLang="de-DE" sz="1400" dirty="0" smtClean="0"/>
          </a:p>
          <a:p>
            <a:pPr marL="0" indent="0" eaLnBrk="1" hangingPunct="1">
              <a:buNone/>
            </a:pPr>
            <a:endParaRPr lang="en-US" altLang="de-DE" sz="1600" dirty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dirty="0" err="1" smtClean="0"/>
              <a:t>Lessons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learned</a:t>
            </a:r>
            <a:r>
              <a:rPr lang="de-DE" altLang="de-DE" dirty="0" smtClean="0"/>
              <a:t>: Chemistry Laboratories</a:t>
            </a:r>
            <a:endParaRPr lang="en-GB" altLang="de-DE" dirty="0" smtClean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753" y="2367366"/>
            <a:ext cx="903339" cy="1207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18" y="2367366"/>
            <a:ext cx="1184670" cy="88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367366"/>
            <a:ext cx="916318" cy="1218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44500" lvl="1" indent="0" eaLnBrk="1" hangingPunct="1">
              <a:buNone/>
            </a:pPr>
            <a:endParaRPr lang="de-DE" sz="1200" dirty="0" smtClean="0"/>
          </a:p>
          <a:p>
            <a:pPr marL="444500" lvl="1" indent="0" eaLnBrk="1" hangingPunct="1">
              <a:buNone/>
            </a:pPr>
            <a:r>
              <a:rPr lang="de-DE" sz="1400" b="1" dirty="0" smtClean="0"/>
              <a:t>First </a:t>
            </a:r>
            <a:r>
              <a:rPr lang="de-DE" sz="1400" b="1" dirty="0" err="1" smtClean="0"/>
              <a:t>incident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during</a:t>
            </a:r>
            <a:r>
              <a:rPr lang="de-DE" sz="1400" b="1" dirty="0" smtClean="0"/>
              <a:t> a </a:t>
            </a:r>
            <a:r>
              <a:rPr lang="de-DE" sz="1400" b="1" dirty="0" err="1" smtClean="0"/>
              <a:t>two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weeks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shutdown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period</a:t>
            </a:r>
            <a:r>
              <a:rPr lang="de-DE" sz="1400" b="1" dirty="0" smtClean="0"/>
              <a:t>: </a:t>
            </a:r>
            <a:r>
              <a:rPr lang="de-DE" sz="1400" b="1" dirty="0" err="1" smtClean="0"/>
              <a:t>acid</a:t>
            </a:r>
            <a:r>
              <a:rPr lang="de-DE" sz="1400" b="1" dirty="0" smtClean="0"/>
              <a:t> was </a:t>
            </a:r>
            <a:r>
              <a:rPr lang="de-DE" sz="1400" b="1" dirty="0" err="1" smtClean="0"/>
              <a:t>found</a:t>
            </a:r>
            <a:r>
              <a:rPr lang="de-DE" sz="1400" b="1" dirty="0" smtClean="0"/>
              <a:t> in an open </a:t>
            </a:r>
            <a:r>
              <a:rPr lang="de-DE" sz="1400" b="1" dirty="0" err="1" smtClean="0"/>
              <a:t>vessel</a:t>
            </a:r>
            <a:r>
              <a:rPr lang="de-DE" sz="1400" b="1" dirty="0" smtClean="0"/>
              <a:t> in a non-</a:t>
            </a:r>
            <a:r>
              <a:rPr lang="de-DE" sz="1400" b="1" dirty="0" err="1" smtClean="0"/>
              <a:t>ventilated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fume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hood</a:t>
            </a:r>
            <a:r>
              <a:rPr lang="de-DE" sz="1400" b="1" dirty="0" smtClean="0"/>
              <a:t>, </a:t>
            </a:r>
            <a:r>
              <a:rPr lang="de-DE" sz="1400" b="1" dirty="0" err="1" smtClean="0"/>
              <a:t>which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caused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corrosion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of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valves</a:t>
            </a:r>
            <a:r>
              <a:rPr lang="de-DE" sz="1400" b="1" dirty="0" smtClean="0"/>
              <a:t>. </a:t>
            </a:r>
          </a:p>
          <a:p>
            <a:pPr lvl="1" eaLnBrk="1" hangingPunct="1">
              <a:buFontTx/>
              <a:buChar char="-"/>
            </a:pPr>
            <a:r>
              <a:rPr lang="de-DE" sz="1200" dirty="0" smtClean="0"/>
              <a:t>Glass </a:t>
            </a:r>
            <a:r>
              <a:rPr lang="de-DE" sz="1200" dirty="0" err="1" smtClean="0"/>
              <a:t>vessel</a:t>
            </a:r>
            <a:r>
              <a:rPr lang="de-DE" sz="1200" dirty="0" smtClean="0"/>
              <a:t> was not </a:t>
            </a:r>
            <a:r>
              <a:rPr lang="de-DE" sz="1200" dirty="0" err="1" smtClean="0"/>
              <a:t>labeled</a:t>
            </a:r>
            <a:r>
              <a:rPr lang="de-DE" sz="1200" dirty="0" smtClean="0"/>
              <a:t>, </a:t>
            </a:r>
            <a:r>
              <a:rPr lang="de-DE" sz="1200" dirty="0" err="1" smtClean="0"/>
              <a:t>indicator</a:t>
            </a:r>
            <a:r>
              <a:rPr lang="de-DE" sz="1200" dirty="0" smtClean="0"/>
              <a:t>: </a:t>
            </a:r>
            <a:r>
              <a:rPr lang="de-DE" sz="1200" dirty="0" err="1" smtClean="0"/>
              <a:t>acidic</a:t>
            </a:r>
            <a:r>
              <a:rPr lang="de-DE" sz="1200" dirty="0" smtClean="0"/>
              <a:t> pH </a:t>
            </a:r>
          </a:p>
          <a:p>
            <a:pPr lvl="1" eaLnBrk="1" hangingPunct="1">
              <a:buFontTx/>
              <a:buChar char="-"/>
            </a:pPr>
            <a:r>
              <a:rPr lang="de-DE" sz="1200" dirty="0" smtClean="0"/>
              <a:t>Check </a:t>
            </a:r>
            <a:r>
              <a:rPr lang="de-DE" sz="1200" dirty="0" err="1" smtClean="0"/>
              <a:t>of</a:t>
            </a:r>
            <a:r>
              <a:rPr lang="de-DE" sz="1200" dirty="0" smtClean="0"/>
              <a:t> </a:t>
            </a:r>
            <a:r>
              <a:rPr lang="de-DE" sz="1200" dirty="0" err="1" smtClean="0"/>
              <a:t>chemistry</a:t>
            </a:r>
            <a:r>
              <a:rPr lang="de-DE" sz="1200" dirty="0" smtClean="0"/>
              <a:t> </a:t>
            </a:r>
            <a:r>
              <a:rPr lang="de-DE" sz="1200" dirty="0" err="1" smtClean="0"/>
              <a:t>declarations</a:t>
            </a:r>
            <a:r>
              <a:rPr lang="de-DE" sz="1200" dirty="0" smtClean="0"/>
              <a:t> (</a:t>
            </a:r>
            <a:r>
              <a:rPr lang="de-DE" sz="1200" dirty="0" err="1" smtClean="0"/>
              <a:t>list</a:t>
            </a:r>
            <a:r>
              <a:rPr lang="de-DE" sz="1200" dirty="0" smtClean="0"/>
              <a:t> </a:t>
            </a:r>
            <a:r>
              <a:rPr lang="de-DE" sz="1200" dirty="0" err="1" smtClean="0"/>
              <a:t>of</a:t>
            </a:r>
            <a:r>
              <a:rPr lang="de-DE" sz="1200" dirty="0" smtClean="0"/>
              <a:t> </a:t>
            </a:r>
            <a:r>
              <a:rPr lang="de-DE" sz="1200" dirty="0" err="1" smtClean="0"/>
              <a:t>declared</a:t>
            </a:r>
            <a:r>
              <a:rPr lang="de-DE" sz="1200" dirty="0" smtClean="0"/>
              <a:t> </a:t>
            </a:r>
            <a:r>
              <a:rPr lang="de-DE" sz="1200" dirty="0" err="1" smtClean="0"/>
              <a:t>substances</a:t>
            </a:r>
            <a:r>
              <a:rPr lang="de-DE" sz="1200" dirty="0" smtClean="0"/>
              <a:t>, </a:t>
            </a:r>
            <a:r>
              <a:rPr lang="de-DE" sz="1200" dirty="0" err="1" smtClean="0"/>
              <a:t>equipment</a:t>
            </a:r>
            <a:r>
              <a:rPr lang="de-DE" sz="1200" dirty="0" smtClean="0"/>
              <a:t>) for </a:t>
            </a:r>
            <a:r>
              <a:rPr lang="de-DE" sz="1200" dirty="0" err="1" smtClean="0"/>
              <a:t>this</a:t>
            </a:r>
            <a:r>
              <a:rPr lang="de-DE" sz="1200" dirty="0"/>
              <a:t> </a:t>
            </a:r>
            <a:r>
              <a:rPr lang="de-DE" sz="1200" dirty="0" smtClean="0"/>
              <a:t>lab/ time </a:t>
            </a:r>
            <a:r>
              <a:rPr lang="de-DE" sz="1200" dirty="0" err="1" smtClean="0"/>
              <a:t>period</a:t>
            </a:r>
            <a:r>
              <a:rPr lang="de-DE" sz="1200" dirty="0" smtClean="0"/>
              <a:t>,		 </a:t>
            </a:r>
            <a:r>
              <a:rPr lang="de-DE" sz="1200" dirty="0" err="1" smtClean="0"/>
              <a:t>discussion</a:t>
            </a:r>
            <a:r>
              <a:rPr lang="de-DE" sz="1200" dirty="0" smtClean="0"/>
              <a:t> </a:t>
            </a:r>
            <a:r>
              <a:rPr lang="de-DE" sz="1200" dirty="0" err="1" smtClean="0"/>
              <a:t>with</a:t>
            </a:r>
            <a:r>
              <a:rPr lang="de-DE" sz="1200" dirty="0" smtClean="0"/>
              <a:t> beamline </a:t>
            </a:r>
            <a:r>
              <a:rPr lang="de-DE" sz="1200" dirty="0" err="1" smtClean="0"/>
              <a:t>responsibles</a:t>
            </a:r>
            <a:endParaRPr lang="de-DE" sz="1200" dirty="0"/>
          </a:p>
          <a:p>
            <a:pPr lvl="1" eaLnBrk="1" hangingPunct="1">
              <a:buFontTx/>
              <a:buChar char="-"/>
            </a:pPr>
            <a:r>
              <a:rPr lang="de-DE" sz="1200" dirty="0" smtClean="0"/>
              <a:t>Access </a:t>
            </a:r>
            <a:r>
              <a:rPr lang="de-DE" sz="1200" dirty="0" err="1" smtClean="0"/>
              <a:t>control</a:t>
            </a:r>
            <a:r>
              <a:rPr lang="de-DE" sz="1200" dirty="0" smtClean="0"/>
              <a:t> </a:t>
            </a:r>
            <a:r>
              <a:rPr lang="de-DE" sz="1200" dirty="0" err="1" smtClean="0"/>
              <a:t>data</a:t>
            </a:r>
            <a:r>
              <a:rPr lang="de-DE" sz="1200" dirty="0" smtClean="0"/>
              <a:t>: DESY </a:t>
            </a:r>
            <a:r>
              <a:rPr lang="de-DE" sz="1200" dirty="0" err="1" smtClean="0"/>
              <a:t>workers</a:t>
            </a:r>
            <a:r>
              <a:rPr lang="de-DE" sz="1200" dirty="0" smtClean="0"/>
              <a:t> </a:t>
            </a:r>
            <a:r>
              <a:rPr lang="de-DE" sz="1200" dirty="0" err="1" smtClean="0"/>
              <a:t>council</a:t>
            </a:r>
            <a:r>
              <a:rPr lang="de-DE" sz="1200" dirty="0" smtClean="0"/>
              <a:t> </a:t>
            </a:r>
            <a:r>
              <a:rPr lang="de-DE" sz="1200" dirty="0" err="1" smtClean="0"/>
              <a:t>denied</a:t>
            </a:r>
            <a:r>
              <a:rPr lang="de-DE" sz="1200" dirty="0" smtClean="0"/>
              <a:t> an </a:t>
            </a:r>
            <a:r>
              <a:rPr lang="de-DE" sz="1200" dirty="0" err="1" smtClean="0"/>
              <a:t>agreement</a:t>
            </a:r>
            <a:r>
              <a:rPr lang="de-DE" sz="1200" dirty="0" smtClean="0"/>
              <a:t> </a:t>
            </a:r>
            <a:r>
              <a:rPr lang="de-DE" sz="1200" dirty="0" err="1" smtClean="0"/>
              <a:t>to</a:t>
            </a:r>
            <a:r>
              <a:rPr lang="de-DE" sz="1200" dirty="0" smtClean="0"/>
              <a:t> </a:t>
            </a:r>
            <a:r>
              <a:rPr lang="de-DE" sz="1200" dirty="0" err="1" smtClean="0"/>
              <a:t>data</a:t>
            </a:r>
            <a:r>
              <a:rPr lang="de-DE" sz="1200" dirty="0" smtClean="0"/>
              <a:t> </a:t>
            </a:r>
            <a:r>
              <a:rPr lang="de-DE" sz="1200" dirty="0" err="1" smtClean="0"/>
              <a:t>evaluation</a:t>
            </a:r>
            <a:r>
              <a:rPr lang="de-DE" sz="1200" dirty="0" smtClean="0"/>
              <a:t> </a:t>
            </a:r>
            <a:r>
              <a:rPr lang="de-DE" sz="1200" dirty="0" err="1" smtClean="0"/>
              <a:t>because</a:t>
            </a:r>
            <a:r>
              <a:rPr lang="de-DE" sz="1200" dirty="0" smtClean="0"/>
              <a:t> </a:t>
            </a:r>
            <a:r>
              <a:rPr lang="de-DE" sz="1200" dirty="0" err="1" smtClean="0"/>
              <a:t>of</a:t>
            </a:r>
            <a:r>
              <a:rPr lang="de-DE" sz="1200" dirty="0" smtClean="0"/>
              <a:t> </a:t>
            </a:r>
            <a:r>
              <a:rPr lang="de-DE" sz="1200" dirty="0" err="1" smtClean="0"/>
              <a:t>the</a:t>
            </a:r>
            <a:r>
              <a:rPr lang="de-DE" sz="1200" dirty="0" smtClean="0"/>
              <a:t>		 </a:t>
            </a:r>
            <a:r>
              <a:rPr lang="de-DE" sz="1200" dirty="0" err="1" smtClean="0"/>
              <a:t>long</a:t>
            </a:r>
            <a:r>
              <a:rPr lang="de-DE" sz="1200" dirty="0" smtClean="0"/>
              <a:t> time </a:t>
            </a:r>
            <a:r>
              <a:rPr lang="de-DE" sz="1200" dirty="0" err="1" smtClean="0"/>
              <a:t>period</a:t>
            </a:r>
            <a:endParaRPr lang="de-DE" sz="1200" dirty="0" smtClean="0"/>
          </a:p>
          <a:p>
            <a:pPr lvl="1" eaLnBrk="1" hangingPunct="1">
              <a:buFontTx/>
              <a:buChar char="-"/>
            </a:pPr>
            <a:endParaRPr lang="de-DE" sz="1200" dirty="0" smtClean="0"/>
          </a:p>
          <a:p>
            <a:pPr marL="444500" lvl="1" indent="0" eaLnBrk="1" hangingPunct="1">
              <a:buNone/>
            </a:pPr>
            <a:r>
              <a:rPr lang="de-DE" sz="1400" b="1" dirty="0" smtClean="0"/>
              <a:t>→ </a:t>
            </a:r>
            <a:r>
              <a:rPr lang="de-DE" sz="1400" b="1" dirty="0" err="1" smtClean="0"/>
              <a:t>No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satisfactory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outcome</a:t>
            </a:r>
            <a:r>
              <a:rPr lang="de-DE" sz="1400" b="1" dirty="0" smtClean="0"/>
              <a:t>. </a:t>
            </a:r>
            <a:r>
              <a:rPr lang="de-DE" sz="1400" b="1" dirty="0" err="1" smtClean="0"/>
              <a:t>What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could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we</a:t>
            </a:r>
            <a:r>
              <a:rPr lang="de-DE" sz="1400" b="1" dirty="0" smtClean="0"/>
              <a:t> do </a:t>
            </a:r>
            <a:r>
              <a:rPr lang="de-DE" sz="1400" b="1" dirty="0" err="1" smtClean="0"/>
              <a:t>better</a:t>
            </a:r>
            <a:r>
              <a:rPr lang="de-DE" sz="1400" b="1" dirty="0" smtClean="0"/>
              <a:t>?</a:t>
            </a:r>
          </a:p>
          <a:p>
            <a:pPr marL="444500" lvl="1" indent="0" eaLnBrk="1" hangingPunct="1">
              <a:buNone/>
            </a:pPr>
            <a:r>
              <a:rPr lang="de-DE" sz="1200" dirty="0"/>
              <a:t>	</a:t>
            </a:r>
            <a:r>
              <a:rPr lang="de-DE" sz="1200" dirty="0" smtClean="0"/>
              <a:t>- Lab </a:t>
            </a:r>
            <a:r>
              <a:rPr lang="de-DE" sz="1200" dirty="0" err="1" smtClean="0"/>
              <a:t>checks</a:t>
            </a:r>
            <a:r>
              <a:rPr lang="de-DE" sz="1200" dirty="0" smtClean="0"/>
              <a:t> also </a:t>
            </a:r>
            <a:r>
              <a:rPr lang="de-DE" sz="1200" dirty="0" err="1" smtClean="0"/>
              <a:t>during</a:t>
            </a:r>
            <a:r>
              <a:rPr lang="de-DE" sz="1200" dirty="0" smtClean="0"/>
              <a:t> </a:t>
            </a:r>
            <a:r>
              <a:rPr lang="de-DE" sz="1200" dirty="0" err="1" smtClean="0"/>
              <a:t>shut</a:t>
            </a:r>
            <a:r>
              <a:rPr lang="de-DE" sz="1200" dirty="0" smtClean="0"/>
              <a:t> down </a:t>
            </a:r>
            <a:r>
              <a:rPr lang="de-DE" sz="1200" dirty="0" err="1" smtClean="0"/>
              <a:t>periods</a:t>
            </a:r>
            <a:endParaRPr lang="de-DE" sz="1200" dirty="0"/>
          </a:p>
          <a:p>
            <a:pPr marL="444500" lvl="1" indent="0" eaLnBrk="1" hangingPunct="1">
              <a:buNone/>
            </a:pPr>
            <a:r>
              <a:rPr lang="de-DE" sz="1200" dirty="0" smtClean="0"/>
              <a:t>	- </a:t>
            </a:r>
            <a:r>
              <a:rPr lang="de-DE" sz="1200" dirty="0" err="1" smtClean="0"/>
              <a:t>Discussion</a:t>
            </a:r>
            <a:r>
              <a:rPr lang="de-DE" sz="1200" dirty="0" smtClean="0"/>
              <a:t> </a:t>
            </a:r>
            <a:r>
              <a:rPr lang="de-DE" sz="1200" dirty="0" err="1" smtClean="0"/>
              <a:t>with</a:t>
            </a:r>
            <a:r>
              <a:rPr lang="de-DE" sz="1200" dirty="0" smtClean="0"/>
              <a:t> </a:t>
            </a:r>
            <a:r>
              <a:rPr lang="de-DE" sz="1200" dirty="0" err="1" smtClean="0"/>
              <a:t>works</a:t>
            </a:r>
            <a:r>
              <a:rPr lang="de-DE" sz="1200" dirty="0" smtClean="0"/>
              <a:t> </a:t>
            </a:r>
            <a:r>
              <a:rPr lang="de-DE" sz="1200" dirty="0" err="1" smtClean="0"/>
              <a:t>council</a:t>
            </a:r>
            <a:r>
              <a:rPr lang="de-DE" sz="1200" dirty="0" smtClean="0"/>
              <a:t>, </a:t>
            </a:r>
            <a:r>
              <a:rPr lang="de-DE" sz="1200" dirty="0" err="1" smtClean="0"/>
              <a:t>workers</a:t>
            </a:r>
            <a:r>
              <a:rPr lang="de-DE" sz="1200" dirty="0" smtClean="0"/>
              <a:t> </a:t>
            </a:r>
            <a:r>
              <a:rPr lang="de-DE" sz="1200" dirty="0" err="1" smtClean="0"/>
              <a:t>agreement</a:t>
            </a:r>
            <a:r>
              <a:rPr lang="de-DE" sz="1200" dirty="0" smtClean="0"/>
              <a:t>: 					</a:t>
            </a:r>
            <a:r>
              <a:rPr lang="de-DE" sz="1200" dirty="0" err="1" smtClean="0"/>
              <a:t>evaluation</a:t>
            </a:r>
            <a:r>
              <a:rPr lang="de-DE" sz="1200" dirty="0" smtClean="0"/>
              <a:t> </a:t>
            </a:r>
            <a:r>
              <a:rPr lang="de-DE" sz="1200" dirty="0" err="1" smtClean="0"/>
              <a:t>and</a:t>
            </a:r>
            <a:r>
              <a:rPr lang="de-DE" sz="1200" dirty="0" smtClean="0"/>
              <a:t> follow-</a:t>
            </a:r>
            <a:r>
              <a:rPr lang="de-DE" sz="1200" dirty="0" err="1" smtClean="0"/>
              <a:t>up</a:t>
            </a:r>
            <a:r>
              <a:rPr lang="de-DE" sz="1200" dirty="0" smtClean="0"/>
              <a:t> </a:t>
            </a:r>
            <a:r>
              <a:rPr lang="de-DE" sz="1200" dirty="0" err="1" smtClean="0"/>
              <a:t>together</a:t>
            </a:r>
            <a:r>
              <a:rPr lang="de-DE" sz="1200" dirty="0" smtClean="0"/>
              <a:t> </a:t>
            </a:r>
            <a:r>
              <a:rPr lang="de-DE" sz="1200" dirty="0" err="1" smtClean="0"/>
              <a:t>with</a:t>
            </a:r>
            <a:r>
              <a:rPr lang="de-DE" sz="1200" dirty="0" smtClean="0"/>
              <a:t> </a:t>
            </a:r>
            <a:r>
              <a:rPr lang="de-DE" sz="1200" dirty="0" err="1" smtClean="0"/>
              <a:t>the</a:t>
            </a:r>
            <a:r>
              <a:rPr lang="de-DE" sz="1200" dirty="0" smtClean="0"/>
              <a:t> </a:t>
            </a:r>
            <a:r>
              <a:rPr lang="de-DE" sz="1200" dirty="0" err="1" smtClean="0"/>
              <a:t>workers</a:t>
            </a:r>
            <a:r>
              <a:rPr lang="de-DE" sz="1200" dirty="0" smtClean="0"/>
              <a:t> </a:t>
            </a:r>
            <a:r>
              <a:rPr lang="de-DE" sz="1200" dirty="0" err="1" smtClean="0"/>
              <a:t>council</a:t>
            </a:r>
            <a:r>
              <a:rPr lang="de-DE" sz="1200" dirty="0" smtClean="0"/>
              <a:t> </a:t>
            </a:r>
            <a:r>
              <a:rPr lang="de-DE" sz="1200" dirty="0"/>
              <a:t>	</a:t>
            </a:r>
            <a:endParaRPr lang="de-DE" sz="1200" dirty="0" smtClean="0"/>
          </a:p>
          <a:p>
            <a:pPr marL="444500" lvl="1" indent="0" eaLnBrk="1" hangingPunct="1">
              <a:buNone/>
            </a:pPr>
            <a:r>
              <a:rPr lang="de-DE" sz="1200" dirty="0"/>
              <a:t>	</a:t>
            </a:r>
            <a:r>
              <a:rPr lang="de-DE" sz="1200" dirty="0" smtClean="0"/>
              <a:t>- </a:t>
            </a:r>
            <a:r>
              <a:rPr lang="de-DE" sz="1200" dirty="0" err="1" smtClean="0"/>
              <a:t>Remark</a:t>
            </a:r>
            <a:r>
              <a:rPr lang="de-DE" sz="1200" dirty="0" smtClean="0"/>
              <a:t> in safety </a:t>
            </a:r>
            <a:r>
              <a:rPr lang="de-DE" sz="1200" dirty="0" err="1" smtClean="0"/>
              <a:t>training</a:t>
            </a:r>
            <a:r>
              <a:rPr lang="de-DE" sz="1200" dirty="0" smtClean="0"/>
              <a:t>: „</a:t>
            </a:r>
            <a:r>
              <a:rPr lang="de-DE" sz="1200" dirty="0" err="1" smtClean="0"/>
              <a:t>your</a:t>
            </a:r>
            <a:r>
              <a:rPr lang="de-DE" sz="1200" dirty="0" smtClean="0"/>
              <a:t> </a:t>
            </a:r>
            <a:r>
              <a:rPr lang="de-DE" sz="1200" dirty="0" err="1" smtClean="0"/>
              <a:t>access</a:t>
            </a:r>
            <a:r>
              <a:rPr lang="de-DE" sz="1200" dirty="0" smtClean="0"/>
              <a:t> </a:t>
            </a:r>
            <a:r>
              <a:rPr lang="de-DE" sz="1200" dirty="0" err="1" smtClean="0"/>
              <a:t>data</a:t>
            </a:r>
            <a:r>
              <a:rPr lang="de-DE" sz="1200" dirty="0" smtClean="0"/>
              <a:t> </a:t>
            </a:r>
            <a:r>
              <a:rPr lang="de-DE" sz="1200" dirty="0" err="1" smtClean="0"/>
              <a:t>may</a:t>
            </a:r>
            <a:r>
              <a:rPr lang="de-DE" sz="1200" dirty="0" smtClean="0"/>
              <a:t> </a:t>
            </a:r>
            <a:r>
              <a:rPr lang="de-DE" sz="1200" dirty="0" err="1" smtClean="0"/>
              <a:t>be</a:t>
            </a:r>
            <a:r>
              <a:rPr lang="de-DE" sz="1200" dirty="0" smtClean="0"/>
              <a:t> </a:t>
            </a:r>
            <a:r>
              <a:rPr lang="de-DE" sz="1200" dirty="0" err="1" smtClean="0"/>
              <a:t>evaluated</a:t>
            </a:r>
            <a:r>
              <a:rPr lang="de-DE" sz="1200" dirty="0" smtClean="0"/>
              <a:t> for safety </a:t>
            </a:r>
            <a:r>
              <a:rPr lang="de-DE" sz="1200" dirty="0" err="1" smtClean="0"/>
              <a:t>reasons</a:t>
            </a:r>
            <a:r>
              <a:rPr lang="de-DE" sz="1200" dirty="0" smtClean="0"/>
              <a:t>“</a:t>
            </a:r>
          </a:p>
          <a:p>
            <a:pPr eaLnBrk="1" hangingPunct="1"/>
            <a:endParaRPr lang="en-US" altLang="de-DE" sz="1600" dirty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dirty="0" err="1" smtClean="0"/>
              <a:t>Lessons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learned</a:t>
            </a:r>
            <a:r>
              <a:rPr lang="de-DE" altLang="de-DE" dirty="0" smtClean="0"/>
              <a:t>: User Chemistry Laboratories</a:t>
            </a:r>
            <a:endParaRPr lang="en-GB" altLang="de-DE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52" y="1259106"/>
            <a:ext cx="369887" cy="332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010" y="3069096"/>
            <a:ext cx="1140956" cy="1742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555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82575" y="977900"/>
            <a:ext cx="8724947" cy="4792663"/>
          </a:xfrm>
        </p:spPr>
        <p:txBody>
          <a:bodyPr/>
          <a:lstStyle/>
          <a:p>
            <a:pPr marL="444500" lvl="1" indent="0" eaLnBrk="1" hangingPunct="1">
              <a:buNone/>
            </a:pPr>
            <a:r>
              <a:rPr lang="de-DE" sz="1400" b="1" dirty="0" smtClean="0"/>
              <a:t>2nd </a:t>
            </a:r>
            <a:r>
              <a:rPr lang="de-DE" sz="1400" b="1" dirty="0" err="1" smtClean="0"/>
              <a:t>incident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during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beamtime</a:t>
            </a:r>
            <a:r>
              <a:rPr lang="de-DE" sz="1400" b="1" dirty="0" smtClean="0"/>
              <a:t>: </a:t>
            </a:r>
            <a:r>
              <a:rPr lang="de-DE" sz="1400" b="1" dirty="0" err="1" smtClean="0"/>
              <a:t>Monday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morning</a:t>
            </a:r>
            <a:r>
              <a:rPr lang="de-DE" sz="1400" b="1" dirty="0" smtClean="0"/>
              <a:t>: a </a:t>
            </a:r>
            <a:r>
              <a:rPr lang="de-DE" sz="1400" b="1" dirty="0" err="1" smtClean="0"/>
              <a:t>yellow</a:t>
            </a:r>
            <a:r>
              <a:rPr lang="de-DE" sz="1400" b="1" dirty="0" smtClean="0"/>
              <a:t> liquid was </a:t>
            </a:r>
            <a:r>
              <a:rPr lang="de-DE" sz="1400" b="1" dirty="0" err="1" smtClean="0"/>
              <a:t>spilled</a:t>
            </a:r>
            <a:r>
              <a:rPr lang="de-DE" sz="1400" b="1" dirty="0" smtClean="0"/>
              <a:t> in </a:t>
            </a:r>
            <a:r>
              <a:rPr lang="de-DE" sz="1400" b="1" dirty="0" err="1" smtClean="0"/>
              <a:t>fume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hood</a:t>
            </a:r>
            <a:r>
              <a:rPr lang="de-DE" sz="1400" b="1" dirty="0" smtClean="0"/>
              <a:t>, </a:t>
            </a:r>
            <a:r>
              <a:rPr lang="de-DE" sz="1400" b="1" dirty="0" err="1" smtClean="0"/>
              <a:t>drawers</a:t>
            </a:r>
            <a:r>
              <a:rPr lang="de-DE" sz="1400" b="1" dirty="0" smtClean="0"/>
              <a:t>, </a:t>
            </a:r>
            <a:r>
              <a:rPr lang="de-DE" sz="1400" b="1" dirty="0" err="1" smtClean="0"/>
              <a:t>floor</a:t>
            </a:r>
            <a:endParaRPr lang="de-DE" sz="1400" b="1" dirty="0" smtClean="0"/>
          </a:p>
          <a:p>
            <a:pPr lvl="1" eaLnBrk="1" hangingPunct="1">
              <a:buFontTx/>
              <a:buChar char="-"/>
            </a:pPr>
            <a:r>
              <a:rPr lang="de-DE" sz="1200" dirty="0" err="1" smtClean="0"/>
              <a:t>Closed</a:t>
            </a:r>
            <a:r>
              <a:rPr lang="de-DE" sz="1200" dirty="0" smtClean="0"/>
              <a:t> lab, </a:t>
            </a:r>
            <a:r>
              <a:rPr lang="de-DE" sz="1200" dirty="0" err="1" smtClean="0"/>
              <a:t>get</a:t>
            </a:r>
            <a:r>
              <a:rPr lang="de-DE" sz="1200" dirty="0" smtClean="0"/>
              <a:t> </a:t>
            </a:r>
            <a:r>
              <a:rPr lang="de-DE" sz="1200" dirty="0" err="1" smtClean="0"/>
              <a:t>information</a:t>
            </a:r>
            <a:endParaRPr lang="de-DE" sz="1200" dirty="0" smtClean="0"/>
          </a:p>
          <a:p>
            <a:pPr lvl="1" eaLnBrk="1" hangingPunct="1">
              <a:buFontTx/>
              <a:buChar char="-"/>
            </a:pPr>
            <a:r>
              <a:rPr lang="de-DE" sz="1200" dirty="0" smtClean="0"/>
              <a:t>Check for </a:t>
            </a:r>
            <a:r>
              <a:rPr lang="de-DE" sz="1200" dirty="0" err="1" smtClean="0"/>
              <a:t>substances</a:t>
            </a:r>
            <a:r>
              <a:rPr lang="de-DE" sz="1200" dirty="0" smtClean="0"/>
              <a:t> in </a:t>
            </a:r>
            <a:r>
              <a:rPr lang="de-DE" sz="1200" dirty="0" err="1" smtClean="0"/>
              <a:t>chemistry</a:t>
            </a:r>
            <a:r>
              <a:rPr lang="de-DE" sz="1200" dirty="0" smtClean="0"/>
              <a:t> </a:t>
            </a:r>
            <a:r>
              <a:rPr lang="de-DE" sz="1200" dirty="0" err="1" smtClean="0"/>
              <a:t>declarations</a:t>
            </a:r>
            <a:r>
              <a:rPr lang="de-DE" sz="1200" dirty="0" smtClean="0"/>
              <a:t>: </a:t>
            </a:r>
            <a:r>
              <a:rPr lang="de-DE" sz="1200" dirty="0" err="1" smtClean="0"/>
              <a:t>two</a:t>
            </a:r>
            <a:r>
              <a:rPr lang="de-DE" sz="1200" dirty="0" smtClean="0"/>
              <a:t> </a:t>
            </a:r>
            <a:r>
              <a:rPr lang="de-DE" sz="1200" dirty="0" err="1" smtClean="0"/>
              <a:t>specific</a:t>
            </a:r>
            <a:r>
              <a:rPr lang="de-DE" sz="1200" dirty="0" smtClean="0"/>
              <a:t> </a:t>
            </a:r>
            <a:r>
              <a:rPr lang="de-DE" sz="1200" dirty="0" err="1" smtClean="0"/>
              <a:t>inhouse</a:t>
            </a:r>
            <a:r>
              <a:rPr lang="de-DE" sz="1200" dirty="0" smtClean="0"/>
              <a:t> </a:t>
            </a:r>
            <a:r>
              <a:rPr lang="de-DE" sz="1200" dirty="0" err="1" smtClean="0"/>
              <a:t>user</a:t>
            </a:r>
            <a:r>
              <a:rPr lang="de-DE" sz="1200" dirty="0" smtClean="0"/>
              <a:t> </a:t>
            </a:r>
            <a:r>
              <a:rPr lang="de-DE" sz="1200" dirty="0" err="1" smtClean="0"/>
              <a:t>groups</a:t>
            </a:r>
            <a:r>
              <a:rPr lang="de-DE" sz="1200" dirty="0" smtClean="0"/>
              <a:t> </a:t>
            </a:r>
            <a:r>
              <a:rPr lang="de-DE" sz="1200" dirty="0" err="1" smtClean="0"/>
              <a:t>could</a:t>
            </a:r>
            <a:r>
              <a:rPr lang="de-DE" sz="1200" dirty="0" smtClean="0"/>
              <a:t> </a:t>
            </a:r>
            <a:r>
              <a:rPr lang="de-DE" sz="1200" dirty="0" err="1" smtClean="0"/>
              <a:t>be</a:t>
            </a:r>
            <a:r>
              <a:rPr lang="de-DE" sz="1200" dirty="0" smtClean="0"/>
              <a:t> </a:t>
            </a:r>
            <a:r>
              <a:rPr lang="de-DE" sz="1200" dirty="0" err="1" smtClean="0"/>
              <a:t>identified</a:t>
            </a:r>
            <a:r>
              <a:rPr lang="de-DE" sz="1200" dirty="0" smtClean="0"/>
              <a:t>. </a:t>
            </a:r>
          </a:p>
          <a:p>
            <a:pPr lvl="1" eaLnBrk="1" hangingPunct="1">
              <a:buFontTx/>
              <a:buChar char="-"/>
            </a:pPr>
            <a:r>
              <a:rPr lang="de-DE" sz="1200" dirty="0" err="1" smtClean="0"/>
              <a:t>Two</a:t>
            </a:r>
            <a:r>
              <a:rPr lang="de-DE" sz="1200" dirty="0" smtClean="0"/>
              <a:t> </a:t>
            </a:r>
            <a:r>
              <a:rPr lang="de-DE" sz="1200" dirty="0" err="1" smtClean="0"/>
              <a:t>days</a:t>
            </a:r>
            <a:r>
              <a:rPr lang="de-DE" sz="1200" dirty="0" smtClean="0"/>
              <a:t> relevant for </a:t>
            </a:r>
            <a:r>
              <a:rPr lang="de-DE" sz="1200" dirty="0" err="1" smtClean="0"/>
              <a:t>access</a:t>
            </a:r>
            <a:r>
              <a:rPr lang="de-DE" sz="1200" dirty="0" smtClean="0"/>
              <a:t> </a:t>
            </a:r>
            <a:r>
              <a:rPr lang="de-DE" sz="1200" dirty="0" err="1" smtClean="0"/>
              <a:t>data</a:t>
            </a:r>
            <a:r>
              <a:rPr lang="de-DE" sz="1200" dirty="0" smtClean="0"/>
              <a:t> </a:t>
            </a:r>
            <a:r>
              <a:rPr lang="de-DE" sz="1200" dirty="0" err="1" smtClean="0"/>
              <a:t>evaluation</a:t>
            </a:r>
            <a:r>
              <a:rPr lang="de-DE" sz="1200" dirty="0" smtClean="0"/>
              <a:t> </a:t>
            </a:r>
            <a:r>
              <a:rPr lang="de-DE" sz="1200" dirty="0" err="1" smtClean="0"/>
              <a:t>together</a:t>
            </a:r>
            <a:r>
              <a:rPr lang="de-DE" sz="1200" dirty="0" smtClean="0"/>
              <a:t> </a:t>
            </a:r>
            <a:r>
              <a:rPr lang="de-DE" sz="1200" dirty="0" err="1" smtClean="0"/>
              <a:t>with</a:t>
            </a:r>
            <a:r>
              <a:rPr lang="de-DE" sz="1200" dirty="0" smtClean="0"/>
              <a:t> </a:t>
            </a:r>
            <a:r>
              <a:rPr lang="de-DE" sz="1200" dirty="0" err="1" smtClean="0"/>
              <a:t>workers</a:t>
            </a:r>
            <a:r>
              <a:rPr lang="de-DE" sz="1200" dirty="0" smtClean="0"/>
              <a:t> </a:t>
            </a:r>
            <a:r>
              <a:rPr lang="de-DE" sz="1200" dirty="0" err="1" smtClean="0"/>
              <a:t>council</a:t>
            </a:r>
            <a:r>
              <a:rPr lang="de-DE" sz="1200" dirty="0" smtClean="0"/>
              <a:t>, </a:t>
            </a:r>
            <a:r>
              <a:rPr lang="de-DE" sz="1200" dirty="0" err="1" smtClean="0"/>
              <a:t>two</a:t>
            </a:r>
            <a:r>
              <a:rPr lang="de-DE" sz="1200" dirty="0" smtClean="0"/>
              <a:t> </a:t>
            </a:r>
            <a:r>
              <a:rPr lang="de-DE" sz="1200" dirty="0" err="1" smtClean="0"/>
              <a:t>badge</a:t>
            </a:r>
            <a:r>
              <a:rPr lang="de-DE" sz="1200" dirty="0" smtClean="0"/>
              <a:t> </a:t>
            </a:r>
            <a:r>
              <a:rPr lang="de-DE" sz="1200" dirty="0" err="1" smtClean="0"/>
              <a:t>id‘s</a:t>
            </a:r>
            <a:r>
              <a:rPr lang="de-DE" sz="1200" dirty="0" smtClean="0"/>
              <a:t> </a:t>
            </a:r>
            <a:r>
              <a:rPr lang="de-DE" sz="1200" dirty="0" err="1" smtClean="0"/>
              <a:t>were</a:t>
            </a:r>
            <a:r>
              <a:rPr lang="de-DE" sz="1200" dirty="0" smtClean="0"/>
              <a:t> </a:t>
            </a:r>
            <a:r>
              <a:rPr lang="de-DE" sz="1200" dirty="0" err="1" smtClean="0"/>
              <a:t>found</a:t>
            </a:r>
            <a:r>
              <a:rPr lang="de-DE" sz="1200" dirty="0" smtClean="0"/>
              <a:t>. 	</a:t>
            </a:r>
          </a:p>
          <a:p>
            <a:pPr lvl="1" eaLnBrk="1" hangingPunct="1">
              <a:buFontTx/>
              <a:buChar char="-"/>
            </a:pPr>
            <a:r>
              <a:rPr lang="de-DE" sz="1200" dirty="0" smtClean="0"/>
              <a:t>The </a:t>
            </a:r>
            <a:r>
              <a:rPr lang="de-DE" sz="1200" dirty="0" err="1" smtClean="0"/>
              <a:t>supervisors</a:t>
            </a:r>
            <a:r>
              <a:rPr lang="de-DE" sz="1200" dirty="0" smtClean="0"/>
              <a:t> </a:t>
            </a:r>
            <a:r>
              <a:rPr lang="de-DE" sz="1200" dirty="0" err="1" smtClean="0"/>
              <a:t>had</a:t>
            </a:r>
            <a:r>
              <a:rPr lang="de-DE" sz="1200" dirty="0" smtClean="0"/>
              <a:t> </a:t>
            </a:r>
            <a:r>
              <a:rPr lang="de-DE" sz="1200" dirty="0" err="1" smtClean="0"/>
              <a:t>to</a:t>
            </a:r>
            <a:r>
              <a:rPr lang="de-DE" sz="1200" dirty="0" smtClean="0"/>
              <a:t> find </a:t>
            </a:r>
            <a:r>
              <a:rPr lang="de-DE" sz="1200" dirty="0" err="1" smtClean="0"/>
              <a:t>dates</a:t>
            </a:r>
            <a:r>
              <a:rPr lang="de-DE" sz="1200" dirty="0" smtClean="0"/>
              <a:t> for </a:t>
            </a:r>
            <a:r>
              <a:rPr lang="de-DE" sz="1200" dirty="0" err="1" smtClean="0"/>
              <a:t>official</a:t>
            </a:r>
            <a:r>
              <a:rPr lang="de-DE" sz="1200" dirty="0" smtClean="0"/>
              <a:t> </a:t>
            </a:r>
            <a:r>
              <a:rPr lang="de-DE" sz="1200" dirty="0" err="1" smtClean="0"/>
              <a:t>discussions</a:t>
            </a:r>
            <a:r>
              <a:rPr lang="de-DE" sz="1200" dirty="0" smtClean="0"/>
              <a:t> </a:t>
            </a:r>
            <a:r>
              <a:rPr lang="de-DE" sz="1200" dirty="0" err="1" smtClean="0"/>
              <a:t>with</a:t>
            </a:r>
            <a:r>
              <a:rPr lang="de-DE" sz="1200" dirty="0" smtClean="0"/>
              <a:t> </a:t>
            </a:r>
            <a:r>
              <a:rPr lang="de-DE" sz="1200" dirty="0" err="1" smtClean="0"/>
              <a:t>the</a:t>
            </a:r>
            <a:r>
              <a:rPr lang="de-DE" sz="1200" dirty="0" smtClean="0"/>
              <a:t> relevant </a:t>
            </a:r>
            <a:r>
              <a:rPr lang="de-DE" sz="1200" dirty="0" err="1" smtClean="0"/>
              <a:t>persons</a:t>
            </a:r>
            <a:r>
              <a:rPr lang="de-DE" sz="1200" dirty="0" smtClean="0"/>
              <a:t>, </a:t>
            </a:r>
            <a:r>
              <a:rPr lang="de-DE" sz="1200" dirty="0" err="1" smtClean="0"/>
              <a:t>which</a:t>
            </a:r>
            <a:r>
              <a:rPr lang="de-DE" sz="1200" dirty="0" smtClean="0"/>
              <a:t> </a:t>
            </a:r>
            <a:r>
              <a:rPr lang="de-DE" sz="1200" dirty="0" err="1" smtClean="0"/>
              <a:t>took</a:t>
            </a:r>
            <a:r>
              <a:rPr lang="de-DE" sz="1200" dirty="0" smtClean="0"/>
              <a:t> </a:t>
            </a:r>
            <a:r>
              <a:rPr lang="de-DE" sz="1200" dirty="0" err="1" smtClean="0"/>
              <a:t>weeks</a:t>
            </a:r>
            <a:r>
              <a:rPr lang="de-DE" sz="1200" dirty="0" smtClean="0"/>
              <a:t>.	  The </a:t>
            </a:r>
            <a:r>
              <a:rPr lang="de-DE" sz="1200" dirty="0" err="1" smtClean="0"/>
              <a:t>responsible</a:t>
            </a:r>
            <a:r>
              <a:rPr lang="de-DE" sz="1200" dirty="0" smtClean="0"/>
              <a:t> </a:t>
            </a:r>
            <a:r>
              <a:rPr lang="de-DE" sz="1200" dirty="0" err="1" smtClean="0"/>
              <a:t>student</a:t>
            </a:r>
            <a:r>
              <a:rPr lang="de-DE" sz="1200" dirty="0" smtClean="0"/>
              <a:t> was </a:t>
            </a:r>
            <a:r>
              <a:rPr lang="de-DE" sz="1200" dirty="0" err="1" smtClean="0"/>
              <a:t>found</a:t>
            </a:r>
            <a:r>
              <a:rPr lang="de-DE" sz="1200" dirty="0" smtClean="0"/>
              <a:t>, but </a:t>
            </a:r>
            <a:r>
              <a:rPr lang="de-DE" sz="1200" dirty="0" err="1" smtClean="0"/>
              <a:t>it</a:t>
            </a:r>
            <a:r>
              <a:rPr lang="de-DE" sz="1200" dirty="0" smtClean="0"/>
              <a:t> </a:t>
            </a:r>
            <a:r>
              <a:rPr lang="de-DE" sz="1200" dirty="0" err="1" smtClean="0"/>
              <a:t>turned</a:t>
            </a:r>
            <a:r>
              <a:rPr lang="de-DE" sz="1200" dirty="0" smtClean="0"/>
              <a:t> out, </a:t>
            </a:r>
            <a:r>
              <a:rPr lang="de-DE" sz="1200" dirty="0" err="1" smtClean="0"/>
              <a:t>that</a:t>
            </a:r>
            <a:r>
              <a:rPr lang="de-DE" sz="1200" dirty="0" smtClean="0"/>
              <a:t> </a:t>
            </a:r>
            <a:r>
              <a:rPr lang="de-DE" sz="1200" dirty="0" err="1" smtClean="0"/>
              <a:t>this</a:t>
            </a:r>
            <a:r>
              <a:rPr lang="de-DE" sz="1200" dirty="0" smtClean="0"/>
              <a:t> (personal) </a:t>
            </a:r>
            <a:r>
              <a:rPr lang="de-DE" sz="1200" dirty="0" err="1" smtClean="0"/>
              <a:t>badge</a:t>
            </a:r>
            <a:r>
              <a:rPr lang="de-DE" sz="1200" dirty="0" smtClean="0"/>
              <a:t> was </a:t>
            </a:r>
            <a:r>
              <a:rPr lang="de-DE" sz="1200" dirty="0" err="1" smtClean="0"/>
              <a:t>lend</a:t>
            </a:r>
            <a:r>
              <a:rPr lang="de-DE" sz="1200" dirty="0" smtClean="0"/>
              <a:t> </a:t>
            </a:r>
            <a:r>
              <a:rPr lang="de-DE" sz="1200" dirty="0" err="1" smtClean="0"/>
              <a:t>to</a:t>
            </a:r>
            <a:r>
              <a:rPr lang="de-DE" sz="1200" dirty="0" smtClean="0"/>
              <a:t> s.o. </a:t>
            </a:r>
            <a:r>
              <a:rPr lang="de-DE" sz="1200" dirty="0" err="1" smtClean="0"/>
              <a:t>else</a:t>
            </a:r>
            <a:r>
              <a:rPr lang="de-DE" sz="1200" dirty="0"/>
              <a:t>. </a:t>
            </a:r>
            <a:r>
              <a:rPr lang="de-DE" sz="1200" dirty="0" smtClean="0"/>
              <a:t>                     Still </a:t>
            </a:r>
            <a:r>
              <a:rPr lang="de-DE" sz="1200" dirty="0" err="1" smtClean="0"/>
              <a:t>unclear</a:t>
            </a:r>
            <a:r>
              <a:rPr lang="de-DE" sz="1200" dirty="0" smtClean="0"/>
              <a:t> </a:t>
            </a:r>
            <a:r>
              <a:rPr lang="de-DE" sz="1200" dirty="0" err="1" smtClean="0"/>
              <a:t>what</a:t>
            </a:r>
            <a:r>
              <a:rPr lang="de-DE" sz="1200" dirty="0" smtClean="0"/>
              <a:t> </a:t>
            </a:r>
            <a:r>
              <a:rPr lang="de-DE" sz="1200" dirty="0" err="1" smtClean="0"/>
              <a:t>had</a:t>
            </a:r>
            <a:r>
              <a:rPr lang="de-DE" sz="1200" dirty="0" smtClean="0"/>
              <a:t> </a:t>
            </a:r>
            <a:r>
              <a:rPr lang="de-DE" sz="1200" dirty="0" err="1" smtClean="0"/>
              <a:t>happened</a:t>
            </a:r>
            <a:r>
              <a:rPr lang="de-DE" sz="1200" dirty="0" smtClean="0"/>
              <a:t>. „</a:t>
            </a:r>
            <a:r>
              <a:rPr lang="de-DE" sz="1200" dirty="0" err="1" smtClean="0"/>
              <a:t>If</a:t>
            </a:r>
            <a:r>
              <a:rPr lang="de-DE" sz="1200" dirty="0" smtClean="0"/>
              <a:t> </a:t>
            </a:r>
            <a:r>
              <a:rPr lang="de-DE" sz="1200" dirty="0" err="1"/>
              <a:t>your</a:t>
            </a:r>
            <a:r>
              <a:rPr lang="de-DE" sz="1200" dirty="0"/>
              <a:t> lab </a:t>
            </a:r>
            <a:r>
              <a:rPr lang="de-DE" sz="1200" dirty="0" err="1"/>
              <a:t>is</a:t>
            </a:r>
            <a:r>
              <a:rPr lang="de-DE" sz="1200" dirty="0"/>
              <a:t> not clean, </a:t>
            </a:r>
            <a:r>
              <a:rPr lang="de-DE" sz="1200" dirty="0" err="1"/>
              <a:t>how</a:t>
            </a:r>
            <a:r>
              <a:rPr lang="de-DE" sz="1200" dirty="0"/>
              <a:t> </a:t>
            </a:r>
            <a:r>
              <a:rPr lang="de-DE" sz="1200" dirty="0" err="1"/>
              <a:t>could</a:t>
            </a:r>
            <a:r>
              <a:rPr lang="de-DE" sz="1200" dirty="0"/>
              <a:t> </a:t>
            </a:r>
            <a:r>
              <a:rPr lang="de-DE" sz="1200" dirty="0" err="1"/>
              <a:t>we</a:t>
            </a:r>
            <a:r>
              <a:rPr lang="de-DE" sz="1200" dirty="0"/>
              <a:t> </a:t>
            </a:r>
            <a:r>
              <a:rPr lang="de-DE" sz="1200" dirty="0" err="1"/>
              <a:t>possibly</a:t>
            </a:r>
            <a:r>
              <a:rPr lang="de-DE" sz="1200" dirty="0"/>
              <a:t> </a:t>
            </a:r>
            <a:r>
              <a:rPr lang="de-DE" sz="1200" dirty="0" err="1"/>
              <a:t>work</a:t>
            </a:r>
            <a:r>
              <a:rPr lang="de-DE" sz="1200" dirty="0"/>
              <a:t> </a:t>
            </a:r>
            <a:r>
              <a:rPr lang="de-DE" sz="1200" dirty="0" err="1" smtClean="0"/>
              <a:t>there</a:t>
            </a:r>
            <a:r>
              <a:rPr lang="de-DE" sz="1200" dirty="0" smtClean="0"/>
              <a:t>?“</a:t>
            </a:r>
          </a:p>
          <a:p>
            <a:pPr lvl="1" eaLnBrk="1" hangingPunct="1">
              <a:buFontTx/>
              <a:buChar char="-"/>
            </a:pPr>
            <a:r>
              <a:rPr lang="de-DE" sz="1200" dirty="0" err="1" smtClean="0"/>
              <a:t>Substance</a:t>
            </a:r>
            <a:r>
              <a:rPr lang="de-DE" sz="1200" dirty="0" smtClean="0"/>
              <a:t> was </a:t>
            </a:r>
            <a:r>
              <a:rPr lang="de-DE" sz="1200" dirty="0" err="1" smtClean="0"/>
              <a:t>heated</a:t>
            </a:r>
            <a:r>
              <a:rPr lang="de-DE" sz="1200" dirty="0" smtClean="0"/>
              <a:t> in a </a:t>
            </a:r>
            <a:r>
              <a:rPr lang="de-DE" sz="1200" dirty="0" err="1" smtClean="0"/>
              <a:t>glass</a:t>
            </a:r>
            <a:r>
              <a:rPr lang="de-DE" sz="1200" dirty="0" smtClean="0"/>
              <a:t> </a:t>
            </a:r>
            <a:r>
              <a:rPr lang="de-DE" sz="1200" dirty="0" err="1" smtClean="0"/>
              <a:t>vessel</a:t>
            </a:r>
            <a:r>
              <a:rPr lang="de-DE" sz="1200" dirty="0" smtClean="0"/>
              <a:t> on a </a:t>
            </a:r>
            <a:r>
              <a:rPr lang="de-DE" sz="1200" dirty="0" err="1" smtClean="0"/>
              <a:t>hot</a:t>
            </a:r>
            <a:r>
              <a:rPr lang="de-DE" sz="1200" dirty="0" smtClean="0"/>
              <a:t> </a:t>
            </a:r>
            <a:r>
              <a:rPr lang="de-DE" sz="1200" dirty="0" err="1" smtClean="0"/>
              <a:t>plate</a:t>
            </a:r>
            <a:r>
              <a:rPr lang="de-DE" sz="1200" dirty="0" smtClean="0"/>
              <a:t>, </a:t>
            </a:r>
            <a:r>
              <a:rPr lang="de-DE" sz="1200" dirty="0" err="1" smtClean="0"/>
              <a:t>glass</a:t>
            </a:r>
            <a:r>
              <a:rPr lang="de-DE" sz="1200" dirty="0" smtClean="0"/>
              <a:t> </a:t>
            </a:r>
            <a:r>
              <a:rPr lang="de-DE" sz="1200" dirty="0" err="1" smtClean="0"/>
              <a:t>broke</a:t>
            </a:r>
            <a:endParaRPr lang="de-DE" sz="1200" dirty="0" smtClean="0"/>
          </a:p>
          <a:p>
            <a:pPr lvl="1" eaLnBrk="1" hangingPunct="1">
              <a:buFontTx/>
              <a:buChar char="-"/>
            </a:pPr>
            <a:endParaRPr lang="de-DE" sz="1200" dirty="0" smtClean="0"/>
          </a:p>
          <a:p>
            <a:pPr marL="444500" lvl="1" indent="0" eaLnBrk="1" hangingPunct="1">
              <a:buNone/>
            </a:pPr>
            <a:r>
              <a:rPr lang="en-US" sz="1400" b="1" dirty="0" smtClean="0"/>
              <a:t>→ </a:t>
            </a:r>
            <a:r>
              <a:rPr lang="en-US" sz="1400" b="1" dirty="0"/>
              <a:t>No </a:t>
            </a:r>
            <a:r>
              <a:rPr lang="en-US" sz="1400" b="1" dirty="0" smtClean="0"/>
              <a:t>satisfactory </a:t>
            </a:r>
            <a:r>
              <a:rPr lang="en-US" sz="1400" b="1" dirty="0"/>
              <a:t>outcome. What could we do better</a:t>
            </a:r>
            <a:r>
              <a:rPr lang="en-US" sz="1400" b="1" dirty="0" smtClean="0"/>
              <a:t>?</a:t>
            </a:r>
            <a:endParaRPr lang="en-US" sz="1400" b="1" dirty="0"/>
          </a:p>
          <a:p>
            <a:pPr lvl="1" eaLnBrk="1" hangingPunct="1">
              <a:buFontTx/>
              <a:buChar char="-"/>
            </a:pPr>
            <a:r>
              <a:rPr lang="de-DE" sz="1200" dirty="0" err="1" smtClean="0"/>
              <a:t>Discussion</a:t>
            </a:r>
            <a:r>
              <a:rPr lang="de-DE" sz="1200" dirty="0" smtClean="0"/>
              <a:t> </a:t>
            </a:r>
            <a:r>
              <a:rPr lang="de-DE" sz="1200" dirty="0" err="1" smtClean="0"/>
              <a:t>when</a:t>
            </a:r>
            <a:r>
              <a:rPr lang="de-DE" sz="1200" dirty="0" smtClean="0"/>
              <a:t> </a:t>
            </a:r>
            <a:r>
              <a:rPr lang="de-DE" sz="1200" dirty="0" err="1" smtClean="0"/>
              <a:t>to</a:t>
            </a:r>
            <a:r>
              <a:rPr lang="de-DE" sz="1200" dirty="0" smtClean="0"/>
              <a:t> block a lab, </a:t>
            </a:r>
            <a:r>
              <a:rPr lang="de-DE" sz="1200" dirty="0" err="1"/>
              <a:t>shift</a:t>
            </a:r>
            <a:r>
              <a:rPr lang="de-DE" sz="1200" dirty="0"/>
              <a:t> </a:t>
            </a:r>
            <a:r>
              <a:rPr lang="de-DE" sz="1200" dirty="0" err="1" smtClean="0"/>
              <a:t>user</a:t>
            </a:r>
            <a:r>
              <a:rPr lang="de-DE" sz="1200" dirty="0" smtClean="0"/>
              <a:t> </a:t>
            </a:r>
            <a:r>
              <a:rPr lang="de-DE" sz="1200" dirty="0" err="1" smtClean="0"/>
              <a:t>groups</a:t>
            </a:r>
            <a:r>
              <a:rPr lang="de-DE" sz="1200" dirty="0" smtClean="0"/>
              <a:t> </a:t>
            </a:r>
            <a:r>
              <a:rPr lang="de-DE" sz="1200" dirty="0" err="1"/>
              <a:t>to</a:t>
            </a:r>
            <a:r>
              <a:rPr lang="de-DE" sz="1200" dirty="0"/>
              <a:t> a spare </a:t>
            </a:r>
            <a:r>
              <a:rPr lang="de-DE" sz="1200" dirty="0" err="1"/>
              <a:t>chemistry</a:t>
            </a:r>
            <a:r>
              <a:rPr lang="de-DE" sz="1200" dirty="0"/>
              <a:t> lab</a:t>
            </a:r>
          </a:p>
          <a:p>
            <a:pPr lvl="1" eaLnBrk="1" hangingPunct="1">
              <a:buFontTx/>
              <a:buChar char="-"/>
            </a:pPr>
            <a:r>
              <a:rPr lang="de-DE" sz="1200" dirty="0" err="1" smtClean="0"/>
              <a:t>Signs</a:t>
            </a:r>
            <a:r>
              <a:rPr lang="de-DE" sz="1200" dirty="0" smtClean="0"/>
              <a:t> </a:t>
            </a:r>
            <a:r>
              <a:rPr lang="de-DE" sz="1200" dirty="0" err="1" smtClean="0"/>
              <a:t>prepared</a:t>
            </a:r>
            <a:r>
              <a:rPr lang="de-DE" sz="1200" dirty="0" smtClean="0"/>
              <a:t> </a:t>
            </a:r>
            <a:r>
              <a:rPr lang="de-DE" sz="1200" dirty="0" err="1" smtClean="0"/>
              <a:t>for</a:t>
            </a:r>
            <a:r>
              <a:rPr lang="de-DE" sz="1200" dirty="0" smtClean="0"/>
              <a:t> </a:t>
            </a:r>
            <a:r>
              <a:rPr lang="de-DE" sz="1200" dirty="0" err="1" smtClean="0"/>
              <a:t>blocking</a:t>
            </a:r>
            <a:r>
              <a:rPr lang="de-DE" sz="1200" dirty="0" smtClean="0"/>
              <a:t> </a:t>
            </a:r>
            <a:r>
              <a:rPr lang="de-DE" sz="1200" dirty="0" err="1" smtClean="0"/>
              <a:t>whole</a:t>
            </a:r>
            <a:r>
              <a:rPr lang="de-DE" sz="1200" dirty="0" smtClean="0"/>
              <a:t> lab/ </a:t>
            </a:r>
            <a:r>
              <a:rPr lang="de-DE" sz="1200" dirty="0" err="1" smtClean="0"/>
              <a:t>single</a:t>
            </a:r>
            <a:r>
              <a:rPr lang="de-DE" sz="1200" dirty="0" smtClean="0"/>
              <a:t> </a:t>
            </a:r>
            <a:r>
              <a:rPr lang="de-DE" sz="1200" dirty="0" err="1" smtClean="0"/>
              <a:t>fume</a:t>
            </a:r>
            <a:r>
              <a:rPr lang="de-DE" sz="1200" dirty="0" smtClean="0"/>
              <a:t> </a:t>
            </a:r>
            <a:r>
              <a:rPr lang="de-DE" sz="1200" dirty="0" err="1" smtClean="0"/>
              <a:t>hoods</a:t>
            </a:r>
            <a:r>
              <a:rPr lang="de-DE" sz="1200" dirty="0" smtClean="0"/>
              <a:t>, </a:t>
            </a:r>
          </a:p>
          <a:p>
            <a:pPr lvl="1" eaLnBrk="1" hangingPunct="1">
              <a:buFontTx/>
              <a:buChar char="-"/>
            </a:pPr>
            <a:r>
              <a:rPr lang="de-DE" sz="1200" dirty="0" err="1" smtClean="0"/>
              <a:t>Discussion</a:t>
            </a:r>
            <a:r>
              <a:rPr lang="de-DE" sz="1200" dirty="0" smtClean="0"/>
              <a:t> </a:t>
            </a:r>
            <a:r>
              <a:rPr lang="de-DE" sz="1200" dirty="0" err="1"/>
              <a:t>of</a:t>
            </a:r>
            <a:r>
              <a:rPr lang="de-DE" sz="1200" dirty="0"/>
              <a:t> a </a:t>
            </a:r>
            <a:r>
              <a:rPr lang="de-DE" sz="1200" dirty="0" err="1"/>
              <a:t>procedure</a:t>
            </a:r>
            <a:r>
              <a:rPr lang="de-DE" sz="1200" dirty="0"/>
              <a:t>: </a:t>
            </a:r>
            <a:r>
              <a:rPr lang="de-DE" sz="1200" dirty="0" err="1"/>
              <a:t>what</a:t>
            </a:r>
            <a:r>
              <a:rPr lang="de-DE" sz="1200" dirty="0"/>
              <a:t> </a:t>
            </a:r>
            <a:r>
              <a:rPr lang="de-DE" sz="1200" dirty="0" err="1"/>
              <a:t>to</a:t>
            </a:r>
            <a:r>
              <a:rPr lang="de-DE" sz="1200" dirty="0"/>
              <a:t> do in </a:t>
            </a:r>
            <a:r>
              <a:rPr lang="de-DE" sz="1200" dirty="0" err="1"/>
              <a:t>case</a:t>
            </a:r>
            <a:r>
              <a:rPr lang="de-DE" sz="1200" dirty="0"/>
              <a:t> </a:t>
            </a:r>
            <a:r>
              <a:rPr lang="de-DE" sz="1200" dirty="0" err="1"/>
              <a:t>of</a:t>
            </a:r>
            <a:r>
              <a:rPr lang="de-DE" sz="1200" dirty="0"/>
              <a:t> a </a:t>
            </a:r>
            <a:r>
              <a:rPr lang="de-DE" sz="1200" dirty="0" err="1"/>
              <a:t>spillage</a:t>
            </a:r>
            <a:r>
              <a:rPr lang="de-DE" sz="1200" dirty="0"/>
              <a:t>? </a:t>
            </a:r>
            <a:endParaRPr lang="de-DE" sz="1200" dirty="0" smtClean="0"/>
          </a:p>
          <a:p>
            <a:pPr marL="444500" lvl="1" indent="0" eaLnBrk="1" hangingPunct="1">
              <a:buNone/>
            </a:pPr>
            <a:r>
              <a:rPr lang="de-DE" sz="1200" dirty="0"/>
              <a:t>	</a:t>
            </a:r>
            <a:r>
              <a:rPr lang="de-DE" sz="1200" dirty="0" smtClean="0"/>
              <a:t>First </a:t>
            </a:r>
            <a:r>
              <a:rPr lang="de-DE" sz="1200" dirty="0" err="1" smtClean="0"/>
              <a:t>measures</a:t>
            </a:r>
            <a:r>
              <a:rPr lang="de-DE" sz="1200" dirty="0" smtClean="0"/>
              <a:t>, </a:t>
            </a:r>
            <a:r>
              <a:rPr lang="de-DE" sz="1200" dirty="0" err="1"/>
              <a:t>w</a:t>
            </a:r>
            <a:r>
              <a:rPr lang="de-DE" sz="1200" dirty="0" err="1" smtClean="0"/>
              <a:t>hom</a:t>
            </a:r>
            <a:r>
              <a:rPr lang="de-DE" sz="1200" dirty="0" smtClean="0"/>
              <a:t> </a:t>
            </a:r>
            <a:r>
              <a:rPr lang="de-DE" sz="1200" dirty="0" err="1"/>
              <a:t>to</a:t>
            </a:r>
            <a:r>
              <a:rPr lang="de-DE" sz="1200" dirty="0"/>
              <a:t> </a:t>
            </a:r>
            <a:r>
              <a:rPr lang="de-DE" sz="1200" dirty="0" err="1"/>
              <a:t>inform</a:t>
            </a:r>
            <a:r>
              <a:rPr lang="de-DE" sz="1200" dirty="0"/>
              <a:t>, </a:t>
            </a:r>
            <a:r>
              <a:rPr lang="de-DE" sz="1200" dirty="0" err="1"/>
              <a:t>role</a:t>
            </a:r>
            <a:r>
              <a:rPr lang="de-DE" sz="1200" dirty="0"/>
              <a:t> </a:t>
            </a:r>
            <a:r>
              <a:rPr lang="de-DE" sz="1200" dirty="0" err="1"/>
              <a:t>of</a:t>
            </a:r>
            <a:r>
              <a:rPr lang="de-DE" sz="1200" dirty="0"/>
              <a:t> </a:t>
            </a:r>
            <a:r>
              <a:rPr lang="de-DE" sz="1200" dirty="0" err="1"/>
              <a:t>shift</a:t>
            </a:r>
            <a:r>
              <a:rPr lang="de-DE" sz="1200" dirty="0"/>
              <a:t> </a:t>
            </a:r>
            <a:r>
              <a:rPr lang="de-DE" sz="1200" dirty="0" err="1"/>
              <a:t>service</a:t>
            </a:r>
            <a:r>
              <a:rPr lang="de-DE" sz="1200" dirty="0"/>
              <a:t>, </a:t>
            </a:r>
            <a:r>
              <a:rPr lang="de-DE" sz="1200" dirty="0" err="1"/>
              <a:t>technical</a:t>
            </a:r>
            <a:r>
              <a:rPr lang="de-DE" sz="1200" dirty="0"/>
              <a:t> </a:t>
            </a:r>
            <a:r>
              <a:rPr lang="de-DE" sz="1200" dirty="0" err="1"/>
              <a:t>emergency</a:t>
            </a:r>
            <a:r>
              <a:rPr lang="de-DE" sz="1200" dirty="0"/>
              <a:t> </a:t>
            </a:r>
            <a:r>
              <a:rPr lang="de-DE" sz="1200" dirty="0" err="1" smtClean="0"/>
              <a:t>service</a:t>
            </a:r>
            <a:r>
              <a:rPr lang="de-DE" sz="1200" dirty="0" smtClean="0"/>
              <a:t> etc.</a:t>
            </a:r>
            <a:endParaRPr lang="de-DE" sz="1200" dirty="0"/>
          </a:p>
          <a:p>
            <a:pPr lvl="1" eaLnBrk="1" hangingPunct="1">
              <a:buFontTx/>
              <a:buChar char="-"/>
            </a:pPr>
            <a:r>
              <a:rPr lang="de-DE" sz="1200" dirty="0" err="1"/>
              <a:t>Q</a:t>
            </a:r>
            <a:r>
              <a:rPr lang="de-DE" sz="1200" dirty="0" err="1" smtClean="0"/>
              <a:t>ualified</a:t>
            </a:r>
            <a:r>
              <a:rPr lang="de-DE" sz="1200" dirty="0" smtClean="0"/>
              <a:t> </a:t>
            </a:r>
            <a:r>
              <a:rPr lang="de-DE" sz="1200" dirty="0" err="1"/>
              <a:t>cleaning</a:t>
            </a:r>
            <a:r>
              <a:rPr lang="de-DE" sz="1200" dirty="0"/>
              <a:t> </a:t>
            </a:r>
            <a:r>
              <a:rPr lang="de-DE" sz="1200" dirty="0" err="1"/>
              <a:t>company</a:t>
            </a:r>
            <a:r>
              <a:rPr lang="de-DE" sz="1200" dirty="0"/>
              <a:t>, </a:t>
            </a:r>
            <a:r>
              <a:rPr lang="de-DE" sz="1200" dirty="0" err="1" smtClean="0"/>
              <a:t>which</a:t>
            </a:r>
            <a:r>
              <a:rPr lang="de-DE" sz="1200" dirty="0" smtClean="0"/>
              <a:t> </a:t>
            </a:r>
            <a:r>
              <a:rPr lang="de-DE" sz="1200" dirty="0" err="1" smtClean="0"/>
              <a:t>is</a:t>
            </a:r>
            <a:r>
              <a:rPr lang="de-DE" sz="1200" dirty="0" smtClean="0"/>
              <a:t> </a:t>
            </a:r>
            <a:r>
              <a:rPr lang="de-DE" sz="1200" dirty="0" err="1" smtClean="0"/>
              <a:t>able</a:t>
            </a:r>
            <a:r>
              <a:rPr lang="de-DE" sz="1200" dirty="0" smtClean="0"/>
              <a:t> </a:t>
            </a:r>
            <a:r>
              <a:rPr lang="de-DE" sz="1200" dirty="0" err="1" smtClean="0"/>
              <a:t>to</a:t>
            </a:r>
            <a:r>
              <a:rPr lang="de-DE" sz="1200" dirty="0" smtClean="0"/>
              <a:t> </a:t>
            </a:r>
            <a:r>
              <a:rPr lang="de-DE" sz="1200" dirty="0" err="1" smtClean="0"/>
              <a:t>act</a:t>
            </a:r>
            <a:r>
              <a:rPr lang="de-DE" sz="1200" dirty="0" smtClean="0"/>
              <a:t> on </a:t>
            </a:r>
            <a:r>
              <a:rPr lang="de-DE" sz="1200" dirty="0" err="1" smtClean="0"/>
              <a:t>short</a:t>
            </a:r>
            <a:r>
              <a:rPr lang="de-DE" sz="1200" dirty="0" smtClean="0"/>
              <a:t> </a:t>
            </a:r>
            <a:r>
              <a:rPr lang="de-DE" sz="1200" dirty="0" err="1" smtClean="0"/>
              <a:t>notice</a:t>
            </a:r>
            <a:endParaRPr lang="de-DE" sz="1200" dirty="0" smtClean="0"/>
          </a:p>
          <a:p>
            <a:pPr lvl="1" eaLnBrk="1" hangingPunct="1">
              <a:buFontTx/>
              <a:buChar char="-"/>
            </a:pPr>
            <a:r>
              <a:rPr lang="de-DE" sz="1200" dirty="0" smtClean="0"/>
              <a:t>Spill </a:t>
            </a:r>
            <a:r>
              <a:rPr lang="de-DE" sz="1200" dirty="0" err="1" smtClean="0"/>
              <a:t>kit</a:t>
            </a:r>
            <a:r>
              <a:rPr lang="de-DE" sz="1200" dirty="0" smtClean="0"/>
              <a:t> </a:t>
            </a:r>
            <a:r>
              <a:rPr lang="de-DE" sz="1200" dirty="0" err="1" smtClean="0"/>
              <a:t>explained</a:t>
            </a:r>
            <a:r>
              <a:rPr lang="de-DE" sz="1200" dirty="0" smtClean="0"/>
              <a:t> </a:t>
            </a:r>
            <a:r>
              <a:rPr lang="de-DE" sz="1200" dirty="0" err="1"/>
              <a:t>during</a:t>
            </a:r>
            <a:r>
              <a:rPr lang="de-DE" sz="1200" dirty="0"/>
              <a:t> </a:t>
            </a:r>
            <a:r>
              <a:rPr lang="de-DE" sz="1200" dirty="0" smtClean="0"/>
              <a:t>on-site </a:t>
            </a:r>
            <a:r>
              <a:rPr lang="de-DE" sz="1200" dirty="0" err="1" smtClean="0"/>
              <a:t>instruction</a:t>
            </a:r>
            <a:r>
              <a:rPr lang="de-DE" sz="1200" dirty="0" smtClean="0"/>
              <a:t>, extra </a:t>
            </a:r>
            <a:r>
              <a:rPr lang="de-DE" sz="1200" dirty="0" err="1" smtClean="0"/>
              <a:t>slide</a:t>
            </a:r>
            <a:r>
              <a:rPr lang="de-DE" sz="1200" dirty="0" smtClean="0"/>
              <a:t> in online safety </a:t>
            </a:r>
            <a:r>
              <a:rPr lang="de-DE" sz="1200" dirty="0" err="1" smtClean="0"/>
              <a:t>training</a:t>
            </a:r>
            <a:r>
              <a:rPr lang="de-DE" sz="1200" dirty="0" smtClean="0"/>
              <a:t>, </a:t>
            </a:r>
            <a:r>
              <a:rPr lang="de-DE" sz="1200" dirty="0" err="1" smtClean="0"/>
              <a:t>users</a:t>
            </a:r>
            <a:r>
              <a:rPr lang="de-DE" sz="1200" dirty="0" smtClean="0"/>
              <a:t> </a:t>
            </a:r>
            <a:r>
              <a:rPr lang="de-DE" sz="1200" dirty="0" err="1" smtClean="0"/>
              <a:t>are</a:t>
            </a:r>
            <a:r>
              <a:rPr lang="de-DE" sz="1200" dirty="0" smtClean="0"/>
              <a:t> </a:t>
            </a:r>
            <a:r>
              <a:rPr lang="de-DE" sz="1200" dirty="0" err="1" smtClean="0"/>
              <a:t>trained</a:t>
            </a:r>
            <a:r>
              <a:rPr lang="de-DE" sz="1200" dirty="0" smtClean="0"/>
              <a:t> </a:t>
            </a:r>
            <a:r>
              <a:rPr lang="de-DE" sz="1200" dirty="0" err="1" smtClean="0"/>
              <a:t>to</a:t>
            </a:r>
            <a:r>
              <a:rPr lang="de-DE" sz="1200" dirty="0" smtClean="0"/>
              <a:t> </a:t>
            </a:r>
            <a:r>
              <a:rPr lang="de-DE" sz="1200" dirty="0" err="1" smtClean="0"/>
              <a:t>report</a:t>
            </a:r>
            <a:r>
              <a:rPr lang="de-DE" sz="1200" dirty="0" smtClean="0"/>
              <a:t> </a:t>
            </a:r>
            <a:r>
              <a:rPr lang="de-DE" sz="1200" dirty="0" err="1" smtClean="0"/>
              <a:t>any</a:t>
            </a:r>
            <a:r>
              <a:rPr lang="de-DE" sz="1200" dirty="0" smtClean="0"/>
              <a:t> </a:t>
            </a:r>
            <a:r>
              <a:rPr lang="de-DE" sz="1200" dirty="0" err="1" smtClean="0"/>
              <a:t>spill</a:t>
            </a:r>
            <a:endParaRPr lang="de-DE" sz="1200" dirty="0" smtClean="0"/>
          </a:p>
          <a:p>
            <a:pPr lvl="1" eaLnBrk="1" hangingPunct="1">
              <a:buFontTx/>
              <a:buChar char="-"/>
            </a:pPr>
            <a:r>
              <a:rPr lang="de-DE" sz="1200" dirty="0" smtClean="0"/>
              <a:t>Electronic </a:t>
            </a:r>
            <a:r>
              <a:rPr lang="de-DE" sz="1200" dirty="0" err="1" smtClean="0"/>
              <a:t>logbook</a:t>
            </a:r>
            <a:r>
              <a:rPr lang="de-DE" sz="1200" dirty="0" smtClean="0"/>
              <a:t> for </a:t>
            </a:r>
            <a:r>
              <a:rPr lang="de-DE" sz="1200" dirty="0" err="1" smtClean="0"/>
              <a:t>user</a:t>
            </a:r>
            <a:r>
              <a:rPr lang="de-DE" sz="1200" dirty="0" smtClean="0"/>
              <a:t> </a:t>
            </a:r>
            <a:r>
              <a:rPr lang="de-DE" sz="1200" dirty="0" err="1" smtClean="0"/>
              <a:t>chemistry</a:t>
            </a:r>
            <a:r>
              <a:rPr lang="de-DE" sz="1200" dirty="0" smtClean="0"/>
              <a:t> </a:t>
            </a:r>
            <a:r>
              <a:rPr lang="de-DE" sz="1200" dirty="0" err="1" smtClean="0"/>
              <a:t>laboratories</a:t>
            </a:r>
            <a:endParaRPr lang="de-DE" sz="1200" dirty="0" smtClean="0"/>
          </a:p>
          <a:p>
            <a:pPr lvl="1" eaLnBrk="1" hangingPunct="1">
              <a:buFontTx/>
              <a:buChar char="-"/>
            </a:pPr>
            <a:r>
              <a:rPr lang="de-DE" sz="1200" dirty="0" smtClean="0"/>
              <a:t>Chemistry </a:t>
            </a:r>
            <a:r>
              <a:rPr lang="de-DE" sz="1200" dirty="0" err="1" smtClean="0"/>
              <a:t>declaration</a:t>
            </a:r>
            <a:r>
              <a:rPr lang="de-DE" sz="1200" dirty="0" smtClean="0"/>
              <a:t> form: Import </a:t>
            </a:r>
            <a:r>
              <a:rPr lang="de-DE" sz="1200" dirty="0" err="1" smtClean="0"/>
              <a:t>of</a:t>
            </a:r>
            <a:r>
              <a:rPr lang="de-DE" sz="1200" dirty="0" smtClean="0"/>
              <a:t> </a:t>
            </a:r>
            <a:r>
              <a:rPr lang="de-DE" sz="1200" dirty="0" err="1" smtClean="0"/>
              <a:t>list</a:t>
            </a:r>
            <a:r>
              <a:rPr lang="de-DE" sz="1200" dirty="0" smtClean="0"/>
              <a:t> </a:t>
            </a:r>
            <a:r>
              <a:rPr lang="de-DE" sz="1200" dirty="0" err="1" smtClean="0"/>
              <a:t>of</a:t>
            </a:r>
            <a:r>
              <a:rPr lang="de-DE" sz="1200" dirty="0" smtClean="0"/>
              <a:t> </a:t>
            </a:r>
            <a:r>
              <a:rPr lang="de-DE" sz="1200" dirty="0" err="1" smtClean="0"/>
              <a:t>participants</a:t>
            </a:r>
            <a:r>
              <a:rPr lang="de-DE" sz="1200" dirty="0" smtClean="0"/>
              <a:t> per beamtime → </a:t>
            </a:r>
            <a:r>
              <a:rPr lang="de-DE" sz="1200" dirty="0" err="1" smtClean="0"/>
              <a:t>every</a:t>
            </a:r>
            <a:r>
              <a:rPr lang="de-DE" sz="1200" dirty="0" smtClean="0"/>
              <a:t> </a:t>
            </a:r>
            <a:r>
              <a:rPr lang="de-DE" sz="1200" dirty="0" err="1" smtClean="0"/>
              <a:t>participant</a:t>
            </a:r>
            <a:r>
              <a:rPr lang="de-DE" sz="1200" dirty="0" smtClean="0"/>
              <a:t> </a:t>
            </a:r>
            <a:r>
              <a:rPr lang="de-DE" sz="1200" dirty="0" err="1" smtClean="0"/>
              <a:t>by</a:t>
            </a:r>
            <a:r>
              <a:rPr lang="de-DE" sz="1200" dirty="0" smtClean="0"/>
              <a:t> </a:t>
            </a:r>
            <a:r>
              <a:rPr lang="de-DE" sz="1200" dirty="0" err="1" smtClean="0"/>
              <a:t>name</a:t>
            </a:r>
            <a:endParaRPr lang="en-US" altLang="de-DE" sz="1600" dirty="0" smtClean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dirty="0" err="1" smtClean="0"/>
              <a:t>Lessons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learned</a:t>
            </a:r>
            <a:r>
              <a:rPr lang="de-DE" altLang="de-DE" dirty="0" smtClean="0"/>
              <a:t>: User Chemistry Laboratories</a:t>
            </a:r>
            <a:endParaRPr lang="en-GB" altLang="de-DE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67" y="958855"/>
            <a:ext cx="369887" cy="332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67" y="1291704"/>
            <a:ext cx="369887" cy="332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844" y="3088220"/>
            <a:ext cx="1849622" cy="1489103"/>
          </a:xfrm>
          <a:prstGeom prst="rect">
            <a:avLst/>
          </a:prstGeom>
          <a:noFill/>
          <a:ln w="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051" y="1458128"/>
            <a:ext cx="311231" cy="311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970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44500" lvl="1" indent="0" eaLnBrk="1" hangingPunct="1">
              <a:buNone/>
            </a:pPr>
            <a:r>
              <a:rPr lang="de-DE" sz="1400" b="1" dirty="0" smtClean="0"/>
              <a:t>3rd </a:t>
            </a:r>
            <a:r>
              <a:rPr lang="de-DE" sz="1400" b="1" dirty="0" err="1"/>
              <a:t>incident</a:t>
            </a:r>
            <a:r>
              <a:rPr lang="de-DE" sz="1400" b="1" dirty="0" smtClean="0"/>
              <a:t>: </a:t>
            </a:r>
            <a:r>
              <a:rPr lang="de-DE" sz="1400" b="1" dirty="0" err="1" smtClean="0"/>
              <a:t>Red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stains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and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shoe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prints</a:t>
            </a:r>
            <a:r>
              <a:rPr lang="de-DE" sz="1400" b="1" dirty="0" smtClean="0"/>
              <a:t> in </a:t>
            </a:r>
            <a:r>
              <a:rPr lang="de-DE" sz="1400" b="1" dirty="0" err="1" smtClean="0"/>
              <a:t>the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chemistry</a:t>
            </a:r>
            <a:r>
              <a:rPr lang="de-DE" sz="1400" b="1" dirty="0" smtClean="0"/>
              <a:t> clean </a:t>
            </a:r>
            <a:r>
              <a:rPr lang="de-DE" sz="1400" b="1" dirty="0" err="1" smtClean="0"/>
              <a:t>room</a:t>
            </a:r>
            <a:endParaRPr lang="de-DE" sz="1400" b="1" dirty="0" smtClean="0"/>
          </a:p>
          <a:p>
            <a:pPr lvl="1" eaLnBrk="1" hangingPunct="1">
              <a:buFontTx/>
              <a:buChar char="-"/>
            </a:pPr>
            <a:r>
              <a:rPr lang="de-DE" sz="1200" dirty="0" err="1" smtClean="0"/>
              <a:t>Result</a:t>
            </a:r>
            <a:r>
              <a:rPr lang="de-DE" sz="1200" dirty="0" smtClean="0"/>
              <a:t> </a:t>
            </a:r>
            <a:r>
              <a:rPr lang="de-DE" sz="1200" dirty="0" err="1" smtClean="0"/>
              <a:t>of</a:t>
            </a:r>
            <a:r>
              <a:rPr lang="de-DE" sz="1200" dirty="0" smtClean="0"/>
              <a:t> </a:t>
            </a:r>
            <a:r>
              <a:rPr lang="de-DE" sz="1200" dirty="0" err="1" smtClean="0"/>
              <a:t>access</a:t>
            </a:r>
            <a:r>
              <a:rPr lang="de-DE" sz="1200" dirty="0" smtClean="0"/>
              <a:t> </a:t>
            </a:r>
            <a:r>
              <a:rPr lang="de-DE" sz="1200" dirty="0" err="1" smtClean="0"/>
              <a:t>data</a:t>
            </a:r>
            <a:r>
              <a:rPr lang="de-DE" sz="1200" dirty="0" smtClean="0"/>
              <a:t> </a:t>
            </a:r>
            <a:r>
              <a:rPr lang="de-DE" sz="1200" dirty="0" err="1" smtClean="0"/>
              <a:t>evaluation</a:t>
            </a:r>
            <a:r>
              <a:rPr lang="de-DE" sz="1200" dirty="0" smtClean="0"/>
              <a:t>, </a:t>
            </a:r>
            <a:r>
              <a:rPr lang="de-DE" sz="1200" dirty="0" err="1" smtClean="0"/>
              <a:t>discussions</a:t>
            </a:r>
            <a:r>
              <a:rPr lang="de-DE" sz="1200" dirty="0" smtClean="0"/>
              <a:t>: </a:t>
            </a:r>
            <a:r>
              <a:rPr lang="en-US" sz="1200" dirty="0" err="1" smtClean="0"/>
              <a:t>Peroxomonosulfuric</a:t>
            </a:r>
            <a:r>
              <a:rPr lang="en-US" sz="1200" dirty="0" smtClean="0"/>
              <a:t> acid (</a:t>
            </a:r>
            <a:r>
              <a:rPr lang="en-US" sz="1200" dirty="0" err="1" smtClean="0"/>
              <a:t>caro‘s</a:t>
            </a:r>
            <a:r>
              <a:rPr lang="en-US" sz="1200" dirty="0" smtClean="0"/>
              <a:t> acid/ piranha) dripped </a:t>
            </a:r>
            <a:r>
              <a:rPr lang="de-DE" sz="1200" dirty="0" err="1" smtClean="0"/>
              <a:t>during</a:t>
            </a:r>
            <a:r>
              <a:rPr lang="de-DE" sz="1200" dirty="0" smtClean="0"/>
              <a:t> </a:t>
            </a:r>
            <a:r>
              <a:rPr lang="de-DE" sz="1200" dirty="0" err="1" smtClean="0"/>
              <a:t>filling</a:t>
            </a:r>
            <a:r>
              <a:rPr lang="de-DE" sz="1200" dirty="0" smtClean="0"/>
              <a:t> in </a:t>
            </a:r>
            <a:r>
              <a:rPr lang="de-DE" sz="1200" dirty="0" err="1" smtClean="0"/>
              <a:t>another</a:t>
            </a:r>
            <a:r>
              <a:rPr lang="de-DE" sz="1200" dirty="0" smtClean="0"/>
              <a:t> </a:t>
            </a:r>
            <a:r>
              <a:rPr lang="de-DE" sz="1200" dirty="0" err="1" smtClean="0"/>
              <a:t>container</a:t>
            </a:r>
            <a:r>
              <a:rPr lang="de-DE" sz="1200" dirty="0" smtClean="0"/>
              <a:t> on a </a:t>
            </a:r>
            <a:r>
              <a:rPr lang="de-DE" sz="1200" dirty="0" err="1" smtClean="0"/>
              <a:t>tissue</a:t>
            </a:r>
            <a:r>
              <a:rPr lang="de-DE" sz="1200" dirty="0" smtClean="0"/>
              <a:t> (</a:t>
            </a:r>
            <a:r>
              <a:rPr lang="de-DE" sz="1200" dirty="0" err="1" smtClean="0"/>
              <a:t>leaving</a:t>
            </a:r>
            <a:r>
              <a:rPr lang="de-DE" sz="1200" dirty="0" smtClean="0"/>
              <a:t> </a:t>
            </a:r>
            <a:r>
              <a:rPr lang="de-DE" sz="1200" dirty="0" err="1" smtClean="0"/>
              <a:t>dark</a:t>
            </a:r>
            <a:r>
              <a:rPr lang="de-DE" sz="1200" dirty="0" smtClean="0"/>
              <a:t> </a:t>
            </a:r>
            <a:r>
              <a:rPr lang="de-DE" sz="1200" dirty="0" err="1" smtClean="0"/>
              <a:t>stains</a:t>
            </a:r>
            <a:r>
              <a:rPr lang="de-DE" sz="1200" dirty="0" smtClean="0"/>
              <a:t>) </a:t>
            </a:r>
            <a:r>
              <a:rPr lang="de-DE" sz="1200" dirty="0" err="1" smtClean="0"/>
              <a:t>and</a:t>
            </a:r>
            <a:r>
              <a:rPr lang="de-DE" sz="1200" dirty="0" smtClean="0"/>
              <a:t> on </a:t>
            </a:r>
            <a:r>
              <a:rPr lang="de-DE" sz="1200" dirty="0" err="1" smtClean="0"/>
              <a:t>the</a:t>
            </a:r>
            <a:r>
              <a:rPr lang="de-DE" sz="1200" dirty="0" smtClean="0"/>
              <a:t> </a:t>
            </a:r>
            <a:r>
              <a:rPr lang="de-DE" sz="1200" dirty="0" err="1" smtClean="0"/>
              <a:t>floor</a:t>
            </a:r>
            <a:r>
              <a:rPr lang="de-DE" sz="1200" dirty="0" smtClean="0"/>
              <a:t>.</a:t>
            </a:r>
          </a:p>
          <a:p>
            <a:pPr lvl="1" eaLnBrk="1" hangingPunct="1">
              <a:buFontTx/>
              <a:buChar char="-"/>
            </a:pPr>
            <a:r>
              <a:rPr lang="de-DE" sz="1200" dirty="0" smtClean="0"/>
              <a:t>Person </a:t>
            </a:r>
            <a:r>
              <a:rPr lang="de-DE" sz="1200" dirty="0" err="1" smtClean="0"/>
              <a:t>involved</a:t>
            </a:r>
            <a:r>
              <a:rPr lang="de-DE" sz="1200" dirty="0" smtClean="0"/>
              <a:t> </a:t>
            </a:r>
            <a:r>
              <a:rPr lang="de-DE" sz="1200" dirty="0" err="1" smtClean="0"/>
              <a:t>said</a:t>
            </a:r>
            <a:r>
              <a:rPr lang="de-DE" sz="1200" dirty="0" smtClean="0"/>
              <a:t> </a:t>
            </a:r>
            <a:r>
              <a:rPr lang="de-DE" sz="1200" dirty="0" err="1" smtClean="0"/>
              <a:t>they</a:t>
            </a:r>
            <a:r>
              <a:rPr lang="de-DE" sz="1200" dirty="0" smtClean="0"/>
              <a:t> </a:t>
            </a:r>
            <a:r>
              <a:rPr lang="de-DE" sz="1200" dirty="0" err="1" smtClean="0"/>
              <a:t>did</a:t>
            </a:r>
            <a:r>
              <a:rPr lang="de-DE" sz="1200" dirty="0" smtClean="0"/>
              <a:t> </a:t>
            </a:r>
            <a:r>
              <a:rPr lang="de-DE" sz="1200" dirty="0"/>
              <a:t>not </a:t>
            </a:r>
            <a:r>
              <a:rPr lang="de-DE" sz="1200" dirty="0" err="1" smtClean="0"/>
              <a:t>notice</a:t>
            </a:r>
            <a:r>
              <a:rPr lang="de-DE" sz="1200" dirty="0" smtClean="0"/>
              <a:t>/ </a:t>
            </a:r>
            <a:r>
              <a:rPr lang="de-DE" sz="1200" dirty="0" err="1" smtClean="0"/>
              <a:t>stains</a:t>
            </a:r>
            <a:r>
              <a:rPr lang="de-DE" sz="1200" dirty="0" smtClean="0"/>
              <a:t> </a:t>
            </a:r>
            <a:r>
              <a:rPr lang="de-DE" sz="1200" dirty="0" err="1" smtClean="0"/>
              <a:t>had</a:t>
            </a:r>
            <a:r>
              <a:rPr lang="de-DE" sz="1200" dirty="0" smtClean="0"/>
              <a:t> </a:t>
            </a:r>
            <a:r>
              <a:rPr lang="de-DE" sz="1200" dirty="0" err="1" smtClean="0"/>
              <a:t>already</a:t>
            </a:r>
            <a:r>
              <a:rPr lang="de-DE" sz="1200" dirty="0" smtClean="0"/>
              <a:t> </a:t>
            </a:r>
            <a:r>
              <a:rPr lang="de-DE" sz="1200" dirty="0" err="1" smtClean="0"/>
              <a:t>been</a:t>
            </a:r>
            <a:r>
              <a:rPr lang="de-DE" sz="1200" dirty="0" smtClean="0"/>
              <a:t> </a:t>
            </a:r>
            <a:r>
              <a:rPr lang="de-DE" sz="1200" dirty="0" err="1" smtClean="0"/>
              <a:t>there</a:t>
            </a:r>
            <a:r>
              <a:rPr lang="de-DE" sz="1200" dirty="0" smtClean="0"/>
              <a:t>. The </a:t>
            </a:r>
            <a:r>
              <a:rPr lang="de-DE" sz="1200" dirty="0" err="1" smtClean="0"/>
              <a:t>second</a:t>
            </a:r>
            <a:r>
              <a:rPr lang="de-DE" sz="1200" dirty="0" smtClean="0"/>
              <a:t> </a:t>
            </a:r>
            <a:r>
              <a:rPr lang="de-DE" sz="1200" dirty="0" err="1" smtClean="0"/>
              <a:t>person</a:t>
            </a:r>
            <a:r>
              <a:rPr lang="de-DE" sz="1200" dirty="0" smtClean="0"/>
              <a:t> </a:t>
            </a:r>
            <a:r>
              <a:rPr lang="de-DE" sz="1200" dirty="0" err="1" smtClean="0"/>
              <a:t>did</a:t>
            </a:r>
            <a:r>
              <a:rPr lang="de-DE" sz="1200" dirty="0" smtClean="0"/>
              <a:t> not </a:t>
            </a:r>
            <a:r>
              <a:rPr lang="de-DE" sz="1200" dirty="0" err="1" smtClean="0"/>
              <a:t>use</a:t>
            </a:r>
            <a:r>
              <a:rPr lang="de-DE" sz="1200" dirty="0" smtClean="0"/>
              <a:t> </a:t>
            </a:r>
            <a:r>
              <a:rPr lang="de-DE" sz="1200" dirty="0" err="1" smtClean="0"/>
              <a:t>their</a:t>
            </a:r>
            <a:r>
              <a:rPr lang="de-DE" sz="1200" dirty="0" smtClean="0"/>
              <a:t> </a:t>
            </a:r>
            <a:r>
              <a:rPr lang="de-DE" sz="1200" dirty="0" err="1" smtClean="0"/>
              <a:t>badge</a:t>
            </a:r>
            <a:r>
              <a:rPr lang="de-DE" sz="1200" dirty="0"/>
              <a:t> </a:t>
            </a:r>
            <a:r>
              <a:rPr lang="de-DE" sz="1200" dirty="0" err="1" smtClean="0"/>
              <a:t>although</a:t>
            </a:r>
            <a:r>
              <a:rPr lang="de-DE" sz="1200" dirty="0" smtClean="0"/>
              <a:t> </a:t>
            </a:r>
            <a:r>
              <a:rPr lang="de-DE" sz="1200" dirty="0" err="1" smtClean="0"/>
              <a:t>having</a:t>
            </a:r>
            <a:r>
              <a:rPr lang="de-DE" sz="1200" dirty="0" smtClean="0"/>
              <a:t> a valid </a:t>
            </a:r>
            <a:r>
              <a:rPr lang="de-DE" sz="1200" dirty="0" err="1" smtClean="0"/>
              <a:t>one</a:t>
            </a:r>
            <a:r>
              <a:rPr lang="de-DE" sz="1200" dirty="0" smtClean="0"/>
              <a:t>.</a:t>
            </a:r>
          </a:p>
          <a:p>
            <a:pPr lvl="1" eaLnBrk="1" hangingPunct="1">
              <a:buFontTx/>
              <a:buChar char="-"/>
            </a:pPr>
            <a:endParaRPr lang="de-DE" sz="1200" dirty="0" smtClean="0"/>
          </a:p>
          <a:p>
            <a:pPr marL="444500" lvl="1" indent="0" eaLnBrk="1" hangingPunct="1">
              <a:buNone/>
            </a:pPr>
            <a:r>
              <a:rPr lang="en-US" sz="1400" b="1" dirty="0" smtClean="0"/>
              <a:t>→ </a:t>
            </a:r>
            <a:r>
              <a:rPr lang="en-US" sz="1400" b="1" dirty="0"/>
              <a:t>No </a:t>
            </a:r>
            <a:r>
              <a:rPr lang="en-US" sz="1400" b="1" dirty="0" smtClean="0"/>
              <a:t>satisfactory </a:t>
            </a:r>
            <a:r>
              <a:rPr lang="en-US" sz="1400" b="1" dirty="0"/>
              <a:t>outcome. What could we do better</a:t>
            </a:r>
            <a:r>
              <a:rPr lang="en-US" sz="1400" b="1" dirty="0" smtClean="0"/>
              <a:t>?</a:t>
            </a:r>
          </a:p>
          <a:p>
            <a:pPr lvl="1" eaLnBrk="1" hangingPunct="1">
              <a:buFontTx/>
              <a:buChar char="-"/>
            </a:pPr>
            <a:r>
              <a:rPr lang="en-US" sz="1200" dirty="0"/>
              <a:t>Besides a granted </a:t>
            </a:r>
            <a:r>
              <a:rPr lang="en-US" sz="1200" dirty="0" smtClean="0"/>
              <a:t>long-term </a:t>
            </a:r>
            <a:r>
              <a:rPr lang="en-US" sz="1200" dirty="0"/>
              <a:t>chemistry declaration: register for work with Piranha/ HF in the lab schedule</a:t>
            </a:r>
          </a:p>
          <a:p>
            <a:pPr lvl="1" eaLnBrk="1" hangingPunct="1">
              <a:buFontTx/>
              <a:buChar char="-"/>
            </a:pPr>
            <a:r>
              <a:rPr lang="en-US" sz="1200" dirty="0" smtClean="0"/>
              <a:t>Then easier to be in the right place, at the right time…</a:t>
            </a:r>
          </a:p>
          <a:p>
            <a:pPr lvl="1" eaLnBrk="1" hangingPunct="1">
              <a:buFontTx/>
              <a:buChar char="-"/>
            </a:pPr>
            <a:r>
              <a:rPr lang="en-US" sz="1200" dirty="0" smtClean="0"/>
              <a:t>Talk </a:t>
            </a:r>
            <a:r>
              <a:rPr lang="en-US" sz="1200" dirty="0"/>
              <a:t>by A. Ciobanu </a:t>
            </a:r>
            <a:r>
              <a:rPr lang="en-US" sz="1200" dirty="0" smtClean="0"/>
              <a:t>“Safety in chemistry laboratories” in the Photon Science meeting</a:t>
            </a:r>
          </a:p>
          <a:p>
            <a:pPr marL="444500" lvl="1" indent="0" eaLnBrk="1" hangingPunct="1">
              <a:buNone/>
            </a:pPr>
            <a:endParaRPr lang="de-DE" sz="1200" b="1" dirty="0" smtClean="0"/>
          </a:p>
          <a:p>
            <a:pPr marL="444500" lvl="1" indent="0" eaLnBrk="1" hangingPunct="1">
              <a:buNone/>
            </a:pPr>
            <a:r>
              <a:rPr lang="de-DE" sz="1400" b="1" dirty="0" smtClean="0"/>
              <a:t>Clear </a:t>
            </a:r>
            <a:r>
              <a:rPr lang="de-DE" sz="1400" b="1" dirty="0" err="1" smtClean="0"/>
              <a:t>drop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marks</a:t>
            </a:r>
            <a:r>
              <a:rPr lang="de-DE" sz="1400" b="1" dirty="0" smtClean="0"/>
              <a:t> on </a:t>
            </a:r>
            <a:r>
              <a:rPr lang="de-DE" sz="1400" b="1" dirty="0" err="1" smtClean="0"/>
              <a:t>the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floor</a:t>
            </a:r>
            <a:r>
              <a:rPr lang="de-DE" sz="1400" b="1" dirty="0"/>
              <a:t> </a:t>
            </a:r>
            <a:r>
              <a:rPr lang="de-DE" sz="1400" b="1" dirty="0" smtClean="0"/>
              <a:t>- </a:t>
            </a:r>
            <a:r>
              <a:rPr lang="de-DE" sz="1400" b="1" dirty="0" err="1" smtClean="0"/>
              <a:t>spillage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of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chemicals</a:t>
            </a:r>
            <a:r>
              <a:rPr lang="de-DE" sz="1400" b="1" dirty="0" smtClean="0"/>
              <a:t>?</a:t>
            </a:r>
          </a:p>
          <a:p>
            <a:pPr marL="444500" lvl="1" indent="0" eaLnBrk="1" hangingPunct="1">
              <a:buNone/>
            </a:pPr>
            <a:r>
              <a:rPr lang="de-DE" sz="1200" dirty="0" smtClean="0"/>
              <a:t>- New </a:t>
            </a:r>
            <a:r>
              <a:rPr lang="de-DE" sz="1200" dirty="0" err="1" smtClean="0"/>
              <a:t>staff</a:t>
            </a:r>
            <a:r>
              <a:rPr lang="de-DE" sz="1200" dirty="0" smtClean="0"/>
              <a:t> </a:t>
            </a:r>
            <a:r>
              <a:rPr lang="de-DE" sz="1200" dirty="0" err="1" smtClean="0"/>
              <a:t>of</a:t>
            </a:r>
            <a:r>
              <a:rPr lang="de-DE" sz="1200" dirty="0" smtClean="0"/>
              <a:t> </a:t>
            </a:r>
            <a:r>
              <a:rPr lang="de-DE" sz="1200" dirty="0" err="1" smtClean="0"/>
              <a:t>contracted</a:t>
            </a:r>
            <a:r>
              <a:rPr lang="de-DE" sz="1200" dirty="0" smtClean="0"/>
              <a:t> </a:t>
            </a:r>
            <a:r>
              <a:rPr lang="de-DE" sz="1200" dirty="0" err="1" smtClean="0"/>
              <a:t>cleaning</a:t>
            </a:r>
            <a:r>
              <a:rPr lang="de-DE" sz="1200" dirty="0" smtClean="0"/>
              <a:t> </a:t>
            </a:r>
            <a:r>
              <a:rPr lang="de-DE" sz="1200" dirty="0" err="1" smtClean="0"/>
              <a:t>company</a:t>
            </a:r>
            <a:r>
              <a:rPr lang="de-DE" sz="1200" dirty="0" smtClean="0"/>
              <a:t> </a:t>
            </a:r>
            <a:r>
              <a:rPr lang="de-DE" sz="1200" dirty="0" err="1" smtClean="0"/>
              <a:t>spread</a:t>
            </a:r>
            <a:r>
              <a:rPr lang="de-DE" sz="1200" dirty="0" smtClean="0"/>
              <a:t> </a:t>
            </a:r>
            <a:r>
              <a:rPr lang="de-DE" sz="1200" dirty="0" err="1" smtClean="0"/>
              <a:t>drops</a:t>
            </a:r>
            <a:r>
              <a:rPr lang="de-DE" sz="1200" dirty="0" smtClean="0"/>
              <a:t> </a:t>
            </a:r>
            <a:r>
              <a:rPr lang="de-DE" sz="1200" dirty="0" err="1"/>
              <a:t>of</a:t>
            </a:r>
            <a:r>
              <a:rPr lang="de-DE" sz="1200" dirty="0"/>
              <a:t> </a:t>
            </a:r>
            <a:r>
              <a:rPr lang="de-DE" sz="1200" dirty="0" err="1"/>
              <a:t>concentrated</a:t>
            </a:r>
            <a:r>
              <a:rPr lang="de-DE" sz="1200" dirty="0"/>
              <a:t> </a:t>
            </a:r>
            <a:r>
              <a:rPr lang="de-DE" sz="1200" dirty="0" err="1"/>
              <a:t>cleaning</a:t>
            </a:r>
            <a:r>
              <a:rPr lang="de-DE" sz="1200" dirty="0"/>
              <a:t> </a:t>
            </a:r>
            <a:r>
              <a:rPr lang="de-DE" sz="1200" dirty="0" smtClean="0"/>
              <a:t>fluid on </a:t>
            </a:r>
            <a:r>
              <a:rPr lang="de-DE" sz="1200" dirty="0" err="1" smtClean="0"/>
              <a:t>the</a:t>
            </a:r>
            <a:r>
              <a:rPr lang="de-DE" sz="1200" dirty="0" smtClean="0"/>
              <a:t> </a:t>
            </a:r>
            <a:r>
              <a:rPr lang="de-DE" sz="1200" dirty="0" err="1" smtClean="0"/>
              <a:t>floor</a:t>
            </a:r>
            <a:r>
              <a:rPr lang="de-DE" sz="1200" dirty="0" smtClean="0"/>
              <a:t> </a:t>
            </a:r>
            <a:r>
              <a:rPr lang="de-DE" sz="1200" dirty="0" err="1" smtClean="0"/>
              <a:t>and</a:t>
            </a:r>
            <a:r>
              <a:rPr lang="de-DE" sz="1200" dirty="0" smtClean="0"/>
              <a:t> </a:t>
            </a:r>
            <a:r>
              <a:rPr lang="de-DE" sz="1200" dirty="0" err="1" smtClean="0"/>
              <a:t>left</a:t>
            </a:r>
            <a:r>
              <a:rPr lang="de-DE" sz="1200" dirty="0" smtClean="0"/>
              <a:t> </a:t>
            </a:r>
            <a:r>
              <a:rPr lang="de-DE" sz="1200" dirty="0" err="1" smtClean="0"/>
              <a:t>to</a:t>
            </a:r>
            <a:r>
              <a:rPr lang="de-DE" sz="1200" dirty="0" smtClean="0"/>
              <a:t> </a:t>
            </a:r>
            <a:r>
              <a:rPr lang="de-DE" sz="1200" dirty="0" err="1" smtClean="0"/>
              <a:t>get</a:t>
            </a:r>
            <a:r>
              <a:rPr lang="de-DE" sz="1200" dirty="0" smtClean="0"/>
              <a:t> a </a:t>
            </a:r>
            <a:r>
              <a:rPr lang="de-DE" sz="1200" dirty="0" err="1" smtClean="0"/>
              <a:t>wiper</a:t>
            </a:r>
            <a:r>
              <a:rPr lang="de-DE" sz="1200" dirty="0" smtClean="0"/>
              <a:t>. His </a:t>
            </a:r>
            <a:r>
              <a:rPr lang="de-DE" sz="1200" dirty="0" err="1" smtClean="0"/>
              <a:t>badge</a:t>
            </a:r>
            <a:r>
              <a:rPr lang="de-DE" sz="1200" dirty="0" smtClean="0"/>
              <a:t> </a:t>
            </a:r>
            <a:r>
              <a:rPr lang="de-DE" sz="1200" dirty="0" err="1" smtClean="0"/>
              <a:t>did</a:t>
            </a:r>
            <a:r>
              <a:rPr lang="de-DE" sz="1200" dirty="0" smtClean="0"/>
              <a:t> not </a:t>
            </a:r>
            <a:r>
              <a:rPr lang="de-DE" sz="1200" dirty="0" err="1" smtClean="0"/>
              <a:t>work</a:t>
            </a:r>
            <a:r>
              <a:rPr lang="de-DE" sz="1200" dirty="0" smtClean="0"/>
              <a:t> </a:t>
            </a:r>
            <a:r>
              <a:rPr lang="de-DE" sz="1200" dirty="0" err="1" smtClean="0"/>
              <a:t>and</a:t>
            </a:r>
            <a:r>
              <a:rPr lang="de-DE" sz="1200" dirty="0" smtClean="0"/>
              <a:t> he </a:t>
            </a:r>
            <a:r>
              <a:rPr lang="de-DE" sz="1200" dirty="0" err="1" smtClean="0"/>
              <a:t>could</a:t>
            </a:r>
            <a:r>
              <a:rPr lang="de-DE" sz="1200" dirty="0" smtClean="0"/>
              <a:t> not find </a:t>
            </a:r>
            <a:r>
              <a:rPr lang="de-DE" sz="1200" dirty="0" err="1" smtClean="0"/>
              <a:t>the</a:t>
            </a:r>
            <a:r>
              <a:rPr lang="de-DE" sz="1200" dirty="0" smtClean="0"/>
              <a:t> </a:t>
            </a:r>
            <a:r>
              <a:rPr lang="de-DE" sz="1200" dirty="0" err="1" smtClean="0"/>
              <a:t>shift</a:t>
            </a:r>
            <a:r>
              <a:rPr lang="de-DE" sz="1200" dirty="0" smtClean="0"/>
              <a:t> </a:t>
            </a:r>
            <a:r>
              <a:rPr lang="de-DE" sz="1200" dirty="0" err="1" smtClean="0"/>
              <a:t>technician</a:t>
            </a:r>
            <a:r>
              <a:rPr lang="de-DE" sz="1200" dirty="0" smtClean="0"/>
              <a:t> </a:t>
            </a:r>
            <a:r>
              <a:rPr lang="de-DE" sz="1200" dirty="0" err="1" smtClean="0"/>
              <a:t>to</a:t>
            </a:r>
            <a:r>
              <a:rPr lang="de-DE" sz="1200" dirty="0" smtClean="0"/>
              <a:t> open </a:t>
            </a:r>
            <a:r>
              <a:rPr lang="de-DE" sz="1200" dirty="0" err="1" smtClean="0"/>
              <a:t>the</a:t>
            </a:r>
            <a:r>
              <a:rPr lang="de-DE" sz="1200" dirty="0" smtClean="0"/>
              <a:t> </a:t>
            </a:r>
            <a:r>
              <a:rPr lang="de-DE" sz="1200" dirty="0" err="1" smtClean="0"/>
              <a:t>door</a:t>
            </a:r>
            <a:r>
              <a:rPr lang="de-DE" sz="1200" dirty="0" smtClean="0"/>
              <a:t> </a:t>
            </a:r>
            <a:r>
              <a:rPr lang="de-DE" sz="1200" dirty="0" err="1" smtClean="0"/>
              <a:t>again</a:t>
            </a:r>
            <a:r>
              <a:rPr lang="de-DE" sz="1200" dirty="0" smtClean="0"/>
              <a:t>. He was in a </a:t>
            </a:r>
            <a:r>
              <a:rPr lang="de-DE" sz="1200" dirty="0" err="1" smtClean="0"/>
              <a:t>a</a:t>
            </a:r>
            <a:r>
              <a:rPr lang="de-DE" sz="1200" dirty="0" smtClean="0"/>
              <a:t> </a:t>
            </a:r>
            <a:r>
              <a:rPr lang="de-DE" sz="1200" dirty="0" err="1" smtClean="0"/>
              <a:t>hurry</a:t>
            </a:r>
            <a:r>
              <a:rPr lang="de-DE" sz="1200" dirty="0" smtClean="0"/>
              <a:t>, </a:t>
            </a:r>
            <a:r>
              <a:rPr lang="de-DE" sz="1200" dirty="0" err="1" smtClean="0"/>
              <a:t>left</a:t>
            </a:r>
            <a:r>
              <a:rPr lang="de-DE" sz="1200" dirty="0" smtClean="0"/>
              <a:t> </a:t>
            </a:r>
            <a:r>
              <a:rPr lang="de-DE" sz="1200" dirty="0" err="1" smtClean="0"/>
              <a:t>the</a:t>
            </a:r>
            <a:r>
              <a:rPr lang="de-DE" sz="1200" dirty="0" smtClean="0"/>
              <a:t> </a:t>
            </a:r>
            <a:r>
              <a:rPr lang="de-DE" sz="1200" dirty="0" err="1" smtClean="0"/>
              <a:t>building</a:t>
            </a:r>
            <a:r>
              <a:rPr lang="de-DE" sz="1200" dirty="0" smtClean="0"/>
              <a:t> </a:t>
            </a:r>
            <a:r>
              <a:rPr lang="de-DE" sz="1200" dirty="0" err="1" smtClean="0"/>
              <a:t>without</a:t>
            </a:r>
            <a:r>
              <a:rPr lang="de-DE" sz="1200" dirty="0" smtClean="0"/>
              <a:t> </a:t>
            </a:r>
            <a:r>
              <a:rPr lang="de-DE" sz="1200" dirty="0" err="1" smtClean="0"/>
              <a:t>wiping</a:t>
            </a:r>
            <a:r>
              <a:rPr lang="de-DE" sz="1200" dirty="0" smtClean="0"/>
              <a:t> (</a:t>
            </a:r>
            <a:r>
              <a:rPr lang="de-DE" sz="1200" dirty="0" err="1" smtClean="0"/>
              <a:t>leaving</a:t>
            </a:r>
            <a:r>
              <a:rPr lang="de-DE" sz="1200" dirty="0" smtClean="0"/>
              <a:t> </a:t>
            </a:r>
            <a:r>
              <a:rPr lang="de-DE" sz="1200" dirty="0" err="1" smtClean="0"/>
              <a:t>very</a:t>
            </a:r>
            <a:r>
              <a:rPr lang="de-DE" sz="1200" dirty="0" smtClean="0"/>
              <a:t> clean </a:t>
            </a:r>
            <a:r>
              <a:rPr lang="de-DE" sz="1200" dirty="0" err="1" smtClean="0"/>
              <a:t>spots</a:t>
            </a:r>
            <a:r>
              <a:rPr lang="de-DE" sz="1200" dirty="0" smtClean="0"/>
              <a:t>..) </a:t>
            </a:r>
            <a:r>
              <a:rPr lang="de-DE" sz="1200" dirty="0" err="1" smtClean="0"/>
              <a:t>and</a:t>
            </a:r>
            <a:r>
              <a:rPr lang="de-DE" sz="1200" dirty="0" smtClean="0"/>
              <a:t> </a:t>
            </a:r>
            <a:r>
              <a:rPr lang="de-DE" sz="1200" dirty="0" err="1" smtClean="0"/>
              <a:t>returned</a:t>
            </a:r>
            <a:r>
              <a:rPr lang="de-DE" sz="1200" dirty="0" smtClean="0"/>
              <a:t> </a:t>
            </a:r>
            <a:r>
              <a:rPr lang="de-DE" sz="1200" dirty="0" err="1" smtClean="0"/>
              <a:t>the</a:t>
            </a:r>
            <a:r>
              <a:rPr lang="de-DE" sz="1200" dirty="0" smtClean="0"/>
              <a:t> </a:t>
            </a:r>
            <a:r>
              <a:rPr lang="de-DE" sz="1200" dirty="0" err="1" smtClean="0"/>
              <a:t>other</a:t>
            </a:r>
            <a:r>
              <a:rPr lang="de-DE" sz="1200" dirty="0" smtClean="0"/>
              <a:t> </a:t>
            </a:r>
            <a:r>
              <a:rPr lang="de-DE" sz="1200" dirty="0" err="1" smtClean="0"/>
              <a:t>day</a:t>
            </a:r>
            <a:r>
              <a:rPr lang="de-DE" sz="1200" dirty="0" smtClean="0"/>
              <a:t>.</a:t>
            </a:r>
            <a:endParaRPr lang="de-DE" sz="1200" dirty="0"/>
          </a:p>
          <a:p>
            <a:pPr marL="444500" lvl="1" indent="0" eaLnBrk="1" hangingPunct="1">
              <a:buNone/>
            </a:pPr>
            <a:endParaRPr lang="de-DE" sz="1400" b="1" dirty="0" smtClean="0"/>
          </a:p>
          <a:p>
            <a:pPr marL="444500" lvl="1" indent="0" eaLnBrk="1" hangingPunct="1">
              <a:buNone/>
            </a:pPr>
            <a:r>
              <a:rPr lang="de-DE" sz="1400" b="1" dirty="0" err="1" smtClean="0"/>
              <a:t>What</a:t>
            </a:r>
            <a:r>
              <a:rPr lang="de-DE" sz="1400" b="1" dirty="0" smtClean="0"/>
              <a:t> </a:t>
            </a:r>
            <a:r>
              <a:rPr lang="de-DE" sz="1400" b="1" dirty="0" err="1"/>
              <a:t>could</a:t>
            </a:r>
            <a:r>
              <a:rPr lang="de-DE" sz="1400" b="1" dirty="0"/>
              <a:t> </a:t>
            </a:r>
            <a:r>
              <a:rPr lang="de-DE" sz="1400" b="1" dirty="0" err="1" smtClean="0"/>
              <a:t>we</a:t>
            </a:r>
            <a:r>
              <a:rPr lang="de-DE" sz="1400" b="1" dirty="0" smtClean="0"/>
              <a:t> </a:t>
            </a:r>
            <a:r>
              <a:rPr lang="de-DE" sz="1400" b="1" dirty="0"/>
              <a:t>do </a:t>
            </a:r>
            <a:r>
              <a:rPr lang="de-DE" sz="1400" b="1" dirty="0" err="1" smtClean="0"/>
              <a:t>better</a:t>
            </a:r>
            <a:r>
              <a:rPr lang="de-DE" sz="1400" b="1" dirty="0" smtClean="0"/>
              <a:t>?</a:t>
            </a:r>
          </a:p>
          <a:p>
            <a:pPr marL="444500" lvl="1" indent="0" eaLnBrk="1" hangingPunct="1">
              <a:buNone/>
            </a:pPr>
            <a:r>
              <a:rPr lang="de-DE" sz="1200" dirty="0" err="1" smtClean="0"/>
              <a:t>We</a:t>
            </a:r>
            <a:r>
              <a:rPr lang="de-DE" sz="1200" dirty="0" smtClean="0"/>
              <a:t> </a:t>
            </a:r>
            <a:r>
              <a:rPr lang="de-DE" sz="1200" dirty="0" err="1" smtClean="0"/>
              <a:t>suffer</a:t>
            </a:r>
            <a:r>
              <a:rPr lang="de-DE" sz="1200" dirty="0" smtClean="0"/>
              <a:t> </a:t>
            </a:r>
            <a:r>
              <a:rPr lang="de-DE" sz="1200" dirty="0" err="1" smtClean="0"/>
              <a:t>from</a:t>
            </a:r>
            <a:r>
              <a:rPr lang="de-DE" sz="1200" dirty="0" smtClean="0"/>
              <a:t> high </a:t>
            </a:r>
            <a:r>
              <a:rPr lang="de-DE" sz="1200" dirty="0" err="1" smtClean="0"/>
              <a:t>fluctuation</a:t>
            </a:r>
            <a:r>
              <a:rPr lang="de-DE" sz="1200" dirty="0" smtClean="0"/>
              <a:t> in </a:t>
            </a:r>
            <a:r>
              <a:rPr lang="de-DE" sz="1200" dirty="0" err="1" smtClean="0"/>
              <a:t>the</a:t>
            </a:r>
            <a:r>
              <a:rPr lang="de-DE" sz="1200" dirty="0" smtClean="0"/>
              <a:t> </a:t>
            </a:r>
            <a:r>
              <a:rPr lang="de-DE" sz="1200" dirty="0" err="1" smtClean="0"/>
              <a:t>contracted</a:t>
            </a:r>
            <a:r>
              <a:rPr lang="de-DE" sz="1200" dirty="0" smtClean="0"/>
              <a:t> </a:t>
            </a:r>
            <a:r>
              <a:rPr lang="de-DE" sz="1200" dirty="0" err="1" smtClean="0"/>
              <a:t>cleaning</a:t>
            </a:r>
            <a:r>
              <a:rPr lang="de-DE" sz="1200" dirty="0" smtClean="0"/>
              <a:t> </a:t>
            </a:r>
            <a:r>
              <a:rPr lang="de-DE" sz="1200" dirty="0" err="1" smtClean="0"/>
              <a:t>company</a:t>
            </a:r>
            <a:r>
              <a:rPr lang="de-DE" sz="1200" dirty="0" smtClean="0"/>
              <a:t>. </a:t>
            </a:r>
            <a:r>
              <a:rPr lang="de-DE" sz="1200" dirty="0" err="1" smtClean="0"/>
              <a:t>We</a:t>
            </a:r>
            <a:r>
              <a:rPr lang="de-DE" sz="1200" dirty="0" smtClean="0"/>
              <a:t> </a:t>
            </a:r>
            <a:r>
              <a:rPr lang="de-DE" sz="1200" dirty="0" err="1" smtClean="0"/>
              <a:t>were</a:t>
            </a:r>
            <a:r>
              <a:rPr lang="de-DE" sz="1200" dirty="0" smtClean="0"/>
              <a:t> </a:t>
            </a:r>
            <a:r>
              <a:rPr lang="de-DE" sz="1200" dirty="0"/>
              <a:t>not </a:t>
            </a:r>
            <a:r>
              <a:rPr lang="de-DE" sz="1200" dirty="0" err="1" smtClean="0"/>
              <a:t>immediately</a:t>
            </a:r>
            <a:r>
              <a:rPr lang="de-DE" sz="1200" dirty="0" smtClean="0"/>
              <a:t> </a:t>
            </a:r>
            <a:r>
              <a:rPr lang="de-DE" sz="1200" dirty="0" err="1"/>
              <a:t>informed</a:t>
            </a:r>
            <a:r>
              <a:rPr lang="de-DE" sz="1200" dirty="0"/>
              <a:t> </a:t>
            </a:r>
            <a:r>
              <a:rPr lang="de-DE" sz="1200" dirty="0" err="1"/>
              <a:t>if</a:t>
            </a:r>
            <a:r>
              <a:rPr lang="de-DE" sz="1200" dirty="0"/>
              <a:t> </a:t>
            </a:r>
            <a:r>
              <a:rPr lang="de-DE" sz="1200" dirty="0" err="1" smtClean="0"/>
              <a:t>someone</a:t>
            </a:r>
            <a:r>
              <a:rPr lang="de-DE" sz="1200" dirty="0" smtClean="0"/>
              <a:t> </a:t>
            </a:r>
            <a:r>
              <a:rPr lang="de-DE" sz="1200" dirty="0" err="1"/>
              <a:t>else</a:t>
            </a:r>
            <a:r>
              <a:rPr lang="de-DE" sz="1200" dirty="0"/>
              <a:t> </a:t>
            </a:r>
            <a:r>
              <a:rPr lang="de-DE" sz="1200" dirty="0" err="1"/>
              <a:t>is</a:t>
            </a:r>
            <a:r>
              <a:rPr lang="de-DE" sz="1200" dirty="0"/>
              <a:t> in </a:t>
            </a:r>
            <a:r>
              <a:rPr lang="de-DE" sz="1200" dirty="0" err="1" smtClean="0"/>
              <a:t>charge</a:t>
            </a:r>
            <a:r>
              <a:rPr lang="de-DE" sz="1200" dirty="0" smtClean="0"/>
              <a:t> </a:t>
            </a:r>
            <a:r>
              <a:rPr lang="de-DE" sz="1200" dirty="0" err="1" smtClean="0"/>
              <a:t>and</a:t>
            </a:r>
            <a:r>
              <a:rPr lang="de-DE" sz="1200" dirty="0" smtClean="0"/>
              <a:t> </a:t>
            </a:r>
            <a:r>
              <a:rPr lang="de-DE" sz="1200" dirty="0" err="1" smtClean="0"/>
              <a:t>needs</a:t>
            </a:r>
            <a:r>
              <a:rPr lang="de-DE" sz="1200" dirty="0" smtClean="0"/>
              <a:t> a personal </a:t>
            </a:r>
            <a:r>
              <a:rPr lang="de-DE" sz="1200" dirty="0" err="1" smtClean="0"/>
              <a:t>badge</a:t>
            </a:r>
            <a:r>
              <a:rPr lang="de-DE" sz="1200" dirty="0" smtClean="0"/>
              <a:t> </a:t>
            </a:r>
            <a:r>
              <a:rPr lang="de-DE" sz="1200" dirty="0" err="1" smtClean="0"/>
              <a:t>or</a:t>
            </a:r>
            <a:r>
              <a:rPr lang="de-DE" sz="1200" dirty="0" smtClean="0"/>
              <a:t> </a:t>
            </a:r>
            <a:r>
              <a:rPr lang="de-DE" sz="1200" dirty="0" err="1" smtClean="0"/>
              <a:t>returned</a:t>
            </a:r>
            <a:r>
              <a:rPr lang="de-DE" sz="1200" dirty="0" smtClean="0"/>
              <a:t> </a:t>
            </a:r>
            <a:r>
              <a:rPr lang="de-DE" sz="1200" dirty="0" err="1" smtClean="0"/>
              <a:t>the</a:t>
            </a:r>
            <a:r>
              <a:rPr lang="de-DE" sz="1200" dirty="0" smtClean="0"/>
              <a:t> </a:t>
            </a:r>
            <a:r>
              <a:rPr lang="de-DE" sz="1200" dirty="0" err="1" smtClean="0"/>
              <a:t>badge</a:t>
            </a:r>
            <a:r>
              <a:rPr lang="de-DE" sz="1200" dirty="0" smtClean="0"/>
              <a:t>. New </a:t>
            </a:r>
            <a:r>
              <a:rPr lang="de-DE" sz="1200" dirty="0" err="1" smtClean="0"/>
              <a:t>cleaning</a:t>
            </a:r>
            <a:r>
              <a:rPr lang="de-DE" sz="1200" dirty="0" smtClean="0"/>
              <a:t> </a:t>
            </a:r>
            <a:r>
              <a:rPr lang="de-DE" sz="1200" dirty="0" err="1" smtClean="0"/>
              <a:t>company</a:t>
            </a:r>
            <a:r>
              <a:rPr lang="de-DE" sz="1200" dirty="0" smtClean="0"/>
              <a:t> for </a:t>
            </a:r>
            <a:r>
              <a:rPr lang="de-DE" sz="1200" dirty="0" err="1" smtClean="0"/>
              <a:t>specialized</a:t>
            </a:r>
            <a:r>
              <a:rPr lang="de-DE" sz="1200" dirty="0" smtClean="0"/>
              <a:t> </a:t>
            </a:r>
            <a:r>
              <a:rPr lang="de-DE" sz="1200" dirty="0" err="1" smtClean="0"/>
              <a:t>laboratories</a:t>
            </a:r>
            <a:r>
              <a:rPr lang="de-DE" sz="1200" dirty="0" smtClean="0"/>
              <a:t> (</a:t>
            </a:r>
            <a:r>
              <a:rPr lang="de-DE" sz="1200" dirty="0" err="1" smtClean="0"/>
              <a:t>chemistry</a:t>
            </a:r>
            <a:r>
              <a:rPr lang="de-DE" sz="1200" dirty="0" smtClean="0"/>
              <a:t> </a:t>
            </a:r>
            <a:r>
              <a:rPr lang="de-DE" sz="1200" dirty="0" err="1" smtClean="0"/>
              <a:t>and</a:t>
            </a:r>
            <a:r>
              <a:rPr lang="de-DE" sz="1200" dirty="0" smtClean="0"/>
              <a:t> </a:t>
            </a:r>
            <a:r>
              <a:rPr lang="de-DE" sz="1200" dirty="0" err="1" smtClean="0"/>
              <a:t>biology</a:t>
            </a:r>
            <a:r>
              <a:rPr lang="de-DE" sz="1200" dirty="0" smtClean="0"/>
              <a:t> lab, clean </a:t>
            </a:r>
            <a:r>
              <a:rPr lang="de-DE" sz="1200" dirty="0" err="1" smtClean="0"/>
              <a:t>room</a:t>
            </a:r>
            <a:r>
              <a:rPr lang="de-DE" sz="1200" dirty="0" smtClean="0"/>
              <a:t>), </a:t>
            </a:r>
            <a:r>
              <a:rPr lang="de-DE" sz="1200" dirty="0" err="1" smtClean="0"/>
              <a:t>twice</a:t>
            </a:r>
            <a:r>
              <a:rPr lang="de-DE" sz="1200" dirty="0" smtClean="0"/>
              <a:t> a </a:t>
            </a:r>
            <a:r>
              <a:rPr lang="de-DE" sz="1200" dirty="0" err="1" smtClean="0"/>
              <a:t>week</a:t>
            </a:r>
            <a:endParaRPr lang="de-DE" sz="1200" dirty="0" smtClean="0"/>
          </a:p>
          <a:p>
            <a:pPr lvl="1" eaLnBrk="1" hangingPunct="1">
              <a:buFontTx/>
              <a:buChar char="-"/>
            </a:pPr>
            <a:r>
              <a:rPr lang="de-DE" sz="1200" dirty="0" err="1" smtClean="0"/>
              <a:t>Define</a:t>
            </a:r>
            <a:r>
              <a:rPr lang="de-DE" sz="1200" dirty="0" smtClean="0"/>
              <a:t> an easy </a:t>
            </a:r>
            <a:r>
              <a:rPr lang="de-DE" sz="1200" dirty="0" err="1" smtClean="0"/>
              <a:t>procedure</a:t>
            </a:r>
            <a:r>
              <a:rPr lang="de-DE" sz="1200" dirty="0" smtClean="0"/>
              <a:t> </a:t>
            </a:r>
            <a:r>
              <a:rPr lang="de-DE" sz="1200" dirty="0" err="1" smtClean="0"/>
              <a:t>how</a:t>
            </a:r>
            <a:r>
              <a:rPr lang="de-DE" sz="1200" dirty="0" smtClean="0"/>
              <a:t> </a:t>
            </a:r>
            <a:r>
              <a:rPr lang="de-DE" sz="1200" dirty="0" err="1" smtClean="0"/>
              <a:t>to</a:t>
            </a:r>
            <a:r>
              <a:rPr lang="de-DE" sz="1200" dirty="0" smtClean="0"/>
              <a:t> </a:t>
            </a:r>
            <a:r>
              <a:rPr lang="de-DE" sz="1200" dirty="0" err="1" smtClean="0"/>
              <a:t>get</a:t>
            </a:r>
            <a:r>
              <a:rPr lang="de-DE" sz="1200" dirty="0" smtClean="0"/>
              <a:t> a </a:t>
            </a:r>
            <a:r>
              <a:rPr lang="de-DE" sz="1200" dirty="0" err="1" smtClean="0"/>
              <a:t>badge</a:t>
            </a:r>
            <a:r>
              <a:rPr lang="de-DE" sz="1200" dirty="0" smtClean="0"/>
              <a:t> </a:t>
            </a:r>
            <a:r>
              <a:rPr lang="de-DE" sz="1200" dirty="0" err="1" smtClean="0"/>
              <a:t>and</a:t>
            </a:r>
            <a:r>
              <a:rPr lang="de-DE" sz="1200" dirty="0" smtClean="0"/>
              <a:t> safety </a:t>
            </a:r>
            <a:r>
              <a:rPr lang="de-DE" sz="1200" dirty="0" err="1" smtClean="0"/>
              <a:t>instructions</a:t>
            </a:r>
            <a:r>
              <a:rPr lang="de-DE" sz="1200" dirty="0" smtClean="0"/>
              <a:t> for </a:t>
            </a:r>
            <a:r>
              <a:rPr lang="de-DE" sz="1200" dirty="0" err="1" smtClean="0"/>
              <a:t>contracted</a:t>
            </a:r>
            <a:r>
              <a:rPr lang="de-DE" sz="1200" dirty="0" smtClean="0"/>
              <a:t> </a:t>
            </a:r>
            <a:r>
              <a:rPr lang="de-DE" sz="1200" dirty="0" err="1" smtClean="0"/>
              <a:t>companies</a:t>
            </a:r>
            <a:r>
              <a:rPr lang="de-DE" sz="1200" dirty="0" smtClean="0"/>
              <a:t> </a:t>
            </a:r>
            <a:r>
              <a:rPr lang="de-DE" sz="1200" dirty="0" err="1" smtClean="0"/>
              <a:t>with</a:t>
            </a:r>
            <a:r>
              <a:rPr lang="de-DE" sz="1200" dirty="0" smtClean="0"/>
              <a:t>                     DESY </a:t>
            </a:r>
            <a:r>
              <a:rPr lang="de-DE" sz="1200" dirty="0" err="1" smtClean="0"/>
              <a:t>administration</a:t>
            </a:r>
            <a:endParaRPr lang="de-DE" sz="1200" dirty="0" smtClean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dirty="0" err="1" smtClean="0"/>
              <a:t>Lessons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learned</a:t>
            </a:r>
            <a:r>
              <a:rPr lang="de-DE" altLang="de-DE" dirty="0" smtClean="0"/>
              <a:t>: Chemistry Laboratories</a:t>
            </a:r>
            <a:endParaRPr lang="en-GB" altLang="de-DE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67" y="965679"/>
            <a:ext cx="369887" cy="332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67" y="3900313"/>
            <a:ext cx="369887" cy="332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398" y="582351"/>
            <a:ext cx="1504225" cy="69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095" y="3095227"/>
            <a:ext cx="213519" cy="213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894" y="4173536"/>
            <a:ext cx="430036" cy="53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934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56246" y="998371"/>
            <a:ext cx="8520113" cy="4792663"/>
          </a:xfrm>
        </p:spPr>
        <p:txBody>
          <a:bodyPr/>
          <a:lstStyle/>
          <a:p>
            <a:pPr marL="444500" lvl="1" indent="0" eaLnBrk="1" hangingPunct="1">
              <a:buNone/>
            </a:pPr>
            <a:r>
              <a:rPr lang="de-DE" sz="1400" b="1" dirty="0" err="1" smtClean="0"/>
              <a:t>Improvements</a:t>
            </a:r>
            <a:endParaRPr lang="de-DE" sz="1400" b="1" dirty="0" smtClean="0"/>
          </a:p>
          <a:p>
            <a:pPr eaLnBrk="1" hangingPunct="1"/>
            <a:r>
              <a:rPr lang="en-US" altLang="de-DE" sz="1200" dirty="0" smtClean="0"/>
              <a:t>Lab checks during shutdown</a:t>
            </a:r>
          </a:p>
          <a:p>
            <a:pPr eaLnBrk="1" hangingPunct="1"/>
            <a:r>
              <a:rPr lang="en-US" altLang="de-DE" sz="1200" dirty="0" smtClean="0"/>
              <a:t>Proven procedure </a:t>
            </a:r>
            <a:r>
              <a:rPr lang="en-US" altLang="de-DE" sz="1200" dirty="0"/>
              <a:t>in access control evaluation via </a:t>
            </a:r>
            <a:r>
              <a:rPr lang="en-US" altLang="de-DE" sz="1200" dirty="0" smtClean="0"/>
              <a:t>DACHS</a:t>
            </a:r>
          </a:p>
          <a:p>
            <a:pPr eaLnBrk="1" hangingPunct="1"/>
            <a:r>
              <a:rPr lang="en-US" altLang="de-DE" sz="1200" dirty="0" smtClean="0"/>
              <a:t>Workflow contamination </a:t>
            </a:r>
          </a:p>
          <a:p>
            <a:pPr eaLnBrk="1" hangingPunct="1"/>
            <a:r>
              <a:rPr lang="en-US" altLang="de-DE" sz="1200" dirty="0" smtClean="0"/>
              <a:t>Qualified cleaning company on short notice and another one for regular cleaning</a:t>
            </a:r>
            <a:endParaRPr lang="en-US" altLang="de-DE" sz="1200" dirty="0"/>
          </a:p>
          <a:p>
            <a:pPr eaLnBrk="1" hangingPunct="1"/>
            <a:r>
              <a:rPr lang="en-US" altLang="de-DE" sz="1200" dirty="0" smtClean="0"/>
              <a:t>On-site Instruction: spill kit explanation, encourage user to report any spill, offer support</a:t>
            </a:r>
          </a:p>
          <a:p>
            <a:pPr eaLnBrk="1" hangingPunct="1"/>
            <a:r>
              <a:rPr lang="en-US" altLang="de-DE" sz="1200" dirty="0" smtClean="0"/>
              <a:t>Updated information on website, online safety training</a:t>
            </a:r>
          </a:p>
          <a:p>
            <a:pPr eaLnBrk="1" hangingPunct="1"/>
            <a:r>
              <a:rPr lang="de-DE" altLang="de-DE" sz="1200" dirty="0" smtClean="0"/>
              <a:t>Updated </a:t>
            </a:r>
            <a:r>
              <a:rPr lang="de-DE" altLang="de-DE" sz="1200" dirty="0" err="1" smtClean="0"/>
              <a:t>chemistry</a:t>
            </a:r>
            <a:r>
              <a:rPr lang="de-DE" altLang="de-DE" sz="1200" dirty="0" smtClean="0"/>
              <a:t> </a:t>
            </a:r>
            <a:r>
              <a:rPr lang="de-DE" altLang="de-DE" sz="1200" dirty="0" err="1" smtClean="0"/>
              <a:t>declaration</a:t>
            </a:r>
            <a:r>
              <a:rPr lang="de-DE" altLang="de-DE" sz="1200" dirty="0" smtClean="0"/>
              <a:t> form: </a:t>
            </a:r>
            <a:r>
              <a:rPr lang="de-DE" altLang="de-DE" sz="1200" dirty="0" err="1" smtClean="0"/>
              <a:t>responsible</a:t>
            </a:r>
            <a:r>
              <a:rPr lang="de-DE" altLang="de-DE" sz="1200" dirty="0" smtClean="0"/>
              <a:t> </a:t>
            </a:r>
            <a:r>
              <a:rPr lang="de-DE" altLang="de-DE" sz="1200" dirty="0" err="1" smtClean="0"/>
              <a:t>person</a:t>
            </a:r>
            <a:r>
              <a:rPr lang="de-DE" altLang="de-DE" sz="1200" dirty="0" smtClean="0"/>
              <a:t> + </a:t>
            </a:r>
            <a:r>
              <a:rPr lang="de-DE" altLang="de-DE" sz="1200" dirty="0" err="1" smtClean="0"/>
              <a:t>list</a:t>
            </a:r>
            <a:r>
              <a:rPr lang="de-DE" altLang="de-DE" sz="1200" dirty="0" smtClean="0"/>
              <a:t> </a:t>
            </a:r>
            <a:r>
              <a:rPr lang="de-DE" altLang="de-DE" sz="1200" dirty="0" err="1" smtClean="0"/>
              <a:t>of</a:t>
            </a:r>
            <a:r>
              <a:rPr lang="de-DE" altLang="de-DE" sz="1200" dirty="0" smtClean="0"/>
              <a:t> </a:t>
            </a:r>
            <a:r>
              <a:rPr lang="de-DE" altLang="de-DE" sz="1200" dirty="0" err="1" smtClean="0"/>
              <a:t>participants</a:t>
            </a:r>
            <a:endParaRPr lang="de-DE" sz="1200" i="1" dirty="0" smtClean="0"/>
          </a:p>
          <a:p>
            <a:pPr marL="0" indent="0" eaLnBrk="1" hangingPunct="1">
              <a:buNone/>
            </a:pPr>
            <a:endParaRPr lang="en-US" altLang="de-DE" sz="1600" dirty="0" smtClean="0"/>
          </a:p>
          <a:p>
            <a:pPr marL="0" indent="0" eaLnBrk="1" hangingPunct="1">
              <a:buNone/>
            </a:pPr>
            <a:r>
              <a:rPr lang="en-US" altLang="de-DE" sz="1400" dirty="0"/>
              <a:t>It makes sense to even take the small incidents for further improvement</a:t>
            </a:r>
          </a:p>
          <a:p>
            <a:pPr marL="0" indent="0" eaLnBrk="1" hangingPunct="1">
              <a:buNone/>
            </a:pPr>
            <a:r>
              <a:rPr lang="en-US" altLang="de-DE" sz="1400" dirty="0" smtClean="0"/>
              <a:t>Minor incidents help to make the lab safer</a:t>
            </a:r>
          </a:p>
          <a:p>
            <a:pPr marL="0" indent="0" eaLnBrk="1" hangingPunct="1">
              <a:buNone/>
            </a:pPr>
            <a:endParaRPr lang="en-US" altLang="de-DE" sz="1400" dirty="0"/>
          </a:p>
          <a:p>
            <a:pPr marL="0" indent="0" eaLnBrk="1" hangingPunct="1">
              <a:buNone/>
            </a:pPr>
            <a:endParaRPr lang="en-US" altLang="de-DE" sz="1400" dirty="0" smtClean="0"/>
          </a:p>
          <a:p>
            <a:pPr marL="0" indent="0" eaLnBrk="1" hangingPunct="1">
              <a:buNone/>
            </a:pPr>
            <a:r>
              <a:rPr lang="en-US" altLang="de-DE" sz="1400" dirty="0" smtClean="0"/>
              <a:t>Thanks to the DESY colleagues FS-Technical Infrastructure</a:t>
            </a:r>
          </a:p>
          <a:p>
            <a:pPr marL="0" indent="0" eaLnBrk="1" hangingPunct="1">
              <a:buNone/>
            </a:pPr>
            <a:r>
              <a:rPr lang="en-US" altLang="de-DE" sz="1400" dirty="0" smtClean="0"/>
              <a:t>Thanks for </a:t>
            </a:r>
            <a:r>
              <a:rPr lang="en-US" altLang="de-DE" sz="1400" smtClean="0"/>
              <a:t>your attention!</a:t>
            </a:r>
            <a:endParaRPr lang="en-US" altLang="de-DE" sz="1400" dirty="0" smtClean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dirty="0" err="1" smtClean="0"/>
              <a:t>Lessons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learned</a:t>
            </a:r>
            <a:endParaRPr lang="en-GB" altLang="de-DE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37" y="971843"/>
            <a:ext cx="369887" cy="332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3866466" y="3920616"/>
            <a:ext cx="769216" cy="824760"/>
            <a:chOff x="3400175" y="4036609"/>
            <a:chExt cx="769216" cy="824760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0175" y="4036609"/>
              <a:ext cx="769216" cy="692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Rectangle 1"/>
            <p:cNvSpPr/>
            <p:nvPr/>
          </p:nvSpPr>
          <p:spPr bwMode="auto">
            <a:xfrm rot="5400000">
              <a:off x="3415535" y="4267136"/>
              <a:ext cx="738495" cy="44997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de-DE" dirty="0" smtClean="0"/>
                <a:t>;)</a:t>
              </a:r>
              <a:endParaRPr lang="en-US" altLang="de-DE" dirty="0"/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066" y="4616685"/>
            <a:ext cx="1911005" cy="1361345"/>
          </a:xfrm>
          <a:prstGeom prst="rect">
            <a:avLst/>
          </a:prstGeom>
          <a:noFill/>
          <a:ln w="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066" y="2924362"/>
            <a:ext cx="1911005" cy="1538522"/>
          </a:xfrm>
          <a:prstGeom prst="rect">
            <a:avLst/>
          </a:prstGeom>
          <a:noFill/>
          <a:ln w="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834" y="971843"/>
            <a:ext cx="2430300" cy="1823298"/>
          </a:xfrm>
          <a:prstGeom prst="rect">
            <a:avLst/>
          </a:prstGeom>
          <a:noFill/>
          <a:ln w="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152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DESY_Vortrag_3-1">
  <a:themeElements>
    <a:clrScheme name="2_DESY_Vortrag_3-1 14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00A5EB"/>
      </a:accent1>
      <a:accent2>
        <a:srgbClr val="F28E00"/>
      </a:accent2>
      <a:accent3>
        <a:srgbClr val="FFFFFF"/>
      </a:accent3>
      <a:accent4>
        <a:srgbClr val="000000"/>
      </a:accent4>
      <a:accent5>
        <a:srgbClr val="AACFF3"/>
      </a:accent5>
      <a:accent6>
        <a:srgbClr val="DB8000"/>
      </a:accent6>
      <a:hlink>
        <a:srgbClr val="00A5EB"/>
      </a:hlink>
      <a:folHlink>
        <a:srgbClr val="808080"/>
      </a:folHlink>
    </a:clrScheme>
    <a:fontScheme name="2_DESY_Vortrag_3-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DESY_Vortrag_3-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00A5EB"/>
        </a:accent1>
        <a:accent2>
          <a:srgbClr val="F28E00"/>
        </a:accent2>
        <a:accent3>
          <a:srgbClr val="FFFFFF"/>
        </a:accent3>
        <a:accent4>
          <a:srgbClr val="000000"/>
        </a:accent4>
        <a:accent5>
          <a:srgbClr val="AACFF3"/>
        </a:accent5>
        <a:accent6>
          <a:srgbClr val="DB8000"/>
        </a:accent6>
        <a:hlink>
          <a:srgbClr val="00A5E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14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00A5EB"/>
        </a:accent1>
        <a:accent2>
          <a:srgbClr val="F28E00"/>
        </a:accent2>
        <a:accent3>
          <a:srgbClr val="FFFFFF"/>
        </a:accent3>
        <a:accent4>
          <a:srgbClr val="000000"/>
        </a:accent4>
        <a:accent5>
          <a:srgbClr val="AACFF3"/>
        </a:accent5>
        <a:accent6>
          <a:srgbClr val="DB8000"/>
        </a:accent6>
        <a:hlink>
          <a:srgbClr val="00A5EB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0</TotalTime>
  <Words>617</Words>
  <Application>Microsoft Office PowerPoint</Application>
  <PresentationFormat>Bildschirmpräsentation (4:3)</PresentationFormat>
  <Paragraphs>92</Paragraphs>
  <Slides>6</Slides>
  <Notes>5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7" baseType="lpstr">
      <vt:lpstr>2_DESY_Vortrag_3-1</vt:lpstr>
      <vt:lpstr>ITSF 2017  Lessons learned</vt:lpstr>
      <vt:lpstr>Lessons learned: Chemistry Laboratories</vt:lpstr>
      <vt:lpstr>Lessons learned: User Chemistry Laboratories</vt:lpstr>
      <vt:lpstr>Lessons learned: User Chemistry Laboratories</vt:lpstr>
      <vt:lpstr>Lessons learned: Chemistry Laboratories</vt:lpstr>
      <vt:lpstr>Lessons learned</vt:lpstr>
    </vt:vector>
  </TitlesOfParts>
  <Company>DESY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sommera</dc:creator>
  <cp:lastModifiedBy>Lessmann-Bassen, Sabine</cp:lastModifiedBy>
  <cp:revision>803</cp:revision>
  <cp:lastPrinted>2017-09-13T10:13:23Z</cp:lastPrinted>
  <dcterms:created xsi:type="dcterms:W3CDTF">2008-04-14T12:45:38Z</dcterms:created>
  <dcterms:modified xsi:type="dcterms:W3CDTF">2017-09-13T13:43:35Z</dcterms:modified>
</cp:coreProperties>
</file>