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322" r:id="rId3"/>
    <p:sldId id="287" r:id="rId4"/>
    <p:sldId id="323" r:id="rId5"/>
    <p:sldId id="293" r:id="rId6"/>
    <p:sldId id="333" r:id="rId7"/>
    <p:sldId id="330" r:id="rId8"/>
    <p:sldId id="332" r:id="rId9"/>
    <p:sldId id="331" r:id="rId10"/>
    <p:sldId id="327" r:id="rId11"/>
  </p:sldIdLst>
  <p:sldSz cx="9906000" cy="6858000" type="A4"/>
  <p:notesSz cx="6662738" cy="9926638"/>
  <p:defaultTextStyle>
    <a:defPPr>
      <a:defRPr lang="en-GB"/>
    </a:defPPr>
    <a:lvl1pPr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lash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C9E9F"/>
    <a:srgbClr val="DDDDDD"/>
    <a:srgbClr val="00A5EB"/>
    <a:srgbClr val="FFCC00"/>
    <a:srgbClr val="FF00FF"/>
    <a:srgbClr val="FF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75678" autoAdjust="0"/>
  </p:normalViewPr>
  <p:slideViewPr>
    <p:cSldViewPr snapToGrid="0" snapToObjects="1" showGuides="1">
      <p:cViewPr>
        <p:scale>
          <a:sx n="100" d="100"/>
          <a:sy n="100" d="100"/>
        </p:scale>
        <p:origin x="-1650" y="-186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6014"/>
        <p:guide pos="1680"/>
        <p:guide pos="4526"/>
        <p:guide pos="3171"/>
        <p:guide pos="3043"/>
        <p:guide pos="193"/>
        <p:guide pos="4657"/>
        <p:guide pos="15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6" d="100"/>
          <a:sy n="76" d="100"/>
        </p:scale>
        <p:origin x="-2130" y="-96"/>
      </p:cViewPr>
      <p:guideLst>
        <p:guide orient="horz" pos="3127"/>
        <p:guide pos="209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79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A81FACEF-EDB4-4F10-8137-F9C3BB0BDD59}" type="datetimeFigureOut">
              <a:rPr lang="de-DE" smtClean="0"/>
              <a:pPr/>
              <a:t>14.09.2017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79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35A32A56-5871-4549-93E3-A1D2B5913C1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273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79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4525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274" y="4715154"/>
            <a:ext cx="533019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79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500EDB4-0B55-47BD-8378-C190CDA0F98C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261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961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56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76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76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7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7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836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0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63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57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49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80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07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298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1463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44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77100" y="274638"/>
            <a:ext cx="2322513" cy="57721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274638"/>
            <a:ext cx="6819900" cy="57721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427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04800" y="274638"/>
            <a:ext cx="9294813" cy="57721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72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80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0"/>
            <a:ext cx="9906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65113" indent="-265113" algn="ctr"/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849438"/>
            <a:ext cx="9294813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Textmasterformate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  <p:pic>
        <p:nvPicPr>
          <p:cNvPr id="1028" name="Picture 1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2413" y="61087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21"/>
          <p:cNvSpPr>
            <a:spLocks noChangeShapeType="1"/>
          </p:cNvSpPr>
          <p:nvPr/>
        </p:nvSpPr>
        <p:spPr bwMode="auto">
          <a:xfrm>
            <a:off x="306388" y="6553200"/>
            <a:ext cx="8339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30" name="Picture 24" descr="Mit-Sicherhei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5425"/>
            <a:ext cx="26098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26"/>
          <p:cNvSpPr>
            <a:spLocks noChangeArrowheads="1"/>
          </p:cNvSpPr>
          <p:nvPr/>
        </p:nvSpPr>
        <p:spPr bwMode="auto">
          <a:xfrm>
            <a:off x="306388" y="6577013"/>
            <a:ext cx="8645525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anchor="b"/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en-GB" sz="900" b="0" dirty="0" smtClean="0">
                <a:solidFill>
                  <a:schemeClr val="bg2"/>
                </a:solidFill>
              </a:rPr>
              <a:t>SAVE – </a:t>
            </a:r>
            <a:r>
              <a:rPr lang="en-GB" sz="900" b="0" dirty="0" err="1" smtClean="0">
                <a:solidFill>
                  <a:schemeClr val="bg2"/>
                </a:solidFill>
              </a:rPr>
              <a:t>Servicezentrum</a:t>
            </a:r>
            <a:r>
              <a:rPr lang="en-GB" sz="900" b="0" baseline="0" dirty="0" smtClean="0">
                <a:solidFill>
                  <a:schemeClr val="bg2"/>
                </a:solidFill>
              </a:rPr>
              <a:t> </a:t>
            </a:r>
            <a:r>
              <a:rPr lang="en-GB" sz="900" b="0" baseline="0" dirty="0" err="1" smtClean="0">
                <a:solidFill>
                  <a:schemeClr val="bg2"/>
                </a:solidFill>
              </a:rPr>
              <a:t>Anlagensicherheit</a:t>
            </a:r>
            <a:r>
              <a:rPr lang="en-GB" sz="900" b="0" baseline="0" dirty="0" smtClean="0">
                <a:solidFill>
                  <a:schemeClr val="bg2"/>
                </a:solidFill>
              </a:rPr>
              <a:t>, </a:t>
            </a:r>
            <a:r>
              <a:rPr lang="en-GB" sz="900" b="0" baseline="0" dirty="0" err="1" smtClean="0">
                <a:solidFill>
                  <a:schemeClr val="bg2"/>
                </a:solidFill>
              </a:rPr>
              <a:t>Vorbeugender</a:t>
            </a:r>
            <a:r>
              <a:rPr lang="en-GB" sz="900" b="0" baseline="0" dirty="0" smtClean="0">
                <a:solidFill>
                  <a:schemeClr val="bg2"/>
                </a:solidFill>
              </a:rPr>
              <a:t> Brandschutz, </a:t>
            </a:r>
            <a:r>
              <a:rPr lang="en-GB" sz="900" b="0" baseline="0" dirty="0" err="1" smtClean="0">
                <a:solidFill>
                  <a:schemeClr val="bg2"/>
                </a:solidFill>
              </a:rPr>
              <a:t>Emergeny</a:t>
            </a:r>
            <a:r>
              <a:rPr lang="en-GB" sz="900" b="0" baseline="0" dirty="0" smtClean="0">
                <a:solidFill>
                  <a:schemeClr val="bg2"/>
                </a:solidFill>
              </a:rPr>
              <a:t> Service</a:t>
            </a:r>
            <a:r>
              <a:rPr lang="en-GB" sz="900" b="0" dirty="0" smtClean="0">
                <a:solidFill>
                  <a:schemeClr val="bg2"/>
                </a:solidFill>
              </a:rPr>
              <a:t>	Fabian Saretzki		</a:t>
            </a:r>
            <a:r>
              <a:rPr lang="en-GB" sz="900" b="0" baseline="0" dirty="0" smtClean="0">
                <a:solidFill>
                  <a:schemeClr val="bg2"/>
                </a:solidFill>
              </a:rPr>
              <a:t>                      </a:t>
            </a:r>
            <a:r>
              <a:rPr lang="en-GB" sz="900" b="0" dirty="0" smtClean="0">
                <a:solidFill>
                  <a:schemeClr val="bg2"/>
                </a:solidFill>
              </a:rPr>
              <a:t>ITSF</a:t>
            </a:r>
            <a:r>
              <a:rPr lang="en-GB" sz="900" b="0" baseline="0" dirty="0" smtClean="0">
                <a:solidFill>
                  <a:schemeClr val="bg2"/>
                </a:solidFill>
              </a:rPr>
              <a:t> 2017</a:t>
            </a:r>
            <a:endParaRPr lang="en-GB" sz="90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446" y="1631406"/>
            <a:ext cx="1174750" cy="10840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54355" y="2938866"/>
            <a:ext cx="92258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rgbClr val="F28E00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9pPr>
          </a:lstStyle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Safety measures for massive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helium leakage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6369" y="4801991"/>
            <a:ext cx="7021858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by Fabian Saretzki</a:t>
            </a:r>
          </a:p>
          <a:p>
            <a:pPr algn="ctr"/>
            <a:r>
              <a:rPr lang="de-DE" dirty="0" smtClean="0"/>
              <a:t>DESY</a:t>
            </a:r>
          </a:p>
          <a:p>
            <a:pPr algn="ctr"/>
            <a:r>
              <a:rPr lang="de-DE" dirty="0" smtClean="0"/>
              <a:t>SAVE – </a:t>
            </a:r>
            <a:r>
              <a:rPr lang="de-DE" dirty="0" err="1" smtClean="0"/>
              <a:t>service</a:t>
            </a:r>
            <a:r>
              <a:rPr lang="de-DE" dirty="0" smtClean="0"/>
              <a:t> </a:t>
            </a:r>
            <a:r>
              <a:rPr lang="de-DE" dirty="0" err="1" smtClean="0"/>
              <a:t>center</a:t>
            </a:r>
            <a:r>
              <a:rPr lang="de-DE" dirty="0" smtClean="0"/>
              <a:t> for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safety</a:t>
            </a:r>
            <a:r>
              <a:rPr lang="de-DE" dirty="0" smtClean="0"/>
              <a:t>, </a:t>
            </a:r>
            <a:r>
              <a:rPr lang="de-DE" dirty="0" err="1" smtClean="0"/>
              <a:t>fire</a:t>
            </a:r>
            <a:r>
              <a:rPr lang="de-DE" dirty="0" smtClean="0"/>
              <a:t> </a:t>
            </a:r>
            <a:r>
              <a:rPr lang="de-DE" dirty="0" err="1" smtClean="0"/>
              <a:t>prevention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emergency</a:t>
            </a:r>
            <a:r>
              <a:rPr lang="de-DE" dirty="0" smtClean="0"/>
              <a:t> </a:t>
            </a:r>
            <a:r>
              <a:rPr lang="de-DE" dirty="0" err="1" smtClean="0"/>
              <a:t>service</a:t>
            </a:r>
            <a:endParaRPr lang="de-DE" dirty="0"/>
          </a:p>
          <a:p>
            <a:pPr algn="ctr"/>
            <a:endParaRPr lang="de-DE" dirty="0"/>
          </a:p>
        </p:txBody>
      </p:sp>
      <p:pic>
        <p:nvPicPr>
          <p:cNvPr id="1026" name="Picture 2" descr="D:\Sicherung\DESY_Praktikum_2012\DESY_CI_LOGO\TNL-CO-G_whiteb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14" y="1631850"/>
            <a:ext cx="1083600" cy="10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037" y="2205143"/>
            <a:ext cx="913207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Tx/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Current status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Possible technical solutions to detect leaks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Prepared solution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Preferred solution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Structural measures that would have been advantageous 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Bildergebnis für gaslea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477" y="1849438"/>
            <a:ext cx="2303647" cy="230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29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Current status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036" y="1850044"/>
            <a:ext cx="53300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Ventilation flaps continuously open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Heightened awareness for O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deficit alarms coupled with “smoke” detection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166100" y="4978400"/>
            <a:ext cx="119697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" b="0" dirty="0" smtClean="0">
                <a:solidFill>
                  <a:srgbClr val="FFFF00"/>
                </a:solidFill>
              </a:rPr>
              <a:t>Foto: Dirk Nölle</a:t>
            </a:r>
            <a:endParaRPr lang="de-DE" sz="600" b="0" dirty="0">
              <a:solidFill>
                <a:srgbClr val="FFFF00"/>
              </a:solidFill>
            </a:endParaRPr>
          </a:p>
        </p:txBody>
      </p:sp>
      <p:pic>
        <p:nvPicPr>
          <p:cNvPr id="1026" name="Picture 2" descr="S:\user\accounts\dnoelle\public\20170104 XTL\20170104-MX2_1841-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1606550"/>
            <a:ext cx="3011487" cy="45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Possible technical solutions to detect leaks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037" y="2215775"/>
            <a:ext cx="6496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404036" y="1850044"/>
            <a:ext cx="53300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“smoke” detection of condensing humidity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Oxygen deficit detection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Substance detection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Pressure monitoring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Temperature monitoring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Thermal infrared imaging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330" y="2380875"/>
            <a:ext cx="4142694" cy="3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96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404037" y="2215775"/>
            <a:ext cx="649629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1. Instance: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Error in isolation vacuum control system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- Open ventilation flaps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2. Instance: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deficit- combined with “Fire”-Alarm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Prepared solution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ttfinfo.desy.de/MVSelog/data/2017/08/2017-08-28T18:47: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79" y="2539502"/>
            <a:ext cx="3289565" cy="245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9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404037" y="2215775"/>
            <a:ext cx="649629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1. Instance: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Error in isolation vacuum control system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- Open ventilation flaps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2. Instance: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deficit- combined with “Fire”-Alarm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Prepared solution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ttfinfo.desy.de/MVSelog/data/2017/08/2017-08-28T18:47: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79" y="2539502"/>
            <a:ext cx="3289565" cy="245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/>
        </p:nvCxnSpPr>
        <p:spPr bwMode="auto">
          <a:xfrm flipV="1">
            <a:off x="666750" y="3767729"/>
            <a:ext cx="50292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19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404037" y="2215775"/>
            <a:ext cx="64962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Thermal Infrared Imaging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baseline="30000" dirty="0" smtClean="0">
                <a:solidFill>
                  <a:schemeClr val="tx1"/>
                </a:solidFill>
              </a:rPr>
              <a:t>nd</a:t>
            </a:r>
            <a:r>
              <a:rPr lang="en-US" dirty="0" smtClean="0">
                <a:solidFill>
                  <a:schemeClr val="tx1"/>
                </a:solidFill>
              </a:rPr>
              <a:t> choice: Helium detection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Preferred solution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2497902"/>
            <a:ext cx="4400550" cy="330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74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dergebnis für cine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1592151"/>
            <a:ext cx="6042025" cy="428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TSF Talk Fabia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7404" t="20598" r="50000" b="20940"/>
          <a:stretch/>
        </p:blipFill>
        <p:spPr>
          <a:xfrm>
            <a:off x="2843213" y="2105025"/>
            <a:ext cx="4219576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4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404037" y="2215775"/>
            <a:ext cx="6496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Helium extraction duct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Predetermined breaking structures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Structural measures that would have been advantageous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Bildergebnis für entrauchung 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206" y="3539214"/>
            <a:ext cx="5524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341" y="3437277"/>
            <a:ext cx="6995319" cy="248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4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677628" y="2036236"/>
            <a:ext cx="39713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accent2"/>
                </a:solidFill>
              </a:rPr>
              <a:t>Fabian </a:t>
            </a:r>
            <a:r>
              <a:rPr lang="de-DE" sz="1600" dirty="0" err="1" smtClean="0">
                <a:solidFill>
                  <a:schemeClr val="accent2"/>
                </a:solidFill>
              </a:rPr>
              <a:t>Saretzki</a:t>
            </a:r>
            <a:r>
              <a:rPr lang="de-DE" sz="1600" dirty="0" smtClean="0">
                <a:solidFill>
                  <a:schemeClr val="accent2"/>
                </a:solidFill>
              </a:rPr>
              <a:t/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Work </a:t>
            </a:r>
            <a:r>
              <a:rPr lang="de-DE" sz="1600" dirty="0" err="1" smtClean="0">
                <a:solidFill>
                  <a:schemeClr val="accent2"/>
                </a:solidFill>
              </a:rPr>
              <a:t>package</a:t>
            </a:r>
            <a:r>
              <a:rPr lang="de-DE" sz="1600" dirty="0" smtClean="0">
                <a:solidFill>
                  <a:schemeClr val="accent2"/>
                </a:solidFill>
              </a:rPr>
              <a:t> 36 - General </a:t>
            </a:r>
            <a:r>
              <a:rPr lang="de-DE" sz="1600" dirty="0" err="1" smtClean="0">
                <a:solidFill>
                  <a:schemeClr val="accent2"/>
                </a:solidFill>
              </a:rPr>
              <a:t>Safety</a:t>
            </a:r>
            <a:r>
              <a:rPr lang="de-DE" sz="1600" dirty="0" smtClean="0">
                <a:solidFill>
                  <a:schemeClr val="accent2"/>
                </a:solidFill>
              </a:rPr>
              <a:t/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/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Deutsches Elektronen-Synchrotron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SAVE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err="1" smtClean="0">
                <a:solidFill>
                  <a:schemeClr val="accent2"/>
                </a:solidFill>
              </a:rPr>
              <a:t>Notkestraße</a:t>
            </a:r>
            <a:r>
              <a:rPr lang="de-DE" sz="1600" dirty="0" smtClean="0">
                <a:solidFill>
                  <a:schemeClr val="accent2"/>
                </a:solidFill>
              </a:rPr>
              <a:t> 85, Geb. 35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22607 Hamburg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/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Tel.: +49 40 8998 - 4763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Fax.: +49 40 8998 – 4311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Mobile: +49 171 105 3424</a:t>
            </a:r>
            <a:br>
              <a:rPr lang="de-DE" sz="1600" dirty="0" smtClean="0">
                <a:solidFill>
                  <a:schemeClr val="accent2"/>
                </a:solidFill>
              </a:rPr>
            </a:br>
            <a:r>
              <a:rPr lang="de-DE" sz="1600" dirty="0" smtClean="0">
                <a:solidFill>
                  <a:schemeClr val="accent2"/>
                </a:solidFill>
              </a:rPr>
              <a:t>Mail: fabian.saretzki@desy.de</a:t>
            </a:r>
            <a:endParaRPr lang="de-DE" sz="16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Bildergebnis für helium com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t="1094"/>
          <a:stretch/>
        </p:blipFill>
        <p:spPr bwMode="auto">
          <a:xfrm>
            <a:off x="1081088" y="1790700"/>
            <a:ext cx="3687761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2_DESY_Vortrag_3-1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</Words>
  <Application>Microsoft Office PowerPoint</Application>
  <PresentationFormat>A4-Papier (210x297 mm)</PresentationFormat>
  <Paragraphs>43</Paragraphs>
  <Slides>10</Slides>
  <Notes>7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2_DESY_Vortrag_3-1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Saretzki, Fabian</cp:lastModifiedBy>
  <cp:revision>694</cp:revision>
  <cp:lastPrinted>2012-02-09T10:59:03Z</cp:lastPrinted>
  <dcterms:created xsi:type="dcterms:W3CDTF">2008-04-14T12:45:38Z</dcterms:created>
  <dcterms:modified xsi:type="dcterms:W3CDTF">2017-09-14T10:57:04Z</dcterms:modified>
</cp:coreProperties>
</file>