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2"/>
  </p:notesMasterIdLst>
  <p:sldIdLst>
    <p:sldId id="256" r:id="rId2"/>
    <p:sldId id="258" r:id="rId3"/>
    <p:sldId id="290" r:id="rId4"/>
    <p:sldId id="273" r:id="rId5"/>
    <p:sldId id="274" r:id="rId6"/>
    <p:sldId id="282" r:id="rId7"/>
    <p:sldId id="284" r:id="rId8"/>
    <p:sldId id="285" r:id="rId9"/>
    <p:sldId id="286" r:id="rId10"/>
    <p:sldId id="283" r:id="rId11"/>
    <p:sldId id="281" r:id="rId12"/>
    <p:sldId id="287" r:id="rId13"/>
    <p:sldId id="315" r:id="rId14"/>
    <p:sldId id="288" r:id="rId15"/>
    <p:sldId id="302" r:id="rId16"/>
    <p:sldId id="304" r:id="rId17"/>
    <p:sldId id="305" r:id="rId18"/>
    <p:sldId id="306" r:id="rId19"/>
    <p:sldId id="307" r:id="rId20"/>
    <p:sldId id="311" r:id="rId21"/>
    <p:sldId id="308" r:id="rId22"/>
    <p:sldId id="310" r:id="rId23"/>
    <p:sldId id="312" r:id="rId24"/>
    <p:sldId id="314" r:id="rId25"/>
    <p:sldId id="291" r:id="rId26"/>
    <p:sldId id="316" r:id="rId27"/>
    <p:sldId id="293" r:id="rId28"/>
    <p:sldId id="317" r:id="rId29"/>
    <p:sldId id="322" r:id="rId30"/>
    <p:sldId id="259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300"/>
    <a:srgbClr val="507242"/>
    <a:srgbClr val="7F5C67"/>
    <a:srgbClr val="929000"/>
    <a:srgbClr val="0055A0"/>
    <a:srgbClr val="EA3AFF"/>
    <a:srgbClr val="104282"/>
    <a:srgbClr val="0B387C"/>
    <a:srgbClr val="0C37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Stile chi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Stile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21" autoAdjust="0"/>
    <p:restoredTop sz="94340" autoAdjust="0"/>
  </p:normalViewPr>
  <p:slideViewPr>
    <p:cSldViewPr snapToGrid="0" snapToObjects="1">
      <p:cViewPr>
        <p:scale>
          <a:sx n="75" d="100"/>
          <a:sy n="75" d="100"/>
        </p:scale>
        <p:origin x="2160" y="3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508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7" d="100"/>
          <a:sy n="97" d="100"/>
        </p:scale>
        <p:origin x="2480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8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73917E-AABC-4F4C-8E47-987DD60BD7A1}" type="datetimeFigureOut">
              <a:rPr lang="en-GB" smtClean="0"/>
              <a:t>16/09/2017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821F87-EFBE-4171-A2A2-71EF8C0AE0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3709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21F87-EFBE-4171-A2A2-71EF8C0AE0BC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8278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21F87-EFBE-4171-A2A2-71EF8C0AE0BC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461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21F87-EFBE-4171-A2A2-71EF8C0AE0BC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6628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21F87-EFBE-4171-A2A2-71EF8C0AE0BC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47623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21F87-EFBE-4171-A2A2-71EF8C0AE0BC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42256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21F87-EFBE-4171-A2A2-71EF8C0AE0BC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75469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21F87-EFBE-4171-A2A2-71EF8C0AE0BC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10042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21F87-EFBE-4171-A2A2-71EF8C0AE0BC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080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21F87-EFBE-4171-A2A2-71EF8C0AE0BC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56113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es commentaires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sz="1400" dirty="0" smtClean="0">
                    <a:solidFill>
                      <a:schemeClr val="accent5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Where:</a:t>
                </a:r>
              </a:p>
              <a:p>
                <a:pPr lvl="1"/>
                <a:r>
                  <a:rPr lang="en-GB" sz="1400" dirty="0" smtClean="0">
                    <a:solidFill>
                      <a:schemeClr val="accent5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RTI  is</a:t>
                </a:r>
                <a:r>
                  <a:rPr lang="en-GB" sz="1400" baseline="0" dirty="0" smtClean="0">
                    <a:solidFill>
                      <a:schemeClr val="accent5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 the Response Time Index </a:t>
                </a:r>
                <a:r>
                  <a:rPr lang="en-GB" sz="1200" kern="1200" dirty="0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RTI to be provided by supplier but a value of 90 can be taken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fr-FR" sz="1400" i="1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Times New Roman" charset="0"/>
                          </a:rPr>
                        </m:ctrlPr>
                      </m:sSubPr>
                      <m:e>
                        <m:r>
                          <a:rPr lang="en-GB" sz="1400" i="1">
                            <a:solidFill>
                              <a:schemeClr val="accent5"/>
                            </a:solidFill>
                            <a:latin typeface="Cambria Math" charset="0"/>
                            <a:ea typeface="Times New Roman" charset="0"/>
                            <a:cs typeface="Times New Roman" charset="0"/>
                          </a:rPr>
                          <m:t>𝑇</m:t>
                        </m:r>
                      </m:e>
                      <m:sub>
                        <m:r>
                          <a:rPr lang="en-GB" sz="1400" i="1">
                            <a:solidFill>
                              <a:schemeClr val="accent5"/>
                            </a:solidFill>
                            <a:latin typeface="Cambria Math" charset="0"/>
                            <a:ea typeface="Times New Roman" charset="0"/>
                            <a:cs typeface="Times New Roman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GB" sz="1400" dirty="0">
                    <a:solidFill>
                      <a:schemeClr val="accent5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is the design temperature to activate the sprinkler (68ºC</a:t>
                </a:r>
                <a:r>
                  <a:rPr lang="en-GB" sz="1400" dirty="0" smtClean="0">
                    <a:solidFill>
                      <a:schemeClr val="accent5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), </a:t>
                </a:r>
                <a:endParaRPr lang="fr-FR" sz="1400" dirty="0">
                  <a:solidFill>
                    <a:schemeClr val="accent5"/>
                  </a:solidFill>
                  <a:latin typeface="Times New Roman" charset="0"/>
                  <a:ea typeface="Times New Roman" charset="0"/>
                  <a:cs typeface="Times New Roman" charset="0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fr-FR" sz="1400" i="1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Times New Roman" charset="0"/>
                          </a:rPr>
                        </m:ctrlPr>
                      </m:sSubPr>
                      <m:e>
                        <m:r>
                          <a:rPr lang="en-GB" sz="1400" i="1">
                            <a:solidFill>
                              <a:schemeClr val="accent5"/>
                            </a:solidFill>
                            <a:latin typeface="Cambria Math" charset="0"/>
                            <a:ea typeface="Times New Roman" charset="0"/>
                            <a:cs typeface="Times New Roman" charset="0"/>
                          </a:rPr>
                          <m:t>𝑇</m:t>
                        </m:r>
                      </m:e>
                      <m:sub>
                        <m:r>
                          <a:rPr lang="en-GB" sz="1400" i="1">
                            <a:solidFill>
                              <a:schemeClr val="accent5"/>
                            </a:solidFill>
                            <a:latin typeface="Cambria Math" charset="0"/>
                            <a:ea typeface="Times New Roman" charset="0"/>
                            <a:cs typeface="Times New Roman" charset="0"/>
                          </a:rPr>
                          <m:t>𝑜</m:t>
                        </m:r>
                      </m:sub>
                    </m:sSub>
                  </m:oMath>
                </a14:m>
                <a:r>
                  <a:rPr lang="en-GB" sz="1400" dirty="0">
                    <a:solidFill>
                      <a:schemeClr val="accent5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 is ambient temperature</a:t>
                </a:r>
                <a:endParaRPr lang="fr-FR" sz="1400" dirty="0">
                  <a:solidFill>
                    <a:schemeClr val="accent5"/>
                  </a:solidFill>
                  <a:latin typeface="Times New Roman" charset="0"/>
                  <a:ea typeface="Times New Roman" charset="0"/>
                  <a:cs typeface="Times New Roman" charset="0"/>
                </a:endParaRPr>
              </a:p>
              <a:p>
                <a:pPr lvl="1"/>
                <a:r>
                  <a:rPr lang="en-GB" sz="1400" dirty="0">
                    <a:solidFill>
                      <a:schemeClr val="accent5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and the gas velocity 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400" i="1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Times New Roman" charset="0"/>
                          </a:rPr>
                        </m:ctrlPr>
                      </m:sSubPr>
                      <m:e>
                        <m:r>
                          <a:rPr lang="en-GB" sz="1400" i="1">
                            <a:solidFill>
                              <a:schemeClr val="accent5"/>
                            </a:solidFill>
                            <a:latin typeface="Cambria Math" charset="0"/>
                            <a:ea typeface="Times New Roman" charset="0"/>
                            <a:cs typeface="Times New Roman" charset="0"/>
                          </a:rPr>
                          <m:t>𝑢</m:t>
                        </m:r>
                      </m:e>
                      <m:sub>
                        <m:r>
                          <a:rPr lang="en-GB" sz="1400" i="1">
                            <a:solidFill>
                              <a:schemeClr val="accent5"/>
                            </a:solidFill>
                            <a:latin typeface="Cambria Math" charset="0"/>
                            <a:ea typeface="Times New Roman" charset="0"/>
                            <a:cs typeface="Times New Roman" charset="0"/>
                          </a:rPr>
                          <m:t>𝑔</m:t>
                        </m:r>
                      </m:sub>
                    </m:sSub>
                  </m:oMath>
                </a14:m>
                <a:r>
                  <a:rPr lang="en-GB" sz="1400" dirty="0">
                    <a:solidFill>
                      <a:schemeClr val="accent5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) and its temperature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400" i="1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Times New Roman" charset="0"/>
                          </a:rPr>
                        </m:ctrlPr>
                      </m:sSubPr>
                      <m:e>
                        <m:r>
                          <a:rPr lang="en-GB" sz="1400" i="1">
                            <a:solidFill>
                              <a:schemeClr val="accent5"/>
                            </a:solidFill>
                            <a:latin typeface="Cambria Math" charset="0"/>
                            <a:ea typeface="Times New Roman" charset="0"/>
                            <a:cs typeface="Times New Roman" charset="0"/>
                          </a:rPr>
                          <m:t>𝑇</m:t>
                        </m:r>
                      </m:e>
                      <m:sub>
                        <m:r>
                          <a:rPr lang="en-GB" sz="1400" i="1">
                            <a:solidFill>
                              <a:schemeClr val="accent5"/>
                            </a:solidFill>
                            <a:latin typeface="Cambria Math" charset="0"/>
                            <a:ea typeface="Times New Roman" charset="0"/>
                            <a:cs typeface="Times New Roman" charset="0"/>
                          </a:rPr>
                          <m:t>𝑔</m:t>
                        </m:r>
                      </m:sub>
                    </m:sSub>
                  </m:oMath>
                </a14:m>
                <a:r>
                  <a:rPr lang="en-GB" sz="1400" dirty="0">
                    <a:solidFill>
                      <a:schemeClr val="accent5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) are calculated according to the </a:t>
                </a:r>
                <a14:m>
                  <m:oMath xmlns:m="http://schemas.openxmlformats.org/officeDocument/2006/math">
                    <m:r>
                      <a:rPr lang="en-GB" sz="1400" i="1">
                        <a:solidFill>
                          <a:schemeClr val="accent5"/>
                        </a:solidFill>
                        <a:latin typeface="Cambria Math" charset="0"/>
                        <a:ea typeface="Times New Roman" charset="0"/>
                        <a:cs typeface="Times New Roman" charset="0"/>
                      </a:rPr>
                      <m:t>𝑋𝑐</m:t>
                    </m:r>
                    <m:r>
                      <a:rPr lang="en-GB" sz="1400" i="1">
                        <a:solidFill>
                          <a:schemeClr val="accent5"/>
                        </a:solidFill>
                        <a:latin typeface="Cambria Math" charset="0"/>
                        <a:ea typeface="Times New Roman" charset="0"/>
                        <a:cs typeface="Times New Roman" charset="0"/>
                      </a:rPr>
                      <m:t>=2/3</m:t>
                    </m:r>
                  </m:oMath>
                </a14:m>
                <a:r>
                  <a:rPr lang="en-GB" sz="1400" dirty="0">
                    <a:solidFill>
                      <a:schemeClr val="accent5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 is the convective part of the </a:t>
                </a:r>
                <a:r>
                  <a:rPr lang="en-GB" sz="1400" dirty="0" smtClean="0">
                    <a:solidFill>
                      <a:schemeClr val="accent5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fire</a:t>
                </a:r>
                <a:endParaRPr lang="fr-FR" sz="1400" dirty="0">
                  <a:solidFill>
                    <a:schemeClr val="accent5"/>
                  </a:solidFill>
                  <a:latin typeface="Times New Roman" charset="0"/>
                  <a:ea typeface="Times New Roman" charset="0"/>
                  <a:cs typeface="Times New Roman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GB" sz="1400" i="1">
                        <a:solidFill>
                          <a:schemeClr val="accent5"/>
                        </a:solidFill>
                        <a:latin typeface="Cambria Math" charset="0"/>
                        <a:ea typeface="Times New Roman" charset="0"/>
                        <a:cs typeface="Times New Roman" charset="0"/>
                      </a:rPr>
                      <m:t>𝑥</m:t>
                    </m:r>
                  </m:oMath>
                </a14:m>
                <a:r>
                  <a:rPr lang="en-GB" sz="1400" dirty="0">
                    <a:solidFill>
                      <a:schemeClr val="accent5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 is the longitudinal distance from the sprinkler head to the fire </a:t>
                </a:r>
                <a:r>
                  <a:rPr lang="en-GB" sz="1400" dirty="0" smtClean="0">
                    <a:solidFill>
                      <a:schemeClr val="accent5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(</a:t>
                </a:r>
                <a:r>
                  <a:rPr lang="en-GB" sz="1400" dirty="0">
                    <a:solidFill>
                      <a:schemeClr val="accent5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assumed </a:t>
                </a:r>
                <a:r>
                  <a:rPr lang="en-GB" sz="1400" dirty="0" smtClean="0">
                    <a:solidFill>
                      <a:schemeClr val="accent5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1.5m</a:t>
                </a:r>
                <a:r>
                  <a:rPr lang="en-GB" sz="1400" dirty="0">
                    <a:solidFill>
                      <a:schemeClr val="accent5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)</a:t>
                </a:r>
                <a:endParaRPr lang="fr-FR" sz="1400" dirty="0">
                  <a:solidFill>
                    <a:schemeClr val="accent5"/>
                  </a:solidFill>
                  <a:latin typeface="Times New Roman" charset="0"/>
                  <a:ea typeface="Times New Roman" charset="0"/>
                  <a:cs typeface="Times New Roman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GB" sz="1400" i="1">
                        <a:solidFill>
                          <a:schemeClr val="accent5"/>
                        </a:solidFill>
                        <a:latin typeface="Cambria Math" charset="0"/>
                        <a:ea typeface="Times New Roman" charset="0"/>
                        <a:cs typeface="Times New Roman" charset="0"/>
                      </a:rPr>
                      <m:t>𝐻</m:t>
                    </m:r>
                  </m:oMath>
                </a14:m>
                <a:r>
                  <a:rPr lang="en-GB" sz="1400" dirty="0">
                    <a:solidFill>
                      <a:schemeClr val="accent5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 is the </a:t>
                </a:r>
                <a:r>
                  <a:rPr lang="en-GB" sz="1400" dirty="0" smtClean="0">
                    <a:solidFill>
                      <a:schemeClr val="accent5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height </a:t>
                </a:r>
                <a:r>
                  <a:rPr lang="en-GB" sz="1400" dirty="0">
                    <a:solidFill>
                      <a:schemeClr val="accent5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to the </a:t>
                </a:r>
                <a:r>
                  <a:rPr lang="en-GB" sz="1400" dirty="0" smtClean="0">
                    <a:solidFill>
                      <a:schemeClr val="accent5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fire (assumed 3m)</a:t>
                </a:r>
              </a:p>
              <a:p>
                <a:pPr lvl="1"/>
                <a:endParaRPr lang="en-GB" sz="1400" dirty="0" smtClean="0">
                  <a:solidFill>
                    <a:schemeClr val="accent5"/>
                  </a:solidFill>
                  <a:latin typeface="Times New Roman" charset="0"/>
                  <a:ea typeface="Times New Roman" charset="0"/>
                  <a:cs typeface="Times New Roman" charset="0"/>
                </a:endParaRPr>
              </a:p>
              <a:p>
                <a:pPr lvl="1"/>
                <a:endParaRPr lang="en-GB" sz="1400" dirty="0" smtClean="0">
                  <a:solidFill>
                    <a:schemeClr val="accent5"/>
                  </a:solidFill>
                  <a:latin typeface="Times New Roman" charset="0"/>
                  <a:ea typeface="Times New Roman" charset="0"/>
                  <a:cs typeface="Times New Roman" charset="0"/>
                </a:endParaRPr>
              </a:p>
              <a:p>
                <a:pPr lvl="0"/>
                <a:r>
                  <a:rPr lang="en-GB" sz="1400" baseline="0" dirty="0" smtClean="0">
                    <a:solidFill>
                      <a:schemeClr val="accent5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The orange </a:t>
                </a:r>
                <a:r>
                  <a:rPr lang="en-GB" sz="1400" dirty="0" smtClean="0">
                    <a:solidFill>
                      <a:schemeClr val="accent5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line in the plot is the activation time for different HRR considering TUNNEL equations.. however, I don't implemented them </a:t>
                </a:r>
                <a:r>
                  <a:rPr lang="en-GB" sz="1400" dirty="0" err="1" smtClean="0">
                    <a:solidFill>
                      <a:schemeClr val="accent5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'cause</a:t>
                </a:r>
                <a:r>
                  <a:rPr lang="en-GB" sz="1400" dirty="0" smtClean="0">
                    <a:solidFill>
                      <a:schemeClr val="accent5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 we have to </a:t>
                </a:r>
                <a:r>
                  <a:rPr lang="en-GB" sz="1400" dirty="0" err="1" smtClean="0">
                    <a:solidFill>
                      <a:schemeClr val="accent5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considere</a:t>
                </a:r>
                <a:r>
                  <a:rPr lang="en-GB" sz="1400" dirty="0" smtClean="0">
                    <a:solidFill>
                      <a:schemeClr val="accent5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 a ventilation value... and I didn't want to input this... orange is calculated with U=0.5m/s</a:t>
                </a:r>
                <a:endParaRPr lang="fr-FR" sz="1400" dirty="0">
                  <a:solidFill>
                    <a:schemeClr val="accent5"/>
                  </a:solidFill>
                  <a:latin typeface="Times New Roman" charset="0"/>
                  <a:ea typeface="Times New Roman" charset="0"/>
                  <a:cs typeface="Times New Roman" charset="0"/>
                </a:endParaRPr>
              </a:p>
              <a:p>
                <a:endParaRPr lang="fr-FR" dirty="0"/>
              </a:p>
            </p:txBody>
          </p:sp>
        </mc:Choice>
        <mc:Fallback xmlns="">
          <p:sp>
            <p:nvSpPr>
              <p:cNvPr id="3" name="Espace réservé des commentaires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sz="1400" dirty="0" smtClean="0">
                    <a:solidFill>
                      <a:schemeClr val="accent5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Where:</a:t>
                </a:r>
              </a:p>
              <a:p>
                <a:pPr lvl="1"/>
                <a:r>
                  <a:rPr lang="en-GB" sz="1400" dirty="0" smtClean="0">
                    <a:solidFill>
                      <a:schemeClr val="accent5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RTI  </a:t>
                </a:r>
                <a:r>
                  <a:rPr lang="en-GB" sz="1400" dirty="0" smtClean="0">
                    <a:solidFill>
                      <a:schemeClr val="accent5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is</a:t>
                </a:r>
                <a:r>
                  <a:rPr lang="en-GB" sz="1400" baseline="0" dirty="0" smtClean="0">
                    <a:solidFill>
                      <a:schemeClr val="accent5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 the Response Time Index </a:t>
                </a:r>
                <a:r>
                  <a:rPr lang="en-GB" sz="1200" kern="1200" dirty="0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RTI to be provided by supplier but a value of 90 can be taken</a:t>
                </a:r>
              </a:p>
              <a:p>
                <a:pPr lvl="1"/>
                <a:r>
                  <a:rPr lang="en-GB" sz="1400" i="0">
                    <a:solidFill>
                      <a:schemeClr val="accent5"/>
                    </a:solidFill>
                    <a:latin typeface="Cambria Math" charset="0"/>
                    <a:ea typeface="Times New Roman" charset="0"/>
                    <a:cs typeface="Times New Roman" charset="0"/>
                  </a:rPr>
                  <a:t>𝑇</a:t>
                </a:r>
                <a:r>
                  <a:rPr lang="fr-FR" sz="1400" i="0">
                    <a:solidFill>
                      <a:schemeClr val="accent5"/>
                    </a:solidFill>
                    <a:latin typeface="Cambria Math" charset="0"/>
                    <a:ea typeface="Times New Roman" charset="0"/>
                    <a:cs typeface="Times New Roman" charset="0"/>
                  </a:rPr>
                  <a:t>_</a:t>
                </a:r>
                <a:r>
                  <a:rPr lang="en-GB" sz="1400" i="0">
                    <a:solidFill>
                      <a:schemeClr val="accent5"/>
                    </a:solidFill>
                    <a:latin typeface="Cambria Math" charset="0"/>
                    <a:ea typeface="Times New Roman" charset="0"/>
                    <a:cs typeface="Times New Roman" charset="0"/>
                  </a:rPr>
                  <a:t>𝑑</a:t>
                </a:r>
                <a:r>
                  <a:rPr lang="en-GB" sz="1400" dirty="0">
                    <a:solidFill>
                      <a:schemeClr val="accent5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is the design temperature to activate the sprinkler (68ºC</a:t>
                </a:r>
                <a:r>
                  <a:rPr lang="en-GB" sz="1400" dirty="0" smtClean="0">
                    <a:solidFill>
                      <a:schemeClr val="accent5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), </a:t>
                </a:r>
                <a:endParaRPr lang="fr-FR" sz="1400" dirty="0">
                  <a:solidFill>
                    <a:schemeClr val="accent5"/>
                  </a:solidFill>
                  <a:latin typeface="Times New Roman" charset="0"/>
                  <a:ea typeface="Times New Roman" charset="0"/>
                  <a:cs typeface="Times New Roman" charset="0"/>
                </a:endParaRPr>
              </a:p>
              <a:p>
                <a:pPr lvl="1"/>
                <a:r>
                  <a:rPr lang="en-GB" sz="1400" i="0">
                    <a:solidFill>
                      <a:schemeClr val="accent5"/>
                    </a:solidFill>
                    <a:latin typeface="Cambria Math" charset="0"/>
                    <a:ea typeface="Times New Roman" charset="0"/>
                    <a:cs typeface="Times New Roman" charset="0"/>
                  </a:rPr>
                  <a:t>𝑇</a:t>
                </a:r>
                <a:r>
                  <a:rPr lang="fr-FR" sz="1400" i="0">
                    <a:solidFill>
                      <a:schemeClr val="accent5"/>
                    </a:solidFill>
                    <a:latin typeface="Cambria Math" charset="0"/>
                    <a:ea typeface="Times New Roman" charset="0"/>
                    <a:cs typeface="Times New Roman" charset="0"/>
                  </a:rPr>
                  <a:t>_</a:t>
                </a:r>
                <a:r>
                  <a:rPr lang="en-GB" sz="1400" i="0">
                    <a:solidFill>
                      <a:schemeClr val="accent5"/>
                    </a:solidFill>
                    <a:latin typeface="Cambria Math" charset="0"/>
                    <a:ea typeface="Times New Roman" charset="0"/>
                    <a:cs typeface="Times New Roman" charset="0"/>
                  </a:rPr>
                  <a:t>𝑜</a:t>
                </a:r>
                <a:r>
                  <a:rPr lang="en-GB" sz="1400" dirty="0">
                    <a:solidFill>
                      <a:schemeClr val="accent5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 is ambient temperature</a:t>
                </a:r>
                <a:endParaRPr lang="fr-FR" sz="1400" dirty="0">
                  <a:solidFill>
                    <a:schemeClr val="accent5"/>
                  </a:solidFill>
                  <a:latin typeface="Times New Roman" charset="0"/>
                  <a:ea typeface="Times New Roman" charset="0"/>
                  <a:cs typeface="Times New Roman" charset="0"/>
                </a:endParaRPr>
              </a:p>
              <a:p>
                <a:pPr lvl="1"/>
                <a:r>
                  <a:rPr lang="en-GB" sz="1400" dirty="0">
                    <a:solidFill>
                      <a:schemeClr val="accent5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and the gas velocity  (</a:t>
                </a:r>
                <a:r>
                  <a:rPr lang="en-GB" sz="1400" i="0">
                    <a:solidFill>
                      <a:schemeClr val="accent5"/>
                    </a:solidFill>
                    <a:latin typeface="Cambria Math" charset="0"/>
                    <a:ea typeface="Times New Roman" charset="0"/>
                    <a:cs typeface="Times New Roman" charset="0"/>
                  </a:rPr>
                  <a:t>𝑢</a:t>
                </a:r>
                <a:r>
                  <a:rPr lang="fr-FR" sz="1400" i="0">
                    <a:solidFill>
                      <a:schemeClr val="accent5"/>
                    </a:solidFill>
                    <a:latin typeface="Cambria Math" charset="0"/>
                    <a:ea typeface="Times New Roman" charset="0"/>
                    <a:cs typeface="Times New Roman" charset="0"/>
                  </a:rPr>
                  <a:t>_</a:t>
                </a:r>
                <a:r>
                  <a:rPr lang="en-GB" sz="1400" i="0">
                    <a:solidFill>
                      <a:schemeClr val="accent5"/>
                    </a:solidFill>
                    <a:latin typeface="Cambria Math" charset="0"/>
                    <a:ea typeface="Times New Roman" charset="0"/>
                    <a:cs typeface="Times New Roman" charset="0"/>
                  </a:rPr>
                  <a:t>𝑔</a:t>
                </a:r>
                <a:r>
                  <a:rPr lang="en-GB" sz="1400" dirty="0">
                    <a:solidFill>
                      <a:schemeClr val="accent5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) and its temperature (</a:t>
                </a:r>
                <a:r>
                  <a:rPr lang="en-GB" sz="1400" i="0">
                    <a:solidFill>
                      <a:schemeClr val="accent5"/>
                    </a:solidFill>
                    <a:latin typeface="Cambria Math" charset="0"/>
                    <a:ea typeface="Times New Roman" charset="0"/>
                    <a:cs typeface="Times New Roman" charset="0"/>
                  </a:rPr>
                  <a:t>𝑇</a:t>
                </a:r>
                <a:r>
                  <a:rPr lang="fr-FR" sz="1400" i="0">
                    <a:solidFill>
                      <a:schemeClr val="accent5"/>
                    </a:solidFill>
                    <a:latin typeface="Cambria Math" charset="0"/>
                    <a:ea typeface="Times New Roman" charset="0"/>
                    <a:cs typeface="Times New Roman" charset="0"/>
                  </a:rPr>
                  <a:t>_</a:t>
                </a:r>
                <a:r>
                  <a:rPr lang="en-GB" sz="1400" i="0">
                    <a:solidFill>
                      <a:schemeClr val="accent5"/>
                    </a:solidFill>
                    <a:latin typeface="Cambria Math" charset="0"/>
                    <a:ea typeface="Times New Roman" charset="0"/>
                    <a:cs typeface="Times New Roman" charset="0"/>
                  </a:rPr>
                  <a:t>𝑔</a:t>
                </a:r>
                <a:r>
                  <a:rPr lang="en-GB" sz="1400" dirty="0">
                    <a:solidFill>
                      <a:schemeClr val="accent5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) are calculated according to the </a:t>
                </a:r>
                <a:r>
                  <a:rPr lang="en-GB" sz="1400" i="0">
                    <a:solidFill>
                      <a:schemeClr val="accent5"/>
                    </a:solidFill>
                    <a:latin typeface="Cambria Math" charset="0"/>
                    <a:ea typeface="Times New Roman" charset="0"/>
                    <a:cs typeface="Times New Roman" charset="0"/>
                  </a:rPr>
                  <a:t>𝑋𝑐=2/3</a:t>
                </a:r>
                <a:r>
                  <a:rPr lang="en-GB" sz="1400" dirty="0">
                    <a:solidFill>
                      <a:schemeClr val="accent5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 is the convective part of the </a:t>
                </a:r>
                <a:r>
                  <a:rPr lang="en-GB" sz="1400" dirty="0" smtClean="0">
                    <a:solidFill>
                      <a:schemeClr val="accent5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fire</a:t>
                </a:r>
                <a:endParaRPr lang="fr-FR" sz="1400" dirty="0">
                  <a:solidFill>
                    <a:schemeClr val="accent5"/>
                  </a:solidFill>
                  <a:latin typeface="Times New Roman" charset="0"/>
                  <a:ea typeface="Times New Roman" charset="0"/>
                  <a:cs typeface="Times New Roman" charset="0"/>
                </a:endParaRPr>
              </a:p>
              <a:p>
                <a:pPr lvl="1"/>
                <a:r>
                  <a:rPr lang="en-GB" sz="1400" i="0">
                    <a:solidFill>
                      <a:schemeClr val="accent5"/>
                    </a:solidFill>
                    <a:latin typeface="Cambria Math" charset="0"/>
                    <a:ea typeface="Times New Roman" charset="0"/>
                    <a:cs typeface="Times New Roman" charset="0"/>
                  </a:rPr>
                  <a:t>𝑥</a:t>
                </a:r>
                <a:r>
                  <a:rPr lang="en-GB" sz="1400" dirty="0">
                    <a:solidFill>
                      <a:schemeClr val="accent5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 is the longitudinal distance from the sprinkler head to the fire </a:t>
                </a:r>
                <a:r>
                  <a:rPr lang="en-GB" sz="1400" dirty="0" smtClean="0">
                    <a:solidFill>
                      <a:schemeClr val="accent5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(</a:t>
                </a:r>
                <a:r>
                  <a:rPr lang="en-GB" sz="1400" dirty="0">
                    <a:solidFill>
                      <a:schemeClr val="accent5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assumed </a:t>
                </a:r>
                <a:r>
                  <a:rPr lang="en-GB" sz="1400" dirty="0" smtClean="0">
                    <a:solidFill>
                      <a:schemeClr val="accent5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1.5m</a:t>
                </a:r>
                <a:r>
                  <a:rPr lang="en-GB" sz="1400" dirty="0">
                    <a:solidFill>
                      <a:schemeClr val="accent5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)</a:t>
                </a:r>
                <a:endParaRPr lang="fr-FR" sz="1400" dirty="0">
                  <a:solidFill>
                    <a:schemeClr val="accent5"/>
                  </a:solidFill>
                  <a:latin typeface="Times New Roman" charset="0"/>
                  <a:ea typeface="Times New Roman" charset="0"/>
                  <a:cs typeface="Times New Roman" charset="0"/>
                </a:endParaRPr>
              </a:p>
              <a:p>
                <a:pPr lvl="1"/>
                <a:r>
                  <a:rPr lang="en-GB" sz="1400" i="0">
                    <a:solidFill>
                      <a:schemeClr val="accent5"/>
                    </a:solidFill>
                    <a:latin typeface="Cambria Math" charset="0"/>
                    <a:ea typeface="Times New Roman" charset="0"/>
                    <a:cs typeface="Times New Roman" charset="0"/>
                  </a:rPr>
                  <a:t>𝐻</a:t>
                </a:r>
                <a:r>
                  <a:rPr lang="en-GB" sz="1400" dirty="0">
                    <a:solidFill>
                      <a:schemeClr val="accent5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 is the </a:t>
                </a:r>
                <a:r>
                  <a:rPr lang="en-GB" sz="1400" dirty="0" smtClean="0">
                    <a:solidFill>
                      <a:schemeClr val="accent5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height </a:t>
                </a:r>
                <a:r>
                  <a:rPr lang="en-GB" sz="1400" dirty="0">
                    <a:solidFill>
                      <a:schemeClr val="accent5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to the </a:t>
                </a:r>
                <a:r>
                  <a:rPr lang="en-GB" sz="1400" dirty="0" smtClean="0">
                    <a:solidFill>
                      <a:schemeClr val="accent5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fire (assumed 3m)</a:t>
                </a:r>
                <a:endParaRPr lang="fr-FR" sz="1400" dirty="0">
                  <a:solidFill>
                    <a:schemeClr val="accent5"/>
                  </a:solidFill>
                  <a:latin typeface="Times New Roman" charset="0"/>
                  <a:ea typeface="Times New Roman" charset="0"/>
                  <a:cs typeface="Times New Roman" charset="0"/>
                </a:endParaRPr>
              </a:p>
              <a:p>
                <a:endParaRPr lang="fr-FR" dirty="0"/>
              </a:p>
            </p:txBody>
          </p:sp>
        </mc:Fallback>
      </mc:AlternateContent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21F87-EFBE-4171-A2A2-71EF8C0AE0BC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65626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es commentaires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>
                  <a:spcAft>
                    <a:spcPts val="0"/>
                  </a:spcAft>
                </a:pPr>
                <a:r>
                  <a:rPr lang="en-GB" sz="1500" dirty="0" smtClean="0">
                    <a:solidFill>
                      <a:schemeClr val="accent6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If 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fr-FR" sz="1500" b="1" i="1">
                            <a:solidFill>
                              <a:schemeClr val="accent6"/>
                            </a:solidFill>
                            <a:effectLst/>
                            <a:latin typeface="Cambria Math" panose="02040503050406030204" pitchFamily="18" charset="0"/>
                            <a:ea typeface="Times New Roman" charset="0"/>
                            <a:cs typeface="Times New Roman" charset="0"/>
                          </a:rPr>
                        </m:ctrlPr>
                      </m:accPr>
                      <m:e>
                        <m:r>
                          <a:rPr lang="en-GB" sz="1500" b="1" i="1">
                            <a:solidFill>
                              <a:schemeClr val="accent6"/>
                            </a:solidFill>
                            <a:effectLst/>
                            <a:latin typeface="Cambria Math" charset="0"/>
                            <a:ea typeface="Times New Roman" charset="0"/>
                            <a:cs typeface="Times New Roman" charset="0"/>
                          </a:rPr>
                          <m:t>𝒒</m:t>
                        </m:r>
                      </m:e>
                    </m:acc>
                    <m:d>
                      <m:dPr>
                        <m:ctrlPr>
                          <a:rPr lang="fr-FR" sz="1500" b="1" i="1">
                            <a:solidFill>
                              <a:schemeClr val="accent6"/>
                            </a:solidFill>
                            <a:effectLst/>
                            <a:latin typeface="Cambria Math" panose="02040503050406030204" pitchFamily="18" charset="0"/>
                            <a:ea typeface="Times New Roman" charset="0"/>
                            <a:cs typeface="Times New Roman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1500" b="1" i="1">
                                <a:solidFill>
                                  <a:schemeClr val="accent6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charset="0"/>
                                <a:cs typeface="Times New Roman" charset="0"/>
                              </a:rPr>
                            </m:ctrlPr>
                          </m:sSubPr>
                          <m:e>
                            <m:r>
                              <a:rPr lang="en-GB" sz="1500" b="1" i="1">
                                <a:solidFill>
                                  <a:schemeClr val="accent6"/>
                                </a:solidFill>
                                <a:effectLst/>
                                <a:latin typeface="Cambria Math" charset="0"/>
                                <a:ea typeface="Times New Roman" charset="0"/>
                                <a:cs typeface="Times New Roman" charset="0"/>
                              </a:rPr>
                              <m:t>𝒕</m:t>
                            </m:r>
                          </m:e>
                          <m:sub>
                            <m:r>
                              <a:rPr lang="en-GB" sz="1500" b="1" i="1">
                                <a:solidFill>
                                  <a:schemeClr val="accent6"/>
                                </a:solidFill>
                                <a:effectLst/>
                                <a:latin typeface="Cambria Math" charset="0"/>
                                <a:ea typeface="Times New Roman" charset="0"/>
                                <a:cs typeface="Times New Roman" charset="0"/>
                              </a:rPr>
                              <m:t>𝒔</m:t>
                            </m:r>
                          </m:sub>
                        </m:sSub>
                      </m:e>
                    </m:d>
                    <m:r>
                      <a:rPr lang="en-GB" sz="1500" b="1" i="1">
                        <a:solidFill>
                          <a:schemeClr val="accent6"/>
                        </a:solidFill>
                        <a:effectLst/>
                        <a:latin typeface="Cambria Math" charset="0"/>
                        <a:ea typeface="Times New Roman" charset="0"/>
                        <a:cs typeface="Times New Roman" charset="0"/>
                      </a:rPr>
                      <m:t>=</m:t>
                    </m:r>
                    <m:acc>
                      <m:accPr>
                        <m:chr m:val="̇"/>
                        <m:ctrlPr>
                          <a:rPr lang="fr-FR" sz="1500" b="1" i="1">
                            <a:solidFill>
                              <a:schemeClr val="accent6"/>
                            </a:solidFill>
                            <a:effectLst/>
                            <a:latin typeface="Cambria Math" panose="02040503050406030204" pitchFamily="18" charset="0"/>
                            <a:ea typeface="Times New Roman" charset="0"/>
                            <a:cs typeface="Times New Roman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fr-FR" sz="1500" b="1" i="1">
                                <a:solidFill>
                                  <a:schemeClr val="accent6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charset="0"/>
                                <a:cs typeface="Times New Roman" charset="0"/>
                              </a:rPr>
                            </m:ctrlPr>
                          </m:sSubPr>
                          <m:e>
                            <m:r>
                              <a:rPr lang="en-GB" sz="1500" b="1" i="1">
                                <a:solidFill>
                                  <a:schemeClr val="accent6"/>
                                </a:solidFill>
                                <a:effectLst/>
                                <a:latin typeface="Cambria Math" charset="0"/>
                                <a:ea typeface="Times New Roman" charset="0"/>
                                <a:cs typeface="Times New Roman" charset="0"/>
                              </a:rPr>
                              <m:t>𝒒</m:t>
                            </m:r>
                          </m:e>
                          <m:sub>
                            <m:r>
                              <a:rPr lang="en-GB" sz="1500" b="1" i="1">
                                <a:solidFill>
                                  <a:schemeClr val="accent6"/>
                                </a:solidFill>
                                <a:effectLst/>
                                <a:latin typeface="Cambria Math" charset="0"/>
                                <a:ea typeface="Times New Roman" charset="0"/>
                                <a:cs typeface="Times New Roman" charset="0"/>
                              </a:rPr>
                              <m:t>𝒔</m:t>
                            </m:r>
                          </m:sub>
                        </m:sSub>
                      </m:e>
                    </m:acc>
                    <m:r>
                      <a:rPr lang="en-GB" sz="1500" b="1" i="1">
                        <a:solidFill>
                          <a:schemeClr val="accent6"/>
                        </a:solidFill>
                        <a:effectLst/>
                        <a:latin typeface="Cambria Math" charset="0"/>
                        <a:ea typeface="Times New Roman" charset="0"/>
                        <a:cs typeface="Times New Roman" charset="0"/>
                      </a:rPr>
                      <m:t>&lt;</m:t>
                    </m:r>
                    <m:r>
                      <a:rPr lang="en-GB" sz="1500" b="1" i="1">
                        <a:solidFill>
                          <a:schemeClr val="accent6"/>
                        </a:solidFill>
                        <a:effectLst/>
                        <a:latin typeface="Cambria Math" charset="0"/>
                        <a:ea typeface="Times New Roman" charset="0"/>
                        <a:cs typeface="Times New Roman" charset="0"/>
                      </a:rPr>
                      <m:t>𝟓</m:t>
                    </m:r>
                    <m:r>
                      <a:rPr lang="en-GB" sz="1500" b="1" i="1">
                        <a:solidFill>
                          <a:schemeClr val="accent6"/>
                        </a:solidFill>
                        <a:effectLst/>
                        <a:latin typeface="Cambria Math" charset="0"/>
                        <a:ea typeface="Times New Roman" charset="0"/>
                        <a:cs typeface="Times New Roman" charset="0"/>
                      </a:rPr>
                      <m:t>𝑴𝑾</m:t>
                    </m:r>
                    <m:r>
                      <a:rPr lang="fr-CH" sz="1500" b="1" i="0" smtClean="0">
                        <a:solidFill>
                          <a:schemeClr val="accent6"/>
                        </a:solidFill>
                        <a:effectLst/>
                        <a:latin typeface="Cambria Math" charset="0"/>
                        <a:ea typeface="Times New Roman" charset="0"/>
                        <a:cs typeface="Times New Roman" charset="0"/>
                      </a:rPr>
                      <m:t> </m:t>
                    </m:r>
                  </m:oMath>
                </a14:m>
                <a:r>
                  <a:rPr lang="fr-CH" sz="1500" b="1" i="0" dirty="0" smtClean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	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FR" sz="1500" i="1">
                            <a:solidFill>
                              <a:schemeClr val="accent6"/>
                            </a:solidFill>
                            <a:effectLst/>
                            <a:latin typeface="Cambria Math" panose="02040503050406030204" pitchFamily="18" charset="0"/>
                            <a:ea typeface="Times New Roman" charset="0"/>
                            <a:cs typeface="Times New Roman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fr-FR" sz="1500" i="1">
                                <a:solidFill>
                                  <a:schemeClr val="accent6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charset="0"/>
                                <a:cs typeface="Times New Roman" charset="0"/>
                              </a:rPr>
                            </m:ctrlPr>
                          </m:mPr>
                          <m:mr>
                            <m:e>
                              <m:acc>
                                <m:accPr>
                                  <m:chr m:val="̇"/>
                                  <m:ctrlPr>
                                    <a:rPr lang="fr-FR" sz="1500" i="1">
                                      <a:solidFill>
                                        <a:schemeClr val="accent6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charset="0"/>
                                      <a:cs typeface="Times New Roman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fr-FR" sz="1500" i="1">
                                          <a:solidFill>
                                            <a:schemeClr val="accent6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500" i="1">
                                          <a:solidFill>
                                            <a:schemeClr val="accent6"/>
                                          </a:solidFill>
                                          <a:effectLst/>
                                          <a:latin typeface="Cambria Math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GB" sz="1500" i="1">
                                          <a:solidFill>
                                            <a:schemeClr val="accent6"/>
                                          </a:solidFill>
                                          <a:effectLst/>
                                          <a:latin typeface="Cambria Math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</m:e>
                              </m:acc>
                              <m:d>
                                <m:dPr>
                                  <m:ctrlPr>
                                    <a:rPr lang="fr-FR" sz="1500" i="1">
                                      <a:solidFill>
                                        <a:schemeClr val="accent6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charset="0"/>
                                      <a:cs typeface="Times New Roman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500" i="1">
                                      <a:solidFill>
                                        <a:schemeClr val="accent6"/>
                                      </a:solidFill>
                                      <a:effectLst/>
                                      <a:latin typeface="Cambria Math" charset="0"/>
                                      <a:ea typeface="Times New Roman" charset="0"/>
                                      <a:cs typeface="Times New Roman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GB" sz="1500" i="1">
                                  <a:solidFill>
                                    <a:schemeClr val="accent6"/>
                                  </a:solidFill>
                                  <a:effectLst/>
                                  <a:latin typeface="Cambria Math" charset="0"/>
                                  <a:ea typeface="Times New Roman" charset="0"/>
                                  <a:cs typeface="Times New Roman" charset="0"/>
                                </a:rPr>
                                <m:t>=</m:t>
                              </m:r>
                              <m:acc>
                                <m:accPr>
                                  <m:chr m:val="̇"/>
                                  <m:ctrlPr>
                                    <a:rPr lang="fr-FR" sz="1500" i="1">
                                      <a:solidFill>
                                        <a:schemeClr val="accent6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charset="0"/>
                                      <a:cs typeface="Times New Roman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fr-FR" sz="1500" i="1">
                                          <a:solidFill>
                                            <a:schemeClr val="accent6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500" i="1">
                                          <a:solidFill>
                                            <a:schemeClr val="accent6"/>
                                          </a:solidFill>
                                          <a:effectLst/>
                                          <a:latin typeface="Cambria Math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GB" sz="1500" i="1">
                                          <a:solidFill>
                                            <a:schemeClr val="accent6"/>
                                          </a:solidFill>
                                          <a:effectLst/>
                                          <a:latin typeface="Cambria Math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</m:e>
                              </m:acc>
                              <m:r>
                                <a:rPr lang="en-GB" sz="1500" i="1">
                                  <a:solidFill>
                                    <a:schemeClr val="accent6"/>
                                  </a:solidFill>
                                  <a:effectLst/>
                                  <a:latin typeface="Cambria Math" charset="0"/>
                                  <a:ea typeface="Times New Roman" charset="0"/>
                                  <a:cs typeface="Times New Roman" charset="0"/>
                                </a:rPr>
                                <m:t>−</m:t>
                              </m:r>
                              <m:d>
                                <m:dPr>
                                  <m:ctrlPr>
                                    <a:rPr lang="fr-FR" sz="1500" i="1">
                                      <a:solidFill>
                                        <a:schemeClr val="accent6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charset="0"/>
                                      <a:cs typeface="Times New Roman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fr-FR" sz="1500" i="1">
                                          <a:solidFill>
                                            <a:schemeClr val="accent6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</m:ctrlPr>
                                    </m:fPr>
                                    <m:num>
                                      <m:acc>
                                        <m:accPr>
                                          <m:chr m:val="̇"/>
                                          <m:ctrlPr>
                                            <a:rPr lang="fr-FR" sz="1500" i="1">
                                              <a:solidFill>
                                                <a:schemeClr val="accent6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</m:ctrlPr>
                                        </m:accPr>
                                        <m:e>
                                          <m:sSub>
                                            <m:sSubPr>
                                              <m:ctrlPr>
                                                <a:rPr lang="fr-FR" sz="1500" i="1">
                                                  <a:solidFill>
                                                    <a:schemeClr val="accent6"/>
                                                  </a:solidFill>
                                                  <a:effectLst/>
                                                  <a:latin typeface="Cambria Math" panose="02040503050406030204" pitchFamily="18" charset="0"/>
                                                  <a:ea typeface="Times New Roman" charset="0"/>
                                                  <a:cs typeface="Times New Roman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GB" sz="1500" i="1">
                                                  <a:solidFill>
                                                    <a:schemeClr val="accent6"/>
                                                  </a:solidFill>
                                                  <a:effectLst/>
                                                  <a:latin typeface="Cambria Math" charset="0"/>
                                                  <a:ea typeface="Times New Roman" charset="0"/>
                                                  <a:cs typeface="Times New Roman" charset="0"/>
                                                </a:rPr>
                                                <m:t>𝑞</m:t>
                                              </m:r>
                                            </m:e>
                                            <m:sub>
                                              <m:r>
                                                <a:rPr lang="en-GB" sz="1500" i="1">
                                                  <a:solidFill>
                                                    <a:schemeClr val="accent6"/>
                                                  </a:solidFill>
                                                  <a:effectLst/>
                                                  <a:latin typeface="Cambria Math" charset="0"/>
                                                  <a:ea typeface="Times New Roman" charset="0"/>
                                                  <a:cs typeface="Times New Roman" charset="0"/>
                                                </a:rPr>
                                                <m:t>𝑠</m:t>
                                              </m:r>
                                            </m:sub>
                                          </m:sSub>
                                        </m:e>
                                      </m:acc>
                                      <m:r>
                                        <a:rPr lang="en-GB" sz="1500" i="1">
                                          <a:solidFill>
                                            <a:schemeClr val="accent6"/>
                                          </a:solidFill>
                                          <a:effectLst/>
                                          <a:latin typeface="Cambria Math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  <m:t>−</m:t>
                                      </m:r>
                                      <m:f>
                                        <m:fPr>
                                          <m:ctrlPr>
                                            <a:rPr lang="fr-FR" sz="1500" i="1">
                                              <a:solidFill>
                                                <a:schemeClr val="accent6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</m:ctrlPr>
                                        </m:fPr>
                                        <m:num>
                                          <m:acc>
                                            <m:accPr>
                                              <m:chr m:val="̇"/>
                                              <m:ctrlPr>
                                                <a:rPr lang="fr-FR" sz="1500" i="1">
                                                  <a:solidFill>
                                                    <a:schemeClr val="accent6"/>
                                                  </a:solidFill>
                                                  <a:effectLst/>
                                                  <a:latin typeface="Cambria Math" panose="02040503050406030204" pitchFamily="18" charset="0"/>
                                                  <a:ea typeface="Times New Roman" charset="0"/>
                                                  <a:cs typeface="Times New Roman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sSub>
                                                <m:sSubPr>
                                                  <m:ctrlPr>
                                                    <a:rPr lang="fr-FR" sz="1500" i="1">
                                                      <a:solidFill>
                                                        <a:schemeClr val="accent6"/>
                                                      </a:solidFill>
                                                      <a:effectLst/>
                                                      <a:latin typeface="Cambria Math" panose="02040503050406030204" pitchFamily="18" charset="0"/>
                                                      <a:ea typeface="Times New Roman" charset="0"/>
                                                      <a:cs typeface="Times New Roman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en-GB" sz="1500" i="1">
                                                      <a:solidFill>
                                                        <a:schemeClr val="accent6"/>
                                                      </a:solidFill>
                                                      <a:effectLst/>
                                                      <a:latin typeface="Cambria Math" charset="0"/>
                                                      <a:ea typeface="Times New Roman" charset="0"/>
                                                      <a:cs typeface="Times New Roman" charset="0"/>
                                                    </a:rPr>
                                                    <m:t>𝑞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GB" sz="1500" i="1">
                                                      <a:solidFill>
                                                        <a:schemeClr val="accent6"/>
                                                      </a:solidFill>
                                                      <a:effectLst/>
                                                      <a:latin typeface="Cambria Math" charset="0"/>
                                                      <a:ea typeface="Times New Roman" charset="0"/>
                                                      <a:cs typeface="Times New Roman" charset="0"/>
                                                    </a:rPr>
                                                    <m:t>𝑠</m:t>
                                                  </m:r>
                                                </m:sub>
                                              </m:sSub>
                                            </m:e>
                                          </m:acc>
                                        </m:num>
                                        <m:den>
                                          <m:r>
                                            <a:rPr lang="en-GB" sz="1500" i="1">
                                              <a:solidFill>
                                                <a:schemeClr val="accent6"/>
                                              </a:solidFill>
                                              <a:effectLst/>
                                              <a:latin typeface="Cambria Math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  <m:t>3</m:t>
                                          </m:r>
                                        </m:den>
                                      </m:f>
                                    </m:num>
                                    <m:den>
                                      <m:r>
                                        <a:rPr lang="en-GB" sz="1500" i="1">
                                          <a:solidFill>
                                            <a:schemeClr val="accent6"/>
                                          </a:solidFill>
                                          <a:effectLst/>
                                          <a:latin typeface="Cambria Math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  <m:t>60</m:t>
                                      </m:r>
                                    </m:den>
                                  </m:f>
                                </m:e>
                              </m:d>
                              <m:r>
                                <a:rPr lang="en-GB" sz="1500" i="1">
                                  <a:solidFill>
                                    <a:schemeClr val="accent6"/>
                                  </a:solidFill>
                                  <a:effectLst/>
                                  <a:latin typeface="Cambria Math" charset="0"/>
                                  <a:ea typeface="Times New Roman" charset="0"/>
                                  <a:cs typeface="Times New Roman" charset="0"/>
                                </a:rPr>
                                <m:t>·</m:t>
                              </m:r>
                              <m:r>
                                <a:rPr lang="en-GB" sz="1500" i="1">
                                  <a:solidFill>
                                    <a:schemeClr val="accent6"/>
                                  </a:solidFill>
                                  <a:effectLst/>
                                  <a:latin typeface="Cambria Math" charset="0"/>
                                  <a:ea typeface="Times New Roman" charset="0"/>
                                  <a:cs typeface="Times New Roman" charset="0"/>
                                </a:rPr>
                                <m:t>𝑡</m:t>
                              </m:r>
                              <m:r>
                                <a:rPr lang="en-GB" sz="1500" i="1">
                                  <a:solidFill>
                                    <a:schemeClr val="accent6"/>
                                  </a:solidFill>
                                  <a:effectLst/>
                                  <a:latin typeface="Cambria Math" charset="0"/>
                                  <a:ea typeface="Times New Roman" charset="0"/>
                                  <a:cs typeface="Times New Roman" charset="0"/>
                                </a:rPr>
                                <m:t>=</m:t>
                              </m:r>
                              <m:acc>
                                <m:accPr>
                                  <m:chr m:val="̇"/>
                                  <m:ctrlPr>
                                    <a:rPr lang="fr-FR" sz="1500" i="1">
                                      <a:solidFill>
                                        <a:schemeClr val="accent6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charset="0"/>
                                      <a:cs typeface="Times New Roman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fr-FR" sz="1500" i="1">
                                          <a:solidFill>
                                            <a:schemeClr val="accent6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500" i="1">
                                          <a:solidFill>
                                            <a:schemeClr val="accent6"/>
                                          </a:solidFill>
                                          <a:effectLst/>
                                          <a:latin typeface="Cambria Math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GB" sz="1500" i="1">
                                          <a:solidFill>
                                            <a:schemeClr val="accent6"/>
                                          </a:solidFill>
                                          <a:effectLst/>
                                          <a:latin typeface="Cambria Math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</m:e>
                              </m:acc>
                              <m:r>
                                <a:rPr lang="en-GB" sz="1500" i="1">
                                  <a:solidFill>
                                    <a:schemeClr val="accent6"/>
                                  </a:solidFill>
                                  <a:effectLst/>
                                  <a:latin typeface="Cambria Math" charset="0"/>
                                  <a:ea typeface="Times New Roman" charset="0"/>
                                  <a:cs typeface="Times New Roman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fr-FR" sz="1500" i="1">
                                      <a:solidFill>
                                        <a:schemeClr val="accent6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charset="0"/>
                                      <a:cs typeface="Times New Roman" charset="0"/>
                                    </a:rPr>
                                  </m:ctrlPr>
                                </m:fPr>
                                <m:num>
                                  <m:acc>
                                    <m:accPr>
                                      <m:chr m:val="̇"/>
                                      <m:ctrlPr>
                                        <a:rPr lang="fr-FR" sz="1500" i="1">
                                          <a:solidFill>
                                            <a:schemeClr val="accent6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fr-FR" sz="1500" i="1">
                                              <a:solidFill>
                                                <a:schemeClr val="accent6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sz="1500" i="1">
                                              <a:solidFill>
                                                <a:schemeClr val="accent6"/>
                                              </a:solidFill>
                                              <a:effectLst/>
                                              <a:latin typeface="Cambria Math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  <m:t>𝑞</m:t>
                                          </m:r>
                                        </m:e>
                                        <m:sub>
                                          <m:r>
                                            <a:rPr lang="en-GB" sz="1500" i="1">
                                              <a:solidFill>
                                                <a:schemeClr val="accent6"/>
                                              </a:solidFill>
                                              <a:effectLst/>
                                              <a:latin typeface="Cambria Math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  <m:t>𝑠</m:t>
                                          </m:r>
                                        </m:sub>
                                      </m:sSub>
                                    </m:e>
                                  </m:acc>
                                </m:num>
                                <m:den>
                                  <m:r>
                                    <a:rPr lang="en-GB" sz="1500" i="1">
                                      <a:solidFill>
                                        <a:schemeClr val="accent6"/>
                                      </a:solidFill>
                                      <a:effectLst/>
                                      <a:latin typeface="Cambria Math" charset="0"/>
                                      <a:ea typeface="Times New Roman" charset="0"/>
                                      <a:cs typeface="Times New Roman" charset="0"/>
                                    </a:rPr>
                                    <m:t>90</m:t>
                                  </m:r>
                                </m:den>
                              </m:f>
                              <m:r>
                                <a:rPr lang="en-GB" sz="1500" i="1">
                                  <a:solidFill>
                                    <a:schemeClr val="accent6"/>
                                  </a:solidFill>
                                  <a:effectLst/>
                                  <a:latin typeface="Cambria Math" charset="0"/>
                                  <a:ea typeface="Times New Roman" charset="0"/>
                                  <a:cs typeface="Times New Roman" charset="0"/>
                                </a:rPr>
                                <m:t>·</m:t>
                              </m:r>
                              <m:r>
                                <a:rPr lang="en-GB" sz="1500" i="1">
                                  <a:solidFill>
                                    <a:schemeClr val="accent6"/>
                                  </a:solidFill>
                                  <a:effectLst/>
                                  <a:latin typeface="Cambria Math" charset="0"/>
                                  <a:ea typeface="Times New Roman" charset="0"/>
                                  <a:cs typeface="Times New Roman" charset="0"/>
                                </a:rPr>
                                <m:t>𝑡</m:t>
                              </m:r>
                              <m:r>
                                <a:rPr lang="en-GB" sz="1500" i="1">
                                  <a:solidFill>
                                    <a:schemeClr val="accent6"/>
                                  </a:solidFill>
                                  <a:effectLst/>
                                  <a:latin typeface="Cambria Math" charset="0"/>
                                  <a:ea typeface="Times New Roman" charset="0"/>
                                  <a:cs typeface="Times New Roman" charset="0"/>
                                </a:rPr>
                                <m:t> → </m:t>
                              </m:r>
                              <m:r>
                                <a:rPr lang="en-GB" sz="1500" i="1">
                                  <a:solidFill>
                                    <a:schemeClr val="accent6"/>
                                  </a:solidFill>
                                  <a:effectLst/>
                                  <a:latin typeface="Cambria Math" charset="0"/>
                                  <a:ea typeface="Times New Roman" charset="0"/>
                                  <a:cs typeface="Times New Roman" charset="0"/>
                                </a:rPr>
                                <m:t>𝑓𝑜𝑟</m:t>
                              </m:r>
                              <m:r>
                                <a:rPr lang="en-GB" sz="1500" i="1">
                                  <a:solidFill>
                                    <a:schemeClr val="accent6"/>
                                  </a:solidFill>
                                  <a:effectLst/>
                                  <a:latin typeface="Cambria Math" charset="0"/>
                                  <a:ea typeface="Times New Roman" charset="0"/>
                                  <a:cs typeface="Times New Roman" charset="0"/>
                                </a:rPr>
                                <m:t> </m:t>
                              </m:r>
                              <m:r>
                                <a:rPr lang="en-GB" sz="1500" i="1">
                                  <a:solidFill>
                                    <a:schemeClr val="accent6"/>
                                  </a:solidFill>
                                  <a:effectLst/>
                                  <a:latin typeface="Cambria Math" charset="0"/>
                                  <a:ea typeface="Times New Roman" charset="0"/>
                                  <a:cs typeface="Times New Roman" charset="0"/>
                                </a:rPr>
                                <m:t>𝑡</m:t>
                              </m:r>
                              <m:r>
                                <a:rPr lang="en-GB" sz="1500" i="1">
                                  <a:solidFill>
                                    <a:schemeClr val="accent6"/>
                                  </a:solidFill>
                                  <a:effectLst/>
                                  <a:latin typeface="Cambria Math" charset="0"/>
                                  <a:ea typeface="Times New Roman" charset="0"/>
                                  <a:cs typeface="Times New Roman" charset="0"/>
                                </a:rPr>
                                <m:t>≤</m:t>
                              </m:r>
                              <m:sSub>
                                <m:sSubPr>
                                  <m:ctrlPr>
                                    <a:rPr lang="fr-FR" sz="1500" i="1">
                                      <a:solidFill>
                                        <a:schemeClr val="accent6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charset="0"/>
                                      <a:cs typeface="Times New Roman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500" i="1">
                                      <a:solidFill>
                                        <a:schemeClr val="accent6"/>
                                      </a:solidFill>
                                      <a:effectLst/>
                                      <a:latin typeface="Cambria Math" charset="0"/>
                                      <a:ea typeface="Times New Roman" charset="0"/>
                                      <a:cs typeface="Times New Roman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GB" sz="1500" i="1">
                                      <a:solidFill>
                                        <a:schemeClr val="accent6"/>
                                      </a:solidFill>
                                      <a:effectLst/>
                                      <a:latin typeface="Cambria Math" charset="0"/>
                                      <a:ea typeface="Times New Roman" charset="0"/>
                                      <a:cs typeface="Times New Roman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GB" sz="1500" i="1">
                                  <a:solidFill>
                                    <a:schemeClr val="accent6"/>
                                  </a:solidFill>
                                  <a:effectLst/>
                                  <a:latin typeface="Cambria Math" charset="0"/>
                                  <a:ea typeface="Times New Roman" charset="0"/>
                                  <a:cs typeface="Times New Roman" charset="0"/>
                                </a:rPr>
                                <m:t>+60</m:t>
                              </m:r>
                              <m:r>
                                <a:rPr lang="en-GB" sz="1500" i="1">
                                  <a:solidFill>
                                    <a:schemeClr val="accent6"/>
                                  </a:solidFill>
                                  <a:effectLst/>
                                  <a:latin typeface="Cambria Math" charset="0"/>
                                  <a:ea typeface="Times New Roman" charset="0"/>
                                  <a:cs typeface="Times New Roman" charset="0"/>
                                </a:rPr>
                                <m:t>𝑠</m:t>
                              </m:r>
                              <m:r>
                                <a:rPr lang="en-GB" sz="1500" i="1">
                                  <a:solidFill>
                                    <a:schemeClr val="accent6"/>
                                  </a:solidFill>
                                  <a:effectLst/>
                                  <a:latin typeface="Cambria Math" charset="0"/>
                                  <a:ea typeface="Times New Roman" charset="0"/>
                                  <a:cs typeface="Times New Roman" charset="0"/>
                                </a:rPr>
                                <m:t> </m:t>
                              </m:r>
                            </m:e>
                          </m:mr>
                          <m:mr>
                            <m:e>
                              <m:acc>
                                <m:accPr>
                                  <m:chr m:val="̇"/>
                                  <m:ctrlPr>
                                    <a:rPr lang="fr-FR" sz="1500" b="1" i="1">
                                      <a:solidFill>
                                        <a:schemeClr val="accent6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charset="0"/>
                                      <a:cs typeface="Times New Roman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fr-FR" sz="1500" b="1" i="1">
                                          <a:solidFill>
                                            <a:schemeClr val="accent6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500" b="1" i="1">
                                          <a:solidFill>
                                            <a:schemeClr val="accent6"/>
                                          </a:solidFill>
                                          <a:effectLst/>
                                          <a:latin typeface="Cambria Math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  <m:t>𝒒</m:t>
                                      </m:r>
                                    </m:e>
                                    <m:sub>
                                      <m:r>
                                        <a:rPr lang="en-GB" sz="1500" b="1" i="1">
                                          <a:solidFill>
                                            <a:schemeClr val="accent6"/>
                                          </a:solidFill>
                                          <a:effectLst/>
                                          <a:latin typeface="Cambria Math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  <m:t>𝒔</m:t>
                                      </m:r>
                                    </m:sub>
                                  </m:sSub>
                                </m:e>
                              </m:acc>
                              <m:d>
                                <m:dPr>
                                  <m:ctrlPr>
                                    <a:rPr lang="fr-FR" sz="1500" b="1" i="1">
                                      <a:solidFill>
                                        <a:schemeClr val="accent6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charset="0"/>
                                      <a:cs typeface="Times New Roman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500" b="1" i="1">
                                      <a:solidFill>
                                        <a:schemeClr val="accent6"/>
                                      </a:solidFill>
                                      <a:effectLst/>
                                      <a:latin typeface="Cambria Math" charset="0"/>
                                      <a:ea typeface="Times New Roman" charset="0"/>
                                      <a:cs typeface="Times New Roman" charset="0"/>
                                    </a:rPr>
                                    <m:t>𝒕</m:t>
                                  </m:r>
                                </m:e>
                              </m:d>
                              <m:r>
                                <a:rPr lang="en-GB" sz="1500" b="1" i="1">
                                  <a:solidFill>
                                    <a:schemeClr val="accent6"/>
                                  </a:solidFill>
                                  <a:effectLst/>
                                  <a:latin typeface="Cambria Math" charset="0"/>
                                  <a:ea typeface="Times New Roman" charset="0"/>
                                  <a:cs typeface="Times New Roman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fr-FR" sz="1500" b="1" i="1">
                                      <a:solidFill>
                                        <a:schemeClr val="accent6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charset="0"/>
                                      <a:cs typeface="Times New Roman" charset="0"/>
                                    </a:rPr>
                                  </m:ctrlPr>
                                </m:fPr>
                                <m:num>
                                  <m:acc>
                                    <m:accPr>
                                      <m:chr m:val="̇"/>
                                      <m:ctrlPr>
                                        <a:rPr lang="fr-FR" sz="1500" b="1" i="1">
                                          <a:solidFill>
                                            <a:schemeClr val="accent6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fr-FR" sz="1500" b="1" i="1">
                                              <a:solidFill>
                                                <a:schemeClr val="accent6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sz="1500" b="1" i="1">
                                              <a:solidFill>
                                                <a:schemeClr val="accent6"/>
                                              </a:solidFill>
                                              <a:effectLst/>
                                              <a:latin typeface="Cambria Math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  <m:t>𝒒</m:t>
                                          </m:r>
                                        </m:e>
                                        <m:sub>
                                          <m:r>
                                            <a:rPr lang="en-GB" sz="1500" b="1" i="1">
                                              <a:solidFill>
                                                <a:schemeClr val="accent6"/>
                                              </a:solidFill>
                                              <a:effectLst/>
                                              <a:latin typeface="Cambria Math" charset="0"/>
                                              <a:ea typeface="Times New Roman" charset="0"/>
                                              <a:cs typeface="Times New Roman" charset="0"/>
                                            </a:rPr>
                                            <m:t>𝒔</m:t>
                                          </m:r>
                                        </m:sub>
                                      </m:sSub>
                                    </m:e>
                                  </m:acc>
                                </m:num>
                                <m:den>
                                  <m:r>
                                    <a:rPr lang="en-GB" sz="1500" b="1" i="1">
                                      <a:solidFill>
                                        <a:schemeClr val="accent6"/>
                                      </a:solidFill>
                                      <a:effectLst/>
                                      <a:latin typeface="Cambria Math" charset="0"/>
                                      <a:ea typeface="Times New Roman" charset="0"/>
                                      <a:cs typeface="Times New Roman" charset="0"/>
                                    </a:rPr>
                                    <m:t>𝟑</m:t>
                                  </m:r>
                                </m:den>
                              </m:f>
                              <m:r>
                                <a:rPr lang="en-GB" sz="1500" i="1">
                                  <a:solidFill>
                                    <a:schemeClr val="accent6"/>
                                  </a:solidFill>
                                  <a:effectLst/>
                                  <a:latin typeface="Cambria Math" charset="0"/>
                                  <a:ea typeface="Times New Roman" charset="0"/>
                                  <a:cs typeface="Times New Roman" charset="0"/>
                                </a:rPr>
                                <m:t>                                                          → </m:t>
                              </m:r>
                              <m:r>
                                <a:rPr lang="en-GB" sz="1500" i="1">
                                  <a:solidFill>
                                    <a:schemeClr val="accent6"/>
                                  </a:solidFill>
                                  <a:effectLst/>
                                  <a:latin typeface="Cambria Math" charset="0"/>
                                  <a:ea typeface="Times New Roman" charset="0"/>
                                  <a:cs typeface="Times New Roman" charset="0"/>
                                </a:rPr>
                                <m:t>𝑓𝑜𝑟</m:t>
                              </m:r>
                              <m:r>
                                <a:rPr lang="en-GB" sz="1500" i="1">
                                  <a:solidFill>
                                    <a:schemeClr val="accent6"/>
                                  </a:solidFill>
                                  <a:effectLst/>
                                  <a:latin typeface="Cambria Math" charset="0"/>
                                  <a:ea typeface="Times New Roman" charset="0"/>
                                  <a:cs typeface="Times New Roman" charset="0"/>
                                </a:rPr>
                                <m:t> </m:t>
                              </m:r>
                              <m:r>
                                <a:rPr lang="en-GB" sz="1500" i="1">
                                  <a:solidFill>
                                    <a:schemeClr val="accent6"/>
                                  </a:solidFill>
                                  <a:effectLst/>
                                  <a:latin typeface="Cambria Math" charset="0"/>
                                  <a:ea typeface="Times New Roman" charset="0"/>
                                  <a:cs typeface="Times New Roman" charset="0"/>
                                </a:rPr>
                                <m:t>𝑡</m:t>
                              </m:r>
                              <m:r>
                                <a:rPr lang="en-GB" sz="1500" i="1">
                                  <a:solidFill>
                                    <a:schemeClr val="accent6"/>
                                  </a:solidFill>
                                  <a:effectLst/>
                                  <a:latin typeface="Cambria Math" charset="0"/>
                                  <a:ea typeface="Times New Roman" charset="0"/>
                                  <a:cs typeface="Times New Roman" charset="0"/>
                                </a:rPr>
                                <m:t>&gt;</m:t>
                              </m:r>
                              <m:sSub>
                                <m:sSubPr>
                                  <m:ctrlPr>
                                    <a:rPr lang="fr-FR" sz="1500" i="1">
                                      <a:solidFill>
                                        <a:schemeClr val="accent6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charset="0"/>
                                      <a:cs typeface="Times New Roman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500" i="1">
                                      <a:solidFill>
                                        <a:schemeClr val="accent6"/>
                                      </a:solidFill>
                                      <a:effectLst/>
                                      <a:latin typeface="Cambria Math" charset="0"/>
                                      <a:ea typeface="Times New Roman" charset="0"/>
                                      <a:cs typeface="Times New Roman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GB" sz="1500" i="1">
                                      <a:solidFill>
                                        <a:schemeClr val="accent6"/>
                                      </a:solidFill>
                                      <a:effectLst/>
                                      <a:latin typeface="Cambria Math" charset="0"/>
                                      <a:ea typeface="Times New Roman" charset="0"/>
                                      <a:cs typeface="Times New Roman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GB" sz="1500" i="1">
                                  <a:solidFill>
                                    <a:schemeClr val="accent6"/>
                                  </a:solidFill>
                                  <a:effectLst/>
                                  <a:latin typeface="Cambria Math" charset="0"/>
                                  <a:ea typeface="Times New Roman" charset="0"/>
                                  <a:cs typeface="Times New Roman" charset="0"/>
                                </a:rPr>
                                <m:t>+60</m:t>
                              </m:r>
                              <m:r>
                                <a:rPr lang="en-GB" sz="1500" i="1">
                                  <a:solidFill>
                                    <a:schemeClr val="accent6"/>
                                  </a:solidFill>
                                  <a:effectLst/>
                                  <a:latin typeface="Cambria Math" charset="0"/>
                                  <a:ea typeface="Times New Roman" charset="0"/>
                                  <a:cs typeface="Times New Roman" charset="0"/>
                                </a:rPr>
                                <m:t>𝑠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fr-FR" sz="1500" dirty="0">
                  <a:solidFill>
                    <a:schemeClr val="accent6"/>
                  </a:solidFill>
                  <a:effectLst/>
                  <a:latin typeface="Times New Roman" charset="0"/>
                  <a:ea typeface="Times New Roman" charset="0"/>
                  <a:cs typeface="Times New Roman" charset="0"/>
                </a:endParaRPr>
              </a:p>
              <a:p>
                <a:pPr>
                  <a:spcAft>
                    <a:spcPts val="0"/>
                  </a:spcAft>
                </a:pPr>
                <a:r>
                  <a:rPr lang="en-GB" sz="1500" dirty="0">
                    <a:solidFill>
                      <a:schemeClr val="accent6"/>
                    </a:solidFill>
                    <a:effectLst/>
                    <a:latin typeface="Times New Roman" charset="0"/>
                    <a:ea typeface="Times New Roman" charset="0"/>
                    <a:cs typeface="Times New Roman" charset="0"/>
                  </a:rPr>
                  <a:t> </a:t>
                </a:r>
                <a:endParaRPr lang="fr-FR" sz="1500" dirty="0">
                  <a:solidFill>
                    <a:schemeClr val="accent6"/>
                  </a:solidFill>
                  <a:effectLst/>
                  <a:latin typeface="Times New Roman" charset="0"/>
                  <a:ea typeface="Times New Roman" charset="0"/>
                  <a:cs typeface="Times New Roman" charset="0"/>
                </a:endParaRPr>
              </a:p>
              <a:p>
                <a:pPr>
                  <a:spcAft>
                    <a:spcPts val="0"/>
                  </a:spcAft>
                </a:pPr>
                <a:r>
                  <a:rPr lang="en-GB" sz="1500" dirty="0">
                    <a:solidFill>
                      <a:schemeClr val="accent6"/>
                    </a:solidFill>
                    <a:effectLst/>
                    <a:latin typeface="Times New Roman" charset="0"/>
                    <a:ea typeface="Times New Roman" charset="0"/>
                    <a:cs typeface="Times New Roman" charset="0"/>
                  </a:rPr>
                  <a:t>If 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fr-FR" sz="1500" b="1" i="1">
                            <a:solidFill>
                              <a:schemeClr val="accent6"/>
                            </a:solidFill>
                            <a:effectLst/>
                            <a:latin typeface="Cambria Math" panose="02040503050406030204" pitchFamily="18" charset="0"/>
                            <a:ea typeface="Times New Roman" charset="0"/>
                            <a:cs typeface="Times New Roman" charset="0"/>
                          </a:rPr>
                        </m:ctrlPr>
                      </m:accPr>
                      <m:e>
                        <m:r>
                          <a:rPr lang="en-GB" sz="1500" b="1" i="1">
                            <a:solidFill>
                              <a:schemeClr val="accent6"/>
                            </a:solidFill>
                            <a:effectLst/>
                            <a:latin typeface="Cambria Math" charset="0"/>
                            <a:ea typeface="Times New Roman" charset="0"/>
                            <a:cs typeface="Times New Roman" charset="0"/>
                          </a:rPr>
                          <m:t>𝒒</m:t>
                        </m:r>
                      </m:e>
                    </m:acc>
                    <m:d>
                      <m:dPr>
                        <m:ctrlPr>
                          <a:rPr lang="fr-FR" sz="1500" b="1" i="1">
                            <a:solidFill>
                              <a:schemeClr val="accent6"/>
                            </a:solidFill>
                            <a:effectLst/>
                            <a:latin typeface="Cambria Math" panose="02040503050406030204" pitchFamily="18" charset="0"/>
                            <a:ea typeface="Times New Roman" charset="0"/>
                            <a:cs typeface="Times New Roman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1500" b="1" i="1">
                                <a:solidFill>
                                  <a:schemeClr val="accent6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charset="0"/>
                                <a:cs typeface="Times New Roman" charset="0"/>
                              </a:rPr>
                            </m:ctrlPr>
                          </m:sSubPr>
                          <m:e>
                            <m:r>
                              <a:rPr lang="en-GB" sz="1500" b="1" i="1">
                                <a:solidFill>
                                  <a:schemeClr val="accent6"/>
                                </a:solidFill>
                                <a:effectLst/>
                                <a:latin typeface="Cambria Math" charset="0"/>
                                <a:ea typeface="Times New Roman" charset="0"/>
                                <a:cs typeface="Times New Roman" charset="0"/>
                              </a:rPr>
                              <m:t>𝒕</m:t>
                            </m:r>
                          </m:e>
                          <m:sub>
                            <m:r>
                              <a:rPr lang="en-GB" sz="1500" b="1" i="1">
                                <a:solidFill>
                                  <a:schemeClr val="accent6"/>
                                </a:solidFill>
                                <a:effectLst/>
                                <a:latin typeface="Cambria Math" charset="0"/>
                                <a:ea typeface="Times New Roman" charset="0"/>
                                <a:cs typeface="Times New Roman" charset="0"/>
                              </a:rPr>
                              <m:t>𝒔</m:t>
                            </m:r>
                          </m:sub>
                        </m:sSub>
                      </m:e>
                    </m:d>
                    <m:r>
                      <a:rPr lang="en-GB" sz="1500" b="1" i="1">
                        <a:solidFill>
                          <a:schemeClr val="accent6"/>
                        </a:solidFill>
                        <a:effectLst/>
                        <a:latin typeface="Cambria Math" charset="0"/>
                        <a:ea typeface="Times New Roman" charset="0"/>
                        <a:cs typeface="Times New Roman" charset="0"/>
                      </a:rPr>
                      <m:t>=</m:t>
                    </m:r>
                    <m:acc>
                      <m:accPr>
                        <m:chr m:val="̇"/>
                        <m:ctrlPr>
                          <a:rPr lang="fr-FR" sz="1500" b="1" i="1">
                            <a:solidFill>
                              <a:schemeClr val="accent6"/>
                            </a:solidFill>
                            <a:effectLst/>
                            <a:latin typeface="Cambria Math" panose="02040503050406030204" pitchFamily="18" charset="0"/>
                            <a:ea typeface="Times New Roman" charset="0"/>
                            <a:cs typeface="Times New Roman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fr-FR" sz="1500" b="1" i="1">
                                <a:solidFill>
                                  <a:schemeClr val="accent6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charset="0"/>
                                <a:cs typeface="Times New Roman" charset="0"/>
                              </a:rPr>
                            </m:ctrlPr>
                          </m:sSubPr>
                          <m:e>
                            <m:r>
                              <a:rPr lang="en-GB" sz="1500" b="1" i="1">
                                <a:solidFill>
                                  <a:schemeClr val="accent6"/>
                                </a:solidFill>
                                <a:effectLst/>
                                <a:latin typeface="Cambria Math" charset="0"/>
                                <a:ea typeface="Times New Roman" charset="0"/>
                                <a:cs typeface="Times New Roman" charset="0"/>
                              </a:rPr>
                              <m:t>𝒒</m:t>
                            </m:r>
                          </m:e>
                          <m:sub>
                            <m:r>
                              <a:rPr lang="en-GB" sz="1500" b="1" i="1">
                                <a:solidFill>
                                  <a:schemeClr val="accent6"/>
                                </a:solidFill>
                                <a:effectLst/>
                                <a:latin typeface="Cambria Math" charset="0"/>
                                <a:ea typeface="Times New Roman" charset="0"/>
                                <a:cs typeface="Times New Roman" charset="0"/>
                              </a:rPr>
                              <m:t>𝒔</m:t>
                            </m:r>
                          </m:sub>
                        </m:sSub>
                      </m:e>
                    </m:acc>
                    <m:r>
                      <a:rPr lang="en-GB" sz="1500" b="1" i="1">
                        <a:solidFill>
                          <a:schemeClr val="accent6"/>
                        </a:solidFill>
                        <a:effectLst/>
                        <a:latin typeface="Cambria Math" charset="0"/>
                        <a:ea typeface="Times New Roman" charset="0"/>
                        <a:cs typeface="Times New Roman" charset="0"/>
                      </a:rPr>
                      <m:t>&gt;</m:t>
                    </m:r>
                    <m:r>
                      <a:rPr lang="en-GB" sz="1500" b="1" i="1">
                        <a:solidFill>
                          <a:schemeClr val="accent6"/>
                        </a:solidFill>
                        <a:effectLst/>
                        <a:latin typeface="Cambria Math" charset="0"/>
                        <a:ea typeface="Times New Roman" charset="0"/>
                        <a:cs typeface="Times New Roman" charset="0"/>
                      </a:rPr>
                      <m:t>𝟓</m:t>
                    </m:r>
                    <m:r>
                      <a:rPr lang="en-GB" sz="1500" b="1" i="1">
                        <a:solidFill>
                          <a:schemeClr val="accent6"/>
                        </a:solidFill>
                        <a:effectLst/>
                        <a:latin typeface="Cambria Math" charset="0"/>
                        <a:ea typeface="Times New Roman" charset="0"/>
                        <a:cs typeface="Times New Roman" charset="0"/>
                      </a:rPr>
                      <m:t>𝑴𝑾</m:t>
                    </m:r>
                  </m:oMath>
                </a14:m>
                <a:r>
                  <a:rPr lang="en-GB" sz="1500" b="1" dirty="0">
                    <a:solidFill>
                      <a:schemeClr val="accent6"/>
                    </a:solidFill>
                    <a:effectLst/>
                    <a:latin typeface="Times New Roman" charset="0"/>
                    <a:ea typeface="Times New Roman" charset="0"/>
                    <a:cs typeface="Times New Roman" charset="0"/>
                  </a:rPr>
                  <a:t> </a:t>
                </a:r>
                <a:r>
                  <a:rPr lang="en-GB" sz="1500" dirty="0" smtClean="0">
                    <a:solidFill>
                      <a:schemeClr val="accent6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	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fr-FR" sz="1500" i="1">
                            <a:solidFill>
                              <a:schemeClr val="accent6"/>
                            </a:solidFill>
                            <a:effectLst/>
                            <a:latin typeface="Cambria Math" panose="02040503050406030204" pitchFamily="18" charset="0"/>
                            <a:ea typeface="Times New Roman" charset="0"/>
                            <a:cs typeface="Times New Roman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fr-FR" sz="1500" i="1">
                                <a:solidFill>
                                  <a:schemeClr val="accent6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charset="0"/>
                                <a:cs typeface="Times New Roman" charset="0"/>
                              </a:rPr>
                            </m:ctrlPr>
                          </m:sSubPr>
                          <m:e>
                            <m:r>
                              <a:rPr lang="en-GB" sz="1500" i="1">
                                <a:solidFill>
                                  <a:schemeClr val="accent6"/>
                                </a:solidFill>
                                <a:effectLst/>
                                <a:latin typeface="Cambria Math" charset="0"/>
                                <a:ea typeface="Times New Roman" charset="0"/>
                                <a:cs typeface="Times New Roman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GB" sz="1500" i="1">
                                <a:solidFill>
                                  <a:schemeClr val="accent6"/>
                                </a:solidFill>
                                <a:effectLst/>
                                <a:latin typeface="Cambria Math" charset="0"/>
                                <a:ea typeface="Times New Roman" charset="0"/>
                                <a:cs typeface="Times New Roman" charset="0"/>
                              </a:rPr>
                              <m:t>𝑠</m:t>
                            </m:r>
                          </m:sub>
                        </m:sSub>
                      </m:e>
                    </m:acc>
                    <m:d>
                      <m:dPr>
                        <m:ctrlPr>
                          <a:rPr lang="fr-FR" sz="1500" i="1">
                            <a:solidFill>
                              <a:schemeClr val="accent6"/>
                            </a:solidFill>
                            <a:effectLst/>
                            <a:latin typeface="Cambria Math" panose="02040503050406030204" pitchFamily="18" charset="0"/>
                            <a:ea typeface="Times New Roman" charset="0"/>
                            <a:cs typeface="Times New Roman" charset="0"/>
                          </a:rPr>
                        </m:ctrlPr>
                      </m:dPr>
                      <m:e>
                        <m:r>
                          <a:rPr lang="en-GB" sz="1500" i="1">
                            <a:solidFill>
                              <a:schemeClr val="accent6"/>
                            </a:solidFill>
                            <a:effectLst/>
                            <a:latin typeface="Cambria Math" charset="0"/>
                            <a:ea typeface="Times New Roman" charset="0"/>
                            <a:cs typeface="Times New Roman" charset="0"/>
                          </a:rPr>
                          <m:t>𝑡</m:t>
                        </m:r>
                      </m:e>
                    </m:d>
                    <m:r>
                      <a:rPr lang="en-GB" sz="1500" i="1">
                        <a:solidFill>
                          <a:schemeClr val="accent6"/>
                        </a:solidFill>
                        <a:effectLst/>
                        <a:latin typeface="Cambria Math" charset="0"/>
                        <a:ea typeface="Times New Roman" charset="0"/>
                        <a:cs typeface="Times New Roman" charset="0"/>
                      </a:rPr>
                      <m:t>=</m:t>
                    </m:r>
                    <m:acc>
                      <m:accPr>
                        <m:chr m:val="̇"/>
                        <m:ctrlPr>
                          <a:rPr lang="fr-FR" sz="1500" i="1">
                            <a:solidFill>
                              <a:schemeClr val="accent6"/>
                            </a:solidFill>
                            <a:effectLst/>
                            <a:latin typeface="Cambria Math" panose="02040503050406030204" pitchFamily="18" charset="0"/>
                            <a:ea typeface="Times New Roman" charset="0"/>
                            <a:cs typeface="Times New Roman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fr-FR" sz="1500" i="1">
                                <a:solidFill>
                                  <a:schemeClr val="accent6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charset="0"/>
                                <a:cs typeface="Times New Roman" charset="0"/>
                              </a:rPr>
                            </m:ctrlPr>
                          </m:sSubPr>
                          <m:e>
                            <m:r>
                              <a:rPr lang="en-GB" sz="1500" i="1">
                                <a:solidFill>
                                  <a:schemeClr val="accent6"/>
                                </a:solidFill>
                                <a:effectLst/>
                                <a:latin typeface="Cambria Math" charset="0"/>
                                <a:ea typeface="Times New Roman" charset="0"/>
                                <a:cs typeface="Times New Roman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GB" sz="1500" i="1">
                                <a:solidFill>
                                  <a:schemeClr val="accent6"/>
                                </a:solidFill>
                                <a:effectLst/>
                                <a:latin typeface="Cambria Math" charset="0"/>
                                <a:ea typeface="Times New Roman" charset="0"/>
                                <a:cs typeface="Times New Roman" charset="0"/>
                              </a:rPr>
                              <m:t>𝑠</m:t>
                            </m:r>
                          </m:sub>
                        </m:sSub>
                      </m:e>
                    </m:acc>
                  </m:oMath>
                </a14:m>
                <a:endParaRPr lang="fr-FR" sz="1500" dirty="0">
                  <a:solidFill>
                    <a:schemeClr val="accent6"/>
                  </a:solidFill>
                  <a:effectLst/>
                  <a:latin typeface="Times New Roman" charset="0"/>
                  <a:ea typeface="Times New Roman" charset="0"/>
                  <a:cs typeface="Times New Roman" charset="0"/>
                </a:endParaRPr>
              </a:p>
              <a:p>
                <a:pPr>
                  <a:spcAft>
                    <a:spcPts val="0"/>
                  </a:spcAft>
                </a:pPr>
                <a:r>
                  <a:rPr lang="en-GB" sz="1500" dirty="0">
                    <a:solidFill>
                      <a:schemeClr val="accent6"/>
                    </a:solidFill>
                    <a:effectLst/>
                    <a:latin typeface="Times New Roman" charset="0"/>
                    <a:ea typeface="Times New Roman" charset="0"/>
                    <a:cs typeface="Times New Roman" charset="0"/>
                  </a:rPr>
                  <a:t> </a:t>
                </a:r>
                <a:endParaRPr lang="fr-FR" sz="1500" dirty="0">
                  <a:solidFill>
                    <a:schemeClr val="accent6"/>
                  </a:solidFill>
                  <a:effectLst/>
                  <a:latin typeface="Times New Roman" charset="0"/>
                  <a:ea typeface="Times New Roman" charset="0"/>
                  <a:cs typeface="Times New Roman" charset="0"/>
                </a:endParaRPr>
              </a:p>
              <a:p>
                <a:endParaRPr lang="en-GB" sz="1500" dirty="0" smtClean="0">
                  <a:solidFill>
                    <a:schemeClr val="accent6"/>
                  </a:solidFill>
                  <a:effectLst/>
                  <a:latin typeface="Times New Roman" charset="0"/>
                  <a:ea typeface="Times New Roman" charset="0"/>
                  <a:cs typeface="Times New Roman" charset="0"/>
                </a:endParaRPr>
              </a:p>
              <a:p>
                <a:endParaRPr lang="en-GB" sz="1500" dirty="0" smtClean="0">
                  <a:solidFill>
                    <a:schemeClr val="accent6"/>
                  </a:solidFill>
                  <a:effectLst/>
                  <a:latin typeface="Times New Roman" charset="0"/>
                  <a:ea typeface="Times New Roman" charset="0"/>
                  <a:cs typeface="Times New Roman" charset="0"/>
                </a:endParaRPr>
              </a:p>
              <a:p>
                <a:endParaRPr lang="en-GB" sz="1500" dirty="0" smtClean="0">
                  <a:solidFill>
                    <a:schemeClr val="accent6"/>
                  </a:solidFill>
                  <a:effectLst/>
                  <a:latin typeface="Times New Roman" charset="0"/>
                  <a:ea typeface="Times New Roman" charset="0"/>
                  <a:cs typeface="Times New Roman" charset="0"/>
                </a:endParaRPr>
              </a:p>
              <a:p>
                <a:r>
                  <a:rPr lang="en-GB" sz="1500" dirty="0" smtClean="0">
                    <a:solidFill>
                      <a:schemeClr val="accent6"/>
                    </a:solidFill>
                    <a:effectLst/>
                    <a:latin typeface="Times New Roman" charset="0"/>
                    <a:ea typeface="Times New Roman" charset="0"/>
                    <a:cs typeface="Times New Roman" charset="0"/>
                  </a:rPr>
                  <a:t>Where:</a:t>
                </a:r>
              </a:p>
              <a:p>
                <a:pPr lvl="1"/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fr-FR" sz="1500" i="1">
                            <a:solidFill>
                              <a:schemeClr val="accent6"/>
                            </a:solidFill>
                            <a:effectLst/>
                            <a:latin typeface="Cambria Math" panose="02040503050406030204" pitchFamily="18" charset="0"/>
                            <a:ea typeface="Times New Roman" charset="0"/>
                            <a:cs typeface="Times New Roman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fr-FR" sz="1500" i="1">
                                <a:solidFill>
                                  <a:schemeClr val="accent6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charset="0"/>
                                <a:cs typeface="Times New Roman" charset="0"/>
                              </a:rPr>
                            </m:ctrlPr>
                          </m:sSubPr>
                          <m:e>
                            <m:r>
                              <a:rPr lang="en-GB" sz="1500" i="1">
                                <a:solidFill>
                                  <a:schemeClr val="accent6"/>
                                </a:solidFill>
                                <a:effectLst/>
                                <a:latin typeface="Cambria Math" charset="0"/>
                                <a:ea typeface="Times New Roman" charset="0"/>
                                <a:cs typeface="Times New Roman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GB" sz="1500" i="1">
                                <a:solidFill>
                                  <a:schemeClr val="accent6"/>
                                </a:solidFill>
                                <a:effectLst/>
                                <a:latin typeface="Cambria Math" charset="0"/>
                                <a:ea typeface="Times New Roman" charset="0"/>
                                <a:cs typeface="Times New Roman" charset="0"/>
                              </a:rPr>
                              <m:t>𝑠</m:t>
                            </m:r>
                          </m:sub>
                        </m:sSub>
                      </m:e>
                    </m:acc>
                  </m:oMath>
                </a14:m>
                <a:r>
                  <a:rPr lang="en-GB" sz="1500" dirty="0">
                    <a:solidFill>
                      <a:schemeClr val="accent6"/>
                    </a:solidFill>
                    <a:effectLst/>
                    <a:latin typeface="Times New Roman" charset="0"/>
                    <a:ea typeface="Times New Roman" charset="0"/>
                    <a:cs typeface="Times New Roman" charset="0"/>
                  </a:rPr>
                  <a:t> is the HRR at sprinkler activation time</a:t>
                </a:r>
                <a:r>
                  <a:rPr lang="fr-FR" sz="1500" dirty="0">
                    <a:solidFill>
                      <a:schemeClr val="accent6"/>
                    </a:solidFill>
                    <a:effectLst/>
                    <a:latin typeface="Times New Roman" charset="0"/>
                    <a:ea typeface="Times New Roman" charset="0"/>
                    <a:cs typeface="Times New Roman" charset="0"/>
                  </a:rPr>
                  <a:t> </a:t>
                </a:r>
                <a:r>
                  <a:rPr lang="fr-FR" sz="1500" i="1" dirty="0" err="1" smtClean="0">
                    <a:solidFill>
                      <a:schemeClr val="accent6"/>
                    </a:solidFill>
                    <a:effectLst/>
                    <a:latin typeface="Times New Roman" charset="0"/>
                    <a:ea typeface="Times New Roman" charset="0"/>
                    <a:cs typeface="Times New Roman" charset="0"/>
                  </a:rPr>
                  <a:t>t</a:t>
                </a:r>
                <a:r>
                  <a:rPr lang="fr-FR" sz="1500" i="1" baseline="-25000" dirty="0" err="1" smtClean="0">
                    <a:solidFill>
                      <a:schemeClr val="accent6"/>
                    </a:solidFill>
                    <a:effectLst/>
                    <a:latin typeface="Times New Roman" charset="0"/>
                    <a:ea typeface="Times New Roman" charset="0"/>
                    <a:cs typeface="Times New Roman" charset="0"/>
                  </a:rPr>
                  <a:t>s</a:t>
                </a:r>
                <a:endParaRPr lang="fr-FR" sz="1500" baseline="-25000" dirty="0">
                  <a:solidFill>
                    <a:schemeClr val="accent6"/>
                  </a:solidFill>
                  <a:latin typeface="Times New Roman" charset="0"/>
                  <a:ea typeface="Times New Roman" charset="0"/>
                  <a:cs typeface="Times New Roman" charset="0"/>
                </a:endParaRPr>
              </a:p>
              <a:p>
                <a:endParaRPr lang="fr-FR" dirty="0"/>
              </a:p>
            </p:txBody>
          </p:sp>
        </mc:Choice>
        <mc:Fallback xmlns="">
          <p:sp>
            <p:nvSpPr>
              <p:cNvPr id="3" name="Espace réservé des commentaires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>
                  <a:spcAft>
                    <a:spcPts val="0"/>
                  </a:spcAft>
                </a:pPr>
                <a:r>
                  <a:rPr lang="en-GB" sz="1500" dirty="0" smtClean="0">
                    <a:solidFill>
                      <a:schemeClr val="accent6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If  </a:t>
                </a:r>
                <a:r>
                  <a:rPr lang="en-GB" sz="1500" b="1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𝒒</a:t>
                </a:r>
                <a:r>
                  <a:rPr lang="fr-FR" sz="1500" b="1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 ̇(</a:t>
                </a:r>
                <a:r>
                  <a:rPr lang="en-GB" sz="1500" b="1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𝒕</a:t>
                </a:r>
                <a:r>
                  <a:rPr lang="fr-FR" sz="1500" b="1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_</a:t>
                </a:r>
                <a:r>
                  <a:rPr lang="en-GB" sz="1500" b="1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𝒔 )=</a:t>
                </a:r>
                <a:r>
                  <a:rPr lang="fr-FR" sz="1500" b="1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(</a:t>
                </a:r>
                <a:r>
                  <a:rPr lang="en-GB" sz="1500" b="1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𝒒</a:t>
                </a:r>
                <a:r>
                  <a:rPr lang="fr-FR" sz="1500" b="1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_</a:t>
                </a:r>
                <a:r>
                  <a:rPr lang="en-GB" sz="1500" b="1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𝒔 </a:t>
                </a:r>
                <a:r>
                  <a:rPr lang="fr-FR" sz="1500" b="1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) ̇</a:t>
                </a:r>
                <a:r>
                  <a:rPr lang="en-GB" sz="1500" b="1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&lt;𝟓𝑴𝑾</a:t>
                </a:r>
                <a:r>
                  <a:rPr lang="fr-CH" sz="1500" b="1" i="0" smtClean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 </a:t>
                </a:r>
                <a:r>
                  <a:rPr lang="fr-CH" sz="1500" b="1" i="0" dirty="0" smtClean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	</a:t>
                </a:r>
                <a:r>
                  <a:rPr lang="fr-FR" sz="1500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{■8((</a:t>
                </a:r>
                <a:r>
                  <a:rPr lang="en-GB" sz="1500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𝑞</a:t>
                </a:r>
                <a:r>
                  <a:rPr lang="fr-FR" sz="1500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_</a:t>
                </a:r>
                <a:r>
                  <a:rPr lang="en-GB" sz="1500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𝑠 </a:t>
                </a:r>
                <a:r>
                  <a:rPr lang="fr-FR" sz="1500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) ̇(</a:t>
                </a:r>
                <a:r>
                  <a:rPr lang="en-GB" sz="1500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𝑡)=</a:t>
                </a:r>
                <a:r>
                  <a:rPr lang="fr-FR" sz="1500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(</a:t>
                </a:r>
                <a:r>
                  <a:rPr lang="en-GB" sz="1500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𝑞</a:t>
                </a:r>
                <a:r>
                  <a:rPr lang="fr-FR" sz="1500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_</a:t>
                </a:r>
                <a:r>
                  <a:rPr lang="en-GB" sz="1500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𝑠 </a:t>
                </a:r>
                <a:r>
                  <a:rPr lang="fr-FR" sz="1500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) ̇</a:t>
                </a:r>
                <a:r>
                  <a:rPr lang="en-GB" sz="1500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−</a:t>
                </a:r>
                <a:r>
                  <a:rPr lang="fr-FR" sz="1500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(((</a:t>
                </a:r>
                <a:r>
                  <a:rPr lang="en-GB" sz="1500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𝑞</a:t>
                </a:r>
                <a:r>
                  <a:rPr lang="fr-FR" sz="1500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_</a:t>
                </a:r>
                <a:r>
                  <a:rPr lang="en-GB" sz="1500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𝑠 </a:t>
                </a:r>
                <a:r>
                  <a:rPr lang="fr-FR" sz="1500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) ̇</a:t>
                </a:r>
                <a:r>
                  <a:rPr lang="en-GB" sz="1500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−</a:t>
                </a:r>
                <a:r>
                  <a:rPr lang="fr-FR" sz="1500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(</a:t>
                </a:r>
                <a:r>
                  <a:rPr lang="en-GB" sz="1500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𝑞</a:t>
                </a:r>
                <a:r>
                  <a:rPr lang="fr-FR" sz="1500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_</a:t>
                </a:r>
                <a:r>
                  <a:rPr lang="en-GB" sz="1500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𝑠 </a:t>
                </a:r>
                <a:r>
                  <a:rPr lang="fr-FR" sz="1500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) ̇/</a:t>
                </a:r>
                <a:r>
                  <a:rPr lang="en-GB" sz="1500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3</a:t>
                </a:r>
                <a:r>
                  <a:rPr lang="fr-FR" sz="1500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)/</a:t>
                </a:r>
                <a:r>
                  <a:rPr lang="en-GB" sz="1500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60)·𝑡=</a:t>
                </a:r>
                <a:r>
                  <a:rPr lang="fr-FR" sz="1500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(</a:t>
                </a:r>
                <a:r>
                  <a:rPr lang="en-GB" sz="1500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𝑞</a:t>
                </a:r>
                <a:r>
                  <a:rPr lang="fr-FR" sz="1500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_</a:t>
                </a:r>
                <a:r>
                  <a:rPr lang="en-GB" sz="1500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𝑠 </a:t>
                </a:r>
                <a:r>
                  <a:rPr lang="fr-FR" sz="1500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) ̇</a:t>
                </a:r>
                <a:r>
                  <a:rPr lang="en-GB" sz="1500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−</a:t>
                </a:r>
                <a:r>
                  <a:rPr lang="fr-FR" sz="1500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(</a:t>
                </a:r>
                <a:r>
                  <a:rPr lang="en-GB" sz="1500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𝑞</a:t>
                </a:r>
                <a:r>
                  <a:rPr lang="fr-FR" sz="1500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_</a:t>
                </a:r>
                <a:r>
                  <a:rPr lang="en-GB" sz="1500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𝑠 </a:t>
                </a:r>
                <a:r>
                  <a:rPr lang="fr-FR" sz="1500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) ̇/</a:t>
                </a:r>
                <a:r>
                  <a:rPr lang="en-GB" sz="1500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90·𝑡 → 𝑓𝑜𝑟 𝑡≤𝑡</a:t>
                </a:r>
                <a:r>
                  <a:rPr lang="fr-FR" sz="1500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_</a:t>
                </a:r>
                <a:r>
                  <a:rPr lang="en-GB" sz="1500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𝑠+60𝑠 @</a:t>
                </a:r>
                <a:r>
                  <a:rPr lang="fr-FR" sz="1500" b="1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(</a:t>
                </a:r>
                <a:r>
                  <a:rPr lang="en-GB" sz="1500" b="1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𝒒</a:t>
                </a:r>
                <a:r>
                  <a:rPr lang="fr-FR" sz="1500" b="1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_</a:t>
                </a:r>
                <a:r>
                  <a:rPr lang="en-GB" sz="1500" b="1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𝒔 </a:t>
                </a:r>
                <a:r>
                  <a:rPr lang="fr-FR" sz="1500" b="1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) ̇(</a:t>
                </a:r>
                <a:r>
                  <a:rPr lang="en-GB" sz="1500" b="1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𝒕)=</a:t>
                </a:r>
                <a:r>
                  <a:rPr lang="fr-FR" sz="1500" b="1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(</a:t>
                </a:r>
                <a:r>
                  <a:rPr lang="en-GB" sz="1500" b="1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𝒒</a:t>
                </a:r>
                <a:r>
                  <a:rPr lang="fr-FR" sz="1500" b="1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_</a:t>
                </a:r>
                <a:r>
                  <a:rPr lang="en-GB" sz="1500" b="1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𝒔 </a:t>
                </a:r>
                <a:r>
                  <a:rPr lang="fr-FR" sz="1500" b="1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) ̇/</a:t>
                </a:r>
                <a:r>
                  <a:rPr lang="en-GB" sz="1500" b="1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𝟑 </a:t>
                </a:r>
                <a:r>
                  <a:rPr lang="en-GB" sz="1500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                                                          → 𝑓𝑜𝑟 𝑡&gt;𝑡</a:t>
                </a:r>
                <a:r>
                  <a:rPr lang="fr-FR" sz="1500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_</a:t>
                </a:r>
                <a:r>
                  <a:rPr lang="en-GB" sz="1500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𝑠+60𝑠)}</a:t>
                </a:r>
                <a:endParaRPr lang="fr-FR" sz="1500" dirty="0">
                  <a:solidFill>
                    <a:schemeClr val="accent6"/>
                  </a:solidFill>
                  <a:effectLst/>
                  <a:latin typeface="Times New Roman" charset="0"/>
                  <a:ea typeface="Times New Roman" charset="0"/>
                  <a:cs typeface="Times New Roman" charset="0"/>
                </a:endParaRPr>
              </a:p>
              <a:p>
                <a:pPr>
                  <a:spcAft>
                    <a:spcPts val="0"/>
                  </a:spcAft>
                </a:pPr>
                <a:r>
                  <a:rPr lang="en-GB" sz="1500" dirty="0">
                    <a:solidFill>
                      <a:schemeClr val="accent6"/>
                    </a:solidFill>
                    <a:effectLst/>
                    <a:latin typeface="Times New Roman" charset="0"/>
                    <a:ea typeface="Times New Roman" charset="0"/>
                    <a:cs typeface="Times New Roman" charset="0"/>
                  </a:rPr>
                  <a:t> </a:t>
                </a:r>
                <a:endParaRPr lang="fr-FR" sz="1500" dirty="0">
                  <a:solidFill>
                    <a:schemeClr val="accent6"/>
                  </a:solidFill>
                  <a:effectLst/>
                  <a:latin typeface="Times New Roman" charset="0"/>
                  <a:ea typeface="Times New Roman" charset="0"/>
                  <a:cs typeface="Times New Roman" charset="0"/>
                </a:endParaRPr>
              </a:p>
              <a:p>
                <a:pPr>
                  <a:spcAft>
                    <a:spcPts val="0"/>
                  </a:spcAft>
                </a:pPr>
                <a:r>
                  <a:rPr lang="en-GB" sz="1500" dirty="0">
                    <a:solidFill>
                      <a:schemeClr val="accent6"/>
                    </a:solidFill>
                    <a:effectLst/>
                    <a:latin typeface="Times New Roman" charset="0"/>
                    <a:ea typeface="Times New Roman" charset="0"/>
                    <a:cs typeface="Times New Roman" charset="0"/>
                  </a:rPr>
                  <a:t>If  </a:t>
                </a:r>
                <a:r>
                  <a:rPr lang="en-GB" sz="1500" b="1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𝒒</a:t>
                </a:r>
                <a:r>
                  <a:rPr lang="fr-FR" sz="1500" b="1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 ̇(</a:t>
                </a:r>
                <a:r>
                  <a:rPr lang="en-GB" sz="1500" b="1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𝒕</a:t>
                </a:r>
                <a:r>
                  <a:rPr lang="fr-FR" sz="1500" b="1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_</a:t>
                </a:r>
                <a:r>
                  <a:rPr lang="en-GB" sz="1500" b="1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𝒔 )=</a:t>
                </a:r>
                <a:r>
                  <a:rPr lang="fr-FR" sz="1500" b="1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(</a:t>
                </a:r>
                <a:r>
                  <a:rPr lang="en-GB" sz="1500" b="1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𝒒</a:t>
                </a:r>
                <a:r>
                  <a:rPr lang="fr-FR" sz="1500" b="1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_</a:t>
                </a:r>
                <a:r>
                  <a:rPr lang="en-GB" sz="1500" b="1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𝒔 </a:t>
                </a:r>
                <a:r>
                  <a:rPr lang="fr-FR" sz="1500" b="1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) ̇</a:t>
                </a:r>
                <a:r>
                  <a:rPr lang="en-GB" sz="1500" b="1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&gt;𝟓𝑴𝑾</a:t>
                </a:r>
                <a:r>
                  <a:rPr lang="en-GB" sz="1500" b="1" dirty="0">
                    <a:solidFill>
                      <a:schemeClr val="accent6"/>
                    </a:solidFill>
                    <a:effectLst/>
                    <a:latin typeface="Times New Roman" charset="0"/>
                    <a:ea typeface="Times New Roman" charset="0"/>
                    <a:cs typeface="Times New Roman" charset="0"/>
                  </a:rPr>
                  <a:t> </a:t>
                </a:r>
                <a:r>
                  <a:rPr lang="en-GB" sz="1500" dirty="0" smtClean="0">
                    <a:solidFill>
                      <a:schemeClr val="accent6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	</a:t>
                </a:r>
                <a:r>
                  <a:rPr lang="fr-FR" sz="1500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(</a:t>
                </a:r>
                <a:r>
                  <a:rPr lang="en-GB" sz="1500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𝑞</a:t>
                </a:r>
                <a:r>
                  <a:rPr lang="fr-FR" sz="1500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_</a:t>
                </a:r>
                <a:r>
                  <a:rPr lang="en-GB" sz="1500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𝑠 </a:t>
                </a:r>
                <a:r>
                  <a:rPr lang="fr-FR" sz="1500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) ̇(</a:t>
                </a:r>
                <a:r>
                  <a:rPr lang="en-GB" sz="1500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𝑡)=</a:t>
                </a:r>
                <a:r>
                  <a:rPr lang="fr-FR" sz="1500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(</a:t>
                </a:r>
                <a:r>
                  <a:rPr lang="en-GB" sz="1500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𝑞</a:t>
                </a:r>
                <a:r>
                  <a:rPr lang="fr-FR" sz="1500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_</a:t>
                </a:r>
                <a:r>
                  <a:rPr lang="en-GB" sz="1500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𝑠 </a:t>
                </a:r>
                <a:r>
                  <a:rPr lang="fr-FR" sz="1500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) ̇</a:t>
                </a:r>
                <a:endParaRPr lang="fr-FR" sz="1500" dirty="0">
                  <a:solidFill>
                    <a:schemeClr val="accent6"/>
                  </a:solidFill>
                  <a:effectLst/>
                  <a:latin typeface="Times New Roman" charset="0"/>
                  <a:ea typeface="Times New Roman" charset="0"/>
                  <a:cs typeface="Times New Roman" charset="0"/>
                </a:endParaRPr>
              </a:p>
              <a:p>
                <a:pPr>
                  <a:spcAft>
                    <a:spcPts val="0"/>
                  </a:spcAft>
                </a:pPr>
                <a:r>
                  <a:rPr lang="en-GB" sz="1500" dirty="0">
                    <a:solidFill>
                      <a:schemeClr val="accent6"/>
                    </a:solidFill>
                    <a:effectLst/>
                    <a:latin typeface="Times New Roman" charset="0"/>
                    <a:ea typeface="Times New Roman" charset="0"/>
                    <a:cs typeface="Times New Roman" charset="0"/>
                  </a:rPr>
                  <a:t> </a:t>
                </a:r>
                <a:endParaRPr lang="fr-FR" sz="1500" dirty="0">
                  <a:solidFill>
                    <a:schemeClr val="accent6"/>
                  </a:solidFill>
                  <a:effectLst/>
                  <a:latin typeface="Times New Roman" charset="0"/>
                  <a:ea typeface="Times New Roman" charset="0"/>
                  <a:cs typeface="Times New Roman" charset="0"/>
                </a:endParaRPr>
              </a:p>
              <a:p>
                <a:endParaRPr lang="en-GB" sz="1500" dirty="0" smtClean="0">
                  <a:solidFill>
                    <a:schemeClr val="accent6"/>
                  </a:solidFill>
                  <a:effectLst/>
                  <a:latin typeface="Times New Roman" charset="0"/>
                  <a:ea typeface="Times New Roman" charset="0"/>
                  <a:cs typeface="Times New Roman" charset="0"/>
                </a:endParaRPr>
              </a:p>
              <a:p>
                <a:endParaRPr lang="en-GB" sz="1500" dirty="0" smtClean="0">
                  <a:solidFill>
                    <a:schemeClr val="accent6"/>
                  </a:solidFill>
                  <a:effectLst/>
                  <a:latin typeface="Times New Roman" charset="0"/>
                  <a:ea typeface="Times New Roman" charset="0"/>
                  <a:cs typeface="Times New Roman" charset="0"/>
                </a:endParaRPr>
              </a:p>
              <a:p>
                <a:endParaRPr lang="en-GB" sz="1500" dirty="0" smtClean="0">
                  <a:solidFill>
                    <a:schemeClr val="accent6"/>
                  </a:solidFill>
                  <a:effectLst/>
                  <a:latin typeface="Times New Roman" charset="0"/>
                  <a:ea typeface="Times New Roman" charset="0"/>
                  <a:cs typeface="Times New Roman" charset="0"/>
                </a:endParaRPr>
              </a:p>
              <a:p>
                <a:r>
                  <a:rPr lang="en-GB" sz="1500" dirty="0" smtClean="0">
                    <a:solidFill>
                      <a:schemeClr val="accent6"/>
                    </a:solidFill>
                    <a:effectLst/>
                    <a:latin typeface="Times New Roman" charset="0"/>
                    <a:ea typeface="Times New Roman" charset="0"/>
                    <a:cs typeface="Times New Roman" charset="0"/>
                  </a:rPr>
                  <a:t>Where:</a:t>
                </a:r>
              </a:p>
              <a:p>
                <a:pPr lvl="1"/>
                <a:r>
                  <a:rPr lang="fr-FR" sz="1500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(</a:t>
                </a:r>
                <a:r>
                  <a:rPr lang="en-GB" sz="1500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𝑞</a:t>
                </a:r>
                <a:r>
                  <a:rPr lang="fr-FR" sz="1500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_</a:t>
                </a:r>
                <a:r>
                  <a:rPr lang="en-GB" sz="1500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𝑠 </a:t>
                </a:r>
                <a:r>
                  <a:rPr lang="fr-FR" sz="1500" i="0">
                    <a:solidFill>
                      <a:schemeClr val="accent6"/>
                    </a:solidFill>
                    <a:effectLst/>
                    <a:latin typeface="Cambria Math" charset="0"/>
                    <a:ea typeface="Times New Roman" charset="0"/>
                    <a:cs typeface="Times New Roman" charset="0"/>
                  </a:rPr>
                  <a:t>) ̇</a:t>
                </a:r>
                <a:r>
                  <a:rPr lang="en-GB" sz="1500" dirty="0">
                    <a:solidFill>
                      <a:schemeClr val="accent6"/>
                    </a:solidFill>
                    <a:effectLst/>
                    <a:latin typeface="Times New Roman" charset="0"/>
                    <a:ea typeface="Times New Roman" charset="0"/>
                    <a:cs typeface="Times New Roman" charset="0"/>
                  </a:rPr>
                  <a:t> is the HRR at sprinkler activation time</a:t>
                </a:r>
                <a:r>
                  <a:rPr lang="fr-FR" sz="1500" dirty="0">
                    <a:solidFill>
                      <a:schemeClr val="accent6"/>
                    </a:solidFill>
                    <a:effectLst/>
                    <a:latin typeface="Times New Roman" charset="0"/>
                    <a:ea typeface="Times New Roman" charset="0"/>
                    <a:cs typeface="Times New Roman" charset="0"/>
                  </a:rPr>
                  <a:t> </a:t>
                </a:r>
                <a:r>
                  <a:rPr lang="fr-FR" sz="1500" i="1" dirty="0" err="1" smtClean="0">
                    <a:solidFill>
                      <a:schemeClr val="accent6"/>
                    </a:solidFill>
                    <a:effectLst/>
                    <a:latin typeface="Times New Roman" charset="0"/>
                    <a:ea typeface="Times New Roman" charset="0"/>
                    <a:cs typeface="Times New Roman" charset="0"/>
                  </a:rPr>
                  <a:t>t</a:t>
                </a:r>
                <a:r>
                  <a:rPr lang="fr-FR" sz="1500" i="1" baseline="-25000" dirty="0" err="1" smtClean="0">
                    <a:solidFill>
                      <a:schemeClr val="accent6"/>
                    </a:solidFill>
                    <a:effectLst/>
                    <a:latin typeface="Times New Roman" charset="0"/>
                    <a:ea typeface="Times New Roman" charset="0"/>
                    <a:cs typeface="Times New Roman" charset="0"/>
                  </a:rPr>
                  <a:t>s</a:t>
                </a:r>
                <a:endParaRPr lang="fr-FR" sz="1500" baseline="-25000" dirty="0">
                  <a:solidFill>
                    <a:schemeClr val="accent6"/>
                  </a:solidFill>
                  <a:latin typeface="Times New Roman" charset="0"/>
                  <a:ea typeface="Times New Roman" charset="0"/>
                  <a:cs typeface="Times New Roman" charset="0"/>
                </a:endParaRPr>
              </a:p>
              <a:p>
                <a:endParaRPr lang="fr-FR" dirty="0"/>
              </a:p>
            </p:txBody>
          </p:sp>
        </mc:Fallback>
      </mc:AlternateContent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21F87-EFBE-4171-A2A2-71EF8C0AE0BC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34596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21F87-EFBE-4171-A2A2-71EF8C0AE0BC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5435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21F87-EFBE-4171-A2A2-71EF8C0AE0BC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10345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21F87-EFBE-4171-A2A2-71EF8C0AE0BC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87084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21F87-EFBE-4171-A2A2-71EF8C0AE0BC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475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page 1">
    <p:bg>
      <p:bgPr>
        <a:solidFill>
          <a:srgbClr val="1042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logooutline.eps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2000" y="2181663"/>
            <a:ext cx="2520000" cy="2494674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page 2">
    <p:bg>
      <p:bgPr>
        <a:solidFill>
          <a:srgbClr val="1042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LOGOfin.eps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267" y="2703284"/>
            <a:ext cx="1172455" cy="1467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4612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444814"/>
            <a:ext cx="8226854" cy="940443"/>
          </a:xfrm>
        </p:spPr>
        <p:txBody>
          <a:bodyPr/>
          <a:lstStyle>
            <a:lvl1pPr algn="l"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Espace réservé du texte 2"/>
          <p:cNvSpPr>
            <a:spLocks noGrp="1"/>
          </p:cNvSpPr>
          <p:nvPr>
            <p:ph type="body" idx="10"/>
          </p:nvPr>
        </p:nvSpPr>
        <p:spPr>
          <a:xfrm>
            <a:off x="457200" y="3391124"/>
            <a:ext cx="2743200" cy="419653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F65345A-FDD3-4399-9965-22B3829E005E}" type="datetime5">
              <a:rPr lang="en-US" smtClean="0"/>
              <a:t>16-Sep-17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EDMS no: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2255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C5E85-D65E-4738-8FF9-BE9ED1E9FEF8}" type="datetime5">
              <a:rPr lang="en-US" smtClean="0"/>
              <a:t>16-Sep-17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EDMS no: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713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893977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1269777"/>
            <a:ext cx="4040188" cy="468017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1269777"/>
            <a:ext cx="4041775" cy="468017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C15AE-0B98-4F3F-AA9F-55F752F96FDA}" type="datetime5">
              <a:rPr lang="en-US" smtClean="0"/>
              <a:t>16-Sep-17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EDMS no: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74163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748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893977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5101967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5101967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1269777"/>
            <a:ext cx="4040188" cy="368665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1269777"/>
            <a:ext cx="4041775" cy="368665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7333B-4316-41E8-948F-7FDD4F1856CC}" type="datetime5">
              <a:rPr lang="en-US" smtClean="0"/>
              <a:t>16-Sep-17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EDMS no: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AFADA-93FB-44FA-8412-7EBB0D85B018}" type="datetime5">
              <a:rPr lang="en-US" smtClean="0"/>
              <a:t>16-Sep-17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EDMS no: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FE2BE-3038-4261-B75E-67C373D89655}" type="datetime5">
              <a:rPr lang="en-US" smtClean="0"/>
              <a:t>16-Sep-17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EDMS no: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95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999352" y="2028337"/>
            <a:ext cx="2611246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477021" y="2024875"/>
            <a:ext cx="5400000" cy="396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none"/>
        </p:style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5999354" y="3321393"/>
            <a:ext cx="2611244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0873E-CDAD-4138-ADC8-C54AE9B7775D}" type="datetime5">
              <a:rPr lang="en-US" smtClean="0"/>
              <a:t>16-Sep-17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EDMS no: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page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Outline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2000" y="2169000"/>
            <a:ext cx="2520000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9186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pag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logoBadgeWeb.eps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3090" y="2878269"/>
            <a:ext cx="1221946" cy="1535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3250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4"/>
          <p:cNvGrpSpPr>
            <a:grpSpLocks noChangeAspect="1"/>
          </p:cNvGrpSpPr>
          <p:nvPr userDrawn="1"/>
        </p:nvGrpSpPr>
        <p:grpSpPr bwMode="auto">
          <a:xfrm>
            <a:off x="0" y="6156326"/>
            <a:ext cx="9159875" cy="715962"/>
            <a:chOff x="0" y="3878"/>
            <a:chExt cx="5770" cy="451"/>
          </a:xfrm>
        </p:grpSpPr>
        <p:sp>
          <p:nvSpPr>
            <p:cNvPr id="10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0" y="3879"/>
              <a:ext cx="5760" cy="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Freeform 5"/>
            <p:cNvSpPr>
              <a:spLocks/>
            </p:cNvSpPr>
            <p:nvPr userDrawn="1"/>
          </p:nvSpPr>
          <p:spPr bwMode="auto">
            <a:xfrm>
              <a:off x="0" y="3878"/>
              <a:ext cx="5770" cy="451"/>
            </a:xfrm>
            <a:custGeom>
              <a:avLst/>
              <a:gdLst>
                <a:gd name="T0" fmla="*/ 0 w 9826"/>
                <a:gd name="T1" fmla="*/ 0 h 758"/>
                <a:gd name="T2" fmla="*/ 0 w 9826"/>
                <a:gd name="T3" fmla="*/ 0 h 758"/>
                <a:gd name="T4" fmla="*/ 9826 w 9826"/>
                <a:gd name="T5" fmla="*/ 0 h 758"/>
                <a:gd name="T6" fmla="*/ 9826 w 9826"/>
                <a:gd name="T7" fmla="*/ 758 h 758"/>
                <a:gd name="T8" fmla="*/ 0 w 9826"/>
                <a:gd name="T9" fmla="*/ 758 h 758"/>
                <a:gd name="T10" fmla="*/ 0 w 9826"/>
                <a:gd name="T11" fmla="*/ 0 h 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26" h="758">
                  <a:moveTo>
                    <a:pt x="0" y="0"/>
                  </a:moveTo>
                  <a:lnTo>
                    <a:pt x="0" y="0"/>
                  </a:lnTo>
                  <a:lnTo>
                    <a:pt x="9826" y="0"/>
                  </a:lnTo>
                  <a:lnTo>
                    <a:pt x="9826" y="758"/>
                  </a:lnTo>
                  <a:lnTo>
                    <a:pt x="0" y="7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5AA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233492"/>
            <a:ext cx="8226854" cy="940443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fr-CH" dirty="0"/>
              <a:t>Cliquez et modifiez le titre</a:t>
            </a:r>
            <a:endParaRPr kumimoji="0" lang="en-US" dirty="0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325606"/>
            <a:ext cx="8226854" cy="4667421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CH" dirty="0"/>
              <a:t>Cliquez pour modifier les styles du texte du masque</a:t>
            </a:r>
          </a:p>
          <a:p>
            <a:pPr lvl="1" eaLnBrk="1" latinLnBrk="0" hangingPunct="1"/>
            <a:r>
              <a:rPr kumimoji="0" lang="fr-CH" dirty="0"/>
              <a:t>Deuxième niveau</a:t>
            </a:r>
          </a:p>
          <a:p>
            <a:pPr lvl="2" eaLnBrk="1" latinLnBrk="0" hangingPunct="1"/>
            <a:r>
              <a:rPr kumimoji="0" lang="fr-CH" dirty="0"/>
              <a:t>Troisième niveau</a:t>
            </a:r>
          </a:p>
          <a:p>
            <a:pPr lvl="3" eaLnBrk="1" latinLnBrk="0" hangingPunct="1"/>
            <a:r>
              <a:rPr kumimoji="0" lang="fr-CH" dirty="0"/>
              <a:t>Quatrième niveau</a:t>
            </a:r>
          </a:p>
          <a:p>
            <a:pPr lvl="4" eaLnBrk="1" latinLnBrk="0" hangingPunct="1"/>
            <a:r>
              <a:rPr kumimoji="0" lang="fr-CH" dirty="0"/>
              <a:t>Cinquième niveau</a:t>
            </a:r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>
          <a:xfrm>
            <a:off x="3787141" y="6362377"/>
            <a:ext cx="13157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FAC8B4-776B-4A71-945D-89D1254441CB}" type="datetime5">
              <a:rPr lang="en-US" smtClean="0"/>
              <a:t>16-Sep-17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182756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EDMS no: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185376" y="6356350"/>
            <a:ext cx="50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18391-D411-FE40-AAD7-861AE5233E0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26" name="Picture 2" descr="https://espace.cern.ch/see/FSE%20Team/LOGO/FSE_team_logo_white.pn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63" y="6230123"/>
            <a:ext cx="2730769" cy="560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6" r:id="rId2"/>
    <p:sldLayoutId id="2147483681" r:id="rId3"/>
    <p:sldLayoutId id="2147483679" r:id="rId4"/>
    <p:sldLayoutId id="2147483682" r:id="rId5"/>
    <p:sldLayoutId id="2147483665" r:id="rId6"/>
    <p:sldLayoutId id="2147483667" r:id="rId7"/>
    <p:sldLayoutId id="2147483668" r:id="rId8"/>
    <p:sldLayoutId id="2147483669" r:id="rId9"/>
    <p:sldLayoutId id="2147483677" r:id="rId10"/>
    <p:sldLayoutId id="2147483678" r:id="rId11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93776" indent="-457200" algn="l" rtl="0" eaLnBrk="1" latinLnBrk="0" hangingPunct="1">
        <a:spcBef>
          <a:spcPct val="20000"/>
        </a:spcBef>
        <a:buClr>
          <a:schemeClr val="tx1"/>
        </a:buClr>
        <a:buSzPct val="80000"/>
        <a:buFont typeface="Arial"/>
        <a:buChar char="•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905256" indent="-457200" algn="l" rtl="0" eaLnBrk="1" latinLnBrk="0" hangingPunct="1">
        <a:spcBef>
          <a:spcPct val="20000"/>
        </a:spcBef>
        <a:buClr>
          <a:schemeClr val="tx1"/>
        </a:buClr>
        <a:buSzPct val="90000"/>
        <a:buFont typeface="Arial"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92708" indent="-342900" algn="l" rtl="0" eaLnBrk="1" latinLnBrk="0" hangingPunct="1">
        <a:spcBef>
          <a:spcPct val="20000"/>
        </a:spcBef>
        <a:buClr>
          <a:schemeClr val="tx1"/>
        </a:buClr>
        <a:buSzPct val="85000"/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85316" indent="-342900" algn="l" rtl="0" eaLnBrk="1" latinLnBrk="0" hangingPunct="1">
        <a:spcBef>
          <a:spcPct val="20000"/>
        </a:spcBef>
        <a:buClr>
          <a:schemeClr val="tx1"/>
        </a:buClr>
        <a:buSzPct val="90000"/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50492" indent="-342900" algn="l" rtl="0" eaLnBrk="1" latinLnBrk="0" hangingPunct="1">
        <a:spcBef>
          <a:spcPct val="20000"/>
        </a:spcBef>
        <a:buClr>
          <a:schemeClr val="tx1"/>
        </a:buClr>
        <a:buSzPct val="100000"/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377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0.png"/><Relationship Id="rId7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tiff"/><Relationship Id="rId5" Type="http://schemas.openxmlformats.org/officeDocument/2006/relationships/image" Target="../media/image26.tiff"/><Relationship Id="rId4" Type="http://schemas.openxmlformats.org/officeDocument/2006/relationships/image" Target="../media/image25.tif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tiff"/><Relationship Id="rId5" Type="http://schemas.openxmlformats.org/officeDocument/2006/relationships/image" Target="../media/image29.tiff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jp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g"/><Relationship Id="rId3" Type="http://schemas.openxmlformats.org/officeDocument/2006/relationships/image" Target="../media/image17.jpg"/><Relationship Id="rId7" Type="http://schemas.openxmlformats.org/officeDocument/2006/relationships/image" Target="../media/image38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.jpg"/><Relationship Id="rId11" Type="http://schemas.openxmlformats.org/officeDocument/2006/relationships/image" Target="../media/image42.jpg"/><Relationship Id="rId5" Type="http://schemas.openxmlformats.org/officeDocument/2006/relationships/image" Target="../media/image36.jpg"/><Relationship Id="rId10" Type="http://schemas.openxmlformats.org/officeDocument/2006/relationships/image" Target="../media/image41.jpg"/><Relationship Id="rId4" Type="http://schemas.openxmlformats.org/officeDocument/2006/relationships/image" Target="../media/image34.jpg"/><Relationship Id="rId9" Type="http://schemas.openxmlformats.org/officeDocument/2006/relationships/image" Target="../media/image40.jp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44.jpg"/><Relationship Id="rId7" Type="http://schemas.openxmlformats.org/officeDocument/2006/relationships/image" Target="../media/image35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7.jpg"/><Relationship Id="rId5" Type="http://schemas.openxmlformats.org/officeDocument/2006/relationships/image" Target="../media/image46.jpg"/><Relationship Id="rId10" Type="http://schemas.openxmlformats.org/officeDocument/2006/relationships/image" Target="../media/image40.jpg"/><Relationship Id="rId4" Type="http://schemas.openxmlformats.org/officeDocument/2006/relationships/image" Target="../media/image45.jpg"/><Relationship Id="rId9" Type="http://schemas.openxmlformats.org/officeDocument/2006/relationships/image" Target="../media/image34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4487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444814"/>
            <a:ext cx="8436279" cy="940443"/>
          </a:xfrm>
        </p:spPr>
        <p:txBody>
          <a:bodyPr vert="horz" lIns="45720" rIns="45720" anchor="ctr">
            <a:noAutofit/>
          </a:bodyPr>
          <a:lstStyle/>
          <a:p>
            <a:r>
              <a:rPr lang="it-IT" sz="3600" dirty="0"/>
              <a:t>FRPAM</a:t>
            </a:r>
            <a:br>
              <a:rPr lang="it-IT" sz="3600" dirty="0"/>
            </a:br>
            <a:r>
              <a:rPr lang="it-IT" sz="3200" dirty="0"/>
              <a:t>a </a:t>
            </a:r>
            <a:r>
              <a:rPr lang="it-IT" sz="3200" dirty="0" err="1"/>
              <a:t>Fire</a:t>
            </a:r>
            <a:r>
              <a:rPr lang="it-IT" sz="3200" dirty="0"/>
              <a:t> </a:t>
            </a:r>
            <a:r>
              <a:rPr lang="it-IT" sz="3200" dirty="0" err="1"/>
              <a:t>Response</a:t>
            </a:r>
            <a:r>
              <a:rPr lang="it-IT" sz="3200" dirty="0"/>
              <a:t> </a:t>
            </a:r>
            <a:r>
              <a:rPr lang="it-IT" sz="3200" dirty="0" err="1"/>
              <a:t>Probabilistic</a:t>
            </a:r>
            <a:r>
              <a:rPr lang="it-IT" sz="3200" dirty="0"/>
              <a:t> Analysis Model</a:t>
            </a:r>
            <a:endParaRPr lang="en-GB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"/>
          </p:nvPr>
        </p:nvSpPr>
        <p:spPr>
          <a:xfrm>
            <a:off x="457200" y="3603127"/>
            <a:ext cx="6288374" cy="419653"/>
          </a:xfrm>
        </p:spPr>
        <p:txBody>
          <a:bodyPr>
            <a:normAutofit fontScale="92500"/>
          </a:bodyPr>
          <a:lstStyle/>
          <a:p>
            <a:r>
              <a:rPr lang="it-IT" sz="1600" dirty="0" smtClean="0"/>
              <a:t>A. </a:t>
            </a:r>
            <a:r>
              <a:rPr lang="it-IT" sz="1600" dirty="0" err="1" smtClean="0"/>
              <a:t>Andreini</a:t>
            </a:r>
            <a:r>
              <a:rPr lang="it-IT" sz="1600" dirty="0" smtClean="0"/>
              <a:t>, O. </a:t>
            </a:r>
            <a:r>
              <a:rPr lang="it-IT" sz="1600" dirty="0" err="1" smtClean="0"/>
              <a:t>Rios</a:t>
            </a:r>
            <a:r>
              <a:rPr lang="it-IT" sz="1600" dirty="0" smtClean="0"/>
              <a:t>,</a:t>
            </a:r>
            <a:r>
              <a:rPr lang="it-IT" sz="1600" b="1" dirty="0" smtClean="0"/>
              <a:t> S. La Mendola</a:t>
            </a:r>
            <a:r>
              <a:rPr lang="it-IT" sz="1600" dirty="0" smtClean="0"/>
              <a:t>, A. Arnalich </a:t>
            </a:r>
            <a:r>
              <a:rPr lang="mr-IN" sz="1600" dirty="0"/>
              <a:t>–</a:t>
            </a:r>
            <a:r>
              <a:rPr lang="it-IT" sz="1600" dirty="0"/>
              <a:t> </a:t>
            </a:r>
            <a:r>
              <a:rPr lang="it-IT" sz="1600" dirty="0" smtClean="0"/>
              <a:t>CERN, HSE-SEE-XP</a:t>
            </a:r>
            <a:endParaRPr lang="en-GB" sz="16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081541" y="6350323"/>
            <a:ext cx="2893226" cy="365125"/>
          </a:xfrm>
        </p:spPr>
        <p:txBody>
          <a:bodyPr/>
          <a:lstStyle/>
          <a:p>
            <a:pPr algn="ctr"/>
            <a:r>
              <a:rPr lang="en-US" dirty="0" smtClean="0"/>
              <a:t>16.09.2017 - HSE-SEE-XP</a:t>
            </a:r>
          </a:p>
          <a:p>
            <a:pPr algn="ctr"/>
            <a:r>
              <a:rPr lang="en-US" dirty="0" smtClean="0"/>
              <a:t>EDMS no: </a:t>
            </a:r>
            <a:r>
              <a:rPr lang="en-US" dirty="0"/>
              <a:t>1845209 v.1</a:t>
            </a:r>
          </a:p>
        </p:txBody>
      </p:sp>
      <p:sp>
        <p:nvSpPr>
          <p:cNvPr id="8" name="Rectangle 7"/>
          <p:cNvSpPr/>
          <p:nvPr/>
        </p:nvSpPr>
        <p:spPr>
          <a:xfrm>
            <a:off x="2286000" y="407977"/>
            <a:ext cx="4572000" cy="13665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US" kern="150" dirty="0">
                <a:latin typeface="+mj-lt"/>
                <a:ea typeface="SimSun" panose="02010600030101010101" pitchFamily="2" charset="-122"/>
              </a:rPr>
              <a:t>International Technical Safety Forum</a:t>
            </a:r>
            <a:endParaRPr lang="en-GB" sz="1200" kern="150" dirty="0">
              <a:latin typeface="+mj-lt"/>
              <a:ea typeface="SimSun" panose="02010600030101010101" pitchFamily="2" charset="-122"/>
            </a:endParaRPr>
          </a:p>
          <a:p>
            <a:pPr algn="ctr">
              <a:lnSpc>
                <a:spcPct val="115000"/>
              </a:lnSpc>
            </a:pPr>
            <a:r>
              <a:rPr lang="en-US" kern="150" dirty="0">
                <a:latin typeface="+mj-lt"/>
                <a:ea typeface="SimSun" panose="02010600030101010101" pitchFamily="2" charset="-122"/>
              </a:rPr>
              <a:t>ITSF 2017</a:t>
            </a:r>
            <a:endParaRPr lang="en-GB" sz="1200" kern="150" dirty="0">
              <a:latin typeface="+mj-lt"/>
              <a:ea typeface="SimSun" panose="02010600030101010101" pitchFamily="2" charset="-122"/>
            </a:endParaRPr>
          </a:p>
          <a:p>
            <a:pPr algn="ctr">
              <a:lnSpc>
                <a:spcPct val="115000"/>
              </a:lnSpc>
            </a:pPr>
            <a:r>
              <a:rPr lang="en-US" kern="150" dirty="0">
                <a:latin typeface="+mj-lt"/>
                <a:ea typeface="SimSun" panose="02010600030101010101" pitchFamily="2" charset="-122"/>
              </a:rPr>
              <a:t>September 18-22, 2017</a:t>
            </a:r>
            <a:endParaRPr lang="en-GB" sz="1200" kern="150" dirty="0">
              <a:latin typeface="+mj-lt"/>
              <a:ea typeface="SimSun" panose="02010600030101010101" pitchFamily="2" charset="-122"/>
            </a:endParaRPr>
          </a:p>
          <a:p>
            <a:pPr algn="ctr">
              <a:lnSpc>
                <a:spcPct val="115000"/>
              </a:lnSpc>
            </a:pPr>
            <a:r>
              <a:rPr lang="en-US" kern="150" dirty="0">
                <a:latin typeface="+mj-lt"/>
                <a:ea typeface="SimSun" panose="02010600030101010101" pitchFamily="2" charset="-122"/>
              </a:rPr>
              <a:t>TRIUMF, Vancouver Canada</a:t>
            </a:r>
            <a:endParaRPr lang="en-GB" sz="1200" kern="150" dirty="0">
              <a:effectLst/>
              <a:latin typeface="+mj-lt"/>
              <a:ea typeface="SimSun" panose="02010600030101010101" pitchFamily="2" charset="-122"/>
            </a:endParaRPr>
          </a:p>
        </p:txBody>
      </p:sp>
      <p:pic>
        <p:nvPicPr>
          <p:cNvPr id="9" name="Picture 2" descr="ITSF2017 logo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045"/>
          <a:stretch/>
        </p:blipFill>
        <p:spPr bwMode="auto">
          <a:xfrm>
            <a:off x="321030" y="230821"/>
            <a:ext cx="863340" cy="860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7309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 smtClean="0"/>
              <a:t>FRPAM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it-IT" sz="3100" b="1" dirty="0" smtClean="0"/>
              <a:t>a </a:t>
            </a:r>
            <a:r>
              <a:rPr lang="it-IT" sz="3100" b="1" dirty="0" err="1"/>
              <a:t>Fire</a:t>
            </a:r>
            <a:r>
              <a:rPr lang="it-IT" sz="3100" b="1" dirty="0"/>
              <a:t> </a:t>
            </a:r>
            <a:r>
              <a:rPr lang="it-IT" sz="3100" b="1" dirty="0" err="1"/>
              <a:t>Response</a:t>
            </a:r>
            <a:r>
              <a:rPr lang="it-IT" sz="3100" b="1" dirty="0"/>
              <a:t> </a:t>
            </a:r>
            <a:r>
              <a:rPr lang="it-IT" sz="3100" b="1" dirty="0" err="1"/>
              <a:t>Probabilistic</a:t>
            </a:r>
            <a:r>
              <a:rPr lang="it-IT" sz="3100" b="1" dirty="0"/>
              <a:t> Analysis Model </a:t>
            </a:r>
            <a:endParaRPr lang="fr-FR" sz="31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366536"/>
            <a:ext cx="8550234" cy="4667421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r>
              <a:rPr lang="en-US" sz="2400" dirty="0" smtClean="0"/>
              <a:t>Joint effort of CERN Fire Safety Engineering Team</a:t>
            </a:r>
          </a:p>
          <a:p>
            <a:endParaRPr lang="en-US" sz="2400" dirty="0" smtClean="0"/>
          </a:p>
          <a:p>
            <a:r>
              <a:rPr lang="en-US" sz="2400" b="1" dirty="0" smtClean="0"/>
              <a:t>Early stage</a:t>
            </a:r>
            <a:r>
              <a:rPr lang="en-US" sz="2400" dirty="0" smtClean="0"/>
              <a:t> of development</a:t>
            </a:r>
          </a:p>
          <a:p>
            <a:endParaRPr lang="en-US" sz="2400" dirty="0"/>
          </a:p>
          <a:p>
            <a:r>
              <a:rPr lang="en-US" sz="2400" dirty="0"/>
              <a:t>L</a:t>
            </a:r>
            <a:r>
              <a:rPr lang="en-US" sz="2400" dirty="0" smtClean="0"/>
              <a:t>imited to CERN though easy to outstretch</a:t>
            </a:r>
          </a:p>
          <a:p>
            <a:endParaRPr lang="en-US" sz="2400" dirty="0"/>
          </a:p>
          <a:p>
            <a:r>
              <a:rPr lang="en-US" sz="2400" b="1" dirty="0" smtClean="0"/>
              <a:t>Additional validation needed</a:t>
            </a:r>
            <a:r>
              <a:rPr lang="en-US" sz="2400" dirty="0"/>
              <a:t>, yet encouraging </a:t>
            </a:r>
            <a:r>
              <a:rPr lang="en-US" sz="2400" dirty="0" smtClean="0"/>
              <a:t>results</a:t>
            </a:r>
            <a:endParaRPr lang="en-US" sz="2400" dirty="0"/>
          </a:p>
          <a:p>
            <a:endParaRPr lang="en-US" sz="2400" dirty="0" smtClean="0"/>
          </a:p>
          <a:p>
            <a:endParaRPr lang="fr-FR" sz="1400" dirty="0">
              <a:solidFill>
                <a:schemeClr val="accent5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081541" y="6350323"/>
            <a:ext cx="2893226" cy="365125"/>
          </a:xfrm>
        </p:spPr>
        <p:txBody>
          <a:bodyPr/>
          <a:lstStyle/>
          <a:p>
            <a:r>
              <a:rPr lang="en-US" dirty="0" smtClean="0"/>
              <a:t>16.09.2017 - HSE-SEE-XP</a:t>
            </a:r>
          </a:p>
          <a:p>
            <a:r>
              <a:rPr lang="en-US" dirty="0" smtClean="0"/>
              <a:t>EDMS no: </a:t>
            </a:r>
            <a:r>
              <a:rPr lang="en-US" dirty="0"/>
              <a:t>1845209 v.1</a:t>
            </a:r>
          </a:p>
        </p:txBody>
      </p:sp>
    </p:spTree>
    <p:extLst>
      <p:ext uri="{BB962C8B-B14F-4D97-AF65-F5344CB8AC3E}">
        <p14:creationId xmlns:p14="http://schemas.microsoft.com/office/powerpoint/2010/main" val="585863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FRPAM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199" y="1325606"/>
            <a:ext cx="8568047" cy="4667421"/>
          </a:xfrm>
        </p:spPr>
        <p:txBody>
          <a:bodyPr/>
          <a:lstStyle/>
          <a:p>
            <a:pPr marL="36576" indent="0">
              <a:buNone/>
            </a:pPr>
            <a:r>
              <a:rPr lang="en-US" sz="2400" dirty="0"/>
              <a:t>FRPAM is </a:t>
            </a:r>
            <a:r>
              <a:rPr lang="en-US" sz="2400" dirty="0" smtClean="0"/>
              <a:t>a probabilistic </a:t>
            </a:r>
            <a:r>
              <a:rPr lang="en-US" sz="2400" dirty="0"/>
              <a:t>tool to </a:t>
            </a:r>
            <a:r>
              <a:rPr lang="en-US" sz="2400" b="1" dirty="0"/>
              <a:t>assess the fire response </a:t>
            </a:r>
            <a:r>
              <a:rPr lang="en-US" sz="2400" dirty="0" smtClean="0"/>
              <a:t>of </a:t>
            </a:r>
            <a:r>
              <a:rPr lang="en-US" sz="2400" dirty="0"/>
              <a:t>a complex facility.</a:t>
            </a:r>
          </a:p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392" y="2352071"/>
            <a:ext cx="5088577" cy="3710481"/>
          </a:xfrm>
          <a:prstGeom prst="rect">
            <a:avLst/>
          </a:prstGeom>
        </p:spPr>
      </p:pic>
      <p:sp>
        <p:nvSpPr>
          <p:cNvPr id="8" name="Rectangle à coins arrondis 7"/>
          <p:cNvSpPr/>
          <p:nvPr/>
        </p:nvSpPr>
        <p:spPr>
          <a:xfrm>
            <a:off x="816231" y="1763800"/>
            <a:ext cx="2220686" cy="341624"/>
          </a:xfrm>
          <a:prstGeom prst="roundRect">
            <a:avLst/>
          </a:prstGeom>
          <a:solidFill>
            <a:schemeClr val="lt1">
              <a:alpha val="0"/>
            </a:schemeClr>
          </a:solidFill>
          <a:ln w="34925">
            <a:solidFill>
              <a:srgbClr val="FF0000"/>
            </a:solidFill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04" t="-260" r="14013" b="17985"/>
          <a:stretch/>
        </p:blipFill>
        <p:spPr>
          <a:xfrm>
            <a:off x="5890161" y="3842794"/>
            <a:ext cx="2701636" cy="187422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Rectangle 11"/>
          <p:cNvSpPr/>
          <p:nvPr/>
        </p:nvSpPr>
        <p:spPr>
          <a:xfrm>
            <a:off x="4298868" y="3036625"/>
            <a:ext cx="534389" cy="4428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4" name="Connecteur en arc 13"/>
          <p:cNvCxnSpPr>
            <a:endCxn id="10" idx="0"/>
          </p:cNvCxnSpPr>
          <p:nvPr/>
        </p:nvCxnSpPr>
        <p:spPr>
          <a:xfrm>
            <a:off x="4833257" y="3229226"/>
            <a:ext cx="2407722" cy="613568"/>
          </a:xfrm>
          <a:prstGeom prst="curved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081541" y="6350323"/>
            <a:ext cx="2893226" cy="365125"/>
          </a:xfrm>
        </p:spPr>
        <p:txBody>
          <a:bodyPr/>
          <a:lstStyle/>
          <a:p>
            <a:r>
              <a:rPr lang="en-US" dirty="0" smtClean="0"/>
              <a:t>16.09.2017 - HSE-SEE-XP</a:t>
            </a:r>
          </a:p>
          <a:p>
            <a:r>
              <a:rPr lang="en-US" dirty="0" smtClean="0"/>
              <a:t>EDMS no: </a:t>
            </a:r>
            <a:r>
              <a:rPr lang="en-US" dirty="0"/>
              <a:t>1845209 v.1</a:t>
            </a:r>
          </a:p>
        </p:txBody>
      </p:sp>
    </p:spTree>
    <p:extLst>
      <p:ext uri="{BB962C8B-B14F-4D97-AF65-F5344CB8AC3E}">
        <p14:creationId xmlns:p14="http://schemas.microsoft.com/office/powerpoint/2010/main" val="68704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FRPAM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8" name="Rectangle à coins arrondis 7"/>
          <p:cNvSpPr/>
          <p:nvPr/>
        </p:nvSpPr>
        <p:spPr>
          <a:xfrm>
            <a:off x="6496728" y="1366536"/>
            <a:ext cx="1995055" cy="391886"/>
          </a:xfrm>
          <a:prstGeom prst="roundRect">
            <a:avLst/>
          </a:prstGeom>
          <a:solidFill>
            <a:schemeClr val="lt1">
              <a:alpha val="0"/>
            </a:schemeClr>
          </a:solidFill>
          <a:ln w="34925">
            <a:solidFill>
              <a:srgbClr val="FF0000"/>
            </a:solidFill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174" y="3771889"/>
            <a:ext cx="3286263" cy="1934977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028752"/>
            <a:ext cx="1576959" cy="388813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25174" y="2942768"/>
            <a:ext cx="3386805" cy="299805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425174" y="2367185"/>
            <a:ext cx="3386805" cy="584775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contourClr>
              <a:schemeClr val="bg1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en-US" sz="1600" b="1" smtClean="0">
                <a:solidFill>
                  <a:schemeClr val="bg1"/>
                </a:solidFill>
              </a:rPr>
              <a:t>CERN </a:t>
            </a:r>
          </a:p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FIRE BRIGADE</a:t>
            </a:r>
            <a:endParaRPr lang="fr-FR" sz="1600" b="1" dirty="0">
              <a:solidFill>
                <a:schemeClr val="bg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000006" y="2942769"/>
            <a:ext cx="2038597" cy="299805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/>
          <p:cNvSpPr/>
          <p:nvPr/>
        </p:nvSpPr>
        <p:spPr>
          <a:xfrm>
            <a:off x="4000006" y="2368142"/>
            <a:ext cx="2038597" cy="584775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contourClr>
              <a:schemeClr val="bg1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FIREFIGHTING TRAIN</a:t>
            </a:r>
            <a:endParaRPr lang="fr-FR" sz="1600" b="1" dirty="0">
              <a:solidFill>
                <a:schemeClr val="bg1"/>
              </a:solidFill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605"/>
          <a:stretch/>
        </p:blipFill>
        <p:spPr bwMode="auto">
          <a:xfrm>
            <a:off x="4114975" y="3820521"/>
            <a:ext cx="1787247" cy="2003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20"/>
          <p:cNvSpPr/>
          <p:nvPr/>
        </p:nvSpPr>
        <p:spPr>
          <a:xfrm>
            <a:off x="6205218" y="2932623"/>
            <a:ext cx="2618148" cy="300820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/>
          <p:cNvSpPr/>
          <p:nvPr/>
        </p:nvSpPr>
        <p:spPr>
          <a:xfrm>
            <a:off x="6205218" y="2357995"/>
            <a:ext cx="2618148" cy="584775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contourClr>
              <a:schemeClr val="bg1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SPRINKLER</a:t>
            </a:r>
          </a:p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FFFS</a:t>
            </a:r>
            <a:endParaRPr lang="fr-FR" sz="1600" b="1" dirty="0">
              <a:solidFill>
                <a:schemeClr val="bg1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458" y="4039400"/>
            <a:ext cx="2379596" cy="1784696"/>
          </a:xfrm>
          <a:prstGeom prst="rect">
            <a:avLst/>
          </a:prstGeom>
        </p:spPr>
      </p:pic>
      <p:pic>
        <p:nvPicPr>
          <p:cNvPr id="1026" name="Picture 2" descr="ttp://qecpak.com/images/Fire%20Sprinkler%20System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4408" y="3028752"/>
            <a:ext cx="1518872" cy="968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7282744" y="3902663"/>
            <a:ext cx="554280" cy="6313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4" name="Image 23"/>
          <p:cNvPicPr>
            <a:picLocks noChangeAspect="1"/>
          </p:cNvPicPr>
          <p:nvPr/>
        </p:nvPicPr>
        <p:blipFill rotWithShape="1">
          <a:blip r:embed="rId7"/>
          <a:srcRect t="8578" b="7229"/>
          <a:stretch/>
        </p:blipFill>
        <p:spPr>
          <a:xfrm>
            <a:off x="4114975" y="3021680"/>
            <a:ext cx="1774426" cy="791769"/>
          </a:xfrm>
          <a:prstGeom prst="rect">
            <a:avLst/>
          </a:prstGeom>
        </p:spPr>
      </p:pic>
      <p:sp>
        <p:nvSpPr>
          <p:cNvPr id="27" name="Espace réservé du contenu 2"/>
          <p:cNvSpPr>
            <a:spLocks noGrp="1"/>
          </p:cNvSpPr>
          <p:nvPr>
            <p:ph idx="1"/>
          </p:nvPr>
        </p:nvSpPr>
        <p:spPr>
          <a:xfrm>
            <a:off x="457199" y="1325606"/>
            <a:ext cx="8568047" cy="4667421"/>
          </a:xfrm>
        </p:spPr>
        <p:txBody>
          <a:bodyPr/>
          <a:lstStyle/>
          <a:p>
            <a:pPr marL="36576" indent="0">
              <a:buNone/>
            </a:pPr>
            <a:r>
              <a:rPr lang="en-US" sz="2400" dirty="0"/>
              <a:t>FRPAM is </a:t>
            </a:r>
            <a:r>
              <a:rPr lang="en-US" sz="2400" dirty="0" smtClean="0"/>
              <a:t>a probabilistic </a:t>
            </a:r>
            <a:r>
              <a:rPr lang="en-US" sz="2400" dirty="0"/>
              <a:t>tool to </a:t>
            </a:r>
            <a:r>
              <a:rPr lang="en-US" sz="2400" b="1" dirty="0"/>
              <a:t>assess the fire response </a:t>
            </a:r>
            <a:r>
              <a:rPr lang="en-US" sz="2400" dirty="0" smtClean="0"/>
              <a:t>of </a:t>
            </a:r>
            <a:r>
              <a:rPr lang="en-US" sz="2400" dirty="0"/>
              <a:t>a complex facility.</a:t>
            </a:r>
          </a:p>
          <a:p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6329184" y="5559297"/>
            <a:ext cx="17973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>
                <a:solidFill>
                  <a:schemeClr val="bg1"/>
                </a:solidFill>
              </a:rPr>
              <a:t>MINOS </a:t>
            </a:r>
            <a:r>
              <a:rPr lang="fr-FR" sz="800" smtClean="0">
                <a:solidFill>
                  <a:schemeClr val="bg1"/>
                </a:solidFill>
              </a:rPr>
              <a:t>detector, Fermilab</a:t>
            </a:r>
            <a:endParaRPr lang="fr-FR" sz="800" dirty="0">
              <a:solidFill>
                <a:schemeClr val="bg1"/>
              </a:solidFill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4092026" y="5573919"/>
            <a:ext cx="17973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smtClean="0">
                <a:solidFill>
                  <a:schemeClr val="bg1"/>
                </a:solidFill>
              </a:rPr>
              <a:t>LHC tunnel and TIM, CERN</a:t>
            </a:r>
            <a:endParaRPr lang="fr-FR" sz="800" dirty="0">
              <a:solidFill>
                <a:schemeClr val="bg1"/>
              </a:solidFill>
            </a:endParaRPr>
          </a:p>
        </p:txBody>
      </p:sp>
      <p:sp>
        <p:nvSpPr>
          <p:cNvPr id="2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081541" y="6350323"/>
            <a:ext cx="2893226" cy="365125"/>
          </a:xfrm>
        </p:spPr>
        <p:txBody>
          <a:bodyPr/>
          <a:lstStyle/>
          <a:p>
            <a:r>
              <a:rPr lang="en-US" dirty="0" smtClean="0"/>
              <a:t>16.09.2017 - HSE-SEE-XP</a:t>
            </a:r>
          </a:p>
          <a:p>
            <a:r>
              <a:rPr lang="en-US" dirty="0" smtClean="0"/>
              <a:t>EDMS no: </a:t>
            </a:r>
            <a:r>
              <a:rPr lang="en-US" dirty="0"/>
              <a:t>1845209 v.1</a:t>
            </a:r>
          </a:p>
        </p:txBody>
      </p:sp>
    </p:spTree>
    <p:extLst>
      <p:ext uri="{BB962C8B-B14F-4D97-AF65-F5344CB8AC3E}">
        <p14:creationId xmlns:p14="http://schemas.microsoft.com/office/powerpoint/2010/main" val="889689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21" grpId="0" animBg="1"/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FRPAM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366536"/>
                <a:ext cx="8550234" cy="4667421"/>
              </a:xfrm>
            </p:spPr>
            <p:txBody>
              <a:bodyPr>
                <a:normAutofit lnSpcReduction="10000"/>
              </a:bodyPr>
              <a:lstStyle/>
              <a:p>
                <a:pPr marL="36576" indent="0">
                  <a:buNone/>
                </a:pPr>
                <a:r>
                  <a:rPr lang="en-US" sz="2400" dirty="0" smtClean="0"/>
                  <a:t>FRPAM is a probabilistic </a:t>
                </a:r>
                <a:r>
                  <a:rPr lang="en-US" sz="2400" dirty="0"/>
                  <a:t>tool to </a:t>
                </a:r>
                <a:r>
                  <a:rPr lang="en-US" sz="2400" b="1" dirty="0"/>
                  <a:t>assess the fire response </a:t>
                </a:r>
                <a:r>
                  <a:rPr lang="en-US" sz="2400" dirty="0" smtClean="0"/>
                  <a:t>of </a:t>
                </a:r>
                <a:r>
                  <a:rPr lang="en-US" sz="2400" dirty="0"/>
                  <a:t>a complex facility</a:t>
                </a:r>
                <a:r>
                  <a:rPr lang="en-US" sz="2400" dirty="0" smtClean="0"/>
                  <a:t>.</a:t>
                </a:r>
              </a:p>
              <a:p>
                <a:pPr lvl="2"/>
                <a:endParaRPr lang="en-US" dirty="0"/>
              </a:p>
              <a:p>
                <a:pPr lvl="1"/>
                <a:r>
                  <a:rPr lang="en-US" sz="2000" b="1" dirty="0" smtClean="0"/>
                  <a:t>Response time </a:t>
                </a:r>
                <a:r>
                  <a:rPr lang="en-US" sz="2000" dirty="0" smtClean="0"/>
                  <a:t>of crews (</a:t>
                </a:r>
                <a:r>
                  <a:rPr lang="en-US" sz="2000" i="1" dirty="0" err="1" smtClean="0"/>
                  <a:t>t</a:t>
                </a:r>
                <a:r>
                  <a:rPr lang="en-US" sz="2000" i="1" baseline="-25000" dirty="0" err="1" smtClean="0"/>
                  <a:t>response</a:t>
                </a:r>
                <a:r>
                  <a:rPr lang="en-US" sz="2000" i="1" dirty="0" smtClean="0"/>
                  <a:t>)</a:t>
                </a:r>
                <a:endParaRPr lang="en-US" sz="2000" i="1" dirty="0"/>
              </a:p>
              <a:p>
                <a:pPr marL="749808" lvl="2" indent="0">
                  <a:buNone/>
                </a:pPr>
                <a:r>
                  <a:rPr lang="en-US" sz="1800" i="1" baseline="-25000" dirty="0" smtClean="0"/>
                  <a:t>		</a:t>
                </a:r>
              </a:p>
              <a:p>
                <a:pPr marL="749808" lvl="2" indent="0">
                  <a:buNone/>
                </a:pPr>
                <a:r>
                  <a:rPr lang="en-US" sz="1800" i="1" baseline="-25000" dirty="0" smtClean="0">
                    <a:solidFill>
                      <a:schemeClr val="accent5"/>
                    </a:solidFill>
                  </a:rPr>
                  <a:t>	</a:t>
                </a:r>
                <a:r>
                  <a:rPr lang="en-US" sz="1400" i="1" dirty="0" err="1" smtClean="0">
                    <a:solidFill>
                      <a:schemeClr val="accent5"/>
                    </a:solidFill>
                  </a:rPr>
                  <a:t>t</a:t>
                </a:r>
                <a:r>
                  <a:rPr lang="en-US" sz="1400" i="1" baseline="-25000" dirty="0" err="1" smtClean="0">
                    <a:solidFill>
                      <a:schemeClr val="accent5"/>
                    </a:solidFill>
                  </a:rPr>
                  <a:t>response</a:t>
                </a:r>
                <a:r>
                  <a:rPr lang="en-US" sz="1400" i="1" dirty="0" smtClean="0">
                    <a:solidFill>
                      <a:schemeClr val="accent5"/>
                    </a:solidFill>
                  </a:rPr>
                  <a:t>=  </a:t>
                </a:r>
                <a:r>
                  <a:rPr lang="en-US" sz="1400" i="1" dirty="0" err="1" smtClean="0">
                    <a:solidFill>
                      <a:schemeClr val="accent5"/>
                    </a:solidFill>
                  </a:rPr>
                  <a:t>t</a:t>
                </a:r>
                <a:r>
                  <a:rPr lang="en-US" sz="1400" i="1" baseline="-25000" dirty="0" err="1" smtClean="0">
                    <a:solidFill>
                      <a:schemeClr val="accent5"/>
                    </a:solidFill>
                  </a:rPr>
                  <a:t>detection</a:t>
                </a:r>
                <a:r>
                  <a:rPr lang="en-US" sz="1400" i="1" baseline="-25000" dirty="0" smtClean="0">
                    <a:solidFill>
                      <a:schemeClr val="accent5"/>
                    </a:solidFill>
                  </a:rPr>
                  <a:t> </a:t>
                </a:r>
                <a:r>
                  <a:rPr lang="en-US" sz="1400" i="1" dirty="0" smtClean="0">
                    <a:solidFill>
                      <a:schemeClr val="accent5"/>
                    </a:solidFill>
                  </a:rPr>
                  <a:t>+ </a:t>
                </a:r>
                <a:r>
                  <a:rPr lang="en-US" sz="1400" i="1" dirty="0" err="1" smtClean="0">
                    <a:solidFill>
                      <a:schemeClr val="accent5"/>
                    </a:solidFill>
                  </a:rPr>
                  <a:t>t</a:t>
                </a:r>
                <a:r>
                  <a:rPr lang="en-US" sz="1400" i="1" baseline="-25000" dirty="0" err="1" smtClean="0">
                    <a:solidFill>
                      <a:schemeClr val="accent5"/>
                    </a:solidFill>
                  </a:rPr>
                  <a:t>tournout</a:t>
                </a:r>
                <a:r>
                  <a:rPr lang="en-US" sz="1400" i="1" baseline="-25000" dirty="0" smtClean="0">
                    <a:solidFill>
                      <a:schemeClr val="accent5"/>
                    </a:solidFill>
                  </a:rPr>
                  <a:t> </a:t>
                </a:r>
                <a:r>
                  <a:rPr lang="en-US" sz="1400" i="1" dirty="0" smtClean="0">
                    <a:solidFill>
                      <a:schemeClr val="accent5"/>
                    </a:solidFill>
                  </a:rPr>
                  <a:t>+ </a:t>
                </a:r>
                <a:r>
                  <a:rPr lang="en-US" sz="1400" i="1" dirty="0" err="1" smtClean="0">
                    <a:solidFill>
                      <a:schemeClr val="accent5"/>
                    </a:solidFill>
                  </a:rPr>
                  <a:t>t</a:t>
                </a:r>
                <a:r>
                  <a:rPr lang="en-US" sz="1400" i="1" baseline="-25000" dirty="0" err="1" smtClean="0">
                    <a:solidFill>
                      <a:schemeClr val="accent5"/>
                    </a:solidFill>
                  </a:rPr>
                  <a:t>block</a:t>
                </a:r>
                <a:r>
                  <a:rPr lang="en-US" sz="1400" i="1" dirty="0" smtClean="0">
                    <a:solidFill>
                      <a:schemeClr val="accent5"/>
                    </a:solidFill>
                  </a:rPr>
                  <a:t>+ </a:t>
                </a:r>
                <a:r>
                  <a:rPr lang="en-US" sz="1400" i="1" dirty="0" err="1" smtClean="0">
                    <a:solidFill>
                      <a:schemeClr val="accent5"/>
                    </a:solidFill>
                  </a:rPr>
                  <a:t>t</a:t>
                </a:r>
                <a:r>
                  <a:rPr lang="en-US" sz="1400" i="1" baseline="-25000" dirty="0" err="1" smtClean="0">
                    <a:solidFill>
                      <a:schemeClr val="accent5"/>
                    </a:solidFill>
                  </a:rPr>
                  <a:t>travel</a:t>
                </a:r>
                <a:r>
                  <a:rPr lang="en-US" sz="1400" i="1" baseline="-25000" dirty="0" smtClean="0">
                    <a:solidFill>
                      <a:schemeClr val="accent5"/>
                    </a:solidFill>
                  </a:rPr>
                  <a:t> </a:t>
                </a:r>
                <a:r>
                  <a:rPr lang="en-US" sz="1400" i="1" dirty="0" smtClean="0">
                    <a:solidFill>
                      <a:schemeClr val="accent5"/>
                    </a:solidFill>
                  </a:rPr>
                  <a:t>+ </a:t>
                </a:r>
                <a:r>
                  <a:rPr lang="en-US" sz="1400" i="1" dirty="0" err="1" smtClean="0">
                    <a:solidFill>
                      <a:schemeClr val="accent5"/>
                    </a:solidFill>
                  </a:rPr>
                  <a:t>t</a:t>
                </a:r>
                <a:r>
                  <a:rPr lang="en-US" sz="1400" i="1" baseline="-25000" dirty="0" err="1" smtClean="0">
                    <a:solidFill>
                      <a:schemeClr val="accent5"/>
                    </a:solidFill>
                  </a:rPr>
                  <a:t>access</a:t>
                </a:r>
                <a:r>
                  <a:rPr lang="en-US" sz="1400" i="1" baseline="-25000" dirty="0" smtClean="0">
                    <a:solidFill>
                      <a:schemeClr val="accent5"/>
                    </a:solidFill>
                  </a:rPr>
                  <a:t> </a:t>
                </a:r>
                <a:endParaRPr lang="en-US" sz="1400" i="1" dirty="0">
                  <a:solidFill>
                    <a:schemeClr val="accent5"/>
                  </a:solidFill>
                </a:endParaRPr>
              </a:p>
              <a:p>
                <a:pPr lvl="2"/>
                <a:endParaRPr lang="en-US" sz="1400" b="1" i="1" dirty="0">
                  <a:solidFill>
                    <a:schemeClr val="accent5"/>
                  </a:solidFill>
                </a:endParaRPr>
              </a:p>
              <a:p>
                <a:pPr lvl="2"/>
                <a:endParaRPr lang="en-US" sz="1400" i="1" dirty="0" smtClean="0"/>
              </a:p>
              <a:p>
                <a:pPr lvl="2"/>
                <a:endParaRPr lang="en-US" sz="1400" i="1" dirty="0"/>
              </a:p>
              <a:p>
                <a:pPr lvl="1"/>
                <a:r>
                  <a:rPr lang="en-US" sz="2000" b="1" dirty="0" smtClean="0"/>
                  <a:t>Time to extinguish </a:t>
                </a:r>
                <a:r>
                  <a:rPr lang="en-US" sz="2000" dirty="0" smtClean="0"/>
                  <a:t>fire (</a:t>
                </a:r>
                <a:r>
                  <a:rPr lang="en-US" sz="2000" i="1" dirty="0" err="1" smtClean="0"/>
                  <a:t>t</a:t>
                </a:r>
                <a:r>
                  <a:rPr lang="en-US" sz="2000" i="1" baseline="-25000" dirty="0" err="1" smtClean="0"/>
                  <a:t>extinguish</a:t>
                </a:r>
                <a:r>
                  <a:rPr lang="en-US" sz="2000" i="1" dirty="0" smtClean="0"/>
                  <a:t>) </a:t>
                </a:r>
              </a:p>
              <a:p>
                <a:pPr marL="749808" lvl="2" indent="0">
                  <a:buNone/>
                </a:pPr>
                <a:r>
                  <a:rPr lang="en-US" i="1" dirty="0" smtClean="0">
                    <a:solidFill>
                      <a:schemeClr val="accent5"/>
                    </a:solidFill>
                  </a:rPr>
                  <a:t>	</a:t>
                </a:r>
                <a:r>
                  <a:rPr lang="en-US" sz="1400" i="1" dirty="0" err="1" smtClean="0">
                    <a:solidFill>
                      <a:schemeClr val="accent5"/>
                    </a:solidFill>
                  </a:rPr>
                  <a:t>t</a:t>
                </a:r>
                <a:r>
                  <a:rPr lang="en-US" sz="1400" i="1" baseline="-25000" dirty="0" err="1" smtClean="0">
                    <a:solidFill>
                      <a:schemeClr val="accent5"/>
                    </a:solidFill>
                  </a:rPr>
                  <a:t>extinguish</a:t>
                </a:r>
                <a:r>
                  <a:rPr lang="en-US" sz="1400" i="1" dirty="0" smtClean="0">
                    <a:solidFill>
                      <a:schemeClr val="accent5"/>
                    </a:solidFill>
                  </a:rPr>
                  <a:t> = </a:t>
                </a:r>
                <a:r>
                  <a:rPr lang="en-US" sz="1400" i="1" dirty="0" err="1" smtClean="0">
                    <a:solidFill>
                      <a:schemeClr val="accent5"/>
                    </a:solidFill>
                  </a:rPr>
                  <a:t>t</a:t>
                </a:r>
                <a:r>
                  <a:rPr lang="en-US" sz="1400" i="1" baseline="-25000" dirty="0" err="1" smtClean="0">
                    <a:solidFill>
                      <a:schemeClr val="accent5"/>
                    </a:solidFill>
                  </a:rPr>
                  <a:t>response</a:t>
                </a:r>
                <a:r>
                  <a:rPr lang="en-US" sz="1400" i="1" dirty="0" smtClean="0">
                    <a:solidFill>
                      <a:schemeClr val="accent5"/>
                    </a:solidFill>
                  </a:rPr>
                  <a:t>+ </a:t>
                </a:r>
                <a:r>
                  <a:rPr lang="en-US" sz="1400" i="1" dirty="0" err="1" smtClean="0">
                    <a:solidFill>
                      <a:schemeClr val="accent5"/>
                    </a:solidFill>
                  </a:rPr>
                  <a:t>t</a:t>
                </a:r>
                <a:r>
                  <a:rPr lang="en-US" sz="1400" i="1" baseline="-25000" dirty="0" err="1" smtClean="0">
                    <a:solidFill>
                      <a:schemeClr val="accent5"/>
                    </a:solidFill>
                  </a:rPr>
                  <a:t>knockdown</a:t>
                </a:r>
                <a:endParaRPr lang="en-US" sz="1400" i="1" baseline="-25000" dirty="0" smtClean="0">
                  <a:solidFill>
                    <a:schemeClr val="accent5"/>
                  </a:solidFill>
                </a:endParaRPr>
              </a:p>
              <a:p>
                <a:pPr lvl="2"/>
                <a:endParaRPr lang="en-US" sz="1800" i="1" dirty="0" smtClean="0"/>
              </a:p>
              <a:p>
                <a:pPr lvl="1"/>
                <a:r>
                  <a:rPr lang="en-US" sz="2000" b="1" dirty="0" smtClean="0"/>
                  <a:t>Total energy release </a:t>
                </a:r>
                <a:r>
                  <a:rPr lang="en-US" sz="2000" dirty="0" smtClean="0"/>
                  <a:t>(</a:t>
                </a:r>
                <a:r>
                  <a:rPr lang="en-US" sz="2000" i="1" dirty="0" err="1" smtClean="0"/>
                  <a:t>E</a:t>
                </a:r>
                <a:r>
                  <a:rPr lang="en-US" sz="2000" i="1" baseline="-25000" dirty="0" err="1" smtClean="0"/>
                  <a:t>total</a:t>
                </a:r>
                <a:r>
                  <a:rPr lang="en-US" sz="2000" i="1" dirty="0"/>
                  <a:t>)</a:t>
                </a:r>
              </a:p>
              <a:p>
                <a:pPr marL="1307592" lvl="4" indent="0">
                  <a:buNone/>
                </a:pPr>
                <a:endParaRPr lang="en-US" sz="1800" i="1" baseline="-25000" dirty="0" smtClean="0"/>
              </a:p>
              <a:p>
                <a:pPr marL="1042416" lvl="3" indent="0">
                  <a:buNone/>
                </a:pPr>
                <a:r>
                  <a:rPr lang="fr-FR" sz="1400" i="1" dirty="0" err="1" smtClean="0">
                    <a:solidFill>
                      <a:schemeClr val="accent5"/>
                    </a:solidFill>
                  </a:rPr>
                  <a:t>E</a:t>
                </a:r>
                <a:r>
                  <a:rPr lang="fr-FR" sz="1400" i="1" baseline="-25000" dirty="0" err="1" smtClean="0">
                    <a:solidFill>
                      <a:schemeClr val="accent5"/>
                    </a:solidFill>
                  </a:rPr>
                  <a:t>total</a:t>
                </a:r>
                <a:r>
                  <a:rPr lang="fr-FR" baseline="-25000" dirty="0" smtClean="0">
                    <a:solidFill>
                      <a:schemeClr val="accent5"/>
                    </a:solidFill>
                  </a:rPr>
                  <a:t> </a:t>
                </a:r>
                <a:r>
                  <a:rPr lang="fr-FR" dirty="0" smtClean="0">
                    <a:solidFill>
                      <a:schemeClr val="accent5"/>
                    </a:solidFill>
                  </a:rPr>
                  <a:t>=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is-IS" sz="140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1400" b="0" i="1" smtClean="0">
                            <a:solidFill>
                              <a:schemeClr val="accent5"/>
                            </a:solidFill>
                            <a:latin typeface="Cambria Math" charset="0"/>
                          </a:rPr>
                          <m:t>𝑡</m:t>
                        </m:r>
                        <m:r>
                          <a:rPr lang="en-US" sz="1400" b="0" i="1" baseline="-25000" smtClean="0">
                            <a:solidFill>
                              <a:schemeClr val="accent5"/>
                            </a:solidFill>
                            <a:latin typeface="Cambria Math" charset="0"/>
                          </a:rPr>
                          <m:t>𝑖𝑔𝑛𝑖𝑡𝑖𝑜𝑛</m:t>
                        </m:r>
                      </m:sub>
                      <m:sup>
                        <m:r>
                          <m:rPr>
                            <m:brk m:alnAt="23"/>
                          </m:rPr>
                          <a:rPr lang="en-US" sz="1400" i="1">
                            <a:solidFill>
                              <a:schemeClr val="accent5"/>
                            </a:solidFill>
                            <a:latin typeface="Cambria Math" charset="0"/>
                          </a:rPr>
                          <m:t>𝑡</m:t>
                        </m:r>
                        <m:r>
                          <a:rPr lang="en-US" sz="1400" b="0" i="1" baseline="-25000" smtClean="0">
                            <a:solidFill>
                              <a:schemeClr val="accent5"/>
                            </a:solidFill>
                            <a:latin typeface="Cambria Math" charset="0"/>
                          </a:rPr>
                          <m:t>𝑒𝑥𝑡𝑖𝑛𝑡𝑖𝑜𝑛</m:t>
                        </m:r>
                      </m:sup>
                      <m:e>
                        <m:r>
                          <a:rPr lang="en-US" sz="1400" b="0" i="1" smtClean="0">
                            <a:solidFill>
                              <a:schemeClr val="accent5"/>
                            </a:solidFill>
                            <a:latin typeface="Cambria Math" charset="0"/>
                          </a:rPr>
                          <m:t>𝐻𝑅𝑅</m:t>
                        </m:r>
                        <m:d>
                          <m:dPr>
                            <m:ctrlPr>
                              <a:rPr lang="en-US" sz="1400" b="0" i="1" smtClean="0">
                                <a:solidFill>
                                  <a:schemeClr val="accent5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400" b="0" i="1" smtClean="0">
                                <a:solidFill>
                                  <a:schemeClr val="accent5"/>
                                </a:solidFill>
                                <a:latin typeface="Cambria Math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1400" b="0" i="1" smtClean="0">
                            <a:solidFill>
                              <a:schemeClr val="accent5"/>
                            </a:solidFill>
                            <a:latin typeface="Cambria Math" charset="0"/>
                          </a:rPr>
                          <m:t> </m:t>
                        </m:r>
                        <m:r>
                          <a:rPr lang="en-US" sz="1400" b="0" i="1" smtClean="0">
                            <a:solidFill>
                              <a:schemeClr val="accent5"/>
                            </a:solidFill>
                            <a:latin typeface="Cambria Math" charset="0"/>
                          </a:rPr>
                          <m:t>𝑑𝑡</m:t>
                        </m:r>
                      </m:e>
                    </m:nary>
                  </m:oMath>
                </a14:m>
                <a:endParaRPr lang="fr-FR" sz="1400" dirty="0">
                  <a:solidFill>
                    <a:schemeClr val="accent5"/>
                  </a:solidFill>
                </a:endParaRPr>
              </a:p>
            </p:txBody>
          </p:sp>
        </mc:Choice>
        <mc:Fallback xmlns=""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366536"/>
                <a:ext cx="8550234" cy="4667421"/>
              </a:xfrm>
              <a:blipFill rotWithShape="0">
                <a:blip r:embed="rId2"/>
                <a:stretch>
                  <a:fillRect l="-641" t="-1697" r="-428" b="-992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8" name="Rectangle à coins arrondis 7"/>
          <p:cNvSpPr/>
          <p:nvPr/>
        </p:nvSpPr>
        <p:spPr>
          <a:xfrm>
            <a:off x="6483928" y="1366536"/>
            <a:ext cx="1989512" cy="406846"/>
          </a:xfrm>
          <a:prstGeom prst="roundRect">
            <a:avLst/>
          </a:prstGeom>
          <a:solidFill>
            <a:schemeClr val="lt1">
              <a:alpha val="0"/>
            </a:schemeClr>
          </a:solidFill>
          <a:ln w="34925">
            <a:solidFill>
              <a:srgbClr val="FF0000"/>
            </a:solidFill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6301048" y="2380890"/>
            <a:ext cx="2621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MEDICAL SUPPORT</a:t>
            </a:r>
          </a:p>
          <a:p>
            <a:r>
              <a:rPr lang="fr-FR" b="1" dirty="0" smtClean="0"/>
              <a:t>EVACUATION SEARCH&amp; RESCUE</a:t>
            </a:r>
          </a:p>
          <a:p>
            <a:r>
              <a:rPr lang="fr-FR" b="1" dirty="0" smtClean="0"/>
              <a:t>FIRE CONDITIONS</a:t>
            </a:r>
            <a:endParaRPr lang="fr-FR" b="1" dirty="0"/>
          </a:p>
        </p:txBody>
      </p:sp>
      <p:cxnSp>
        <p:nvCxnSpPr>
          <p:cNvPr id="12" name="Connecteur droit 11"/>
          <p:cNvCxnSpPr/>
          <p:nvPr/>
        </p:nvCxnSpPr>
        <p:spPr>
          <a:xfrm flipH="1">
            <a:off x="6215942" y="2444732"/>
            <a:ext cx="3761" cy="1068781"/>
          </a:xfrm>
          <a:prstGeom prst="line">
            <a:avLst/>
          </a:prstGeom>
          <a:ln w="63500"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Flèche vers la droite 13"/>
          <p:cNvSpPr/>
          <p:nvPr/>
        </p:nvSpPr>
        <p:spPr>
          <a:xfrm>
            <a:off x="5461461" y="2521130"/>
            <a:ext cx="598517" cy="32142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>
            <a:off x="6301048" y="4776589"/>
            <a:ext cx="2621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PROPERTY DAMAGE</a:t>
            </a:r>
            <a:endParaRPr lang="fr-FR" b="1" dirty="0"/>
          </a:p>
        </p:txBody>
      </p:sp>
      <p:cxnSp>
        <p:nvCxnSpPr>
          <p:cNvPr id="27" name="Connecteur droit 26"/>
          <p:cNvCxnSpPr/>
          <p:nvPr/>
        </p:nvCxnSpPr>
        <p:spPr>
          <a:xfrm flipH="1">
            <a:off x="6215942" y="3936459"/>
            <a:ext cx="3762" cy="2097498"/>
          </a:xfrm>
          <a:prstGeom prst="line">
            <a:avLst/>
          </a:prstGeom>
          <a:ln w="63500"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Flèche vers la droite 27"/>
          <p:cNvSpPr/>
          <p:nvPr/>
        </p:nvSpPr>
        <p:spPr>
          <a:xfrm>
            <a:off x="5461461" y="4824495"/>
            <a:ext cx="598517" cy="32142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081541" y="6350323"/>
            <a:ext cx="2893226" cy="365125"/>
          </a:xfrm>
        </p:spPr>
        <p:txBody>
          <a:bodyPr/>
          <a:lstStyle/>
          <a:p>
            <a:r>
              <a:rPr lang="en-US" dirty="0" smtClean="0"/>
              <a:t>16.09.2017 - HSE-SEE-XP</a:t>
            </a:r>
          </a:p>
          <a:p>
            <a:r>
              <a:rPr lang="en-US" dirty="0" smtClean="0"/>
              <a:t>EDMS no: </a:t>
            </a:r>
            <a:r>
              <a:rPr lang="en-US" dirty="0"/>
              <a:t>1845209 v.1</a:t>
            </a:r>
          </a:p>
        </p:txBody>
      </p:sp>
    </p:spTree>
    <p:extLst>
      <p:ext uri="{BB962C8B-B14F-4D97-AF65-F5344CB8AC3E}">
        <p14:creationId xmlns:p14="http://schemas.microsoft.com/office/powerpoint/2010/main" val="776152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 animBg="1"/>
      <p:bldP spid="26" grpId="0"/>
      <p:bldP spid="2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FRPAM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8" name="Rectangle à coins arrondis 7"/>
          <p:cNvSpPr/>
          <p:nvPr/>
        </p:nvSpPr>
        <p:spPr>
          <a:xfrm>
            <a:off x="2218445" y="1372077"/>
            <a:ext cx="1732872" cy="391886"/>
          </a:xfrm>
          <a:prstGeom prst="roundRect">
            <a:avLst/>
          </a:prstGeom>
          <a:solidFill>
            <a:schemeClr val="lt1">
              <a:alpha val="0"/>
            </a:schemeClr>
          </a:solidFill>
          <a:ln w="34925">
            <a:solidFill>
              <a:srgbClr val="FF0000"/>
            </a:solidFill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Espace réservé du contenu 2"/>
          <p:cNvSpPr>
            <a:spLocks noGrp="1"/>
          </p:cNvSpPr>
          <p:nvPr>
            <p:ph idx="1"/>
          </p:nvPr>
        </p:nvSpPr>
        <p:spPr>
          <a:xfrm>
            <a:off x="457199" y="1325606"/>
            <a:ext cx="8568047" cy="963753"/>
          </a:xfrm>
        </p:spPr>
        <p:txBody>
          <a:bodyPr/>
          <a:lstStyle/>
          <a:p>
            <a:pPr marL="36576" indent="0">
              <a:buNone/>
            </a:pPr>
            <a:r>
              <a:rPr lang="en-US" sz="2400" dirty="0"/>
              <a:t>FRPAM is </a:t>
            </a:r>
            <a:r>
              <a:rPr lang="en-US" sz="2400" dirty="0" smtClean="0"/>
              <a:t>a probabilistic </a:t>
            </a:r>
            <a:r>
              <a:rPr lang="en-US" sz="2400" dirty="0"/>
              <a:t>tool to </a:t>
            </a:r>
            <a:r>
              <a:rPr lang="en-US" sz="2400" b="1" dirty="0"/>
              <a:t>assess the fire response </a:t>
            </a:r>
            <a:r>
              <a:rPr lang="en-US" sz="2400" dirty="0" smtClean="0"/>
              <a:t>of </a:t>
            </a:r>
            <a:r>
              <a:rPr lang="en-US" sz="2400" dirty="0"/>
              <a:t>a complex facility.</a:t>
            </a:r>
          </a:p>
          <a:p>
            <a:endParaRPr lang="fr-FR" dirty="0"/>
          </a:p>
        </p:txBody>
      </p:sp>
      <p:cxnSp>
        <p:nvCxnSpPr>
          <p:cNvPr id="25" name="Connecteur droit 24"/>
          <p:cNvCxnSpPr/>
          <p:nvPr/>
        </p:nvCxnSpPr>
        <p:spPr>
          <a:xfrm>
            <a:off x="2895801" y="2835591"/>
            <a:ext cx="0" cy="2138658"/>
          </a:xfrm>
          <a:prstGeom prst="line">
            <a:avLst/>
          </a:prstGeom>
          <a:ln w="22225">
            <a:head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/>
        </p:nvCxnSpPr>
        <p:spPr>
          <a:xfrm>
            <a:off x="2678984" y="4799266"/>
            <a:ext cx="3503206" cy="15608"/>
          </a:xfrm>
          <a:prstGeom prst="line">
            <a:avLst/>
          </a:prstGeom>
          <a:ln w="22225">
            <a:headEnd type="none"/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 rot="16200000">
            <a:off x="2630137" y="2503663"/>
            <a:ext cx="5313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200" b="1" dirty="0" smtClean="0">
                <a:solidFill>
                  <a:schemeClr val="accent6"/>
                </a:solidFill>
              </a:rPr>
              <a:t>CDF</a:t>
            </a:r>
            <a:endParaRPr lang="fr-FR" sz="1200" dirty="0">
              <a:solidFill>
                <a:schemeClr val="accent6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163188" y="4660766"/>
            <a:ext cx="12921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 smtClean="0"/>
              <a:t>time</a:t>
            </a:r>
          </a:p>
        </p:txBody>
      </p:sp>
      <p:sp>
        <p:nvSpPr>
          <p:cNvPr id="30" name="Forme libre 29"/>
          <p:cNvSpPr/>
          <p:nvPr/>
        </p:nvSpPr>
        <p:spPr>
          <a:xfrm>
            <a:off x="2878342" y="3105034"/>
            <a:ext cx="3068029" cy="1707357"/>
          </a:xfrm>
          <a:custGeom>
            <a:avLst/>
            <a:gdLst>
              <a:gd name="connsiteX0" fmla="*/ 0 w 2476492"/>
              <a:gd name="connsiteY0" fmla="*/ 931311 h 931311"/>
              <a:gd name="connsiteX1" fmla="*/ 754145 w 2476492"/>
              <a:gd name="connsiteY1" fmla="*/ 761629 h 931311"/>
              <a:gd name="connsiteX2" fmla="*/ 1234912 w 2476492"/>
              <a:gd name="connsiteY2" fmla="*/ 196021 h 931311"/>
              <a:gd name="connsiteX3" fmla="*/ 2318994 w 2476492"/>
              <a:gd name="connsiteY3" fmla="*/ 16911 h 931311"/>
              <a:gd name="connsiteX4" fmla="*/ 2469823 w 2476492"/>
              <a:gd name="connsiteY4" fmla="*/ 7485 h 931311"/>
              <a:gd name="connsiteX0" fmla="*/ 0 w 2517215"/>
              <a:gd name="connsiteY0" fmla="*/ 916557 h 916557"/>
              <a:gd name="connsiteX1" fmla="*/ 754145 w 2517215"/>
              <a:gd name="connsiteY1" fmla="*/ 746875 h 916557"/>
              <a:gd name="connsiteX2" fmla="*/ 1234912 w 2517215"/>
              <a:gd name="connsiteY2" fmla="*/ 181267 h 916557"/>
              <a:gd name="connsiteX3" fmla="*/ 2318994 w 2517215"/>
              <a:gd name="connsiteY3" fmla="*/ 2157 h 916557"/>
              <a:gd name="connsiteX4" fmla="*/ 2516957 w 2517215"/>
              <a:gd name="connsiteY4" fmla="*/ 77421 h 916557"/>
              <a:gd name="connsiteX0" fmla="*/ 0 w 2554664"/>
              <a:gd name="connsiteY0" fmla="*/ 922805 h 922805"/>
              <a:gd name="connsiteX1" fmla="*/ 754145 w 2554664"/>
              <a:gd name="connsiteY1" fmla="*/ 753123 h 922805"/>
              <a:gd name="connsiteX2" fmla="*/ 1234912 w 2554664"/>
              <a:gd name="connsiteY2" fmla="*/ 187515 h 922805"/>
              <a:gd name="connsiteX3" fmla="*/ 2318994 w 2554664"/>
              <a:gd name="connsiteY3" fmla="*/ 8405 h 922805"/>
              <a:gd name="connsiteX4" fmla="*/ 2554664 w 2554664"/>
              <a:gd name="connsiteY4" fmla="*/ 27209 h 922805"/>
              <a:gd name="connsiteX0" fmla="*/ 0 w 2589077"/>
              <a:gd name="connsiteY0" fmla="*/ 926384 h 926384"/>
              <a:gd name="connsiteX1" fmla="*/ 754145 w 2589077"/>
              <a:gd name="connsiteY1" fmla="*/ 756702 h 926384"/>
              <a:gd name="connsiteX2" fmla="*/ 1234912 w 2589077"/>
              <a:gd name="connsiteY2" fmla="*/ 191094 h 926384"/>
              <a:gd name="connsiteX3" fmla="*/ 2318994 w 2589077"/>
              <a:gd name="connsiteY3" fmla="*/ 11984 h 926384"/>
              <a:gd name="connsiteX4" fmla="*/ 2589077 w 2589077"/>
              <a:gd name="connsiteY4" fmla="*/ 16067 h 926384"/>
              <a:gd name="connsiteX0" fmla="*/ 0 w 2589077"/>
              <a:gd name="connsiteY0" fmla="*/ 922676 h 922676"/>
              <a:gd name="connsiteX1" fmla="*/ 754145 w 2589077"/>
              <a:gd name="connsiteY1" fmla="*/ 752994 h 922676"/>
              <a:gd name="connsiteX2" fmla="*/ 1234912 w 2589077"/>
              <a:gd name="connsiteY2" fmla="*/ 187386 h 922676"/>
              <a:gd name="connsiteX3" fmla="*/ 2314078 w 2589077"/>
              <a:gd name="connsiteY3" fmla="*/ 13183 h 922676"/>
              <a:gd name="connsiteX4" fmla="*/ 2589077 w 2589077"/>
              <a:gd name="connsiteY4" fmla="*/ 12359 h 922676"/>
              <a:gd name="connsiteX0" fmla="*/ 0 w 2589082"/>
              <a:gd name="connsiteY0" fmla="*/ 913959 h 913959"/>
              <a:gd name="connsiteX1" fmla="*/ 754145 w 2589082"/>
              <a:gd name="connsiteY1" fmla="*/ 744277 h 913959"/>
              <a:gd name="connsiteX2" fmla="*/ 1234912 w 2589082"/>
              <a:gd name="connsiteY2" fmla="*/ 178669 h 913959"/>
              <a:gd name="connsiteX3" fmla="*/ 2314078 w 2589082"/>
              <a:gd name="connsiteY3" fmla="*/ 4466 h 913959"/>
              <a:gd name="connsiteX4" fmla="*/ 2589077 w 2589082"/>
              <a:gd name="connsiteY4" fmla="*/ 3642 h 913959"/>
              <a:gd name="connsiteX0" fmla="*/ 0 w 2899561"/>
              <a:gd name="connsiteY0" fmla="*/ 1134361 h 1134361"/>
              <a:gd name="connsiteX1" fmla="*/ 754145 w 2899561"/>
              <a:gd name="connsiteY1" fmla="*/ 964679 h 1134361"/>
              <a:gd name="connsiteX2" fmla="*/ 1234912 w 2899561"/>
              <a:gd name="connsiteY2" fmla="*/ 399071 h 1134361"/>
              <a:gd name="connsiteX3" fmla="*/ 2314078 w 2899561"/>
              <a:gd name="connsiteY3" fmla="*/ 224868 h 1134361"/>
              <a:gd name="connsiteX4" fmla="*/ 2899561 w 2899561"/>
              <a:gd name="connsiteY4" fmla="*/ 0 h 1134361"/>
              <a:gd name="connsiteX0" fmla="*/ 0 w 2899561"/>
              <a:gd name="connsiteY0" fmla="*/ 1134361 h 1134361"/>
              <a:gd name="connsiteX1" fmla="*/ 754145 w 2899561"/>
              <a:gd name="connsiteY1" fmla="*/ 964679 h 1134361"/>
              <a:gd name="connsiteX2" fmla="*/ 1234912 w 2899561"/>
              <a:gd name="connsiteY2" fmla="*/ 399071 h 1134361"/>
              <a:gd name="connsiteX3" fmla="*/ 2614859 w 2899561"/>
              <a:gd name="connsiteY3" fmla="*/ 324444 h 1134361"/>
              <a:gd name="connsiteX4" fmla="*/ 2899561 w 2899561"/>
              <a:gd name="connsiteY4" fmla="*/ 0 h 1134361"/>
              <a:gd name="connsiteX0" fmla="*/ 0 w 2899561"/>
              <a:gd name="connsiteY0" fmla="*/ 1134361 h 1134361"/>
              <a:gd name="connsiteX1" fmla="*/ 754145 w 2899561"/>
              <a:gd name="connsiteY1" fmla="*/ 964679 h 1134361"/>
              <a:gd name="connsiteX2" fmla="*/ 1234912 w 2899561"/>
              <a:gd name="connsiteY2" fmla="*/ 432263 h 1134361"/>
              <a:gd name="connsiteX3" fmla="*/ 2614859 w 2899561"/>
              <a:gd name="connsiteY3" fmla="*/ 324444 h 1134361"/>
              <a:gd name="connsiteX4" fmla="*/ 2899561 w 2899561"/>
              <a:gd name="connsiteY4" fmla="*/ 0 h 1134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9561" h="1134361">
                <a:moveTo>
                  <a:pt x="0" y="1134361"/>
                </a:moveTo>
                <a:cubicBezTo>
                  <a:pt x="274163" y="1110794"/>
                  <a:pt x="548326" y="1081695"/>
                  <a:pt x="754145" y="964679"/>
                </a:cubicBezTo>
                <a:cubicBezTo>
                  <a:pt x="959964" y="847663"/>
                  <a:pt x="924793" y="538969"/>
                  <a:pt x="1234912" y="432263"/>
                </a:cubicBezTo>
                <a:cubicBezTo>
                  <a:pt x="1545031" y="325557"/>
                  <a:pt x="2337418" y="396488"/>
                  <a:pt x="2614859" y="324444"/>
                </a:cubicBezTo>
                <a:cubicBezTo>
                  <a:pt x="2892300" y="252400"/>
                  <a:pt x="2899561" y="0"/>
                  <a:pt x="2899561" y="0"/>
                </a:cubicBezTo>
              </a:path>
            </a:pathLst>
          </a:custGeom>
          <a:noFill/>
          <a:ln w="158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1" name="Connecteur droit 30"/>
          <p:cNvCxnSpPr/>
          <p:nvPr/>
        </p:nvCxnSpPr>
        <p:spPr>
          <a:xfrm flipV="1">
            <a:off x="2846443" y="3115034"/>
            <a:ext cx="3133083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2612167" y="2983992"/>
            <a:ext cx="33299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smtClean="0">
                <a:solidFill>
                  <a:schemeClr val="accent6"/>
                </a:solidFill>
              </a:rPr>
              <a:t>1</a:t>
            </a:r>
            <a:endParaRPr lang="fr-FR" sz="1200" dirty="0">
              <a:solidFill>
                <a:schemeClr val="accent6"/>
              </a:solidFill>
            </a:endParaRPr>
          </a:p>
        </p:txBody>
      </p:sp>
      <p:cxnSp>
        <p:nvCxnSpPr>
          <p:cNvPr id="33" name="Connecteur droit 32"/>
          <p:cNvCxnSpPr>
            <a:cxnSpLocks noChangeAspect="1"/>
            <a:endCxn id="36" idx="0"/>
          </p:cNvCxnSpPr>
          <p:nvPr/>
        </p:nvCxnSpPr>
        <p:spPr>
          <a:xfrm>
            <a:off x="4024185" y="3897669"/>
            <a:ext cx="0" cy="964672"/>
          </a:xfrm>
          <a:prstGeom prst="line">
            <a:avLst/>
          </a:prstGeom>
          <a:ln w="9525"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2583461" y="3753129"/>
            <a:ext cx="39040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 smtClean="0">
                <a:solidFill>
                  <a:schemeClr val="accent6"/>
                </a:solidFill>
              </a:rPr>
              <a:t>P</a:t>
            </a:r>
            <a:r>
              <a:rPr lang="fr-FR" sz="1200" b="1" baseline="-25000" dirty="0" smtClean="0">
                <a:solidFill>
                  <a:schemeClr val="accent6"/>
                </a:solidFill>
              </a:rPr>
              <a:t>i</a:t>
            </a:r>
            <a:endParaRPr lang="fr-FR" sz="1200" baseline="-25000" dirty="0">
              <a:solidFill>
                <a:schemeClr val="accent6"/>
              </a:solidFill>
            </a:endParaRPr>
          </a:p>
        </p:txBody>
      </p:sp>
      <p:sp>
        <p:nvSpPr>
          <p:cNvPr id="36" name="Rectangle 35"/>
          <p:cNvSpPr>
            <a:spLocks noChangeAspect="1"/>
          </p:cNvSpPr>
          <p:nvPr/>
        </p:nvSpPr>
        <p:spPr>
          <a:xfrm>
            <a:off x="3860659" y="4862341"/>
            <a:ext cx="32705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 smtClean="0">
                <a:solidFill>
                  <a:schemeClr val="accent6"/>
                </a:solidFill>
              </a:rPr>
              <a:t>x</a:t>
            </a:r>
            <a:r>
              <a:rPr lang="fr-FR" sz="1200" b="1" baseline="-25000" dirty="0" smtClean="0">
                <a:solidFill>
                  <a:schemeClr val="accent6"/>
                </a:solidFill>
              </a:rPr>
              <a:t>i</a:t>
            </a:r>
            <a:endParaRPr lang="fr-FR" sz="1200" baseline="-25000" dirty="0">
              <a:solidFill>
                <a:schemeClr val="accent6"/>
              </a:solidFill>
            </a:endParaRPr>
          </a:p>
        </p:txBody>
      </p:sp>
      <p:cxnSp>
        <p:nvCxnSpPr>
          <p:cNvPr id="49" name="Connecteur droit 48"/>
          <p:cNvCxnSpPr/>
          <p:nvPr/>
        </p:nvCxnSpPr>
        <p:spPr>
          <a:xfrm>
            <a:off x="2846443" y="3897669"/>
            <a:ext cx="1177742" cy="7251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>
          <a:xfrm>
            <a:off x="634442" y="5257446"/>
            <a:ext cx="7891548" cy="584775"/>
          </a:xfrm>
          <a:prstGeom prst="rect">
            <a:avLst/>
          </a:prstGeom>
          <a:ln>
            <a:solidFill>
              <a:schemeClr val="accent5"/>
            </a:solidFill>
          </a:ln>
        </p:spPr>
        <p:txBody>
          <a:bodyPr wrap="square">
            <a:spAutoFit/>
          </a:bodyPr>
          <a:lstStyle/>
          <a:p>
            <a:r>
              <a:rPr lang="fr-FR" sz="1600" b="1" dirty="0" smtClean="0">
                <a:solidFill>
                  <a:schemeClr val="accent5"/>
                </a:solidFill>
              </a:rPr>
              <a:t>CDF </a:t>
            </a:r>
            <a:r>
              <a:rPr lang="fr-FR" sz="1600" i="1" dirty="0">
                <a:solidFill>
                  <a:schemeClr val="accent5"/>
                </a:solidFill>
              </a:rPr>
              <a:t>(Cumulative </a:t>
            </a:r>
            <a:r>
              <a:rPr lang="fr-FR" sz="1600" i="1" dirty="0" smtClean="0">
                <a:solidFill>
                  <a:schemeClr val="accent5"/>
                </a:solidFill>
              </a:rPr>
              <a:t>Distribution </a:t>
            </a:r>
            <a:r>
              <a:rPr lang="fr-FR" sz="1600" i="1" dirty="0" err="1" smtClean="0">
                <a:solidFill>
                  <a:schemeClr val="accent5"/>
                </a:solidFill>
              </a:rPr>
              <a:t>Function</a:t>
            </a:r>
            <a:r>
              <a:rPr lang="fr-FR" sz="1600" i="1" dirty="0" smtClean="0">
                <a:solidFill>
                  <a:schemeClr val="accent5"/>
                </a:solidFill>
              </a:rPr>
              <a:t>)</a:t>
            </a:r>
            <a:endParaRPr lang="fr-FR" sz="1600" i="1" dirty="0">
              <a:solidFill>
                <a:schemeClr val="accent5"/>
              </a:solidFill>
            </a:endParaRPr>
          </a:p>
          <a:p>
            <a:r>
              <a:rPr lang="fr-FR" sz="1600" b="1" dirty="0" err="1">
                <a:solidFill>
                  <a:schemeClr val="accent5"/>
                </a:solidFill>
              </a:rPr>
              <a:t>Probability</a:t>
            </a:r>
            <a:r>
              <a:rPr lang="fr-FR" sz="1600" b="1" dirty="0">
                <a:solidFill>
                  <a:schemeClr val="accent5"/>
                </a:solidFill>
              </a:rPr>
              <a:t> of </a:t>
            </a:r>
            <a:r>
              <a:rPr lang="fr-FR" sz="1600" b="1" dirty="0" err="1">
                <a:solidFill>
                  <a:schemeClr val="accent5"/>
                </a:solidFill>
              </a:rPr>
              <a:t>extiguishing</a:t>
            </a:r>
            <a:r>
              <a:rPr lang="fr-FR" sz="1600" b="1" dirty="0">
                <a:solidFill>
                  <a:schemeClr val="accent5"/>
                </a:solidFill>
              </a:rPr>
              <a:t> the </a:t>
            </a:r>
            <a:r>
              <a:rPr lang="fr-FR" sz="1600" b="1" dirty="0" err="1">
                <a:solidFill>
                  <a:schemeClr val="accent5"/>
                </a:solidFill>
              </a:rPr>
              <a:t>fire</a:t>
            </a:r>
            <a:r>
              <a:rPr lang="fr-FR" sz="1600" b="1" dirty="0">
                <a:solidFill>
                  <a:schemeClr val="accent5"/>
                </a:solidFill>
              </a:rPr>
              <a:t> </a:t>
            </a:r>
            <a:r>
              <a:rPr lang="fr-FR" sz="1600" b="1" dirty="0" err="1">
                <a:solidFill>
                  <a:schemeClr val="accent5"/>
                </a:solidFill>
              </a:rPr>
              <a:t>under</a:t>
            </a:r>
            <a:r>
              <a:rPr lang="fr-FR" sz="1600" b="1" dirty="0">
                <a:solidFill>
                  <a:schemeClr val="accent5"/>
                </a:solidFill>
              </a:rPr>
              <a:t> a </a:t>
            </a:r>
            <a:r>
              <a:rPr lang="fr-FR" sz="1600" b="1" dirty="0" err="1">
                <a:solidFill>
                  <a:schemeClr val="accent5"/>
                </a:solidFill>
              </a:rPr>
              <a:t>given</a:t>
            </a:r>
            <a:r>
              <a:rPr lang="fr-FR" sz="1600" b="1" dirty="0">
                <a:solidFill>
                  <a:schemeClr val="accent5"/>
                </a:solidFill>
              </a:rPr>
              <a:t> time </a:t>
            </a:r>
            <a:r>
              <a:rPr lang="fr-FR" sz="1600" b="1" dirty="0" smtClean="0">
                <a:solidFill>
                  <a:schemeClr val="accent5"/>
                </a:solidFill>
              </a:rPr>
              <a:t>lapse or </a:t>
            </a:r>
            <a:r>
              <a:rPr lang="fr-FR" sz="1600" b="1" dirty="0" err="1" smtClean="0">
                <a:solidFill>
                  <a:schemeClr val="accent5"/>
                </a:solidFill>
              </a:rPr>
              <a:t>energy</a:t>
            </a:r>
            <a:r>
              <a:rPr lang="fr-FR" sz="1600" b="1" dirty="0" smtClean="0">
                <a:solidFill>
                  <a:schemeClr val="accent5"/>
                </a:solidFill>
              </a:rPr>
              <a:t> release. </a:t>
            </a:r>
            <a:endParaRPr lang="fr-FR" sz="1600" b="1" dirty="0">
              <a:solidFill>
                <a:schemeClr val="accent5"/>
              </a:solidFill>
            </a:endParaRPr>
          </a:p>
        </p:txBody>
      </p:sp>
      <p:cxnSp>
        <p:nvCxnSpPr>
          <p:cNvPr id="54" name="Connecteur droit 53"/>
          <p:cNvCxnSpPr/>
          <p:nvPr/>
        </p:nvCxnSpPr>
        <p:spPr>
          <a:xfrm>
            <a:off x="2846443" y="3284535"/>
            <a:ext cx="3055593" cy="0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55" name="Rectangle 54"/>
          <p:cNvSpPr/>
          <p:nvPr/>
        </p:nvSpPr>
        <p:spPr>
          <a:xfrm>
            <a:off x="2366645" y="3153493"/>
            <a:ext cx="57851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 smtClean="0"/>
              <a:t>90%</a:t>
            </a:r>
            <a:endParaRPr lang="fr-FR" sz="1200" dirty="0"/>
          </a:p>
        </p:txBody>
      </p:sp>
      <p:cxnSp>
        <p:nvCxnSpPr>
          <p:cNvPr id="56" name="Connecteur droit 55"/>
          <p:cNvCxnSpPr/>
          <p:nvPr/>
        </p:nvCxnSpPr>
        <p:spPr>
          <a:xfrm>
            <a:off x="5902036" y="3284535"/>
            <a:ext cx="5542" cy="1527856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5690268" y="4855073"/>
            <a:ext cx="57851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 smtClean="0"/>
              <a:t>75m</a:t>
            </a:r>
            <a:endParaRPr lang="fr-FR" sz="1200" dirty="0"/>
          </a:p>
        </p:txBody>
      </p:sp>
      <p:sp>
        <p:nvSpPr>
          <p:cNvPr id="2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081541" y="6350323"/>
            <a:ext cx="2893226" cy="365125"/>
          </a:xfrm>
        </p:spPr>
        <p:txBody>
          <a:bodyPr/>
          <a:lstStyle/>
          <a:p>
            <a:r>
              <a:rPr lang="en-US" dirty="0" smtClean="0"/>
              <a:t>16.09.2017 - HSE-SEE-XP</a:t>
            </a:r>
          </a:p>
          <a:p>
            <a:r>
              <a:rPr lang="en-US" dirty="0" smtClean="0"/>
              <a:t>EDMS no: </a:t>
            </a:r>
            <a:r>
              <a:rPr lang="en-US" dirty="0"/>
              <a:t>1845209 v.1</a:t>
            </a:r>
          </a:p>
        </p:txBody>
      </p:sp>
    </p:spTree>
    <p:extLst>
      <p:ext uri="{BB962C8B-B14F-4D97-AF65-F5344CB8AC3E}">
        <p14:creationId xmlns:p14="http://schemas.microsoft.com/office/powerpoint/2010/main" val="1531069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 animBg="1"/>
      <p:bldP spid="32" grpId="0"/>
      <p:bldP spid="35" grpId="0"/>
      <p:bldP spid="36" grpId="0"/>
      <p:bldP spid="51" grpId="0" animBg="1"/>
      <p:bldP spid="55" grpId="0"/>
      <p:bldP spid="6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FRPAM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8" name="Rectangle à coins arrondis 7"/>
          <p:cNvSpPr/>
          <p:nvPr/>
        </p:nvSpPr>
        <p:spPr>
          <a:xfrm>
            <a:off x="2218445" y="1372077"/>
            <a:ext cx="1732872" cy="391886"/>
          </a:xfrm>
          <a:prstGeom prst="roundRect">
            <a:avLst/>
          </a:prstGeom>
          <a:solidFill>
            <a:schemeClr val="lt1">
              <a:alpha val="0"/>
            </a:schemeClr>
          </a:solidFill>
          <a:ln w="34925">
            <a:solidFill>
              <a:srgbClr val="FF0000"/>
            </a:solidFill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Espace réservé du contenu 2"/>
          <p:cNvSpPr>
            <a:spLocks noGrp="1"/>
          </p:cNvSpPr>
          <p:nvPr>
            <p:ph idx="1"/>
          </p:nvPr>
        </p:nvSpPr>
        <p:spPr>
          <a:xfrm>
            <a:off x="457199" y="1325606"/>
            <a:ext cx="8568047" cy="963753"/>
          </a:xfrm>
        </p:spPr>
        <p:txBody>
          <a:bodyPr/>
          <a:lstStyle/>
          <a:p>
            <a:pPr marL="36576" indent="0">
              <a:buNone/>
            </a:pPr>
            <a:r>
              <a:rPr lang="en-US" sz="2400" dirty="0"/>
              <a:t>FRPAM is </a:t>
            </a:r>
            <a:r>
              <a:rPr lang="en-US" sz="2400" dirty="0" smtClean="0"/>
              <a:t>a probabilistic </a:t>
            </a:r>
            <a:r>
              <a:rPr lang="en-US" sz="2400" dirty="0"/>
              <a:t>tool to </a:t>
            </a:r>
            <a:r>
              <a:rPr lang="en-US" sz="2400" b="1" dirty="0"/>
              <a:t>assess the fire response </a:t>
            </a:r>
            <a:r>
              <a:rPr lang="en-US" sz="2400" dirty="0" smtClean="0"/>
              <a:t>of </a:t>
            </a:r>
            <a:r>
              <a:rPr lang="en-US" sz="2400" dirty="0"/>
              <a:t>a complex facility.</a:t>
            </a:r>
          </a:p>
          <a:p>
            <a:endParaRPr lang="fr-FR" dirty="0"/>
          </a:p>
        </p:txBody>
      </p:sp>
      <p:cxnSp>
        <p:nvCxnSpPr>
          <p:cNvPr id="25" name="Connecteur droit 24"/>
          <p:cNvCxnSpPr/>
          <p:nvPr/>
        </p:nvCxnSpPr>
        <p:spPr>
          <a:xfrm>
            <a:off x="2895801" y="2835591"/>
            <a:ext cx="0" cy="2138658"/>
          </a:xfrm>
          <a:prstGeom prst="line">
            <a:avLst/>
          </a:prstGeom>
          <a:ln w="22225">
            <a:head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/>
        </p:nvCxnSpPr>
        <p:spPr>
          <a:xfrm>
            <a:off x="2678984" y="4799266"/>
            <a:ext cx="3503206" cy="15608"/>
          </a:xfrm>
          <a:prstGeom prst="line">
            <a:avLst/>
          </a:prstGeom>
          <a:ln w="22225">
            <a:headEnd type="none"/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 rot="16200000">
            <a:off x="2630137" y="2503663"/>
            <a:ext cx="5313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200" b="1" dirty="0" smtClean="0">
                <a:solidFill>
                  <a:schemeClr val="accent6"/>
                </a:solidFill>
              </a:rPr>
              <a:t>CDF</a:t>
            </a:r>
            <a:endParaRPr lang="fr-FR" sz="1200" dirty="0">
              <a:solidFill>
                <a:schemeClr val="accent6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163188" y="4660766"/>
            <a:ext cx="12921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 err="1"/>
              <a:t>e</a:t>
            </a:r>
            <a:r>
              <a:rPr lang="fr-FR" sz="1200" b="1" dirty="0" err="1" smtClean="0"/>
              <a:t>nergy</a:t>
            </a:r>
            <a:r>
              <a:rPr lang="fr-FR" sz="1200" b="1" dirty="0" smtClean="0"/>
              <a:t> release</a:t>
            </a:r>
          </a:p>
        </p:txBody>
      </p:sp>
      <p:sp>
        <p:nvSpPr>
          <p:cNvPr id="30" name="Forme libre 29"/>
          <p:cNvSpPr/>
          <p:nvPr/>
        </p:nvSpPr>
        <p:spPr>
          <a:xfrm>
            <a:off x="2878342" y="3105034"/>
            <a:ext cx="3068029" cy="1707357"/>
          </a:xfrm>
          <a:custGeom>
            <a:avLst/>
            <a:gdLst>
              <a:gd name="connsiteX0" fmla="*/ 0 w 2476492"/>
              <a:gd name="connsiteY0" fmla="*/ 931311 h 931311"/>
              <a:gd name="connsiteX1" fmla="*/ 754145 w 2476492"/>
              <a:gd name="connsiteY1" fmla="*/ 761629 h 931311"/>
              <a:gd name="connsiteX2" fmla="*/ 1234912 w 2476492"/>
              <a:gd name="connsiteY2" fmla="*/ 196021 h 931311"/>
              <a:gd name="connsiteX3" fmla="*/ 2318994 w 2476492"/>
              <a:gd name="connsiteY3" fmla="*/ 16911 h 931311"/>
              <a:gd name="connsiteX4" fmla="*/ 2469823 w 2476492"/>
              <a:gd name="connsiteY4" fmla="*/ 7485 h 931311"/>
              <a:gd name="connsiteX0" fmla="*/ 0 w 2517215"/>
              <a:gd name="connsiteY0" fmla="*/ 916557 h 916557"/>
              <a:gd name="connsiteX1" fmla="*/ 754145 w 2517215"/>
              <a:gd name="connsiteY1" fmla="*/ 746875 h 916557"/>
              <a:gd name="connsiteX2" fmla="*/ 1234912 w 2517215"/>
              <a:gd name="connsiteY2" fmla="*/ 181267 h 916557"/>
              <a:gd name="connsiteX3" fmla="*/ 2318994 w 2517215"/>
              <a:gd name="connsiteY3" fmla="*/ 2157 h 916557"/>
              <a:gd name="connsiteX4" fmla="*/ 2516957 w 2517215"/>
              <a:gd name="connsiteY4" fmla="*/ 77421 h 916557"/>
              <a:gd name="connsiteX0" fmla="*/ 0 w 2554664"/>
              <a:gd name="connsiteY0" fmla="*/ 922805 h 922805"/>
              <a:gd name="connsiteX1" fmla="*/ 754145 w 2554664"/>
              <a:gd name="connsiteY1" fmla="*/ 753123 h 922805"/>
              <a:gd name="connsiteX2" fmla="*/ 1234912 w 2554664"/>
              <a:gd name="connsiteY2" fmla="*/ 187515 h 922805"/>
              <a:gd name="connsiteX3" fmla="*/ 2318994 w 2554664"/>
              <a:gd name="connsiteY3" fmla="*/ 8405 h 922805"/>
              <a:gd name="connsiteX4" fmla="*/ 2554664 w 2554664"/>
              <a:gd name="connsiteY4" fmla="*/ 27209 h 922805"/>
              <a:gd name="connsiteX0" fmla="*/ 0 w 2589077"/>
              <a:gd name="connsiteY0" fmla="*/ 926384 h 926384"/>
              <a:gd name="connsiteX1" fmla="*/ 754145 w 2589077"/>
              <a:gd name="connsiteY1" fmla="*/ 756702 h 926384"/>
              <a:gd name="connsiteX2" fmla="*/ 1234912 w 2589077"/>
              <a:gd name="connsiteY2" fmla="*/ 191094 h 926384"/>
              <a:gd name="connsiteX3" fmla="*/ 2318994 w 2589077"/>
              <a:gd name="connsiteY3" fmla="*/ 11984 h 926384"/>
              <a:gd name="connsiteX4" fmla="*/ 2589077 w 2589077"/>
              <a:gd name="connsiteY4" fmla="*/ 16067 h 926384"/>
              <a:gd name="connsiteX0" fmla="*/ 0 w 2589077"/>
              <a:gd name="connsiteY0" fmla="*/ 922676 h 922676"/>
              <a:gd name="connsiteX1" fmla="*/ 754145 w 2589077"/>
              <a:gd name="connsiteY1" fmla="*/ 752994 h 922676"/>
              <a:gd name="connsiteX2" fmla="*/ 1234912 w 2589077"/>
              <a:gd name="connsiteY2" fmla="*/ 187386 h 922676"/>
              <a:gd name="connsiteX3" fmla="*/ 2314078 w 2589077"/>
              <a:gd name="connsiteY3" fmla="*/ 13183 h 922676"/>
              <a:gd name="connsiteX4" fmla="*/ 2589077 w 2589077"/>
              <a:gd name="connsiteY4" fmla="*/ 12359 h 922676"/>
              <a:gd name="connsiteX0" fmla="*/ 0 w 2589082"/>
              <a:gd name="connsiteY0" fmla="*/ 913959 h 913959"/>
              <a:gd name="connsiteX1" fmla="*/ 754145 w 2589082"/>
              <a:gd name="connsiteY1" fmla="*/ 744277 h 913959"/>
              <a:gd name="connsiteX2" fmla="*/ 1234912 w 2589082"/>
              <a:gd name="connsiteY2" fmla="*/ 178669 h 913959"/>
              <a:gd name="connsiteX3" fmla="*/ 2314078 w 2589082"/>
              <a:gd name="connsiteY3" fmla="*/ 4466 h 913959"/>
              <a:gd name="connsiteX4" fmla="*/ 2589077 w 2589082"/>
              <a:gd name="connsiteY4" fmla="*/ 3642 h 913959"/>
              <a:gd name="connsiteX0" fmla="*/ 0 w 2899561"/>
              <a:gd name="connsiteY0" fmla="*/ 1134361 h 1134361"/>
              <a:gd name="connsiteX1" fmla="*/ 754145 w 2899561"/>
              <a:gd name="connsiteY1" fmla="*/ 964679 h 1134361"/>
              <a:gd name="connsiteX2" fmla="*/ 1234912 w 2899561"/>
              <a:gd name="connsiteY2" fmla="*/ 399071 h 1134361"/>
              <a:gd name="connsiteX3" fmla="*/ 2314078 w 2899561"/>
              <a:gd name="connsiteY3" fmla="*/ 224868 h 1134361"/>
              <a:gd name="connsiteX4" fmla="*/ 2899561 w 2899561"/>
              <a:gd name="connsiteY4" fmla="*/ 0 h 1134361"/>
              <a:gd name="connsiteX0" fmla="*/ 0 w 2899561"/>
              <a:gd name="connsiteY0" fmla="*/ 1134361 h 1134361"/>
              <a:gd name="connsiteX1" fmla="*/ 754145 w 2899561"/>
              <a:gd name="connsiteY1" fmla="*/ 964679 h 1134361"/>
              <a:gd name="connsiteX2" fmla="*/ 1234912 w 2899561"/>
              <a:gd name="connsiteY2" fmla="*/ 399071 h 1134361"/>
              <a:gd name="connsiteX3" fmla="*/ 2614859 w 2899561"/>
              <a:gd name="connsiteY3" fmla="*/ 324444 h 1134361"/>
              <a:gd name="connsiteX4" fmla="*/ 2899561 w 2899561"/>
              <a:gd name="connsiteY4" fmla="*/ 0 h 1134361"/>
              <a:gd name="connsiteX0" fmla="*/ 0 w 2899561"/>
              <a:gd name="connsiteY0" fmla="*/ 1134361 h 1134361"/>
              <a:gd name="connsiteX1" fmla="*/ 754145 w 2899561"/>
              <a:gd name="connsiteY1" fmla="*/ 964679 h 1134361"/>
              <a:gd name="connsiteX2" fmla="*/ 1234912 w 2899561"/>
              <a:gd name="connsiteY2" fmla="*/ 432263 h 1134361"/>
              <a:gd name="connsiteX3" fmla="*/ 2614859 w 2899561"/>
              <a:gd name="connsiteY3" fmla="*/ 324444 h 1134361"/>
              <a:gd name="connsiteX4" fmla="*/ 2899561 w 2899561"/>
              <a:gd name="connsiteY4" fmla="*/ 0 h 1134361"/>
              <a:gd name="connsiteX0" fmla="*/ 0 w 2899561"/>
              <a:gd name="connsiteY0" fmla="*/ 1134361 h 1134361"/>
              <a:gd name="connsiteX1" fmla="*/ 754145 w 2899561"/>
              <a:gd name="connsiteY1" fmla="*/ 964679 h 1134361"/>
              <a:gd name="connsiteX2" fmla="*/ 1266337 w 2899561"/>
              <a:gd name="connsiteY2" fmla="*/ 93523 h 1134361"/>
              <a:gd name="connsiteX3" fmla="*/ 2614859 w 2899561"/>
              <a:gd name="connsiteY3" fmla="*/ 324444 h 1134361"/>
              <a:gd name="connsiteX4" fmla="*/ 2899561 w 2899561"/>
              <a:gd name="connsiteY4" fmla="*/ 0 h 1134361"/>
              <a:gd name="connsiteX0" fmla="*/ 0 w 2899561"/>
              <a:gd name="connsiteY0" fmla="*/ 1146619 h 1146619"/>
              <a:gd name="connsiteX1" fmla="*/ 754145 w 2899561"/>
              <a:gd name="connsiteY1" fmla="*/ 976937 h 1146619"/>
              <a:gd name="connsiteX2" fmla="*/ 1266337 w 2899561"/>
              <a:gd name="connsiteY2" fmla="*/ 105781 h 1146619"/>
              <a:gd name="connsiteX3" fmla="*/ 2321559 w 2899561"/>
              <a:gd name="connsiteY3" fmla="*/ 42145 h 1146619"/>
              <a:gd name="connsiteX4" fmla="*/ 2899561 w 2899561"/>
              <a:gd name="connsiteY4" fmla="*/ 12258 h 1146619"/>
              <a:gd name="connsiteX0" fmla="*/ 0 w 2899561"/>
              <a:gd name="connsiteY0" fmla="*/ 1134361 h 1134361"/>
              <a:gd name="connsiteX1" fmla="*/ 754145 w 2899561"/>
              <a:gd name="connsiteY1" fmla="*/ 964679 h 1134361"/>
              <a:gd name="connsiteX2" fmla="*/ 1266337 w 2899561"/>
              <a:gd name="connsiteY2" fmla="*/ 93523 h 1134361"/>
              <a:gd name="connsiteX3" fmla="*/ 2321559 w 2899561"/>
              <a:gd name="connsiteY3" fmla="*/ 29887 h 1134361"/>
              <a:gd name="connsiteX4" fmla="*/ 2899561 w 2899561"/>
              <a:gd name="connsiteY4" fmla="*/ 0 h 1134361"/>
              <a:gd name="connsiteX0" fmla="*/ 0 w 2899561"/>
              <a:gd name="connsiteY0" fmla="*/ 1134361 h 1134361"/>
              <a:gd name="connsiteX1" fmla="*/ 754145 w 2899561"/>
              <a:gd name="connsiteY1" fmla="*/ 964679 h 1134361"/>
              <a:gd name="connsiteX2" fmla="*/ 1266337 w 2899561"/>
              <a:gd name="connsiteY2" fmla="*/ 93523 h 1134361"/>
              <a:gd name="connsiteX3" fmla="*/ 2321559 w 2899561"/>
              <a:gd name="connsiteY3" fmla="*/ 29887 h 1134361"/>
              <a:gd name="connsiteX4" fmla="*/ 2899561 w 2899561"/>
              <a:gd name="connsiteY4" fmla="*/ 0 h 1134361"/>
              <a:gd name="connsiteX0" fmla="*/ 0 w 2899561"/>
              <a:gd name="connsiteY0" fmla="*/ 1134361 h 1134361"/>
              <a:gd name="connsiteX1" fmla="*/ 754145 w 2899561"/>
              <a:gd name="connsiteY1" fmla="*/ 964679 h 1134361"/>
              <a:gd name="connsiteX2" fmla="*/ 1266337 w 2899561"/>
              <a:gd name="connsiteY2" fmla="*/ 93523 h 1134361"/>
              <a:gd name="connsiteX3" fmla="*/ 2321559 w 2899561"/>
              <a:gd name="connsiteY3" fmla="*/ 29887 h 1134361"/>
              <a:gd name="connsiteX4" fmla="*/ 2899561 w 2899561"/>
              <a:gd name="connsiteY4" fmla="*/ 0 h 1134361"/>
              <a:gd name="connsiteX0" fmla="*/ 0 w 2899561"/>
              <a:gd name="connsiteY0" fmla="*/ 1134361 h 1134361"/>
              <a:gd name="connsiteX1" fmla="*/ 754145 w 2899561"/>
              <a:gd name="connsiteY1" fmla="*/ 964679 h 1134361"/>
              <a:gd name="connsiteX2" fmla="*/ 1690576 w 2899561"/>
              <a:gd name="connsiteY2" fmla="*/ 71431 h 1134361"/>
              <a:gd name="connsiteX3" fmla="*/ 2321559 w 2899561"/>
              <a:gd name="connsiteY3" fmla="*/ 29887 h 1134361"/>
              <a:gd name="connsiteX4" fmla="*/ 2899561 w 2899561"/>
              <a:gd name="connsiteY4" fmla="*/ 0 h 1134361"/>
              <a:gd name="connsiteX0" fmla="*/ 0 w 2899561"/>
              <a:gd name="connsiteY0" fmla="*/ 1134361 h 1134361"/>
              <a:gd name="connsiteX1" fmla="*/ 754145 w 2899561"/>
              <a:gd name="connsiteY1" fmla="*/ 964679 h 1134361"/>
              <a:gd name="connsiteX2" fmla="*/ 1690576 w 2899561"/>
              <a:gd name="connsiteY2" fmla="*/ 71431 h 1134361"/>
              <a:gd name="connsiteX3" fmla="*/ 2321559 w 2899561"/>
              <a:gd name="connsiteY3" fmla="*/ 29887 h 1134361"/>
              <a:gd name="connsiteX4" fmla="*/ 2899561 w 2899561"/>
              <a:gd name="connsiteY4" fmla="*/ 0 h 1134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9561" h="1134361">
                <a:moveTo>
                  <a:pt x="0" y="1134361"/>
                </a:moveTo>
                <a:cubicBezTo>
                  <a:pt x="274163" y="1110794"/>
                  <a:pt x="472382" y="1141834"/>
                  <a:pt x="754145" y="964679"/>
                </a:cubicBezTo>
                <a:cubicBezTo>
                  <a:pt x="1035908" y="787524"/>
                  <a:pt x="863690" y="120453"/>
                  <a:pt x="1690576" y="71431"/>
                </a:cubicBezTo>
                <a:cubicBezTo>
                  <a:pt x="2517462" y="22409"/>
                  <a:pt x="1300392" y="90885"/>
                  <a:pt x="2321559" y="29887"/>
                </a:cubicBezTo>
                <a:lnTo>
                  <a:pt x="2899561" y="0"/>
                </a:lnTo>
              </a:path>
            </a:pathLst>
          </a:custGeom>
          <a:noFill/>
          <a:ln w="15875">
            <a:solidFill>
              <a:srgbClr val="EA3A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1" name="Connecteur droit 30"/>
          <p:cNvCxnSpPr/>
          <p:nvPr/>
        </p:nvCxnSpPr>
        <p:spPr>
          <a:xfrm flipV="1">
            <a:off x="2846443" y="3115034"/>
            <a:ext cx="3133083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2612167" y="2983992"/>
            <a:ext cx="33299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smtClean="0">
                <a:solidFill>
                  <a:schemeClr val="accent6"/>
                </a:solidFill>
              </a:rPr>
              <a:t>1</a:t>
            </a:r>
            <a:endParaRPr lang="fr-FR" sz="1200" dirty="0">
              <a:solidFill>
                <a:schemeClr val="accent6"/>
              </a:solidFill>
            </a:endParaRPr>
          </a:p>
        </p:txBody>
      </p:sp>
      <p:cxnSp>
        <p:nvCxnSpPr>
          <p:cNvPr id="33" name="Connecteur droit 32"/>
          <p:cNvCxnSpPr>
            <a:cxnSpLocks noChangeAspect="1"/>
            <a:endCxn id="36" idx="0"/>
          </p:cNvCxnSpPr>
          <p:nvPr/>
        </p:nvCxnSpPr>
        <p:spPr>
          <a:xfrm>
            <a:off x="4024185" y="3897669"/>
            <a:ext cx="0" cy="964672"/>
          </a:xfrm>
          <a:prstGeom prst="line">
            <a:avLst/>
          </a:prstGeom>
          <a:ln w="9525"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2583461" y="3753129"/>
            <a:ext cx="39040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 smtClean="0">
                <a:solidFill>
                  <a:schemeClr val="accent6"/>
                </a:solidFill>
              </a:rPr>
              <a:t>P</a:t>
            </a:r>
            <a:r>
              <a:rPr lang="fr-FR" sz="1200" b="1" baseline="-25000" dirty="0" smtClean="0">
                <a:solidFill>
                  <a:schemeClr val="accent6"/>
                </a:solidFill>
              </a:rPr>
              <a:t>i</a:t>
            </a:r>
            <a:endParaRPr lang="fr-FR" sz="1200" baseline="-25000" dirty="0">
              <a:solidFill>
                <a:schemeClr val="accent6"/>
              </a:solidFill>
            </a:endParaRPr>
          </a:p>
        </p:txBody>
      </p:sp>
      <p:sp>
        <p:nvSpPr>
          <p:cNvPr id="36" name="Rectangle 35"/>
          <p:cNvSpPr>
            <a:spLocks noChangeAspect="1"/>
          </p:cNvSpPr>
          <p:nvPr/>
        </p:nvSpPr>
        <p:spPr>
          <a:xfrm>
            <a:off x="3860659" y="4862341"/>
            <a:ext cx="32705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 smtClean="0">
                <a:solidFill>
                  <a:schemeClr val="accent6"/>
                </a:solidFill>
              </a:rPr>
              <a:t>x</a:t>
            </a:r>
            <a:r>
              <a:rPr lang="fr-FR" sz="1200" b="1" baseline="-25000" dirty="0" smtClean="0">
                <a:solidFill>
                  <a:schemeClr val="accent6"/>
                </a:solidFill>
              </a:rPr>
              <a:t>i</a:t>
            </a:r>
            <a:endParaRPr lang="fr-FR" sz="1200" baseline="-25000" dirty="0">
              <a:solidFill>
                <a:schemeClr val="accent6"/>
              </a:solidFill>
            </a:endParaRPr>
          </a:p>
        </p:txBody>
      </p:sp>
      <p:cxnSp>
        <p:nvCxnSpPr>
          <p:cNvPr id="49" name="Connecteur droit 48"/>
          <p:cNvCxnSpPr/>
          <p:nvPr/>
        </p:nvCxnSpPr>
        <p:spPr>
          <a:xfrm>
            <a:off x="2846443" y="3897669"/>
            <a:ext cx="1177742" cy="7251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>
          <a:xfrm>
            <a:off x="634442" y="5257446"/>
            <a:ext cx="7891548" cy="584775"/>
          </a:xfrm>
          <a:prstGeom prst="rect">
            <a:avLst/>
          </a:prstGeom>
          <a:ln>
            <a:solidFill>
              <a:schemeClr val="accent5"/>
            </a:solidFill>
          </a:ln>
        </p:spPr>
        <p:txBody>
          <a:bodyPr wrap="square">
            <a:spAutoFit/>
          </a:bodyPr>
          <a:lstStyle/>
          <a:p>
            <a:r>
              <a:rPr lang="fr-FR" sz="1600" b="1" dirty="0" smtClean="0">
                <a:solidFill>
                  <a:schemeClr val="accent5"/>
                </a:solidFill>
              </a:rPr>
              <a:t>CDF </a:t>
            </a:r>
            <a:r>
              <a:rPr lang="fr-FR" sz="1600" i="1" dirty="0">
                <a:solidFill>
                  <a:schemeClr val="accent5"/>
                </a:solidFill>
              </a:rPr>
              <a:t>(Cumulative </a:t>
            </a:r>
            <a:r>
              <a:rPr lang="fr-FR" sz="1600" i="1" dirty="0" smtClean="0">
                <a:solidFill>
                  <a:schemeClr val="accent5"/>
                </a:solidFill>
              </a:rPr>
              <a:t>Distribution </a:t>
            </a:r>
            <a:r>
              <a:rPr lang="fr-FR" sz="1600" i="1" dirty="0" err="1" smtClean="0">
                <a:solidFill>
                  <a:schemeClr val="accent5"/>
                </a:solidFill>
              </a:rPr>
              <a:t>Function</a:t>
            </a:r>
            <a:r>
              <a:rPr lang="fr-FR" sz="1600" i="1" dirty="0" smtClean="0">
                <a:solidFill>
                  <a:schemeClr val="accent5"/>
                </a:solidFill>
              </a:rPr>
              <a:t>)</a:t>
            </a:r>
            <a:endParaRPr lang="fr-FR" sz="1600" i="1" dirty="0">
              <a:solidFill>
                <a:schemeClr val="accent5"/>
              </a:solidFill>
            </a:endParaRPr>
          </a:p>
          <a:p>
            <a:r>
              <a:rPr lang="fr-FR" sz="1600" b="1" dirty="0" err="1">
                <a:solidFill>
                  <a:schemeClr val="accent5"/>
                </a:solidFill>
              </a:rPr>
              <a:t>Probability</a:t>
            </a:r>
            <a:r>
              <a:rPr lang="fr-FR" sz="1600" b="1" dirty="0">
                <a:solidFill>
                  <a:schemeClr val="accent5"/>
                </a:solidFill>
              </a:rPr>
              <a:t> of </a:t>
            </a:r>
            <a:r>
              <a:rPr lang="fr-FR" sz="1600" b="1" dirty="0" err="1">
                <a:solidFill>
                  <a:schemeClr val="accent5"/>
                </a:solidFill>
              </a:rPr>
              <a:t>extiguishing</a:t>
            </a:r>
            <a:r>
              <a:rPr lang="fr-FR" sz="1600" b="1" dirty="0">
                <a:solidFill>
                  <a:schemeClr val="accent5"/>
                </a:solidFill>
              </a:rPr>
              <a:t> the </a:t>
            </a:r>
            <a:r>
              <a:rPr lang="fr-FR" sz="1600" b="1" dirty="0" err="1">
                <a:solidFill>
                  <a:schemeClr val="accent5"/>
                </a:solidFill>
              </a:rPr>
              <a:t>fire</a:t>
            </a:r>
            <a:r>
              <a:rPr lang="fr-FR" sz="1600" b="1" dirty="0">
                <a:solidFill>
                  <a:schemeClr val="accent5"/>
                </a:solidFill>
              </a:rPr>
              <a:t> </a:t>
            </a:r>
            <a:r>
              <a:rPr lang="fr-FR" sz="1600" b="1" dirty="0" err="1">
                <a:solidFill>
                  <a:schemeClr val="accent5"/>
                </a:solidFill>
              </a:rPr>
              <a:t>under</a:t>
            </a:r>
            <a:r>
              <a:rPr lang="fr-FR" sz="1600" b="1" dirty="0">
                <a:solidFill>
                  <a:schemeClr val="accent5"/>
                </a:solidFill>
              </a:rPr>
              <a:t> a </a:t>
            </a:r>
            <a:r>
              <a:rPr lang="fr-FR" sz="1600" b="1" dirty="0" err="1">
                <a:solidFill>
                  <a:schemeClr val="accent5"/>
                </a:solidFill>
              </a:rPr>
              <a:t>given</a:t>
            </a:r>
            <a:r>
              <a:rPr lang="fr-FR" sz="1600" b="1" dirty="0">
                <a:solidFill>
                  <a:schemeClr val="accent5"/>
                </a:solidFill>
              </a:rPr>
              <a:t> time </a:t>
            </a:r>
            <a:r>
              <a:rPr lang="fr-FR" sz="1600" b="1" dirty="0" smtClean="0">
                <a:solidFill>
                  <a:schemeClr val="accent5"/>
                </a:solidFill>
              </a:rPr>
              <a:t>lapse or </a:t>
            </a:r>
            <a:r>
              <a:rPr lang="fr-FR" sz="1600" b="1" dirty="0" err="1" smtClean="0">
                <a:solidFill>
                  <a:schemeClr val="accent5"/>
                </a:solidFill>
              </a:rPr>
              <a:t>energy</a:t>
            </a:r>
            <a:r>
              <a:rPr lang="fr-FR" sz="1600" b="1" dirty="0" smtClean="0">
                <a:solidFill>
                  <a:schemeClr val="accent5"/>
                </a:solidFill>
              </a:rPr>
              <a:t> release. </a:t>
            </a:r>
            <a:endParaRPr lang="fr-FR" sz="1600" b="1" dirty="0">
              <a:solidFill>
                <a:schemeClr val="accent5"/>
              </a:solidFill>
            </a:endParaRPr>
          </a:p>
        </p:txBody>
      </p:sp>
      <p:cxnSp>
        <p:nvCxnSpPr>
          <p:cNvPr id="54" name="Connecteur droit 53"/>
          <p:cNvCxnSpPr/>
          <p:nvPr/>
        </p:nvCxnSpPr>
        <p:spPr>
          <a:xfrm>
            <a:off x="2846443" y="3284535"/>
            <a:ext cx="1537135" cy="0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55" name="Rectangle 54"/>
          <p:cNvSpPr/>
          <p:nvPr/>
        </p:nvSpPr>
        <p:spPr>
          <a:xfrm>
            <a:off x="2366645" y="3153493"/>
            <a:ext cx="57851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 smtClean="0"/>
              <a:t>90%</a:t>
            </a:r>
            <a:endParaRPr lang="fr-FR" sz="1200" dirty="0"/>
          </a:p>
        </p:txBody>
      </p:sp>
      <p:cxnSp>
        <p:nvCxnSpPr>
          <p:cNvPr id="56" name="Connecteur droit 55"/>
          <p:cNvCxnSpPr/>
          <p:nvPr/>
        </p:nvCxnSpPr>
        <p:spPr>
          <a:xfrm>
            <a:off x="4378036" y="3284535"/>
            <a:ext cx="5542" cy="1527856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4125638" y="4834491"/>
            <a:ext cx="64536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/>
              <a:t>5</a:t>
            </a:r>
            <a:r>
              <a:rPr lang="fr-FR" sz="1200" b="1" dirty="0" smtClean="0"/>
              <a:t>0GJ</a:t>
            </a:r>
            <a:endParaRPr lang="fr-FR" sz="1200" dirty="0"/>
          </a:p>
        </p:txBody>
      </p:sp>
      <p:sp>
        <p:nvSpPr>
          <p:cNvPr id="2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081541" y="6350323"/>
            <a:ext cx="2893226" cy="365125"/>
          </a:xfrm>
        </p:spPr>
        <p:txBody>
          <a:bodyPr/>
          <a:lstStyle/>
          <a:p>
            <a:r>
              <a:rPr lang="en-US" dirty="0" smtClean="0"/>
              <a:t>16.09.2017 - HSE-SEE-XP</a:t>
            </a:r>
          </a:p>
          <a:p>
            <a:r>
              <a:rPr lang="en-US" dirty="0" smtClean="0"/>
              <a:t>EDMS no: </a:t>
            </a:r>
            <a:r>
              <a:rPr lang="en-US" dirty="0"/>
              <a:t>1845209 v.1</a:t>
            </a:r>
          </a:p>
        </p:txBody>
      </p:sp>
    </p:spTree>
    <p:extLst>
      <p:ext uri="{BB962C8B-B14F-4D97-AF65-F5344CB8AC3E}">
        <p14:creationId xmlns:p14="http://schemas.microsoft.com/office/powerpoint/2010/main" val="47000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Trial Design benchmark 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221" y="1447800"/>
            <a:ext cx="7715867" cy="4165599"/>
          </a:xfrm>
          <a:prstGeom prst="rect">
            <a:avLst/>
          </a:prstGeom>
        </p:spPr>
      </p:pic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081541" y="6350323"/>
            <a:ext cx="2893226" cy="365125"/>
          </a:xfrm>
        </p:spPr>
        <p:txBody>
          <a:bodyPr/>
          <a:lstStyle/>
          <a:p>
            <a:r>
              <a:rPr lang="en-US" dirty="0" smtClean="0"/>
              <a:t>16.09.2017 - HSE-SEE-XP</a:t>
            </a:r>
          </a:p>
          <a:p>
            <a:r>
              <a:rPr lang="en-US" dirty="0" smtClean="0"/>
              <a:t>EDMS no: </a:t>
            </a:r>
            <a:r>
              <a:rPr lang="en-US" dirty="0"/>
              <a:t>1845209 v.1</a:t>
            </a:r>
          </a:p>
        </p:txBody>
      </p:sp>
    </p:spTree>
    <p:extLst>
      <p:ext uri="{BB962C8B-B14F-4D97-AF65-F5344CB8AC3E}">
        <p14:creationId xmlns:p14="http://schemas.microsoft.com/office/powerpoint/2010/main" val="217880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          Trial Design benchmark 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408" y="1923709"/>
            <a:ext cx="2066198" cy="1416166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202725" y="1546841"/>
            <a:ext cx="2327565" cy="338554"/>
          </a:xfrm>
          <a:prstGeom prst="rect">
            <a:avLst/>
          </a:prstGeom>
          <a:solidFill>
            <a:schemeClr val="accent5"/>
          </a:solidFill>
          <a:scene3d>
            <a:camera prst="orthographicFront"/>
            <a:lightRig rig="threePt" dir="t"/>
          </a:scene3d>
          <a:sp3d>
            <a:contourClr>
              <a:schemeClr val="tx1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 SCENARIO</a:t>
            </a:r>
            <a:endParaRPr lang="fr-FR" sz="1600" b="1" dirty="0">
              <a:solidFill>
                <a:schemeClr val="bg1"/>
              </a:solidFill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1989197" y="2550041"/>
            <a:ext cx="305738" cy="356987"/>
          </a:xfrm>
          <a:prstGeom prst="ellipse">
            <a:avLst/>
          </a:prstGeom>
          <a:noFill/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6398740" y="1546841"/>
            <a:ext cx="2327565" cy="338554"/>
          </a:xfrm>
          <a:prstGeom prst="rect">
            <a:avLst/>
          </a:prstGeom>
          <a:solidFill>
            <a:schemeClr val="accent5"/>
          </a:solidFill>
          <a:scene3d>
            <a:camera prst="orthographicFront"/>
            <a:lightRig rig="threePt" dir="t"/>
          </a:scene3d>
          <a:sp3d>
            <a:contourClr>
              <a:schemeClr val="tx1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FIRE RESPONSE</a:t>
            </a:r>
            <a:endParaRPr lang="fr-FR" sz="1600" b="1" dirty="0">
              <a:solidFill>
                <a:schemeClr val="bg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857742" y="1765420"/>
            <a:ext cx="2216726" cy="2431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8739" y="2227573"/>
            <a:ext cx="2283153" cy="576775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6398739" y="1919796"/>
            <a:ext cx="23275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 smtClean="0"/>
              <a:t>FIRE BRIGADE</a:t>
            </a:r>
            <a:endParaRPr lang="fr-FR" sz="1400" dirty="0"/>
          </a:p>
        </p:txBody>
      </p:sp>
      <p:sp>
        <p:nvSpPr>
          <p:cNvPr id="11" name="Rectangle 10"/>
          <p:cNvSpPr/>
          <p:nvPr/>
        </p:nvSpPr>
        <p:spPr>
          <a:xfrm>
            <a:off x="3800732" y="1547538"/>
            <a:ext cx="2323613" cy="338554"/>
          </a:xfrm>
          <a:prstGeom prst="rect">
            <a:avLst/>
          </a:prstGeom>
          <a:solidFill>
            <a:schemeClr val="accent5"/>
          </a:solidFill>
          <a:scene3d>
            <a:camera prst="orthographicFront"/>
            <a:lightRig rig="threePt" dir="t"/>
          </a:scene3d>
          <a:sp3d>
            <a:contourClr>
              <a:schemeClr val="tx1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 DESIGN FIRE</a:t>
            </a:r>
            <a:endParaRPr lang="fr-FR" sz="1600" b="1" dirty="0">
              <a:solidFill>
                <a:schemeClr val="bg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16200000">
            <a:off x="-306127" y="2223572"/>
            <a:ext cx="2111431" cy="584775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contourClr>
              <a:schemeClr val="bg1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TRIAL DESIGN </a:t>
            </a:r>
          </a:p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#1</a:t>
            </a:r>
            <a:endParaRPr lang="fr-FR" sz="1600" b="1" dirty="0">
              <a:solidFill>
                <a:schemeClr val="bg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57200" y="1460244"/>
            <a:ext cx="8356797" cy="2111431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9" name="Image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407" y="4183372"/>
            <a:ext cx="2066198" cy="1416166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1202724" y="3806504"/>
            <a:ext cx="2327565" cy="338554"/>
          </a:xfrm>
          <a:prstGeom prst="rect">
            <a:avLst/>
          </a:prstGeom>
          <a:solidFill>
            <a:schemeClr val="accent5"/>
          </a:solidFill>
          <a:scene3d>
            <a:camera prst="orthographicFront"/>
            <a:lightRig rig="threePt" dir="t"/>
          </a:scene3d>
          <a:sp3d>
            <a:contourClr>
              <a:schemeClr val="tx1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 SCENARIO</a:t>
            </a:r>
            <a:endParaRPr lang="fr-FR" sz="1600" b="1" dirty="0">
              <a:solidFill>
                <a:schemeClr val="bg1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711639" y="4536954"/>
            <a:ext cx="363928" cy="5920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Ellipse 31"/>
          <p:cNvSpPr/>
          <p:nvPr/>
        </p:nvSpPr>
        <p:spPr>
          <a:xfrm>
            <a:off x="2434846" y="5257800"/>
            <a:ext cx="422653" cy="341738"/>
          </a:xfrm>
          <a:prstGeom prst="ellipse">
            <a:avLst/>
          </a:prstGeom>
          <a:noFill/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Rectangle 32"/>
          <p:cNvSpPr/>
          <p:nvPr/>
        </p:nvSpPr>
        <p:spPr>
          <a:xfrm>
            <a:off x="6398739" y="3806504"/>
            <a:ext cx="2327565" cy="338554"/>
          </a:xfrm>
          <a:prstGeom prst="rect">
            <a:avLst/>
          </a:prstGeom>
          <a:solidFill>
            <a:schemeClr val="accent5"/>
          </a:solidFill>
          <a:scene3d>
            <a:camera prst="orthographicFront"/>
            <a:lightRig rig="threePt" dir="t"/>
          </a:scene3d>
          <a:sp3d>
            <a:contourClr>
              <a:schemeClr val="tx1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FIRE RESPONSE</a:t>
            </a:r>
            <a:endParaRPr lang="fr-FR" sz="1600" b="1" dirty="0">
              <a:solidFill>
                <a:schemeClr val="bg1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3857741" y="4025083"/>
            <a:ext cx="2216726" cy="2431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5" name="Image 3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8738" y="4487236"/>
            <a:ext cx="2283153" cy="576775"/>
          </a:xfrm>
          <a:prstGeom prst="rect">
            <a:avLst/>
          </a:prstGeom>
        </p:spPr>
      </p:pic>
      <p:sp>
        <p:nvSpPr>
          <p:cNvPr id="36" name="Rectangle 35"/>
          <p:cNvSpPr/>
          <p:nvPr/>
        </p:nvSpPr>
        <p:spPr>
          <a:xfrm>
            <a:off x="6398738" y="4229177"/>
            <a:ext cx="23275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 smtClean="0"/>
              <a:t>FIRE BRIGADE</a:t>
            </a:r>
            <a:endParaRPr lang="fr-FR" sz="1400" dirty="0"/>
          </a:p>
        </p:txBody>
      </p:sp>
      <p:sp>
        <p:nvSpPr>
          <p:cNvPr id="37" name="Rectangle 36"/>
          <p:cNvSpPr/>
          <p:nvPr/>
        </p:nvSpPr>
        <p:spPr>
          <a:xfrm>
            <a:off x="3800731" y="3807201"/>
            <a:ext cx="2323613" cy="338554"/>
          </a:xfrm>
          <a:prstGeom prst="rect">
            <a:avLst/>
          </a:prstGeom>
          <a:solidFill>
            <a:schemeClr val="accent5"/>
          </a:solidFill>
          <a:scene3d>
            <a:camera prst="orthographicFront"/>
            <a:lightRig rig="threePt" dir="t"/>
          </a:scene3d>
          <a:sp3d>
            <a:contourClr>
              <a:schemeClr val="tx1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 DESIGN FIRE</a:t>
            </a:r>
            <a:endParaRPr lang="fr-FR" sz="1600" b="1" dirty="0">
              <a:solidFill>
                <a:schemeClr val="bg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 rot="16200000">
            <a:off x="-306128" y="4483235"/>
            <a:ext cx="2111431" cy="584775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contourClr>
              <a:schemeClr val="bg1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TRIAL DESIGN </a:t>
            </a:r>
          </a:p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#2</a:t>
            </a:r>
            <a:endParaRPr lang="fr-FR" sz="1600" b="1" dirty="0">
              <a:solidFill>
                <a:schemeClr val="bg1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457199" y="3719907"/>
            <a:ext cx="8356797" cy="2111431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0" name="Immagin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9342" y="1971427"/>
            <a:ext cx="2286389" cy="1524259"/>
          </a:xfrm>
          <a:prstGeom prst="rect">
            <a:avLst/>
          </a:prstGeom>
        </p:spPr>
      </p:pic>
      <p:pic>
        <p:nvPicPr>
          <p:cNvPr id="41" name="Immagin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9342" y="4179459"/>
            <a:ext cx="2341412" cy="1560941"/>
          </a:xfrm>
          <a:prstGeom prst="rect">
            <a:avLst/>
          </a:prstGeom>
        </p:spPr>
      </p:pic>
      <p:pic>
        <p:nvPicPr>
          <p:cNvPr id="42" name="Image 41"/>
          <p:cNvPicPr>
            <a:picLocks noChangeAspect="1"/>
          </p:cNvPicPr>
          <p:nvPr/>
        </p:nvPicPr>
        <p:blipFill rotWithShape="1">
          <a:blip r:embed="rId6"/>
          <a:srcRect t="8578" b="7229"/>
          <a:stretch/>
        </p:blipFill>
        <p:spPr>
          <a:xfrm>
            <a:off x="7250607" y="5101745"/>
            <a:ext cx="1431284" cy="638655"/>
          </a:xfrm>
          <a:prstGeom prst="rect">
            <a:avLst/>
          </a:prstGeom>
        </p:spPr>
      </p:pic>
      <p:sp>
        <p:nvSpPr>
          <p:cNvPr id="43" name="Rectangle 42"/>
          <p:cNvSpPr/>
          <p:nvPr/>
        </p:nvSpPr>
        <p:spPr>
          <a:xfrm>
            <a:off x="6398738" y="5100098"/>
            <a:ext cx="103076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 smtClean="0"/>
              <a:t>ROBOT</a:t>
            </a:r>
            <a:endParaRPr lang="fr-FR" sz="1400" dirty="0"/>
          </a:p>
        </p:txBody>
      </p:sp>
      <p:pic>
        <p:nvPicPr>
          <p:cNvPr id="44" name="Image 4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378867"/>
            <a:ext cx="1472690" cy="795068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00731" y="1926606"/>
            <a:ext cx="2291952" cy="1508230"/>
          </a:xfrm>
          <a:prstGeom prst="rect">
            <a:avLst/>
          </a:prstGeom>
        </p:spPr>
      </p:pic>
      <p:sp>
        <p:nvSpPr>
          <p:cNvPr id="4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081541" y="6350323"/>
            <a:ext cx="2893226" cy="365125"/>
          </a:xfrm>
        </p:spPr>
        <p:txBody>
          <a:bodyPr/>
          <a:lstStyle/>
          <a:p>
            <a:r>
              <a:rPr lang="en-US" dirty="0" smtClean="0"/>
              <a:t>16.09.2017 - HSE-SEE-XP</a:t>
            </a:r>
          </a:p>
          <a:p>
            <a:r>
              <a:rPr lang="en-US" dirty="0" smtClean="0"/>
              <a:t>EDMS no: </a:t>
            </a:r>
            <a:r>
              <a:rPr lang="en-US" dirty="0"/>
              <a:t>1845209 v.1</a:t>
            </a:r>
          </a:p>
        </p:txBody>
      </p:sp>
    </p:spTree>
    <p:extLst>
      <p:ext uri="{BB962C8B-B14F-4D97-AF65-F5344CB8AC3E}">
        <p14:creationId xmlns:p14="http://schemas.microsoft.com/office/powerpoint/2010/main" val="325026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 animBg="1"/>
      <p:bldP spid="36" grpId="0"/>
      <p:bldP spid="37" grpId="0" animBg="1"/>
      <p:bldP spid="38" grpId="0" animBg="1"/>
      <p:bldP spid="39" grpId="0" animBg="1"/>
      <p:bldP spid="4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11</a:t>
            </a:fld>
            <a:endParaRPr lang="en-US" dirty="0"/>
          </a:p>
        </p:txBody>
      </p:sp>
      <p:cxnSp>
        <p:nvCxnSpPr>
          <p:cNvPr id="7" name="Connecteur droit 6"/>
          <p:cNvCxnSpPr/>
          <p:nvPr/>
        </p:nvCxnSpPr>
        <p:spPr>
          <a:xfrm>
            <a:off x="5212650" y="2389413"/>
            <a:ext cx="0" cy="2138658"/>
          </a:xfrm>
          <a:prstGeom prst="line">
            <a:avLst/>
          </a:prstGeom>
          <a:ln w="22225">
            <a:head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4995833" y="4353088"/>
            <a:ext cx="3503206" cy="15608"/>
          </a:xfrm>
          <a:prstGeom prst="line">
            <a:avLst/>
          </a:prstGeom>
          <a:ln w="22225">
            <a:headEnd type="none"/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 rot="16200000">
            <a:off x="4946986" y="2057485"/>
            <a:ext cx="5313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200" b="1" dirty="0" smtClean="0">
                <a:solidFill>
                  <a:schemeClr val="accent6"/>
                </a:solidFill>
              </a:rPr>
              <a:t>CDF</a:t>
            </a:r>
            <a:endParaRPr lang="fr-FR" sz="1200" dirty="0">
              <a:solidFill>
                <a:schemeClr val="accent6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276100" y="4377549"/>
            <a:ext cx="12921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 err="1" smtClean="0"/>
              <a:t>energy</a:t>
            </a:r>
            <a:r>
              <a:rPr lang="fr-FR" sz="1200" b="1" dirty="0" smtClean="0"/>
              <a:t> release</a:t>
            </a:r>
          </a:p>
        </p:txBody>
      </p:sp>
      <p:sp>
        <p:nvSpPr>
          <p:cNvPr id="11" name="Forme libre 10"/>
          <p:cNvSpPr/>
          <p:nvPr/>
        </p:nvSpPr>
        <p:spPr>
          <a:xfrm>
            <a:off x="5212650" y="2658857"/>
            <a:ext cx="3050570" cy="1694232"/>
          </a:xfrm>
          <a:custGeom>
            <a:avLst/>
            <a:gdLst>
              <a:gd name="connsiteX0" fmla="*/ 0 w 2476492"/>
              <a:gd name="connsiteY0" fmla="*/ 931311 h 931311"/>
              <a:gd name="connsiteX1" fmla="*/ 754145 w 2476492"/>
              <a:gd name="connsiteY1" fmla="*/ 761629 h 931311"/>
              <a:gd name="connsiteX2" fmla="*/ 1234912 w 2476492"/>
              <a:gd name="connsiteY2" fmla="*/ 196021 h 931311"/>
              <a:gd name="connsiteX3" fmla="*/ 2318994 w 2476492"/>
              <a:gd name="connsiteY3" fmla="*/ 16911 h 931311"/>
              <a:gd name="connsiteX4" fmla="*/ 2469823 w 2476492"/>
              <a:gd name="connsiteY4" fmla="*/ 7485 h 931311"/>
              <a:gd name="connsiteX0" fmla="*/ 0 w 2517215"/>
              <a:gd name="connsiteY0" fmla="*/ 916557 h 916557"/>
              <a:gd name="connsiteX1" fmla="*/ 754145 w 2517215"/>
              <a:gd name="connsiteY1" fmla="*/ 746875 h 916557"/>
              <a:gd name="connsiteX2" fmla="*/ 1234912 w 2517215"/>
              <a:gd name="connsiteY2" fmla="*/ 181267 h 916557"/>
              <a:gd name="connsiteX3" fmla="*/ 2318994 w 2517215"/>
              <a:gd name="connsiteY3" fmla="*/ 2157 h 916557"/>
              <a:gd name="connsiteX4" fmla="*/ 2516957 w 2517215"/>
              <a:gd name="connsiteY4" fmla="*/ 77421 h 916557"/>
              <a:gd name="connsiteX0" fmla="*/ 0 w 2554664"/>
              <a:gd name="connsiteY0" fmla="*/ 922805 h 922805"/>
              <a:gd name="connsiteX1" fmla="*/ 754145 w 2554664"/>
              <a:gd name="connsiteY1" fmla="*/ 753123 h 922805"/>
              <a:gd name="connsiteX2" fmla="*/ 1234912 w 2554664"/>
              <a:gd name="connsiteY2" fmla="*/ 187515 h 922805"/>
              <a:gd name="connsiteX3" fmla="*/ 2318994 w 2554664"/>
              <a:gd name="connsiteY3" fmla="*/ 8405 h 922805"/>
              <a:gd name="connsiteX4" fmla="*/ 2554664 w 2554664"/>
              <a:gd name="connsiteY4" fmla="*/ 27209 h 922805"/>
              <a:gd name="connsiteX0" fmla="*/ 0 w 2589077"/>
              <a:gd name="connsiteY0" fmla="*/ 926384 h 926384"/>
              <a:gd name="connsiteX1" fmla="*/ 754145 w 2589077"/>
              <a:gd name="connsiteY1" fmla="*/ 756702 h 926384"/>
              <a:gd name="connsiteX2" fmla="*/ 1234912 w 2589077"/>
              <a:gd name="connsiteY2" fmla="*/ 191094 h 926384"/>
              <a:gd name="connsiteX3" fmla="*/ 2318994 w 2589077"/>
              <a:gd name="connsiteY3" fmla="*/ 11984 h 926384"/>
              <a:gd name="connsiteX4" fmla="*/ 2589077 w 2589077"/>
              <a:gd name="connsiteY4" fmla="*/ 16067 h 926384"/>
              <a:gd name="connsiteX0" fmla="*/ 0 w 2589077"/>
              <a:gd name="connsiteY0" fmla="*/ 922676 h 922676"/>
              <a:gd name="connsiteX1" fmla="*/ 754145 w 2589077"/>
              <a:gd name="connsiteY1" fmla="*/ 752994 h 922676"/>
              <a:gd name="connsiteX2" fmla="*/ 1234912 w 2589077"/>
              <a:gd name="connsiteY2" fmla="*/ 187386 h 922676"/>
              <a:gd name="connsiteX3" fmla="*/ 2314078 w 2589077"/>
              <a:gd name="connsiteY3" fmla="*/ 13183 h 922676"/>
              <a:gd name="connsiteX4" fmla="*/ 2589077 w 2589077"/>
              <a:gd name="connsiteY4" fmla="*/ 12359 h 922676"/>
              <a:gd name="connsiteX0" fmla="*/ 0 w 2589082"/>
              <a:gd name="connsiteY0" fmla="*/ 913959 h 913959"/>
              <a:gd name="connsiteX1" fmla="*/ 754145 w 2589082"/>
              <a:gd name="connsiteY1" fmla="*/ 744277 h 913959"/>
              <a:gd name="connsiteX2" fmla="*/ 1234912 w 2589082"/>
              <a:gd name="connsiteY2" fmla="*/ 178669 h 913959"/>
              <a:gd name="connsiteX3" fmla="*/ 2314078 w 2589082"/>
              <a:gd name="connsiteY3" fmla="*/ 4466 h 913959"/>
              <a:gd name="connsiteX4" fmla="*/ 2589077 w 2589082"/>
              <a:gd name="connsiteY4" fmla="*/ 3642 h 913959"/>
              <a:gd name="connsiteX0" fmla="*/ 0 w 2899561"/>
              <a:gd name="connsiteY0" fmla="*/ 1134361 h 1134361"/>
              <a:gd name="connsiteX1" fmla="*/ 754145 w 2899561"/>
              <a:gd name="connsiteY1" fmla="*/ 964679 h 1134361"/>
              <a:gd name="connsiteX2" fmla="*/ 1234912 w 2899561"/>
              <a:gd name="connsiteY2" fmla="*/ 399071 h 1134361"/>
              <a:gd name="connsiteX3" fmla="*/ 2314078 w 2899561"/>
              <a:gd name="connsiteY3" fmla="*/ 224868 h 1134361"/>
              <a:gd name="connsiteX4" fmla="*/ 2899561 w 2899561"/>
              <a:gd name="connsiteY4" fmla="*/ 0 h 1134361"/>
              <a:gd name="connsiteX0" fmla="*/ 0 w 2899561"/>
              <a:gd name="connsiteY0" fmla="*/ 1134361 h 1134361"/>
              <a:gd name="connsiteX1" fmla="*/ 754145 w 2899561"/>
              <a:gd name="connsiteY1" fmla="*/ 964679 h 1134361"/>
              <a:gd name="connsiteX2" fmla="*/ 1234912 w 2899561"/>
              <a:gd name="connsiteY2" fmla="*/ 399071 h 1134361"/>
              <a:gd name="connsiteX3" fmla="*/ 2614859 w 2899561"/>
              <a:gd name="connsiteY3" fmla="*/ 324444 h 1134361"/>
              <a:gd name="connsiteX4" fmla="*/ 2899561 w 2899561"/>
              <a:gd name="connsiteY4" fmla="*/ 0 h 1134361"/>
              <a:gd name="connsiteX0" fmla="*/ 0 w 2899561"/>
              <a:gd name="connsiteY0" fmla="*/ 1134361 h 1134361"/>
              <a:gd name="connsiteX1" fmla="*/ 754145 w 2899561"/>
              <a:gd name="connsiteY1" fmla="*/ 964679 h 1134361"/>
              <a:gd name="connsiteX2" fmla="*/ 1234912 w 2899561"/>
              <a:gd name="connsiteY2" fmla="*/ 432263 h 1134361"/>
              <a:gd name="connsiteX3" fmla="*/ 2614859 w 2899561"/>
              <a:gd name="connsiteY3" fmla="*/ 324444 h 1134361"/>
              <a:gd name="connsiteX4" fmla="*/ 2899561 w 2899561"/>
              <a:gd name="connsiteY4" fmla="*/ 0 h 1134361"/>
              <a:gd name="connsiteX0" fmla="*/ 0 w 2899561"/>
              <a:gd name="connsiteY0" fmla="*/ 1134361 h 1134361"/>
              <a:gd name="connsiteX1" fmla="*/ 754145 w 2899561"/>
              <a:gd name="connsiteY1" fmla="*/ 964679 h 1134361"/>
              <a:gd name="connsiteX2" fmla="*/ 1266337 w 2899561"/>
              <a:gd name="connsiteY2" fmla="*/ 93523 h 1134361"/>
              <a:gd name="connsiteX3" fmla="*/ 2614859 w 2899561"/>
              <a:gd name="connsiteY3" fmla="*/ 324444 h 1134361"/>
              <a:gd name="connsiteX4" fmla="*/ 2899561 w 2899561"/>
              <a:gd name="connsiteY4" fmla="*/ 0 h 1134361"/>
              <a:gd name="connsiteX0" fmla="*/ 0 w 2899561"/>
              <a:gd name="connsiteY0" fmla="*/ 1146619 h 1146619"/>
              <a:gd name="connsiteX1" fmla="*/ 754145 w 2899561"/>
              <a:gd name="connsiteY1" fmla="*/ 976937 h 1146619"/>
              <a:gd name="connsiteX2" fmla="*/ 1266337 w 2899561"/>
              <a:gd name="connsiteY2" fmla="*/ 105781 h 1146619"/>
              <a:gd name="connsiteX3" fmla="*/ 2321559 w 2899561"/>
              <a:gd name="connsiteY3" fmla="*/ 42145 h 1146619"/>
              <a:gd name="connsiteX4" fmla="*/ 2899561 w 2899561"/>
              <a:gd name="connsiteY4" fmla="*/ 12258 h 1146619"/>
              <a:gd name="connsiteX0" fmla="*/ 0 w 2899561"/>
              <a:gd name="connsiteY0" fmla="*/ 1134361 h 1134361"/>
              <a:gd name="connsiteX1" fmla="*/ 754145 w 2899561"/>
              <a:gd name="connsiteY1" fmla="*/ 964679 h 1134361"/>
              <a:gd name="connsiteX2" fmla="*/ 1266337 w 2899561"/>
              <a:gd name="connsiteY2" fmla="*/ 93523 h 1134361"/>
              <a:gd name="connsiteX3" fmla="*/ 2321559 w 2899561"/>
              <a:gd name="connsiteY3" fmla="*/ 29887 h 1134361"/>
              <a:gd name="connsiteX4" fmla="*/ 2899561 w 2899561"/>
              <a:gd name="connsiteY4" fmla="*/ 0 h 1134361"/>
              <a:gd name="connsiteX0" fmla="*/ 0 w 2899561"/>
              <a:gd name="connsiteY0" fmla="*/ 1134361 h 1134361"/>
              <a:gd name="connsiteX1" fmla="*/ 754145 w 2899561"/>
              <a:gd name="connsiteY1" fmla="*/ 964679 h 1134361"/>
              <a:gd name="connsiteX2" fmla="*/ 1266337 w 2899561"/>
              <a:gd name="connsiteY2" fmla="*/ 93523 h 1134361"/>
              <a:gd name="connsiteX3" fmla="*/ 2321559 w 2899561"/>
              <a:gd name="connsiteY3" fmla="*/ 29887 h 1134361"/>
              <a:gd name="connsiteX4" fmla="*/ 2899561 w 2899561"/>
              <a:gd name="connsiteY4" fmla="*/ 0 h 1134361"/>
              <a:gd name="connsiteX0" fmla="*/ 0 w 2899561"/>
              <a:gd name="connsiteY0" fmla="*/ 1134361 h 1134361"/>
              <a:gd name="connsiteX1" fmla="*/ 754145 w 2899561"/>
              <a:gd name="connsiteY1" fmla="*/ 964679 h 1134361"/>
              <a:gd name="connsiteX2" fmla="*/ 1266337 w 2899561"/>
              <a:gd name="connsiteY2" fmla="*/ 93523 h 1134361"/>
              <a:gd name="connsiteX3" fmla="*/ 2321559 w 2899561"/>
              <a:gd name="connsiteY3" fmla="*/ 29887 h 1134361"/>
              <a:gd name="connsiteX4" fmla="*/ 2899561 w 2899561"/>
              <a:gd name="connsiteY4" fmla="*/ 0 h 1134361"/>
              <a:gd name="connsiteX0" fmla="*/ 0 w 2899561"/>
              <a:gd name="connsiteY0" fmla="*/ 1134361 h 1134361"/>
              <a:gd name="connsiteX1" fmla="*/ 754145 w 2899561"/>
              <a:gd name="connsiteY1" fmla="*/ 964679 h 1134361"/>
              <a:gd name="connsiteX2" fmla="*/ 1690576 w 2899561"/>
              <a:gd name="connsiteY2" fmla="*/ 71431 h 1134361"/>
              <a:gd name="connsiteX3" fmla="*/ 2321559 w 2899561"/>
              <a:gd name="connsiteY3" fmla="*/ 29887 h 1134361"/>
              <a:gd name="connsiteX4" fmla="*/ 2899561 w 2899561"/>
              <a:gd name="connsiteY4" fmla="*/ 0 h 1134361"/>
              <a:gd name="connsiteX0" fmla="*/ 0 w 2899561"/>
              <a:gd name="connsiteY0" fmla="*/ 1134361 h 1134361"/>
              <a:gd name="connsiteX1" fmla="*/ 754145 w 2899561"/>
              <a:gd name="connsiteY1" fmla="*/ 964679 h 1134361"/>
              <a:gd name="connsiteX2" fmla="*/ 1690576 w 2899561"/>
              <a:gd name="connsiteY2" fmla="*/ 71431 h 1134361"/>
              <a:gd name="connsiteX3" fmla="*/ 2321559 w 2899561"/>
              <a:gd name="connsiteY3" fmla="*/ 29887 h 1134361"/>
              <a:gd name="connsiteX4" fmla="*/ 2899561 w 2899561"/>
              <a:gd name="connsiteY4" fmla="*/ 0 h 1134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9561" h="1134361">
                <a:moveTo>
                  <a:pt x="0" y="1134361"/>
                </a:moveTo>
                <a:cubicBezTo>
                  <a:pt x="274163" y="1110794"/>
                  <a:pt x="472382" y="1141834"/>
                  <a:pt x="754145" y="964679"/>
                </a:cubicBezTo>
                <a:cubicBezTo>
                  <a:pt x="1035908" y="787524"/>
                  <a:pt x="863690" y="120453"/>
                  <a:pt x="1690576" y="71431"/>
                </a:cubicBezTo>
                <a:cubicBezTo>
                  <a:pt x="2517462" y="22409"/>
                  <a:pt x="1300392" y="90885"/>
                  <a:pt x="2321559" y="29887"/>
                </a:cubicBezTo>
                <a:lnTo>
                  <a:pt x="2899561" y="0"/>
                </a:lnTo>
              </a:path>
            </a:pathLst>
          </a:custGeom>
          <a:noFill/>
          <a:ln w="19050">
            <a:solidFill>
              <a:srgbClr val="EA3A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 flipV="1">
            <a:off x="5163292" y="2668856"/>
            <a:ext cx="3133083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4929016" y="2537814"/>
            <a:ext cx="33299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smtClean="0">
                <a:solidFill>
                  <a:schemeClr val="accent6"/>
                </a:solidFill>
              </a:rPr>
              <a:t>1</a:t>
            </a:r>
            <a:endParaRPr lang="fr-FR" sz="1200" dirty="0">
              <a:solidFill>
                <a:schemeClr val="accent6"/>
              </a:solidFill>
            </a:endParaRPr>
          </a:p>
        </p:txBody>
      </p:sp>
      <p:cxnSp>
        <p:nvCxnSpPr>
          <p:cNvPr id="18" name="Connecteur droit 17"/>
          <p:cNvCxnSpPr/>
          <p:nvPr/>
        </p:nvCxnSpPr>
        <p:spPr>
          <a:xfrm flipV="1">
            <a:off x="5163292" y="2833036"/>
            <a:ext cx="3133083" cy="5321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4683494" y="2707315"/>
            <a:ext cx="57851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 smtClean="0"/>
              <a:t>90%</a:t>
            </a:r>
            <a:endParaRPr lang="fr-FR" sz="1200" dirty="0"/>
          </a:p>
        </p:txBody>
      </p:sp>
      <p:cxnSp>
        <p:nvCxnSpPr>
          <p:cNvPr id="20" name="Connecteur droit 19"/>
          <p:cNvCxnSpPr/>
          <p:nvPr/>
        </p:nvCxnSpPr>
        <p:spPr>
          <a:xfrm>
            <a:off x="6694885" y="2838357"/>
            <a:ext cx="0" cy="1527856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6442487" y="4388313"/>
            <a:ext cx="64536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>
                <a:solidFill>
                  <a:srgbClr val="EA3AFF"/>
                </a:solidFill>
              </a:rPr>
              <a:t>5</a:t>
            </a:r>
            <a:r>
              <a:rPr lang="fr-FR" sz="1200" b="1" dirty="0" smtClean="0">
                <a:solidFill>
                  <a:srgbClr val="EA3AFF"/>
                </a:solidFill>
              </a:rPr>
              <a:t>0GJ</a:t>
            </a:r>
            <a:endParaRPr lang="fr-FR" sz="1200" dirty="0">
              <a:solidFill>
                <a:srgbClr val="EA3AFF"/>
              </a:solidFill>
            </a:endParaRPr>
          </a:p>
        </p:txBody>
      </p:sp>
      <p:sp>
        <p:nvSpPr>
          <p:cNvPr id="22" name="Titre 1"/>
          <p:cNvSpPr>
            <a:spLocks noGrp="1"/>
          </p:cNvSpPr>
          <p:nvPr>
            <p:ph type="title"/>
          </p:nvPr>
        </p:nvSpPr>
        <p:spPr>
          <a:xfrm>
            <a:off x="457200" y="233492"/>
            <a:ext cx="8226854" cy="940443"/>
          </a:xfrm>
        </p:spPr>
        <p:txBody>
          <a:bodyPr/>
          <a:lstStyle/>
          <a:p>
            <a:r>
              <a:rPr lang="fr-FR" dirty="0" smtClean="0"/>
              <a:t>Trial Design benchmark </a:t>
            </a:r>
            <a:endParaRPr lang="fr-FR" dirty="0"/>
          </a:p>
        </p:txBody>
      </p:sp>
      <p:sp>
        <p:nvSpPr>
          <p:cNvPr id="23" name="Forme libre 22"/>
          <p:cNvSpPr/>
          <p:nvPr/>
        </p:nvSpPr>
        <p:spPr>
          <a:xfrm>
            <a:off x="5212650" y="2668701"/>
            <a:ext cx="2016933" cy="1681135"/>
          </a:xfrm>
          <a:custGeom>
            <a:avLst/>
            <a:gdLst>
              <a:gd name="connsiteX0" fmla="*/ 0 w 2476492"/>
              <a:gd name="connsiteY0" fmla="*/ 931311 h 931311"/>
              <a:gd name="connsiteX1" fmla="*/ 754145 w 2476492"/>
              <a:gd name="connsiteY1" fmla="*/ 761629 h 931311"/>
              <a:gd name="connsiteX2" fmla="*/ 1234912 w 2476492"/>
              <a:gd name="connsiteY2" fmla="*/ 196021 h 931311"/>
              <a:gd name="connsiteX3" fmla="*/ 2318994 w 2476492"/>
              <a:gd name="connsiteY3" fmla="*/ 16911 h 931311"/>
              <a:gd name="connsiteX4" fmla="*/ 2469823 w 2476492"/>
              <a:gd name="connsiteY4" fmla="*/ 7485 h 931311"/>
              <a:gd name="connsiteX0" fmla="*/ 0 w 2517215"/>
              <a:gd name="connsiteY0" fmla="*/ 916557 h 916557"/>
              <a:gd name="connsiteX1" fmla="*/ 754145 w 2517215"/>
              <a:gd name="connsiteY1" fmla="*/ 746875 h 916557"/>
              <a:gd name="connsiteX2" fmla="*/ 1234912 w 2517215"/>
              <a:gd name="connsiteY2" fmla="*/ 181267 h 916557"/>
              <a:gd name="connsiteX3" fmla="*/ 2318994 w 2517215"/>
              <a:gd name="connsiteY3" fmla="*/ 2157 h 916557"/>
              <a:gd name="connsiteX4" fmla="*/ 2516957 w 2517215"/>
              <a:gd name="connsiteY4" fmla="*/ 77421 h 916557"/>
              <a:gd name="connsiteX0" fmla="*/ 0 w 2554664"/>
              <a:gd name="connsiteY0" fmla="*/ 922805 h 922805"/>
              <a:gd name="connsiteX1" fmla="*/ 754145 w 2554664"/>
              <a:gd name="connsiteY1" fmla="*/ 753123 h 922805"/>
              <a:gd name="connsiteX2" fmla="*/ 1234912 w 2554664"/>
              <a:gd name="connsiteY2" fmla="*/ 187515 h 922805"/>
              <a:gd name="connsiteX3" fmla="*/ 2318994 w 2554664"/>
              <a:gd name="connsiteY3" fmla="*/ 8405 h 922805"/>
              <a:gd name="connsiteX4" fmla="*/ 2554664 w 2554664"/>
              <a:gd name="connsiteY4" fmla="*/ 27209 h 922805"/>
              <a:gd name="connsiteX0" fmla="*/ 0 w 2589077"/>
              <a:gd name="connsiteY0" fmla="*/ 926384 h 926384"/>
              <a:gd name="connsiteX1" fmla="*/ 754145 w 2589077"/>
              <a:gd name="connsiteY1" fmla="*/ 756702 h 926384"/>
              <a:gd name="connsiteX2" fmla="*/ 1234912 w 2589077"/>
              <a:gd name="connsiteY2" fmla="*/ 191094 h 926384"/>
              <a:gd name="connsiteX3" fmla="*/ 2318994 w 2589077"/>
              <a:gd name="connsiteY3" fmla="*/ 11984 h 926384"/>
              <a:gd name="connsiteX4" fmla="*/ 2589077 w 2589077"/>
              <a:gd name="connsiteY4" fmla="*/ 16067 h 926384"/>
              <a:gd name="connsiteX0" fmla="*/ 0 w 2589077"/>
              <a:gd name="connsiteY0" fmla="*/ 922676 h 922676"/>
              <a:gd name="connsiteX1" fmla="*/ 754145 w 2589077"/>
              <a:gd name="connsiteY1" fmla="*/ 752994 h 922676"/>
              <a:gd name="connsiteX2" fmla="*/ 1234912 w 2589077"/>
              <a:gd name="connsiteY2" fmla="*/ 187386 h 922676"/>
              <a:gd name="connsiteX3" fmla="*/ 2314078 w 2589077"/>
              <a:gd name="connsiteY3" fmla="*/ 13183 h 922676"/>
              <a:gd name="connsiteX4" fmla="*/ 2589077 w 2589077"/>
              <a:gd name="connsiteY4" fmla="*/ 12359 h 922676"/>
              <a:gd name="connsiteX0" fmla="*/ 0 w 2589082"/>
              <a:gd name="connsiteY0" fmla="*/ 913959 h 913959"/>
              <a:gd name="connsiteX1" fmla="*/ 754145 w 2589082"/>
              <a:gd name="connsiteY1" fmla="*/ 744277 h 913959"/>
              <a:gd name="connsiteX2" fmla="*/ 1234912 w 2589082"/>
              <a:gd name="connsiteY2" fmla="*/ 178669 h 913959"/>
              <a:gd name="connsiteX3" fmla="*/ 2314078 w 2589082"/>
              <a:gd name="connsiteY3" fmla="*/ 4466 h 913959"/>
              <a:gd name="connsiteX4" fmla="*/ 2589077 w 2589082"/>
              <a:gd name="connsiteY4" fmla="*/ 3642 h 913959"/>
              <a:gd name="connsiteX0" fmla="*/ 0 w 2899561"/>
              <a:gd name="connsiteY0" fmla="*/ 1134361 h 1134361"/>
              <a:gd name="connsiteX1" fmla="*/ 754145 w 2899561"/>
              <a:gd name="connsiteY1" fmla="*/ 964679 h 1134361"/>
              <a:gd name="connsiteX2" fmla="*/ 1234912 w 2899561"/>
              <a:gd name="connsiteY2" fmla="*/ 399071 h 1134361"/>
              <a:gd name="connsiteX3" fmla="*/ 2314078 w 2899561"/>
              <a:gd name="connsiteY3" fmla="*/ 224868 h 1134361"/>
              <a:gd name="connsiteX4" fmla="*/ 2899561 w 2899561"/>
              <a:gd name="connsiteY4" fmla="*/ 0 h 1134361"/>
              <a:gd name="connsiteX0" fmla="*/ 0 w 2899561"/>
              <a:gd name="connsiteY0" fmla="*/ 1134361 h 1134361"/>
              <a:gd name="connsiteX1" fmla="*/ 754145 w 2899561"/>
              <a:gd name="connsiteY1" fmla="*/ 964679 h 1134361"/>
              <a:gd name="connsiteX2" fmla="*/ 1234912 w 2899561"/>
              <a:gd name="connsiteY2" fmla="*/ 399071 h 1134361"/>
              <a:gd name="connsiteX3" fmla="*/ 2614859 w 2899561"/>
              <a:gd name="connsiteY3" fmla="*/ 324444 h 1134361"/>
              <a:gd name="connsiteX4" fmla="*/ 2899561 w 2899561"/>
              <a:gd name="connsiteY4" fmla="*/ 0 h 1134361"/>
              <a:gd name="connsiteX0" fmla="*/ 0 w 2899561"/>
              <a:gd name="connsiteY0" fmla="*/ 1134361 h 1134361"/>
              <a:gd name="connsiteX1" fmla="*/ 754145 w 2899561"/>
              <a:gd name="connsiteY1" fmla="*/ 964679 h 1134361"/>
              <a:gd name="connsiteX2" fmla="*/ 1234912 w 2899561"/>
              <a:gd name="connsiteY2" fmla="*/ 432263 h 1134361"/>
              <a:gd name="connsiteX3" fmla="*/ 2614859 w 2899561"/>
              <a:gd name="connsiteY3" fmla="*/ 324444 h 1134361"/>
              <a:gd name="connsiteX4" fmla="*/ 2899561 w 2899561"/>
              <a:gd name="connsiteY4" fmla="*/ 0 h 1134361"/>
              <a:gd name="connsiteX0" fmla="*/ 0 w 2899561"/>
              <a:gd name="connsiteY0" fmla="*/ 1134361 h 1134361"/>
              <a:gd name="connsiteX1" fmla="*/ 754145 w 2899561"/>
              <a:gd name="connsiteY1" fmla="*/ 964679 h 1134361"/>
              <a:gd name="connsiteX2" fmla="*/ 1266337 w 2899561"/>
              <a:gd name="connsiteY2" fmla="*/ 93523 h 1134361"/>
              <a:gd name="connsiteX3" fmla="*/ 2614859 w 2899561"/>
              <a:gd name="connsiteY3" fmla="*/ 324444 h 1134361"/>
              <a:gd name="connsiteX4" fmla="*/ 2899561 w 2899561"/>
              <a:gd name="connsiteY4" fmla="*/ 0 h 1134361"/>
              <a:gd name="connsiteX0" fmla="*/ 0 w 2899561"/>
              <a:gd name="connsiteY0" fmla="*/ 1146619 h 1146619"/>
              <a:gd name="connsiteX1" fmla="*/ 754145 w 2899561"/>
              <a:gd name="connsiteY1" fmla="*/ 976937 h 1146619"/>
              <a:gd name="connsiteX2" fmla="*/ 1266337 w 2899561"/>
              <a:gd name="connsiteY2" fmla="*/ 105781 h 1146619"/>
              <a:gd name="connsiteX3" fmla="*/ 2321559 w 2899561"/>
              <a:gd name="connsiteY3" fmla="*/ 42145 h 1146619"/>
              <a:gd name="connsiteX4" fmla="*/ 2899561 w 2899561"/>
              <a:gd name="connsiteY4" fmla="*/ 12258 h 1146619"/>
              <a:gd name="connsiteX0" fmla="*/ 0 w 2899561"/>
              <a:gd name="connsiteY0" fmla="*/ 1134361 h 1134361"/>
              <a:gd name="connsiteX1" fmla="*/ 754145 w 2899561"/>
              <a:gd name="connsiteY1" fmla="*/ 964679 h 1134361"/>
              <a:gd name="connsiteX2" fmla="*/ 1266337 w 2899561"/>
              <a:gd name="connsiteY2" fmla="*/ 93523 h 1134361"/>
              <a:gd name="connsiteX3" fmla="*/ 2321559 w 2899561"/>
              <a:gd name="connsiteY3" fmla="*/ 29887 h 1134361"/>
              <a:gd name="connsiteX4" fmla="*/ 2899561 w 2899561"/>
              <a:gd name="connsiteY4" fmla="*/ 0 h 1134361"/>
              <a:gd name="connsiteX0" fmla="*/ 0 w 2899561"/>
              <a:gd name="connsiteY0" fmla="*/ 1134361 h 1134361"/>
              <a:gd name="connsiteX1" fmla="*/ 754145 w 2899561"/>
              <a:gd name="connsiteY1" fmla="*/ 964679 h 1134361"/>
              <a:gd name="connsiteX2" fmla="*/ 1266337 w 2899561"/>
              <a:gd name="connsiteY2" fmla="*/ 93523 h 1134361"/>
              <a:gd name="connsiteX3" fmla="*/ 2321559 w 2899561"/>
              <a:gd name="connsiteY3" fmla="*/ 29887 h 1134361"/>
              <a:gd name="connsiteX4" fmla="*/ 2899561 w 2899561"/>
              <a:gd name="connsiteY4" fmla="*/ 0 h 1134361"/>
              <a:gd name="connsiteX0" fmla="*/ 0 w 2899561"/>
              <a:gd name="connsiteY0" fmla="*/ 1134361 h 1134361"/>
              <a:gd name="connsiteX1" fmla="*/ 754145 w 2899561"/>
              <a:gd name="connsiteY1" fmla="*/ 964679 h 1134361"/>
              <a:gd name="connsiteX2" fmla="*/ 1266337 w 2899561"/>
              <a:gd name="connsiteY2" fmla="*/ 93523 h 1134361"/>
              <a:gd name="connsiteX3" fmla="*/ 2321559 w 2899561"/>
              <a:gd name="connsiteY3" fmla="*/ 29887 h 1134361"/>
              <a:gd name="connsiteX4" fmla="*/ 2899561 w 2899561"/>
              <a:gd name="connsiteY4" fmla="*/ 0 h 1134361"/>
              <a:gd name="connsiteX0" fmla="*/ 0 w 2899561"/>
              <a:gd name="connsiteY0" fmla="*/ 1134361 h 1134361"/>
              <a:gd name="connsiteX1" fmla="*/ 754145 w 2899561"/>
              <a:gd name="connsiteY1" fmla="*/ 964679 h 1134361"/>
              <a:gd name="connsiteX2" fmla="*/ 1690576 w 2899561"/>
              <a:gd name="connsiteY2" fmla="*/ 71431 h 1134361"/>
              <a:gd name="connsiteX3" fmla="*/ 2321559 w 2899561"/>
              <a:gd name="connsiteY3" fmla="*/ 29887 h 1134361"/>
              <a:gd name="connsiteX4" fmla="*/ 2899561 w 2899561"/>
              <a:gd name="connsiteY4" fmla="*/ 0 h 1134361"/>
              <a:gd name="connsiteX0" fmla="*/ 0 w 2899561"/>
              <a:gd name="connsiteY0" fmla="*/ 1134361 h 1134361"/>
              <a:gd name="connsiteX1" fmla="*/ 754145 w 2899561"/>
              <a:gd name="connsiteY1" fmla="*/ 964679 h 1134361"/>
              <a:gd name="connsiteX2" fmla="*/ 1690576 w 2899561"/>
              <a:gd name="connsiteY2" fmla="*/ 71431 h 1134361"/>
              <a:gd name="connsiteX3" fmla="*/ 2321559 w 2899561"/>
              <a:gd name="connsiteY3" fmla="*/ 29887 h 1134361"/>
              <a:gd name="connsiteX4" fmla="*/ 2899561 w 2899561"/>
              <a:gd name="connsiteY4" fmla="*/ 0 h 1134361"/>
              <a:gd name="connsiteX0" fmla="*/ 0 w 2899561"/>
              <a:gd name="connsiteY0" fmla="*/ 1134361 h 1134361"/>
              <a:gd name="connsiteX1" fmla="*/ 754145 w 2899561"/>
              <a:gd name="connsiteY1" fmla="*/ 964679 h 1134361"/>
              <a:gd name="connsiteX2" fmla="*/ 978572 w 2899561"/>
              <a:gd name="connsiteY2" fmla="*/ 83062 h 1134361"/>
              <a:gd name="connsiteX3" fmla="*/ 2321559 w 2899561"/>
              <a:gd name="connsiteY3" fmla="*/ 29887 h 1134361"/>
              <a:gd name="connsiteX4" fmla="*/ 2899561 w 2899561"/>
              <a:gd name="connsiteY4" fmla="*/ 0 h 1134361"/>
              <a:gd name="connsiteX0" fmla="*/ 0 w 2899561"/>
              <a:gd name="connsiteY0" fmla="*/ 1134361 h 1134361"/>
              <a:gd name="connsiteX1" fmla="*/ 754145 w 2899561"/>
              <a:gd name="connsiteY1" fmla="*/ 964679 h 1134361"/>
              <a:gd name="connsiteX2" fmla="*/ 978572 w 2899561"/>
              <a:gd name="connsiteY2" fmla="*/ 83062 h 1134361"/>
              <a:gd name="connsiteX3" fmla="*/ 2321559 w 2899561"/>
              <a:gd name="connsiteY3" fmla="*/ 29887 h 1134361"/>
              <a:gd name="connsiteX4" fmla="*/ 2899561 w 2899561"/>
              <a:gd name="connsiteY4" fmla="*/ 0 h 1134361"/>
              <a:gd name="connsiteX0" fmla="*/ 0 w 2899561"/>
              <a:gd name="connsiteY0" fmla="*/ 1134361 h 1134361"/>
              <a:gd name="connsiteX1" fmla="*/ 482388 w 2899561"/>
              <a:gd name="connsiteY1" fmla="*/ 898772 h 1134361"/>
              <a:gd name="connsiteX2" fmla="*/ 978572 w 2899561"/>
              <a:gd name="connsiteY2" fmla="*/ 83062 h 1134361"/>
              <a:gd name="connsiteX3" fmla="*/ 2321559 w 2899561"/>
              <a:gd name="connsiteY3" fmla="*/ 29887 h 1134361"/>
              <a:gd name="connsiteX4" fmla="*/ 2899561 w 2899561"/>
              <a:gd name="connsiteY4" fmla="*/ 0 h 1134361"/>
              <a:gd name="connsiteX0" fmla="*/ 0 w 2899561"/>
              <a:gd name="connsiteY0" fmla="*/ 1134361 h 1134361"/>
              <a:gd name="connsiteX1" fmla="*/ 482388 w 2899561"/>
              <a:gd name="connsiteY1" fmla="*/ 898772 h 1134361"/>
              <a:gd name="connsiteX2" fmla="*/ 978572 w 2899561"/>
              <a:gd name="connsiteY2" fmla="*/ 83062 h 1134361"/>
              <a:gd name="connsiteX3" fmla="*/ 2321559 w 2899561"/>
              <a:gd name="connsiteY3" fmla="*/ 29887 h 1134361"/>
              <a:gd name="connsiteX4" fmla="*/ 2899561 w 2899561"/>
              <a:gd name="connsiteY4" fmla="*/ 0 h 1134361"/>
              <a:gd name="connsiteX0" fmla="*/ 0 w 2899561"/>
              <a:gd name="connsiteY0" fmla="*/ 1134361 h 1134361"/>
              <a:gd name="connsiteX1" fmla="*/ 482388 w 2899561"/>
              <a:gd name="connsiteY1" fmla="*/ 898772 h 1134361"/>
              <a:gd name="connsiteX2" fmla="*/ 994877 w 2899561"/>
              <a:gd name="connsiteY2" fmla="*/ 121830 h 1134361"/>
              <a:gd name="connsiteX3" fmla="*/ 2321559 w 2899561"/>
              <a:gd name="connsiteY3" fmla="*/ 29887 h 1134361"/>
              <a:gd name="connsiteX4" fmla="*/ 2899561 w 2899561"/>
              <a:gd name="connsiteY4" fmla="*/ 0 h 1134361"/>
              <a:gd name="connsiteX0" fmla="*/ 0 w 2899561"/>
              <a:gd name="connsiteY0" fmla="*/ 1134361 h 1134361"/>
              <a:gd name="connsiteX1" fmla="*/ 482388 w 2899561"/>
              <a:gd name="connsiteY1" fmla="*/ 898772 h 1134361"/>
              <a:gd name="connsiteX2" fmla="*/ 1011182 w 2899561"/>
              <a:gd name="connsiteY2" fmla="*/ 98568 h 1134361"/>
              <a:gd name="connsiteX3" fmla="*/ 2321559 w 2899561"/>
              <a:gd name="connsiteY3" fmla="*/ 29887 h 1134361"/>
              <a:gd name="connsiteX4" fmla="*/ 2899561 w 2899561"/>
              <a:gd name="connsiteY4" fmla="*/ 0 h 1134361"/>
              <a:gd name="connsiteX0" fmla="*/ 0 w 2899561"/>
              <a:gd name="connsiteY0" fmla="*/ 1134361 h 1134361"/>
              <a:gd name="connsiteX1" fmla="*/ 482388 w 2899561"/>
              <a:gd name="connsiteY1" fmla="*/ 898772 h 1134361"/>
              <a:gd name="connsiteX2" fmla="*/ 1011182 w 2899561"/>
              <a:gd name="connsiteY2" fmla="*/ 98568 h 1134361"/>
              <a:gd name="connsiteX3" fmla="*/ 2321559 w 2899561"/>
              <a:gd name="connsiteY3" fmla="*/ 29887 h 1134361"/>
              <a:gd name="connsiteX4" fmla="*/ 2899561 w 2899561"/>
              <a:gd name="connsiteY4" fmla="*/ 0 h 1134361"/>
              <a:gd name="connsiteX0" fmla="*/ 0 w 2899561"/>
              <a:gd name="connsiteY0" fmla="*/ 1134361 h 1134361"/>
              <a:gd name="connsiteX1" fmla="*/ 482388 w 2899561"/>
              <a:gd name="connsiteY1" fmla="*/ 898772 h 1134361"/>
              <a:gd name="connsiteX2" fmla="*/ 1011182 w 2899561"/>
              <a:gd name="connsiteY2" fmla="*/ 98568 h 1134361"/>
              <a:gd name="connsiteX3" fmla="*/ 2321559 w 2899561"/>
              <a:gd name="connsiteY3" fmla="*/ 29887 h 1134361"/>
              <a:gd name="connsiteX4" fmla="*/ 2899561 w 2899561"/>
              <a:gd name="connsiteY4" fmla="*/ 0 h 1134361"/>
              <a:gd name="connsiteX0" fmla="*/ 0 w 2899561"/>
              <a:gd name="connsiteY0" fmla="*/ 1134361 h 1134361"/>
              <a:gd name="connsiteX1" fmla="*/ 482388 w 2899561"/>
              <a:gd name="connsiteY1" fmla="*/ 898772 h 1134361"/>
              <a:gd name="connsiteX2" fmla="*/ 1011182 w 2899561"/>
              <a:gd name="connsiteY2" fmla="*/ 98568 h 1134361"/>
              <a:gd name="connsiteX3" fmla="*/ 2321559 w 2899561"/>
              <a:gd name="connsiteY3" fmla="*/ 29887 h 1134361"/>
              <a:gd name="connsiteX4" fmla="*/ 2899561 w 2899561"/>
              <a:gd name="connsiteY4" fmla="*/ 0 h 1134361"/>
              <a:gd name="connsiteX0" fmla="*/ 0 w 2899561"/>
              <a:gd name="connsiteY0" fmla="*/ 1134361 h 1134361"/>
              <a:gd name="connsiteX1" fmla="*/ 482388 w 2899561"/>
              <a:gd name="connsiteY1" fmla="*/ 898772 h 1134361"/>
              <a:gd name="connsiteX2" fmla="*/ 1011182 w 2899561"/>
              <a:gd name="connsiteY2" fmla="*/ 98568 h 1134361"/>
              <a:gd name="connsiteX3" fmla="*/ 2321559 w 2899561"/>
              <a:gd name="connsiteY3" fmla="*/ 29887 h 1134361"/>
              <a:gd name="connsiteX4" fmla="*/ 2899561 w 2899561"/>
              <a:gd name="connsiteY4" fmla="*/ 0 h 1134361"/>
              <a:gd name="connsiteX0" fmla="*/ 0 w 2899561"/>
              <a:gd name="connsiteY0" fmla="*/ 1134361 h 1134361"/>
              <a:gd name="connsiteX1" fmla="*/ 482388 w 2899561"/>
              <a:gd name="connsiteY1" fmla="*/ 898772 h 1134361"/>
              <a:gd name="connsiteX2" fmla="*/ 1011182 w 2899561"/>
              <a:gd name="connsiteY2" fmla="*/ 98568 h 1134361"/>
              <a:gd name="connsiteX3" fmla="*/ 2321559 w 2899561"/>
              <a:gd name="connsiteY3" fmla="*/ 29887 h 1134361"/>
              <a:gd name="connsiteX4" fmla="*/ 2899561 w 2899561"/>
              <a:gd name="connsiteY4" fmla="*/ 0 h 1134361"/>
              <a:gd name="connsiteX0" fmla="*/ 0 w 2899561"/>
              <a:gd name="connsiteY0" fmla="*/ 1134361 h 1134361"/>
              <a:gd name="connsiteX1" fmla="*/ 482388 w 2899561"/>
              <a:gd name="connsiteY1" fmla="*/ 898772 h 1134361"/>
              <a:gd name="connsiteX2" fmla="*/ 1197554 w 2899561"/>
              <a:gd name="connsiteY2" fmla="*/ 133238 h 1134361"/>
              <a:gd name="connsiteX3" fmla="*/ 2321559 w 2899561"/>
              <a:gd name="connsiteY3" fmla="*/ 29887 h 1134361"/>
              <a:gd name="connsiteX4" fmla="*/ 2899561 w 2899561"/>
              <a:gd name="connsiteY4" fmla="*/ 0 h 1134361"/>
              <a:gd name="connsiteX0" fmla="*/ 0 w 2899561"/>
              <a:gd name="connsiteY0" fmla="*/ 1134361 h 1134361"/>
              <a:gd name="connsiteX1" fmla="*/ 482388 w 2899561"/>
              <a:gd name="connsiteY1" fmla="*/ 898772 h 1134361"/>
              <a:gd name="connsiteX2" fmla="*/ 1197554 w 2899561"/>
              <a:gd name="connsiteY2" fmla="*/ 133238 h 1134361"/>
              <a:gd name="connsiteX3" fmla="*/ 2321559 w 2899561"/>
              <a:gd name="connsiteY3" fmla="*/ 29887 h 1134361"/>
              <a:gd name="connsiteX4" fmla="*/ 2899561 w 2899561"/>
              <a:gd name="connsiteY4" fmla="*/ 0 h 1134361"/>
              <a:gd name="connsiteX0" fmla="*/ 0 w 2899561"/>
              <a:gd name="connsiteY0" fmla="*/ 1134361 h 1134361"/>
              <a:gd name="connsiteX1" fmla="*/ 482388 w 2899561"/>
              <a:gd name="connsiteY1" fmla="*/ 898772 h 1134361"/>
              <a:gd name="connsiteX2" fmla="*/ 1197554 w 2899561"/>
              <a:gd name="connsiteY2" fmla="*/ 133238 h 1134361"/>
              <a:gd name="connsiteX3" fmla="*/ 2321559 w 2899561"/>
              <a:gd name="connsiteY3" fmla="*/ 29887 h 1134361"/>
              <a:gd name="connsiteX4" fmla="*/ 2899561 w 2899561"/>
              <a:gd name="connsiteY4" fmla="*/ 0 h 1134361"/>
              <a:gd name="connsiteX0" fmla="*/ 0 w 2899561"/>
              <a:gd name="connsiteY0" fmla="*/ 1134361 h 1134361"/>
              <a:gd name="connsiteX1" fmla="*/ 482388 w 2899561"/>
              <a:gd name="connsiteY1" fmla="*/ 898772 h 1134361"/>
              <a:gd name="connsiteX2" fmla="*/ 1329836 w 2899561"/>
              <a:gd name="connsiteY2" fmla="*/ 121596 h 1134361"/>
              <a:gd name="connsiteX3" fmla="*/ 2321559 w 2899561"/>
              <a:gd name="connsiteY3" fmla="*/ 29887 h 1134361"/>
              <a:gd name="connsiteX4" fmla="*/ 2899561 w 2899561"/>
              <a:gd name="connsiteY4" fmla="*/ 0 h 1134361"/>
              <a:gd name="connsiteX0" fmla="*/ 0 w 2899561"/>
              <a:gd name="connsiteY0" fmla="*/ 1134361 h 1134361"/>
              <a:gd name="connsiteX1" fmla="*/ 482388 w 2899561"/>
              <a:gd name="connsiteY1" fmla="*/ 898772 h 1134361"/>
              <a:gd name="connsiteX2" fmla="*/ 1329836 w 2899561"/>
              <a:gd name="connsiteY2" fmla="*/ 121596 h 1134361"/>
              <a:gd name="connsiteX3" fmla="*/ 2114868 w 2899561"/>
              <a:gd name="connsiteY3" fmla="*/ 37648 h 1134361"/>
              <a:gd name="connsiteX4" fmla="*/ 2899561 w 2899561"/>
              <a:gd name="connsiteY4" fmla="*/ 0 h 1134361"/>
              <a:gd name="connsiteX0" fmla="*/ 0 w 2899561"/>
              <a:gd name="connsiteY0" fmla="*/ 1134361 h 1134361"/>
              <a:gd name="connsiteX1" fmla="*/ 482388 w 2899561"/>
              <a:gd name="connsiteY1" fmla="*/ 898772 h 1134361"/>
              <a:gd name="connsiteX2" fmla="*/ 1329836 w 2899561"/>
              <a:gd name="connsiteY2" fmla="*/ 121596 h 1134361"/>
              <a:gd name="connsiteX3" fmla="*/ 2114868 w 2899561"/>
              <a:gd name="connsiteY3" fmla="*/ 37648 h 1134361"/>
              <a:gd name="connsiteX4" fmla="*/ 2899561 w 2899561"/>
              <a:gd name="connsiteY4" fmla="*/ 0 h 1134361"/>
              <a:gd name="connsiteX0" fmla="*/ 0 w 2899561"/>
              <a:gd name="connsiteY0" fmla="*/ 1134361 h 1134361"/>
              <a:gd name="connsiteX1" fmla="*/ 482388 w 2899561"/>
              <a:gd name="connsiteY1" fmla="*/ 898772 h 1134361"/>
              <a:gd name="connsiteX2" fmla="*/ 1329836 w 2899561"/>
              <a:gd name="connsiteY2" fmla="*/ 121596 h 1134361"/>
              <a:gd name="connsiteX3" fmla="*/ 2114868 w 2899561"/>
              <a:gd name="connsiteY3" fmla="*/ 37648 h 1134361"/>
              <a:gd name="connsiteX4" fmla="*/ 2899561 w 2899561"/>
              <a:gd name="connsiteY4" fmla="*/ 0 h 1134361"/>
              <a:gd name="connsiteX0" fmla="*/ 0 w 2899561"/>
              <a:gd name="connsiteY0" fmla="*/ 1134361 h 1134361"/>
              <a:gd name="connsiteX1" fmla="*/ 482388 w 2899561"/>
              <a:gd name="connsiteY1" fmla="*/ 898772 h 1134361"/>
              <a:gd name="connsiteX2" fmla="*/ 1329836 w 2899561"/>
              <a:gd name="connsiteY2" fmla="*/ 121596 h 1134361"/>
              <a:gd name="connsiteX3" fmla="*/ 2114868 w 2899561"/>
              <a:gd name="connsiteY3" fmla="*/ 37648 h 1134361"/>
              <a:gd name="connsiteX4" fmla="*/ 2899561 w 2899561"/>
              <a:gd name="connsiteY4" fmla="*/ 0 h 1134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9561" h="1134361">
                <a:moveTo>
                  <a:pt x="0" y="1134361"/>
                </a:moveTo>
                <a:cubicBezTo>
                  <a:pt x="274163" y="1110794"/>
                  <a:pt x="260749" y="1067566"/>
                  <a:pt x="482388" y="898772"/>
                </a:cubicBezTo>
                <a:cubicBezTo>
                  <a:pt x="704027" y="729978"/>
                  <a:pt x="991616" y="183626"/>
                  <a:pt x="1329836" y="121596"/>
                </a:cubicBezTo>
                <a:cubicBezTo>
                  <a:pt x="1668056" y="59566"/>
                  <a:pt x="1633633" y="67650"/>
                  <a:pt x="2114868" y="37648"/>
                </a:cubicBezTo>
                <a:lnTo>
                  <a:pt x="2899561" y="0"/>
                </a:lnTo>
              </a:path>
            </a:pathLst>
          </a:custGeom>
          <a:noFill/>
          <a:ln w="19050"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4" name="Connecteur droit 23"/>
          <p:cNvCxnSpPr/>
          <p:nvPr/>
        </p:nvCxnSpPr>
        <p:spPr>
          <a:xfrm>
            <a:off x="6131438" y="2833036"/>
            <a:ext cx="1" cy="1527856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5887796" y="4397660"/>
            <a:ext cx="64536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 smtClean="0">
                <a:solidFill>
                  <a:srgbClr val="00B050"/>
                </a:solidFill>
              </a:rPr>
              <a:t>36GJ</a:t>
            </a:r>
            <a:endParaRPr lang="fr-FR" sz="1200" dirty="0">
              <a:solidFill>
                <a:srgbClr val="00B050"/>
              </a:solidFill>
            </a:endParaRPr>
          </a:p>
        </p:txBody>
      </p:sp>
      <p:cxnSp>
        <p:nvCxnSpPr>
          <p:cNvPr id="28" name="Connecteur droit 27"/>
          <p:cNvCxnSpPr/>
          <p:nvPr/>
        </p:nvCxnSpPr>
        <p:spPr>
          <a:xfrm>
            <a:off x="1090627" y="2350799"/>
            <a:ext cx="0" cy="2138658"/>
          </a:xfrm>
          <a:prstGeom prst="line">
            <a:avLst/>
          </a:prstGeom>
          <a:ln w="22225">
            <a:head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>
            <a:off x="873810" y="4314474"/>
            <a:ext cx="3503206" cy="15608"/>
          </a:xfrm>
          <a:prstGeom prst="line">
            <a:avLst/>
          </a:prstGeom>
          <a:ln w="22225">
            <a:headEnd type="none"/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 rot="16200000">
            <a:off x="824963" y="2018871"/>
            <a:ext cx="5313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200" b="1" dirty="0" smtClean="0">
                <a:solidFill>
                  <a:schemeClr val="accent6"/>
                </a:solidFill>
              </a:rPr>
              <a:t>CDF</a:t>
            </a:r>
            <a:endParaRPr lang="fr-FR" sz="1200" dirty="0">
              <a:solidFill>
                <a:schemeClr val="accent6"/>
              </a:solidFill>
            </a:endParaRPr>
          </a:p>
        </p:txBody>
      </p:sp>
      <p:sp>
        <p:nvSpPr>
          <p:cNvPr id="31" name="Forme libre 30"/>
          <p:cNvSpPr/>
          <p:nvPr/>
        </p:nvSpPr>
        <p:spPr>
          <a:xfrm>
            <a:off x="1090626" y="2625845"/>
            <a:ext cx="2257196" cy="1688629"/>
          </a:xfrm>
          <a:custGeom>
            <a:avLst/>
            <a:gdLst>
              <a:gd name="connsiteX0" fmla="*/ 0 w 2476492"/>
              <a:gd name="connsiteY0" fmla="*/ 931311 h 931311"/>
              <a:gd name="connsiteX1" fmla="*/ 754145 w 2476492"/>
              <a:gd name="connsiteY1" fmla="*/ 761629 h 931311"/>
              <a:gd name="connsiteX2" fmla="*/ 1234912 w 2476492"/>
              <a:gd name="connsiteY2" fmla="*/ 196021 h 931311"/>
              <a:gd name="connsiteX3" fmla="*/ 2318994 w 2476492"/>
              <a:gd name="connsiteY3" fmla="*/ 16911 h 931311"/>
              <a:gd name="connsiteX4" fmla="*/ 2469823 w 2476492"/>
              <a:gd name="connsiteY4" fmla="*/ 7485 h 931311"/>
              <a:gd name="connsiteX0" fmla="*/ 0 w 2517215"/>
              <a:gd name="connsiteY0" fmla="*/ 916557 h 916557"/>
              <a:gd name="connsiteX1" fmla="*/ 754145 w 2517215"/>
              <a:gd name="connsiteY1" fmla="*/ 746875 h 916557"/>
              <a:gd name="connsiteX2" fmla="*/ 1234912 w 2517215"/>
              <a:gd name="connsiteY2" fmla="*/ 181267 h 916557"/>
              <a:gd name="connsiteX3" fmla="*/ 2318994 w 2517215"/>
              <a:gd name="connsiteY3" fmla="*/ 2157 h 916557"/>
              <a:gd name="connsiteX4" fmla="*/ 2516957 w 2517215"/>
              <a:gd name="connsiteY4" fmla="*/ 77421 h 916557"/>
              <a:gd name="connsiteX0" fmla="*/ 0 w 2554664"/>
              <a:gd name="connsiteY0" fmla="*/ 922805 h 922805"/>
              <a:gd name="connsiteX1" fmla="*/ 754145 w 2554664"/>
              <a:gd name="connsiteY1" fmla="*/ 753123 h 922805"/>
              <a:gd name="connsiteX2" fmla="*/ 1234912 w 2554664"/>
              <a:gd name="connsiteY2" fmla="*/ 187515 h 922805"/>
              <a:gd name="connsiteX3" fmla="*/ 2318994 w 2554664"/>
              <a:gd name="connsiteY3" fmla="*/ 8405 h 922805"/>
              <a:gd name="connsiteX4" fmla="*/ 2554664 w 2554664"/>
              <a:gd name="connsiteY4" fmla="*/ 27209 h 922805"/>
              <a:gd name="connsiteX0" fmla="*/ 0 w 2589077"/>
              <a:gd name="connsiteY0" fmla="*/ 926384 h 926384"/>
              <a:gd name="connsiteX1" fmla="*/ 754145 w 2589077"/>
              <a:gd name="connsiteY1" fmla="*/ 756702 h 926384"/>
              <a:gd name="connsiteX2" fmla="*/ 1234912 w 2589077"/>
              <a:gd name="connsiteY2" fmla="*/ 191094 h 926384"/>
              <a:gd name="connsiteX3" fmla="*/ 2318994 w 2589077"/>
              <a:gd name="connsiteY3" fmla="*/ 11984 h 926384"/>
              <a:gd name="connsiteX4" fmla="*/ 2589077 w 2589077"/>
              <a:gd name="connsiteY4" fmla="*/ 16067 h 926384"/>
              <a:gd name="connsiteX0" fmla="*/ 0 w 2589077"/>
              <a:gd name="connsiteY0" fmla="*/ 922676 h 922676"/>
              <a:gd name="connsiteX1" fmla="*/ 754145 w 2589077"/>
              <a:gd name="connsiteY1" fmla="*/ 752994 h 922676"/>
              <a:gd name="connsiteX2" fmla="*/ 1234912 w 2589077"/>
              <a:gd name="connsiteY2" fmla="*/ 187386 h 922676"/>
              <a:gd name="connsiteX3" fmla="*/ 2314078 w 2589077"/>
              <a:gd name="connsiteY3" fmla="*/ 13183 h 922676"/>
              <a:gd name="connsiteX4" fmla="*/ 2589077 w 2589077"/>
              <a:gd name="connsiteY4" fmla="*/ 12359 h 922676"/>
              <a:gd name="connsiteX0" fmla="*/ 0 w 2589082"/>
              <a:gd name="connsiteY0" fmla="*/ 913959 h 913959"/>
              <a:gd name="connsiteX1" fmla="*/ 754145 w 2589082"/>
              <a:gd name="connsiteY1" fmla="*/ 744277 h 913959"/>
              <a:gd name="connsiteX2" fmla="*/ 1234912 w 2589082"/>
              <a:gd name="connsiteY2" fmla="*/ 178669 h 913959"/>
              <a:gd name="connsiteX3" fmla="*/ 2314078 w 2589082"/>
              <a:gd name="connsiteY3" fmla="*/ 4466 h 913959"/>
              <a:gd name="connsiteX4" fmla="*/ 2589077 w 2589082"/>
              <a:gd name="connsiteY4" fmla="*/ 3642 h 913959"/>
              <a:gd name="connsiteX0" fmla="*/ 0 w 2899561"/>
              <a:gd name="connsiteY0" fmla="*/ 1134361 h 1134361"/>
              <a:gd name="connsiteX1" fmla="*/ 754145 w 2899561"/>
              <a:gd name="connsiteY1" fmla="*/ 964679 h 1134361"/>
              <a:gd name="connsiteX2" fmla="*/ 1234912 w 2899561"/>
              <a:gd name="connsiteY2" fmla="*/ 399071 h 1134361"/>
              <a:gd name="connsiteX3" fmla="*/ 2314078 w 2899561"/>
              <a:gd name="connsiteY3" fmla="*/ 224868 h 1134361"/>
              <a:gd name="connsiteX4" fmla="*/ 2899561 w 2899561"/>
              <a:gd name="connsiteY4" fmla="*/ 0 h 1134361"/>
              <a:gd name="connsiteX0" fmla="*/ 0 w 2899561"/>
              <a:gd name="connsiteY0" fmla="*/ 1134361 h 1134361"/>
              <a:gd name="connsiteX1" fmla="*/ 754145 w 2899561"/>
              <a:gd name="connsiteY1" fmla="*/ 964679 h 1134361"/>
              <a:gd name="connsiteX2" fmla="*/ 1234912 w 2899561"/>
              <a:gd name="connsiteY2" fmla="*/ 399071 h 1134361"/>
              <a:gd name="connsiteX3" fmla="*/ 2614859 w 2899561"/>
              <a:gd name="connsiteY3" fmla="*/ 324444 h 1134361"/>
              <a:gd name="connsiteX4" fmla="*/ 2899561 w 2899561"/>
              <a:gd name="connsiteY4" fmla="*/ 0 h 1134361"/>
              <a:gd name="connsiteX0" fmla="*/ 0 w 2899561"/>
              <a:gd name="connsiteY0" fmla="*/ 1134361 h 1134361"/>
              <a:gd name="connsiteX1" fmla="*/ 754145 w 2899561"/>
              <a:gd name="connsiteY1" fmla="*/ 964679 h 1134361"/>
              <a:gd name="connsiteX2" fmla="*/ 1234912 w 2899561"/>
              <a:gd name="connsiteY2" fmla="*/ 432263 h 1134361"/>
              <a:gd name="connsiteX3" fmla="*/ 2614859 w 2899561"/>
              <a:gd name="connsiteY3" fmla="*/ 324444 h 1134361"/>
              <a:gd name="connsiteX4" fmla="*/ 2899561 w 2899561"/>
              <a:gd name="connsiteY4" fmla="*/ 0 h 1134361"/>
              <a:gd name="connsiteX0" fmla="*/ 0 w 2899561"/>
              <a:gd name="connsiteY0" fmla="*/ 1134361 h 1134361"/>
              <a:gd name="connsiteX1" fmla="*/ 754145 w 2899561"/>
              <a:gd name="connsiteY1" fmla="*/ 964679 h 1134361"/>
              <a:gd name="connsiteX2" fmla="*/ 1234912 w 2899561"/>
              <a:gd name="connsiteY2" fmla="*/ 432263 h 1134361"/>
              <a:gd name="connsiteX3" fmla="*/ 1923891 w 2899561"/>
              <a:gd name="connsiteY3" fmla="*/ 278238 h 1134361"/>
              <a:gd name="connsiteX4" fmla="*/ 2899561 w 2899561"/>
              <a:gd name="connsiteY4" fmla="*/ 0 h 1134361"/>
              <a:gd name="connsiteX0" fmla="*/ 0 w 2407063"/>
              <a:gd name="connsiteY0" fmla="*/ 1130510 h 1130510"/>
              <a:gd name="connsiteX1" fmla="*/ 754145 w 2407063"/>
              <a:gd name="connsiteY1" fmla="*/ 960828 h 1130510"/>
              <a:gd name="connsiteX2" fmla="*/ 1234912 w 2407063"/>
              <a:gd name="connsiteY2" fmla="*/ 428412 h 1130510"/>
              <a:gd name="connsiteX3" fmla="*/ 1923891 w 2407063"/>
              <a:gd name="connsiteY3" fmla="*/ 274387 h 1130510"/>
              <a:gd name="connsiteX4" fmla="*/ 2407063 w 2407063"/>
              <a:gd name="connsiteY4" fmla="*/ 0 h 1130510"/>
              <a:gd name="connsiteX0" fmla="*/ 0 w 2407063"/>
              <a:gd name="connsiteY0" fmla="*/ 1130510 h 1130510"/>
              <a:gd name="connsiteX1" fmla="*/ 754145 w 2407063"/>
              <a:gd name="connsiteY1" fmla="*/ 960828 h 1130510"/>
              <a:gd name="connsiteX2" fmla="*/ 1109949 w 2407063"/>
              <a:gd name="connsiteY2" fmla="*/ 551628 h 1130510"/>
              <a:gd name="connsiteX3" fmla="*/ 1923891 w 2407063"/>
              <a:gd name="connsiteY3" fmla="*/ 274387 h 1130510"/>
              <a:gd name="connsiteX4" fmla="*/ 2407063 w 2407063"/>
              <a:gd name="connsiteY4" fmla="*/ 0 h 1130510"/>
              <a:gd name="connsiteX0" fmla="*/ 0 w 2407063"/>
              <a:gd name="connsiteY0" fmla="*/ 1130510 h 1130510"/>
              <a:gd name="connsiteX1" fmla="*/ 754145 w 2407063"/>
              <a:gd name="connsiteY1" fmla="*/ 960828 h 1130510"/>
              <a:gd name="connsiteX2" fmla="*/ 1109949 w 2407063"/>
              <a:gd name="connsiteY2" fmla="*/ 551628 h 1130510"/>
              <a:gd name="connsiteX3" fmla="*/ 1923891 w 2407063"/>
              <a:gd name="connsiteY3" fmla="*/ 274387 h 1130510"/>
              <a:gd name="connsiteX4" fmla="*/ 2407063 w 2407063"/>
              <a:gd name="connsiteY4" fmla="*/ 0 h 1130510"/>
              <a:gd name="connsiteX0" fmla="*/ 0 w 2407063"/>
              <a:gd name="connsiteY0" fmla="*/ 1130610 h 1130610"/>
              <a:gd name="connsiteX1" fmla="*/ 754145 w 2407063"/>
              <a:gd name="connsiteY1" fmla="*/ 960928 h 1130610"/>
              <a:gd name="connsiteX2" fmla="*/ 1109949 w 2407063"/>
              <a:gd name="connsiteY2" fmla="*/ 551728 h 1130610"/>
              <a:gd name="connsiteX3" fmla="*/ 1813629 w 2407063"/>
              <a:gd name="connsiteY3" fmla="*/ 66560 h 1130610"/>
              <a:gd name="connsiteX4" fmla="*/ 2407063 w 2407063"/>
              <a:gd name="connsiteY4" fmla="*/ 100 h 1130610"/>
              <a:gd name="connsiteX0" fmla="*/ 0 w 2407063"/>
              <a:gd name="connsiteY0" fmla="*/ 1130610 h 1130610"/>
              <a:gd name="connsiteX1" fmla="*/ 754145 w 2407063"/>
              <a:gd name="connsiteY1" fmla="*/ 960928 h 1130610"/>
              <a:gd name="connsiteX2" fmla="*/ 1073195 w 2407063"/>
              <a:gd name="connsiteY2" fmla="*/ 586383 h 1130610"/>
              <a:gd name="connsiteX3" fmla="*/ 1813629 w 2407063"/>
              <a:gd name="connsiteY3" fmla="*/ 66560 h 1130610"/>
              <a:gd name="connsiteX4" fmla="*/ 2407063 w 2407063"/>
              <a:gd name="connsiteY4" fmla="*/ 100 h 1130610"/>
              <a:gd name="connsiteX0" fmla="*/ 0 w 2407063"/>
              <a:gd name="connsiteY0" fmla="*/ 1130610 h 1130610"/>
              <a:gd name="connsiteX1" fmla="*/ 754145 w 2407063"/>
              <a:gd name="connsiteY1" fmla="*/ 960928 h 1130610"/>
              <a:gd name="connsiteX2" fmla="*/ 1073195 w 2407063"/>
              <a:gd name="connsiteY2" fmla="*/ 586383 h 1130610"/>
              <a:gd name="connsiteX3" fmla="*/ 1813629 w 2407063"/>
              <a:gd name="connsiteY3" fmla="*/ 66560 h 1130610"/>
              <a:gd name="connsiteX4" fmla="*/ 2407063 w 2407063"/>
              <a:gd name="connsiteY4" fmla="*/ 100 h 1130610"/>
              <a:gd name="connsiteX0" fmla="*/ 0 w 2407063"/>
              <a:gd name="connsiteY0" fmla="*/ 1130610 h 1130610"/>
              <a:gd name="connsiteX1" fmla="*/ 673287 w 2407063"/>
              <a:gd name="connsiteY1" fmla="*/ 984032 h 1130610"/>
              <a:gd name="connsiteX2" fmla="*/ 1073195 w 2407063"/>
              <a:gd name="connsiteY2" fmla="*/ 586383 h 1130610"/>
              <a:gd name="connsiteX3" fmla="*/ 1813629 w 2407063"/>
              <a:gd name="connsiteY3" fmla="*/ 66560 h 1130610"/>
              <a:gd name="connsiteX4" fmla="*/ 2407063 w 2407063"/>
              <a:gd name="connsiteY4" fmla="*/ 100 h 1130610"/>
              <a:gd name="connsiteX0" fmla="*/ 0 w 2407063"/>
              <a:gd name="connsiteY0" fmla="*/ 1130610 h 1130610"/>
              <a:gd name="connsiteX1" fmla="*/ 673287 w 2407063"/>
              <a:gd name="connsiteY1" fmla="*/ 984032 h 1130610"/>
              <a:gd name="connsiteX2" fmla="*/ 1073195 w 2407063"/>
              <a:gd name="connsiteY2" fmla="*/ 586383 h 1130610"/>
              <a:gd name="connsiteX3" fmla="*/ 1813629 w 2407063"/>
              <a:gd name="connsiteY3" fmla="*/ 66560 h 1130610"/>
              <a:gd name="connsiteX4" fmla="*/ 2407063 w 2407063"/>
              <a:gd name="connsiteY4" fmla="*/ 100 h 1130610"/>
              <a:gd name="connsiteX0" fmla="*/ 0 w 2407063"/>
              <a:gd name="connsiteY0" fmla="*/ 1130610 h 1130610"/>
              <a:gd name="connsiteX1" fmla="*/ 673287 w 2407063"/>
              <a:gd name="connsiteY1" fmla="*/ 984032 h 1130610"/>
              <a:gd name="connsiteX2" fmla="*/ 1073195 w 2407063"/>
              <a:gd name="connsiteY2" fmla="*/ 586383 h 1130610"/>
              <a:gd name="connsiteX3" fmla="*/ 1813629 w 2407063"/>
              <a:gd name="connsiteY3" fmla="*/ 66560 h 1130610"/>
              <a:gd name="connsiteX4" fmla="*/ 2407063 w 2407063"/>
              <a:gd name="connsiteY4" fmla="*/ 100 h 113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07063" h="1130610">
                <a:moveTo>
                  <a:pt x="0" y="1130610"/>
                </a:moveTo>
                <a:cubicBezTo>
                  <a:pt x="274163" y="1107043"/>
                  <a:pt x="494421" y="1074737"/>
                  <a:pt x="673287" y="984032"/>
                </a:cubicBezTo>
                <a:cubicBezTo>
                  <a:pt x="852153" y="893328"/>
                  <a:pt x="912539" y="766248"/>
                  <a:pt x="1073195" y="586383"/>
                </a:cubicBezTo>
                <a:cubicBezTo>
                  <a:pt x="1233851" y="406518"/>
                  <a:pt x="1536188" y="138604"/>
                  <a:pt x="1813629" y="66560"/>
                </a:cubicBezTo>
                <a:cubicBezTo>
                  <a:pt x="2091070" y="-5484"/>
                  <a:pt x="2407063" y="100"/>
                  <a:pt x="2407063" y="100"/>
                </a:cubicBezTo>
              </a:path>
            </a:pathLst>
          </a:custGeom>
          <a:noFill/>
          <a:ln w="15875"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B050"/>
              </a:solidFill>
            </a:endParaRPr>
          </a:p>
        </p:txBody>
      </p:sp>
      <p:cxnSp>
        <p:nvCxnSpPr>
          <p:cNvPr id="32" name="Connecteur droit 31"/>
          <p:cNvCxnSpPr/>
          <p:nvPr/>
        </p:nvCxnSpPr>
        <p:spPr>
          <a:xfrm flipV="1">
            <a:off x="1041269" y="2630242"/>
            <a:ext cx="3133083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806993" y="2499200"/>
            <a:ext cx="33299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smtClean="0">
                <a:solidFill>
                  <a:schemeClr val="accent6"/>
                </a:solidFill>
              </a:rPr>
              <a:t>1</a:t>
            </a:r>
            <a:endParaRPr lang="fr-FR" sz="1200" dirty="0">
              <a:solidFill>
                <a:schemeClr val="accent6"/>
              </a:solidFill>
            </a:endParaRPr>
          </a:p>
        </p:txBody>
      </p:sp>
      <p:cxnSp>
        <p:nvCxnSpPr>
          <p:cNvPr id="38" name="Connecteur droit 37"/>
          <p:cNvCxnSpPr/>
          <p:nvPr/>
        </p:nvCxnSpPr>
        <p:spPr>
          <a:xfrm>
            <a:off x="1041269" y="2799743"/>
            <a:ext cx="3133083" cy="33293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561471" y="2668701"/>
            <a:ext cx="57851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 smtClean="0"/>
              <a:t>90%</a:t>
            </a:r>
            <a:endParaRPr lang="fr-FR" sz="1200" dirty="0"/>
          </a:p>
        </p:txBody>
      </p:sp>
      <p:cxnSp>
        <p:nvCxnSpPr>
          <p:cNvPr id="40" name="Connecteur droit 39"/>
          <p:cNvCxnSpPr/>
          <p:nvPr/>
        </p:nvCxnSpPr>
        <p:spPr>
          <a:xfrm>
            <a:off x="4096862" y="2799743"/>
            <a:ext cx="5542" cy="1527856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3872776" y="4539890"/>
            <a:ext cx="57851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 smtClean="0">
                <a:solidFill>
                  <a:srgbClr val="EA3AFF"/>
                </a:solidFill>
              </a:rPr>
              <a:t>75m</a:t>
            </a:r>
            <a:endParaRPr lang="fr-FR" sz="1200" dirty="0">
              <a:solidFill>
                <a:srgbClr val="EA3AFF"/>
              </a:solidFill>
            </a:endParaRPr>
          </a:p>
        </p:txBody>
      </p:sp>
      <p:sp>
        <p:nvSpPr>
          <p:cNvPr id="42" name="Forme libre 41"/>
          <p:cNvSpPr/>
          <p:nvPr/>
        </p:nvSpPr>
        <p:spPr>
          <a:xfrm>
            <a:off x="1078191" y="2607117"/>
            <a:ext cx="3068029" cy="1707357"/>
          </a:xfrm>
          <a:custGeom>
            <a:avLst/>
            <a:gdLst>
              <a:gd name="connsiteX0" fmla="*/ 0 w 2476492"/>
              <a:gd name="connsiteY0" fmla="*/ 931311 h 931311"/>
              <a:gd name="connsiteX1" fmla="*/ 754145 w 2476492"/>
              <a:gd name="connsiteY1" fmla="*/ 761629 h 931311"/>
              <a:gd name="connsiteX2" fmla="*/ 1234912 w 2476492"/>
              <a:gd name="connsiteY2" fmla="*/ 196021 h 931311"/>
              <a:gd name="connsiteX3" fmla="*/ 2318994 w 2476492"/>
              <a:gd name="connsiteY3" fmla="*/ 16911 h 931311"/>
              <a:gd name="connsiteX4" fmla="*/ 2469823 w 2476492"/>
              <a:gd name="connsiteY4" fmla="*/ 7485 h 931311"/>
              <a:gd name="connsiteX0" fmla="*/ 0 w 2517215"/>
              <a:gd name="connsiteY0" fmla="*/ 916557 h 916557"/>
              <a:gd name="connsiteX1" fmla="*/ 754145 w 2517215"/>
              <a:gd name="connsiteY1" fmla="*/ 746875 h 916557"/>
              <a:gd name="connsiteX2" fmla="*/ 1234912 w 2517215"/>
              <a:gd name="connsiteY2" fmla="*/ 181267 h 916557"/>
              <a:gd name="connsiteX3" fmla="*/ 2318994 w 2517215"/>
              <a:gd name="connsiteY3" fmla="*/ 2157 h 916557"/>
              <a:gd name="connsiteX4" fmla="*/ 2516957 w 2517215"/>
              <a:gd name="connsiteY4" fmla="*/ 77421 h 916557"/>
              <a:gd name="connsiteX0" fmla="*/ 0 w 2554664"/>
              <a:gd name="connsiteY0" fmla="*/ 922805 h 922805"/>
              <a:gd name="connsiteX1" fmla="*/ 754145 w 2554664"/>
              <a:gd name="connsiteY1" fmla="*/ 753123 h 922805"/>
              <a:gd name="connsiteX2" fmla="*/ 1234912 w 2554664"/>
              <a:gd name="connsiteY2" fmla="*/ 187515 h 922805"/>
              <a:gd name="connsiteX3" fmla="*/ 2318994 w 2554664"/>
              <a:gd name="connsiteY3" fmla="*/ 8405 h 922805"/>
              <a:gd name="connsiteX4" fmla="*/ 2554664 w 2554664"/>
              <a:gd name="connsiteY4" fmla="*/ 27209 h 922805"/>
              <a:gd name="connsiteX0" fmla="*/ 0 w 2589077"/>
              <a:gd name="connsiteY0" fmla="*/ 926384 h 926384"/>
              <a:gd name="connsiteX1" fmla="*/ 754145 w 2589077"/>
              <a:gd name="connsiteY1" fmla="*/ 756702 h 926384"/>
              <a:gd name="connsiteX2" fmla="*/ 1234912 w 2589077"/>
              <a:gd name="connsiteY2" fmla="*/ 191094 h 926384"/>
              <a:gd name="connsiteX3" fmla="*/ 2318994 w 2589077"/>
              <a:gd name="connsiteY3" fmla="*/ 11984 h 926384"/>
              <a:gd name="connsiteX4" fmla="*/ 2589077 w 2589077"/>
              <a:gd name="connsiteY4" fmla="*/ 16067 h 926384"/>
              <a:gd name="connsiteX0" fmla="*/ 0 w 2589077"/>
              <a:gd name="connsiteY0" fmla="*/ 922676 h 922676"/>
              <a:gd name="connsiteX1" fmla="*/ 754145 w 2589077"/>
              <a:gd name="connsiteY1" fmla="*/ 752994 h 922676"/>
              <a:gd name="connsiteX2" fmla="*/ 1234912 w 2589077"/>
              <a:gd name="connsiteY2" fmla="*/ 187386 h 922676"/>
              <a:gd name="connsiteX3" fmla="*/ 2314078 w 2589077"/>
              <a:gd name="connsiteY3" fmla="*/ 13183 h 922676"/>
              <a:gd name="connsiteX4" fmla="*/ 2589077 w 2589077"/>
              <a:gd name="connsiteY4" fmla="*/ 12359 h 922676"/>
              <a:gd name="connsiteX0" fmla="*/ 0 w 2589082"/>
              <a:gd name="connsiteY0" fmla="*/ 913959 h 913959"/>
              <a:gd name="connsiteX1" fmla="*/ 754145 w 2589082"/>
              <a:gd name="connsiteY1" fmla="*/ 744277 h 913959"/>
              <a:gd name="connsiteX2" fmla="*/ 1234912 w 2589082"/>
              <a:gd name="connsiteY2" fmla="*/ 178669 h 913959"/>
              <a:gd name="connsiteX3" fmla="*/ 2314078 w 2589082"/>
              <a:gd name="connsiteY3" fmla="*/ 4466 h 913959"/>
              <a:gd name="connsiteX4" fmla="*/ 2589077 w 2589082"/>
              <a:gd name="connsiteY4" fmla="*/ 3642 h 913959"/>
              <a:gd name="connsiteX0" fmla="*/ 0 w 2899561"/>
              <a:gd name="connsiteY0" fmla="*/ 1134361 h 1134361"/>
              <a:gd name="connsiteX1" fmla="*/ 754145 w 2899561"/>
              <a:gd name="connsiteY1" fmla="*/ 964679 h 1134361"/>
              <a:gd name="connsiteX2" fmla="*/ 1234912 w 2899561"/>
              <a:gd name="connsiteY2" fmla="*/ 399071 h 1134361"/>
              <a:gd name="connsiteX3" fmla="*/ 2314078 w 2899561"/>
              <a:gd name="connsiteY3" fmla="*/ 224868 h 1134361"/>
              <a:gd name="connsiteX4" fmla="*/ 2899561 w 2899561"/>
              <a:gd name="connsiteY4" fmla="*/ 0 h 1134361"/>
              <a:gd name="connsiteX0" fmla="*/ 0 w 2899561"/>
              <a:gd name="connsiteY0" fmla="*/ 1134361 h 1134361"/>
              <a:gd name="connsiteX1" fmla="*/ 754145 w 2899561"/>
              <a:gd name="connsiteY1" fmla="*/ 964679 h 1134361"/>
              <a:gd name="connsiteX2" fmla="*/ 1234912 w 2899561"/>
              <a:gd name="connsiteY2" fmla="*/ 399071 h 1134361"/>
              <a:gd name="connsiteX3" fmla="*/ 2614859 w 2899561"/>
              <a:gd name="connsiteY3" fmla="*/ 324444 h 1134361"/>
              <a:gd name="connsiteX4" fmla="*/ 2899561 w 2899561"/>
              <a:gd name="connsiteY4" fmla="*/ 0 h 1134361"/>
              <a:gd name="connsiteX0" fmla="*/ 0 w 2899561"/>
              <a:gd name="connsiteY0" fmla="*/ 1134361 h 1134361"/>
              <a:gd name="connsiteX1" fmla="*/ 754145 w 2899561"/>
              <a:gd name="connsiteY1" fmla="*/ 964679 h 1134361"/>
              <a:gd name="connsiteX2" fmla="*/ 1234912 w 2899561"/>
              <a:gd name="connsiteY2" fmla="*/ 432263 h 1134361"/>
              <a:gd name="connsiteX3" fmla="*/ 2614859 w 2899561"/>
              <a:gd name="connsiteY3" fmla="*/ 324444 h 1134361"/>
              <a:gd name="connsiteX4" fmla="*/ 2899561 w 2899561"/>
              <a:gd name="connsiteY4" fmla="*/ 0 h 1134361"/>
              <a:gd name="connsiteX0" fmla="*/ 0 w 2899561"/>
              <a:gd name="connsiteY0" fmla="*/ 1134361 h 1134361"/>
              <a:gd name="connsiteX1" fmla="*/ 754145 w 2899561"/>
              <a:gd name="connsiteY1" fmla="*/ 964679 h 1134361"/>
              <a:gd name="connsiteX2" fmla="*/ 1653418 w 2899561"/>
              <a:gd name="connsiteY2" fmla="*/ 416980 h 1134361"/>
              <a:gd name="connsiteX3" fmla="*/ 2614859 w 2899561"/>
              <a:gd name="connsiteY3" fmla="*/ 324444 h 1134361"/>
              <a:gd name="connsiteX4" fmla="*/ 2899561 w 2899561"/>
              <a:gd name="connsiteY4" fmla="*/ 0 h 1134361"/>
              <a:gd name="connsiteX0" fmla="*/ 0 w 2899561"/>
              <a:gd name="connsiteY0" fmla="*/ 1134361 h 1134361"/>
              <a:gd name="connsiteX1" fmla="*/ 1036773 w 2899561"/>
              <a:gd name="connsiteY1" fmla="*/ 895903 h 1134361"/>
              <a:gd name="connsiteX2" fmla="*/ 1653418 w 2899561"/>
              <a:gd name="connsiteY2" fmla="*/ 416980 h 1134361"/>
              <a:gd name="connsiteX3" fmla="*/ 2614859 w 2899561"/>
              <a:gd name="connsiteY3" fmla="*/ 324444 h 1134361"/>
              <a:gd name="connsiteX4" fmla="*/ 2899561 w 2899561"/>
              <a:gd name="connsiteY4" fmla="*/ 0 h 1134361"/>
              <a:gd name="connsiteX0" fmla="*/ 0 w 2899561"/>
              <a:gd name="connsiteY0" fmla="*/ 1134361 h 1134361"/>
              <a:gd name="connsiteX1" fmla="*/ 1112865 w 2899561"/>
              <a:gd name="connsiteY1" fmla="*/ 1006710 h 1134361"/>
              <a:gd name="connsiteX2" fmla="*/ 1653418 w 2899561"/>
              <a:gd name="connsiteY2" fmla="*/ 416980 h 1134361"/>
              <a:gd name="connsiteX3" fmla="*/ 2614859 w 2899561"/>
              <a:gd name="connsiteY3" fmla="*/ 324444 h 1134361"/>
              <a:gd name="connsiteX4" fmla="*/ 2899561 w 2899561"/>
              <a:gd name="connsiteY4" fmla="*/ 0 h 1134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9561" h="1134361">
                <a:moveTo>
                  <a:pt x="0" y="1134361"/>
                </a:moveTo>
                <a:cubicBezTo>
                  <a:pt x="274163" y="1110794"/>
                  <a:pt x="837295" y="1126274"/>
                  <a:pt x="1112865" y="1006710"/>
                </a:cubicBezTo>
                <a:cubicBezTo>
                  <a:pt x="1388435" y="887147"/>
                  <a:pt x="1403086" y="530691"/>
                  <a:pt x="1653418" y="416980"/>
                </a:cubicBezTo>
                <a:cubicBezTo>
                  <a:pt x="1903750" y="303269"/>
                  <a:pt x="2337418" y="396488"/>
                  <a:pt x="2614859" y="324444"/>
                </a:cubicBezTo>
                <a:cubicBezTo>
                  <a:pt x="2892300" y="252400"/>
                  <a:pt x="2899561" y="0"/>
                  <a:pt x="2899561" y="0"/>
                </a:cubicBezTo>
              </a:path>
            </a:pathLst>
          </a:custGeom>
          <a:noFill/>
          <a:ln w="15875">
            <a:solidFill>
              <a:srgbClr val="EA3A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B050"/>
              </a:solidFill>
            </a:endParaRPr>
          </a:p>
        </p:txBody>
      </p:sp>
      <p:cxnSp>
        <p:nvCxnSpPr>
          <p:cNvPr id="43" name="Connecteur droit 42"/>
          <p:cNvCxnSpPr/>
          <p:nvPr/>
        </p:nvCxnSpPr>
        <p:spPr>
          <a:xfrm>
            <a:off x="2667223" y="2794422"/>
            <a:ext cx="5542" cy="1527856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2433410" y="4356819"/>
            <a:ext cx="57851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smtClean="0">
                <a:solidFill>
                  <a:srgbClr val="00B050"/>
                </a:solidFill>
              </a:rPr>
              <a:t>35m</a:t>
            </a:r>
            <a:endParaRPr lang="fr-FR" sz="1200" dirty="0">
              <a:solidFill>
                <a:srgbClr val="00B050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3869782" y="4330082"/>
            <a:ext cx="75535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 smtClean="0"/>
              <a:t>time</a:t>
            </a:r>
          </a:p>
        </p:txBody>
      </p:sp>
      <p:sp>
        <p:nvSpPr>
          <p:cNvPr id="46" name="Rectangle 45"/>
          <p:cNvSpPr/>
          <p:nvPr/>
        </p:nvSpPr>
        <p:spPr>
          <a:xfrm>
            <a:off x="1078191" y="4765729"/>
            <a:ext cx="1072552" cy="215444"/>
          </a:xfrm>
          <a:prstGeom prst="rect">
            <a:avLst/>
          </a:prstGeom>
          <a:solidFill>
            <a:srgbClr val="EA3AFF"/>
          </a:solidFill>
          <a:scene3d>
            <a:camera prst="orthographicFront"/>
            <a:lightRig rig="threePt" dir="t"/>
          </a:scene3d>
          <a:sp3d>
            <a:contourClr>
              <a:schemeClr val="bg1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en-US" sz="800" b="1" dirty="0" smtClean="0">
                <a:solidFill>
                  <a:schemeClr val="bg1"/>
                </a:solidFill>
              </a:rPr>
              <a:t>TRIAL DESIGN #1</a:t>
            </a:r>
            <a:endParaRPr lang="fr-FR" sz="800" b="1" dirty="0">
              <a:solidFill>
                <a:schemeClr val="bg1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2312261" y="4762728"/>
            <a:ext cx="1072552" cy="215444"/>
          </a:xfrm>
          <a:prstGeom prst="rect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contourClr>
              <a:schemeClr val="bg1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en-US" sz="800" b="1" dirty="0" smtClean="0">
                <a:solidFill>
                  <a:schemeClr val="bg1"/>
                </a:solidFill>
              </a:rPr>
              <a:t>TRIAL DESIGN #2</a:t>
            </a:r>
            <a:endParaRPr lang="fr-FR" sz="800" b="1" dirty="0">
              <a:solidFill>
                <a:schemeClr val="bg1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634442" y="5257446"/>
            <a:ext cx="7891548" cy="584775"/>
          </a:xfrm>
          <a:prstGeom prst="rect">
            <a:avLst/>
          </a:prstGeom>
          <a:ln>
            <a:solidFill>
              <a:schemeClr val="accent5"/>
            </a:solidFill>
          </a:ln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chemeClr val="accent5"/>
                </a:solidFill>
              </a:rPr>
              <a:t>For 90% of the cases, fire extinction is achieved within 75’ and a 36GJ energy release in TD#1 versus </a:t>
            </a:r>
            <a:r>
              <a:rPr lang="en-US" sz="1600" b="1" dirty="0">
                <a:solidFill>
                  <a:schemeClr val="accent5"/>
                </a:solidFill>
              </a:rPr>
              <a:t>3</a:t>
            </a:r>
            <a:r>
              <a:rPr lang="en-US" sz="1600" b="1" dirty="0" smtClean="0">
                <a:solidFill>
                  <a:schemeClr val="accent5"/>
                </a:solidFill>
              </a:rPr>
              <a:t>5’ and 50GJ in TD#2.</a:t>
            </a:r>
            <a:endParaRPr lang="en-US" sz="1600" i="1" dirty="0">
              <a:solidFill>
                <a:schemeClr val="accent5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5248762" y="4771630"/>
            <a:ext cx="1072552" cy="215444"/>
          </a:xfrm>
          <a:prstGeom prst="rect">
            <a:avLst/>
          </a:prstGeom>
          <a:solidFill>
            <a:srgbClr val="EA3AFF"/>
          </a:solidFill>
          <a:scene3d>
            <a:camera prst="orthographicFront"/>
            <a:lightRig rig="threePt" dir="t"/>
          </a:scene3d>
          <a:sp3d>
            <a:contourClr>
              <a:schemeClr val="bg1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en-US" sz="800" b="1" dirty="0" smtClean="0">
                <a:solidFill>
                  <a:schemeClr val="bg1"/>
                </a:solidFill>
              </a:rPr>
              <a:t>TRIAL DESIGN #1</a:t>
            </a:r>
            <a:endParaRPr lang="fr-FR" sz="800" b="1" dirty="0">
              <a:solidFill>
                <a:schemeClr val="bg1"/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6482832" y="4768629"/>
            <a:ext cx="1072552" cy="215444"/>
          </a:xfrm>
          <a:prstGeom prst="rect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contourClr>
              <a:schemeClr val="bg1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en-US" sz="800" b="1" dirty="0" smtClean="0">
                <a:solidFill>
                  <a:schemeClr val="bg1"/>
                </a:solidFill>
              </a:rPr>
              <a:t>TRIAL DESIGN #2</a:t>
            </a:r>
            <a:endParaRPr lang="fr-FR" sz="800" b="1" dirty="0">
              <a:solidFill>
                <a:schemeClr val="bg1"/>
              </a:solidFill>
            </a:endParaRPr>
          </a:p>
        </p:txBody>
      </p:sp>
      <p:sp>
        <p:nvSpPr>
          <p:cNvPr id="5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081541" y="6350323"/>
            <a:ext cx="2893226" cy="365125"/>
          </a:xfrm>
        </p:spPr>
        <p:txBody>
          <a:bodyPr/>
          <a:lstStyle/>
          <a:p>
            <a:r>
              <a:rPr lang="en-US" dirty="0" smtClean="0"/>
              <a:t>16.09.2017 - HSE-SEE-XP</a:t>
            </a:r>
          </a:p>
          <a:p>
            <a:r>
              <a:rPr lang="en-US" dirty="0" smtClean="0"/>
              <a:t>EDMS no: </a:t>
            </a:r>
            <a:r>
              <a:rPr lang="en-US" dirty="0"/>
              <a:t>1845209 v.1</a:t>
            </a:r>
          </a:p>
        </p:txBody>
      </p:sp>
    </p:spTree>
    <p:extLst>
      <p:ext uri="{BB962C8B-B14F-4D97-AF65-F5344CB8AC3E}">
        <p14:creationId xmlns:p14="http://schemas.microsoft.com/office/powerpoint/2010/main" val="1493562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1" grpId="0"/>
      <p:bldP spid="23" grpId="0" animBg="1"/>
      <p:bldP spid="25" grpId="0"/>
      <p:bldP spid="31" grpId="0" animBg="1"/>
      <p:bldP spid="41" grpId="0"/>
      <p:bldP spid="42" grpId="0" animBg="1"/>
      <p:bldP spid="44" grpId="0"/>
      <p:bldP spid="46" grpId="0" animBg="1"/>
      <p:bldP spid="47" grpId="0" animBg="1"/>
      <p:bldP spid="50" grpId="0" animBg="1"/>
      <p:bldP spid="37" grpId="0" animBg="1"/>
      <p:bldP spid="4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5" name="Connecteur droit 94"/>
          <p:cNvCxnSpPr>
            <a:cxnSpLocks/>
          </p:cNvCxnSpPr>
          <p:nvPr/>
        </p:nvCxnSpPr>
        <p:spPr>
          <a:xfrm flipH="1">
            <a:off x="3507343" y="2459525"/>
            <a:ext cx="1340041" cy="0"/>
          </a:xfrm>
          <a:prstGeom prst="line">
            <a:avLst/>
          </a:prstGeom>
          <a:ln w="12700">
            <a:prstDash val="sysDash"/>
            <a:headEnd type="arrow"/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6" name="Connecteur droit 95"/>
          <p:cNvCxnSpPr>
            <a:cxnSpLocks/>
          </p:cNvCxnSpPr>
          <p:nvPr/>
        </p:nvCxnSpPr>
        <p:spPr>
          <a:xfrm flipH="1">
            <a:off x="4843374" y="2459525"/>
            <a:ext cx="1340041" cy="0"/>
          </a:xfrm>
          <a:prstGeom prst="line">
            <a:avLst/>
          </a:prstGeom>
          <a:ln w="12700">
            <a:prstDash val="sysDash"/>
            <a:headEnd type="arrow"/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7" name="Connecteur droit 96"/>
          <p:cNvCxnSpPr>
            <a:cxnSpLocks/>
          </p:cNvCxnSpPr>
          <p:nvPr/>
        </p:nvCxnSpPr>
        <p:spPr>
          <a:xfrm flipH="1">
            <a:off x="6191433" y="2458188"/>
            <a:ext cx="1677121" cy="1337"/>
          </a:xfrm>
          <a:prstGeom prst="line">
            <a:avLst/>
          </a:prstGeom>
          <a:ln w="12700">
            <a:prstDash val="sysDash"/>
            <a:headEnd type="arrow"/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3" name="Connecteur droit 92"/>
          <p:cNvCxnSpPr>
            <a:cxnSpLocks/>
          </p:cNvCxnSpPr>
          <p:nvPr/>
        </p:nvCxnSpPr>
        <p:spPr>
          <a:xfrm flipH="1">
            <a:off x="2167302" y="2459525"/>
            <a:ext cx="1340041" cy="0"/>
          </a:xfrm>
          <a:prstGeom prst="line">
            <a:avLst/>
          </a:prstGeom>
          <a:ln w="12700">
            <a:prstDash val="sysDash"/>
            <a:headEnd type="arrow"/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58" name="Rectangle 57"/>
          <p:cNvSpPr/>
          <p:nvPr/>
        </p:nvSpPr>
        <p:spPr>
          <a:xfrm>
            <a:off x="2440454" y="2274800"/>
            <a:ext cx="678391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1400" i="1" dirty="0" err="1">
                <a:solidFill>
                  <a:schemeClr val="accent5"/>
                </a:solidFill>
              </a:rPr>
              <a:t>t</a:t>
            </a:r>
            <a:r>
              <a:rPr lang="en-US" sz="1400" i="1" baseline="-25000" dirty="0" err="1">
                <a:solidFill>
                  <a:schemeClr val="accent5"/>
                </a:solidFill>
              </a:rPr>
              <a:t>tournout</a:t>
            </a:r>
            <a:endParaRPr lang="fr-FR" sz="1400" dirty="0"/>
          </a:p>
        </p:txBody>
      </p:sp>
      <p:cxnSp>
        <p:nvCxnSpPr>
          <p:cNvPr id="87" name="Connecteur droit 86"/>
          <p:cNvCxnSpPr>
            <a:cxnSpLocks/>
          </p:cNvCxnSpPr>
          <p:nvPr/>
        </p:nvCxnSpPr>
        <p:spPr>
          <a:xfrm flipH="1">
            <a:off x="878356" y="2459525"/>
            <a:ext cx="1282326" cy="0"/>
          </a:xfrm>
          <a:prstGeom prst="line">
            <a:avLst/>
          </a:prstGeom>
          <a:ln w="12700">
            <a:prstDash val="sysDash"/>
            <a:headEnd type="arrow"/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Model architecture 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13" name="Rectangle 12"/>
          <p:cNvSpPr>
            <a:spLocks noChangeAspect="1"/>
          </p:cNvSpPr>
          <p:nvPr/>
        </p:nvSpPr>
        <p:spPr>
          <a:xfrm>
            <a:off x="8245705" y="4218800"/>
            <a:ext cx="50045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 smtClean="0">
                <a:solidFill>
                  <a:schemeClr val="accent6"/>
                </a:solidFill>
              </a:rPr>
              <a:t>time</a:t>
            </a:r>
            <a:endParaRPr lang="fr-FR" sz="1200" dirty="0">
              <a:solidFill>
                <a:schemeClr val="accent6"/>
              </a:solidFill>
            </a:endParaRPr>
          </a:p>
        </p:txBody>
      </p:sp>
      <p:cxnSp>
        <p:nvCxnSpPr>
          <p:cNvPr id="14" name="Connecteur droit 13"/>
          <p:cNvCxnSpPr>
            <a:cxnSpLocks noChangeAspect="1"/>
          </p:cNvCxnSpPr>
          <p:nvPr/>
        </p:nvCxnSpPr>
        <p:spPr>
          <a:xfrm>
            <a:off x="873180" y="1299713"/>
            <a:ext cx="0" cy="3226899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5" name="Rectangle 14"/>
          <p:cNvSpPr>
            <a:spLocks noChangeAspect="1"/>
          </p:cNvSpPr>
          <p:nvPr/>
        </p:nvSpPr>
        <p:spPr>
          <a:xfrm rot="16200000">
            <a:off x="208965" y="5030895"/>
            <a:ext cx="127123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sz="1200" b="1" dirty="0" err="1" smtClean="0">
                <a:solidFill>
                  <a:schemeClr val="accent6"/>
                </a:solidFill>
              </a:rPr>
              <a:t>fire</a:t>
            </a:r>
            <a:r>
              <a:rPr lang="fr-FR" sz="1200" b="1" dirty="0" smtClean="0">
                <a:solidFill>
                  <a:schemeClr val="accent6"/>
                </a:solidFill>
              </a:rPr>
              <a:t> ignition</a:t>
            </a:r>
            <a:endParaRPr lang="fr-FR" sz="1200" dirty="0">
              <a:solidFill>
                <a:schemeClr val="accent6"/>
              </a:solidFill>
            </a:endParaRPr>
          </a:p>
        </p:txBody>
      </p:sp>
      <p:cxnSp>
        <p:nvCxnSpPr>
          <p:cNvPr id="16" name="Connecteur droit 15"/>
          <p:cNvCxnSpPr>
            <a:cxnSpLocks noChangeAspect="1"/>
          </p:cNvCxnSpPr>
          <p:nvPr/>
        </p:nvCxnSpPr>
        <p:spPr>
          <a:xfrm>
            <a:off x="2160682" y="2354733"/>
            <a:ext cx="0" cy="2125703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7" name="Rectangle 16"/>
          <p:cNvSpPr>
            <a:spLocks noChangeAspect="1"/>
          </p:cNvSpPr>
          <p:nvPr/>
        </p:nvSpPr>
        <p:spPr>
          <a:xfrm rot="16200000">
            <a:off x="1513549" y="5008941"/>
            <a:ext cx="127123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sz="1200" b="1" dirty="0" err="1" smtClean="0">
                <a:solidFill>
                  <a:schemeClr val="accent6"/>
                </a:solidFill>
              </a:rPr>
              <a:t>fire</a:t>
            </a:r>
            <a:r>
              <a:rPr lang="fr-FR" sz="1200" b="1" dirty="0" smtClean="0">
                <a:solidFill>
                  <a:schemeClr val="accent6"/>
                </a:solidFill>
              </a:rPr>
              <a:t> </a:t>
            </a:r>
            <a:r>
              <a:rPr lang="fr-FR" sz="1200" b="1" dirty="0" err="1" smtClean="0">
                <a:solidFill>
                  <a:schemeClr val="accent6"/>
                </a:solidFill>
              </a:rPr>
              <a:t>detected</a:t>
            </a:r>
            <a:endParaRPr lang="fr-FR" sz="1200" dirty="0">
              <a:solidFill>
                <a:schemeClr val="accent6"/>
              </a:solidFill>
            </a:endParaRPr>
          </a:p>
        </p:txBody>
      </p:sp>
      <p:cxnSp>
        <p:nvCxnSpPr>
          <p:cNvPr id="18" name="Connecteur droit 17"/>
          <p:cNvCxnSpPr>
            <a:cxnSpLocks noChangeAspect="1"/>
          </p:cNvCxnSpPr>
          <p:nvPr/>
        </p:nvCxnSpPr>
        <p:spPr>
          <a:xfrm>
            <a:off x="2847161" y="3250952"/>
            <a:ext cx="0" cy="1237282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9" name="Rectangle 18"/>
          <p:cNvSpPr>
            <a:spLocks noChangeAspect="1"/>
          </p:cNvSpPr>
          <p:nvPr/>
        </p:nvSpPr>
        <p:spPr>
          <a:xfrm rot="16200000">
            <a:off x="1965915" y="5141848"/>
            <a:ext cx="16899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sz="1200" b="1">
                <a:solidFill>
                  <a:schemeClr val="accent6"/>
                </a:solidFill>
              </a:rPr>
              <a:t>s</a:t>
            </a:r>
            <a:r>
              <a:rPr lang="fr-FR" sz="1200" b="1" smtClean="0">
                <a:solidFill>
                  <a:schemeClr val="accent6"/>
                </a:solidFill>
              </a:rPr>
              <a:t>prinkler </a:t>
            </a:r>
            <a:r>
              <a:rPr lang="fr-FR" sz="1200" b="1" dirty="0" err="1" smtClean="0">
                <a:solidFill>
                  <a:schemeClr val="accent6"/>
                </a:solidFill>
              </a:rPr>
              <a:t>triggered</a:t>
            </a:r>
            <a:endParaRPr lang="fr-FR" sz="1200" dirty="0">
              <a:solidFill>
                <a:schemeClr val="accent6"/>
              </a:solidFill>
            </a:endParaRPr>
          </a:p>
        </p:txBody>
      </p:sp>
      <p:sp>
        <p:nvSpPr>
          <p:cNvPr id="20" name="Rectangle 19"/>
          <p:cNvSpPr>
            <a:spLocks noChangeAspect="1"/>
          </p:cNvSpPr>
          <p:nvPr/>
        </p:nvSpPr>
        <p:spPr>
          <a:xfrm rot="16200000">
            <a:off x="2634903" y="5174551"/>
            <a:ext cx="162457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sz="1200" b="1" dirty="0" err="1" smtClean="0">
                <a:solidFill>
                  <a:schemeClr val="accent6"/>
                </a:solidFill>
              </a:rPr>
              <a:t>crews</a:t>
            </a:r>
            <a:r>
              <a:rPr lang="fr-FR" sz="1200" b="1" dirty="0" smtClean="0">
                <a:solidFill>
                  <a:schemeClr val="accent6"/>
                </a:solidFill>
              </a:rPr>
              <a:t> </a:t>
            </a:r>
            <a:r>
              <a:rPr lang="fr-FR" sz="1200" b="1" dirty="0" err="1" smtClean="0">
                <a:solidFill>
                  <a:schemeClr val="accent6"/>
                </a:solidFill>
              </a:rPr>
              <a:t>dispatched</a:t>
            </a:r>
            <a:endParaRPr lang="fr-FR" sz="1200" dirty="0">
              <a:solidFill>
                <a:schemeClr val="accent6"/>
              </a:solidFill>
            </a:endParaRPr>
          </a:p>
        </p:txBody>
      </p:sp>
      <p:cxnSp>
        <p:nvCxnSpPr>
          <p:cNvPr id="21" name="Connecteur droit 20"/>
          <p:cNvCxnSpPr>
            <a:cxnSpLocks noChangeAspect="1"/>
          </p:cNvCxnSpPr>
          <p:nvPr/>
        </p:nvCxnSpPr>
        <p:spPr>
          <a:xfrm>
            <a:off x="3507343" y="2354733"/>
            <a:ext cx="0" cy="2146032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2" name="Rectangle 21"/>
          <p:cNvSpPr>
            <a:spLocks noChangeAspect="1"/>
          </p:cNvSpPr>
          <p:nvPr/>
        </p:nvSpPr>
        <p:spPr>
          <a:xfrm rot="16200000">
            <a:off x="4124931" y="5091660"/>
            <a:ext cx="140709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sz="1200" b="1" dirty="0" err="1" smtClean="0">
                <a:solidFill>
                  <a:schemeClr val="accent6"/>
                </a:solidFill>
              </a:rPr>
              <a:t>crews</a:t>
            </a:r>
            <a:r>
              <a:rPr lang="fr-FR" sz="1200" b="1" dirty="0" smtClean="0">
                <a:solidFill>
                  <a:schemeClr val="accent6"/>
                </a:solidFill>
              </a:rPr>
              <a:t> at surface</a:t>
            </a:r>
            <a:endParaRPr lang="fr-FR" sz="1200" dirty="0">
              <a:solidFill>
                <a:schemeClr val="accent6"/>
              </a:solidFill>
            </a:endParaRPr>
          </a:p>
        </p:txBody>
      </p:sp>
      <p:cxnSp>
        <p:nvCxnSpPr>
          <p:cNvPr id="23" name="Connecteur droit 22"/>
          <p:cNvCxnSpPr>
            <a:cxnSpLocks noChangeAspect="1"/>
          </p:cNvCxnSpPr>
          <p:nvPr/>
        </p:nvCxnSpPr>
        <p:spPr>
          <a:xfrm>
            <a:off x="4843374" y="2362531"/>
            <a:ext cx="0" cy="2146032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4" name="Rectangle 23"/>
          <p:cNvSpPr>
            <a:spLocks noChangeAspect="1"/>
          </p:cNvSpPr>
          <p:nvPr/>
        </p:nvSpPr>
        <p:spPr>
          <a:xfrm rot="16200000">
            <a:off x="3207089" y="5035748"/>
            <a:ext cx="134696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sz="1200" b="1" dirty="0" smtClean="0">
                <a:solidFill>
                  <a:schemeClr val="accent6"/>
                </a:solidFill>
              </a:rPr>
              <a:t>robot </a:t>
            </a:r>
            <a:r>
              <a:rPr lang="fr-FR" sz="1200" b="1" dirty="0" err="1" smtClean="0">
                <a:solidFill>
                  <a:schemeClr val="accent6"/>
                </a:solidFill>
              </a:rPr>
              <a:t>attack</a:t>
            </a:r>
            <a:endParaRPr lang="fr-FR" sz="1200" b="1" dirty="0">
              <a:solidFill>
                <a:schemeClr val="accent6"/>
              </a:solidFill>
            </a:endParaRPr>
          </a:p>
        </p:txBody>
      </p:sp>
      <p:cxnSp>
        <p:nvCxnSpPr>
          <p:cNvPr id="25" name="Connecteur droit 24"/>
          <p:cNvCxnSpPr>
            <a:cxnSpLocks noChangeAspect="1"/>
          </p:cNvCxnSpPr>
          <p:nvPr/>
        </p:nvCxnSpPr>
        <p:spPr>
          <a:xfrm>
            <a:off x="3884571" y="4133509"/>
            <a:ext cx="0" cy="367256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8" name="Rectangle 27"/>
          <p:cNvSpPr>
            <a:spLocks noChangeAspect="1"/>
          </p:cNvSpPr>
          <p:nvPr/>
        </p:nvSpPr>
        <p:spPr>
          <a:xfrm rot="16200000">
            <a:off x="5386425" y="5138953"/>
            <a:ext cx="153777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sz="1200" b="1" dirty="0" err="1" smtClean="0">
                <a:solidFill>
                  <a:schemeClr val="accent6"/>
                </a:solidFill>
              </a:rPr>
              <a:t>crews</a:t>
            </a:r>
            <a:r>
              <a:rPr lang="fr-FR" sz="1200" b="1" dirty="0" smtClean="0">
                <a:solidFill>
                  <a:schemeClr val="accent6"/>
                </a:solidFill>
              </a:rPr>
              <a:t> </a:t>
            </a:r>
            <a:r>
              <a:rPr lang="fr-FR" sz="1200" b="1" dirty="0" err="1" smtClean="0">
                <a:solidFill>
                  <a:schemeClr val="accent6"/>
                </a:solidFill>
              </a:rPr>
              <a:t>seat</a:t>
            </a:r>
            <a:r>
              <a:rPr lang="fr-FR" sz="1200" b="1" dirty="0" smtClean="0">
                <a:solidFill>
                  <a:schemeClr val="accent6"/>
                </a:solidFill>
              </a:rPr>
              <a:t> of </a:t>
            </a:r>
            <a:r>
              <a:rPr lang="fr-FR" sz="1200" b="1" dirty="0" err="1" smtClean="0">
                <a:solidFill>
                  <a:schemeClr val="accent6"/>
                </a:solidFill>
              </a:rPr>
              <a:t>fire</a:t>
            </a:r>
            <a:endParaRPr lang="fr-FR" sz="1200" dirty="0">
              <a:solidFill>
                <a:schemeClr val="accent6"/>
              </a:solidFill>
            </a:endParaRPr>
          </a:p>
        </p:txBody>
      </p:sp>
      <p:cxnSp>
        <p:nvCxnSpPr>
          <p:cNvPr id="29" name="Connecteur droit 28"/>
          <p:cNvCxnSpPr>
            <a:cxnSpLocks noChangeAspect="1"/>
          </p:cNvCxnSpPr>
          <p:nvPr/>
        </p:nvCxnSpPr>
        <p:spPr>
          <a:xfrm>
            <a:off x="6191432" y="1584183"/>
            <a:ext cx="0" cy="2904051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0" name="Rectangle 29"/>
          <p:cNvSpPr>
            <a:spLocks noChangeAspect="1"/>
          </p:cNvSpPr>
          <p:nvPr/>
        </p:nvSpPr>
        <p:spPr>
          <a:xfrm rot="16200000">
            <a:off x="7165005" y="5078195"/>
            <a:ext cx="14070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sz="1200" b="1" dirty="0" err="1" smtClean="0">
                <a:solidFill>
                  <a:schemeClr val="accent6"/>
                </a:solidFill>
              </a:rPr>
              <a:t>fire</a:t>
            </a:r>
            <a:r>
              <a:rPr lang="fr-FR" sz="1200" b="1" dirty="0" smtClean="0">
                <a:solidFill>
                  <a:schemeClr val="accent6"/>
                </a:solidFill>
              </a:rPr>
              <a:t> </a:t>
            </a:r>
            <a:r>
              <a:rPr lang="fr-FR" sz="1200" b="1" dirty="0" err="1" smtClean="0">
                <a:solidFill>
                  <a:schemeClr val="accent6"/>
                </a:solidFill>
              </a:rPr>
              <a:t>extinguished</a:t>
            </a:r>
            <a:endParaRPr lang="fr-FR" sz="1200" dirty="0">
              <a:solidFill>
                <a:schemeClr val="accent6"/>
              </a:solidFill>
            </a:endParaRPr>
          </a:p>
        </p:txBody>
      </p:sp>
      <p:cxnSp>
        <p:nvCxnSpPr>
          <p:cNvPr id="31" name="Connecteur droit 30"/>
          <p:cNvCxnSpPr>
            <a:cxnSpLocks noChangeAspect="1"/>
          </p:cNvCxnSpPr>
          <p:nvPr/>
        </p:nvCxnSpPr>
        <p:spPr>
          <a:xfrm>
            <a:off x="7868554" y="1299713"/>
            <a:ext cx="0" cy="3165498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50" name="Chevron 49"/>
          <p:cNvSpPr/>
          <p:nvPr/>
        </p:nvSpPr>
        <p:spPr>
          <a:xfrm>
            <a:off x="2167304" y="1792866"/>
            <a:ext cx="1340040" cy="471725"/>
          </a:xfrm>
          <a:prstGeom prst="chevr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b="1" dirty="0" err="1" smtClean="0">
                <a:solidFill>
                  <a:schemeClr val="tx1"/>
                </a:solidFill>
              </a:rPr>
              <a:t>Turnout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51" name="Chevron 50"/>
          <p:cNvSpPr/>
          <p:nvPr/>
        </p:nvSpPr>
        <p:spPr>
          <a:xfrm>
            <a:off x="3507343" y="1796510"/>
            <a:ext cx="1336031" cy="471725"/>
          </a:xfrm>
          <a:prstGeom prst="chevr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b="1" dirty="0" err="1" smtClean="0">
                <a:solidFill>
                  <a:schemeClr val="tx1"/>
                </a:solidFill>
              </a:rPr>
              <a:t>Travel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52" name="Chevron 51"/>
          <p:cNvSpPr/>
          <p:nvPr/>
        </p:nvSpPr>
        <p:spPr>
          <a:xfrm>
            <a:off x="4843376" y="1787730"/>
            <a:ext cx="1348056" cy="471725"/>
          </a:xfrm>
          <a:prstGeom prst="chevr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b="1" smtClean="0">
                <a:solidFill>
                  <a:schemeClr val="tx1"/>
                </a:solidFill>
              </a:rPr>
              <a:t>Access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53" name="Chevron 52"/>
          <p:cNvSpPr/>
          <p:nvPr/>
        </p:nvSpPr>
        <p:spPr>
          <a:xfrm>
            <a:off x="6179405" y="1783941"/>
            <a:ext cx="1620459" cy="471725"/>
          </a:xfrm>
          <a:prstGeom prst="chevr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b="1" dirty="0" err="1" smtClean="0">
                <a:solidFill>
                  <a:schemeClr val="tx1"/>
                </a:solidFill>
              </a:rPr>
              <a:t>Manual</a:t>
            </a:r>
            <a:endParaRPr lang="fr-FR" sz="1400" b="1" dirty="0" smtClean="0">
              <a:solidFill>
                <a:schemeClr val="tx1"/>
              </a:solidFill>
            </a:endParaRPr>
          </a:p>
          <a:p>
            <a:pPr algn="ctr"/>
            <a:r>
              <a:rPr lang="fr-FR" sz="1400" b="1" dirty="0" smtClean="0">
                <a:solidFill>
                  <a:schemeClr val="tx1"/>
                </a:solidFill>
              </a:rPr>
              <a:t>firefighting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54" name="Signalisation droite 53"/>
          <p:cNvSpPr/>
          <p:nvPr/>
        </p:nvSpPr>
        <p:spPr>
          <a:xfrm>
            <a:off x="864522" y="1790467"/>
            <a:ext cx="1302780" cy="474123"/>
          </a:xfrm>
          <a:prstGeom prst="homePlat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b="1" dirty="0" err="1" smtClean="0">
                <a:solidFill>
                  <a:schemeClr val="tx1"/>
                </a:solidFill>
              </a:rPr>
              <a:t>Detection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1135554" y="2299901"/>
            <a:ext cx="724878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1400" i="1" dirty="0" err="1">
                <a:solidFill>
                  <a:schemeClr val="accent5"/>
                </a:solidFill>
              </a:rPr>
              <a:t>t</a:t>
            </a:r>
            <a:r>
              <a:rPr lang="en-US" sz="1400" i="1" baseline="-25000" dirty="0" err="1">
                <a:solidFill>
                  <a:schemeClr val="accent5"/>
                </a:solidFill>
              </a:rPr>
              <a:t>detection</a:t>
            </a:r>
            <a:endParaRPr lang="fr-FR" sz="1400" dirty="0"/>
          </a:p>
        </p:txBody>
      </p:sp>
      <p:sp>
        <p:nvSpPr>
          <p:cNvPr id="59" name="Rectangle 58"/>
          <p:cNvSpPr/>
          <p:nvPr/>
        </p:nvSpPr>
        <p:spPr>
          <a:xfrm>
            <a:off x="3815549" y="2304300"/>
            <a:ext cx="562975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1400" i="1" dirty="0" err="1">
                <a:solidFill>
                  <a:schemeClr val="accent5"/>
                </a:solidFill>
              </a:rPr>
              <a:t>t</a:t>
            </a:r>
            <a:r>
              <a:rPr lang="en-US" sz="1400" i="1" baseline="-25000" dirty="0" err="1">
                <a:solidFill>
                  <a:schemeClr val="accent5"/>
                </a:solidFill>
              </a:rPr>
              <a:t>travel</a:t>
            </a:r>
            <a:r>
              <a:rPr lang="en-US" sz="1400" i="1" baseline="-25000" dirty="0">
                <a:solidFill>
                  <a:schemeClr val="accent5"/>
                </a:solidFill>
              </a:rPr>
              <a:t> </a:t>
            </a:r>
            <a:endParaRPr lang="fr-FR" sz="1400" dirty="0"/>
          </a:p>
        </p:txBody>
      </p:sp>
      <p:sp>
        <p:nvSpPr>
          <p:cNvPr id="60" name="Rectangle 59"/>
          <p:cNvSpPr/>
          <p:nvPr/>
        </p:nvSpPr>
        <p:spPr>
          <a:xfrm>
            <a:off x="5213707" y="2292167"/>
            <a:ext cx="639919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1400" i="1" dirty="0" err="1" smtClean="0">
                <a:solidFill>
                  <a:schemeClr val="accent5"/>
                </a:solidFill>
              </a:rPr>
              <a:t>t</a:t>
            </a:r>
            <a:r>
              <a:rPr lang="en-US" sz="1400" i="1" baseline="-25000" dirty="0" err="1" smtClean="0">
                <a:solidFill>
                  <a:schemeClr val="accent5"/>
                </a:solidFill>
              </a:rPr>
              <a:t>access</a:t>
            </a:r>
            <a:r>
              <a:rPr lang="en-US" sz="1400" i="1" baseline="-25000" dirty="0" smtClean="0">
                <a:solidFill>
                  <a:schemeClr val="accent5"/>
                </a:solidFill>
              </a:rPr>
              <a:t> </a:t>
            </a:r>
            <a:endParaRPr lang="fr-FR" sz="1400" dirty="0"/>
          </a:p>
        </p:txBody>
      </p:sp>
      <p:sp>
        <p:nvSpPr>
          <p:cNvPr id="61" name="Rectangle 60"/>
          <p:cNvSpPr/>
          <p:nvPr/>
        </p:nvSpPr>
        <p:spPr>
          <a:xfrm>
            <a:off x="6691992" y="2289629"/>
            <a:ext cx="835485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1400" i="1" dirty="0" err="1" smtClean="0">
                <a:solidFill>
                  <a:schemeClr val="accent5"/>
                </a:solidFill>
              </a:rPr>
              <a:t>t</a:t>
            </a:r>
            <a:r>
              <a:rPr lang="en-US" sz="1400" i="1" baseline="-25000" dirty="0" err="1" smtClean="0">
                <a:solidFill>
                  <a:schemeClr val="accent5"/>
                </a:solidFill>
              </a:rPr>
              <a:t>knockdown</a:t>
            </a:r>
            <a:endParaRPr lang="fr-FR" sz="1400" dirty="0"/>
          </a:p>
        </p:txBody>
      </p:sp>
      <p:cxnSp>
        <p:nvCxnSpPr>
          <p:cNvPr id="100" name="Connecteur droit 99"/>
          <p:cNvCxnSpPr>
            <a:cxnSpLocks/>
          </p:cNvCxnSpPr>
          <p:nvPr/>
        </p:nvCxnSpPr>
        <p:spPr>
          <a:xfrm flipH="1" flipV="1">
            <a:off x="883128" y="1584183"/>
            <a:ext cx="5324277" cy="0"/>
          </a:xfrm>
          <a:prstGeom prst="line">
            <a:avLst/>
          </a:prstGeom>
          <a:ln w="12700">
            <a:prstDash val="sysDash"/>
            <a:headEnd type="arrow"/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01" name="Rectangle 100"/>
          <p:cNvSpPr/>
          <p:nvPr/>
        </p:nvSpPr>
        <p:spPr>
          <a:xfrm>
            <a:off x="1135554" y="1398921"/>
            <a:ext cx="724878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400" i="1" dirty="0" err="1" smtClean="0">
                <a:solidFill>
                  <a:schemeClr val="accent5"/>
                </a:solidFill>
              </a:rPr>
              <a:t>t</a:t>
            </a:r>
            <a:r>
              <a:rPr lang="en-US" sz="1400" i="1" baseline="-25000" dirty="0" err="1" smtClean="0">
                <a:solidFill>
                  <a:schemeClr val="accent5"/>
                </a:solidFill>
              </a:rPr>
              <a:t>response</a:t>
            </a:r>
            <a:endParaRPr lang="fr-FR" sz="1400" dirty="0"/>
          </a:p>
        </p:txBody>
      </p:sp>
      <p:sp>
        <p:nvSpPr>
          <p:cNvPr id="105" name="Signalisation droite 104"/>
          <p:cNvSpPr/>
          <p:nvPr/>
        </p:nvSpPr>
        <p:spPr>
          <a:xfrm>
            <a:off x="864521" y="2802614"/>
            <a:ext cx="1974781" cy="474123"/>
          </a:xfrm>
          <a:prstGeom prst="homePlate">
            <a:avLst/>
          </a:prstGeom>
          <a:ln>
            <a:solidFill>
              <a:srgbClr val="7F5C67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rgbClr val="7F5C67"/>
                </a:solidFill>
              </a:rPr>
              <a:t>Sprinkler activation</a:t>
            </a:r>
            <a:endParaRPr lang="fr-FR" sz="1400" b="1" dirty="0">
              <a:solidFill>
                <a:srgbClr val="7F5C67"/>
              </a:solidFill>
            </a:endParaRPr>
          </a:p>
        </p:txBody>
      </p:sp>
      <p:sp>
        <p:nvSpPr>
          <p:cNvPr id="106" name="Chevron 105"/>
          <p:cNvSpPr/>
          <p:nvPr/>
        </p:nvSpPr>
        <p:spPr>
          <a:xfrm>
            <a:off x="2847318" y="2785085"/>
            <a:ext cx="3328141" cy="471725"/>
          </a:xfrm>
          <a:prstGeom prst="chevron">
            <a:avLst/>
          </a:prstGeom>
          <a:ln>
            <a:solidFill>
              <a:srgbClr val="7F5C67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rgbClr val="7F5C67"/>
                </a:solidFill>
              </a:rPr>
              <a:t>Sprinkler action</a:t>
            </a:r>
            <a:endParaRPr lang="fr-FR" sz="1400" b="1" dirty="0">
              <a:solidFill>
                <a:srgbClr val="7F5C67"/>
              </a:solidFill>
            </a:endParaRPr>
          </a:p>
        </p:txBody>
      </p:sp>
      <p:sp>
        <p:nvSpPr>
          <p:cNvPr id="107" name="Signalisation droite 106"/>
          <p:cNvSpPr/>
          <p:nvPr/>
        </p:nvSpPr>
        <p:spPr>
          <a:xfrm>
            <a:off x="2160682" y="3599898"/>
            <a:ext cx="1723889" cy="474123"/>
          </a:xfrm>
          <a:prstGeom prst="homePlate">
            <a:avLst/>
          </a:prstGeom>
          <a:ln>
            <a:solidFill>
              <a:srgbClr val="50724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rgbClr val="507242"/>
                </a:solidFill>
              </a:rPr>
              <a:t>Robot </a:t>
            </a:r>
            <a:r>
              <a:rPr lang="fr-FR" sz="1400" b="1" dirty="0" err="1" smtClean="0">
                <a:solidFill>
                  <a:srgbClr val="507242"/>
                </a:solidFill>
              </a:rPr>
              <a:t>travel</a:t>
            </a:r>
            <a:endParaRPr lang="fr-FR" sz="1400" b="1" dirty="0">
              <a:solidFill>
                <a:srgbClr val="507242"/>
              </a:solidFill>
            </a:endParaRPr>
          </a:p>
        </p:txBody>
      </p:sp>
      <p:sp>
        <p:nvSpPr>
          <p:cNvPr id="108" name="Chevron 107"/>
          <p:cNvSpPr/>
          <p:nvPr/>
        </p:nvSpPr>
        <p:spPr>
          <a:xfrm>
            <a:off x="3883175" y="3596006"/>
            <a:ext cx="1348056" cy="471725"/>
          </a:xfrm>
          <a:prstGeom prst="chevron">
            <a:avLst/>
          </a:prstGeom>
          <a:ln>
            <a:solidFill>
              <a:srgbClr val="50724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rgbClr val="507242"/>
                </a:solidFill>
              </a:rPr>
              <a:t>Robot</a:t>
            </a:r>
          </a:p>
          <a:p>
            <a:pPr algn="ctr"/>
            <a:r>
              <a:rPr lang="fr-FR" sz="1400" b="1" dirty="0" smtClean="0">
                <a:solidFill>
                  <a:srgbClr val="507242"/>
                </a:solidFill>
              </a:rPr>
              <a:t>action</a:t>
            </a:r>
            <a:endParaRPr lang="fr-FR" sz="1400" b="1" dirty="0">
              <a:solidFill>
                <a:srgbClr val="507242"/>
              </a:solidFill>
            </a:endParaRPr>
          </a:p>
        </p:txBody>
      </p:sp>
      <p:cxnSp>
        <p:nvCxnSpPr>
          <p:cNvPr id="111" name="Connecteur droit 110"/>
          <p:cNvCxnSpPr>
            <a:endCxn id="13" idx="1"/>
          </p:cNvCxnSpPr>
          <p:nvPr/>
        </p:nvCxnSpPr>
        <p:spPr>
          <a:xfrm flipV="1">
            <a:off x="806962" y="4357300"/>
            <a:ext cx="7438743" cy="0"/>
          </a:xfrm>
          <a:prstGeom prst="line">
            <a:avLst/>
          </a:prstGeom>
          <a:ln w="41275">
            <a:headEnd type="none"/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17" name="Connecteur droit 116"/>
          <p:cNvCxnSpPr>
            <a:cxnSpLocks/>
          </p:cNvCxnSpPr>
          <p:nvPr/>
        </p:nvCxnSpPr>
        <p:spPr>
          <a:xfrm flipH="1">
            <a:off x="883129" y="1396270"/>
            <a:ext cx="6985425" cy="0"/>
          </a:xfrm>
          <a:prstGeom prst="line">
            <a:avLst/>
          </a:prstGeom>
          <a:ln w="12700">
            <a:prstDash val="sysDash"/>
            <a:headEnd type="arrow"/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8" name="Rectangle 117"/>
          <p:cNvSpPr/>
          <p:nvPr/>
        </p:nvSpPr>
        <p:spPr>
          <a:xfrm>
            <a:off x="3880571" y="1199086"/>
            <a:ext cx="881209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400" i="1" dirty="0" err="1" smtClean="0">
                <a:solidFill>
                  <a:schemeClr val="accent5"/>
                </a:solidFill>
              </a:rPr>
              <a:t>t</a:t>
            </a:r>
            <a:r>
              <a:rPr lang="en-US" sz="1400" i="1" baseline="-25000" dirty="0" err="1" smtClean="0">
                <a:solidFill>
                  <a:schemeClr val="accent5"/>
                </a:solidFill>
              </a:rPr>
              <a:t>extinguish</a:t>
            </a:r>
            <a:endParaRPr lang="fr-FR" sz="1400" dirty="0"/>
          </a:p>
        </p:txBody>
      </p:sp>
      <p:sp>
        <p:nvSpPr>
          <p:cNvPr id="4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081541" y="6350323"/>
            <a:ext cx="2893226" cy="365125"/>
          </a:xfrm>
        </p:spPr>
        <p:txBody>
          <a:bodyPr/>
          <a:lstStyle/>
          <a:p>
            <a:r>
              <a:rPr lang="en-US" dirty="0" smtClean="0"/>
              <a:t>16.09.2017 - HSE-SEE-XP</a:t>
            </a:r>
          </a:p>
          <a:p>
            <a:r>
              <a:rPr lang="en-US" dirty="0" smtClean="0"/>
              <a:t>EDMS no: </a:t>
            </a:r>
            <a:r>
              <a:rPr lang="en-US" dirty="0"/>
              <a:t>1845209 v.1</a:t>
            </a:r>
          </a:p>
        </p:txBody>
      </p:sp>
    </p:spTree>
    <p:extLst>
      <p:ext uri="{BB962C8B-B14F-4D97-AF65-F5344CB8AC3E}">
        <p14:creationId xmlns:p14="http://schemas.microsoft.com/office/powerpoint/2010/main" val="1311676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17" grpId="0"/>
      <p:bldP spid="19" grpId="0"/>
      <p:bldP spid="20" grpId="0"/>
      <p:bldP spid="22" grpId="0"/>
      <p:bldP spid="24" grpId="0"/>
      <p:bldP spid="28" grpId="0"/>
      <p:bldP spid="50" grpId="0" animBg="1"/>
      <p:bldP spid="51" grpId="0" animBg="1"/>
      <p:bldP spid="52" grpId="0" animBg="1"/>
      <p:bldP spid="53" grpId="0" animBg="1"/>
      <p:bldP spid="54" grpId="0" animBg="1"/>
      <p:bldP spid="57" grpId="0" animBg="1"/>
      <p:bldP spid="59" grpId="0" animBg="1"/>
      <p:bldP spid="60" grpId="0" animBg="1"/>
      <p:bldP spid="61" grpId="0" animBg="1"/>
      <p:bldP spid="101" grpId="0" animBg="1"/>
      <p:bldP spid="105" grpId="0" animBg="1"/>
      <p:bldP spid="106" grpId="0" animBg="1"/>
      <p:bldP spid="107" grpId="0" animBg="1"/>
      <p:bldP spid="108" grpId="0" animBg="1"/>
      <p:bldP spid="1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Model architecture 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46" name="Espace réservé du contenu 2"/>
          <p:cNvSpPr>
            <a:spLocks noGrp="1"/>
          </p:cNvSpPr>
          <p:nvPr>
            <p:ph idx="1"/>
          </p:nvPr>
        </p:nvSpPr>
        <p:spPr>
          <a:xfrm>
            <a:off x="457200" y="1366536"/>
            <a:ext cx="8343900" cy="4667421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pPr marL="493776" lvl="1">
              <a:buSzPct val="80000"/>
            </a:pPr>
            <a:r>
              <a:rPr lang="en-US" sz="2400" b="1" dirty="0" smtClean="0"/>
              <a:t>Monte-Carlo</a:t>
            </a:r>
            <a:r>
              <a:rPr lang="en-US" sz="2400" dirty="0" smtClean="0"/>
              <a:t> </a:t>
            </a:r>
            <a:r>
              <a:rPr lang="en-US" sz="2400" dirty="0"/>
              <a:t>method to build </a:t>
            </a:r>
            <a:r>
              <a:rPr lang="en-US" sz="2400" dirty="0" smtClean="0"/>
              <a:t>histograms </a:t>
            </a:r>
            <a:r>
              <a:rPr lang="en-US" sz="2400" dirty="0"/>
              <a:t>and </a:t>
            </a:r>
            <a:r>
              <a:rPr lang="en-US" sz="2400" dirty="0" smtClean="0"/>
              <a:t>CDFs </a:t>
            </a:r>
            <a:r>
              <a:rPr lang="en-US" sz="2200" dirty="0" smtClean="0"/>
              <a:t>(</a:t>
            </a:r>
            <a:r>
              <a:rPr lang="en-US" sz="2000" dirty="0" err="1" smtClean="0"/>
              <a:t>LatinHypercube</a:t>
            </a:r>
            <a:r>
              <a:rPr lang="en-US" sz="2000" dirty="0" smtClean="0"/>
              <a:t> </a:t>
            </a:r>
            <a:r>
              <a:rPr lang="en-US" sz="2000" dirty="0"/>
              <a:t>sampling with preservation of correlation matrix)</a:t>
            </a:r>
          </a:p>
          <a:p>
            <a:pPr marL="493776" lvl="1">
              <a:buSzPct val="80000"/>
            </a:pPr>
            <a:endParaRPr lang="en-US" sz="2400" dirty="0"/>
          </a:p>
          <a:p>
            <a:r>
              <a:rPr lang="en-US" sz="2400" dirty="0" smtClean="0"/>
              <a:t>All </a:t>
            </a:r>
            <a:r>
              <a:rPr lang="en-US" sz="2400" dirty="0" err="1" smtClean="0"/>
              <a:t>submodels</a:t>
            </a:r>
            <a:r>
              <a:rPr lang="en-US" sz="2400" dirty="0" smtClean="0"/>
              <a:t> into a Python script</a:t>
            </a:r>
          </a:p>
          <a:p>
            <a:endParaRPr lang="en-US" sz="2400" dirty="0" smtClean="0"/>
          </a:p>
          <a:p>
            <a:r>
              <a:rPr lang="en-US" sz="2400" dirty="0" smtClean="0"/>
              <a:t>Multiple (1000) simulations/run</a:t>
            </a:r>
          </a:p>
          <a:p>
            <a:endParaRPr lang="en-US" sz="2400" dirty="0"/>
          </a:p>
          <a:p>
            <a:r>
              <a:rPr lang="en-US" sz="2400" dirty="0" smtClean="0"/>
              <a:t>Time steps t=0.05s</a:t>
            </a:r>
          </a:p>
          <a:p>
            <a:endParaRPr lang="en-US" sz="2400" dirty="0" smtClean="0"/>
          </a:p>
          <a:p>
            <a:endParaRPr lang="fr-FR" sz="1400" dirty="0">
              <a:solidFill>
                <a:schemeClr val="accent5"/>
              </a:solidFill>
            </a:endParaRPr>
          </a:p>
        </p:txBody>
      </p:sp>
      <p:pic>
        <p:nvPicPr>
          <p:cNvPr id="47" name="Picture 5"/>
          <p:cNvPicPr>
            <a:picLocks noChangeAspect="1"/>
          </p:cNvPicPr>
          <p:nvPr/>
        </p:nvPicPr>
        <p:blipFill rotWithShape="1">
          <a:blip r:embed="rId3"/>
          <a:srcRect t="2891" r="46452" b="868"/>
          <a:stretch/>
        </p:blipFill>
        <p:spPr>
          <a:xfrm>
            <a:off x="6241688" y="2703846"/>
            <a:ext cx="2339496" cy="3184739"/>
          </a:xfrm>
          <a:prstGeom prst="rect">
            <a:avLst/>
          </a:prstGeom>
        </p:spPr>
      </p:pic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081541" y="6350323"/>
            <a:ext cx="2893226" cy="365125"/>
          </a:xfrm>
        </p:spPr>
        <p:txBody>
          <a:bodyPr/>
          <a:lstStyle/>
          <a:p>
            <a:r>
              <a:rPr lang="en-US" dirty="0" smtClean="0"/>
              <a:t>16.09.2017 - HSE-SEE-XP</a:t>
            </a:r>
          </a:p>
          <a:p>
            <a:r>
              <a:rPr lang="en-US" dirty="0" smtClean="0"/>
              <a:t>EDMS no: </a:t>
            </a:r>
            <a:r>
              <a:rPr lang="en-US" dirty="0"/>
              <a:t>1845209 v.1</a:t>
            </a:r>
          </a:p>
        </p:txBody>
      </p:sp>
    </p:spTree>
    <p:extLst>
      <p:ext uri="{BB962C8B-B14F-4D97-AF65-F5344CB8AC3E}">
        <p14:creationId xmlns:p14="http://schemas.microsoft.com/office/powerpoint/2010/main" val="1340149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hevron 6"/>
          <p:cNvSpPr/>
          <p:nvPr/>
        </p:nvSpPr>
        <p:spPr>
          <a:xfrm>
            <a:off x="1759982" y="698566"/>
            <a:ext cx="1340040" cy="471725"/>
          </a:xfrm>
          <a:prstGeom prst="chevr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b="1" dirty="0" err="1" smtClean="0">
                <a:solidFill>
                  <a:schemeClr val="tx1"/>
                </a:solidFill>
              </a:rPr>
              <a:t>Turnout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8" name="Chevron 7"/>
          <p:cNvSpPr/>
          <p:nvPr/>
        </p:nvSpPr>
        <p:spPr>
          <a:xfrm>
            <a:off x="3100021" y="702210"/>
            <a:ext cx="1336031" cy="471725"/>
          </a:xfrm>
          <a:prstGeom prst="chevr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b="1" dirty="0" err="1" smtClean="0">
                <a:solidFill>
                  <a:schemeClr val="tx1"/>
                </a:solidFill>
              </a:rPr>
              <a:t>Travel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9" name="Chevron 8"/>
          <p:cNvSpPr/>
          <p:nvPr/>
        </p:nvSpPr>
        <p:spPr>
          <a:xfrm>
            <a:off x="4436054" y="693430"/>
            <a:ext cx="1348056" cy="471725"/>
          </a:xfrm>
          <a:prstGeom prst="chevr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b="1" smtClean="0">
                <a:solidFill>
                  <a:schemeClr val="tx1"/>
                </a:solidFill>
              </a:rPr>
              <a:t>Access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10" name="Chevron 9"/>
          <p:cNvSpPr/>
          <p:nvPr/>
        </p:nvSpPr>
        <p:spPr>
          <a:xfrm>
            <a:off x="5772083" y="689641"/>
            <a:ext cx="1620459" cy="471725"/>
          </a:xfrm>
          <a:prstGeom prst="chevr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b="1" dirty="0" err="1" smtClean="0">
                <a:solidFill>
                  <a:schemeClr val="tx1"/>
                </a:solidFill>
              </a:rPr>
              <a:t>Manual</a:t>
            </a:r>
            <a:endParaRPr lang="fr-FR" sz="1400" b="1" dirty="0" smtClean="0">
              <a:solidFill>
                <a:schemeClr val="tx1"/>
              </a:solidFill>
            </a:endParaRPr>
          </a:p>
          <a:p>
            <a:pPr algn="ctr"/>
            <a:r>
              <a:rPr lang="fr-FR" sz="1400" b="1" dirty="0" smtClean="0">
                <a:solidFill>
                  <a:schemeClr val="tx1"/>
                </a:solidFill>
              </a:rPr>
              <a:t>firefighting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11" name="Signalisation droite 10"/>
          <p:cNvSpPr/>
          <p:nvPr/>
        </p:nvSpPr>
        <p:spPr>
          <a:xfrm>
            <a:off x="457200" y="696167"/>
            <a:ext cx="1302780" cy="474123"/>
          </a:xfrm>
          <a:prstGeom prst="homePlat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b="1" dirty="0" err="1" smtClean="0">
                <a:solidFill>
                  <a:schemeClr val="tx1"/>
                </a:solidFill>
              </a:rPr>
              <a:t>Detection</a:t>
            </a:r>
            <a:endParaRPr lang="fr-FR" sz="1400" b="1" dirty="0">
              <a:solidFill>
                <a:schemeClr val="tx1"/>
              </a:solidFill>
            </a:endParaRPr>
          </a:p>
        </p:txBody>
      </p:sp>
      <p:cxnSp>
        <p:nvCxnSpPr>
          <p:cNvPr id="21" name="Connecteur droit 20"/>
          <p:cNvCxnSpPr/>
          <p:nvPr/>
        </p:nvCxnSpPr>
        <p:spPr>
          <a:xfrm>
            <a:off x="6582647" y="2430749"/>
            <a:ext cx="0" cy="985470"/>
          </a:xfrm>
          <a:prstGeom prst="line">
            <a:avLst/>
          </a:prstGeom>
          <a:ln w="22225">
            <a:head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/>
        </p:nvCxnSpPr>
        <p:spPr>
          <a:xfrm flipV="1">
            <a:off x="6444148" y="3248610"/>
            <a:ext cx="1415688" cy="0"/>
          </a:xfrm>
          <a:prstGeom prst="line">
            <a:avLst/>
          </a:prstGeom>
          <a:ln w="22225">
            <a:headEnd type="none"/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 rot="16200000">
            <a:off x="6169754" y="2312833"/>
            <a:ext cx="5313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200" b="1" dirty="0" smtClean="0">
                <a:solidFill>
                  <a:schemeClr val="accent6"/>
                </a:solidFill>
              </a:rPr>
              <a:t>PDF</a:t>
            </a:r>
            <a:endParaRPr lang="fr-FR" sz="1200" dirty="0">
              <a:solidFill>
                <a:schemeClr val="accent6"/>
              </a:solidFill>
            </a:endParaRPr>
          </a:p>
        </p:txBody>
      </p:sp>
      <p:sp>
        <p:nvSpPr>
          <p:cNvPr id="25" name="Forme libre 24"/>
          <p:cNvSpPr/>
          <p:nvPr/>
        </p:nvSpPr>
        <p:spPr>
          <a:xfrm>
            <a:off x="6611195" y="2469536"/>
            <a:ext cx="1118564" cy="779071"/>
          </a:xfrm>
          <a:custGeom>
            <a:avLst/>
            <a:gdLst>
              <a:gd name="connsiteX0" fmla="*/ 0 w 2476492"/>
              <a:gd name="connsiteY0" fmla="*/ 931311 h 931311"/>
              <a:gd name="connsiteX1" fmla="*/ 754145 w 2476492"/>
              <a:gd name="connsiteY1" fmla="*/ 761629 h 931311"/>
              <a:gd name="connsiteX2" fmla="*/ 1234912 w 2476492"/>
              <a:gd name="connsiteY2" fmla="*/ 196021 h 931311"/>
              <a:gd name="connsiteX3" fmla="*/ 2318994 w 2476492"/>
              <a:gd name="connsiteY3" fmla="*/ 16911 h 931311"/>
              <a:gd name="connsiteX4" fmla="*/ 2469823 w 2476492"/>
              <a:gd name="connsiteY4" fmla="*/ 7485 h 931311"/>
              <a:gd name="connsiteX0" fmla="*/ 0 w 2517215"/>
              <a:gd name="connsiteY0" fmla="*/ 916557 h 916557"/>
              <a:gd name="connsiteX1" fmla="*/ 754145 w 2517215"/>
              <a:gd name="connsiteY1" fmla="*/ 746875 h 916557"/>
              <a:gd name="connsiteX2" fmla="*/ 1234912 w 2517215"/>
              <a:gd name="connsiteY2" fmla="*/ 181267 h 916557"/>
              <a:gd name="connsiteX3" fmla="*/ 2318994 w 2517215"/>
              <a:gd name="connsiteY3" fmla="*/ 2157 h 916557"/>
              <a:gd name="connsiteX4" fmla="*/ 2516957 w 2517215"/>
              <a:gd name="connsiteY4" fmla="*/ 77421 h 916557"/>
              <a:gd name="connsiteX0" fmla="*/ 0 w 2554664"/>
              <a:gd name="connsiteY0" fmla="*/ 922805 h 922805"/>
              <a:gd name="connsiteX1" fmla="*/ 754145 w 2554664"/>
              <a:gd name="connsiteY1" fmla="*/ 753123 h 922805"/>
              <a:gd name="connsiteX2" fmla="*/ 1234912 w 2554664"/>
              <a:gd name="connsiteY2" fmla="*/ 187515 h 922805"/>
              <a:gd name="connsiteX3" fmla="*/ 2318994 w 2554664"/>
              <a:gd name="connsiteY3" fmla="*/ 8405 h 922805"/>
              <a:gd name="connsiteX4" fmla="*/ 2554664 w 2554664"/>
              <a:gd name="connsiteY4" fmla="*/ 27209 h 922805"/>
              <a:gd name="connsiteX0" fmla="*/ 0 w 2589077"/>
              <a:gd name="connsiteY0" fmla="*/ 926384 h 926384"/>
              <a:gd name="connsiteX1" fmla="*/ 754145 w 2589077"/>
              <a:gd name="connsiteY1" fmla="*/ 756702 h 926384"/>
              <a:gd name="connsiteX2" fmla="*/ 1234912 w 2589077"/>
              <a:gd name="connsiteY2" fmla="*/ 191094 h 926384"/>
              <a:gd name="connsiteX3" fmla="*/ 2318994 w 2589077"/>
              <a:gd name="connsiteY3" fmla="*/ 11984 h 926384"/>
              <a:gd name="connsiteX4" fmla="*/ 2589077 w 2589077"/>
              <a:gd name="connsiteY4" fmla="*/ 16067 h 926384"/>
              <a:gd name="connsiteX0" fmla="*/ 0 w 2589077"/>
              <a:gd name="connsiteY0" fmla="*/ 922676 h 922676"/>
              <a:gd name="connsiteX1" fmla="*/ 754145 w 2589077"/>
              <a:gd name="connsiteY1" fmla="*/ 752994 h 922676"/>
              <a:gd name="connsiteX2" fmla="*/ 1234912 w 2589077"/>
              <a:gd name="connsiteY2" fmla="*/ 187386 h 922676"/>
              <a:gd name="connsiteX3" fmla="*/ 2314078 w 2589077"/>
              <a:gd name="connsiteY3" fmla="*/ 13183 h 922676"/>
              <a:gd name="connsiteX4" fmla="*/ 2589077 w 2589077"/>
              <a:gd name="connsiteY4" fmla="*/ 12359 h 922676"/>
              <a:gd name="connsiteX0" fmla="*/ 0 w 2589082"/>
              <a:gd name="connsiteY0" fmla="*/ 913959 h 913959"/>
              <a:gd name="connsiteX1" fmla="*/ 754145 w 2589082"/>
              <a:gd name="connsiteY1" fmla="*/ 744277 h 913959"/>
              <a:gd name="connsiteX2" fmla="*/ 1234912 w 2589082"/>
              <a:gd name="connsiteY2" fmla="*/ 178669 h 913959"/>
              <a:gd name="connsiteX3" fmla="*/ 2314078 w 2589082"/>
              <a:gd name="connsiteY3" fmla="*/ 4466 h 913959"/>
              <a:gd name="connsiteX4" fmla="*/ 2589077 w 2589082"/>
              <a:gd name="connsiteY4" fmla="*/ 3642 h 913959"/>
              <a:gd name="connsiteX0" fmla="*/ 0 w 2899561"/>
              <a:gd name="connsiteY0" fmla="*/ 1134361 h 1134361"/>
              <a:gd name="connsiteX1" fmla="*/ 754145 w 2899561"/>
              <a:gd name="connsiteY1" fmla="*/ 964679 h 1134361"/>
              <a:gd name="connsiteX2" fmla="*/ 1234912 w 2899561"/>
              <a:gd name="connsiteY2" fmla="*/ 399071 h 1134361"/>
              <a:gd name="connsiteX3" fmla="*/ 2314078 w 2899561"/>
              <a:gd name="connsiteY3" fmla="*/ 224868 h 1134361"/>
              <a:gd name="connsiteX4" fmla="*/ 2899561 w 2899561"/>
              <a:gd name="connsiteY4" fmla="*/ 0 h 1134361"/>
              <a:gd name="connsiteX0" fmla="*/ 0 w 2899561"/>
              <a:gd name="connsiteY0" fmla="*/ 1134361 h 1134361"/>
              <a:gd name="connsiteX1" fmla="*/ 754145 w 2899561"/>
              <a:gd name="connsiteY1" fmla="*/ 964679 h 1134361"/>
              <a:gd name="connsiteX2" fmla="*/ 1234912 w 2899561"/>
              <a:gd name="connsiteY2" fmla="*/ 399071 h 1134361"/>
              <a:gd name="connsiteX3" fmla="*/ 2614859 w 2899561"/>
              <a:gd name="connsiteY3" fmla="*/ 324444 h 1134361"/>
              <a:gd name="connsiteX4" fmla="*/ 2899561 w 2899561"/>
              <a:gd name="connsiteY4" fmla="*/ 0 h 1134361"/>
              <a:gd name="connsiteX0" fmla="*/ 0 w 2899561"/>
              <a:gd name="connsiteY0" fmla="*/ 1134361 h 1134361"/>
              <a:gd name="connsiteX1" fmla="*/ 754145 w 2899561"/>
              <a:gd name="connsiteY1" fmla="*/ 964679 h 1134361"/>
              <a:gd name="connsiteX2" fmla="*/ 1234912 w 2899561"/>
              <a:gd name="connsiteY2" fmla="*/ 432263 h 1134361"/>
              <a:gd name="connsiteX3" fmla="*/ 2614859 w 2899561"/>
              <a:gd name="connsiteY3" fmla="*/ 324444 h 1134361"/>
              <a:gd name="connsiteX4" fmla="*/ 2899561 w 2899561"/>
              <a:gd name="connsiteY4" fmla="*/ 0 h 1134361"/>
              <a:gd name="connsiteX0" fmla="*/ 0 w 2899561"/>
              <a:gd name="connsiteY0" fmla="*/ 1149466 h 1149466"/>
              <a:gd name="connsiteX1" fmla="*/ 1053237 w 2899561"/>
              <a:gd name="connsiteY1" fmla="*/ 17902 h 1149466"/>
              <a:gd name="connsiteX2" fmla="*/ 1234912 w 2899561"/>
              <a:gd name="connsiteY2" fmla="*/ 447368 h 1149466"/>
              <a:gd name="connsiteX3" fmla="*/ 2614859 w 2899561"/>
              <a:gd name="connsiteY3" fmla="*/ 339549 h 1149466"/>
              <a:gd name="connsiteX4" fmla="*/ 2899561 w 2899561"/>
              <a:gd name="connsiteY4" fmla="*/ 15105 h 1149466"/>
              <a:gd name="connsiteX0" fmla="*/ 0 w 2899561"/>
              <a:gd name="connsiteY0" fmla="*/ 1134361 h 1134361"/>
              <a:gd name="connsiteX1" fmla="*/ 1053237 w 2899561"/>
              <a:gd name="connsiteY1" fmla="*/ 2797 h 1134361"/>
              <a:gd name="connsiteX2" fmla="*/ 1666937 w 2899561"/>
              <a:gd name="connsiteY2" fmla="*/ 1045878 h 1134361"/>
              <a:gd name="connsiteX3" fmla="*/ 2614859 w 2899561"/>
              <a:gd name="connsiteY3" fmla="*/ 324444 h 1134361"/>
              <a:gd name="connsiteX4" fmla="*/ 2899561 w 2899561"/>
              <a:gd name="connsiteY4" fmla="*/ 0 h 1134361"/>
              <a:gd name="connsiteX0" fmla="*/ 0 w 2899561"/>
              <a:gd name="connsiteY0" fmla="*/ 1134361 h 1134361"/>
              <a:gd name="connsiteX1" fmla="*/ 1053237 w 2899561"/>
              <a:gd name="connsiteY1" fmla="*/ 2797 h 1134361"/>
              <a:gd name="connsiteX2" fmla="*/ 1666937 w 2899561"/>
              <a:gd name="connsiteY2" fmla="*/ 1045878 h 1134361"/>
              <a:gd name="connsiteX3" fmla="*/ 2614859 w 2899561"/>
              <a:gd name="connsiteY3" fmla="*/ 324444 h 1134361"/>
              <a:gd name="connsiteX4" fmla="*/ 2899561 w 2899561"/>
              <a:gd name="connsiteY4" fmla="*/ 0 h 1134361"/>
              <a:gd name="connsiteX0" fmla="*/ 0 w 3581538"/>
              <a:gd name="connsiteY0" fmla="*/ 1134361 h 1134361"/>
              <a:gd name="connsiteX1" fmla="*/ 1053237 w 3581538"/>
              <a:gd name="connsiteY1" fmla="*/ 2797 h 1134361"/>
              <a:gd name="connsiteX2" fmla="*/ 1666937 w 3581538"/>
              <a:gd name="connsiteY2" fmla="*/ 1045878 h 1134361"/>
              <a:gd name="connsiteX3" fmla="*/ 3528756 w 3581538"/>
              <a:gd name="connsiteY3" fmla="*/ 946352 h 1134361"/>
              <a:gd name="connsiteX4" fmla="*/ 2899561 w 3581538"/>
              <a:gd name="connsiteY4" fmla="*/ 0 h 1134361"/>
              <a:gd name="connsiteX0" fmla="*/ 0 w 3528756"/>
              <a:gd name="connsiteY0" fmla="*/ 1131744 h 1131744"/>
              <a:gd name="connsiteX1" fmla="*/ 1053237 w 3528756"/>
              <a:gd name="connsiteY1" fmla="*/ 180 h 1131744"/>
              <a:gd name="connsiteX2" fmla="*/ 1666937 w 3528756"/>
              <a:gd name="connsiteY2" fmla="*/ 1043261 h 1131744"/>
              <a:gd name="connsiteX3" fmla="*/ 3528756 w 3528756"/>
              <a:gd name="connsiteY3" fmla="*/ 943735 h 1131744"/>
              <a:gd name="connsiteX0" fmla="*/ 0 w 3512140"/>
              <a:gd name="connsiteY0" fmla="*/ 1131745 h 1142797"/>
              <a:gd name="connsiteX1" fmla="*/ 1053237 w 3512140"/>
              <a:gd name="connsiteY1" fmla="*/ 181 h 1142797"/>
              <a:gd name="connsiteX2" fmla="*/ 1666937 w 3512140"/>
              <a:gd name="connsiteY2" fmla="*/ 1043262 h 1142797"/>
              <a:gd name="connsiteX3" fmla="*/ 3512140 w 3512140"/>
              <a:gd name="connsiteY3" fmla="*/ 1051533 h 1142797"/>
              <a:gd name="connsiteX0" fmla="*/ 0 w 3512140"/>
              <a:gd name="connsiteY0" fmla="*/ 1131746 h 1131747"/>
              <a:gd name="connsiteX1" fmla="*/ 1053237 w 3512140"/>
              <a:gd name="connsiteY1" fmla="*/ 182 h 1131747"/>
              <a:gd name="connsiteX2" fmla="*/ 1666937 w 3512140"/>
              <a:gd name="connsiteY2" fmla="*/ 1043263 h 1131747"/>
              <a:gd name="connsiteX3" fmla="*/ 3512140 w 3512140"/>
              <a:gd name="connsiteY3" fmla="*/ 1051534 h 1131747"/>
              <a:gd name="connsiteX0" fmla="*/ 0 w 3512140"/>
              <a:gd name="connsiteY0" fmla="*/ 1132154 h 1132154"/>
              <a:gd name="connsiteX1" fmla="*/ 1053237 w 3512140"/>
              <a:gd name="connsiteY1" fmla="*/ 590 h 1132154"/>
              <a:gd name="connsiteX2" fmla="*/ 1700170 w 3512140"/>
              <a:gd name="connsiteY2" fmla="*/ 977335 h 1132154"/>
              <a:gd name="connsiteX3" fmla="*/ 3512140 w 3512140"/>
              <a:gd name="connsiteY3" fmla="*/ 1051942 h 1132154"/>
              <a:gd name="connsiteX0" fmla="*/ 0 w 1700170"/>
              <a:gd name="connsiteY0" fmla="*/ 1132154 h 1132154"/>
              <a:gd name="connsiteX1" fmla="*/ 1053237 w 1700170"/>
              <a:gd name="connsiteY1" fmla="*/ 590 h 1132154"/>
              <a:gd name="connsiteX2" fmla="*/ 1700170 w 1700170"/>
              <a:gd name="connsiteY2" fmla="*/ 977335 h 1132154"/>
              <a:gd name="connsiteX0" fmla="*/ 0 w 3145788"/>
              <a:gd name="connsiteY0" fmla="*/ 1131633 h 1131633"/>
              <a:gd name="connsiteX1" fmla="*/ 1053237 w 3145788"/>
              <a:gd name="connsiteY1" fmla="*/ 69 h 1131633"/>
              <a:gd name="connsiteX2" fmla="*/ 3145788 w 3145788"/>
              <a:gd name="connsiteY2" fmla="*/ 1076319 h 1131633"/>
              <a:gd name="connsiteX0" fmla="*/ 0 w 3145788"/>
              <a:gd name="connsiteY0" fmla="*/ 1131621 h 1131621"/>
              <a:gd name="connsiteX1" fmla="*/ 1053237 w 3145788"/>
              <a:gd name="connsiteY1" fmla="*/ 57 h 1131621"/>
              <a:gd name="connsiteX2" fmla="*/ 3145788 w 3145788"/>
              <a:gd name="connsiteY2" fmla="*/ 1076307 h 1131621"/>
              <a:gd name="connsiteX0" fmla="*/ 0 w 3145788"/>
              <a:gd name="connsiteY0" fmla="*/ 1131621 h 1131621"/>
              <a:gd name="connsiteX1" fmla="*/ 887075 w 3145788"/>
              <a:gd name="connsiteY1" fmla="*/ 58 h 1131621"/>
              <a:gd name="connsiteX2" fmla="*/ 3145788 w 3145788"/>
              <a:gd name="connsiteY2" fmla="*/ 1076307 h 1131621"/>
              <a:gd name="connsiteX0" fmla="*/ 0 w 3145788"/>
              <a:gd name="connsiteY0" fmla="*/ 1131563 h 1131563"/>
              <a:gd name="connsiteX1" fmla="*/ 887075 w 3145788"/>
              <a:gd name="connsiteY1" fmla="*/ 0 h 1131563"/>
              <a:gd name="connsiteX2" fmla="*/ 3145788 w 3145788"/>
              <a:gd name="connsiteY2" fmla="*/ 1076249 h 1131563"/>
              <a:gd name="connsiteX0" fmla="*/ 0 w 3145788"/>
              <a:gd name="connsiteY0" fmla="*/ 1131563 h 1131563"/>
              <a:gd name="connsiteX1" fmla="*/ 887075 w 3145788"/>
              <a:gd name="connsiteY1" fmla="*/ 0 h 1131563"/>
              <a:gd name="connsiteX2" fmla="*/ 3145788 w 3145788"/>
              <a:gd name="connsiteY2" fmla="*/ 1076249 h 1131563"/>
              <a:gd name="connsiteX0" fmla="*/ 0 w 3145788"/>
              <a:gd name="connsiteY0" fmla="*/ 1131563 h 1131563"/>
              <a:gd name="connsiteX1" fmla="*/ 887075 w 3145788"/>
              <a:gd name="connsiteY1" fmla="*/ 0 h 1131563"/>
              <a:gd name="connsiteX2" fmla="*/ 3145788 w 3145788"/>
              <a:gd name="connsiteY2" fmla="*/ 1076249 h 1131563"/>
              <a:gd name="connsiteX0" fmla="*/ 0 w 3145788"/>
              <a:gd name="connsiteY0" fmla="*/ 1131563 h 1131563"/>
              <a:gd name="connsiteX1" fmla="*/ 887075 w 3145788"/>
              <a:gd name="connsiteY1" fmla="*/ 0 h 1131563"/>
              <a:gd name="connsiteX2" fmla="*/ 3145788 w 3145788"/>
              <a:gd name="connsiteY2" fmla="*/ 1076249 h 1131563"/>
              <a:gd name="connsiteX0" fmla="*/ 0 w 3021509"/>
              <a:gd name="connsiteY0" fmla="*/ 1123316 h 1123316"/>
              <a:gd name="connsiteX1" fmla="*/ 762796 w 3021509"/>
              <a:gd name="connsiteY1" fmla="*/ 45 h 1123316"/>
              <a:gd name="connsiteX2" fmla="*/ 3021509 w 3021509"/>
              <a:gd name="connsiteY2" fmla="*/ 1076294 h 1123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21509" h="1123316">
                <a:moveTo>
                  <a:pt x="0" y="1123316"/>
                </a:moveTo>
                <a:cubicBezTo>
                  <a:pt x="323230" y="610515"/>
                  <a:pt x="259211" y="7882"/>
                  <a:pt x="762796" y="45"/>
                </a:cubicBezTo>
                <a:cubicBezTo>
                  <a:pt x="1266381" y="-7792"/>
                  <a:pt x="545861" y="1008868"/>
                  <a:pt x="3021509" y="1076294"/>
                </a:cubicBezTo>
              </a:path>
            </a:pathLst>
          </a:custGeom>
          <a:noFill/>
          <a:ln w="158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 28"/>
          <p:cNvSpPr/>
          <p:nvPr/>
        </p:nvSpPr>
        <p:spPr>
          <a:xfrm>
            <a:off x="7803842" y="3110110"/>
            <a:ext cx="33299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smtClean="0">
                <a:solidFill>
                  <a:schemeClr val="accent6"/>
                </a:solidFill>
              </a:rPr>
              <a:t>t</a:t>
            </a:r>
            <a:endParaRPr lang="fr-FR" sz="1200" dirty="0">
              <a:solidFill>
                <a:schemeClr val="accent6"/>
              </a:solidFill>
            </a:endParaRPr>
          </a:p>
        </p:txBody>
      </p:sp>
      <p:cxnSp>
        <p:nvCxnSpPr>
          <p:cNvPr id="30" name="Connecteur droit 29"/>
          <p:cNvCxnSpPr>
            <a:cxnSpLocks noChangeAspect="1"/>
          </p:cNvCxnSpPr>
          <p:nvPr/>
        </p:nvCxnSpPr>
        <p:spPr>
          <a:xfrm>
            <a:off x="6899953" y="2430749"/>
            <a:ext cx="0" cy="862429"/>
          </a:xfrm>
          <a:prstGeom prst="line">
            <a:avLst/>
          </a:prstGeom>
          <a:ln w="9525"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>
                <a:spLocks noChangeAspect="1"/>
              </p:cNvSpPr>
              <p:nvPr/>
            </p:nvSpPr>
            <p:spPr>
              <a:xfrm>
                <a:off x="6786867" y="3279980"/>
                <a:ext cx="229775" cy="2882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fr-FR" sz="12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200" b="1" i="1" smtClean="0">
                              <a:solidFill>
                                <a:schemeClr val="accent6"/>
                              </a:solidFill>
                              <a:latin typeface="Cambria Math" charset="0"/>
                            </a:rPr>
                            <m:t>𝒕</m:t>
                          </m:r>
                        </m:e>
                      </m:bar>
                    </m:oMath>
                  </m:oMathPara>
                </a14:m>
                <a:endParaRPr lang="fr-FR" sz="1200" baseline="-25000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6867" y="3279980"/>
                <a:ext cx="229775" cy="28828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Rectangle 32"/>
          <p:cNvSpPr/>
          <p:nvPr/>
        </p:nvSpPr>
        <p:spPr>
          <a:xfrm>
            <a:off x="1759980" y="1583516"/>
            <a:ext cx="6808926" cy="338554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contourClr>
              <a:schemeClr val="bg1"/>
            </a:contourClr>
          </a:sp3d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Fire Detection Distribution ~2%</a:t>
            </a:r>
            <a:endParaRPr lang="fr-FR" sz="1600" b="1" dirty="0">
              <a:solidFill>
                <a:schemeClr val="bg1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6366066" y="3568264"/>
            <a:ext cx="1716432" cy="276999"/>
          </a:xfrm>
          <a:prstGeom prst="rect">
            <a:avLst/>
          </a:prstGeom>
          <a:solidFill>
            <a:schemeClr val="accent5"/>
          </a:solidFill>
          <a:scene3d>
            <a:camera prst="orthographicFront"/>
            <a:lightRig rig="threePt" dir="t"/>
          </a:scene3d>
          <a:sp3d>
            <a:contourClr>
              <a:schemeClr val="tx1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</a:rPr>
              <a:t>Gamma distribution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1705619" y="2111767"/>
            <a:ext cx="680892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fr-FR" dirty="0" err="1" smtClean="0"/>
              <a:t>From</a:t>
            </a:r>
            <a:r>
              <a:rPr lang="fr-FR" dirty="0" smtClean="0"/>
              <a:t> </a:t>
            </a:r>
            <a:r>
              <a:rPr lang="fr-FR" dirty="0" err="1" smtClean="0"/>
              <a:t>fire</a:t>
            </a:r>
            <a:r>
              <a:rPr lang="fr-FR" dirty="0" smtClean="0"/>
              <a:t> ignition to </a:t>
            </a:r>
            <a:r>
              <a:rPr lang="fr-FR" dirty="0" err="1" smtClean="0"/>
              <a:t>fire</a:t>
            </a:r>
            <a:r>
              <a:rPr lang="fr-FR" dirty="0"/>
              <a:t> </a:t>
            </a:r>
            <a:r>
              <a:rPr lang="fr-FR" dirty="0" smtClean="0"/>
              <a:t>notification</a:t>
            </a:r>
          </a:p>
          <a:p>
            <a:pPr marL="285750" indent="-285750">
              <a:buFont typeface="Arial" charset="0"/>
              <a:buChar char="•"/>
            </a:pPr>
            <a:endParaRPr lang="fr-FR" dirty="0" smtClean="0"/>
          </a:p>
          <a:p>
            <a:pPr marL="285750" indent="-285750">
              <a:buFont typeface="Arial" charset="0"/>
              <a:buChar char="•"/>
            </a:pPr>
            <a:r>
              <a:rPr lang="fr-FR" dirty="0" smtClean="0"/>
              <a:t>Standard gamma distribution model</a:t>
            </a:r>
          </a:p>
          <a:p>
            <a:pPr marL="285750" indent="-285750">
              <a:buFont typeface="Arial" charset="0"/>
              <a:buChar char="•"/>
            </a:pPr>
            <a:endParaRPr lang="fr-FR" dirty="0"/>
          </a:p>
          <a:p>
            <a:pPr marL="285750" indent="-285750">
              <a:buFont typeface="Arial" charset="0"/>
              <a:buChar char="•"/>
            </a:pPr>
            <a:endParaRPr lang="fr-FR" dirty="0" smtClean="0"/>
          </a:p>
          <a:p>
            <a:pPr marL="285750" indent="-285750">
              <a:buFont typeface="Arial" charset="0"/>
              <a:buChar char="•"/>
            </a:pPr>
            <a:endParaRPr lang="fr-FR" dirty="0"/>
          </a:p>
          <a:p>
            <a:pPr marL="285750" indent="-285750">
              <a:buFont typeface="Arial" charset="0"/>
              <a:buChar char="•"/>
            </a:pPr>
            <a:endParaRPr lang="fr-FR" dirty="0" smtClean="0"/>
          </a:p>
          <a:p>
            <a:pPr marL="285750" indent="-285750">
              <a:buFont typeface="Arial" charset="0"/>
              <a:buChar char="•"/>
            </a:pPr>
            <a:endParaRPr lang="fr-FR" dirty="0" smtClean="0"/>
          </a:p>
          <a:p>
            <a:pPr marL="285750" indent="-285750">
              <a:buFont typeface="Arial" charset="0"/>
              <a:buChar char="•"/>
            </a:pPr>
            <a:r>
              <a:rPr lang="fr-FR" dirty="0" smtClean="0"/>
              <a:t>Calibration </a:t>
            </a:r>
            <a:r>
              <a:rPr lang="fr-FR" dirty="0" err="1" smtClean="0"/>
              <a:t>with</a:t>
            </a:r>
            <a:r>
              <a:rPr lang="fr-FR" dirty="0" smtClean="0"/>
              <a:t> CERN </a:t>
            </a:r>
            <a:r>
              <a:rPr lang="fr-FR" dirty="0" err="1" smtClean="0"/>
              <a:t>fire</a:t>
            </a:r>
            <a:r>
              <a:rPr lang="fr-FR" dirty="0" smtClean="0"/>
              <a:t> </a:t>
            </a:r>
            <a:r>
              <a:rPr lang="fr-FR" dirty="0" err="1" smtClean="0"/>
              <a:t>detection</a:t>
            </a:r>
            <a:r>
              <a:rPr lang="fr-FR" dirty="0"/>
              <a:t> </a:t>
            </a:r>
            <a:r>
              <a:rPr lang="fr-FR" dirty="0" smtClean="0"/>
              <a:t>system </a:t>
            </a:r>
            <a:r>
              <a:rPr lang="fr-FR" dirty="0" err="1" smtClean="0"/>
              <a:t>specifications</a:t>
            </a:r>
            <a:r>
              <a:rPr lang="fr-FR" dirty="0" smtClean="0"/>
              <a:t> </a:t>
            </a:r>
          </a:p>
          <a:p>
            <a:pPr marL="285750" indent="-285750">
              <a:buFont typeface="Arial" charset="0"/>
              <a:buChar char="•"/>
            </a:pPr>
            <a:endParaRPr lang="fr-FR" dirty="0" smtClean="0"/>
          </a:p>
          <a:p>
            <a:pPr marL="285750" indent="-285750">
              <a:buFont typeface="Arial" charset="0"/>
              <a:buChar char="•"/>
            </a:pPr>
            <a:r>
              <a:rPr lang="fr-FR" dirty="0" err="1" smtClean="0"/>
              <a:t>Potential</a:t>
            </a:r>
            <a:r>
              <a:rPr lang="fr-FR" dirty="0" smtClean="0"/>
              <a:t> </a:t>
            </a:r>
            <a:r>
              <a:rPr lang="fr-FR" dirty="0" err="1" smtClean="0"/>
              <a:t>implementation</a:t>
            </a:r>
            <a:r>
              <a:rPr lang="fr-FR" dirty="0" smtClean="0"/>
              <a:t> of a </a:t>
            </a:r>
            <a:r>
              <a:rPr lang="fr-FR" dirty="0" err="1" smtClean="0"/>
              <a:t>fully</a:t>
            </a:r>
            <a:r>
              <a:rPr lang="fr-FR" dirty="0" smtClean="0"/>
              <a:t> </a:t>
            </a:r>
            <a:r>
              <a:rPr lang="fr-FR" dirty="0" err="1" smtClean="0"/>
              <a:t>developed</a:t>
            </a:r>
            <a:r>
              <a:rPr lang="fr-FR" dirty="0" smtClean="0"/>
              <a:t> </a:t>
            </a:r>
            <a:r>
              <a:rPr lang="fr-FR" dirty="0" err="1" smtClean="0"/>
              <a:t>probabilistic</a:t>
            </a:r>
            <a:r>
              <a:rPr lang="fr-FR" dirty="0" smtClean="0"/>
              <a:t> model by </a:t>
            </a:r>
            <a:r>
              <a:rPr lang="fr-FR" i="1" dirty="0" err="1" smtClean="0"/>
              <a:t>Joglar</a:t>
            </a:r>
            <a:r>
              <a:rPr lang="fr-FR" i="1" dirty="0" smtClean="0"/>
              <a:t> et al. </a:t>
            </a:r>
            <a:r>
              <a:rPr lang="fr-FR" i="1" dirty="0" err="1" smtClean="0"/>
              <a:t>Fire</a:t>
            </a:r>
            <a:r>
              <a:rPr lang="fr-FR" i="1" dirty="0" smtClean="0"/>
              <a:t> </a:t>
            </a:r>
            <a:r>
              <a:rPr lang="fr-FR" i="1" dirty="0" err="1" smtClean="0"/>
              <a:t>Technology</a:t>
            </a:r>
            <a:r>
              <a:rPr lang="fr-FR" i="1" dirty="0" smtClean="0"/>
              <a:t> (2005)</a:t>
            </a:r>
            <a:endParaRPr lang="fr-FR" dirty="0" smtClean="0"/>
          </a:p>
        </p:txBody>
      </p:sp>
      <p:sp>
        <p:nvSpPr>
          <p:cNvPr id="35" name="Chevron 34"/>
          <p:cNvSpPr/>
          <p:nvPr/>
        </p:nvSpPr>
        <p:spPr>
          <a:xfrm>
            <a:off x="1536700" y="592802"/>
            <a:ext cx="6324599" cy="664360"/>
          </a:xfrm>
          <a:prstGeom prst="chevron">
            <a:avLst/>
          </a:prstGeom>
          <a:solidFill>
            <a:schemeClr val="lt1">
              <a:alpha val="81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081541" y="6350323"/>
            <a:ext cx="2893226" cy="365125"/>
          </a:xfrm>
        </p:spPr>
        <p:txBody>
          <a:bodyPr/>
          <a:lstStyle/>
          <a:p>
            <a:r>
              <a:rPr lang="en-US" dirty="0" smtClean="0"/>
              <a:t>16.09.2017 - HSE-SEE-XP</a:t>
            </a:r>
          </a:p>
          <a:p>
            <a:r>
              <a:rPr lang="en-US" dirty="0" smtClean="0"/>
              <a:t>EDMS no: </a:t>
            </a:r>
            <a:r>
              <a:rPr lang="en-US" dirty="0"/>
              <a:t>1845209 v.1</a:t>
            </a:r>
          </a:p>
        </p:txBody>
      </p:sp>
      <p:sp>
        <p:nvSpPr>
          <p:cNvPr id="20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185376" y="6356350"/>
            <a:ext cx="501424" cy="365125"/>
          </a:xfrm>
        </p:spPr>
        <p:txBody>
          <a:bodyPr/>
          <a:lstStyle/>
          <a:p>
            <a:fld id="{17918391-D411-FE40-AAD7-861AE5233E0E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772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1759982" y="698566"/>
            <a:ext cx="1340040" cy="471725"/>
          </a:xfrm>
          <a:prstGeom prst="chevr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b="1" dirty="0" err="1" smtClean="0">
                <a:solidFill>
                  <a:schemeClr val="tx1"/>
                </a:solidFill>
              </a:rPr>
              <a:t>Turnout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8" name="Chevron 7"/>
          <p:cNvSpPr/>
          <p:nvPr/>
        </p:nvSpPr>
        <p:spPr>
          <a:xfrm>
            <a:off x="3100021" y="702210"/>
            <a:ext cx="1336031" cy="471725"/>
          </a:xfrm>
          <a:prstGeom prst="chevr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b="1" dirty="0" err="1" smtClean="0">
                <a:solidFill>
                  <a:schemeClr val="tx1"/>
                </a:solidFill>
              </a:rPr>
              <a:t>Travel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9" name="Chevron 8"/>
          <p:cNvSpPr/>
          <p:nvPr/>
        </p:nvSpPr>
        <p:spPr>
          <a:xfrm>
            <a:off x="4436054" y="693430"/>
            <a:ext cx="1348056" cy="471725"/>
          </a:xfrm>
          <a:prstGeom prst="chevr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b="1" smtClean="0">
                <a:solidFill>
                  <a:schemeClr val="tx1"/>
                </a:solidFill>
              </a:rPr>
              <a:t>Access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10" name="Chevron 9"/>
          <p:cNvSpPr/>
          <p:nvPr/>
        </p:nvSpPr>
        <p:spPr>
          <a:xfrm>
            <a:off x="5772083" y="689641"/>
            <a:ext cx="1620459" cy="471725"/>
          </a:xfrm>
          <a:prstGeom prst="chevr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b="1" dirty="0" err="1" smtClean="0">
                <a:solidFill>
                  <a:schemeClr val="tx1"/>
                </a:solidFill>
              </a:rPr>
              <a:t>Manual</a:t>
            </a:r>
            <a:endParaRPr lang="fr-FR" sz="1400" b="1" dirty="0" smtClean="0">
              <a:solidFill>
                <a:schemeClr val="tx1"/>
              </a:solidFill>
            </a:endParaRPr>
          </a:p>
          <a:p>
            <a:pPr algn="ctr"/>
            <a:r>
              <a:rPr lang="fr-FR" sz="1400" b="1" dirty="0" smtClean="0">
                <a:solidFill>
                  <a:schemeClr val="tx1"/>
                </a:solidFill>
              </a:rPr>
              <a:t>firefighting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11" name="Signalisation droite 10"/>
          <p:cNvSpPr/>
          <p:nvPr/>
        </p:nvSpPr>
        <p:spPr>
          <a:xfrm>
            <a:off x="457200" y="696167"/>
            <a:ext cx="1302780" cy="474123"/>
          </a:xfrm>
          <a:prstGeom prst="homePlat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b="1" dirty="0" err="1" smtClean="0">
                <a:solidFill>
                  <a:schemeClr val="tx1"/>
                </a:solidFill>
              </a:rPr>
              <a:t>Detection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47" name="ZoneTexte 46"/>
          <p:cNvSpPr txBox="1"/>
          <p:nvPr/>
        </p:nvSpPr>
        <p:spPr>
          <a:xfrm>
            <a:off x="1759980" y="1980891"/>
            <a:ext cx="692682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fr-FR" dirty="0" err="1" smtClean="0"/>
              <a:t>From</a:t>
            </a:r>
            <a:r>
              <a:rPr lang="fr-FR" dirty="0" smtClean="0"/>
              <a:t> </a:t>
            </a:r>
            <a:r>
              <a:rPr lang="fr-FR" dirty="0" err="1" smtClean="0"/>
              <a:t>fire</a:t>
            </a:r>
            <a:r>
              <a:rPr lang="fr-FR" dirty="0" smtClean="0"/>
              <a:t> notification to </a:t>
            </a:r>
            <a:r>
              <a:rPr lang="fr-FR" dirty="0" err="1" smtClean="0"/>
              <a:t>crews</a:t>
            </a:r>
            <a:r>
              <a:rPr lang="fr-FR" dirty="0" smtClean="0"/>
              <a:t> </a:t>
            </a:r>
            <a:r>
              <a:rPr lang="fr-FR" dirty="0" err="1" smtClean="0"/>
              <a:t>leaving</a:t>
            </a:r>
            <a:r>
              <a:rPr lang="fr-FR" dirty="0" smtClean="0"/>
              <a:t> station</a:t>
            </a:r>
          </a:p>
          <a:p>
            <a:pPr marL="285750" indent="-285750">
              <a:buFont typeface="Arial" charset="0"/>
              <a:buChar char="•"/>
            </a:pPr>
            <a:endParaRPr lang="fr-FR" dirty="0" smtClean="0"/>
          </a:p>
          <a:p>
            <a:pPr marL="285750" indent="-285750">
              <a:buFont typeface="Arial" charset="0"/>
              <a:buChar char="•"/>
            </a:pPr>
            <a:r>
              <a:rPr lang="fr-FR" dirty="0" smtClean="0"/>
              <a:t>Standard gamma distribution model - </a:t>
            </a:r>
            <a:r>
              <a:rPr lang="fr-FR" i="1" dirty="0" err="1" smtClean="0"/>
              <a:t>Tillander</a:t>
            </a:r>
            <a:r>
              <a:rPr lang="fr-FR" i="1" dirty="0" smtClean="0"/>
              <a:t>, K. VTT (2004)</a:t>
            </a:r>
          </a:p>
          <a:p>
            <a:pPr marL="285750" indent="-285750">
              <a:buFont typeface="Arial" charset="0"/>
              <a:buChar char="•"/>
            </a:pPr>
            <a:endParaRPr lang="fr-FR" dirty="0" smtClean="0"/>
          </a:p>
          <a:p>
            <a:pPr marL="285750" indent="-285750">
              <a:buFont typeface="Arial" charset="0"/>
              <a:buChar char="•"/>
            </a:pPr>
            <a:endParaRPr lang="fr-FR" dirty="0" smtClean="0"/>
          </a:p>
          <a:p>
            <a:pPr marL="285750" indent="-285750">
              <a:buFont typeface="Arial" charset="0"/>
              <a:buChar char="•"/>
            </a:pPr>
            <a:endParaRPr lang="fr-FR" dirty="0"/>
          </a:p>
          <a:p>
            <a:pPr marL="285750" indent="-285750">
              <a:buFont typeface="Arial" charset="0"/>
              <a:buChar char="•"/>
            </a:pPr>
            <a:endParaRPr lang="fr-FR" dirty="0" smtClean="0"/>
          </a:p>
          <a:p>
            <a:pPr marL="285750" indent="-285750">
              <a:buFont typeface="Arial" charset="0"/>
              <a:buChar char="•"/>
            </a:pPr>
            <a:endParaRPr lang="fr-FR" dirty="0" smtClean="0"/>
          </a:p>
          <a:p>
            <a:pPr marL="285750" indent="-285750">
              <a:buFont typeface="Arial" charset="0"/>
              <a:buChar char="•"/>
            </a:pPr>
            <a:endParaRPr lang="fr-FR" dirty="0"/>
          </a:p>
          <a:p>
            <a:pPr marL="285750" indent="-285750">
              <a:buFont typeface="Arial" charset="0"/>
              <a:buChar char="•"/>
            </a:pPr>
            <a:endParaRPr lang="fr-FR" dirty="0" smtClean="0"/>
          </a:p>
          <a:p>
            <a:pPr marL="285750" indent="-285750">
              <a:buFont typeface="Arial" charset="0"/>
              <a:buChar char="•"/>
            </a:pPr>
            <a:endParaRPr lang="fr-FR" dirty="0"/>
          </a:p>
          <a:p>
            <a:pPr marL="285750" indent="-285750">
              <a:buFont typeface="Arial" charset="0"/>
              <a:buChar char="•"/>
            </a:pPr>
            <a:endParaRPr lang="fr-FR" dirty="0" smtClean="0"/>
          </a:p>
          <a:p>
            <a:pPr marL="285750" indent="-285750">
              <a:buFont typeface="Arial" charset="0"/>
              <a:buChar char="•"/>
            </a:pPr>
            <a:r>
              <a:rPr lang="fr-FR" dirty="0" smtClean="0"/>
              <a:t>Calibration</a:t>
            </a:r>
            <a:r>
              <a:rPr lang="fr-FR" b="1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CERN </a:t>
            </a:r>
            <a:r>
              <a:rPr lang="fr-FR" dirty="0" err="1" smtClean="0"/>
              <a:t>Fire</a:t>
            </a:r>
            <a:r>
              <a:rPr lang="fr-FR" dirty="0" smtClean="0"/>
              <a:t> Brigade </a:t>
            </a:r>
            <a:r>
              <a:rPr lang="fr-FR" dirty="0" err="1" smtClean="0"/>
              <a:t>estimates</a:t>
            </a:r>
            <a:r>
              <a:rPr lang="fr-FR" dirty="0" smtClean="0"/>
              <a:t>, </a:t>
            </a:r>
            <a:r>
              <a:rPr lang="fr-FR" dirty="0" err="1" smtClean="0"/>
              <a:t>additional</a:t>
            </a:r>
            <a:r>
              <a:rPr lang="fr-FR" dirty="0" smtClean="0"/>
              <a:t> data </a:t>
            </a:r>
            <a:r>
              <a:rPr lang="fr-FR" dirty="0" err="1" smtClean="0"/>
              <a:t>aquisition</a:t>
            </a:r>
            <a:r>
              <a:rPr lang="fr-FR" dirty="0" smtClean="0"/>
              <a:t> </a:t>
            </a:r>
            <a:r>
              <a:rPr lang="fr-FR" dirty="0" err="1" smtClean="0"/>
              <a:t>needed</a:t>
            </a:r>
            <a:endParaRPr lang="fr-FR" dirty="0" smtClean="0"/>
          </a:p>
        </p:txBody>
      </p:sp>
      <p:sp>
        <p:nvSpPr>
          <p:cNvPr id="35" name="Chevron 34"/>
          <p:cNvSpPr/>
          <p:nvPr/>
        </p:nvSpPr>
        <p:spPr>
          <a:xfrm>
            <a:off x="2921146" y="592802"/>
            <a:ext cx="4940153" cy="664360"/>
          </a:xfrm>
          <a:prstGeom prst="chevron">
            <a:avLst/>
          </a:prstGeom>
          <a:solidFill>
            <a:schemeClr val="lt1">
              <a:alpha val="81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400" b="1" dirty="0">
              <a:solidFill>
                <a:schemeClr val="tx1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8203" y="2968544"/>
            <a:ext cx="3205187" cy="2186552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1759980" y="1583516"/>
            <a:ext cx="6808926" cy="338554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contourClr>
              <a:schemeClr val="bg1"/>
            </a:contourClr>
          </a:sp3d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Turnout Distribution ~4%</a:t>
            </a:r>
            <a:endParaRPr lang="fr-FR" sz="1600" b="1" dirty="0">
              <a:solidFill>
                <a:schemeClr val="bg1"/>
              </a:solidFill>
            </a:endParaRPr>
          </a:p>
        </p:txBody>
      </p:sp>
      <p:sp>
        <p:nvSpPr>
          <p:cNvPr id="38" name="Chevron 37"/>
          <p:cNvSpPr/>
          <p:nvPr/>
        </p:nvSpPr>
        <p:spPr>
          <a:xfrm>
            <a:off x="74477" y="623932"/>
            <a:ext cx="1745922" cy="664360"/>
          </a:xfrm>
          <a:prstGeom prst="chevron">
            <a:avLst/>
          </a:prstGeom>
          <a:solidFill>
            <a:schemeClr val="lt1">
              <a:alpha val="81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081541" y="6350323"/>
            <a:ext cx="2893226" cy="365125"/>
          </a:xfrm>
        </p:spPr>
        <p:txBody>
          <a:bodyPr/>
          <a:lstStyle/>
          <a:p>
            <a:r>
              <a:rPr lang="en-US" dirty="0" smtClean="0"/>
              <a:t>16.09.2017 - HSE-SEE-XP</a:t>
            </a:r>
          </a:p>
          <a:p>
            <a:r>
              <a:rPr lang="en-US" dirty="0" smtClean="0"/>
              <a:t>EDMS no: </a:t>
            </a:r>
            <a:r>
              <a:rPr lang="en-US" dirty="0"/>
              <a:t>1845209 v.1</a:t>
            </a:r>
          </a:p>
        </p:txBody>
      </p:sp>
    </p:spTree>
    <p:extLst>
      <p:ext uri="{BB962C8B-B14F-4D97-AF65-F5344CB8AC3E}">
        <p14:creationId xmlns:p14="http://schemas.microsoft.com/office/powerpoint/2010/main" val="173059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1759982" y="698566"/>
            <a:ext cx="1340040" cy="471725"/>
          </a:xfrm>
          <a:prstGeom prst="chevr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b="1" dirty="0" err="1" smtClean="0">
                <a:solidFill>
                  <a:schemeClr val="tx1"/>
                </a:solidFill>
              </a:rPr>
              <a:t>Turnout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8" name="Chevron 7"/>
          <p:cNvSpPr/>
          <p:nvPr/>
        </p:nvSpPr>
        <p:spPr>
          <a:xfrm>
            <a:off x="3100021" y="702210"/>
            <a:ext cx="1336031" cy="471725"/>
          </a:xfrm>
          <a:prstGeom prst="chevr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b="1" dirty="0" err="1" smtClean="0">
                <a:solidFill>
                  <a:schemeClr val="tx1"/>
                </a:solidFill>
              </a:rPr>
              <a:t>Travel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9" name="Chevron 8"/>
          <p:cNvSpPr/>
          <p:nvPr/>
        </p:nvSpPr>
        <p:spPr>
          <a:xfrm>
            <a:off x="4436054" y="693430"/>
            <a:ext cx="1348056" cy="471725"/>
          </a:xfrm>
          <a:prstGeom prst="chevr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b="1" smtClean="0">
                <a:solidFill>
                  <a:schemeClr val="tx1"/>
                </a:solidFill>
              </a:rPr>
              <a:t>Access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10" name="Chevron 9"/>
          <p:cNvSpPr/>
          <p:nvPr/>
        </p:nvSpPr>
        <p:spPr>
          <a:xfrm>
            <a:off x="5772083" y="689641"/>
            <a:ext cx="1620459" cy="471725"/>
          </a:xfrm>
          <a:prstGeom prst="chevr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b="1" dirty="0" err="1" smtClean="0">
                <a:solidFill>
                  <a:schemeClr val="tx1"/>
                </a:solidFill>
              </a:rPr>
              <a:t>Manual</a:t>
            </a:r>
            <a:endParaRPr lang="fr-FR" sz="1400" b="1" dirty="0" smtClean="0">
              <a:solidFill>
                <a:schemeClr val="tx1"/>
              </a:solidFill>
            </a:endParaRPr>
          </a:p>
          <a:p>
            <a:pPr algn="ctr"/>
            <a:r>
              <a:rPr lang="fr-FR" sz="1400" b="1" dirty="0" smtClean="0">
                <a:solidFill>
                  <a:schemeClr val="tx1"/>
                </a:solidFill>
              </a:rPr>
              <a:t>firefighting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11" name="Signalisation droite 10"/>
          <p:cNvSpPr/>
          <p:nvPr/>
        </p:nvSpPr>
        <p:spPr>
          <a:xfrm>
            <a:off x="457200" y="696167"/>
            <a:ext cx="1302780" cy="474123"/>
          </a:xfrm>
          <a:prstGeom prst="homePlat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b="1" dirty="0" err="1" smtClean="0">
                <a:solidFill>
                  <a:schemeClr val="tx1"/>
                </a:solidFill>
              </a:rPr>
              <a:t>Detection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47" name="ZoneTexte 46"/>
          <p:cNvSpPr txBox="1"/>
          <p:nvPr/>
        </p:nvSpPr>
        <p:spPr>
          <a:xfrm>
            <a:off x="1759980" y="1980891"/>
            <a:ext cx="69268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fr-FR" dirty="0" err="1" smtClean="0"/>
              <a:t>From</a:t>
            </a:r>
            <a:r>
              <a:rPr lang="fr-FR" dirty="0" smtClean="0"/>
              <a:t> </a:t>
            </a:r>
            <a:r>
              <a:rPr lang="fr-FR" dirty="0" err="1" smtClean="0"/>
              <a:t>crews</a:t>
            </a:r>
            <a:r>
              <a:rPr lang="fr-FR" dirty="0" smtClean="0"/>
              <a:t> </a:t>
            </a:r>
            <a:r>
              <a:rPr lang="fr-FR" dirty="0" err="1" smtClean="0"/>
              <a:t>leaving</a:t>
            </a:r>
            <a:r>
              <a:rPr lang="fr-FR" dirty="0" smtClean="0"/>
              <a:t> station to </a:t>
            </a:r>
            <a:r>
              <a:rPr lang="fr-FR" dirty="0" err="1" smtClean="0"/>
              <a:t>access</a:t>
            </a:r>
            <a:r>
              <a:rPr lang="fr-FR" dirty="0" smtClean="0"/>
              <a:t> building</a:t>
            </a:r>
          </a:p>
          <a:p>
            <a:pPr marL="285750" indent="-285750">
              <a:buFont typeface="Arial" charset="0"/>
              <a:buChar char="•"/>
            </a:pPr>
            <a:endParaRPr lang="fr-FR" dirty="0" smtClean="0"/>
          </a:p>
          <a:p>
            <a:pPr marL="285750" indent="-285750">
              <a:buFont typeface="Arial" charset="0"/>
              <a:buChar char="•"/>
            </a:pPr>
            <a:r>
              <a:rPr lang="fr-FR" dirty="0" err="1" smtClean="0"/>
              <a:t>Tested</a:t>
            </a:r>
            <a:r>
              <a:rPr lang="fr-FR" dirty="0" smtClean="0"/>
              <a:t> </a:t>
            </a:r>
            <a:r>
              <a:rPr lang="fr-FR" dirty="0" err="1" smtClean="0"/>
              <a:t>travel</a:t>
            </a:r>
            <a:r>
              <a:rPr lang="fr-FR" dirty="0" smtClean="0"/>
              <a:t> model for NYC </a:t>
            </a:r>
            <a:r>
              <a:rPr lang="mr-IN" dirty="0" smtClean="0"/>
              <a:t>–</a:t>
            </a:r>
            <a:r>
              <a:rPr lang="fr-FR" i="1" dirty="0" smtClean="0"/>
              <a:t> </a:t>
            </a:r>
            <a:r>
              <a:rPr lang="fr-FR" i="1" dirty="0" err="1" smtClean="0"/>
              <a:t>Kolesar</a:t>
            </a:r>
            <a:r>
              <a:rPr lang="fr-FR" i="1" dirty="0" smtClean="0"/>
              <a:t> et al. (1975)</a:t>
            </a:r>
          </a:p>
          <a:p>
            <a:pPr marL="285750" indent="-285750">
              <a:buFont typeface="Arial" charset="0"/>
              <a:buChar char="•"/>
            </a:pPr>
            <a:endParaRPr lang="fr-FR" i="1" dirty="0" smtClean="0"/>
          </a:p>
          <a:p>
            <a:pPr marL="285750" indent="-285750">
              <a:buFont typeface="Arial" charset="0"/>
              <a:buChar char="•"/>
            </a:pPr>
            <a:r>
              <a:rPr lang="fr-FR" dirty="0" err="1" smtClean="0"/>
              <a:t>Found</a:t>
            </a:r>
            <a:r>
              <a:rPr lang="fr-FR" dirty="0" smtClean="0"/>
              <a:t> fit and </a:t>
            </a:r>
            <a:r>
              <a:rPr lang="fr-FR" dirty="0" err="1" smtClean="0"/>
              <a:t>adjusted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 err="1" smtClean="0"/>
              <a:t>statistical</a:t>
            </a:r>
            <a:r>
              <a:rPr lang="fr-FR" dirty="0" smtClean="0"/>
              <a:t> data in </a:t>
            </a:r>
            <a:r>
              <a:rPr lang="fr-FR" dirty="0" err="1" smtClean="0"/>
              <a:t>Finland</a:t>
            </a:r>
            <a:r>
              <a:rPr lang="fr-FR" dirty="0" smtClean="0"/>
              <a:t> - </a:t>
            </a:r>
            <a:r>
              <a:rPr lang="fr-FR" i="1" dirty="0" err="1"/>
              <a:t>Tillander</a:t>
            </a:r>
            <a:r>
              <a:rPr lang="fr-FR" i="1" dirty="0"/>
              <a:t>, K. VTT (2004)</a:t>
            </a:r>
          </a:p>
          <a:p>
            <a:pPr marL="285750" indent="-285750">
              <a:buFont typeface="Arial" charset="0"/>
              <a:buChar char="•"/>
            </a:pPr>
            <a:endParaRPr lang="fr-FR" dirty="0" smtClean="0"/>
          </a:p>
          <a:p>
            <a:pPr marL="285750" indent="-285750">
              <a:buFont typeface="Arial" charset="0"/>
              <a:buChar char="•"/>
            </a:pPr>
            <a:endParaRPr lang="fr-FR" dirty="0" smtClean="0"/>
          </a:p>
          <a:p>
            <a:pPr marL="285750" indent="-285750">
              <a:buFont typeface="Arial" charset="0"/>
              <a:buChar char="•"/>
            </a:pPr>
            <a:endParaRPr lang="fr-FR" dirty="0" smtClean="0"/>
          </a:p>
        </p:txBody>
      </p:sp>
      <p:sp>
        <p:nvSpPr>
          <p:cNvPr id="35" name="Chevron 34"/>
          <p:cNvSpPr/>
          <p:nvPr/>
        </p:nvSpPr>
        <p:spPr>
          <a:xfrm>
            <a:off x="4279900" y="592802"/>
            <a:ext cx="3581399" cy="664360"/>
          </a:xfrm>
          <a:prstGeom prst="chevron">
            <a:avLst/>
          </a:prstGeom>
          <a:solidFill>
            <a:schemeClr val="lt1">
              <a:alpha val="81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759980" y="1583516"/>
            <a:ext cx="6808926" cy="338554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contourClr>
              <a:schemeClr val="bg1"/>
            </a:contourClr>
          </a:sp3d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Travel </a:t>
            </a:r>
            <a:r>
              <a:rPr lang="en-US" sz="1600" b="1" dirty="0" err="1" smtClean="0">
                <a:solidFill>
                  <a:schemeClr val="bg1"/>
                </a:solidFill>
              </a:rPr>
              <a:t>Submodel</a:t>
            </a:r>
            <a:r>
              <a:rPr lang="en-US" sz="1600" b="1" dirty="0" smtClean="0">
                <a:solidFill>
                  <a:schemeClr val="bg1"/>
                </a:solidFill>
              </a:rPr>
              <a:t> ~25%</a:t>
            </a:r>
            <a:endParaRPr lang="fr-FR" sz="1600" b="1" dirty="0">
              <a:solidFill>
                <a:schemeClr val="bg1"/>
              </a:solidFill>
            </a:endParaRPr>
          </a:p>
        </p:txBody>
      </p:sp>
      <p:sp>
        <p:nvSpPr>
          <p:cNvPr id="38" name="Chevron 37"/>
          <p:cNvSpPr/>
          <p:nvPr/>
        </p:nvSpPr>
        <p:spPr>
          <a:xfrm>
            <a:off x="74476" y="623932"/>
            <a:ext cx="3125923" cy="664360"/>
          </a:xfrm>
          <a:prstGeom prst="chevron">
            <a:avLst/>
          </a:prstGeom>
          <a:solidFill>
            <a:schemeClr val="lt1">
              <a:alpha val="81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400" b="1" dirty="0">
              <a:solidFill>
                <a:schemeClr val="tx1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5662" y="3460569"/>
            <a:ext cx="1966743" cy="979001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1452" y="4747347"/>
            <a:ext cx="3082348" cy="1275778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9980" y="3950069"/>
            <a:ext cx="2978032" cy="191449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6494089" y="3580738"/>
            <a:ext cx="2252283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i="1" dirty="0" err="1" smtClean="0">
                <a:solidFill>
                  <a:schemeClr val="accent6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t</a:t>
            </a:r>
            <a:r>
              <a:rPr lang="fr-FR" sz="1400" i="1" dirty="0" smtClean="0">
                <a:solidFill>
                  <a:schemeClr val="accent6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  </a:t>
            </a:r>
            <a:r>
              <a:rPr lang="fr-FR" sz="1400" i="1" dirty="0" err="1" smtClean="0">
                <a:solidFill>
                  <a:schemeClr val="accent6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is</a:t>
            </a:r>
            <a:r>
              <a:rPr lang="fr-FR" sz="1400" i="1" dirty="0" smtClean="0">
                <a:solidFill>
                  <a:schemeClr val="accent6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  </a:t>
            </a:r>
            <a:r>
              <a:rPr lang="fr-FR" sz="1400" i="1" dirty="0" err="1" smtClean="0">
                <a:solidFill>
                  <a:schemeClr val="accent6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travel</a:t>
            </a:r>
            <a:r>
              <a:rPr lang="fr-FR" sz="1400" i="1" dirty="0" smtClean="0">
                <a:solidFill>
                  <a:schemeClr val="accent6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 time</a:t>
            </a:r>
            <a:endParaRPr lang="fr-FR" sz="1400" i="1" dirty="0">
              <a:solidFill>
                <a:schemeClr val="accent6">
                  <a:lumMod val="50000"/>
                </a:schemeClr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r>
              <a:rPr lang="fr-FR" sz="1400" i="1" dirty="0" smtClean="0">
                <a:solidFill>
                  <a:schemeClr val="accent6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d </a:t>
            </a:r>
            <a:r>
              <a:rPr lang="fr-FR" sz="1400" i="1" dirty="0" err="1" smtClean="0">
                <a:solidFill>
                  <a:schemeClr val="accent6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is</a:t>
            </a:r>
            <a:r>
              <a:rPr lang="fr-FR" sz="1400" i="1" dirty="0" smtClean="0">
                <a:solidFill>
                  <a:schemeClr val="accent6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  distance</a:t>
            </a:r>
          </a:p>
          <a:p>
            <a:r>
              <a:rPr lang="fr-FR" sz="1400" i="1" dirty="0" smtClean="0">
                <a:solidFill>
                  <a:schemeClr val="accent6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a, b ,c are model </a:t>
            </a:r>
            <a:r>
              <a:rPr lang="fr-FR" sz="1400" i="1" dirty="0" err="1" smtClean="0">
                <a:solidFill>
                  <a:schemeClr val="accent6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parameters</a:t>
            </a:r>
            <a:endParaRPr lang="fr-FR" sz="1400" i="1" dirty="0" smtClean="0">
              <a:solidFill>
                <a:schemeClr val="accent6">
                  <a:lumMod val="50000"/>
                </a:schemeClr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021796" y="4439570"/>
            <a:ext cx="354711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 smtClean="0">
                <a:solidFill>
                  <a:schemeClr val="accent6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Statistical uncertainties for a, b, and c </a:t>
            </a:r>
            <a:endParaRPr lang="en-US" sz="1400" dirty="0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081541" y="6350323"/>
            <a:ext cx="2893226" cy="365125"/>
          </a:xfrm>
        </p:spPr>
        <p:txBody>
          <a:bodyPr/>
          <a:lstStyle/>
          <a:p>
            <a:r>
              <a:rPr lang="en-US" dirty="0" smtClean="0"/>
              <a:t>16.09.2017 - HSE-SEE-XP</a:t>
            </a:r>
          </a:p>
          <a:p>
            <a:r>
              <a:rPr lang="en-US" dirty="0" smtClean="0"/>
              <a:t>EDMS no: </a:t>
            </a:r>
            <a:r>
              <a:rPr lang="en-US" dirty="0"/>
              <a:t>1845209 v.1</a:t>
            </a:r>
          </a:p>
        </p:txBody>
      </p:sp>
    </p:spTree>
    <p:extLst>
      <p:ext uri="{BB962C8B-B14F-4D97-AF65-F5344CB8AC3E}">
        <p14:creationId xmlns:p14="http://schemas.microsoft.com/office/powerpoint/2010/main" val="855762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1759982" y="698566"/>
            <a:ext cx="1340040" cy="471725"/>
          </a:xfrm>
          <a:prstGeom prst="chevr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b="1" dirty="0" err="1" smtClean="0">
                <a:solidFill>
                  <a:schemeClr val="tx1"/>
                </a:solidFill>
              </a:rPr>
              <a:t>Turnout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8" name="Chevron 7"/>
          <p:cNvSpPr/>
          <p:nvPr/>
        </p:nvSpPr>
        <p:spPr>
          <a:xfrm>
            <a:off x="3100021" y="702210"/>
            <a:ext cx="1336031" cy="471725"/>
          </a:xfrm>
          <a:prstGeom prst="chevr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b="1" dirty="0" err="1" smtClean="0">
                <a:solidFill>
                  <a:schemeClr val="tx1"/>
                </a:solidFill>
              </a:rPr>
              <a:t>Travel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9" name="Chevron 8"/>
          <p:cNvSpPr/>
          <p:nvPr/>
        </p:nvSpPr>
        <p:spPr>
          <a:xfrm>
            <a:off x="4436054" y="693430"/>
            <a:ext cx="1348056" cy="471725"/>
          </a:xfrm>
          <a:prstGeom prst="chevr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b="1" smtClean="0">
                <a:solidFill>
                  <a:schemeClr val="tx1"/>
                </a:solidFill>
              </a:rPr>
              <a:t>Access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10" name="Chevron 9"/>
          <p:cNvSpPr/>
          <p:nvPr/>
        </p:nvSpPr>
        <p:spPr>
          <a:xfrm>
            <a:off x="5772083" y="689641"/>
            <a:ext cx="1620459" cy="471725"/>
          </a:xfrm>
          <a:prstGeom prst="chevr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b="1" dirty="0" err="1" smtClean="0">
                <a:solidFill>
                  <a:schemeClr val="tx1"/>
                </a:solidFill>
              </a:rPr>
              <a:t>Manual</a:t>
            </a:r>
            <a:endParaRPr lang="fr-FR" sz="1400" b="1" dirty="0" smtClean="0">
              <a:solidFill>
                <a:schemeClr val="tx1"/>
              </a:solidFill>
            </a:endParaRPr>
          </a:p>
          <a:p>
            <a:pPr algn="ctr"/>
            <a:r>
              <a:rPr lang="fr-FR" sz="1400" b="1" dirty="0" smtClean="0">
                <a:solidFill>
                  <a:schemeClr val="tx1"/>
                </a:solidFill>
              </a:rPr>
              <a:t>firefighting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11" name="Signalisation droite 10"/>
          <p:cNvSpPr/>
          <p:nvPr/>
        </p:nvSpPr>
        <p:spPr>
          <a:xfrm>
            <a:off x="457200" y="696167"/>
            <a:ext cx="1302780" cy="474123"/>
          </a:xfrm>
          <a:prstGeom prst="homePlat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b="1" dirty="0" err="1" smtClean="0">
                <a:solidFill>
                  <a:schemeClr val="tx1"/>
                </a:solidFill>
              </a:rPr>
              <a:t>Detection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47" name="ZoneTexte 46"/>
          <p:cNvSpPr txBox="1"/>
          <p:nvPr/>
        </p:nvSpPr>
        <p:spPr>
          <a:xfrm>
            <a:off x="1759980" y="1980891"/>
            <a:ext cx="69268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fr-FR" dirty="0" err="1" smtClean="0"/>
              <a:t>From</a:t>
            </a:r>
            <a:r>
              <a:rPr lang="fr-FR" dirty="0" smtClean="0"/>
              <a:t> </a:t>
            </a:r>
            <a:r>
              <a:rPr lang="fr-FR" dirty="0" err="1" smtClean="0"/>
              <a:t>access</a:t>
            </a:r>
            <a:r>
              <a:rPr lang="fr-FR" dirty="0" smtClean="0"/>
              <a:t> building to </a:t>
            </a:r>
            <a:r>
              <a:rPr lang="fr-FR" dirty="0" err="1" smtClean="0"/>
              <a:t>seat</a:t>
            </a:r>
            <a:r>
              <a:rPr lang="fr-FR" dirty="0" smtClean="0"/>
              <a:t> of the </a:t>
            </a:r>
            <a:r>
              <a:rPr lang="fr-FR" dirty="0" err="1" smtClean="0"/>
              <a:t>fire</a:t>
            </a:r>
            <a:endParaRPr lang="fr-FR" dirty="0" smtClean="0"/>
          </a:p>
          <a:p>
            <a:pPr marL="285750" indent="-285750">
              <a:buFont typeface="Arial" charset="0"/>
              <a:buChar char="•"/>
            </a:pPr>
            <a:endParaRPr lang="fr-FR" dirty="0" smtClean="0"/>
          </a:p>
          <a:p>
            <a:pPr marL="285750" indent="-285750">
              <a:buFont typeface="Arial" charset="0"/>
              <a:buChar char="•"/>
            </a:pPr>
            <a:endParaRPr lang="fr-FR" dirty="0" smtClean="0"/>
          </a:p>
          <a:p>
            <a:pPr marL="285750" indent="-285750">
              <a:buFont typeface="Arial" charset="0"/>
              <a:buChar char="•"/>
            </a:pPr>
            <a:endParaRPr lang="fr-FR" dirty="0" smtClean="0"/>
          </a:p>
        </p:txBody>
      </p:sp>
      <p:sp>
        <p:nvSpPr>
          <p:cNvPr id="35" name="Chevron 34"/>
          <p:cNvSpPr/>
          <p:nvPr/>
        </p:nvSpPr>
        <p:spPr>
          <a:xfrm>
            <a:off x="5524500" y="592802"/>
            <a:ext cx="2336799" cy="664360"/>
          </a:xfrm>
          <a:prstGeom prst="chevron">
            <a:avLst/>
          </a:prstGeom>
          <a:solidFill>
            <a:schemeClr val="lt1">
              <a:alpha val="81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759980" y="1583516"/>
            <a:ext cx="6808926" cy="338554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contourClr>
              <a:schemeClr val="bg1"/>
            </a:contourClr>
          </a:sp3d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Access </a:t>
            </a:r>
            <a:r>
              <a:rPr lang="en-US" sz="1600" b="1" dirty="0" err="1" smtClean="0">
                <a:solidFill>
                  <a:schemeClr val="bg1"/>
                </a:solidFill>
              </a:rPr>
              <a:t>Submodel</a:t>
            </a:r>
            <a:r>
              <a:rPr lang="en-US" sz="1600" b="1" dirty="0" smtClean="0">
                <a:solidFill>
                  <a:schemeClr val="bg1"/>
                </a:solidFill>
              </a:rPr>
              <a:t> ~25-50%</a:t>
            </a:r>
            <a:endParaRPr lang="fr-FR" sz="1600" b="1" dirty="0">
              <a:solidFill>
                <a:schemeClr val="bg1"/>
              </a:solidFill>
            </a:endParaRPr>
          </a:p>
        </p:txBody>
      </p:sp>
      <p:sp>
        <p:nvSpPr>
          <p:cNvPr id="38" name="Chevron 37"/>
          <p:cNvSpPr/>
          <p:nvPr/>
        </p:nvSpPr>
        <p:spPr>
          <a:xfrm>
            <a:off x="74476" y="623932"/>
            <a:ext cx="4510224" cy="664360"/>
          </a:xfrm>
          <a:prstGeom prst="chevron">
            <a:avLst/>
          </a:prstGeom>
          <a:solidFill>
            <a:schemeClr val="lt1">
              <a:alpha val="81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400" b="1" dirty="0">
              <a:solidFill>
                <a:schemeClr val="tx1"/>
              </a:solidFill>
            </a:endParaRPr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03" t="44734" r="-835" b="15169"/>
          <a:stretch/>
        </p:blipFill>
        <p:spPr>
          <a:xfrm rot="21235650">
            <a:off x="6400798" y="2362032"/>
            <a:ext cx="2921000" cy="347980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4967496" y="2858055"/>
            <a:ext cx="1257438" cy="461665"/>
          </a:xfrm>
          <a:prstGeom prst="rect">
            <a:avLst/>
          </a:prstGeom>
          <a:solidFill>
            <a:schemeClr val="accent5"/>
          </a:solidFill>
          <a:scene3d>
            <a:camera prst="orthographicFront"/>
            <a:lightRig rig="threePt" dir="t"/>
          </a:scene3d>
          <a:sp3d>
            <a:contourClr>
              <a:schemeClr val="tx1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en-US" sz="1200" b="1" smtClean="0">
                <a:solidFill>
                  <a:schemeClr val="bg1"/>
                </a:solidFill>
              </a:rPr>
              <a:t>Access point in </a:t>
            </a:r>
            <a:r>
              <a:rPr lang="en-US" sz="1200" b="1" dirty="0" smtClean="0">
                <a:solidFill>
                  <a:schemeClr val="bg1"/>
                </a:solidFill>
              </a:rPr>
              <a:t>surface</a:t>
            </a:r>
            <a:endParaRPr lang="fr-FR" sz="1200" b="1" dirty="0">
              <a:solidFill>
                <a:schemeClr val="bg1"/>
              </a:solidFill>
            </a:endParaRPr>
          </a:p>
        </p:txBody>
      </p:sp>
      <p:cxnSp>
        <p:nvCxnSpPr>
          <p:cNvPr id="5" name="Connecteur en arc 4"/>
          <p:cNvCxnSpPr>
            <a:stCxn id="19" idx="0"/>
          </p:cNvCxnSpPr>
          <p:nvPr/>
        </p:nvCxnSpPr>
        <p:spPr>
          <a:xfrm rot="5400000" flipH="1" flipV="1">
            <a:off x="6309490" y="1775002"/>
            <a:ext cx="369779" cy="1796329"/>
          </a:xfrm>
          <a:prstGeom prst="curvedConnector2">
            <a:avLst/>
          </a:prstGeom>
          <a:ln w="22225">
            <a:solidFill>
              <a:schemeClr val="accent5"/>
            </a:solidFill>
            <a:tailEnd type="triangle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17" name="Imag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6576" y="5320216"/>
            <a:ext cx="225846" cy="390889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4967496" y="4612077"/>
            <a:ext cx="1257438" cy="276999"/>
          </a:xfrm>
          <a:prstGeom prst="rect">
            <a:avLst/>
          </a:prstGeom>
          <a:solidFill>
            <a:schemeClr val="accent5"/>
          </a:solidFill>
          <a:scene3d>
            <a:camera prst="orthographicFront"/>
            <a:lightRig rig="threePt" dir="t"/>
          </a:scene3d>
          <a:sp3d>
            <a:contourClr>
              <a:schemeClr val="tx1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</a:rPr>
              <a:t>Seat of the fire</a:t>
            </a:r>
            <a:endParaRPr lang="fr-FR" sz="1200" b="1" dirty="0">
              <a:solidFill>
                <a:schemeClr val="bg1"/>
              </a:solidFill>
            </a:endParaRPr>
          </a:p>
        </p:txBody>
      </p:sp>
      <p:cxnSp>
        <p:nvCxnSpPr>
          <p:cNvPr id="25" name="Connecteur en arc 24"/>
          <p:cNvCxnSpPr>
            <a:stCxn id="24" idx="3"/>
            <a:endCxn id="17" idx="0"/>
          </p:cNvCxnSpPr>
          <p:nvPr/>
        </p:nvCxnSpPr>
        <p:spPr>
          <a:xfrm>
            <a:off x="6224934" y="4750577"/>
            <a:ext cx="414565" cy="569639"/>
          </a:xfrm>
          <a:prstGeom prst="curvedConnector2">
            <a:avLst/>
          </a:prstGeom>
          <a:ln w="22225">
            <a:solidFill>
              <a:schemeClr val="accent5"/>
            </a:solidFill>
            <a:tailEnd type="triangle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30" name="Image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5992" y="3067396"/>
            <a:ext cx="532015" cy="723207"/>
          </a:xfrm>
          <a:prstGeom prst="rect">
            <a:avLst/>
          </a:prstGeom>
        </p:spPr>
      </p:pic>
      <p:pic>
        <p:nvPicPr>
          <p:cNvPr id="32" name="Image 3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6840" y="2189697"/>
            <a:ext cx="170772" cy="41082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91908" y="2189696"/>
            <a:ext cx="170772" cy="410827"/>
          </a:xfrm>
          <a:prstGeom prst="rect">
            <a:avLst/>
          </a:prstGeom>
        </p:spPr>
      </p:pic>
      <p:sp>
        <p:nvSpPr>
          <p:cNvPr id="2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081541" y="6350323"/>
            <a:ext cx="2893226" cy="365125"/>
          </a:xfrm>
        </p:spPr>
        <p:txBody>
          <a:bodyPr/>
          <a:lstStyle/>
          <a:p>
            <a:r>
              <a:rPr lang="en-US" dirty="0" smtClean="0"/>
              <a:t>16.09.2017 - HSE-SEE-XP</a:t>
            </a:r>
          </a:p>
          <a:p>
            <a:r>
              <a:rPr lang="en-US" dirty="0" smtClean="0"/>
              <a:t>EDMS no: </a:t>
            </a:r>
            <a:r>
              <a:rPr lang="en-US" dirty="0"/>
              <a:t>1845209 v.1</a:t>
            </a:r>
          </a:p>
        </p:txBody>
      </p:sp>
    </p:spTree>
    <p:extLst>
      <p:ext uri="{BB962C8B-B14F-4D97-AF65-F5344CB8AC3E}">
        <p14:creationId xmlns:p14="http://schemas.microsoft.com/office/powerpoint/2010/main" val="202378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hevron 6"/>
          <p:cNvSpPr/>
          <p:nvPr/>
        </p:nvSpPr>
        <p:spPr>
          <a:xfrm>
            <a:off x="1759982" y="698566"/>
            <a:ext cx="1340040" cy="471725"/>
          </a:xfrm>
          <a:prstGeom prst="chevr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b="1" dirty="0" err="1" smtClean="0">
                <a:solidFill>
                  <a:schemeClr val="tx1"/>
                </a:solidFill>
              </a:rPr>
              <a:t>Turnout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8" name="Chevron 7"/>
          <p:cNvSpPr/>
          <p:nvPr/>
        </p:nvSpPr>
        <p:spPr>
          <a:xfrm>
            <a:off x="3100021" y="702210"/>
            <a:ext cx="1336031" cy="471725"/>
          </a:xfrm>
          <a:prstGeom prst="chevr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b="1" dirty="0" err="1" smtClean="0">
                <a:solidFill>
                  <a:schemeClr val="tx1"/>
                </a:solidFill>
              </a:rPr>
              <a:t>Travel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9" name="Chevron 8"/>
          <p:cNvSpPr/>
          <p:nvPr/>
        </p:nvSpPr>
        <p:spPr>
          <a:xfrm>
            <a:off x="4436054" y="693430"/>
            <a:ext cx="1348056" cy="471725"/>
          </a:xfrm>
          <a:prstGeom prst="chevr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b="1" smtClean="0">
                <a:solidFill>
                  <a:schemeClr val="tx1"/>
                </a:solidFill>
              </a:rPr>
              <a:t>Access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10" name="Chevron 9"/>
          <p:cNvSpPr/>
          <p:nvPr/>
        </p:nvSpPr>
        <p:spPr>
          <a:xfrm>
            <a:off x="5772083" y="689641"/>
            <a:ext cx="1620459" cy="471725"/>
          </a:xfrm>
          <a:prstGeom prst="chevr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b="1" dirty="0" err="1" smtClean="0">
                <a:solidFill>
                  <a:schemeClr val="tx1"/>
                </a:solidFill>
              </a:rPr>
              <a:t>Manual</a:t>
            </a:r>
            <a:endParaRPr lang="fr-FR" sz="1400" b="1" dirty="0" smtClean="0">
              <a:solidFill>
                <a:schemeClr val="tx1"/>
              </a:solidFill>
            </a:endParaRPr>
          </a:p>
          <a:p>
            <a:pPr algn="ctr"/>
            <a:r>
              <a:rPr lang="fr-FR" sz="1400" b="1" dirty="0" smtClean="0">
                <a:solidFill>
                  <a:schemeClr val="tx1"/>
                </a:solidFill>
              </a:rPr>
              <a:t>firefighting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11" name="Signalisation droite 10"/>
          <p:cNvSpPr/>
          <p:nvPr/>
        </p:nvSpPr>
        <p:spPr>
          <a:xfrm>
            <a:off x="457200" y="696167"/>
            <a:ext cx="1302780" cy="474123"/>
          </a:xfrm>
          <a:prstGeom prst="homePlat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b="1" dirty="0" err="1" smtClean="0">
                <a:solidFill>
                  <a:schemeClr val="tx1"/>
                </a:solidFill>
              </a:rPr>
              <a:t>Detection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47" name="ZoneTexte 46"/>
          <p:cNvSpPr txBox="1"/>
          <p:nvPr/>
        </p:nvSpPr>
        <p:spPr>
          <a:xfrm>
            <a:off x="1759980" y="1980891"/>
            <a:ext cx="69268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 smtClean="0"/>
              <a:t>From access building to seat of the fire</a:t>
            </a:r>
          </a:p>
          <a:p>
            <a:pPr marL="285750" indent="-285750">
              <a:buFont typeface="Arial" charset="0"/>
              <a:buChar char="•"/>
            </a:pPr>
            <a:endParaRPr lang="en-US" dirty="0" smtClean="0"/>
          </a:p>
          <a:p>
            <a:pPr marL="285750" indent="-285750">
              <a:buFont typeface="Arial" charset="0"/>
              <a:buChar char="•"/>
            </a:pPr>
            <a:r>
              <a:rPr lang="en-US" b="1" dirty="0" smtClean="0"/>
              <a:t>Travel speed and obstacle bypass time model 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Adjusted with data from CERN Fire Brigade drills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All parameters (14) introduced as probabilistic variables</a:t>
            </a:r>
          </a:p>
          <a:p>
            <a:pPr marL="285750" indent="-285750">
              <a:buFont typeface="Arial" charset="0"/>
              <a:buChar char="•"/>
            </a:pPr>
            <a:endParaRPr lang="en-US" dirty="0" smtClean="0"/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Good performance, but limited sample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Additional CERN Fire Brigade drills foreseen</a:t>
            </a:r>
          </a:p>
          <a:p>
            <a:pPr marL="285750" indent="-285750">
              <a:buFont typeface="Arial" charset="0"/>
              <a:buChar char="•"/>
            </a:pPr>
            <a:endParaRPr lang="en-US" dirty="0" smtClean="0"/>
          </a:p>
        </p:txBody>
      </p:sp>
      <p:sp>
        <p:nvSpPr>
          <p:cNvPr id="35" name="Chevron 34"/>
          <p:cNvSpPr/>
          <p:nvPr/>
        </p:nvSpPr>
        <p:spPr>
          <a:xfrm>
            <a:off x="5524500" y="592802"/>
            <a:ext cx="2336799" cy="664360"/>
          </a:xfrm>
          <a:prstGeom prst="chevron">
            <a:avLst/>
          </a:prstGeom>
          <a:solidFill>
            <a:schemeClr val="lt1">
              <a:alpha val="81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759980" y="1583516"/>
            <a:ext cx="6808926" cy="338554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contourClr>
              <a:schemeClr val="bg1"/>
            </a:contourClr>
          </a:sp3d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Access </a:t>
            </a:r>
            <a:r>
              <a:rPr lang="en-US" sz="1600" b="1" dirty="0" err="1" smtClean="0">
                <a:solidFill>
                  <a:schemeClr val="bg1"/>
                </a:solidFill>
              </a:rPr>
              <a:t>Submodel</a:t>
            </a:r>
            <a:r>
              <a:rPr lang="en-US" sz="1600" b="1" dirty="0" smtClean="0">
                <a:solidFill>
                  <a:schemeClr val="bg1"/>
                </a:solidFill>
              </a:rPr>
              <a:t> ~25-50%</a:t>
            </a:r>
            <a:endParaRPr lang="fr-FR" sz="1600" b="1" dirty="0">
              <a:solidFill>
                <a:schemeClr val="bg1"/>
              </a:solidFill>
            </a:endParaRPr>
          </a:p>
        </p:txBody>
      </p:sp>
      <p:sp>
        <p:nvSpPr>
          <p:cNvPr id="38" name="Chevron 37"/>
          <p:cNvSpPr/>
          <p:nvPr/>
        </p:nvSpPr>
        <p:spPr>
          <a:xfrm>
            <a:off x="74476" y="623932"/>
            <a:ext cx="4510224" cy="664360"/>
          </a:xfrm>
          <a:prstGeom prst="chevron">
            <a:avLst/>
          </a:prstGeom>
          <a:solidFill>
            <a:schemeClr val="lt1">
              <a:alpha val="81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400" b="1" dirty="0">
              <a:solidFill>
                <a:schemeClr val="tx1"/>
              </a:solidFill>
            </a:endParaRPr>
          </a:p>
        </p:txBody>
      </p:sp>
      <p:pic>
        <p:nvPicPr>
          <p:cNvPr id="30" name="Imag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5992" y="3067396"/>
            <a:ext cx="532015" cy="723207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1602" y="2451642"/>
            <a:ext cx="5545795" cy="3232466"/>
          </a:xfrm>
          <a:prstGeom prst="rect">
            <a:avLst/>
          </a:prstGeom>
          <a:ln>
            <a:solidFill>
              <a:schemeClr val="bg1"/>
            </a:solidFill>
          </a:ln>
          <a:effectLst>
            <a:glow rad="812800">
              <a:schemeClr val="accent1">
                <a:alpha val="40000"/>
              </a:schemeClr>
            </a:glow>
          </a:effectLst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9963" y="3566428"/>
            <a:ext cx="3513598" cy="2344483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433" y="3566428"/>
            <a:ext cx="1321109" cy="2348639"/>
          </a:xfrm>
          <a:prstGeom prst="rect">
            <a:avLst/>
          </a:prstGeom>
        </p:spPr>
      </p:pic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081541" y="6350323"/>
            <a:ext cx="2893226" cy="365125"/>
          </a:xfrm>
        </p:spPr>
        <p:txBody>
          <a:bodyPr/>
          <a:lstStyle/>
          <a:p>
            <a:r>
              <a:rPr lang="en-US" dirty="0" smtClean="0"/>
              <a:t>16.09.2017 - HSE-SEE-XP</a:t>
            </a:r>
          </a:p>
          <a:p>
            <a:r>
              <a:rPr lang="en-US" dirty="0" smtClean="0"/>
              <a:t>EDMS no: </a:t>
            </a:r>
            <a:r>
              <a:rPr lang="en-US" dirty="0"/>
              <a:t>1845209 v.1</a:t>
            </a:r>
          </a:p>
        </p:txBody>
      </p:sp>
      <p:sp>
        <p:nvSpPr>
          <p:cNvPr id="1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185376" y="6356350"/>
            <a:ext cx="501424" cy="365125"/>
          </a:xfrm>
        </p:spPr>
        <p:txBody>
          <a:bodyPr/>
          <a:lstStyle/>
          <a:p>
            <a:fld id="{17918391-D411-FE40-AAD7-861AE5233E0E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0177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Ellipse 51"/>
          <p:cNvSpPr/>
          <p:nvPr/>
        </p:nvSpPr>
        <p:spPr>
          <a:xfrm>
            <a:off x="7690538" y="4828915"/>
            <a:ext cx="128651" cy="314587"/>
          </a:xfrm>
          <a:prstGeom prst="ellipse">
            <a:avLst/>
          </a:prstGeom>
          <a:pattFill prst="pct25">
            <a:fgClr>
              <a:schemeClr val="tx1"/>
            </a:fgClr>
            <a:bgClr>
              <a:schemeClr val="bg1"/>
            </a:bgClr>
          </a:patt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Ellipse 50"/>
          <p:cNvSpPr/>
          <p:nvPr/>
        </p:nvSpPr>
        <p:spPr>
          <a:xfrm>
            <a:off x="7474737" y="5026736"/>
            <a:ext cx="128651" cy="323694"/>
          </a:xfrm>
          <a:prstGeom prst="ellipse">
            <a:avLst/>
          </a:prstGeom>
          <a:pattFill prst="pct25">
            <a:fgClr>
              <a:schemeClr val="tx1"/>
            </a:fgClr>
            <a:bgClr>
              <a:schemeClr val="bg1"/>
            </a:bgClr>
          </a:patt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Ellipse 49"/>
          <p:cNvSpPr/>
          <p:nvPr/>
        </p:nvSpPr>
        <p:spPr>
          <a:xfrm>
            <a:off x="7904377" y="4450706"/>
            <a:ext cx="128651" cy="314587"/>
          </a:xfrm>
          <a:prstGeom prst="ellipse">
            <a:avLst/>
          </a:prstGeom>
          <a:pattFill prst="pct25">
            <a:fgClr>
              <a:schemeClr val="tx1"/>
            </a:fgClr>
            <a:bgClr>
              <a:schemeClr val="bg1"/>
            </a:bgClr>
          </a:patt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Chevron 6"/>
          <p:cNvSpPr/>
          <p:nvPr/>
        </p:nvSpPr>
        <p:spPr>
          <a:xfrm>
            <a:off x="1759982" y="698566"/>
            <a:ext cx="1340040" cy="471725"/>
          </a:xfrm>
          <a:prstGeom prst="chevr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b="1" dirty="0" err="1" smtClean="0">
                <a:solidFill>
                  <a:schemeClr val="tx1"/>
                </a:solidFill>
              </a:rPr>
              <a:t>Turnout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8" name="Chevron 7"/>
          <p:cNvSpPr/>
          <p:nvPr/>
        </p:nvSpPr>
        <p:spPr>
          <a:xfrm>
            <a:off x="3100021" y="702210"/>
            <a:ext cx="1336031" cy="471725"/>
          </a:xfrm>
          <a:prstGeom prst="chevr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b="1" dirty="0" err="1" smtClean="0">
                <a:solidFill>
                  <a:schemeClr val="tx1"/>
                </a:solidFill>
              </a:rPr>
              <a:t>Travel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9" name="Chevron 8"/>
          <p:cNvSpPr/>
          <p:nvPr/>
        </p:nvSpPr>
        <p:spPr>
          <a:xfrm>
            <a:off x="4436054" y="693430"/>
            <a:ext cx="1348056" cy="471725"/>
          </a:xfrm>
          <a:prstGeom prst="chevr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b="1" smtClean="0">
                <a:solidFill>
                  <a:schemeClr val="tx1"/>
                </a:solidFill>
              </a:rPr>
              <a:t>Access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10" name="Chevron 9"/>
          <p:cNvSpPr/>
          <p:nvPr/>
        </p:nvSpPr>
        <p:spPr>
          <a:xfrm>
            <a:off x="5772083" y="689641"/>
            <a:ext cx="1620459" cy="471725"/>
          </a:xfrm>
          <a:prstGeom prst="chevr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b="1" dirty="0" err="1" smtClean="0">
                <a:solidFill>
                  <a:schemeClr val="tx1"/>
                </a:solidFill>
              </a:rPr>
              <a:t>Manual</a:t>
            </a:r>
            <a:endParaRPr lang="fr-FR" sz="1400" b="1" dirty="0" smtClean="0">
              <a:solidFill>
                <a:schemeClr val="tx1"/>
              </a:solidFill>
            </a:endParaRPr>
          </a:p>
          <a:p>
            <a:pPr algn="ctr"/>
            <a:r>
              <a:rPr lang="fr-FR" sz="1400" b="1" dirty="0" smtClean="0">
                <a:solidFill>
                  <a:schemeClr val="tx1"/>
                </a:solidFill>
              </a:rPr>
              <a:t>firefighting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11" name="Signalisation droite 10"/>
          <p:cNvSpPr/>
          <p:nvPr/>
        </p:nvSpPr>
        <p:spPr>
          <a:xfrm>
            <a:off x="457200" y="696167"/>
            <a:ext cx="1302780" cy="474123"/>
          </a:xfrm>
          <a:prstGeom prst="homePlat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b="1" dirty="0" err="1" smtClean="0">
                <a:solidFill>
                  <a:schemeClr val="tx1"/>
                </a:solidFill>
              </a:rPr>
              <a:t>Detection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47" name="ZoneTexte 46"/>
          <p:cNvSpPr txBox="1"/>
          <p:nvPr/>
        </p:nvSpPr>
        <p:spPr>
          <a:xfrm>
            <a:off x="1759980" y="1980891"/>
            <a:ext cx="68089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 smtClean="0"/>
              <a:t>From seat of the fire to fire knockdown</a:t>
            </a:r>
          </a:p>
          <a:p>
            <a:pPr marL="285750" indent="-285750">
              <a:buFont typeface="Arial" charset="0"/>
              <a:buChar char="•"/>
            </a:pPr>
            <a:endParaRPr lang="en-US" dirty="0"/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Proposed model is </a:t>
            </a:r>
            <a:r>
              <a:rPr lang="en-US" b="1" dirty="0" smtClean="0"/>
              <a:t>HRR dependent</a:t>
            </a:r>
          </a:p>
          <a:p>
            <a:pPr marL="285750" indent="-285750">
              <a:buFont typeface="Arial" charset="0"/>
              <a:buChar char="•"/>
            </a:pPr>
            <a:r>
              <a:rPr lang="en-US" b="1" dirty="0" smtClean="0"/>
              <a:t>Includes defensive approaches </a:t>
            </a:r>
            <a:r>
              <a:rPr lang="en-US" dirty="0" smtClean="0"/>
              <a:t>when </a:t>
            </a:r>
            <a:r>
              <a:rPr lang="en-US" i="1" dirty="0" smtClean="0"/>
              <a:t>HRR &gt; </a:t>
            </a:r>
            <a:r>
              <a:rPr lang="en-US" i="1" dirty="0" err="1" smtClean="0"/>
              <a:t>HRR</a:t>
            </a:r>
            <a:r>
              <a:rPr lang="en-US" i="1" baseline="-25000" dirty="0" err="1" smtClean="0"/>
              <a:t>critical</a:t>
            </a:r>
            <a:endParaRPr lang="en-US" dirty="0" smtClean="0"/>
          </a:p>
        </p:txBody>
      </p:sp>
      <p:sp>
        <p:nvSpPr>
          <p:cNvPr id="35" name="Chevron 34"/>
          <p:cNvSpPr/>
          <p:nvPr/>
        </p:nvSpPr>
        <p:spPr>
          <a:xfrm flipH="1">
            <a:off x="7861299" y="592802"/>
            <a:ext cx="324077" cy="664360"/>
          </a:xfrm>
          <a:prstGeom prst="chevron">
            <a:avLst/>
          </a:prstGeom>
          <a:solidFill>
            <a:schemeClr val="lt1">
              <a:alpha val="81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759980" y="1583516"/>
            <a:ext cx="6808926" cy="338554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contourClr>
              <a:schemeClr val="bg1"/>
            </a:contourClr>
          </a:sp3d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Manual firefighting </a:t>
            </a:r>
            <a:r>
              <a:rPr lang="en-US" sz="1600" b="1" dirty="0" err="1" smtClean="0">
                <a:solidFill>
                  <a:schemeClr val="bg1"/>
                </a:solidFill>
              </a:rPr>
              <a:t>Submodel</a:t>
            </a:r>
            <a:r>
              <a:rPr lang="en-US" sz="1600" b="1" dirty="0" smtClean="0">
                <a:solidFill>
                  <a:schemeClr val="bg1"/>
                </a:solidFill>
              </a:rPr>
              <a:t> ~2-50%</a:t>
            </a:r>
            <a:endParaRPr lang="fr-FR" sz="1600" b="1" dirty="0">
              <a:solidFill>
                <a:schemeClr val="bg1"/>
              </a:solidFill>
            </a:endParaRPr>
          </a:p>
        </p:txBody>
      </p:sp>
      <p:sp>
        <p:nvSpPr>
          <p:cNvPr id="38" name="Chevron 37"/>
          <p:cNvSpPr/>
          <p:nvPr/>
        </p:nvSpPr>
        <p:spPr>
          <a:xfrm>
            <a:off x="74475" y="623932"/>
            <a:ext cx="5807341" cy="664360"/>
          </a:xfrm>
          <a:prstGeom prst="chevron">
            <a:avLst/>
          </a:prstGeom>
          <a:solidFill>
            <a:schemeClr val="lt1">
              <a:alpha val="81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400" b="1" dirty="0">
              <a:solidFill>
                <a:schemeClr val="tx1"/>
              </a:solidFill>
            </a:endParaRPr>
          </a:p>
        </p:txBody>
      </p:sp>
      <p:pic>
        <p:nvPicPr>
          <p:cNvPr id="21" name="Image 20"/>
          <p:cNvPicPr>
            <a:picLocks noChangeAspect="1"/>
          </p:cNvPicPr>
          <p:nvPr/>
        </p:nvPicPr>
        <p:blipFill rotWithShape="1">
          <a:blip r:embed="rId3"/>
          <a:srcRect l="46848" t="74717"/>
          <a:stretch/>
        </p:blipFill>
        <p:spPr>
          <a:xfrm>
            <a:off x="6408082" y="2035048"/>
            <a:ext cx="2207779" cy="618344"/>
          </a:xfrm>
          <a:prstGeom prst="rect">
            <a:avLst/>
          </a:prstGeom>
        </p:spPr>
      </p:pic>
      <p:cxnSp>
        <p:nvCxnSpPr>
          <p:cNvPr id="22" name="Connecteur droit 21"/>
          <p:cNvCxnSpPr/>
          <p:nvPr/>
        </p:nvCxnSpPr>
        <p:spPr>
          <a:xfrm>
            <a:off x="6513976" y="3721374"/>
            <a:ext cx="0" cy="2138658"/>
          </a:xfrm>
          <a:prstGeom prst="line">
            <a:avLst/>
          </a:prstGeom>
          <a:ln w="22225">
            <a:head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3" name="Connecteur droit 22"/>
          <p:cNvCxnSpPr/>
          <p:nvPr/>
        </p:nvCxnSpPr>
        <p:spPr>
          <a:xfrm flipV="1">
            <a:off x="6348597" y="5685048"/>
            <a:ext cx="2187544" cy="13359"/>
          </a:xfrm>
          <a:prstGeom prst="line">
            <a:avLst/>
          </a:prstGeom>
          <a:ln w="22225">
            <a:headEnd type="none"/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 rot="16200000">
            <a:off x="6098626" y="3956123"/>
            <a:ext cx="5313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200" b="1" dirty="0" smtClean="0">
                <a:solidFill>
                  <a:schemeClr val="accent6"/>
                </a:solidFill>
              </a:rPr>
              <a:t>time </a:t>
            </a:r>
            <a:endParaRPr lang="fr-FR" sz="1200" dirty="0">
              <a:solidFill>
                <a:schemeClr val="accent6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8061292" y="5755794"/>
            <a:ext cx="53412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smtClean="0">
                <a:solidFill>
                  <a:schemeClr val="accent6"/>
                </a:solidFill>
              </a:rPr>
              <a:t>HRR</a:t>
            </a:r>
            <a:endParaRPr lang="fr-FR" sz="1200" b="1" dirty="0" smtClean="0">
              <a:solidFill>
                <a:schemeClr val="accent6"/>
              </a:solidFill>
            </a:endParaRPr>
          </a:p>
        </p:txBody>
      </p:sp>
      <p:sp>
        <p:nvSpPr>
          <p:cNvPr id="29" name="Forme libre 28"/>
          <p:cNvSpPr/>
          <p:nvPr/>
        </p:nvSpPr>
        <p:spPr>
          <a:xfrm>
            <a:off x="6496517" y="3628177"/>
            <a:ext cx="1688859" cy="2069998"/>
          </a:xfrm>
          <a:custGeom>
            <a:avLst/>
            <a:gdLst>
              <a:gd name="connsiteX0" fmla="*/ 0 w 2476492"/>
              <a:gd name="connsiteY0" fmla="*/ 931311 h 931311"/>
              <a:gd name="connsiteX1" fmla="*/ 754145 w 2476492"/>
              <a:gd name="connsiteY1" fmla="*/ 761629 h 931311"/>
              <a:gd name="connsiteX2" fmla="*/ 1234912 w 2476492"/>
              <a:gd name="connsiteY2" fmla="*/ 196021 h 931311"/>
              <a:gd name="connsiteX3" fmla="*/ 2318994 w 2476492"/>
              <a:gd name="connsiteY3" fmla="*/ 16911 h 931311"/>
              <a:gd name="connsiteX4" fmla="*/ 2469823 w 2476492"/>
              <a:gd name="connsiteY4" fmla="*/ 7485 h 931311"/>
              <a:gd name="connsiteX0" fmla="*/ 0 w 2517215"/>
              <a:gd name="connsiteY0" fmla="*/ 916557 h 916557"/>
              <a:gd name="connsiteX1" fmla="*/ 754145 w 2517215"/>
              <a:gd name="connsiteY1" fmla="*/ 746875 h 916557"/>
              <a:gd name="connsiteX2" fmla="*/ 1234912 w 2517215"/>
              <a:gd name="connsiteY2" fmla="*/ 181267 h 916557"/>
              <a:gd name="connsiteX3" fmla="*/ 2318994 w 2517215"/>
              <a:gd name="connsiteY3" fmla="*/ 2157 h 916557"/>
              <a:gd name="connsiteX4" fmla="*/ 2516957 w 2517215"/>
              <a:gd name="connsiteY4" fmla="*/ 77421 h 916557"/>
              <a:gd name="connsiteX0" fmla="*/ 0 w 2554664"/>
              <a:gd name="connsiteY0" fmla="*/ 922805 h 922805"/>
              <a:gd name="connsiteX1" fmla="*/ 754145 w 2554664"/>
              <a:gd name="connsiteY1" fmla="*/ 753123 h 922805"/>
              <a:gd name="connsiteX2" fmla="*/ 1234912 w 2554664"/>
              <a:gd name="connsiteY2" fmla="*/ 187515 h 922805"/>
              <a:gd name="connsiteX3" fmla="*/ 2318994 w 2554664"/>
              <a:gd name="connsiteY3" fmla="*/ 8405 h 922805"/>
              <a:gd name="connsiteX4" fmla="*/ 2554664 w 2554664"/>
              <a:gd name="connsiteY4" fmla="*/ 27209 h 922805"/>
              <a:gd name="connsiteX0" fmla="*/ 0 w 2589077"/>
              <a:gd name="connsiteY0" fmla="*/ 926384 h 926384"/>
              <a:gd name="connsiteX1" fmla="*/ 754145 w 2589077"/>
              <a:gd name="connsiteY1" fmla="*/ 756702 h 926384"/>
              <a:gd name="connsiteX2" fmla="*/ 1234912 w 2589077"/>
              <a:gd name="connsiteY2" fmla="*/ 191094 h 926384"/>
              <a:gd name="connsiteX3" fmla="*/ 2318994 w 2589077"/>
              <a:gd name="connsiteY3" fmla="*/ 11984 h 926384"/>
              <a:gd name="connsiteX4" fmla="*/ 2589077 w 2589077"/>
              <a:gd name="connsiteY4" fmla="*/ 16067 h 926384"/>
              <a:gd name="connsiteX0" fmla="*/ 0 w 2589077"/>
              <a:gd name="connsiteY0" fmla="*/ 922676 h 922676"/>
              <a:gd name="connsiteX1" fmla="*/ 754145 w 2589077"/>
              <a:gd name="connsiteY1" fmla="*/ 752994 h 922676"/>
              <a:gd name="connsiteX2" fmla="*/ 1234912 w 2589077"/>
              <a:gd name="connsiteY2" fmla="*/ 187386 h 922676"/>
              <a:gd name="connsiteX3" fmla="*/ 2314078 w 2589077"/>
              <a:gd name="connsiteY3" fmla="*/ 13183 h 922676"/>
              <a:gd name="connsiteX4" fmla="*/ 2589077 w 2589077"/>
              <a:gd name="connsiteY4" fmla="*/ 12359 h 922676"/>
              <a:gd name="connsiteX0" fmla="*/ 0 w 2589082"/>
              <a:gd name="connsiteY0" fmla="*/ 913959 h 913959"/>
              <a:gd name="connsiteX1" fmla="*/ 754145 w 2589082"/>
              <a:gd name="connsiteY1" fmla="*/ 744277 h 913959"/>
              <a:gd name="connsiteX2" fmla="*/ 1234912 w 2589082"/>
              <a:gd name="connsiteY2" fmla="*/ 178669 h 913959"/>
              <a:gd name="connsiteX3" fmla="*/ 2314078 w 2589082"/>
              <a:gd name="connsiteY3" fmla="*/ 4466 h 913959"/>
              <a:gd name="connsiteX4" fmla="*/ 2589077 w 2589082"/>
              <a:gd name="connsiteY4" fmla="*/ 3642 h 913959"/>
              <a:gd name="connsiteX0" fmla="*/ 0 w 2899561"/>
              <a:gd name="connsiteY0" fmla="*/ 1134361 h 1134361"/>
              <a:gd name="connsiteX1" fmla="*/ 754145 w 2899561"/>
              <a:gd name="connsiteY1" fmla="*/ 964679 h 1134361"/>
              <a:gd name="connsiteX2" fmla="*/ 1234912 w 2899561"/>
              <a:gd name="connsiteY2" fmla="*/ 399071 h 1134361"/>
              <a:gd name="connsiteX3" fmla="*/ 2314078 w 2899561"/>
              <a:gd name="connsiteY3" fmla="*/ 224868 h 1134361"/>
              <a:gd name="connsiteX4" fmla="*/ 2899561 w 2899561"/>
              <a:gd name="connsiteY4" fmla="*/ 0 h 1134361"/>
              <a:gd name="connsiteX0" fmla="*/ 0 w 2899561"/>
              <a:gd name="connsiteY0" fmla="*/ 1134361 h 1134361"/>
              <a:gd name="connsiteX1" fmla="*/ 754145 w 2899561"/>
              <a:gd name="connsiteY1" fmla="*/ 964679 h 1134361"/>
              <a:gd name="connsiteX2" fmla="*/ 1234912 w 2899561"/>
              <a:gd name="connsiteY2" fmla="*/ 399071 h 1134361"/>
              <a:gd name="connsiteX3" fmla="*/ 2614859 w 2899561"/>
              <a:gd name="connsiteY3" fmla="*/ 324444 h 1134361"/>
              <a:gd name="connsiteX4" fmla="*/ 2899561 w 2899561"/>
              <a:gd name="connsiteY4" fmla="*/ 0 h 1134361"/>
              <a:gd name="connsiteX0" fmla="*/ 0 w 2899561"/>
              <a:gd name="connsiteY0" fmla="*/ 1134361 h 1134361"/>
              <a:gd name="connsiteX1" fmla="*/ 754145 w 2899561"/>
              <a:gd name="connsiteY1" fmla="*/ 964679 h 1134361"/>
              <a:gd name="connsiteX2" fmla="*/ 1234912 w 2899561"/>
              <a:gd name="connsiteY2" fmla="*/ 432263 h 1134361"/>
              <a:gd name="connsiteX3" fmla="*/ 2614859 w 2899561"/>
              <a:gd name="connsiteY3" fmla="*/ 324444 h 1134361"/>
              <a:gd name="connsiteX4" fmla="*/ 2899561 w 2899561"/>
              <a:gd name="connsiteY4" fmla="*/ 0 h 1134361"/>
              <a:gd name="connsiteX0" fmla="*/ 0 w 2614859"/>
              <a:gd name="connsiteY0" fmla="*/ 809917 h 809917"/>
              <a:gd name="connsiteX1" fmla="*/ 754145 w 2614859"/>
              <a:gd name="connsiteY1" fmla="*/ 640235 h 809917"/>
              <a:gd name="connsiteX2" fmla="*/ 1234912 w 2614859"/>
              <a:gd name="connsiteY2" fmla="*/ 107819 h 809917"/>
              <a:gd name="connsiteX3" fmla="*/ 2614859 w 2614859"/>
              <a:gd name="connsiteY3" fmla="*/ 0 h 809917"/>
              <a:gd name="connsiteX0" fmla="*/ 0 w 1234912"/>
              <a:gd name="connsiteY0" fmla="*/ 702098 h 702098"/>
              <a:gd name="connsiteX1" fmla="*/ 754145 w 1234912"/>
              <a:gd name="connsiteY1" fmla="*/ 532416 h 702098"/>
              <a:gd name="connsiteX2" fmla="*/ 1234912 w 1234912"/>
              <a:gd name="connsiteY2" fmla="*/ 0 h 702098"/>
              <a:gd name="connsiteX0" fmla="*/ 0 w 1912250"/>
              <a:gd name="connsiteY0" fmla="*/ 1301411 h 1301411"/>
              <a:gd name="connsiteX1" fmla="*/ 754145 w 1912250"/>
              <a:gd name="connsiteY1" fmla="*/ 1131729 h 1301411"/>
              <a:gd name="connsiteX2" fmla="*/ 1912250 w 1912250"/>
              <a:gd name="connsiteY2" fmla="*/ 0 h 1301411"/>
              <a:gd name="connsiteX0" fmla="*/ 0 w 1912250"/>
              <a:gd name="connsiteY0" fmla="*/ 1301411 h 1301411"/>
              <a:gd name="connsiteX1" fmla="*/ 754145 w 1912250"/>
              <a:gd name="connsiteY1" fmla="*/ 1131729 h 1301411"/>
              <a:gd name="connsiteX2" fmla="*/ 1912250 w 1912250"/>
              <a:gd name="connsiteY2" fmla="*/ 0 h 1301411"/>
              <a:gd name="connsiteX0" fmla="*/ 0 w 1912250"/>
              <a:gd name="connsiteY0" fmla="*/ 1301411 h 1301411"/>
              <a:gd name="connsiteX1" fmla="*/ 754145 w 1912250"/>
              <a:gd name="connsiteY1" fmla="*/ 1131729 h 1301411"/>
              <a:gd name="connsiteX2" fmla="*/ 1912250 w 1912250"/>
              <a:gd name="connsiteY2" fmla="*/ 0 h 1301411"/>
              <a:gd name="connsiteX0" fmla="*/ 0 w 1912250"/>
              <a:gd name="connsiteY0" fmla="*/ 1301411 h 1301411"/>
              <a:gd name="connsiteX1" fmla="*/ 1912250 w 1912250"/>
              <a:gd name="connsiteY1" fmla="*/ 0 h 1301411"/>
              <a:gd name="connsiteX0" fmla="*/ 0 w 1912250"/>
              <a:gd name="connsiteY0" fmla="*/ 1301411 h 1301411"/>
              <a:gd name="connsiteX1" fmla="*/ 1912250 w 1912250"/>
              <a:gd name="connsiteY1" fmla="*/ 0 h 1301411"/>
              <a:gd name="connsiteX0" fmla="*/ 0 w 1912250"/>
              <a:gd name="connsiteY0" fmla="*/ 1301411 h 1301411"/>
              <a:gd name="connsiteX1" fmla="*/ 1912250 w 1912250"/>
              <a:gd name="connsiteY1" fmla="*/ 0 h 1301411"/>
              <a:gd name="connsiteX0" fmla="*/ 0 w 1912250"/>
              <a:gd name="connsiteY0" fmla="*/ 1301411 h 1301411"/>
              <a:gd name="connsiteX1" fmla="*/ 1912250 w 1912250"/>
              <a:gd name="connsiteY1" fmla="*/ 0 h 1301411"/>
              <a:gd name="connsiteX0" fmla="*/ 0 w 1912250"/>
              <a:gd name="connsiteY0" fmla="*/ 1375298 h 1375298"/>
              <a:gd name="connsiteX1" fmla="*/ 1912250 w 1912250"/>
              <a:gd name="connsiteY1" fmla="*/ 0 h 1375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912250" h="1375298">
                <a:moveTo>
                  <a:pt x="0" y="1375298"/>
                </a:moveTo>
                <a:cubicBezTo>
                  <a:pt x="1092869" y="1179578"/>
                  <a:pt x="1741962" y="1008488"/>
                  <a:pt x="191225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Rectangle 38"/>
          <p:cNvSpPr>
            <a:spLocks noChangeAspect="1"/>
          </p:cNvSpPr>
          <p:nvPr/>
        </p:nvSpPr>
        <p:spPr>
          <a:xfrm rot="16200000">
            <a:off x="7296967" y="3364326"/>
            <a:ext cx="221034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 err="1" smtClean="0">
                <a:solidFill>
                  <a:schemeClr val="accent6"/>
                </a:solidFill>
              </a:rPr>
              <a:t>HRR</a:t>
            </a:r>
            <a:r>
              <a:rPr lang="fr-FR" sz="1200" b="1" baseline="-25000" dirty="0" err="1" smtClean="0">
                <a:solidFill>
                  <a:schemeClr val="accent6"/>
                </a:solidFill>
              </a:rPr>
              <a:t>critical</a:t>
            </a:r>
            <a:endParaRPr lang="fr-FR" sz="1200" baseline="-25000" dirty="0">
              <a:solidFill>
                <a:schemeClr val="accent6"/>
              </a:solidFill>
            </a:endParaRPr>
          </a:p>
        </p:txBody>
      </p:sp>
      <p:cxnSp>
        <p:nvCxnSpPr>
          <p:cNvPr id="43" name="Connecteur droit 42"/>
          <p:cNvCxnSpPr/>
          <p:nvPr/>
        </p:nvCxnSpPr>
        <p:spPr>
          <a:xfrm flipH="1">
            <a:off x="8262462" y="3628177"/>
            <a:ext cx="5934" cy="2069998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/>
              <p:cNvSpPr txBox="1"/>
              <p:nvPr/>
            </p:nvSpPr>
            <p:spPr>
              <a:xfrm>
                <a:off x="2121730" y="3368917"/>
                <a:ext cx="4074519" cy="279275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CH" b="0" i="1" smtClean="0">
                          <a:solidFill>
                            <a:schemeClr val="accent6"/>
                          </a:solidFill>
                          <a:latin typeface="Cambria Math" charset="0"/>
                        </a:rPr>
                        <m:t>𝑡</m:t>
                      </m:r>
                      <m:r>
                        <a:rPr lang="fr-CH" b="0" i="1" baseline="-25000" smtClean="0">
                          <a:solidFill>
                            <a:schemeClr val="accent6"/>
                          </a:solidFill>
                          <a:latin typeface="Cambria Math" charset="0"/>
                        </a:rPr>
                        <m:t>𝑘𝑛𝑜𝑐𝑘𝑑𝑜𝑤𝑛</m:t>
                      </m:r>
                      <m:r>
                        <a:rPr lang="fr-CH" b="0" i="1" smtClean="0">
                          <a:solidFill>
                            <a:schemeClr val="accent6"/>
                          </a:solidFill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mr-IN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mr-IN" b="0" i="1" smtClean="0">
                              <a:solidFill>
                                <a:schemeClr val="accent6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𝛼</m:t>
                          </m:r>
                          <m:r>
                            <a:rPr lang="fr-CH" b="0" i="1" smtClean="0">
                              <a:solidFill>
                                <a:schemeClr val="accent6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  </m:t>
                          </m:r>
                          <m:r>
                            <a:rPr lang="fr-CH" b="0" i="1" smtClean="0">
                              <a:solidFill>
                                <a:schemeClr val="accent6"/>
                              </a:solidFill>
                              <a:latin typeface="Cambria Math" charset="0"/>
                            </a:rPr>
                            <m:t>𝐻𝑅𝑅</m:t>
                          </m:r>
                          <m:r>
                            <a:rPr lang="fr-CH" b="0" i="1" smtClean="0">
                              <a:solidFill>
                                <a:schemeClr val="accent6"/>
                              </a:solidFill>
                              <a:latin typeface="Cambria Math" charset="0"/>
                            </a:rPr>
                            <m:t> (</m:t>
                          </m:r>
                          <m:r>
                            <a:rPr lang="fr-CH" b="0" i="1" smtClean="0">
                              <a:solidFill>
                                <a:schemeClr val="accent6"/>
                              </a:solidFill>
                              <a:latin typeface="Cambria Math" charset="0"/>
                            </a:rPr>
                            <m:t>𝑡</m:t>
                          </m:r>
                          <m:r>
                            <a:rPr lang="fr-CH" b="0" i="1" smtClean="0">
                              <a:solidFill>
                                <a:schemeClr val="accent6"/>
                              </a:solidFill>
                              <a:latin typeface="Cambria Math" charset="0"/>
                            </a:rPr>
                            <m:t>)</m:t>
                          </m:r>
                        </m:num>
                        <m:den>
                          <m:r>
                            <a:rPr lang="fr-CH" b="0" i="1" smtClean="0">
                              <a:solidFill>
                                <a:schemeClr val="accent6"/>
                              </a:solidFill>
                              <a:latin typeface="Cambria Math" charset="0"/>
                            </a:rPr>
                            <m:t>𝐻𝑅𝑅</m:t>
                          </m:r>
                          <m:r>
                            <a:rPr lang="fr-CH" b="0" i="1" baseline="-25000" smtClean="0">
                              <a:solidFill>
                                <a:schemeClr val="accent6"/>
                              </a:solidFill>
                              <a:latin typeface="Cambria Math" charset="0"/>
                            </a:rPr>
                            <m:t>𝑐𝑟𝑖𝑡𝑖𝑐𝑎𝑙</m:t>
                          </m:r>
                          <m:r>
                            <a:rPr lang="fr-CH" b="0" i="1" smtClean="0">
                              <a:solidFill>
                                <a:schemeClr val="accent6"/>
                              </a:solidFill>
                              <a:latin typeface="Cambria Math" charset="0"/>
                            </a:rPr>
                            <m:t> −</m:t>
                          </m:r>
                          <m:r>
                            <a:rPr lang="fr-CH" b="0" i="1" smtClean="0">
                              <a:solidFill>
                                <a:schemeClr val="accent6"/>
                              </a:solidFill>
                              <a:latin typeface="Cambria Math" charset="0"/>
                            </a:rPr>
                            <m:t>𝐻𝑅𝑅</m:t>
                          </m:r>
                          <m:r>
                            <a:rPr lang="fr-CH" b="0" i="1" smtClean="0">
                              <a:solidFill>
                                <a:schemeClr val="accent6"/>
                              </a:solidFill>
                              <a:latin typeface="Cambria Math" charset="0"/>
                            </a:rPr>
                            <m:t> (</m:t>
                          </m:r>
                          <m:r>
                            <a:rPr lang="fr-CH" b="0" i="1" smtClean="0">
                              <a:solidFill>
                                <a:schemeClr val="accent6"/>
                              </a:solidFill>
                              <a:latin typeface="Cambria Math" charset="0"/>
                            </a:rPr>
                            <m:t>𝑡</m:t>
                          </m:r>
                          <m:r>
                            <a:rPr lang="fr-CH" b="0" i="1" smtClean="0">
                              <a:solidFill>
                                <a:schemeClr val="accent6"/>
                              </a:solidFill>
                              <a:latin typeface="Cambria Math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fr-FR" dirty="0" smtClean="0">
                  <a:solidFill>
                    <a:schemeClr val="accent6"/>
                  </a:solidFill>
                </a:endParaRPr>
              </a:p>
              <a:p>
                <a:endParaRPr lang="fr-FR" sz="1500" dirty="0" smtClean="0">
                  <a:solidFill>
                    <a:schemeClr val="accent6"/>
                  </a:solidFill>
                </a:endParaRPr>
              </a:p>
              <a:p>
                <a:endParaRPr lang="en-US" sz="1500" dirty="0" smtClean="0">
                  <a:solidFill>
                    <a:schemeClr val="accent6"/>
                  </a:solidFill>
                  <a:latin typeface="Times New Roman" charset="0"/>
                  <a:ea typeface="Times New Roman" charset="0"/>
                  <a:cs typeface="Times New Roman" charset="0"/>
                </a:endParaRPr>
              </a:p>
              <a:p>
                <a:r>
                  <a:rPr lang="en-US" sz="1500" dirty="0" err="1" smtClean="0">
                    <a:solidFill>
                      <a:schemeClr val="accent6"/>
                    </a:solidFill>
                    <a:latin typeface="Cambria Math" charset="0"/>
                    <a:ea typeface="Cambria Math" charset="0"/>
                    <a:cs typeface="Cambria Math" charset="0"/>
                  </a:rPr>
                  <a:t>HRR</a:t>
                </a:r>
                <a:r>
                  <a:rPr lang="en-US" sz="1500" baseline="-25000" dirty="0" err="1" smtClean="0">
                    <a:solidFill>
                      <a:schemeClr val="accent6"/>
                    </a:solidFill>
                    <a:latin typeface="Cambria Math" charset="0"/>
                    <a:ea typeface="Cambria Math" charset="0"/>
                    <a:cs typeface="Cambria Math" charset="0"/>
                  </a:rPr>
                  <a:t>critical</a:t>
                </a:r>
                <a:r>
                  <a:rPr lang="en-US" sz="1500" dirty="0" smtClean="0">
                    <a:solidFill>
                      <a:schemeClr val="accent6"/>
                    </a:solidFill>
                    <a:latin typeface="Cambria Math" charset="0"/>
                    <a:ea typeface="Cambria Math" charset="0"/>
                    <a:cs typeface="Cambria Math" charset="0"/>
                  </a:rPr>
                  <a:t> </a:t>
                </a:r>
                <a:r>
                  <a:rPr lang="en-US" sz="1500" dirty="0">
                    <a:solidFill>
                      <a:schemeClr val="accent6"/>
                    </a:solidFill>
                    <a:latin typeface="Cambria Math" charset="0"/>
                    <a:ea typeface="Cambria Math" charset="0"/>
                    <a:cs typeface="Cambria Math" charset="0"/>
                  </a:rPr>
                  <a:t>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500">
                        <a:solidFill>
                          <a:schemeClr val="accent6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α</m:t>
                    </m:r>
                  </m:oMath>
                </a14:m>
                <a:r>
                  <a:rPr lang="en-US" sz="1500" dirty="0">
                    <a:solidFill>
                      <a:schemeClr val="accent6"/>
                    </a:solidFill>
                    <a:latin typeface="Cambria Math" charset="0"/>
                    <a:ea typeface="Cambria Math" charset="0"/>
                    <a:cs typeface="Cambria Math" charset="0"/>
                  </a:rPr>
                  <a:t> </a:t>
                </a:r>
                <a:r>
                  <a:rPr lang="en-US" sz="1500" dirty="0" smtClean="0">
                    <a:solidFill>
                      <a:schemeClr val="accent6"/>
                    </a:solidFill>
                    <a:latin typeface="Cambria Math" charset="0"/>
                    <a:ea typeface="Cambria Math" charset="0"/>
                    <a:cs typeface="Cambria Math" charset="0"/>
                  </a:rPr>
                  <a:t>are </a:t>
                </a:r>
                <a:r>
                  <a:rPr lang="en-US" sz="1500" dirty="0">
                    <a:solidFill>
                      <a:schemeClr val="accent6"/>
                    </a:solidFill>
                    <a:latin typeface="Cambria Math" charset="0"/>
                    <a:ea typeface="Cambria Math" charset="0"/>
                    <a:cs typeface="Cambria Math" charset="0"/>
                  </a:rPr>
                  <a:t>probabilistic distributions</a:t>
                </a:r>
              </a:p>
              <a:p>
                <a:pPr lvl="1"/>
                <a:endParaRPr lang="en-US" sz="1500" dirty="0">
                  <a:solidFill>
                    <a:schemeClr val="accent6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1500" i="1" dirty="0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accPr>
                      <m:e>
                        <m:r>
                          <a:rPr lang="en-US" sz="1500" i="1" dirty="0">
                            <a:solidFill>
                              <a:schemeClr val="accent6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𝐻𝑅𝑅</m:t>
                        </m:r>
                        <m:r>
                          <a:rPr lang="en-US" sz="1500" i="1" baseline="-25000" dirty="0" err="1">
                            <a:solidFill>
                              <a:schemeClr val="accent6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𝑐𝑟𝑖𝑡𝑖𝑐𝑎𝑙</m:t>
                        </m:r>
                      </m:e>
                    </m:acc>
                  </m:oMath>
                </a14:m>
                <a:r>
                  <a:rPr lang="en-US" sz="1500" dirty="0">
                    <a:solidFill>
                      <a:schemeClr val="accent6"/>
                    </a:solidFill>
                    <a:latin typeface="Cambria Math" charset="0"/>
                    <a:ea typeface="Cambria Math" charset="0"/>
                    <a:cs typeface="Cambria Math" charset="0"/>
                  </a:rPr>
                  <a:t> = 20 MW </a:t>
                </a:r>
                <a:r>
                  <a:rPr lang="en-US" sz="1500" dirty="0" smtClean="0">
                    <a:solidFill>
                      <a:schemeClr val="accent6"/>
                    </a:solidFill>
                    <a:latin typeface="Cambria Math" charset="0"/>
                    <a:ea typeface="Cambria Math" charset="0"/>
                    <a:cs typeface="Cambria Math" charset="0"/>
                  </a:rPr>
                  <a:t>based </a:t>
                </a:r>
                <a:r>
                  <a:rPr lang="en-US" sz="1500" dirty="0">
                    <a:solidFill>
                      <a:schemeClr val="accent6"/>
                    </a:solidFill>
                    <a:latin typeface="Cambria Math" charset="0"/>
                    <a:ea typeface="Cambria Math" charset="0"/>
                    <a:cs typeface="Cambria Math" charset="0"/>
                  </a:rPr>
                  <a:t>on </a:t>
                </a:r>
                <a:r>
                  <a:rPr lang="en-US" sz="1500" dirty="0" smtClean="0">
                    <a:solidFill>
                      <a:schemeClr val="accent6"/>
                    </a:solidFill>
                    <a:latin typeface="Cambria Math" charset="0"/>
                    <a:ea typeface="Cambria Math" charset="0"/>
                    <a:cs typeface="Cambria Math" charset="0"/>
                  </a:rPr>
                  <a:t>firefighting water flowrate - Barnett</a:t>
                </a:r>
                <a:r>
                  <a:rPr lang="en-US" sz="1500" dirty="0">
                    <a:solidFill>
                      <a:schemeClr val="accent6"/>
                    </a:solidFill>
                    <a:latin typeface="Cambria Math" charset="0"/>
                    <a:ea typeface="Cambria Math" charset="0"/>
                    <a:cs typeface="Cambria Math" charset="0"/>
                  </a:rPr>
                  <a:t>, C. SFPE NZ (2004)</a:t>
                </a:r>
              </a:p>
              <a:p>
                <a:pPr lvl="1"/>
                <a:endParaRPr lang="en-US" sz="1500" dirty="0">
                  <a:solidFill>
                    <a:schemeClr val="accent6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500">
                        <a:solidFill>
                          <a:schemeClr val="accent6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α</m:t>
                    </m:r>
                  </m:oMath>
                </a14:m>
                <a:r>
                  <a:rPr lang="en-US" sz="1500" dirty="0">
                    <a:solidFill>
                      <a:schemeClr val="accent6"/>
                    </a:solidFill>
                    <a:latin typeface="Cambria Math" charset="0"/>
                    <a:ea typeface="Cambria Math" charset="0"/>
                    <a:cs typeface="Cambria Math" charset="0"/>
                  </a:rPr>
                  <a:t> is adjusted to fit experimental </a:t>
                </a:r>
                <a:r>
                  <a:rPr lang="en-US" sz="1500" dirty="0" smtClean="0">
                    <a:solidFill>
                      <a:schemeClr val="accent6"/>
                    </a:solidFill>
                    <a:latin typeface="Cambria Math" charset="0"/>
                    <a:ea typeface="Cambria Math" charset="0"/>
                    <a:cs typeface="Cambria Math" charset="0"/>
                  </a:rPr>
                  <a:t>data</a:t>
                </a:r>
                <a:endParaRPr lang="fr-FR" sz="1500" dirty="0">
                  <a:solidFill>
                    <a:schemeClr val="accent6"/>
                  </a:solidFill>
                  <a:latin typeface="Times New Roman" charset="0"/>
                  <a:ea typeface="Times New Roman" charset="0"/>
                  <a:cs typeface="Times New Roman" charset="0"/>
                </a:endParaRPr>
              </a:p>
              <a:p>
                <a:pPr lvl="1"/>
                <a:endParaRPr lang="en-US" sz="1200" dirty="0" smtClean="0">
                  <a:solidFill>
                    <a:schemeClr val="accent6"/>
                  </a:solidFill>
                </a:endParaRPr>
              </a:p>
              <a:p>
                <a:pPr lvl="1"/>
                <a:endParaRPr lang="fr-FR" sz="1200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13" name="ZoneTexte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1730" y="3368917"/>
                <a:ext cx="4074519" cy="2792752"/>
              </a:xfrm>
              <a:prstGeom prst="rect">
                <a:avLst/>
              </a:prstGeom>
              <a:blipFill rotWithShape="0">
                <a:blip r:embed="rId4"/>
                <a:stretch>
                  <a:fillRect l="-284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081541" y="6350323"/>
            <a:ext cx="2893226" cy="365125"/>
          </a:xfrm>
        </p:spPr>
        <p:txBody>
          <a:bodyPr/>
          <a:lstStyle/>
          <a:p>
            <a:r>
              <a:rPr lang="en-US" dirty="0" smtClean="0"/>
              <a:t>16.09.2017 - HSE-SEE-XP</a:t>
            </a:r>
          </a:p>
          <a:p>
            <a:r>
              <a:rPr lang="en-US" dirty="0" smtClean="0"/>
              <a:t>EDMS no: </a:t>
            </a:r>
            <a:r>
              <a:rPr lang="en-US" dirty="0"/>
              <a:t>1845209 v.1</a:t>
            </a:r>
          </a:p>
        </p:txBody>
      </p:sp>
      <p:sp>
        <p:nvSpPr>
          <p:cNvPr id="30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185376" y="6356350"/>
            <a:ext cx="501424" cy="365125"/>
          </a:xfrm>
        </p:spPr>
        <p:txBody>
          <a:bodyPr/>
          <a:lstStyle/>
          <a:p>
            <a:fld id="{17918391-D411-FE40-AAD7-861AE5233E0E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198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1" grpId="0" animBg="1"/>
      <p:bldP spid="50" grpId="0" animBg="1"/>
      <p:bldP spid="27" grpId="0"/>
      <p:bldP spid="28" grpId="0"/>
      <p:bldP spid="29" grpId="0" animBg="1"/>
      <p:bldP spid="39" grpId="0"/>
      <p:bldP spid="13" grpId="0" build="allAtOnce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ZoneTexte 46"/>
          <p:cNvSpPr txBox="1"/>
          <p:nvPr/>
        </p:nvSpPr>
        <p:spPr>
          <a:xfrm>
            <a:off x="1759979" y="1980891"/>
            <a:ext cx="69422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GB" dirty="0">
                <a:solidFill>
                  <a:srgbClr val="7F5C67"/>
                </a:solidFill>
              </a:rPr>
              <a:t>T</a:t>
            </a:r>
            <a:r>
              <a:rPr lang="en-GB" dirty="0" smtClean="0">
                <a:solidFill>
                  <a:srgbClr val="7F5C67"/>
                </a:solidFill>
              </a:rPr>
              <a:t>ime of </a:t>
            </a:r>
            <a:r>
              <a:rPr lang="en-GB" dirty="0">
                <a:solidFill>
                  <a:srgbClr val="7F5C67"/>
                </a:solidFill>
              </a:rPr>
              <a:t>activation </a:t>
            </a:r>
            <a:r>
              <a:rPr lang="en-GB" dirty="0" err="1">
                <a:solidFill>
                  <a:srgbClr val="7F5C67"/>
                </a:solidFill>
              </a:rPr>
              <a:t>t</a:t>
            </a:r>
            <a:r>
              <a:rPr lang="en-GB" baseline="-25000" dirty="0" err="1">
                <a:solidFill>
                  <a:srgbClr val="7F5C67"/>
                </a:solidFill>
              </a:rPr>
              <a:t>s</a:t>
            </a:r>
            <a:r>
              <a:rPr lang="en-GB" dirty="0">
                <a:solidFill>
                  <a:srgbClr val="7F5C67"/>
                </a:solidFill>
              </a:rPr>
              <a:t> </a:t>
            </a:r>
            <a:r>
              <a:rPr lang="en-GB" dirty="0" smtClean="0">
                <a:solidFill>
                  <a:srgbClr val="7F5C67"/>
                </a:solidFill>
              </a:rPr>
              <a:t>computed every </a:t>
            </a:r>
            <a:r>
              <a:rPr lang="en-GB" dirty="0">
                <a:solidFill>
                  <a:srgbClr val="7F5C67"/>
                </a:solidFill>
              </a:rPr>
              <a:t>time </a:t>
            </a:r>
            <a:r>
              <a:rPr lang="en-GB" dirty="0" smtClean="0">
                <a:solidFill>
                  <a:srgbClr val="7F5C67"/>
                </a:solidFill>
              </a:rPr>
              <a:t>step using Alpert’s correlations and assuming quasi-static fire. </a:t>
            </a:r>
            <a:endParaRPr lang="fr-FR" i="1" dirty="0">
              <a:solidFill>
                <a:srgbClr val="7F5C67"/>
              </a:solidFill>
            </a:endParaRPr>
          </a:p>
        </p:txBody>
      </p:sp>
      <p:sp>
        <p:nvSpPr>
          <p:cNvPr id="8" name="Chevron 7"/>
          <p:cNvSpPr/>
          <p:nvPr/>
        </p:nvSpPr>
        <p:spPr>
          <a:xfrm flipH="1">
            <a:off x="7861299" y="592802"/>
            <a:ext cx="324077" cy="664360"/>
          </a:xfrm>
          <a:prstGeom prst="chevron">
            <a:avLst/>
          </a:prstGeom>
          <a:solidFill>
            <a:schemeClr val="lt1">
              <a:alpha val="81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759980" y="1583516"/>
            <a:ext cx="6808926" cy="338554"/>
          </a:xfrm>
          <a:prstGeom prst="rect">
            <a:avLst/>
          </a:prstGeom>
          <a:solidFill>
            <a:srgbClr val="7F5C67"/>
          </a:solidFill>
          <a:scene3d>
            <a:camera prst="orthographicFront"/>
            <a:lightRig rig="threePt" dir="t"/>
          </a:scene3d>
          <a:sp3d>
            <a:contourClr>
              <a:schemeClr val="bg1"/>
            </a:contourClr>
          </a:sp3d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Sprinkler activation</a:t>
            </a:r>
            <a:endParaRPr lang="fr-FR" sz="1600" b="1" dirty="0">
              <a:solidFill>
                <a:schemeClr val="bg1"/>
              </a:solidFill>
            </a:endParaRPr>
          </a:p>
        </p:txBody>
      </p:sp>
      <p:sp>
        <p:nvSpPr>
          <p:cNvPr id="12" name="Signalisation droite 11"/>
          <p:cNvSpPr/>
          <p:nvPr/>
        </p:nvSpPr>
        <p:spPr>
          <a:xfrm>
            <a:off x="504642" y="696167"/>
            <a:ext cx="1974781" cy="474123"/>
          </a:xfrm>
          <a:prstGeom prst="homePlate">
            <a:avLst/>
          </a:prstGeom>
          <a:ln>
            <a:solidFill>
              <a:srgbClr val="7F5C67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rgbClr val="7F5C67"/>
                </a:solidFill>
              </a:rPr>
              <a:t>Sprinkler activation</a:t>
            </a:r>
            <a:endParaRPr lang="fr-FR" sz="1400" b="1" dirty="0">
              <a:solidFill>
                <a:srgbClr val="7F5C67"/>
              </a:solidFill>
            </a:endParaRPr>
          </a:p>
        </p:txBody>
      </p:sp>
      <p:sp>
        <p:nvSpPr>
          <p:cNvPr id="13" name="Chevron 12"/>
          <p:cNvSpPr/>
          <p:nvPr/>
        </p:nvSpPr>
        <p:spPr>
          <a:xfrm>
            <a:off x="2487439" y="678638"/>
            <a:ext cx="3328141" cy="471725"/>
          </a:xfrm>
          <a:prstGeom prst="chevron">
            <a:avLst/>
          </a:prstGeom>
          <a:ln>
            <a:solidFill>
              <a:srgbClr val="7F5C67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rgbClr val="7F5C67"/>
                </a:solidFill>
              </a:rPr>
              <a:t>Sprinkler action</a:t>
            </a:r>
            <a:endParaRPr lang="fr-FR" sz="1400" b="1" dirty="0">
              <a:solidFill>
                <a:srgbClr val="7F5C67"/>
              </a:solidFill>
            </a:endParaRPr>
          </a:p>
        </p:txBody>
      </p:sp>
      <p:sp>
        <p:nvSpPr>
          <p:cNvPr id="14" name="Chevron 13"/>
          <p:cNvSpPr/>
          <p:nvPr/>
        </p:nvSpPr>
        <p:spPr>
          <a:xfrm>
            <a:off x="2255251" y="486002"/>
            <a:ext cx="4316999" cy="771159"/>
          </a:xfrm>
          <a:prstGeom prst="chevron">
            <a:avLst/>
          </a:prstGeom>
          <a:solidFill>
            <a:schemeClr val="lt1">
              <a:alpha val="81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400" b="1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2031814" y="2904221"/>
                <a:ext cx="6537092" cy="35420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fr-FR" dirty="0" smtClean="0">
                    <a:solidFill>
                      <a:schemeClr val="accent5"/>
                    </a:solidFill>
                    <a:latin typeface="Cambria Math" charset="0"/>
                    <a:ea typeface="Cambria Math" charset="0"/>
                    <a:cs typeface="Cambria Math" charset="0"/>
                  </a:rPr>
                  <a:t>Time of activation:		 </a:t>
                </a:r>
                <a:r>
                  <a:rPr lang="en-GB" dirty="0" smtClean="0">
                    <a:latin typeface="Cambria Math" charset="0"/>
                    <a:ea typeface="Cambria Math" charset="0"/>
                    <a:cs typeface="Cambria Math" charset="0"/>
                  </a:rPr>
                  <a:t>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GB" b="0" i="1">
                            <a:solidFill>
                              <a:schemeClr val="accent5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𝑡</m:t>
                        </m:r>
                      </m:e>
                      <m:sub>
                        <m:r>
                          <a:rPr lang="en-GB" b="0" i="1">
                            <a:solidFill>
                              <a:schemeClr val="accent5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𝑠</m:t>
                        </m:r>
                      </m:sub>
                    </m:sSub>
                    <m:r>
                      <a:rPr lang="en-GB" b="0" i="1">
                        <a:solidFill>
                          <a:schemeClr val="accent5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f>
                      <m:fPr>
                        <m:ctrlPr>
                          <a:rPr lang="fr-FR" i="1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fPr>
                      <m:num>
                        <m:r>
                          <a:rPr lang="en-GB" b="0" i="1">
                            <a:solidFill>
                              <a:schemeClr val="accent5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𝑅𝑇𝐼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fr-FR" i="1">
                                <a:solidFill>
                                  <a:schemeClr val="accent5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radPr>
                          <m:deg/>
                          <m:e>
                            <m:sSub>
                              <m:sSubPr>
                                <m:ctrlPr>
                                  <a:rPr lang="fr-FR" i="1">
                                    <a:solidFill>
                                      <a:schemeClr val="accent5"/>
                                    </a:solidFill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en-GB" b="0" i="1">
                                    <a:solidFill>
                                      <a:schemeClr val="accent5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lang="en-GB" b="0" i="1">
                                    <a:solidFill>
                                      <a:schemeClr val="accent5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𝑔</m:t>
                                </m:r>
                              </m:sub>
                            </m:sSub>
                          </m:e>
                        </m:rad>
                      </m:den>
                    </m:f>
                    <m:r>
                      <m:rPr>
                        <m:nor/>
                      </m:rPr>
                      <a:rPr lang="en-GB">
                        <a:solidFill>
                          <a:schemeClr val="accent5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ln</m:t>
                    </m:r>
                    <m:d>
                      <m:dPr>
                        <m:ctrlPr>
                          <a:rPr lang="fr-FR" i="1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fr-FR" i="1">
                                <a:solidFill>
                                  <a:schemeClr val="accent5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fr-FR" i="1">
                                    <a:solidFill>
                                      <a:schemeClr val="accent5"/>
                                    </a:solidFill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en-GB" b="0" i="1">
                                    <a:solidFill>
                                      <a:schemeClr val="accent5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GB" b="0" i="1">
                                    <a:solidFill>
                                      <a:schemeClr val="accent5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𝑔</m:t>
                                </m:r>
                              </m:sub>
                            </m:sSub>
                            <m:r>
                              <a:rPr lang="en-GB" b="0" i="1">
                                <a:solidFill>
                                  <a:schemeClr val="accent5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fr-FR" i="1">
                                    <a:solidFill>
                                      <a:schemeClr val="accent5"/>
                                    </a:solidFill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en-GB" b="0" i="1">
                                    <a:solidFill>
                                      <a:schemeClr val="accent5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GB" b="0" i="1">
                                    <a:solidFill>
                                      <a:schemeClr val="accent5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𝑜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fr-FR" i="1">
                                    <a:solidFill>
                                      <a:schemeClr val="accent5"/>
                                    </a:solidFill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en-GB" b="0" i="1">
                                    <a:solidFill>
                                      <a:schemeClr val="accent5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GB" b="0" i="1">
                                    <a:solidFill>
                                      <a:schemeClr val="accent5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𝑔</m:t>
                                </m:r>
                              </m:sub>
                            </m:sSub>
                            <m:r>
                              <a:rPr lang="en-GB" b="0" i="1">
                                <a:solidFill>
                                  <a:schemeClr val="accent5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fr-FR" i="1">
                                    <a:solidFill>
                                      <a:schemeClr val="accent5"/>
                                    </a:solidFill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en-GB" b="0" i="1">
                                    <a:solidFill>
                                      <a:schemeClr val="accent5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GB" b="0" i="1">
                                    <a:solidFill>
                                      <a:schemeClr val="accent5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𝑑</m:t>
                                </m:r>
                              </m:sub>
                            </m:sSub>
                          </m:den>
                        </m:f>
                      </m:e>
                    </m:d>
                  </m:oMath>
                </a14:m>
                <a:r>
                  <a:rPr lang="fr-FR" dirty="0" smtClean="0">
                    <a:solidFill>
                      <a:schemeClr val="accent5"/>
                    </a:solidFill>
                    <a:latin typeface="Cambria Math" charset="0"/>
                    <a:ea typeface="Cambria Math" charset="0"/>
                    <a:cs typeface="Cambria Math" charset="0"/>
                  </a:rPr>
                  <a:t>    </a:t>
                </a:r>
              </a:p>
              <a:p>
                <a:endParaRPr lang="fr-FR" dirty="0" smtClean="0">
                  <a:solidFill>
                    <a:schemeClr val="accent5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endParaRPr lang="fr-FR" dirty="0" smtClean="0">
                  <a:solidFill>
                    <a:schemeClr val="accent5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endParaRPr lang="fr-FR" dirty="0">
                  <a:solidFill>
                    <a:schemeClr val="accent5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endParaRPr lang="fr-FR" dirty="0" smtClean="0">
                  <a:solidFill>
                    <a:schemeClr val="accent5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endParaRPr lang="fr-FR" dirty="0">
                  <a:solidFill>
                    <a:schemeClr val="accent5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r>
                  <a:rPr lang="fr-FR" dirty="0" err="1" smtClean="0">
                    <a:solidFill>
                      <a:schemeClr val="accent5"/>
                    </a:solidFill>
                    <a:latin typeface="Cambria Math" charset="0"/>
                    <a:ea typeface="Cambria Math" charset="0"/>
                    <a:cs typeface="Cambria Math" charset="0"/>
                  </a:rPr>
                  <a:t>Gas</a:t>
                </a:r>
                <a:r>
                  <a:rPr lang="fr-FR" dirty="0" smtClean="0">
                    <a:solidFill>
                      <a:schemeClr val="accent5"/>
                    </a:solidFill>
                    <a:latin typeface="Cambria Math" charset="0"/>
                    <a:ea typeface="Cambria Math" charset="0"/>
                    <a:cs typeface="Cambria Math" charset="0"/>
                  </a:rPr>
                  <a:t> </a:t>
                </a:r>
                <a:r>
                  <a:rPr lang="fr-FR" dirty="0" err="1" smtClean="0">
                    <a:solidFill>
                      <a:schemeClr val="accent5"/>
                    </a:solidFill>
                    <a:latin typeface="Cambria Math" charset="0"/>
                    <a:ea typeface="Cambria Math" charset="0"/>
                    <a:cs typeface="Cambria Math" charset="0"/>
                  </a:rPr>
                  <a:t>temperature</a:t>
                </a:r>
                <a:r>
                  <a:rPr lang="fr-FR" dirty="0" smtClean="0">
                    <a:solidFill>
                      <a:schemeClr val="accent5"/>
                    </a:solidFill>
                    <a:latin typeface="Cambria Math" charset="0"/>
                    <a:ea typeface="Cambria Math" charset="0"/>
                    <a:cs typeface="Cambria Math" charset="0"/>
                  </a:rPr>
                  <a:t>:		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i="1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GB" b="0" i="1">
                            <a:solidFill>
                              <a:schemeClr val="accent5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𝑇</m:t>
                        </m:r>
                      </m:e>
                      <m:sub>
                        <m:r>
                          <a:rPr lang="en-GB" b="0" i="1">
                            <a:solidFill>
                              <a:schemeClr val="accent5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𝑔</m:t>
                        </m:r>
                      </m:sub>
                    </m:sSub>
                    <m:d>
                      <m:dPr>
                        <m:ctrlPr>
                          <a:rPr lang="fr-FR" i="1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GB" b="0" i="1">
                            <a:solidFill>
                              <a:schemeClr val="accent5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  <m:r>
                          <a:rPr lang="en-GB" b="0" i="1">
                            <a:solidFill>
                              <a:schemeClr val="accent5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</m:t>
                        </m:r>
                        <m:r>
                          <a:rPr lang="en-GB" b="0" i="1">
                            <a:solidFill>
                              <a:schemeClr val="accent5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𝑡</m:t>
                        </m:r>
                      </m:e>
                    </m:d>
                    <m:r>
                      <a:rPr lang="en-GB" b="0" i="1">
                        <a:solidFill>
                          <a:schemeClr val="accent5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=5.39∗</m:t>
                    </m:r>
                    <m:f>
                      <m:fPr>
                        <m:ctrlPr>
                          <a:rPr lang="fr-FR" i="1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fr-FR" i="1">
                                <a:solidFill>
                                  <a:schemeClr val="accent5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fr-FR" i="1">
                                    <a:solidFill>
                                      <a:schemeClr val="accent5"/>
                                    </a:solidFill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dPr>
                              <m:e>
                                <m:r>
                                  <a:rPr lang="en-GB" b="0" i="1">
                                    <a:solidFill>
                                      <a:schemeClr val="accent5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𝑋𝑐</m:t>
                                </m:r>
                                <m:f>
                                  <m:fPr>
                                    <m:ctrlPr>
                                      <a:rPr lang="fr-FR" i="1">
                                        <a:solidFill>
                                          <a:schemeClr val="accent5"/>
                                        </a:solidFill>
                                        <a:latin typeface="Cambria Math" panose="02040503050406030204" pitchFamily="18" charset="0"/>
                                        <a:ea typeface="Cambria Math" charset="0"/>
                                        <a:cs typeface="Cambria Math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>
                                        <a:solidFill>
                                          <a:schemeClr val="accent5"/>
                                        </a:solidFill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𝑄</m:t>
                                    </m:r>
                                    <m:d>
                                      <m:dPr>
                                        <m:ctrlPr>
                                          <a:rPr lang="fr-FR" i="1">
                                            <a:solidFill>
                                              <a:schemeClr val="accent5"/>
                                            </a:solidFill>
                                            <a:latin typeface="Cambria Math" panose="02040503050406030204" pitchFamily="18" charset="0"/>
                                            <a:ea typeface="Cambria Math" charset="0"/>
                                            <a:cs typeface="Cambria Math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b="0" i="1">
                                            <a:solidFill>
                                              <a:schemeClr val="accent5"/>
                                            </a:solidFill>
                                            <a:latin typeface="Cambria Math" charset="0"/>
                                            <a:ea typeface="Cambria Math" charset="0"/>
                                            <a:cs typeface="Cambria Math" charset="0"/>
                                          </a:rPr>
                                          <m:t>𝑡</m:t>
                                        </m:r>
                                      </m:e>
                                    </m:d>
                                  </m:num>
                                  <m:den>
                                    <m:r>
                                      <a:rPr lang="en-GB" b="0" i="1">
                                        <a:solidFill>
                                          <a:schemeClr val="accent5"/>
                                        </a:solidFill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𝑥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f>
                              <m:fPr>
                                <m:ctrlPr>
                                  <a:rPr lang="fr-FR" i="1">
                                    <a:solidFill>
                                      <a:schemeClr val="accent5"/>
                                    </a:solidFill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fPr>
                              <m:num>
                                <m:r>
                                  <a:rPr lang="en-GB" b="0" i="1">
                                    <a:solidFill>
                                      <a:schemeClr val="accent5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en-GB" b="0" i="1">
                                    <a:solidFill>
                                      <a:schemeClr val="accent5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3</m:t>
                                </m:r>
                              </m:den>
                            </m:f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fr-FR" i="1">
                                <a:solidFill>
                                  <a:schemeClr val="accent5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GB" b="0" i="1">
                                <a:solidFill>
                                  <a:schemeClr val="accent5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𝐻</m:t>
                            </m:r>
                          </m:e>
                          <m:sup>
                            <m:f>
                              <m:fPr>
                                <m:ctrlPr>
                                  <a:rPr lang="fr-FR" i="1">
                                    <a:solidFill>
                                      <a:schemeClr val="accent5"/>
                                    </a:solidFill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fPr>
                              <m:num>
                                <m:r>
                                  <a:rPr lang="en-GB" b="0" i="1">
                                    <a:solidFill>
                                      <a:schemeClr val="accent5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5</m:t>
                                </m:r>
                              </m:num>
                              <m:den>
                                <m:r>
                                  <a:rPr lang="en-GB" b="0" i="1">
                                    <a:solidFill>
                                      <a:schemeClr val="accent5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3</m:t>
                                </m:r>
                              </m:den>
                            </m:f>
                          </m:sup>
                        </m:sSup>
                      </m:den>
                    </m:f>
                    <m:r>
                      <a:rPr lang="en-GB" b="0" i="1">
                        <a:solidFill>
                          <a:schemeClr val="accent5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sSub>
                      <m:sSubPr>
                        <m:ctrlPr>
                          <a:rPr lang="fr-FR" i="1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GB" b="0" i="1">
                            <a:solidFill>
                              <a:schemeClr val="accent5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𝑇</m:t>
                        </m:r>
                      </m:e>
                      <m:sub>
                        <m:r>
                          <a:rPr lang="en-GB" b="0" i="1">
                            <a:solidFill>
                              <a:schemeClr val="accent5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𝑜</m:t>
                        </m:r>
                      </m:sub>
                    </m:sSub>
                  </m:oMath>
                </a14:m>
                <a:endParaRPr lang="fr-CH" i="1" dirty="0" smtClean="0">
                  <a:solidFill>
                    <a:schemeClr val="accent5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r>
                  <a:rPr lang="fr-CH" dirty="0" err="1" smtClean="0">
                    <a:solidFill>
                      <a:schemeClr val="accent5"/>
                    </a:solidFill>
                    <a:latin typeface="Cambria Math" charset="0"/>
                    <a:ea typeface="Cambria Math" charset="0"/>
                    <a:cs typeface="Cambria Math" charset="0"/>
                  </a:rPr>
                  <a:t>Gas</a:t>
                </a:r>
                <a:r>
                  <a:rPr lang="fr-CH" dirty="0" smtClean="0">
                    <a:solidFill>
                      <a:schemeClr val="accent5"/>
                    </a:solidFill>
                    <a:latin typeface="Cambria Math" charset="0"/>
                    <a:ea typeface="Cambria Math" charset="0"/>
                    <a:cs typeface="Cambria Math" charset="0"/>
                  </a:rPr>
                  <a:t> </a:t>
                </a:r>
                <a:r>
                  <a:rPr lang="fr-CH" dirty="0" err="1" smtClean="0">
                    <a:solidFill>
                      <a:schemeClr val="accent5"/>
                    </a:solidFill>
                    <a:latin typeface="Cambria Math" charset="0"/>
                    <a:ea typeface="Cambria Math" charset="0"/>
                    <a:cs typeface="Cambria Math" charset="0"/>
                  </a:rPr>
                  <a:t>velocity</a:t>
                </a:r>
                <a:r>
                  <a:rPr lang="fr-CH" dirty="0" smtClean="0">
                    <a:solidFill>
                      <a:schemeClr val="accent5"/>
                    </a:solidFill>
                    <a:latin typeface="Cambria Math" charset="0"/>
                    <a:ea typeface="Cambria Math" charset="0"/>
                    <a:cs typeface="Cambria Math" charset="0"/>
                  </a:rPr>
                  <a:t>:		</a:t>
                </a:r>
                <a14:m>
                  <m:oMath xmlns:m="http://schemas.openxmlformats.org/officeDocument/2006/math">
                    <m:r>
                      <a:rPr lang="fr-CH" b="0" i="0" smtClean="0">
                        <a:solidFill>
                          <a:schemeClr val="accent5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sSub>
                      <m:sSubPr>
                        <m:ctrlPr>
                          <a:rPr lang="fr-FR" i="1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GB" b="0" i="1">
                            <a:solidFill>
                              <a:schemeClr val="accent5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𝑢</m:t>
                        </m:r>
                      </m:e>
                      <m:sub>
                        <m:r>
                          <a:rPr lang="en-GB" b="0" i="1">
                            <a:solidFill>
                              <a:schemeClr val="accent5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𝑔</m:t>
                        </m:r>
                      </m:sub>
                    </m:sSub>
                    <m:r>
                      <a:rPr lang="en-GB" b="0" i="1">
                        <a:solidFill>
                          <a:schemeClr val="accent5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(</m:t>
                    </m:r>
                    <m:r>
                      <a:rPr lang="en-GB" b="0" i="1">
                        <a:solidFill>
                          <a:schemeClr val="accent5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GB" b="0" i="1">
                        <a:solidFill>
                          <a:schemeClr val="accent5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,</m:t>
                    </m:r>
                    <m:r>
                      <a:rPr lang="en-GB" b="0" i="1">
                        <a:solidFill>
                          <a:schemeClr val="accent5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𝑡</m:t>
                    </m:r>
                    <m:r>
                      <a:rPr lang="en-GB" b="0" i="1">
                        <a:solidFill>
                          <a:schemeClr val="accent5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)=</m:t>
                    </m:r>
                    <m:f>
                      <m:fPr>
                        <m:ctrlPr>
                          <a:rPr lang="fr-FR" i="1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fPr>
                      <m:num>
                        <m:r>
                          <a:rPr lang="en-GB" b="0" i="1">
                            <a:solidFill>
                              <a:schemeClr val="accent5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0.197·</m:t>
                        </m:r>
                        <m:sSup>
                          <m:sSupPr>
                            <m:ctrlPr>
                              <a:rPr lang="fr-FR" i="1">
                                <a:solidFill>
                                  <a:schemeClr val="accent5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fr-FR" i="1">
                                    <a:solidFill>
                                      <a:schemeClr val="accent5"/>
                                    </a:solidFill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dPr>
                              <m:e>
                                <m:r>
                                  <a:rPr lang="en-GB" b="0" i="1">
                                    <a:solidFill>
                                      <a:schemeClr val="accent5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𝑋𝑐</m:t>
                                </m:r>
                                <m:r>
                                  <a:rPr lang="en-GB" b="0" i="1">
                                    <a:solidFill>
                                      <a:schemeClr val="accent5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·</m:t>
                                </m:r>
                                <m:r>
                                  <a:rPr lang="en-GB" b="0" i="1">
                                    <a:solidFill>
                                      <a:schemeClr val="accent5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𝑄</m:t>
                                </m:r>
                                <m:d>
                                  <m:dPr>
                                    <m:ctrlPr>
                                      <a:rPr lang="fr-FR" i="1">
                                        <a:solidFill>
                                          <a:schemeClr val="accent5"/>
                                        </a:solidFill>
                                        <a:latin typeface="Cambria Math" panose="02040503050406030204" pitchFamily="18" charset="0"/>
                                        <a:ea typeface="Cambria Math" charset="0"/>
                                        <a:cs typeface="Cambria Math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b="0" i="1">
                                        <a:solidFill>
                                          <a:schemeClr val="accent5"/>
                                        </a:solidFill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𝑡</m:t>
                                    </m:r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en-GB" b="0" i="1">
                                <a:solidFill>
                                  <a:schemeClr val="accent5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1/3</m:t>
                            </m:r>
                          </m:sup>
                        </m:sSup>
                        <m:r>
                          <a:rPr lang="en-GB" b="0" i="1">
                            <a:solidFill>
                              <a:schemeClr val="accent5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·</m:t>
                        </m:r>
                        <m:sSup>
                          <m:sSupPr>
                            <m:ctrlPr>
                              <a:rPr lang="fr-FR" i="1">
                                <a:solidFill>
                                  <a:schemeClr val="accent5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GB" b="0" i="1">
                                <a:solidFill>
                                  <a:schemeClr val="accent5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𝐻</m:t>
                            </m:r>
                          </m:e>
                          <m:sup>
                            <m:r>
                              <a:rPr lang="en-GB" b="0" i="1">
                                <a:solidFill>
                                  <a:schemeClr val="accent5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1/2 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fr-FR" i="1">
                                <a:solidFill>
                                  <a:schemeClr val="accent5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GB" b="0" i="1">
                                <a:solidFill>
                                  <a:schemeClr val="accent5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b="0" i="1">
                                <a:solidFill>
                                  <a:schemeClr val="accent5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5/3</m:t>
                            </m:r>
                          </m:sup>
                        </m:sSup>
                      </m:den>
                    </m:f>
                  </m:oMath>
                </a14:m>
                <a:endParaRPr lang="fr-FR" dirty="0">
                  <a:solidFill>
                    <a:schemeClr val="accent5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endParaRPr lang="fr-FR" dirty="0">
                  <a:solidFill>
                    <a:schemeClr val="accent5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1814" y="2904221"/>
                <a:ext cx="6537092" cy="3542060"/>
              </a:xfrm>
              <a:prstGeom prst="rect">
                <a:avLst/>
              </a:prstGeom>
              <a:blipFill rotWithShape="0">
                <a:blip r:embed="rId3"/>
                <a:stretch>
                  <a:fillRect l="-74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6" descr="\\cern.ch\dfs\Users\o\oriosrub\Desktop\test_intervention\Alphert_VS_TFD.pn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8" t="30945" r="6948"/>
          <a:stretch/>
        </p:blipFill>
        <p:spPr bwMode="auto">
          <a:xfrm>
            <a:off x="2033638" y="3587725"/>
            <a:ext cx="3130805" cy="139711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081541" y="6350323"/>
            <a:ext cx="2893226" cy="365125"/>
          </a:xfrm>
        </p:spPr>
        <p:txBody>
          <a:bodyPr/>
          <a:lstStyle/>
          <a:p>
            <a:r>
              <a:rPr lang="en-US" dirty="0" smtClean="0"/>
              <a:t>16.09.2017 - HSE-SEE-XP</a:t>
            </a:r>
          </a:p>
          <a:p>
            <a:r>
              <a:rPr lang="en-US" dirty="0" smtClean="0"/>
              <a:t>EDMS no: </a:t>
            </a:r>
            <a:r>
              <a:rPr lang="en-US" dirty="0"/>
              <a:t>1845209 v.1</a:t>
            </a:r>
          </a:p>
        </p:txBody>
      </p:sp>
      <p:sp>
        <p:nvSpPr>
          <p:cNvPr id="1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185376" y="6356350"/>
            <a:ext cx="501424" cy="365125"/>
          </a:xfrm>
        </p:spPr>
        <p:txBody>
          <a:bodyPr/>
          <a:lstStyle/>
          <a:p>
            <a:fld id="{17918391-D411-FE40-AAD7-861AE5233E0E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979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ZoneTexte 46"/>
          <p:cNvSpPr txBox="1"/>
          <p:nvPr/>
        </p:nvSpPr>
        <p:spPr>
          <a:xfrm>
            <a:off x="1759979" y="1980891"/>
            <a:ext cx="6942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GB" dirty="0" smtClean="0">
                <a:solidFill>
                  <a:srgbClr val="7F5C67"/>
                </a:solidFill>
              </a:rPr>
              <a:t>As proposed </a:t>
            </a:r>
            <a:r>
              <a:rPr lang="en-GB" dirty="0">
                <a:solidFill>
                  <a:srgbClr val="7F5C67"/>
                </a:solidFill>
              </a:rPr>
              <a:t>in the Swedish construction code </a:t>
            </a:r>
            <a:r>
              <a:rPr lang="mr-IN" dirty="0" smtClean="0">
                <a:solidFill>
                  <a:srgbClr val="7F5C67"/>
                </a:solidFill>
              </a:rPr>
              <a:t>–</a:t>
            </a:r>
            <a:r>
              <a:rPr lang="fr-CH" dirty="0" smtClean="0">
                <a:solidFill>
                  <a:srgbClr val="7F5C67"/>
                </a:solidFill>
              </a:rPr>
              <a:t> </a:t>
            </a:r>
            <a:r>
              <a:rPr lang="fr-CH" i="1" dirty="0" smtClean="0">
                <a:solidFill>
                  <a:srgbClr val="7F5C67"/>
                </a:solidFill>
              </a:rPr>
              <a:t>§3.3.5 BBRAD</a:t>
            </a:r>
            <a:endParaRPr lang="fr-FR" i="1" dirty="0">
              <a:solidFill>
                <a:srgbClr val="7F5C67"/>
              </a:solidFill>
            </a:endParaRPr>
          </a:p>
        </p:txBody>
      </p:sp>
      <p:sp>
        <p:nvSpPr>
          <p:cNvPr id="35" name="Chevron 34"/>
          <p:cNvSpPr/>
          <p:nvPr/>
        </p:nvSpPr>
        <p:spPr>
          <a:xfrm flipH="1">
            <a:off x="7861299" y="592802"/>
            <a:ext cx="324077" cy="664360"/>
          </a:xfrm>
          <a:prstGeom prst="chevron">
            <a:avLst/>
          </a:prstGeom>
          <a:solidFill>
            <a:schemeClr val="lt1">
              <a:alpha val="81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759980" y="1583516"/>
            <a:ext cx="6808926" cy="338554"/>
          </a:xfrm>
          <a:prstGeom prst="rect">
            <a:avLst/>
          </a:prstGeom>
          <a:solidFill>
            <a:srgbClr val="7F5C67"/>
          </a:solidFill>
          <a:scene3d>
            <a:camera prst="orthographicFront"/>
            <a:lightRig rig="threePt" dir="t"/>
          </a:scene3d>
          <a:sp3d>
            <a:contourClr>
              <a:schemeClr val="bg1"/>
            </a:contourClr>
          </a:sp3d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Sprinkler action</a:t>
            </a:r>
            <a:endParaRPr lang="fr-FR" sz="1600" b="1" dirty="0">
              <a:solidFill>
                <a:schemeClr val="bg1"/>
              </a:solidFill>
            </a:endParaRPr>
          </a:p>
        </p:txBody>
      </p:sp>
      <p:sp>
        <p:nvSpPr>
          <p:cNvPr id="24" name="Signalisation droite 23"/>
          <p:cNvSpPr/>
          <p:nvPr/>
        </p:nvSpPr>
        <p:spPr>
          <a:xfrm>
            <a:off x="504642" y="696167"/>
            <a:ext cx="1974781" cy="474123"/>
          </a:xfrm>
          <a:prstGeom prst="homePlate">
            <a:avLst/>
          </a:prstGeom>
          <a:ln>
            <a:solidFill>
              <a:srgbClr val="7F5C67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rgbClr val="7F5C67"/>
                </a:solidFill>
              </a:rPr>
              <a:t>Sprinkler activation</a:t>
            </a:r>
            <a:endParaRPr lang="fr-FR" sz="1400" b="1" dirty="0">
              <a:solidFill>
                <a:srgbClr val="7F5C67"/>
              </a:solidFill>
            </a:endParaRPr>
          </a:p>
        </p:txBody>
      </p:sp>
      <p:sp>
        <p:nvSpPr>
          <p:cNvPr id="25" name="Chevron 24"/>
          <p:cNvSpPr/>
          <p:nvPr/>
        </p:nvSpPr>
        <p:spPr>
          <a:xfrm>
            <a:off x="2487439" y="678638"/>
            <a:ext cx="3328141" cy="471725"/>
          </a:xfrm>
          <a:prstGeom prst="chevron">
            <a:avLst/>
          </a:prstGeom>
          <a:ln>
            <a:solidFill>
              <a:srgbClr val="7F5C67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rgbClr val="7F5C67"/>
                </a:solidFill>
              </a:rPr>
              <a:t>Sprinkler action</a:t>
            </a:r>
            <a:endParaRPr lang="fr-FR" sz="1400" b="1" dirty="0">
              <a:solidFill>
                <a:srgbClr val="7F5C67"/>
              </a:solidFill>
            </a:endParaRPr>
          </a:p>
        </p:txBody>
      </p:sp>
      <p:sp>
        <p:nvSpPr>
          <p:cNvPr id="30" name="Chevron 29"/>
          <p:cNvSpPr/>
          <p:nvPr/>
        </p:nvSpPr>
        <p:spPr>
          <a:xfrm>
            <a:off x="74475" y="623932"/>
            <a:ext cx="2494063" cy="664360"/>
          </a:xfrm>
          <a:prstGeom prst="chevron">
            <a:avLst/>
          </a:prstGeom>
          <a:solidFill>
            <a:schemeClr val="lt1">
              <a:alpha val="81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400" b="1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2067339" y="2614669"/>
                <a:ext cx="6501567" cy="97661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en-GB" dirty="0" smtClean="0">
                    <a:solidFill>
                      <a:schemeClr val="accent6"/>
                    </a:solidFill>
                    <a:latin typeface="Cambria Math" charset="0"/>
                    <a:ea typeface="Cambria Math" charset="0"/>
                    <a:cs typeface="Cambria Math" charset="0"/>
                  </a:rPr>
                  <a:t>Heat Release Rate:	       	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GB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fr-FR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eqArrPr>
                          <m:e>
                            <m:acc>
                              <m:accPr>
                                <m:chr m:val="̇"/>
                                <m:ctrlPr>
                                  <a:rPr lang="fr-FR" i="1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lang="fr-FR" i="1">
                                        <a:solidFill>
                                          <a:schemeClr val="accent6"/>
                                        </a:solidFill>
                                        <a:latin typeface="Cambria Math" panose="02040503050406030204" pitchFamily="18" charset="0"/>
                                        <a:ea typeface="Cambria Math" charset="0"/>
                                        <a:cs typeface="Cambria Math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b="0" i="1">
                                        <a:solidFill>
                                          <a:schemeClr val="accent6"/>
                                        </a:solidFill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GB" b="0" i="1">
                                        <a:solidFill>
                                          <a:schemeClr val="accent6"/>
                                        </a:solidFill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𝑠</m:t>
                                    </m:r>
                                  </m:sub>
                                </m:sSub>
                              </m:e>
                            </m:acc>
                            <m:d>
                              <m:dPr>
                                <m:ctrlPr>
                                  <a:rPr lang="fr-FR" i="1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dPr>
                              <m:e>
                                <m:r>
                                  <a:rPr lang="en-GB" b="0" i="1">
                                    <a:solidFill>
                                      <a:schemeClr val="accent6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𝑡</m:t>
                                </m:r>
                              </m:e>
                            </m:d>
                            <m:r>
                              <a:rPr lang="en-GB" b="0" i="1">
                                <a:solidFill>
                                  <a:schemeClr val="accent6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=</m:t>
                            </m:r>
                            <m:f>
                              <m:fPr>
                                <m:ctrlPr>
                                  <a:rPr lang="fr-FR" i="1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fPr>
                              <m:num>
                                <m:r>
                                  <a:rPr lang="fr-CH" b="0" i="1" smtClean="0">
                                    <a:solidFill>
                                      <a:schemeClr val="accent6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GB" b="0" i="1">
                                    <a:solidFill>
                                      <a:schemeClr val="accent6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3</m:t>
                                </m:r>
                              </m:den>
                            </m:f>
                            <m:acc>
                              <m:accPr>
                                <m:chr m:val="̇"/>
                                <m:ctrlPr>
                                  <a:rPr lang="fr-FR" i="1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Times New Roman" charset="0"/>
                                    <a:cs typeface="Times New Roman" charset="0"/>
                                  </a:rPr>
                                </m:ctrlPr>
                              </m:accPr>
                              <m:e>
                                <m:r>
                                  <a:rPr lang="en-GB" b="0" i="1">
                                    <a:solidFill>
                                      <a:schemeClr val="accent6"/>
                                    </a:solidFill>
                                    <a:latin typeface="Cambria Math" charset="0"/>
                                    <a:ea typeface="Times New Roman" charset="0"/>
                                    <a:cs typeface="Times New Roman" charset="0"/>
                                  </a:rPr>
                                  <m:t>𝑞</m:t>
                                </m:r>
                              </m:e>
                            </m:acc>
                            <m:d>
                              <m:dPr>
                                <m:ctrlPr>
                                  <a:rPr lang="fr-FR" i="1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Times New Roman" charset="0"/>
                                    <a:cs typeface="Times New Roman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fr-FR" i="1">
                                        <a:solidFill>
                                          <a:schemeClr val="accent6"/>
                                        </a:solidFill>
                                        <a:latin typeface="Cambria Math" panose="02040503050406030204" pitchFamily="18" charset="0"/>
                                        <a:ea typeface="Times New Roman" charset="0"/>
                                        <a:cs typeface="Times New Roman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b="0" i="1">
                                        <a:solidFill>
                                          <a:schemeClr val="accent6"/>
                                        </a:solidFill>
                                        <a:latin typeface="Cambria Math" charset="0"/>
                                        <a:ea typeface="Times New Roman" charset="0"/>
                                        <a:cs typeface="Times New Roman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GB" b="0" i="1">
                                        <a:solidFill>
                                          <a:schemeClr val="accent6"/>
                                        </a:solidFill>
                                        <a:latin typeface="Cambria Math" charset="0"/>
                                        <a:ea typeface="Times New Roman" charset="0"/>
                                        <a:cs typeface="Times New Roman" charset="0"/>
                                      </a:rPr>
                                      <m:t>𝑠</m:t>
                                    </m:r>
                                  </m:sub>
                                </m:sSub>
                              </m:e>
                            </m:d>
                            <m:r>
                              <m:rPr>
                                <m:nor/>
                              </m:rPr>
                              <a:rPr lang="fr-CH" i="0" smtClean="0">
                                <a:solidFill>
                                  <a:schemeClr val="accent6"/>
                                </a:solidFill>
                                <a:latin typeface="Cambria Math" charset="0"/>
                                <a:ea typeface="Times New Roman" charset="0"/>
                                <a:cs typeface="Times New Roman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fr-CH" dirty="0">
                                <a:solidFill>
                                  <a:schemeClr val="accent6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if</m:t>
                            </m:r>
                            <m:r>
                              <m:rPr>
                                <m:nor/>
                              </m:rPr>
                              <a:rPr lang="fr-CH" dirty="0">
                                <a:solidFill>
                                  <a:schemeClr val="accent6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  </m:t>
                            </m:r>
                            <m:acc>
                              <m:accPr>
                                <m:chr m:val="̇"/>
                                <m:ctrlPr>
                                  <a:rPr lang="fr-FR" i="1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accPr>
                              <m:e>
                                <m:r>
                                  <a:rPr lang="en-GB" b="0" i="1">
                                    <a:solidFill>
                                      <a:schemeClr val="accent6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𝑞</m:t>
                                </m:r>
                              </m:e>
                            </m:acc>
                            <m:d>
                              <m:dPr>
                                <m:ctrlPr>
                                  <a:rPr lang="fr-FR" i="1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fr-FR" i="1">
                                        <a:solidFill>
                                          <a:schemeClr val="accent6"/>
                                        </a:solidFill>
                                        <a:latin typeface="Cambria Math" panose="02040503050406030204" pitchFamily="18" charset="0"/>
                                        <a:ea typeface="Cambria Math" charset="0"/>
                                        <a:cs typeface="Cambria Math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b="0" i="1">
                                        <a:solidFill>
                                          <a:schemeClr val="accent6"/>
                                        </a:solidFill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GB" b="0" i="1">
                                        <a:solidFill>
                                          <a:schemeClr val="accent6"/>
                                        </a:solidFill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𝑠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GB" b="0" i="1" smtClean="0">
                                <a:solidFill>
                                  <a:schemeClr val="accent6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≤5</m:t>
                            </m:r>
                            <m:r>
                              <a:rPr lang="en-GB" b="0" i="1">
                                <a:solidFill>
                                  <a:schemeClr val="accent6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𝑀𝑊</m:t>
                            </m:r>
                          </m:e>
                          <m:e>
                            <m:acc>
                              <m:accPr>
                                <m:chr m:val="̇"/>
                                <m:ctrlPr>
                                  <a:rPr lang="fr-FR" i="1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lang="fr-FR" i="1">
                                        <a:solidFill>
                                          <a:schemeClr val="accent6"/>
                                        </a:solidFill>
                                        <a:latin typeface="Cambria Math" panose="02040503050406030204" pitchFamily="18" charset="0"/>
                                        <a:ea typeface="Cambria Math" charset="0"/>
                                        <a:cs typeface="Cambria Math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b="0" i="1">
                                        <a:solidFill>
                                          <a:schemeClr val="accent6"/>
                                        </a:solidFill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GB" b="0" i="1">
                                        <a:solidFill>
                                          <a:schemeClr val="accent6"/>
                                        </a:solidFill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𝑠</m:t>
                                    </m:r>
                                  </m:sub>
                                </m:sSub>
                              </m:e>
                            </m:acc>
                            <m:d>
                              <m:dPr>
                                <m:ctrlPr>
                                  <a:rPr lang="fr-FR" i="1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dPr>
                              <m:e>
                                <m:r>
                                  <a:rPr lang="en-GB" b="0" i="1">
                                    <a:solidFill>
                                      <a:schemeClr val="accent6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𝑡</m:t>
                                </m:r>
                              </m:e>
                            </m:d>
                            <m:r>
                              <a:rPr lang="en-GB" b="0" i="1">
                                <a:solidFill>
                                  <a:schemeClr val="accent6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=</m:t>
                            </m:r>
                            <m:acc>
                              <m:accPr>
                                <m:chr m:val="̇"/>
                                <m:ctrlPr>
                                  <a:rPr lang="fr-FR" i="1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Times New Roman" charset="0"/>
                                    <a:cs typeface="Times New Roman" charset="0"/>
                                  </a:rPr>
                                </m:ctrlPr>
                              </m:accPr>
                              <m:e>
                                <m:r>
                                  <a:rPr lang="en-GB" b="0" i="1">
                                    <a:solidFill>
                                      <a:schemeClr val="accent6"/>
                                    </a:solidFill>
                                    <a:latin typeface="Cambria Math" charset="0"/>
                                    <a:ea typeface="Times New Roman" charset="0"/>
                                    <a:cs typeface="Times New Roman" charset="0"/>
                                  </a:rPr>
                                  <m:t>𝑞</m:t>
                                </m:r>
                              </m:e>
                            </m:acc>
                            <m:d>
                              <m:dPr>
                                <m:ctrlPr>
                                  <a:rPr lang="fr-FR" i="1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Times New Roman" charset="0"/>
                                    <a:cs typeface="Times New Roman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fr-FR" i="1">
                                        <a:solidFill>
                                          <a:schemeClr val="accent6"/>
                                        </a:solidFill>
                                        <a:latin typeface="Cambria Math" panose="02040503050406030204" pitchFamily="18" charset="0"/>
                                        <a:ea typeface="Times New Roman" charset="0"/>
                                        <a:cs typeface="Times New Roman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b="0" i="1">
                                        <a:solidFill>
                                          <a:schemeClr val="accent6"/>
                                        </a:solidFill>
                                        <a:latin typeface="Cambria Math" charset="0"/>
                                        <a:ea typeface="Times New Roman" charset="0"/>
                                        <a:cs typeface="Times New Roman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GB" b="0" i="1">
                                        <a:solidFill>
                                          <a:schemeClr val="accent6"/>
                                        </a:solidFill>
                                        <a:latin typeface="Cambria Math" charset="0"/>
                                        <a:ea typeface="Times New Roman" charset="0"/>
                                        <a:cs typeface="Times New Roman" charset="0"/>
                                      </a:rPr>
                                      <m:t>𝑠</m:t>
                                    </m:r>
                                  </m:sub>
                                </m:sSub>
                              </m:e>
                            </m:d>
                            <m:r>
                              <m:rPr>
                                <m:nor/>
                              </m:rPr>
                              <a:rPr lang="fr-CH" dirty="0">
                                <a:solidFill>
                                  <a:schemeClr val="accent6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	 </m:t>
                            </m:r>
                            <m:r>
                              <m:rPr>
                                <m:nor/>
                              </m:rPr>
                              <a:rPr lang="fr-CH" dirty="0">
                                <a:solidFill>
                                  <a:schemeClr val="accent6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if</m:t>
                            </m:r>
                            <m:r>
                              <a:rPr lang="fr-CH" b="0" i="1" dirty="0" smtClean="0">
                                <a:solidFill>
                                  <a:schemeClr val="accent6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  </m:t>
                            </m:r>
                            <m:acc>
                              <m:accPr>
                                <m:chr m:val="̇"/>
                                <m:ctrlPr>
                                  <a:rPr lang="fr-FR" i="1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accPr>
                              <m:e>
                                <m:r>
                                  <a:rPr lang="en-GB" b="0" i="1">
                                    <a:solidFill>
                                      <a:schemeClr val="accent6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𝑞</m:t>
                                </m:r>
                              </m:e>
                            </m:acc>
                            <m:d>
                              <m:dPr>
                                <m:ctrlPr>
                                  <a:rPr lang="fr-FR" i="1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fr-FR" i="1">
                                        <a:solidFill>
                                          <a:schemeClr val="accent6"/>
                                        </a:solidFill>
                                        <a:latin typeface="Cambria Math" panose="02040503050406030204" pitchFamily="18" charset="0"/>
                                        <a:ea typeface="Cambria Math" charset="0"/>
                                        <a:cs typeface="Cambria Math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b="0" i="1">
                                        <a:solidFill>
                                          <a:schemeClr val="accent6"/>
                                        </a:solidFill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GB" b="0" i="1">
                                        <a:solidFill>
                                          <a:schemeClr val="accent6"/>
                                        </a:solidFill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𝑠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fr-CH" b="0" i="1" smtClean="0">
                                <a:solidFill>
                                  <a:schemeClr val="accent6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fr-CH" i="0" smtClean="0">
                                <a:solidFill>
                                  <a:schemeClr val="accent6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&gt;</m:t>
                            </m:r>
                            <m:r>
                              <a:rPr lang="fr-CH" b="0" i="1" smtClean="0">
                                <a:solidFill>
                                  <a:schemeClr val="accent6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 </m:t>
                            </m:r>
                            <m:r>
                              <a:rPr lang="en-GB" b="0" i="1">
                                <a:solidFill>
                                  <a:schemeClr val="accent6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5</m:t>
                            </m:r>
                            <m:r>
                              <a:rPr lang="en-GB" b="0" i="1">
                                <a:solidFill>
                                  <a:schemeClr val="accent6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𝑀𝑊</m:t>
                            </m:r>
                          </m:e>
                        </m:eqArr>
                      </m:e>
                    </m:d>
                  </m:oMath>
                </a14:m>
                <a:endParaRPr lang="fr-FR" dirty="0">
                  <a:solidFill>
                    <a:schemeClr val="accent6"/>
                  </a:solidFill>
                  <a:effectLst/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7339" y="2614669"/>
                <a:ext cx="6501567" cy="976614"/>
              </a:xfrm>
              <a:prstGeom prst="rect">
                <a:avLst/>
              </a:prstGeom>
              <a:blipFill rotWithShape="0">
                <a:blip r:embed="rId3"/>
                <a:stretch>
                  <a:fillRect l="-75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Immagin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9979" y="3855729"/>
            <a:ext cx="3073883" cy="2049255"/>
          </a:xfrm>
          <a:prstGeom prst="rect">
            <a:avLst/>
          </a:prstGeom>
          <a:ln>
            <a:noFill/>
          </a:ln>
        </p:spPr>
      </p:pic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081541" y="6350323"/>
            <a:ext cx="2893226" cy="365125"/>
          </a:xfrm>
        </p:spPr>
        <p:txBody>
          <a:bodyPr/>
          <a:lstStyle/>
          <a:p>
            <a:r>
              <a:rPr lang="en-US" dirty="0" smtClean="0"/>
              <a:t>16.09.2017 - HSE-SEE-XP</a:t>
            </a:r>
          </a:p>
          <a:p>
            <a:r>
              <a:rPr lang="en-US" dirty="0" smtClean="0"/>
              <a:t>EDMS no: </a:t>
            </a:r>
            <a:r>
              <a:rPr lang="en-US" dirty="0"/>
              <a:t>1845209 v.1</a:t>
            </a:r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185376" y="6356350"/>
            <a:ext cx="501424" cy="365125"/>
          </a:xfrm>
        </p:spPr>
        <p:txBody>
          <a:bodyPr/>
          <a:lstStyle/>
          <a:p>
            <a:fld id="{17918391-D411-FE40-AAD7-861AE5233E0E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407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ZoneTexte 46"/>
          <p:cNvSpPr txBox="1"/>
          <p:nvPr/>
        </p:nvSpPr>
        <p:spPr>
          <a:xfrm>
            <a:off x="1759980" y="1980891"/>
            <a:ext cx="51311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fr-FR" dirty="0" smtClean="0">
                <a:solidFill>
                  <a:srgbClr val="507242"/>
                </a:solidFill>
              </a:rPr>
              <a:t>Multiple </a:t>
            </a:r>
            <a:r>
              <a:rPr lang="fr-FR" dirty="0" err="1" smtClean="0">
                <a:solidFill>
                  <a:srgbClr val="507242"/>
                </a:solidFill>
              </a:rPr>
              <a:t>aerosol</a:t>
            </a:r>
            <a:r>
              <a:rPr lang="fr-FR" dirty="0" smtClean="0">
                <a:solidFill>
                  <a:srgbClr val="507242"/>
                </a:solidFill>
              </a:rPr>
              <a:t> </a:t>
            </a:r>
            <a:r>
              <a:rPr lang="fr-FR" dirty="0" err="1">
                <a:solidFill>
                  <a:srgbClr val="507242"/>
                </a:solidFill>
              </a:rPr>
              <a:t>generators</a:t>
            </a:r>
            <a:r>
              <a:rPr lang="fr-FR" dirty="0">
                <a:solidFill>
                  <a:srgbClr val="507242"/>
                </a:solidFill>
              </a:rPr>
              <a:t> </a:t>
            </a:r>
            <a:r>
              <a:rPr lang="fr-FR" dirty="0" smtClean="0">
                <a:solidFill>
                  <a:srgbClr val="507242"/>
                </a:solidFill>
              </a:rPr>
              <a:t>(K </a:t>
            </a:r>
            <a:r>
              <a:rPr lang="fr-FR" dirty="0" err="1" smtClean="0">
                <a:solidFill>
                  <a:srgbClr val="507242"/>
                </a:solidFill>
              </a:rPr>
              <a:t>based</a:t>
            </a:r>
            <a:r>
              <a:rPr lang="fr-FR" dirty="0" smtClean="0">
                <a:solidFill>
                  <a:srgbClr val="507242"/>
                </a:solidFill>
              </a:rPr>
              <a:t>)</a:t>
            </a:r>
          </a:p>
          <a:p>
            <a:pPr marL="285750" indent="-285750">
              <a:buFont typeface="Arial" charset="0"/>
              <a:buChar char="•"/>
            </a:pPr>
            <a:r>
              <a:rPr lang="fr-FR" dirty="0" smtClean="0">
                <a:solidFill>
                  <a:srgbClr val="507242"/>
                </a:solidFill>
              </a:rPr>
              <a:t>Non-</a:t>
            </a:r>
            <a:r>
              <a:rPr lang="fr-FR" dirty="0" err="1" smtClean="0">
                <a:solidFill>
                  <a:srgbClr val="507242"/>
                </a:solidFill>
              </a:rPr>
              <a:t>toxic</a:t>
            </a:r>
            <a:r>
              <a:rPr lang="fr-FR" dirty="0" smtClean="0">
                <a:solidFill>
                  <a:srgbClr val="507242"/>
                </a:solidFill>
              </a:rPr>
              <a:t>, </a:t>
            </a:r>
            <a:r>
              <a:rPr lang="fr-FR" dirty="0" err="1" smtClean="0">
                <a:solidFill>
                  <a:srgbClr val="507242"/>
                </a:solidFill>
              </a:rPr>
              <a:t>electronic</a:t>
            </a:r>
            <a:r>
              <a:rPr lang="fr-FR" dirty="0" smtClean="0">
                <a:solidFill>
                  <a:srgbClr val="507242"/>
                </a:solidFill>
              </a:rPr>
              <a:t> </a:t>
            </a:r>
            <a:r>
              <a:rPr lang="fr-FR" dirty="0" err="1" smtClean="0">
                <a:solidFill>
                  <a:srgbClr val="507242"/>
                </a:solidFill>
              </a:rPr>
              <a:t>safe</a:t>
            </a:r>
            <a:endParaRPr lang="fr-FR" dirty="0" smtClean="0">
              <a:solidFill>
                <a:srgbClr val="507242"/>
              </a:solidFill>
            </a:endParaRPr>
          </a:p>
          <a:p>
            <a:pPr marL="285750" indent="-285750">
              <a:buFont typeface="Arial" charset="0"/>
              <a:buChar char="•"/>
            </a:pPr>
            <a:endParaRPr lang="fr-FR" i="1" dirty="0">
              <a:solidFill>
                <a:srgbClr val="507242"/>
              </a:solidFill>
            </a:endParaRPr>
          </a:p>
        </p:txBody>
      </p:sp>
      <p:sp>
        <p:nvSpPr>
          <p:cNvPr id="35" name="Chevron 34"/>
          <p:cNvSpPr/>
          <p:nvPr/>
        </p:nvSpPr>
        <p:spPr>
          <a:xfrm flipH="1">
            <a:off x="7861299" y="592802"/>
            <a:ext cx="324077" cy="664360"/>
          </a:xfrm>
          <a:prstGeom prst="chevron">
            <a:avLst/>
          </a:prstGeom>
          <a:solidFill>
            <a:schemeClr val="lt1">
              <a:alpha val="81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759980" y="1583516"/>
            <a:ext cx="6808926" cy="338554"/>
          </a:xfrm>
          <a:prstGeom prst="rect">
            <a:avLst/>
          </a:prstGeom>
          <a:solidFill>
            <a:srgbClr val="507242"/>
          </a:solidFill>
          <a:scene3d>
            <a:camera prst="orthographicFront"/>
            <a:lightRig rig="threePt" dir="t"/>
          </a:scene3d>
          <a:sp3d>
            <a:contourClr>
              <a:schemeClr val="bg1"/>
            </a:contourClr>
          </a:sp3d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Firefighting robot</a:t>
            </a:r>
            <a:endParaRPr lang="fr-FR" sz="1600" b="1" dirty="0">
              <a:solidFill>
                <a:schemeClr val="bg1"/>
              </a:solidFill>
            </a:endParaRPr>
          </a:p>
        </p:txBody>
      </p:sp>
      <p:sp>
        <p:nvSpPr>
          <p:cNvPr id="9" name="Signalisation droite 8"/>
          <p:cNvSpPr/>
          <p:nvPr/>
        </p:nvSpPr>
        <p:spPr>
          <a:xfrm>
            <a:off x="504642" y="696167"/>
            <a:ext cx="1723889" cy="474123"/>
          </a:xfrm>
          <a:prstGeom prst="homePlate">
            <a:avLst/>
          </a:prstGeom>
          <a:ln>
            <a:solidFill>
              <a:srgbClr val="50724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rgbClr val="507242"/>
                </a:solidFill>
              </a:rPr>
              <a:t>Robot </a:t>
            </a:r>
            <a:r>
              <a:rPr lang="fr-FR" sz="1400" b="1" dirty="0" err="1" smtClean="0">
                <a:solidFill>
                  <a:srgbClr val="507242"/>
                </a:solidFill>
              </a:rPr>
              <a:t>travel</a:t>
            </a:r>
            <a:endParaRPr lang="fr-FR" sz="1400" b="1" dirty="0">
              <a:solidFill>
                <a:srgbClr val="507242"/>
              </a:solidFill>
            </a:endParaRPr>
          </a:p>
        </p:txBody>
      </p:sp>
      <p:sp>
        <p:nvSpPr>
          <p:cNvPr id="10" name="Chevron 9"/>
          <p:cNvSpPr/>
          <p:nvPr/>
        </p:nvSpPr>
        <p:spPr>
          <a:xfrm>
            <a:off x="2227135" y="692275"/>
            <a:ext cx="1348056" cy="471725"/>
          </a:xfrm>
          <a:prstGeom prst="chevron">
            <a:avLst/>
          </a:prstGeom>
          <a:ln>
            <a:solidFill>
              <a:srgbClr val="50724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rgbClr val="507242"/>
                </a:solidFill>
              </a:rPr>
              <a:t>Robot</a:t>
            </a:r>
          </a:p>
          <a:p>
            <a:pPr algn="ctr"/>
            <a:r>
              <a:rPr lang="fr-FR" sz="1400" b="1" dirty="0" smtClean="0">
                <a:solidFill>
                  <a:srgbClr val="507242"/>
                </a:solidFill>
              </a:rPr>
              <a:t>action</a:t>
            </a:r>
            <a:endParaRPr lang="fr-FR" sz="1400" b="1" dirty="0">
              <a:solidFill>
                <a:srgbClr val="507242"/>
              </a:solidFill>
            </a:endParaRPr>
          </a:p>
        </p:txBody>
      </p:sp>
      <p:pic>
        <p:nvPicPr>
          <p:cNvPr id="2050" name="Picture 2" descr="mage result for dspa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278" y="2028510"/>
            <a:ext cx="2300628" cy="1650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4"/>
          <a:srcRect t="8578" b="7229"/>
          <a:stretch/>
        </p:blipFill>
        <p:spPr>
          <a:xfrm>
            <a:off x="4033238" y="3975652"/>
            <a:ext cx="4535668" cy="2014331"/>
          </a:xfrm>
          <a:prstGeom prst="rect">
            <a:avLst/>
          </a:prstGeom>
        </p:spPr>
      </p:pic>
      <p:sp>
        <p:nvSpPr>
          <p:cNvPr id="5" name="Ellipse 4"/>
          <p:cNvSpPr/>
          <p:nvPr/>
        </p:nvSpPr>
        <p:spPr>
          <a:xfrm>
            <a:off x="6484328" y="4757531"/>
            <a:ext cx="1680315" cy="1232452"/>
          </a:xfrm>
          <a:prstGeom prst="ellipse">
            <a:avLst/>
          </a:prstGeom>
          <a:noFill/>
          <a:ln w="31750">
            <a:solidFill>
              <a:schemeClr val="accent1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2" name="Connecteur en arc 21"/>
          <p:cNvCxnSpPr/>
          <p:nvPr/>
        </p:nvCxnSpPr>
        <p:spPr>
          <a:xfrm rot="5400000" flipH="1" flipV="1">
            <a:off x="7067607" y="3662688"/>
            <a:ext cx="1374648" cy="860890"/>
          </a:xfrm>
          <a:prstGeom prst="curvedConnector3">
            <a:avLst>
              <a:gd name="adj1" fmla="val 50000"/>
            </a:avLst>
          </a:prstGeom>
          <a:ln w="22225">
            <a:solidFill>
              <a:schemeClr val="accent5"/>
            </a:solidFill>
            <a:tailEnd type="triangle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081541" y="6350323"/>
            <a:ext cx="2893226" cy="365125"/>
          </a:xfrm>
        </p:spPr>
        <p:txBody>
          <a:bodyPr/>
          <a:lstStyle/>
          <a:p>
            <a:r>
              <a:rPr lang="en-US" dirty="0" smtClean="0"/>
              <a:t>16.09.2017 - HSE-SEE-XP</a:t>
            </a:r>
          </a:p>
          <a:p>
            <a:r>
              <a:rPr lang="en-US" dirty="0" smtClean="0"/>
              <a:t>EDMS no: </a:t>
            </a:r>
            <a:r>
              <a:rPr lang="en-US" dirty="0"/>
              <a:t>1845209 v.1</a:t>
            </a:r>
          </a:p>
        </p:txBody>
      </p:sp>
      <p:sp>
        <p:nvSpPr>
          <p:cNvPr id="14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185376" y="6356350"/>
            <a:ext cx="501424" cy="365125"/>
          </a:xfrm>
        </p:spPr>
        <p:txBody>
          <a:bodyPr/>
          <a:lstStyle/>
          <a:p>
            <a:fld id="{17918391-D411-FE40-AAD7-861AE5233E0E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74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ZoneTexte 46"/>
          <p:cNvSpPr txBox="1"/>
          <p:nvPr/>
        </p:nvSpPr>
        <p:spPr>
          <a:xfrm>
            <a:off x="1759980" y="1980891"/>
            <a:ext cx="680892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fr-FR" dirty="0" smtClean="0">
                <a:solidFill>
                  <a:srgbClr val="507242"/>
                </a:solidFill>
              </a:rPr>
              <a:t>Multiple </a:t>
            </a:r>
            <a:r>
              <a:rPr lang="fr-FR" dirty="0" err="1" smtClean="0">
                <a:solidFill>
                  <a:srgbClr val="507242"/>
                </a:solidFill>
              </a:rPr>
              <a:t>aerosol</a:t>
            </a:r>
            <a:r>
              <a:rPr lang="fr-FR" dirty="0" smtClean="0">
                <a:solidFill>
                  <a:srgbClr val="507242"/>
                </a:solidFill>
              </a:rPr>
              <a:t> </a:t>
            </a:r>
            <a:r>
              <a:rPr lang="fr-FR" dirty="0" err="1">
                <a:solidFill>
                  <a:srgbClr val="507242"/>
                </a:solidFill>
              </a:rPr>
              <a:t>generators</a:t>
            </a:r>
            <a:r>
              <a:rPr lang="fr-FR" dirty="0">
                <a:solidFill>
                  <a:srgbClr val="507242"/>
                </a:solidFill>
              </a:rPr>
              <a:t> </a:t>
            </a:r>
            <a:r>
              <a:rPr lang="fr-FR" dirty="0" smtClean="0">
                <a:solidFill>
                  <a:srgbClr val="507242"/>
                </a:solidFill>
              </a:rPr>
              <a:t>(K </a:t>
            </a:r>
            <a:r>
              <a:rPr lang="fr-FR" dirty="0" err="1" smtClean="0">
                <a:solidFill>
                  <a:srgbClr val="507242"/>
                </a:solidFill>
              </a:rPr>
              <a:t>based</a:t>
            </a:r>
            <a:r>
              <a:rPr lang="fr-FR" dirty="0" smtClean="0">
                <a:solidFill>
                  <a:srgbClr val="507242"/>
                </a:solidFill>
              </a:rPr>
              <a:t>)</a:t>
            </a:r>
          </a:p>
          <a:p>
            <a:pPr marL="285750" indent="-285750">
              <a:buFont typeface="Arial" charset="0"/>
              <a:buChar char="•"/>
            </a:pPr>
            <a:r>
              <a:rPr lang="fr-FR" dirty="0" smtClean="0">
                <a:solidFill>
                  <a:srgbClr val="507242"/>
                </a:solidFill>
              </a:rPr>
              <a:t>Non-</a:t>
            </a:r>
            <a:r>
              <a:rPr lang="fr-FR" dirty="0" err="1" smtClean="0">
                <a:solidFill>
                  <a:srgbClr val="507242"/>
                </a:solidFill>
              </a:rPr>
              <a:t>toxic</a:t>
            </a:r>
            <a:r>
              <a:rPr lang="fr-FR" dirty="0" smtClean="0">
                <a:solidFill>
                  <a:srgbClr val="507242"/>
                </a:solidFill>
              </a:rPr>
              <a:t>, </a:t>
            </a:r>
            <a:r>
              <a:rPr lang="fr-FR" dirty="0" err="1" smtClean="0">
                <a:solidFill>
                  <a:srgbClr val="507242"/>
                </a:solidFill>
              </a:rPr>
              <a:t>electronic</a:t>
            </a:r>
            <a:r>
              <a:rPr lang="fr-FR" dirty="0" smtClean="0">
                <a:solidFill>
                  <a:srgbClr val="507242"/>
                </a:solidFill>
              </a:rPr>
              <a:t> </a:t>
            </a:r>
            <a:r>
              <a:rPr lang="fr-FR" dirty="0" err="1" smtClean="0">
                <a:solidFill>
                  <a:srgbClr val="507242"/>
                </a:solidFill>
              </a:rPr>
              <a:t>safe</a:t>
            </a:r>
            <a:endParaRPr lang="fr-FR" dirty="0" smtClean="0">
              <a:solidFill>
                <a:srgbClr val="507242"/>
              </a:solidFill>
            </a:endParaRPr>
          </a:p>
          <a:p>
            <a:pPr marL="285750" indent="-285750">
              <a:buFont typeface="Arial" charset="0"/>
              <a:buChar char="•"/>
            </a:pPr>
            <a:endParaRPr lang="fr-FR" i="1" dirty="0">
              <a:solidFill>
                <a:srgbClr val="507242"/>
              </a:solidFill>
            </a:endParaRPr>
          </a:p>
          <a:p>
            <a:pPr marL="285750" indent="-285750">
              <a:buFont typeface="Arial" charset="0"/>
              <a:buChar char="•"/>
            </a:pPr>
            <a:r>
              <a:rPr lang="fr-FR" dirty="0" err="1" smtClean="0">
                <a:solidFill>
                  <a:srgbClr val="507242"/>
                </a:solidFill>
              </a:rPr>
              <a:t>Achieves</a:t>
            </a:r>
            <a:r>
              <a:rPr lang="fr-FR" dirty="0" smtClean="0">
                <a:solidFill>
                  <a:srgbClr val="507242"/>
                </a:solidFill>
              </a:rPr>
              <a:t> total </a:t>
            </a:r>
            <a:r>
              <a:rPr lang="fr-FR" dirty="0" err="1" smtClean="0">
                <a:solidFill>
                  <a:srgbClr val="507242"/>
                </a:solidFill>
              </a:rPr>
              <a:t>supression</a:t>
            </a:r>
            <a:r>
              <a:rPr lang="fr-FR" dirty="0" smtClean="0">
                <a:solidFill>
                  <a:srgbClr val="507242"/>
                </a:solidFill>
              </a:rPr>
              <a:t> for </a:t>
            </a:r>
            <a:r>
              <a:rPr lang="fr-FR" dirty="0" err="1" smtClean="0">
                <a:solidFill>
                  <a:srgbClr val="507242"/>
                </a:solidFill>
              </a:rPr>
              <a:t>limited</a:t>
            </a:r>
            <a:r>
              <a:rPr lang="fr-FR" dirty="0" smtClean="0">
                <a:solidFill>
                  <a:srgbClr val="507242"/>
                </a:solidFill>
              </a:rPr>
              <a:t> time, </a:t>
            </a:r>
            <a:r>
              <a:rPr lang="fr-FR" dirty="0" err="1" smtClean="0">
                <a:solidFill>
                  <a:srgbClr val="507242"/>
                </a:solidFill>
              </a:rPr>
              <a:t>then</a:t>
            </a:r>
            <a:r>
              <a:rPr lang="fr-FR" dirty="0" smtClean="0">
                <a:solidFill>
                  <a:srgbClr val="507242"/>
                </a:solidFill>
              </a:rPr>
              <a:t> </a:t>
            </a:r>
            <a:r>
              <a:rPr lang="fr-FR" dirty="0" err="1" smtClean="0">
                <a:solidFill>
                  <a:srgbClr val="507242"/>
                </a:solidFill>
              </a:rPr>
              <a:t>fire</a:t>
            </a:r>
            <a:r>
              <a:rPr lang="fr-FR" dirty="0" smtClean="0">
                <a:solidFill>
                  <a:srgbClr val="507242"/>
                </a:solidFill>
              </a:rPr>
              <a:t> </a:t>
            </a:r>
            <a:r>
              <a:rPr lang="fr-FR" dirty="0" err="1" smtClean="0">
                <a:solidFill>
                  <a:srgbClr val="507242"/>
                </a:solidFill>
              </a:rPr>
              <a:t>rekindles</a:t>
            </a:r>
            <a:r>
              <a:rPr lang="fr-FR" dirty="0" smtClean="0">
                <a:solidFill>
                  <a:srgbClr val="507242"/>
                </a:solidFill>
              </a:rPr>
              <a:t> </a:t>
            </a:r>
            <a:r>
              <a:rPr lang="fr-FR" dirty="0" err="1" smtClean="0">
                <a:solidFill>
                  <a:srgbClr val="507242"/>
                </a:solidFill>
              </a:rPr>
              <a:t>with</a:t>
            </a:r>
            <a:r>
              <a:rPr lang="fr-FR" dirty="0" smtClean="0">
                <a:solidFill>
                  <a:srgbClr val="507242"/>
                </a:solidFill>
              </a:rPr>
              <a:t> a </a:t>
            </a:r>
            <a:r>
              <a:rPr lang="fr-FR" dirty="0" err="1" smtClean="0">
                <a:solidFill>
                  <a:srgbClr val="507242"/>
                </a:solidFill>
              </a:rPr>
              <a:t>reduced</a:t>
            </a:r>
            <a:r>
              <a:rPr lang="fr-FR" dirty="0" smtClean="0">
                <a:solidFill>
                  <a:srgbClr val="507242"/>
                </a:solidFill>
              </a:rPr>
              <a:t> </a:t>
            </a:r>
            <a:r>
              <a:rPr lang="fr-FR" dirty="0" err="1" smtClean="0">
                <a:solidFill>
                  <a:srgbClr val="507242"/>
                </a:solidFill>
              </a:rPr>
              <a:t>growth</a:t>
            </a:r>
            <a:r>
              <a:rPr lang="fr-FR" dirty="0" smtClean="0">
                <a:solidFill>
                  <a:srgbClr val="507242"/>
                </a:solidFill>
              </a:rPr>
              <a:t> rate </a:t>
            </a:r>
            <a:r>
              <a:rPr lang="fr-FR" dirty="0" err="1" smtClean="0">
                <a:solidFill>
                  <a:srgbClr val="507242"/>
                </a:solidFill>
              </a:rPr>
              <a:t>assuming</a:t>
            </a:r>
            <a:r>
              <a:rPr lang="fr-FR" dirty="0" smtClean="0">
                <a:solidFill>
                  <a:srgbClr val="507242"/>
                </a:solidFill>
              </a:rPr>
              <a:t> a ventilation speed. </a:t>
            </a:r>
            <a:endParaRPr lang="fr-FR" dirty="0">
              <a:solidFill>
                <a:srgbClr val="507242"/>
              </a:solidFill>
            </a:endParaRPr>
          </a:p>
        </p:txBody>
      </p:sp>
      <p:sp>
        <p:nvSpPr>
          <p:cNvPr id="35" name="Chevron 34"/>
          <p:cNvSpPr/>
          <p:nvPr/>
        </p:nvSpPr>
        <p:spPr>
          <a:xfrm flipH="1">
            <a:off x="7861299" y="592802"/>
            <a:ext cx="324077" cy="664360"/>
          </a:xfrm>
          <a:prstGeom prst="chevron">
            <a:avLst/>
          </a:prstGeom>
          <a:solidFill>
            <a:schemeClr val="lt1">
              <a:alpha val="81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759980" y="1583516"/>
            <a:ext cx="6808926" cy="338554"/>
          </a:xfrm>
          <a:prstGeom prst="rect">
            <a:avLst/>
          </a:prstGeom>
          <a:solidFill>
            <a:srgbClr val="507242"/>
          </a:solidFill>
          <a:scene3d>
            <a:camera prst="orthographicFront"/>
            <a:lightRig rig="threePt" dir="t"/>
          </a:scene3d>
          <a:sp3d>
            <a:contourClr>
              <a:schemeClr val="bg1"/>
            </a:contourClr>
          </a:sp3d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Firefighting robot</a:t>
            </a:r>
            <a:endParaRPr lang="fr-FR" sz="1600" b="1" dirty="0">
              <a:solidFill>
                <a:schemeClr val="bg1"/>
              </a:solidFill>
            </a:endParaRPr>
          </a:p>
        </p:txBody>
      </p:sp>
      <p:sp>
        <p:nvSpPr>
          <p:cNvPr id="9" name="Signalisation droite 8"/>
          <p:cNvSpPr/>
          <p:nvPr/>
        </p:nvSpPr>
        <p:spPr>
          <a:xfrm>
            <a:off x="504642" y="696167"/>
            <a:ext cx="1723889" cy="474123"/>
          </a:xfrm>
          <a:prstGeom prst="homePlate">
            <a:avLst/>
          </a:prstGeom>
          <a:ln>
            <a:solidFill>
              <a:srgbClr val="50724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rgbClr val="507242"/>
                </a:solidFill>
              </a:rPr>
              <a:t>Robot </a:t>
            </a:r>
            <a:r>
              <a:rPr lang="fr-FR" sz="1400" b="1" dirty="0" err="1" smtClean="0">
                <a:solidFill>
                  <a:srgbClr val="507242"/>
                </a:solidFill>
              </a:rPr>
              <a:t>travel</a:t>
            </a:r>
            <a:endParaRPr lang="fr-FR" sz="1400" b="1" dirty="0">
              <a:solidFill>
                <a:srgbClr val="507242"/>
              </a:solidFill>
            </a:endParaRPr>
          </a:p>
        </p:txBody>
      </p:sp>
      <p:sp>
        <p:nvSpPr>
          <p:cNvPr id="10" name="Chevron 9"/>
          <p:cNvSpPr/>
          <p:nvPr/>
        </p:nvSpPr>
        <p:spPr>
          <a:xfrm>
            <a:off x="2227135" y="692275"/>
            <a:ext cx="1348056" cy="471725"/>
          </a:xfrm>
          <a:prstGeom prst="chevron">
            <a:avLst/>
          </a:prstGeom>
          <a:ln>
            <a:solidFill>
              <a:srgbClr val="50724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rgbClr val="507242"/>
                </a:solidFill>
              </a:rPr>
              <a:t>Robot</a:t>
            </a:r>
          </a:p>
          <a:p>
            <a:pPr algn="ctr"/>
            <a:r>
              <a:rPr lang="fr-FR" sz="1400" b="1" dirty="0" smtClean="0">
                <a:solidFill>
                  <a:srgbClr val="507242"/>
                </a:solidFill>
              </a:rPr>
              <a:t>action</a:t>
            </a:r>
            <a:endParaRPr lang="fr-FR" sz="1400" b="1" dirty="0">
              <a:solidFill>
                <a:srgbClr val="50724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5246557" y="3517040"/>
                <a:ext cx="3322349" cy="24143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en-GB" dirty="0" smtClean="0">
                    <a:solidFill>
                      <a:schemeClr val="accent6"/>
                    </a:solidFill>
                    <a:latin typeface="Cambria Math" charset="0"/>
                    <a:ea typeface="Cambria Math" charset="0"/>
                    <a:cs typeface="Cambria Math" charset="0"/>
                  </a:rPr>
                  <a:t>Heat Release Rate:	</a:t>
                </a:r>
                <a:r>
                  <a:rPr lang="en-GB" sz="1400" dirty="0" smtClean="0">
                    <a:solidFill>
                      <a:schemeClr val="accent6"/>
                    </a:solidFill>
                    <a:latin typeface="Cambria Math" charset="0"/>
                    <a:ea typeface="Cambria Math" charset="0"/>
                    <a:cs typeface="Cambria Math" charset="0"/>
                  </a:rPr>
                  <a:t>     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GB" sz="140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fr-FR" sz="140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eqArrPr>
                          <m:e>
                            <m:eqArr>
                              <m:eqArrPr>
                                <m:ctrlPr>
                                  <a:rPr lang="fr-FR" sz="1400" i="1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eqArrPr>
                              <m:e>
                                <m:r>
                                  <a:rPr lang="fr-CH" sz="1400" b="0" i="1" smtClean="0">
                                    <a:solidFill>
                                      <a:schemeClr val="accent6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 </m:t>
                                </m:r>
                              </m:e>
                              <m:e>
                                <m:acc>
                                  <m:accPr>
                                    <m:chr m:val="̇"/>
                                    <m:ctrlPr>
                                      <a:rPr lang="fr-FR" sz="1400" i="1">
                                        <a:solidFill>
                                          <a:schemeClr val="accent6"/>
                                        </a:solidFill>
                                        <a:latin typeface="Cambria Math" panose="02040503050406030204" pitchFamily="18" charset="0"/>
                                        <a:ea typeface="Cambria Math" charset="0"/>
                                        <a:cs typeface="Cambria Math" charset="0"/>
                                      </a:rPr>
                                    </m:ctrlPr>
                                  </m:accPr>
                                  <m:e>
                                    <m:sSub>
                                      <m:sSubPr>
                                        <m:ctrlPr>
                                          <a:rPr lang="fr-FR" sz="1400" i="1">
                                            <a:solidFill>
                                              <a:schemeClr val="accent6"/>
                                            </a:solidFill>
                                            <a:latin typeface="Cambria Math" panose="02040503050406030204" pitchFamily="18" charset="0"/>
                                            <a:ea typeface="Cambria Math" charset="0"/>
                                            <a:cs typeface="Cambria Math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sz="1400" b="0" i="1">
                                            <a:solidFill>
                                              <a:schemeClr val="accent6"/>
                                            </a:solidFill>
                                            <a:latin typeface="Cambria Math" charset="0"/>
                                            <a:ea typeface="Cambria Math" charset="0"/>
                                            <a:cs typeface="Cambria Math" charset="0"/>
                                          </a:rPr>
                                          <m:t>𝑞</m:t>
                                        </m:r>
                                      </m:e>
                                      <m:sub>
                                        <m:r>
                                          <a:rPr lang="fr-CH" sz="1400" b="0" i="1" smtClean="0">
                                            <a:solidFill>
                                              <a:schemeClr val="accent6"/>
                                            </a:solidFill>
                                            <a:latin typeface="Cambria Math" charset="0"/>
                                            <a:ea typeface="Cambria Math" charset="0"/>
                                            <a:cs typeface="Cambria Math" charset="0"/>
                                          </a:rPr>
                                          <m:t>𝑟</m:t>
                                        </m:r>
                                      </m:sub>
                                    </m:sSub>
                                  </m:e>
                                </m:acc>
                                <m:d>
                                  <m:dPr>
                                    <m:ctrlPr>
                                      <a:rPr lang="fr-FR" sz="1400" i="1">
                                        <a:solidFill>
                                          <a:schemeClr val="accent6"/>
                                        </a:solidFill>
                                        <a:latin typeface="Cambria Math" panose="02040503050406030204" pitchFamily="18" charset="0"/>
                                        <a:ea typeface="Cambria Math" charset="0"/>
                                        <a:cs typeface="Cambria Math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400" b="0" i="1">
                                        <a:solidFill>
                                          <a:schemeClr val="accent6"/>
                                        </a:solidFill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𝑡</m:t>
                                    </m:r>
                                  </m:e>
                                </m:d>
                                <m:r>
                                  <a:rPr lang="en-GB" sz="1400" b="0" i="1">
                                    <a:solidFill>
                                      <a:schemeClr val="accent6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=</m:t>
                                </m:r>
                                <m:r>
                                  <m:rPr>
                                    <m:nor/>
                                  </m:rPr>
                                  <a:rPr lang="fr-CH" sz="1400" i="0" smtClean="0">
                                    <a:solidFill>
                                      <a:schemeClr val="accent6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0  </m:t>
                                </m:r>
                                <m:r>
                                  <m:rPr>
                                    <m:nor/>
                                  </m:rPr>
                                  <a:rPr lang="fr-CH" sz="1400" i="0" smtClean="0">
                                    <a:solidFill>
                                      <a:schemeClr val="accent6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for</m:t>
                                </m:r>
                                <m:r>
                                  <m:rPr>
                                    <m:nor/>
                                  </m:rPr>
                                  <a:rPr lang="fr-CH" sz="1400" i="0" smtClean="0">
                                    <a:solidFill>
                                      <a:schemeClr val="accent6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  </m:t>
                                </m:r>
                                <m:sSub>
                                  <m:sSubPr>
                                    <m:ctrlPr>
                                      <a:rPr lang="fr-FR" sz="1400" i="1">
                                        <a:solidFill>
                                          <a:schemeClr val="accent6"/>
                                        </a:solidFill>
                                        <a:latin typeface="Cambria Math" panose="02040503050406030204" pitchFamily="18" charset="0"/>
                                        <a:ea typeface="Cambria Math" charset="0"/>
                                        <a:cs typeface="Cambria Math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CH" sz="1400" b="0" i="1" smtClean="0">
                                        <a:solidFill>
                                          <a:schemeClr val="accent6"/>
                                        </a:solidFill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     </m:t>
                                    </m:r>
                                    <m:r>
                                      <a:rPr lang="en-GB" sz="1400" b="0" i="1">
                                        <a:solidFill>
                                          <a:schemeClr val="accent6"/>
                                        </a:solidFill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fr-CH" sz="1400" b="0" i="1" smtClean="0">
                                        <a:solidFill>
                                          <a:schemeClr val="accent6"/>
                                        </a:solidFill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𝑟</m:t>
                                    </m:r>
                                  </m:sub>
                                </m:sSub>
                                <m:r>
                                  <a:rPr lang="fr-CH" sz="1400" b="0" i="1" dirty="0">
                                    <a:solidFill>
                                      <a:schemeClr val="accent6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+</m:t>
                                </m:r>
                                <m:r>
                                  <a:rPr lang="fr-CH" sz="1400" b="0" i="1" dirty="0">
                                    <a:solidFill>
                                      <a:schemeClr val="accent6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𝑡𝑑</m:t>
                                </m:r>
                                <m:r>
                                  <m:rPr>
                                    <m:nor/>
                                  </m:rPr>
                                  <a:rPr lang="fr-CH" sz="1400" i="0" dirty="0" smtClean="0">
                                    <a:solidFill>
                                      <a:schemeClr val="accent6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fr-CH" sz="1400" dirty="0">
                                    <a:solidFill>
                                      <a:schemeClr val="accent6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≥</m:t>
                                </m:r>
                                <m:r>
                                  <m:rPr>
                                    <m:nor/>
                                  </m:rPr>
                                  <a:rPr lang="fr-CH" sz="1400" i="0" dirty="0" smtClean="0">
                                    <a:solidFill>
                                      <a:schemeClr val="accent6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fr-CH" sz="1400" i="0" smtClean="0">
                                    <a:solidFill>
                                      <a:schemeClr val="accent6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t</m:t>
                                </m:r>
                                <m:r>
                                  <a:rPr lang="fr-CH" sz="1400" b="0" i="1" dirty="0">
                                    <a:solidFill>
                                      <a:schemeClr val="accent6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≥</m:t>
                                </m:r>
                                <m:r>
                                  <a:rPr lang="fr-CH" sz="1400" b="0" i="1" dirty="0" smtClean="0">
                                    <a:solidFill>
                                      <a:schemeClr val="accent6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𝑡</m:t>
                                </m:r>
                                <m:r>
                                  <a:rPr lang="fr-CH" sz="1400" b="0" i="1" baseline="-25000" dirty="0" smtClean="0">
                                    <a:solidFill>
                                      <a:schemeClr val="accent6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𝑟</m:t>
                                </m:r>
                                <m:r>
                                  <a:rPr lang="fr-CH" sz="1400" b="0" i="1" dirty="0" smtClean="0">
                                    <a:solidFill>
                                      <a:schemeClr val="accent6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+</m:t>
                                </m:r>
                                <m:r>
                                  <a:rPr lang="fr-CH" sz="1400" b="0" i="1" dirty="0" smtClean="0">
                                    <a:solidFill>
                                      <a:schemeClr val="accent6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𝑡𝑑</m:t>
                                </m:r>
                              </m:e>
                            </m:eqArr>
                          </m:e>
                          <m:e>
                            <m:r>
                              <a:rPr lang="fr-CH" sz="1400" b="0" i="1" smtClean="0">
                                <a:solidFill>
                                  <a:schemeClr val="accent6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 </m:t>
                            </m:r>
                          </m:e>
                          <m:e>
                            <m:acc>
                              <m:accPr>
                                <m:chr m:val="̇"/>
                                <m:ctrlPr>
                                  <a:rPr lang="fr-FR" sz="1400" i="1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lang="fr-FR" sz="1400" i="1" smtClean="0">
                                        <a:solidFill>
                                          <a:schemeClr val="accent6"/>
                                        </a:solidFill>
                                        <a:latin typeface="Cambria Math" panose="02040503050406030204" pitchFamily="18" charset="0"/>
                                        <a:ea typeface="Cambria Math" charset="0"/>
                                        <a:cs typeface="Cambria Math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400" b="0" i="1">
                                        <a:solidFill>
                                          <a:schemeClr val="accent6"/>
                                        </a:solidFill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fr-CH" sz="1400" b="0" i="1" smtClean="0">
                                        <a:solidFill>
                                          <a:schemeClr val="accent6"/>
                                        </a:solidFill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𝑟</m:t>
                                    </m:r>
                                  </m:sub>
                                </m:sSub>
                              </m:e>
                            </m:acc>
                            <m:d>
                              <m:dPr>
                                <m:ctrlPr>
                                  <a:rPr lang="fr-FR" sz="1400" i="1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dPr>
                              <m:e>
                                <m:r>
                                  <a:rPr lang="en-GB" sz="1400" b="0" i="1">
                                    <a:solidFill>
                                      <a:schemeClr val="accent6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𝑡</m:t>
                                </m:r>
                              </m:e>
                            </m:d>
                            <m:r>
                              <a:rPr lang="en-GB" sz="1400" b="0" i="1">
                                <a:solidFill>
                                  <a:schemeClr val="accent6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=</m:t>
                            </m:r>
                            <m:f>
                              <m:fPr>
                                <m:ctrlPr>
                                  <a:rPr lang="mr-IN" sz="1400" b="0" i="1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fPr>
                              <m:num>
                                <m:r>
                                  <a:rPr lang="fr-CH" sz="1400" b="0" i="1" smtClean="0">
                                    <a:solidFill>
                                      <a:schemeClr val="accent6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fr-CH" sz="1400" b="0" i="1" smtClean="0">
                                    <a:solidFill>
                                      <a:schemeClr val="accent6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3</m:t>
                                </m:r>
                              </m:den>
                            </m:f>
                            <m:acc>
                              <m:accPr>
                                <m:chr m:val="̇"/>
                                <m:ctrlPr>
                                  <a:rPr lang="fr-FR" sz="1400" i="1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lang="fr-FR" sz="1400" i="1">
                                        <a:solidFill>
                                          <a:schemeClr val="accent6"/>
                                        </a:solidFill>
                                        <a:latin typeface="Cambria Math" panose="02040503050406030204" pitchFamily="18" charset="0"/>
                                        <a:ea typeface="Cambria Math" charset="0"/>
                                        <a:cs typeface="Cambria Math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CH" sz="1400" b="0" i="1">
                                        <a:solidFill>
                                          <a:schemeClr val="accent6"/>
                                        </a:solidFill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 </m:t>
                                    </m:r>
                                    <m:r>
                                      <a:rPr lang="en-GB" sz="1400" b="0" i="1">
                                        <a:solidFill>
                                          <a:schemeClr val="accent6"/>
                                        </a:solidFill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fr-CH" sz="1400" b="0" i="1">
                                        <a:solidFill>
                                          <a:schemeClr val="accent6"/>
                                        </a:solidFill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𝑟</m:t>
                                    </m:r>
                                  </m:sub>
                                </m:sSub>
                              </m:e>
                            </m:acc>
                            <m:d>
                              <m:dPr>
                                <m:ctrlPr>
                                  <a:rPr lang="fr-FR" sz="1400" i="1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dPr>
                              <m:e>
                                <m:r>
                                  <a:rPr lang="en-GB" sz="1400" b="0" i="1">
                                    <a:solidFill>
                                      <a:schemeClr val="accent6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𝑡</m:t>
                                </m:r>
                                <m:r>
                                  <a:rPr lang="fr-CH" sz="1400" b="0" i="1">
                                    <a:solidFill>
                                      <a:schemeClr val="accent6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−</m:t>
                                </m:r>
                                <m:r>
                                  <a:rPr lang="fr-CH" sz="1400" b="0" i="1">
                                    <a:solidFill>
                                      <a:schemeClr val="accent6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𝑡𝑟</m:t>
                                </m:r>
                                <m:r>
                                  <a:rPr lang="fr-CH" sz="1400" b="0" i="1">
                                    <a:solidFill>
                                      <a:schemeClr val="accent6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−</m:t>
                                </m:r>
                                <m:r>
                                  <a:rPr lang="fr-CH" sz="1400" b="0" i="1">
                                    <a:solidFill>
                                      <a:schemeClr val="accent6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𝑡𝑑</m:t>
                                </m:r>
                              </m:e>
                            </m:d>
                            <m:r>
                              <m:rPr>
                                <m:nor/>
                              </m:rPr>
                              <a:rPr lang="fr-CH" sz="1400" dirty="0">
                                <a:solidFill>
                                  <a:schemeClr val="accent6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		</m:t>
                            </m:r>
                            <m:r>
                              <m:rPr>
                                <m:nor/>
                              </m:rPr>
                              <a:rPr lang="fr-CH" sz="1400" i="0" dirty="0" smtClean="0">
                                <a:solidFill>
                                  <a:schemeClr val="accent6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  </m:t>
                            </m:r>
                            <m:r>
                              <m:rPr>
                                <m:nor/>
                              </m:rPr>
                              <a:rPr lang="fr-CH" sz="1400">
                                <a:solidFill>
                                  <a:schemeClr val="accent6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for</m:t>
                            </m:r>
                            <m:r>
                              <m:rPr>
                                <m:nor/>
                              </m:rPr>
                              <a:rPr lang="fr-CH" sz="1400">
                                <a:solidFill>
                                  <a:schemeClr val="accent6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 </m:t>
                            </m:r>
                            <m:sSub>
                              <m:sSubPr>
                                <m:ctrlPr>
                                  <a:rPr lang="fr-FR" sz="1400" i="1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fr-CH" sz="1400" b="0" i="1">
                                    <a:solidFill>
                                      <a:schemeClr val="accent6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 </m:t>
                                </m:r>
                                <m:r>
                                  <a:rPr lang="en-GB" sz="1400" b="0" i="1">
                                    <a:solidFill>
                                      <a:schemeClr val="accent6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fr-CH" sz="1400" b="0" i="1">
                                    <a:solidFill>
                                      <a:schemeClr val="accent6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𝑟</m:t>
                                </m:r>
                              </m:sub>
                            </m:sSub>
                            <m:r>
                              <a:rPr lang="fr-CH" sz="1400" b="0" i="1" smtClean="0">
                                <a:solidFill>
                                  <a:schemeClr val="accent6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&gt;</m:t>
                            </m:r>
                            <m:r>
                              <a:rPr lang="fr-CH" sz="1400" b="0" i="1" dirty="0">
                                <a:solidFill>
                                  <a:schemeClr val="accent6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𝑡</m:t>
                            </m:r>
                            <m:r>
                              <a:rPr lang="fr-CH" sz="1400" b="0" i="1" baseline="-25000" dirty="0" smtClean="0">
                                <a:solidFill>
                                  <a:schemeClr val="accent6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𝑟</m:t>
                            </m:r>
                            <m:r>
                              <a:rPr lang="fr-CH" sz="1400" b="0" i="1" dirty="0">
                                <a:solidFill>
                                  <a:schemeClr val="accent6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+</m:t>
                            </m:r>
                            <m:r>
                              <a:rPr lang="fr-CH" sz="1400" b="0" i="1" dirty="0">
                                <a:solidFill>
                                  <a:schemeClr val="accent6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𝑡𝑑</m:t>
                            </m:r>
                          </m:e>
                        </m:eqArr>
                      </m:e>
                    </m:d>
                  </m:oMath>
                </a14:m>
                <a:endParaRPr lang="fr-CH" sz="1400" dirty="0" smtClean="0">
                  <a:solidFill>
                    <a:schemeClr val="accent6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>
                  <a:spcAft>
                    <a:spcPts val="0"/>
                  </a:spcAft>
                </a:pPr>
                <a:r>
                  <a:rPr lang="fr-FR" dirty="0" smtClean="0">
                    <a:solidFill>
                      <a:schemeClr val="accent6"/>
                    </a:solidFill>
                    <a:effectLst/>
                    <a:latin typeface="Cambria Math" charset="0"/>
                    <a:ea typeface="Cambria Math" charset="0"/>
                    <a:cs typeface="Cambria Math" charset="0"/>
                  </a:rPr>
                  <a:t>Time of </a:t>
                </a:r>
                <a:r>
                  <a:rPr lang="fr-FR" dirty="0" err="1" smtClean="0">
                    <a:solidFill>
                      <a:schemeClr val="accent6"/>
                    </a:solidFill>
                    <a:effectLst/>
                    <a:latin typeface="Cambria Math" charset="0"/>
                    <a:ea typeface="Cambria Math" charset="0"/>
                    <a:cs typeface="Cambria Math" charset="0"/>
                  </a:rPr>
                  <a:t>arrival</a:t>
                </a:r>
                <a:r>
                  <a:rPr lang="fr-FR" dirty="0">
                    <a:solidFill>
                      <a:schemeClr val="accent6"/>
                    </a:solidFill>
                    <a:latin typeface="Cambria Math" charset="0"/>
                    <a:ea typeface="Cambria Math" charset="0"/>
                    <a:cs typeface="Cambria Math" charset="0"/>
                  </a:rPr>
                  <a:t>:</a:t>
                </a:r>
                <a:r>
                  <a:rPr lang="fr-FR" dirty="0" smtClean="0">
                    <a:solidFill>
                      <a:schemeClr val="accent6"/>
                    </a:solidFill>
                    <a:latin typeface="Cambria Math" charset="0"/>
                    <a:ea typeface="Cambria Math" charset="0"/>
                    <a:cs typeface="Cambria Math" charset="0"/>
                  </a:rPr>
                  <a:t>	</a:t>
                </a:r>
              </a:p>
              <a:p>
                <a:pPr>
                  <a:spcAft>
                    <a:spcPts val="0"/>
                  </a:spcAft>
                </a:pPr>
                <a:r>
                  <a:rPr lang="fr-FR" b="0" dirty="0">
                    <a:solidFill>
                      <a:schemeClr val="accent6"/>
                    </a:solidFill>
                    <a:effectLst/>
                    <a:latin typeface="Cambria Math" charset="0"/>
                    <a:ea typeface="Cambria Math" charset="0"/>
                    <a:cs typeface="Cambria Math" charset="0"/>
                  </a:rPr>
                  <a:t>	</a:t>
                </a:r>
                <a14:m>
                  <m:oMath xmlns:m="http://schemas.openxmlformats.org/officeDocument/2006/math">
                    <m:r>
                      <a:rPr lang="fr-CH" b="0" i="1" smtClean="0">
                        <a:solidFill>
                          <a:schemeClr val="accent6"/>
                        </a:solidFill>
                        <a:effectLst/>
                        <a:latin typeface="Cambria Math" charset="0"/>
                        <a:ea typeface="Cambria Math" charset="0"/>
                        <a:cs typeface="Cambria Math" charset="0"/>
                      </a:rPr>
                      <m:t>𝑡𝑟</m:t>
                    </m:r>
                    <m:r>
                      <a:rPr lang="fr-CH" b="0" i="1" smtClean="0">
                        <a:solidFill>
                          <a:schemeClr val="accent6"/>
                        </a:solidFill>
                        <a:effectLst/>
                        <a:latin typeface="Cambria Math" charset="0"/>
                        <a:ea typeface="Cambria Math" charset="0"/>
                        <a:cs typeface="Cambria Math" charset="0"/>
                      </a:rPr>
                      <m:t>=600</m:t>
                    </m:r>
                    <m:r>
                      <a:rPr lang="fr-CH" b="0" i="1" smtClean="0">
                        <a:solidFill>
                          <a:schemeClr val="accent6"/>
                        </a:solidFill>
                        <a:effectLst/>
                        <a:latin typeface="Cambria Math" charset="0"/>
                        <a:ea typeface="Cambria Math" charset="0"/>
                        <a:cs typeface="Cambria Math" charset="0"/>
                      </a:rPr>
                      <m:t>𝑠</m:t>
                    </m:r>
                  </m:oMath>
                </a14:m>
                <a:r>
                  <a:rPr lang="fr-FR" i="1" dirty="0" smtClean="0">
                    <a:solidFill>
                      <a:schemeClr val="accent6"/>
                    </a:solidFill>
                    <a:effectLst/>
                    <a:latin typeface="Cambria Math" charset="0"/>
                    <a:ea typeface="Cambria Math" charset="0"/>
                    <a:cs typeface="Cambria Math" charset="0"/>
                  </a:rPr>
                  <a:t> </a:t>
                </a:r>
              </a:p>
              <a:p>
                <a:r>
                  <a:rPr lang="fr-FR" dirty="0" err="1" smtClean="0">
                    <a:solidFill>
                      <a:schemeClr val="accent6"/>
                    </a:solidFill>
                    <a:latin typeface="Cambria Math" charset="0"/>
                    <a:ea typeface="Cambria Math" charset="0"/>
                    <a:cs typeface="Cambria Math" charset="0"/>
                  </a:rPr>
                  <a:t>Supression</a:t>
                </a:r>
                <a:r>
                  <a:rPr lang="fr-FR" dirty="0" smtClean="0">
                    <a:solidFill>
                      <a:schemeClr val="accent6"/>
                    </a:solidFill>
                    <a:latin typeface="Cambria Math" charset="0"/>
                    <a:ea typeface="Cambria Math" charset="0"/>
                    <a:cs typeface="Cambria Math" charset="0"/>
                  </a:rPr>
                  <a:t> time lapse:</a:t>
                </a:r>
              </a:p>
              <a:p>
                <a:r>
                  <a:rPr lang="fr-CH" dirty="0" smtClean="0">
                    <a:solidFill>
                      <a:schemeClr val="accent6"/>
                    </a:solidFill>
                    <a:ea typeface="Cambria Math" charset="0"/>
                    <a:cs typeface="Cambria Math" charset="0"/>
                  </a:rPr>
                  <a:t>	</a:t>
                </a:r>
                <a14:m>
                  <m:oMath xmlns:m="http://schemas.openxmlformats.org/officeDocument/2006/math">
                    <m:r>
                      <a:rPr lang="fr-CH" i="1">
                        <a:solidFill>
                          <a:schemeClr val="accent6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𝑡</m:t>
                    </m:r>
                    <m:r>
                      <a:rPr lang="fr-CH" b="0" i="1" smtClean="0">
                        <a:solidFill>
                          <a:schemeClr val="accent6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𝑑</m:t>
                    </m:r>
                    <m:r>
                      <a:rPr lang="fr-CH" i="1">
                        <a:solidFill>
                          <a:schemeClr val="accent6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fr-FR" i="1" dirty="0">
                    <a:solidFill>
                      <a:schemeClr val="accent6"/>
                    </a:solidFill>
                    <a:latin typeface="Cambria Math" charset="0"/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mr-IN" i="1" dirty="0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fPr>
                      <m:num>
                        <m:r>
                          <a:rPr lang="fr-CH" b="0" i="1" dirty="0" smtClean="0">
                            <a:solidFill>
                              <a:schemeClr val="accent6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𝑉</m:t>
                        </m:r>
                        <m:r>
                          <a:rPr lang="fr-CH" b="0" i="1" baseline="-25000" dirty="0" smtClean="0">
                            <a:solidFill>
                              <a:schemeClr val="accent6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𝑑𝑖𝑠𝑐h𝑎𝑟𝑔𝑒</m:t>
                        </m:r>
                      </m:num>
                      <m:den>
                        <m:r>
                          <a:rPr lang="fr-CH" b="0" i="1" dirty="0" smtClean="0">
                            <a:solidFill>
                              <a:schemeClr val="accent6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𝐴</m:t>
                        </m:r>
                        <m:r>
                          <a:rPr lang="fr-CH" b="0" i="1" baseline="-25000" dirty="0" smtClean="0">
                            <a:solidFill>
                              <a:schemeClr val="accent6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𝑡𝑢𝑛𝑛𝑒𝑙</m:t>
                        </m:r>
                        <m:r>
                          <a:rPr lang="fr-CH" b="0" i="1" dirty="0" smtClean="0">
                            <a:solidFill>
                              <a:schemeClr val="accent6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  </m:t>
                        </m:r>
                        <m:r>
                          <a:rPr lang="fr-CH" b="0" i="1" dirty="0" smtClean="0">
                            <a:solidFill>
                              <a:schemeClr val="accent6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𝑢𝑣𝑒𝑛𝑡𝑖𝑙𝑎𝑡</m:t>
                        </m:r>
                        <m:r>
                          <a:rPr lang="fr-CH" b="0" i="1" baseline="-25000" dirty="0" smtClean="0">
                            <a:solidFill>
                              <a:schemeClr val="accent6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𝑖𝑜𝑛</m:t>
                        </m:r>
                      </m:den>
                    </m:f>
                  </m:oMath>
                </a14:m>
                <a:r>
                  <a:rPr lang="fr-FR" i="1" dirty="0" smtClean="0">
                    <a:solidFill>
                      <a:schemeClr val="accent6"/>
                    </a:solidFill>
                    <a:effectLst/>
                    <a:latin typeface="Cambria Math" charset="0"/>
                    <a:ea typeface="Cambria Math" charset="0"/>
                    <a:cs typeface="Cambria Math" charset="0"/>
                  </a:rPr>
                  <a:t>	</a:t>
                </a:r>
                <a:endParaRPr lang="fr-FR" i="1" dirty="0">
                  <a:solidFill>
                    <a:schemeClr val="accent6"/>
                  </a:solidFill>
                  <a:effectLst/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6557" y="3517040"/>
                <a:ext cx="3322349" cy="2414379"/>
              </a:xfrm>
              <a:prstGeom prst="rect">
                <a:avLst/>
              </a:prstGeom>
              <a:blipFill rotWithShape="0">
                <a:blip r:embed="rId3"/>
                <a:stretch>
                  <a:fillRect l="-1651" t="-1768" r="-2385" b="-1414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magin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9980" y="3517040"/>
            <a:ext cx="3178895" cy="2119263"/>
          </a:xfrm>
          <a:prstGeom prst="rect">
            <a:avLst/>
          </a:prstGeom>
        </p:spPr>
      </p:pic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081541" y="6350323"/>
            <a:ext cx="2893226" cy="365125"/>
          </a:xfrm>
        </p:spPr>
        <p:txBody>
          <a:bodyPr/>
          <a:lstStyle/>
          <a:p>
            <a:r>
              <a:rPr lang="en-US" dirty="0" smtClean="0"/>
              <a:t>16.09.2017 - HSE-SEE-XP</a:t>
            </a:r>
          </a:p>
          <a:p>
            <a:r>
              <a:rPr lang="en-US" dirty="0" smtClean="0"/>
              <a:t>EDMS no: </a:t>
            </a:r>
            <a:r>
              <a:rPr lang="en-US" dirty="0"/>
              <a:t>1845209 v.1</a:t>
            </a:r>
          </a:p>
        </p:txBody>
      </p:sp>
      <p:sp>
        <p:nvSpPr>
          <p:cNvPr id="14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185376" y="6356350"/>
            <a:ext cx="501424" cy="365125"/>
          </a:xfrm>
        </p:spPr>
        <p:txBody>
          <a:bodyPr/>
          <a:lstStyle/>
          <a:p>
            <a:fld id="{17918391-D411-FE40-AAD7-861AE5233E0E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7915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Trials </a:t>
            </a:r>
            <a:r>
              <a:rPr lang="mr-IN" dirty="0" smtClean="0"/>
              <a:t>–</a:t>
            </a:r>
            <a:r>
              <a:rPr lang="fr-FR" dirty="0" smtClean="0"/>
              <a:t> Scenario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776" y="2766568"/>
            <a:ext cx="4008057" cy="2747111"/>
          </a:xfrm>
          <a:prstGeom prst="rect">
            <a:avLst/>
          </a:prstGeom>
        </p:spPr>
      </p:pic>
      <p:sp>
        <p:nvSpPr>
          <p:cNvPr id="8" name="Ellipse 7"/>
          <p:cNvSpPr/>
          <p:nvPr/>
        </p:nvSpPr>
        <p:spPr>
          <a:xfrm>
            <a:off x="2252533" y="4276305"/>
            <a:ext cx="593585" cy="597836"/>
          </a:xfrm>
          <a:prstGeom prst="ellipse">
            <a:avLst/>
          </a:prstGeom>
          <a:noFill/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501776" y="1320264"/>
            <a:ext cx="3285365" cy="523220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contourClr>
              <a:schemeClr val="bg1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AWAKE </a:t>
            </a:r>
            <a:r>
              <a:rPr lang="mr-IN" sz="2800" b="1" dirty="0" smtClean="0">
                <a:solidFill>
                  <a:schemeClr val="bg1"/>
                </a:solidFill>
              </a:rPr>
              <a:t>–</a:t>
            </a:r>
            <a:r>
              <a:rPr lang="en-US" sz="2800" b="1" dirty="0" smtClean="0">
                <a:solidFill>
                  <a:schemeClr val="bg1"/>
                </a:solidFill>
              </a:rPr>
              <a:t> TSG4</a:t>
            </a:r>
            <a:endParaRPr lang="fr-FR" sz="2800" b="1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41270" y="2113062"/>
            <a:ext cx="1257438" cy="461665"/>
          </a:xfrm>
          <a:prstGeom prst="rect">
            <a:avLst/>
          </a:prstGeom>
          <a:solidFill>
            <a:schemeClr val="accent5"/>
          </a:solidFill>
          <a:scene3d>
            <a:camera prst="orthographicFront"/>
            <a:lightRig rig="threePt" dir="t"/>
          </a:scene3d>
          <a:sp3d>
            <a:contourClr>
              <a:schemeClr val="tx1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en-US" sz="1200" b="1" smtClean="0">
                <a:solidFill>
                  <a:schemeClr val="bg1"/>
                </a:solidFill>
              </a:rPr>
              <a:t>Access point in </a:t>
            </a:r>
            <a:r>
              <a:rPr lang="en-US" sz="1200" b="1" dirty="0" smtClean="0">
                <a:solidFill>
                  <a:schemeClr val="bg1"/>
                </a:solidFill>
              </a:rPr>
              <a:t>surface</a:t>
            </a:r>
            <a:endParaRPr lang="fr-FR" sz="1200" b="1" dirty="0">
              <a:solidFill>
                <a:schemeClr val="bg1"/>
              </a:solidFill>
            </a:endParaRPr>
          </a:p>
        </p:txBody>
      </p:sp>
      <p:cxnSp>
        <p:nvCxnSpPr>
          <p:cNvPr id="12" name="Connecteur en arc 11"/>
          <p:cNvCxnSpPr>
            <a:stCxn id="11" idx="3"/>
          </p:cNvCxnSpPr>
          <p:nvPr/>
        </p:nvCxnSpPr>
        <p:spPr>
          <a:xfrm flipH="1">
            <a:off x="1404734" y="2343895"/>
            <a:ext cx="393974" cy="929392"/>
          </a:xfrm>
          <a:prstGeom prst="curvedConnector4">
            <a:avLst>
              <a:gd name="adj1" fmla="val -58024"/>
              <a:gd name="adj2" fmla="val 62418"/>
            </a:avLst>
          </a:prstGeom>
          <a:ln w="22225">
            <a:solidFill>
              <a:schemeClr val="accent5"/>
            </a:solidFill>
            <a:tailEnd type="triangle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1309455" y="5567020"/>
            <a:ext cx="1257438" cy="276999"/>
          </a:xfrm>
          <a:prstGeom prst="rect">
            <a:avLst/>
          </a:prstGeom>
          <a:solidFill>
            <a:schemeClr val="accent5"/>
          </a:solidFill>
          <a:scene3d>
            <a:camera prst="orthographicFront"/>
            <a:lightRig rig="threePt" dir="t"/>
          </a:scene3d>
          <a:sp3d>
            <a:contourClr>
              <a:schemeClr val="tx1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</a:rPr>
              <a:t>Seat of the fire</a:t>
            </a:r>
            <a:endParaRPr lang="fr-FR" sz="1200" b="1" dirty="0">
              <a:solidFill>
                <a:schemeClr val="bg1"/>
              </a:solidFill>
            </a:endParaRPr>
          </a:p>
        </p:txBody>
      </p:sp>
      <p:cxnSp>
        <p:nvCxnSpPr>
          <p:cNvPr id="14" name="Connecteur en arc 13"/>
          <p:cNvCxnSpPr>
            <a:stCxn id="13" idx="0"/>
            <a:endCxn id="8" idx="4"/>
          </p:cNvCxnSpPr>
          <p:nvPr/>
        </p:nvCxnSpPr>
        <p:spPr>
          <a:xfrm rot="5400000" flipH="1" flipV="1">
            <a:off x="1897311" y="4915005"/>
            <a:ext cx="692879" cy="611152"/>
          </a:xfrm>
          <a:prstGeom prst="curvedConnector3">
            <a:avLst>
              <a:gd name="adj1" fmla="val 50000"/>
            </a:avLst>
          </a:prstGeom>
          <a:ln w="22225">
            <a:solidFill>
              <a:schemeClr val="accent5"/>
            </a:solidFill>
            <a:tailEnd type="triangle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3335078" y="2762465"/>
            <a:ext cx="5348976" cy="3027680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glow rad="139700">
              <a:schemeClr val="accent5">
                <a:alpha val="40000"/>
              </a:scheme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10" name="Tabel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6504392"/>
              </p:ext>
            </p:extLst>
          </p:nvPr>
        </p:nvGraphicFramePr>
        <p:xfrm>
          <a:off x="3335078" y="2762467"/>
          <a:ext cx="5348975" cy="3027680"/>
        </p:xfrm>
        <a:graphic>
          <a:graphicData uri="http://schemas.openxmlformats.org/drawingml/2006/table">
            <a:tbl>
              <a:tblPr firstRow="1">
                <a:tableStyleId>{9D7B26C5-4107-4FEC-AEDC-1716B250A1EF}</a:tableStyleId>
              </a:tblPr>
              <a:tblGrid>
                <a:gridCol w="702724">
                  <a:extLst>
                    <a:ext uri="{9D8B030D-6E8A-4147-A177-3AD203B41FA5}">
                      <a16:colId xmlns:a16="http://schemas.microsoft.com/office/drawing/2014/main" xmlns="" val="3853491968"/>
                    </a:ext>
                  </a:extLst>
                </a:gridCol>
                <a:gridCol w="1744411">
                  <a:extLst>
                    <a:ext uri="{9D8B030D-6E8A-4147-A177-3AD203B41FA5}">
                      <a16:colId xmlns:a16="http://schemas.microsoft.com/office/drawing/2014/main" xmlns="" val="902077015"/>
                    </a:ext>
                  </a:extLst>
                </a:gridCol>
                <a:gridCol w="785398">
                  <a:extLst>
                    <a:ext uri="{9D8B030D-6E8A-4147-A177-3AD203B41FA5}">
                      <a16:colId xmlns:a16="http://schemas.microsoft.com/office/drawing/2014/main" xmlns="" val="569452064"/>
                    </a:ext>
                  </a:extLst>
                </a:gridCol>
                <a:gridCol w="1173964">
                  <a:extLst>
                    <a:ext uri="{9D8B030D-6E8A-4147-A177-3AD203B41FA5}">
                      <a16:colId xmlns:a16="http://schemas.microsoft.com/office/drawing/2014/main" xmlns="" val="3553973006"/>
                    </a:ext>
                  </a:extLst>
                </a:gridCol>
                <a:gridCol w="942478">
                  <a:extLst>
                    <a:ext uri="{9D8B030D-6E8A-4147-A177-3AD203B41FA5}">
                      <a16:colId xmlns:a16="http://schemas.microsoft.com/office/drawing/2014/main" xmlns="" val="3184638373"/>
                    </a:ext>
                  </a:extLst>
                </a:gridCol>
              </a:tblGrid>
              <a:tr h="189230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EXAMPLE FOR BB4 to fire in </a:t>
                      </a:r>
                      <a:r>
                        <a:rPr lang="en-US" sz="900" u="none" strike="noStrike" dirty="0" smtClean="0">
                          <a:effectLst/>
                        </a:rPr>
                        <a:t>TSG4 </a:t>
                      </a:r>
                      <a:r>
                        <a:rPr lang="en-US" sz="900" u="none" strike="noStrike" dirty="0">
                          <a:effectLst/>
                        </a:rPr>
                        <a:t>(AWAKE)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30399857"/>
                  </a:ext>
                </a:extLst>
              </a:tr>
              <a:tr h="189230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b="1" u="none" strike="noStrike" dirty="0" err="1">
                          <a:effectLst/>
                        </a:rPr>
                        <a:t>Quantity</a:t>
                      </a:r>
                      <a:endParaRPr lang="it-IT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b="1" u="none" strike="noStrike" dirty="0" err="1">
                          <a:effectLst/>
                        </a:rPr>
                        <a:t>Description</a:t>
                      </a:r>
                      <a:endParaRPr lang="it-IT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u="none" strike="noStrike" dirty="0">
                          <a:effectLst/>
                        </a:rPr>
                        <a:t>vi / </a:t>
                      </a:r>
                      <a:r>
                        <a:rPr lang="it-IT" sz="900" b="1" u="none" strike="noStrike" dirty="0" err="1">
                          <a:effectLst/>
                        </a:rPr>
                        <a:t>Tj</a:t>
                      </a:r>
                      <a:endParaRPr lang="it-IT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u="none" strike="noStrike" dirty="0">
                          <a:effectLst/>
                        </a:rPr>
                        <a:t>Unit</a:t>
                      </a:r>
                      <a:endParaRPr lang="it-IT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u="none" strike="noStrike" dirty="0">
                          <a:effectLst/>
                        </a:rPr>
                        <a:t>Time (</a:t>
                      </a:r>
                      <a:r>
                        <a:rPr lang="it-IT" sz="900" b="1" u="none" strike="noStrike" dirty="0" err="1">
                          <a:effectLst/>
                        </a:rPr>
                        <a:t>min</a:t>
                      </a:r>
                      <a:r>
                        <a:rPr lang="it-IT" sz="900" b="1" u="none" strike="noStrike" dirty="0">
                          <a:effectLst/>
                        </a:rPr>
                        <a:t>)</a:t>
                      </a:r>
                      <a:endParaRPr lang="it-IT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01364888"/>
                  </a:ext>
                </a:extLst>
              </a:tr>
              <a:tr h="189230"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58.5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 dirty="0" err="1">
                          <a:effectLst/>
                        </a:rPr>
                        <a:t>descending</a:t>
                      </a:r>
                      <a:r>
                        <a:rPr lang="it-IT" sz="900" u="none" strike="noStrike" dirty="0">
                          <a:effectLst/>
                        </a:rPr>
                        <a:t> </a:t>
                      </a:r>
                      <a:r>
                        <a:rPr lang="it-IT" sz="900" u="none" strike="noStrike" dirty="0" err="1">
                          <a:effectLst/>
                        </a:rPr>
                        <a:t>stairs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 dirty="0">
                          <a:effectLst/>
                        </a:rPr>
                        <a:t>11.70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 dirty="0">
                          <a:effectLst/>
                        </a:rPr>
                        <a:t>m/</a:t>
                      </a:r>
                      <a:r>
                        <a:rPr lang="it-IT" sz="900" u="none" strike="noStrike" dirty="0" err="1">
                          <a:effectLst/>
                        </a:rPr>
                        <a:t>min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>
                          <a:effectLst/>
                        </a:rPr>
                        <a:t>5.00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15805629"/>
                  </a:ext>
                </a:extLst>
              </a:tr>
              <a:tr h="189230"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0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ascending stairs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 dirty="0">
                          <a:effectLst/>
                        </a:rPr>
                        <a:t>10.00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>
                          <a:effectLst/>
                        </a:rPr>
                        <a:t>m/min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>
                          <a:effectLst/>
                        </a:rPr>
                        <a:t>0.00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79441638"/>
                  </a:ext>
                </a:extLst>
              </a:tr>
              <a:tr h="189230"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0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 dirty="0" err="1">
                          <a:effectLst/>
                        </a:rPr>
                        <a:t>descending</a:t>
                      </a:r>
                      <a:r>
                        <a:rPr lang="it-IT" sz="900" u="none" strike="noStrike" dirty="0">
                          <a:effectLst/>
                        </a:rPr>
                        <a:t> elevator </a:t>
                      </a:r>
                      <a:r>
                        <a:rPr lang="it-IT" sz="900" u="none" strike="noStrike" dirty="0" err="1">
                          <a:effectLst/>
                        </a:rPr>
                        <a:t>travel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 dirty="0">
                          <a:effectLst/>
                        </a:rPr>
                        <a:t>12.00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 dirty="0">
                          <a:effectLst/>
                        </a:rPr>
                        <a:t>m/</a:t>
                      </a:r>
                      <a:r>
                        <a:rPr lang="it-IT" sz="900" u="none" strike="noStrike" dirty="0" err="1">
                          <a:effectLst/>
                        </a:rPr>
                        <a:t>min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>
                          <a:effectLst/>
                        </a:rPr>
                        <a:t>0.00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60700505"/>
                  </a:ext>
                </a:extLst>
              </a:tr>
              <a:tr h="189230"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0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ascending elevator travel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 dirty="0">
                          <a:effectLst/>
                        </a:rPr>
                        <a:t>12.00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>
                          <a:effectLst/>
                        </a:rPr>
                        <a:t>m/min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>
                          <a:effectLst/>
                        </a:rPr>
                        <a:t>0.00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82849452"/>
                  </a:ext>
                </a:extLst>
              </a:tr>
              <a:tr h="189230"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0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horizontal travel w/ visibility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>
                          <a:effectLst/>
                        </a:rPr>
                        <a:t>83.33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 dirty="0">
                          <a:effectLst/>
                        </a:rPr>
                        <a:t>m/</a:t>
                      </a:r>
                      <a:r>
                        <a:rPr lang="it-IT" sz="900" u="none" strike="noStrike" dirty="0" err="1">
                          <a:effectLst/>
                        </a:rPr>
                        <a:t>min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>
                          <a:effectLst/>
                        </a:rPr>
                        <a:t>0.00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85981384"/>
                  </a:ext>
                </a:extLst>
              </a:tr>
              <a:tr h="189230"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0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horizontal travel wo/ visibility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>
                          <a:effectLst/>
                        </a:rPr>
                        <a:t>49.25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 dirty="0">
                          <a:effectLst/>
                        </a:rPr>
                        <a:t>m/</a:t>
                      </a:r>
                      <a:r>
                        <a:rPr lang="it-IT" sz="900" u="none" strike="noStrike" dirty="0" err="1">
                          <a:effectLst/>
                        </a:rPr>
                        <a:t>min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>
                          <a:effectLst/>
                        </a:rPr>
                        <a:t>0.00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27175813"/>
                  </a:ext>
                </a:extLst>
              </a:tr>
              <a:tr h="189230"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800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horizontal travel on fire trailer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>
                          <a:effectLst/>
                        </a:rPr>
                        <a:t>133.33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 dirty="0">
                          <a:effectLst/>
                        </a:rPr>
                        <a:t>m/</a:t>
                      </a:r>
                      <a:r>
                        <a:rPr lang="it-IT" sz="900" u="none" strike="noStrike" dirty="0" err="1">
                          <a:effectLst/>
                        </a:rPr>
                        <a:t>min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>
                          <a:effectLst/>
                        </a:rPr>
                        <a:t>6.00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78618925"/>
                  </a:ext>
                </a:extLst>
              </a:tr>
              <a:tr h="189230"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80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hose deployment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>
                          <a:effectLst/>
                        </a:rPr>
                        <a:t>18.48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 dirty="0">
                          <a:effectLst/>
                        </a:rPr>
                        <a:t>m/</a:t>
                      </a:r>
                      <a:r>
                        <a:rPr lang="it-IT" sz="900" u="none" strike="noStrike" dirty="0" err="1">
                          <a:effectLst/>
                        </a:rPr>
                        <a:t>min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>
                          <a:effectLst/>
                        </a:rPr>
                        <a:t>4.33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4511212"/>
                  </a:ext>
                </a:extLst>
              </a:tr>
              <a:tr h="189230"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1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PAD-MAD access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>
                          <a:effectLst/>
                        </a:rPr>
                        <a:t>6.00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 dirty="0" err="1">
                          <a:effectLst/>
                        </a:rPr>
                        <a:t>min</a:t>
                      </a:r>
                      <a:r>
                        <a:rPr lang="it-IT" sz="900" u="none" strike="noStrike" dirty="0">
                          <a:effectLst/>
                        </a:rPr>
                        <a:t>/</a:t>
                      </a:r>
                      <a:r>
                        <a:rPr lang="it-IT" sz="900" u="none" strike="noStrike" dirty="0" err="1">
                          <a:effectLst/>
                        </a:rPr>
                        <a:t>unit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>
                          <a:effectLst/>
                        </a:rPr>
                        <a:t>6.00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35609092"/>
                  </a:ext>
                </a:extLst>
              </a:tr>
              <a:tr h="189230"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1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access door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>
                          <a:effectLst/>
                        </a:rPr>
                        <a:t>0.50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 dirty="0" err="1">
                          <a:effectLst/>
                        </a:rPr>
                        <a:t>min</a:t>
                      </a:r>
                      <a:r>
                        <a:rPr lang="it-IT" sz="900" u="none" strike="noStrike" dirty="0">
                          <a:effectLst/>
                        </a:rPr>
                        <a:t>/</a:t>
                      </a:r>
                      <a:r>
                        <a:rPr lang="it-IT" sz="900" u="none" strike="noStrike" dirty="0" err="1">
                          <a:effectLst/>
                        </a:rPr>
                        <a:t>unit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 dirty="0">
                          <a:effectLst/>
                        </a:rPr>
                        <a:t>0.50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80567460"/>
                  </a:ext>
                </a:extLst>
              </a:tr>
              <a:tr h="189230"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3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closed ventilation/fire door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>
                          <a:effectLst/>
                        </a:rPr>
                        <a:t>0.50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 dirty="0" err="1">
                          <a:effectLst/>
                        </a:rPr>
                        <a:t>min</a:t>
                      </a:r>
                      <a:r>
                        <a:rPr lang="it-IT" sz="900" u="none" strike="noStrike" dirty="0">
                          <a:effectLst/>
                        </a:rPr>
                        <a:t>/</a:t>
                      </a:r>
                      <a:r>
                        <a:rPr lang="it-IT" sz="900" u="none" strike="noStrike" dirty="0" err="1">
                          <a:effectLst/>
                        </a:rPr>
                        <a:t>unit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 dirty="0">
                          <a:effectLst/>
                        </a:rPr>
                        <a:t>1.50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69968497"/>
                  </a:ext>
                </a:extLst>
              </a:tr>
              <a:tr h="189230"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1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fire trailer setup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>
                          <a:effectLst/>
                        </a:rPr>
                        <a:t>4.50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>
                          <a:effectLst/>
                        </a:rPr>
                        <a:t>min/unit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 dirty="0">
                          <a:effectLst/>
                        </a:rPr>
                        <a:t>4.50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57887121"/>
                  </a:ext>
                </a:extLst>
              </a:tr>
              <a:tr h="189230"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1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hose line hook up and water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>
                          <a:effectLst/>
                        </a:rPr>
                        <a:t>4.00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>
                          <a:effectLst/>
                        </a:rPr>
                        <a:t>min/unit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 dirty="0">
                          <a:effectLst/>
                        </a:rPr>
                        <a:t>4.00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83711984"/>
                  </a:ext>
                </a:extLst>
              </a:tr>
              <a:tr h="189230"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1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team gear up on air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 dirty="0">
                          <a:effectLst/>
                        </a:rPr>
                        <a:t>1.50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 dirty="0" err="1">
                          <a:effectLst/>
                        </a:rPr>
                        <a:t>min</a:t>
                      </a:r>
                      <a:r>
                        <a:rPr lang="it-IT" sz="900" u="none" strike="noStrike" dirty="0">
                          <a:effectLst/>
                        </a:rPr>
                        <a:t>/</a:t>
                      </a:r>
                      <a:r>
                        <a:rPr lang="it-IT" sz="900" u="none" strike="noStrike" dirty="0" err="1">
                          <a:effectLst/>
                        </a:rPr>
                        <a:t>unit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 dirty="0">
                          <a:effectLst/>
                        </a:rPr>
                        <a:t>1.50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21448871"/>
                  </a:ext>
                </a:extLst>
              </a:tr>
            </a:tbl>
          </a:graphicData>
        </a:graphic>
      </p:graphicFrame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081541" y="6350323"/>
            <a:ext cx="2893226" cy="365125"/>
          </a:xfrm>
        </p:spPr>
        <p:txBody>
          <a:bodyPr/>
          <a:lstStyle/>
          <a:p>
            <a:r>
              <a:rPr lang="en-US" dirty="0" smtClean="0"/>
              <a:t>16.09.2017 - HSE-SEE-XP</a:t>
            </a:r>
          </a:p>
          <a:p>
            <a:r>
              <a:rPr lang="en-US" dirty="0" smtClean="0"/>
              <a:t>EDMS no: </a:t>
            </a:r>
            <a:r>
              <a:rPr lang="en-US" dirty="0"/>
              <a:t>1845209 v.1</a:t>
            </a:r>
          </a:p>
        </p:txBody>
      </p:sp>
    </p:spTree>
    <p:extLst>
      <p:ext uri="{BB962C8B-B14F-4D97-AF65-F5344CB8AC3E}">
        <p14:creationId xmlns:p14="http://schemas.microsoft.com/office/powerpoint/2010/main" val="607503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Trials </a:t>
            </a:r>
            <a:r>
              <a:rPr lang="mr-IN" dirty="0" smtClean="0"/>
              <a:t>–</a:t>
            </a:r>
            <a:r>
              <a:rPr lang="it-IT" dirty="0" smtClean="0"/>
              <a:t> Design </a:t>
            </a:r>
            <a:r>
              <a:rPr lang="it-IT" dirty="0" err="1" smtClean="0"/>
              <a:t>fires</a:t>
            </a:r>
            <a:endParaRPr lang="en-GB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219427"/>
              </p:ext>
            </p:extLst>
          </p:nvPr>
        </p:nvGraphicFramePr>
        <p:xfrm>
          <a:off x="615371" y="1700914"/>
          <a:ext cx="3301308" cy="202871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462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9835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4417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125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47466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#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 err="1">
                          <a:effectLst/>
                        </a:rPr>
                        <a:t>HRRmax</a:t>
                      </a:r>
                      <a:endParaRPr lang="en-GB" sz="1600" u="none" strike="noStrike" dirty="0">
                        <a:effectLst/>
                      </a:endParaRPr>
                    </a:p>
                    <a:p>
                      <a:pPr algn="ctr" fontAlgn="b"/>
                      <a:r>
                        <a:rPr lang="it-IT" sz="1600" u="none" strike="noStrike" dirty="0">
                          <a:effectLst/>
                        </a:rPr>
                        <a:t>[MW]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delt1</a:t>
                      </a:r>
                    </a:p>
                    <a:p>
                      <a:pPr algn="ctr" fontAlgn="b"/>
                      <a:r>
                        <a:rPr lang="it-IT" sz="1600" u="none" strike="noStrike" dirty="0">
                          <a:effectLst/>
                        </a:rPr>
                        <a:t>[min]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delt2</a:t>
                      </a:r>
                    </a:p>
                    <a:p>
                      <a:pPr algn="ctr" fontAlgn="b"/>
                      <a:r>
                        <a:rPr lang="it-IT" sz="1600" u="none" strike="noStrike" dirty="0">
                          <a:effectLst/>
                        </a:rPr>
                        <a:t>[min]</a:t>
                      </a:r>
                      <a:r>
                        <a:rPr lang="en-GB" sz="1600" u="none" strike="noStrike" dirty="0">
                          <a:effectLst/>
                        </a:rPr>
                        <a:t> 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10502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1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30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15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45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10502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2</a:t>
                      </a:r>
                      <a:endParaRPr lang="en-GB" sz="16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18</a:t>
                      </a:r>
                      <a:endParaRPr lang="en-GB" sz="16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15</a:t>
                      </a:r>
                      <a:endParaRPr lang="en-GB" sz="16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45</a:t>
                      </a:r>
                      <a:endParaRPr lang="en-GB" sz="16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10502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3</a:t>
                      </a:r>
                      <a:endParaRPr lang="en-GB" sz="16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5</a:t>
                      </a:r>
                      <a:endParaRPr lang="en-GB" sz="16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15</a:t>
                      </a:r>
                      <a:endParaRPr lang="en-GB" sz="16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45</a:t>
                      </a:r>
                      <a:endParaRPr lang="en-GB" sz="16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9" name="Immagin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4639" y="1351810"/>
            <a:ext cx="4579415" cy="3052943"/>
          </a:xfrm>
          <a:prstGeom prst="rect">
            <a:avLst/>
          </a:prstGeom>
        </p:spPr>
      </p:pic>
      <p:sp>
        <p:nvSpPr>
          <p:cNvPr id="3" name="Forme libre 2"/>
          <p:cNvSpPr/>
          <p:nvPr/>
        </p:nvSpPr>
        <p:spPr>
          <a:xfrm>
            <a:off x="4673247" y="2254379"/>
            <a:ext cx="608205" cy="1785256"/>
          </a:xfrm>
          <a:custGeom>
            <a:avLst/>
            <a:gdLst>
              <a:gd name="connsiteX0" fmla="*/ 0 w 587829"/>
              <a:gd name="connsiteY0" fmla="*/ 1785257 h 1830106"/>
              <a:gd name="connsiteX1" fmla="*/ 217714 w 587829"/>
              <a:gd name="connsiteY1" fmla="*/ 1600200 h 1830106"/>
              <a:gd name="connsiteX2" fmla="*/ 587829 w 587829"/>
              <a:gd name="connsiteY2" fmla="*/ 0 h 1830106"/>
              <a:gd name="connsiteX0" fmla="*/ 0 w 587829"/>
              <a:gd name="connsiteY0" fmla="*/ 1785257 h 1792485"/>
              <a:gd name="connsiteX1" fmla="*/ 304800 w 587829"/>
              <a:gd name="connsiteY1" fmla="*/ 1262743 h 1792485"/>
              <a:gd name="connsiteX2" fmla="*/ 587829 w 587829"/>
              <a:gd name="connsiteY2" fmla="*/ 0 h 1792485"/>
              <a:gd name="connsiteX0" fmla="*/ 0 w 587829"/>
              <a:gd name="connsiteY0" fmla="*/ 1785257 h 1785257"/>
              <a:gd name="connsiteX1" fmla="*/ 304800 w 587829"/>
              <a:gd name="connsiteY1" fmla="*/ 1262743 h 1785257"/>
              <a:gd name="connsiteX2" fmla="*/ 587829 w 587829"/>
              <a:gd name="connsiteY2" fmla="*/ 0 h 1785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7829" h="1785257">
                <a:moveTo>
                  <a:pt x="0" y="1785257"/>
                </a:moveTo>
                <a:cubicBezTo>
                  <a:pt x="131123" y="1728685"/>
                  <a:pt x="206829" y="1560286"/>
                  <a:pt x="304800" y="1262743"/>
                </a:cubicBezTo>
                <a:cubicBezTo>
                  <a:pt x="402771" y="965200"/>
                  <a:pt x="587829" y="0"/>
                  <a:pt x="587829" y="0"/>
                </a:cubicBezTo>
              </a:path>
            </a:pathLst>
          </a:custGeom>
          <a:ln w="31750">
            <a:solidFill>
              <a:srgbClr val="00B05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/>
          <p:cNvSpPr/>
          <p:nvPr/>
        </p:nvSpPr>
        <p:spPr>
          <a:xfrm>
            <a:off x="7547077" y="2809135"/>
            <a:ext cx="295070" cy="11879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1" name="Connecteur droit 10"/>
          <p:cNvCxnSpPr/>
          <p:nvPr/>
        </p:nvCxnSpPr>
        <p:spPr>
          <a:xfrm>
            <a:off x="5261077" y="2254378"/>
            <a:ext cx="1781298" cy="0"/>
          </a:xfrm>
          <a:prstGeom prst="line">
            <a:avLst/>
          </a:prstGeom>
          <a:ln w="31750">
            <a:solidFill>
              <a:srgbClr val="00B05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 flipH="1" flipV="1">
            <a:off x="7042375" y="2254378"/>
            <a:ext cx="1187534" cy="1785258"/>
          </a:xfrm>
          <a:prstGeom prst="line">
            <a:avLst/>
          </a:prstGeom>
          <a:ln w="31750">
            <a:solidFill>
              <a:srgbClr val="00B05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/>
        </p:nvCxnSpPr>
        <p:spPr>
          <a:xfrm>
            <a:off x="5261077" y="2935230"/>
            <a:ext cx="1781298" cy="0"/>
          </a:xfrm>
          <a:prstGeom prst="line">
            <a:avLst/>
          </a:prstGeom>
          <a:ln w="31750">
            <a:solidFill>
              <a:srgbClr val="FF93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/>
          <p:cNvCxnSpPr/>
          <p:nvPr/>
        </p:nvCxnSpPr>
        <p:spPr>
          <a:xfrm>
            <a:off x="5250889" y="3717022"/>
            <a:ext cx="1781298" cy="0"/>
          </a:xfrm>
          <a:prstGeom prst="line">
            <a:avLst/>
          </a:prstGeom>
          <a:ln w="31750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/>
        </p:nvCxnSpPr>
        <p:spPr>
          <a:xfrm flipH="1" flipV="1">
            <a:off x="7026249" y="2935230"/>
            <a:ext cx="746459" cy="1104405"/>
          </a:xfrm>
          <a:prstGeom prst="line">
            <a:avLst/>
          </a:prstGeom>
          <a:ln w="31750">
            <a:solidFill>
              <a:srgbClr val="FF93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/>
          <p:cNvCxnSpPr/>
          <p:nvPr/>
        </p:nvCxnSpPr>
        <p:spPr>
          <a:xfrm flipH="1" flipV="1">
            <a:off x="7026248" y="3717022"/>
            <a:ext cx="188321" cy="322613"/>
          </a:xfrm>
          <a:prstGeom prst="line">
            <a:avLst/>
          </a:prstGeom>
          <a:ln w="31750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Forme libre 24"/>
          <p:cNvSpPr/>
          <p:nvPr/>
        </p:nvSpPr>
        <p:spPr>
          <a:xfrm>
            <a:off x="4673248" y="2935231"/>
            <a:ext cx="598017" cy="1104404"/>
          </a:xfrm>
          <a:custGeom>
            <a:avLst/>
            <a:gdLst>
              <a:gd name="connsiteX0" fmla="*/ 0 w 587829"/>
              <a:gd name="connsiteY0" fmla="*/ 1785257 h 1830106"/>
              <a:gd name="connsiteX1" fmla="*/ 217714 w 587829"/>
              <a:gd name="connsiteY1" fmla="*/ 1600200 h 1830106"/>
              <a:gd name="connsiteX2" fmla="*/ 587829 w 587829"/>
              <a:gd name="connsiteY2" fmla="*/ 0 h 1830106"/>
              <a:gd name="connsiteX0" fmla="*/ 0 w 587829"/>
              <a:gd name="connsiteY0" fmla="*/ 1785257 h 1792485"/>
              <a:gd name="connsiteX1" fmla="*/ 304800 w 587829"/>
              <a:gd name="connsiteY1" fmla="*/ 1262743 h 1792485"/>
              <a:gd name="connsiteX2" fmla="*/ 587829 w 587829"/>
              <a:gd name="connsiteY2" fmla="*/ 0 h 1792485"/>
              <a:gd name="connsiteX0" fmla="*/ 0 w 587829"/>
              <a:gd name="connsiteY0" fmla="*/ 1785257 h 1785257"/>
              <a:gd name="connsiteX1" fmla="*/ 304800 w 587829"/>
              <a:gd name="connsiteY1" fmla="*/ 1262743 h 1785257"/>
              <a:gd name="connsiteX2" fmla="*/ 587829 w 587829"/>
              <a:gd name="connsiteY2" fmla="*/ 0 h 1785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7829" h="1785257">
                <a:moveTo>
                  <a:pt x="0" y="1785257"/>
                </a:moveTo>
                <a:cubicBezTo>
                  <a:pt x="131123" y="1728685"/>
                  <a:pt x="206829" y="1560286"/>
                  <a:pt x="304800" y="1262743"/>
                </a:cubicBezTo>
                <a:cubicBezTo>
                  <a:pt x="402771" y="965200"/>
                  <a:pt x="587829" y="0"/>
                  <a:pt x="587829" y="0"/>
                </a:cubicBezTo>
              </a:path>
            </a:pathLst>
          </a:custGeom>
          <a:ln w="31750">
            <a:solidFill>
              <a:srgbClr val="FF93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Forme libre 25"/>
          <p:cNvSpPr/>
          <p:nvPr/>
        </p:nvSpPr>
        <p:spPr>
          <a:xfrm>
            <a:off x="4673248" y="3707081"/>
            <a:ext cx="598017" cy="332553"/>
          </a:xfrm>
          <a:custGeom>
            <a:avLst/>
            <a:gdLst>
              <a:gd name="connsiteX0" fmla="*/ 0 w 587829"/>
              <a:gd name="connsiteY0" fmla="*/ 1785257 h 1830106"/>
              <a:gd name="connsiteX1" fmla="*/ 217714 w 587829"/>
              <a:gd name="connsiteY1" fmla="*/ 1600200 h 1830106"/>
              <a:gd name="connsiteX2" fmla="*/ 587829 w 587829"/>
              <a:gd name="connsiteY2" fmla="*/ 0 h 1830106"/>
              <a:gd name="connsiteX0" fmla="*/ 0 w 587829"/>
              <a:gd name="connsiteY0" fmla="*/ 1785257 h 1792485"/>
              <a:gd name="connsiteX1" fmla="*/ 304800 w 587829"/>
              <a:gd name="connsiteY1" fmla="*/ 1262743 h 1792485"/>
              <a:gd name="connsiteX2" fmla="*/ 587829 w 587829"/>
              <a:gd name="connsiteY2" fmla="*/ 0 h 1792485"/>
              <a:gd name="connsiteX0" fmla="*/ 0 w 587829"/>
              <a:gd name="connsiteY0" fmla="*/ 1785257 h 1785257"/>
              <a:gd name="connsiteX1" fmla="*/ 304800 w 587829"/>
              <a:gd name="connsiteY1" fmla="*/ 1262743 h 1785257"/>
              <a:gd name="connsiteX2" fmla="*/ 587829 w 587829"/>
              <a:gd name="connsiteY2" fmla="*/ 0 h 1785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7829" h="1785257">
                <a:moveTo>
                  <a:pt x="0" y="1785257"/>
                </a:moveTo>
                <a:cubicBezTo>
                  <a:pt x="131123" y="1728685"/>
                  <a:pt x="206829" y="1560286"/>
                  <a:pt x="304800" y="1262743"/>
                </a:cubicBezTo>
                <a:cubicBezTo>
                  <a:pt x="402771" y="965200"/>
                  <a:pt x="587829" y="0"/>
                  <a:pt x="587829" y="0"/>
                </a:cubicBezTo>
              </a:path>
            </a:pathLst>
          </a:custGeom>
          <a:ln w="31750">
            <a:solidFill>
              <a:srgbClr val="FF00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081541" y="6350323"/>
            <a:ext cx="2893226" cy="365125"/>
          </a:xfrm>
        </p:spPr>
        <p:txBody>
          <a:bodyPr/>
          <a:lstStyle/>
          <a:p>
            <a:r>
              <a:rPr lang="en-US" dirty="0" smtClean="0"/>
              <a:t>16.09.2017 - HSE-SEE-XP</a:t>
            </a:r>
          </a:p>
          <a:p>
            <a:r>
              <a:rPr lang="en-US" dirty="0" smtClean="0"/>
              <a:t>EDMS no: </a:t>
            </a:r>
            <a:r>
              <a:rPr lang="en-US" dirty="0"/>
              <a:t>1845209 v.1</a:t>
            </a:r>
          </a:p>
        </p:txBody>
      </p:sp>
    </p:spTree>
    <p:extLst>
      <p:ext uri="{BB962C8B-B14F-4D97-AF65-F5344CB8AC3E}">
        <p14:creationId xmlns:p14="http://schemas.microsoft.com/office/powerpoint/2010/main" val="1781998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Trials </a:t>
            </a:r>
            <a:r>
              <a:rPr lang="mr-IN" dirty="0" smtClean="0"/>
              <a:t>–</a:t>
            </a:r>
            <a:r>
              <a:rPr lang="it-IT" dirty="0" smtClean="0"/>
              <a:t> </a:t>
            </a:r>
            <a:r>
              <a:rPr lang="it-IT" dirty="0" err="1" smtClean="0"/>
              <a:t>Fire</a:t>
            </a:r>
            <a:r>
              <a:rPr lang="it-IT" dirty="0" smtClean="0"/>
              <a:t> </a:t>
            </a:r>
            <a:r>
              <a:rPr lang="it-IT" dirty="0" err="1" smtClean="0"/>
              <a:t>response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26</a:t>
            </a:fld>
            <a:endParaRPr lang="en-US" dirty="0"/>
          </a:p>
        </p:txBody>
      </p:sp>
      <p:graphicFrame>
        <p:nvGraphicFramePr>
          <p:cNvPr id="52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4816634"/>
              </p:ext>
            </p:extLst>
          </p:nvPr>
        </p:nvGraphicFramePr>
        <p:xfrm>
          <a:off x="573802" y="1351810"/>
          <a:ext cx="4668758" cy="307802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39215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80536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  <a:latin typeface="+mn-lt"/>
                        </a:rPr>
                        <a:t>#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u="none" strike="noStrike" dirty="0" smtClean="0">
                          <a:effectLst/>
                          <a:latin typeface="+mn-lt"/>
                        </a:rPr>
                        <a:t>RESOURCES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24372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FF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FIRE</a:t>
                      </a:r>
                      <a:r>
                        <a:rPr lang="en-GB" sz="16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BRIGADE (*)</a:t>
                      </a:r>
                      <a:endParaRPr lang="en-GB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24372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FF</a:t>
                      </a:r>
                      <a:r>
                        <a:rPr lang="en-GB" sz="16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+TIM</a:t>
                      </a:r>
                      <a:endParaRPr lang="en-GB" sz="16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FIRE</a:t>
                      </a:r>
                      <a:r>
                        <a:rPr lang="en-GB" sz="16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BRIGADE (*)</a:t>
                      </a:r>
                      <a:endParaRPr lang="en-GB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ROBOT</a:t>
                      </a:r>
                      <a:endParaRPr lang="en-GB" sz="16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24372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FF</a:t>
                      </a:r>
                      <a:r>
                        <a:rPr lang="en-GB" sz="16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+2TIM</a:t>
                      </a:r>
                      <a:endParaRPr lang="en-GB" sz="16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FIRE</a:t>
                      </a:r>
                      <a:r>
                        <a:rPr lang="en-GB" sz="16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BRIGADE (*)</a:t>
                      </a:r>
                      <a:endParaRPr lang="en-GB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 * ROBOT</a:t>
                      </a:r>
                      <a:endParaRPr lang="en-GB" sz="16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624372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FF</a:t>
                      </a:r>
                      <a:r>
                        <a:rPr lang="en-GB" sz="16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+SPKL</a:t>
                      </a:r>
                      <a:endParaRPr lang="en-GB" sz="16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FIRE</a:t>
                      </a:r>
                      <a:r>
                        <a:rPr lang="en-GB" sz="16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BRIGADE (*)</a:t>
                      </a:r>
                      <a:endParaRPr lang="en-GB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SPRINKLER </a:t>
                      </a:r>
                      <a:endParaRPr lang="en-GB" sz="1600" b="0" i="0" u="none" strike="noStrike" dirty="0" smtClean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573802" y="5633793"/>
            <a:ext cx="70461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>
              <a:defRPr/>
            </a:pPr>
            <a:r>
              <a:rPr lang="en-GB" dirty="0" smtClean="0">
                <a:solidFill>
                  <a:schemeClr val="dk1"/>
                </a:solidFill>
              </a:rPr>
              <a:t>(*) </a:t>
            </a:r>
            <a:r>
              <a:rPr lang="en-GB" sz="1400" dirty="0" smtClean="0">
                <a:solidFill>
                  <a:schemeClr val="dk1"/>
                </a:solidFill>
              </a:rPr>
              <a:t>Standard CERN FB response (7 firefighter + 1 crew commander + 1 officer)</a:t>
            </a:r>
            <a:endParaRPr lang="en-GB" sz="1400" dirty="0">
              <a:solidFill>
                <a:srgbClr val="000000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081541" y="6350323"/>
            <a:ext cx="2893226" cy="365125"/>
          </a:xfrm>
        </p:spPr>
        <p:txBody>
          <a:bodyPr/>
          <a:lstStyle/>
          <a:p>
            <a:r>
              <a:rPr lang="en-US" dirty="0" smtClean="0"/>
              <a:t>16.09.2017 - HSE-SEE-XP</a:t>
            </a:r>
          </a:p>
          <a:p>
            <a:r>
              <a:rPr lang="en-US" dirty="0" smtClean="0"/>
              <a:t>EDMS no: </a:t>
            </a:r>
            <a:r>
              <a:rPr lang="en-US" dirty="0"/>
              <a:t>1845209 v.1</a:t>
            </a:r>
          </a:p>
        </p:txBody>
      </p:sp>
    </p:spTree>
    <p:extLst>
      <p:ext uri="{BB962C8B-B14F-4D97-AF65-F5344CB8AC3E}">
        <p14:creationId xmlns:p14="http://schemas.microsoft.com/office/powerpoint/2010/main" val="1740410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magin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190" y="2716700"/>
            <a:ext cx="2520000" cy="16800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19" name="Immagin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0190" y="1067255"/>
            <a:ext cx="2520000" cy="1680000"/>
          </a:xfrm>
          <a:prstGeom prst="rect">
            <a:avLst/>
          </a:prstGeom>
        </p:spPr>
      </p:pic>
      <p:cxnSp>
        <p:nvCxnSpPr>
          <p:cNvPr id="29" name="Connettore 2 28"/>
          <p:cNvCxnSpPr>
            <a:cxnSpLocks/>
          </p:cNvCxnSpPr>
          <p:nvPr/>
        </p:nvCxnSpPr>
        <p:spPr>
          <a:xfrm flipH="1">
            <a:off x="1532940" y="3417745"/>
            <a:ext cx="608664" cy="7620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6" name="Immagin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546" y="4406514"/>
            <a:ext cx="2520000" cy="1680000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0587" y="1058375"/>
            <a:ext cx="2520000" cy="1680000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74045" y="1067255"/>
            <a:ext cx="2520000" cy="1680000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0587" y="4381224"/>
            <a:ext cx="2520000" cy="1680000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74045" y="4406514"/>
            <a:ext cx="2520000" cy="168000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41604" y="2903868"/>
            <a:ext cx="1479600" cy="986400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74045" y="2716700"/>
            <a:ext cx="2520000" cy="1680000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30587" y="2716700"/>
            <a:ext cx="2520000" cy="1680000"/>
          </a:xfrm>
          <a:prstGeom prst="rect">
            <a:avLst/>
          </a:prstGeom>
        </p:spPr>
      </p:pic>
      <p:sp>
        <p:nvSpPr>
          <p:cNvPr id="10" name="Titre 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3200" b="1" dirty="0"/>
              <a:t>Time to </a:t>
            </a:r>
            <a:r>
              <a:rPr lang="fr-FR" sz="3200" b="1" dirty="0" err="1"/>
              <a:t>extinguish</a:t>
            </a:r>
            <a:r>
              <a:rPr lang="fr-FR" sz="3200" b="1" dirty="0"/>
              <a:t> </a:t>
            </a:r>
            <a:r>
              <a:rPr lang="fr-FR" sz="3200" b="1" dirty="0" err="1"/>
              <a:t>fire</a:t>
            </a:r>
            <a:r>
              <a:rPr lang="fr-FR" sz="2400" dirty="0"/>
              <a:t> </a:t>
            </a:r>
            <a:r>
              <a:rPr lang="fr-FR" sz="2400" i="1" dirty="0" err="1" smtClean="0"/>
              <a:t>t</a:t>
            </a:r>
            <a:r>
              <a:rPr lang="fr-FR" sz="2400" i="1" baseline="-25000" dirty="0" err="1" smtClean="0"/>
              <a:t>extinguish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Case #1 - Design </a:t>
            </a:r>
            <a:r>
              <a:rPr lang="fr-FR" sz="2400" dirty="0" err="1" smtClean="0"/>
              <a:t>fire</a:t>
            </a:r>
            <a:r>
              <a:rPr lang="fr-FR" sz="2400" dirty="0" smtClean="0"/>
              <a:t> 30MW </a:t>
            </a:r>
            <a:endParaRPr lang="fr-FR" sz="2400" dirty="0"/>
          </a:p>
        </p:txBody>
      </p:sp>
      <p:sp>
        <p:nvSpPr>
          <p:cNvPr id="22" name="Rectangle 21"/>
          <p:cNvSpPr/>
          <p:nvPr/>
        </p:nvSpPr>
        <p:spPr>
          <a:xfrm rot="16200000">
            <a:off x="63455" y="1645217"/>
            <a:ext cx="1398427" cy="523220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contourClr>
              <a:schemeClr val="bg1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FB</a:t>
            </a:r>
          </a:p>
          <a:p>
            <a:pPr algn="ctr"/>
            <a:endParaRPr lang="en-US" sz="1400" b="1" dirty="0" smtClean="0">
              <a:solidFill>
                <a:schemeClr val="bg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 rot="16200000">
            <a:off x="63454" y="3295090"/>
            <a:ext cx="1398427" cy="523220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contourClr>
              <a:schemeClr val="bg1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FB</a:t>
            </a:r>
          </a:p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SPRINKLER</a:t>
            </a:r>
          </a:p>
        </p:txBody>
      </p:sp>
      <p:sp>
        <p:nvSpPr>
          <p:cNvPr id="24" name="Rectangle 23"/>
          <p:cNvSpPr/>
          <p:nvPr/>
        </p:nvSpPr>
        <p:spPr>
          <a:xfrm rot="16200000">
            <a:off x="63453" y="4944964"/>
            <a:ext cx="1398427" cy="523220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contourClr>
              <a:schemeClr val="bg1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FB</a:t>
            </a:r>
          </a:p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ROBOT</a:t>
            </a:r>
          </a:p>
        </p:txBody>
      </p:sp>
      <p:cxnSp>
        <p:nvCxnSpPr>
          <p:cNvPr id="25" name="Connecteur droit 24"/>
          <p:cNvCxnSpPr/>
          <p:nvPr/>
        </p:nvCxnSpPr>
        <p:spPr>
          <a:xfrm flipV="1">
            <a:off x="6341638" y="1365708"/>
            <a:ext cx="1641566" cy="1"/>
          </a:xfrm>
          <a:prstGeom prst="line">
            <a:avLst/>
          </a:prstGeom>
          <a:ln w="22225">
            <a:solidFill>
              <a:srgbClr val="FF0000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/>
          <p:cNvCxnSpPr/>
          <p:nvPr/>
        </p:nvCxnSpPr>
        <p:spPr>
          <a:xfrm>
            <a:off x="7983204" y="1377828"/>
            <a:ext cx="0" cy="1147099"/>
          </a:xfrm>
          <a:prstGeom prst="line">
            <a:avLst/>
          </a:prstGeom>
          <a:ln w="22225">
            <a:solidFill>
              <a:srgbClr val="FF0000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/>
          <p:nvPr/>
        </p:nvCxnSpPr>
        <p:spPr>
          <a:xfrm>
            <a:off x="6341638" y="3008558"/>
            <a:ext cx="962298" cy="0"/>
          </a:xfrm>
          <a:prstGeom prst="line">
            <a:avLst/>
          </a:prstGeom>
          <a:ln w="22225">
            <a:solidFill>
              <a:srgbClr val="FF0000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/>
          <p:cNvCxnSpPr/>
          <p:nvPr/>
        </p:nvCxnSpPr>
        <p:spPr>
          <a:xfrm>
            <a:off x="7303936" y="3036291"/>
            <a:ext cx="0" cy="1147099"/>
          </a:xfrm>
          <a:prstGeom prst="line">
            <a:avLst/>
          </a:prstGeom>
          <a:ln w="22225">
            <a:solidFill>
              <a:srgbClr val="FF0000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/>
          <p:cNvCxnSpPr/>
          <p:nvPr/>
        </p:nvCxnSpPr>
        <p:spPr>
          <a:xfrm>
            <a:off x="6341638" y="4694616"/>
            <a:ext cx="1493973" cy="1"/>
          </a:xfrm>
          <a:prstGeom prst="line">
            <a:avLst/>
          </a:prstGeom>
          <a:ln w="22225">
            <a:solidFill>
              <a:srgbClr val="FF0000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/>
          <p:cNvCxnSpPr/>
          <p:nvPr/>
        </p:nvCxnSpPr>
        <p:spPr>
          <a:xfrm>
            <a:off x="7835611" y="4706736"/>
            <a:ext cx="0" cy="1147099"/>
          </a:xfrm>
          <a:prstGeom prst="line">
            <a:avLst/>
          </a:prstGeom>
          <a:ln w="22225">
            <a:solidFill>
              <a:srgbClr val="FF0000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ZoneTexte 36"/>
          <p:cNvSpPr txBox="1"/>
          <p:nvPr/>
        </p:nvSpPr>
        <p:spPr>
          <a:xfrm>
            <a:off x="6388277" y="1951377"/>
            <a:ext cx="7813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FF0000"/>
                </a:solidFill>
              </a:rPr>
              <a:t>75m</a:t>
            </a:r>
          </a:p>
          <a:p>
            <a:r>
              <a:rPr lang="fr-FR" sz="1400" dirty="0" smtClean="0">
                <a:solidFill>
                  <a:srgbClr val="FF0000"/>
                </a:solidFill>
              </a:rPr>
              <a:t>@90%</a:t>
            </a:r>
            <a:endParaRPr lang="fr-FR" sz="1400" dirty="0">
              <a:solidFill>
                <a:srgbClr val="FF0000"/>
              </a:solidFill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7468297" y="2903868"/>
            <a:ext cx="7813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FF0000"/>
                </a:solidFill>
              </a:rPr>
              <a:t>44m</a:t>
            </a:r>
          </a:p>
          <a:p>
            <a:r>
              <a:rPr lang="fr-FR" sz="1400" dirty="0" smtClean="0">
                <a:solidFill>
                  <a:srgbClr val="FF0000"/>
                </a:solidFill>
              </a:rPr>
              <a:t>@90%</a:t>
            </a:r>
            <a:endParaRPr lang="fr-FR" sz="1400" dirty="0">
              <a:solidFill>
                <a:srgbClr val="FF0000"/>
              </a:solidFill>
            </a:endParaRPr>
          </a:p>
        </p:txBody>
      </p:sp>
      <p:sp>
        <p:nvSpPr>
          <p:cNvPr id="42" name="ZoneTexte 41"/>
          <p:cNvSpPr txBox="1"/>
          <p:nvPr/>
        </p:nvSpPr>
        <p:spPr>
          <a:xfrm>
            <a:off x="6364591" y="5282454"/>
            <a:ext cx="7813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FF0000"/>
                </a:solidFill>
              </a:rPr>
              <a:t>68m</a:t>
            </a:r>
          </a:p>
          <a:p>
            <a:r>
              <a:rPr lang="fr-FR" sz="1400" dirty="0" smtClean="0">
                <a:solidFill>
                  <a:srgbClr val="FF0000"/>
                </a:solidFill>
              </a:rPr>
              <a:t>@90%</a:t>
            </a:r>
            <a:endParaRPr lang="fr-FR" sz="1400" dirty="0">
              <a:solidFill>
                <a:srgbClr val="FF0000"/>
              </a:solidFill>
            </a:endParaRPr>
          </a:p>
        </p:txBody>
      </p:sp>
      <p:sp>
        <p:nvSpPr>
          <p:cNvPr id="3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081541" y="6350323"/>
            <a:ext cx="2893226" cy="365125"/>
          </a:xfrm>
        </p:spPr>
        <p:txBody>
          <a:bodyPr/>
          <a:lstStyle/>
          <a:p>
            <a:r>
              <a:rPr lang="en-US" dirty="0" smtClean="0"/>
              <a:t>16.09.2017 - HSE-SEE-XP</a:t>
            </a:r>
          </a:p>
          <a:p>
            <a:r>
              <a:rPr lang="en-US" dirty="0" smtClean="0"/>
              <a:t>EDMS no: </a:t>
            </a:r>
            <a:r>
              <a:rPr lang="en-US" dirty="0"/>
              <a:t>1845209 v.1</a:t>
            </a:r>
          </a:p>
        </p:txBody>
      </p:sp>
    </p:spTree>
    <p:extLst>
      <p:ext uri="{BB962C8B-B14F-4D97-AF65-F5344CB8AC3E}">
        <p14:creationId xmlns:p14="http://schemas.microsoft.com/office/powerpoint/2010/main" val="312826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41" grpId="0"/>
      <p:bldP spid="4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magin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8766" y="4370454"/>
            <a:ext cx="2520000" cy="1680000"/>
          </a:xfrm>
          <a:prstGeom prst="rect">
            <a:avLst/>
          </a:prstGeom>
        </p:spPr>
      </p:pic>
      <p:pic>
        <p:nvPicPr>
          <p:cNvPr id="40" name="Immagin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780" y="1036700"/>
            <a:ext cx="2520000" cy="1680000"/>
          </a:xfrm>
          <a:prstGeom prst="rect">
            <a:avLst/>
          </a:prstGeom>
        </p:spPr>
      </p:pic>
      <p:pic>
        <p:nvPicPr>
          <p:cNvPr id="43" name="Immagin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8766" y="1073052"/>
            <a:ext cx="2520000" cy="1680000"/>
          </a:xfrm>
          <a:prstGeom prst="rect">
            <a:avLst/>
          </a:prstGeom>
        </p:spPr>
      </p:pic>
      <p:pic>
        <p:nvPicPr>
          <p:cNvPr id="44" name="Immagine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8279" y="4366145"/>
            <a:ext cx="2520000" cy="1680000"/>
          </a:xfrm>
          <a:prstGeom prst="rect">
            <a:avLst/>
          </a:prstGeom>
        </p:spPr>
      </p:pic>
      <p:pic>
        <p:nvPicPr>
          <p:cNvPr id="45" name="Immagine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9780" y="2697114"/>
            <a:ext cx="2520000" cy="1680000"/>
          </a:xfrm>
          <a:prstGeom prst="rect">
            <a:avLst/>
          </a:prstGeom>
        </p:spPr>
      </p:pic>
      <p:pic>
        <p:nvPicPr>
          <p:cNvPr id="20" name="Immagine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0190" y="2716700"/>
            <a:ext cx="2520000" cy="16800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19" name="Immagine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0190" y="1067255"/>
            <a:ext cx="2520000" cy="1680000"/>
          </a:xfrm>
          <a:prstGeom prst="rect">
            <a:avLst/>
          </a:prstGeom>
        </p:spPr>
      </p:pic>
      <p:cxnSp>
        <p:nvCxnSpPr>
          <p:cNvPr id="29" name="Connettore 2 28"/>
          <p:cNvCxnSpPr>
            <a:cxnSpLocks/>
          </p:cNvCxnSpPr>
          <p:nvPr/>
        </p:nvCxnSpPr>
        <p:spPr>
          <a:xfrm flipH="1">
            <a:off x="1532940" y="3417745"/>
            <a:ext cx="608664" cy="7620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6" name="Immagine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73546" y="4406514"/>
            <a:ext cx="2520000" cy="168000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41604" y="2903868"/>
            <a:ext cx="1479600" cy="986400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10" name="Titre 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3200" b="1" dirty="0" smtClean="0"/>
              <a:t>Total </a:t>
            </a:r>
            <a:r>
              <a:rPr lang="fr-FR" sz="3200" b="1" dirty="0" err="1" smtClean="0"/>
              <a:t>energy</a:t>
            </a:r>
            <a:r>
              <a:rPr lang="fr-FR" sz="3200" b="1" dirty="0" smtClean="0"/>
              <a:t> release </a:t>
            </a:r>
            <a:r>
              <a:rPr lang="fr-FR" sz="2400" i="1" dirty="0" err="1" smtClean="0"/>
              <a:t>E</a:t>
            </a:r>
            <a:r>
              <a:rPr lang="fr-FR" sz="2400" i="1" baseline="-25000" dirty="0" err="1" smtClean="0"/>
              <a:t>total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Case #1 - Design </a:t>
            </a:r>
            <a:r>
              <a:rPr lang="fr-FR" sz="2400" dirty="0" err="1" smtClean="0"/>
              <a:t>fire</a:t>
            </a:r>
            <a:r>
              <a:rPr lang="fr-FR" sz="2400" dirty="0" smtClean="0"/>
              <a:t> 30MW </a:t>
            </a:r>
            <a:endParaRPr lang="fr-FR" sz="2400" dirty="0"/>
          </a:p>
        </p:txBody>
      </p:sp>
      <p:sp>
        <p:nvSpPr>
          <p:cNvPr id="22" name="Rectangle 21"/>
          <p:cNvSpPr/>
          <p:nvPr/>
        </p:nvSpPr>
        <p:spPr>
          <a:xfrm rot="16200000">
            <a:off x="63455" y="1645217"/>
            <a:ext cx="1398427" cy="523220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contourClr>
              <a:schemeClr val="bg1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FB</a:t>
            </a:r>
          </a:p>
          <a:p>
            <a:pPr algn="ctr"/>
            <a:endParaRPr lang="en-US" sz="1400" b="1" dirty="0" smtClean="0">
              <a:solidFill>
                <a:schemeClr val="bg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 rot="16200000">
            <a:off x="63454" y="3295090"/>
            <a:ext cx="1398427" cy="523220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contourClr>
              <a:schemeClr val="bg1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FB</a:t>
            </a:r>
          </a:p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SPRINKLER</a:t>
            </a:r>
          </a:p>
        </p:txBody>
      </p:sp>
      <p:sp>
        <p:nvSpPr>
          <p:cNvPr id="24" name="Rectangle 23"/>
          <p:cNvSpPr/>
          <p:nvPr/>
        </p:nvSpPr>
        <p:spPr>
          <a:xfrm rot="16200000">
            <a:off x="63453" y="4944964"/>
            <a:ext cx="1398427" cy="523220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contourClr>
              <a:schemeClr val="bg1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FB</a:t>
            </a:r>
          </a:p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ROBOT</a:t>
            </a:r>
          </a:p>
        </p:txBody>
      </p:sp>
      <p:cxnSp>
        <p:nvCxnSpPr>
          <p:cNvPr id="25" name="Connecteur droit 24"/>
          <p:cNvCxnSpPr/>
          <p:nvPr/>
        </p:nvCxnSpPr>
        <p:spPr>
          <a:xfrm>
            <a:off x="6341638" y="1365710"/>
            <a:ext cx="1566504" cy="2886"/>
          </a:xfrm>
          <a:prstGeom prst="line">
            <a:avLst/>
          </a:prstGeom>
          <a:ln w="22225">
            <a:solidFill>
              <a:srgbClr val="FF0000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/>
          <p:cNvCxnSpPr/>
          <p:nvPr/>
        </p:nvCxnSpPr>
        <p:spPr>
          <a:xfrm>
            <a:off x="7908142" y="1370751"/>
            <a:ext cx="0" cy="1147099"/>
          </a:xfrm>
          <a:prstGeom prst="line">
            <a:avLst/>
          </a:prstGeom>
          <a:ln w="22225">
            <a:solidFill>
              <a:srgbClr val="FF0000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/>
          <p:nvPr/>
        </p:nvCxnSpPr>
        <p:spPr>
          <a:xfrm>
            <a:off x="6341638" y="3008558"/>
            <a:ext cx="0" cy="24088"/>
          </a:xfrm>
          <a:prstGeom prst="line">
            <a:avLst/>
          </a:prstGeom>
          <a:ln w="22225">
            <a:solidFill>
              <a:srgbClr val="FF0000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/>
          <p:cNvCxnSpPr/>
          <p:nvPr/>
        </p:nvCxnSpPr>
        <p:spPr>
          <a:xfrm>
            <a:off x="6344022" y="3032646"/>
            <a:ext cx="0" cy="1147099"/>
          </a:xfrm>
          <a:prstGeom prst="line">
            <a:avLst/>
          </a:prstGeom>
          <a:ln w="22225">
            <a:solidFill>
              <a:srgbClr val="FF0000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/>
          <p:cNvCxnSpPr/>
          <p:nvPr/>
        </p:nvCxnSpPr>
        <p:spPr>
          <a:xfrm flipV="1">
            <a:off x="6341638" y="4693060"/>
            <a:ext cx="804349" cy="1556"/>
          </a:xfrm>
          <a:prstGeom prst="line">
            <a:avLst/>
          </a:prstGeom>
          <a:ln w="22225">
            <a:solidFill>
              <a:srgbClr val="FF0000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/>
          <p:cNvCxnSpPr/>
          <p:nvPr/>
        </p:nvCxnSpPr>
        <p:spPr>
          <a:xfrm>
            <a:off x="7133510" y="4694616"/>
            <a:ext cx="0" cy="1147099"/>
          </a:xfrm>
          <a:prstGeom prst="line">
            <a:avLst/>
          </a:prstGeom>
          <a:ln w="22225">
            <a:solidFill>
              <a:srgbClr val="FF0000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ZoneTexte 36"/>
          <p:cNvSpPr txBox="1"/>
          <p:nvPr/>
        </p:nvSpPr>
        <p:spPr>
          <a:xfrm>
            <a:off x="6388277" y="1951377"/>
            <a:ext cx="7813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FF0000"/>
                </a:solidFill>
              </a:rPr>
              <a:t>115GJ@90%</a:t>
            </a:r>
            <a:endParaRPr lang="fr-FR" sz="1400" dirty="0">
              <a:solidFill>
                <a:srgbClr val="FF0000"/>
              </a:solidFill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7468297" y="2903868"/>
            <a:ext cx="7813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FF0000"/>
                </a:solidFill>
              </a:rPr>
              <a:t>1GJ</a:t>
            </a:r>
          </a:p>
          <a:p>
            <a:r>
              <a:rPr lang="fr-FR" sz="1400" dirty="0" smtClean="0">
                <a:solidFill>
                  <a:srgbClr val="FF0000"/>
                </a:solidFill>
              </a:rPr>
              <a:t>@90%</a:t>
            </a:r>
            <a:endParaRPr lang="fr-FR" sz="1400" dirty="0">
              <a:solidFill>
                <a:srgbClr val="FF0000"/>
              </a:solidFill>
            </a:endParaRPr>
          </a:p>
        </p:txBody>
      </p:sp>
      <p:sp>
        <p:nvSpPr>
          <p:cNvPr id="42" name="ZoneTexte 41"/>
          <p:cNvSpPr txBox="1"/>
          <p:nvPr/>
        </p:nvSpPr>
        <p:spPr>
          <a:xfrm>
            <a:off x="7517444" y="5275118"/>
            <a:ext cx="7813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FF0000"/>
                </a:solidFill>
              </a:rPr>
              <a:t>55GJ</a:t>
            </a:r>
          </a:p>
          <a:p>
            <a:r>
              <a:rPr lang="fr-FR" sz="1400" dirty="0" smtClean="0">
                <a:solidFill>
                  <a:srgbClr val="FF0000"/>
                </a:solidFill>
              </a:rPr>
              <a:t>@90%</a:t>
            </a:r>
            <a:endParaRPr lang="fr-FR" sz="1400" dirty="0">
              <a:solidFill>
                <a:srgbClr val="FF0000"/>
              </a:solidFill>
            </a:endParaRPr>
          </a:p>
        </p:txBody>
      </p:sp>
      <p:sp>
        <p:nvSpPr>
          <p:cNvPr id="2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081541" y="6350323"/>
            <a:ext cx="2893226" cy="365125"/>
          </a:xfrm>
        </p:spPr>
        <p:txBody>
          <a:bodyPr/>
          <a:lstStyle/>
          <a:p>
            <a:r>
              <a:rPr lang="en-US" dirty="0" smtClean="0"/>
              <a:t>16.09.2017 - HSE-SEE-XP</a:t>
            </a:r>
          </a:p>
          <a:p>
            <a:r>
              <a:rPr lang="en-US" dirty="0" smtClean="0"/>
              <a:t>EDMS no: </a:t>
            </a:r>
            <a:r>
              <a:rPr lang="en-US" dirty="0"/>
              <a:t>1845209 v.1</a:t>
            </a:r>
          </a:p>
        </p:txBody>
      </p:sp>
    </p:spTree>
    <p:extLst>
      <p:ext uri="{BB962C8B-B14F-4D97-AF65-F5344CB8AC3E}">
        <p14:creationId xmlns:p14="http://schemas.microsoft.com/office/powerpoint/2010/main" val="1938995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41" grpId="0"/>
      <p:bldP spid="4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Roadmap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/>
              <a:t>Submodel</a:t>
            </a:r>
            <a:r>
              <a:rPr lang="fr-FR" dirty="0"/>
              <a:t> for </a:t>
            </a:r>
            <a:r>
              <a:rPr lang="fr-FR" dirty="0" err="1"/>
              <a:t>Fire</a:t>
            </a:r>
            <a:r>
              <a:rPr lang="fr-FR" dirty="0"/>
              <a:t> Brigade </a:t>
            </a:r>
            <a:r>
              <a:rPr lang="fr-FR" dirty="0" smtClean="0"/>
              <a:t>block</a:t>
            </a:r>
          </a:p>
          <a:p>
            <a:r>
              <a:rPr lang="fr-FR" dirty="0" err="1"/>
              <a:t>Two</a:t>
            </a:r>
            <a:r>
              <a:rPr lang="fr-FR" dirty="0"/>
              <a:t> </a:t>
            </a:r>
            <a:r>
              <a:rPr lang="fr-FR" dirty="0" err="1"/>
              <a:t>seats</a:t>
            </a:r>
            <a:r>
              <a:rPr lang="fr-FR" dirty="0"/>
              <a:t> of the </a:t>
            </a:r>
            <a:r>
              <a:rPr lang="fr-FR" dirty="0" err="1"/>
              <a:t>fire</a:t>
            </a:r>
            <a:r>
              <a:rPr lang="fr-FR" dirty="0"/>
              <a:t> (</a:t>
            </a:r>
            <a:r>
              <a:rPr lang="fr-FR" dirty="0" err="1"/>
              <a:t>cable</a:t>
            </a:r>
            <a:r>
              <a:rPr lang="fr-FR" dirty="0"/>
              <a:t> </a:t>
            </a:r>
            <a:r>
              <a:rPr lang="fr-FR" dirty="0" err="1"/>
              <a:t>trays</a:t>
            </a:r>
            <a:r>
              <a:rPr lang="fr-FR" dirty="0" smtClean="0"/>
              <a:t>)</a:t>
            </a:r>
            <a:endParaRPr lang="fr-FR" dirty="0"/>
          </a:p>
          <a:p>
            <a:r>
              <a:rPr lang="fr-FR" dirty="0" smtClean="0"/>
              <a:t>Validation (full and </a:t>
            </a:r>
            <a:r>
              <a:rPr lang="fr-FR" dirty="0" err="1" smtClean="0"/>
              <a:t>individual</a:t>
            </a:r>
            <a:r>
              <a:rPr lang="fr-FR" dirty="0" smtClean="0"/>
              <a:t> </a:t>
            </a:r>
            <a:r>
              <a:rPr lang="fr-FR" dirty="0" err="1" smtClean="0"/>
              <a:t>models</a:t>
            </a:r>
            <a:r>
              <a:rPr lang="fr-FR" dirty="0" smtClean="0"/>
              <a:t>)</a:t>
            </a:r>
          </a:p>
          <a:p>
            <a:pPr lvl="2"/>
            <a:r>
              <a:rPr lang="fr-FR" dirty="0" err="1" smtClean="0"/>
              <a:t>Additional</a:t>
            </a:r>
            <a:r>
              <a:rPr lang="fr-FR" dirty="0" smtClean="0"/>
              <a:t> data (</a:t>
            </a:r>
            <a:r>
              <a:rPr lang="fr-FR" dirty="0" err="1" smtClean="0"/>
              <a:t>access</a:t>
            </a:r>
            <a:r>
              <a:rPr lang="fr-FR" dirty="0" smtClean="0"/>
              <a:t> model)</a:t>
            </a:r>
          </a:p>
          <a:p>
            <a:pPr lvl="2"/>
            <a:r>
              <a:rPr lang="fr-FR" dirty="0" err="1" smtClean="0"/>
              <a:t>Manual</a:t>
            </a:r>
            <a:r>
              <a:rPr lang="fr-FR" dirty="0" smtClean="0"/>
              <a:t> firefighting model Suppression model </a:t>
            </a:r>
          </a:p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081541" y="6350323"/>
            <a:ext cx="2893226" cy="365125"/>
          </a:xfrm>
        </p:spPr>
        <p:txBody>
          <a:bodyPr/>
          <a:lstStyle/>
          <a:p>
            <a:r>
              <a:rPr lang="en-US" dirty="0" smtClean="0"/>
              <a:t>16.09.2017 - HSE-SEE-XP</a:t>
            </a:r>
          </a:p>
          <a:p>
            <a:r>
              <a:rPr lang="en-US" dirty="0" smtClean="0"/>
              <a:t>EDMS no: </a:t>
            </a:r>
            <a:r>
              <a:rPr lang="en-US" dirty="0"/>
              <a:t>1845209 v.1</a:t>
            </a:r>
          </a:p>
        </p:txBody>
      </p:sp>
    </p:spTree>
    <p:extLst>
      <p:ext uri="{BB962C8B-B14F-4D97-AF65-F5344CB8AC3E}">
        <p14:creationId xmlns:p14="http://schemas.microsoft.com/office/powerpoint/2010/main" val="1724674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0" y="6362700"/>
            <a:ext cx="1314450" cy="365125"/>
          </a:xfrm>
        </p:spPr>
        <p:txBody>
          <a:bodyPr/>
          <a:lstStyle/>
          <a:p>
            <a:fld id="{7F2DDADE-8581-4867-A6B1-4F1C984063C5}" type="datetime5">
              <a:rPr lang="en-US" smtClean="0"/>
              <a:t>16-Sep-17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6248400" y="6356350"/>
            <a:ext cx="2895600" cy="365125"/>
          </a:xfrm>
        </p:spPr>
        <p:txBody>
          <a:bodyPr/>
          <a:lstStyle/>
          <a:p>
            <a:r>
              <a:rPr lang="en-US"/>
              <a:t>EDMS no: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642350" y="6356350"/>
            <a:ext cx="501650" cy="365125"/>
          </a:xfrm>
        </p:spPr>
        <p:txBody>
          <a:bodyPr/>
          <a:lstStyle/>
          <a:p>
            <a:fld id="{17918391-D411-FE40-AAD7-861AE5233E0E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3481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ERNCorporate4-3">
  <a:themeElements>
    <a:clrScheme name="CERN 1">
      <a:dk1>
        <a:srgbClr val="0055A0"/>
      </a:dk1>
      <a:lt1>
        <a:sysClr val="window" lastClr="FFFFFF"/>
      </a:lt1>
      <a:dk2>
        <a:srgbClr val="0055A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CERNCobranding4-3</Template>
  <TotalTime>16329</TotalTime>
  <Words>1374</Words>
  <Application>Microsoft Office PowerPoint</Application>
  <PresentationFormat>On-screen Show (4:3)</PresentationFormat>
  <Paragraphs>545</Paragraphs>
  <Slides>30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SimSun</vt:lpstr>
      <vt:lpstr>Arial</vt:lpstr>
      <vt:lpstr>Calibri</vt:lpstr>
      <vt:lpstr>Cambria Math</vt:lpstr>
      <vt:lpstr>Mangal</vt:lpstr>
      <vt:lpstr>Times New Roman</vt:lpstr>
      <vt:lpstr>CERNCorporate4-3</vt:lpstr>
      <vt:lpstr>PowerPoint Presentation</vt:lpstr>
      <vt:lpstr>FRPAM a Fire Response Probabilistic Analysis Model</vt:lpstr>
      <vt:lpstr>FRPAM a Fire Response Probabilistic Analysis Model </vt:lpstr>
      <vt:lpstr>FRPAM</vt:lpstr>
      <vt:lpstr>FRPAM</vt:lpstr>
      <vt:lpstr>FRPAM</vt:lpstr>
      <vt:lpstr>FRPAM</vt:lpstr>
      <vt:lpstr>FRPAM</vt:lpstr>
      <vt:lpstr>Trial Design benchmark </vt:lpstr>
      <vt:lpstr>          Trial Design benchmark </vt:lpstr>
      <vt:lpstr>Trial Design benchmark </vt:lpstr>
      <vt:lpstr>Model architecture </vt:lpstr>
      <vt:lpstr>Model architecture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Trials – Scenario</vt:lpstr>
      <vt:lpstr>Trials – Design fires</vt:lpstr>
      <vt:lpstr>Trials – Fire response</vt:lpstr>
      <vt:lpstr>Time to extinguish fire textinguish Case #1 - Design fire 30MW </vt:lpstr>
      <vt:lpstr>Total energy release Etotal Case #1 - Design fire 30MW </vt:lpstr>
      <vt:lpstr>Roadmap</vt:lpstr>
      <vt:lpstr>PowerPoint Presentation</vt:lpstr>
    </vt:vector>
  </TitlesOfParts>
  <Company>CERN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Rachelle Decreuse-Michaud</dc:creator>
  <cp:lastModifiedBy>Saverio La Mendola</cp:lastModifiedBy>
  <cp:revision>170</cp:revision>
  <cp:lastPrinted>2017-06-19T17:12:01Z</cp:lastPrinted>
  <dcterms:created xsi:type="dcterms:W3CDTF">2016-06-08T08:25:38Z</dcterms:created>
  <dcterms:modified xsi:type="dcterms:W3CDTF">2017-09-16T15:06:33Z</dcterms:modified>
</cp:coreProperties>
</file>