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58" r:id="rId3"/>
    <p:sldId id="257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8" r:id="rId13"/>
    <p:sldId id="271" r:id="rId14"/>
    <p:sldId id="272" r:id="rId15"/>
    <p:sldId id="281" r:id="rId16"/>
    <p:sldId id="274" r:id="rId17"/>
    <p:sldId id="277" r:id="rId18"/>
    <p:sldId id="279" r:id="rId19"/>
    <p:sldId id="282" r:id="rId20"/>
    <p:sldId id="283" r:id="rId21"/>
    <p:sldId id="287" r:id="rId22"/>
    <p:sldId id="288" r:id="rId23"/>
    <p:sldId id="284" r:id="rId24"/>
    <p:sldId id="285" r:id="rId25"/>
    <p:sldId id="286" r:id="rId26"/>
    <p:sldId id="290" r:id="rId27"/>
    <p:sldId id="289" r:id="rId28"/>
    <p:sldId id="25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104282"/>
    <a:srgbClr val="0B387C"/>
    <a:srgbClr val="0055A0"/>
    <a:srgbClr val="0C3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06" autoAdjust="0"/>
    <p:restoredTop sz="96395" autoAdjust="0"/>
  </p:normalViewPr>
  <p:slideViewPr>
    <p:cSldViewPr snapToGrid="0" snapToObjects="1">
      <p:cViewPr varScale="1">
        <p:scale>
          <a:sx n="100" d="100"/>
          <a:sy n="100" d="100"/>
        </p:scale>
        <p:origin x="12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3917E-AABC-4F4C-8E47-987DD60BD7A1}" type="datetimeFigureOut">
              <a:rPr lang="en-GB" smtClean="0"/>
              <a:t>19/09/2017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21F87-EFBE-4171-A2A2-71EF8C0A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709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2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age 1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outline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0" y="2181663"/>
            <a:ext cx="2520000" cy="2494674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age 2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OGOfin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267" y="2703284"/>
            <a:ext cx="1172455" cy="14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61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444814"/>
            <a:ext cx="8226854" cy="94044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0"/>
          </p:nvPr>
        </p:nvSpPr>
        <p:spPr>
          <a:xfrm>
            <a:off x="457200" y="3391124"/>
            <a:ext cx="2743200" cy="419653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F65345A-FDD3-4399-9965-22B3829E005E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225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13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269777"/>
            <a:ext cx="4040188" cy="4680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269777"/>
            <a:ext cx="4041775" cy="4680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C15AE-0B98-4F3F-AA9F-55F752F96FDA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4163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748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101967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101967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269777"/>
            <a:ext cx="4040188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269777"/>
            <a:ext cx="4041775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7333B-4316-41E8-948F-7FDD4F1856CC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FADA-93FB-44FA-8412-7EBB0D85B01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E2BE-3038-4261-B75E-67C373D89655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9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99352" y="2028337"/>
            <a:ext cx="2611246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477021" y="2024875"/>
            <a:ext cx="5400000" cy="39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999354" y="3321393"/>
            <a:ext cx="2611244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873E-CDAD-4138-ADC8-C54AE9B7775D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pag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Outline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0" y="216900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18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pag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BadgeWe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90" y="2878269"/>
            <a:ext cx="1221946" cy="15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25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 userDrawn="1"/>
        </p:nvGrpSpPr>
        <p:grpSpPr bwMode="auto">
          <a:xfrm>
            <a:off x="0" y="6156326"/>
            <a:ext cx="9159875" cy="715962"/>
            <a:chOff x="0" y="3878"/>
            <a:chExt cx="5770" cy="451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3879"/>
              <a:ext cx="5760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0" y="3878"/>
              <a:ext cx="5770" cy="451"/>
            </a:xfrm>
            <a:custGeom>
              <a:avLst/>
              <a:gdLst>
                <a:gd name="T0" fmla="*/ 0 w 9826"/>
                <a:gd name="T1" fmla="*/ 0 h 758"/>
                <a:gd name="T2" fmla="*/ 0 w 9826"/>
                <a:gd name="T3" fmla="*/ 0 h 758"/>
                <a:gd name="T4" fmla="*/ 9826 w 9826"/>
                <a:gd name="T5" fmla="*/ 0 h 758"/>
                <a:gd name="T6" fmla="*/ 9826 w 9826"/>
                <a:gd name="T7" fmla="*/ 758 h 758"/>
                <a:gd name="T8" fmla="*/ 0 w 9826"/>
                <a:gd name="T9" fmla="*/ 758 h 758"/>
                <a:gd name="T10" fmla="*/ 0 w 9826"/>
                <a:gd name="T11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26" h="758">
                  <a:moveTo>
                    <a:pt x="0" y="0"/>
                  </a:moveTo>
                  <a:lnTo>
                    <a:pt x="0" y="0"/>
                  </a:lnTo>
                  <a:lnTo>
                    <a:pt x="9826" y="0"/>
                  </a:lnTo>
                  <a:lnTo>
                    <a:pt x="9826" y="758"/>
                  </a:lnTo>
                  <a:lnTo>
                    <a:pt x="0" y="7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5AA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33492"/>
            <a:ext cx="8226854" cy="940443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 smtClean="0"/>
              <a:t>Cliquez et modifiez le titre</a:t>
            </a:r>
            <a:endParaRPr kumimoji="0"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325606"/>
            <a:ext cx="8226854" cy="466742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CH" dirty="0" smtClean="0"/>
              <a:t>Deuxième niveau</a:t>
            </a:r>
          </a:p>
          <a:p>
            <a:pPr lvl="2" eaLnBrk="1" latinLnBrk="0" hangingPunct="1"/>
            <a:r>
              <a:rPr kumimoji="0" lang="fr-CH" dirty="0" smtClean="0"/>
              <a:t>Troisième niveau</a:t>
            </a:r>
          </a:p>
          <a:p>
            <a:pPr lvl="3" eaLnBrk="1" latinLnBrk="0" hangingPunct="1"/>
            <a:r>
              <a:rPr kumimoji="0" lang="fr-CH" dirty="0" smtClean="0"/>
              <a:t>Quatrième niveau</a:t>
            </a:r>
          </a:p>
          <a:p>
            <a:pPr lvl="4" eaLnBrk="1" latinLnBrk="0" hangingPunct="1"/>
            <a:r>
              <a:rPr kumimoji="0" lang="fr-CH" dirty="0" smtClean="0"/>
              <a:t>Cinquième niveau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3787141" y="6362377"/>
            <a:ext cx="13157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AC8B4-776B-4A71-945D-89D1254441CB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727" y="6009929"/>
            <a:ext cx="3338102" cy="104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  <p:sldLayoutId id="2147483681" r:id="rId3"/>
    <p:sldLayoutId id="2147483679" r:id="rId4"/>
    <p:sldLayoutId id="2147483682" r:id="rId5"/>
    <p:sldLayoutId id="2147483665" r:id="rId6"/>
    <p:sldLayoutId id="2147483667" r:id="rId7"/>
    <p:sldLayoutId id="2147483668" r:id="rId8"/>
    <p:sldLayoutId id="2147483669" r:id="rId9"/>
    <p:sldLayoutId id="2147483677" r:id="rId10"/>
    <p:sldLayoutId id="2147483678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3776" indent="-457200" algn="l" rtl="0" eaLnBrk="1" latinLnBrk="0" hangingPunct="1">
        <a:spcBef>
          <a:spcPct val="20000"/>
        </a:spcBef>
        <a:buClr>
          <a:schemeClr val="tx1"/>
        </a:buClr>
        <a:buSzPct val="80000"/>
        <a:buFont typeface="Arial"/>
        <a:buChar char="•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5256" indent="-457200" algn="l" rtl="0" eaLnBrk="1" latinLnBrk="0" hangingPunct="1">
        <a:spcBef>
          <a:spcPct val="20000"/>
        </a:spcBef>
        <a:buClr>
          <a:schemeClr val="tx1"/>
        </a:buClr>
        <a:buSzPct val="90000"/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2708" indent="-342900" algn="l" rtl="0" eaLnBrk="1" latinLnBrk="0" hangingPunct="1">
        <a:spcBef>
          <a:spcPct val="20000"/>
        </a:spcBef>
        <a:buClr>
          <a:schemeClr val="tx1"/>
        </a:buClr>
        <a:buSzPct val="85000"/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85316" indent="-342900" algn="l" rtl="0" eaLnBrk="1" latinLnBrk="0" hangingPunct="1">
        <a:spcBef>
          <a:spcPct val="20000"/>
        </a:spcBef>
        <a:buClr>
          <a:schemeClr val="tx1"/>
        </a:buClr>
        <a:buSzPct val="9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50492" indent="-342900" algn="l" rtl="0" eaLnBrk="1" latinLnBrk="0" hangingPunct="1">
        <a:spcBef>
          <a:spcPct val="20000"/>
        </a:spcBef>
        <a:buClr>
          <a:schemeClr val="tx1"/>
        </a:buClr>
        <a:buSzPct val="10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77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48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2123"/>
            <a:ext cx="8548776" cy="940443"/>
          </a:xfrm>
        </p:spPr>
        <p:txBody>
          <a:bodyPr>
            <a:noAutofit/>
          </a:bodyPr>
          <a:lstStyle/>
          <a:p>
            <a:r>
              <a:rPr lang="en-GB" sz="3600" dirty="0"/>
              <a:t>Explosion Analysis and Assessment</a:t>
            </a:r>
            <a:br>
              <a:rPr lang="en-GB" sz="3600" dirty="0"/>
            </a:br>
            <a:r>
              <a:rPr lang="en-GB" sz="3600" dirty="0"/>
              <a:t>of Capacitor Banks in Technical Buildings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457200" y="3526654"/>
            <a:ext cx="7004649" cy="84693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Marco Andreini, Steve Hutchins, Jonathan Gulley, </a:t>
            </a:r>
            <a:r>
              <a:rPr lang="en-US" b="1" u="sng" dirty="0" smtClean="0"/>
              <a:t>Saverio La Mendola </a:t>
            </a:r>
            <a:r>
              <a:rPr lang="en-US" dirty="0" smtClean="0"/>
              <a:t>(CERN, HSE-SEE-XP)</a:t>
            </a:r>
          </a:p>
          <a:p>
            <a:r>
              <a:rPr lang="en-US" dirty="0" smtClean="0"/>
              <a:t>Fulvio Boattini (CERN, TE-EPC-HPC)</a:t>
            </a:r>
          </a:p>
          <a:p>
            <a:r>
              <a:rPr lang="en-US" dirty="0" smtClean="0"/>
              <a:t>Francesco Chillè (FCSolutionS, Milan, Italy)</a:t>
            </a:r>
          </a:p>
          <a:p>
            <a:r>
              <a:rPr lang="en-US" dirty="0" smtClean="0"/>
              <a:t>Angelo Fracchia (HVCC, </a:t>
            </a:r>
            <a:r>
              <a:rPr lang="en-US" dirty="0" err="1" smtClean="0"/>
              <a:t>Massalengo</a:t>
            </a:r>
            <a:r>
              <a:rPr lang="en-US" dirty="0" smtClean="0"/>
              <a:t>, Italy)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34491DB-40EB-4D03-9AFF-1C36ADEC6F35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EDMS no: 1845206 v.1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86000" y="407977"/>
            <a:ext cx="4572000" cy="13665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kern="150" dirty="0">
                <a:latin typeface="+mj-lt"/>
                <a:ea typeface="SimSun" panose="02010600030101010101" pitchFamily="2" charset="-122"/>
              </a:rPr>
              <a:t>International Technical Safety Forum</a:t>
            </a:r>
            <a:endParaRPr lang="en-GB" sz="1200" kern="150" dirty="0">
              <a:latin typeface="+mj-lt"/>
              <a:ea typeface="SimSun" panose="02010600030101010101" pitchFamily="2" charset="-122"/>
            </a:endParaRPr>
          </a:p>
          <a:p>
            <a:pPr algn="ctr">
              <a:lnSpc>
                <a:spcPct val="115000"/>
              </a:lnSpc>
            </a:pPr>
            <a:r>
              <a:rPr lang="en-US" kern="150" dirty="0">
                <a:latin typeface="+mj-lt"/>
                <a:ea typeface="SimSun" panose="02010600030101010101" pitchFamily="2" charset="-122"/>
              </a:rPr>
              <a:t>ITSF 2017</a:t>
            </a:r>
            <a:endParaRPr lang="en-GB" sz="1200" kern="150" dirty="0">
              <a:latin typeface="+mj-lt"/>
              <a:ea typeface="SimSun" panose="02010600030101010101" pitchFamily="2" charset="-122"/>
            </a:endParaRPr>
          </a:p>
          <a:p>
            <a:pPr algn="ctr">
              <a:lnSpc>
                <a:spcPct val="115000"/>
              </a:lnSpc>
            </a:pPr>
            <a:r>
              <a:rPr lang="en-US" kern="150" dirty="0">
                <a:latin typeface="+mj-lt"/>
                <a:ea typeface="SimSun" panose="02010600030101010101" pitchFamily="2" charset="-122"/>
              </a:rPr>
              <a:t>September 18-22, 2017</a:t>
            </a:r>
            <a:endParaRPr lang="en-GB" sz="1200" kern="150" dirty="0">
              <a:latin typeface="+mj-lt"/>
              <a:ea typeface="SimSun" panose="02010600030101010101" pitchFamily="2" charset="-122"/>
            </a:endParaRPr>
          </a:p>
          <a:p>
            <a:pPr algn="ctr">
              <a:lnSpc>
                <a:spcPct val="115000"/>
              </a:lnSpc>
            </a:pPr>
            <a:r>
              <a:rPr lang="en-US" kern="150" dirty="0">
                <a:latin typeface="+mj-lt"/>
                <a:ea typeface="SimSun" panose="02010600030101010101" pitchFamily="2" charset="-122"/>
              </a:rPr>
              <a:t>TRIUMF, Vancouver Canada</a:t>
            </a:r>
            <a:endParaRPr lang="en-GB" sz="1200" kern="150" dirty="0">
              <a:effectLst/>
              <a:latin typeface="+mj-lt"/>
              <a:ea typeface="SimSun" panose="02010600030101010101" pitchFamily="2" charset="-122"/>
            </a:endParaRPr>
          </a:p>
        </p:txBody>
      </p:sp>
      <p:pic>
        <p:nvPicPr>
          <p:cNvPr id="1026" name="Picture 2" descr="ITSF2017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045"/>
          <a:stretch/>
        </p:blipFill>
        <p:spPr bwMode="auto">
          <a:xfrm>
            <a:off x="321030" y="230821"/>
            <a:ext cx="863340" cy="86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30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5479-B91C-425D-AEFD-94CCC2A33D1B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28213" y="201405"/>
            <a:ext cx="8591064" cy="636796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/>
            <a:r>
              <a:rPr lang="en-US" sz="2000" b="1" dirty="0" smtClean="0"/>
              <a:t>Ante fact: POPS recommissioning of the faulted DC1 converter</a:t>
            </a:r>
            <a:endParaRPr lang="en-US" sz="2000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028" y="1580611"/>
            <a:ext cx="1493083" cy="264039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082686" y="1524727"/>
            <a:ext cx="3145929" cy="2455573"/>
            <a:chOff x="1816769" y="3488555"/>
            <a:chExt cx="3145929" cy="2455573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6769" y="4165180"/>
              <a:ext cx="3145929" cy="1778948"/>
            </a:xfrm>
            <a:prstGeom prst="rect">
              <a:avLst/>
            </a:prstGeom>
          </p:spPr>
        </p:pic>
        <p:grpSp>
          <p:nvGrpSpPr>
            <p:cNvPr id="28" name="Group 27"/>
            <p:cNvGrpSpPr/>
            <p:nvPr/>
          </p:nvGrpSpPr>
          <p:grpSpPr>
            <a:xfrm>
              <a:off x="2573388" y="3488555"/>
              <a:ext cx="1942773" cy="1763384"/>
              <a:chOff x="3272790" y="2160097"/>
              <a:chExt cx="2918460" cy="1838477"/>
            </a:xfrm>
          </p:grpSpPr>
          <p:cxnSp>
            <p:nvCxnSpPr>
              <p:cNvPr id="29" name="Straight Arrow Connector 28"/>
              <p:cNvCxnSpPr/>
              <p:nvPr/>
            </p:nvCxnSpPr>
            <p:spPr>
              <a:xfrm>
                <a:off x="4514395" y="2778343"/>
                <a:ext cx="217626" cy="122023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 flipH="1">
                <a:off x="3573781" y="2778343"/>
                <a:ext cx="940614" cy="71923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 Box 163"/>
              <p:cNvSpPr txBox="1"/>
              <p:nvPr/>
            </p:nvSpPr>
            <p:spPr>
              <a:xfrm>
                <a:off x="3272790" y="2160097"/>
                <a:ext cx="2918460" cy="41338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US" sz="1600" dirty="0">
                    <a:effectLst/>
                    <a:latin typeface="Verdana" panose="020B060403050404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Short circuited capacitors</a:t>
                </a:r>
                <a:endParaRPr lang="fr-FR" dirty="0">
                  <a:effectLst/>
                  <a:latin typeface="Verdana" panose="020B060403050404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4" name="Rectangle 33"/>
          <p:cNvSpPr/>
          <p:nvPr/>
        </p:nvSpPr>
        <p:spPr>
          <a:xfrm>
            <a:off x="255252" y="817405"/>
            <a:ext cx="86640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0"/>
            <a:r>
              <a:rPr lang="en-US" sz="1500" dirty="0" smtClean="0">
                <a:latin typeface="+mj-lt"/>
              </a:rPr>
              <a:t>After an intervention of corrective maintenance, POPS (Power for the PS) was </a:t>
            </a:r>
            <a:r>
              <a:rPr lang="en-US" sz="1500" dirty="0" smtClean="0">
                <a:latin typeface="+mj-lt"/>
              </a:rPr>
              <a:t>restarted in normal mode </a:t>
            </a:r>
            <a:r>
              <a:rPr lang="en-US" sz="1500" dirty="0" smtClean="0">
                <a:latin typeface="+mj-lt"/>
              </a:rPr>
              <a:t>but, later on, the </a:t>
            </a:r>
            <a:r>
              <a:rPr lang="en-US" sz="1500" dirty="0" smtClean="0">
                <a:latin typeface="+mj-lt"/>
              </a:rPr>
              <a:t>DSP1 capacitor bank failed in short circuit.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718927" y="4755706"/>
            <a:ext cx="38522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0">
              <a:buFont typeface="Arial" panose="020B0604020202020204" pitchFamily="34" charset="0"/>
              <a:buChar char="•"/>
            </a:pPr>
            <a:r>
              <a:rPr lang="en-US" sz="1500" dirty="0" smtClean="0">
                <a:latin typeface="+mj-lt"/>
              </a:rPr>
              <a:t>The fault has been initiated by a short circuit in one or two capacitor units;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18927" y="5350994"/>
            <a:ext cx="359021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0">
              <a:buFont typeface="Arial" panose="020B0604020202020204" pitchFamily="34" charset="0"/>
              <a:buChar char="•"/>
            </a:pPr>
            <a:r>
              <a:rPr lang="en-US" sz="1500" dirty="0" smtClean="0">
                <a:latin typeface="+mj-lt"/>
              </a:rPr>
              <a:t>Technical explanation not found yet. Difficult to think it was a coincidence;</a:t>
            </a: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2665786" y="4425631"/>
            <a:ext cx="3905389" cy="259765"/>
          </a:xfrm>
        </p:spPr>
        <p:txBody>
          <a:bodyPr>
            <a:noAutofit/>
          </a:bodyPr>
          <a:lstStyle/>
          <a:p>
            <a:r>
              <a:rPr lang="en-GB" sz="2000" b="1" dirty="0" smtClean="0"/>
              <a:t>Preliminary Conclusions</a:t>
            </a:r>
            <a:endParaRPr lang="en-GB" sz="2000" b="1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/>
          <a:lstStyle/>
          <a:p>
            <a:pPr algn="ctr"/>
            <a:r>
              <a:rPr lang="en-US" dirty="0" smtClean="0"/>
              <a:t>EDMS no: 1845206 v.1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37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921" y="203479"/>
            <a:ext cx="8226854" cy="940443"/>
          </a:xfrm>
        </p:spPr>
        <p:txBody>
          <a:bodyPr/>
          <a:lstStyle/>
          <a:p>
            <a:r>
              <a:rPr lang="en-GB" dirty="0" smtClean="0"/>
              <a:t>Preliminary Conclusions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8776" t="32725" r="12267" b="19581"/>
          <a:stretch/>
        </p:blipFill>
        <p:spPr>
          <a:xfrm>
            <a:off x="940540" y="1993992"/>
            <a:ext cx="7123810" cy="360176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25726" y="1399680"/>
            <a:ext cx="7238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0"/>
            <a:r>
              <a:rPr lang="en-US" sz="1600" dirty="0" smtClean="0">
                <a:latin typeface="+mj-lt"/>
              </a:rPr>
              <a:t>Explosion probably due to premature ageing of the POPS storage capacitors</a:t>
            </a:r>
            <a:endParaRPr lang="en-US" sz="1600" dirty="0" smtClean="0">
              <a:latin typeface="+mj-lt"/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/>
          <a:lstStyle/>
          <a:p>
            <a:pPr algn="ctr"/>
            <a:r>
              <a:rPr lang="en-US" dirty="0" smtClean="0"/>
              <a:t>EDMS no: 1845206 v.1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64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1" y="233492"/>
            <a:ext cx="8867955" cy="940443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Activities under the supervision and with the support of HSE-SEE-XP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18552" y="2731533"/>
            <a:ext cx="81405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0">
              <a:buFont typeface="Arial" panose="020B0604020202020204" pitchFamily="34" charset="0"/>
              <a:buChar char="•"/>
            </a:pPr>
            <a:r>
              <a:rPr lang="en-US" sz="2000" dirty="0"/>
              <a:t>Explosion analysis and safety </a:t>
            </a:r>
            <a:r>
              <a:rPr lang="en-US" sz="2000" dirty="0" smtClean="0">
                <a:latin typeface="+mj-lt"/>
              </a:rPr>
              <a:t>assessment of the new capacitor banks for POPS to be installed in new containers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218552" y="1704046"/>
            <a:ext cx="82929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0">
              <a:buFont typeface="Arial" panose="020B0604020202020204" pitchFamily="34" charset="0"/>
              <a:buChar char="•"/>
            </a:pPr>
            <a:r>
              <a:rPr lang="en-US" sz="2000" dirty="0" smtClean="0"/>
              <a:t>Explosion analysis </a:t>
            </a:r>
            <a:r>
              <a:rPr lang="en-US" sz="2000" dirty="0"/>
              <a:t>and </a:t>
            </a:r>
            <a:r>
              <a:rPr lang="en-US" sz="2000" dirty="0" smtClean="0"/>
              <a:t>safety assessment </a:t>
            </a:r>
            <a:r>
              <a:rPr lang="en-US" sz="2000" dirty="0"/>
              <a:t>of the new capacitor banks for </a:t>
            </a:r>
            <a:r>
              <a:rPr lang="en-US" sz="2000" dirty="0" smtClean="0"/>
              <a:t>POPSB </a:t>
            </a:r>
            <a:r>
              <a:rPr lang="en-US" sz="2000" dirty="0"/>
              <a:t>to be installed </a:t>
            </a:r>
            <a:r>
              <a:rPr lang="en-US" sz="2000" dirty="0" smtClean="0"/>
              <a:t>at Building 245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07571" y="3665913"/>
            <a:ext cx="8553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Design strategy adopted with </a:t>
            </a:r>
            <a:r>
              <a:rPr lang="en-US" b="1" dirty="0" smtClean="0"/>
              <a:t>TE department</a:t>
            </a:r>
            <a:r>
              <a:rPr lang="en-US" dirty="0" smtClean="0"/>
              <a:t>: </a:t>
            </a:r>
            <a:r>
              <a:rPr lang="en-US" dirty="0" smtClean="0"/>
              <a:t>acting on the preventing and mitigating interventions / monitoring system remains the same.</a:t>
            </a:r>
            <a:endParaRPr lang="en-GB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/>
          <a:lstStyle/>
          <a:p>
            <a:pPr algn="ctr"/>
            <a:r>
              <a:rPr lang="en-US" dirty="0" smtClean="0"/>
              <a:t>EDMS no: 1845206 v.1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2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Accident Scenario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Rettangolo 7"/>
          <p:cNvSpPr>
            <a:spLocks noChangeArrowheads="1"/>
          </p:cNvSpPr>
          <p:nvPr/>
        </p:nvSpPr>
        <p:spPr bwMode="auto">
          <a:xfrm>
            <a:off x="395288" y="1376363"/>
            <a:ext cx="41259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dirty="0">
                <a:solidFill>
                  <a:schemeClr val="tx1"/>
                </a:solidFill>
                <a:latin typeface="+mj-lt"/>
              </a:rPr>
              <a:t>Explosion accidents can occur in  consequence of electric faults in oil insulated electrical </a:t>
            </a:r>
            <a:r>
              <a:rPr lang="en-US" altLang="en-US" sz="2000" dirty="0" smtClean="0">
                <a:solidFill>
                  <a:schemeClr val="tx1"/>
                </a:solidFill>
                <a:latin typeface="+mj-lt"/>
              </a:rPr>
              <a:t>components.</a:t>
            </a:r>
            <a:endParaRPr lang="en-US" altLang="en-US" sz="2400" dirty="0">
              <a:solidFill>
                <a:srgbClr val="466E37"/>
              </a:solidFill>
              <a:latin typeface="Myriad Pro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1" name="Immagin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B3B3B3"/>
              </a:clrFrom>
              <a:clrTo>
                <a:srgbClr val="B3B3B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38" y="1365250"/>
            <a:ext cx="2751137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133985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Accident Scenario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Rettangolo 7"/>
          <p:cNvSpPr>
            <a:spLocks noChangeArrowheads="1"/>
          </p:cNvSpPr>
          <p:nvPr/>
        </p:nvSpPr>
        <p:spPr bwMode="auto">
          <a:xfrm>
            <a:off x="395288" y="1376363"/>
            <a:ext cx="412591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dirty="0">
                <a:solidFill>
                  <a:schemeClr val="tx1"/>
                </a:solidFill>
                <a:latin typeface="+mj-lt"/>
              </a:rPr>
              <a:t>Explosion accidents can occur in  consequence of electric faults in oil insulated electrical </a:t>
            </a:r>
            <a:r>
              <a:rPr lang="en-US" altLang="en-US" sz="2000" dirty="0" smtClean="0">
                <a:solidFill>
                  <a:schemeClr val="tx1"/>
                </a:solidFill>
                <a:latin typeface="+mj-lt"/>
              </a:rPr>
              <a:t>components.</a:t>
            </a:r>
          </a:p>
          <a:p>
            <a:endParaRPr lang="en-GB" altLang="en-US" sz="2400" dirty="0">
              <a:solidFill>
                <a:srgbClr val="466E37"/>
              </a:solidFill>
              <a:latin typeface="Myriad Pro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altLang="en-US" sz="2000" dirty="0">
                <a:solidFill>
                  <a:schemeClr val="tx1"/>
                </a:solidFill>
                <a:latin typeface="+mj-lt"/>
              </a:rPr>
              <a:t>An electric arc inside the component causes the pyrolysis of part of the oil ... </a:t>
            </a:r>
          </a:p>
        </p:txBody>
      </p:sp>
      <p:pic>
        <p:nvPicPr>
          <p:cNvPr id="11" name="Immagin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B3B3B3"/>
              </a:clrFrom>
              <a:clrTo>
                <a:srgbClr val="B3B3B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38" y="1365250"/>
            <a:ext cx="2751137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magin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B3B3B3"/>
              </a:clrFrom>
              <a:clrTo>
                <a:srgbClr val="B3B3B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38" y="1365250"/>
            <a:ext cx="2751137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igura a mano libera 2"/>
          <p:cNvSpPr/>
          <p:nvPr/>
        </p:nvSpPr>
        <p:spPr bwMode="auto">
          <a:xfrm>
            <a:off x="5957888" y="2103438"/>
            <a:ext cx="1116012" cy="3127375"/>
          </a:xfrm>
          <a:custGeom>
            <a:avLst/>
            <a:gdLst>
              <a:gd name="connsiteX0" fmla="*/ 0 w 1116530"/>
              <a:gd name="connsiteY0" fmla="*/ 0 h 3128210"/>
              <a:gd name="connsiteX1" fmla="*/ 519764 w 1116530"/>
              <a:gd name="connsiteY1" fmla="*/ 2666197 h 3128210"/>
              <a:gd name="connsiteX2" fmla="*/ 1116530 w 1116530"/>
              <a:gd name="connsiteY2" fmla="*/ 3128210 h 3128210"/>
              <a:gd name="connsiteX3" fmla="*/ 1068404 w 1116530"/>
              <a:gd name="connsiteY3" fmla="*/ 308008 h 3128210"/>
              <a:gd name="connsiteX4" fmla="*/ 0 w 1116530"/>
              <a:gd name="connsiteY4" fmla="*/ 0 h 312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530" h="3128210">
                <a:moveTo>
                  <a:pt x="0" y="0"/>
                </a:moveTo>
                <a:lnTo>
                  <a:pt x="519764" y="2666197"/>
                </a:lnTo>
                <a:lnTo>
                  <a:pt x="1116530" y="3128210"/>
                </a:lnTo>
                <a:lnTo>
                  <a:pt x="1068404" y="3080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AutoShape 14" descr="Marmo bianco"/>
          <p:cNvSpPr>
            <a:spLocks noChangeAspect="1" noChangeArrowheads="1"/>
          </p:cNvSpPr>
          <p:nvPr/>
        </p:nvSpPr>
        <p:spPr bwMode="auto">
          <a:xfrm rot="5400000">
            <a:off x="6073775" y="2359025"/>
            <a:ext cx="966788" cy="884238"/>
          </a:xfrm>
          <a:prstGeom prst="cloudCallout">
            <a:avLst>
              <a:gd name="adj1" fmla="val -7736"/>
              <a:gd name="adj2" fmla="val 5894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it-IT" altLang="it-IT" sz="240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sp>
        <p:nvSpPr>
          <p:cNvPr id="13" name="AutoShape 14"/>
          <p:cNvSpPr>
            <a:spLocks noChangeArrowheads="1"/>
          </p:cNvSpPr>
          <p:nvPr/>
        </p:nvSpPr>
        <p:spPr bwMode="auto">
          <a:xfrm rot="1294375">
            <a:off x="6295091" y="2617287"/>
            <a:ext cx="480503" cy="592686"/>
          </a:xfrm>
          <a:prstGeom prst="star16">
            <a:avLst>
              <a:gd name="adj" fmla="val 37500"/>
            </a:avLst>
          </a:prstGeom>
          <a:gradFill flip="none" rotWithShape="1">
            <a:gsLst>
              <a:gs pos="0">
                <a:srgbClr val="FF00FF"/>
              </a:gs>
              <a:gs pos="46000">
                <a:srgbClr val="FFABFF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it-IT" altLang="it-IT" smtClean="0"/>
          </a:p>
        </p:txBody>
      </p:sp>
      <p:grpSp>
        <p:nvGrpSpPr>
          <p:cNvPr id="14" name="Group 15"/>
          <p:cNvGrpSpPr>
            <a:grpSpLocks/>
          </p:cNvGrpSpPr>
          <p:nvPr/>
        </p:nvGrpSpPr>
        <p:grpSpPr bwMode="auto">
          <a:xfrm>
            <a:off x="6330950" y="2370138"/>
            <a:ext cx="466725" cy="935037"/>
            <a:chOff x="2799" y="475"/>
            <a:chExt cx="769" cy="1638"/>
          </a:xfrm>
        </p:grpSpPr>
        <p:sp>
          <p:nvSpPr>
            <p:cNvPr id="15" name="Freeform 16"/>
            <p:cNvSpPr>
              <a:spLocks/>
            </p:cNvSpPr>
            <p:nvPr/>
          </p:nvSpPr>
          <p:spPr bwMode="auto">
            <a:xfrm rot="490297">
              <a:off x="2799" y="1326"/>
              <a:ext cx="312" cy="625"/>
            </a:xfrm>
            <a:custGeom>
              <a:avLst/>
              <a:gdLst>
                <a:gd name="T0" fmla="*/ 312 w 312"/>
                <a:gd name="T1" fmla="*/ 0 h 625"/>
                <a:gd name="T2" fmla="*/ 125 w 312"/>
                <a:gd name="T3" fmla="*/ 312 h 625"/>
                <a:gd name="T4" fmla="*/ 200 w 312"/>
                <a:gd name="T5" fmla="*/ 325 h 625"/>
                <a:gd name="T6" fmla="*/ 0 w 312"/>
                <a:gd name="T7" fmla="*/ 625 h 6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"/>
                <a:gd name="T13" fmla="*/ 0 h 625"/>
                <a:gd name="T14" fmla="*/ 312 w 312"/>
                <a:gd name="T15" fmla="*/ 625 h 6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" h="625">
                  <a:moveTo>
                    <a:pt x="312" y="0"/>
                  </a:moveTo>
                  <a:lnTo>
                    <a:pt x="125" y="312"/>
                  </a:lnTo>
                  <a:lnTo>
                    <a:pt x="200" y="325"/>
                  </a:lnTo>
                  <a:lnTo>
                    <a:pt x="0" y="625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 rot="2101615">
              <a:off x="2923" y="1288"/>
              <a:ext cx="274" cy="825"/>
            </a:xfrm>
            <a:custGeom>
              <a:avLst/>
              <a:gdLst>
                <a:gd name="T0" fmla="*/ 0 w 387"/>
                <a:gd name="T1" fmla="*/ 0 h 637"/>
                <a:gd name="T2" fmla="*/ 1 w 387"/>
                <a:gd name="T3" fmla="*/ 523968 h 637"/>
                <a:gd name="T4" fmla="*/ 1 w 387"/>
                <a:gd name="T5" fmla="*/ 349633 h 637"/>
                <a:gd name="T6" fmla="*/ 1 w 387"/>
                <a:gd name="T7" fmla="*/ 888849 h 6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7"/>
                <a:gd name="T13" fmla="*/ 0 h 637"/>
                <a:gd name="T14" fmla="*/ 387 w 387"/>
                <a:gd name="T15" fmla="*/ 637 h 6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7" h="637">
                  <a:moveTo>
                    <a:pt x="0" y="0"/>
                  </a:moveTo>
                  <a:lnTo>
                    <a:pt x="175" y="375"/>
                  </a:lnTo>
                  <a:lnTo>
                    <a:pt x="212" y="250"/>
                  </a:lnTo>
                  <a:lnTo>
                    <a:pt x="387" y="637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 rot="4714986">
              <a:off x="3049" y="963"/>
              <a:ext cx="588" cy="450"/>
            </a:xfrm>
            <a:custGeom>
              <a:avLst/>
              <a:gdLst>
                <a:gd name="T0" fmla="*/ 2 w 738"/>
                <a:gd name="T1" fmla="*/ 2147483646 h 225"/>
                <a:gd name="T2" fmla="*/ 2 w 738"/>
                <a:gd name="T3" fmla="*/ 2147483646 h 225"/>
                <a:gd name="T4" fmla="*/ 2 w 738"/>
                <a:gd name="T5" fmla="*/ 2147483646 h 225"/>
                <a:gd name="T6" fmla="*/ 0 w 738"/>
                <a:gd name="T7" fmla="*/ 0 h 2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38"/>
                <a:gd name="T13" fmla="*/ 0 h 225"/>
                <a:gd name="T14" fmla="*/ 738 w 738"/>
                <a:gd name="T15" fmla="*/ 225 h 2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38" h="225">
                  <a:moveTo>
                    <a:pt x="738" y="225"/>
                  </a:moveTo>
                  <a:lnTo>
                    <a:pt x="300" y="150"/>
                  </a:lnTo>
                  <a:lnTo>
                    <a:pt x="413" y="75"/>
                  </a:ln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3149" y="475"/>
              <a:ext cx="213" cy="938"/>
            </a:xfrm>
            <a:custGeom>
              <a:avLst/>
              <a:gdLst>
                <a:gd name="T0" fmla="*/ 0 w 213"/>
                <a:gd name="T1" fmla="*/ 938 h 938"/>
                <a:gd name="T2" fmla="*/ 50 w 213"/>
                <a:gd name="T3" fmla="*/ 500 h 938"/>
                <a:gd name="T4" fmla="*/ 163 w 213"/>
                <a:gd name="T5" fmla="*/ 563 h 938"/>
                <a:gd name="T6" fmla="*/ 213 w 213"/>
                <a:gd name="T7" fmla="*/ 0 h 9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3"/>
                <a:gd name="T13" fmla="*/ 0 h 938"/>
                <a:gd name="T14" fmla="*/ 213 w 213"/>
                <a:gd name="T15" fmla="*/ 938 h 9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3" h="938">
                  <a:moveTo>
                    <a:pt x="0" y="938"/>
                  </a:moveTo>
                  <a:lnTo>
                    <a:pt x="50" y="500"/>
                  </a:lnTo>
                  <a:lnTo>
                    <a:pt x="163" y="563"/>
                  </a:lnTo>
                  <a:lnTo>
                    <a:pt x="213" y="0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9" name="Gruppo 28"/>
          <p:cNvGrpSpPr>
            <a:grpSpLocks/>
          </p:cNvGrpSpPr>
          <p:nvPr/>
        </p:nvGrpSpPr>
        <p:grpSpPr bwMode="auto">
          <a:xfrm>
            <a:off x="5429250" y="762260"/>
            <a:ext cx="2255838" cy="1701800"/>
            <a:chOff x="5012155" y="1239767"/>
            <a:chExt cx="2254437" cy="1701112"/>
          </a:xfrm>
        </p:grpSpPr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5671463" y="1766047"/>
              <a:ext cx="506648" cy="117483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" name="Text Box 22"/>
            <p:cNvSpPr txBox="1">
              <a:spLocks noChangeAspect="1" noChangeArrowheads="1"/>
            </p:cNvSpPr>
            <p:nvPr/>
          </p:nvSpPr>
          <p:spPr bwMode="auto">
            <a:xfrm>
              <a:off x="5012155" y="1239767"/>
              <a:ext cx="2254437" cy="707739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000" i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Gaseous pyrolysis products</a:t>
              </a:r>
            </a:p>
          </p:txBody>
        </p:sp>
      </p:grpSp>
      <p:grpSp>
        <p:nvGrpSpPr>
          <p:cNvPr id="22" name="Gruppo 27"/>
          <p:cNvGrpSpPr>
            <a:grpSpLocks/>
          </p:cNvGrpSpPr>
          <p:nvPr/>
        </p:nvGrpSpPr>
        <p:grpSpPr bwMode="auto">
          <a:xfrm>
            <a:off x="6664325" y="2930525"/>
            <a:ext cx="2087563" cy="708025"/>
            <a:chOff x="6698352" y="2427288"/>
            <a:chExt cx="2088461" cy="707886"/>
          </a:xfrm>
        </p:grpSpPr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H="1" flipV="1">
              <a:off x="6698352" y="2427289"/>
              <a:ext cx="839097" cy="32385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7484503" y="2427288"/>
              <a:ext cx="1302310" cy="70788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000" i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Pyrolysis reaction</a:t>
              </a:r>
            </a:p>
          </p:txBody>
        </p:sp>
      </p:grpSp>
      <p:grpSp>
        <p:nvGrpSpPr>
          <p:cNvPr id="25" name="Gruppo 29"/>
          <p:cNvGrpSpPr>
            <a:grpSpLocks/>
          </p:cNvGrpSpPr>
          <p:nvPr/>
        </p:nvGrpSpPr>
        <p:grpSpPr bwMode="auto">
          <a:xfrm>
            <a:off x="6492875" y="3249613"/>
            <a:ext cx="2259013" cy="1416050"/>
            <a:chOff x="6577806" y="2862879"/>
            <a:chExt cx="2175937" cy="1351276"/>
          </a:xfrm>
        </p:grpSpPr>
        <p:sp>
          <p:nvSpPr>
            <p:cNvPr id="26" name="Line 20"/>
            <p:cNvSpPr>
              <a:spLocks noChangeShapeType="1"/>
            </p:cNvSpPr>
            <p:nvPr/>
          </p:nvSpPr>
          <p:spPr bwMode="auto">
            <a:xfrm flipH="1" flipV="1">
              <a:off x="6577806" y="2862879"/>
              <a:ext cx="982299" cy="1004428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" name="Text Box 22"/>
            <p:cNvSpPr txBox="1">
              <a:spLocks noChangeArrowheads="1"/>
            </p:cNvSpPr>
            <p:nvPr/>
          </p:nvSpPr>
          <p:spPr bwMode="auto">
            <a:xfrm>
              <a:off x="7499865" y="3538517"/>
              <a:ext cx="1253878" cy="67563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000" i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Electric arc</a:t>
              </a:r>
            </a:p>
          </p:txBody>
        </p:sp>
      </p:grpSp>
      <p:sp>
        <p:nvSpPr>
          <p:cNvPr id="2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95491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Accident Scenario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Rettangolo 7"/>
          <p:cNvSpPr>
            <a:spLocks noChangeArrowheads="1"/>
          </p:cNvSpPr>
          <p:nvPr/>
        </p:nvSpPr>
        <p:spPr bwMode="auto">
          <a:xfrm>
            <a:off x="395288" y="1376363"/>
            <a:ext cx="412591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it-IT" altLang="en-US" sz="2000" dirty="0">
                <a:solidFill>
                  <a:schemeClr val="tx1"/>
                </a:solidFill>
                <a:latin typeface="+mj-lt"/>
              </a:rPr>
              <a:t>When the internal pressure reaches the withstand capability of the enclosure, a primary explosion scenario takes place: the enclosure fails, violently releasing the oil and gaseous products herein contained.</a:t>
            </a:r>
          </a:p>
        </p:txBody>
      </p:sp>
      <p:pic>
        <p:nvPicPr>
          <p:cNvPr id="28" name="Immagine 3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40" t="9689" r="48431" b="70882"/>
          <a:stretch>
            <a:fillRect/>
          </a:stretch>
        </p:blipFill>
        <p:spPr bwMode="auto">
          <a:xfrm rot="1396008">
            <a:off x="6370638" y="1216025"/>
            <a:ext cx="44450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magine 3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80" b="12459"/>
          <a:stretch>
            <a:fillRect/>
          </a:stretch>
        </p:blipFill>
        <p:spPr bwMode="auto">
          <a:xfrm>
            <a:off x="5926138" y="3381375"/>
            <a:ext cx="1541462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Immagine 3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0" t="42474" r="40736" b="10117"/>
          <a:stretch>
            <a:fillRect/>
          </a:stretch>
        </p:blipFill>
        <p:spPr bwMode="auto">
          <a:xfrm rot="20540337">
            <a:off x="5513388" y="2593975"/>
            <a:ext cx="1358900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magine 3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4" t="44524" r="16020" b="9621"/>
          <a:stretch>
            <a:fillRect/>
          </a:stretch>
        </p:blipFill>
        <p:spPr bwMode="auto">
          <a:xfrm rot="1118834">
            <a:off x="7124700" y="2741613"/>
            <a:ext cx="6858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magine 3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2" b="69164"/>
          <a:stretch>
            <a:fillRect/>
          </a:stretch>
        </p:blipFill>
        <p:spPr bwMode="auto">
          <a:xfrm rot="178956">
            <a:off x="5916613" y="1493838"/>
            <a:ext cx="19970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AutoShape 14" descr="Marmo bianco"/>
          <p:cNvSpPr>
            <a:spLocks noChangeAspect="1" noChangeArrowheads="1"/>
          </p:cNvSpPr>
          <p:nvPr/>
        </p:nvSpPr>
        <p:spPr bwMode="auto">
          <a:xfrm>
            <a:off x="7591425" y="1878013"/>
            <a:ext cx="1255713" cy="1149350"/>
          </a:xfrm>
          <a:prstGeom prst="cloudCallout">
            <a:avLst>
              <a:gd name="adj1" fmla="val -87296"/>
              <a:gd name="adj2" fmla="val 37569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it-IT" altLang="it-IT" sz="240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sp>
        <p:nvSpPr>
          <p:cNvPr id="34" name="AutoShape 14" descr="Marmo bianco"/>
          <p:cNvSpPr>
            <a:spLocks noChangeAspect="1" noChangeArrowheads="1"/>
          </p:cNvSpPr>
          <p:nvPr/>
        </p:nvSpPr>
        <p:spPr bwMode="auto">
          <a:xfrm flipH="1">
            <a:off x="4891088" y="1725613"/>
            <a:ext cx="1255712" cy="1149350"/>
          </a:xfrm>
          <a:prstGeom prst="cloudCallout">
            <a:avLst>
              <a:gd name="adj1" fmla="val -87296"/>
              <a:gd name="adj2" fmla="val 37569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it-IT" altLang="it-IT" sz="240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grpSp>
        <p:nvGrpSpPr>
          <p:cNvPr id="35" name="Gruppo 34"/>
          <p:cNvGrpSpPr>
            <a:grpSpLocks/>
          </p:cNvGrpSpPr>
          <p:nvPr/>
        </p:nvGrpSpPr>
        <p:grpSpPr bwMode="auto">
          <a:xfrm>
            <a:off x="4691063" y="603250"/>
            <a:ext cx="4310062" cy="3116263"/>
            <a:chOff x="7355001" y="1323500"/>
            <a:chExt cx="4309124" cy="3117219"/>
          </a:xfrm>
        </p:grpSpPr>
        <p:sp>
          <p:nvSpPr>
            <p:cNvPr id="36" name="Line 15"/>
            <p:cNvSpPr>
              <a:spLocks noChangeShapeType="1"/>
            </p:cNvSpPr>
            <p:nvPr/>
          </p:nvSpPr>
          <p:spPr bwMode="auto">
            <a:xfrm>
              <a:off x="10495144" y="1961027"/>
              <a:ext cx="450163" cy="83010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" name="Line 21"/>
            <p:cNvSpPr>
              <a:spLocks noChangeShapeType="1"/>
            </p:cNvSpPr>
            <p:nvPr/>
          </p:nvSpPr>
          <p:spPr bwMode="auto">
            <a:xfrm flipV="1">
              <a:off x="7711570" y="3507244"/>
              <a:ext cx="139559" cy="553579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8" name="Text Box 22"/>
            <p:cNvSpPr txBox="1">
              <a:spLocks noChangeAspect="1" noChangeArrowheads="1"/>
            </p:cNvSpPr>
            <p:nvPr/>
          </p:nvSpPr>
          <p:spPr bwMode="auto">
            <a:xfrm>
              <a:off x="9430999" y="1323500"/>
              <a:ext cx="2233126" cy="70824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000" i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Gaseous pyrolysis products</a:t>
              </a:r>
            </a:p>
          </p:txBody>
        </p:sp>
        <p:sp>
          <p:nvSpPr>
            <p:cNvPr id="39" name="Text Box 23"/>
            <p:cNvSpPr txBox="1">
              <a:spLocks noChangeAspect="1" noChangeArrowheads="1"/>
            </p:cNvSpPr>
            <p:nvPr/>
          </p:nvSpPr>
          <p:spPr bwMode="auto">
            <a:xfrm>
              <a:off x="7355001" y="4034194"/>
              <a:ext cx="658669" cy="406525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000" i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oil</a:t>
              </a:r>
            </a:p>
          </p:txBody>
        </p:sp>
      </p:grpSp>
      <p:grpSp>
        <p:nvGrpSpPr>
          <p:cNvPr id="40" name="Group 16"/>
          <p:cNvGrpSpPr>
            <a:grpSpLocks/>
          </p:cNvGrpSpPr>
          <p:nvPr/>
        </p:nvGrpSpPr>
        <p:grpSpPr bwMode="auto">
          <a:xfrm rot="-568199">
            <a:off x="6951663" y="2325688"/>
            <a:ext cx="1984375" cy="666750"/>
            <a:chOff x="1055" y="3461"/>
            <a:chExt cx="1046" cy="354"/>
          </a:xfrm>
        </p:grpSpPr>
        <p:sp>
          <p:nvSpPr>
            <p:cNvPr id="41" name="Freeform 17"/>
            <p:cNvSpPr>
              <a:spLocks/>
            </p:cNvSpPr>
            <p:nvPr/>
          </p:nvSpPr>
          <p:spPr bwMode="auto">
            <a:xfrm>
              <a:off x="1200" y="3671"/>
              <a:ext cx="457" cy="127"/>
            </a:xfrm>
            <a:custGeom>
              <a:avLst/>
              <a:gdLst>
                <a:gd name="T0" fmla="*/ 0 w 281"/>
                <a:gd name="T1" fmla="*/ 0 h 90"/>
                <a:gd name="T2" fmla="*/ 871954 w 281"/>
                <a:gd name="T3" fmla="*/ 7919 h 90"/>
                <a:gd name="T4" fmla="*/ 1056062 w 281"/>
                <a:gd name="T5" fmla="*/ 31400 h 90"/>
                <a:gd name="T6" fmla="*/ 798041 w 281"/>
                <a:gd name="T7" fmla="*/ 16963 h 90"/>
                <a:gd name="T8" fmla="*/ 566937 w 281"/>
                <a:gd name="T9" fmla="*/ 9058 h 90"/>
                <a:gd name="T10" fmla="*/ 0 w 281"/>
                <a:gd name="T11" fmla="*/ 0 h 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1"/>
                <a:gd name="T19" fmla="*/ 0 h 90"/>
                <a:gd name="T20" fmla="*/ 281 w 281"/>
                <a:gd name="T21" fmla="*/ 90 h 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1" h="90">
                  <a:moveTo>
                    <a:pt x="0" y="0"/>
                  </a:moveTo>
                  <a:cubicBezTo>
                    <a:pt x="81" y="6"/>
                    <a:pt x="144" y="16"/>
                    <a:pt x="224" y="23"/>
                  </a:cubicBezTo>
                  <a:cubicBezTo>
                    <a:pt x="264" y="37"/>
                    <a:pt x="281" y="49"/>
                    <a:pt x="271" y="90"/>
                  </a:cubicBezTo>
                  <a:cubicBezTo>
                    <a:pt x="235" y="81"/>
                    <a:pt x="231" y="73"/>
                    <a:pt x="205" y="49"/>
                  </a:cubicBezTo>
                  <a:cubicBezTo>
                    <a:pt x="169" y="35"/>
                    <a:pt x="180" y="34"/>
                    <a:pt x="146" y="26"/>
                  </a:cubicBezTo>
                  <a:cubicBezTo>
                    <a:pt x="112" y="18"/>
                    <a:pt x="30" y="5"/>
                    <a:pt x="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2" name="Freeform 18"/>
            <p:cNvSpPr>
              <a:spLocks/>
            </p:cNvSpPr>
            <p:nvPr/>
          </p:nvSpPr>
          <p:spPr bwMode="auto">
            <a:xfrm>
              <a:off x="1055" y="3621"/>
              <a:ext cx="825" cy="151"/>
            </a:xfrm>
            <a:custGeom>
              <a:avLst/>
              <a:gdLst>
                <a:gd name="T0" fmla="*/ 331552 w 507"/>
                <a:gd name="T1" fmla="*/ 9816 h 107"/>
                <a:gd name="T2" fmla="*/ 1887260 w 507"/>
                <a:gd name="T3" fmla="*/ 18049 h 107"/>
                <a:gd name="T4" fmla="*/ 1992938 w 507"/>
                <a:gd name="T5" fmla="*/ 23532 h 107"/>
                <a:gd name="T6" fmla="*/ 1756176 w 507"/>
                <a:gd name="T7" fmla="*/ 31697 h 107"/>
                <a:gd name="T8" fmla="*/ 813702 w 507"/>
                <a:gd name="T9" fmla="*/ 9816 h 107"/>
                <a:gd name="T10" fmla="*/ 0 w 507"/>
                <a:gd name="T11" fmla="*/ 11933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7"/>
                <a:gd name="T19" fmla="*/ 0 h 107"/>
                <a:gd name="T20" fmla="*/ 507 w 507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7" h="107">
                  <a:moveTo>
                    <a:pt x="84" y="28"/>
                  </a:moveTo>
                  <a:cubicBezTo>
                    <a:pt x="197" y="0"/>
                    <a:pt x="360" y="40"/>
                    <a:pt x="480" y="52"/>
                  </a:cubicBezTo>
                  <a:cubicBezTo>
                    <a:pt x="502" y="59"/>
                    <a:pt x="494" y="54"/>
                    <a:pt x="507" y="67"/>
                  </a:cubicBezTo>
                  <a:cubicBezTo>
                    <a:pt x="502" y="107"/>
                    <a:pt x="491" y="94"/>
                    <a:pt x="447" y="91"/>
                  </a:cubicBezTo>
                  <a:cubicBezTo>
                    <a:pt x="342" y="56"/>
                    <a:pt x="316" y="35"/>
                    <a:pt x="207" y="28"/>
                  </a:cubicBezTo>
                  <a:cubicBezTo>
                    <a:pt x="133" y="19"/>
                    <a:pt x="17" y="34"/>
                    <a:pt x="0" y="34"/>
                  </a:cubicBezTo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" name="Freeform 19"/>
            <p:cNvSpPr>
              <a:spLocks/>
            </p:cNvSpPr>
            <p:nvPr/>
          </p:nvSpPr>
          <p:spPr bwMode="auto">
            <a:xfrm>
              <a:off x="1144" y="3679"/>
              <a:ext cx="280" cy="136"/>
            </a:xfrm>
            <a:custGeom>
              <a:avLst/>
              <a:gdLst>
                <a:gd name="T0" fmla="*/ 38508 w 172"/>
                <a:gd name="T1" fmla="*/ 0 h 97"/>
                <a:gd name="T2" fmla="*/ 681315 w 172"/>
                <a:gd name="T3" fmla="*/ 25400 h 97"/>
                <a:gd name="T4" fmla="*/ 632787 w 172"/>
                <a:gd name="T5" fmla="*/ 30129 h 97"/>
                <a:gd name="T6" fmla="*/ 561470 w 172"/>
                <a:gd name="T7" fmla="*/ 28160 h 97"/>
                <a:gd name="T8" fmla="*/ 219165 w 172"/>
                <a:gd name="T9" fmla="*/ 3867 h 97"/>
                <a:gd name="T10" fmla="*/ 99742 w 172"/>
                <a:gd name="T11" fmla="*/ 850 h 97"/>
                <a:gd name="T12" fmla="*/ 38508 w 172"/>
                <a:gd name="T13" fmla="*/ 0 h 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2"/>
                <a:gd name="T22" fmla="*/ 0 h 97"/>
                <a:gd name="T23" fmla="*/ 172 w 172"/>
                <a:gd name="T24" fmla="*/ 97 h 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2" h="97">
                  <a:moveTo>
                    <a:pt x="10" y="0"/>
                  </a:moveTo>
                  <a:cubicBezTo>
                    <a:pt x="70" y="9"/>
                    <a:pt x="136" y="27"/>
                    <a:pt x="172" y="81"/>
                  </a:cubicBezTo>
                  <a:cubicBezTo>
                    <a:pt x="170" y="89"/>
                    <a:pt x="172" y="97"/>
                    <a:pt x="160" y="96"/>
                  </a:cubicBezTo>
                  <a:cubicBezTo>
                    <a:pt x="154" y="95"/>
                    <a:pt x="142" y="90"/>
                    <a:pt x="142" y="90"/>
                  </a:cubicBezTo>
                  <a:cubicBezTo>
                    <a:pt x="130" y="54"/>
                    <a:pt x="90" y="24"/>
                    <a:pt x="55" y="12"/>
                  </a:cubicBezTo>
                  <a:cubicBezTo>
                    <a:pt x="45" y="9"/>
                    <a:pt x="35" y="5"/>
                    <a:pt x="25" y="3"/>
                  </a:cubicBezTo>
                  <a:cubicBezTo>
                    <a:pt x="11" y="0"/>
                    <a:pt x="0" y="0"/>
                    <a:pt x="1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" name="Freeform 20"/>
            <p:cNvSpPr>
              <a:spLocks/>
            </p:cNvSpPr>
            <p:nvPr/>
          </p:nvSpPr>
          <p:spPr bwMode="auto">
            <a:xfrm>
              <a:off x="1223" y="3461"/>
              <a:ext cx="878" cy="187"/>
            </a:xfrm>
            <a:custGeom>
              <a:avLst/>
              <a:gdLst>
                <a:gd name="T0" fmla="*/ 11531 w 540"/>
                <a:gd name="T1" fmla="*/ 43634 h 133"/>
                <a:gd name="T2" fmla="*/ 628321 w 540"/>
                <a:gd name="T3" fmla="*/ 37830 h 133"/>
                <a:gd name="T4" fmla="*/ 1094434 w 540"/>
                <a:gd name="T5" fmla="*/ 29895 h 133"/>
                <a:gd name="T6" fmla="*/ 1908853 w 540"/>
                <a:gd name="T7" fmla="*/ 20057 h 133"/>
                <a:gd name="T8" fmla="*/ 2095284 w 540"/>
                <a:gd name="T9" fmla="*/ 8107 h 133"/>
                <a:gd name="T10" fmla="*/ 1966587 w 540"/>
                <a:gd name="T11" fmla="*/ 2327 h 133"/>
                <a:gd name="T12" fmla="*/ 1629518 w 540"/>
                <a:gd name="T13" fmla="*/ 12197 h 133"/>
                <a:gd name="T14" fmla="*/ 1291754 w 540"/>
                <a:gd name="T15" fmla="*/ 20057 h 133"/>
                <a:gd name="T16" fmla="*/ 396477 w 540"/>
                <a:gd name="T17" fmla="*/ 38665 h 133"/>
                <a:gd name="T18" fmla="*/ 0 w 540"/>
                <a:gd name="T19" fmla="*/ 41790 h 1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0"/>
                <a:gd name="T31" fmla="*/ 0 h 133"/>
                <a:gd name="T32" fmla="*/ 540 w 540"/>
                <a:gd name="T33" fmla="*/ 133 h 1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0" h="133">
                  <a:moveTo>
                    <a:pt x="3" y="133"/>
                  </a:moveTo>
                  <a:cubicBezTo>
                    <a:pt x="48" y="103"/>
                    <a:pt x="108" y="124"/>
                    <a:pt x="162" y="115"/>
                  </a:cubicBezTo>
                  <a:cubicBezTo>
                    <a:pt x="216" y="100"/>
                    <a:pt x="222" y="96"/>
                    <a:pt x="282" y="91"/>
                  </a:cubicBezTo>
                  <a:cubicBezTo>
                    <a:pt x="350" y="77"/>
                    <a:pt x="422" y="68"/>
                    <a:pt x="492" y="61"/>
                  </a:cubicBezTo>
                  <a:cubicBezTo>
                    <a:pt x="511" y="52"/>
                    <a:pt x="528" y="43"/>
                    <a:pt x="540" y="25"/>
                  </a:cubicBezTo>
                  <a:cubicBezTo>
                    <a:pt x="522" y="13"/>
                    <a:pt x="527" y="0"/>
                    <a:pt x="507" y="7"/>
                  </a:cubicBezTo>
                  <a:cubicBezTo>
                    <a:pt x="479" y="16"/>
                    <a:pt x="448" y="28"/>
                    <a:pt x="420" y="37"/>
                  </a:cubicBezTo>
                  <a:cubicBezTo>
                    <a:pt x="380" y="50"/>
                    <a:pt x="374" y="52"/>
                    <a:pt x="333" y="61"/>
                  </a:cubicBezTo>
                  <a:cubicBezTo>
                    <a:pt x="269" y="75"/>
                    <a:pt x="167" y="109"/>
                    <a:pt x="102" y="118"/>
                  </a:cubicBezTo>
                  <a:cubicBezTo>
                    <a:pt x="69" y="123"/>
                    <a:pt x="21" y="125"/>
                    <a:pt x="0" y="127"/>
                  </a:cubicBezTo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45" name="Group 16"/>
          <p:cNvGrpSpPr>
            <a:grpSpLocks/>
          </p:cNvGrpSpPr>
          <p:nvPr/>
        </p:nvGrpSpPr>
        <p:grpSpPr bwMode="auto">
          <a:xfrm rot="515577" flipH="1">
            <a:off x="4289425" y="2173288"/>
            <a:ext cx="1984375" cy="666750"/>
            <a:chOff x="1055" y="3461"/>
            <a:chExt cx="1046" cy="354"/>
          </a:xfrm>
        </p:grpSpPr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1200" y="3671"/>
              <a:ext cx="457" cy="127"/>
            </a:xfrm>
            <a:custGeom>
              <a:avLst/>
              <a:gdLst>
                <a:gd name="T0" fmla="*/ 0 w 281"/>
                <a:gd name="T1" fmla="*/ 0 h 90"/>
                <a:gd name="T2" fmla="*/ 871954 w 281"/>
                <a:gd name="T3" fmla="*/ 7919 h 90"/>
                <a:gd name="T4" fmla="*/ 1056062 w 281"/>
                <a:gd name="T5" fmla="*/ 31400 h 90"/>
                <a:gd name="T6" fmla="*/ 798041 w 281"/>
                <a:gd name="T7" fmla="*/ 16963 h 90"/>
                <a:gd name="T8" fmla="*/ 566937 w 281"/>
                <a:gd name="T9" fmla="*/ 9058 h 90"/>
                <a:gd name="T10" fmla="*/ 0 w 281"/>
                <a:gd name="T11" fmla="*/ 0 h 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1"/>
                <a:gd name="T19" fmla="*/ 0 h 90"/>
                <a:gd name="T20" fmla="*/ 281 w 281"/>
                <a:gd name="T21" fmla="*/ 90 h 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1" h="90">
                  <a:moveTo>
                    <a:pt x="0" y="0"/>
                  </a:moveTo>
                  <a:cubicBezTo>
                    <a:pt x="81" y="6"/>
                    <a:pt x="144" y="16"/>
                    <a:pt x="224" y="23"/>
                  </a:cubicBezTo>
                  <a:cubicBezTo>
                    <a:pt x="264" y="37"/>
                    <a:pt x="281" y="49"/>
                    <a:pt x="271" y="90"/>
                  </a:cubicBezTo>
                  <a:cubicBezTo>
                    <a:pt x="235" y="81"/>
                    <a:pt x="231" y="73"/>
                    <a:pt x="205" y="49"/>
                  </a:cubicBezTo>
                  <a:cubicBezTo>
                    <a:pt x="169" y="35"/>
                    <a:pt x="180" y="34"/>
                    <a:pt x="146" y="26"/>
                  </a:cubicBezTo>
                  <a:cubicBezTo>
                    <a:pt x="112" y="18"/>
                    <a:pt x="30" y="5"/>
                    <a:pt x="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7" name="Freeform 18"/>
            <p:cNvSpPr>
              <a:spLocks/>
            </p:cNvSpPr>
            <p:nvPr/>
          </p:nvSpPr>
          <p:spPr bwMode="auto">
            <a:xfrm>
              <a:off x="1055" y="3621"/>
              <a:ext cx="825" cy="151"/>
            </a:xfrm>
            <a:custGeom>
              <a:avLst/>
              <a:gdLst>
                <a:gd name="T0" fmla="*/ 331552 w 507"/>
                <a:gd name="T1" fmla="*/ 9816 h 107"/>
                <a:gd name="T2" fmla="*/ 1887260 w 507"/>
                <a:gd name="T3" fmla="*/ 18049 h 107"/>
                <a:gd name="T4" fmla="*/ 1992938 w 507"/>
                <a:gd name="T5" fmla="*/ 23532 h 107"/>
                <a:gd name="T6" fmla="*/ 1756176 w 507"/>
                <a:gd name="T7" fmla="*/ 31697 h 107"/>
                <a:gd name="T8" fmla="*/ 813702 w 507"/>
                <a:gd name="T9" fmla="*/ 9816 h 107"/>
                <a:gd name="T10" fmla="*/ 0 w 507"/>
                <a:gd name="T11" fmla="*/ 11933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7"/>
                <a:gd name="T19" fmla="*/ 0 h 107"/>
                <a:gd name="T20" fmla="*/ 507 w 507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7" h="107">
                  <a:moveTo>
                    <a:pt x="84" y="28"/>
                  </a:moveTo>
                  <a:cubicBezTo>
                    <a:pt x="197" y="0"/>
                    <a:pt x="360" y="40"/>
                    <a:pt x="480" y="52"/>
                  </a:cubicBezTo>
                  <a:cubicBezTo>
                    <a:pt x="502" y="59"/>
                    <a:pt x="494" y="54"/>
                    <a:pt x="507" y="67"/>
                  </a:cubicBezTo>
                  <a:cubicBezTo>
                    <a:pt x="502" y="107"/>
                    <a:pt x="491" y="94"/>
                    <a:pt x="447" y="91"/>
                  </a:cubicBezTo>
                  <a:cubicBezTo>
                    <a:pt x="342" y="56"/>
                    <a:pt x="316" y="35"/>
                    <a:pt x="207" y="28"/>
                  </a:cubicBezTo>
                  <a:cubicBezTo>
                    <a:pt x="133" y="19"/>
                    <a:pt x="17" y="34"/>
                    <a:pt x="0" y="34"/>
                  </a:cubicBezTo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8" name="Freeform 19"/>
            <p:cNvSpPr>
              <a:spLocks/>
            </p:cNvSpPr>
            <p:nvPr/>
          </p:nvSpPr>
          <p:spPr bwMode="auto">
            <a:xfrm>
              <a:off x="1144" y="3679"/>
              <a:ext cx="280" cy="136"/>
            </a:xfrm>
            <a:custGeom>
              <a:avLst/>
              <a:gdLst>
                <a:gd name="T0" fmla="*/ 38508 w 172"/>
                <a:gd name="T1" fmla="*/ 0 h 97"/>
                <a:gd name="T2" fmla="*/ 681315 w 172"/>
                <a:gd name="T3" fmla="*/ 25400 h 97"/>
                <a:gd name="T4" fmla="*/ 632787 w 172"/>
                <a:gd name="T5" fmla="*/ 30129 h 97"/>
                <a:gd name="T6" fmla="*/ 561470 w 172"/>
                <a:gd name="T7" fmla="*/ 28160 h 97"/>
                <a:gd name="T8" fmla="*/ 219165 w 172"/>
                <a:gd name="T9" fmla="*/ 3867 h 97"/>
                <a:gd name="T10" fmla="*/ 99742 w 172"/>
                <a:gd name="T11" fmla="*/ 850 h 97"/>
                <a:gd name="T12" fmla="*/ 38508 w 172"/>
                <a:gd name="T13" fmla="*/ 0 h 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2"/>
                <a:gd name="T22" fmla="*/ 0 h 97"/>
                <a:gd name="T23" fmla="*/ 172 w 172"/>
                <a:gd name="T24" fmla="*/ 97 h 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2" h="97">
                  <a:moveTo>
                    <a:pt x="10" y="0"/>
                  </a:moveTo>
                  <a:cubicBezTo>
                    <a:pt x="70" y="9"/>
                    <a:pt x="136" y="27"/>
                    <a:pt x="172" y="81"/>
                  </a:cubicBezTo>
                  <a:cubicBezTo>
                    <a:pt x="170" y="89"/>
                    <a:pt x="172" y="97"/>
                    <a:pt x="160" y="96"/>
                  </a:cubicBezTo>
                  <a:cubicBezTo>
                    <a:pt x="154" y="95"/>
                    <a:pt x="142" y="90"/>
                    <a:pt x="142" y="90"/>
                  </a:cubicBezTo>
                  <a:cubicBezTo>
                    <a:pt x="130" y="54"/>
                    <a:pt x="90" y="24"/>
                    <a:pt x="55" y="12"/>
                  </a:cubicBezTo>
                  <a:cubicBezTo>
                    <a:pt x="45" y="9"/>
                    <a:pt x="35" y="5"/>
                    <a:pt x="25" y="3"/>
                  </a:cubicBezTo>
                  <a:cubicBezTo>
                    <a:pt x="11" y="0"/>
                    <a:pt x="0" y="0"/>
                    <a:pt x="1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9" name="Freeform 20"/>
            <p:cNvSpPr>
              <a:spLocks/>
            </p:cNvSpPr>
            <p:nvPr/>
          </p:nvSpPr>
          <p:spPr bwMode="auto">
            <a:xfrm>
              <a:off x="1223" y="3461"/>
              <a:ext cx="878" cy="187"/>
            </a:xfrm>
            <a:custGeom>
              <a:avLst/>
              <a:gdLst>
                <a:gd name="T0" fmla="*/ 11531 w 540"/>
                <a:gd name="T1" fmla="*/ 43634 h 133"/>
                <a:gd name="T2" fmla="*/ 628321 w 540"/>
                <a:gd name="T3" fmla="*/ 37830 h 133"/>
                <a:gd name="T4" fmla="*/ 1094434 w 540"/>
                <a:gd name="T5" fmla="*/ 29895 h 133"/>
                <a:gd name="T6" fmla="*/ 1908853 w 540"/>
                <a:gd name="T7" fmla="*/ 20057 h 133"/>
                <a:gd name="T8" fmla="*/ 2095284 w 540"/>
                <a:gd name="T9" fmla="*/ 8107 h 133"/>
                <a:gd name="T10" fmla="*/ 1966587 w 540"/>
                <a:gd name="T11" fmla="*/ 2327 h 133"/>
                <a:gd name="T12" fmla="*/ 1629518 w 540"/>
                <a:gd name="T13" fmla="*/ 12197 h 133"/>
                <a:gd name="T14" fmla="*/ 1291754 w 540"/>
                <a:gd name="T15" fmla="*/ 20057 h 133"/>
                <a:gd name="T16" fmla="*/ 396477 w 540"/>
                <a:gd name="T17" fmla="*/ 38665 h 133"/>
                <a:gd name="T18" fmla="*/ 0 w 540"/>
                <a:gd name="T19" fmla="*/ 41790 h 1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0"/>
                <a:gd name="T31" fmla="*/ 0 h 133"/>
                <a:gd name="T32" fmla="*/ 540 w 540"/>
                <a:gd name="T33" fmla="*/ 133 h 1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0" h="133">
                  <a:moveTo>
                    <a:pt x="3" y="133"/>
                  </a:moveTo>
                  <a:cubicBezTo>
                    <a:pt x="48" y="103"/>
                    <a:pt x="108" y="124"/>
                    <a:pt x="162" y="115"/>
                  </a:cubicBezTo>
                  <a:cubicBezTo>
                    <a:pt x="216" y="100"/>
                    <a:pt x="222" y="96"/>
                    <a:pt x="282" y="91"/>
                  </a:cubicBezTo>
                  <a:cubicBezTo>
                    <a:pt x="350" y="77"/>
                    <a:pt x="422" y="68"/>
                    <a:pt x="492" y="61"/>
                  </a:cubicBezTo>
                  <a:cubicBezTo>
                    <a:pt x="511" y="52"/>
                    <a:pt x="528" y="43"/>
                    <a:pt x="540" y="25"/>
                  </a:cubicBezTo>
                  <a:cubicBezTo>
                    <a:pt x="522" y="13"/>
                    <a:pt x="527" y="0"/>
                    <a:pt x="507" y="7"/>
                  </a:cubicBezTo>
                  <a:cubicBezTo>
                    <a:pt x="479" y="16"/>
                    <a:pt x="448" y="28"/>
                    <a:pt x="420" y="37"/>
                  </a:cubicBezTo>
                  <a:cubicBezTo>
                    <a:pt x="380" y="50"/>
                    <a:pt x="374" y="52"/>
                    <a:pt x="333" y="61"/>
                  </a:cubicBezTo>
                  <a:cubicBezTo>
                    <a:pt x="269" y="75"/>
                    <a:pt x="167" y="109"/>
                    <a:pt x="102" y="118"/>
                  </a:cubicBezTo>
                  <a:cubicBezTo>
                    <a:pt x="69" y="123"/>
                    <a:pt x="21" y="125"/>
                    <a:pt x="0" y="127"/>
                  </a:cubicBezTo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0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257539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Accident Scenario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" name="Rettangolo 7"/>
          <p:cNvSpPr>
            <a:spLocks noChangeArrowheads="1"/>
          </p:cNvSpPr>
          <p:nvPr/>
        </p:nvSpPr>
        <p:spPr bwMode="auto">
          <a:xfrm>
            <a:off x="395288" y="1376363"/>
            <a:ext cx="4125912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it-IT" altLang="en-US" sz="2000" dirty="0">
                <a:solidFill>
                  <a:schemeClr val="tx1"/>
                </a:solidFill>
                <a:latin typeface="+mj-lt"/>
              </a:rPr>
              <a:t>When the internal pressure reaches the withstand capability of the enclosure, a primary explosion scenario takes place: the enclosure fails, violently releasing the oil and gaseous products herein contained</a:t>
            </a:r>
            <a:r>
              <a:rPr lang="it-IT" altLang="en-US" sz="2000" dirty="0" smtClean="0">
                <a:solidFill>
                  <a:schemeClr val="tx1"/>
                </a:solidFill>
                <a:latin typeface="+mj-lt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GB" altLang="en-US" sz="2000" dirty="0">
                <a:solidFill>
                  <a:schemeClr val="tx1"/>
                </a:solidFill>
                <a:latin typeface="+mj-lt"/>
              </a:rPr>
              <a:t>Part of the oil jet is turned into oil mist and forms an explosive atmosphere together with the gaseous </a:t>
            </a:r>
            <a:r>
              <a:rPr lang="en-GB" altLang="en-US" sz="2000" dirty="0" smtClean="0">
                <a:solidFill>
                  <a:schemeClr val="tx1"/>
                </a:solidFill>
                <a:latin typeface="+mj-lt"/>
              </a:rPr>
              <a:t>pyrolysis </a:t>
            </a:r>
            <a:r>
              <a:rPr lang="en-GB" altLang="en-US" sz="2000" dirty="0">
                <a:solidFill>
                  <a:schemeClr val="tx1"/>
                </a:solidFill>
                <a:latin typeface="+mj-lt"/>
              </a:rPr>
              <a:t>products.</a:t>
            </a:r>
          </a:p>
          <a:p>
            <a:pPr>
              <a:spcAft>
                <a:spcPts val="1200"/>
              </a:spcAft>
            </a:pPr>
            <a:r>
              <a:rPr lang="en-GB" altLang="en-US" sz="2000" dirty="0">
                <a:solidFill>
                  <a:schemeClr val="tx1"/>
                </a:solidFill>
                <a:latin typeface="+mj-lt"/>
              </a:rPr>
              <a:t>The liquid phase oil forms a pool</a:t>
            </a:r>
            <a:r>
              <a:rPr lang="en-GB" altLang="en-US" sz="2000" dirty="0" smtClean="0">
                <a:solidFill>
                  <a:schemeClr val="tx1"/>
                </a:solidFill>
                <a:latin typeface="+mj-lt"/>
              </a:rPr>
              <a:t>...</a:t>
            </a:r>
            <a:endParaRPr lang="en-GB" altLang="en-US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0" name="Immagine 3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40" t="9689" r="48431" b="70882"/>
          <a:stretch>
            <a:fillRect/>
          </a:stretch>
        </p:blipFill>
        <p:spPr bwMode="auto">
          <a:xfrm rot="1396008">
            <a:off x="6370638" y="1216025"/>
            <a:ext cx="44450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Immagine 3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80" b="12459"/>
          <a:stretch>
            <a:fillRect/>
          </a:stretch>
        </p:blipFill>
        <p:spPr bwMode="auto">
          <a:xfrm>
            <a:off x="5926138" y="3381375"/>
            <a:ext cx="1541462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magine 3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0" t="42474" r="40736" b="10117"/>
          <a:stretch>
            <a:fillRect/>
          </a:stretch>
        </p:blipFill>
        <p:spPr bwMode="auto">
          <a:xfrm rot="20540337">
            <a:off x="5513388" y="2593975"/>
            <a:ext cx="1358900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magine 3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4" t="44524" r="16020" b="9621"/>
          <a:stretch>
            <a:fillRect/>
          </a:stretch>
        </p:blipFill>
        <p:spPr bwMode="auto">
          <a:xfrm rot="1118834">
            <a:off x="7124700" y="2741613"/>
            <a:ext cx="6858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magine 3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2" b="69164"/>
          <a:stretch>
            <a:fillRect/>
          </a:stretch>
        </p:blipFill>
        <p:spPr bwMode="auto">
          <a:xfrm rot="178956">
            <a:off x="5916613" y="1493838"/>
            <a:ext cx="19970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AutoShape 14" descr="Marmo bianco"/>
          <p:cNvSpPr>
            <a:spLocks noChangeAspect="1" noChangeArrowheads="1"/>
          </p:cNvSpPr>
          <p:nvPr/>
        </p:nvSpPr>
        <p:spPr bwMode="auto">
          <a:xfrm>
            <a:off x="7553325" y="1673225"/>
            <a:ext cx="1255713" cy="1149350"/>
          </a:xfrm>
          <a:prstGeom prst="cloudCallout">
            <a:avLst>
              <a:gd name="adj1" fmla="val -87296"/>
              <a:gd name="adj2" fmla="val 37569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it-IT" altLang="it-IT" sz="240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grpSp>
        <p:nvGrpSpPr>
          <p:cNvPr id="56" name="Group 16"/>
          <p:cNvGrpSpPr>
            <a:grpSpLocks/>
          </p:cNvGrpSpPr>
          <p:nvPr/>
        </p:nvGrpSpPr>
        <p:grpSpPr bwMode="auto">
          <a:xfrm rot="-568199">
            <a:off x="6951663" y="2325688"/>
            <a:ext cx="1984375" cy="666750"/>
            <a:chOff x="1055" y="3461"/>
            <a:chExt cx="1046" cy="354"/>
          </a:xfrm>
        </p:grpSpPr>
        <p:sp>
          <p:nvSpPr>
            <p:cNvPr id="57" name="Freeform 17"/>
            <p:cNvSpPr>
              <a:spLocks/>
            </p:cNvSpPr>
            <p:nvPr/>
          </p:nvSpPr>
          <p:spPr bwMode="auto">
            <a:xfrm>
              <a:off x="1200" y="3671"/>
              <a:ext cx="457" cy="127"/>
            </a:xfrm>
            <a:custGeom>
              <a:avLst/>
              <a:gdLst>
                <a:gd name="T0" fmla="*/ 0 w 281"/>
                <a:gd name="T1" fmla="*/ 0 h 90"/>
                <a:gd name="T2" fmla="*/ 871954 w 281"/>
                <a:gd name="T3" fmla="*/ 7919 h 90"/>
                <a:gd name="T4" fmla="*/ 1056062 w 281"/>
                <a:gd name="T5" fmla="*/ 31400 h 90"/>
                <a:gd name="T6" fmla="*/ 798041 w 281"/>
                <a:gd name="T7" fmla="*/ 16963 h 90"/>
                <a:gd name="T8" fmla="*/ 566937 w 281"/>
                <a:gd name="T9" fmla="*/ 9058 h 90"/>
                <a:gd name="T10" fmla="*/ 0 w 281"/>
                <a:gd name="T11" fmla="*/ 0 h 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1"/>
                <a:gd name="T19" fmla="*/ 0 h 90"/>
                <a:gd name="T20" fmla="*/ 281 w 281"/>
                <a:gd name="T21" fmla="*/ 90 h 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1" h="90">
                  <a:moveTo>
                    <a:pt x="0" y="0"/>
                  </a:moveTo>
                  <a:cubicBezTo>
                    <a:pt x="81" y="6"/>
                    <a:pt x="144" y="16"/>
                    <a:pt x="224" y="23"/>
                  </a:cubicBezTo>
                  <a:cubicBezTo>
                    <a:pt x="264" y="37"/>
                    <a:pt x="281" y="49"/>
                    <a:pt x="271" y="90"/>
                  </a:cubicBezTo>
                  <a:cubicBezTo>
                    <a:pt x="235" y="81"/>
                    <a:pt x="231" y="73"/>
                    <a:pt x="205" y="49"/>
                  </a:cubicBezTo>
                  <a:cubicBezTo>
                    <a:pt x="169" y="35"/>
                    <a:pt x="180" y="34"/>
                    <a:pt x="146" y="26"/>
                  </a:cubicBezTo>
                  <a:cubicBezTo>
                    <a:pt x="112" y="18"/>
                    <a:pt x="30" y="5"/>
                    <a:pt x="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8" name="Freeform 18"/>
            <p:cNvSpPr>
              <a:spLocks/>
            </p:cNvSpPr>
            <p:nvPr/>
          </p:nvSpPr>
          <p:spPr bwMode="auto">
            <a:xfrm>
              <a:off x="1055" y="3621"/>
              <a:ext cx="825" cy="151"/>
            </a:xfrm>
            <a:custGeom>
              <a:avLst/>
              <a:gdLst>
                <a:gd name="T0" fmla="*/ 331552 w 507"/>
                <a:gd name="T1" fmla="*/ 9816 h 107"/>
                <a:gd name="T2" fmla="*/ 1887260 w 507"/>
                <a:gd name="T3" fmla="*/ 18049 h 107"/>
                <a:gd name="T4" fmla="*/ 1992938 w 507"/>
                <a:gd name="T5" fmla="*/ 23532 h 107"/>
                <a:gd name="T6" fmla="*/ 1756176 w 507"/>
                <a:gd name="T7" fmla="*/ 31697 h 107"/>
                <a:gd name="T8" fmla="*/ 813702 w 507"/>
                <a:gd name="T9" fmla="*/ 9816 h 107"/>
                <a:gd name="T10" fmla="*/ 0 w 507"/>
                <a:gd name="T11" fmla="*/ 11933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7"/>
                <a:gd name="T19" fmla="*/ 0 h 107"/>
                <a:gd name="T20" fmla="*/ 507 w 507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7" h="107">
                  <a:moveTo>
                    <a:pt x="84" y="28"/>
                  </a:moveTo>
                  <a:cubicBezTo>
                    <a:pt x="197" y="0"/>
                    <a:pt x="360" y="40"/>
                    <a:pt x="480" y="52"/>
                  </a:cubicBezTo>
                  <a:cubicBezTo>
                    <a:pt x="502" y="59"/>
                    <a:pt x="494" y="54"/>
                    <a:pt x="507" y="67"/>
                  </a:cubicBezTo>
                  <a:cubicBezTo>
                    <a:pt x="502" y="107"/>
                    <a:pt x="491" y="94"/>
                    <a:pt x="447" y="91"/>
                  </a:cubicBezTo>
                  <a:cubicBezTo>
                    <a:pt x="342" y="56"/>
                    <a:pt x="316" y="35"/>
                    <a:pt x="207" y="28"/>
                  </a:cubicBezTo>
                  <a:cubicBezTo>
                    <a:pt x="133" y="19"/>
                    <a:pt x="17" y="34"/>
                    <a:pt x="0" y="34"/>
                  </a:cubicBezTo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9" name="Freeform 19"/>
            <p:cNvSpPr>
              <a:spLocks/>
            </p:cNvSpPr>
            <p:nvPr/>
          </p:nvSpPr>
          <p:spPr bwMode="auto">
            <a:xfrm>
              <a:off x="1144" y="3679"/>
              <a:ext cx="280" cy="136"/>
            </a:xfrm>
            <a:custGeom>
              <a:avLst/>
              <a:gdLst>
                <a:gd name="T0" fmla="*/ 38508 w 172"/>
                <a:gd name="T1" fmla="*/ 0 h 97"/>
                <a:gd name="T2" fmla="*/ 681315 w 172"/>
                <a:gd name="T3" fmla="*/ 25400 h 97"/>
                <a:gd name="T4" fmla="*/ 632787 w 172"/>
                <a:gd name="T5" fmla="*/ 30129 h 97"/>
                <a:gd name="T6" fmla="*/ 561470 w 172"/>
                <a:gd name="T7" fmla="*/ 28160 h 97"/>
                <a:gd name="T8" fmla="*/ 219165 w 172"/>
                <a:gd name="T9" fmla="*/ 3867 h 97"/>
                <a:gd name="T10" fmla="*/ 99742 w 172"/>
                <a:gd name="T11" fmla="*/ 850 h 97"/>
                <a:gd name="T12" fmla="*/ 38508 w 172"/>
                <a:gd name="T13" fmla="*/ 0 h 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2"/>
                <a:gd name="T22" fmla="*/ 0 h 97"/>
                <a:gd name="T23" fmla="*/ 172 w 172"/>
                <a:gd name="T24" fmla="*/ 97 h 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2" h="97">
                  <a:moveTo>
                    <a:pt x="10" y="0"/>
                  </a:moveTo>
                  <a:cubicBezTo>
                    <a:pt x="70" y="9"/>
                    <a:pt x="136" y="27"/>
                    <a:pt x="172" y="81"/>
                  </a:cubicBezTo>
                  <a:cubicBezTo>
                    <a:pt x="170" y="89"/>
                    <a:pt x="172" y="97"/>
                    <a:pt x="160" y="96"/>
                  </a:cubicBezTo>
                  <a:cubicBezTo>
                    <a:pt x="154" y="95"/>
                    <a:pt x="142" y="90"/>
                    <a:pt x="142" y="90"/>
                  </a:cubicBezTo>
                  <a:cubicBezTo>
                    <a:pt x="130" y="54"/>
                    <a:pt x="90" y="24"/>
                    <a:pt x="55" y="12"/>
                  </a:cubicBezTo>
                  <a:cubicBezTo>
                    <a:pt x="45" y="9"/>
                    <a:pt x="35" y="5"/>
                    <a:pt x="25" y="3"/>
                  </a:cubicBezTo>
                  <a:cubicBezTo>
                    <a:pt x="11" y="0"/>
                    <a:pt x="0" y="0"/>
                    <a:pt x="1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" name="Freeform 20"/>
            <p:cNvSpPr>
              <a:spLocks/>
            </p:cNvSpPr>
            <p:nvPr/>
          </p:nvSpPr>
          <p:spPr bwMode="auto">
            <a:xfrm>
              <a:off x="1223" y="3461"/>
              <a:ext cx="878" cy="187"/>
            </a:xfrm>
            <a:custGeom>
              <a:avLst/>
              <a:gdLst>
                <a:gd name="T0" fmla="*/ 11531 w 540"/>
                <a:gd name="T1" fmla="*/ 43634 h 133"/>
                <a:gd name="T2" fmla="*/ 628321 w 540"/>
                <a:gd name="T3" fmla="*/ 37830 h 133"/>
                <a:gd name="T4" fmla="*/ 1094434 w 540"/>
                <a:gd name="T5" fmla="*/ 29895 h 133"/>
                <a:gd name="T6" fmla="*/ 1908853 w 540"/>
                <a:gd name="T7" fmla="*/ 20057 h 133"/>
                <a:gd name="T8" fmla="*/ 2095284 w 540"/>
                <a:gd name="T9" fmla="*/ 8107 h 133"/>
                <a:gd name="T10" fmla="*/ 1966587 w 540"/>
                <a:gd name="T11" fmla="*/ 2327 h 133"/>
                <a:gd name="T12" fmla="*/ 1629518 w 540"/>
                <a:gd name="T13" fmla="*/ 12197 h 133"/>
                <a:gd name="T14" fmla="*/ 1291754 w 540"/>
                <a:gd name="T15" fmla="*/ 20057 h 133"/>
                <a:gd name="T16" fmla="*/ 396477 w 540"/>
                <a:gd name="T17" fmla="*/ 38665 h 133"/>
                <a:gd name="T18" fmla="*/ 0 w 540"/>
                <a:gd name="T19" fmla="*/ 41790 h 1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0"/>
                <a:gd name="T31" fmla="*/ 0 h 133"/>
                <a:gd name="T32" fmla="*/ 540 w 540"/>
                <a:gd name="T33" fmla="*/ 133 h 1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0" h="133">
                  <a:moveTo>
                    <a:pt x="3" y="133"/>
                  </a:moveTo>
                  <a:cubicBezTo>
                    <a:pt x="48" y="103"/>
                    <a:pt x="108" y="124"/>
                    <a:pt x="162" y="115"/>
                  </a:cubicBezTo>
                  <a:cubicBezTo>
                    <a:pt x="216" y="100"/>
                    <a:pt x="222" y="96"/>
                    <a:pt x="282" y="91"/>
                  </a:cubicBezTo>
                  <a:cubicBezTo>
                    <a:pt x="350" y="77"/>
                    <a:pt x="422" y="68"/>
                    <a:pt x="492" y="61"/>
                  </a:cubicBezTo>
                  <a:cubicBezTo>
                    <a:pt x="511" y="52"/>
                    <a:pt x="528" y="43"/>
                    <a:pt x="540" y="25"/>
                  </a:cubicBezTo>
                  <a:cubicBezTo>
                    <a:pt x="522" y="13"/>
                    <a:pt x="527" y="0"/>
                    <a:pt x="507" y="7"/>
                  </a:cubicBezTo>
                  <a:cubicBezTo>
                    <a:pt x="479" y="16"/>
                    <a:pt x="448" y="28"/>
                    <a:pt x="420" y="37"/>
                  </a:cubicBezTo>
                  <a:cubicBezTo>
                    <a:pt x="380" y="50"/>
                    <a:pt x="374" y="52"/>
                    <a:pt x="333" y="61"/>
                  </a:cubicBezTo>
                  <a:cubicBezTo>
                    <a:pt x="269" y="75"/>
                    <a:pt x="167" y="109"/>
                    <a:pt x="102" y="118"/>
                  </a:cubicBezTo>
                  <a:cubicBezTo>
                    <a:pt x="69" y="123"/>
                    <a:pt x="21" y="125"/>
                    <a:pt x="0" y="127"/>
                  </a:cubicBezTo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61" name="AutoShape 14" descr="Marmo bianco"/>
          <p:cNvSpPr>
            <a:spLocks noChangeAspect="1" noChangeArrowheads="1"/>
          </p:cNvSpPr>
          <p:nvPr/>
        </p:nvSpPr>
        <p:spPr bwMode="auto">
          <a:xfrm flipH="1">
            <a:off x="4891088" y="1725613"/>
            <a:ext cx="1255712" cy="1149350"/>
          </a:xfrm>
          <a:prstGeom prst="cloudCallout">
            <a:avLst>
              <a:gd name="adj1" fmla="val -87296"/>
              <a:gd name="adj2" fmla="val 37569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it-IT" altLang="it-IT" sz="240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grpSp>
        <p:nvGrpSpPr>
          <p:cNvPr id="62" name="Group 16"/>
          <p:cNvGrpSpPr>
            <a:grpSpLocks/>
          </p:cNvGrpSpPr>
          <p:nvPr/>
        </p:nvGrpSpPr>
        <p:grpSpPr bwMode="auto">
          <a:xfrm rot="515577" flipH="1">
            <a:off x="4289425" y="2173288"/>
            <a:ext cx="1984375" cy="666750"/>
            <a:chOff x="1055" y="3461"/>
            <a:chExt cx="1046" cy="354"/>
          </a:xfrm>
        </p:grpSpPr>
        <p:sp>
          <p:nvSpPr>
            <p:cNvPr id="63" name="Freeform 17"/>
            <p:cNvSpPr>
              <a:spLocks/>
            </p:cNvSpPr>
            <p:nvPr/>
          </p:nvSpPr>
          <p:spPr bwMode="auto">
            <a:xfrm>
              <a:off x="1200" y="3671"/>
              <a:ext cx="457" cy="127"/>
            </a:xfrm>
            <a:custGeom>
              <a:avLst/>
              <a:gdLst>
                <a:gd name="T0" fmla="*/ 0 w 281"/>
                <a:gd name="T1" fmla="*/ 0 h 90"/>
                <a:gd name="T2" fmla="*/ 871954 w 281"/>
                <a:gd name="T3" fmla="*/ 7919 h 90"/>
                <a:gd name="T4" fmla="*/ 1056062 w 281"/>
                <a:gd name="T5" fmla="*/ 31400 h 90"/>
                <a:gd name="T6" fmla="*/ 798041 w 281"/>
                <a:gd name="T7" fmla="*/ 16963 h 90"/>
                <a:gd name="T8" fmla="*/ 566937 w 281"/>
                <a:gd name="T9" fmla="*/ 9058 h 90"/>
                <a:gd name="T10" fmla="*/ 0 w 281"/>
                <a:gd name="T11" fmla="*/ 0 h 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1"/>
                <a:gd name="T19" fmla="*/ 0 h 90"/>
                <a:gd name="T20" fmla="*/ 281 w 281"/>
                <a:gd name="T21" fmla="*/ 90 h 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1" h="90">
                  <a:moveTo>
                    <a:pt x="0" y="0"/>
                  </a:moveTo>
                  <a:cubicBezTo>
                    <a:pt x="81" y="6"/>
                    <a:pt x="144" y="16"/>
                    <a:pt x="224" y="23"/>
                  </a:cubicBezTo>
                  <a:cubicBezTo>
                    <a:pt x="264" y="37"/>
                    <a:pt x="281" y="49"/>
                    <a:pt x="271" y="90"/>
                  </a:cubicBezTo>
                  <a:cubicBezTo>
                    <a:pt x="235" y="81"/>
                    <a:pt x="231" y="73"/>
                    <a:pt x="205" y="49"/>
                  </a:cubicBezTo>
                  <a:cubicBezTo>
                    <a:pt x="169" y="35"/>
                    <a:pt x="180" y="34"/>
                    <a:pt x="146" y="26"/>
                  </a:cubicBezTo>
                  <a:cubicBezTo>
                    <a:pt x="112" y="18"/>
                    <a:pt x="30" y="5"/>
                    <a:pt x="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" name="Freeform 18"/>
            <p:cNvSpPr>
              <a:spLocks/>
            </p:cNvSpPr>
            <p:nvPr/>
          </p:nvSpPr>
          <p:spPr bwMode="auto">
            <a:xfrm>
              <a:off x="1055" y="3621"/>
              <a:ext cx="825" cy="151"/>
            </a:xfrm>
            <a:custGeom>
              <a:avLst/>
              <a:gdLst>
                <a:gd name="T0" fmla="*/ 331552 w 507"/>
                <a:gd name="T1" fmla="*/ 9816 h 107"/>
                <a:gd name="T2" fmla="*/ 1887260 w 507"/>
                <a:gd name="T3" fmla="*/ 18049 h 107"/>
                <a:gd name="T4" fmla="*/ 1992938 w 507"/>
                <a:gd name="T5" fmla="*/ 23532 h 107"/>
                <a:gd name="T6" fmla="*/ 1756176 w 507"/>
                <a:gd name="T7" fmla="*/ 31697 h 107"/>
                <a:gd name="T8" fmla="*/ 813702 w 507"/>
                <a:gd name="T9" fmla="*/ 9816 h 107"/>
                <a:gd name="T10" fmla="*/ 0 w 507"/>
                <a:gd name="T11" fmla="*/ 11933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7"/>
                <a:gd name="T19" fmla="*/ 0 h 107"/>
                <a:gd name="T20" fmla="*/ 507 w 507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7" h="107">
                  <a:moveTo>
                    <a:pt x="84" y="28"/>
                  </a:moveTo>
                  <a:cubicBezTo>
                    <a:pt x="197" y="0"/>
                    <a:pt x="360" y="40"/>
                    <a:pt x="480" y="52"/>
                  </a:cubicBezTo>
                  <a:cubicBezTo>
                    <a:pt x="502" y="59"/>
                    <a:pt x="494" y="54"/>
                    <a:pt x="507" y="67"/>
                  </a:cubicBezTo>
                  <a:cubicBezTo>
                    <a:pt x="502" y="107"/>
                    <a:pt x="491" y="94"/>
                    <a:pt x="447" y="91"/>
                  </a:cubicBezTo>
                  <a:cubicBezTo>
                    <a:pt x="342" y="56"/>
                    <a:pt x="316" y="35"/>
                    <a:pt x="207" y="28"/>
                  </a:cubicBezTo>
                  <a:cubicBezTo>
                    <a:pt x="133" y="19"/>
                    <a:pt x="17" y="34"/>
                    <a:pt x="0" y="34"/>
                  </a:cubicBezTo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1144" y="3679"/>
              <a:ext cx="280" cy="136"/>
            </a:xfrm>
            <a:custGeom>
              <a:avLst/>
              <a:gdLst>
                <a:gd name="T0" fmla="*/ 38508 w 172"/>
                <a:gd name="T1" fmla="*/ 0 h 97"/>
                <a:gd name="T2" fmla="*/ 681315 w 172"/>
                <a:gd name="T3" fmla="*/ 25400 h 97"/>
                <a:gd name="T4" fmla="*/ 632787 w 172"/>
                <a:gd name="T5" fmla="*/ 30129 h 97"/>
                <a:gd name="T6" fmla="*/ 561470 w 172"/>
                <a:gd name="T7" fmla="*/ 28160 h 97"/>
                <a:gd name="T8" fmla="*/ 219165 w 172"/>
                <a:gd name="T9" fmla="*/ 3867 h 97"/>
                <a:gd name="T10" fmla="*/ 99742 w 172"/>
                <a:gd name="T11" fmla="*/ 850 h 97"/>
                <a:gd name="T12" fmla="*/ 38508 w 172"/>
                <a:gd name="T13" fmla="*/ 0 h 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2"/>
                <a:gd name="T22" fmla="*/ 0 h 97"/>
                <a:gd name="T23" fmla="*/ 172 w 172"/>
                <a:gd name="T24" fmla="*/ 97 h 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2" h="97">
                  <a:moveTo>
                    <a:pt x="10" y="0"/>
                  </a:moveTo>
                  <a:cubicBezTo>
                    <a:pt x="70" y="9"/>
                    <a:pt x="136" y="27"/>
                    <a:pt x="172" y="81"/>
                  </a:cubicBezTo>
                  <a:cubicBezTo>
                    <a:pt x="170" y="89"/>
                    <a:pt x="172" y="97"/>
                    <a:pt x="160" y="96"/>
                  </a:cubicBezTo>
                  <a:cubicBezTo>
                    <a:pt x="154" y="95"/>
                    <a:pt x="142" y="90"/>
                    <a:pt x="142" y="90"/>
                  </a:cubicBezTo>
                  <a:cubicBezTo>
                    <a:pt x="130" y="54"/>
                    <a:pt x="90" y="24"/>
                    <a:pt x="55" y="12"/>
                  </a:cubicBezTo>
                  <a:cubicBezTo>
                    <a:pt x="45" y="9"/>
                    <a:pt x="35" y="5"/>
                    <a:pt x="25" y="3"/>
                  </a:cubicBezTo>
                  <a:cubicBezTo>
                    <a:pt x="11" y="0"/>
                    <a:pt x="0" y="0"/>
                    <a:pt x="1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" name="Freeform 20"/>
            <p:cNvSpPr>
              <a:spLocks/>
            </p:cNvSpPr>
            <p:nvPr/>
          </p:nvSpPr>
          <p:spPr bwMode="auto">
            <a:xfrm>
              <a:off x="1223" y="3461"/>
              <a:ext cx="878" cy="187"/>
            </a:xfrm>
            <a:custGeom>
              <a:avLst/>
              <a:gdLst>
                <a:gd name="T0" fmla="*/ 11531 w 540"/>
                <a:gd name="T1" fmla="*/ 43634 h 133"/>
                <a:gd name="T2" fmla="*/ 628321 w 540"/>
                <a:gd name="T3" fmla="*/ 37830 h 133"/>
                <a:gd name="T4" fmla="*/ 1094434 w 540"/>
                <a:gd name="T5" fmla="*/ 29895 h 133"/>
                <a:gd name="T6" fmla="*/ 1908853 w 540"/>
                <a:gd name="T7" fmla="*/ 20057 h 133"/>
                <a:gd name="T8" fmla="*/ 2095284 w 540"/>
                <a:gd name="T9" fmla="*/ 8107 h 133"/>
                <a:gd name="T10" fmla="*/ 1966587 w 540"/>
                <a:gd name="T11" fmla="*/ 2327 h 133"/>
                <a:gd name="T12" fmla="*/ 1629518 w 540"/>
                <a:gd name="T13" fmla="*/ 12197 h 133"/>
                <a:gd name="T14" fmla="*/ 1291754 w 540"/>
                <a:gd name="T15" fmla="*/ 20057 h 133"/>
                <a:gd name="T16" fmla="*/ 396477 w 540"/>
                <a:gd name="T17" fmla="*/ 38665 h 133"/>
                <a:gd name="T18" fmla="*/ 0 w 540"/>
                <a:gd name="T19" fmla="*/ 41790 h 1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0"/>
                <a:gd name="T31" fmla="*/ 0 h 133"/>
                <a:gd name="T32" fmla="*/ 540 w 540"/>
                <a:gd name="T33" fmla="*/ 133 h 1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0" h="133">
                  <a:moveTo>
                    <a:pt x="3" y="133"/>
                  </a:moveTo>
                  <a:cubicBezTo>
                    <a:pt x="48" y="103"/>
                    <a:pt x="108" y="124"/>
                    <a:pt x="162" y="115"/>
                  </a:cubicBezTo>
                  <a:cubicBezTo>
                    <a:pt x="216" y="100"/>
                    <a:pt x="222" y="96"/>
                    <a:pt x="282" y="91"/>
                  </a:cubicBezTo>
                  <a:cubicBezTo>
                    <a:pt x="350" y="77"/>
                    <a:pt x="422" y="68"/>
                    <a:pt x="492" y="61"/>
                  </a:cubicBezTo>
                  <a:cubicBezTo>
                    <a:pt x="511" y="52"/>
                    <a:pt x="528" y="43"/>
                    <a:pt x="540" y="25"/>
                  </a:cubicBezTo>
                  <a:cubicBezTo>
                    <a:pt x="522" y="13"/>
                    <a:pt x="527" y="0"/>
                    <a:pt x="507" y="7"/>
                  </a:cubicBezTo>
                  <a:cubicBezTo>
                    <a:pt x="479" y="16"/>
                    <a:pt x="448" y="28"/>
                    <a:pt x="420" y="37"/>
                  </a:cubicBezTo>
                  <a:cubicBezTo>
                    <a:pt x="380" y="50"/>
                    <a:pt x="374" y="52"/>
                    <a:pt x="333" y="61"/>
                  </a:cubicBezTo>
                  <a:cubicBezTo>
                    <a:pt x="269" y="75"/>
                    <a:pt x="167" y="109"/>
                    <a:pt x="102" y="118"/>
                  </a:cubicBezTo>
                  <a:cubicBezTo>
                    <a:pt x="69" y="123"/>
                    <a:pt x="21" y="125"/>
                    <a:pt x="0" y="127"/>
                  </a:cubicBezTo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67" name="Group 28"/>
          <p:cNvGrpSpPr>
            <a:grpSpLocks/>
          </p:cNvGrpSpPr>
          <p:nvPr/>
        </p:nvGrpSpPr>
        <p:grpSpPr bwMode="auto">
          <a:xfrm rot="1726455" flipH="1">
            <a:off x="7223125" y="1489075"/>
            <a:ext cx="760413" cy="896938"/>
            <a:chOff x="4870" y="1777"/>
            <a:chExt cx="554" cy="366"/>
          </a:xfrm>
        </p:grpSpPr>
        <p:sp>
          <p:nvSpPr>
            <p:cNvPr id="68" name="Oval 29"/>
            <p:cNvSpPr>
              <a:spLocks noChangeArrowheads="1"/>
            </p:cNvSpPr>
            <p:nvPr/>
          </p:nvSpPr>
          <p:spPr bwMode="auto">
            <a:xfrm>
              <a:off x="4870" y="2057"/>
              <a:ext cx="11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69" name="Oval 30"/>
            <p:cNvSpPr>
              <a:spLocks noChangeArrowheads="1"/>
            </p:cNvSpPr>
            <p:nvPr/>
          </p:nvSpPr>
          <p:spPr bwMode="auto">
            <a:xfrm>
              <a:off x="5120" y="1933"/>
              <a:ext cx="93" cy="7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70" name="Oval 31"/>
            <p:cNvSpPr>
              <a:spLocks noChangeArrowheads="1"/>
            </p:cNvSpPr>
            <p:nvPr/>
          </p:nvSpPr>
          <p:spPr bwMode="auto">
            <a:xfrm>
              <a:off x="4933" y="1933"/>
              <a:ext cx="78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71" name="Oval 32"/>
            <p:cNvSpPr>
              <a:spLocks noChangeArrowheads="1"/>
            </p:cNvSpPr>
            <p:nvPr/>
          </p:nvSpPr>
          <p:spPr bwMode="auto">
            <a:xfrm>
              <a:off x="5151" y="2096"/>
              <a:ext cx="62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72" name="Oval 33"/>
            <p:cNvSpPr>
              <a:spLocks noChangeArrowheads="1"/>
            </p:cNvSpPr>
            <p:nvPr/>
          </p:nvSpPr>
          <p:spPr bwMode="auto">
            <a:xfrm>
              <a:off x="5291" y="2042"/>
              <a:ext cx="4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73" name="Oval 34"/>
            <p:cNvSpPr>
              <a:spLocks noChangeArrowheads="1"/>
            </p:cNvSpPr>
            <p:nvPr/>
          </p:nvSpPr>
          <p:spPr bwMode="auto">
            <a:xfrm>
              <a:off x="5346" y="1777"/>
              <a:ext cx="78" cy="54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74" name="Group 42"/>
          <p:cNvGrpSpPr>
            <a:grpSpLocks/>
          </p:cNvGrpSpPr>
          <p:nvPr/>
        </p:nvGrpSpPr>
        <p:grpSpPr bwMode="auto">
          <a:xfrm>
            <a:off x="7942263" y="2363788"/>
            <a:ext cx="879475" cy="581025"/>
            <a:chOff x="4870" y="1777"/>
            <a:chExt cx="554" cy="366"/>
          </a:xfrm>
        </p:grpSpPr>
        <p:sp>
          <p:nvSpPr>
            <p:cNvPr id="75" name="Oval 43"/>
            <p:cNvSpPr>
              <a:spLocks noChangeArrowheads="1"/>
            </p:cNvSpPr>
            <p:nvPr/>
          </p:nvSpPr>
          <p:spPr bwMode="auto">
            <a:xfrm>
              <a:off x="4870" y="2057"/>
              <a:ext cx="11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76" name="Oval 44"/>
            <p:cNvSpPr>
              <a:spLocks noChangeArrowheads="1"/>
            </p:cNvSpPr>
            <p:nvPr/>
          </p:nvSpPr>
          <p:spPr bwMode="auto">
            <a:xfrm>
              <a:off x="5120" y="1933"/>
              <a:ext cx="93" cy="7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77" name="Oval 45"/>
            <p:cNvSpPr>
              <a:spLocks noChangeArrowheads="1"/>
            </p:cNvSpPr>
            <p:nvPr/>
          </p:nvSpPr>
          <p:spPr bwMode="auto">
            <a:xfrm>
              <a:off x="4933" y="1933"/>
              <a:ext cx="78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78" name="Oval 46"/>
            <p:cNvSpPr>
              <a:spLocks noChangeArrowheads="1"/>
            </p:cNvSpPr>
            <p:nvPr/>
          </p:nvSpPr>
          <p:spPr bwMode="auto">
            <a:xfrm>
              <a:off x="5151" y="2096"/>
              <a:ext cx="62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79" name="Oval 47"/>
            <p:cNvSpPr>
              <a:spLocks noChangeArrowheads="1"/>
            </p:cNvSpPr>
            <p:nvPr/>
          </p:nvSpPr>
          <p:spPr bwMode="auto">
            <a:xfrm>
              <a:off x="5291" y="2042"/>
              <a:ext cx="4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80" name="Oval 48"/>
            <p:cNvSpPr>
              <a:spLocks noChangeArrowheads="1"/>
            </p:cNvSpPr>
            <p:nvPr/>
          </p:nvSpPr>
          <p:spPr bwMode="auto">
            <a:xfrm>
              <a:off x="5346" y="1777"/>
              <a:ext cx="78" cy="54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81" name="Group 49"/>
          <p:cNvGrpSpPr>
            <a:grpSpLocks/>
          </p:cNvGrpSpPr>
          <p:nvPr/>
        </p:nvGrpSpPr>
        <p:grpSpPr bwMode="auto">
          <a:xfrm rot="2888983">
            <a:off x="7908926" y="1443037"/>
            <a:ext cx="874712" cy="741363"/>
            <a:chOff x="4870" y="1777"/>
            <a:chExt cx="554" cy="366"/>
          </a:xfrm>
        </p:grpSpPr>
        <p:sp>
          <p:nvSpPr>
            <p:cNvPr id="82" name="Oval 50"/>
            <p:cNvSpPr>
              <a:spLocks noChangeArrowheads="1"/>
            </p:cNvSpPr>
            <p:nvPr/>
          </p:nvSpPr>
          <p:spPr bwMode="auto">
            <a:xfrm>
              <a:off x="4870" y="2057"/>
              <a:ext cx="11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83" name="Oval 51"/>
            <p:cNvSpPr>
              <a:spLocks noChangeArrowheads="1"/>
            </p:cNvSpPr>
            <p:nvPr/>
          </p:nvSpPr>
          <p:spPr bwMode="auto">
            <a:xfrm>
              <a:off x="5120" y="1933"/>
              <a:ext cx="93" cy="7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84" name="Oval 52"/>
            <p:cNvSpPr>
              <a:spLocks noChangeArrowheads="1"/>
            </p:cNvSpPr>
            <p:nvPr/>
          </p:nvSpPr>
          <p:spPr bwMode="auto">
            <a:xfrm>
              <a:off x="4933" y="1933"/>
              <a:ext cx="78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85" name="Oval 53"/>
            <p:cNvSpPr>
              <a:spLocks noChangeArrowheads="1"/>
            </p:cNvSpPr>
            <p:nvPr/>
          </p:nvSpPr>
          <p:spPr bwMode="auto">
            <a:xfrm>
              <a:off x="5151" y="2096"/>
              <a:ext cx="62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86" name="Oval 54"/>
            <p:cNvSpPr>
              <a:spLocks noChangeArrowheads="1"/>
            </p:cNvSpPr>
            <p:nvPr/>
          </p:nvSpPr>
          <p:spPr bwMode="auto">
            <a:xfrm>
              <a:off x="5291" y="2042"/>
              <a:ext cx="4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87" name="Oval 55"/>
            <p:cNvSpPr>
              <a:spLocks noChangeArrowheads="1"/>
            </p:cNvSpPr>
            <p:nvPr/>
          </p:nvSpPr>
          <p:spPr bwMode="auto">
            <a:xfrm>
              <a:off x="5346" y="1777"/>
              <a:ext cx="78" cy="54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88" name="Group 28"/>
          <p:cNvGrpSpPr>
            <a:grpSpLocks/>
          </p:cNvGrpSpPr>
          <p:nvPr/>
        </p:nvGrpSpPr>
        <p:grpSpPr bwMode="auto">
          <a:xfrm flipH="1">
            <a:off x="4635500" y="2251075"/>
            <a:ext cx="593725" cy="482600"/>
            <a:chOff x="4870" y="1777"/>
            <a:chExt cx="554" cy="366"/>
          </a:xfrm>
        </p:grpSpPr>
        <p:sp>
          <p:nvSpPr>
            <p:cNvPr id="89" name="Oval 29"/>
            <p:cNvSpPr>
              <a:spLocks noChangeArrowheads="1"/>
            </p:cNvSpPr>
            <p:nvPr/>
          </p:nvSpPr>
          <p:spPr bwMode="auto">
            <a:xfrm>
              <a:off x="4870" y="2057"/>
              <a:ext cx="11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90" name="Oval 30"/>
            <p:cNvSpPr>
              <a:spLocks noChangeArrowheads="1"/>
            </p:cNvSpPr>
            <p:nvPr/>
          </p:nvSpPr>
          <p:spPr bwMode="auto">
            <a:xfrm>
              <a:off x="5120" y="1933"/>
              <a:ext cx="93" cy="7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91" name="Oval 31"/>
            <p:cNvSpPr>
              <a:spLocks noChangeArrowheads="1"/>
            </p:cNvSpPr>
            <p:nvPr/>
          </p:nvSpPr>
          <p:spPr bwMode="auto">
            <a:xfrm>
              <a:off x="4933" y="1933"/>
              <a:ext cx="78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92" name="Oval 32"/>
            <p:cNvSpPr>
              <a:spLocks noChangeArrowheads="1"/>
            </p:cNvSpPr>
            <p:nvPr/>
          </p:nvSpPr>
          <p:spPr bwMode="auto">
            <a:xfrm>
              <a:off x="5151" y="2096"/>
              <a:ext cx="62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93" name="Oval 33"/>
            <p:cNvSpPr>
              <a:spLocks noChangeArrowheads="1"/>
            </p:cNvSpPr>
            <p:nvPr/>
          </p:nvSpPr>
          <p:spPr bwMode="auto">
            <a:xfrm>
              <a:off x="5291" y="2042"/>
              <a:ext cx="4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94" name="Oval 34"/>
            <p:cNvSpPr>
              <a:spLocks noChangeArrowheads="1"/>
            </p:cNvSpPr>
            <p:nvPr/>
          </p:nvSpPr>
          <p:spPr bwMode="auto">
            <a:xfrm>
              <a:off x="5346" y="1777"/>
              <a:ext cx="78" cy="54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95" name="Group 42"/>
          <p:cNvGrpSpPr>
            <a:grpSpLocks/>
          </p:cNvGrpSpPr>
          <p:nvPr/>
        </p:nvGrpSpPr>
        <p:grpSpPr bwMode="auto">
          <a:xfrm flipH="1">
            <a:off x="4965700" y="1890713"/>
            <a:ext cx="879475" cy="581025"/>
            <a:chOff x="4870" y="1777"/>
            <a:chExt cx="554" cy="366"/>
          </a:xfrm>
        </p:grpSpPr>
        <p:sp>
          <p:nvSpPr>
            <p:cNvPr id="96" name="Oval 43"/>
            <p:cNvSpPr>
              <a:spLocks noChangeArrowheads="1"/>
            </p:cNvSpPr>
            <p:nvPr/>
          </p:nvSpPr>
          <p:spPr bwMode="auto">
            <a:xfrm>
              <a:off x="4870" y="2057"/>
              <a:ext cx="11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97" name="Oval 44"/>
            <p:cNvSpPr>
              <a:spLocks noChangeArrowheads="1"/>
            </p:cNvSpPr>
            <p:nvPr/>
          </p:nvSpPr>
          <p:spPr bwMode="auto">
            <a:xfrm>
              <a:off x="5120" y="1933"/>
              <a:ext cx="93" cy="7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98" name="Oval 45"/>
            <p:cNvSpPr>
              <a:spLocks noChangeArrowheads="1"/>
            </p:cNvSpPr>
            <p:nvPr/>
          </p:nvSpPr>
          <p:spPr bwMode="auto">
            <a:xfrm>
              <a:off x="4933" y="1933"/>
              <a:ext cx="78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99" name="Oval 46"/>
            <p:cNvSpPr>
              <a:spLocks noChangeArrowheads="1"/>
            </p:cNvSpPr>
            <p:nvPr/>
          </p:nvSpPr>
          <p:spPr bwMode="auto">
            <a:xfrm>
              <a:off x="5151" y="2096"/>
              <a:ext cx="62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0" name="Oval 47"/>
            <p:cNvSpPr>
              <a:spLocks noChangeArrowheads="1"/>
            </p:cNvSpPr>
            <p:nvPr/>
          </p:nvSpPr>
          <p:spPr bwMode="auto">
            <a:xfrm>
              <a:off x="5291" y="2042"/>
              <a:ext cx="4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1" name="Oval 48"/>
            <p:cNvSpPr>
              <a:spLocks noChangeArrowheads="1"/>
            </p:cNvSpPr>
            <p:nvPr/>
          </p:nvSpPr>
          <p:spPr bwMode="auto">
            <a:xfrm>
              <a:off x="5346" y="1777"/>
              <a:ext cx="78" cy="54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102" name="Group 49"/>
          <p:cNvGrpSpPr>
            <a:grpSpLocks/>
          </p:cNvGrpSpPr>
          <p:nvPr/>
        </p:nvGrpSpPr>
        <p:grpSpPr bwMode="auto">
          <a:xfrm flipH="1">
            <a:off x="5026025" y="1241425"/>
            <a:ext cx="879475" cy="581025"/>
            <a:chOff x="4870" y="1777"/>
            <a:chExt cx="554" cy="366"/>
          </a:xfrm>
        </p:grpSpPr>
        <p:sp>
          <p:nvSpPr>
            <p:cNvPr id="103" name="Oval 50"/>
            <p:cNvSpPr>
              <a:spLocks noChangeArrowheads="1"/>
            </p:cNvSpPr>
            <p:nvPr/>
          </p:nvSpPr>
          <p:spPr bwMode="auto">
            <a:xfrm>
              <a:off x="4870" y="2057"/>
              <a:ext cx="11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4" name="Oval 51"/>
            <p:cNvSpPr>
              <a:spLocks noChangeArrowheads="1"/>
            </p:cNvSpPr>
            <p:nvPr/>
          </p:nvSpPr>
          <p:spPr bwMode="auto">
            <a:xfrm>
              <a:off x="5120" y="1933"/>
              <a:ext cx="93" cy="7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5" name="Oval 52"/>
            <p:cNvSpPr>
              <a:spLocks noChangeArrowheads="1"/>
            </p:cNvSpPr>
            <p:nvPr/>
          </p:nvSpPr>
          <p:spPr bwMode="auto">
            <a:xfrm>
              <a:off x="4933" y="1933"/>
              <a:ext cx="78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6" name="Oval 53"/>
            <p:cNvSpPr>
              <a:spLocks noChangeArrowheads="1"/>
            </p:cNvSpPr>
            <p:nvPr/>
          </p:nvSpPr>
          <p:spPr bwMode="auto">
            <a:xfrm>
              <a:off x="5151" y="2096"/>
              <a:ext cx="62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7" name="Oval 54"/>
            <p:cNvSpPr>
              <a:spLocks noChangeArrowheads="1"/>
            </p:cNvSpPr>
            <p:nvPr/>
          </p:nvSpPr>
          <p:spPr bwMode="auto">
            <a:xfrm>
              <a:off x="5291" y="2042"/>
              <a:ext cx="4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8" name="Oval 55"/>
            <p:cNvSpPr>
              <a:spLocks noChangeArrowheads="1"/>
            </p:cNvSpPr>
            <p:nvPr/>
          </p:nvSpPr>
          <p:spPr bwMode="auto">
            <a:xfrm>
              <a:off x="5346" y="1777"/>
              <a:ext cx="78" cy="54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sp>
        <p:nvSpPr>
          <p:cNvPr id="109" name="Line 21"/>
          <p:cNvSpPr>
            <a:spLocks noChangeShapeType="1"/>
          </p:cNvSpPr>
          <p:nvPr/>
        </p:nvSpPr>
        <p:spPr bwMode="auto">
          <a:xfrm flipH="1">
            <a:off x="5621338" y="1046163"/>
            <a:ext cx="569912" cy="41275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0" name="Text Box 23"/>
          <p:cNvSpPr txBox="1">
            <a:spLocks noChangeAspect="1" noChangeArrowheads="1"/>
          </p:cNvSpPr>
          <p:nvPr/>
        </p:nvSpPr>
        <p:spPr bwMode="auto">
          <a:xfrm>
            <a:off x="5892800" y="677863"/>
            <a:ext cx="1274763" cy="400050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oil mist</a:t>
            </a:r>
          </a:p>
        </p:txBody>
      </p:sp>
      <p:sp>
        <p:nvSpPr>
          <p:cNvPr id="111" name="Freeform 16"/>
          <p:cNvSpPr>
            <a:spLocks/>
          </p:cNvSpPr>
          <p:nvPr/>
        </p:nvSpPr>
        <p:spPr bwMode="auto">
          <a:xfrm rot="18233106" flipH="1">
            <a:off x="5120482" y="4488656"/>
            <a:ext cx="1420812" cy="377825"/>
          </a:xfrm>
          <a:custGeom>
            <a:avLst/>
            <a:gdLst>
              <a:gd name="T0" fmla="*/ 0 w 281"/>
              <a:gd name="T1" fmla="*/ 0 h 90"/>
              <a:gd name="T2" fmla="*/ 2147483646 w 281"/>
              <a:gd name="T3" fmla="*/ 2147483646 h 90"/>
              <a:gd name="T4" fmla="*/ 2147483646 w 281"/>
              <a:gd name="T5" fmla="*/ 2147483646 h 90"/>
              <a:gd name="T6" fmla="*/ 2147483646 w 281"/>
              <a:gd name="T7" fmla="*/ 2147483646 h 90"/>
              <a:gd name="T8" fmla="*/ 2147483646 w 281"/>
              <a:gd name="T9" fmla="*/ 2147483646 h 90"/>
              <a:gd name="T10" fmla="*/ 0 w 281"/>
              <a:gd name="T11" fmla="*/ 0 h 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1"/>
              <a:gd name="T19" fmla="*/ 0 h 90"/>
              <a:gd name="T20" fmla="*/ 281 w 281"/>
              <a:gd name="T21" fmla="*/ 90 h 9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1" h="90">
                <a:moveTo>
                  <a:pt x="0" y="0"/>
                </a:moveTo>
                <a:cubicBezTo>
                  <a:pt x="81" y="6"/>
                  <a:pt x="144" y="16"/>
                  <a:pt x="224" y="23"/>
                </a:cubicBezTo>
                <a:cubicBezTo>
                  <a:pt x="264" y="37"/>
                  <a:pt x="281" y="49"/>
                  <a:pt x="271" y="90"/>
                </a:cubicBezTo>
                <a:cubicBezTo>
                  <a:pt x="235" y="81"/>
                  <a:pt x="231" y="73"/>
                  <a:pt x="205" y="49"/>
                </a:cubicBezTo>
                <a:cubicBezTo>
                  <a:pt x="169" y="35"/>
                  <a:pt x="180" y="34"/>
                  <a:pt x="146" y="26"/>
                </a:cubicBezTo>
                <a:cubicBezTo>
                  <a:pt x="112" y="18"/>
                  <a:pt x="30" y="5"/>
                  <a:pt x="0" y="0"/>
                </a:cubicBezTo>
                <a:close/>
              </a:path>
            </a:pathLst>
          </a:cu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2" name="Freeform 17"/>
          <p:cNvSpPr>
            <a:spLocks/>
          </p:cNvSpPr>
          <p:nvPr/>
        </p:nvSpPr>
        <p:spPr bwMode="auto">
          <a:xfrm rot="18388994" flipH="1">
            <a:off x="4433888" y="4668838"/>
            <a:ext cx="2035175" cy="314325"/>
          </a:xfrm>
          <a:custGeom>
            <a:avLst/>
            <a:gdLst>
              <a:gd name="T0" fmla="*/ 2147483646 w 507"/>
              <a:gd name="T1" fmla="*/ 2147483646 h 107"/>
              <a:gd name="T2" fmla="*/ 2147483646 w 507"/>
              <a:gd name="T3" fmla="*/ 2147483646 h 107"/>
              <a:gd name="T4" fmla="*/ 2147483646 w 507"/>
              <a:gd name="T5" fmla="*/ 2147483646 h 107"/>
              <a:gd name="T6" fmla="*/ 2147483646 w 507"/>
              <a:gd name="T7" fmla="*/ 2147483646 h 107"/>
              <a:gd name="T8" fmla="*/ 2147483646 w 507"/>
              <a:gd name="T9" fmla="*/ 2147483646 h 107"/>
              <a:gd name="T10" fmla="*/ 0 w 507"/>
              <a:gd name="T11" fmla="*/ 2147483646 h 1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07"/>
              <a:gd name="T19" fmla="*/ 0 h 107"/>
              <a:gd name="T20" fmla="*/ 507 w 507"/>
              <a:gd name="T21" fmla="*/ 107 h 10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07" h="107">
                <a:moveTo>
                  <a:pt x="84" y="28"/>
                </a:moveTo>
                <a:cubicBezTo>
                  <a:pt x="197" y="0"/>
                  <a:pt x="360" y="40"/>
                  <a:pt x="480" y="52"/>
                </a:cubicBezTo>
                <a:cubicBezTo>
                  <a:pt x="502" y="59"/>
                  <a:pt x="494" y="54"/>
                  <a:pt x="507" y="67"/>
                </a:cubicBezTo>
                <a:cubicBezTo>
                  <a:pt x="502" y="107"/>
                  <a:pt x="491" y="94"/>
                  <a:pt x="447" y="91"/>
                </a:cubicBezTo>
                <a:cubicBezTo>
                  <a:pt x="342" y="56"/>
                  <a:pt x="316" y="35"/>
                  <a:pt x="207" y="28"/>
                </a:cubicBezTo>
                <a:cubicBezTo>
                  <a:pt x="133" y="19"/>
                  <a:pt x="17" y="34"/>
                  <a:pt x="0" y="34"/>
                </a:cubicBezTo>
              </a:path>
            </a:pathLst>
          </a:cu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3" name="Freeform 18"/>
          <p:cNvSpPr>
            <a:spLocks/>
          </p:cNvSpPr>
          <p:nvPr/>
        </p:nvSpPr>
        <p:spPr bwMode="auto">
          <a:xfrm rot="18906986" flipH="1">
            <a:off x="5738813" y="4284663"/>
            <a:ext cx="531812" cy="284162"/>
          </a:xfrm>
          <a:custGeom>
            <a:avLst/>
            <a:gdLst>
              <a:gd name="T0" fmla="*/ 2147483646 w 172"/>
              <a:gd name="T1" fmla="*/ 0 h 97"/>
              <a:gd name="T2" fmla="*/ 2147483646 w 172"/>
              <a:gd name="T3" fmla="*/ 2147483646 h 97"/>
              <a:gd name="T4" fmla="*/ 2147483646 w 172"/>
              <a:gd name="T5" fmla="*/ 2147483646 h 97"/>
              <a:gd name="T6" fmla="*/ 2147483646 w 172"/>
              <a:gd name="T7" fmla="*/ 2147483646 h 97"/>
              <a:gd name="T8" fmla="*/ 2147483646 w 172"/>
              <a:gd name="T9" fmla="*/ 2147483646 h 97"/>
              <a:gd name="T10" fmla="*/ 2147483646 w 172"/>
              <a:gd name="T11" fmla="*/ 2147483646 h 97"/>
              <a:gd name="T12" fmla="*/ 2147483646 w 172"/>
              <a:gd name="T13" fmla="*/ 0 h 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2"/>
              <a:gd name="T22" fmla="*/ 0 h 97"/>
              <a:gd name="T23" fmla="*/ 172 w 172"/>
              <a:gd name="T24" fmla="*/ 97 h 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2" h="97">
                <a:moveTo>
                  <a:pt x="10" y="0"/>
                </a:moveTo>
                <a:cubicBezTo>
                  <a:pt x="70" y="9"/>
                  <a:pt x="136" y="27"/>
                  <a:pt x="172" y="81"/>
                </a:cubicBezTo>
                <a:cubicBezTo>
                  <a:pt x="170" y="89"/>
                  <a:pt x="172" y="97"/>
                  <a:pt x="160" y="96"/>
                </a:cubicBezTo>
                <a:cubicBezTo>
                  <a:pt x="154" y="95"/>
                  <a:pt x="142" y="90"/>
                  <a:pt x="142" y="90"/>
                </a:cubicBezTo>
                <a:cubicBezTo>
                  <a:pt x="130" y="54"/>
                  <a:pt x="90" y="24"/>
                  <a:pt x="55" y="12"/>
                </a:cubicBezTo>
                <a:cubicBezTo>
                  <a:pt x="45" y="9"/>
                  <a:pt x="35" y="5"/>
                  <a:pt x="25" y="3"/>
                </a:cubicBezTo>
                <a:cubicBezTo>
                  <a:pt x="11" y="0"/>
                  <a:pt x="0" y="0"/>
                  <a:pt x="10" y="0"/>
                </a:cubicBezTo>
                <a:close/>
              </a:path>
            </a:pathLst>
          </a:cu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4" name="Freeform 19"/>
          <p:cNvSpPr>
            <a:spLocks/>
          </p:cNvSpPr>
          <p:nvPr/>
        </p:nvSpPr>
        <p:spPr bwMode="auto">
          <a:xfrm rot="19568968" flipH="1" flipV="1">
            <a:off x="4649788" y="4340225"/>
            <a:ext cx="1665287" cy="390525"/>
          </a:xfrm>
          <a:custGeom>
            <a:avLst/>
            <a:gdLst>
              <a:gd name="T0" fmla="*/ 2147483646 w 540"/>
              <a:gd name="T1" fmla="*/ 2147483646 h 133"/>
              <a:gd name="T2" fmla="*/ 2147483646 w 540"/>
              <a:gd name="T3" fmla="*/ 2147483646 h 133"/>
              <a:gd name="T4" fmla="*/ 2147483646 w 540"/>
              <a:gd name="T5" fmla="*/ 2147483646 h 133"/>
              <a:gd name="T6" fmla="*/ 2147483646 w 540"/>
              <a:gd name="T7" fmla="*/ 2147483646 h 133"/>
              <a:gd name="T8" fmla="*/ 2147483646 w 540"/>
              <a:gd name="T9" fmla="*/ 2147483646 h 133"/>
              <a:gd name="T10" fmla="*/ 2147483646 w 540"/>
              <a:gd name="T11" fmla="*/ 2147483646 h 133"/>
              <a:gd name="T12" fmla="*/ 2147483646 w 540"/>
              <a:gd name="T13" fmla="*/ 2147483646 h 133"/>
              <a:gd name="T14" fmla="*/ 2147483646 w 540"/>
              <a:gd name="T15" fmla="*/ 2147483646 h 133"/>
              <a:gd name="T16" fmla="*/ 2147483646 w 540"/>
              <a:gd name="T17" fmla="*/ 2147483646 h 133"/>
              <a:gd name="T18" fmla="*/ 0 w 540"/>
              <a:gd name="T19" fmla="*/ 2147483646 h 13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40"/>
              <a:gd name="T31" fmla="*/ 0 h 133"/>
              <a:gd name="T32" fmla="*/ 540 w 540"/>
              <a:gd name="T33" fmla="*/ 133 h 13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40" h="133">
                <a:moveTo>
                  <a:pt x="3" y="133"/>
                </a:moveTo>
                <a:cubicBezTo>
                  <a:pt x="48" y="103"/>
                  <a:pt x="108" y="124"/>
                  <a:pt x="162" y="115"/>
                </a:cubicBezTo>
                <a:cubicBezTo>
                  <a:pt x="216" y="100"/>
                  <a:pt x="222" y="96"/>
                  <a:pt x="282" y="91"/>
                </a:cubicBezTo>
                <a:cubicBezTo>
                  <a:pt x="350" y="77"/>
                  <a:pt x="422" y="68"/>
                  <a:pt x="492" y="61"/>
                </a:cubicBezTo>
                <a:cubicBezTo>
                  <a:pt x="511" y="52"/>
                  <a:pt x="528" y="43"/>
                  <a:pt x="540" y="25"/>
                </a:cubicBezTo>
                <a:cubicBezTo>
                  <a:pt x="522" y="13"/>
                  <a:pt x="527" y="0"/>
                  <a:pt x="507" y="7"/>
                </a:cubicBezTo>
                <a:cubicBezTo>
                  <a:pt x="479" y="16"/>
                  <a:pt x="448" y="28"/>
                  <a:pt x="420" y="37"/>
                </a:cubicBezTo>
                <a:cubicBezTo>
                  <a:pt x="380" y="50"/>
                  <a:pt x="374" y="52"/>
                  <a:pt x="333" y="61"/>
                </a:cubicBezTo>
                <a:cubicBezTo>
                  <a:pt x="269" y="75"/>
                  <a:pt x="167" y="109"/>
                  <a:pt x="102" y="118"/>
                </a:cubicBezTo>
                <a:cubicBezTo>
                  <a:pt x="69" y="123"/>
                  <a:pt x="21" y="125"/>
                  <a:pt x="0" y="127"/>
                </a:cubicBezTo>
              </a:path>
            </a:pathLst>
          </a:cu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5" name="AutoShape 20"/>
          <p:cNvSpPr>
            <a:spLocks noChangeArrowheads="1"/>
          </p:cNvSpPr>
          <p:nvPr/>
        </p:nvSpPr>
        <p:spPr bwMode="auto">
          <a:xfrm flipH="1">
            <a:off x="4230688" y="5697538"/>
            <a:ext cx="2574925" cy="392112"/>
          </a:xfrm>
          <a:prstGeom prst="cloudCallout">
            <a:avLst>
              <a:gd name="adj1" fmla="val 4255"/>
              <a:gd name="adj2" fmla="val -611"/>
            </a:avLst>
          </a:pr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endParaRPr kumimoji="1" lang="it-IT" altLang="it-IT" sz="1800">
              <a:solidFill>
                <a:schemeClr val="tx2"/>
              </a:solidFill>
            </a:endParaRPr>
          </a:p>
        </p:txBody>
      </p:sp>
      <p:sp>
        <p:nvSpPr>
          <p:cNvPr id="116" name="Line 21"/>
          <p:cNvSpPr>
            <a:spLocks noChangeShapeType="1"/>
          </p:cNvSpPr>
          <p:nvPr/>
        </p:nvSpPr>
        <p:spPr bwMode="auto">
          <a:xfrm flipH="1">
            <a:off x="5805488" y="5287963"/>
            <a:ext cx="801687" cy="5111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7" name="Text Box 23"/>
          <p:cNvSpPr txBox="1">
            <a:spLocks noChangeAspect="1" noChangeArrowheads="1"/>
          </p:cNvSpPr>
          <p:nvPr/>
        </p:nvSpPr>
        <p:spPr bwMode="auto">
          <a:xfrm>
            <a:off x="6154738" y="5076825"/>
            <a:ext cx="1758950" cy="400050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liquid oil pool</a:t>
            </a:r>
          </a:p>
        </p:txBody>
      </p:sp>
      <p:sp>
        <p:nvSpPr>
          <p:cNvPr id="11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400245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5" grpId="0" animBg="1"/>
      <p:bldP spid="1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611" y="125586"/>
            <a:ext cx="8226854" cy="940443"/>
          </a:xfrm>
        </p:spPr>
        <p:txBody>
          <a:bodyPr>
            <a:normAutofit/>
          </a:bodyPr>
          <a:lstStyle/>
          <a:p>
            <a:r>
              <a:rPr lang="en-US" sz="4800" dirty="0"/>
              <a:t>Accident Scenario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" name="Rettangolo 7"/>
          <p:cNvSpPr>
            <a:spLocks noChangeArrowheads="1"/>
          </p:cNvSpPr>
          <p:nvPr/>
        </p:nvSpPr>
        <p:spPr bwMode="auto">
          <a:xfrm>
            <a:off x="395288" y="1376363"/>
            <a:ext cx="412591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20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+mj-lt"/>
              </a:rPr>
              <a:t>Two subsequent fault scenarios can take place, if an ignition source is available:</a:t>
            </a:r>
          </a:p>
          <a:p>
            <a:pPr>
              <a:spcAft>
                <a:spcPts val="1200"/>
              </a:spcAft>
              <a:defRPr/>
            </a:pPr>
            <a:endParaRPr lang="en-US" sz="2000" dirty="0">
              <a:solidFill>
                <a:schemeClr val="tx1"/>
              </a:solidFill>
              <a:latin typeface="+mj-lt"/>
            </a:endParaRPr>
          </a:p>
          <a:p>
            <a:pPr indent="-342900"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1"/>
                </a:solidFill>
                <a:latin typeface="+mj-lt"/>
              </a:rPr>
              <a:t>secondary explosion scenario</a:t>
            </a:r>
          </a:p>
          <a:p>
            <a:pPr indent="-342900"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schemeClr val="tx1"/>
              </a:solidFill>
              <a:latin typeface="+mj-lt"/>
            </a:endParaRPr>
          </a:p>
          <a:p>
            <a:pPr indent="-342900"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1"/>
                </a:solidFill>
                <a:latin typeface="+mj-lt"/>
              </a:rPr>
              <a:t>pool fire scenario</a:t>
            </a:r>
          </a:p>
        </p:txBody>
      </p:sp>
      <p:pic>
        <p:nvPicPr>
          <p:cNvPr id="118" name="Immagine 3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40" t="9689" r="48431" b="70882"/>
          <a:stretch>
            <a:fillRect/>
          </a:stretch>
        </p:blipFill>
        <p:spPr bwMode="auto">
          <a:xfrm rot="1396008">
            <a:off x="6370638" y="1216025"/>
            <a:ext cx="44450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Immagine 3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80" b="12459"/>
          <a:stretch>
            <a:fillRect/>
          </a:stretch>
        </p:blipFill>
        <p:spPr bwMode="auto">
          <a:xfrm>
            <a:off x="5926138" y="3381375"/>
            <a:ext cx="1541462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Immagine 3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0" t="42474" r="40736" b="10117"/>
          <a:stretch>
            <a:fillRect/>
          </a:stretch>
        </p:blipFill>
        <p:spPr bwMode="auto">
          <a:xfrm rot="20540337">
            <a:off x="5513388" y="2593975"/>
            <a:ext cx="1358900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Immagine 3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4" t="44524" r="16020" b="9621"/>
          <a:stretch>
            <a:fillRect/>
          </a:stretch>
        </p:blipFill>
        <p:spPr bwMode="auto">
          <a:xfrm rot="1118834">
            <a:off x="7124700" y="2741613"/>
            <a:ext cx="6858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Immagine 3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2" b="69164"/>
          <a:stretch>
            <a:fillRect/>
          </a:stretch>
        </p:blipFill>
        <p:spPr bwMode="auto">
          <a:xfrm rot="178956">
            <a:off x="5916613" y="1493838"/>
            <a:ext cx="19970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" name="AutoShape 14" descr="Marmo bianco"/>
          <p:cNvSpPr>
            <a:spLocks noChangeAspect="1" noChangeArrowheads="1"/>
          </p:cNvSpPr>
          <p:nvPr/>
        </p:nvSpPr>
        <p:spPr bwMode="auto">
          <a:xfrm>
            <a:off x="7591425" y="1878013"/>
            <a:ext cx="1255713" cy="1149350"/>
          </a:xfrm>
          <a:prstGeom prst="cloudCallout">
            <a:avLst>
              <a:gd name="adj1" fmla="val -87296"/>
              <a:gd name="adj2" fmla="val 37569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it-IT" altLang="it-IT" sz="240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grpSp>
        <p:nvGrpSpPr>
          <p:cNvPr id="124" name="Group 16"/>
          <p:cNvGrpSpPr>
            <a:grpSpLocks/>
          </p:cNvGrpSpPr>
          <p:nvPr/>
        </p:nvGrpSpPr>
        <p:grpSpPr bwMode="auto">
          <a:xfrm>
            <a:off x="6951663" y="2474913"/>
            <a:ext cx="1984375" cy="666750"/>
            <a:chOff x="1055" y="3461"/>
            <a:chExt cx="1046" cy="354"/>
          </a:xfrm>
        </p:grpSpPr>
        <p:sp>
          <p:nvSpPr>
            <p:cNvPr id="125" name="Freeform 17"/>
            <p:cNvSpPr>
              <a:spLocks/>
            </p:cNvSpPr>
            <p:nvPr/>
          </p:nvSpPr>
          <p:spPr bwMode="auto">
            <a:xfrm>
              <a:off x="1200" y="3671"/>
              <a:ext cx="457" cy="127"/>
            </a:xfrm>
            <a:custGeom>
              <a:avLst/>
              <a:gdLst>
                <a:gd name="T0" fmla="*/ 0 w 281"/>
                <a:gd name="T1" fmla="*/ 0 h 90"/>
                <a:gd name="T2" fmla="*/ 871954 w 281"/>
                <a:gd name="T3" fmla="*/ 7919 h 90"/>
                <a:gd name="T4" fmla="*/ 1056062 w 281"/>
                <a:gd name="T5" fmla="*/ 31400 h 90"/>
                <a:gd name="T6" fmla="*/ 798041 w 281"/>
                <a:gd name="T7" fmla="*/ 16963 h 90"/>
                <a:gd name="T8" fmla="*/ 566937 w 281"/>
                <a:gd name="T9" fmla="*/ 9058 h 90"/>
                <a:gd name="T10" fmla="*/ 0 w 281"/>
                <a:gd name="T11" fmla="*/ 0 h 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1"/>
                <a:gd name="T19" fmla="*/ 0 h 90"/>
                <a:gd name="T20" fmla="*/ 281 w 281"/>
                <a:gd name="T21" fmla="*/ 90 h 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1" h="90">
                  <a:moveTo>
                    <a:pt x="0" y="0"/>
                  </a:moveTo>
                  <a:cubicBezTo>
                    <a:pt x="81" y="6"/>
                    <a:pt x="144" y="16"/>
                    <a:pt x="224" y="23"/>
                  </a:cubicBezTo>
                  <a:cubicBezTo>
                    <a:pt x="264" y="37"/>
                    <a:pt x="281" y="49"/>
                    <a:pt x="271" y="90"/>
                  </a:cubicBezTo>
                  <a:cubicBezTo>
                    <a:pt x="235" y="81"/>
                    <a:pt x="231" y="73"/>
                    <a:pt x="205" y="49"/>
                  </a:cubicBezTo>
                  <a:cubicBezTo>
                    <a:pt x="169" y="35"/>
                    <a:pt x="180" y="34"/>
                    <a:pt x="146" y="26"/>
                  </a:cubicBezTo>
                  <a:cubicBezTo>
                    <a:pt x="112" y="18"/>
                    <a:pt x="30" y="5"/>
                    <a:pt x="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6" name="Freeform 18"/>
            <p:cNvSpPr>
              <a:spLocks/>
            </p:cNvSpPr>
            <p:nvPr/>
          </p:nvSpPr>
          <p:spPr bwMode="auto">
            <a:xfrm>
              <a:off x="1055" y="3621"/>
              <a:ext cx="825" cy="151"/>
            </a:xfrm>
            <a:custGeom>
              <a:avLst/>
              <a:gdLst>
                <a:gd name="T0" fmla="*/ 331552 w 507"/>
                <a:gd name="T1" fmla="*/ 9816 h 107"/>
                <a:gd name="T2" fmla="*/ 1887260 w 507"/>
                <a:gd name="T3" fmla="*/ 18049 h 107"/>
                <a:gd name="T4" fmla="*/ 1992938 w 507"/>
                <a:gd name="T5" fmla="*/ 23532 h 107"/>
                <a:gd name="T6" fmla="*/ 1756176 w 507"/>
                <a:gd name="T7" fmla="*/ 31697 h 107"/>
                <a:gd name="T8" fmla="*/ 813702 w 507"/>
                <a:gd name="T9" fmla="*/ 9816 h 107"/>
                <a:gd name="T10" fmla="*/ 0 w 507"/>
                <a:gd name="T11" fmla="*/ 11933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7"/>
                <a:gd name="T19" fmla="*/ 0 h 107"/>
                <a:gd name="T20" fmla="*/ 507 w 507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7" h="107">
                  <a:moveTo>
                    <a:pt x="84" y="28"/>
                  </a:moveTo>
                  <a:cubicBezTo>
                    <a:pt x="197" y="0"/>
                    <a:pt x="360" y="40"/>
                    <a:pt x="480" y="52"/>
                  </a:cubicBezTo>
                  <a:cubicBezTo>
                    <a:pt x="502" y="59"/>
                    <a:pt x="494" y="54"/>
                    <a:pt x="507" y="67"/>
                  </a:cubicBezTo>
                  <a:cubicBezTo>
                    <a:pt x="502" y="107"/>
                    <a:pt x="491" y="94"/>
                    <a:pt x="447" y="91"/>
                  </a:cubicBezTo>
                  <a:cubicBezTo>
                    <a:pt x="342" y="56"/>
                    <a:pt x="316" y="35"/>
                    <a:pt x="207" y="28"/>
                  </a:cubicBezTo>
                  <a:cubicBezTo>
                    <a:pt x="133" y="19"/>
                    <a:pt x="17" y="34"/>
                    <a:pt x="0" y="34"/>
                  </a:cubicBezTo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7" name="Freeform 19"/>
            <p:cNvSpPr>
              <a:spLocks/>
            </p:cNvSpPr>
            <p:nvPr/>
          </p:nvSpPr>
          <p:spPr bwMode="auto">
            <a:xfrm>
              <a:off x="1144" y="3679"/>
              <a:ext cx="280" cy="136"/>
            </a:xfrm>
            <a:custGeom>
              <a:avLst/>
              <a:gdLst>
                <a:gd name="T0" fmla="*/ 38508 w 172"/>
                <a:gd name="T1" fmla="*/ 0 h 97"/>
                <a:gd name="T2" fmla="*/ 681315 w 172"/>
                <a:gd name="T3" fmla="*/ 25400 h 97"/>
                <a:gd name="T4" fmla="*/ 632787 w 172"/>
                <a:gd name="T5" fmla="*/ 30129 h 97"/>
                <a:gd name="T6" fmla="*/ 561470 w 172"/>
                <a:gd name="T7" fmla="*/ 28160 h 97"/>
                <a:gd name="T8" fmla="*/ 219165 w 172"/>
                <a:gd name="T9" fmla="*/ 3867 h 97"/>
                <a:gd name="T10" fmla="*/ 99742 w 172"/>
                <a:gd name="T11" fmla="*/ 850 h 97"/>
                <a:gd name="T12" fmla="*/ 38508 w 172"/>
                <a:gd name="T13" fmla="*/ 0 h 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2"/>
                <a:gd name="T22" fmla="*/ 0 h 97"/>
                <a:gd name="T23" fmla="*/ 172 w 172"/>
                <a:gd name="T24" fmla="*/ 97 h 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2" h="97">
                  <a:moveTo>
                    <a:pt x="10" y="0"/>
                  </a:moveTo>
                  <a:cubicBezTo>
                    <a:pt x="70" y="9"/>
                    <a:pt x="136" y="27"/>
                    <a:pt x="172" y="81"/>
                  </a:cubicBezTo>
                  <a:cubicBezTo>
                    <a:pt x="170" y="89"/>
                    <a:pt x="172" y="97"/>
                    <a:pt x="160" y="96"/>
                  </a:cubicBezTo>
                  <a:cubicBezTo>
                    <a:pt x="154" y="95"/>
                    <a:pt x="142" y="90"/>
                    <a:pt x="142" y="90"/>
                  </a:cubicBezTo>
                  <a:cubicBezTo>
                    <a:pt x="130" y="54"/>
                    <a:pt x="90" y="24"/>
                    <a:pt x="55" y="12"/>
                  </a:cubicBezTo>
                  <a:cubicBezTo>
                    <a:pt x="45" y="9"/>
                    <a:pt x="35" y="5"/>
                    <a:pt x="25" y="3"/>
                  </a:cubicBezTo>
                  <a:cubicBezTo>
                    <a:pt x="11" y="0"/>
                    <a:pt x="0" y="0"/>
                    <a:pt x="1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8" name="Freeform 20"/>
            <p:cNvSpPr>
              <a:spLocks/>
            </p:cNvSpPr>
            <p:nvPr/>
          </p:nvSpPr>
          <p:spPr bwMode="auto">
            <a:xfrm>
              <a:off x="1223" y="3461"/>
              <a:ext cx="878" cy="187"/>
            </a:xfrm>
            <a:custGeom>
              <a:avLst/>
              <a:gdLst>
                <a:gd name="T0" fmla="*/ 11531 w 540"/>
                <a:gd name="T1" fmla="*/ 43634 h 133"/>
                <a:gd name="T2" fmla="*/ 628321 w 540"/>
                <a:gd name="T3" fmla="*/ 37830 h 133"/>
                <a:gd name="T4" fmla="*/ 1094434 w 540"/>
                <a:gd name="T5" fmla="*/ 29895 h 133"/>
                <a:gd name="T6" fmla="*/ 1908853 w 540"/>
                <a:gd name="T7" fmla="*/ 20057 h 133"/>
                <a:gd name="T8" fmla="*/ 2095284 w 540"/>
                <a:gd name="T9" fmla="*/ 8107 h 133"/>
                <a:gd name="T10" fmla="*/ 1966587 w 540"/>
                <a:gd name="T11" fmla="*/ 2327 h 133"/>
                <a:gd name="T12" fmla="*/ 1629518 w 540"/>
                <a:gd name="T13" fmla="*/ 12197 h 133"/>
                <a:gd name="T14" fmla="*/ 1291754 w 540"/>
                <a:gd name="T15" fmla="*/ 20057 h 133"/>
                <a:gd name="T16" fmla="*/ 396477 w 540"/>
                <a:gd name="T17" fmla="*/ 38665 h 133"/>
                <a:gd name="T18" fmla="*/ 0 w 540"/>
                <a:gd name="T19" fmla="*/ 41790 h 1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0"/>
                <a:gd name="T31" fmla="*/ 0 h 133"/>
                <a:gd name="T32" fmla="*/ 540 w 540"/>
                <a:gd name="T33" fmla="*/ 133 h 1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0" h="133">
                  <a:moveTo>
                    <a:pt x="3" y="133"/>
                  </a:moveTo>
                  <a:cubicBezTo>
                    <a:pt x="48" y="103"/>
                    <a:pt x="108" y="124"/>
                    <a:pt x="162" y="115"/>
                  </a:cubicBezTo>
                  <a:cubicBezTo>
                    <a:pt x="216" y="100"/>
                    <a:pt x="222" y="96"/>
                    <a:pt x="282" y="91"/>
                  </a:cubicBezTo>
                  <a:cubicBezTo>
                    <a:pt x="350" y="77"/>
                    <a:pt x="422" y="68"/>
                    <a:pt x="492" y="61"/>
                  </a:cubicBezTo>
                  <a:cubicBezTo>
                    <a:pt x="511" y="52"/>
                    <a:pt x="528" y="43"/>
                    <a:pt x="540" y="25"/>
                  </a:cubicBezTo>
                  <a:cubicBezTo>
                    <a:pt x="522" y="13"/>
                    <a:pt x="527" y="0"/>
                    <a:pt x="507" y="7"/>
                  </a:cubicBezTo>
                  <a:cubicBezTo>
                    <a:pt x="479" y="16"/>
                    <a:pt x="448" y="28"/>
                    <a:pt x="420" y="37"/>
                  </a:cubicBezTo>
                  <a:cubicBezTo>
                    <a:pt x="380" y="50"/>
                    <a:pt x="374" y="52"/>
                    <a:pt x="333" y="61"/>
                  </a:cubicBezTo>
                  <a:cubicBezTo>
                    <a:pt x="269" y="75"/>
                    <a:pt x="167" y="109"/>
                    <a:pt x="102" y="118"/>
                  </a:cubicBezTo>
                  <a:cubicBezTo>
                    <a:pt x="69" y="123"/>
                    <a:pt x="21" y="125"/>
                    <a:pt x="0" y="127"/>
                  </a:cubicBezTo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29" name="AutoShape 14" descr="Marmo bianco"/>
          <p:cNvSpPr>
            <a:spLocks noChangeAspect="1" noChangeArrowheads="1"/>
          </p:cNvSpPr>
          <p:nvPr/>
        </p:nvSpPr>
        <p:spPr bwMode="auto">
          <a:xfrm flipH="1">
            <a:off x="4891088" y="1725613"/>
            <a:ext cx="1255712" cy="1149350"/>
          </a:xfrm>
          <a:prstGeom prst="cloudCallout">
            <a:avLst>
              <a:gd name="adj1" fmla="val -87296"/>
              <a:gd name="adj2" fmla="val 37569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it-IT" altLang="it-IT" sz="240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grpSp>
        <p:nvGrpSpPr>
          <p:cNvPr id="130" name="Group 16"/>
          <p:cNvGrpSpPr>
            <a:grpSpLocks/>
          </p:cNvGrpSpPr>
          <p:nvPr/>
        </p:nvGrpSpPr>
        <p:grpSpPr bwMode="auto">
          <a:xfrm flipH="1">
            <a:off x="4251325" y="2322513"/>
            <a:ext cx="1984375" cy="666750"/>
            <a:chOff x="1055" y="3461"/>
            <a:chExt cx="1046" cy="354"/>
          </a:xfrm>
        </p:grpSpPr>
        <p:sp>
          <p:nvSpPr>
            <p:cNvPr id="131" name="Freeform 17"/>
            <p:cNvSpPr>
              <a:spLocks/>
            </p:cNvSpPr>
            <p:nvPr/>
          </p:nvSpPr>
          <p:spPr bwMode="auto">
            <a:xfrm>
              <a:off x="1200" y="3671"/>
              <a:ext cx="457" cy="127"/>
            </a:xfrm>
            <a:custGeom>
              <a:avLst/>
              <a:gdLst>
                <a:gd name="T0" fmla="*/ 0 w 281"/>
                <a:gd name="T1" fmla="*/ 0 h 90"/>
                <a:gd name="T2" fmla="*/ 871954 w 281"/>
                <a:gd name="T3" fmla="*/ 7919 h 90"/>
                <a:gd name="T4" fmla="*/ 1056062 w 281"/>
                <a:gd name="T5" fmla="*/ 31400 h 90"/>
                <a:gd name="T6" fmla="*/ 798041 w 281"/>
                <a:gd name="T7" fmla="*/ 16963 h 90"/>
                <a:gd name="T8" fmla="*/ 566937 w 281"/>
                <a:gd name="T9" fmla="*/ 9058 h 90"/>
                <a:gd name="T10" fmla="*/ 0 w 281"/>
                <a:gd name="T11" fmla="*/ 0 h 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1"/>
                <a:gd name="T19" fmla="*/ 0 h 90"/>
                <a:gd name="T20" fmla="*/ 281 w 281"/>
                <a:gd name="T21" fmla="*/ 90 h 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1" h="90">
                  <a:moveTo>
                    <a:pt x="0" y="0"/>
                  </a:moveTo>
                  <a:cubicBezTo>
                    <a:pt x="81" y="6"/>
                    <a:pt x="144" y="16"/>
                    <a:pt x="224" y="23"/>
                  </a:cubicBezTo>
                  <a:cubicBezTo>
                    <a:pt x="264" y="37"/>
                    <a:pt x="281" y="49"/>
                    <a:pt x="271" y="90"/>
                  </a:cubicBezTo>
                  <a:cubicBezTo>
                    <a:pt x="235" y="81"/>
                    <a:pt x="231" y="73"/>
                    <a:pt x="205" y="49"/>
                  </a:cubicBezTo>
                  <a:cubicBezTo>
                    <a:pt x="169" y="35"/>
                    <a:pt x="180" y="34"/>
                    <a:pt x="146" y="26"/>
                  </a:cubicBezTo>
                  <a:cubicBezTo>
                    <a:pt x="112" y="18"/>
                    <a:pt x="30" y="5"/>
                    <a:pt x="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2" name="Freeform 18"/>
            <p:cNvSpPr>
              <a:spLocks/>
            </p:cNvSpPr>
            <p:nvPr/>
          </p:nvSpPr>
          <p:spPr bwMode="auto">
            <a:xfrm>
              <a:off x="1055" y="3621"/>
              <a:ext cx="825" cy="151"/>
            </a:xfrm>
            <a:custGeom>
              <a:avLst/>
              <a:gdLst>
                <a:gd name="T0" fmla="*/ 331552 w 507"/>
                <a:gd name="T1" fmla="*/ 9816 h 107"/>
                <a:gd name="T2" fmla="*/ 1887260 w 507"/>
                <a:gd name="T3" fmla="*/ 18049 h 107"/>
                <a:gd name="T4" fmla="*/ 1992938 w 507"/>
                <a:gd name="T5" fmla="*/ 23532 h 107"/>
                <a:gd name="T6" fmla="*/ 1756176 w 507"/>
                <a:gd name="T7" fmla="*/ 31697 h 107"/>
                <a:gd name="T8" fmla="*/ 813702 w 507"/>
                <a:gd name="T9" fmla="*/ 9816 h 107"/>
                <a:gd name="T10" fmla="*/ 0 w 507"/>
                <a:gd name="T11" fmla="*/ 11933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7"/>
                <a:gd name="T19" fmla="*/ 0 h 107"/>
                <a:gd name="T20" fmla="*/ 507 w 507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7" h="107">
                  <a:moveTo>
                    <a:pt x="84" y="28"/>
                  </a:moveTo>
                  <a:cubicBezTo>
                    <a:pt x="197" y="0"/>
                    <a:pt x="360" y="40"/>
                    <a:pt x="480" y="52"/>
                  </a:cubicBezTo>
                  <a:cubicBezTo>
                    <a:pt x="502" y="59"/>
                    <a:pt x="494" y="54"/>
                    <a:pt x="507" y="67"/>
                  </a:cubicBezTo>
                  <a:cubicBezTo>
                    <a:pt x="502" y="107"/>
                    <a:pt x="491" y="94"/>
                    <a:pt x="447" y="91"/>
                  </a:cubicBezTo>
                  <a:cubicBezTo>
                    <a:pt x="342" y="56"/>
                    <a:pt x="316" y="35"/>
                    <a:pt x="207" y="28"/>
                  </a:cubicBezTo>
                  <a:cubicBezTo>
                    <a:pt x="133" y="19"/>
                    <a:pt x="17" y="34"/>
                    <a:pt x="0" y="34"/>
                  </a:cubicBezTo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" name="Freeform 19"/>
            <p:cNvSpPr>
              <a:spLocks/>
            </p:cNvSpPr>
            <p:nvPr/>
          </p:nvSpPr>
          <p:spPr bwMode="auto">
            <a:xfrm>
              <a:off x="1144" y="3679"/>
              <a:ext cx="280" cy="136"/>
            </a:xfrm>
            <a:custGeom>
              <a:avLst/>
              <a:gdLst>
                <a:gd name="T0" fmla="*/ 38508 w 172"/>
                <a:gd name="T1" fmla="*/ 0 h 97"/>
                <a:gd name="T2" fmla="*/ 681315 w 172"/>
                <a:gd name="T3" fmla="*/ 25400 h 97"/>
                <a:gd name="T4" fmla="*/ 632787 w 172"/>
                <a:gd name="T5" fmla="*/ 30129 h 97"/>
                <a:gd name="T6" fmla="*/ 561470 w 172"/>
                <a:gd name="T7" fmla="*/ 28160 h 97"/>
                <a:gd name="T8" fmla="*/ 219165 w 172"/>
                <a:gd name="T9" fmla="*/ 3867 h 97"/>
                <a:gd name="T10" fmla="*/ 99742 w 172"/>
                <a:gd name="T11" fmla="*/ 850 h 97"/>
                <a:gd name="T12" fmla="*/ 38508 w 172"/>
                <a:gd name="T13" fmla="*/ 0 h 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2"/>
                <a:gd name="T22" fmla="*/ 0 h 97"/>
                <a:gd name="T23" fmla="*/ 172 w 172"/>
                <a:gd name="T24" fmla="*/ 97 h 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2" h="97">
                  <a:moveTo>
                    <a:pt x="10" y="0"/>
                  </a:moveTo>
                  <a:cubicBezTo>
                    <a:pt x="70" y="9"/>
                    <a:pt x="136" y="27"/>
                    <a:pt x="172" y="81"/>
                  </a:cubicBezTo>
                  <a:cubicBezTo>
                    <a:pt x="170" y="89"/>
                    <a:pt x="172" y="97"/>
                    <a:pt x="160" y="96"/>
                  </a:cubicBezTo>
                  <a:cubicBezTo>
                    <a:pt x="154" y="95"/>
                    <a:pt x="142" y="90"/>
                    <a:pt x="142" y="90"/>
                  </a:cubicBezTo>
                  <a:cubicBezTo>
                    <a:pt x="130" y="54"/>
                    <a:pt x="90" y="24"/>
                    <a:pt x="55" y="12"/>
                  </a:cubicBezTo>
                  <a:cubicBezTo>
                    <a:pt x="45" y="9"/>
                    <a:pt x="35" y="5"/>
                    <a:pt x="25" y="3"/>
                  </a:cubicBezTo>
                  <a:cubicBezTo>
                    <a:pt x="11" y="0"/>
                    <a:pt x="0" y="0"/>
                    <a:pt x="1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4" name="Freeform 20"/>
            <p:cNvSpPr>
              <a:spLocks/>
            </p:cNvSpPr>
            <p:nvPr/>
          </p:nvSpPr>
          <p:spPr bwMode="auto">
            <a:xfrm>
              <a:off x="1223" y="3461"/>
              <a:ext cx="878" cy="187"/>
            </a:xfrm>
            <a:custGeom>
              <a:avLst/>
              <a:gdLst>
                <a:gd name="T0" fmla="*/ 11531 w 540"/>
                <a:gd name="T1" fmla="*/ 43634 h 133"/>
                <a:gd name="T2" fmla="*/ 628321 w 540"/>
                <a:gd name="T3" fmla="*/ 37830 h 133"/>
                <a:gd name="T4" fmla="*/ 1094434 w 540"/>
                <a:gd name="T5" fmla="*/ 29895 h 133"/>
                <a:gd name="T6" fmla="*/ 1908853 w 540"/>
                <a:gd name="T7" fmla="*/ 20057 h 133"/>
                <a:gd name="T8" fmla="*/ 2095284 w 540"/>
                <a:gd name="T9" fmla="*/ 8107 h 133"/>
                <a:gd name="T10" fmla="*/ 1966587 w 540"/>
                <a:gd name="T11" fmla="*/ 2327 h 133"/>
                <a:gd name="T12" fmla="*/ 1629518 w 540"/>
                <a:gd name="T13" fmla="*/ 12197 h 133"/>
                <a:gd name="T14" fmla="*/ 1291754 w 540"/>
                <a:gd name="T15" fmla="*/ 20057 h 133"/>
                <a:gd name="T16" fmla="*/ 396477 w 540"/>
                <a:gd name="T17" fmla="*/ 38665 h 133"/>
                <a:gd name="T18" fmla="*/ 0 w 540"/>
                <a:gd name="T19" fmla="*/ 41790 h 1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0"/>
                <a:gd name="T31" fmla="*/ 0 h 133"/>
                <a:gd name="T32" fmla="*/ 540 w 540"/>
                <a:gd name="T33" fmla="*/ 133 h 1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0" h="133">
                  <a:moveTo>
                    <a:pt x="3" y="133"/>
                  </a:moveTo>
                  <a:cubicBezTo>
                    <a:pt x="48" y="103"/>
                    <a:pt x="108" y="124"/>
                    <a:pt x="162" y="115"/>
                  </a:cubicBezTo>
                  <a:cubicBezTo>
                    <a:pt x="216" y="100"/>
                    <a:pt x="222" y="96"/>
                    <a:pt x="282" y="91"/>
                  </a:cubicBezTo>
                  <a:cubicBezTo>
                    <a:pt x="350" y="77"/>
                    <a:pt x="422" y="68"/>
                    <a:pt x="492" y="61"/>
                  </a:cubicBezTo>
                  <a:cubicBezTo>
                    <a:pt x="511" y="52"/>
                    <a:pt x="528" y="43"/>
                    <a:pt x="540" y="25"/>
                  </a:cubicBezTo>
                  <a:cubicBezTo>
                    <a:pt x="522" y="13"/>
                    <a:pt x="527" y="0"/>
                    <a:pt x="507" y="7"/>
                  </a:cubicBezTo>
                  <a:cubicBezTo>
                    <a:pt x="479" y="16"/>
                    <a:pt x="448" y="28"/>
                    <a:pt x="420" y="37"/>
                  </a:cubicBezTo>
                  <a:cubicBezTo>
                    <a:pt x="380" y="50"/>
                    <a:pt x="374" y="52"/>
                    <a:pt x="333" y="61"/>
                  </a:cubicBezTo>
                  <a:cubicBezTo>
                    <a:pt x="269" y="75"/>
                    <a:pt x="167" y="109"/>
                    <a:pt x="102" y="118"/>
                  </a:cubicBezTo>
                  <a:cubicBezTo>
                    <a:pt x="69" y="123"/>
                    <a:pt x="21" y="125"/>
                    <a:pt x="0" y="127"/>
                  </a:cubicBezTo>
                </a:path>
              </a:pathLst>
            </a:cu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35" name="Group 28"/>
          <p:cNvGrpSpPr>
            <a:grpSpLocks/>
          </p:cNvGrpSpPr>
          <p:nvPr/>
        </p:nvGrpSpPr>
        <p:grpSpPr bwMode="auto">
          <a:xfrm>
            <a:off x="7612063" y="2724150"/>
            <a:ext cx="593725" cy="482600"/>
            <a:chOff x="4870" y="1777"/>
            <a:chExt cx="554" cy="366"/>
          </a:xfrm>
        </p:grpSpPr>
        <p:sp>
          <p:nvSpPr>
            <p:cNvPr id="136" name="Oval 29"/>
            <p:cNvSpPr>
              <a:spLocks noChangeArrowheads="1"/>
            </p:cNvSpPr>
            <p:nvPr/>
          </p:nvSpPr>
          <p:spPr bwMode="auto">
            <a:xfrm>
              <a:off x="4870" y="2057"/>
              <a:ext cx="11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37" name="Oval 30"/>
            <p:cNvSpPr>
              <a:spLocks noChangeArrowheads="1"/>
            </p:cNvSpPr>
            <p:nvPr/>
          </p:nvSpPr>
          <p:spPr bwMode="auto">
            <a:xfrm>
              <a:off x="5120" y="1933"/>
              <a:ext cx="93" cy="7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38" name="Oval 31"/>
            <p:cNvSpPr>
              <a:spLocks noChangeArrowheads="1"/>
            </p:cNvSpPr>
            <p:nvPr/>
          </p:nvSpPr>
          <p:spPr bwMode="auto">
            <a:xfrm>
              <a:off x="4933" y="1933"/>
              <a:ext cx="78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39" name="Oval 32"/>
            <p:cNvSpPr>
              <a:spLocks noChangeArrowheads="1"/>
            </p:cNvSpPr>
            <p:nvPr/>
          </p:nvSpPr>
          <p:spPr bwMode="auto">
            <a:xfrm>
              <a:off x="5151" y="2096"/>
              <a:ext cx="62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40" name="Oval 33"/>
            <p:cNvSpPr>
              <a:spLocks noChangeArrowheads="1"/>
            </p:cNvSpPr>
            <p:nvPr/>
          </p:nvSpPr>
          <p:spPr bwMode="auto">
            <a:xfrm>
              <a:off x="5291" y="2042"/>
              <a:ext cx="4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41" name="Oval 34"/>
            <p:cNvSpPr>
              <a:spLocks noChangeArrowheads="1"/>
            </p:cNvSpPr>
            <p:nvPr/>
          </p:nvSpPr>
          <p:spPr bwMode="auto">
            <a:xfrm>
              <a:off x="5346" y="1777"/>
              <a:ext cx="78" cy="54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142" name="Group 42"/>
          <p:cNvGrpSpPr>
            <a:grpSpLocks/>
          </p:cNvGrpSpPr>
          <p:nvPr/>
        </p:nvGrpSpPr>
        <p:grpSpPr bwMode="auto">
          <a:xfrm>
            <a:off x="7942263" y="2363788"/>
            <a:ext cx="879475" cy="581025"/>
            <a:chOff x="4870" y="1777"/>
            <a:chExt cx="554" cy="366"/>
          </a:xfrm>
        </p:grpSpPr>
        <p:sp>
          <p:nvSpPr>
            <p:cNvPr id="143" name="Oval 43"/>
            <p:cNvSpPr>
              <a:spLocks noChangeArrowheads="1"/>
            </p:cNvSpPr>
            <p:nvPr/>
          </p:nvSpPr>
          <p:spPr bwMode="auto">
            <a:xfrm>
              <a:off x="4870" y="2057"/>
              <a:ext cx="11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44" name="Oval 44"/>
            <p:cNvSpPr>
              <a:spLocks noChangeArrowheads="1"/>
            </p:cNvSpPr>
            <p:nvPr/>
          </p:nvSpPr>
          <p:spPr bwMode="auto">
            <a:xfrm>
              <a:off x="5120" y="1933"/>
              <a:ext cx="93" cy="7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45" name="Oval 45"/>
            <p:cNvSpPr>
              <a:spLocks noChangeArrowheads="1"/>
            </p:cNvSpPr>
            <p:nvPr/>
          </p:nvSpPr>
          <p:spPr bwMode="auto">
            <a:xfrm>
              <a:off x="4933" y="1933"/>
              <a:ext cx="78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46" name="Oval 46"/>
            <p:cNvSpPr>
              <a:spLocks noChangeArrowheads="1"/>
            </p:cNvSpPr>
            <p:nvPr/>
          </p:nvSpPr>
          <p:spPr bwMode="auto">
            <a:xfrm>
              <a:off x="5151" y="2096"/>
              <a:ext cx="62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47" name="Oval 47"/>
            <p:cNvSpPr>
              <a:spLocks noChangeArrowheads="1"/>
            </p:cNvSpPr>
            <p:nvPr/>
          </p:nvSpPr>
          <p:spPr bwMode="auto">
            <a:xfrm>
              <a:off x="5291" y="2042"/>
              <a:ext cx="4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48" name="Oval 48"/>
            <p:cNvSpPr>
              <a:spLocks noChangeArrowheads="1"/>
            </p:cNvSpPr>
            <p:nvPr/>
          </p:nvSpPr>
          <p:spPr bwMode="auto">
            <a:xfrm>
              <a:off x="5346" y="1777"/>
              <a:ext cx="78" cy="54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149" name="Group 49"/>
          <p:cNvGrpSpPr>
            <a:grpSpLocks/>
          </p:cNvGrpSpPr>
          <p:nvPr/>
        </p:nvGrpSpPr>
        <p:grpSpPr bwMode="auto">
          <a:xfrm>
            <a:off x="8002588" y="1714500"/>
            <a:ext cx="879475" cy="581025"/>
            <a:chOff x="4870" y="1777"/>
            <a:chExt cx="554" cy="366"/>
          </a:xfrm>
        </p:grpSpPr>
        <p:sp>
          <p:nvSpPr>
            <p:cNvPr id="150" name="Oval 50"/>
            <p:cNvSpPr>
              <a:spLocks noChangeArrowheads="1"/>
            </p:cNvSpPr>
            <p:nvPr/>
          </p:nvSpPr>
          <p:spPr bwMode="auto">
            <a:xfrm>
              <a:off x="4870" y="2057"/>
              <a:ext cx="11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51" name="Oval 51"/>
            <p:cNvSpPr>
              <a:spLocks noChangeArrowheads="1"/>
            </p:cNvSpPr>
            <p:nvPr/>
          </p:nvSpPr>
          <p:spPr bwMode="auto">
            <a:xfrm>
              <a:off x="5120" y="1933"/>
              <a:ext cx="93" cy="7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52" name="Oval 52"/>
            <p:cNvSpPr>
              <a:spLocks noChangeArrowheads="1"/>
            </p:cNvSpPr>
            <p:nvPr/>
          </p:nvSpPr>
          <p:spPr bwMode="auto">
            <a:xfrm>
              <a:off x="4933" y="1933"/>
              <a:ext cx="78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53" name="Oval 53"/>
            <p:cNvSpPr>
              <a:spLocks noChangeArrowheads="1"/>
            </p:cNvSpPr>
            <p:nvPr/>
          </p:nvSpPr>
          <p:spPr bwMode="auto">
            <a:xfrm>
              <a:off x="5151" y="2096"/>
              <a:ext cx="62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54" name="Oval 54"/>
            <p:cNvSpPr>
              <a:spLocks noChangeArrowheads="1"/>
            </p:cNvSpPr>
            <p:nvPr/>
          </p:nvSpPr>
          <p:spPr bwMode="auto">
            <a:xfrm>
              <a:off x="5291" y="2042"/>
              <a:ext cx="4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55" name="Oval 55"/>
            <p:cNvSpPr>
              <a:spLocks noChangeArrowheads="1"/>
            </p:cNvSpPr>
            <p:nvPr/>
          </p:nvSpPr>
          <p:spPr bwMode="auto">
            <a:xfrm>
              <a:off x="5346" y="1777"/>
              <a:ext cx="78" cy="54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156" name="Group 28"/>
          <p:cNvGrpSpPr>
            <a:grpSpLocks/>
          </p:cNvGrpSpPr>
          <p:nvPr/>
        </p:nvGrpSpPr>
        <p:grpSpPr bwMode="auto">
          <a:xfrm flipH="1">
            <a:off x="4635500" y="2251075"/>
            <a:ext cx="593725" cy="482600"/>
            <a:chOff x="4870" y="1777"/>
            <a:chExt cx="554" cy="366"/>
          </a:xfrm>
        </p:grpSpPr>
        <p:sp>
          <p:nvSpPr>
            <p:cNvPr id="157" name="Oval 29"/>
            <p:cNvSpPr>
              <a:spLocks noChangeArrowheads="1"/>
            </p:cNvSpPr>
            <p:nvPr/>
          </p:nvSpPr>
          <p:spPr bwMode="auto">
            <a:xfrm>
              <a:off x="4870" y="2057"/>
              <a:ext cx="11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58" name="Oval 30"/>
            <p:cNvSpPr>
              <a:spLocks noChangeArrowheads="1"/>
            </p:cNvSpPr>
            <p:nvPr/>
          </p:nvSpPr>
          <p:spPr bwMode="auto">
            <a:xfrm>
              <a:off x="5120" y="1933"/>
              <a:ext cx="93" cy="7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59" name="Oval 31"/>
            <p:cNvSpPr>
              <a:spLocks noChangeArrowheads="1"/>
            </p:cNvSpPr>
            <p:nvPr/>
          </p:nvSpPr>
          <p:spPr bwMode="auto">
            <a:xfrm>
              <a:off x="4933" y="1933"/>
              <a:ext cx="78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60" name="Oval 32"/>
            <p:cNvSpPr>
              <a:spLocks noChangeArrowheads="1"/>
            </p:cNvSpPr>
            <p:nvPr/>
          </p:nvSpPr>
          <p:spPr bwMode="auto">
            <a:xfrm>
              <a:off x="5151" y="2096"/>
              <a:ext cx="62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61" name="Oval 33"/>
            <p:cNvSpPr>
              <a:spLocks noChangeArrowheads="1"/>
            </p:cNvSpPr>
            <p:nvPr/>
          </p:nvSpPr>
          <p:spPr bwMode="auto">
            <a:xfrm>
              <a:off x="5291" y="2042"/>
              <a:ext cx="4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62" name="Oval 34"/>
            <p:cNvSpPr>
              <a:spLocks noChangeArrowheads="1"/>
            </p:cNvSpPr>
            <p:nvPr/>
          </p:nvSpPr>
          <p:spPr bwMode="auto">
            <a:xfrm>
              <a:off x="5346" y="1777"/>
              <a:ext cx="78" cy="54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163" name="Group 42"/>
          <p:cNvGrpSpPr>
            <a:grpSpLocks/>
          </p:cNvGrpSpPr>
          <p:nvPr/>
        </p:nvGrpSpPr>
        <p:grpSpPr bwMode="auto">
          <a:xfrm flipH="1">
            <a:off x="4965700" y="1890713"/>
            <a:ext cx="879475" cy="581025"/>
            <a:chOff x="4870" y="1777"/>
            <a:chExt cx="554" cy="366"/>
          </a:xfrm>
        </p:grpSpPr>
        <p:sp>
          <p:nvSpPr>
            <p:cNvPr id="164" name="Oval 43"/>
            <p:cNvSpPr>
              <a:spLocks noChangeArrowheads="1"/>
            </p:cNvSpPr>
            <p:nvPr/>
          </p:nvSpPr>
          <p:spPr bwMode="auto">
            <a:xfrm>
              <a:off x="4870" y="2057"/>
              <a:ext cx="11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65" name="Oval 44"/>
            <p:cNvSpPr>
              <a:spLocks noChangeArrowheads="1"/>
            </p:cNvSpPr>
            <p:nvPr/>
          </p:nvSpPr>
          <p:spPr bwMode="auto">
            <a:xfrm>
              <a:off x="5120" y="1933"/>
              <a:ext cx="93" cy="7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66" name="Oval 45"/>
            <p:cNvSpPr>
              <a:spLocks noChangeArrowheads="1"/>
            </p:cNvSpPr>
            <p:nvPr/>
          </p:nvSpPr>
          <p:spPr bwMode="auto">
            <a:xfrm>
              <a:off x="4933" y="1933"/>
              <a:ext cx="78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67" name="Oval 46"/>
            <p:cNvSpPr>
              <a:spLocks noChangeArrowheads="1"/>
            </p:cNvSpPr>
            <p:nvPr/>
          </p:nvSpPr>
          <p:spPr bwMode="auto">
            <a:xfrm>
              <a:off x="5151" y="2096"/>
              <a:ext cx="62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68" name="Oval 47"/>
            <p:cNvSpPr>
              <a:spLocks noChangeArrowheads="1"/>
            </p:cNvSpPr>
            <p:nvPr/>
          </p:nvSpPr>
          <p:spPr bwMode="auto">
            <a:xfrm>
              <a:off x="5291" y="2042"/>
              <a:ext cx="4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69" name="Oval 48"/>
            <p:cNvSpPr>
              <a:spLocks noChangeArrowheads="1"/>
            </p:cNvSpPr>
            <p:nvPr/>
          </p:nvSpPr>
          <p:spPr bwMode="auto">
            <a:xfrm>
              <a:off x="5346" y="1777"/>
              <a:ext cx="78" cy="54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170" name="Group 49"/>
          <p:cNvGrpSpPr>
            <a:grpSpLocks/>
          </p:cNvGrpSpPr>
          <p:nvPr/>
        </p:nvGrpSpPr>
        <p:grpSpPr bwMode="auto">
          <a:xfrm flipH="1">
            <a:off x="5026025" y="1241425"/>
            <a:ext cx="879475" cy="581025"/>
            <a:chOff x="4870" y="1777"/>
            <a:chExt cx="554" cy="366"/>
          </a:xfrm>
        </p:grpSpPr>
        <p:sp>
          <p:nvSpPr>
            <p:cNvPr id="171" name="Oval 50"/>
            <p:cNvSpPr>
              <a:spLocks noChangeArrowheads="1"/>
            </p:cNvSpPr>
            <p:nvPr/>
          </p:nvSpPr>
          <p:spPr bwMode="auto">
            <a:xfrm>
              <a:off x="4870" y="2057"/>
              <a:ext cx="11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2" name="Oval 51"/>
            <p:cNvSpPr>
              <a:spLocks noChangeArrowheads="1"/>
            </p:cNvSpPr>
            <p:nvPr/>
          </p:nvSpPr>
          <p:spPr bwMode="auto">
            <a:xfrm>
              <a:off x="5120" y="1933"/>
              <a:ext cx="93" cy="7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3" name="Oval 52"/>
            <p:cNvSpPr>
              <a:spLocks noChangeArrowheads="1"/>
            </p:cNvSpPr>
            <p:nvPr/>
          </p:nvSpPr>
          <p:spPr bwMode="auto">
            <a:xfrm>
              <a:off x="4933" y="1933"/>
              <a:ext cx="78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4" name="Oval 53"/>
            <p:cNvSpPr>
              <a:spLocks noChangeArrowheads="1"/>
            </p:cNvSpPr>
            <p:nvPr/>
          </p:nvSpPr>
          <p:spPr bwMode="auto">
            <a:xfrm>
              <a:off x="5151" y="2096"/>
              <a:ext cx="62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5" name="Oval 54"/>
            <p:cNvSpPr>
              <a:spLocks noChangeArrowheads="1"/>
            </p:cNvSpPr>
            <p:nvPr/>
          </p:nvSpPr>
          <p:spPr bwMode="auto">
            <a:xfrm>
              <a:off x="5291" y="2042"/>
              <a:ext cx="47" cy="47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76" name="Oval 55"/>
            <p:cNvSpPr>
              <a:spLocks noChangeArrowheads="1"/>
            </p:cNvSpPr>
            <p:nvPr/>
          </p:nvSpPr>
          <p:spPr bwMode="auto">
            <a:xfrm>
              <a:off x="5346" y="1777"/>
              <a:ext cx="78" cy="54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CC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812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sp>
        <p:nvSpPr>
          <p:cNvPr id="177" name="Freeform 16"/>
          <p:cNvSpPr>
            <a:spLocks/>
          </p:cNvSpPr>
          <p:nvPr/>
        </p:nvSpPr>
        <p:spPr bwMode="auto">
          <a:xfrm rot="18233106" flipH="1">
            <a:off x="5120482" y="4488656"/>
            <a:ext cx="1420812" cy="377825"/>
          </a:xfrm>
          <a:custGeom>
            <a:avLst/>
            <a:gdLst>
              <a:gd name="T0" fmla="*/ 0 w 281"/>
              <a:gd name="T1" fmla="*/ 0 h 90"/>
              <a:gd name="T2" fmla="*/ 2147483646 w 281"/>
              <a:gd name="T3" fmla="*/ 2147483646 h 90"/>
              <a:gd name="T4" fmla="*/ 2147483646 w 281"/>
              <a:gd name="T5" fmla="*/ 2147483646 h 90"/>
              <a:gd name="T6" fmla="*/ 2147483646 w 281"/>
              <a:gd name="T7" fmla="*/ 2147483646 h 90"/>
              <a:gd name="T8" fmla="*/ 2147483646 w 281"/>
              <a:gd name="T9" fmla="*/ 2147483646 h 90"/>
              <a:gd name="T10" fmla="*/ 0 w 281"/>
              <a:gd name="T11" fmla="*/ 0 h 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1"/>
              <a:gd name="T19" fmla="*/ 0 h 90"/>
              <a:gd name="T20" fmla="*/ 281 w 281"/>
              <a:gd name="T21" fmla="*/ 90 h 9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1" h="90">
                <a:moveTo>
                  <a:pt x="0" y="0"/>
                </a:moveTo>
                <a:cubicBezTo>
                  <a:pt x="81" y="6"/>
                  <a:pt x="144" y="16"/>
                  <a:pt x="224" y="23"/>
                </a:cubicBezTo>
                <a:cubicBezTo>
                  <a:pt x="264" y="37"/>
                  <a:pt x="281" y="49"/>
                  <a:pt x="271" y="90"/>
                </a:cubicBezTo>
                <a:cubicBezTo>
                  <a:pt x="235" y="81"/>
                  <a:pt x="231" y="73"/>
                  <a:pt x="205" y="49"/>
                </a:cubicBezTo>
                <a:cubicBezTo>
                  <a:pt x="169" y="35"/>
                  <a:pt x="180" y="34"/>
                  <a:pt x="146" y="26"/>
                </a:cubicBezTo>
                <a:cubicBezTo>
                  <a:pt x="112" y="18"/>
                  <a:pt x="30" y="5"/>
                  <a:pt x="0" y="0"/>
                </a:cubicBezTo>
                <a:close/>
              </a:path>
            </a:pathLst>
          </a:cu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8" name="Freeform 17"/>
          <p:cNvSpPr>
            <a:spLocks/>
          </p:cNvSpPr>
          <p:nvPr/>
        </p:nvSpPr>
        <p:spPr bwMode="auto">
          <a:xfrm rot="18388994" flipH="1">
            <a:off x="4433888" y="4668838"/>
            <a:ext cx="2035175" cy="314325"/>
          </a:xfrm>
          <a:custGeom>
            <a:avLst/>
            <a:gdLst>
              <a:gd name="T0" fmla="*/ 2147483646 w 507"/>
              <a:gd name="T1" fmla="*/ 2147483646 h 107"/>
              <a:gd name="T2" fmla="*/ 2147483646 w 507"/>
              <a:gd name="T3" fmla="*/ 2147483646 h 107"/>
              <a:gd name="T4" fmla="*/ 2147483646 w 507"/>
              <a:gd name="T5" fmla="*/ 2147483646 h 107"/>
              <a:gd name="T6" fmla="*/ 2147483646 w 507"/>
              <a:gd name="T7" fmla="*/ 2147483646 h 107"/>
              <a:gd name="T8" fmla="*/ 2147483646 w 507"/>
              <a:gd name="T9" fmla="*/ 2147483646 h 107"/>
              <a:gd name="T10" fmla="*/ 0 w 507"/>
              <a:gd name="T11" fmla="*/ 2147483646 h 1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07"/>
              <a:gd name="T19" fmla="*/ 0 h 107"/>
              <a:gd name="T20" fmla="*/ 507 w 507"/>
              <a:gd name="T21" fmla="*/ 107 h 10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07" h="107">
                <a:moveTo>
                  <a:pt x="84" y="28"/>
                </a:moveTo>
                <a:cubicBezTo>
                  <a:pt x="197" y="0"/>
                  <a:pt x="360" y="40"/>
                  <a:pt x="480" y="52"/>
                </a:cubicBezTo>
                <a:cubicBezTo>
                  <a:pt x="502" y="59"/>
                  <a:pt x="494" y="54"/>
                  <a:pt x="507" y="67"/>
                </a:cubicBezTo>
                <a:cubicBezTo>
                  <a:pt x="502" y="107"/>
                  <a:pt x="491" y="94"/>
                  <a:pt x="447" y="91"/>
                </a:cubicBezTo>
                <a:cubicBezTo>
                  <a:pt x="342" y="56"/>
                  <a:pt x="316" y="35"/>
                  <a:pt x="207" y="28"/>
                </a:cubicBezTo>
                <a:cubicBezTo>
                  <a:pt x="133" y="19"/>
                  <a:pt x="17" y="34"/>
                  <a:pt x="0" y="34"/>
                </a:cubicBezTo>
              </a:path>
            </a:pathLst>
          </a:cu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9" name="Freeform 18"/>
          <p:cNvSpPr>
            <a:spLocks/>
          </p:cNvSpPr>
          <p:nvPr/>
        </p:nvSpPr>
        <p:spPr bwMode="auto">
          <a:xfrm rot="18906986" flipH="1">
            <a:off x="5738813" y="4284663"/>
            <a:ext cx="531812" cy="284162"/>
          </a:xfrm>
          <a:custGeom>
            <a:avLst/>
            <a:gdLst>
              <a:gd name="T0" fmla="*/ 2147483646 w 172"/>
              <a:gd name="T1" fmla="*/ 0 h 97"/>
              <a:gd name="T2" fmla="*/ 2147483646 w 172"/>
              <a:gd name="T3" fmla="*/ 2147483646 h 97"/>
              <a:gd name="T4" fmla="*/ 2147483646 w 172"/>
              <a:gd name="T5" fmla="*/ 2147483646 h 97"/>
              <a:gd name="T6" fmla="*/ 2147483646 w 172"/>
              <a:gd name="T7" fmla="*/ 2147483646 h 97"/>
              <a:gd name="T8" fmla="*/ 2147483646 w 172"/>
              <a:gd name="T9" fmla="*/ 2147483646 h 97"/>
              <a:gd name="T10" fmla="*/ 2147483646 w 172"/>
              <a:gd name="T11" fmla="*/ 2147483646 h 97"/>
              <a:gd name="T12" fmla="*/ 2147483646 w 172"/>
              <a:gd name="T13" fmla="*/ 0 h 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2"/>
              <a:gd name="T22" fmla="*/ 0 h 97"/>
              <a:gd name="T23" fmla="*/ 172 w 172"/>
              <a:gd name="T24" fmla="*/ 97 h 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2" h="97">
                <a:moveTo>
                  <a:pt x="10" y="0"/>
                </a:moveTo>
                <a:cubicBezTo>
                  <a:pt x="70" y="9"/>
                  <a:pt x="136" y="27"/>
                  <a:pt x="172" y="81"/>
                </a:cubicBezTo>
                <a:cubicBezTo>
                  <a:pt x="170" y="89"/>
                  <a:pt x="172" y="97"/>
                  <a:pt x="160" y="96"/>
                </a:cubicBezTo>
                <a:cubicBezTo>
                  <a:pt x="154" y="95"/>
                  <a:pt x="142" y="90"/>
                  <a:pt x="142" y="90"/>
                </a:cubicBezTo>
                <a:cubicBezTo>
                  <a:pt x="130" y="54"/>
                  <a:pt x="90" y="24"/>
                  <a:pt x="55" y="12"/>
                </a:cubicBezTo>
                <a:cubicBezTo>
                  <a:pt x="45" y="9"/>
                  <a:pt x="35" y="5"/>
                  <a:pt x="25" y="3"/>
                </a:cubicBezTo>
                <a:cubicBezTo>
                  <a:pt x="11" y="0"/>
                  <a:pt x="0" y="0"/>
                  <a:pt x="10" y="0"/>
                </a:cubicBezTo>
                <a:close/>
              </a:path>
            </a:pathLst>
          </a:cu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80" name="Freeform 19"/>
          <p:cNvSpPr>
            <a:spLocks/>
          </p:cNvSpPr>
          <p:nvPr/>
        </p:nvSpPr>
        <p:spPr bwMode="auto">
          <a:xfrm rot="19568968" flipH="1" flipV="1">
            <a:off x="4649788" y="4340225"/>
            <a:ext cx="1665287" cy="390525"/>
          </a:xfrm>
          <a:custGeom>
            <a:avLst/>
            <a:gdLst>
              <a:gd name="T0" fmla="*/ 2147483646 w 540"/>
              <a:gd name="T1" fmla="*/ 2147483646 h 133"/>
              <a:gd name="T2" fmla="*/ 2147483646 w 540"/>
              <a:gd name="T3" fmla="*/ 2147483646 h 133"/>
              <a:gd name="T4" fmla="*/ 2147483646 w 540"/>
              <a:gd name="T5" fmla="*/ 2147483646 h 133"/>
              <a:gd name="T6" fmla="*/ 2147483646 w 540"/>
              <a:gd name="T7" fmla="*/ 2147483646 h 133"/>
              <a:gd name="T8" fmla="*/ 2147483646 w 540"/>
              <a:gd name="T9" fmla="*/ 2147483646 h 133"/>
              <a:gd name="T10" fmla="*/ 2147483646 w 540"/>
              <a:gd name="T11" fmla="*/ 2147483646 h 133"/>
              <a:gd name="T12" fmla="*/ 2147483646 w 540"/>
              <a:gd name="T13" fmla="*/ 2147483646 h 133"/>
              <a:gd name="T14" fmla="*/ 2147483646 w 540"/>
              <a:gd name="T15" fmla="*/ 2147483646 h 133"/>
              <a:gd name="T16" fmla="*/ 2147483646 w 540"/>
              <a:gd name="T17" fmla="*/ 2147483646 h 133"/>
              <a:gd name="T18" fmla="*/ 0 w 540"/>
              <a:gd name="T19" fmla="*/ 2147483646 h 13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40"/>
              <a:gd name="T31" fmla="*/ 0 h 133"/>
              <a:gd name="T32" fmla="*/ 540 w 540"/>
              <a:gd name="T33" fmla="*/ 133 h 13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40" h="133">
                <a:moveTo>
                  <a:pt x="3" y="133"/>
                </a:moveTo>
                <a:cubicBezTo>
                  <a:pt x="48" y="103"/>
                  <a:pt x="108" y="124"/>
                  <a:pt x="162" y="115"/>
                </a:cubicBezTo>
                <a:cubicBezTo>
                  <a:pt x="216" y="100"/>
                  <a:pt x="222" y="96"/>
                  <a:pt x="282" y="91"/>
                </a:cubicBezTo>
                <a:cubicBezTo>
                  <a:pt x="350" y="77"/>
                  <a:pt x="422" y="68"/>
                  <a:pt x="492" y="61"/>
                </a:cubicBezTo>
                <a:cubicBezTo>
                  <a:pt x="511" y="52"/>
                  <a:pt x="528" y="43"/>
                  <a:pt x="540" y="25"/>
                </a:cubicBezTo>
                <a:cubicBezTo>
                  <a:pt x="522" y="13"/>
                  <a:pt x="527" y="0"/>
                  <a:pt x="507" y="7"/>
                </a:cubicBezTo>
                <a:cubicBezTo>
                  <a:pt x="479" y="16"/>
                  <a:pt x="448" y="28"/>
                  <a:pt x="420" y="37"/>
                </a:cubicBezTo>
                <a:cubicBezTo>
                  <a:pt x="380" y="50"/>
                  <a:pt x="374" y="52"/>
                  <a:pt x="333" y="61"/>
                </a:cubicBezTo>
                <a:cubicBezTo>
                  <a:pt x="269" y="75"/>
                  <a:pt x="167" y="109"/>
                  <a:pt x="102" y="118"/>
                </a:cubicBezTo>
                <a:cubicBezTo>
                  <a:pt x="69" y="123"/>
                  <a:pt x="21" y="125"/>
                  <a:pt x="0" y="127"/>
                </a:cubicBezTo>
              </a:path>
            </a:pathLst>
          </a:cu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81" name="AutoShape 20"/>
          <p:cNvSpPr>
            <a:spLocks noChangeArrowheads="1"/>
          </p:cNvSpPr>
          <p:nvPr/>
        </p:nvSpPr>
        <p:spPr bwMode="auto">
          <a:xfrm flipH="1">
            <a:off x="3790950" y="5718175"/>
            <a:ext cx="2574925" cy="260350"/>
          </a:xfrm>
          <a:prstGeom prst="cloudCallout">
            <a:avLst>
              <a:gd name="adj1" fmla="val 4255"/>
              <a:gd name="adj2" fmla="val -611"/>
            </a:avLst>
          </a:pr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endParaRPr kumimoji="1" lang="it-IT" altLang="it-IT" sz="1800">
              <a:solidFill>
                <a:schemeClr val="tx2"/>
              </a:solidFill>
            </a:endParaRPr>
          </a:p>
        </p:txBody>
      </p:sp>
      <p:sp>
        <p:nvSpPr>
          <p:cNvPr id="182" name="AutoShape 61"/>
          <p:cNvSpPr>
            <a:spLocks noChangeAspect="1" noChangeArrowheads="1"/>
          </p:cNvSpPr>
          <p:nvPr/>
        </p:nvSpPr>
        <p:spPr bwMode="auto">
          <a:xfrm>
            <a:off x="5262563" y="1885950"/>
            <a:ext cx="968375" cy="638175"/>
          </a:xfrm>
          <a:prstGeom prst="irregularSeal1">
            <a:avLst/>
          </a:prstGeom>
          <a:gradFill rotWithShape="0">
            <a:gsLst>
              <a:gs pos="0">
                <a:srgbClr val="FF3300"/>
              </a:gs>
              <a:gs pos="100000">
                <a:srgbClr val="3366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83" name="Oval 57"/>
          <p:cNvSpPr>
            <a:spLocks noChangeAspect="1" noChangeArrowheads="1"/>
          </p:cNvSpPr>
          <p:nvPr/>
        </p:nvSpPr>
        <p:spPr bwMode="auto">
          <a:xfrm>
            <a:off x="5078413" y="1654175"/>
            <a:ext cx="1200150" cy="1120775"/>
          </a:xfrm>
          <a:prstGeom prst="ellipse">
            <a:avLst/>
          </a:prstGeom>
          <a:noFill/>
          <a:ln w="76200">
            <a:solidFill>
              <a:srgbClr val="66FFFF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84" name="Oval 58"/>
          <p:cNvSpPr>
            <a:spLocks noChangeAspect="1" noChangeArrowheads="1"/>
          </p:cNvSpPr>
          <p:nvPr/>
        </p:nvSpPr>
        <p:spPr bwMode="auto">
          <a:xfrm>
            <a:off x="4857750" y="1433513"/>
            <a:ext cx="1679575" cy="1555750"/>
          </a:xfrm>
          <a:prstGeom prst="ellipse">
            <a:avLst/>
          </a:prstGeom>
          <a:noFill/>
          <a:ln w="76200">
            <a:solidFill>
              <a:srgbClr val="66FFFF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85" name="Oval 59"/>
          <p:cNvSpPr>
            <a:spLocks noChangeAspect="1" noChangeArrowheads="1"/>
          </p:cNvSpPr>
          <p:nvPr/>
        </p:nvSpPr>
        <p:spPr bwMode="auto">
          <a:xfrm>
            <a:off x="4624388" y="1152525"/>
            <a:ext cx="2219325" cy="2052638"/>
          </a:xfrm>
          <a:prstGeom prst="ellipse">
            <a:avLst/>
          </a:prstGeom>
          <a:noFill/>
          <a:ln w="76200">
            <a:solidFill>
              <a:srgbClr val="66FFFF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86" name="Oval 60"/>
          <p:cNvSpPr>
            <a:spLocks noChangeAspect="1" noChangeArrowheads="1"/>
          </p:cNvSpPr>
          <p:nvPr/>
        </p:nvSpPr>
        <p:spPr bwMode="auto">
          <a:xfrm>
            <a:off x="4202113" y="909638"/>
            <a:ext cx="2940050" cy="2489200"/>
          </a:xfrm>
          <a:prstGeom prst="ellipse">
            <a:avLst/>
          </a:prstGeom>
          <a:noFill/>
          <a:ln w="76200">
            <a:solidFill>
              <a:srgbClr val="66FFFF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87" name="Line 68"/>
          <p:cNvSpPr>
            <a:spLocks noChangeShapeType="1"/>
          </p:cNvSpPr>
          <p:nvPr/>
        </p:nvSpPr>
        <p:spPr bwMode="auto">
          <a:xfrm rot="665966" flipH="1">
            <a:off x="6162788" y="1013962"/>
            <a:ext cx="85725" cy="7493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8" name="Text Box 69"/>
          <p:cNvSpPr txBox="1">
            <a:spLocks noChangeAspect="1" noChangeArrowheads="1"/>
          </p:cNvSpPr>
          <p:nvPr/>
        </p:nvSpPr>
        <p:spPr bwMode="auto">
          <a:xfrm>
            <a:off x="5419725" y="671412"/>
            <a:ext cx="3666087" cy="400110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Secondary Explosion scenario</a:t>
            </a:r>
          </a:p>
        </p:txBody>
      </p:sp>
      <p:sp>
        <p:nvSpPr>
          <p:cNvPr id="189" name="AutoShape 61"/>
          <p:cNvSpPr>
            <a:spLocks noChangeAspect="1" noChangeArrowheads="1"/>
          </p:cNvSpPr>
          <p:nvPr/>
        </p:nvSpPr>
        <p:spPr bwMode="auto">
          <a:xfrm>
            <a:off x="4292600" y="5618163"/>
            <a:ext cx="566738" cy="373062"/>
          </a:xfrm>
          <a:prstGeom prst="irregularSeal1">
            <a:avLst/>
          </a:prstGeom>
          <a:gradFill rotWithShape="0">
            <a:gsLst>
              <a:gs pos="0">
                <a:srgbClr val="FF3300"/>
              </a:gs>
              <a:gs pos="100000">
                <a:srgbClr val="3366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0" name="Freeform 64"/>
          <p:cNvSpPr>
            <a:spLocks/>
          </p:cNvSpPr>
          <p:nvPr/>
        </p:nvSpPr>
        <p:spPr bwMode="auto">
          <a:xfrm>
            <a:off x="4322763" y="4549775"/>
            <a:ext cx="754062" cy="1319213"/>
          </a:xfrm>
          <a:custGeom>
            <a:avLst/>
            <a:gdLst>
              <a:gd name="T0" fmla="*/ 2147483646 w 475"/>
              <a:gd name="T1" fmla="*/ 2147483646 h 671"/>
              <a:gd name="T2" fmla="*/ 2147483646 w 475"/>
              <a:gd name="T3" fmla="*/ 2147483646 h 671"/>
              <a:gd name="T4" fmla="*/ 2147483646 w 475"/>
              <a:gd name="T5" fmla="*/ 2147483646 h 671"/>
              <a:gd name="T6" fmla="*/ 2147483646 w 475"/>
              <a:gd name="T7" fmla="*/ 0 h 671"/>
              <a:gd name="T8" fmla="*/ 2147483646 w 475"/>
              <a:gd name="T9" fmla="*/ 2147483646 h 671"/>
              <a:gd name="T10" fmla="*/ 2147483646 w 475"/>
              <a:gd name="T11" fmla="*/ 2147483646 h 671"/>
              <a:gd name="T12" fmla="*/ 2147483646 w 475"/>
              <a:gd name="T13" fmla="*/ 2147483646 h 6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75"/>
              <a:gd name="T22" fmla="*/ 0 h 671"/>
              <a:gd name="T23" fmla="*/ 475 w 475"/>
              <a:gd name="T24" fmla="*/ 671 h 67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75" h="671">
                <a:moveTo>
                  <a:pt x="204" y="667"/>
                </a:moveTo>
                <a:cubicBezTo>
                  <a:pt x="133" y="671"/>
                  <a:pt x="0" y="505"/>
                  <a:pt x="18" y="427"/>
                </a:cubicBezTo>
                <a:cubicBezTo>
                  <a:pt x="36" y="349"/>
                  <a:pt x="271" y="271"/>
                  <a:pt x="311" y="200"/>
                </a:cubicBezTo>
                <a:cubicBezTo>
                  <a:pt x="351" y="129"/>
                  <a:pt x="240" y="0"/>
                  <a:pt x="258" y="0"/>
                </a:cubicBezTo>
                <a:cubicBezTo>
                  <a:pt x="276" y="0"/>
                  <a:pt x="387" y="133"/>
                  <a:pt x="418" y="200"/>
                </a:cubicBezTo>
                <a:cubicBezTo>
                  <a:pt x="449" y="267"/>
                  <a:pt x="475" y="322"/>
                  <a:pt x="444" y="400"/>
                </a:cubicBezTo>
                <a:cubicBezTo>
                  <a:pt x="413" y="478"/>
                  <a:pt x="275" y="663"/>
                  <a:pt x="204" y="667"/>
                </a:cubicBezTo>
                <a:close/>
              </a:path>
            </a:pathLst>
          </a:cu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91" name="Freeform 65"/>
          <p:cNvSpPr>
            <a:spLocks/>
          </p:cNvSpPr>
          <p:nvPr/>
        </p:nvSpPr>
        <p:spPr bwMode="auto">
          <a:xfrm>
            <a:off x="4665663" y="4445000"/>
            <a:ext cx="754062" cy="1423988"/>
          </a:xfrm>
          <a:custGeom>
            <a:avLst/>
            <a:gdLst>
              <a:gd name="T0" fmla="*/ 2147483646 w 475"/>
              <a:gd name="T1" fmla="*/ 2147483646 h 671"/>
              <a:gd name="T2" fmla="*/ 2147483646 w 475"/>
              <a:gd name="T3" fmla="*/ 2147483646 h 671"/>
              <a:gd name="T4" fmla="*/ 2147483646 w 475"/>
              <a:gd name="T5" fmla="*/ 2147483646 h 671"/>
              <a:gd name="T6" fmla="*/ 2147483646 w 475"/>
              <a:gd name="T7" fmla="*/ 0 h 671"/>
              <a:gd name="T8" fmla="*/ 2147483646 w 475"/>
              <a:gd name="T9" fmla="*/ 2147483646 h 671"/>
              <a:gd name="T10" fmla="*/ 2147483646 w 475"/>
              <a:gd name="T11" fmla="*/ 2147483646 h 671"/>
              <a:gd name="T12" fmla="*/ 2147483646 w 475"/>
              <a:gd name="T13" fmla="*/ 2147483646 h 6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75"/>
              <a:gd name="T22" fmla="*/ 0 h 671"/>
              <a:gd name="T23" fmla="*/ 475 w 475"/>
              <a:gd name="T24" fmla="*/ 671 h 67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75" h="671">
                <a:moveTo>
                  <a:pt x="204" y="667"/>
                </a:moveTo>
                <a:cubicBezTo>
                  <a:pt x="133" y="671"/>
                  <a:pt x="0" y="505"/>
                  <a:pt x="18" y="427"/>
                </a:cubicBezTo>
                <a:cubicBezTo>
                  <a:pt x="36" y="349"/>
                  <a:pt x="271" y="271"/>
                  <a:pt x="311" y="200"/>
                </a:cubicBezTo>
                <a:cubicBezTo>
                  <a:pt x="351" y="129"/>
                  <a:pt x="240" y="0"/>
                  <a:pt x="258" y="0"/>
                </a:cubicBezTo>
                <a:cubicBezTo>
                  <a:pt x="276" y="0"/>
                  <a:pt x="387" y="133"/>
                  <a:pt x="418" y="200"/>
                </a:cubicBezTo>
                <a:cubicBezTo>
                  <a:pt x="449" y="267"/>
                  <a:pt x="475" y="322"/>
                  <a:pt x="444" y="400"/>
                </a:cubicBezTo>
                <a:cubicBezTo>
                  <a:pt x="413" y="478"/>
                  <a:pt x="275" y="663"/>
                  <a:pt x="204" y="667"/>
                </a:cubicBezTo>
                <a:close/>
              </a:path>
            </a:pathLst>
          </a:cu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92" name="Freeform 66"/>
          <p:cNvSpPr>
            <a:spLocks/>
          </p:cNvSpPr>
          <p:nvPr/>
        </p:nvSpPr>
        <p:spPr bwMode="auto">
          <a:xfrm>
            <a:off x="5110163" y="4803775"/>
            <a:ext cx="754062" cy="1065213"/>
          </a:xfrm>
          <a:custGeom>
            <a:avLst/>
            <a:gdLst>
              <a:gd name="T0" fmla="*/ 2147483646 w 475"/>
              <a:gd name="T1" fmla="*/ 2147483646 h 671"/>
              <a:gd name="T2" fmla="*/ 2147483646 w 475"/>
              <a:gd name="T3" fmla="*/ 2147483646 h 671"/>
              <a:gd name="T4" fmla="*/ 2147483646 w 475"/>
              <a:gd name="T5" fmla="*/ 2147483646 h 671"/>
              <a:gd name="T6" fmla="*/ 2147483646 w 475"/>
              <a:gd name="T7" fmla="*/ 0 h 671"/>
              <a:gd name="T8" fmla="*/ 2147483646 w 475"/>
              <a:gd name="T9" fmla="*/ 2147483646 h 671"/>
              <a:gd name="T10" fmla="*/ 2147483646 w 475"/>
              <a:gd name="T11" fmla="*/ 2147483646 h 671"/>
              <a:gd name="T12" fmla="*/ 2147483646 w 475"/>
              <a:gd name="T13" fmla="*/ 2147483646 h 6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75"/>
              <a:gd name="T22" fmla="*/ 0 h 671"/>
              <a:gd name="T23" fmla="*/ 475 w 475"/>
              <a:gd name="T24" fmla="*/ 671 h 67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75" h="671">
                <a:moveTo>
                  <a:pt x="204" y="667"/>
                </a:moveTo>
                <a:cubicBezTo>
                  <a:pt x="133" y="671"/>
                  <a:pt x="0" y="505"/>
                  <a:pt x="18" y="427"/>
                </a:cubicBezTo>
                <a:cubicBezTo>
                  <a:pt x="36" y="349"/>
                  <a:pt x="271" y="271"/>
                  <a:pt x="311" y="200"/>
                </a:cubicBezTo>
                <a:cubicBezTo>
                  <a:pt x="351" y="129"/>
                  <a:pt x="240" y="0"/>
                  <a:pt x="258" y="0"/>
                </a:cubicBezTo>
                <a:cubicBezTo>
                  <a:pt x="276" y="0"/>
                  <a:pt x="387" y="133"/>
                  <a:pt x="418" y="200"/>
                </a:cubicBezTo>
                <a:cubicBezTo>
                  <a:pt x="449" y="267"/>
                  <a:pt x="475" y="322"/>
                  <a:pt x="444" y="400"/>
                </a:cubicBezTo>
                <a:cubicBezTo>
                  <a:pt x="413" y="478"/>
                  <a:pt x="275" y="663"/>
                  <a:pt x="204" y="667"/>
                </a:cubicBezTo>
                <a:close/>
              </a:path>
            </a:pathLst>
          </a:cu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93" name="Freeform 67"/>
          <p:cNvSpPr>
            <a:spLocks/>
          </p:cNvSpPr>
          <p:nvPr/>
        </p:nvSpPr>
        <p:spPr bwMode="auto">
          <a:xfrm>
            <a:off x="4027488" y="4768850"/>
            <a:ext cx="754062" cy="1065213"/>
          </a:xfrm>
          <a:custGeom>
            <a:avLst/>
            <a:gdLst>
              <a:gd name="T0" fmla="*/ 2147483646 w 475"/>
              <a:gd name="T1" fmla="*/ 2147483646 h 671"/>
              <a:gd name="T2" fmla="*/ 2147483646 w 475"/>
              <a:gd name="T3" fmla="*/ 2147483646 h 671"/>
              <a:gd name="T4" fmla="*/ 2147483646 w 475"/>
              <a:gd name="T5" fmla="*/ 2147483646 h 671"/>
              <a:gd name="T6" fmla="*/ 2147483646 w 475"/>
              <a:gd name="T7" fmla="*/ 0 h 671"/>
              <a:gd name="T8" fmla="*/ 2147483646 w 475"/>
              <a:gd name="T9" fmla="*/ 2147483646 h 671"/>
              <a:gd name="T10" fmla="*/ 2147483646 w 475"/>
              <a:gd name="T11" fmla="*/ 2147483646 h 671"/>
              <a:gd name="T12" fmla="*/ 2147483646 w 475"/>
              <a:gd name="T13" fmla="*/ 2147483646 h 6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75"/>
              <a:gd name="T22" fmla="*/ 0 h 671"/>
              <a:gd name="T23" fmla="*/ 475 w 475"/>
              <a:gd name="T24" fmla="*/ 671 h 67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75" h="671">
                <a:moveTo>
                  <a:pt x="204" y="667"/>
                </a:moveTo>
                <a:cubicBezTo>
                  <a:pt x="133" y="671"/>
                  <a:pt x="0" y="505"/>
                  <a:pt x="18" y="427"/>
                </a:cubicBezTo>
                <a:cubicBezTo>
                  <a:pt x="36" y="349"/>
                  <a:pt x="271" y="271"/>
                  <a:pt x="311" y="200"/>
                </a:cubicBezTo>
                <a:cubicBezTo>
                  <a:pt x="351" y="129"/>
                  <a:pt x="240" y="0"/>
                  <a:pt x="258" y="0"/>
                </a:cubicBezTo>
                <a:cubicBezTo>
                  <a:pt x="276" y="0"/>
                  <a:pt x="387" y="133"/>
                  <a:pt x="418" y="200"/>
                </a:cubicBezTo>
                <a:cubicBezTo>
                  <a:pt x="449" y="267"/>
                  <a:pt x="475" y="322"/>
                  <a:pt x="444" y="400"/>
                </a:cubicBezTo>
                <a:cubicBezTo>
                  <a:pt x="413" y="478"/>
                  <a:pt x="275" y="663"/>
                  <a:pt x="204" y="667"/>
                </a:cubicBezTo>
                <a:close/>
              </a:path>
            </a:pathLst>
          </a:cu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94" name="Line 68"/>
          <p:cNvSpPr>
            <a:spLocks noChangeShapeType="1"/>
          </p:cNvSpPr>
          <p:nvPr/>
        </p:nvSpPr>
        <p:spPr bwMode="auto">
          <a:xfrm rot="665966">
            <a:off x="4140200" y="4365625"/>
            <a:ext cx="327025" cy="7969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5" name="Text Box 69"/>
          <p:cNvSpPr txBox="1">
            <a:spLocks noChangeAspect="1" noChangeArrowheads="1"/>
          </p:cNvSpPr>
          <p:nvPr/>
        </p:nvSpPr>
        <p:spPr bwMode="auto">
          <a:xfrm>
            <a:off x="3244850" y="3940175"/>
            <a:ext cx="2203450" cy="401638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Pool fire scenario</a:t>
            </a:r>
          </a:p>
        </p:txBody>
      </p:sp>
      <p:sp>
        <p:nvSpPr>
          <p:cNvPr id="8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151368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  <p:bldP spid="183" grpId="0" animBg="1"/>
      <p:bldP spid="184" grpId="0" animBg="1"/>
      <p:bldP spid="185" grpId="0" animBg="1"/>
      <p:bldP spid="186" grpId="0" animBg="1"/>
      <p:bldP spid="188" grpId="0" animBg="1"/>
      <p:bldP spid="189" grpId="0" animBg="1"/>
      <p:bldP spid="19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15" y="-37155"/>
            <a:ext cx="8226854" cy="940443"/>
          </a:xfrm>
        </p:spPr>
        <p:txBody>
          <a:bodyPr>
            <a:normAutofit/>
          </a:bodyPr>
          <a:lstStyle/>
          <a:p>
            <a:r>
              <a:rPr lang="en-GB" sz="4400" dirty="0"/>
              <a:t>Methodological approach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Rettangolo arrotondato 2"/>
          <p:cNvSpPr>
            <a:spLocks noChangeArrowheads="1"/>
          </p:cNvSpPr>
          <p:nvPr/>
        </p:nvSpPr>
        <p:spPr bwMode="auto">
          <a:xfrm>
            <a:off x="161925" y="3092450"/>
            <a:ext cx="1089025" cy="112077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modelling</a:t>
            </a:r>
          </a:p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electrical</a:t>
            </a:r>
          </a:p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fault</a:t>
            </a:r>
          </a:p>
        </p:txBody>
      </p:sp>
      <p:sp>
        <p:nvSpPr>
          <p:cNvPr id="8" name="Rettangolo arrotondato 6"/>
          <p:cNvSpPr>
            <a:spLocks noChangeArrowheads="1"/>
          </p:cNvSpPr>
          <p:nvPr/>
        </p:nvSpPr>
        <p:spPr bwMode="auto">
          <a:xfrm>
            <a:off x="2309813" y="3092450"/>
            <a:ext cx="1089025" cy="112077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modelling</a:t>
            </a:r>
          </a:p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primary</a:t>
            </a:r>
          </a:p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explosion</a:t>
            </a:r>
          </a:p>
        </p:txBody>
      </p:sp>
      <p:sp>
        <p:nvSpPr>
          <p:cNvPr id="9" name="Rettangolo arrotondato 7"/>
          <p:cNvSpPr>
            <a:spLocks noChangeArrowheads="1"/>
          </p:cNvSpPr>
          <p:nvPr/>
        </p:nvSpPr>
        <p:spPr bwMode="auto">
          <a:xfrm>
            <a:off x="4813300" y="3092450"/>
            <a:ext cx="1087438" cy="112077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modelling</a:t>
            </a:r>
          </a:p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secondary</a:t>
            </a:r>
          </a:p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explosion</a:t>
            </a:r>
          </a:p>
        </p:txBody>
      </p:sp>
      <p:sp>
        <p:nvSpPr>
          <p:cNvPr id="10" name="Rettangolo arrotondato 8"/>
          <p:cNvSpPr>
            <a:spLocks noChangeArrowheads="1"/>
          </p:cNvSpPr>
          <p:nvPr/>
        </p:nvSpPr>
        <p:spPr bwMode="auto">
          <a:xfrm>
            <a:off x="6921500" y="3092450"/>
            <a:ext cx="1089025" cy="112077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modelling</a:t>
            </a:r>
          </a:p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structural</a:t>
            </a:r>
          </a:p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response</a:t>
            </a:r>
          </a:p>
        </p:txBody>
      </p:sp>
      <p:sp>
        <p:nvSpPr>
          <p:cNvPr id="11" name="Freccia in giù 5"/>
          <p:cNvSpPr/>
          <p:nvPr/>
        </p:nvSpPr>
        <p:spPr bwMode="auto">
          <a:xfrm>
            <a:off x="514350" y="2584450"/>
            <a:ext cx="384175" cy="465138"/>
          </a:xfrm>
          <a:prstGeom prst="downArrow">
            <a:avLst/>
          </a:prstGeom>
          <a:solidFill>
            <a:srgbClr val="FFE43F"/>
          </a:solidFill>
          <a:ln w="9525">
            <a:solidFill>
              <a:srgbClr val="F0781E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CasellaDiTesto 9"/>
          <p:cNvSpPr txBox="1">
            <a:spLocks noChangeArrowheads="1"/>
          </p:cNvSpPr>
          <p:nvPr/>
        </p:nvSpPr>
        <p:spPr bwMode="auto">
          <a:xfrm>
            <a:off x="103188" y="1914525"/>
            <a:ext cx="1206500" cy="646113"/>
          </a:xfrm>
          <a:prstGeom prst="rect">
            <a:avLst/>
          </a:prstGeom>
          <a:noFill/>
          <a:ln w="1905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en-US" sz="1200"/>
              <a:t>electric system characteristic data</a:t>
            </a:r>
            <a:endParaRPr lang="en-US" altLang="en-US" sz="1200"/>
          </a:p>
        </p:txBody>
      </p:sp>
      <p:sp>
        <p:nvSpPr>
          <p:cNvPr id="13" name="Freccia in giù 12"/>
          <p:cNvSpPr/>
          <p:nvPr/>
        </p:nvSpPr>
        <p:spPr bwMode="auto">
          <a:xfrm flipV="1">
            <a:off x="514350" y="4252913"/>
            <a:ext cx="384175" cy="466725"/>
          </a:xfrm>
          <a:prstGeom prst="downArrow">
            <a:avLst/>
          </a:prstGeom>
          <a:solidFill>
            <a:srgbClr val="FFE43F"/>
          </a:solidFill>
          <a:ln w="9525">
            <a:solidFill>
              <a:srgbClr val="F0781E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CasellaDiTesto 15"/>
          <p:cNvSpPr txBox="1">
            <a:spLocks noChangeArrowheads="1"/>
          </p:cNvSpPr>
          <p:nvPr/>
        </p:nvSpPr>
        <p:spPr bwMode="auto">
          <a:xfrm>
            <a:off x="1308100" y="2927350"/>
            <a:ext cx="817563" cy="461963"/>
          </a:xfrm>
          <a:prstGeom prst="rect">
            <a:avLst/>
          </a:prstGeom>
          <a:noFill/>
          <a:ln w="19050">
            <a:solidFill>
              <a:srgbClr val="466E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92075" indent="-92075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it-IT" altLang="en-US" sz="1200" b="1">
                <a:solidFill>
                  <a:srgbClr val="783C0F"/>
                </a:solidFill>
              </a:rPr>
              <a:t>arc energy</a:t>
            </a:r>
            <a:endParaRPr lang="en-US" altLang="en-US" sz="1200" b="1">
              <a:solidFill>
                <a:srgbClr val="783C0F"/>
              </a:solidFill>
            </a:endParaRPr>
          </a:p>
        </p:txBody>
      </p:sp>
      <p:sp>
        <p:nvSpPr>
          <p:cNvPr id="15" name="Freccia a destra 17"/>
          <p:cNvSpPr/>
          <p:nvPr/>
        </p:nvSpPr>
        <p:spPr bwMode="auto">
          <a:xfrm>
            <a:off x="5954713" y="3459163"/>
            <a:ext cx="914400" cy="411162"/>
          </a:xfrm>
          <a:prstGeom prst="rightArrow">
            <a:avLst/>
          </a:prstGeom>
          <a:solidFill>
            <a:srgbClr val="F0781E"/>
          </a:solidFill>
          <a:ln w="28575">
            <a:solidFill>
              <a:srgbClr val="783C0F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6" name="CasellaDiTesto 18"/>
          <p:cNvSpPr txBox="1">
            <a:spLocks noChangeArrowheads="1"/>
          </p:cNvSpPr>
          <p:nvPr/>
        </p:nvSpPr>
        <p:spPr bwMode="auto">
          <a:xfrm>
            <a:off x="3462338" y="2373313"/>
            <a:ext cx="1287462" cy="1016000"/>
          </a:xfrm>
          <a:prstGeom prst="rect">
            <a:avLst/>
          </a:prstGeom>
          <a:noFill/>
          <a:ln w="19050">
            <a:solidFill>
              <a:srgbClr val="466E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92075" indent="-92075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it-IT" altLang="en-US" sz="1200" b="1">
                <a:solidFill>
                  <a:srgbClr val="783C0F"/>
                </a:solidFill>
              </a:rPr>
              <a:t>flammable amount and composition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en-US" sz="1200" b="1">
                <a:solidFill>
                  <a:srgbClr val="783C0F"/>
                </a:solidFill>
              </a:rPr>
              <a:t>turbulence field</a:t>
            </a:r>
            <a:endParaRPr lang="en-US" altLang="en-US" sz="1200" b="1">
              <a:solidFill>
                <a:srgbClr val="783C0F"/>
              </a:solidFill>
            </a:endParaRPr>
          </a:p>
        </p:txBody>
      </p:sp>
      <p:sp>
        <p:nvSpPr>
          <p:cNvPr id="17" name="Freccia in giù 20"/>
          <p:cNvSpPr/>
          <p:nvPr/>
        </p:nvSpPr>
        <p:spPr bwMode="auto">
          <a:xfrm flipV="1">
            <a:off x="2662238" y="4252913"/>
            <a:ext cx="384175" cy="466725"/>
          </a:xfrm>
          <a:prstGeom prst="downArrow">
            <a:avLst/>
          </a:prstGeom>
          <a:solidFill>
            <a:srgbClr val="FFE43F"/>
          </a:solidFill>
          <a:ln w="9525">
            <a:solidFill>
              <a:srgbClr val="F0781E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8" name="Freccia in giù 23"/>
          <p:cNvSpPr/>
          <p:nvPr/>
        </p:nvSpPr>
        <p:spPr bwMode="auto">
          <a:xfrm flipV="1">
            <a:off x="5165725" y="4252913"/>
            <a:ext cx="384175" cy="466725"/>
          </a:xfrm>
          <a:prstGeom prst="downArrow">
            <a:avLst/>
          </a:prstGeom>
          <a:solidFill>
            <a:srgbClr val="FFE43F"/>
          </a:solidFill>
          <a:ln w="9525">
            <a:solidFill>
              <a:srgbClr val="F0781E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9" name="Rettangolo arrotondato 25"/>
          <p:cNvSpPr>
            <a:spLocks noChangeArrowheads="1"/>
          </p:cNvSpPr>
          <p:nvPr/>
        </p:nvSpPr>
        <p:spPr bwMode="auto">
          <a:xfrm>
            <a:off x="841375" y="1195388"/>
            <a:ext cx="1641475" cy="534987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modelling enclosure</a:t>
            </a:r>
          </a:p>
          <a:p>
            <a:pPr algn="ctr"/>
            <a:r>
              <a:rPr lang="it-IT" altLang="en-US" sz="1400">
                <a:solidFill>
                  <a:srgbClr val="466E37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structural response</a:t>
            </a:r>
          </a:p>
        </p:txBody>
      </p:sp>
      <p:sp>
        <p:nvSpPr>
          <p:cNvPr id="20" name="CasellaDiTesto 27"/>
          <p:cNvSpPr txBox="1">
            <a:spLocks noChangeArrowheads="1"/>
          </p:cNvSpPr>
          <p:nvPr/>
        </p:nvSpPr>
        <p:spPr bwMode="auto">
          <a:xfrm>
            <a:off x="2290763" y="1914525"/>
            <a:ext cx="1120775" cy="646113"/>
          </a:xfrm>
          <a:prstGeom prst="rect">
            <a:avLst/>
          </a:prstGeom>
          <a:noFill/>
          <a:ln w="1905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en-US" sz="1200"/>
              <a:t>enclosure characteristic data</a:t>
            </a:r>
            <a:endParaRPr lang="en-US" altLang="en-US" sz="1200"/>
          </a:p>
        </p:txBody>
      </p:sp>
      <p:sp>
        <p:nvSpPr>
          <p:cNvPr id="21" name="Freccia in giù 28"/>
          <p:cNvSpPr/>
          <p:nvPr/>
        </p:nvSpPr>
        <p:spPr bwMode="auto">
          <a:xfrm>
            <a:off x="2662238" y="2584450"/>
            <a:ext cx="384175" cy="465138"/>
          </a:xfrm>
          <a:prstGeom prst="downArrow">
            <a:avLst/>
          </a:prstGeom>
          <a:solidFill>
            <a:srgbClr val="FFE43F"/>
          </a:solidFill>
          <a:ln w="9525">
            <a:solidFill>
              <a:srgbClr val="F0781E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2" name="CasellaDiTesto 30"/>
          <p:cNvSpPr txBox="1">
            <a:spLocks noChangeArrowheads="1"/>
          </p:cNvSpPr>
          <p:nvPr/>
        </p:nvSpPr>
        <p:spPr bwMode="auto">
          <a:xfrm>
            <a:off x="5945188" y="2557463"/>
            <a:ext cx="923925" cy="831850"/>
          </a:xfrm>
          <a:prstGeom prst="rect">
            <a:avLst/>
          </a:prstGeom>
          <a:noFill/>
          <a:ln w="19050">
            <a:solidFill>
              <a:srgbClr val="466E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92075" indent="-92075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it-IT" altLang="en-US" sz="1200" b="1">
                <a:solidFill>
                  <a:srgbClr val="783C0F"/>
                </a:solidFill>
              </a:rPr>
              <a:t>pressure field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en-US" sz="1200" b="1">
                <a:solidFill>
                  <a:srgbClr val="783C0F"/>
                </a:solidFill>
              </a:rPr>
              <a:t>flame front</a:t>
            </a:r>
            <a:endParaRPr lang="en-US" altLang="en-US" sz="1200" b="1">
              <a:solidFill>
                <a:srgbClr val="783C0F"/>
              </a:solidFill>
            </a:endParaRPr>
          </a:p>
        </p:txBody>
      </p:sp>
      <p:sp>
        <p:nvSpPr>
          <p:cNvPr id="23" name="Freccia in giù 31"/>
          <p:cNvSpPr/>
          <p:nvPr/>
        </p:nvSpPr>
        <p:spPr bwMode="auto">
          <a:xfrm flipV="1">
            <a:off x="6219825" y="1614488"/>
            <a:ext cx="384175" cy="892175"/>
          </a:xfrm>
          <a:prstGeom prst="downArrow">
            <a:avLst/>
          </a:prstGeom>
          <a:solidFill>
            <a:srgbClr val="F0781E"/>
          </a:solidFill>
          <a:ln w="28575">
            <a:solidFill>
              <a:srgbClr val="783C0F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4" name="Documento 32"/>
          <p:cNvSpPr>
            <a:spLocks noChangeArrowheads="1"/>
          </p:cNvSpPr>
          <p:nvPr/>
        </p:nvSpPr>
        <p:spPr bwMode="auto">
          <a:xfrm>
            <a:off x="4646613" y="4748213"/>
            <a:ext cx="1422400" cy="1490662"/>
          </a:xfrm>
          <a:prstGeom prst="flowChartDocument">
            <a:avLst/>
          </a:prstGeom>
          <a:noFill/>
          <a:ln w="1905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92075" indent="-92075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cloud position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ignition position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ignition delay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venting layout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configuration of doors&amp;panels</a:t>
            </a:r>
          </a:p>
        </p:txBody>
      </p:sp>
      <p:sp>
        <p:nvSpPr>
          <p:cNvPr id="25" name="Documento 35"/>
          <p:cNvSpPr>
            <a:spLocks noChangeArrowheads="1"/>
          </p:cNvSpPr>
          <p:nvPr/>
        </p:nvSpPr>
        <p:spPr bwMode="auto">
          <a:xfrm>
            <a:off x="2117725" y="4748213"/>
            <a:ext cx="1473200" cy="803275"/>
          </a:xfrm>
          <a:prstGeom prst="flowChartDocument">
            <a:avLst/>
          </a:prstGeom>
          <a:noFill/>
          <a:ln w="1905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92075" indent="-92075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pyrolysis reaction duration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oil mist amount</a:t>
            </a:r>
          </a:p>
        </p:txBody>
      </p:sp>
      <p:sp>
        <p:nvSpPr>
          <p:cNvPr id="26" name="Documento 36"/>
          <p:cNvSpPr>
            <a:spLocks noChangeArrowheads="1"/>
          </p:cNvSpPr>
          <p:nvPr/>
        </p:nvSpPr>
        <p:spPr bwMode="auto">
          <a:xfrm>
            <a:off x="103188" y="4748213"/>
            <a:ext cx="1206500" cy="1031875"/>
          </a:xfrm>
          <a:prstGeom prst="flowChartDocument">
            <a:avLst/>
          </a:prstGeom>
          <a:noFill/>
          <a:ln w="1905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92075" indent="-92075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operation conditions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fault location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arc duration</a:t>
            </a:r>
          </a:p>
        </p:txBody>
      </p:sp>
      <p:sp>
        <p:nvSpPr>
          <p:cNvPr id="27" name="Decisione 40"/>
          <p:cNvSpPr>
            <a:spLocks noChangeArrowheads="1"/>
          </p:cNvSpPr>
          <p:nvPr/>
        </p:nvSpPr>
        <p:spPr bwMode="auto">
          <a:xfrm>
            <a:off x="5918200" y="601663"/>
            <a:ext cx="987425" cy="960437"/>
          </a:xfrm>
          <a:prstGeom prst="flowChartDecision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en-US" sz="1400">
                <a:solidFill>
                  <a:srgbClr val="FF0000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external</a:t>
            </a:r>
          </a:p>
          <a:p>
            <a:pPr algn="ctr"/>
            <a:r>
              <a:rPr lang="it-IT" altLang="en-US" sz="1400">
                <a:solidFill>
                  <a:srgbClr val="FF0000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effects</a:t>
            </a:r>
            <a:endParaRPr lang="en-US" altLang="en-US" sz="1400">
              <a:solidFill>
                <a:srgbClr val="FF0000"/>
              </a:solidFill>
              <a:latin typeface="Myriad Pro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8" name="Decisione 43"/>
          <p:cNvSpPr>
            <a:spLocks noChangeArrowheads="1"/>
          </p:cNvSpPr>
          <p:nvPr/>
        </p:nvSpPr>
        <p:spPr bwMode="auto">
          <a:xfrm>
            <a:off x="8062913" y="2284413"/>
            <a:ext cx="987425" cy="960437"/>
          </a:xfrm>
          <a:prstGeom prst="flowChartDecision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en-US" sz="1400">
                <a:solidFill>
                  <a:srgbClr val="FF0000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internal</a:t>
            </a:r>
          </a:p>
          <a:p>
            <a:pPr algn="ctr"/>
            <a:r>
              <a:rPr lang="it-IT" altLang="en-US" sz="1400">
                <a:solidFill>
                  <a:srgbClr val="FF0000"/>
                </a:solidFill>
                <a:latin typeface="Myriad Pro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effects</a:t>
            </a:r>
            <a:endParaRPr lang="en-US" altLang="en-US" sz="1400">
              <a:solidFill>
                <a:srgbClr val="FF0000"/>
              </a:solidFill>
              <a:latin typeface="Myriad Pro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9" name="Freccia a destra 45"/>
          <p:cNvSpPr/>
          <p:nvPr/>
        </p:nvSpPr>
        <p:spPr bwMode="auto">
          <a:xfrm>
            <a:off x="3475038" y="3459163"/>
            <a:ext cx="1276350" cy="411162"/>
          </a:xfrm>
          <a:prstGeom prst="rightArrow">
            <a:avLst/>
          </a:prstGeom>
          <a:solidFill>
            <a:srgbClr val="F0781E"/>
          </a:solidFill>
          <a:ln w="28575">
            <a:solidFill>
              <a:srgbClr val="783C0F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0" name="Freccia a destra 46"/>
          <p:cNvSpPr/>
          <p:nvPr/>
        </p:nvSpPr>
        <p:spPr bwMode="auto">
          <a:xfrm>
            <a:off x="1312863" y="3459163"/>
            <a:ext cx="954087" cy="411162"/>
          </a:xfrm>
          <a:prstGeom prst="rightArrow">
            <a:avLst/>
          </a:prstGeom>
          <a:solidFill>
            <a:srgbClr val="F0781E"/>
          </a:solidFill>
          <a:ln w="28575">
            <a:solidFill>
              <a:srgbClr val="783C0F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1" name="CasellaDiTesto 47"/>
          <p:cNvSpPr txBox="1">
            <a:spLocks noChangeArrowheads="1"/>
          </p:cNvSpPr>
          <p:nvPr/>
        </p:nvSpPr>
        <p:spPr bwMode="auto">
          <a:xfrm>
            <a:off x="4933950" y="2098675"/>
            <a:ext cx="846138" cy="461963"/>
          </a:xfrm>
          <a:prstGeom prst="rect">
            <a:avLst/>
          </a:prstGeom>
          <a:noFill/>
          <a:ln w="1905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en-US" sz="1200"/>
              <a:t>geometry data</a:t>
            </a:r>
            <a:endParaRPr lang="en-US" altLang="en-US" sz="1200"/>
          </a:p>
        </p:txBody>
      </p:sp>
      <p:sp>
        <p:nvSpPr>
          <p:cNvPr id="32" name="CasellaDiTesto 48"/>
          <p:cNvSpPr txBox="1">
            <a:spLocks noChangeArrowheads="1"/>
          </p:cNvSpPr>
          <p:nvPr/>
        </p:nvSpPr>
        <p:spPr bwMode="auto">
          <a:xfrm>
            <a:off x="6948488" y="1728788"/>
            <a:ext cx="1100137" cy="831850"/>
          </a:xfrm>
          <a:prstGeom prst="rect">
            <a:avLst/>
          </a:prstGeom>
          <a:noFill/>
          <a:ln w="1905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en-US" sz="1200"/>
              <a:t>geometry data (concrete and rebars)</a:t>
            </a:r>
          </a:p>
        </p:txBody>
      </p:sp>
      <p:sp>
        <p:nvSpPr>
          <p:cNvPr id="33" name="Freccia in giù 49"/>
          <p:cNvSpPr/>
          <p:nvPr/>
        </p:nvSpPr>
        <p:spPr bwMode="auto">
          <a:xfrm>
            <a:off x="5165725" y="2584450"/>
            <a:ext cx="384175" cy="465138"/>
          </a:xfrm>
          <a:prstGeom prst="downArrow">
            <a:avLst/>
          </a:prstGeom>
          <a:solidFill>
            <a:srgbClr val="FFE43F"/>
          </a:solidFill>
          <a:ln w="9525">
            <a:solidFill>
              <a:srgbClr val="F0781E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4" name="Documento 50"/>
          <p:cNvSpPr>
            <a:spLocks noChangeArrowheads="1"/>
          </p:cNvSpPr>
          <p:nvPr/>
        </p:nvSpPr>
        <p:spPr bwMode="auto">
          <a:xfrm>
            <a:off x="6916738" y="4748213"/>
            <a:ext cx="1198562" cy="1490662"/>
          </a:xfrm>
          <a:prstGeom prst="flowChartDocument">
            <a:avLst/>
          </a:prstGeom>
          <a:noFill/>
          <a:ln w="19050">
            <a:solidFill>
              <a:srgbClr val="783C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92075" indent="-92075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material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boundary conditions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other loads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en-US" sz="1200"/>
              <a:t>load combinations</a:t>
            </a:r>
          </a:p>
        </p:txBody>
      </p:sp>
      <p:sp>
        <p:nvSpPr>
          <p:cNvPr id="35" name="Freccia angolare in su 41"/>
          <p:cNvSpPr/>
          <p:nvPr/>
        </p:nvSpPr>
        <p:spPr bwMode="auto">
          <a:xfrm flipV="1">
            <a:off x="2516188" y="1352550"/>
            <a:ext cx="530225" cy="533400"/>
          </a:xfrm>
          <a:prstGeom prst="bentUpArrow">
            <a:avLst>
              <a:gd name="adj1" fmla="val 39767"/>
              <a:gd name="adj2" fmla="val 42451"/>
              <a:gd name="adj3" fmla="val 40730"/>
            </a:avLst>
          </a:prstGeom>
          <a:solidFill>
            <a:srgbClr val="FFE43F"/>
          </a:solidFill>
          <a:ln w="9525">
            <a:solidFill>
              <a:srgbClr val="F0781E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6" name="Freccia in giù 52"/>
          <p:cNvSpPr/>
          <p:nvPr/>
        </p:nvSpPr>
        <p:spPr bwMode="auto">
          <a:xfrm>
            <a:off x="7273925" y="2584450"/>
            <a:ext cx="384175" cy="465138"/>
          </a:xfrm>
          <a:prstGeom prst="downArrow">
            <a:avLst/>
          </a:prstGeom>
          <a:solidFill>
            <a:srgbClr val="FFE43F"/>
          </a:solidFill>
          <a:ln w="9525">
            <a:solidFill>
              <a:srgbClr val="F0781E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7" name="Freccia angolare in su 53"/>
          <p:cNvSpPr/>
          <p:nvPr/>
        </p:nvSpPr>
        <p:spPr bwMode="auto">
          <a:xfrm>
            <a:off x="8056563" y="3311525"/>
            <a:ext cx="703262" cy="477838"/>
          </a:xfrm>
          <a:prstGeom prst="bentUpArrow">
            <a:avLst>
              <a:gd name="adj1" fmla="val 39767"/>
              <a:gd name="adj2" fmla="val 42451"/>
              <a:gd name="adj3" fmla="val 40730"/>
            </a:avLst>
          </a:prstGeom>
          <a:solidFill>
            <a:srgbClr val="F0781E"/>
          </a:solidFill>
          <a:ln w="28575">
            <a:solidFill>
              <a:srgbClr val="783C0F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8" name="Freccia in giù 54"/>
          <p:cNvSpPr/>
          <p:nvPr/>
        </p:nvSpPr>
        <p:spPr bwMode="auto">
          <a:xfrm flipV="1">
            <a:off x="7305675" y="4252913"/>
            <a:ext cx="384175" cy="466725"/>
          </a:xfrm>
          <a:prstGeom prst="downArrow">
            <a:avLst/>
          </a:prstGeom>
          <a:solidFill>
            <a:srgbClr val="FFE43F"/>
          </a:solidFill>
          <a:ln w="9525">
            <a:solidFill>
              <a:srgbClr val="F0781E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9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141658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0" y="86155"/>
            <a:ext cx="8826500" cy="940443"/>
          </a:xfrm>
        </p:spPr>
        <p:txBody>
          <a:bodyPr>
            <a:noAutofit/>
          </a:bodyPr>
          <a:lstStyle/>
          <a:p>
            <a:r>
              <a:rPr lang="en-GB" sz="3600" dirty="0"/>
              <a:t>Checking external </a:t>
            </a:r>
            <a:r>
              <a:rPr lang="en-GB" sz="3600" dirty="0" smtClean="0"/>
              <a:t>and structural effects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374" y="1541780"/>
            <a:ext cx="8686800" cy="418027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en-GB" sz="1600" u="sng" dirty="0" smtClean="0"/>
              <a:t>External Effects</a:t>
            </a:r>
            <a:r>
              <a:rPr lang="en-GB" sz="1600" dirty="0" smtClean="0"/>
              <a:t>: </a:t>
            </a:r>
            <a:r>
              <a:rPr lang="en-GB" sz="1600" dirty="0"/>
              <a:t>Seveso directives</a:t>
            </a:r>
          </a:p>
          <a:p>
            <a:endParaRPr lang="en-GB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936293"/>
            <a:ext cx="1781175" cy="2596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74" y="1936293"/>
            <a:ext cx="1895961" cy="2596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65" y="2559881"/>
            <a:ext cx="4656909" cy="101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tangolo arrotondato 1"/>
          <p:cNvSpPr/>
          <p:nvPr/>
        </p:nvSpPr>
        <p:spPr bwMode="auto">
          <a:xfrm>
            <a:off x="7829550" y="2983188"/>
            <a:ext cx="1194624" cy="209550"/>
          </a:xfrm>
          <a:prstGeom prst="roundRect">
            <a:avLst/>
          </a:prstGeom>
          <a:noFill/>
          <a:ln w="38100">
            <a:solidFill>
              <a:srgbClr val="F0781E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tabLst>
                <a:tab pos="3406775" algn="ctr"/>
              </a:tabLst>
              <a:defRPr/>
            </a:pPr>
            <a:endParaRPr lang="en-US" sz="1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57175" y="4806160"/>
            <a:ext cx="8886825" cy="788957"/>
          </a:xfrm>
          <a:prstGeom prst="rect">
            <a:avLst/>
          </a:prstGeom>
        </p:spPr>
        <p:txBody>
          <a:bodyPr vert="horz">
            <a:noAutofit/>
          </a:bodyPr>
          <a:lstStyle>
            <a:lvl1pPr marL="49377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Arial"/>
              <a:buChar char="•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25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2708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5316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0492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Font typeface="Arial"/>
              <a:buNone/>
            </a:pPr>
            <a:r>
              <a:rPr lang="en-GB" sz="1600" u="sng" dirty="0" smtClean="0"/>
              <a:t>Structural Effects</a:t>
            </a:r>
            <a:r>
              <a:rPr lang="en-GB" sz="1600" dirty="0" smtClean="0"/>
              <a:t>:</a:t>
            </a:r>
          </a:p>
          <a:p>
            <a:pPr marL="36576" indent="0">
              <a:buFont typeface="Arial"/>
              <a:buNone/>
            </a:pPr>
            <a:r>
              <a:rPr lang="en-GB" sz="1600" i="1" dirty="0" smtClean="0"/>
              <a:t>Building 245</a:t>
            </a:r>
            <a:r>
              <a:rPr lang="en-GB" sz="1600" dirty="0" smtClean="0"/>
              <a:t>: Serviceability Limit State (SLS) - </a:t>
            </a:r>
            <a:r>
              <a:rPr lang="en-US" sz="1600" dirty="0" smtClean="0"/>
              <a:t>The material shall not present any irreversible damage</a:t>
            </a:r>
          </a:p>
          <a:p>
            <a:pPr marL="36576" indent="0">
              <a:buFont typeface="Arial"/>
              <a:buNone/>
            </a:pPr>
            <a:r>
              <a:rPr lang="en-US" sz="1600" i="1" dirty="0" smtClean="0"/>
              <a:t>Containers: </a:t>
            </a:r>
            <a:r>
              <a:rPr lang="en-US" sz="1600" dirty="0" smtClean="0"/>
              <a:t>Ultimate Limit State (ULS) – The materials shall not achieve the rupture threshold</a:t>
            </a:r>
            <a:endParaRPr lang="en-GB" sz="1600" i="1" dirty="0" smtClean="0"/>
          </a:p>
          <a:p>
            <a:endParaRPr lang="en-GB" sz="1600" dirty="0"/>
          </a:p>
        </p:txBody>
      </p:sp>
      <p:sp>
        <p:nvSpPr>
          <p:cNvPr id="13" name="Rectangle 12"/>
          <p:cNvSpPr/>
          <p:nvPr/>
        </p:nvSpPr>
        <p:spPr>
          <a:xfrm>
            <a:off x="337374" y="909420"/>
            <a:ext cx="5682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u="sng" dirty="0"/>
              <a:t>Definition of admissible threshold values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163517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245 – POPS-B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5606"/>
            <a:ext cx="8226854" cy="2157427"/>
          </a:xfrm>
        </p:spPr>
        <p:txBody>
          <a:bodyPr>
            <a:normAutofit fontScale="70000" lnSpcReduction="20000"/>
          </a:bodyPr>
          <a:lstStyle/>
          <a:p>
            <a:pPr marL="36576" indent="0">
              <a:buNone/>
            </a:pPr>
            <a:r>
              <a:rPr lang="en-GB" dirty="0" smtClean="0"/>
              <a:t>Building 245 is </a:t>
            </a:r>
            <a:r>
              <a:rPr lang="en-GB" dirty="0"/>
              <a:t>foreseen </a:t>
            </a:r>
            <a:r>
              <a:rPr lang="en-GB" dirty="0" smtClean="0"/>
              <a:t>to house </a:t>
            </a:r>
            <a:r>
              <a:rPr lang="en-GB" dirty="0"/>
              <a:t>the new Main Power Supply of the PS Booster accelerator ring, in the frame of the 2 GeV energy increase requested by the LHC Injectors Upgrade (LIU) program. </a:t>
            </a:r>
          </a:p>
          <a:p>
            <a:pPr marL="36576" indent="0">
              <a:buNone/>
            </a:pPr>
            <a:r>
              <a:rPr lang="en-GB" dirty="0"/>
              <a:t>This building is made of two parts:</a:t>
            </a:r>
          </a:p>
          <a:p>
            <a:r>
              <a:rPr lang="en-GB" dirty="0"/>
              <a:t>Converters Hall - two story steel building 14.20  x 20.90 x 15 m</a:t>
            </a:r>
          </a:p>
          <a:p>
            <a:r>
              <a:rPr lang="en-GB" dirty="0"/>
              <a:t>Technical building - two story concrete building 9.6 x 19.55 x 7.85 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84"/>
          <a:stretch>
            <a:fillRect/>
          </a:stretch>
        </p:blipFill>
        <p:spPr bwMode="auto">
          <a:xfrm>
            <a:off x="1101725" y="3319463"/>
            <a:ext cx="6911975" cy="29908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343181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245 – POPS-B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5605"/>
            <a:ext cx="3724102" cy="4742685"/>
          </a:xfrm>
        </p:spPr>
        <p:txBody>
          <a:bodyPr>
            <a:noAutofit/>
          </a:bodyPr>
          <a:lstStyle/>
          <a:p>
            <a:pPr marL="36576" indent="0">
              <a:buNone/>
            </a:pPr>
            <a:r>
              <a:rPr lang="en-GB" sz="1400" dirty="0"/>
              <a:t>The Technical Building is divided in the following main rooms listed by floor</a:t>
            </a:r>
            <a:r>
              <a:rPr lang="en-GB" sz="1400" dirty="0" smtClean="0"/>
              <a:t>:</a:t>
            </a:r>
          </a:p>
          <a:p>
            <a:pPr marL="36576" indent="0">
              <a:buNone/>
            </a:pPr>
            <a:endParaRPr lang="en-GB" sz="1400" dirty="0"/>
          </a:p>
          <a:p>
            <a:pPr marL="36576" indent="0">
              <a:buNone/>
            </a:pPr>
            <a:r>
              <a:rPr lang="en-GB" sz="1400" b="1" u="sng" dirty="0"/>
              <a:t>Ground floor</a:t>
            </a:r>
          </a:p>
          <a:p>
            <a:r>
              <a:rPr lang="en-GB" sz="1400" dirty="0"/>
              <a:t>Technical Room (S-402) with the pumping station equipment and the electrical cabinets needed for its operation;</a:t>
            </a:r>
          </a:p>
          <a:p>
            <a:r>
              <a:rPr lang="en-GB" sz="1400" dirty="0">
                <a:solidFill>
                  <a:srgbClr val="FF0000"/>
                </a:solidFill>
              </a:rPr>
              <a:t>One room for capacitor banks (S-401);</a:t>
            </a:r>
          </a:p>
          <a:p>
            <a:r>
              <a:rPr lang="en-GB" sz="1400" dirty="0"/>
              <a:t>Reference Magnet room (S-403) with magnetic field measuring equipment (a magnet and some electronics</a:t>
            </a:r>
            <a:r>
              <a:rPr lang="en-GB" sz="1400" dirty="0" smtClean="0"/>
              <a:t>).</a:t>
            </a:r>
          </a:p>
          <a:p>
            <a:pPr marL="36576" indent="0">
              <a:buNone/>
            </a:pPr>
            <a:endParaRPr lang="en-GB" sz="1400" dirty="0"/>
          </a:p>
          <a:p>
            <a:pPr marL="36576" indent="0">
              <a:buNone/>
            </a:pPr>
            <a:r>
              <a:rPr lang="en-GB" sz="1400" b="1" u="sng" dirty="0"/>
              <a:t>First floor</a:t>
            </a:r>
          </a:p>
          <a:p>
            <a:r>
              <a:rPr lang="en-GB" sz="1400" dirty="0">
                <a:solidFill>
                  <a:srgbClr val="FF0000"/>
                </a:solidFill>
              </a:rPr>
              <a:t>Two rooms for capacitor banks (R-401 and R-403);</a:t>
            </a:r>
          </a:p>
          <a:p>
            <a:r>
              <a:rPr lang="en-GB" sz="1400" dirty="0"/>
              <a:t>EL Room (R-004) with electric switchgears and UPS systems.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344" y="1186794"/>
            <a:ext cx="4147528" cy="238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344" y="3719333"/>
            <a:ext cx="3923954" cy="224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/>
          <p:cNvSpPr/>
          <p:nvPr/>
        </p:nvSpPr>
        <p:spPr>
          <a:xfrm rot="2450165">
            <a:off x="6988648" y="2037112"/>
            <a:ext cx="603947" cy="82423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 rot="2980010">
            <a:off x="6757340" y="4577776"/>
            <a:ext cx="743551" cy="131561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308260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14" y="195602"/>
            <a:ext cx="9040986" cy="940443"/>
          </a:xfrm>
        </p:spPr>
        <p:txBody>
          <a:bodyPr>
            <a:normAutofit/>
          </a:bodyPr>
          <a:lstStyle/>
          <a:p>
            <a:r>
              <a:rPr lang="en-GB" sz="4400" dirty="0" smtClean="0"/>
              <a:t>New Containers - POPS</a:t>
            </a:r>
            <a:endParaRPr lang="en-GB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0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380" y="1401988"/>
            <a:ext cx="3723120" cy="2262096"/>
          </a:xfrm>
          <a:prstGeom prst="rect">
            <a:avLst/>
          </a:prstGeom>
        </p:spPr>
      </p:pic>
      <p:pic>
        <p:nvPicPr>
          <p:cNvPr id="1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414" y="3808651"/>
            <a:ext cx="3720086" cy="22602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33" y="1429518"/>
            <a:ext cx="4498010" cy="4105566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160223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14" y="-37155"/>
            <a:ext cx="8725101" cy="940443"/>
          </a:xfrm>
        </p:spPr>
        <p:txBody>
          <a:bodyPr>
            <a:normAutofit fontScale="90000"/>
          </a:bodyPr>
          <a:lstStyle/>
          <a:p>
            <a:r>
              <a:rPr lang="en-GB" sz="4400" dirty="0"/>
              <a:t>Characterization of the electrical fault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0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61" y="1664966"/>
            <a:ext cx="5917221" cy="159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ttangolo 2"/>
          <p:cNvSpPr>
            <a:spLocks noChangeArrowheads="1"/>
          </p:cNvSpPr>
          <p:nvPr/>
        </p:nvSpPr>
        <p:spPr bwMode="auto">
          <a:xfrm>
            <a:off x="88660" y="695470"/>
            <a:ext cx="8833024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marL="36576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</a:pPr>
            <a:r>
              <a:rPr lang="en-US" altLang="en-US" sz="1900" dirty="0" smtClean="0">
                <a:solidFill>
                  <a:schemeClr val="tx1"/>
                </a:solidFill>
                <a:latin typeface="+mn-lt"/>
              </a:rPr>
              <a:t>The </a:t>
            </a:r>
            <a:r>
              <a:rPr lang="en-US" altLang="en-US" sz="1900" dirty="0">
                <a:solidFill>
                  <a:schemeClr val="tx1"/>
                </a:solidFill>
                <a:latin typeface="+mn-lt"/>
              </a:rPr>
              <a:t>power supply is composed by a step-down three phase transformer, an Active Front End (AFE) converter with associated filtering elements, one storage capacitor bank and one DCDC converter supplying the load.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3254233"/>
            <a:ext cx="8921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</a:pPr>
            <a:r>
              <a:rPr lang="en-GB" altLang="en-US" dirty="0"/>
              <a:t>The capacitors of the bank (Cs) are arranged in two sub-groups, Cs1 and Cs2 electrically connected in parallel.</a:t>
            </a:r>
          </a:p>
        </p:txBody>
      </p:sp>
      <p:pic>
        <p:nvPicPr>
          <p:cNvPr id="44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76" y="3898977"/>
            <a:ext cx="3859213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Immagine 48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976" y="3900564"/>
            <a:ext cx="29464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294344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14" y="-37155"/>
            <a:ext cx="8725101" cy="940443"/>
          </a:xfrm>
        </p:spPr>
        <p:txBody>
          <a:bodyPr>
            <a:normAutofit fontScale="90000"/>
          </a:bodyPr>
          <a:lstStyle/>
          <a:p>
            <a:r>
              <a:rPr lang="en-GB" sz="4400" dirty="0"/>
              <a:t>Characterization of the electrical fault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1" name="Rettangolo 2"/>
          <p:cNvSpPr>
            <a:spLocks noChangeArrowheads="1"/>
          </p:cNvSpPr>
          <p:nvPr/>
        </p:nvSpPr>
        <p:spPr bwMode="auto">
          <a:xfrm>
            <a:off x="174663" y="903288"/>
            <a:ext cx="4114704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marL="36576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</a:pPr>
            <a:r>
              <a:rPr lang="en-GB" altLang="en-US" sz="2000" dirty="0">
                <a:solidFill>
                  <a:schemeClr val="tx1"/>
                </a:solidFill>
                <a:latin typeface="+mn-lt"/>
              </a:rPr>
              <a:t>A line model has been developed in order to simulate the </a:t>
            </a:r>
            <a:r>
              <a:rPr lang="en-GB" altLang="en-US" sz="2000" dirty="0" smtClean="0">
                <a:solidFill>
                  <a:schemeClr val="tx1"/>
                </a:solidFill>
                <a:latin typeface="+mn-lt"/>
              </a:rPr>
              <a:t>behaviour </a:t>
            </a:r>
            <a:r>
              <a:rPr lang="en-GB" altLang="en-US" sz="2000" dirty="0">
                <a:solidFill>
                  <a:schemeClr val="tx1"/>
                </a:solidFill>
                <a:latin typeface="+mn-lt"/>
              </a:rPr>
              <a:t>of the capacitor bank under fault conditions. Current transient has been calculated</a:t>
            </a:r>
            <a:r>
              <a:rPr lang="en-GB" altLang="en-US" sz="2000" dirty="0" smtClean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36576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</a:pPr>
            <a:r>
              <a:rPr lang="en-GB" altLang="en-US" sz="2000" dirty="0">
                <a:solidFill>
                  <a:schemeClr val="tx1"/>
                </a:solidFill>
                <a:latin typeface="+mn-lt"/>
              </a:rPr>
              <a:t>The arc voltage is depending on the arc length.</a:t>
            </a:r>
          </a:p>
          <a:p>
            <a:pPr marL="36576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</a:pPr>
            <a:r>
              <a:rPr lang="en-GB" altLang="en-US" sz="2000" dirty="0">
                <a:solidFill>
                  <a:schemeClr val="tx1"/>
                </a:solidFill>
                <a:latin typeface="+mn-lt"/>
              </a:rPr>
              <a:t>A representative arc length based on internal geometry of the component is adopted</a:t>
            </a:r>
            <a:r>
              <a:rPr lang="en-GB" altLang="en-US" sz="2000" dirty="0" smtClean="0">
                <a:solidFill>
                  <a:schemeClr val="tx1"/>
                </a:solidFill>
                <a:latin typeface="+mn-lt"/>
              </a:rPr>
              <a:t>.</a:t>
            </a:r>
            <a:endParaRPr lang="en-GB" altLang="en-US" sz="2000" dirty="0">
              <a:solidFill>
                <a:schemeClr val="tx1"/>
              </a:solidFill>
              <a:latin typeface="+mn-lt"/>
            </a:endParaRPr>
          </a:p>
          <a:p>
            <a:pPr marL="36576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</a:pPr>
            <a:r>
              <a:rPr lang="en-GB" altLang="en-US" sz="2000" dirty="0">
                <a:solidFill>
                  <a:schemeClr val="tx1"/>
                </a:solidFill>
                <a:latin typeface="+mn-lt"/>
              </a:rPr>
              <a:t>Finally the cumulated arc energy transient curve is obtained</a:t>
            </a:r>
            <a:r>
              <a:rPr lang="en-GB" altLang="en-US" sz="2000" dirty="0" smtClean="0">
                <a:solidFill>
                  <a:schemeClr val="tx1"/>
                </a:solidFill>
                <a:latin typeface="+mn-lt"/>
              </a:rPr>
              <a:t>.</a:t>
            </a:r>
            <a:endParaRPr lang="en-GB" altLang="en-US" sz="2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316" y="903288"/>
            <a:ext cx="3478213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" t="2023" r="1472" b="2901"/>
          <a:stretch>
            <a:fillRect/>
          </a:stretch>
        </p:blipFill>
        <p:spPr bwMode="auto">
          <a:xfrm>
            <a:off x="4558866" y="3708401"/>
            <a:ext cx="3641725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264088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14" y="195602"/>
            <a:ext cx="9040986" cy="940443"/>
          </a:xfrm>
        </p:spPr>
        <p:txBody>
          <a:bodyPr>
            <a:normAutofit fontScale="90000"/>
          </a:bodyPr>
          <a:lstStyle/>
          <a:p>
            <a:r>
              <a:rPr lang="en-GB" sz="4400" dirty="0" smtClean="0"/>
              <a:t>Modelling the primary and the secondary explosions</a:t>
            </a:r>
            <a:endParaRPr lang="en-GB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1" r="8240"/>
          <a:stretch>
            <a:fillRect/>
          </a:stretch>
        </p:blipFill>
        <p:spPr bwMode="auto">
          <a:xfrm>
            <a:off x="4840287" y="3465801"/>
            <a:ext cx="3846513" cy="257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9"/>
          <p:cNvPicPr>
            <a:picLocks noChangeAspect="1"/>
          </p:cNvPicPr>
          <p:nvPr/>
        </p:nvPicPr>
        <p:blipFill>
          <a:blip r:embed="rId3">
            <a:clrChange>
              <a:clrFrom>
                <a:srgbClr val="B3B3B3"/>
              </a:clrFrom>
              <a:clrTo>
                <a:srgbClr val="B3B3B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012" y="277303"/>
            <a:ext cx="2154091" cy="3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magine 8" descr="\\nb-01\progetti01\CERN\FLACS\blast scenarios standard approach\model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75" y="1742939"/>
            <a:ext cx="4462425" cy="417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873" y="729904"/>
            <a:ext cx="1955752" cy="2573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44426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14" y="195602"/>
            <a:ext cx="9040986" cy="940443"/>
          </a:xfrm>
        </p:spPr>
        <p:txBody>
          <a:bodyPr>
            <a:normAutofit fontScale="90000"/>
          </a:bodyPr>
          <a:lstStyle/>
          <a:p>
            <a:r>
              <a:rPr lang="en-GB" sz="4400" dirty="0" smtClean="0"/>
              <a:t>Modelling the primary and the secondary explosions</a:t>
            </a:r>
            <a:endParaRPr lang="en-GB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0" name="Rettangolo 4"/>
          <p:cNvSpPr>
            <a:spLocks noChangeArrowheads="1"/>
          </p:cNvSpPr>
          <p:nvPr/>
        </p:nvSpPr>
        <p:spPr bwMode="auto">
          <a:xfrm>
            <a:off x="103014" y="1433513"/>
            <a:ext cx="4289425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2286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marL="0" lvl="1" indent="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</a:pPr>
            <a:r>
              <a:rPr lang="it-IT" altLang="en-US" sz="2000" b="1" u="sng" dirty="0" smtClean="0">
                <a:solidFill>
                  <a:schemeClr val="tx1"/>
                </a:solidFill>
                <a:latin typeface="+mn-lt"/>
              </a:rPr>
              <a:t>Considered Parameters:</a:t>
            </a: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it-IT" altLang="en-US" sz="2000" dirty="0" smtClean="0">
                <a:solidFill>
                  <a:schemeClr val="tx1"/>
                </a:solidFill>
                <a:latin typeface="+mn-lt"/>
              </a:rPr>
              <a:t>faulted </a:t>
            </a:r>
            <a:r>
              <a:rPr lang="it-IT" altLang="en-US" sz="2000" dirty="0">
                <a:solidFill>
                  <a:schemeClr val="tx1"/>
                </a:solidFill>
                <a:latin typeface="+mn-lt"/>
              </a:rPr>
              <a:t>cell position</a:t>
            </a: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/>
                </a:solidFill>
                <a:latin typeface="+mn-lt"/>
              </a:rPr>
              <a:t>geometry (doors and </a:t>
            </a:r>
            <a:r>
              <a:rPr lang="it-IT" altLang="en-US" sz="2000" dirty="0" smtClean="0">
                <a:solidFill>
                  <a:schemeClr val="tx1"/>
                </a:solidFill>
                <a:latin typeface="+mn-lt"/>
              </a:rPr>
              <a:t>venting areas </a:t>
            </a:r>
            <a:r>
              <a:rPr lang="it-IT" altLang="en-US" sz="2000" dirty="0">
                <a:solidFill>
                  <a:schemeClr val="tx1"/>
                </a:solidFill>
                <a:latin typeface="+mn-lt"/>
              </a:rPr>
              <a:t>configuration)</a:t>
            </a: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/>
                </a:solidFill>
                <a:latin typeface="+mn-lt"/>
              </a:rPr>
              <a:t>primary explosion modelling approach («well mixed»/ «burst»)</a:t>
            </a: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/>
                </a:solidFill>
                <a:latin typeface="+mn-lt"/>
              </a:rPr>
              <a:t>gas cloud position</a:t>
            </a: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/>
                </a:solidFill>
                <a:latin typeface="+mn-lt"/>
              </a:rPr>
              <a:t>ignition position (well mixed) / ignition delay (burst)</a:t>
            </a: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/>
                </a:solidFill>
                <a:latin typeface="+mn-lt"/>
              </a:rPr>
              <a:t>oil mist amount</a:t>
            </a:r>
          </a:p>
        </p:txBody>
      </p:sp>
      <p:grpSp>
        <p:nvGrpSpPr>
          <p:cNvPr id="11" name="Gruppo 7"/>
          <p:cNvGrpSpPr>
            <a:grpSpLocks/>
          </p:cNvGrpSpPr>
          <p:nvPr/>
        </p:nvGrpSpPr>
        <p:grpSpPr bwMode="auto">
          <a:xfrm>
            <a:off x="5680437" y="1729582"/>
            <a:ext cx="1900237" cy="2836862"/>
            <a:chOff x="6192962" y="1348966"/>
            <a:chExt cx="4220422" cy="5060887"/>
          </a:xfrm>
        </p:grpSpPr>
        <p:grpSp>
          <p:nvGrpSpPr>
            <p:cNvPr id="13" name="Gruppo 8"/>
            <p:cNvGrpSpPr>
              <a:grpSpLocks/>
            </p:cNvGrpSpPr>
            <p:nvPr/>
          </p:nvGrpSpPr>
          <p:grpSpPr bwMode="auto">
            <a:xfrm flipH="1">
              <a:off x="6855373" y="1348966"/>
              <a:ext cx="3558011" cy="5060887"/>
              <a:chOff x="905347" y="2118511"/>
              <a:chExt cx="8881449" cy="4399984"/>
            </a:xfrm>
          </p:grpSpPr>
          <p:sp>
            <p:nvSpPr>
              <p:cNvPr id="18" name="Rettangolo 11"/>
              <p:cNvSpPr/>
              <p:nvPr/>
            </p:nvSpPr>
            <p:spPr>
              <a:xfrm>
                <a:off x="905347" y="2118511"/>
                <a:ext cx="8880335" cy="4399984"/>
              </a:xfrm>
              <a:prstGeom prst="rect">
                <a:avLst/>
              </a:prstGeom>
              <a:noFill/>
              <a:ln w="571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500"/>
              </a:p>
            </p:txBody>
          </p:sp>
          <p:sp>
            <p:nvSpPr>
              <p:cNvPr id="19" name="Rettangolo 12"/>
              <p:cNvSpPr/>
              <p:nvPr/>
            </p:nvSpPr>
            <p:spPr>
              <a:xfrm>
                <a:off x="1178179" y="2404128"/>
                <a:ext cx="2121074" cy="1243420"/>
              </a:xfrm>
              <a:prstGeom prst="rect">
                <a:avLst/>
              </a:prstGeom>
              <a:solidFill>
                <a:srgbClr val="00B0F0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it-IT" sz="2500" dirty="0"/>
                  <a:t>3</a:t>
                </a:r>
                <a:endParaRPr lang="en-US" sz="2500" dirty="0"/>
              </a:p>
            </p:txBody>
          </p:sp>
          <p:sp>
            <p:nvSpPr>
              <p:cNvPr id="20" name="Rettangolo 13"/>
              <p:cNvSpPr/>
              <p:nvPr/>
            </p:nvSpPr>
            <p:spPr>
              <a:xfrm>
                <a:off x="1178179" y="5011617"/>
                <a:ext cx="2121074" cy="1243421"/>
              </a:xfrm>
              <a:prstGeom prst="rect">
                <a:avLst/>
              </a:prstGeom>
              <a:solidFill>
                <a:srgbClr val="00B0F0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it-IT" sz="2500" dirty="0"/>
                  <a:t>2</a:t>
                </a:r>
                <a:endParaRPr lang="en-US" sz="2500" dirty="0"/>
              </a:p>
            </p:txBody>
          </p:sp>
          <p:sp>
            <p:nvSpPr>
              <p:cNvPr id="21" name="Rettangolo 14"/>
              <p:cNvSpPr/>
              <p:nvPr/>
            </p:nvSpPr>
            <p:spPr>
              <a:xfrm>
                <a:off x="7338968" y="5011617"/>
                <a:ext cx="2121074" cy="1243421"/>
              </a:xfrm>
              <a:prstGeom prst="rect">
                <a:avLst/>
              </a:prstGeom>
              <a:solidFill>
                <a:srgbClr val="00B0F0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it-IT" sz="2500" dirty="0"/>
                  <a:t>1</a:t>
                </a:r>
                <a:endParaRPr lang="en-US" sz="2500" dirty="0"/>
              </a:p>
            </p:txBody>
          </p:sp>
          <p:sp>
            <p:nvSpPr>
              <p:cNvPr id="22" name="Rettangolo 15"/>
              <p:cNvSpPr/>
              <p:nvPr/>
            </p:nvSpPr>
            <p:spPr>
              <a:xfrm>
                <a:off x="7338968" y="2404128"/>
                <a:ext cx="2121074" cy="1243420"/>
              </a:xfrm>
              <a:prstGeom prst="rect">
                <a:avLst/>
              </a:prstGeom>
              <a:solidFill>
                <a:srgbClr val="00B0F0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it-IT" sz="2500" dirty="0"/>
                  <a:t>4</a:t>
                </a:r>
                <a:endParaRPr lang="en-US" sz="2500" dirty="0"/>
              </a:p>
            </p:txBody>
          </p:sp>
          <p:sp>
            <p:nvSpPr>
              <p:cNvPr id="23" name="Rettangolo 16"/>
              <p:cNvSpPr/>
              <p:nvPr/>
            </p:nvSpPr>
            <p:spPr>
              <a:xfrm>
                <a:off x="4284980" y="3696792"/>
                <a:ext cx="2121069" cy="1243421"/>
              </a:xfrm>
              <a:prstGeom prst="rect">
                <a:avLst/>
              </a:prstGeom>
              <a:solidFill>
                <a:srgbClr val="00B0F0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it-IT" sz="2500" dirty="0"/>
                  <a:t>     5</a:t>
                </a:r>
                <a:endParaRPr lang="en-US" sz="2500" dirty="0"/>
              </a:p>
            </p:txBody>
          </p:sp>
          <p:sp>
            <p:nvSpPr>
              <p:cNvPr id="24" name="Esplosione 1 17"/>
              <p:cNvSpPr/>
              <p:nvPr/>
            </p:nvSpPr>
            <p:spPr>
              <a:xfrm>
                <a:off x="1291832" y="2453555"/>
                <a:ext cx="847986" cy="340478"/>
              </a:xfrm>
              <a:prstGeom prst="irregularSeal1">
                <a:avLst/>
              </a:prstGeom>
              <a:gradFill flip="none" rotWithShape="1">
                <a:gsLst>
                  <a:gs pos="0">
                    <a:srgbClr val="FF0000"/>
                  </a:gs>
                  <a:gs pos="100000">
                    <a:srgbClr val="FFFF00"/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500"/>
              </a:p>
            </p:txBody>
          </p:sp>
          <p:sp>
            <p:nvSpPr>
              <p:cNvPr id="25" name="Esplosione 1 18"/>
              <p:cNvSpPr/>
              <p:nvPr/>
            </p:nvSpPr>
            <p:spPr>
              <a:xfrm>
                <a:off x="1333329" y="5827511"/>
                <a:ext cx="847986" cy="340478"/>
              </a:xfrm>
              <a:prstGeom prst="irregularSeal1">
                <a:avLst/>
              </a:prstGeom>
              <a:gradFill flip="none" rotWithShape="1">
                <a:gsLst>
                  <a:gs pos="0">
                    <a:srgbClr val="FF0000"/>
                  </a:gs>
                  <a:gs pos="100000">
                    <a:srgbClr val="FFFF00"/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500"/>
              </a:p>
            </p:txBody>
          </p:sp>
          <p:sp>
            <p:nvSpPr>
              <p:cNvPr id="26" name="Esplosione 1 19"/>
              <p:cNvSpPr/>
              <p:nvPr/>
            </p:nvSpPr>
            <p:spPr>
              <a:xfrm>
                <a:off x="8496325" y="2450066"/>
                <a:ext cx="847986" cy="340478"/>
              </a:xfrm>
              <a:prstGeom prst="irregularSeal1">
                <a:avLst/>
              </a:prstGeom>
              <a:gradFill flip="none" rotWithShape="1">
                <a:gsLst>
                  <a:gs pos="0">
                    <a:srgbClr val="FF0000"/>
                  </a:gs>
                  <a:gs pos="100000">
                    <a:srgbClr val="FFFF00"/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500"/>
              </a:p>
            </p:txBody>
          </p:sp>
          <p:sp>
            <p:nvSpPr>
              <p:cNvPr id="27" name="Esplosione 1 20"/>
              <p:cNvSpPr/>
              <p:nvPr/>
            </p:nvSpPr>
            <p:spPr>
              <a:xfrm>
                <a:off x="8537822" y="5824020"/>
                <a:ext cx="847986" cy="340478"/>
              </a:xfrm>
              <a:prstGeom prst="irregularSeal1">
                <a:avLst/>
              </a:prstGeom>
              <a:gradFill flip="none" rotWithShape="1">
                <a:gsLst>
                  <a:gs pos="0">
                    <a:srgbClr val="FF0000"/>
                  </a:gs>
                  <a:gs pos="100000">
                    <a:srgbClr val="FFFF00"/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500"/>
              </a:p>
            </p:txBody>
          </p:sp>
          <p:sp>
            <p:nvSpPr>
              <p:cNvPr id="28" name="Esplosione 1 21"/>
              <p:cNvSpPr/>
              <p:nvPr/>
            </p:nvSpPr>
            <p:spPr>
              <a:xfrm>
                <a:off x="4916549" y="4172889"/>
                <a:ext cx="847986" cy="340478"/>
              </a:xfrm>
              <a:prstGeom prst="irregularSeal1">
                <a:avLst/>
              </a:prstGeom>
              <a:gradFill flip="none" rotWithShape="1">
                <a:gsLst>
                  <a:gs pos="0">
                    <a:srgbClr val="FF0000"/>
                  </a:gs>
                  <a:gs pos="100000">
                    <a:srgbClr val="FFFF00"/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500"/>
              </a:p>
            </p:txBody>
          </p:sp>
        </p:grpSp>
        <p:sp>
          <p:nvSpPr>
            <p:cNvPr id="16" name="Rettangolo 9"/>
            <p:cNvSpPr/>
            <p:nvPr/>
          </p:nvSpPr>
          <p:spPr>
            <a:xfrm flipH="1">
              <a:off x="6192962" y="4852221"/>
              <a:ext cx="662857" cy="1062023"/>
            </a:xfrm>
            <a:prstGeom prst="rect">
              <a:avLst/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500"/>
            </a:p>
          </p:txBody>
        </p:sp>
        <p:sp>
          <p:nvSpPr>
            <p:cNvPr id="17" name="Rettangolo 10"/>
            <p:cNvSpPr/>
            <p:nvPr/>
          </p:nvSpPr>
          <p:spPr>
            <a:xfrm flipH="1">
              <a:off x="6192962" y="1912545"/>
              <a:ext cx="662857" cy="1062023"/>
            </a:xfrm>
            <a:prstGeom prst="rect">
              <a:avLst/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500"/>
            </a:p>
          </p:txBody>
        </p:sp>
      </p:grpSp>
      <p:sp>
        <p:nvSpPr>
          <p:cNvPr id="29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63051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14" y="195602"/>
            <a:ext cx="9040986" cy="940443"/>
          </a:xfrm>
        </p:spPr>
        <p:txBody>
          <a:bodyPr>
            <a:normAutofit/>
          </a:bodyPr>
          <a:lstStyle/>
          <a:p>
            <a:r>
              <a:rPr lang="en-GB" sz="4400" dirty="0" smtClean="0"/>
              <a:t>B 245 - Retrofitting strategy</a:t>
            </a:r>
            <a:endParaRPr lang="en-GB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4" y="2068176"/>
            <a:ext cx="4295258" cy="1914666"/>
          </a:xfrm>
          <a:prstGeom prst="rect">
            <a:avLst/>
          </a:prstGeom>
        </p:spPr>
      </p:pic>
      <p:sp>
        <p:nvSpPr>
          <p:cNvPr id="29" name="Rettangolo 4"/>
          <p:cNvSpPr>
            <a:spLocks noChangeArrowheads="1"/>
          </p:cNvSpPr>
          <p:nvPr/>
        </p:nvSpPr>
        <p:spPr bwMode="auto">
          <a:xfrm>
            <a:off x="103014" y="1052513"/>
            <a:ext cx="904098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2286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marL="342900" lvl="1" indent="-3429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it-IT" altLang="en-US" sz="2000" dirty="0" smtClean="0">
                <a:solidFill>
                  <a:schemeClr val="tx1"/>
                </a:solidFill>
                <a:latin typeface="+mn-lt"/>
              </a:rPr>
              <a:t>Realize compartments: blast resisting doors</a:t>
            </a:r>
            <a:endParaRPr lang="it-IT" altLang="en-US" sz="2000" dirty="0">
              <a:solidFill>
                <a:schemeClr val="tx1"/>
              </a:solidFill>
              <a:latin typeface="+mn-lt"/>
            </a:endParaRPr>
          </a:p>
          <a:p>
            <a:pPr marL="342900" lvl="1" indent="-3429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it-IT" altLang="en-US" sz="2000" dirty="0" smtClean="0">
                <a:solidFill>
                  <a:schemeClr val="tx1"/>
                </a:solidFill>
                <a:latin typeface="+mn-lt"/>
              </a:rPr>
              <a:t>Additional venting areas and </a:t>
            </a:r>
            <a:r>
              <a:rPr lang="it-IT" altLang="en-US" sz="2000" dirty="0" smtClean="0">
                <a:solidFill>
                  <a:schemeClr val="tx1"/>
                </a:solidFill>
                <a:latin typeface="+mn-lt"/>
              </a:rPr>
              <a:t>reinforced concrete barriers</a:t>
            </a:r>
            <a:endParaRPr lang="it-IT" altLang="en-US" sz="2000" dirty="0" smtClean="0">
              <a:solidFill>
                <a:schemeClr val="tx1"/>
              </a:solidFill>
              <a:latin typeface="+mn-lt"/>
            </a:endParaRPr>
          </a:p>
          <a:p>
            <a:pPr marL="342900" lvl="1" indent="-3429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it-IT" altLang="en-US" sz="2000" dirty="0" smtClean="0">
                <a:solidFill>
                  <a:schemeClr val="tx1"/>
                </a:solidFill>
                <a:latin typeface="+mn-lt"/>
              </a:rPr>
              <a:t>Structural stiffnesses and reinforcements</a:t>
            </a:r>
            <a:endParaRPr lang="it-IT" altLang="en-US" sz="2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2304596"/>
            <a:ext cx="4152900" cy="1829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9069" t="5150" b="2160"/>
          <a:stretch/>
        </p:blipFill>
        <p:spPr>
          <a:xfrm>
            <a:off x="5854814" y="4461755"/>
            <a:ext cx="2223542" cy="1586620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12" name="Straight Arrow Connector 11"/>
          <p:cNvCxnSpPr/>
          <p:nvPr/>
        </p:nvCxnSpPr>
        <p:spPr>
          <a:xfrm flipV="1">
            <a:off x="7724775" y="3895726"/>
            <a:ext cx="552450" cy="5660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224" y="4049231"/>
            <a:ext cx="4166048" cy="1999144"/>
          </a:xfrm>
          <a:prstGeom prst="rect">
            <a:avLst/>
          </a:prstGeom>
        </p:spPr>
      </p:pic>
      <p:sp>
        <p:nvSpPr>
          <p:cNvPr id="1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83454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B245: External pressure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6" b="8038"/>
          <a:stretch/>
        </p:blipFill>
        <p:spPr bwMode="auto">
          <a:xfrm>
            <a:off x="425449" y="1484489"/>
            <a:ext cx="3361691" cy="21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1" b="8038"/>
          <a:stretch/>
        </p:blipFill>
        <p:spPr bwMode="auto">
          <a:xfrm>
            <a:off x="4733360" y="1484489"/>
            <a:ext cx="3232442" cy="217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5449" y="1173935"/>
            <a:ext cx="2861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First floor: 1 venting area</a:t>
            </a:r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4733360" y="1115156"/>
            <a:ext cx="3344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First floor: 2 venting areas</a:t>
            </a:r>
            <a:endParaRPr lang="en-GB" dirty="0"/>
          </a:p>
        </p:txBody>
      </p:sp>
      <p:pic>
        <p:nvPicPr>
          <p:cNvPr id="39" name="Immagin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49" y="4058095"/>
            <a:ext cx="3361691" cy="202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327682" y="3688763"/>
            <a:ext cx="3588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Ground floor without barriers</a:t>
            </a:r>
            <a:endParaRPr lang="en-GB" dirty="0"/>
          </a:p>
        </p:txBody>
      </p:sp>
      <p:sp>
        <p:nvSpPr>
          <p:cNvPr id="41" name="TextBox 40"/>
          <p:cNvSpPr txBox="1"/>
          <p:nvPr/>
        </p:nvSpPr>
        <p:spPr>
          <a:xfrm>
            <a:off x="4733360" y="3724918"/>
            <a:ext cx="3588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Ground floor with barriers </a:t>
            </a:r>
            <a:endParaRPr lang="en-GB" dirty="0"/>
          </a:p>
        </p:txBody>
      </p:sp>
      <p:pic>
        <p:nvPicPr>
          <p:cNvPr id="43" name="Immagin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361" y="4068639"/>
            <a:ext cx="3344996" cy="2016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7"/>
          <p:cNvSpPr/>
          <p:nvPr/>
        </p:nvSpPr>
        <p:spPr>
          <a:xfrm>
            <a:off x="5895975" y="5098256"/>
            <a:ext cx="340519" cy="340519"/>
          </a:xfrm>
          <a:custGeom>
            <a:avLst/>
            <a:gdLst>
              <a:gd name="connsiteX0" fmla="*/ 28575 w 340519"/>
              <a:gd name="connsiteY0" fmla="*/ 116682 h 340519"/>
              <a:gd name="connsiteX1" fmla="*/ 0 w 340519"/>
              <a:gd name="connsiteY1" fmla="*/ 0 h 340519"/>
              <a:gd name="connsiteX2" fmla="*/ 340519 w 340519"/>
              <a:gd name="connsiteY2" fmla="*/ 235744 h 340519"/>
              <a:gd name="connsiteX3" fmla="*/ 330994 w 340519"/>
              <a:gd name="connsiteY3" fmla="*/ 340519 h 340519"/>
              <a:gd name="connsiteX4" fmla="*/ 28575 w 340519"/>
              <a:gd name="connsiteY4" fmla="*/ 116682 h 34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519" h="340519">
                <a:moveTo>
                  <a:pt x="28575" y="116682"/>
                </a:moveTo>
                <a:lnTo>
                  <a:pt x="0" y="0"/>
                </a:lnTo>
                <a:lnTo>
                  <a:pt x="340519" y="235744"/>
                </a:lnTo>
                <a:lnTo>
                  <a:pt x="330994" y="340519"/>
                </a:lnTo>
                <a:lnTo>
                  <a:pt x="28575" y="116682"/>
                </a:lnTo>
                <a:close/>
              </a:path>
            </a:pathLst>
          </a:custGeom>
          <a:solidFill>
            <a:srgbClr val="FF99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6238875" y="5272088"/>
            <a:ext cx="147638" cy="159543"/>
          </a:xfrm>
          <a:custGeom>
            <a:avLst/>
            <a:gdLst>
              <a:gd name="connsiteX0" fmla="*/ 0 w 147638"/>
              <a:gd name="connsiteY0" fmla="*/ 100012 h 159543"/>
              <a:gd name="connsiteX1" fmla="*/ 147638 w 147638"/>
              <a:gd name="connsiteY1" fmla="*/ 0 h 159543"/>
              <a:gd name="connsiteX2" fmla="*/ 147638 w 147638"/>
              <a:gd name="connsiteY2" fmla="*/ 45243 h 159543"/>
              <a:gd name="connsiteX3" fmla="*/ 0 w 147638"/>
              <a:gd name="connsiteY3" fmla="*/ 159543 h 159543"/>
              <a:gd name="connsiteX4" fmla="*/ 0 w 147638"/>
              <a:gd name="connsiteY4" fmla="*/ 100012 h 159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638" h="159543">
                <a:moveTo>
                  <a:pt x="0" y="100012"/>
                </a:moveTo>
                <a:lnTo>
                  <a:pt x="147638" y="0"/>
                </a:lnTo>
                <a:lnTo>
                  <a:pt x="147638" y="45243"/>
                </a:lnTo>
                <a:lnTo>
                  <a:pt x="0" y="159543"/>
                </a:lnTo>
                <a:lnTo>
                  <a:pt x="0" y="100012"/>
                </a:lnTo>
                <a:close/>
              </a:path>
            </a:pathLst>
          </a:custGeom>
          <a:solidFill>
            <a:srgbClr val="FF99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6169819" y="5122069"/>
            <a:ext cx="228600" cy="176212"/>
          </a:xfrm>
          <a:custGeom>
            <a:avLst/>
            <a:gdLst>
              <a:gd name="connsiteX0" fmla="*/ 9525 w 228600"/>
              <a:gd name="connsiteY0" fmla="*/ 102394 h 176212"/>
              <a:gd name="connsiteX1" fmla="*/ 90487 w 228600"/>
              <a:gd name="connsiteY1" fmla="*/ 152400 h 176212"/>
              <a:gd name="connsiteX2" fmla="*/ 88106 w 228600"/>
              <a:gd name="connsiteY2" fmla="*/ 80962 h 176212"/>
              <a:gd name="connsiteX3" fmla="*/ 228600 w 228600"/>
              <a:gd name="connsiteY3" fmla="*/ 176212 h 176212"/>
              <a:gd name="connsiteX4" fmla="*/ 223837 w 228600"/>
              <a:gd name="connsiteY4" fmla="*/ 152400 h 176212"/>
              <a:gd name="connsiteX5" fmla="*/ 0 w 228600"/>
              <a:gd name="connsiteY5" fmla="*/ 0 h 176212"/>
              <a:gd name="connsiteX6" fmla="*/ 9525 w 228600"/>
              <a:gd name="connsiteY6" fmla="*/ 102394 h 17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00" h="176212">
                <a:moveTo>
                  <a:pt x="9525" y="102394"/>
                </a:moveTo>
                <a:lnTo>
                  <a:pt x="90487" y="152400"/>
                </a:lnTo>
                <a:cubicBezTo>
                  <a:pt x="89693" y="128587"/>
                  <a:pt x="88900" y="104775"/>
                  <a:pt x="88106" y="80962"/>
                </a:cubicBezTo>
                <a:lnTo>
                  <a:pt x="228600" y="176212"/>
                </a:lnTo>
                <a:lnTo>
                  <a:pt x="223837" y="152400"/>
                </a:lnTo>
                <a:lnTo>
                  <a:pt x="0" y="0"/>
                </a:lnTo>
                <a:lnTo>
                  <a:pt x="9525" y="102394"/>
                </a:lnTo>
                <a:close/>
              </a:path>
            </a:pathLst>
          </a:custGeom>
          <a:solidFill>
            <a:srgbClr val="FF99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420673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B245: Structural Members – Internal Stress / Displacement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21202"/>
            <a:ext cx="3795623" cy="22735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39" y="1421202"/>
            <a:ext cx="3849084" cy="22735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841525"/>
            <a:ext cx="3795623" cy="22047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b="7857"/>
          <a:stretch/>
        </p:blipFill>
        <p:spPr>
          <a:xfrm>
            <a:off x="4445040" y="3816779"/>
            <a:ext cx="3849084" cy="2222072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223739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14" y="195602"/>
            <a:ext cx="9040986" cy="940443"/>
          </a:xfrm>
        </p:spPr>
        <p:txBody>
          <a:bodyPr>
            <a:normAutofit/>
          </a:bodyPr>
          <a:lstStyle/>
          <a:p>
            <a:r>
              <a:rPr lang="en-GB" sz="4400" dirty="0" smtClean="0"/>
              <a:t>New Containers Design</a:t>
            </a:r>
            <a:endParaRPr lang="en-GB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9" name="Rettangolo 4"/>
          <p:cNvSpPr>
            <a:spLocks noChangeArrowheads="1"/>
          </p:cNvSpPr>
          <p:nvPr/>
        </p:nvSpPr>
        <p:spPr bwMode="auto">
          <a:xfrm>
            <a:off x="103014" y="1052513"/>
            <a:ext cx="904098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2286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marL="342900" lvl="1" indent="-3429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it-IT" altLang="en-US" sz="2000" dirty="0" smtClean="0">
                <a:solidFill>
                  <a:schemeClr val="tx1"/>
                </a:solidFill>
                <a:latin typeface="+mn-lt"/>
              </a:rPr>
              <a:t>Realize compartments</a:t>
            </a:r>
            <a:endParaRPr lang="it-IT" altLang="en-US" sz="2000" dirty="0">
              <a:solidFill>
                <a:schemeClr val="tx1"/>
              </a:solidFill>
              <a:latin typeface="+mn-lt"/>
            </a:endParaRPr>
          </a:p>
          <a:p>
            <a:pPr marL="342900" lvl="1" indent="-3429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it-IT" altLang="en-US" sz="2000" dirty="0" smtClean="0">
                <a:solidFill>
                  <a:schemeClr val="tx1"/>
                </a:solidFill>
                <a:latin typeface="+mn-lt"/>
              </a:rPr>
              <a:t>Additional venting areas and </a:t>
            </a:r>
            <a:r>
              <a:rPr lang="it-IT" altLang="en-US" sz="2000" dirty="0" smtClean="0">
                <a:solidFill>
                  <a:schemeClr val="tx1"/>
                </a:solidFill>
                <a:latin typeface="+mn-lt"/>
              </a:rPr>
              <a:t>steel barriers</a:t>
            </a:r>
            <a:endParaRPr lang="it-IT" altLang="en-US" sz="2000" dirty="0" smtClean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4536951" y="2043188"/>
            <a:ext cx="4412929" cy="2681212"/>
            <a:chOff x="4536951" y="2043188"/>
            <a:chExt cx="4412929" cy="2681212"/>
          </a:xfrm>
        </p:grpSpPr>
        <p:pic>
          <p:nvPicPr>
            <p:cNvPr id="14" name="Immagin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6951" y="2043188"/>
              <a:ext cx="4412929" cy="2681212"/>
            </a:xfrm>
            <a:prstGeom prst="rect">
              <a:avLst/>
            </a:prstGeom>
          </p:spPr>
        </p:pic>
        <p:sp>
          <p:nvSpPr>
            <p:cNvPr id="19" name="Freeform 18"/>
            <p:cNvSpPr/>
            <p:nvPr/>
          </p:nvSpPr>
          <p:spPr>
            <a:xfrm>
              <a:off x="5565775" y="3536950"/>
              <a:ext cx="146050" cy="276225"/>
            </a:xfrm>
            <a:custGeom>
              <a:avLst/>
              <a:gdLst>
                <a:gd name="connsiteX0" fmla="*/ 57150 w 146050"/>
                <a:gd name="connsiteY0" fmla="*/ 276225 h 276225"/>
                <a:gd name="connsiteX1" fmla="*/ 146050 w 146050"/>
                <a:gd name="connsiteY1" fmla="*/ 200025 h 276225"/>
                <a:gd name="connsiteX2" fmla="*/ 101600 w 146050"/>
                <a:gd name="connsiteY2" fmla="*/ 0 h 276225"/>
                <a:gd name="connsiteX3" fmla="*/ 0 w 146050"/>
                <a:gd name="connsiteY3" fmla="*/ 69850 h 276225"/>
                <a:gd name="connsiteX4" fmla="*/ 57150 w 146050"/>
                <a:gd name="connsiteY4" fmla="*/ 27622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050" h="276225">
                  <a:moveTo>
                    <a:pt x="57150" y="276225"/>
                  </a:moveTo>
                  <a:lnTo>
                    <a:pt x="146050" y="200025"/>
                  </a:lnTo>
                  <a:lnTo>
                    <a:pt x="101600" y="0"/>
                  </a:lnTo>
                  <a:lnTo>
                    <a:pt x="0" y="69850"/>
                  </a:lnTo>
                  <a:lnTo>
                    <a:pt x="57150" y="276225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791200" y="3392349"/>
              <a:ext cx="123825" cy="243026"/>
            </a:xfrm>
            <a:custGeom>
              <a:avLst/>
              <a:gdLst>
                <a:gd name="connsiteX0" fmla="*/ 57150 w 146050"/>
                <a:gd name="connsiteY0" fmla="*/ 276225 h 276225"/>
                <a:gd name="connsiteX1" fmla="*/ 146050 w 146050"/>
                <a:gd name="connsiteY1" fmla="*/ 200025 h 276225"/>
                <a:gd name="connsiteX2" fmla="*/ 101600 w 146050"/>
                <a:gd name="connsiteY2" fmla="*/ 0 h 276225"/>
                <a:gd name="connsiteX3" fmla="*/ 0 w 146050"/>
                <a:gd name="connsiteY3" fmla="*/ 69850 h 276225"/>
                <a:gd name="connsiteX4" fmla="*/ 57150 w 146050"/>
                <a:gd name="connsiteY4" fmla="*/ 27622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050" h="276225">
                  <a:moveTo>
                    <a:pt x="57150" y="276225"/>
                  </a:moveTo>
                  <a:lnTo>
                    <a:pt x="146050" y="200025"/>
                  </a:lnTo>
                  <a:lnTo>
                    <a:pt x="101600" y="0"/>
                  </a:lnTo>
                  <a:lnTo>
                    <a:pt x="0" y="69850"/>
                  </a:lnTo>
                  <a:lnTo>
                    <a:pt x="57150" y="276225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5991225" y="3286125"/>
              <a:ext cx="92075" cy="215900"/>
            </a:xfrm>
            <a:custGeom>
              <a:avLst/>
              <a:gdLst>
                <a:gd name="connsiteX0" fmla="*/ 34925 w 92075"/>
                <a:gd name="connsiteY0" fmla="*/ 215900 h 215900"/>
                <a:gd name="connsiteX1" fmla="*/ 0 w 92075"/>
                <a:gd name="connsiteY1" fmla="*/ 41275 h 215900"/>
                <a:gd name="connsiteX2" fmla="*/ 66675 w 92075"/>
                <a:gd name="connsiteY2" fmla="*/ 0 h 215900"/>
                <a:gd name="connsiteX3" fmla="*/ 92075 w 92075"/>
                <a:gd name="connsiteY3" fmla="*/ 177800 h 215900"/>
                <a:gd name="connsiteX4" fmla="*/ 34925 w 92075"/>
                <a:gd name="connsiteY4" fmla="*/ 215900 h 21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75" h="215900">
                  <a:moveTo>
                    <a:pt x="34925" y="215900"/>
                  </a:moveTo>
                  <a:lnTo>
                    <a:pt x="0" y="41275"/>
                  </a:lnTo>
                  <a:lnTo>
                    <a:pt x="66675" y="0"/>
                  </a:lnTo>
                  <a:lnTo>
                    <a:pt x="92075" y="177800"/>
                  </a:lnTo>
                  <a:lnTo>
                    <a:pt x="34925" y="21590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149975" y="3203575"/>
              <a:ext cx="63500" cy="184150"/>
            </a:xfrm>
            <a:custGeom>
              <a:avLst/>
              <a:gdLst>
                <a:gd name="connsiteX0" fmla="*/ 0 w 63500"/>
                <a:gd name="connsiteY0" fmla="*/ 31750 h 184150"/>
                <a:gd name="connsiteX1" fmla="*/ 47625 w 63500"/>
                <a:gd name="connsiteY1" fmla="*/ 0 h 184150"/>
                <a:gd name="connsiteX2" fmla="*/ 63500 w 63500"/>
                <a:gd name="connsiteY2" fmla="*/ 146050 h 184150"/>
                <a:gd name="connsiteX3" fmla="*/ 15875 w 63500"/>
                <a:gd name="connsiteY3" fmla="*/ 184150 h 184150"/>
                <a:gd name="connsiteX4" fmla="*/ 0 w 63500"/>
                <a:gd name="connsiteY4" fmla="*/ 31750 h 18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00" h="184150">
                  <a:moveTo>
                    <a:pt x="0" y="31750"/>
                  </a:moveTo>
                  <a:lnTo>
                    <a:pt x="47625" y="0"/>
                  </a:lnTo>
                  <a:lnTo>
                    <a:pt x="63500" y="146050"/>
                  </a:lnTo>
                  <a:lnTo>
                    <a:pt x="15875" y="184150"/>
                  </a:lnTo>
                  <a:lnTo>
                    <a:pt x="0" y="3175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269831" y="3126581"/>
              <a:ext cx="52388" cy="169069"/>
            </a:xfrm>
            <a:custGeom>
              <a:avLst/>
              <a:gdLst>
                <a:gd name="connsiteX0" fmla="*/ 52388 w 52388"/>
                <a:gd name="connsiteY0" fmla="*/ 133350 h 169069"/>
                <a:gd name="connsiteX1" fmla="*/ 16669 w 52388"/>
                <a:gd name="connsiteY1" fmla="*/ 169069 h 169069"/>
                <a:gd name="connsiteX2" fmla="*/ 0 w 52388"/>
                <a:gd name="connsiteY2" fmla="*/ 28575 h 169069"/>
                <a:gd name="connsiteX3" fmla="*/ 45244 w 52388"/>
                <a:gd name="connsiteY3" fmla="*/ 0 h 169069"/>
                <a:gd name="connsiteX4" fmla="*/ 52388 w 52388"/>
                <a:gd name="connsiteY4" fmla="*/ 133350 h 16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88" h="169069">
                  <a:moveTo>
                    <a:pt x="52388" y="133350"/>
                  </a:moveTo>
                  <a:lnTo>
                    <a:pt x="16669" y="169069"/>
                  </a:lnTo>
                  <a:lnTo>
                    <a:pt x="0" y="28575"/>
                  </a:lnTo>
                  <a:lnTo>
                    <a:pt x="45244" y="0"/>
                  </a:lnTo>
                  <a:lnTo>
                    <a:pt x="52388" y="13335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787900" y="3406775"/>
              <a:ext cx="155575" cy="79375"/>
            </a:xfrm>
            <a:custGeom>
              <a:avLst/>
              <a:gdLst>
                <a:gd name="connsiteX0" fmla="*/ 0 w 155575"/>
                <a:gd name="connsiteY0" fmla="*/ 50800 h 79375"/>
                <a:gd name="connsiteX1" fmla="*/ 123825 w 155575"/>
                <a:gd name="connsiteY1" fmla="*/ 0 h 79375"/>
                <a:gd name="connsiteX2" fmla="*/ 155575 w 155575"/>
                <a:gd name="connsiteY2" fmla="*/ 79375 h 79375"/>
                <a:gd name="connsiteX3" fmla="*/ 0 w 155575"/>
                <a:gd name="connsiteY3" fmla="*/ 5080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575" h="79375">
                  <a:moveTo>
                    <a:pt x="0" y="50800"/>
                  </a:moveTo>
                  <a:lnTo>
                    <a:pt x="123825" y="0"/>
                  </a:lnTo>
                  <a:lnTo>
                    <a:pt x="155575" y="79375"/>
                  </a:lnTo>
                  <a:lnTo>
                    <a:pt x="0" y="5080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5099050" y="3295650"/>
              <a:ext cx="111125" cy="66675"/>
            </a:xfrm>
            <a:custGeom>
              <a:avLst/>
              <a:gdLst>
                <a:gd name="connsiteX0" fmla="*/ 0 w 111125"/>
                <a:gd name="connsiteY0" fmla="*/ 38100 h 66675"/>
                <a:gd name="connsiteX1" fmla="*/ 95250 w 111125"/>
                <a:gd name="connsiteY1" fmla="*/ 0 h 66675"/>
                <a:gd name="connsiteX2" fmla="*/ 111125 w 111125"/>
                <a:gd name="connsiteY2" fmla="*/ 66675 h 66675"/>
                <a:gd name="connsiteX3" fmla="*/ 0 w 111125"/>
                <a:gd name="connsiteY3" fmla="*/ 3810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125" h="66675">
                  <a:moveTo>
                    <a:pt x="0" y="38100"/>
                  </a:moveTo>
                  <a:lnTo>
                    <a:pt x="95250" y="0"/>
                  </a:lnTo>
                  <a:lnTo>
                    <a:pt x="111125" y="66675"/>
                  </a:lnTo>
                  <a:lnTo>
                    <a:pt x="0" y="3810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330825" y="3206750"/>
              <a:ext cx="92075" cy="41275"/>
            </a:xfrm>
            <a:custGeom>
              <a:avLst/>
              <a:gdLst>
                <a:gd name="connsiteX0" fmla="*/ 0 w 92075"/>
                <a:gd name="connsiteY0" fmla="*/ 31750 h 41275"/>
                <a:gd name="connsiteX1" fmla="*/ 85725 w 92075"/>
                <a:gd name="connsiteY1" fmla="*/ 0 h 41275"/>
                <a:gd name="connsiteX2" fmla="*/ 92075 w 92075"/>
                <a:gd name="connsiteY2" fmla="*/ 41275 h 41275"/>
                <a:gd name="connsiteX3" fmla="*/ 0 w 92075"/>
                <a:gd name="connsiteY3" fmla="*/ 31750 h 41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75" h="41275">
                  <a:moveTo>
                    <a:pt x="0" y="31750"/>
                  </a:moveTo>
                  <a:lnTo>
                    <a:pt x="85725" y="0"/>
                  </a:lnTo>
                  <a:lnTo>
                    <a:pt x="92075" y="41275"/>
                  </a:lnTo>
                  <a:lnTo>
                    <a:pt x="0" y="3175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5530850" y="3130550"/>
              <a:ext cx="79375" cy="28575"/>
            </a:xfrm>
            <a:custGeom>
              <a:avLst/>
              <a:gdLst>
                <a:gd name="connsiteX0" fmla="*/ 0 w 79375"/>
                <a:gd name="connsiteY0" fmla="*/ 28575 h 28575"/>
                <a:gd name="connsiteX1" fmla="*/ 79375 w 79375"/>
                <a:gd name="connsiteY1" fmla="*/ 0 h 28575"/>
                <a:gd name="connsiteX2" fmla="*/ 79375 w 79375"/>
                <a:gd name="connsiteY2" fmla="*/ 28575 h 28575"/>
                <a:gd name="connsiteX3" fmla="*/ 0 w 79375"/>
                <a:gd name="connsiteY3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28575">
                  <a:moveTo>
                    <a:pt x="0" y="28575"/>
                  </a:moveTo>
                  <a:lnTo>
                    <a:pt x="79375" y="0"/>
                  </a:lnTo>
                  <a:lnTo>
                    <a:pt x="79375" y="28575"/>
                  </a:lnTo>
                  <a:lnTo>
                    <a:pt x="0" y="28575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5708650" y="3063875"/>
              <a:ext cx="44450" cy="25400"/>
            </a:xfrm>
            <a:custGeom>
              <a:avLst/>
              <a:gdLst>
                <a:gd name="connsiteX0" fmla="*/ 0 w 44450"/>
                <a:gd name="connsiteY0" fmla="*/ 25400 h 25400"/>
                <a:gd name="connsiteX1" fmla="*/ 44450 w 44450"/>
                <a:gd name="connsiteY1" fmla="*/ 0 h 25400"/>
                <a:gd name="connsiteX2" fmla="*/ 0 w 44450"/>
                <a:gd name="connsiteY2" fmla="*/ 25400 h 2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450" h="25400">
                  <a:moveTo>
                    <a:pt x="0" y="25400"/>
                  </a:moveTo>
                  <a:lnTo>
                    <a:pt x="44450" y="0"/>
                  </a:lnTo>
                  <a:lnTo>
                    <a:pt x="0" y="2540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03013" y="2032000"/>
            <a:ext cx="4409895" cy="2692400"/>
            <a:chOff x="103013" y="2032000"/>
            <a:chExt cx="4409895" cy="2692400"/>
          </a:xfrm>
        </p:grpSpPr>
        <p:pic>
          <p:nvPicPr>
            <p:cNvPr id="13" name="Immagin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13" y="2045032"/>
              <a:ext cx="4409895" cy="2679368"/>
            </a:xfrm>
            <a:prstGeom prst="rect">
              <a:avLst/>
            </a:prstGeom>
          </p:spPr>
        </p:pic>
        <p:sp>
          <p:nvSpPr>
            <p:cNvPr id="37" name="Freeform 36"/>
            <p:cNvSpPr/>
            <p:nvPr/>
          </p:nvSpPr>
          <p:spPr>
            <a:xfrm>
              <a:off x="273050" y="3556000"/>
              <a:ext cx="463550" cy="444500"/>
            </a:xfrm>
            <a:custGeom>
              <a:avLst/>
              <a:gdLst>
                <a:gd name="connsiteX0" fmla="*/ 0 w 463550"/>
                <a:gd name="connsiteY0" fmla="*/ 444500 h 444500"/>
                <a:gd name="connsiteX1" fmla="*/ 152400 w 463550"/>
                <a:gd name="connsiteY1" fmla="*/ 0 h 444500"/>
                <a:gd name="connsiteX2" fmla="*/ 463550 w 463550"/>
                <a:gd name="connsiteY2" fmla="*/ 342900 h 444500"/>
                <a:gd name="connsiteX3" fmla="*/ 0 w 463550"/>
                <a:gd name="connsiteY3" fmla="*/ 44450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550" h="444500">
                  <a:moveTo>
                    <a:pt x="0" y="444500"/>
                  </a:moveTo>
                  <a:lnTo>
                    <a:pt x="152400" y="0"/>
                  </a:lnTo>
                  <a:lnTo>
                    <a:pt x="463550" y="342900"/>
                  </a:lnTo>
                  <a:lnTo>
                    <a:pt x="0" y="44450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530600" y="2908300"/>
              <a:ext cx="476250" cy="317500"/>
            </a:xfrm>
            <a:custGeom>
              <a:avLst/>
              <a:gdLst>
                <a:gd name="connsiteX0" fmla="*/ 165100 w 476250"/>
                <a:gd name="connsiteY0" fmla="*/ 0 h 317500"/>
                <a:gd name="connsiteX1" fmla="*/ 476250 w 476250"/>
                <a:gd name="connsiteY1" fmla="*/ 241300 h 317500"/>
                <a:gd name="connsiteX2" fmla="*/ 0 w 476250"/>
                <a:gd name="connsiteY2" fmla="*/ 317500 h 317500"/>
                <a:gd name="connsiteX3" fmla="*/ 165100 w 476250"/>
                <a:gd name="connsiteY3" fmla="*/ 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0" h="317500">
                  <a:moveTo>
                    <a:pt x="165100" y="0"/>
                  </a:moveTo>
                  <a:lnTo>
                    <a:pt x="476250" y="241300"/>
                  </a:lnTo>
                  <a:lnTo>
                    <a:pt x="0" y="317500"/>
                  </a:lnTo>
                  <a:lnTo>
                    <a:pt x="165100" y="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577850" y="2838450"/>
              <a:ext cx="196850" cy="228600"/>
            </a:xfrm>
            <a:custGeom>
              <a:avLst/>
              <a:gdLst>
                <a:gd name="connsiteX0" fmla="*/ 0 w 196850"/>
                <a:gd name="connsiteY0" fmla="*/ 228600 h 228600"/>
                <a:gd name="connsiteX1" fmla="*/ 88900 w 196850"/>
                <a:gd name="connsiteY1" fmla="*/ 0 h 228600"/>
                <a:gd name="connsiteX2" fmla="*/ 196850 w 196850"/>
                <a:gd name="connsiteY2" fmla="*/ 190500 h 228600"/>
                <a:gd name="connsiteX3" fmla="*/ 0 w 196850"/>
                <a:gd name="connsiteY3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850" h="228600">
                  <a:moveTo>
                    <a:pt x="0" y="228600"/>
                  </a:moveTo>
                  <a:lnTo>
                    <a:pt x="88900" y="0"/>
                  </a:lnTo>
                  <a:lnTo>
                    <a:pt x="196850" y="190500"/>
                  </a:lnTo>
                  <a:lnTo>
                    <a:pt x="0" y="22860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749300" y="2432050"/>
              <a:ext cx="88900" cy="120650"/>
            </a:xfrm>
            <a:custGeom>
              <a:avLst/>
              <a:gdLst>
                <a:gd name="connsiteX0" fmla="*/ 0 w 88900"/>
                <a:gd name="connsiteY0" fmla="*/ 120650 h 120650"/>
                <a:gd name="connsiteX1" fmla="*/ 44450 w 88900"/>
                <a:gd name="connsiteY1" fmla="*/ 0 h 120650"/>
                <a:gd name="connsiteX2" fmla="*/ 88900 w 88900"/>
                <a:gd name="connsiteY2" fmla="*/ 120650 h 120650"/>
                <a:gd name="connsiteX3" fmla="*/ 0 w 88900"/>
                <a:gd name="connsiteY3" fmla="*/ 120650 h 12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900" h="120650">
                  <a:moveTo>
                    <a:pt x="0" y="120650"/>
                  </a:moveTo>
                  <a:lnTo>
                    <a:pt x="44450" y="0"/>
                  </a:lnTo>
                  <a:lnTo>
                    <a:pt x="88900" y="120650"/>
                  </a:lnTo>
                  <a:lnTo>
                    <a:pt x="0" y="12065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50900" y="2159000"/>
              <a:ext cx="50800" cy="95250"/>
            </a:xfrm>
            <a:custGeom>
              <a:avLst/>
              <a:gdLst>
                <a:gd name="connsiteX0" fmla="*/ 0 w 50800"/>
                <a:gd name="connsiteY0" fmla="*/ 95250 h 95250"/>
                <a:gd name="connsiteX1" fmla="*/ 19050 w 50800"/>
                <a:gd name="connsiteY1" fmla="*/ 0 h 95250"/>
                <a:gd name="connsiteX2" fmla="*/ 50800 w 50800"/>
                <a:gd name="connsiteY2" fmla="*/ 82550 h 95250"/>
                <a:gd name="connsiteX3" fmla="*/ 0 w 50800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800" h="95250">
                  <a:moveTo>
                    <a:pt x="0" y="95250"/>
                  </a:moveTo>
                  <a:lnTo>
                    <a:pt x="19050" y="0"/>
                  </a:lnTo>
                  <a:lnTo>
                    <a:pt x="50800" y="82550"/>
                  </a:lnTo>
                  <a:lnTo>
                    <a:pt x="0" y="9525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3124200" y="2457450"/>
              <a:ext cx="228600" cy="171450"/>
            </a:xfrm>
            <a:custGeom>
              <a:avLst/>
              <a:gdLst>
                <a:gd name="connsiteX0" fmla="*/ 57150 w 228600"/>
                <a:gd name="connsiteY0" fmla="*/ 0 h 171450"/>
                <a:gd name="connsiteX1" fmla="*/ 228600 w 228600"/>
                <a:gd name="connsiteY1" fmla="*/ 152400 h 171450"/>
                <a:gd name="connsiteX2" fmla="*/ 0 w 228600"/>
                <a:gd name="connsiteY2" fmla="*/ 171450 h 171450"/>
                <a:gd name="connsiteX3" fmla="*/ 57150 w 228600"/>
                <a:gd name="connsiteY3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171450">
                  <a:moveTo>
                    <a:pt x="57150" y="0"/>
                  </a:moveTo>
                  <a:lnTo>
                    <a:pt x="228600" y="152400"/>
                  </a:lnTo>
                  <a:lnTo>
                    <a:pt x="0" y="171450"/>
                  </a:lnTo>
                  <a:lnTo>
                    <a:pt x="57150" y="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2813050" y="2203450"/>
              <a:ext cx="127000" cy="88900"/>
            </a:xfrm>
            <a:custGeom>
              <a:avLst/>
              <a:gdLst>
                <a:gd name="connsiteX0" fmla="*/ 12700 w 127000"/>
                <a:gd name="connsiteY0" fmla="*/ 0 h 88900"/>
                <a:gd name="connsiteX1" fmla="*/ 127000 w 127000"/>
                <a:gd name="connsiteY1" fmla="*/ 76200 h 88900"/>
                <a:gd name="connsiteX2" fmla="*/ 0 w 127000"/>
                <a:gd name="connsiteY2" fmla="*/ 88900 h 88900"/>
                <a:gd name="connsiteX3" fmla="*/ 12700 w 127000"/>
                <a:gd name="connsiteY3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00" h="88900">
                  <a:moveTo>
                    <a:pt x="12700" y="0"/>
                  </a:moveTo>
                  <a:lnTo>
                    <a:pt x="127000" y="76200"/>
                  </a:lnTo>
                  <a:lnTo>
                    <a:pt x="0" y="88900"/>
                  </a:lnTo>
                  <a:lnTo>
                    <a:pt x="12700" y="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3714750" y="3187700"/>
              <a:ext cx="241300" cy="196850"/>
            </a:xfrm>
            <a:custGeom>
              <a:avLst/>
              <a:gdLst>
                <a:gd name="connsiteX0" fmla="*/ 88900 w 241300"/>
                <a:gd name="connsiteY0" fmla="*/ 25400 h 196850"/>
                <a:gd name="connsiteX1" fmla="*/ 241300 w 241300"/>
                <a:gd name="connsiteY1" fmla="*/ 0 h 196850"/>
                <a:gd name="connsiteX2" fmla="*/ 158750 w 241300"/>
                <a:gd name="connsiteY2" fmla="*/ 152400 h 196850"/>
                <a:gd name="connsiteX3" fmla="*/ 0 w 241300"/>
                <a:gd name="connsiteY3" fmla="*/ 196850 h 196850"/>
                <a:gd name="connsiteX4" fmla="*/ 88900 w 241300"/>
                <a:gd name="connsiteY4" fmla="*/ 2540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196850">
                  <a:moveTo>
                    <a:pt x="88900" y="25400"/>
                  </a:moveTo>
                  <a:lnTo>
                    <a:pt x="241300" y="0"/>
                  </a:lnTo>
                  <a:lnTo>
                    <a:pt x="158750" y="152400"/>
                  </a:lnTo>
                  <a:lnTo>
                    <a:pt x="0" y="196850"/>
                  </a:lnTo>
                  <a:lnTo>
                    <a:pt x="88900" y="2540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457200" y="3962400"/>
              <a:ext cx="412750" cy="196850"/>
            </a:xfrm>
            <a:custGeom>
              <a:avLst/>
              <a:gdLst>
                <a:gd name="connsiteX0" fmla="*/ 0 w 412750"/>
                <a:gd name="connsiteY0" fmla="*/ 76200 h 196850"/>
                <a:gd name="connsiteX1" fmla="*/ 266700 w 412750"/>
                <a:gd name="connsiteY1" fmla="*/ 0 h 196850"/>
                <a:gd name="connsiteX2" fmla="*/ 412750 w 412750"/>
                <a:gd name="connsiteY2" fmla="*/ 133350 h 196850"/>
                <a:gd name="connsiteX3" fmla="*/ 152400 w 412750"/>
                <a:gd name="connsiteY3" fmla="*/ 196850 h 196850"/>
                <a:gd name="connsiteX4" fmla="*/ 0 w 412750"/>
                <a:gd name="connsiteY4" fmla="*/ 7620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750" h="196850">
                  <a:moveTo>
                    <a:pt x="0" y="76200"/>
                  </a:moveTo>
                  <a:lnTo>
                    <a:pt x="266700" y="0"/>
                  </a:lnTo>
                  <a:lnTo>
                    <a:pt x="412750" y="133350"/>
                  </a:lnTo>
                  <a:lnTo>
                    <a:pt x="152400" y="196850"/>
                  </a:lnTo>
                  <a:lnTo>
                    <a:pt x="0" y="7620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711200" y="3086100"/>
              <a:ext cx="165100" cy="139700"/>
            </a:xfrm>
            <a:custGeom>
              <a:avLst/>
              <a:gdLst>
                <a:gd name="connsiteX0" fmla="*/ 0 w 165100"/>
                <a:gd name="connsiteY0" fmla="*/ 6350 h 139700"/>
                <a:gd name="connsiteX1" fmla="*/ 101600 w 165100"/>
                <a:gd name="connsiteY1" fmla="*/ 0 h 139700"/>
                <a:gd name="connsiteX2" fmla="*/ 165100 w 165100"/>
                <a:gd name="connsiteY2" fmla="*/ 120650 h 139700"/>
                <a:gd name="connsiteX3" fmla="*/ 76200 w 165100"/>
                <a:gd name="connsiteY3" fmla="*/ 139700 h 139700"/>
                <a:gd name="connsiteX4" fmla="*/ 0 w 165100"/>
                <a:gd name="connsiteY4" fmla="*/ 6350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100" h="139700">
                  <a:moveTo>
                    <a:pt x="0" y="6350"/>
                  </a:moveTo>
                  <a:lnTo>
                    <a:pt x="101600" y="0"/>
                  </a:lnTo>
                  <a:lnTo>
                    <a:pt x="165100" y="120650"/>
                  </a:lnTo>
                  <a:lnTo>
                    <a:pt x="76200" y="139700"/>
                  </a:lnTo>
                  <a:lnTo>
                    <a:pt x="0" y="635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3168650" y="2647950"/>
              <a:ext cx="146050" cy="133350"/>
            </a:xfrm>
            <a:custGeom>
              <a:avLst/>
              <a:gdLst>
                <a:gd name="connsiteX0" fmla="*/ 25400 w 146050"/>
                <a:gd name="connsiteY0" fmla="*/ 25400 h 133350"/>
                <a:gd name="connsiteX1" fmla="*/ 146050 w 146050"/>
                <a:gd name="connsiteY1" fmla="*/ 0 h 133350"/>
                <a:gd name="connsiteX2" fmla="*/ 127000 w 146050"/>
                <a:gd name="connsiteY2" fmla="*/ 120650 h 133350"/>
                <a:gd name="connsiteX3" fmla="*/ 0 w 146050"/>
                <a:gd name="connsiteY3" fmla="*/ 133350 h 133350"/>
                <a:gd name="connsiteX4" fmla="*/ 25400 w 146050"/>
                <a:gd name="connsiteY4" fmla="*/ 2540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050" h="133350">
                  <a:moveTo>
                    <a:pt x="25400" y="25400"/>
                  </a:moveTo>
                  <a:lnTo>
                    <a:pt x="146050" y="0"/>
                  </a:lnTo>
                  <a:lnTo>
                    <a:pt x="127000" y="120650"/>
                  </a:lnTo>
                  <a:lnTo>
                    <a:pt x="0" y="133350"/>
                  </a:lnTo>
                  <a:lnTo>
                    <a:pt x="25400" y="2540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819400" y="2317750"/>
              <a:ext cx="107950" cy="120650"/>
            </a:xfrm>
            <a:custGeom>
              <a:avLst/>
              <a:gdLst>
                <a:gd name="connsiteX0" fmla="*/ 6350 w 107950"/>
                <a:gd name="connsiteY0" fmla="*/ 19050 h 120650"/>
                <a:gd name="connsiteX1" fmla="*/ 107950 w 107950"/>
                <a:gd name="connsiteY1" fmla="*/ 0 h 120650"/>
                <a:gd name="connsiteX2" fmla="*/ 95250 w 107950"/>
                <a:gd name="connsiteY2" fmla="*/ 120650 h 120650"/>
                <a:gd name="connsiteX3" fmla="*/ 0 w 107950"/>
                <a:gd name="connsiteY3" fmla="*/ 120650 h 120650"/>
                <a:gd name="connsiteX4" fmla="*/ 6350 w 107950"/>
                <a:gd name="connsiteY4" fmla="*/ 19050 h 12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50" h="120650">
                  <a:moveTo>
                    <a:pt x="6350" y="19050"/>
                  </a:moveTo>
                  <a:lnTo>
                    <a:pt x="107950" y="0"/>
                  </a:lnTo>
                  <a:lnTo>
                    <a:pt x="95250" y="120650"/>
                  </a:lnTo>
                  <a:lnTo>
                    <a:pt x="0" y="120650"/>
                  </a:lnTo>
                  <a:lnTo>
                    <a:pt x="6350" y="1905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831850" y="2592249"/>
              <a:ext cx="88900" cy="131901"/>
            </a:xfrm>
            <a:custGeom>
              <a:avLst/>
              <a:gdLst>
                <a:gd name="connsiteX0" fmla="*/ 0 w 88900"/>
                <a:gd name="connsiteY0" fmla="*/ 0 h 114300"/>
                <a:gd name="connsiteX1" fmla="*/ 88900 w 88900"/>
                <a:gd name="connsiteY1" fmla="*/ 95250 h 114300"/>
                <a:gd name="connsiteX2" fmla="*/ 50800 w 88900"/>
                <a:gd name="connsiteY2" fmla="*/ 114300 h 114300"/>
                <a:gd name="connsiteX3" fmla="*/ 0 w 88900"/>
                <a:gd name="connsiteY3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900" h="114300">
                  <a:moveTo>
                    <a:pt x="0" y="0"/>
                  </a:moveTo>
                  <a:lnTo>
                    <a:pt x="88900" y="95250"/>
                  </a:lnTo>
                  <a:lnTo>
                    <a:pt x="50800" y="1143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2578100" y="2032000"/>
              <a:ext cx="82550" cy="38100"/>
            </a:xfrm>
            <a:custGeom>
              <a:avLst/>
              <a:gdLst>
                <a:gd name="connsiteX0" fmla="*/ 0 w 82550"/>
                <a:gd name="connsiteY0" fmla="*/ 0 h 38100"/>
                <a:gd name="connsiteX1" fmla="*/ 82550 w 82550"/>
                <a:gd name="connsiteY1" fmla="*/ 38100 h 38100"/>
                <a:gd name="connsiteX2" fmla="*/ 0 w 82550"/>
                <a:gd name="connsiteY2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550" h="38100">
                  <a:moveTo>
                    <a:pt x="0" y="0"/>
                  </a:moveTo>
                  <a:lnTo>
                    <a:pt x="82550" y="38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2590800" y="2095500"/>
              <a:ext cx="63500" cy="95250"/>
            </a:xfrm>
            <a:custGeom>
              <a:avLst/>
              <a:gdLst>
                <a:gd name="connsiteX0" fmla="*/ 0 w 63500"/>
                <a:gd name="connsiteY0" fmla="*/ 0 h 95250"/>
                <a:gd name="connsiteX1" fmla="*/ 0 w 63500"/>
                <a:gd name="connsiteY1" fmla="*/ 57150 h 95250"/>
                <a:gd name="connsiteX2" fmla="*/ 57150 w 63500"/>
                <a:gd name="connsiteY2" fmla="*/ 95250 h 95250"/>
                <a:gd name="connsiteX3" fmla="*/ 63500 w 63500"/>
                <a:gd name="connsiteY3" fmla="*/ 6350 h 95250"/>
                <a:gd name="connsiteX4" fmla="*/ 0 w 63500"/>
                <a:gd name="connsiteY4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00" h="95250">
                  <a:moveTo>
                    <a:pt x="0" y="0"/>
                  </a:moveTo>
                  <a:lnTo>
                    <a:pt x="0" y="57150"/>
                  </a:lnTo>
                  <a:lnTo>
                    <a:pt x="57150" y="95250"/>
                  </a:lnTo>
                  <a:lnTo>
                    <a:pt x="63500" y="63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7" name="TextBox 56"/>
          <p:cNvSpPr txBox="1"/>
          <p:nvPr/>
        </p:nvSpPr>
        <p:spPr>
          <a:xfrm rot="19639865">
            <a:off x="4844843" y="4742933"/>
            <a:ext cx="3328533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Proposal under discussion</a:t>
            </a:r>
            <a:endParaRPr lang="en-GB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9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4077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containers: External pressure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32" name="836603-flame-pmax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009" y="1248014"/>
            <a:ext cx="8302057" cy="4376408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60220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containers: External pressure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6" y="1352550"/>
            <a:ext cx="9120673" cy="449943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209800" y="2371725"/>
            <a:ext cx="4763" cy="733426"/>
            <a:chOff x="2209800" y="2371725"/>
            <a:chExt cx="4763" cy="733426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2209800" y="2371725"/>
              <a:ext cx="4763" cy="142875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209800" y="2695575"/>
              <a:ext cx="0" cy="128588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209800" y="2976563"/>
              <a:ext cx="0" cy="128588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2219325" y="4624388"/>
            <a:ext cx="4763" cy="733426"/>
            <a:chOff x="2209800" y="2371725"/>
            <a:chExt cx="4763" cy="733426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2209800" y="2371725"/>
              <a:ext cx="4763" cy="142875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209800" y="2695575"/>
              <a:ext cx="0" cy="128588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209800" y="2976563"/>
              <a:ext cx="0" cy="128588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1362075" y="4633914"/>
            <a:ext cx="4763" cy="733426"/>
            <a:chOff x="2209800" y="2371725"/>
            <a:chExt cx="4763" cy="733426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209800" y="2371725"/>
              <a:ext cx="4763" cy="142875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209800" y="2695575"/>
              <a:ext cx="0" cy="128588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209800" y="2976563"/>
              <a:ext cx="0" cy="128588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797244" y="4633914"/>
            <a:ext cx="4763" cy="733426"/>
            <a:chOff x="2209800" y="2371725"/>
            <a:chExt cx="4763" cy="733426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2209800" y="2371725"/>
              <a:ext cx="4763" cy="142875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209800" y="2695575"/>
              <a:ext cx="0" cy="128588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209800" y="2976563"/>
              <a:ext cx="0" cy="128588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939994" y="4643440"/>
            <a:ext cx="4763" cy="733426"/>
            <a:chOff x="2209800" y="2371725"/>
            <a:chExt cx="4763" cy="733426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209800" y="2371725"/>
              <a:ext cx="4763" cy="142875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209800" y="2695575"/>
              <a:ext cx="0" cy="128588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209800" y="2976563"/>
              <a:ext cx="0" cy="128588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6804796" y="2360231"/>
            <a:ext cx="4763" cy="733426"/>
            <a:chOff x="2209800" y="2371725"/>
            <a:chExt cx="4763" cy="733426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2209800" y="2371725"/>
              <a:ext cx="4763" cy="142875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209800" y="2695575"/>
              <a:ext cx="0" cy="128588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209800" y="2976563"/>
              <a:ext cx="0" cy="128588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/>
          <p:nvPr/>
        </p:nvCxnSpPr>
        <p:spPr>
          <a:xfrm flipH="1">
            <a:off x="1366839" y="5943600"/>
            <a:ext cx="857249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29132" y="5758934"/>
            <a:ext cx="2746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Blast resisting barriers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128505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33492"/>
            <a:ext cx="8417859" cy="940443"/>
          </a:xfrm>
        </p:spPr>
        <p:txBody>
          <a:bodyPr>
            <a:noAutofit/>
          </a:bodyPr>
          <a:lstStyle/>
          <a:p>
            <a:r>
              <a:rPr lang="en-US" sz="3600" dirty="0"/>
              <a:t>New containers </a:t>
            </a:r>
            <a:r>
              <a:rPr lang="en-US" sz="3600" dirty="0" smtClean="0"/>
              <a:t>: Structural Members – Plastic deformation</a:t>
            </a:r>
            <a:endParaRPr lang="en-GB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1" name="Immagine 3">
            <a:extLst>
              <a:ext uri="{FF2B5EF4-FFF2-40B4-BE49-F238E27FC236}">
                <a16:creationId xmlns="" xmlns:a16="http://schemas.microsoft.com/office/drawing/2014/main" id="{18F91E2A-A0CF-407F-8163-8C50333BA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54" y="1401500"/>
            <a:ext cx="4404947" cy="2003189"/>
          </a:xfrm>
          <a:prstGeom prst="rect">
            <a:avLst/>
          </a:prstGeom>
        </p:spPr>
      </p:pic>
      <p:pic>
        <p:nvPicPr>
          <p:cNvPr id="12" name="Immagine 4">
            <a:extLst>
              <a:ext uri="{FF2B5EF4-FFF2-40B4-BE49-F238E27FC236}">
                <a16:creationId xmlns="" xmlns:a16="http://schemas.microsoft.com/office/drawing/2014/main" id="{E20C5967-3416-4543-BD36-66E50F0E9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28" y="1401501"/>
            <a:ext cx="4404946" cy="2003189"/>
          </a:xfrm>
          <a:prstGeom prst="rect">
            <a:avLst/>
          </a:prstGeom>
        </p:spPr>
      </p:pic>
      <p:pic>
        <p:nvPicPr>
          <p:cNvPr id="14" name="Immagine 4">
            <a:extLst>
              <a:ext uri="{FF2B5EF4-FFF2-40B4-BE49-F238E27FC236}">
                <a16:creationId xmlns="" xmlns:a16="http://schemas.microsoft.com/office/drawing/2014/main" id="{688ED903-CB9D-4101-9F33-46DFE19DFC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79" y="3566103"/>
            <a:ext cx="4342522" cy="1974802"/>
          </a:xfrm>
          <a:prstGeom prst="rect">
            <a:avLst/>
          </a:prstGeom>
        </p:spPr>
      </p:pic>
      <p:pic>
        <p:nvPicPr>
          <p:cNvPr id="15" name="Immagine 4">
            <a:extLst>
              <a:ext uri="{FF2B5EF4-FFF2-40B4-BE49-F238E27FC236}">
                <a16:creationId xmlns="" xmlns:a16="http://schemas.microsoft.com/office/drawing/2014/main" id="{2ADBE394-BB08-4762-AFE1-1C1185FE8C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28" y="3566103"/>
            <a:ext cx="4342524" cy="197480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666128" y="1401500"/>
            <a:ext cx="0" cy="413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29479" y="3404689"/>
            <a:ext cx="8712298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305486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6854" cy="7334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Conclusions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6" name="Rettangolo 4"/>
          <p:cNvSpPr>
            <a:spLocks noChangeArrowheads="1"/>
          </p:cNvSpPr>
          <p:nvPr/>
        </p:nvSpPr>
        <p:spPr bwMode="auto">
          <a:xfrm>
            <a:off x="153090" y="866775"/>
            <a:ext cx="8835073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1pPr>
            <a:lvl2pPr marL="2286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812E"/>
                </a:solidFill>
                <a:latin typeface="Arial" panose="020B0604020202020204" pitchFamily="34" charset="0"/>
              </a:defRPr>
            </a:lvl9pPr>
          </a:lstStyle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ü"/>
            </a:pPr>
            <a:r>
              <a:rPr lang="en-GB" altLang="en-US" sz="2000" b="1" dirty="0" smtClean="0">
                <a:solidFill>
                  <a:schemeClr val="tx1"/>
                </a:solidFill>
                <a:latin typeface="+mn-lt"/>
              </a:rPr>
              <a:t>Advanced CFD and FE analyses </a:t>
            </a:r>
            <a:r>
              <a:rPr lang="en-GB" altLang="en-US" sz="2000" b="1" dirty="0">
                <a:solidFill>
                  <a:schemeClr val="tx1"/>
                </a:solidFill>
                <a:latin typeface="+mn-lt"/>
              </a:rPr>
              <a:t>allowed to:</a:t>
            </a: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chemeClr val="tx1"/>
                </a:solidFill>
                <a:latin typeface="+mn-lt"/>
              </a:rPr>
              <a:t>characterize and compare different venting solutions for blast mitigation</a:t>
            </a: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chemeClr val="tx1"/>
                </a:solidFill>
                <a:latin typeface="+mn-lt"/>
              </a:rPr>
              <a:t>provide input (blast loads data) for subsequent structural assessment or design</a:t>
            </a: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chemeClr val="tx1"/>
                </a:solidFill>
                <a:latin typeface="+mn-lt"/>
              </a:rPr>
              <a:t>check solution admissibility with respect to external </a:t>
            </a:r>
            <a:r>
              <a:rPr lang="en-GB" altLang="en-US" sz="2000" dirty="0" smtClean="0">
                <a:solidFill>
                  <a:schemeClr val="tx1"/>
                </a:solidFill>
                <a:latin typeface="+mn-lt"/>
              </a:rPr>
              <a:t>and structural effects</a:t>
            </a:r>
            <a:endParaRPr lang="en-GB" altLang="en-US" sz="2000" dirty="0">
              <a:solidFill>
                <a:schemeClr val="tx1"/>
              </a:solidFill>
              <a:latin typeface="+mn-lt"/>
            </a:endParaRP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chemeClr val="tx1"/>
                </a:solidFill>
                <a:latin typeface="+mn-lt"/>
              </a:rPr>
              <a:t>select optimal solution</a:t>
            </a: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ü"/>
            </a:pPr>
            <a:r>
              <a:rPr lang="en-GB" altLang="en-US" sz="2000" b="1" dirty="0" smtClean="0">
                <a:solidFill>
                  <a:schemeClr val="tx1"/>
                </a:solidFill>
              </a:rPr>
              <a:t>Retrofitting intervention for B 245 are currently in production at </a:t>
            </a:r>
            <a:r>
              <a:rPr lang="en-GB" altLang="en-US" sz="2000" b="1" dirty="0" smtClean="0">
                <a:solidFill>
                  <a:schemeClr val="tx1"/>
                </a:solidFill>
              </a:rPr>
              <a:t>SMB department</a:t>
            </a:r>
            <a:endParaRPr lang="en-GB" altLang="en-US" sz="2000" b="1" dirty="0" smtClean="0">
              <a:solidFill>
                <a:schemeClr val="tx1"/>
              </a:solidFill>
            </a:endParaRP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altLang="en-US" sz="2000" b="1" dirty="0" smtClean="0">
                <a:solidFill>
                  <a:schemeClr val="tx1"/>
                </a:solidFill>
              </a:rPr>
              <a:t>Blast panels specifications for the containers have been defined</a:t>
            </a:r>
          </a:p>
          <a:p>
            <a:pPr marL="342900" lvl="1" indent="-34290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altLang="en-US" sz="2000" b="1" dirty="0" smtClean="0">
                <a:solidFill>
                  <a:schemeClr val="tx1"/>
                </a:solidFill>
              </a:rPr>
              <a:t>A retrofitting strategy for the containers is under 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discussion</a:t>
            </a:r>
            <a:r>
              <a:rPr lang="fr-CH" altLang="en-US" sz="2000" b="1" dirty="0" smtClean="0">
                <a:solidFill>
                  <a:schemeClr val="tx1"/>
                </a:solidFill>
              </a:rPr>
              <a:t> (</a:t>
            </a:r>
            <a:r>
              <a:rPr lang="en-GB" altLang="en-US" sz="2000" b="1" smtClean="0">
                <a:solidFill>
                  <a:schemeClr val="tx1"/>
                </a:solidFill>
              </a:rPr>
              <a:t>blast </a:t>
            </a:r>
            <a:r>
              <a:rPr lang="en-GB" altLang="en-US" sz="2000" b="1" dirty="0">
                <a:solidFill>
                  <a:schemeClr val="tx1"/>
                </a:solidFill>
              </a:rPr>
              <a:t>control </a:t>
            </a:r>
            <a:r>
              <a:rPr lang="en-GB" altLang="en-US" sz="2000" b="1" dirty="0" smtClean="0">
                <a:solidFill>
                  <a:schemeClr val="tx1"/>
                </a:solidFill>
              </a:rPr>
              <a:t>panels </a:t>
            </a:r>
            <a:r>
              <a:rPr lang="en-GB" altLang="en-US" sz="2000" b="1" dirty="0">
                <a:solidFill>
                  <a:schemeClr val="tx1"/>
                </a:solidFill>
              </a:rPr>
              <a:t>or large </a:t>
            </a:r>
            <a:r>
              <a:rPr lang="en-GB" altLang="en-US" sz="2000" b="1">
                <a:solidFill>
                  <a:schemeClr val="tx1"/>
                </a:solidFill>
              </a:rPr>
              <a:t>exclusion </a:t>
            </a:r>
            <a:r>
              <a:rPr lang="en-GB" altLang="en-US" sz="2000" b="1" smtClean="0">
                <a:solidFill>
                  <a:schemeClr val="tx1"/>
                </a:solidFill>
              </a:rPr>
              <a:t>zone)</a:t>
            </a:r>
            <a:endParaRPr lang="en-GB" altLang="en-US" sz="2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182756" y="635635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ctr"/>
            <a:r>
              <a:rPr lang="en-US" dirty="0"/>
              <a:t>EDMS no: 1845206 v.1</a:t>
            </a:r>
          </a:p>
        </p:txBody>
      </p:sp>
    </p:spTree>
    <p:extLst>
      <p:ext uri="{BB962C8B-B14F-4D97-AF65-F5344CB8AC3E}">
        <p14:creationId xmlns:p14="http://schemas.microsoft.com/office/powerpoint/2010/main" val="386206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62700"/>
            <a:ext cx="1314450" cy="365125"/>
          </a:xfrm>
        </p:spPr>
        <p:txBody>
          <a:bodyPr/>
          <a:lstStyle/>
          <a:p>
            <a:fld id="{7F2DDADE-8581-4867-A6B1-4F1C984063C5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42350" y="6356350"/>
            <a:ext cx="501650" cy="365125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48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RNCorporate4-3">
  <a:themeElements>
    <a:clrScheme name="CERN 1">
      <a:dk1>
        <a:srgbClr val="0055A0"/>
      </a:dk1>
      <a:lt1>
        <a:sysClr val="window" lastClr="FFFFFF"/>
      </a:lt1>
      <a:dk2>
        <a:srgbClr val="0055A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CERNCobranding4-3</Template>
  <TotalTime>3087</TotalTime>
  <Words>1268</Words>
  <Application>Microsoft Office PowerPoint</Application>
  <PresentationFormat>On-screen Show (4:3)</PresentationFormat>
  <Paragraphs>244</Paragraphs>
  <Slides>28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Arial Unicode MS</vt:lpstr>
      <vt:lpstr>MS Mincho</vt:lpstr>
      <vt:lpstr>SimSun</vt:lpstr>
      <vt:lpstr>Arial</vt:lpstr>
      <vt:lpstr>Calibri</vt:lpstr>
      <vt:lpstr>Courier New</vt:lpstr>
      <vt:lpstr>Myriad Pro</vt:lpstr>
      <vt:lpstr>TIMES</vt:lpstr>
      <vt:lpstr>Times New Roman</vt:lpstr>
      <vt:lpstr>Verdana</vt:lpstr>
      <vt:lpstr>Wingdings</vt:lpstr>
      <vt:lpstr>CERNCorporate4-3</vt:lpstr>
      <vt:lpstr>PowerPoint Presentation</vt:lpstr>
      <vt:lpstr>Explosion Analysis and Assessment of Capacitor Banks in Technical Buildings</vt:lpstr>
      <vt:lpstr>Preliminary Conclusions</vt:lpstr>
      <vt:lpstr>Preliminary Conclusions</vt:lpstr>
      <vt:lpstr>Activities under the supervision and with the support of HSE-SEE-XP</vt:lpstr>
      <vt:lpstr>Accident Scenario</vt:lpstr>
      <vt:lpstr>Accident Scenario</vt:lpstr>
      <vt:lpstr>Accident Scenario</vt:lpstr>
      <vt:lpstr>Accident Scenario</vt:lpstr>
      <vt:lpstr>Accident Scenario</vt:lpstr>
      <vt:lpstr>Methodological approach </vt:lpstr>
      <vt:lpstr>Checking external and structural effects</vt:lpstr>
      <vt:lpstr>Building 245 – POPS-B</vt:lpstr>
      <vt:lpstr>Building 245 – POPS-B</vt:lpstr>
      <vt:lpstr>New Containers - POPS</vt:lpstr>
      <vt:lpstr>Characterization of the electrical fault</vt:lpstr>
      <vt:lpstr>Characterization of the electrical fault</vt:lpstr>
      <vt:lpstr>Modelling the primary and the secondary explosions</vt:lpstr>
      <vt:lpstr>Modelling the primary and the secondary explosions</vt:lpstr>
      <vt:lpstr>B 245 - Retrofitting strategy</vt:lpstr>
      <vt:lpstr>B245: External pressure </vt:lpstr>
      <vt:lpstr>B245: Structural Members – Internal Stress / Displacement</vt:lpstr>
      <vt:lpstr>New Containers Design</vt:lpstr>
      <vt:lpstr>New containers: External pressure </vt:lpstr>
      <vt:lpstr>New containers: External pressure </vt:lpstr>
      <vt:lpstr>New containers : Structural Members – Plastic deformation</vt:lpstr>
      <vt:lpstr>Conclusions</vt:lpstr>
      <vt:lpstr>PowerPoint Presentation</vt:lpstr>
    </vt:vector>
  </TitlesOfParts>
  <Company>CERN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Rachelle Decreuse-Michaud</dc:creator>
  <cp:lastModifiedBy>Saverio La Mendola</cp:lastModifiedBy>
  <cp:revision>62</cp:revision>
  <dcterms:created xsi:type="dcterms:W3CDTF">2016-06-08T08:25:38Z</dcterms:created>
  <dcterms:modified xsi:type="dcterms:W3CDTF">2017-09-19T13:57:17Z</dcterms:modified>
</cp:coreProperties>
</file>