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351" r:id="rId2"/>
    <p:sldId id="442" r:id="rId3"/>
    <p:sldId id="436" r:id="rId4"/>
    <p:sldId id="387" r:id="rId5"/>
    <p:sldId id="398" r:id="rId6"/>
    <p:sldId id="446" r:id="rId7"/>
    <p:sldId id="448" r:id="rId8"/>
    <p:sldId id="414" r:id="rId9"/>
    <p:sldId id="435" r:id="rId10"/>
    <p:sldId id="430" r:id="rId11"/>
    <p:sldId id="391" r:id="rId12"/>
    <p:sldId id="431" r:id="rId13"/>
    <p:sldId id="439" r:id="rId14"/>
    <p:sldId id="432" r:id="rId15"/>
    <p:sldId id="405" r:id="rId16"/>
    <p:sldId id="433" r:id="rId17"/>
    <p:sldId id="408" r:id="rId18"/>
    <p:sldId id="449" r:id="rId19"/>
    <p:sldId id="390" r:id="rId20"/>
    <p:sldId id="440" r:id="rId21"/>
    <p:sldId id="443" r:id="rId22"/>
    <p:sldId id="386" r:id="rId23"/>
    <p:sldId id="437" r:id="rId24"/>
  </p:sldIdLst>
  <p:sldSz cx="9144000" cy="5143500" type="screen16x9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13F7C"/>
    <a:srgbClr val="003D80"/>
    <a:srgbClr val="818386"/>
    <a:srgbClr val="0094DA"/>
    <a:srgbClr val="56863E"/>
    <a:srgbClr val="0F2D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74" autoAdjust="0"/>
    <p:restoredTop sz="72333" autoAdjust="0"/>
  </p:normalViewPr>
  <p:slideViewPr>
    <p:cSldViewPr snapToGrid="0" snapToObjects="1">
      <p:cViewPr varScale="1">
        <p:scale>
          <a:sx n="79" d="100"/>
          <a:sy n="79" d="100"/>
        </p:scale>
        <p:origin x="605" y="6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3" d="100"/>
        <a:sy n="12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trudel\Documents\My%20Documents\esh\Program\Review\ActionPlan\WP-Big\MSI\MSIReview-Summar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wk1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Sheet1!$A$3:$A$7</c:f>
              <c:strCache>
                <c:ptCount val="5"/>
                <c:pt idx="0">
                  <c:v>1st Pass</c:v>
                </c:pt>
                <c:pt idx="1">
                  <c:v>2nd Pass</c:v>
                </c:pt>
                <c:pt idx="2">
                  <c:v>3rd Pass</c:v>
                </c:pt>
                <c:pt idx="3">
                  <c:v>EOJ State</c:v>
                </c:pt>
                <c:pt idx="4">
                  <c:v>Detailed</c:v>
                </c:pt>
              </c:strCache>
            </c:strRef>
          </c:cat>
          <c:val>
            <c:numRef>
              <c:f>Sheet1!$B$3:$B$7</c:f>
              <c:numCache>
                <c:formatCode>General</c:formatCode>
                <c:ptCount val="5"/>
                <c:pt idx="0">
                  <c:v>88</c:v>
                </c:pt>
                <c:pt idx="1">
                  <c:v>12</c:v>
                </c:pt>
                <c:pt idx="2">
                  <c:v>0</c:v>
                </c:pt>
                <c:pt idx="3">
                  <c:v>100</c:v>
                </c:pt>
                <c:pt idx="4">
                  <c:v>50</c:v>
                </c:pt>
              </c:numCache>
            </c:numRef>
          </c:val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wk2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Sheet1!$A$3:$A$7</c:f>
              <c:strCache>
                <c:ptCount val="5"/>
                <c:pt idx="0">
                  <c:v>1st Pass</c:v>
                </c:pt>
                <c:pt idx="1">
                  <c:v>2nd Pass</c:v>
                </c:pt>
                <c:pt idx="2">
                  <c:v>3rd Pass</c:v>
                </c:pt>
                <c:pt idx="3">
                  <c:v>EOJ State</c:v>
                </c:pt>
                <c:pt idx="4">
                  <c:v>Detailed</c:v>
                </c:pt>
              </c:strCache>
            </c:strRef>
          </c:cat>
          <c:val>
            <c:numRef>
              <c:f>Sheet1!$C$3:$C$7</c:f>
              <c:numCache>
                <c:formatCode>General</c:formatCode>
                <c:ptCount val="5"/>
                <c:pt idx="0">
                  <c:v>94</c:v>
                </c:pt>
                <c:pt idx="1">
                  <c:v>10</c:v>
                </c:pt>
                <c:pt idx="2">
                  <c:v>0</c:v>
                </c:pt>
                <c:pt idx="3">
                  <c:v>100</c:v>
                </c:pt>
                <c:pt idx="4">
                  <c:v>50</c:v>
                </c:pt>
              </c:numCache>
            </c:numRef>
          </c:val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wk3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Sheet1!$A$3:$A$7</c:f>
              <c:strCache>
                <c:ptCount val="5"/>
                <c:pt idx="0">
                  <c:v>1st Pass</c:v>
                </c:pt>
                <c:pt idx="1">
                  <c:v>2nd Pass</c:v>
                </c:pt>
                <c:pt idx="2">
                  <c:v>3rd Pass</c:v>
                </c:pt>
                <c:pt idx="3">
                  <c:v>EOJ State</c:v>
                </c:pt>
                <c:pt idx="4">
                  <c:v>Detailed</c:v>
                </c:pt>
              </c:strCache>
            </c:strRef>
          </c:cat>
          <c:val>
            <c:numRef>
              <c:f>Sheet1!$D$3:$D$7</c:f>
              <c:numCache>
                <c:formatCode>General</c:formatCode>
                <c:ptCount val="5"/>
                <c:pt idx="0">
                  <c:v>86</c:v>
                </c:pt>
                <c:pt idx="1">
                  <c:v>14</c:v>
                </c:pt>
                <c:pt idx="2">
                  <c:v>0</c:v>
                </c:pt>
                <c:pt idx="3">
                  <c:v>100</c:v>
                </c:pt>
                <c:pt idx="4">
                  <c:v>66.7</c:v>
                </c:pt>
              </c:numCache>
            </c:numRef>
          </c:val>
        </c:ser>
        <c:ser>
          <c:idx val="3"/>
          <c:order val="3"/>
          <c:tx>
            <c:strRef>
              <c:f>Sheet1!$E$2</c:f>
              <c:strCache>
                <c:ptCount val="1"/>
                <c:pt idx="0">
                  <c:v>wk4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Sheet1!$A$3:$A$7</c:f>
              <c:strCache>
                <c:ptCount val="5"/>
                <c:pt idx="0">
                  <c:v>1st Pass</c:v>
                </c:pt>
                <c:pt idx="1">
                  <c:v>2nd Pass</c:v>
                </c:pt>
                <c:pt idx="2">
                  <c:v>3rd Pass</c:v>
                </c:pt>
                <c:pt idx="3">
                  <c:v>EOJ State</c:v>
                </c:pt>
                <c:pt idx="4">
                  <c:v>Detailed</c:v>
                </c:pt>
              </c:strCache>
            </c:strRef>
          </c:cat>
          <c:val>
            <c:numRef>
              <c:f>Sheet1!$E$3:$E$7</c:f>
              <c:numCache>
                <c:formatCode>General</c:formatCode>
                <c:ptCount val="5"/>
                <c:pt idx="0">
                  <c:v>93</c:v>
                </c:pt>
                <c:pt idx="1">
                  <c:v>7</c:v>
                </c:pt>
                <c:pt idx="2">
                  <c:v>0</c:v>
                </c:pt>
                <c:pt idx="3">
                  <c:v>80</c:v>
                </c:pt>
                <c:pt idx="4">
                  <c:v>33.299999999999997</c:v>
                </c:pt>
              </c:numCache>
            </c:numRef>
          </c:val>
        </c:ser>
        <c:ser>
          <c:idx val="4"/>
          <c:order val="4"/>
          <c:tx>
            <c:strRef>
              <c:f>Sheet1!$F$2</c:f>
              <c:strCache>
                <c:ptCount val="1"/>
                <c:pt idx="0">
                  <c:v>wk5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Sheet1!$A$3:$A$7</c:f>
              <c:strCache>
                <c:ptCount val="5"/>
                <c:pt idx="0">
                  <c:v>1st Pass</c:v>
                </c:pt>
                <c:pt idx="1">
                  <c:v>2nd Pass</c:v>
                </c:pt>
                <c:pt idx="2">
                  <c:v>3rd Pass</c:v>
                </c:pt>
                <c:pt idx="3">
                  <c:v>EOJ State</c:v>
                </c:pt>
                <c:pt idx="4">
                  <c:v>Detailed</c:v>
                </c:pt>
              </c:strCache>
            </c:strRef>
          </c:cat>
          <c:val>
            <c:numRef>
              <c:f>Sheet1!$F$3:$F$7</c:f>
              <c:numCache>
                <c:formatCode>General</c:formatCode>
                <c:ptCount val="5"/>
                <c:pt idx="0">
                  <c:v>89</c:v>
                </c:pt>
                <c:pt idx="1">
                  <c:v>5.5</c:v>
                </c:pt>
                <c:pt idx="2">
                  <c:v>5.5</c:v>
                </c:pt>
                <c:pt idx="3">
                  <c:v>95</c:v>
                </c:pt>
                <c:pt idx="4">
                  <c:v>50</c:v>
                </c:pt>
              </c:numCache>
            </c:numRef>
          </c:val>
        </c:ser>
        <c:ser>
          <c:idx val="5"/>
          <c:order val="5"/>
          <c:tx>
            <c:strRef>
              <c:f>Sheet1!$G$2</c:f>
              <c:strCache>
                <c:ptCount val="1"/>
                <c:pt idx="0">
                  <c:v>wk6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Sheet1!$A$3:$A$7</c:f>
              <c:strCache>
                <c:ptCount val="5"/>
                <c:pt idx="0">
                  <c:v>1st Pass</c:v>
                </c:pt>
                <c:pt idx="1">
                  <c:v>2nd Pass</c:v>
                </c:pt>
                <c:pt idx="2">
                  <c:v>3rd Pass</c:v>
                </c:pt>
                <c:pt idx="3">
                  <c:v>EOJ State</c:v>
                </c:pt>
                <c:pt idx="4">
                  <c:v>Detailed</c:v>
                </c:pt>
              </c:strCache>
            </c:strRef>
          </c:cat>
          <c:val>
            <c:numRef>
              <c:f>Sheet1!$G$3:$G$7</c:f>
              <c:numCache>
                <c:formatCode>General</c:formatCode>
                <c:ptCount val="5"/>
                <c:pt idx="0">
                  <c:v>94</c:v>
                </c:pt>
                <c:pt idx="1">
                  <c:v>6</c:v>
                </c:pt>
                <c:pt idx="2">
                  <c:v>0</c:v>
                </c:pt>
                <c:pt idx="3">
                  <c:v>94</c:v>
                </c:pt>
                <c:pt idx="4">
                  <c:v>80</c:v>
                </c:pt>
              </c:numCache>
            </c:numRef>
          </c:val>
        </c:ser>
        <c:ser>
          <c:idx val="6"/>
          <c:order val="6"/>
          <c:tx>
            <c:strRef>
              <c:f>Sheet1!$H$2</c:f>
              <c:strCache>
                <c:ptCount val="1"/>
                <c:pt idx="0">
                  <c:v>wk7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Sheet1!$A$3:$A$7</c:f>
              <c:strCache>
                <c:ptCount val="5"/>
                <c:pt idx="0">
                  <c:v>1st Pass</c:v>
                </c:pt>
                <c:pt idx="1">
                  <c:v>2nd Pass</c:v>
                </c:pt>
                <c:pt idx="2">
                  <c:v>3rd Pass</c:v>
                </c:pt>
                <c:pt idx="3">
                  <c:v>EOJ State</c:v>
                </c:pt>
                <c:pt idx="4">
                  <c:v>Detailed</c:v>
                </c:pt>
              </c:strCache>
            </c:strRef>
          </c:cat>
          <c:val>
            <c:numRef>
              <c:f>Sheet1!$H$3:$H$7</c:f>
              <c:numCache>
                <c:formatCode>General</c:formatCode>
                <c:ptCount val="5"/>
                <c:pt idx="0">
                  <c:v>90</c:v>
                </c:pt>
                <c:pt idx="1">
                  <c:v>10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420984"/>
        <c:axId val="294424512"/>
      </c:barChart>
      <c:catAx>
        <c:axId val="294420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424512"/>
        <c:crosses val="autoZero"/>
        <c:auto val="1"/>
        <c:lblAlgn val="ctr"/>
        <c:lblOffset val="100"/>
        <c:noMultiLvlLbl val="0"/>
      </c:catAx>
      <c:valAx>
        <c:axId val="294424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 Completed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420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43665" cy="466417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7827" y="1"/>
            <a:ext cx="3043665" cy="466417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27A4BF15-60F1-4274-85EE-5F0DC3964BC0}" type="datetimeFigureOut">
              <a:rPr lang="en-US" smtClean="0"/>
              <a:t>9/20/2017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684"/>
            <a:ext cx="3043665" cy="466416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7827" y="8842684"/>
            <a:ext cx="3043665" cy="466416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437D8106-50F0-4F9E-A4E6-2A19C50A8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569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43343" cy="465455"/>
          </a:xfrm>
          <a:prstGeom prst="rect">
            <a:avLst/>
          </a:prstGeom>
        </p:spPr>
        <p:txBody>
          <a:bodyPr vert="horz" lIns="93313" tIns="46657" rIns="93313" bIns="4665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3" y="1"/>
            <a:ext cx="3043343" cy="465455"/>
          </a:xfrm>
          <a:prstGeom prst="rect">
            <a:avLst/>
          </a:prstGeom>
        </p:spPr>
        <p:txBody>
          <a:bodyPr vert="horz" lIns="93313" tIns="46657" rIns="93313" bIns="46657" rtlCol="0"/>
          <a:lstStyle>
            <a:lvl1pPr algn="r">
              <a:defRPr sz="1200"/>
            </a:lvl1pPr>
          </a:lstStyle>
          <a:p>
            <a:fld id="{2F132044-0CF3-FE4A-B3DD-AD83F8F3FA08}" type="datetimeFigureOut">
              <a:rPr lang="en-US" smtClean="0"/>
              <a:t>9/20/2017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3" tIns="46657" rIns="93313" bIns="4665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13" tIns="46657" rIns="93313" bIns="46657" rtlCol="0"/>
          <a:lstStyle/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2030"/>
            <a:ext cx="3043343" cy="465455"/>
          </a:xfrm>
          <a:prstGeom prst="rect">
            <a:avLst/>
          </a:prstGeom>
        </p:spPr>
        <p:txBody>
          <a:bodyPr vert="horz" lIns="93313" tIns="46657" rIns="93313" bIns="4665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3" y="8842030"/>
            <a:ext cx="3043343" cy="465455"/>
          </a:xfrm>
          <a:prstGeom prst="rect">
            <a:avLst/>
          </a:prstGeom>
        </p:spPr>
        <p:txBody>
          <a:bodyPr vert="horz" lIns="93313" tIns="46657" rIns="93313" bIns="46657" rtlCol="0" anchor="b"/>
          <a:lstStyle>
            <a:lvl1pPr algn="r">
              <a:defRPr sz="1200"/>
            </a:lvl1pPr>
          </a:lstStyle>
          <a:p>
            <a:fld id="{EEF08EE0-F671-5A48-AE26-ED94D7DF6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503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233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213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</a:t>
            </a:r>
            <a:r>
              <a:rPr lang="en-US" baseline="0" dirty="0" smtClean="0"/>
              <a:t> is our c</a:t>
            </a:r>
            <a:r>
              <a:rPr lang="en-US" dirty="0" smtClean="0"/>
              <a:t>urrent state.</a:t>
            </a:r>
            <a:r>
              <a:rPr lang="en-US" baseline="0" dirty="0" smtClean="0"/>
              <a:t> The future state may evolve to slight difference in roles for operations.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4976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5609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fraction of one’s time is spent</a:t>
            </a:r>
            <a:r>
              <a:rPr lang="en-US" baseline="0" dirty="0" smtClean="0"/>
              <a:t> </a:t>
            </a:r>
            <a:r>
              <a:rPr lang="en-US" dirty="0" smtClean="0"/>
              <a:t>fighting fires?</a:t>
            </a:r>
          </a:p>
          <a:p>
            <a:r>
              <a:rPr lang="en-US" dirty="0" smtClean="0"/>
              <a:t>How often is work stopped because one encountered something unexpected that was not part of the documented configuration?</a:t>
            </a:r>
          </a:p>
          <a:p>
            <a:r>
              <a:rPr lang="en-US" dirty="0" smtClean="0"/>
              <a:t>Does</a:t>
            </a:r>
            <a:r>
              <a:rPr lang="en-US" baseline="0" dirty="0" smtClean="0"/>
              <a:t> one</a:t>
            </a:r>
            <a:r>
              <a:rPr lang="en-US" dirty="0" smtClean="0"/>
              <a:t> spend significant time clarifying information or searching for information that is required but is not readily available?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662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6222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6553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8200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Implementation focusses on meeting regulatory requirements for all work moving forward.</a:t>
            </a:r>
          </a:p>
          <a:p>
            <a:r>
              <a:rPr lang="en-US" dirty="0" smtClean="0"/>
              <a:t>How we meet the requirements in the longer term will be addressed with upgrades to configuration management documentation for facilities and equipment.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5849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6930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Added fields for work type, summary,</a:t>
            </a:r>
            <a:r>
              <a:rPr lang="en-US" baseline="0" dirty="0" smtClean="0"/>
              <a:t> instructions, equipment and prerequisites.</a:t>
            </a:r>
          </a:p>
          <a:p>
            <a:r>
              <a:rPr lang="en-US" baseline="0" dirty="0" smtClean="0"/>
              <a:t>Hazard Record has Radiological including waste, and industrial hazards and mitigation.</a:t>
            </a:r>
          </a:p>
          <a:p>
            <a:r>
              <a:rPr lang="en-US" baseline="0" dirty="0" smtClean="0"/>
              <a:t>Other improvements will be made with hazard assessment drop-down menu and displaying training status for workers.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6803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2868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Monitor and iterate guidance with feedback from personnel.  Communication is key for buy in and feedback.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1495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Monitoring is a key part of ensuring</a:t>
            </a:r>
            <a:r>
              <a:rPr lang="en-US" baseline="0" dirty="0" smtClean="0"/>
              <a:t> that the process is working and is being followed.</a:t>
            </a:r>
          </a:p>
          <a:p>
            <a:r>
              <a:rPr lang="en-US" baseline="0" dirty="0" smtClean="0"/>
              <a:t>It also provides an opportunity to tweak and make improvements.</a:t>
            </a:r>
          </a:p>
          <a:p>
            <a:r>
              <a:rPr lang="en-US" baseline="0" dirty="0" smtClean="0"/>
              <a:t>Monitor at weekly intervals until process is stable, and then less frequently.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0880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8798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5411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2496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Field level risk assessment based on oil &amp; gas industry.  An accelerator facility because</a:t>
            </a:r>
            <a:r>
              <a:rPr lang="en-US" baseline="0" dirty="0" smtClean="0"/>
              <a:t> of the distributed configuration is more akin to field work in the oil &amp; gas industry than a factory floor setting.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3514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7255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7474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</a:t>
            </a:r>
            <a:r>
              <a:rPr lang="en-US" baseline="0" dirty="0" smtClean="0"/>
              <a:t> project plan with all elements is being developed so that different components can be prioritized for roll out.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167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TRIUMF_logo_whit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98" y="299720"/>
            <a:ext cx="3149600" cy="8636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4008374" y="493306"/>
            <a:ext cx="224002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 smtClean="0">
                <a:solidFill>
                  <a:srgbClr val="EAE5DF"/>
                </a:solidFill>
                <a:latin typeface="Myriad Pro Light"/>
                <a:cs typeface="Myriad Pro Light"/>
              </a:rPr>
              <a:t>Canada’s national centre for particle and nuclear physics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 smtClean="0">
                <a:solidFill>
                  <a:srgbClr val="EAE5DF"/>
                </a:solidFill>
                <a:latin typeface="Myriad Pro Light"/>
                <a:cs typeface="Myriad Pro Light"/>
              </a:rPr>
              <a:t>and accelerator-based science </a:t>
            </a:r>
            <a:endParaRPr lang="en-US" sz="1100" dirty="0">
              <a:solidFill>
                <a:srgbClr val="EAE5DF"/>
              </a:solidFill>
              <a:latin typeface="Myriad Pro Light"/>
              <a:cs typeface="Myriad Pro Light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3793998" y="146050"/>
            <a:ext cx="0" cy="110236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cyc-nuclides.png"/>
          <p:cNvPicPr>
            <a:picLocks noChangeAspect="1"/>
          </p:cNvPicPr>
          <p:nvPr userDrawn="1"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7"/>
          <a:stretch/>
        </p:blipFill>
        <p:spPr>
          <a:xfrm>
            <a:off x="5760721" y="1796554"/>
            <a:ext cx="3383279" cy="334694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34825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TRIUMF_logo_whit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98" y="1234440"/>
            <a:ext cx="3149600" cy="8636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4363972" y="1442574"/>
            <a:ext cx="428896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 smtClean="0">
                <a:solidFill>
                  <a:srgbClr val="EAE5DF"/>
                </a:solidFill>
                <a:latin typeface="Myriad Pro Light"/>
                <a:cs typeface="Myriad Pro Light"/>
              </a:rPr>
              <a:t>TRIUMF is Canada’s national centre for particle and nuclear physics and accelerator-based science. We advance fundamental, applied, and interdisciplinary research for science, medicine, and business world</a:t>
            </a:r>
            <a:r>
              <a:rPr lang="en-US" sz="1000" baseline="0" dirty="0" smtClean="0">
                <a:solidFill>
                  <a:srgbClr val="EAE5DF"/>
                </a:solidFill>
                <a:latin typeface="Myriad Pro Light"/>
                <a:cs typeface="Myriad Pro Light"/>
              </a:rPr>
              <a:t> wide.</a:t>
            </a:r>
            <a:endParaRPr lang="en-US" sz="1000" dirty="0">
              <a:solidFill>
                <a:srgbClr val="EAE5DF"/>
              </a:solidFill>
              <a:latin typeface="Myriad Pro Light"/>
              <a:cs typeface="Myriad Pro Light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4187698" y="1173480"/>
            <a:ext cx="0" cy="110236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642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Canada’s national laboratory for particle and nuclear physics </a:t>
            </a:r>
          </a:p>
          <a:p>
            <a:pPr algn="l"/>
            <a:endParaRPr lang="en-US" sz="1000" kern="1200" dirty="0" smtClean="0">
              <a:solidFill>
                <a:srgbClr val="113F7C"/>
              </a:solidFill>
              <a:latin typeface="Myriad Pro Light"/>
              <a:ea typeface="+mn-ea"/>
              <a:cs typeface="Myriad Pro Light"/>
            </a:endParaRPr>
          </a:p>
          <a:p>
            <a:pPr algn="l"/>
            <a:r>
              <a:rPr lang="en-US" sz="1000" kern="1200" dirty="0" err="1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Laboratoire</a:t>
            </a:r>
            <a:r>
              <a:rPr lang="en-US" sz="1000" kern="1200" dirty="0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 national </a:t>
            </a:r>
            <a:r>
              <a:rPr lang="en-US" sz="1000" kern="1200" dirty="0" err="1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canadien</a:t>
            </a:r>
            <a:r>
              <a:rPr lang="en-US" sz="1000" kern="1200" dirty="0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 pour la </a:t>
            </a:r>
            <a:r>
              <a:rPr lang="en-US" sz="1000" kern="1200" dirty="0" err="1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recherche</a:t>
            </a:r>
            <a:r>
              <a:rPr lang="en-US" sz="1000" kern="1200" dirty="0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 en physique </a:t>
            </a:r>
            <a:r>
              <a:rPr lang="en-US" sz="1000" kern="1200" dirty="0" err="1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nucléaire</a:t>
            </a:r>
            <a:r>
              <a:rPr lang="en-US" sz="1000" kern="1200" dirty="0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 et en physique des </a:t>
            </a:r>
            <a:r>
              <a:rPr lang="en-US" sz="1000" kern="1200" dirty="0" err="1" smtClean="0">
                <a:solidFill>
                  <a:srgbClr val="113F7C"/>
                </a:solidFill>
                <a:latin typeface="Myriad Pro Light"/>
                <a:ea typeface="+mn-ea"/>
                <a:cs typeface="Myriad Pro Light"/>
              </a:rPr>
              <a:t>particules</a:t>
            </a:r>
            <a:endParaRPr lang="en-US" sz="1000" kern="1200" dirty="0" smtClean="0">
              <a:solidFill>
                <a:srgbClr val="113F7C"/>
              </a:solidFill>
              <a:latin typeface="Myriad Pro Light"/>
              <a:ea typeface="+mn-ea"/>
              <a:cs typeface="Myriad Pro Light"/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77389" y="4021267"/>
            <a:ext cx="2448000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TRIUMF: Alberta | British Columbia | Calgary | Carleton | Guelph | Manitoba | McGill |</a:t>
            </a:r>
            <a:r>
              <a:rPr lang="en-US" sz="800" baseline="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McMaster |</a:t>
            </a:r>
            <a:r>
              <a:rPr lang="en-US" sz="800" baseline="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 smtClean="0">
                <a:solidFill>
                  <a:srgbClr val="113F7C"/>
                </a:solidFill>
                <a:latin typeface="Myriad Pro Light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 smtClean="0">
                <a:solidFill>
                  <a:srgbClr val="0F2D68"/>
                </a:solidFill>
                <a:latin typeface="Myriad Pro Light"/>
                <a:ea typeface="ヒラギノ角ゴ Pro W3" pitchFamily="-111" charset="-128"/>
                <a:cs typeface="Myriad Pro Light"/>
              </a:rPr>
              <a:t> | Simon Fraser | Toronto | Victoria | Western | Winnipeg | York</a:t>
            </a:r>
            <a:endParaRPr lang="en-US" sz="800" dirty="0">
              <a:solidFill>
                <a:srgbClr val="0F2D68"/>
              </a:solidFill>
              <a:latin typeface="Myriad Pro Light"/>
              <a:ea typeface="ヒラギノ角ゴ Pro W3" pitchFamily="-111" charset="-128"/>
              <a:cs typeface="Myriad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2755728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2" r="18445"/>
          <a:stretch/>
        </p:blipFill>
        <p:spPr>
          <a:xfrm>
            <a:off x="3352800" y="0"/>
            <a:ext cx="57912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3352800" y="0"/>
            <a:ext cx="57912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3352800" cy="51435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TRIUMF_logo_white.eps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161" y="4706996"/>
            <a:ext cx="1028700" cy="2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94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ITSF 2017 - TRIUMF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467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545" y="4619662"/>
            <a:ext cx="574513" cy="574513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152" y="4615949"/>
            <a:ext cx="575392" cy="575392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4587272" y="4611967"/>
            <a:ext cx="570880" cy="575388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057" y="4621079"/>
            <a:ext cx="575392" cy="575392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449" y="4621079"/>
            <a:ext cx="575392" cy="575392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842" y="4619662"/>
            <a:ext cx="575392" cy="575392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234" y="4621079"/>
            <a:ext cx="575392" cy="575392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8609626" y="4615949"/>
            <a:ext cx="579803" cy="575392"/>
          </a:xfrm>
          <a:prstGeom prst="rect">
            <a:avLst/>
          </a:prstGeom>
        </p:spPr>
      </p:pic>
      <p:pic>
        <p:nvPicPr>
          <p:cNvPr id="16" name="Picture 15" descr="s1.jpg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88" y="4621958"/>
            <a:ext cx="574513" cy="574513"/>
          </a:xfrm>
          <a:prstGeom prst="rect">
            <a:avLst/>
          </a:prstGeom>
        </p:spPr>
      </p:pic>
      <p:pic>
        <p:nvPicPr>
          <p:cNvPr id="20" name="Picture 19" descr="s2.jpg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95" y="4618245"/>
            <a:ext cx="575392" cy="575392"/>
          </a:xfrm>
          <a:prstGeom prst="rect">
            <a:avLst/>
          </a:prstGeom>
        </p:spPr>
      </p:pic>
      <p:pic>
        <p:nvPicPr>
          <p:cNvPr id="21" name="Picture 20" descr="s3.jpg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-14885" y="4614263"/>
            <a:ext cx="570880" cy="575388"/>
          </a:xfrm>
          <a:prstGeom prst="rect">
            <a:avLst/>
          </a:prstGeom>
        </p:spPr>
      </p:pic>
      <p:pic>
        <p:nvPicPr>
          <p:cNvPr id="22" name="Picture 21" descr="s4.jpg"/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900" y="4623375"/>
            <a:ext cx="575392" cy="575392"/>
          </a:xfrm>
          <a:prstGeom prst="rect">
            <a:avLst/>
          </a:prstGeom>
        </p:spPr>
      </p:pic>
      <p:pic>
        <p:nvPicPr>
          <p:cNvPr id="23" name="Picture 22" descr="s5.jpg"/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292" y="4623375"/>
            <a:ext cx="575392" cy="575392"/>
          </a:xfrm>
          <a:prstGeom prst="rect">
            <a:avLst/>
          </a:prstGeom>
        </p:spPr>
      </p:pic>
      <p:pic>
        <p:nvPicPr>
          <p:cNvPr id="24" name="Picture 23" descr="s6.jpg"/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85" y="4621958"/>
            <a:ext cx="575392" cy="575392"/>
          </a:xfrm>
          <a:prstGeom prst="rect">
            <a:avLst/>
          </a:prstGeom>
        </p:spPr>
      </p:pic>
      <p:pic>
        <p:nvPicPr>
          <p:cNvPr id="25" name="Picture 24" descr="s7.jpg"/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077" y="4623375"/>
            <a:ext cx="575392" cy="575392"/>
          </a:xfrm>
          <a:prstGeom prst="rect">
            <a:avLst/>
          </a:prstGeom>
        </p:spPr>
      </p:pic>
      <p:pic>
        <p:nvPicPr>
          <p:cNvPr id="26" name="Picture 25" descr="s8.jpg"/>
          <p:cNvPicPr>
            <a:picLocks noChangeAspect="1"/>
          </p:cNvPicPr>
          <p:nvPr userDrawn="1"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4007469" y="4618245"/>
            <a:ext cx="579803" cy="575392"/>
          </a:xfrm>
          <a:prstGeom prst="rect">
            <a:avLst/>
          </a:prstGeom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345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ITSF 2017 - TRIUMF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276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772021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ITSF 2017 - TRIUMF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s1.jpg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11" name="Picture 10" descr="s2.jpg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12" name="Picture 11" descr="s3.jpg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3" name="Picture 12" descr="s4.jpg"/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5" name="Picture 14" descr="s6.jpg"/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6" name="Picture 15" descr="s7.jpg"/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7" name="Picture 16" descr="s8.jpg"/>
          <p:cNvPicPr>
            <a:picLocks noChangeAspect="1"/>
          </p:cNvPicPr>
          <p:nvPr userDrawn="1"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>
          <a:xfrm>
            <a:off x="722313" y="1896486"/>
            <a:ext cx="7772400" cy="1427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178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500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109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9677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659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49677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97659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998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ITSF 2017 - TRIUMF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758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009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102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102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7256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252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040" y="3884930"/>
            <a:ext cx="8280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040" y="744061"/>
            <a:ext cx="8280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040" y="4309983"/>
            <a:ext cx="8280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9429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ITSF 2017 - TRIUMF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4162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CH" dirty="0" smtClean="0"/>
              <a:t>Mastertextformat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DE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27584" y="182167"/>
            <a:ext cx="6656784" cy="250031"/>
          </a:xfrm>
        </p:spPr>
        <p:txBody>
          <a:bodyPr/>
          <a:lstStyle/>
          <a:p>
            <a:r>
              <a:rPr lang="de-CH" dirty="0" smtClean="0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2615536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2079609" y="307182"/>
            <a:ext cx="6656784" cy="250031"/>
          </a:xfrm>
        </p:spPr>
        <p:txBody>
          <a:bodyPr/>
          <a:lstStyle/>
          <a:p>
            <a:r>
              <a:rPr lang="de-CH" dirty="0" smtClean="0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6866621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96888" y="4797028"/>
            <a:ext cx="141605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57400" y="4800600"/>
            <a:ext cx="50292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ITSF 2017 - TRIUMF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207251" y="4800600"/>
            <a:ext cx="1439863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8E35723-5FE3-4838-A25D-C2448AE8B4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9547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"/>
            <a:ext cx="9144000" cy="469900"/>
          </a:xfrm>
          <a:prstGeom prst="rect">
            <a:avLst/>
          </a:prstGeom>
          <a:solidFill>
            <a:srgbClr val="113F7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CA" dirty="0" smtClean="0"/>
              <a:t>Click to </a:t>
            </a:r>
            <a:r>
              <a:rPr lang="fr-CA" dirty="0" err="1" smtClean="0"/>
              <a:t>edit</a:t>
            </a:r>
            <a:r>
              <a:rPr lang="fr-CA" dirty="0" smtClean="0"/>
              <a:t> Master </a:t>
            </a:r>
            <a:r>
              <a:rPr lang="fr-CA" dirty="0" err="1" smtClean="0"/>
              <a:t>title</a:t>
            </a:r>
            <a:r>
              <a:rPr lang="fr-CA" dirty="0" smtClean="0"/>
              <a:t> </a:t>
            </a:r>
            <a:r>
              <a:rPr lang="fr-CA" dirty="0" err="1" smtClean="0"/>
              <a:t>stytle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28476"/>
            <a:ext cx="8229600" cy="29130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6" name="Picture 5" descr="TRIUMF_logo_white.eps"/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1904"/>
            <a:ext cx="1028700" cy="2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410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3" r:id="rId3"/>
    <p:sldLayoutId id="2147483665" r:id="rId4"/>
    <p:sldLayoutId id="2147483649" r:id="rId5"/>
    <p:sldLayoutId id="2147483664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67" r:id="rId16"/>
    <p:sldLayoutId id="2147483669" r:id="rId17"/>
    <p:sldLayoutId id="2147483670" r:id="rId18"/>
  </p:sldLayoutIdLst>
  <p:hf hdr="0" dt="0"/>
  <p:txStyles>
    <p:titleStyle>
      <a:lvl1pPr algn="r" defTabSz="457200" rtl="0" eaLnBrk="1" latinLnBrk="0" hangingPunct="1">
        <a:spcBef>
          <a:spcPct val="0"/>
        </a:spcBef>
        <a:buNone/>
        <a:defRPr sz="2000" kern="1200">
          <a:solidFill>
            <a:srgbClr val="FFFFFF"/>
          </a:solidFill>
          <a:latin typeface="Avenir Heavy"/>
          <a:ea typeface="+mj-ea"/>
          <a:cs typeface="Avenir Heavy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Myriad Pro Light"/>
          <a:ea typeface="+mn-ea"/>
          <a:cs typeface="Myriad Pro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yriad Pro Light"/>
          <a:ea typeface="+mn-ea"/>
          <a:cs typeface="Myriad Pro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yriad Pro Light"/>
          <a:ea typeface="+mn-ea"/>
          <a:cs typeface="Myriad Pro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yriad Pro Light"/>
          <a:ea typeface="+mn-ea"/>
          <a:cs typeface="Myriad Pro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yriad Pro Light"/>
          <a:ea typeface="+mn-ea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94678" y="2045252"/>
            <a:ext cx="686860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 smtClean="0">
                <a:solidFill>
                  <a:schemeClr val="bg1"/>
                </a:solidFill>
              </a:rPr>
              <a:t>Increased Rigour &amp; Discipline in TRIUMF’s Controlled Work Process</a:t>
            </a:r>
          </a:p>
          <a:p>
            <a:endParaRPr lang="en-CA" sz="2800" dirty="0">
              <a:solidFill>
                <a:schemeClr val="bg1"/>
              </a:solidFill>
            </a:endParaRPr>
          </a:p>
          <a:p>
            <a:r>
              <a:rPr lang="en-CA" sz="2000" dirty="0" smtClean="0">
                <a:solidFill>
                  <a:schemeClr val="bg1"/>
                </a:solidFill>
              </a:rPr>
              <a:t>Anne Trudel</a:t>
            </a:r>
          </a:p>
          <a:p>
            <a:r>
              <a:rPr lang="en-CA" sz="1400" dirty="0" smtClean="0">
                <a:solidFill>
                  <a:schemeClr val="bg1"/>
                </a:solidFill>
              </a:rPr>
              <a:t>TRIUMF Chief Safety Officer</a:t>
            </a:r>
            <a:endParaRPr lang="en-CA" sz="1400" dirty="0" smtClean="0">
              <a:solidFill>
                <a:schemeClr val="bg1"/>
              </a:solidFill>
            </a:endParaRPr>
          </a:p>
          <a:p>
            <a:endParaRPr lang="en-CA" sz="1600" dirty="0" smtClean="0">
              <a:solidFill>
                <a:schemeClr val="bg1"/>
              </a:solidFill>
            </a:endParaRPr>
          </a:p>
          <a:p>
            <a:r>
              <a:rPr lang="en-CA" sz="1600" dirty="0" smtClean="0">
                <a:solidFill>
                  <a:schemeClr val="bg1"/>
                </a:solidFill>
              </a:rPr>
              <a:t>September 21, </a:t>
            </a:r>
            <a:r>
              <a:rPr lang="en-CA" sz="1600" dirty="0" smtClean="0">
                <a:solidFill>
                  <a:schemeClr val="bg1"/>
                </a:solidFill>
              </a:rPr>
              <a:t>2017</a:t>
            </a:r>
            <a:endParaRPr lang="en-CA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67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Controlled Work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0960" y="1516716"/>
            <a:ext cx="6299200" cy="24456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Why </a:t>
            </a:r>
            <a:r>
              <a:rPr lang="en-US" dirty="0" smtClean="0"/>
              <a:t>is Change Needed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r>
              <a:rPr lang="en-US" dirty="0" smtClean="0"/>
              <a:t>Assess Current State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Opportunity </a:t>
            </a:r>
            <a:r>
              <a:rPr lang="en-US" dirty="0" smtClean="0"/>
              <a:t>for Improvement</a:t>
            </a:r>
          </a:p>
          <a:p>
            <a:pPr marL="0" indent="0">
              <a:buNone/>
            </a:pPr>
            <a:r>
              <a:rPr lang="en-US" dirty="0" smtClean="0"/>
              <a:t>Where we </a:t>
            </a:r>
            <a:r>
              <a:rPr lang="en-US" smtClean="0"/>
              <a:t>are </a:t>
            </a:r>
            <a:r>
              <a:rPr lang="en-US" smtClean="0"/>
              <a:t>&amp; </a:t>
            </a:r>
            <a:r>
              <a:rPr lang="en-US" dirty="0" smtClean="0"/>
              <a:t>Where we’re going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z="1200" smtClean="0"/>
              <a:t>ITSF 2017 - TRIUMF</a:t>
            </a:r>
            <a:endParaRPr lang="en-US" sz="1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66B2C24-75C8-E544-A8CC-21761AB50D8D}" type="slidenum">
              <a:rPr lang="en-US" sz="1400" smtClean="0"/>
              <a:pPr algn="r"/>
              <a:t>2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92298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1176" y="516835"/>
            <a:ext cx="822164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chemeClr val="accent1"/>
                </a:solidFill>
                <a:sym typeface="Wingdings" panose="05000000000000000000" pitchFamily="2" charset="2"/>
              </a:rPr>
              <a:t>Work Permit System functions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>
                <a:sym typeface="Wingdings" panose="05000000000000000000" pitchFamily="2" charset="2"/>
              </a:rPr>
              <a:t>Work coordination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>
                <a:sym typeface="Wingdings" panose="05000000000000000000" pitchFamily="2" charset="2"/>
              </a:rPr>
              <a:t>Identification of hazards and mitigation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>
                <a:sym typeface="Wingdings" panose="05000000000000000000" pitchFamily="2" charset="2"/>
              </a:rPr>
              <a:t>V</a:t>
            </a:r>
            <a:r>
              <a:rPr lang="en-CA" dirty="0" smtClean="0">
                <a:sym typeface="Wingdings" panose="05000000000000000000" pitchFamily="2" charset="2"/>
              </a:rPr>
              <a:t>erification and readiness for beam delivery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>
                <a:sym typeface="Wingdings" panose="05000000000000000000" pitchFamily="2" charset="2"/>
              </a:rPr>
              <a:t>C</a:t>
            </a:r>
            <a:r>
              <a:rPr lang="en-CA" dirty="0" smtClean="0">
                <a:sym typeface="Wingdings" panose="05000000000000000000" pitchFamily="2" charset="2"/>
              </a:rPr>
              <a:t>onfiguration management</a:t>
            </a:r>
            <a:endParaRPr lang="en-CA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 smtClean="0"/>
          </a:p>
          <a:p>
            <a:r>
              <a:rPr lang="en-CA" b="1" dirty="0" smtClean="0">
                <a:solidFill>
                  <a:schemeClr val="accent1"/>
                </a:solidFill>
                <a:sym typeface="Wingdings" panose="05000000000000000000" pitchFamily="2" charset="2"/>
              </a:rPr>
              <a:t>Stakeholder </a:t>
            </a:r>
            <a:r>
              <a:rPr lang="en-CA" b="1" dirty="0">
                <a:solidFill>
                  <a:schemeClr val="accent1"/>
                </a:solidFill>
                <a:sym typeface="Wingdings" panose="05000000000000000000" pitchFamily="2" charset="2"/>
              </a:rPr>
              <a:t>r</a:t>
            </a:r>
            <a:r>
              <a:rPr lang="en-CA" b="1" dirty="0" smtClean="0">
                <a:solidFill>
                  <a:schemeClr val="accent1"/>
                </a:solidFill>
                <a:sym typeface="Wingdings" panose="05000000000000000000" pitchFamily="2" charset="2"/>
              </a:rPr>
              <a:t>oles in WP process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>
                <a:sym typeface="Wingdings" panose="05000000000000000000" pitchFamily="2" charset="2"/>
              </a:rPr>
              <a:t>WP holder  </a:t>
            </a:r>
          </a:p>
          <a:p>
            <a:pPr marL="1200150" lvl="2" indent="-285750">
              <a:buFont typeface="Calibri" panose="020F0502020204030204" pitchFamily="34" charset="0"/>
              <a:buChar char="‒"/>
            </a:pPr>
            <a:r>
              <a:rPr lang="en-CA" sz="1600" dirty="0" smtClean="0">
                <a:sym typeface="Wingdings" panose="05000000000000000000" pitchFamily="2" charset="2"/>
              </a:rPr>
              <a:t>work proponent usually with service group</a:t>
            </a:r>
          </a:p>
          <a:p>
            <a:pPr marL="1200150" lvl="2" indent="-285750">
              <a:buFont typeface="Calibri" panose="020F0502020204030204" pitchFamily="34" charset="0"/>
              <a:buChar char="‒"/>
            </a:pPr>
            <a:r>
              <a:rPr lang="en-CA" sz="1600" dirty="0" smtClean="0">
                <a:sym typeface="Wingdings" panose="05000000000000000000" pitchFamily="2" charset="2"/>
              </a:rPr>
              <a:t>specifies where, how and what work will be done</a:t>
            </a:r>
          </a:p>
          <a:p>
            <a:pPr marL="1200150" lvl="2" indent="-285750">
              <a:buFont typeface="Calibri" panose="020F0502020204030204" pitchFamily="34" charset="0"/>
              <a:buChar char="‒"/>
            </a:pPr>
            <a:r>
              <a:rPr lang="en-CA" sz="1600" dirty="0" smtClean="0">
                <a:sym typeface="Wingdings" panose="05000000000000000000" pitchFamily="2" charset="2"/>
              </a:rPr>
              <a:t>Identifies hazards and mitigation and carries out pre-job briefing</a:t>
            </a:r>
          </a:p>
          <a:p>
            <a:pPr marL="1200150" lvl="2" indent="-285750">
              <a:buFont typeface="Calibri" panose="020F0502020204030204" pitchFamily="34" charset="0"/>
              <a:buChar char="‒"/>
            </a:pPr>
            <a:r>
              <a:rPr lang="en-CA" sz="1600" dirty="0" smtClean="0">
                <a:sym typeface="Wingdings" panose="05000000000000000000" pitchFamily="2" charset="2"/>
              </a:rPr>
              <a:t>Enters End-of-job status information</a:t>
            </a:r>
            <a:r>
              <a:rPr lang="en-CA" dirty="0" smtClean="0">
                <a:sym typeface="Wingdings" panose="05000000000000000000" pitchFamily="2" charset="2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>
                <a:sym typeface="Wingdings" panose="05000000000000000000" pitchFamily="2" charset="2"/>
              </a:rPr>
              <a:t>Radiation Protection Surveyor (radiological hazards)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>
                <a:sym typeface="Wingdings" panose="05000000000000000000" pitchFamily="2" charset="2"/>
              </a:rPr>
              <a:t>Facility Coordinator – reviews work and hazards</a:t>
            </a:r>
            <a:endParaRPr lang="en-CA" dirty="0" smtClean="0">
              <a:sym typeface="Wingdings" panose="05000000000000000000" pitchFamily="2" charset="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>
                <a:sym typeface="Wingdings" panose="05000000000000000000" pitchFamily="2" charset="2"/>
              </a:rPr>
              <a:t>Operations – issuer of permit </a:t>
            </a:r>
            <a:endParaRPr lang="en-CA" dirty="0">
              <a:sym typeface="Wingdings" panose="05000000000000000000" pitchFamily="2" charset="2"/>
            </a:endParaRPr>
          </a:p>
          <a:p>
            <a:endParaRPr lang="en-CA" dirty="0" smtClean="0"/>
          </a:p>
          <a:p>
            <a:endParaRPr lang="en-CA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Controlled Work Process</a:t>
            </a:r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z="1200" smtClean="0"/>
              <a:t>ITSF 2017 - TRIUMF</a:t>
            </a:r>
            <a:endParaRPr lang="en-US" sz="1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66B2C24-75C8-E544-A8CC-21761AB50D8D}" type="slidenum">
              <a:rPr lang="en-US" sz="1400" smtClean="0"/>
              <a:pPr algn="r"/>
              <a:t>3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3280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Safe and Effective Operation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229189" y="716112"/>
            <a:ext cx="867774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dirty="0" smtClean="0"/>
              <a:t>Around </a:t>
            </a:r>
            <a:r>
              <a:rPr lang="en-CA" dirty="0" smtClean="0"/>
              <a:t>2600 work permits per year are opened and closed </a:t>
            </a:r>
            <a:endParaRPr lang="en-CA" dirty="0" smtClean="0"/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1600" dirty="0" smtClean="0"/>
              <a:t>4 </a:t>
            </a:r>
            <a:r>
              <a:rPr lang="en-CA" sz="1600" dirty="0" smtClean="0"/>
              <a:t>control </a:t>
            </a:r>
            <a:r>
              <a:rPr lang="en-CA" sz="1600" dirty="0" smtClean="0"/>
              <a:t>rooms – 3 in Accelerator Division and 1 in Applied Technology</a:t>
            </a:r>
            <a:endParaRPr lang="en-CA" sz="1600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dirty="0" smtClean="0"/>
              <a:t>Work is being done with only occasional incidents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dirty="0" smtClean="0"/>
              <a:t>Our accelerators work at high efficiency, exceeding annual targets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dirty="0" smtClean="0"/>
              <a:t>The overall radiation dose to workers is at an all-time </a:t>
            </a:r>
            <a:r>
              <a:rPr lang="en-CA" dirty="0" smtClean="0"/>
              <a:t>low</a:t>
            </a:r>
            <a:endParaRPr lang="en-CA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dirty="0" smtClean="0"/>
              <a:t>There are very few injuries and lost days</a:t>
            </a:r>
          </a:p>
          <a:p>
            <a:pPr lvl="4"/>
            <a:r>
              <a:rPr lang="en-CA" dirty="0" smtClean="0">
                <a:solidFill>
                  <a:srgbClr val="0000FF"/>
                </a:solidFill>
              </a:rPr>
              <a:t> </a:t>
            </a:r>
            <a:endParaRPr lang="en-CA" dirty="0" smtClean="0">
              <a:solidFill>
                <a:srgbClr val="0000FF"/>
              </a:solidFill>
            </a:endParaRPr>
          </a:p>
          <a:p>
            <a:pPr lvl="4"/>
            <a:r>
              <a:rPr lang="en-CA" sz="2000" dirty="0" smtClean="0">
                <a:solidFill>
                  <a:srgbClr val="0000FF"/>
                </a:solidFill>
              </a:rPr>
              <a:t>……  </a:t>
            </a:r>
            <a:r>
              <a:rPr lang="en-CA" sz="2000" b="1" dirty="0" smtClean="0">
                <a:solidFill>
                  <a:srgbClr val="0000FF"/>
                </a:solidFill>
              </a:rPr>
              <a:t>On the surface everything looks pretty good</a:t>
            </a:r>
            <a:endParaRPr lang="en-CA" sz="2000" b="1" dirty="0" smtClean="0">
              <a:solidFill>
                <a:srgbClr val="0000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z="1200" smtClean="0"/>
              <a:t>ITSF 2017 - TRIUMF</a:t>
            </a:r>
            <a:endParaRPr lang="en-US" sz="1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66B2C24-75C8-E544-A8CC-21761AB50D8D}" type="slidenum">
              <a:rPr lang="en-US" sz="1400" smtClean="0"/>
              <a:pPr algn="r"/>
              <a:t>4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9488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BUT…</a:t>
            </a:r>
            <a:endParaRPr lang="en-CA" dirty="0"/>
          </a:p>
        </p:txBody>
      </p:sp>
      <p:sp>
        <p:nvSpPr>
          <p:cNvPr id="4" name="Rounded Rectangle 3"/>
          <p:cNvSpPr/>
          <p:nvPr/>
        </p:nvSpPr>
        <p:spPr>
          <a:xfrm>
            <a:off x="298451" y="678743"/>
            <a:ext cx="4409016" cy="175531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Project delays for refurbishment due to lack of as-built drawings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Work stoppage or delay due to unknown configuration or lack of access to necessary information</a:t>
            </a:r>
          </a:p>
          <a:p>
            <a:r>
              <a:rPr lang="en-US" sz="1600" dirty="0" smtClean="0"/>
              <a:t> </a:t>
            </a:r>
            <a:endParaRPr lang="en-US" sz="1600" dirty="0" smtClean="0">
              <a:sym typeface="Wingdings" panose="05000000000000000000" pitchFamily="2" charset="2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98451" y="2774486"/>
            <a:ext cx="5037680" cy="1865247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ym typeface="Wingdings" panose="05000000000000000000" pitchFamily="2" charset="2"/>
              </a:rPr>
              <a:t>Poor work coordination or undocumented configurations give rise to Hazardous Conditions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ym typeface="Wingdings" panose="05000000000000000000" pitchFamily="2" charset="2"/>
              </a:rPr>
              <a:t>Near  Misses</a:t>
            </a:r>
          </a:p>
          <a:p>
            <a:r>
              <a:rPr lang="en-US" sz="1600" dirty="0">
                <a:sym typeface="Wingdings" panose="05000000000000000000" pitchFamily="2" charset="2"/>
              </a:rPr>
              <a:t>	Live 480V,  Lockout, Dose </a:t>
            </a:r>
            <a:r>
              <a:rPr lang="en-US" sz="1600" dirty="0" smtClean="0">
                <a:sym typeface="Wingdings" panose="05000000000000000000" pitchFamily="2" charset="2"/>
              </a:rPr>
              <a:t>Exceedance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ym typeface="Wingdings" panose="05000000000000000000" pitchFamily="2" charset="2"/>
            </a:endParaRPr>
          </a:p>
        </p:txBody>
      </p:sp>
      <p:pic>
        <p:nvPicPr>
          <p:cNvPr id="2052" name="Picture 4" descr="Image result for paradigm shif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731" y="914787"/>
            <a:ext cx="3616512" cy="240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884697" y="3539939"/>
            <a:ext cx="30564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Issues with</a:t>
            </a:r>
          </a:p>
          <a:p>
            <a:r>
              <a:rPr lang="en-CA" dirty="0"/>
              <a:t>	D</a:t>
            </a:r>
            <a:r>
              <a:rPr lang="en-CA" dirty="0" smtClean="0"/>
              <a:t>ocumentation</a:t>
            </a:r>
          </a:p>
          <a:p>
            <a:r>
              <a:rPr lang="en-CA" dirty="0"/>
              <a:t>	</a:t>
            </a:r>
            <a:r>
              <a:rPr lang="en-CA" dirty="0" smtClean="0"/>
              <a:t>Roles and Responsibilities</a:t>
            </a:r>
            <a:endParaRPr lang="en-CA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z="1200" smtClean="0"/>
              <a:t>ITSF 2017 - TRIUMF</a:t>
            </a:r>
            <a:endParaRPr lang="en-US" sz="120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66B2C24-75C8-E544-A8CC-21761AB50D8D}" type="slidenum">
              <a:rPr lang="en-US" sz="1400" smtClean="0"/>
              <a:pPr algn="r"/>
              <a:t>5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9826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Near Misses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7923" y="706037"/>
            <a:ext cx="675128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Near Miss  - </a:t>
            </a:r>
            <a:r>
              <a:rPr lang="en-US" dirty="0" smtClean="0"/>
              <a:t>Non-Nuclear Energy Worker </a:t>
            </a:r>
            <a:r>
              <a:rPr lang="en-US" dirty="0" smtClean="0"/>
              <a:t>dose exceeded </a:t>
            </a:r>
            <a:endParaRPr lang="en-US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Procedures for recording dose not followed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Worker </a:t>
            </a:r>
            <a:r>
              <a:rPr lang="en-US" dirty="0" smtClean="0"/>
              <a:t>training </a:t>
            </a:r>
            <a:r>
              <a:rPr lang="en-US" dirty="0" smtClean="0"/>
              <a:t>requirements </a:t>
            </a:r>
            <a:r>
              <a:rPr lang="en-US" dirty="0" smtClean="0"/>
              <a:t>not </a:t>
            </a:r>
            <a:r>
              <a:rPr lang="en-US" dirty="0" smtClean="0"/>
              <a:t>understood </a:t>
            </a:r>
            <a:endParaRPr lang="en-US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Worker not specifically listed on Work </a:t>
            </a:r>
            <a:r>
              <a:rPr lang="en-US" dirty="0" smtClean="0"/>
              <a:t>Permit</a:t>
            </a:r>
          </a:p>
          <a:p>
            <a:endParaRPr lang="en-US" dirty="0"/>
          </a:p>
          <a:p>
            <a:r>
              <a:rPr lang="en-US" dirty="0" smtClean="0"/>
              <a:t>Near Miss - Electrical </a:t>
            </a:r>
            <a:r>
              <a:rPr lang="en-US" dirty="0" smtClean="0"/>
              <a:t>Incident – 408 V &amp; Lockout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Configuration not documented for the backup pump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Configuration not managed </a:t>
            </a:r>
            <a:r>
              <a:rPr lang="en-US" dirty="0" smtClean="0"/>
              <a:t>consistently for work control</a:t>
            </a:r>
            <a:endParaRPr lang="en-US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Regulatory requirements for Lockout not </a:t>
            </a:r>
            <a:r>
              <a:rPr lang="en-US" dirty="0" smtClean="0"/>
              <a:t>met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 smtClean="0"/>
          </a:p>
          <a:p>
            <a:r>
              <a:rPr lang="en-US" dirty="0"/>
              <a:t>Corrective Actions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Institute Basic Radiation Protection Training for all staff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Acknowledgement by workers on WP system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Updated Training for staff on Work Permit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43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Limited results…..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81814" y="720686"/>
            <a:ext cx="653079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Despite Corrective Actions still continue to have Non-Conformities regarding Controlled Work</a:t>
            </a:r>
            <a:endParaRPr lang="en-US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Near dose-exceedance for non-NEW – related to training status that had not been updated by supervisor when job change occurred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Work scope insufficient to allow for accurate hazard assessment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Even when acknowledging requirements, workers do not comply with the PPE specified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Workers going ahead without an activated Work Permit</a:t>
            </a:r>
          </a:p>
          <a:p>
            <a:endParaRPr lang="en-US" dirty="0" smtClean="0"/>
          </a:p>
          <a:p>
            <a:r>
              <a:rPr lang="en-US" dirty="0" smtClean="0"/>
              <a:t>Management position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Important to address at risk behavior (Errors) to prevent more significant  events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Generally address impediments to effective operation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1875" y="2982844"/>
            <a:ext cx="3292125" cy="209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936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Paradigm shift</a:t>
            </a:r>
            <a:endParaRPr lang="en-CA" dirty="0"/>
          </a:p>
        </p:txBody>
      </p:sp>
      <p:pic>
        <p:nvPicPr>
          <p:cNvPr id="4100" name="Picture 4" descr="Image result for paradigm shif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332" y="684461"/>
            <a:ext cx="2947394" cy="1955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19958" y="2858183"/>
            <a:ext cx="592767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 smtClean="0">
                <a:sym typeface="Wingdings" panose="05000000000000000000" pitchFamily="2" charset="2"/>
              </a:rPr>
              <a:t>New Paradigm:</a:t>
            </a:r>
          </a:p>
          <a:p>
            <a:endParaRPr lang="en-CA" dirty="0" smtClean="0">
              <a:sym typeface="Wingdings" panose="05000000000000000000" pitchFamily="2" charset="2"/>
            </a:endParaRPr>
          </a:p>
          <a:p>
            <a:r>
              <a:rPr lang="en-CA" sz="2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Doing </a:t>
            </a:r>
            <a:r>
              <a:rPr lang="en-CA" sz="2400" b="1" dirty="0">
                <a:solidFill>
                  <a:srgbClr val="0000FF"/>
                </a:solidFill>
                <a:sym typeface="Wingdings" panose="05000000000000000000" pitchFamily="2" charset="2"/>
              </a:rPr>
              <a:t>it </a:t>
            </a:r>
            <a:r>
              <a:rPr lang="en-CA" sz="2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right safely the first time is </a:t>
            </a:r>
            <a:r>
              <a:rPr lang="en-CA" sz="2400" b="1" dirty="0">
                <a:solidFill>
                  <a:srgbClr val="0000FF"/>
                </a:solidFill>
                <a:sym typeface="Wingdings" panose="05000000000000000000" pitchFamily="2" charset="2"/>
              </a:rPr>
              <a:t>more important than </a:t>
            </a:r>
            <a:r>
              <a:rPr lang="en-CA" sz="2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just getting </a:t>
            </a:r>
            <a:r>
              <a:rPr lang="en-CA" sz="2400" b="1" dirty="0">
                <a:solidFill>
                  <a:srgbClr val="0000FF"/>
                </a:solidFill>
                <a:sym typeface="Wingdings" panose="05000000000000000000" pitchFamily="2" charset="2"/>
              </a:rPr>
              <a:t>it </a:t>
            </a:r>
            <a:r>
              <a:rPr lang="en-CA" sz="2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done quickly</a:t>
            </a:r>
            <a:endParaRPr lang="en-CA" sz="2400" b="1" dirty="0">
              <a:solidFill>
                <a:srgbClr val="0000FF"/>
              </a:solidFill>
              <a:sym typeface="Wingdings" panose="05000000000000000000" pitchFamily="2" charset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5130" y="970059"/>
            <a:ext cx="416415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Old paradigm:</a:t>
            </a:r>
          </a:p>
          <a:p>
            <a:endParaRPr lang="en-CA" dirty="0"/>
          </a:p>
          <a:p>
            <a:r>
              <a:rPr lang="en-CA" sz="2000" b="1" dirty="0" smtClean="0">
                <a:solidFill>
                  <a:srgbClr val="0000FF"/>
                </a:solidFill>
              </a:rPr>
              <a:t>Beam delivery supersedes everything</a:t>
            </a:r>
          </a:p>
          <a:p>
            <a:endParaRPr lang="en-CA" sz="2000" b="1" dirty="0">
              <a:solidFill>
                <a:srgbClr val="0000FF"/>
              </a:solidFill>
            </a:endParaRPr>
          </a:p>
          <a:p>
            <a:r>
              <a:rPr lang="en-CA" sz="2000" b="1" dirty="0" smtClean="0">
                <a:solidFill>
                  <a:srgbClr val="0000FF"/>
                </a:solidFill>
              </a:rPr>
              <a:t>			“Get it done” </a:t>
            </a:r>
            <a:endParaRPr lang="en-CA" sz="2000" b="1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96392" y="4276551"/>
            <a:ext cx="3919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>
                <a:solidFill>
                  <a:srgbClr val="FF0000"/>
                </a:solidFill>
              </a:rPr>
              <a:t>If it is not documented it does not exist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66B2C24-75C8-E544-A8CC-21761AB50D8D}" type="slidenum">
              <a:rPr lang="en-US" sz="1400" smtClean="0"/>
              <a:pPr algn="r"/>
              <a:t>8</a:t>
            </a:fld>
            <a:endParaRPr lang="en-US" sz="1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ITSF 2017 - TRIUMF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54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Current State of </a:t>
            </a:r>
            <a:r>
              <a:rPr lang="en-CA" dirty="0" smtClean="0"/>
              <a:t>Work Permit Process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366416" y="586037"/>
            <a:ext cx="829457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/>
              <a:t>Currently</a:t>
            </a:r>
            <a:r>
              <a:rPr lang="en-CA" dirty="0" smtClean="0"/>
              <a:t> the </a:t>
            </a:r>
            <a:r>
              <a:rPr lang="en-CA" i="1" dirty="0" smtClean="0"/>
              <a:t>Description of Work </a:t>
            </a:r>
            <a:r>
              <a:rPr lang="en-CA" dirty="0" smtClean="0"/>
              <a:t>in Work Permits is often </a:t>
            </a:r>
            <a:r>
              <a:rPr lang="en-CA" u="sng" dirty="0" smtClean="0"/>
              <a:t>insufficient </a:t>
            </a:r>
            <a:r>
              <a:rPr lang="en-CA" dirty="0" smtClean="0"/>
              <a:t>to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/>
              <a:t>e</a:t>
            </a:r>
            <a:r>
              <a:rPr lang="en-CA" sz="1600" dirty="0" smtClean="0"/>
              <a:t>nsure that all hazards are identified and mitigated (Safety)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/>
              <a:t>a</a:t>
            </a:r>
            <a:r>
              <a:rPr lang="en-CA" sz="1600" dirty="0" smtClean="0"/>
              <a:t>ll pertinent information for the work has been provided to the workers  (Configuration)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 smtClean="0"/>
              <a:t>ensure</a:t>
            </a:r>
            <a:r>
              <a:rPr lang="en-CA" sz="1600" dirty="0" smtClean="0"/>
              <a:t> verification </a:t>
            </a:r>
            <a:r>
              <a:rPr lang="en-CA" sz="1600" dirty="0" smtClean="0"/>
              <a:t>of the work is being done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/>
              <a:t>e</a:t>
            </a:r>
            <a:r>
              <a:rPr lang="en-CA" sz="1600" dirty="0" smtClean="0"/>
              <a:t>stablish a record of what was done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CA" sz="1600" dirty="0"/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en-CA" sz="1600" dirty="0" smtClean="0">
                <a:sym typeface="Wingdings" panose="05000000000000000000" pitchFamily="2" charset="2"/>
              </a:rPr>
              <a:t>Work Permit Holders &amp; Facility Coordinators cannot ensure that people can do the work safely</a:t>
            </a:r>
          </a:p>
          <a:p>
            <a:pPr marL="1200150" lvl="2" indent="-285750">
              <a:buFont typeface="Wingdings" panose="05000000000000000000" pitchFamily="2" charset="2"/>
              <a:buChar char="è"/>
            </a:pPr>
            <a:r>
              <a:rPr lang="en-CA" sz="1600" dirty="0">
                <a:solidFill>
                  <a:srgbClr val="FF0000"/>
                </a:solidFill>
                <a:sym typeface="Wingdings" panose="05000000000000000000" pitchFamily="2" charset="2"/>
              </a:rPr>
              <a:t>N</a:t>
            </a:r>
            <a:r>
              <a:rPr lang="en-CA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ot compliant with our own procedures</a:t>
            </a:r>
          </a:p>
          <a:p>
            <a:pPr marL="1200150" lvl="2" indent="-285750">
              <a:buFont typeface="Wingdings" panose="05000000000000000000" pitchFamily="2" charset="2"/>
              <a:buChar char="è"/>
            </a:pPr>
            <a:r>
              <a:rPr lang="en-CA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Not compliant with regulatory requirements</a:t>
            </a:r>
            <a:endParaRPr lang="en-CA" sz="1600" dirty="0" smtClean="0">
              <a:solidFill>
                <a:srgbClr val="0000FF"/>
              </a:solidFill>
              <a:sym typeface="Wingdings" panose="05000000000000000000" pitchFamily="2" charset="2"/>
            </a:endParaRPr>
          </a:p>
          <a:p>
            <a:pPr lvl="2"/>
            <a:endParaRPr lang="en-CA" sz="1600" dirty="0" smtClean="0">
              <a:solidFill>
                <a:srgbClr val="0000FF"/>
              </a:solidFill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en-CA" sz="1600" dirty="0" smtClean="0">
                <a:solidFill>
                  <a:srgbClr val="0000FF"/>
                </a:solidFill>
                <a:sym typeface="Wingdings" panose="05000000000000000000" pitchFamily="2" charset="2"/>
              </a:rPr>
              <a:t>Regulatory Licence QMS requirements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 smtClean="0">
                <a:solidFill>
                  <a:srgbClr val="0000FF"/>
                </a:solidFill>
                <a:sym typeface="Wingdings" panose="05000000000000000000" pitchFamily="2" charset="2"/>
              </a:rPr>
              <a:t>Work is carried out to the latest drawings specifications, approved instructions and procedures that identify specific items and activities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 smtClean="0">
                <a:solidFill>
                  <a:srgbClr val="0000FF"/>
                </a:solidFill>
                <a:sym typeface="Wingdings" panose="05000000000000000000" pitchFamily="2" charset="2"/>
              </a:rPr>
              <a:t>Work conforms to approved drawings or specifications that define the conditions, methods, characteristics, acceptance criteria, and reporting and recording requirements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 smtClean="0">
                <a:solidFill>
                  <a:srgbClr val="0000FF"/>
                </a:solidFill>
                <a:sym typeface="Wingdings" panose="05000000000000000000" pitchFamily="2" charset="2"/>
              </a:rPr>
              <a:t>Self checks, supervisor checks, and independent checks are performed for work 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endParaRPr lang="en-CA" sz="1600" dirty="0">
              <a:sym typeface="Wingdings" panose="05000000000000000000" pitchFamily="2" charset="2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z="1200" smtClean="0"/>
              <a:t>ITSF 2017 - TRIUMF</a:t>
            </a:r>
            <a:endParaRPr lang="en-US" sz="1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66B2C24-75C8-E544-A8CC-21761AB50D8D}" type="slidenum">
              <a:rPr lang="en-US" sz="1400" smtClean="0"/>
              <a:pPr algn="r"/>
              <a:t>9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2980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ounded Rectangle 54"/>
          <p:cNvSpPr/>
          <p:nvPr/>
        </p:nvSpPr>
        <p:spPr>
          <a:xfrm>
            <a:off x="5054909" y="2091881"/>
            <a:ext cx="3933825" cy="27153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200"/>
          </a:p>
        </p:txBody>
      </p:sp>
      <p:sp>
        <p:nvSpPr>
          <p:cNvPr id="5" name="TextBox 4"/>
          <p:cNvSpPr txBox="1"/>
          <p:nvPr/>
        </p:nvSpPr>
        <p:spPr>
          <a:xfrm>
            <a:off x="5288614" y="2207589"/>
            <a:ext cx="1793939" cy="83099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CA" sz="1200" b="1" dirty="0"/>
              <a:t>Latest drawings, specifications, approved instructions and procedures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02170" y="2196836"/>
            <a:ext cx="10320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>
                <a:solidFill>
                  <a:srgbClr val="7030A0"/>
                </a:solidFill>
              </a:rPr>
              <a:t>Configuration</a:t>
            </a:r>
          </a:p>
          <a:p>
            <a:r>
              <a:rPr lang="en-CA" sz="1200" dirty="0">
                <a:solidFill>
                  <a:srgbClr val="7030A0"/>
                </a:solidFill>
              </a:rPr>
              <a:t>management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79325"/>
              </p:ext>
            </p:extLst>
          </p:nvPr>
        </p:nvGraphicFramePr>
        <p:xfrm>
          <a:off x="1977953" y="1657726"/>
          <a:ext cx="2371992" cy="233172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822916">
                  <a:extLst>
                    <a:ext uri="{9D8B030D-6E8A-4147-A177-3AD203B41FA5}">
                      <a16:colId xmlns="" xmlns:a16="http://schemas.microsoft.com/office/drawing/2014/main" val="3229124902"/>
                    </a:ext>
                  </a:extLst>
                </a:gridCol>
                <a:gridCol w="1549076">
                  <a:extLst>
                    <a:ext uri="{9D8B030D-6E8A-4147-A177-3AD203B41FA5}">
                      <a16:colId xmlns="" xmlns:a16="http://schemas.microsoft.com/office/drawing/2014/main" val="2321900957"/>
                    </a:ext>
                  </a:extLst>
                </a:gridCol>
              </a:tblGrid>
              <a:tr h="235494">
                <a:tc gridSpan="2">
                  <a:txBody>
                    <a:bodyPr/>
                    <a:lstStyle/>
                    <a:p>
                      <a:pPr algn="ctr"/>
                      <a:r>
                        <a:rPr lang="en-CA" sz="1100" dirty="0" smtClean="0"/>
                        <a:t>Group</a:t>
                      </a:r>
                      <a:endParaRPr lang="en-CA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93830987"/>
                  </a:ext>
                </a:extLst>
              </a:tr>
              <a:tr h="235494">
                <a:tc rowSpan="3">
                  <a:txBody>
                    <a:bodyPr/>
                    <a:lstStyle/>
                    <a:p>
                      <a:r>
                        <a:rPr lang="en-CA" sz="1100" dirty="0" smtClean="0"/>
                        <a:t>Worker</a:t>
                      </a:r>
                      <a:endParaRPr lang="en-C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dirty="0" smtClean="0"/>
                        <a:t>Training Record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28009209"/>
                  </a:ext>
                </a:extLst>
              </a:tr>
              <a:tr h="235494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dirty="0" smtClean="0"/>
                        <a:t>Job 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3133702"/>
                  </a:ext>
                </a:extLst>
              </a:tr>
              <a:tr h="235494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dirty="0" smtClean="0"/>
                        <a:t>Skill set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93629512"/>
                  </a:ext>
                </a:extLst>
              </a:tr>
              <a:tr h="235494">
                <a:tc rowSpan="3">
                  <a:txBody>
                    <a:bodyPr/>
                    <a:lstStyle/>
                    <a:p>
                      <a:r>
                        <a:rPr lang="en-CA" sz="1100" dirty="0" smtClean="0"/>
                        <a:t>Group</a:t>
                      </a:r>
                      <a:r>
                        <a:rPr lang="en-CA" sz="1100" baseline="0" dirty="0" smtClean="0"/>
                        <a:t> Manual</a:t>
                      </a:r>
                      <a:endParaRPr lang="en-C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100" dirty="0" smtClean="0"/>
                        <a:t>Calibration &amp; Inspection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91518381"/>
                  </a:ext>
                </a:extLst>
              </a:tr>
              <a:tr h="235494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100" dirty="0" smtClean="0"/>
                        <a:t>Procedures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68115368"/>
                  </a:ext>
                </a:extLst>
              </a:tr>
              <a:tr h="235494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100" dirty="0" smtClean="0"/>
                        <a:t>Maintenance Records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5485799"/>
                  </a:ext>
                </a:extLst>
              </a:tr>
              <a:tr h="235494">
                <a:tc rowSpan="2">
                  <a:txBody>
                    <a:bodyPr/>
                    <a:lstStyle/>
                    <a:p>
                      <a:r>
                        <a:rPr lang="en-CA" sz="1100" dirty="0" smtClean="0"/>
                        <a:t>Training Plan</a:t>
                      </a:r>
                      <a:endParaRPr lang="en-C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100" dirty="0" smtClean="0"/>
                        <a:t>JPMs</a:t>
                      </a:r>
                      <a:endParaRPr lang="en-CA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52290312"/>
                  </a:ext>
                </a:extLst>
              </a:tr>
              <a:tr h="235494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100" dirty="0" smtClean="0"/>
                        <a:t>Training Courses</a:t>
                      </a:r>
                      <a:endParaRPr lang="en-CA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44416114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/>
          </p:nvPr>
        </p:nvGraphicFramePr>
        <p:xfrm>
          <a:off x="5406009" y="3519982"/>
          <a:ext cx="1428750" cy="9744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8750">
                  <a:extLst>
                    <a:ext uri="{9D8B030D-6E8A-4147-A177-3AD203B41FA5}">
                      <a16:colId xmlns="" xmlns:a16="http://schemas.microsoft.com/office/drawing/2014/main" val="2380486724"/>
                    </a:ext>
                  </a:extLst>
                </a:gridCol>
              </a:tblGrid>
              <a:tr h="315112">
                <a:tc>
                  <a:txBody>
                    <a:bodyPr/>
                    <a:lstStyle/>
                    <a:p>
                      <a:r>
                        <a:rPr lang="en-CA" sz="1100" dirty="0" smtClean="0"/>
                        <a:t>Document &amp;</a:t>
                      </a:r>
                    </a:p>
                    <a:p>
                      <a:r>
                        <a:rPr lang="en-CA" sz="1100" dirty="0" smtClean="0"/>
                        <a:t>Record Management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09020173"/>
                  </a:ext>
                </a:extLst>
              </a:tr>
              <a:tr h="27384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dirty="0" smtClean="0"/>
                        <a:t>Document Release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02913557"/>
                  </a:ext>
                </a:extLst>
              </a:tr>
              <a:tr h="273847">
                <a:tc>
                  <a:txBody>
                    <a:bodyPr/>
                    <a:lstStyle/>
                    <a:p>
                      <a:r>
                        <a:rPr lang="en-CA" sz="1100" dirty="0" smtClean="0"/>
                        <a:t>ECO</a:t>
                      </a:r>
                      <a:endParaRPr lang="en-CA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20271408"/>
                  </a:ext>
                </a:extLst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32168"/>
              </p:ext>
            </p:extLst>
          </p:nvPr>
        </p:nvGraphicFramePr>
        <p:xfrm>
          <a:off x="2574519" y="545687"/>
          <a:ext cx="1428750" cy="9448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28750">
                  <a:extLst>
                    <a:ext uri="{9D8B030D-6E8A-4147-A177-3AD203B41FA5}">
                      <a16:colId xmlns="" xmlns:a16="http://schemas.microsoft.com/office/drawing/2014/main" val="2380486724"/>
                    </a:ext>
                  </a:extLst>
                </a:gridCol>
              </a:tblGrid>
              <a:tr h="203159">
                <a:tc>
                  <a:txBody>
                    <a:bodyPr/>
                    <a:lstStyle/>
                    <a:p>
                      <a:r>
                        <a:rPr lang="en-CA" sz="1100" dirty="0" smtClean="0"/>
                        <a:t>Work package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09020173"/>
                  </a:ext>
                </a:extLst>
              </a:tr>
              <a:tr h="19428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dirty="0" smtClean="0"/>
                        <a:t>Plan, Pre-job briefing, Carry out, Verify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02913557"/>
                  </a:ext>
                </a:extLst>
              </a:tr>
              <a:tr h="194287">
                <a:tc>
                  <a:txBody>
                    <a:bodyPr/>
                    <a:lstStyle/>
                    <a:p>
                      <a:r>
                        <a:rPr lang="en-CA" sz="1100" dirty="0" smtClean="0"/>
                        <a:t>Update Configuration</a:t>
                      </a:r>
                      <a:endParaRPr lang="en-CA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08036035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/>
          </p:nvPr>
        </p:nvGraphicFramePr>
        <p:xfrm>
          <a:off x="121713" y="596185"/>
          <a:ext cx="1428750" cy="24079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28750">
                  <a:extLst>
                    <a:ext uri="{9D8B030D-6E8A-4147-A177-3AD203B41FA5}">
                      <a16:colId xmlns="" xmlns:a16="http://schemas.microsoft.com/office/drawing/2014/main" val="2380486724"/>
                    </a:ext>
                  </a:extLst>
                </a:gridCol>
              </a:tblGrid>
              <a:tr h="246820">
                <a:tc>
                  <a:txBody>
                    <a:bodyPr/>
                    <a:lstStyle/>
                    <a:p>
                      <a:r>
                        <a:rPr lang="en-CA" sz="1100" dirty="0" smtClean="0"/>
                        <a:t>Work Types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09020173"/>
                  </a:ext>
                </a:extLst>
              </a:tr>
              <a:tr h="21449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dirty="0" smtClean="0"/>
                        <a:t>Break-fix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02913557"/>
                  </a:ext>
                </a:extLst>
              </a:tr>
              <a:tr h="21449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dirty="0" smtClean="0"/>
                        <a:t>Fault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92692763"/>
                  </a:ext>
                </a:extLst>
              </a:tr>
              <a:tr h="21449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dirty="0" smtClean="0"/>
                        <a:t>Maintenance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85916087"/>
                  </a:ext>
                </a:extLst>
              </a:tr>
              <a:tr h="3342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dirty="0" smtClean="0"/>
                        <a:t>Calibration &amp; Inspection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71739300"/>
                  </a:ext>
                </a:extLst>
              </a:tr>
              <a:tr h="3342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dirty="0" smtClean="0"/>
                        <a:t>Project task (SAS,PMOG)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54783382"/>
                  </a:ext>
                </a:extLst>
              </a:tr>
              <a:tr h="21449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dirty="0" smtClean="0"/>
                        <a:t>Corrective action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2887804"/>
                  </a:ext>
                </a:extLst>
              </a:tr>
              <a:tr h="214498">
                <a:tc>
                  <a:txBody>
                    <a:bodyPr/>
                    <a:lstStyle/>
                    <a:p>
                      <a:r>
                        <a:rPr lang="en-CA" sz="1100" dirty="0" smtClean="0"/>
                        <a:t>Correction</a:t>
                      </a:r>
                      <a:endParaRPr lang="en-CA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20271408"/>
                  </a:ext>
                </a:extLst>
              </a:tr>
            </a:tbl>
          </a:graphicData>
        </a:graphic>
      </p:graphicFrame>
      <p:sp>
        <p:nvSpPr>
          <p:cNvPr id="64" name="Up Arrow 63"/>
          <p:cNvSpPr/>
          <p:nvPr/>
        </p:nvSpPr>
        <p:spPr>
          <a:xfrm>
            <a:off x="5913664" y="3078879"/>
            <a:ext cx="260795" cy="347663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200"/>
          </a:p>
        </p:txBody>
      </p:sp>
      <p:graphicFrame>
        <p:nvGraphicFramePr>
          <p:cNvPr id="71" name="Table 70"/>
          <p:cNvGraphicFramePr>
            <a:graphicFrameLocks noGrp="1"/>
          </p:cNvGraphicFramePr>
          <p:nvPr>
            <p:extLst/>
          </p:nvPr>
        </p:nvGraphicFramePr>
        <p:xfrm>
          <a:off x="246099" y="4009410"/>
          <a:ext cx="2968654" cy="104689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968654">
                  <a:extLst>
                    <a:ext uri="{9D8B030D-6E8A-4147-A177-3AD203B41FA5}">
                      <a16:colId xmlns="" xmlns:a16="http://schemas.microsoft.com/office/drawing/2014/main" val="2380486724"/>
                    </a:ext>
                  </a:extLst>
                </a:gridCol>
              </a:tblGrid>
              <a:tr h="348966">
                <a:tc>
                  <a:txBody>
                    <a:bodyPr/>
                    <a:lstStyle/>
                    <a:p>
                      <a:r>
                        <a:rPr lang="en-CA" sz="1100" dirty="0" smtClean="0"/>
                        <a:t>Commitment List (PMOG)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09020173"/>
                  </a:ext>
                </a:extLst>
              </a:tr>
              <a:tr h="34896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dirty="0" smtClean="0"/>
                        <a:t>Project</a:t>
                      </a:r>
                      <a:r>
                        <a:rPr lang="en-CA" sz="1100" baseline="0" dirty="0" smtClean="0"/>
                        <a:t> Commitments</a:t>
                      </a:r>
                      <a:endParaRPr lang="en-CA" sz="1100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02913557"/>
                  </a:ext>
                </a:extLst>
              </a:tr>
              <a:tr h="348966">
                <a:tc>
                  <a:txBody>
                    <a:bodyPr/>
                    <a:lstStyle/>
                    <a:p>
                      <a:r>
                        <a:rPr lang="en-CA" sz="1100" dirty="0" smtClean="0"/>
                        <a:t>Operational</a:t>
                      </a:r>
                      <a:r>
                        <a:rPr lang="en-CA" sz="1100" baseline="0" dirty="0" smtClean="0"/>
                        <a:t> Commitments</a:t>
                      </a:r>
                      <a:endParaRPr lang="en-CA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20271408"/>
                  </a:ext>
                </a:extLst>
              </a:tr>
            </a:tbl>
          </a:graphicData>
        </a:graphic>
      </p:graphicFrame>
      <p:graphicFrame>
        <p:nvGraphicFramePr>
          <p:cNvPr id="72" name="Table 71"/>
          <p:cNvGraphicFramePr>
            <a:graphicFrameLocks noGrp="1"/>
          </p:cNvGraphicFramePr>
          <p:nvPr>
            <p:extLst/>
          </p:nvPr>
        </p:nvGraphicFramePr>
        <p:xfrm>
          <a:off x="7158246" y="2753339"/>
          <a:ext cx="990466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466">
                  <a:extLst>
                    <a:ext uri="{9D8B030D-6E8A-4147-A177-3AD203B41FA5}">
                      <a16:colId xmlns="" xmlns:a16="http://schemas.microsoft.com/office/drawing/2014/main" val="2380486724"/>
                    </a:ext>
                  </a:extLst>
                </a:gridCol>
              </a:tblGrid>
              <a:tr h="167529">
                <a:tc>
                  <a:txBody>
                    <a:bodyPr/>
                    <a:lstStyle/>
                    <a:p>
                      <a:r>
                        <a:rPr lang="en-CA" sz="1100" dirty="0" smtClean="0"/>
                        <a:t>Buildings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09020173"/>
                  </a:ext>
                </a:extLst>
              </a:tr>
              <a:tr h="14559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dirty="0" smtClean="0"/>
                        <a:t>Building coordinator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02913557"/>
                  </a:ext>
                </a:extLst>
              </a:tr>
              <a:tr h="145590">
                <a:tc>
                  <a:txBody>
                    <a:bodyPr/>
                    <a:lstStyle/>
                    <a:p>
                      <a:r>
                        <a:rPr lang="en-CA" sz="1100" dirty="0" smtClean="0"/>
                        <a:t>Rooms</a:t>
                      </a:r>
                      <a:endParaRPr lang="en-CA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20271408"/>
                  </a:ext>
                </a:extLst>
              </a:tr>
            </a:tbl>
          </a:graphicData>
        </a:graphic>
      </p:graphicFrame>
      <p:graphicFrame>
        <p:nvGraphicFramePr>
          <p:cNvPr id="73" name="Table 72"/>
          <p:cNvGraphicFramePr>
            <a:graphicFrameLocks noGrp="1"/>
          </p:cNvGraphicFramePr>
          <p:nvPr>
            <p:extLst/>
          </p:nvPr>
        </p:nvGraphicFramePr>
        <p:xfrm>
          <a:off x="7738399" y="3519982"/>
          <a:ext cx="990466" cy="1203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466">
                  <a:extLst>
                    <a:ext uri="{9D8B030D-6E8A-4147-A177-3AD203B41FA5}">
                      <a16:colId xmlns="" xmlns:a16="http://schemas.microsoft.com/office/drawing/2014/main" val="2380486724"/>
                    </a:ext>
                  </a:extLst>
                </a:gridCol>
              </a:tblGrid>
              <a:tr h="167529">
                <a:tc>
                  <a:txBody>
                    <a:bodyPr/>
                    <a:lstStyle/>
                    <a:p>
                      <a:r>
                        <a:rPr lang="en-CA" sz="1100" dirty="0" smtClean="0"/>
                        <a:t>Facilities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09020173"/>
                  </a:ext>
                </a:extLst>
              </a:tr>
              <a:tr h="14559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dirty="0" smtClean="0"/>
                        <a:t>Facility coordinator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02913557"/>
                  </a:ext>
                </a:extLst>
              </a:tr>
              <a:tr h="145590">
                <a:tc>
                  <a:txBody>
                    <a:bodyPr/>
                    <a:lstStyle/>
                    <a:p>
                      <a:r>
                        <a:rPr lang="en-CA" sz="1100" dirty="0" smtClean="0">
                          <a:solidFill>
                            <a:srgbClr val="FF0000"/>
                          </a:solidFill>
                        </a:rPr>
                        <a:t>Configuration</a:t>
                      </a:r>
                      <a:endParaRPr lang="en-CA" sz="11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78331929"/>
                  </a:ext>
                </a:extLst>
              </a:tr>
              <a:tr h="145590">
                <a:tc>
                  <a:txBody>
                    <a:bodyPr/>
                    <a:lstStyle/>
                    <a:p>
                      <a:r>
                        <a:rPr lang="en-CA" sz="1100" dirty="0" smtClean="0">
                          <a:solidFill>
                            <a:srgbClr val="FF0000"/>
                          </a:solidFill>
                        </a:rPr>
                        <a:t>Hazards</a:t>
                      </a:r>
                      <a:endParaRPr lang="en-CA" sz="11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9957545"/>
                  </a:ext>
                </a:extLst>
              </a:tr>
            </a:tbl>
          </a:graphicData>
        </a:graphic>
      </p:graphicFrame>
      <p:graphicFrame>
        <p:nvGraphicFramePr>
          <p:cNvPr id="70" name="Table 69"/>
          <p:cNvGraphicFramePr>
            <a:graphicFrameLocks noGrp="1"/>
          </p:cNvGraphicFramePr>
          <p:nvPr>
            <p:extLst/>
          </p:nvPr>
        </p:nvGraphicFramePr>
        <p:xfrm>
          <a:off x="2406432" y="4216715"/>
          <a:ext cx="990466" cy="83959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90466">
                  <a:extLst>
                    <a:ext uri="{9D8B030D-6E8A-4147-A177-3AD203B41FA5}">
                      <a16:colId xmlns="" xmlns:a16="http://schemas.microsoft.com/office/drawing/2014/main" val="2380486724"/>
                    </a:ext>
                  </a:extLst>
                </a:gridCol>
              </a:tblGrid>
              <a:tr h="321433">
                <a:tc>
                  <a:txBody>
                    <a:bodyPr/>
                    <a:lstStyle/>
                    <a:p>
                      <a:r>
                        <a:rPr lang="en-CA" sz="1100" dirty="0" smtClean="0"/>
                        <a:t>SAS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09020173"/>
                  </a:ext>
                </a:extLst>
              </a:tr>
              <a:tr h="14559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dirty="0" smtClean="0"/>
                        <a:t>SAS Projects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02913557"/>
                  </a:ext>
                </a:extLst>
              </a:tr>
              <a:tr h="145590">
                <a:tc>
                  <a:txBody>
                    <a:bodyPr/>
                    <a:lstStyle/>
                    <a:p>
                      <a:r>
                        <a:rPr lang="en-CA" sz="1100" dirty="0" smtClean="0"/>
                        <a:t>SAS Tasks</a:t>
                      </a:r>
                      <a:endParaRPr lang="en-CA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20271408"/>
                  </a:ext>
                </a:extLst>
              </a:tr>
            </a:tbl>
          </a:graphicData>
        </a:graphic>
      </p:graphicFrame>
      <p:sp>
        <p:nvSpPr>
          <p:cNvPr id="122" name="Rectangle 121"/>
          <p:cNvSpPr/>
          <p:nvPr/>
        </p:nvSpPr>
        <p:spPr>
          <a:xfrm>
            <a:off x="174124" y="3390512"/>
            <a:ext cx="1121141" cy="276999"/>
          </a:xfrm>
          <a:prstGeom prst="rect">
            <a:avLst/>
          </a:prstGeom>
          <a:ln>
            <a:solidFill>
              <a:srgbClr val="113F7C"/>
            </a:solidFill>
          </a:ln>
        </p:spPr>
        <p:txBody>
          <a:bodyPr wrap="none">
            <a:spAutoFit/>
          </a:bodyPr>
          <a:lstStyle/>
          <a:p>
            <a:r>
              <a:rPr lang="en-CA" sz="1200" dirty="0" smtClean="0"/>
              <a:t>Work Requests</a:t>
            </a:r>
            <a:endParaRPr lang="en-CA" sz="1200" dirty="0"/>
          </a:p>
        </p:txBody>
      </p:sp>
      <p:cxnSp>
        <p:nvCxnSpPr>
          <p:cNvPr id="138" name="Elbow Connector 137"/>
          <p:cNvCxnSpPr/>
          <p:nvPr/>
        </p:nvCxnSpPr>
        <p:spPr>
          <a:xfrm>
            <a:off x="4061190" y="1206954"/>
            <a:ext cx="1202016" cy="1260000"/>
          </a:xfrm>
          <a:prstGeom prst="bentConnector3">
            <a:avLst>
              <a:gd name="adj1" fmla="val 28889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Elbow Connector 141"/>
          <p:cNvCxnSpPr/>
          <p:nvPr/>
        </p:nvCxnSpPr>
        <p:spPr>
          <a:xfrm>
            <a:off x="4039206" y="952480"/>
            <a:ext cx="1224000" cy="1368000"/>
          </a:xfrm>
          <a:prstGeom prst="bentConnector3">
            <a:avLst>
              <a:gd name="adj1" fmla="val 36033"/>
            </a:avLst>
          </a:pr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7" name="Up Arrow 146"/>
          <p:cNvSpPr/>
          <p:nvPr/>
        </p:nvSpPr>
        <p:spPr>
          <a:xfrm rot="5400000">
            <a:off x="2035401" y="579881"/>
            <a:ext cx="226918" cy="453513"/>
          </a:xfrm>
          <a:prstGeom prst="upArrow">
            <a:avLst>
              <a:gd name="adj1" fmla="val 43023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200"/>
          </a:p>
        </p:txBody>
      </p:sp>
      <p:graphicFrame>
        <p:nvGraphicFramePr>
          <p:cNvPr id="150" name="Table 149"/>
          <p:cNvGraphicFramePr>
            <a:graphicFrameLocks noGrp="1"/>
          </p:cNvGraphicFramePr>
          <p:nvPr>
            <p:extLst/>
          </p:nvPr>
        </p:nvGraphicFramePr>
        <p:xfrm>
          <a:off x="5602609" y="513673"/>
          <a:ext cx="2245991" cy="1295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45991">
                  <a:extLst>
                    <a:ext uri="{9D8B030D-6E8A-4147-A177-3AD203B41FA5}">
                      <a16:colId xmlns="" xmlns:a16="http://schemas.microsoft.com/office/drawing/2014/main" val="2380486724"/>
                    </a:ext>
                  </a:extLst>
                </a:gridCol>
              </a:tblGrid>
              <a:tr h="203159">
                <a:tc>
                  <a:txBody>
                    <a:bodyPr/>
                    <a:lstStyle/>
                    <a:p>
                      <a:r>
                        <a:rPr lang="en-CA" sz="1100" dirty="0" smtClean="0"/>
                        <a:t>Work Permit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09020173"/>
                  </a:ext>
                </a:extLst>
              </a:tr>
              <a:tr h="19428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dirty="0" smtClean="0"/>
                        <a:t>Work</a:t>
                      </a:r>
                      <a:r>
                        <a:rPr lang="en-CA" sz="1100" baseline="0" dirty="0" smtClean="0"/>
                        <a:t> c</a:t>
                      </a:r>
                      <a:r>
                        <a:rPr lang="en-CA" sz="1100" dirty="0" smtClean="0"/>
                        <a:t>oordination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02913557"/>
                  </a:ext>
                </a:extLst>
              </a:tr>
              <a:tr h="194287">
                <a:tc>
                  <a:txBody>
                    <a:bodyPr/>
                    <a:lstStyle/>
                    <a:p>
                      <a:r>
                        <a:rPr lang="en-CA" sz="1100" dirty="0" smtClean="0"/>
                        <a:t>Hazard</a:t>
                      </a:r>
                      <a:r>
                        <a:rPr lang="en-CA" sz="1100" baseline="0" dirty="0" smtClean="0"/>
                        <a:t> Identification and Mitigation</a:t>
                      </a:r>
                      <a:endParaRPr lang="en-CA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08036035"/>
                  </a:ext>
                </a:extLst>
              </a:tr>
              <a:tr h="194287">
                <a:tc>
                  <a:txBody>
                    <a:bodyPr/>
                    <a:lstStyle/>
                    <a:p>
                      <a:r>
                        <a:rPr lang="en-CA" sz="1100" dirty="0" smtClean="0"/>
                        <a:t>Configuration management</a:t>
                      </a:r>
                      <a:endParaRPr lang="en-CA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29826389"/>
                  </a:ext>
                </a:extLst>
              </a:tr>
              <a:tr h="194287">
                <a:tc>
                  <a:txBody>
                    <a:bodyPr/>
                    <a:lstStyle/>
                    <a:p>
                      <a:r>
                        <a:rPr lang="en-CA" sz="1100" dirty="0" smtClean="0"/>
                        <a:t>Verification</a:t>
                      </a:r>
                      <a:endParaRPr lang="en-CA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86734347"/>
                  </a:ext>
                </a:extLst>
              </a:tr>
            </a:tbl>
          </a:graphicData>
        </a:graphic>
      </p:graphicFrame>
      <p:sp>
        <p:nvSpPr>
          <p:cNvPr id="151" name="Up Arrow 150"/>
          <p:cNvSpPr/>
          <p:nvPr/>
        </p:nvSpPr>
        <p:spPr>
          <a:xfrm>
            <a:off x="659707" y="3728053"/>
            <a:ext cx="176381" cy="241429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200"/>
          </a:p>
        </p:txBody>
      </p:sp>
      <p:sp>
        <p:nvSpPr>
          <p:cNvPr id="152" name="Up Arrow 151"/>
          <p:cNvSpPr/>
          <p:nvPr/>
        </p:nvSpPr>
        <p:spPr>
          <a:xfrm>
            <a:off x="664568" y="3067030"/>
            <a:ext cx="176381" cy="241429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200"/>
          </a:p>
        </p:txBody>
      </p:sp>
      <p:cxnSp>
        <p:nvCxnSpPr>
          <p:cNvPr id="154" name="Straight Arrow Connector 153"/>
          <p:cNvCxnSpPr/>
          <p:nvPr/>
        </p:nvCxnSpPr>
        <p:spPr>
          <a:xfrm flipV="1">
            <a:off x="1392320" y="3112294"/>
            <a:ext cx="0" cy="8334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9" name="TextBox 158"/>
          <p:cNvSpPr txBox="1"/>
          <p:nvPr/>
        </p:nvSpPr>
        <p:spPr>
          <a:xfrm>
            <a:off x="4456358" y="798870"/>
            <a:ext cx="97654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050" dirty="0" smtClean="0"/>
              <a:t>Approval</a:t>
            </a:r>
          </a:p>
          <a:p>
            <a:pPr algn="ctr"/>
            <a:r>
              <a:rPr lang="en-CA" sz="1050" dirty="0" smtClean="0"/>
              <a:t>(OPS, FC, RPG)</a:t>
            </a:r>
            <a:endParaRPr lang="en-CA" sz="1050" dirty="0"/>
          </a:p>
        </p:txBody>
      </p:sp>
      <p:sp>
        <p:nvSpPr>
          <p:cNvPr id="161" name="Rectangle 160"/>
          <p:cNvSpPr/>
          <p:nvPr/>
        </p:nvSpPr>
        <p:spPr>
          <a:xfrm>
            <a:off x="4619062" y="453991"/>
            <a:ext cx="65114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1100" dirty="0" smtClean="0"/>
              <a:t>Request</a:t>
            </a:r>
            <a:endParaRPr lang="en-CA" sz="1100" dirty="0"/>
          </a:p>
        </p:txBody>
      </p:sp>
      <p:sp>
        <p:nvSpPr>
          <p:cNvPr id="164" name="Left-Right Arrow 163"/>
          <p:cNvSpPr/>
          <p:nvPr/>
        </p:nvSpPr>
        <p:spPr>
          <a:xfrm rot="1685638">
            <a:off x="4505540" y="3152348"/>
            <a:ext cx="926915" cy="241947"/>
          </a:xfrm>
          <a:prstGeom prst="left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5" name="Right Brace 164"/>
          <p:cNvSpPr/>
          <p:nvPr/>
        </p:nvSpPr>
        <p:spPr>
          <a:xfrm>
            <a:off x="4375353" y="2670874"/>
            <a:ext cx="130943" cy="719637"/>
          </a:xfrm>
          <a:prstGeom prst="rightBrace">
            <a:avLst>
              <a:gd name="adj1" fmla="val 38389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6" name="Left-Right Arrow 165"/>
          <p:cNvSpPr/>
          <p:nvPr/>
        </p:nvSpPr>
        <p:spPr>
          <a:xfrm rot="1685638">
            <a:off x="6887131" y="4083837"/>
            <a:ext cx="839701" cy="185886"/>
          </a:xfrm>
          <a:prstGeom prst="leftRightArrow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Bent-Up Arrow 1"/>
          <p:cNvSpPr/>
          <p:nvPr/>
        </p:nvSpPr>
        <p:spPr>
          <a:xfrm rot="16200000" flipV="1">
            <a:off x="1884956" y="1093903"/>
            <a:ext cx="571958" cy="390016"/>
          </a:xfrm>
          <a:prstGeom prst="bent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0" name="Up Arrow 29"/>
          <p:cNvSpPr/>
          <p:nvPr/>
        </p:nvSpPr>
        <p:spPr>
          <a:xfrm rot="5400000">
            <a:off x="4871914" y="260560"/>
            <a:ext cx="129142" cy="853149"/>
          </a:xfrm>
          <a:prstGeom prst="upArrow">
            <a:avLst>
              <a:gd name="adj1" fmla="val 43023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200"/>
          </a:p>
        </p:txBody>
      </p:sp>
      <p:sp>
        <p:nvSpPr>
          <p:cNvPr id="31" name="Up Arrow 30"/>
          <p:cNvSpPr/>
          <p:nvPr/>
        </p:nvSpPr>
        <p:spPr>
          <a:xfrm rot="16200000" flipH="1">
            <a:off x="4868300" y="389546"/>
            <a:ext cx="129142" cy="853149"/>
          </a:xfrm>
          <a:prstGeom prst="upArrow">
            <a:avLst>
              <a:gd name="adj1" fmla="val 43023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20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/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en-CA" dirty="0" smtClean="0"/>
              <a:t>Elements Impacting Controlled Work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1" algn="r"/>
            <a:fld id="{28E35723-5FE3-4838-A25D-C2448AE8B4E4}" type="slidenum">
              <a:rPr lang="en-US" altLang="en-US" sz="1400" smtClean="0"/>
              <a:pPr lvl="1" algn="r"/>
              <a:t>10</a:t>
            </a:fld>
            <a:endParaRPr lang="en-US" altLang="en-US" sz="1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altLang="en-US" sz="1200" dirty="0" smtClean="0"/>
              <a:t>ITSF 2017 - TRIUMF</a:t>
            </a:r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19809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Opportunity for improvement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377780" y="797948"/>
            <a:ext cx="829399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Only if work is </a:t>
            </a:r>
            <a:r>
              <a:rPr lang="en-CA" i="1" dirty="0" smtClean="0"/>
              <a:t>well defined </a:t>
            </a:r>
            <a:r>
              <a:rPr lang="en-CA" dirty="0" smtClean="0"/>
              <a:t>and the </a:t>
            </a:r>
            <a:r>
              <a:rPr lang="en-CA" i="1" dirty="0" smtClean="0"/>
              <a:t>configuration documented </a:t>
            </a:r>
            <a:r>
              <a:rPr lang="en-CA" dirty="0" smtClean="0"/>
              <a:t>can we: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1600" dirty="0" smtClean="0"/>
              <a:t>assess all hazard and allow for proper mitigation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1600" dirty="0" smtClean="0"/>
              <a:t>assess impact on facility configuration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1600" dirty="0" smtClean="0"/>
              <a:t>ensure record of configuration changes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1600" dirty="0" smtClean="0"/>
              <a:t>ensure more than one person is able to fix it 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1600" dirty="0">
                <a:sym typeface="Wingdings" panose="05000000000000000000" pitchFamily="2" charset="2"/>
              </a:rPr>
              <a:t>e</a:t>
            </a:r>
            <a:r>
              <a:rPr lang="en-CA" sz="1600" dirty="0" smtClean="0">
                <a:sym typeface="Wingdings" panose="05000000000000000000" pitchFamily="2" charset="2"/>
              </a:rPr>
              <a:t>nsure knowledge </a:t>
            </a:r>
            <a:r>
              <a:rPr lang="en-CA" sz="1600" dirty="0" smtClean="0">
                <a:sym typeface="Wingdings" panose="05000000000000000000" pitchFamily="2" charset="2"/>
              </a:rPr>
              <a:t>(and safe work procedures) </a:t>
            </a:r>
            <a:r>
              <a:rPr lang="en-CA" sz="1600" dirty="0" smtClean="0">
                <a:sym typeface="Wingdings" panose="05000000000000000000" pitchFamily="2" charset="2"/>
              </a:rPr>
              <a:t>are</a:t>
            </a:r>
            <a:r>
              <a:rPr lang="en-CA" sz="1600" dirty="0" smtClean="0">
                <a:sym typeface="Wingdings" panose="05000000000000000000" pitchFamily="2" charset="2"/>
              </a:rPr>
              <a:t> </a:t>
            </a:r>
            <a:r>
              <a:rPr lang="en-CA" sz="1600" dirty="0" smtClean="0">
                <a:sym typeface="Wingdings" panose="05000000000000000000" pitchFamily="2" charset="2"/>
              </a:rPr>
              <a:t>not lost</a:t>
            </a:r>
          </a:p>
          <a:p>
            <a:endParaRPr lang="en-CA" dirty="0" smtClean="0">
              <a:sym typeface="Wingdings" panose="05000000000000000000" pitchFamily="2" charset="2"/>
            </a:endParaRPr>
          </a:p>
          <a:p>
            <a:endParaRPr lang="en-CA" dirty="0">
              <a:sym typeface="Wingdings" panose="05000000000000000000" pitchFamily="2" charset="2"/>
            </a:endParaRPr>
          </a:p>
          <a:p>
            <a:endParaRPr lang="en-CA" dirty="0" smtClean="0">
              <a:sym typeface="Wingdings" panose="05000000000000000000" pitchFamily="2" charset="2"/>
            </a:endParaRPr>
          </a:p>
          <a:p>
            <a:endParaRPr lang="en-CA" dirty="0" smtClean="0">
              <a:sym typeface="Wingdings" panose="05000000000000000000" pitchFamily="2" charset="2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576912" y="3322408"/>
            <a:ext cx="5183470" cy="1127574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Work is safer and more efficient</a:t>
            </a:r>
          </a:p>
          <a:p>
            <a:pPr algn="ctr"/>
            <a:r>
              <a:rPr lang="en-CA" dirty="0"/>
              <a:t>More time is spent on important things</a:t>
            </a:r>
          </a:p>
          <a:p>
            <a:pPr algn="ctr"/>
            <a:r>
              <a:rPr lang="en-CA" dirty="0" smtClean="0"/>
              <a:t>Reduce the overload on key individuals</a:t>
            </a:r>
            <a:endParaRPr lang="en-CA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66B2C24-75C8-E544-A8CC-21761AB50D8D}" type="slidenum">
              <a:rPr lang="en-US" sz="1400" smtClean="0"/>
              <a:pPr algn="r"/>
              <a:t>11</a:t>
            </a:fld>
            <a:endParaRPr lang="en-US" sz="1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z="1200" dirty="0" smtClean="0"/>
              <a:t>ITSF 2017 - TRIUMF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56789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permit Guidance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2089551"/>
              </p:ext>
            </p:extLst>
          </p:nvPr>
        </p:nvGraphicFramePr>
        <p:xfrm>
          <a:off x="375319" y="3210742"/>
          <a:ext cx="1547902" cy="853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47902"/>
              </a:tblGrid>
              <a:tr h="299087">
                <a:tc>
                  <a:txBody>
                    <a:bodyPr/>
                    <a:lstStyle/>
                    <a:p>
                      <a:r>
                        <a:rPr lang="en-CA" sz="1100" dirty="0" smtClean="0"/>
                        <a:t>Machine /device /equipment</a:t>
                      </a:r>
                    </a:p>
                  </a:txBody>
                  <a:tcPr/>
                </a:tc>
              </a:tr>
              <a:tr h="21449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b="1" dirty="0" smtClean="0"/>
                        <a:t>Unambiguous</a:t>
                      </a:r>
                      <a:r>
                        <a:rPr lang="en-CA" sz="1100" b="1" baseline="0" dirty="0" smtClean="0"/>
                        <a:t> description</a:t>
                      </a:r>
                      <a:endParaRPr lang="en-CA" sz="1100" b="1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996278"/>
              </p:ext>
            </p:extLst>
          </p:nvPr>
        </p:nvGraphicFramePr>
        <p:xfrm>
          <a:off x="402533" y="719451"/>
          <a:ext cx="1547902" cy="2315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47902">
                  <a:extLst>
                    <a:ext uri="{9D8B030D-6E8A-4147-A177-3AD203B41FA5}">
                      <a16:colId xmlns="" xmlns:a16="http://schemas.microsoft.com/office/drawing/2014/main" val="2380486724"/>
                    </a:ext>
                  </a:extLst>
                </a:gridCol>
              </a:tblGrid>
              <a:tr h="246820">
                <a:tc>
                  <a:txBody>
                    <a:bodyPr/>
                    <a:lstStyle/>
                    <a:p>
                      <a:r>
                        <a:rPr lang="en-CA" sz="1100" b="1" dirty="0" smtClean="0"/>
                        <a:t>Work Type</a:t>
                      </a:r>
                      <a:r>
                        <a:rPr lang="en-CA" sz="1100" b="1" baseline="0" dirty="0" smtClean="0"/>
                        <a:t> Examples</a:t>
                      </a:r>
                      <a:endParaRPr lang="en-CA" sz="1100" b="1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09020173"/>
                  </a:ext>
                </a:extLst>
              </a:tr>
              <a:tr h="21449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b="1" dirty="0" smtClean="0"/>
                        <a:t>Troubleshooting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02913557"/>
                  </a:ext>
                </a:extLst>
              </a:tr>
              <a:tr h="21449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b="1" dirty="0" smtClean="0"/>
                        <a:t>Fault (E-Fault#)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92692763"/>
                  </a:ext>
                </a:extLst>
              </a:tr>
              <a:tr h="21449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b="1" dirty="0" smtClean="0"/>
                        <a:t>Maintenance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85916087"/>
                  </a:ext>
                </a:extLst>
              </a:tr>
              <a:tr h="3342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b="1" dirty="0" smtClean="0"/>
                        <a:t>Calibration - Inspection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71739300"/>
                  </a:ext>
                </a:extLst>
              </a:tr>
              <a:tr h="3342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b="1" dirty="0" smtClean="0"/>
                        <a:t>Install, modify, remove (ECO/</a:t>
                      </a:r>
                      <a:r>
                        <a:rPr lang="en-CA" sz="1100" b="1" dirty="0" err="1" smtClean="0"/>
                        <a:t>WorkReq</a:t>
                      </a:r>
                      <a:r>
                        <a:rPr lang="en-CA" sz="1100" b="1" dirty="0" smtClean="0"/>
                        <a:t>#)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54783382"/>
                  </a:ext>
                </a:extLst>
              </a:tr>
              <a:tr h="21449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b="1" dirty="0" smtClean="0"/>
                        <a:t>Corrective action (CA#)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2887804"/>
                  </a:ext>
                </a:extLst>
              </a:tr>
              <a:tr h="214498">
                <a:tc>
                  <a:txBody>
                    <a:bodyPr/>
                    <a:lstStyle/>
                    <a:p>
                      <a:r>
                        <a:rPr lang="en-CA" sz="1100" b="1" dirty="0" smtClean="0"/>
                        <a:t>Other</a:t>
                      </a:r>
                      <a:endParaRPr lang="en-CA" sz="11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20271408"/>
                  </a:ext>
                </a:extLst>
              </a:tr>
            </a:tbl>
          </a:graphicData>
        </a:graphic>
      </p:graphicFrame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9541227"/>
              </p:ext>
            </p:extLst>
          </p:nvPr>
        </p:nvGraphicFramePr>
        <p:xfrm>
          <a:off x="2400299" y="719451"/>
          <a:ext cx="1547902" cy="55816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47902"/>
              </a:tblGrid>
              <a:tr h="299087">
                <a:tc>
                  <a:txBody>
                    <a:bodyPr/>
                    <a:lstStyle/>
                    <a:p>
                      <a:r>
                        <a:rPr lang="en-CA" sz="1100" dirty="0" smtClean="0"/>
                        <a:t>Work</a:t>
                      </a:r>
                      <a:r>
                        <a:rPr lang="en-CA" sz="1100" baseline="0" dirty="0" smtClean="0"/>
                        <a:t> </a:t>
                      </a:r>
                      <a:r>
                        <a:rPr lang="en-CA" sz="1100" dirty="0" smtClean="0"/>
                        <a:t>Summary </a:t>
                      </a:r>
                    </a:p>
                  </a:txBody>
                  <a:tcPr/>
                </a:tc>
              </a:tr>
              <a:tr h="21449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b="1" dirty="0" smtClean="0"/>
                        <a:t>State</a:t>
                      </a:r>
                      <a:r>
                        <a:rPr lang="en-CA" sz="1100" b="1" baseline="0" dirty="0" smtClean="0"/>
                        <a:t> end goal</a:t>
                      </a:r>
                      <a:endParaRPr lang="en-CA" sz="1100" b="1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1864025"/>
              </p:ext>
            </p:extLst>
          </p:nvPr>
        </p:nvGraphicFramePr>
        <p:xfrm>
          <a:off x="4452493" y="719451"/>
          <a:ext cx="1719470" cy="3245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19470">
                  <a:extLst>
                    <a:ext uri="{9D8B030D-6E8A-4147-A177-3AD203B41FA5}">
                      <a16:colId xmlns="" xmlns:a16="http://schemas.microsoft.com/office/drawing/2014/main" val="2380486724"/>
                    </a:ext>
                  </a:extLst>
                </a:gridCol>
              </a:tblGrid>
              <a:tr h="246820">
                <a:tc>
                  <a:txBody>
                    <a:bodyPr/>
                    <a:lstStyle/>
                    <a:p>
                      <a:r>
                        <a:rPr lang="en-CA" sz="1100" dirty="0" smtClean="0"/>
                        <a:t>Work Conditions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09020173"/>
                  </a:ext>
                </a:extLst>
              </a:tr>
              <a:tr h="21449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b="1" dirty="0" smtClean="0"/>
                        <a:t>Location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02913557"/>
                  </a:ext>
                </a:extLst>
              </a:tr>
              <a:tr h="21449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dirty="0" smtClean="0"/>
                        <a:t>Pre-requisites</a:t>
                      </a:r>
                      <a:r>
                        <a:rPr lang="en-CA" sz="1100" baseline="0" dirty="0" smtClean="0"/>
                        <a:t> or Special conditions</a:t>
                      </a:r>
                      <a:endParaRPr lang="en-CA" sz="1100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92692763"/>
                  </a:ext>
                </a:extLst>
              </a:tr>
              <a:tr h="21449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dirty="0" smtClean="0"/>
                        <a:t>Operational risks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85916087"/>
                  </a:ext>
                </a:extLst>
              </a:tr>
              <a:tr h="3342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dirty="0" smtClean="0"/>
                        <a:t>Time sensitivity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71739300"/>
                  </a:ext>
                </a:extLst>
              </a:tr>
              <a:tr h="3342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b="1" dirty="0" smtClean="0"/>
                        <a:t>Verification details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100" b="1" dirty="0" smtClean="0"/>
                        <a:t>Self</a:t>
                      </a:r>
                      <a:r>
                        <a:rPr lang="en-CA" sz="1100" b="1" baseline="0" dirty="0" smtClean="0"/>
                        <a:t>-check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100" b="1" baseline="0" dirty="0" smtClean="0"/>
                        <a:t>supervisor-check,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100" b="1" baseline="0" dirty="0" smtClean="0"/>
                        <a:t>independent verification</a:t>
                      </a:r>
                      <a:endParaRPr lang="en-CA" sz="1100" b="1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54783382"/>
                  </a:ext>
                </a:extLst>
              </a:tr>
              <a:tr h="21449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b="1" dirty="0" smtClean="0"/>
                        <a:t>Radiological</a:t>
                      </a:r>
                      <a:r>
                        <a:rPr lang="en-CA" sz="1100" b="1" baseline="0" dirty="0" smtClean="0"/>
                        <a:t> Hazards</a:t>
                      </a:r>
                      <a:endParaRPr lang="en-CA" sz="1100" b="1" dirty="0" smtClean="0"/>
                    </a:p>
                  </a:txBody>
                  <a:tcPr/>
                </a:tc>
              </a:tr>
              <a:tr h="21449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b="1" dirty="0" smtClean="0"/>
                        <a:t>Industrial Hazards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2887804"/>
                  </a:ext>
                </a:extLst>
              </a:tr>
              <a:tr h="214498">
                <a:tc>
                  <a:txBody>
                    <a:bodyPr/>
                    <a:lstStyle/>
                    <a:p>
                      <a:r>
                        <a:rPr lang="en-CA" sz="1100" b="1" dirty="0" smtClean="0"/>
                        <a:t>Start time/duration</a:t>
                      </a:r>
                      <a:endParaRPr lang="en-CA" sz="11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20271408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1304085"/>
              </p:ext>
            </p:extLst>
          </p:nvPr>
        </p:nvGraphicFramePr>
        <p:xfrm>
          <a:off x="6566924" y="726551"/>
          <a:ext cx="1818861" cy="23012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18861">
                  <a:extLst>
                    <a:ext uri="{9D8B030D-6E8A-4147-A177-3AD203B41FA5}">
                      <a16:colId xmlns="" xmlns:a16="http://schemas.microsoft.com/office/drawing/2014/main" val="2380486724"/>
                    </a:ext>
                  </a:extLst>
                </a:gridCol>
              </a:tblGrid>
              <a:tr h="246820">
                <a:tc>
                  <a:txBody>
                    <a:bodyPr/>
                    <a:lstStyle/>
                    <a:p>
                      <a:r>
                        <a:rPr lang="en-CA" sz="1100" dirty="0" smtClean="0"/>
                        <a:t>End of Job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09020173"/>
                  </a:ext>
                </a:extLst>
              </a:tr>
              <a:tr h="21449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b="1" dirty="0" smtClean="0"/>
                        <a:t>Job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02913557"/>
                  </a:ext>
                </a:extLst>
              </a:tr>
              <a:tr h="21449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b="1" dirty="0" smtClean="0"/>
                        <a:t>Verification results, measurements, outcome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92692763"/>
                  </a:ext>
                </a:extLst>
              </a:tr>
              <a:tr h="21449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b="1" dirty="0" smtClean="0"/>
                        <a:t>Present state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100" dirty="0" smtClean="0"/>
                        <a:t>Is</a:t>
                      </a:r>
                      <a:r>
                        <a:rPr lang="en-CA" sz="1100" baseline="0" dirty="0" smtClean="0"/>
                        <a:t> device/</a:t>
                      </a:r>
                      <a:r>
                        <a:rPr lang="en-CA" sz="1100" baseline="0" dirty="0" err="1" smtClean="0"/>
                        <a:t>syst</a:t>
                      </a:r>
                      <a:r>
                        <a:rPr lang="en-CA" sz="1100" baseline="0" dirty="0" smtClean="0"/>
                        <a:t> operational?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100" baseline="0" dirty="0" smtClean="0"/>
                        <a:t>Is any change in performance expected?</a:t>
                      </a:r>
                      <a:endParaRPr lang="en-CA" sz="1100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85916087"/>
                  </a:ext>
                </a:extLst>
              </a:tr>
              <a:tr h="3342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b="1" dirty="0" smtClean="0"/>
                        <a:t>Configuration Change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100" b="1" dirty="0" smtClean="0"/>
                        <a:t>Documents to</a:t>
                      </a:r>
                      <a:r>
                        <a:rPr lang="en-CA" sz="1100" b="1" baseline="0" dirty="0" smtClean="0"/>
                        <a:t> update</a:t>
                      </a:r>
                      <a:endParaRPr lang="en-CA" sz="1100" b="1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71739300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631080"/>
              </p:ext>
            </p:extLst>
          </p:nvPr>
        </p:nvGraphicFramePr>
        <p:xfrm>
          <a:off x="2400299" y="1670755"/>
          <a:ext cx="1657233" cy="1706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57233">
                  <a:extLst>
                    <a:ext uri="{9D8B030D-6E8A-4147-A177-3AD203B41FA5}">
                      <a16:colId xmlns="" xmlns:a16="http://schemas.microsoft.com/office/drawing/2014/main" val="2380486724"/>
                    </a:ext>
                  </a:extLst>
                </a:gridCol>
              </a:tblGrid>
              <a:tr h="246820">
                <a:tc>
                  <a:txBody>
                    <a:bodyPr/>
                    <a:lstStyle/>
                    <a:p>
                      <a:r>
                        <a:rPr lang="en-CA" sz="1100" dirty="0" smtClean="0"/>
                        <a:t>Work Instructions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09020173"/>
                  </a:ext>
                </a:extLst>
              </a:tr>
              <a:tr h="21449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b="1" dirty="0" smtClean="0"/>
                        <a:t>Released Procedure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02913557"/>
                  </a:ext>
                </a:extLst>
              </a:tr>
              <a:tr h="21449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b="1" dirty="0" smtClean="0"/>
                        <a:t>Work sequence key steps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92692763"/>
                  </a:ext>
                </a:extLst>
              </a:tr>
              <a:tr h="21449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b="1" dirty="0" smtClean="0"/>
                        <a:t>Reference specifications</a:t>
                      </a:r>
                      <a:r>
                        <a:rPr lang="en-CA" sz="1100" b="1" baseline="0" dirty="0" smtClean="0"/>
                        <a:t> for work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100" b="1" baseline="0" dirty="0" smtClean="0"/>
                        <a:t>Drawings, design notes, comm. plans, equipment manuals</a:t>
                      </a:r>
                      <a:endParaRPr lang="en-CA" sz="1100" b="1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85916087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82908" y="4235745"/>
            <a:ext cx="8159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WP Guidance </a:t>
            </a:r>
            <a:r>
              <a:rPr lang="en-US" sz="1600" b="1" dirty="0" smtClean="0"/>
              <a:t>provides </a:t>
            </a:r>
            <a:r>
              <a:rPr lang="en-US" sz="1600" b="1" dirty="0"/>
              <a:t>c</a:t>
            </a:r>
            <a:r>
              <a:rPr lang="en-US" sz="1600" b="1" dirty="0" smtClean="0"/>
              <a:t>lear criteria for WP holders, Facility coordinators, and Operations to </a:t>
            </a:r>
            <a:r>
              <a:rPr lang="en-US" sz="1600" b="1" dirty="0" smtClean="0"/>
              <a:t>determine </a:t>
            </a:r>
            <a:r>
              <a:rPr lang="en-US" sz="1600" b="1" dirty="0" smtClean="0"/>
              <a:t>if information is sufficient to allow work to proceed  </a:t>
            </a:r>
            <a:endParaRPr lang="en-US" sz="1600" b="1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z="1200" smtClean="0"/>
              <a:t>ITSF 2017 - TRIUMF</a:t>
            </a:r>
            <a:endParaRPr lang="en-US" sz="12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66B2C24-75C8-E544-A8CC-21761AB50D8D}" type="slidenum">
              <a:rPr lang="en-US" sz="1400" smtClean="0"/>
              <a:pPr algn="r"/>
              <a:t>12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5040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86000" y="-1285875"/>
            <a:ext cx="13716000" cy="771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53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permit gate keepers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55983"/>
            <a:ext cx="8229600" cy="388553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200" b="1" dirty="0" smtClean="0">
                <a:solidFill>
                  <a:schemeClr val="accent1"/>
                </a:solidFill>
                <a:latin typeface="+mn-lt"/>
              </a:rPr>
              <a:t>Facility Coordinators</a:t>
            </a:r>
          </a:p>
          <a:p>
            <a:pPr lvl="1"/>
            <a:r>
              <a:rPr lang="en-US" sz="1900" dirty="0" smtClean="0">
                <a:latin typeface="+mn-lt"/>
              </a:rPr>
              <a:t>Check work description</a:t>
            </a:r>
          </a:p>
          <a:p>
            <a:pPr lvl="1"/>
            <a:r>
              <a:rPr lang="en-US" sz="1900" dirty="0" smtClean="0">
                <a:latin typeface="+mn-lt"/>
              </a:rPr>
              <a:t>Review hazard assessment &amp; augment if required (</a:t>
            </a:r>
            <a:r>
              <a:rPr lang="en-US" sz="1900" b="1" dirty="0" smtClean="0">
                <a:latin typeface="+mn-lt"/>
              </a:rPr>
              <a:t>RP &amp; OHS</a:t>
            </a:r>
            <a:r>
              <a:rPr lang="en-US" sz="1900" dirty="0" smtClean="0">
                <a:latin typeface="+mn-lt"/>
              </a:rPr>
              <a:t>)</a:t>
            </a:r>
          </a:p>
          <a:p>
            <a:pPr lvl="1"/>
            <a:r>
              <a:rPr lang="en-US" sz="1900" dirty="0" smtClean="0">
                <a:latin typeface="+mn-lt"/>
              </a:rPr>
              <a:t>Confirm verification details (independent verification state group responsible)</a:t>
            </a:r>
          </a:p>
          <a:p>
            <a:pPr lvl="1"/>
            <a:r>
              <a:rPr lang="en-US" sz="1900" dirty="0" smtClean="0">
                <a:latin typeface="+mn-lt"/>
              </a:rPr>
              <a:t>Assess for conflict with other work that may exist</a:t>
            </a:r>
          </a:p>
          <a:p>
            <a:pPr lvl="1"/>
            <a:r>
              <a:rPr lang="en-US" sz="1900" dirty="0" smtClean="0">
                <a:latin typeface="+mn-lt"/>
              </a:rPr>
              <a:t>Provide additional instructions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accent1"/>
                </a:solidFill>
                <a:latin typeface="+mn-lt"/>
              </a:rPr>
              <a:t>Operations</a:t>
            </a:r>
          </a:p>
          <a:p>
            <a:pPr lvl="1"/>
            <a:r>
              <a:rPr lang="en-US" sz="1900" dirty="0" smtClean="0">
                <a:latin typeface="+mn-lt"/>
              </a:rPr>
              <a:t>Check Facility coordinator entry is complete</a:t>
            </a:r>
          </a:p>
          <a:p>
            <a:pPr lvl="1"/>
            <a:r>
              <a:rPr lang="en-US" sz="1900" dirty="0" smtClean="0">
                <a:latin typeface="+mn-lt"/>
              </a:rPr>
              <a:t>Check status before issuing; have conditions changed</a:t>
            </a:r>
          </a:p>
          <a:p>
            <a:pPr lvl="1"/>
            <a:r>
              <a:rPr lang="en-US" sz="1900" dirty="0" smtClean="0">
                <a:latin typeface="+mn-lt"/>
              </a:rPr>
              <a:t>Assess for </a:t>
            </a:r>
            <a:r>
              <a:rPr lang="en-US" sz="1900" dirty="0" smtClean="0">
                <a:latin typeface="+mn-lt"/>
              </a:rPr>
              <a:t>conflict with other work </a:t>
            </a:r>
            <a:endParaRPr lang="en-US" sz="1900" dirty="0" smtClean="0">
              <a:latin typeface="+mn-lt"/>
            </a:endParaRPr>
          </a:p>
          <a:p>
            <a:pPr lvl="1"/>
            <a:r>
              <a:rPr lang="en-US" sz="1900" dirty="0" smtClean="0">
                <a:latin typeface="+mn-lt"/>
              </a:rPr>
              <a:t>Provide additional instructions</a:t>
            </a:r>
          </a:p>
          <a:p>
            <a:pPr lvl="1"/>
            <a:endParaRPr lang="en-US" sz="2000" dirty="0" smtClean="0"/>
          </a:p>
          <a:p>
            <a:pPr lvl="1"/>
            <a:endParaRPr lang="en-US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z="1200" smtClean="0"/>
              <a:t>ITSF 2017 - TRIUMF</a:t>
            </a:r>
            <a:endParaRPr lang="en-US" sz="1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66B2C24-75C8-E544-A8CC-21761AB50D8D}" type="slidenum">
              <a:rPr lang="en-US" sz="1400" smtClean="0"/>
              <a:pPr algn="r"/>
              <a:t>14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7263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20" y="1056239"/>
            <a:ext cx="6096000" cy="280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Continuous Improvement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318818" y="685974"/>
            <a:ext cx="331100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b="1" dirty="0" smtClean="0"/>
              <a:t>Work </a:t>
            </a:r>
            <a:r>
              <a:rPr lang="en-CA" sz="1400" b="1" dirty="0" smtClean="0"/>
              <a:t>Permit </a:t>
            </a:r>
            <a:r>
              <a:rPr lang="en-CA" sz="1400" b="1" dirty="0" smtClean="0"/>
              <a:t>Improvement Team </a:t>
            </a:r>
            <a:r>
              <a:rPr lang="en-CA" sz="1400" dirty="0" smtClean="0"/>
              <a:t>(Operations,  Facility Coordinator, WP holder,  EHS/QMS Advisor)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b="1" dirty="0" smtClean="0"/>
              <a:t>Amend Work Permit 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b="1" dirty="0" smtClean="0"/>
              <a:t>Require use of Guidance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b="1" dirty="0" smtClean="0"/>
              <a:t>Revoke </a:t>
            </a:r>
            <a:r>
              <a:rPr lang="en-CA" sz="1400" b="1" dirty="0" smtClean="0"/>
              <a:t>access </a:t>
            </a:r>
            <a:r>
              <a:rPr lang="en-CA" sz="1400" dirty="0" smtClean="0"/>
              <a:t>for those without WP training update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05427" y="850397"/>
            <a:ext cx="31853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b="1" dirty="0" smtClean="0"/>
              <a:t>Approve only Work Permits that have required information</a:t>
            </a:r>
            <a:r>
              <a:rPr lang="en-CA" sz="1400" dirty="0" smtClean="0"/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dirty="0" smtClean="0"/>
              <a:t>Track no. of passes to successful approval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1067" y="3606800"/>
            <a:ext cx="36071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b="1" dirty="0" smtClean="0"/>
              <a:t>Weekly Audit of approved Work </a:t>
            </a:r>
            <a:r>
              <a:rPr lang="en-CA" sz="1400" b="1" dirty="0" smtClean="0"/>
              <a:t>Permits </a:t>
            </a:r>
            <a:endParaRPr lang="en-CA" sz="1400" b="1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400" dirty="0" smtClean="0"/>
              <a:t>Has required information been provided and is it complete?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400" dirty="0" smtClean="0"/>
              <a:t>Review no. passes</a:t>
            </a:r>
          </a:p>
          <a:p>
            <a:endParaRPr lang="en-CA" sz="14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318818" y="2604724"/>
            <a:ext cx="347001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b="1" dirty="0" smtClean="0"/>
              <a:t>Identify possible improvements for Guidance</a:t>
            </a:r>
          </a:p>
          <a:p>
            <a:r>
              <a:rPr lang="en-CA" sz="1400" dirty="0" smtClean="0"/>
              <a:t>	</a:t>
            </a:r>
            <a:r>
              <a:rPr lang="en-CA" sz="1400" dirty="0" smtClean="0">
                <a:sym typeface="Wingdings" panose="05000000000000000000" pitchFamily="2" charset="2"/>
              </a:rPr>
              <a:t> </a:t>
            </a:r>
            <a:r>
              <a:rPr lang="en-CA" sz="1400" dirty="0" smtClean="0"/>
              <a:t>Revise Guidance Document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dirty="0" smtClean="0"/>
              <a:t>Identify changes required documentation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400" dirty="0" smtClean="0"/>
              <a:t>Facility Configuration, Group Training Plans, Group Manuals, Drawings, Maintenance Records, Calibration and Inspection Index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b="1" dirty="0" smtClean="0"/>
              <a:t>Town Hall Meeting </a:t>
            </a:r>
            <a:r>
              <a:rPr lang="en-CA" sz="1400" dirty="0" smtClean="0"/>
              <a:t>to report on progress and solicit </a:t>
            </a:r>
            <a:r>
              <a:rPr lang="en-CA" sz="1400" dirty="0" smtClean="0"/>
              <a:t>feedback </a:t>
            </a:r>
            <a:endParaRPr lang="en-CA" sz="1400" dirty="0" smtClean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z="1200" smtClean="0"/>
              <a:t>ITSF 2017 - TRIUMF</a:t>
            </a:r>
            <a:endParaRPr lang="en-US" sz="120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66B2C24-75C8-E544-A8CC-21761AB50D8D}" type="slidenum">
              <a:rPr lang="en-US" sz="1400" smtClean="0"/>
              <a:pPr algn="r"/>
              <a:t>15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1292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Audit weekly to monitor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56592"/>
            <a:ext cx="8229600" cy="21468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 smtClean="0">
                <a:latin typeface="+mn-lt"/>
              </a:rPr>
              <a:t>Result summary</a:t>
            </a:r>
          </a:p>
          <a:p>
            <a:pPr lvl="1"/>
            <a:r>
              <a:rPr lang="en-US" sz="1900" dirty="0" smtClean="0">
                <a:latin typeface="+mn-lt"/>
              </a:rPr>
              <a:t>Typical # WPs /week is 40-50 over 4 facilities</a:t>
            </a:r>
          </a:p>
          <a:p>
            <a:pPr lvl="1"/>
            <a:r>
              <a:rPr lang="en-US" sz="1900" dirty="0" smtClean="0">
                <a:latin typeface="+mn-lt"/>
              </a:rPr>
              <a:t>Report on 5 per facility ( 15-20/week ≈40%) and track 1</a:t>
            </a:r>
            <a:r>
              <a:rPr lang="en-US" sz="1900" baseline="30000" dirty="0" smtClean="0">
                <a:latin typeface="+mn-lt"/>
              </a:rPr>
              <a:t>st</a:t>
            </a:r>
            <a:r>
              <a:rPr lang="en-US" sz="1900" dirty="0" smtClean="0">
                <a:latin typeface="+mn-lt"/>
              </a:rPr>
              <a:t>/2</a:t>
            </a:r>
            <a:r>
              <a:rPr lang="en-US" sz="1900" baseline="30000" dirty="0" smtClean="0">
                <a:latin typeface="+mn-lt"/>
              </a:rPr>
              <a:t>nd</a:t>
            </a:r>
            <a:r>
              <a:rPr lang="en-US" sz="1900" dirty="0" smtClean="0">
                <a:latin typeface="+mn-lt"/>
              </a:rPr>
              <a:t> pass rate and capture missing information</a:t>
            </a:r>
          </a:p>
          <a:p>
            <a:pPr lvl="1"/>
            <a:r>
              <a:rPr lang="en-US" sz="1900" dirty="0" smtClean="0">
                <a:latin typeface="+mn-lt"/>
              </a:rPr>
              <a:t>Detailed review of one permit per facility per week for all information including document and reference checks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pPr marL="457200" lvl="1" indent="0">
              <a:buNone/>
            </a:pPr>
            <a:endParaRPr lang="en-US" sz="2000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0205230"/>
              </p:ext>
            </p:extLst>
          </p:nvPr>
        </p:nvGraphicFramePr>
        <p:xfrm>
          <a:off x="682239" y="2606040"/>
          <a:ext cx="5082457" cy="2537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6096249" y="3975652"/>
            <a:ext cx="2842591" cy="1123122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/>
              <a:t>Detailed Review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Stringent req.  </a:t>
            </a:r>
            <a:r>
              <a:rPr lang="en-US" sz="1600" dirty="0"/>
              <a:t>n</a:t>
            </a:r>
            <a:r>
              <a:rPr lang="en-US" sz="1600" dirty="0" smtClean="0"/>
              <a:t>ot met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Incomplete info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N/A needs to be used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6249" y="2356347"/>
            <a:ext cx="2822712" cy="1518423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600" b="1" dirty="0">
                <a:solidFill>
                  <a:prstClr val="white"/>
                </a:solidFill>
              </a:rPr>
              <a:t>1</a:t>
            </a:r>
            <a:r>
              <a:rPr lang="en-US" sz="1600" b="1" baseline="30000" dirty="0">
                <a:solidFill>
                  <a:prstClr val="white"/>
                </a:solidFill>
              </a:rPr>
              <a:t>St</a:t>
            </a:r>
            <a:r>
              <a:rPr lang="en-US" sz="1600" b="1" dirty="0">
                <a:solidFill>
                  <a:prstClr val="white"/>
                </a:solidFill>
              </a:rPr>
              <a:t> Pass Failures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white"/>
                </a:solidFill>
              </a:rPr>
              <a:t>Missing or confound Work type Work Summary, Work instruction.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white"/>
                </a:solidFill>
              </a:rPr>
              <a:t>Missing Industrial Hazard, Verification</a:t>
            </a:r>
          </a:p>
        </p:txBody>
      </p:sp>
    </p:spTree>
    <p:extLst>
      <p:ext uri="{BB962C8B-B14F-4D97-AF65-F5344CB8AC3E}">
        <p14:creationId xmlns:p14="http://schemas.microsoft.com/office/powerpoint/2010/main" val="424221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Feedback &amp; Benefits</a:t>
            </a:r>
            <a:endParaRPr lang="en-CA" dirty="0"/>
          </a:p>
        </p:txBody>
      </p:sp>
      <p:sp>
        <p:nvSpPr>
          <p:cNvPr id="3" name="Rectangle 2"/>
          <p:cNvSpPr/>
          <p:nvPr/>
        </p:nvSpPr>
        <p:spPr>
          <a:xfrm>
            <a:off x="376515" y="593317"/>
            <a:ext cx="8447726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Facility </a:t>
            </a:r>
            <a:r>
              <a:rPr lang="en-CA" dirty="0"/>
              <a:t>coordinators report </a:t>
            </a:r>
            <a:r>
              <a:rPr lang="en-CA" dirty="0" smtClean="0"/>
              <a:t>there is less work following up with WP holders so permit approval process is more efficient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WP holders report that it takes longer to fill out WP</a:t>
            </a:r>
          </a:p>
          <a:p>
            <a:endParaRPr lang="en-CA" dirty="0" smtClean="0"/>
          </a:p>
          <a:p>
            <a:r>
              <a:rPr lang="en-CA" dirty="0" smtClean="0"/>
              <a:t>Short term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/>
              <a:t>Longer to find appropriate documentation (drawings, procedures) and complete hazard assessment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b="1" dirty="0" smtClean="0">
                <a:solidFill>
                  <a:srgbClr val="FF0000"/>
                </a:solidFill>
              </a:rPr>
              <a:t>Immediate benefit - </a:t>
            </a:r>
            <a:r>
              <a:rPr lang="en-CA" dirty="0" smtClean="0">
                <a:solidFill>
                  <a:srgbClr val="FF0000"/>
                </a:solidFill>
              </a:rPr>
              <a:t>improved work planning and safer work environment</a:t>
            </a:r>
            <a:endParaRPr lang="en-CA" sz="1600" dirty="0" smtClean="0">
              <a:solidFill>
                <a:srgbClr val="FF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b="1" dirty="0" smtClean="0">
                <a:solidFill>
                  <a:srgbClr val="0000FF"/>
                </a:solidFill>
              </a:rPr>
              <a:t>Long term</a:t>
            </a:r>
            <a:r>
              <a:rPr lang="en-CA" b="1" dirty="0">
                <a:solidFill>
                  <a:srgbClr val="0000FF"/>
                </a:solidFill>
              </a:rPr>
              <a:t> </a:t>
            </a:r>
            <a:r>
              <a:rPr lang="en-CA" b="1" dirty="0" smtClean="0">
                <a:solidFill>
                  <a:srgbClr val="0000FF"/>
                </a:solidFill>
              </a:rPr>
              <a:t>benefit: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CA" sz="1600" dirty="0" smtClean="0">
                <a:solidFill>
                  <a:srgbClr val="0000FF"/>
                </a:solidFill>
              </a:rPr>
              <a:t>Work is done more efficiently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CA" sz="1600" dirty="0" smtClean="0">
                <a:solidFill>
                  <a:srgbClr val="0000FF"/>
                </a:solidFill>
              </a:rPr>
              <a:t>People have the tools, resources and knowledge to do their work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CA" sz="1600" dirty="0" smtClean="0">
                <a:solidFill>
                  <a:srgbClr val="0000FF"/>
                </a:solidFill>
              </a:rPr>
              <a:t>Work done correctly the first time and less time wasted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CA" sz="1600" dirty="0" smtClean="0">
                <a:solidFill>
                  <a:srgbClr val="0000FF"/>
                </a:solidFill>
              </a:rPr>
              <a:t>More time for creative tasks….</a:t>
            </a:r>
            <a:endParaRPr lang="en-CA" sz="1600" dirty="0">
              <a:solidFill>
                <a:srgbClr val="00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68148" y="4179668"/>
            <a:ext cx="5126629" cy="646331"/>
          </a:xfrm>
          <a:prstGeom prst="rect">
            <a:avLst/>
          </a:prstGeom>
          <a:ln>
            <a:solidFill>
              <a:srgbClr val="113F7C"/>
            </a:solidFill>
          </a:ln>
        </p:spPr>
        <p:txBody>
          <a:bodyPr wrap="square">
            <a:spAutoFit/>
          </a:bodyPr>
          <a:lstStyle/>
          <a:p>
            <a:r>
              <a:rPr lang="en-CA" b="1" dirty="0">
                <a:solidFill>
                  <a:srgbClr val="0000FF"/>
                </a:solidFill>
                <a:sym typeface="Wingdings" panose="05000000000000000000" pitchFamily="2" charset="2"/>
              </a:rPr>
              <a:t>Doing it correctly and safely is more important than “getting it done</a:t>
            </a:r>
            <a:r>
              <a:rPr lang="en-CA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” quickly</a:t>
            </a:r>
            <a:endParaRPr lang="en-CA" b="1" dirty="0">
              <a:solidFill>
                <a:srgbClr val="0000FF"/>
              </a:solidFill>
              <a:sym typeface="Wingdings" panose="05000000000000000000" pitchFamily="2" charset="2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z="1200" smtClean="0"/>
              <a:t>ITSF 2017 - TRIUMF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66B2C24-75C8-E544-A8CC-21761AB50D8D}" type="slidenum">
              <a:rPr lang="en-US" sz="1400" smtClean="0"/>
              <a:pPr algn="r"/>
              <a:t>17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3573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Error-proofing the System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z="1200" dirty="0" smtClean="0"/>
              <a:t>ITSF 2017 - TRIUMF</a:t>
            </a: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66B2C24-75C8-E544-A8CC-21761AB50D8D}" type="slidenum">
              <a:rPr lang="en-US" sz="1400" smtClean="0"/>
              <a:pPr algn="r"/>
              <a:t>18</a:t>
            </a:fld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1624519" y="1274322"/>
            <a:ext cx="46984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Mistake proof key work systems, including non-standard 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Track, trend , and tackle daily process errors &amp; failures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Use analysis of audit to identify process-based errors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Identify value added and eliminate non-value added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Learn and improve from mistakes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256834" y="3560324"/>
            <a:ext cx="1106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REACTIVE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74759" y="1226977"/>
            <a:ext cx="1270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PROACTIVE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0" name="Down Arrow 9"/>
          <p:cNvSpPr/>
          <p:nvPr/>
        </p:nvSpPr>
        <p:spPr>
          <a:xfrm flipV="1">
            <a:off x="7630288" y="1615820"/>
            <a:ext cx="307481" cy="194450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536218" y="4266393"/>
            <a:ext cx="5147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Engage staff to capture and effectively fix daily errors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185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…. Ongoing work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377780" y="532327"/>
            <a:ext cx="8293995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b="1" dirty="0" smtClean="0">
                <a:solidFill>
                  <a:schemeClr val="accent1"/>
                </a:solidFill>
              </a:rPr>
              <a:t>Configuration Management tools</a:t>
            </a:r>
            <a:endParaRPr lang="en-CA" sz="1600" dirty="0" smtClean="0">
              <a:solidFill>
                <a:schemeClr val="accent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 smtClean="0"/>
              <a:t>Asset management system with configuration architecture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/>
              <a:t>Capture drawings in one system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/>
              <a:t>Capture procedures, specifications, design notes in one </a:t>
            </a:r>
            <a:r>
              <a:rPr lang="en-CA" sz="1600" dirty="0" smtClean="0"/>
              <a:t>system</a:t>
            </a:r>
            <a:endParaRPr lang="en-CA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1600" dirty="0" smtClean="0"/>
          </a:p>
          <a:p>
            <a:r>
              <a:rPr lang="en-CA" sz="1600" b="1" dirty="0" smtClean="0">
                <a:solidFill>
                  <a:schemeClr val="accent1"/>
                </a:solidFill>
              </a:rPr>
              <a:t>Develop cross-linked tools for Work Control</a:t>
            </a:r>
            <a:endParaRPr lang="en-CA" sz="1600" dirty="0" smtClean="0">
              <a:solidFill>
                <a:schemeClr val="accent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 smtClean="0"/>
              <a:t>Training database linked to WP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 smtClean="0"/>
              <a:t>Task Hazard Assessment &amp; Procedures linked to WP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 smtClean="0"/>
              <a:t>Work Permit application with criteria and guidance information captured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 smtClean="0"/>
              <a:t>Equipment database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 smtClean="0"/>
              <a:t>Configuration changes uploaded at end of job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CA" sz="1600" dirty="0"/>
          </a:p>
          <a:p>
            <a:r>
              <a:rPr lang="en-CA" sz="1600" b="1" dirty="0" smtClean="0">
                <a:solidFill>
                  <a:schemeClr val="accent1"/>
                </a:solidFill>
              </a:rPr>
              <a:t>Task Hazard Assessment Guidance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 smtClean="0"/>
              <a:t>Take 5 Field Level </a:t>
            </a:r>
            <a:r>
              <a:rPr lang="en-CA" sz="1600" dirty="0"/>
              <a:t>R</a:t>
            </a:r>
            <a:r>
              <a:rPr lang="en-CA" sz="1600" dirty="0" smtClean="0"/>
              <a:t>isk Assessment is printable for </a:t>
            </a:r>
            <a:r>
              <a:rPr lang="en-CA" sz="1600" dirty="0" smtClean="0"/>
              <a:t>use and posting </a:t>
            </a:r>
            <a:r>
              <a:rPr lang="en-CA" sz="1600" dirty="0" smtClean="0"/>
              <a:t>at job site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 smtClean="0"/>
              <a:t>Develop guidance with criteria to define when Subject Matter Expert review is required for higher level hazards</a:t>
            </a:r>
          </a:p>
          <a:p>
            <a:pPr lvl="1"/>
            <a:endParaRPr lang="en-CA" sz="1600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z="1200" dirty="0" smtClean="0"/>
              <a:t>ITSF 2017 - TRIUMF</a:t>
            </a:r>
            <a:endParaRPr lang="en-US" sz="1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66B2C24-75C8-E544-A8CC-21761AB50D8D}" type="slidenum">
              <a:rPr lang="en-US" sz="1400" smtClean="0"/>
              <a:pPr algn="r"/>
              <a:t>19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7555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 5 – Field Level </a:t>
            </a:r>
            <a:r>
              <a:rPr lang="en-US" dirty="0"/>
              <a:t>R</a:t>
            </a:r>
            <a:r>
              <a:rPr lang="en-US" dirty="0" smtClean="0"/>
              <a:t>isk Assessment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7840" y="2313403"/>
            <a:ext cx="4836160" cy="27869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75" y="469901"/>
            <a:ext cx="5033852" cy="3964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04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53441" y="1016000"/>
            <a:ext cx="73761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</a:t>
            </a:r>
            <a:r>
              <a:rPr lang="en-US" dirty="0" smtClean="0">
                <a:solidFill>
                  <a:schemeClr val="accent1"/>
                </a:solidFill>
              </a:rPr>
              <a:t>easured success achieved with improvements in controlled work by: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Assessing current state against requirements and defining a path towards an interim and final state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Having a small stakeholder group drive the needed changes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Engaging staff site-wide on </a:t>
            </a:r>
            <a:r>
              <a:rPr lang="en-US" dirty="0" smtClean="0"/>
              <a:t>rationale and proposed changes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Providing clear criteria to stakeholders to ensure success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Ongoing monitoring and communication with staff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20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4960" y="1674254"/>
            <a:ext cx="540512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4400" dirty="0" smtClean="0">
                <a:solidFill>
                  <a:schemeClr val="bg1"/>
                </a:solidFill>
              </a:rPr>
              <a:t>Thank you!</a:t>
            </a:r>
          </a:p>
          <a:p>
            <a:pPr algn="ctr"/>
            <a:endParaRPr lang="en-CA" sz="2000" dirty="0">
              <a:solidFill>
                <a:schemeClr val="bg1"/>
              </a:solidFill>
            </a:endParaRPr>
          </a:p>
          <a:p>
            <a:pPr algn="ctr"/>
            <a:r>
              <a:rPr lang="en-CA" sz="2000" dirty="0" smtClean="0">
                <a:solidFill>
                  <a:schemeClr val="bg1"/>
                </a:solidFill>
              </a:rPr>
              <a:t>Acknowledgements to R. </a:t>
            </a:r>
            <a:r>
              <a:rPr lang="en-CA" sz="2000" dirty="0" err="1" smtClean="0">
                <a:solidFill>
                  <a:schemeClr val="bg1"/>
                </a:solidFill>
              </a:rPr>
              <a:t>Kruecken</a:t>
            </a:r>
            <a:r>
              <a:rPr lang="en-CA" sz="2000" dirty="0" smtClean="0">
                <a:solidFill>
                  <a:schemeClr val="bg1"/>
                </a:solidFill>
              </a:rPr>
              <a:t>, J. Aoki, B. </a:t>
            </a:r>
            <a:r>
              <a:rPr lang="en-CA" sz="2000" dirty="0" err="1" smtClean="0">
                <a:solidFill>
                  <a:schemeClr val="bg1"/>
                </a:solidFill>
              </a:rPr>
              <a:t>Laxdal</a:t>
            </a:r>
            <a:r>
              <a:rPr lang="en-CA" sz="2000" dirty="0" smtClean="0">
                <a:solidFill>
                  <a:schemeClr val="bg1"/>
                </a:solidFill>
              </a:rPr>
              <a:t>, M. </a:t>
            </a:r>
            <a:r>
              <a:rPr lang="en-CA" sz="2000" dirty="0" err="1" smtClean="0">
                <a:solidFill>
                  <a:schemeClr val="bg1"/>
                </a:solidFill>
              </a:rPr>
              <a:t>Marchetto</a:t>
            </a:r>
            <a:r>
              <a:rPr lang="en-CA" sz="2000" dirty="0" smtClean="0">
                <a:solidFill>
                  <a:schemeClr val="bg1"/>
                </a:solidFill>
              </a:rPr>
              <a:t>, B. </a:t>
            </a:r>
            <a:r>
              <a:rPr lang="en-CA" sz="2000" dirty="0" err="1" smtClean="0">
                <a:solidFill>
                  <a:schemeClr val="bg1"/>
                </a:solidFill>
              </a:rPr>
              <a:t>Richert</a:t>
            </a:r>
            <a:r>
              <a:rPr lang="en-CA" sz="2000" dirty="0" smtClean="0">
                <a:solidFill>
                  <a:schemeClr val="bg1"/>
                </a:solidFill>
              </a:rPr>
              <a:t>, V. </a:t>
            </a:r>
            <a:r>
              <a:rPr lang="en-CA" sz="2000" dirty="0" err="1" smtClean="0">
                <a:solidFill>
                  <a:schemeClr val="bg1"/>
                </a:solidFill>
              </a:rPr>
              <a:t>Toma</a:t>
            </a:r>
            <a:r>
              <a:rPr lang="en-CA" sz="2000" dirty="0" smtClean="0">
                <a:solidFill>
                  <a:schemeClr val="bg1"/>
                </a:solidFill>
              </a:rPr>
              <a:t>, P. Jones, J. </a:t>
            </a:r>
            <a:r>
              <a:rPr lang="en-CA" sz="2000" dirty="0" err="1" smtClean="0">
                <a:solidFill>
                  <a:schemeClr val="bg1"/>
                </a:solidFill>
              </a:rPr>
              <a:t>Drozdoff</a:t>
            </a:r>
            <a:r>
              <a:rPr lang="en-CA" sz="2000" dirty="0">
                <a:solidFill>
                  <a:schemeClr val="bg1"/>
                </a:solidFill>
              </a:rPr>
              <a:t>, J. </a:t>
            </a:r>
            <a:r>
              <a:rPr lang="en-CA" sz="2000" dirty="0" err="1" smtClean="0">
                <a:solidFill>
                  <a:schemeClr val="bg1"/>
                </a:solidFill>
              </a:rPr>
              <a:t>Mildenberger</a:t>
            </a:r>
            <a:r>
              <a:rPr lang="en-CA" sz="2000" dirty="0" smtClean="0">
                <a:solidFill>
                  <a:schemeClr val="bg1"/>
                </a:solidFill>
              </a:rPr>
              <a:t>, T. </a:t>
            </a:r>
            <a:r>
              <a:rPr lang="en-CA" sz="2000" dirty="0" err="1" smtClean="0">
                <a:solidFill>
                  <a:schemeClr val="bg1"/>
                </a:solidFill>
              </a:rPr>
              <a:t>Sanghera</a:t>
            </a:r>
            <a:r>
              <a:rPr lang="en-CA" sz="2000" dirty="0" smtClean="0">
                <a:solidFill>
                  <a:schemeClr val="bg1"/>
                </a:solidFill>
              </a:rPr>
              <a:t> </a:t>
            </a:r>
            <a:endParaRPr lang="en-CA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62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End State for Safe &amp; Effective Operation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377780" y="532327"/>
            <a:ext cx="850206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b="1" dirty="0" smtClean="0">
                <a:solidFill>
                  <a:schemeClr val="accent1"/>
                </a:solidFill>
              </a:rPr>
              <a:t>Facility Coordinators </a:t>
            </a:r>
            <a:r>
              <a:rPr lang="en-CA" sz="1600" dirty="0" smtClean="0"/>
              <a:t>who are responsible for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 smtClean="0"/>
              <a:t>ensuring safe operation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 smtClean="0"/>
              <a:t>ensuring safe maintenance work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 smtClean="0"/>
              <a:t>delivering of outputs as planned </a:t>
            </a:r>
            <a:endParaRPr lang="en-CA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1600" dirty="0" smtClean="0"/>
          </a:p>
          <a:p>
            <a:r>
              <a:rPr lang="en-CA" sz="1600" b="1" dirty="0" smtClean="0">
                <a:solidFill>
                  <a:schemeClr val="accent1"/>
                </a:solidFill>
              </a:rPr>
              <a:t>Equipment Owners / Service Groups </a:t>
            </a:r>
            <a:r>
              <a:rPr lang="en-CA" sz="1600" dirty="0" smtClean="0"/>
              <a:t>who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/>
              <a:t>m</a:t>
            </a:r>
            <a:r>
              <a:rPr lang="en-CA" sz="1600" dirty="0" smtClean="0"/>
              <a:t>aintain facility equipment consistently under coordination of the Facility </a:t>
            </a:r>
            <a:r>
              <a:rPr lang="en-CA" sz="1600" dirty="0"/>
              <a:t>C</a:t>
            </a:r>
            <a:r>
              <a:rPr lang="en-CA" sz="1600" dirty="0" smtClean="0"/>
              <a:t>oordinators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/>
              <a:t>h</a:t>
            </a:r>
            <a:r>
              <a:rPr lang="en-CA" sz="1600" dirty="0" smtClean="0"/>
              <a:t>ave well documented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CA" sz="1600" dirty="0" smtClean="0"/>
              <a:t>work processes  and maintenance plans in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CA" sz="1600" dirty="0" smtClean="0"/>
              <a:t>Group Manuals, released Procedures, Training </a:t>
            </a:r>
            <a:r>
              <a:rPr lang="en-CA" sz="1600" dirty="0"/>
              <a:t>P</a:t>
            </a:r>
            <a:r>
              <a:rPr lang="en-CA" sz="1600" dirty="0" smtClean="0"/>
              <a:t>lans 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CA" sz="1600" dirty="0" smtClean="0"/>
              <a:t>Asset Management System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endParaRPr lang="en-CA" sz="1600" dirty="0" smtClean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CA" sz="1600" dirty="0" smtClean="0"/>
              <a:t>Project Plans for upgrades and larger projects (SAS, TSOP-15)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 smtClean="0"/>
              <a:t>Documented current configuration for equipment (drawings, released documents)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1600" dirty="0" smtClean="0"/>
          </a:p>
          <a:p>
            <a:r>
              <a:rPr lang="en-CA" sz="1600" b="1" dirty="0" smtClean="0">
                <a:solidFill>
                  <a:schemeClr val="accent1"/>
                </a:solidFill>
              </a:rPr>
              <a:t>Work </a:t>
            </a:r>
            <a:r>
              <a:rPr lang="en-CA" sz="1600" b="1" dirty="0">
                <a:solidFill>
                  <a:schemeClr val="accent1"/>
                </a:solidFill>
              </a:rPr>
              <a:t>P</a:t>
            </a:r>
            <a:r>
              <a:rPr lang="en-CA" sz="1600" b="1" dirty="0" smtClean="0">
                <a:solidFill>
                  <a:schemeClr val="accent1"/>
                </a:solidFill>
              </a:rPr>
              <a:t>ermits and Work Requests </a:t>
            </a:r>
            <a:r>
              <a:rPr lang="en-CA" sz="1600" dirty="0" smtClean="0"/>
              <a:t>that reference all pertinent information for the work to be done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z="1200" smtClean="0"/>
              <a:t>ITSF 2017 - TRIUMF</a:t>
            </a:r>
            <a:endParaRPr lang="en-US" sz="1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66B2C24-75C8-E544-A8CC-21761AB50D8D}" type="slidenum">
              <a:rPr lang="en-US" sz="1400" smtClean="0"/>
              <a:pPr algn="r"/>
              <a:t>23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1122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IUMF-template_ne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TRIUMF-template_new</Template>
  <TotalTime>25810</TotalTime>
  <Words>1982</Words>
  <Application>Microsoft Office PowerPoint</Application>
  <PresentationFormat>On-screen Show (16:9)</PresentationFormat>
  <Paragraphs>374</Paragraphs>
  <Slides>23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Avenir Heavy</vt:lpstr>
      <vt:lpstr>Calibri</vt:lpstr>
      <vt:lpstr>Myriad Pro Light</vt:lpstr>
      <vt:lpstr>Wingdings</vt:lpstr>
      <vt:lpstr>ヒラギノ角ゴ Pro W3</vt:lpstr>
      <vt:lpstr>TRIUMF-template_new</vt:lpstr>
      <vt:lpstr>PowerPoint Presentation</vt:lpstr>
      <vt:lpstr> Controlled Work Process</vt:lpstr>
      <vt:lpstr>Controlled Work Process</vt:lpstr>
      <vt:lpstr>Safe and Effective Operation</vt:lpstr>
      <vt:lpstr>BUT…</vt:lpstr>
      <vt:lpstr>Near Misses</vt:lpstr>
      <vt:lpstr>Limited results…..</vt:lpstr>
      <vt:lpstr>Paradigm shift</vt:lpstr>
      <vt:lpstr>Current State of Work Permit Process</vt:lpstr>
      <vt:lpstr>PowerPoint Presentation</vt:lpstr>
      <vt:lpstr>Opportunity for improvement</vt:lpstr>
      <vt:lpstr>Work permit Guidance</vt:lpstr>
      <vt:lpstr>PowerPoint Presentation</vt:lpstr>
      <vt:lpstr>Work permit gate keepers</vt:lpstr>
      <vt:lpstr>Continuous Improvement</vt:lpstr>
      <vt:lpstr>Audit weekly to monitor status</vt:lpstr>
      <vt:lpstr>Feedback &amp; Benefits</vt:lpstr>
      <vt:lpstr>Error-proofing the System</vt:lpstr>
      <vt:lpstr>…. Ongoing work</vt:lpstr>
      <vt:lpstr>Take 5 – Field Level Risk Assessment</vt:lpstr>
      <vt:lpstr>Conclusions</vt:lpstr>
      <vt:lpstr>PowerPoint Presentation</vt:lpstr>
      <vt:lpstr>End State for Safe &amp; Effective Operation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A. Trudel and R. Kruecken</dc:creator>
  <cp:lastModifiedBy>Anne Trudel</cp:lastModifiedBy>
  <cp:revision>639</cp:revision>
  <cp:lastPrinted>2017-09-21T15:39:55Z</cp:lastPrinted>
  <dcterms:created xsi:type="dcterms:W3CDTF">2015-11-01T22:22:01Z</dcterms:created>
  <dcterms:modified xsi:type="dcterms:W3CDTF">2017-09-21T15:41:40Z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