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6" r:id="rId1"/>
  </p:sldMasterIdLst>
  <p:notesMasterIdLst>
    <p:notesMasterId r:id="rId41"/>
  </p:notesMasterIdLst>
  <p:sldIdLst>
    <p:sldId id="356" r:id="rId2"/>
    <p:sldId id="426" r:id="rId3"/>
    <p:sldId id="550" r:id="rId4"/>
    <p:sldId id="500" r:id="rId5"/>
    <p:sldId id="507" r:id="rId6"/>
    <p:sldId id="554" r:id="rId7"/>
    <p:sldId id="556" r:id="rId8"/>
    <p:sldId id="558" r:id="rId9"/>
    <p:sldId id="559" r:id="rId10"/>
    <p:sldId id="561" r:id="rId11"/>
    <p:sldId id="562" r:id="rId12"/>
    <p:sldId id="563" r:id="rId13"/>
    <p:sldId id="565" r:id="rId14"/>
    <p:sldId id="567" r:id="rId15"/>
    <p:sldId id="568" r:id="rId16"/>
    <p:sldId id="569" r:id="rId17"/>
    <p:sldId id="571" r:id="rId18"/>
    <p:sldId id="577" r:id="rId19"/>
    <p:sldId id="578" r:id="rId20"/>
    <p:sldId id="579" r:id="rId21"/>
    <p:sldId id="580" r:id="rId22"/>
    <p:sldId id="581" r:id="rId23"/>
    <p:sldId id="583" r:id="rId24"/>
    <p:sldId id="584" r:id="rId25"/>
    <p:sldId id="586" r:id="rId26"/>
    <p:sldId id="587" r:id="rId27"/>
    <p:sldId id="588" r:id="rId28"/>
    <p:sldId id="590" r:id="rId29"/>
    <p:sldId id="589" r:id="rId30"/>
    <p:sldId id="593" r:id="rId31"/>
    <p:sldId id="594" r:id="rId32"/>
    <p:sldId id="595" r:id="rId33"/>
    <p:sldId id="596" r:id="rId34"/>
    <p:sldId id="600" r:id="rId35"/>
    <p:sldId id="601" r:id="rId36"/>
    <p:sldId id="602" r:id="rId37"/>
    <p:sldId id="603" r:id="rId38"/>
    <p:sldId id="598" r:id="rId39"/>
    <p:sldId id="428" r:id="rId40"/>
  </p:sldIdLst>
  <p:sldSz cx="12192000" cy="6858000"/>
  <p:notesSz cx="6858000" cy="9144000"/>
  <p:defaultTextStyle>
    <a:defPPr>
      <a:defRPr lang="en-US"/>
    </a:defPPr>
    <a:lvl1pPr marL="0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1pPr>
    <a:lvl2pPr marL="507371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2pPr>
    <a:lvl3pPr marL="1014741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3pPr>
    <a:lvl4pPr marL="1522113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4pPr>
    <a:lvl5pPr marL="2029483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5pPr>
    <a:lvl6pPr marL="2536854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6pPr>
    <a:lvl7pPr marL="3044225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7pPr>
    <a:lvl8pPr marL="3551595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8pPr>
    <a:lvl9pPr marL="4058967" algn="l" defTabSz="1014741" rtl="0" eaLnBrk="1" latinLnBrk="0" hangingPunct="1">
      <a:defRPr sz="199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303103D0-F716-F844-A75D-C81142C38575}">
          <p14:sldIdLst>
            <p14:sldId id="356"/>
            <p14:sldId id="426"/>
          </p14:sldIdLst>
        </p14:section>
        <p14:section name="Terminologies" id="{D8AE10D6-C03B-D341-9EA8-C3A48F8398B8}">
          <p14:sldIdLst>
            <p14:sldId id="550"/>
          </p14:sldIdLst>
        </p14:section>
        <p14:section name="Organisation" id="{B32EBF88-65BC-B24D-92EF-741ED2021FCA}">
          <p14:sldIdLst>
            <p14:sldId id="500"/>
          </p14:sldIdLst>
        </p14:section>
        <p14:section name="Boundary conditions" id="{D436FD98-45FC-8240-9A11-D3A83DE13DFF}">
          <p14:sldIdLst>
            <p14:sldId id="507"/>
            <p14:sldId id="554"/>
            <p14:sldId id="556"/>
            <p14:sldId id="558"/>
            <p14:sldId id="559"/>
            <p14:sldId id="561"/>
            <p14:sldId id="562"/>
            <p14:sldId id="563"/>
          </p14:sldIdLst>
        </p14:section>
        <p14:section name="Signs for change" id="{E0EE29E3-C2D5-BE47-A4C1-1CACE508A5B2}">
          <p14:sldIdLst>
            <p14:sldId id="565"/>
            <p14:sldId id="567"/>
            <p14:sldId id="568"/>
            <p14:sldId id="569"/>
          </p14:sldIdLst>
        </p14:section>
        <p14:section name="ST service" id="{8A2A057D-DE98-444C-830E-3655FA207079}">
          <p14:sldIdLst>
            <p14:sldId id="571"/>
            <p14:sldId id="577"/>
            <p14:sldId id="578"/>
            <p14:sldId id="579"/>
            <p14:sldId id="580"/>
            <p14:sldId id="581"/>
            <p14:sldId id="583"/>
            <p14:sldId id="584"/>
            <p14:sldId id="586"/>
            <p14:sldId id="587"/>
            <p14:sldId id="588"/>
            <p14:sldId id="590"/>
            <p14:sldId id="589"/>
            <p14:sldId id="593"/>
          </p14:sldIdLst>
        </p14:section>
        <p14:section name="Outlook" id="{4F98E0AB-0DDB-534F-A0DC-848C31B1B94C}">
          <p14:sldIdLst>
            <p14:sldId id="594"/>
            <p14:sldId id="595"/>
            <p14:sldId id="596"/>
            <p14:sldId id="600"/>
            <p14:sldId id="601"/>
            <p14:sldId id="602"/>
            <p14:sldId id="603"/>
          </p14:sldIdLst>
        </p14:section>
        <p14:section name="Conclusion" id="{5A210641-F081-CA42-806B-0FA9F1482EEE}">
          <p14:sldIdLst>
            <p14:sldId id="598"/>
          </p14:sldIdLst>
        </p14:section>
        <p14:section name="End" id="{2B284260-CD57-1C42-BEDE-4B557832D19D}">
          <p14:sldIdLst>
            <p14:sldId id="428"/>
          </p14:sldIdLst>
        </p14:section>
        <p14:section name="Extra" id="{463CCA1F-D72B-8A43-B5F6-C338E569925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4634" userDrawn="1">
          <p15:clr>
            <a:srgbClr val="A4A3A4"/>
          </p15:clr>
        </p15:guide>
        <p15:guide id="3" pos="1890" userDrawn="1">
          <p15:clr>
            <a:srgbClr val="A4A3A4"/>
          </p15:clr>
        </p15:guide>
        <p15:guide id="4" orient="horz" pos="1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 BALLE" initials="c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719C"/>
    <a:srgbClr val="C0392B"/>
    <a:srgbClr val="2ECC71"/>
    <a:srgbClr val="004078"/>
    <a:srgbClr val="7F8C8D"/>
    <a:srgbClr val="BDC3C7"/>
    <a:srgbClr val="F39C12"/>
    <a:srgbClr val="E67E22"/>
    <a:srgbClr val="0053A1"/>
    <a:srgbClr val="AF8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93"/>
    <p:restoredTop sz="71853"/>
  </p:normalViewPr>
  <p:slideViewPr>
    <p:cSldViewPr snapToGrid="0" snapToObjects="1">
      <p:cViewPr>
        <p:scale>
          <a:sx n="43" d="100"/>
          <a:sy n="43" d="100"/>
        </p:scale>
        <p:origin x="2416" y="1040"/>
      </p:cViewPr>
      <p:guideLst>
        <p:guide orient="horz" pos="1956"/>
        <p:guide pos="4634"/>
        <p:guide pos="1890"/>
        <p:guide orient="horz" pos="1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>
        <p:scale>
          <a:sx n="301" d="100"/>
          <a:sy n="301" d="100"/>
        </p:scale>
        <p:origin x="-40" y="-59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commentAuthors" Target="commentAuthor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0EFF9-C675-1448-B954-0C7EB183F2CA}" type="datetimeFigureOut">
              <a:rPr lang="en-US" smtClean="0"/>
              <a:t>9/21/17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AF2FE-1DF2-C146-9D51-70FCF934B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8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1pPr>
    <a:lvl2pPr marL="118748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2pPr>
    <a:lvl3pPr marL="237494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3pPr>
    <a:lvl4pPr marL="356242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4pPr>
    <a:lvl5pPr marL="474988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5pPr>
    <a:lvl6pPr marL="593736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6pPr>
    <a:lvl7pPr marL="712482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7pPr>
    <a:lvl8pPr marL="831230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8pPr>
    <a:lvl9pPr marL="949976" algn="l" defTabSz="237494" rtl="0" eaLnBrk="1" latinLnBrk="0" hangingPunct="1">
      <a:defRPr sz="3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799" y="3086101"/>
            <a:ext cx="6170613" cy="6057900"/>
          </a:xfrm>
        </p:spPr>
        <p:txBody>
          <a:bodyPr lIns="0"/>
          <a:lstStyle/>
          <a:p>
            <a:endParaRPr lang="en-US" sz="1800" baseline="0" dirty="0" smtClean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2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42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5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Department responsible for its Safety:</a:t>
            </a:r>
          </a:p>
          <a:p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• Installations</a:t>
            </a:r>
            <a:r>
              <a:rPr lang="en-US" dirty="0" smtClean="0"/>
              <a:t> </a:t>
            </a:r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• activities</a:t>
            </a:r>
            <a:r>
              <a:rPr lang="en-US" dirty="0" smtClean="0"/>
              <a:t> </a:t>
            </a:r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• projects</a:t>
            </a:r>
            <a:r>
              <a:rPr lang="en-US" dirty="0" smtClean="0"/>
              <a:t> </a:t>
            </a:r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• implementation of CERN Safety Policy, Rules, Objectives</a:t>
            </a:r>
          </a:p>
          <a:p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  <a:sym typeface="Wingdings"/>
              </a:rPr>
              <a:t> </a:t>
            </a:r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Marc, Francesca, Simon</a:t>
            </a:r>
          </a:p>
          <a:p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HSE</a:t>
            </a:r>
            <a:r>
              <a:rPr lang="en-US" dirty="0" smtClean="0"/>
              <a:t> </a:t>
            </a:r>
            <a:r>
              <a:rPr lang="en-US" sz="312" b="0" u="none" strike="noStrike" kern="1200" dirty="0" smtClean="0">
                <a:solidFill>
                  <a:schemeClr val="tx1"/>
                </a:solidFill>
                <a:effectLst/>
              </a:rPr>
              <a:t>• provide safety training, information and awareness</a:t>
            </a:r>
            <a:endParaRPr lang="en-US" dirty="0" smtClean="0"/>
          </a:p>
          <a:p>
            <a:r>
              <a:rPr lang="en-US" dirty="0" smtClean="0">
                <a:sym typeface="Wingdings"/>
              </a:rPr>
              <a:t> Sonia, Angela, </a:t>
            </a:r>
            <a:r>
              <a:rPr lang="en-US" dirty="0" err="1" smtClean="0">
                <a:sym typeface="Wingdings"/>
              </a:rPr>
              <a:t>Saverio</a:t>
            </a:r>
            <a:r>
              <a:rPr lang="en-US" dirty="0" smtClean="0">
                <a:sym typeface="Wingdings"/>
              </a:rPr>
              <a:t>, Simon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CERN Population, everybody working on one of CERN's sites. Everybody – that's a first big difference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3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CERN</a:t>
            </a:r>
            <a:r>
              <a:rPr lang="en-US" baseline="0" dirty="0" smtClean="0"/>
              <a:t> population = heterogeneous </a:t>
            </a:r>
            <a:r>
              <a:rPr lang="en-US" baseline="0" dirty="0" smtClean="0">
                <a:sym typeface="Wingdings"/>
              </a:rPr>
              <a:t> classes = heterogeneous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1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5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72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21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95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1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61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Year: participations/sessions</a:t>
            </a:r>
          </a:p>
          <a:p>
            <a:r>
              <a:rPr lang="en-US" dirty="0" smtClean="0"/>
              <a:t>2008: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4378</a:t>
            </a:r>
            <a:r>
              <a:rPr lang="is-IS" dirty="0" smtClean="0"/>
              <a:t> /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193</a:t>
            </a:r>
            <a:r>
              <a:rPr lang="is-IS" dirty="0" smtClean="0"/>
              <a:t> </a:t>
            </a:r>
            <a:endParaRPr lang="en-US" dirty="0" smtClean="0"/>
          </a:p>
          <a:p>
            <a:r>
              <a:rPr lang="en-US" dirty="0" smtClean="0"/>
              <a:t>2009: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3219</a:t>
            </a:r>
            <a:r>
              <a:rPr lang="is-IS" dirty="0" smtClean="0"/>
              <a:t> /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269</a:t>
            </a:r>
            <a:endParaRPr lang="en-US" dirty="0" smtClean="0"/>
          </a:p>
          <a:p>
            <a:r>
              <a:rPr lang="en-US" dirty="0" smtClean="0"/>
              <a:t>2010: </a:t>
            </a:r>
            <a:r>
              <a:rPr lang="cs-CZ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3221</a:t>
            </a:r>
            <a:r>
              <a:rPr lang="cs-CZ" dirty="0" smtClean="0"/>
              <a:t> / </a:t>
            </a:r>
            <a:r>
              <a:rPr lang="cs-CZ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354</a:t>
            </a:r>
            <a:endParaRPr lang="en-US" dirty="0" smtClean="0"/>
          </a:p>
          <a:p>
            <a:r>
              <a:rPr lang="en-US" dirty="0" smtClean="0"/>
              <a:t>2011: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3426</a:t>
            </a:r>
            <a:r>
              <a:rPr lang="is-IS" dirty="0" smtClean="0"/>
              <a:t> /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365</a:t>
            </a:r>
            <a:endParaRPr lang="en-US" dirty="0" smtClean="0"/>
          </a:p>
          <a:p>
            <a:r>
              <a:rPr lang="en-US" dirty="0" smtClean="0"/>
              <a:t>2012: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4671</a:t>
            </a:r>
            <a:r>
              <a:rPr lang="is-IS" dirty="0" smtClean="0"/>
              <a:t> /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549</a:t>
            </a:r>
            <a:endParaRPr lang="en-US" dirty="0" smtClean="0"/>
          </a:p>
          <a:p>
            <a:r>
              <a:rPr lang="en-US" dirty="0" smtClean="0"/>
              <a:t>2013: </a:t>
            </a:r>
            <a:r>
              <a:rPr lang="fi-FI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6877</a:t>
            </a:r>
            <a:r>
              <a:rPr lang="fi-FI" dirty="0" smtClean="0"/>
              <a:t> /</a:t>
            </a:r>
            <a:r>
              <a:rPr lang="fi-FI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835</a:t>
            </a:r>
            <a:endParaRPr lang="en-US" dirty="0" smtClean="0"/>
          </a:p>
          <a:p>
            <a:r>
              <a:rPr lang="en-US" dirty="0" smtClean="0"/>
              <a:t>2014: 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6169</a:t>
            </a:r>
            <a:r>
              <a:rPr lang="is-IS" dirty="0" smtClean="0"/>
              <a:t> /</a:t>
            </a:r>
            <a:r>
              <a:rPr lang="is-IS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773</a:t>
            </a:r>
            <a:endParaRPr lang="en-US" dirty="0" smtClean="0"/>
          </a:p>
          <a:p>
            <a:r>
              <a:rPr lang="en-US" dirty="0" smtClean="0"/>
              <a:t>2015: </a:t>
            </a:r>
            <a:r>
              <a:rPr lang="cs-CZ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5197</a:t>
            </a:r>
            <a:r>
              <a:rPr lang="cs-CZ" dirty="0" smtClean="0"/>
              <a:t> / </a:t>
            </a:r>
            <a:r>
              <a:rPr lang="cs-CZ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599</a:t>
            </a:r>
            <a:endParaRPr lang="en-US" dirty="0" smtClean="0"/>
          </a:p>
          <a:p>
            <a:r>
              <a:rPr lang="en-US" dirty="0" smtClean="0"/>
              <a:t>2016: </a:t>
            </a:r>
            <a:r>
              <a:rPr lang="fi-FI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6376</a:t>
            </a:r>
            <a:r>
              <a:rPr lang="fi-FI" dirty="0" smtClean="0"/>
              <a:t> /</a:t>
            </a:r>
            <a:r>
              <a:rPr lang="fi-FI" sz="312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792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CERN</a:t>
            </a:r>
            <a:r>
              <a:rPr lang="en-US" baseline="0" dirty="0" smtClean="0"/>
              <a:t> population = </a:t>
            </a:r>
            <a:r>
              <a:rPr lang="en-US" baseline="0" dirty="0" err="1" smtClean="0"/>
              <a:t>heterogneous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 classes = heterogeneous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42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8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4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81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70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Measures put in place</a:t>
            </a:r>
          </a:p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• over the last 4 years</a:t>
            </a:r>
          </a:p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• not chronological order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26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97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29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080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visual, </a:t>
            </a:r>
            <a:r>
              <a:rPr lang="en-US" dirty="0" err="1" smtClean="0"/>
              <a:t>auditorial</a:t>
            </a:r>
            <a:r>
              <a:rPr lang="en-US" dirty="0" smtClean="0"/>
              <a:t>, textual, kinesthetic</a:t>
            </a:r>
          </a:p>
          <a:p>
            <a:pPr marL="171450" indent="-171450">
              <a:buFont typeface="Wingdings" charset="2"/>
              <a:buChar char="à"/>
            </a:pPr>
            <a:r>
              <a:rPr lang="en-US" dirty="0" smtClean="0">
                <a:sym typeface="Wingdings"/>
              </a:rPr>
              <a:t>hands-on</a:t>
            </a:r>
          </a:p>
          <a:p>
            <a:pPr marL="171450" indent="-171450">
              <a:buFont typeface="Wingdings" charset="2"/>
              <a:buChar char="à"/>
            </a:pPr>
            <a:r>
              <a:rPr lang="en-US" dirty="0" smtClean="0">
                <a:sym typeface="Wingdings"/>
              </a:rPr>
              <a:t>Game</a:t>
            </a:r>
          </a:p>
          <a:p>
            <a:pPr marL="171450" indent="-171450">
              <a:buFont typeface="Wingdings" charset="2"/>
              <a:buChar char="à"/>
            </a:pPr>
            <a:r>
              <a:rPr lang="en-US" dirty="0" smtClean="0">
                <a:sym typeface="Wingdings"/>
              </a:rPr>
              <a:t>Story</a:t>
            </a:r>
          </a:p>
          <a:p>
            <a:pPr marL="171450" indent="-171450">
              <a:buFont typeface="Wingdings" charset="2"/>
              <a:buChar char="à"/>
            </a:pPr>
            <a:r>
              <a:rPr lang="en-US" dirty="0" smtClean="0">
                <a:sym typeface="Wingdings"/>
              </a:rPr>
              <a:t>video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03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7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811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7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154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061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Standard office</a:t>
            </a:r>
          </a:p>
          <a:p>
            <a:endParaRPr lang="en-US" sz="8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 meeting rooms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056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891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Standard office</a:t>
            </a:r>
          </a:p>
          <a:p>
            <a:endParaRPr lang="en-US" sz="8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r>
              <a:rPr lang="en-US" sz="8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 meeting rooms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117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644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434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935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981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3616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40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2374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98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2374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220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770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AF2FE-1DF2-C146-9D51-70FCF934B86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63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top">
    <p:bg>
      <p:bgPr>
        <a:solidFill>
          <a:srgbClr val="0040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787" y="2769000"/>
            <a:ext cx="1334427" cy="1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840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52400"/>
            <a:ext cx="12192000" cy="705600"/>
          </a:xfrm>
          <a:prstGeom prst="rect">
            <a:avLst/>
          </a:prstGeom>
          <a:solidFill>
            <a:srgbClr val="004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3201" y="2127389"/>
            <a:ext cx="4121641" cy="53553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algn="l">
              <a:defRPr sz="3200" b="1" i="0" kern="0" spc="0" baseline="0">
                <a:solidFill>
                  <a:srgbClr val="00407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45154" y="6231728"/>
            <a:ext cx="1947969" cy="563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00" b="1" kern="0" spc="-4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HSE</a:t>
            </a:r>
          </a:p>
          <a:p>
            <a:pPr>
              <a:lnSpc>
                <a:spcPct val="90000"/>
              </a:lnSpc>
            </a:pPr>
            <a:r>
              <a:rPr lang="en-US" sz="900" b="1" kern="1200" spc="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Occupational Health &amp; Safety</a:t>
            </a:r>
          </a:p>
          <a:p>
            <a:r>
              <a:rPr lang="en-US" sz="900" b="1" kern="1200" spc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and</a:t>
            </a:r>
            <a:r>
              <a:rPr lang="en-US" sz="900" b="1" kern="1200" spc="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 Environmental Protection Unit</a:t>
            </a:r>
            <a:endParaRPr lang="en-US" sz="900" b="1" kern="1200" spc="0">
              <a:solidFill>
                <a:schemeClr val="bg1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731140" y="6251788"/>
            <a:ext cx="0" cy="50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" y="6253163"/>
            <a:ext cx="509509" cy="504000"/>
          </a:xfrm>
          <a:prstGeom prst="rect">
            <a:avLst/>
          </a:prstGeom>
        </p:spPr>
      </p:pic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351213" y="6366547"/>
            <a:ext cx="1734770" cy="246221"/>
          </a:xfrm>
          <a:prstGeom prst="rect">
            <a:avLst/>
          </a:prstGeom>
        </p:spPr>
        <p:txBody>
          <a:bodyPr wrap="none">
            <a:spAutoFit/>
          </a:bodyPr>
          <a:lstStyle>
            <a:lvl1pPr algn="r">
              <a:defRPr sz="1000" b="0" i="0">
                <a:solidFill>
                  <a:srgbClr val="8999B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9318557" y="4968989"/>
            <a:ext cx="1872629" cy="272382"/>
          </a:xfrm>
          <a:prstGeom prst="rect">
            <a:avLst/>
          </a:prstGeom>
        </p:spPr>
        <p:txBody>
          <a:bodyPr wrap="none" anchor="ctr" anchorCtr="0">
            <a:spAutoFit/>
          </a:bodyPr>
          <a:lstStyle>
            <a:lvl1pPr marL="0" indent="0" algn="l">
              <a:buFontTx/>
              <a:buNone/>
              <a:defRPr sz="1300">
                <a:solidFill>
                  <a:srgbClr val="00407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LASTNAME</a:t>
            </a:r>
            <a:endParaRPr lang="en-US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318558" y="5256760"/>
            <a:ext cx="718466" cy="152349"/>
          </a:xfrm>
          <a:prstGeom prst="rect">
            <a:avLst/>
          </a:prstGeom>
        </p:spPr>
        <p:txBody>
          <a:bodyPr wrap="none" tIns="0" bIns="0" anchor="ctr" anchorCtr="0">
            <a:spAutoFit/>
          </a:bodyPr>
          <a:lstStyle>
            <a:lvl1pPr marL="0" indent="0" algn="l">
              <a:buFontTx/>
              <a:buNone/>
              <a:defRPr sz="1100" i="1">
                <a:solidFill>
                  <a:srgbClr val="00407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005159" y="3444107"/>
            <a:ext cx="2521844" cy="324760"/>
          </a:xfrm>
          <a:prstGeom prst="rect">
            <a:avLst/>
          </a:prstGeom>
        </p:spPr>
        <p:txBody>
          <a:bodyPr wrap="none" tIns="36000" bIns="36000" anchor="ctr" anchorCtr="0">
            <a:spAutoFit/>
          </a:bodyPr>
          <a:lstStyle>
            <a:lvl1pPr marL="0" indent="0">
              <a:buFontTx/>
              <a:buNone/>
              <a:defRPr sz="1820" baseline="0">
                <a:solidFill>
                  <a:srgbClr val="00407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smtClean="0"/>
              <a:t>Presentation to ... at ...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005159" y="3787121"/>
            <a:ext cx="1223412" cy="173509"/>
          </a:xfrm>
          <a:prstGeom prst="rect">
            <a:avLst/>
          </a:prstGeom>
        </p:spPr>
        <p:txBody>
          <a:bodyPr wrap="none" tIns="0" bIns="0" anchor="ctr" anchorCtr="0">
            <a:spAutoFit/>
          </a:bodyPr>
          <a:lstStyle>
            <a:lvl1pPr marL="0" indent="0">
              <a:buFontTx/>
              <a:buNone/>
              <a:defRPr sz="1253" baseline="0">
                <a:solidFill>
                  <a:srgbClr val="00407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smtClean="0"/>
              <a:t>Month </a:t>
            </a:r>
            <a:r>
              <a:rPr lang="en-US" dirty="0" err="1" smtClean="0"/>
              <a:t>dd</a:t>
            </a:r>
            <a:r>
              <a:rPr lang="en-US" dirty="0" smtClean="0"/>
              <a:t> </a:t>
            </a:r>
            <a:r>
              <a:rPr lang="en-US" dirty="0" err="1" smtClean="0"/>
              <a:t>yyyy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002231" y="2685660"/>
            <a:ext cx="4129207" cy="48013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buFontTx/>
              <a:buNone/>
              <a:defRPr>
                <a:solidFill>
                  <a:srgbClr val="00407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smtClean="0"/>
              <a:t>Sub-Title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7428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52400"/>
            <a:ext cx="12192000" cy="705600"/>
          </a:xfrm>
          <a:prstGeom prst="rect">
            <a:avLst/>
          </a:prstGeom>
          <a:solidFill>
            <a:srgbClr val="004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731140" y="6251788"/>
            <a:ext cx="0" cy="50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" y="6253163"/>
            <a:ext cx="509509" cy="504000"/>
          </a:xfrm>
          <a:prstGeom prst="rect">
            <a:avLst/>
          </a:prstGeom>
        </p:spPr>
      </p:pic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585251" y="6366547"/>
            <a:ext cx="1500732" cy="246221"/>
          </a:xfrm>
          <a:prstGeom prst="rect">
            <a:avLst/>
          </a:prstGeom>
        </p:spPr>
        <p:txBody>
          <a:bodyPr wrap="none">
            <a:spAutoFit/>
          </a:bodyPr>
          <a:lstStyle>
            <a:lvl1pPr algn="r">
              <a:defRPr sz="1000" b="0" i="0">
                <a:solidFill>
                  <a:srgbClr val="8999B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sk-SK" dirty="0" smtClean="0"/>
              <a:t>EDMS 1844636 v.1.0.0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460728" y="6317584"/>
            <a:ext cx="1270541" cy="341632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>
              <a:defRPr sz="1800" b="1">
                <a:solidFill>
                  <a:srgbClr val="E5F2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45154" y="6231728"/>
            <a:ext cx="1947969" cy="563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00" b="1" kern="0" spc="-4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HSE</a:t>
            </a:r>
          </a:p>
          <a:p>
            <a:pPr>
              <a:lnSpc>
                <a:spcPct val="90000"/>
              </a:lnSpc>
            </a:pPr>
            <a:r>
              <a:rPr lang="en-US" sz="900" b="1" kern="1200" spc="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Occupational Health &amp; Safety</a:t>
            </a:r>
          </a:p>
          <a:p>
            <a:r>
              <a:rPr lang="en-US" sz="900" b="1" kern="1200" spc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and</a:t>
            </a:r>
            <a:r>
              <a:rPr lang="en-US" sz="900" b="1" kern="1200" spc="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 Environmental Protection Unit</a:t>
            </a:r>
            <a:endParaRPr lang="en-US" sz="900" b="1" kern="1200" spc="0">
              <a:solidFill>
                <a:schemeClr val="bg1"/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63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0013" y="2770699"/>
            <a:ext cx="1334505" cy="13200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341339" y="4093237"/>
            <a:ext cx="1509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err="1">
                <a:solidFill>
                  <a:srgbClr val="004078"/>
                </a:solidFill>
                <a:latin typeface="Optima" charset="0"/>
                <a:ea typeface="Optima" charset="0"/>
                <a:cs typeface="Optima" charset="0"/>
              </a:rPr>
              <a:t>www.cern.ch</a:t>
            </a:r>
            <a:endParaRPr lang="en-US" sz="1800">
              <a:solidFill>
                <a:srgbClr val="004078"/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0056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01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29" Type="http://schemas.openxmlformats.org/officeDocument/2006/relationships/image" Target="../media/image30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20" Type="http://schemas.openxmlformats.org/officeDocument/2006/relationships/image" Target="../media/image22.emf"/><Relationship Id="rId21" Type="http://schemas.openxmlformats.org/officeDocument/2006/relationships/image" Target="../media/image23.emf"/><Relationship Id="rId22" Type="http://schemas.openxmlformats.org/officeDocument/2006/relationships/image" Target="../media/image24.emf"/><Relationship Id="rId23" Type="http://schemas.openxmlformats.org/officeDocument/2006/relationships/image" Target="../media/image25.emf"/><Relationship Id="rId24" Type="http://schemas.openxmlformats.org/officeDocument/2006/relationships/image" Target="../media/image26.emf"/><Relationship Id="rId25" Type="http://schemas.openxmlformats.org/officeDocument/2006/relationships/image" Target="../media/image27.emf"/><Relationship Id="rId26" Type="http://schemas.openxmlformats.org/officeDocument/2006/relationships/image" Target="../media/image16.png"/><Relationship Id="rId27" Type="http://schemas.openxmlformats.org/officeDocument/2006/relationships/image" Target="../media/image28.emf"/><Relationship Id="rId28" Type="http://schemas.openxmlformats.org/officeDocument/2006/relationships/image" Target="../media/image29.emf"/><Relationship Id="rId29" Type="http://schemas.openxmlformats.org/officeDocument/2006/relationships/image" Target="../media/image30.emf"/><Relationship Id="rId10" Type="http://schemas.openxmlformats.org/officeDocument/2006/relationships/image" Target="../media/image11.emf"/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7.emf"/><Relationship Id="rId16" Type="http://schemas.openxmlformats.org/officeDocument/2006/relationships/image" Target="../media/image18.emf"/><Relationship Id="rId17" Type="http://schemas.openxmlformats.org/officeDocument/2006/relationships/image" Target="../media/image19.emf"/><Relationship Id="rId18" Type="http://schemas.openxmlformats.org/officeDocument/2006/relationships/image" Target="../media/image20.emf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emf"/><Relationship Id="rId8" Type="http://schemas.openxmlformats.org/officeDocument/2006/relationships/image" Target="../media/image9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0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64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02231" y="2127389"/>
            <a:ext cx="4785284" cy="535531"/>
          </a:xfrm>
        </p:spPr>
        <p:txBody>
          <a:bodyPr/>
          <a:lstStyle/>
          <a:p>
            <a:r>
              <a:rPr lang="en-US" dirty="0" smtClean="0"/>
              <a:t>Safety training at CERN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318557" y="4968989"/>
            <a:ext cx="1463862" cy="272382"/>
          </a:xfrm>
        </p:spPr>
        <p:txBody>
          <a:bodyPr/>
          <a:lstStyle/>
          <a:p>
            <a:r>
              <a:rPr lang="en-US" dirty="0" smtClean="0"/>
              <a:t>Christoph BALLE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9318558" y="5256760"/>
            <a:ext cx="1665841" cy="152349"/>
          </a:xfrm>
        </p:spPr>
        <p:txBody>
          <a:bodyPr/>
          <a:lstStyle/>
          <a:p>
            <a:r>
              <a:rPr lang="en-US" dirty="0" smtClean="0"/>
              <a:t>Head of Safety Training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002231" y="3444107"/>
            <a:ext cx="2967479" cy="324760"/>
          </a:xfrm>
        </p:spPr>
        <p:txBody>
          <a:bodyPr/>
          <a:lstStyle/>
          <a:p>
            <a:r>
              <a:rPr lang="en-US" dirty="0" smtClean="0"/>
              <a:t>Presentation at ITSF 2017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02232" y="3787121"/>
            <a:ext cx="1691489" cy="173509"/>
          </a:xfrm>
        </p:spPr>
        <p:txBody>
          <a:bodyPr/>
          <a:lstStyle/>
          <a:p>
            <a:r>
              <a:rPr lang="en-US" dirty="0" smtClean="0"/>
              <a:t>September 21</a:t>
            </a:r>
            <a:r>
              <a:rPr lang="en-US" baseline="30000" dirty="0" smtClean="0"/>
              <a:t>st</a:t>
            </a:r>
            <a:r>
              <a:rPr lang="en-US" dirty="0" smtClean="0"/>
              <a:t> 2017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002231" y="2685660"/>
            <a:ext cx="6673558" cy="480131"/>
          </a:xfrm>
        </p:spPr>
        <p:txBody>
          <a:bodyPr/>
          <a:lstStyle/>
          <a:p>
            <a:r>
              <a:rPr lang="en-US" dirty="0" smtClean="0"/>
              <a:t>From </a:t>
            </a:r>
            <a:r>
              <a:rPr lang="en-US" dirty="0"/>
              <a:t>Registry Office to Learning Service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0" y="6376805"/>
            <a:ext cx="1876796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← Change EDMS number via</a:t>
            </a:r>
          </a:p>
          <a:p>
            <a:pPr>
              <a:tabLst>
                <a:tab pos="224361" algn="l"/>
              </a:tabLst>
            </a:pPr>
            <a:r>
              <a:rPr lang="en-US" sz="10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	the menu</a:t>
            </a:r>
            <a:r>
              <a:rPr lang="en-US" sz="1000" dirty="0"/>
              <a:t> Header and Footer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2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052400" y="6317584"/>
            <a:ext cx="1851789" cy="341632"/>
          </a:xfrm>
        </p:spPr>
        <p:txBody>
          <a:bodyPr/>
          <a:lstStyle/>
          <a:p>
            <a:pPr algn="l"/>
            <a:r>
              <a:rPr lang="en-GB" dirty="0" smtClean="0"/>
              <a:t>- Participations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0" y="6376805"/>
            <a:ext cx="1876796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← Change EDMS number via</a:t>
            </a:r>
          </a:p>
          <a:p>
            <a:pPr>
              <a:tabLst>
                <a:tab pos="224361" algn="l"/>
              </a:tabLst>
            </a:pPr>
            <a:r>
              <a:rPr lang="en-US" sz="10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	the menu</a:t>
            </a:r>
            <a:r>
              <a:rPr lang="en-US" sz="1000" dirty="0"/>
              <a:t> Header and Footer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152400"/>
            <a:ext cx="12192000" cy="705600"/>
          </a:xfrm>
          <a:prstGeom prst="rect">
            <a:avLst/>
          </a:prstGeom>
          <a:solidFill>
            <a:srgbClr val="004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"/>
          </a:p>
        </p:txBody>
      </p:sp>
      <p:cxnSp>
        <p:nvCxnSpPr>
          <p:cNvPr id="17" name="Straight Connector 16"/>
          <p:cNvCxnSpPr/>
          <p:nvPr/>
        </p:nvCxnSpPr>
        <p:spPr>
          <a:xfrm>
            <a:off x="731140" y="6251788"/>
            <a:ext cx="0" cy="50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" y="6253163"/>
            <a:ext cx="509509" cy="504000"/>
          </a:xfrm>
          <a:prstGeom prst="rect">
            <a:avLst/>
          </a:prstGeom>
        </p:spPr>
      </p:pic>
      <p:sp>
        <p:nvSpPr>
          <p:cNvPr id="20" name="Title 2"/>
          <p:cNvSpPr txBox="1">
            <a:spLocks/>
          </p:cNvSpPr>
          <p:nvPr/>
        </p:nvSpPr>
        <p:spPr>
          <a:xfrm>
            <a:off x="5221432" y="6317584"/>
            <a:ext cx="1744966" cy="341632"/>
          </a:xfrm>
          <a:prstGeom prst="rect">
            <a:avLst/>
          </a:prstGeom>
        </p:spPr>
        <p:txBody>
          <a:bodyPr wrap="non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E5F2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Terminologies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45154" y="6231728"/>
            <a:ext cx="1947969" cy="563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00" b="1" kern="0" spc="-4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HSE</a:t>
            </a:r>
          </a:p>
          <a:p>
            <a:pPr>
              <a:lnSpc>
                <a:spcPct val="90000"/>
              </a:lnSpc>
            </a:pPr>
            <a:r>
              <a:rPr lang="en-US" sz="900" b="1" kern="1200" spc="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Occupational Health &amp; Safety</a:t>
            </a:r>
          </a:p>
          <a:p>
            <a:r>
              <a:rPr lang="en-US" sz="900" b="1" kern="1200" spc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and</a:t>
            </a:r>
            <a:r>
              <a:rPr lang="en-US" sz="900" b="1" kern="1200" spc="0" baseline="0" smtClean="0">
                <a:solidFill>
                  <a:schemeClr val="bg1"/>
                </a:solidFill>
                <a:latin typeface="Optima" charset="0"/>
                <a:ea typeface="Optima" charset="0"/>
                <a:cs typeface="Optima" charset="0"/>
              </a:rPr>
              <a:t> Environmental Protection Unit</a:t>
            </a:r>
            <a:endParaRPr lang="en-US" sz="900" b="1" kern="1200" spc="0">
              <a:solidFill>
                <a:schemeClr val="bg1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8498" y="288000"/>
            <a:ext cx="11767389" cy="5893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covers all kind of training methods as classroom course, online course, seminar, instructions, etc.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online course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e-learning,  belongs to distance learning</a:t>
            </a:r>
            <a:b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classroom course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face-to-face , proximate learning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part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phase of a training theory, hands-on, theory test, hands-on test,...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session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event of training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hands-on facility	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gallery, location where hands-on part takes place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refresher training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to refresh acquired knowledge at the initial training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 training have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limited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validity of duration</a:t>
            </a:r>
            <a:endParaRPr lang="en-GB" sz="16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trainer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internal + external trainer, instructor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, teacher, facilitator,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coach, person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who works with learners to assist them with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person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engaged in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training </a:t>
            </a: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provider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organization providing learning services </a:t>
            </a:r>
            <a:endParaRPr lang="en-GB" sz="16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Safety Training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CERN's unit responsible for safety training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LS 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(long shut down)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shut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down of CERN's accelerators and experiments for 1...2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years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technical stop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stop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of CERN's accelerators and experiments for some days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LMS 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(learning </a:t>
            </a:r>
            <a:r>
              <a:rPr lang="en-GB" sz="1500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mgmt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 system)</a:t>
            </a: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software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application for the administration, documentation, tracking, reporting and delivery of training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programs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subject matter expert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person who is an authority in a particular area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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safety unit</a:t>
            </a:r>
            <a:b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topic owner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person who is an authority for an installation, premises, equipment </a:t>
            </a:r>
            <a:r>
              <a:rPr lang="en-GB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 safety 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officer</a:t>
            </a:r>
          </a:p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CERN population</a:t>
            </a: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totality of people working CERN's sites		</a:t>
            </a:r>
            <a:endParaRPr lang="en-GB" sz="16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6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Oval 466"/>
          <p:cNvSpPr/>
          <p:nvPr/>
        </p:nvSpPr>
        <p:spPr>
          <a:xfrm>
            <a:off x="10417605" y="3833936"/>
            <a:ext cx="944790" cy="3561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Oval 465"/>
          <p:cNvSpPr/>
          <p:nvPr/>
        </p:nvSpPr>
        <p:spPr>
          <a:xfrm>
            <a:off x="10417605" y="3757590"/>
            <a:ext cx="944790" cy="3561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2864647" y="416305"/>
            <a:ext cx="9106219" cy="5089325"/>
            <a:chOff x="2864647" y="416305"/>
            <a:chExt cx="9106219" cy="5089325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4535023" y="2716139"/>
              <a:ext cx="1140449" cy="0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3413559" y="2716139"/>
              <a:ext cx="573647" cy="0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6232561" y="2716139"/>
              <a:ext cx="1140192" cy="0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7928310" y="2716139"/>
              <a:ext cx="1651177" cy="0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3694643" y="1469661"/>
              <a:ext cx="5918857" cy="0"/>
            </a:xfrm>
            <a:prstGeom prst="line">
              <a:avLst/>
            </a:prstGeom>
            <a:noFill/>
            <a:ln w="19050" cap="flat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" name="Rectangle 6"/>
            <p:cNvSpPr/>
            <p:nvPr/>
          </p:nvSpPr>
          <p:spPr>
            <a:xfrm>
              <a:off x="7763609" y="1967740"/>
              <a:ext cx="1988948" cy="448200"/>
            </a:xfrm>
            <a:prstGeom prst="rect">
              <a:avLst/>
            </a:prstGeom>
            <a:solidFill>
              <a:srgbClr val="C2685A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Finance &amp;</a:t>
              </a:r>
              <a:b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</a:br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Human Resources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97259" y="446163"/>
              <a:ext cx="1810793" cy="634106"/>
            </a:xfrm>
            <a:prstGeom prst="rect">
              <a:avLst/>
            </a:prstGeom>
            <a:solidFill>
              <a:srgbClr val="004078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400" b="1">
                  <a:solidFill>
                    <a:schemeClr val="bg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Arial" charset="0"/>
                  <a:ea typeface="Arial" charset="0"/>
                  <a:cs typeface="Arial" charset="0"/>
                  <a:sym typeface="Gill Sans"/>
                </a:rPr>
                <a:t>Director General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48857" y="1966931"/>
              <a:ext cx="895309" cy="449009"/>
            </a:xfrm>
            <a:prstGeom prst="rect">
              <a:avLst/>
            </a:prstGeom>
            <a:solidFill>
              <a:srgbClr val="AF82CC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300" b="1" dirty="0" err="1" smtClean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Internat.</a:t>
              </a:r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/>
              </a:r>
              <a:b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</a:br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Relations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370322" y="2879885"/>
              <a:ext cx="329400" cy="329400"/>
            </a:xfrm>
            <a:prstGeom prst="ellipse">
              <a:avLst/>
            </a:prstGeom>
            <a:solidFill>
              <a:srgbClr val="747285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dirty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BE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4941313" y="2879885"/>
              <a:ext cx="329400" cy="329400"/>
            </a:xfrm>
            <a:prstGeom prst="ellipse">
              <a:avLst/>
            </a:prstGeom>
            <a:solidFill>
              <a:srgbClr val="747285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EN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5512304" y="2879885"/>
              <a:ext cx="329400" cy="329400"/>
            </a:xfrm>
            <a:prstGeom prst="ellipse">
              <a:avLst/>
            </a:prstGeom>
            <a:solidFill>
              <a:srgbClr val="747285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TE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7763609" y="2879885"/>
              <a:ext cx="329400" cy="329400"/>
            </a:xfrm>
            <a:prstGeom prst="ellipse">
              <a:avLst/>
            </a:prstGeom>
            <a:solidFill>
              <a:srgbClr val="C2685A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spc="-38" dirty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FAP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8316192" y="2879885"/>
              <a:ext cx="329400" cy="329400"/>
            </a:xfrm>
            <a:prstGeom prst="ellipse">
              <a:avLst/>
            </a:prstGeom>
            <a:solidFill>
              <a:srgbClr val="C2685A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IPT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8868775" y="2879885"/>
              <a:ext cx="329400" cy="329400"/>
            </a:xfrm>
            <a:prstGeom prst="ellipse">
              <a:avLst/>
            </a:prstGeom>
            <a:solidFill>
              <a:srgbClr val="C2685A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dirty="0" smtClean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SMB</a:t>
              </a:r>
              <a:endParaRPr lang="en-US" sz="1100" b="1" dirty="0">
                <a:solidFill>
                  <a:srgbClr val="FFFFFF"/>
                </a:solidFill>
                <a:latin typeface="Lucida Grande"/>
                <a:ea typeface="+mn-ea"/>
                <a:cs typeface="Lucida Grande"/>
                <a:sym typeface="Gill San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9421357" y="2879885"/>
              <a:ext cx="331200" cy="329400"/>
            </a:xfrm>
            <a:prstGeom prst="ellipse">
              <a:avLst/>
            </a:prstGeom>
            <a:solidFill>
              <a:srgbClr val="C2685A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spc="-60" dirty="0" smtClean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HR</a:t>
              </a:r>
              <a:endParaRPr lang="en-US" sz="1100" b="1" spc="-60" dirty="0">
                <a:solidFill>
                  <a:srgbClr val="FFFFFF"/>
                </a:solidFill>
                <a:latin typeface="Lucida Grande"/>
                <a:ea typeface="+mn-ea"/>
                <a:cs typeface="Lucida Grande"/>
                <a:sym typeface="Gill San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067860" y="2879885"/>
              <a:ext cx="329400" cy="329400"/>
            </a:xfrm>
            <a:prstGeom prst="ellipse">
              <a:avLst/>
            </a:prstGeom>
            <a:solidFill>
              <a:srgbClr val="59A483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dirty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EP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6637956" y="2879885"/>
              <a:ext cx="329400" cy="329400"/>
            </a:xfrm>
            <a:prstGeom prst="ellipse">
              <a:avLst/>
            </a:prstGeom>
            <a:solidFill>
              <a:srgbClr val="59A483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TH</a:t>
              </a:r>
            </a:p>
          </p:txBody>
        </p:sp>
        <p:sp>
          <p:nvSpPr>
            <p:cNvPr id="24" name="Oval 23"/>
            <p:cNvSpPr/>
            <p:nvPr/>
          </p:nvSpPr>
          <p:spPr>
            <a:xfrm>
              <a:off x="7208053" y="2879885"/>
              <a:ext cx="329400" cy="329400"/>
            </a:xfrm>
            <a:prstGeom prst="ellipse">
              <a:avLst/>
            </a:prstGeom>
            <a:solidFill>
              <a:srgbClr val="59A483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dirty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IT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3248857" y="2879885"/>
              <a:ext cx="329400" cy="329400"/>
            </a:xfrm>
            <a:prstGeom prst="ellipse">
              <a:avLst/>
            </a:prstGeom>
            <a:solidFill>
              <a:srgbClr val="AF82CC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dirty="0" smtClean="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SR</a:t>
              </a:r>
              <a:endParaRPr lang="en-US" sz="1100" b="1" dirty="0">
                <a:solidFill>
                  <a:srgbClr val="FFFFFF"/>
                </a:solidFill>
                <a:latin typeface="Lucida Grande"/>
                <a:ea typeface="+mn-ea"/>
                <a:cs typeface="Lucida Grande"/>
                <a:sym typeface="Gill San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3814766" y="2879885"/>
              <a:ext cx="329400" cy="329400"/>
            </a:xfrm>
            <a:prstGeom prst="ellipse">
              <a:avLst/>
            </a:prstGeom>
            <a:solidFill>
              <a:srgbClr val="AF82CC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100" b="1" spc="-60">
                  <a:solidFill>
                    <a:srgbClr val="FFFFFF"/>
                  </a:solidFill>
                  <a:latin typeface="Lucida Grande"/>
                  <a:ea typeface="+mn-ea"/>
                  <a:cs typeface="Lucida Grande"/>
                  <a:sym typeface="Gill Sans"/>
                </a:rPr>
                <a:t>ECO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370322" y="1967740"/>
              <a:ext cx="1471382" cy="448200"/>
            </a:xfrm>
            <a:prstGeom prst="rect">
              <a:avLst/>
            </a:prstGeom>
            <a:solidFill>
              <a:srgbClr val="747285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Accelerators &amp;</a:t>
              </a:r>
              <a:b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</a:br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Technology</a:t>
              </a:r>
              <a:endParaRPr lang="en-US" sz="1300" dirty="0">
                <a:solidFill>
                  <a:schemeClr val="bg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67860" y="1967740"/>
              <a:ext cx="1469593" cy="448200"/>
            </a:xfrm>
            <a:prstGeom prst="rect">
              <a:avLst/>
            </a:prstGeom>
            <a:solidFill>
              <a:srgbClr val="59A483"/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algn="ctr" defTabSz="438150" rtl="0" latinLnBrk="1" hangingPunct="0"/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Research &amp;</a:t>
              </a:r>
              <a:r>
                <a:rPr lang="en-US" sz="1300" b="1" spc="-75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/>
              </a:r>
              <a:br>
                <a:rPr lang="en-US" sz="1300" b="1" spc="-75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</a:br>
              <a:r>
                <a:rPr lang="en-US" sz="1300" b="1" dirty="0">
                  <a:solidFill>
                    <a:schemeClr val="bg1"/>
                  </a:solidFill>
                  <a:uFill>
                    <a:solidFill>
                      <a:srgbClr val="FFFFFF"/>
                    </a:solidFill>
                  </a:uFill>
                  <a:latin typeface="Arial" charset="0"/>
                  <a:ea typeface="Arial" charset="0"/>
                  <a:cs typeface="Arial" charset="0"/>
                  <a:sym typeface="Calibri"/>
                </a:rPr>
                <a:t>Computing</a:t>
              </a:r>
            </a:p>
          </p:txBody>
        </p:sp>
        <p:cxnSp>
          <p:nvCxnSpPr>
            <p:cNvPr id="29" name="Straight Connector 28"/>
            <p:cNvCxnSpPr>
              <a:stCxn id="10" idx="1"/>
            </p:cNvCxnSpPr>
            <p:nvPr/>
          </p:nvCxnSpPr>
          <p:spPr>
            <a:xfrm flipH="1" flipV="1">
              <a:off x="8432851" y="1469661"/>
              <a:ext cx="1545863" cy="3685"/>
            </a:xfrm>
            <a:prstGeom prst="line">
              <a:avLst/>
            </a:prstGeom>
            <a:noFill/>
            <a:ln w="19050" cap="flat" cmpd="sng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802655" y="1076891"/>
              <a:ext cx="0" cy="392770"/>
            </a:xfrm>
            <a:prstGeom prst="line">
              <a:avLst/>
            </a:prstGeom>
            <a:noFill/>
            <a:ln w="19050" cap="flat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1" name="Straight Connector 30"/>
            <p:cNvCxnSpPr>
              <a:endCxn id="14" idx="0"/>
            </p:cNvCxnSpPr>
            <p:nvPr/>
          </p:nvCxnSpPr>
          <p:spPr>
            <a:xfrm flipH="1">
              <a:off x="3696512" y="1465768"/>
              <a:ext cx="0" cy="501163"/>
            </a:xfrm>
            <a:prstGeom prst="line">
              <a:avLst/>
            </a:prstGeom>
            <a:noFill/>
            <a:ln w="19050" cap="flat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2" name="Straight Connector 31"/>
            <p:cNvCxnSpPr>
              <a:endCxn id="7" idx="0"/>
            </p:cNvCxnSpPr>
            <p:nvPr/>
          </p:nvCxnSpPr>
          <p:spPr>
            <a:xfrm>
              <a:off x="8758083" y="1465768"/>
              <a:ext cx="0" cy="501972"/>
            </a:xfrm>
            <a:prstGeom prst="line">
              <a:avLst/>
            </a:prstGeom>
            <a:noFill/>
            <a:ln w="19050" cap="flat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3" name="Straight Connector 32"/>
            <p:cNvCxnSpPr>
              <a:endCxn id="27" idx="0"/>
            </p:cNvCxnSpPr>
            <p:nvPr/>
          </p:nvCxnSpPr>
          <p:spPr>
            <a:xfrm>
              <a:off x="5106013" y="1473346"/>
              <a:ext cx="0" cy="494394"/>
            </a:xfrm>
            <a:prstGeom prst="line">
              <a:avLst/>
            </a:prstGeom>
            <a:noFill/>
            <a:ln w="19050" cap="flat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4" name="Straight Connector 33"/>
            <p:cNvCxnSpPr>
              <a:endCxn id="28" idx="0"/>
            </p:cNvCxnSpPr>
            <p:nvPr/>
          </p:nvCxnSpPr>
          <p:spPr>
            <a:xfrm flipH="1">
              <a:off x="6802657" y="1465768"/>
              <a:ext cx="0" cy="501972"/>
            </a:xfrm>
            <a:prstGeom prst="line">
              <a:avLst/>
            </a:prstGeom>
            <a:noFill/>
            <a:ln w="19050" cap="flat">
              <a:solidFill>
                <a:srgbClr val="004078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6" name="Straight Connector 35"/>
            <p:cNvCxnSpPr>
              <a:stCxn id="27" idx="2"/>
              <a:endCxn id="16" idx="0"/>
            </p:cNvCxnSpPr>
            <p:nvPr/>
          </p:nvCxnSpPr>
          <p:spPr>
            <a:xfrm>
              <a:off x="5106013" y="2415940"/>
              <a:ext cx="0" cy="463945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4539225" y="2716153"/>
              <a:ext cx="0" cy="162000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5675472" y="2716138"/>
              <a:ext cx="4506" cy="163747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/>
            <p:cNvCxnSpPr>
              <a:stCxn id="7" idx="2"/>
            </p:cNvCxnSpPr>
            <p:nvPr/>
          </p:nvCxnSpPr>
          <p:spPr>
            <a:xfrm flipH="1">
              <a:off x="8750389" y="2415940"/>
              <a:ext cx="0" cy="294274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/>
            <p:cNvCxnSpPr>
              <a:stCxn id="14" idx="2"/>
            </p:cNvCxnSpPr>
            <p:nvPr/>
          </p:nvCxnSpPr>
          <p:spPr>
            <a:xfrm flipH="1">
              <a:off x="3694643" y="2415940"/>
              <a:ext cx="0" cy="294274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/>
            <p:cNvCxnSpPr>
              <a:endCxn id="23" idx="0"/>
            </p:cNvCxnSpPr>
            <p:nvPr/>
          </p:nvCxnSpPr>
          <p:spPr>
            <a:xfrm flipH="1">
              <a:off x="6802656" y="2402493"/>
              <a:ext cx="0" cy="477392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7928309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5" name="Straight Connector 44"/>
            <p:cNvCxnSpPr>
              <a:stCxn id="19" idx="0"/>
            </p:cNvCxnSpPr>
            <p:nvPr/>
          </p:nvCxnSpPr>
          <p:spPr>
            <a:xfrm flipV="1">
              <a:off x="8480892" y="2710215"/>
              <a:ext cx="0" cy="169670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6" name="Straight Connector 45"/>
            <p:cNvCxnSpPr>
              <a:stCxn id="20" idx="0"/>
            </p:cNvCxnSpPr>
            <p:nvPr/>
          </p:nvCxnSpPr>
          <p:spPr>
            <a:xfrm flipV="1">
              <a:off x="9033475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7" name="Straight Connector 46"/>
            <p:cNvCxnSpPr>
              <a:stCxn id="21" idx="0"/>
            </p:cNvCxnSpPr>
            <p:nvPr/>
          </p:nvCxnSpPr>
          <p:spPr>
            <a:xfrm flipH="1" flipV="1">
              <a:off x="9579487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413557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3987206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232560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7372753" y="2716139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66" name="Group 65"/>
            <p:cNvGrpSpPr/>
            <p:nvPr/>
          </p:nvGrpSpPr>
          <p:grpSpPr>
            <a:xfrm>
              <a:off x="9978714" y="1239346"/>
              <a:ext cx="1992152" cy="468000"/>
              <a:chOff x="9978714" y="1239346"/>
              <a:chExt cx="1992152" cy="468000"/>
            </a:xfrm>
          </p:grpSpPr>
          <p:sp>
            <p:nvSpPr>
              <p:cNvPr id="9" name="Shape 220"/>
              <p:cNvSpPr/>
              <p:nvPr/>
            </p:nvSpPr>
            <p:spPr>
              <a:xfrm>
                <a:off x="10520257" y="1415698"/>
                <a:ext cx="272319" cy="196208"/>
              </a:xfrm>
              <a:prstGeom prst="rect">
                <a:avLst/>
              </a:prstGeom>
              <a:ln w="12700">
                <a:noFill/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ctr" defTabSz="584200">
                  <a:defRPr sz="2400" b="1" spc="-120">
                    <a:solidFill>
                      <a:srgbClr val="FFFFFF"/>
                    </a:solidFill>
                    <a:latin typeface="Lucida Grande"/>
                    <a:ea typeface="Lucida Grande"/>
                    <a:cs typeface="Lucida Grande"/>
                    <a:sym typeface="Lucida Grande"/>
                  </a:defRPr>
                </a:lvl1pPr>
              </a:lstStyle>
              <a:p>
                <a:pPr lvl="0">
                  <a:defRPr sz="1800" b="0" spc="0">
                    <a:solidFill>
                      <a:srgbClr val="000000"/>
                    </a:solidFill>
                  </a:defRPr>
                </a:pPr>
                <a:r>
                  <a:rPr sz="1275" spc="-63"/>
                  <a:t>HSE</a:t>
                </a:r>
              </a:p>
            </p:txBody>
          </p:sp>
          <p:sp>
            <p:nvSpPr>
              <p:cNvPr id="10" name="Shape 98"/>
              <p:cNvSpPr/>
              <p:nvPr/>
            </p:nvSpPr>
            <p:spPr>
              <a:xfrm>
                <a:off x="9978714" y="1239346"/>
                <a:ext cx="1992152" cy="468000"/>
              </a:xfrm>
              <a:prstGeom prst="rect">
                <a:avLst/>
              </a:prstGeom>
              <a:solidFill>
                <a:srgbClr val="FFFFFF"/>
              </a:solidFill>
              <a:ln w="19050" cap="flat">
                <a:solidFill>
                  <a:srgbClr val="004078"/>
                </a:solidFill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30479" marR="30479" defTabSz="683097">
                  <a:defRPr sz="3400">
                    <a:uFill>
                      <a:solidFill/>
                    </a:u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550"/>
              </a:p>
            </p:txBody>
          </p:sp>
          <p:sp>
            <p:nvSpPr>
              <p:cNvPr id="11" name="Shape 100"/>
              <p:cNvSpPr/>
              <p:nvPr/>
            </p:nvSpPr>
            <p:spPr>
              <a:xfrm flipH="1">
                <a:off x="10520257" y="1268180"/>
                <a:ext cx="0" cy="402911"/>
              </a:xfrm>
              <a:prstGeom prst="line">
                <a:avLst/>
              </a:prstGeom>
              <a:noFill/>
              <a:ln w="12700" cap="flat">
                <a:solidFill>
                  <a:srgbClr val="004078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60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578688" y="1246612"/>
                <a:ext cx="359522" cy="230832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26788" rtlCol="0" anchor="ctr">
                <a:spAutoFit/>
              </a:bodyPr>
              <a:lstStyle/>
              <a:p>
                <a:pPr algn="l" defTabSz="308063" rtl="0" latinLnBrk="1" hangingPunct="0"/>
                <a:r>
                  <a:rPr lang="en-US" sz="1500" b="1" spc="47">
                    <a:solidFill>
                      <a:srgbClr val="004078"/>
                    </a:solidFill>
                    <a:uFill>
                      <a:solidFill>
                        <a:srgbClr val="FFFFFF"/>
                      </a:solidFill>
                    </a:uFill>
                    <a:latin typeface="Optima"/>
                    <a:ea typeface="Calibri"/>
                    <a:cs typeface="Optima"/>
                    <a:sym typeface="Calibri"/>
                  </a:rPr>
                  <a:t>HSE</a:t>
                </a:r>
                <a:endParaRPr lang="en-US" sz="1500" b="1">
                  <a:solidFill>
                    <a:srgbClr val="004078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Optima"/>
                  <a:cs typeface="Optima"/>
                  <a:sym typeface="Gill San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588115" y="1458201"/>
                <a:ext cx="1382751" cy="2215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38100" bIns="0" numCol="1" spcCol="38100" rtlCol="0" anchor="ctr">
                <a:spAutoFit/>
              </a:bodyPr>
              <a:lstStyle/>
              <a:p>
                <a:pPr algn="l" defTabSz="342900" rtl="0" latinLnBrk="1" hangingPunct="0">
                  <a:lnSpc>
                    <a:spcPct val="90000"/>
                  </a:lnSpc>
                </a:pPr>
                <a:r>
                  <a:rPr lang="en-US" sz="800" spc="-20">
                    <a:solidFill>
                      <a:srgbClr val="004078"/>
                    </a:solidFill>
                    <a:latin typeface="Optima"/>
                    <a:cs typeface="Optima"/>
                  </a:rPr>
                  <a:t>Occupational Health &amp; Safety</a:t>
                </a:r>
              </a:p>
              <a:p>
                <a:pPr algn="l" defTabSz="342900" rtl="0" latinLnBrk="1" hangingPunct="0">
                  <a:lnSpc>
                    <a:spcPct val="90000"/>
                  </a:lnSpc>
                </a:pPr>
                <a:r>
                  <a:rPr lang="en-US" sz="800" spc="-30">
                    <a:solidFill>
                      <a:srgbClr val="004078"/>
                    </a:solidFill>
                    <a:latin typeface="Optima"/>
                    <a:cs typeface="Optima"/>
                  </a:rPr>
                  <a:t>and Environment Protection Unit</a:t>
                </a:r>
              </a:p>
            </p:txBody>
          </p:sp>
          <p:pic>
            <p:nvPicPr>
              <p:cNvPr id="186" name="Picture 18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20733" y="1268180"/>
                <a:ext cx="408039" cy="403604"/>
              </a:xfrm>
              <a:prstGeom prst="rect">
                <a:avLst/>
              </a:prstGeom>
            </p:spPr>
          </p:pic>
        </p:grpSp>
        <p:sp>
          <p:nvSpPr>
            <p:cNvPr id="5" name="TextBox 4"/>
            <p:cNvSpPr txBox="1"/>
            <p:nvPr/>
          </p:nvSpPr>
          <p:spPr>
            <a:xfrm>
              <a:off x="5925015" y="3412603"/>
              <a:ext cx="94448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59A483"/>
                  </a:solidFill>
                  <a:latin typeface="Arial Narrow" charset="0"/>
                  <a:ea typeface="Arial Narrow" charset="0"/>
                  <a:cs typeface="Arial Narrow" charset="0"/>
                </a:rPr>
                <a:t>ALICE</a:t>
              </a:r>
            </a:p>
            <a:p>
              <a:r>
                <a:rPr lang="en-US" sz="1200" b="1" dirty="0" smtClean="0">
                  <a:solidFill>
                    <a:srgbClr val="59A483"/>
                  </a:solidFill>
                  <a:latin typeface="Arial Narrow" charset="0"/>
                  <a:ea typeface="Arial Narrow" charset="0"/>
                  <a:cs typeface="Arial Narrow" charset="0"/>
                </a:rPr>
                <a:t>CMS</a:t>
              </a:r>
            </a:p>
            <a:p>
              <a:r>
                <a:rPr lang="en-US" sz="1200" b="1" dirty="0" err="1" smtClean="0">
                  <a:solidFill>
                    <a:srgbClr val="59A483"/>
                  </a:solidFill>
                  <a:latin typeface="Arial Narrow" charset="0"/>
                  <a:ea typeface="Arial Narrow" charset="0"/>
                  <a:cs typeface="Arial Narrow" charset="0"/>
                </a:rPr>
                <a:t>LHCb</a:t>
              </a:r>
              <a:endParaRPr lang="en-US" sz="1200" b="1" dirty="0" smtClean="0">
                <a:solidFill>
                  <a:srgbClr val="59A483"/>
                </a:solidFill>
                <a:latin typeface="Arial Narrow" charset="0"/>
                <a:ea typeface="Arial Narrow" charset="0"/>
                <a:cs typeface="Arial Narrow" charset="0"/>
              </a:endParaRPr>
            </a:p>
            <a:p>
              <a:r>
                <a:rPr lang="en-US" sz="1200" b="1" dirty="0" smtClean="0">
                  <a:solidFill>
                    <a:srgbClr val="59A483"/>
                  </a:solidFill>
                  <a:latin typeface="Arial Narrow" charset="0"/>
                  <a:ea typeface="Arial Narrow" charset="0"/>
                  <a:cs typeface="Arial Narrow" charset="0"/>
                </a:rPr>
                <a:t>ATLAS</a:t>
              </a:r>
            </a:p>
            <a:p>
              <a:r>
                <a:rPr lang="en-US" sz="1200" b="1" dirty="0" smtClean="0">
                  <a:solidFill>
                    <a:srgbClr val="59A483"/>
                  </a:solidFill>
                  <a:latin typeface="Arial Narrow" charset="0"/>
                  <a:ea typeface="Arial Narrow" charset="0"/>
                  <a:cs typeface="Arial Narrow" charset="0"/>
                </a:rPr>
                <a:t>Experiments</a:t>
              </a:r>
              <a:endParaRPr lang="en-US" sz="1200" b="1" dirty="0">
                <a:solidFill>
                  <a:srgbClr val="59A483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864647" y="1947425"/>
              <a:ext cx="161583" cy="452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none" lIns="0" tIns="0" rIns="0" bIns="0" numCol="1" spcCol="38100" rtlCol="0" anchor="ctr">
              <a:spAutoFit/>
            </a:bodyPr>
            <a:lstStyle/>
            <a:p>
              <a:pPr algn="l" defTabSz="342900" rtl="0" latinLnBrk="1" hangingPunct="0"/>
              <a:r>
                <a:rPr lang="en-US" sz="1050" spc="90">
                  <a:solidFill>
                    <a:schemeClr val="tx2">
                      <a:lumMod val="50000"/>
                    </a:schemeClr>
                  </a:solidFill>
                  <a:latin typeface="Arial Narrow" charset="0"/>
                  <a:ea typeface="Arial Narrow" charset="0"/>
                  <a:cs typeface="Arial Narrow" charset="0"/>
                </a:rPr>
                <a:t>Sectors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864647" y="2667352"/>
              <a:ext cx="161583" cy="755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none" lIns="0" tIns="0" rIns="0" bIns="0" numCol="1" spcCol="38100" rtlCol="0" anchor="ctr">
              <a:spAutoFit/>
            </a:bodyPr>
            <a:lstStyle/>
            <a:p>
              <a:pPr algn="l" defTabSz="342900" rtl="0" latinLnBrk="1" hangingPunct="0"/>
              <a:r>
                <a:rPr lang="en-US" sz="1050" spc="90" dirty="0" smtClean="0">
                  <a:solidFill>
                    <a:schemeClr val="tx2">
                      <a:lumMod val="50000"/>
                    </a:schemeClr>
                  </a:solidFill>
                  <a:latin typeface="Arial Narrow" charset="0"/>
                  <a:ea typeface="Arial Narrow" charset="0"/>
                  <a:cs typeface="Arial Narrow" charset="0"/>
                </a:rPr>
                <a:t>Departments</a:t>
              </a:r>
              <a:endParaRPr lang="en-US" sz="1050" spc="90" dirty="0">
                <a:solidFill>
                  <a:schemeClr val="tx2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864647" y="4489766"/>
              <a:ext cx="161583" cy="429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none" lIns="0" tIns="0" rIns="0" bIns="0" numCol="1" spcCol="38100" rtlCol="0" anchor="ctr">
              <a:spAutoFit/>
            </a:bodyPr>
            <a:lstStyle/>
            <a:p>
              <a:pPr algn="l" defTabSz="342900" rtl="0" latinLnBrk="1" hangingPunct="0"/>
              <a:r>
                <a:rPr lang="en-US" sz="1050" spc="90" dirty="0">
                  <a:solidFill>
                    <a:schemeClr val="tx2">
                      <a:lumMod val="50000"/>
                    </a:schemeClr>
                  </a:solidFill>
                  <a:latin typeface="Arial Narrow" charset="0"/>
                  <a:ea typeface="Arial Narrow" charset="0"/>
                  <a:cs typeface="Arial Narrow" charset="0"/>
                </a:rPr>
                <a:t>Groups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864647" y="416305"/>
              <a:ext cx="161583" cy="663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none" lIns="0" tIns="0" rIns="0" bIns="0" numCol="1" spcCol="38100" rtlCol="0" anchor="ctr">
              <a:spAutoFit/>
            </a:bodyPr>
            <a:lstStyle/>
            <a:p>
              <a:pPr algn="l" defTabSz="342900" rtl="0" latinLnBrk="1" hangingPunct="0"/>
              <a:r>
                <a:rPr lang="en-US" sz="1050" spc="90" dirty="0" smtClean="0">
                  <a:solidFill>
                    <a:schemeClr val="tx2">
                      <a:lumMod val="50000"/>
                    </a:schemeClr>
                  </a:solidFill>
                  <a:latin typeface="Arial Narrow" charset="0"/>
                  <a:ea typeface="Arial Narrow" charset="0"/>
                  <a:cs typeface="Arial Narrow" charset="0"/>
                </a:rPr>
                <a:t>Directorate</a:t>
              </a:r>
              <a:endParaRPr lang="en-US" sz="1050" spc="90" dirty="0">
                <a:solidFill>
                  <a:schemeClr val="tx2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864647" y="4993310"/>
              <a:ext cx="161583" cy="5123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none" lIns="0" tIns="0" rIns="0" bIns="0" numCol="1" spcCol="38100" rtlCol="0" anchor="ctr">
              <a:spAutoFit/>
            </a:bodyPr>
            <a:lstStyle/>
            <a:p>
              <a:pPr algn="l" defTabSz="342900" rtl="0" latinLnBrk="1" hangingPunct="0"/>
              <a:r>
                <a:rPr lang="en-US" sz="1050" spc="90">
                  <a:solidFill>
                    <a:schemeClr val="tx2">
                      <a:lumMod val="50000"/>
                    </a:schemeClr>
                  </a:solidFill>
                  <a:latin typeface="Arial Narrow" charset="0"/>
                  <a:ea typeface="Arial Narrow" charset="0"/>
                  <a:cs typeface="Arial Narrow" charset="0"/>
                </a:rPr>
                <a:t>Sections</a:t>
              </a:r>
            </a:p>
          </p:txBody>
        </p:sp>
        <p:cxnSp>
          <p:nvCxnSpPr>
            <p:cNvPr id="173" name="Straight Connector 172"/>
            <p:cNvCxnSpPr>
              <a:stCxn id="23" idx="4"/>
            </p:cNvCxnSpPr>
            <p:nvPr/>
          </p:nvCxnSpPr>
          <p:spPr>
            <a:xfrm>
              <a:off x="6802656" y="3209285"/>
              <a:ext cx="0" cy="164994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7928309" y="321053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8480892" y="3204609"/>
              <a:ext cx="0" cy="169670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7" name="Straight Connector 176"/>
            <p:cNvCxnSpPr/>
            <p:nvPr/>
          </p:nvCxnSpPr>
          <p:spPr>
            <a:xfrm flipV="1">
              <a:off x="9033475" y="321053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4" name="Straight Connector 183"/>
            <p:cNvCxnSpPr/>
            <p:nvPr/>
          </p:nvCxnSpPr>
          <p:spPr>
            <a:xfrm flipH="1" flipV="1">
              <a:off x="7372753" y="321053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5" name="Straight Connector 184"/>
            <p:cNvCxnSpPr>
              <a:stCxn id="16" idx="4"/>
            </p:cNvCxnSpPr>
            <p:nvPr/>
          </p:nvCxnSpPr>
          <p:spPr>
            <a:xfrm>
              <a:off x="5106013" y="3209285"/>
              <a:ext cx="0" cy="152762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1" name="Straight Connector 190"/>
            <p:cNvCxnSpPr/>
            <p:nvPr/>
          </p:nvCxnSpPr>
          <p:spPr>
            <a:xfrm flipV="1">
              <a:off x="4539225" y="3198315"/>
              <a:ext cx="0" cy="162000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2" name="Straight Connector 191"/>
            <p:cNvCxnSpPr/>
            <p:nvPr/>
          </p:nvCxnSpPr>
          <p:spPr>
            <a:xfrm flipH="1" flipV="1">
              <a:off x="5675472" y="3198300"/>
              <a:ext cx="4506" cy="163747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3" name="Straight Connector 192"/>
            <p:cNvCxnSpPr/>
            <p:nvPr/>
          </p:nvCxnSpPr>
          <p:spPr>
            <a:xfrm flipV="1">
              <a:off x="3413557" y="3198301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4" name="Straight Connector 193"/>
            <p:cNvCxnSpPr/>
            <p:nvPr/>
          </p:nvCxnSpPr>
          <p:spPr>
            <a:xfrm flipV="1">
              <a:off x="3987206" y="3198301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5" name="Straight Connector 194"/>
            <p:cNvCxnSpPr/>
            <p:nvPr/>
          </p:nvCxnSpPr>
          <p:spPr>
            <a:xfrm flipV="1">
              <a:off x="6232560" y="3198301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7" name="Straight Connector 196"/>
            <p:cNvCxnSpPr/>
            <p:nvPr/>
          </p:nvCxnSpPr>
          <p:spPr>
            <a:xfrm>
              <a:off x="6802656" y="3396847"/>
              <a:ext cx="0" cy="164994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8" name="Straight Connector 197"/>
            <p:cNvCxnSpPr/>
            <p:nvPr/>
          </p:nvCxnSpPr>
          <p:spPr>
            <a:xfrm flipV="1">
              <a:off x="7928309" y="3398095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0" name="Straight Connector 199"/>
            <p:cNvCxnSpPr/>
            <p:nvPr/>
          </p:nvCxnSpPr>
          <p:spPr>
            <a:xfrm flipV="1">
              <a:off x="8480892" y="3392171"/>
              <a:ext cx="0" cy="169670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2" name="Straight Connector 201"/>
            <p:cNvCxnSpPr/>
            <p:nvPr/>
          </p:nvCxnSpPr>
          <p:spPr>
            <a:xfrm flipV="1">
              <a:off x="9033475" y="3398095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3" name="Straight Connector 202"/>
            <p:cNvCxnSpPr/>
            <p:nvPr/>
          </p:nvCxnSpPr>
          <p:spPr>
            <a:xfrm flipH="1" flipV="1">
              <a:off x="7372753" y="3398095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5106013" y="3396847"/>
              <a:ext cx="0" cy="152762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6" name="Straight Connector 205"/>
            <p:cNvCxnSpPr/>
            <p:nvPr/>
          </p:nvCxnSpPr>
          <p:spPr>
            <a:xfrm flipV="1">
              <a:off x="4539225" y="3385877"/>
              <a:ext cx="0" cy="162000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8" name="Straight Connector 207"/>
            <p:cNvCxnSpPr/>
            <p:nvPr/>
          </p:nvCxnSpPr>
          <p:spPr>
            <a:xfrm flipH="1" flipV="1">
              <a:off x="5675472" y="3385862"/>
              <a:ext cx="4506" cy="163747"/>
            </a:xfrm>
            <a:prstGeom prst="line">
              <a:avLst/>
            </a:prstGeom>
            <a:noFill/>
            <a:ln w="19050" cap="flat">
              <a:solidFill>
                <a:srgbClr val="747285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9" name="Straight Connector 208"/>
            <p:cNvCxnSpPr/>
            <p:nvPr/>
          </p:nvCxnSpPr>
          <p:spPr>
            <a:xfrm flipV="1">
              <a:off x="3413557" y="338586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3987206" y="338586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AF82CC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1" name="Straight Connector 210"/>
            <p:cNvCxnSpPr/>
            <p:nvPr/>
          </p:nvCxnSpPr>
          <p:spPr>
            <a:xfrm flipV="1">
              <a:off x="6232560" y="338586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59A483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88" name="Rectangle 287"/>
            <p:cNvSpPr/>
            <p:nvPr/>
          </p:nvSpPr>
          <p:spPr>
            <a:xfrm>
              <a:off x="4370322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747285"/>
                </a:gs>
                <a:gs pos="83000">
                  <a:srgbClr val="747285"/>
                </a:gs>
                <a:gs pos="100000">
                  <a:srgbClr val="747285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4686637" y="4522938"/>
              <a:ext cx="205199" cy="38974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5003413" y="4522938"/>
              <a:ext cx="205199" cy="38974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2" name="Rectangle 291"/>
            <p:cNvSpPr/>
            <p:nvPr/>
          </p:nvSpPr>
          <p:spPr>
            <a:xfrm>
              <a:off x="5320189" y="4522938"/>
              <a:ext cx="205199" cy="38974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 flipH="1">
              <a:off x="5636966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747285"/>
                </a:gs>
                <a:gs pos="83000">
                  <a:srgbClr val="747285"/>
                </a:gs>
                <a:gs pos="100000">
                  <a:srgbClr val="747285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6062822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59A483"/>
                </a:gs>
                <a:gs pos="100000">
                  <a:srgbClr val="59A483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6379137" y="4522938"/>
              <a:ext cx="205199" cy="38974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6" name="Rectangle 295"/>
            <p:cNvSpPr/>
            <p:nvPr/>
          </p:nvSpPr>
          <p:spPr>
            <a:xfrm>
              <a:off x="6695913" y="4522938"/>
              <a:ext cx="205199" cy="38974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7012689" y="4522938"/>
              <a:ext cx="205199" cy="38974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8" name="Rectangle 297"/>
            <p:cNvSpPr/>
            <p:nvPr/>
          </p:nvSpPr>
          <p:spPr>
            <a:xfrm flipH="1">
              <a:off x="7329466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59A483"/>
                </a:gs>
                <a:gs pos="100000">
                  <a:srgbClr val="59A483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299" name="Rectangle 298"/>
            <p:cNvSpPr/>
            <p:nvPr/>
          </p:nvSpPr>
          <p:spPr>
            <a:xfrm>
              <a:off x="7791858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2685A"/>
                </a:gs>
                <a:gs pos="100000">
                  <a:srgbClr val="C2685A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8108173" y="4522938"/>
              <a:ext cx="205199" cy="38974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1" name="Rectangle 300"/>
            <p:cNvSpPr/>
            <p:nvPr/>
          </p:nvSpPr>
          <p:spPr>
            <a:xfrm>
              <a:off x="8424949" y="4522938"/>
              <a:ext cx="205199" cy="38974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8741725" y="4522938"/>
              <a:ext cx="205199" cy="38974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4" name="Rectangle 303"/>
            <p:cNvSpPr/>
            <p:nvPr/>
          </p:nvSpPr>
          <p:spPr>
            <a:xfrm flipH="1">
              <a:off x="3918065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AF82CC"/>
                </a:gs>
                <a:gs pos="100000">
                  <a:srgbClr val="AF82CC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5" name="Rectangle 304"/>
            <p:cNvSpPr/>
            <p:nvPr/>
          </p:nvSpPr>
          <p:spPr>
            <a:xfrm>
              <a:off x="3274565" y="4522938"/>
              <a:ext cx="204738" cy="38974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AF82CC"/>
                </a:gs>
                <a:gs pos="100000">
                  <a:srgbClr val="AF82CC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6" name="Rectangle 305"/>
            <p:cNvSpPr/>
            <p:nvPr/>
          </p:nvSpPr>
          <p:spPr>
            <a:xfrm>
              <a:off x="3590880" y="4522938"/>
              <a:ext cx="205199" cy="389748"/>
            </a:xfrm>
            <a:prstGeom prst="rect">
              <a:avLst/>
            </a:prstGeom>
            <a:solidFill>
              <a:srgbClr val="AF82CC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7" name="Rectangle 306"/>
            <p:cNvSpPr/>
            <p:nvPr/>
          </p:nvSpPr>
          <p:spPr>
            <a:xfrm>
              <a:off x="4281050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747285"/>
                </a:gs>
                <a:gs pos="83000">
                  <a:srgbClr val="747285"/>
                </a:gs>
                <a:gs pos="100000">
                  <a:srgbClr val="747285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663874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5046698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5301914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1" name="Rectangle 310"/>
            <p:cNvSpPr/>
            <p:nvPr/>
          </p:nvSpPr>
          <p:spPr>
            <a:xfrm flipH="1">
              <a:off x="5812351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747285"/>
                </a:gs>
                <a:gs pos="83000">
                  <a:srgbClr val="747285"/>
                </a:gs>
                <a:gs pos="100000">
                  <a:srgbClr val="747285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2" name="Rectangle 311"/>
            <p:cNvSpPr/>
            <p:nvPr/>
          </p:nvSpPr>
          <p:spPr>
            <a:xfrm>
              <a:off x="6001128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59A483"/>
                </a:gs>
                <a:gs pos="100000">
                  <a:srgbClr val="59A483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3" name="Rectangle 312"/>
            <p:cNvSpPr/>
            <p:nvPr/>
          </p:nvSpPr>
          <p:spPr>
            <a:xfrm>
              <a:off x="6384204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7022664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6" name="Rectangle 315"/>
            <p:cNvSpPr/>
            <p:nvPr/>
          </p:nvSpPr>
          <p:spPr>
            <a:xfrm flipH="1">
              <a:off x="7533428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59A483"/>
                </a:gs>
                <a:gs pos="100000">
                  <a:srgbClr val="59A483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7702652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2685A"/>
                </a:gs>
                <a:gs pos="100000">
                  <a:srgbClr val="C2685A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8087408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8472164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0" name="Rectangle 319"/>
            <p:cNvSpPr/>
            <p:nvPr/>
          </p:nvSpPr>
          <p:spPr>
            <a:xfrm>
              <a:off x="8856924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1" name="Rectangle 320"/>
            <p:cNvSpPr/>
            <p:nvPr/>
          </p:nvSpPr>
          <p:spPr>
            <a:xfrm flipH="1">
              <a:off x="4096751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AF82CC"/>
                </a:gs>
                <a:gs pos="100000">
                  <a:srgbClr val="AF82CC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3274565" y="5107748"/>
              <a:ext cx="90000" cy="20959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AF82CC"/>
                </a:gs>
                <a:gs pos="100000">
                  <a:srgbClr val="AF82CC"/>
                </a:gs>
              </a:gsLst>
              <a:lin ang="0" scaled="1"/>
            </a:gra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3411596" y="5107748"/>
              <a:ext cx="90000" cy="209598"/>
            </a:xfrm>
            <a:prstGeom prst="rect">
              <a:avLst/>
            </a:prstGeom>
            <a:solidFill>
              <a:srgbClr val="AF82CC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3548627" y="5107748"/>
              <a:ext cx="90000" cy="209598"/>
            </a:xfrm>
            <a:prstGeom prst="rect">
              <a:avLst/>
            </a:prstGeom>
            <a:solidFill>
              <a:srgbClr val="AF82CC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3685658" y="5107748"/>
              <a:ext cx="90000" cy="209598"/>
            </a:xfrm>
            <a:prstGeom prst="rect">
              <a:avLst/>
            </a:prstGeom>
            <a:solidFill>
              <a:srgbClr val="AF82CC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3822689" y="5107748"/>
              <a:ext cx="90000" cy="209598"/>
            </a:xfrm>
            <a:prstGeom prst="rect">
              <a:avLst/>
            </a:prstGeom>
            <a:solidFill>
              <a:srgbClr val="AF82CC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3959720" y="5107748"/>
              <a:ext cx="90000" cy="209598"/>
            </a:xfrm>
            <a:prstGeom prst="rect">
              <a:avLst/>
            </a:prstGeom>
            <a:solidFill>
              <a:srgbClr val="AF82CC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7150356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7278048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7405740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2" name="Rectangle 331"/>
            <p:cNvSpPr/>
            <p:nvPr/>
          </p:nvSpPr>
          <p:spPr>
            <a:xfrm>
              <a:off x="6894972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6767280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6639588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6511896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6256512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6128820" y="5107748"/>
              <a:ext cx="90000" cy="209598"/>
            </a:xfrm>
            <a:prstGeom prst="rect">
              <a:avLst/>
            </a:prstGeom>
            <a:solidFill>
              <a:srgbClr val="59A483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408658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4536266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791482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4919090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4" name="Rectangle 343"/>
            <p:cNvSpPr/>
            <p:nvPr/>
          </p:nvSpPr>
          <p:spPr>
            <a:xfrm>
              <a:off x="5174306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5429522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5557130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5684738" y="5107748"/>
              <a:ext cx="90000" cy="209598"/>
            </a:xfrm>
            <a:prstGeom prst="rect">
              <a:avLst/>
            </a:prstGeom>
            <a:solidFill>
              <a:srgbClr val="747285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830904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7959156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50" name="Rectangle 349"/>
            <p:cNvSpPr/>
            <p:nvPr/>
          </p:nvSpPr>
          <p:spPr>
            <a:xfrm>
              <a:off x="8215660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8600416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8728668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8343912" y="5107748"/>
              <a:ext cx="90000" cy="209598"/>
            </a:xfrm>
            <a:prstGeom prst="rect">
              <a:avLst/>
            </a:prstGeom>
            <a:solidFill>
              <a:srgbClr val="C2685A">
                <a:alpha val="90000"/>
              </a:srgbClr>
            </a:solidFill>
            <a:ln w="25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0" bIns="0" numCol="1" spcCol="38100" rtlCol="0" anchor="ctr">
              <a:noAutofit/>
            </a:bodyPr>
            <a:lstStyle/>
            <a:p>
              <a:pPr defTabSz="438150" rtl="0" latinLnBrk="1" hangingPunct="0">
                <a:lnSpc>
                  <a:spcPct val="90000"/>
                </a:lnSpc>
              </a:pPr>
              <a:endParaRPr lang="en-US" sz="11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ea typeface="Arial" charset="0"/>
                <a:cs typeface="Arial" charset="0"/>
                <a:sym typeface="Gill Sans"/>
              </a:endParaRPr>
            </a:p>
          </p:txBody>
        </p:sp>
        <p:cxnSp>
          <p:nvCxnSpPr>
            <p:cNvPr id="356" name="Straight Connector 355"/>
            <p:cNvCxnSpPr/>
            <p:nvPr/>
          </p:nvCxnSpPr>
          <p:spPr>
            <a:xfrm flipV="1">
              <a:off x="9586957" y="3210533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57" name="Straight Connector 356"/>
            <p:cNvCxnSpPr/>
            <p:nvPr/>
          </p:nvCxnSpPr>
          <p:spPr>
            <a:xfrm flipV="1">
              <a:off x="9586957" y="3398095"/>
              <a:ext cx="0" cy="163746"/>
            </a:xfrm>
            <a:prstGeom prst="line">
              <a:avLst/>
            </a:prstGeom>
            <a:noFill/>
            <a:ln w="19050" cap="flat">
              <a:solidFill>
                <a:srgbClr val="C2685A"/>
              </a:solidFill>
              <a:prstDash val="sysDash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291937" y="6317584"/>
            <a:ext cx="1608133" cy="341632"/>
          </a:xfrm>
        </p:spPr>
        <p:txBody>
          <a:bodyPr/>
          <a:lstStyle/>
          <a:p>
            <a:r>
              <a:rPr lang="en-GB" dirty="0" smtClean="0"/>
              <a:t>Organisation</a:t>
            </a:r>
            <a:endParaRPr lang="en-GB" dirty="0"/>
          </a:p>
        </p:txBody>
      </p:sp>
      <p:sp>
        <p:nvSpPr>
          <p:cNvPr id="106" name="Rectangle 105"/>
          <p:cNvSpPr/>
          <p:nvPr/>
        </p:nvSpPr>
        <p:spPr>
          <a:xfrm>
            <a:off x="9058501" y="4522938"/>
            <a:ext cx="982448" cy="396754"/>
          </a:xfrm>
          <a:prstGeom prst="rect">
            <a:avLst/>
          </a:prstGeom>
          <a:solidFill>
            <a:srgbClr val="C2685A">
              <a:alpha val="90000"/>
            </a:srgbClr>
          </a:solidFill>
          <a:ln w="25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0" rIns="0" bIns="0" numCol="1" spcCol="38100" rtlCol="0" anchor="ctr">
            <a:noAutofit/>
          </a:bodyPr>
          <a:lstStyle/>
          <a:p>
            <a:pPr defTabSz="438150" rtl="0" latinLnBrk="1" hangingPunct="0">
              <a:lnSpc>
                <a:spcPct val="90000"/>
              </a:lnSpc>
            </a:pPr>
            <a:r>
              <a:rPr lang="en-US" sz="115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Learning &amp;</a:t>
            </a:r>
            <a:r>
              <a:rPr lang="en-US" sz="1150" spc="-2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/>
            </a:r>
            <a:br>
              <a:rPr lang="en-US" sz="1150" spc="-2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</a:br>
            <a:r>
              <a:rPr lang="en-US" sz="1150" spc="-2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Development</a:t>
            </a:r>
            <a:endParaRPr lang="en-US" sz="115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000968" y="4896768"/>
            <a:ext cx="21182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0488" indent="-90488">
              <a:buFont typeface="Arial" charset="0"/>
              <a:buChar char="•"/>
            </a:pPr>
            <a:r>
              <a:rPr lang="en-US" sz="1200" b="1" dirty="0" smtClean="0">
                <a:solidFill>
                  <a:srgbClr val="C2685A"/>
                </a:solidFill>
                <a:latin typeface="Arial Narrow" charset="0"/>
                <a:ea typeface="Arial Narrow" charset="0"/>
                <a:cs typeface="Arial Narrow" charset="0"/>
              </a:rPr>
              <a:t>Technical Training</a:t>
            </a:r>
            <a:endParaRPr lang="en-US" sz="1200" b="1" kern="0" dirty="0" smtClean="0">
              <a:solidFill>
                <a:srgbClr val="C2685A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90488" indent="-90488">
              <a:buFont typeface="Arial" charset="0"/>
              <a:buChar char="•"/>
            </a:pPr>
            <a:r>
              <a:rPr lang="en-US" sz="1200" b="1" kern="0" dirty="0" smtClean="0">
                <a:solidFill>
                  <a:srgbClr val="C2685A"/>
                </a:solidFill>
                <a:latin typeface="Arial Narrow" charset="0"/>
                <a:ea typeface="Arial Narrow" charset="0"/>
                <a:cs typeface="Arial Narrow" charset="0"/>
              </a:rPr>
              <a:t>Language Training</a:t>
            </a:r>
          </a:p>
          <a:p>
            <a:pPr marL="90488" indent="-90488">
              <a:buFont typeface="Arial" charset="0"/>
              <a:buChar char="•"/>
            </a:pPr>
            <a:r>
              <a:rPr lang="en-US" sz="1200" b="1" kern="0" dirty="0" smtClean="0">
                <a:solidFill>
                  <a:srgbClr val="C2685A"/>
                </a:solidFill>
                <a:latin typeface="Arial Narrow" charset="0"/>
                <a:ea typeface="Arial Narrow" charset="0"/>
                <a:cs typeface="Arial Narrow" charset="0"/>
              </a:rPr>
              <a:t>Technical Mgmt. Training </a:t>
            </a:r>
          </a:p>
          <a:p>
            <a:pPr marL="90488" indent="-90488">
              <a:buFont typeface="Arial" charset="0"/>
              <a:buChar char="•"/>
            </a:pPr>
            <a:r>
              <a:rPr lang="en-US" sz="1200" b="1" kern="0" dirty="0" smtClean="0">
                <a:solidFill>
                  <a:srgbClr val="C2685A"/>
                </a:solidFill>
                <a:latin typeface="Arial Narrow" charset="0"/>
                <a:ea typeface="Arial Narrow" charset="0"/>
                <a:cs typeface="Arial Narrow" charset="0"/>
              </a:rPr>
              <a:t>Leadership Training</a:t>
            </a:r>
            <a:endParaRPr lang="en-US" sz="1200" b="1" dirty="0">
              <a:solidFill>
                <a:srgbClr val="C2685A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90488" indent="-90488">
              <a:buFont typeface="Arial" charset="0"/>
              <a:buChar char="•"/>
            </a:pPr>
            <a:r>
              <a:rPr lang="en-US" sz="1200" b="1" kern="0" dirty="0" smtClean="0">
                <a:solidFill>
                  <a:srgbClr val="C2685A"/>
                </a:solidFill>
                <a:latin typeface="Arial Narrow" charset="0"/>
                <a:ea typeface="Arial Narrow" charset="0"/>
                <a:cs typeface="Arial Narrow" charset="0"/>
              </a:rPr>
              <a:t>Personal Development &amp; Com.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9586957" y="3602366"/>
            <a:ext cx="0" cy="887400"/>
          </a:xfrm>
          <a:prstGeom prst="line">
            <a:avLst/>
          </a:prstGeom>
          <a:noFill/>
          <a:ln w="19050" cap="flat">
            <a:solidFill>
              <a:srgbClr val="C2685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18" name="Group 117"/>
          <p:cNvGrpSpPr/>
          <p:nvPr/>
        </p:nvGrpSpPr>
        <p:grpSpPr>
          <a:xfrm>
            <a:off x="8076389" y="3108068"/>
            <a:ext cx="134273" cy="323179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19" name="Oval 118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0" name="Round Same Side Corner Rectangle 119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22" name="Group 121"/>
          <p:cNvGrpSpPr>
            <a:grpSpLocks noChangeAspect="1"/>
          </p:cNvGrpSpPr>
          <p:nvPr/>
        </p:nvGrpSpPr>
        <p:grpSpPr>
          <a:xfrm>
            <a:off x="4708491" y="3101390"/>
            <a:ext cx="134613" cy="324000"/>
            <a:chOff x="3252297" y="3811523"/>
            <a:chExt cx="179802" cy="432763"/>
          </a:xfrm>
          <a:solidFill>
            <a:srgbClr val="747285"/>
          </a:solidFill>
        </p:grpSpPr>
        <p:sp>
          <p:nvSpPr>
            <p:cNvPr id="123" name="Oval 122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4" name="Round Same Side Corner Rectangle 123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26" name="Group 125"/>
          <p:cNvGrpSpPr>
            <a:grpSpLocks noChangeAspect="1"/>
          </p:cNvGrpSpPr>
          <p:nvPr/>
        </p:nvGrpSpPr>
        <p:grpSpPr>
          <a:xfrm>
            <a:off x="6561299" y="3390252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27" name="Oval 126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8" name="Round Same Side Corner Rectangle 127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30" name="Group 129"/>
          <p:cNvGrpSpPr>
            <a:grpSpLocks noChangeAspect="1"/>
          </p:cNvGrpSpPr>
          <p:nvPr/>
        </p:nvGrpSpPr>
        <p:grpSpPr>
          <a:xfrm>
            <a:off x="7526618" y="3108068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31" name="Oval 130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2" name="Round Same Side Corner Rectangle 131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8635098" y="3122594"/>
            <a:ext cx="134273" cy="323179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35" name="Oval 134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6" name="Round Same Side Corner Rectangle 135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9183115" y="3108068"/>
            <a:ext cx="134273" cy="323179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39" name="Oval 138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0" name="Round Same Side Corner Rectangle 139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9713106" y="3122594"/>
            <a:ext cx="134273" cy="323179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43" name="Oval 142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4" name="Round Same Side Corner Rectangle 143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50" name="Group 149"/>
          <p:cNvGrpSpPr>
            <a:grpSpLocks noChangeAspect="1"/>
          </p:cNvGrpSpPr>
          <p:nvPr/>
        </p:nvGrpSpPr>
        <p:grpSpPr>
          <a:xfrm>
            <a:off x="5280258" y="3102282"/>
            <a:ext cx="134613" cy="324000"/>
            <a:chOff x="3252297" y="3811523"/>
            <a:chExt cx="179802" cy="432763"/>
          </a:xfrm>
          <a:solidFill>
            <a:srgbClr val="747285"/>
          </a:solidFill>
        </p:grpSpPr>
        <p:sp>
          <p:nvSpPr>
            <p:cNvPr id="151" name="Oval 150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2" name="Round Same Side Corner Rectangle 151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54" name="Group 153"/>
          <p:cNvGrpSpPr>
            <a:grpSpLocks noChangeAspect="1"/>
          </p:cNvGrpSpPr>
          <p:nvPr/>
        </p:nvGrpSpPr>
        <p:grpSpPr>
          <a:xfrm>
            <a:off x="5838210" y="3103174"/>
            <a:ext cx="134613" cy="324000"/>
            <a:chOff x="3252297" y="3811523"/>
            <a:chExt cx="179802" cy="432763"/>
          </a:xfrm>
          <a:solidFill>
            <a:srgbClr val="747285"/>
          </a:solidFill>
        </p:grpSpPr>
        <p:sp>
          <p:nvSpPr>
            <p:cNvPr id="155" name="Oval 154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6" name="Round Same Side Corner Rectangle 155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58" name="Group 157"/>
          <p:cNvGrpSpPr>
            <a:grpSpLocks noChangeAspect="1"/>
          </p:cNvGrpSpPr>
          <p:nvPr/>
        </p:nvGrpSpPr>
        <p:grpSpPr>
          <a:xfrm>
            <a:off x="6397259" y="3111601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59" name="Oval 158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0" name="Round Same Side Corner Rectangle 159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62" name="Group 161"/>
          <p:cNvGrpSpPr>
            <a:grpSpLocks noChangeAspect="1"/>
          </p:cNvGrpSpPr>
          <p:nvPr/>
        </p:nvGrpSpPr>
        <p:grpSpPr>
          <a:xfrm>
            <a:off x="4135839" y="3101390"/>
            <a:ext cx="134613" cy="324000"/>
            <a:chOff x="3252297" y="3811523"/>
            <a:chExt cx="179802" cy="432763"/>
          </a:xfrm>
          <a:solidFill>
            <a:srgbClr val="AF82CC"/>
          </a:solidFill>
        </p:grpSpPr>
        <p:sp>
          <p:nvSpPr>
            <p:cNvPr id="163" name="Oval 162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4" name="Round Same Side Corner Rectangle 163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66" name="Group 165"/>
          <p:cNvGrpSpPr>
            <a:grpSpLocks noChangeAspect="1"/>
          </p:cNvGrpSpPr>
          <p:nvPr/>
        </p:nvGrpSpPr>
        <p:grpSpPr>
          <a:xfrm>
            <a:off x="3564612" y="3101390"/>
            <a:ext cx="134613" cy="324000"/>
            <a:chOff x="3252297" y="3811523"/>
            <a:chExt cx="179802" cy="432763"/>
          </a:xfrm>
          <a:solidFill>
            <a:srgbClr val="AF82CC"/>
          </a:solidFill>
        </p:grpSpPr>
        <p:sp>
          <p:nvSpPr>
            <p:cNvPr id="167" name="Oval 166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8" name="Round Same Side Corner Rectangle 167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14" name="Group 213"/>
          <p:cNvGrpSpPr>
            <a:grpSpLocks noChangeAspect="1"/>
          </p:cNvGrpSpPr>
          <p:nvPr/>
        </p:nvGrpSpPr>
        <p:grpSpPr>
          <a:xfrm>
            <a:off x="6892849" y="4102578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215" name="Oval 214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ound Same Side Corner Rectangle 215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18" name="Group 217"/>
          <p:cNvGrpSpPr>
            <a:grpSpLocks noChangeAspect="1"/>
          </p:cNvGrpSpPr>
          <p:nvPr/>
        </p:nvGrpSpPr>
        <p:grpSpPr>
          <a:xfrm>
            <a:off x="6408444" y="3568333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219" name="Oval 218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22" name="Group 221"/>
          <p:cNvGrpSpPr>
            <a:grpSpLocks noChangeAspect="1"/>
          </p:cNvGrpSpPr>
          <p:nvPr/>
        </p:nvGrpSpPr>
        <p:grpSpPr>
          <a:xfrm>
            <a:off x="6562681" y="3746415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223" name="Oval 222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ound Same Side Corner Rectangle 223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26" name="Group 225"/>
          <p:cNvGrpSpPr>
            <a:grpSpLocks noChangeAspect="1"/>
          </p:cNvGrpSpPr>
          <p:nvPr/>
        </p:nvGrpSpPr>
        <p:grpSpPr>
          <a:xfrm>
            <a:off x="6727249" y="3924497"/>
            <a:ext cx="134614" cy="324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227" name="Oval 226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8" name="Round Same Side Corner Rectangle 227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114" name="Rectangle 113"/>
          <p:cNvSpPr/>
          <p:nvPr/>
        </p:nvSpPr>
        <p:spPr>
          <a:xfrm>
            <a:off x="10401544" y="2238244"/>
            <a:ext cx="1280760" cy="450000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18000" rIns="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13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Training</a:t>
            </a:r>
            <a:endParaRPr lang="en-US" sz="13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grpSp>
        <p:nvGrpSpPr>
          <p:cNvPr id="257" name="Group 256"/>
          <p:cNvGrpSpPr>
            <a:grpSpLocks noChangeAspect="1"/>
          </p:cNvGrpSpPr>
          <p:nvPr/>
        </p:nvGrpSpPr>
        <p:grpSpPr>
          <a:xfrm>
            <a:off x="10055564" y="1812045"/>
            <a:ext cx="130951" cy="324951"/>
            <a:chOff x="1001880" y="4330685"/>
            <a:chExt cx="163692" cy="406198"/>
          </a:xfrm>
        </p:grpSpPr>
        <p:sp>
          <p:nvSpPr>
            <p:cNvPr id="258" name="Oval 257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9" name="Freeform 258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63" name="Group 262"/>
          <p:cNvGrpSpPr>
            <a:grpSpLocks noChangeAspect="1"/>
          </p:cNvGrpSpPr>
          <p:nvPr/>
        </p:nvGrpSpPr>
        <p:grpSpPr>
          <a:xfrm>
            <a:off x="10244522" y="1812045"/>
            <a:ext cx="130951" cy="324951"/>
            <a:chOff x="1001880" y="4330685"/>
            <a:chExt cx="163692" cy="406198"/>
          </a:xfrm>
        </p:grpSpPr>
        <p:sp>
          <p:nvSpPr>
            <p:cNvPr id="264" name="Oval 263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5" name="Freeform 264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66" name="Group 265"/>
          <p:cNvGrpSpPr>
            <a:grpSpLocks noChangeAspect="1"/>
          </p:cNvGrpSpPr>
          <p:nvPr/>
        </p:nvGrpSpPr>
        <p:grpSpPr>
          <a:xfrm>
            <a:off x="10433480" y="1812045"/>
            <a:ext cx="130951" cy="324951"/>
            <a:chOff x="1001880" y="4330685"/>
            <a:chExt cx="163692" cy="406198"/>
          </a:xfrm>
        </p:grpSpPr>
        <p:sp>
          <p:nvSpPr>
            <p:cNvPr id="267" name="Oval 266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8" name="Freeform 267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69" name="Group 268"/>
          <p:cNvGrpSpPr>
            <a:grpSpLocks noChangeAspect="1"/>
          </p:cNvGrpSpPr>
          <p:nvPr/>
        </p:nvGrpSpPr>
        <p:grpSpPr>
          <a:xfrm>
            <a:off x="10622438" y="1812045"/>
            <a:ext cx="130951" cy="324951"/>
            <a:chOff x="1001880" y="4330685"/>
            <a:chExt cx="163692" cy="406198"/>
          </a:xfrm>
        </p:grpSpPr>
        <p:sp>
          <p:nvSpPr>
            <p:cNvPr id="270" name="Oval 269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1" name="Freeform 270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72" name="Group 271"/>
          <p:cNvGrpSpPr>
            <a:grpSpLocks noChangeAspect="1"/>
          </p:cNvGrpSpPr>
          <p:nvPr/>
        </p:nvGrpSpPr>
        <p:grpSpPr>
          <a:xfrm>
            <a:off x="10811396" y="1812045"/>
            <a:ext cx="130951" cy="324951"/>
            <a:chOff x="1001880" y="4330685"/>
            <a:chExt cx="163692" cy="406198"/>
          </a:xfrm>
        </p:grpSpPr>
        <p:sp>
          <p:nvSpPr>
            <p:cNvPr id="273" name="Oval 272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4" name="Freeform 273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315709" y="5479668"/>
            <a:ext cx="179802" cy="432763"/>
            <a:chOff x="1219212" y="2013403"/>
            <a:chExt cx="179802" cy="432763"/>
          </a:xfrm>
        </p:grpSpPr>
        <p:sp>
          <p:nvSpPr>
            <p:cNvPr id="376" name="Oval 375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77" name="Round Same Side Corner Rectangle 376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529457" y="5577471"/>
            <a:ext cx="179802" cy="432763"/>
            <a:chOff x="1219212" y="2013403"/>
            <a:chExt cx="179802" cy="432763"/>
          </a:xfrm>
        </p:grpSpPr>
        <p:sp>
          <p:nvSpPr>
            <p:cNvPr id="385" name="Oval 38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86" name="Round Same Side Corner Rectangle 38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749904" y="5410381"/>
            <a:ext cx="179802" cy="432763"/>
            <a:chOff x="1219212" y="2013403"/>
            <a:chExt cx="179802" cy="432763"/>
          </a:xfrm>
        </p:grpSpPr>
        <p:sp>
          <p:nvSpPr>
            <p:cNvPr id="389" name="Oval 38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0" name="Round Same Side Corner Rectangle 38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2" name="Group 391"/>
          <p:cNvGrpSpPr/>
          <p:nvPr/>
        </p:nvGrpSpPr>
        <p:grpSpPr>
          <a:xfrm>
            <a:off x="3944142" y="5572828"/>
            <a:ext cx="179802" cy="432763"/>
            <a:chOff x="1219212" y="2013403"/>
            <a:chExt cx="179802" cy="432763"/>
          </a:xfrm>
        </p:grpSpPr>
        <p:sp>
          <p:nvSpPr>
            <p:cNvPr id="393" name="Oval 39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4" name="Round Same Side Corner Rectangle 39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6" name="Group 395"/>
          <p:cNvGrpSpPr/>
          <p:nvPr/>
        </p:nvGrpSpPr>
        <p:grpSpPr>
          <a:xfrm>
            <a:off x="4159888" y="5582479"/>
            <a:ext cx="179802" cy="432763"/>
            <a:chOff x="1219212" y="2013403"/>
            <a:chExt cx="179802" cy="432763"/>
          </a:xfrm>
        </p:grpSpPr>
        <p:sp>
          <p:nvSpPr>
            <p:cNvPr id="397" name="Oval 39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8" name="Round Same Side Corner Rectangle 39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0" name="Group 399"/>
          <p:cNvGrpSpPr/>
          <p:nvPr/>
        </p:nvGrpSpPr>
        <p:grpSpPr>
          <a:xfrm>
            <a:off x="4416392" y="5454984"/>
            <a:ext cx="179802" cy="432763"/>
            <a:chOff x="1219212" y="2013403"/>
            <a:chExt cx="179802" cy="432763"/>
          </a:xfrm>
        </p:grpSpPr>
        <p:sp>
          <p:nvSpPr>
            <p:cNvPr id="401" name="Oval 40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2" name="Round Same Side Corner Rectangle 40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4657266" y="5557476"/>
            <a:ext cx="179802" cy="432763"/>
            <a:chOff x="1219212" y="2013403"/>
            <a:chExt cx="179802" cy="432763"/>
          </a:xfrm>
        </p:grpSpPr>
        <p:sp>
          <p:nvSpPr>
            <p:cNvPr id="405" name="Oval 40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6" name="Round Same Side Corner Rectangle 40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8" name="Group 407"/>
          <p:cNvGrpSpPr/>
          <p:nvPr/>
        </p:nvGrpSpPr>
        <p:grpSpPr>
          <a:xfrm>
            <a:off x="4895472" y="5434255"/>
            <a:ext cx="179802" cy="432763"/>
            <a:chOff x="1219212" y="2013403"/>
            <a:chExt cx="179802" cy="432763"/>
          </a:xfrm>
        </p:grpSpPr>
        <p:sp>
          <p:nvSpPr>
            <p:cNvPr id="409" name="Oval 40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0" name="Round Same Side Corner Rectangle 40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2" name="Group 411"/>
          <p:cNvGrpSpPr/>
          <p:nvPr/>
        </p:nvGrpSpPr>
        <p:grpSpPr>
          <a:xfrm>
            <a:off x="5106451" y="5626446"/>
            <a:ext cx="179802" cy="432763"/>
            <a:chOff x="1219212" y="2013403"/>
            <a:chExt cx="179802" cy="432763"/>
          </a:xfrm>
        </p:grpSpPr>
        <p:sp>
          <p:nvSpPr>
            <p:cNvPr id="413" name="Oval 41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4" name="Round Same Side Corner Rectangle 41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6" name="Group 415"/>
          <p:cNvGrpSpPr/>
          <p:nvPr/>
        </p:nvGrpSpPr>
        <p:grpSpPr>
          <a:xfrm>
            <a:off x="5425302" y="5476317"/>
            <a:ext cx="179802" cy="432763"/>
            <a:chOff x="1219212" y="2013403"/>
            <a:chExt cx="179802" cy="432763"/>
          </a:xfrm>
        </p:grpSpPr>
        <p:sp>
          <p:nvSpPr>
            <p:cNvPr id="417" name="Oval 41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8" name="Round Same Side Corner Rectangle 41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0" name="Group 419"/>
          <p:cNvGrpSpPr/>
          <p:nvPr/>
        </p:nvGrpSpPr>
        <p:grpSpPr>
          <a:xfrm>
            <a:off x="5852777" y="5591173"/>
            <a:ext cx="179802" cy="432763"/>
            <a:chOff x="1219212" y="2013403"/>
            <a:chExt cx="179802" cy="432763"/>
          </a:xfrm>
        </p:grpSpPr>
        <p:sp>
          <p:nvSpPr>
            <p:cNvPr id="421" name="Oval 42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2" name="Round Same Side Corner Rectangle 42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6303101" y="5429472"/>
            <a:ext cx="179802" cy="432763"/>
            <a:chOff x="1219212" y="2013403"/>
            <a:chExt cx="179802" cy="432763"/>
          </a:xfrm>
        </p:grpSpPr>
        <p:sp>
          <p:nvSpPr>
            <p:cNvPr id="429" name="Oval 42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0" name="Round Same Side Corner Rectangle 42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5638560" y="5411900"/>
            <a:ext cx="179802" cy="432763"/>
            <a:chOff x="1219212" y="2013403"/>
            <a:chExt cx="179802" cy="432763"/>
          </a:xfrm>
        </p:grpSpPr>
        <p:sp>
          <p:nvSpPr>
            <p:cNvPr id="433" name="Oval 43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4" name="Round Same Side Corner Rectangle 43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6" name="Group 435"/>
          <p:cNvGrpSpPr/>
          <p:nvPr/>
        </p:nvGrpSpPr>
        <p:grpSpPr>
          <a:xfrm>
            <a:off x="6055961" y="5412060"/>
            <a:ext cx="179802" cy="432763"/>
            <a:chOff x="1219212" y="2013403"/>
            <a:chExt cx="179802" cy="432763"/>
          </a:xfrm>
        </p:grpSpPr>
        <p:sp>
          <p:nvSpPr>
            <p:cNvPr id="437" name="Oval 43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8" name="Round Same Side Corner Rectangle 43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9" name="Rectangle 43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6494765" y="5391420"/>
            <a:ext cx="179802" cy="432763"/>
            <a:chOff x="1219212" y="2013403"/>
            <a:chExt cx="179802" cy="432763"/>
          </a:xfrm>
        </p:grpSpPr>
        <p:sp>
          <p:nvSpPr>
            <p:cNvPr id="441" name="Oval 44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2" name="Round Same Side Corner Rectangle 44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6699764" y="5568834"/>
            <a:ext cx="179802" cy="432763"/>
            <a:chOff x="1219212" y="2013403"/>
            <a:chExt cx="179802" cy="432763"/>
          </a:xfrm>
        </p:grpSpPr>
        <p:sp>
          <p:nvSpPr>
            <p:cNvPr id="445" name="Oval 44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6" name="Round Same Side Corner Rectangle 44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8" name="Group 447"/>
          <p:cNvGrpSpPr/>
          <p:nvPr/>
        </p:nvGrpSpPr>
        <p:grpSpPr>
          <a:xfrm>
            <a:off x="6957992" y="5593635"/>
            <a:ext cx="179802" cy="432763"/>
            <a:chOff x="1219212" y="2013403"/>
            <a:chExt cx="179802" cy="432763"/>
          </a:xfrm>
        </p:grpSpPr>
        <p:sp>
          <p:nvSpPr>
            <p:cNvPr id="449" name="Oval 44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50" name="Round Same Side Corner Rectangle 44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51" name="Rectangle 45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2" name="Group 451"/>
          <p:cNvGrpSpPr/>
          <p:nvPr/>
        </p:nvGrpSpPr>
        <p:grpSpPr>
          <a:xfrm>
            <a:off x="7149487" y="5374791"/>
            <a:ext cx="179802" cy="432763"/>
            <a:chOff x="1219212" y="2013403"/>
            <a:chExt cx="179802" cy="432763"/>
          </a:xfrm>
        </p:grpSpPr>
        <p:sp>
          <p:nvSpPr>
            <p:cNvPr id="453" name="Oval 45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54" name="Round Same Side Corner Rectangle 45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0" name="Group 459"/>
          <p:cNvGrpSpPr/>
          <p:nvPr/>
        </p:nvGrpSpPr>
        <p:grpSpPr>
          <a:xfrm>
            <a:off x="7404522" y="5467845"/>
            <a:ext cx="179802" cy="432763"/>
            <a:chOff x="1219212" y="2013403"/>
            <a:chExt cx="179802" cy="432763"/>
          </a:xfrm>
        </p:grpSpPr>
        <p:sp>
          <p:nvSpPr>
            <p:cNvPr id="461" name="Oval 46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62" name="Round Same Side Corner Rectangle 46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63" name="Rectangle 46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8" name="Group 467"/>
          <p:cNvGrpSpPr/>
          <p:nvPr/>
        </p:nvGrpSpPr>
        <p:grpSpPr>
          <a:xfrm>
            <a:off x="7807668" y="5418902"/>
            <a:ext cx="179802" cy="432763"/>
            <a:chOff x="1219212" y="2013403"/>
            <a:chExt cx="179802" cy="432763"/>
          </a:xfrm>
        </p:grpSpPr>
        <p:sp>
          <p:nvSpPr>
            <p:cNvPr id="469" name="Oval 46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70" name="Round Same Side Corner Rectangle 46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2" name="Group 471"/>
          <p:cNvGrpSpPr/>
          <p:nvPr/>
        </p:nvGrpSpPr>
        <p:grpSpPr>
          <a:xfrm>
            <a:off x="8062433" y="5378380"/>
            <a:ext cx="179802" cy="432763"/>
            <a:chOff x="1219212" y="2013403"/>
            <a:chExt cx="179802" cy="432763"/>
          </a:xfrm>
        </p:grpSpPr>
        <p:sp>
          <p:nvSpPr>
            <p:cNvPr id="473" name="Oval 47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74" name="Round Same Side Corner Rectangle 47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75" name="Rectangle 47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6" name="Group 475"/>
          <p:cNvGrpSpPr/>
          <p:nvPr/>
        </p:nvGrpSpPr>
        <p:grpSpPr>
          <a:xfrm>
            <a:off x="8253852" y="5635284"/>
            <a:ext cx="179802" cy="432763"/>
            <a:chOff x="1219212" y="2013403"/>
            <a:chExt cx="179802" cy="432763"/>
          </a:xfrm>
        </p:grpSpPr>
        <p:sp>
          <p:nvSpPr>
            <p:cNvPr id="477" name="Oval 47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78" name="Round Same Side Corner Rectangle 47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0" name="Group 479"/>
          <p:cNvGrpSpPr/>
          <p:nvPr/>
        </p:nvGrpSpPr>
        <p:grpSpPr>
          <a:xfrm>
            <a:off x="8470068" y="5572828"/>
            <a:ext cx="179802" cy="432763"/>
            <a:chOff x="1219212" y="2013403"/>
            <a:chExt cx="179802" cy="432763"/>
          </a:xfrm>
        </p:grpSpPr>
        <p:sp>
          <p:nvSpPr>
            <p:cNvPr id="481" name="Oval 48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82" name="Round Same Side Corner Rectangle 48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4" name="Group 483"/>
          <p:cNvGrpSpPr/>
          <p:nvPr/>
        </p:nvGrpSpPr>
        <p:grpSpPr>
          <a:xfrm>
            <a:off x="8734911" y="5411900"/>
            <a:ext cx="179802" cy="432763"/>
            <a:chOff x="1219212" y="2013403"/>
            <a:chExt cx="179802" cy="432763"/>
          </a:xfrm>
        </p:grpSpPr>
        <p:sp>
          <p:nvSpPr>
            <p:cNvPr id="485" name="Oval 48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86" name="Round Same Side Corner Rectangle 48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87" name="Rectangle 48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2" name="Group 491"/>
          <p:cNvGrpSpPr>
            <a:grpSpLocks noChangeAspect="1"/>
          </p:cNvGrpSpPr>
          <p:nvPr/>
        </p:nvGrpSpPr>
        <p:grpSpPr>
          <a:xfrm>
            <a:off x="11000354" y="1812045"/>
            <a:ext cx="130951" cy="324951"/>
            <a:chOff x="1001880" y="4330685"/>
            <a:chExt cx="163692" cy="406198"/>
          </a:xfrm>
        </p:grpSpPr>
        <p:sp>
          <p:nvSpPr>
            <p:cNvPr id="493" name="Oval 492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94" name="Freeform 493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495" name="Group 494"/>
          <p:cNvGrpSpPr>
            <a:grpSpLocks noChangeAspect="1"/>
          </p:cNvGrpSpPr>
          <p:nvPr/>
        </p:nvGrpSpPr>
        <p:grpSpPr>
          <a:xfrm>
            <a:off x="11189312" y="1812045"/>
            <a:ext cx="130951" cy="324951"/>
            <a:chOff x="1001880" y="4330685"/>
            <a:chExt cx="163692" cy="406198"/>
          </a:xfrm>
        </p:grpSpPr>
        <p:sp>
          <p:nvSpPr>
            <p:cNvPr id="496" name="Oval 495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97" name="Freeform 496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498" name="Group 497"/>
          <p:cNvGrpSpPr>
            <a:grpSpLocks noChangeAspect="1"/>
          </p:cNvGrpSpPr>
          <p:nvPr/>
        </p:nvGrpSpPr>
        <p:grpSpPr>
          <a:xfrm>
            <a:off x="11378270" y="1812045"/>
            <a:ext cx="130951" cy="324951"/>
            <a:chOff x="1001880" y="4330685"/>
            <a:chExt cx="163692" cy="406198"/>
          </a:xfrm>
        </p:grpSpPr>
        <p:sp>
          <p:nvSpPr>
            <p:cNvPr id="499" name="Oval 498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500" name="Freeform 499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501" name="Group 500"/>
          <p:cNvGrpSpPr>
            <a:grpSpLocks noChangeAspect="1"/>
          </p:cNvGrpSpPr>
          <p:nvPr/>
        </p:nvGrpSpPr>
        <p:grpSpPr>
          <a:xfrm>
            <a:off x="11567228" y="1812045"/>
            <a:ext cx="130951" cy="324951"/>
            <a:chOff x="1001880" y="4330685"/>
            <a:chExt cx="163692" cy="406198"/>
          </a:xfrm>
        </p:grpSpPr>
        <p:sp>
          <p:nvSpPr>
            <p:cNvPr id="502" name="Oval 501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503" name="Freeform 502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504" name="Group 503"/>
          <p:cNvGrpSpPr>
            <a:grpSpLocks noChangeAspect="1"/>
          </p:cNvGrpSpPr>
          <p:nvPr/>
        </p:nvGrpSpPr>
        <p:grpSpPr>
          <a:xfrm>
            <a:off x="11756189" y="1812045"/>
            <a:ext cx="130951" cy="324951"/>
            <a:chOff x="1001880" y="4330685"/>
            <a:chExt cx="163692" cy="406198"/>
          </a:xfrm>
        </p:grpSpPr>
        <p:sp>
          <p:nvSpPr>
            <p:cNvPr id="505" name="Oval 504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506" name="Freeform 505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sp>
        <p:nvSpPr>
          <p:cNvPr id="343" name="TextBox 342"/>
          <p:cNvSpPr txBox="1"/>
          <p:nvPr/>
        </p:nvSpPr>
        <p:spPr>
          <a:xfrm>
            <a:off x="78433" y="3757590"/>
            <a:ext cx="1568784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</a:t>
            </a:r>
          </a:p>
        </p:txBody>
      </p:sp>
      <p:sp>
        <p:nvSpPr>
          <p:cNvPr id="354" name="TextBox 353"/>
          <p:cNvSpPr txBox="1"/>
          <p:nvPr/>
        </p:nvSpPr>
        <p:spPr>
          <a:xfrm>
            <a:off x="78433" y="5790611"/>
            <a:ext cx="174774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population</a:t>
            </a:r>
          </a:p>
        </p:txBody>
      </p:sp>
      <p:sp>
        <p:nvSpPr>
          <p:cNvPr id="355" name="TextBox 354"/>
          <p:cNvSpPr txBox="1"/>
          <p:nvPr/>
        </p:nvSpPr>
        <p:spPr>
          <a:xfrm>
            <a:off x="78887" y="5186714"/>
            <a:ext cx="206193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subject matter </a:t>
            </a: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expert</a:t>
            </a:r>
          </a:p>
        </p:txBody>
      </p:sp>
      <p:sp>
        <p:nvSpPr>
          <p:cNvPr id="358" name="Title 5"/>
          <p:cNvSpPr txBox="1">
            <a:spLocks/>
          </p:cNvSpPr>
          <p:nvPr/>
        </p:nvSpPr>
        <p:spPr>
          <a:xfrm>
            <a:off x="-1559951" y="1832137"/>
            <a:ext cx="1415772" cy="341632"/>
          </a:xfrm>
          <a:prstGeom prst="rect">
            <a:avLst/>
          </a:prstGeom>
          <a:solidFill>
            <a:srgbClr val="004078"/>
          </a:solidFill>
        </p:spPr>
        <p:txBody>
          <a:bodyPr wrap="non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E5F2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mtClean="0"/>
              <a:t>Framework</a:t>
            </a:r>
            <a:endParaRPr lang="en-US" dirty="0"/>
          </a:p>
        </p:txBody>
      </p:sp>
      <p:sp>
        <p:nvSpPr>
          <p:cNvPr id="359" name="TextBox 358"/>
          <p:cNvSpPr txBox="1"/>
          <p:nvPr/>
        </p:nvSpPr>
        <p:spPr>
          <a:xfrm>
            <a:off x="259341" y="5432028"/>
            <a:ext cx="112577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>
              <a:spcBef>
                <a:spcPts val="900"/>
              </a:spcBef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topic </a:t>
            </a:r>
            <a:r>
              <a:rPr lang="en-GB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owner</a:t>
            </a:r>
            <a:endParaRPr lang="en-GB" sz="1600" b="1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417605" y="3670295"/>
            <a:ext cx="944790" cy="3561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Oval 487"/>
          <p:cNvSpPr/>
          <p:nvPr/>
        </p:nvSpPr>
        <p:spPr>
          <a:xfrm>
            <a:off x="10795079" y="3804676"/>
            <a:ext cx="189842" cy="71566"/>
          </a:xfrm>
          <a:prstGeom prst="ellipse">
            <a:avLst/>
          </a:prstGeom>
          <a:solidFill>
            <a:srgbClr val="41719C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c 50"/>
          <p:cNvSpPr/>
          <p:nvPr/>
        </p:nvSpPr>
        <p:spPr>
          <a:xfrm rot="1112441">
            <a:off x="10689978" y="2601126"/>
            <a:ext cx="439392" cy="1306028"/>
          </a:xfrm>
          <a:prstGeom prst="arc">
            <a:avLst>
              <a:gd name="adj1" fmla="val 16957655"/>
              <a:gd name="adj2" fmla="val 3074810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Arc 488"/>
          <p:cNvSpPr/>
          <p:nvPr/>
        </p:nvSpPr>
        <p:spPr>
          <a:xfrm rot="2662385">
            <a:off x="10122247" y="3722127"/>
            <a:ext cx="439392" cy="1053498"/>
          </a:xfrm>
          <a:prstGeom prst="arc">
            <a:avLst>
              <a:gd name="adj1" fmla="val 19616556"/>
              <a:gd name="adj2" fmla="val 4047990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c 55"/>
          <p:cNvSpPr/>
          <p:nvPr/>
        </p:nvSpPr>
        <p:spPr>
          <a:xfrm>
            <a:off x="8020423" y="2920274"/>
            <a:ext cx="2657088" cy="1706216"/>
          </a:xfrm>
          <a:prstGeom prst="arc">
            <a:avLst>
              <a:gd name="adj1" fmla="val 18222131"/>
              <a:gd name="adj2" fmla="val 21061852"/>
            </a:avLst>
          </a:prstGeom>
          <a:ln>
            <a:prstDash val="dash"/>
            <a:head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0" name="Straight Connector 489"/>
          <p:cNvCxnSpPr>
            <a:stCxn id="10" idx="2"/>
            <a:endCxn id="114" idx="0"/>
          </p:cNvCxnSpPr>
          <p:nvPr/>
        </p:nvCxnSpPr>
        <p:spPr>
          <a:xfrm>
            <a:off x="10974790" y="1707346"/>
            <a:ext cx="0" cy="530898"/>
          </a:xfrm>
          <a:prstGeom prst="line">
            <a:avLst/>
          </a:prstGeom>
          <a:noFill/>
          <a:ln w="9525" cap="flat">
            <a:solidFill>
              <a:srgbClr val="004078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4852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0.83529 -0.1895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58" y="-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0.81015 -0.45533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08" y="-2277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8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9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33333E-6 L 0.2901 -0.29514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5" y="-14769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6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7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900"/>
                            </p:stCondLst>
                            <p:childTnLst>
                              <p:par>
                                <p:cTn id="1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1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2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30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400"/>
                            </p:stCondLst>
                            <p:childTnLst>
                              <p:par>
                                <p:cTn id="1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500"/>
                            </p:stCondLst>
                            <p:childTnLst>
                              <p:par>
                                <p:cTn id="1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2362 -0.00231 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0" y="-116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00"/>
                            </p:stCondLst>
                            <p:childTnLst>
                              <p:par>
                                <p:cTn id="1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00"/>
                            </p:stCondLst>
                            <p:childTnLst>
                              <p:par>
                                <p:cTn id="1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00"/>
                            </p:stCondLst>
                            <p:childTnLst>
                              <p:par>
                                <p:cTn id="1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100"/>
                            </p:stCondLst>
                            <p:childTnLst>
                              <p:par>
                                <p:cTn id="2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3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400"/>
                            </p:stCondLst>
                            <p:childTnLst>
                              <p:par>
                                <p:cTn id="2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700"/>
                            </p:stCondLst>
                            <p:childTnLst>
                              <p:par>
                                <p:cTn id="2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800"/>
                            </p:stCondLst>
                            <p:childTnLst>
                              <p:par>
                                <p:cTn id="2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900"/>
                            </p:stCondLst>
                            <p:childTnLst>
                              <p:par>
                                <p:cTn id="2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100"/>
                            </p:stCondLst>
                            <p:childTnLst>
                              <p:par>
                                <p:cTn id="2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200"/>
                            </p:stCondLst>
                            <p:childTnLst>
                              <p:par>
                                <p:cTn id="2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400"/>
                            </p:stCondLst>
                            <p:childTnLst>
                              <p:par>
                                <p:cTn id="2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500"/>
                            </p:stCondLst>
                            <p:childTnLst>
                              <p:par>
                                <p:cTn id="2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600"/>
                            </p:stCondLst>
                            <p:childTnLst>
                              <p:par>
                                <p:cTn id="2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2700"/>
                            </p:stCondLst>
                            <p:childTnLst>
                              <p:par>
                                <p:cTn id="2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800"/>
                            </p:stCondLst>
                            <p:childTnLst>
                              <p:par>
                                <p:cTn id="2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" grpId="0" animBg="1"/>
      <p:bldP spid="466" grpId="0" animBg="1"/>
      <p:bldP spid="106" grpId="0" animBg="1"/>
      <p:bldP spid="107" grpId="0"/>
      <p:bldP spid="114" grpId="0" animBg="1"/>
      <p:bldP spid="343" grpId="0"/>
      <p:bldP spid="343" grpId="1"/>
      <p:bldP spid="354" grpId="0"/>
      <p:bldP spid="354" grpId="1"/>
      <p:bldP spid="355" grpId="0"/>
      <p:bldP spid="355" grpId="1"/>
      <p:bldP spid="359" grpId="0"/>
      <p:bldP spid="359" grpId="1"/>
      <p:bldP spid="4" grpId="0" animBg="1"/>
      <p:bldP spid="488" grpId="0" animBg="1"/>
      <p:bldP spid="51" grpId="0" animBg="1"/>
      <p:bldP spid="489" grpId="0" animBg="1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/>
              <a:t>Boundary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808354" cy="230832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 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education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cultural background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expectations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work experience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duration of stay at CERN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status at CERN</a:t>
            </a:r>
          </a:p>
          <a:p>
            <a:pPr marL="533400" indent="-171450">
              <a:buFont typeface="Wingdings" charset="2"/>
              <a:buChar char="à"/>
            </a:pPr>
            <a:r>
              <a:rPr lang="en-US" sz="12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staff / user / industrial support / visitor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job at CERN</a:t>
            </a:r>
          </a:p>
          <a:p>
            <a:pPr marL="542925" indent="-180975">
              <a:buFont typeface="Wingdings" charset="2"/>
              <a:buChar char="à"/>
            </a:pPr>
            <a:r>
              <a:rPr lang="en-US" sz="12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risk assessment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01544" y="2238244"/>
            <a:ext cx="1280760" cy="450000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18000" rIns="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13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Training</a:t>
            </a:r>
            <a:endParaRPr lang="en-US" sz="13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286" name="Group 285"/>
          <p:cNvGrpSpPr/>
          <p:nvPr/>
        </p:nvGrpSpPr>
        <p:grpSpPr>
          <a:xfrm>
            <a:off x="3315709" y="5479668"/>
            <a:ext cx="179802" cy="432763"/>
            <a:chOff x="1219212" y="2013403"/>
            <a:chExt cx="179802" cy="432763"/>
          </a:xfrm>
        </p:grpSpPr>
        <p:sp>
          <p:nvSpPr>
            <p:cNvPr id="287" name="Oval 28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8" name="Round Same Side Corner Rectangle 28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90" name="Group 289"/>
          <p:cNvGrpSpPr/>
          <p:nvPr/>
        </p:nvGrpSpPr>
        <p:grpSpPr>
          <a:xfrm>
            <a:off x="3529457" y="5577471"/>
            <a:ext cx="179802" cy="432763"/>
            <a:chOff x="1219212" y="2013403"/>
            <a:chExt cx="179802" cy="432763"/>
          </a:xfrm>
        </p:grpSpPr>
        <p:sp>
          <p:nvSpPr>
            <p:cNvPr id="291" name="Oval 29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92" name="Round Same Side Corner Rectangle 29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3749904" y="5410381"/>
            <a:ext cx="179802" cy="432763"/>
            <a:chOff x="1219212" y="2013403"/>
            <a:chExt cx="179802" cy="432763"/>
          </a:xfrm>
        </p:grpSpPr>
        <p:sp>
          <p:nvSpPr>
            <p:cNvPr id="295" name="Oval 29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96" name="Round Same Side Corner Rectangle 29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3944142" y="5572828"/>
            <a:ext cx="179802" cy="432763"/>
            <a:chOff x="1219212" y="2013403"/>
            <a:chExt cx="179802" cy="432763"/>
          </a:xfrm>
        </p:grpSpPr>
        <p:sp>
          <p:nvSpPr>
            <p:cNvPr id="299" name="Oval 29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0" name="Round Same Side Corner Rectangle 29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1" name="Rectangle 30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4159888" y="5582479"/>
            <a:ext cx="179802" cy="432763"/>
            <a:chOff x="1219212" y="2013403"/>
            <a:chExt cx="179802" cy="432763"/>
          </a:xfrm>
        </p:grpSpPr>
        <p:sp>
          <p:nvSpPr>
            <p:cNvPr id="303" name="Oval 30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4" name="Round Same Side Corner Rectangle 30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5" name="Rectangle 30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06" name="Group 305"/>
          <p:cNvGrpSpPr/>
          <p:nvPr/>
        </p:nvGrpSpPr>
        <p:grpSpPr>
          <a:xfrm>
            <a:off x="4416392" y="5454984"/>
            <a:ext cx="179802" cy="432763"/>
            <a:chOff x="1219212" y="2013403"/>
            <a:chExt cx="179802" cy="432763"/>
          </a:xfrm>
        </p:grpSpPr>
        <p:sp>
          <p:nvSpPr>
            <p:cNvPr id="307" name="Oval 30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8" name="Round Same Side Corner Rectangle 30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10" name="Group 309"/>
          <p:cNvGrpSpPr/>
          <p:nvPr/>
        </p:nvGrpSpPr>
        <p:grpSpPr>
          <a:xfrm>
            <a:off x="4657266" y="5557476"/>
            <a:ext cx="179802" cy="432763"/>
            <a:chOff x="1219212" y="2013403"/>
            <a:chExt cx="179802" cy="432763"/>
          </a:xfrm>
        </p:grpSpPr>
        <p:sp>
          <p:nvSpPr>
            <p:cNvPr id="311" name="Oval 31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2" name="Round Same Side Corner Rectangle 31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3" name="Rectangle 31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4895472" y="5434255"/>
            <a:ext cx="179802" cy="432763"/>
            <a:chOff x="1219212" y="2013403"/>
            <a:chExt cx="179802" cy="432763"/>
          </a:xfrm>
        </p:grpSpPr>
        <p:sp>
          <p:nvSpPr>
            <p:cNvPr id="315" name="Oval 31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6" name="Round Same Side Corner Rectangle 31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5106451" y="5626446"/>
            <a:ext cx="179802" cy="432763"/>
            <a:chOff x="1219212" y="2013403"/>
            <a:chExt cx="179802" cy="432763"/>
          </a:xfrm>
        </p:grpSpPr>
        <p:sp>
          <p:nvSpPr>
            <p:cNvPr id="319" name="Oval 31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20" name="Round Same Side Corner Rectangle 31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5425302" y="5476317"/>
            <a:ext cx="179802" cy="432763"/>
            <a:chOff x="1219212" y="2013403"/>
            <a:chExt cx="179802" cy="432763"/>
          </a:xfrm>
        </p:grpSpPr>
        <p:sp>
          <p:nvSpPr>
            <p:cNvPr id="323" name="Oval 32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24" name="Round Same Side Corner Rectangle 32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5852777" y="5591173"/>
            <a:ext cx="179802" cy="432763"/>
            <a:chOff x="1219212" y="2013403"/>
            <a:chExt cx="179802" cy="432763"/>
          </a:xfrm>
        </p:grpSpPr>
        <p:sp>
          <p:nvSpPr>
            <p:cNvPr id="327" name="Oval 32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28" name="Round Same Side Corner Rectangle 32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6303101" y="5429472"/>
            <a:ext cx="179802" cy="432763"/>
            <a:chOff x="1219212" y="2013403"/>
            <a:chExt cx="179802" cy="432763"/>
          </a:xfrm>
        </p:grpSpPr>
        <p:sp>
          <p:nvSpPr>
            <p:cNvPr id="331" name="Oval 33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2" name="Round Same Side Corner Rectangle 33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5638560" y="5411900"/>
            <a:ext cx="179802" cy="432763"/>
            <a:chOff x="1219212" y="2013403"/>
            <a:chExt cx="179802" cy="432763"/>
          </a:xfrm>
        </p:grpSpPr>
        <p:sp>
          <p:nvSpPr>
            <p:cNvPr id="335" name="Oval 33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6" name="Round Same Side Corner Rectangle 33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38" name="Group 337"/>
          <p:cNvGrpSpPr/>
          <p:nvPr/>
        </p:nvGrpSpPr>
        <p:grpSpPr>
          <a:xfrm>
            <a:off x="6055961" y="5412060"/>
            <a:ext cx="179802" cy="432763"/>
            <a:chOff x="1219212" y="2013403"/>
            <a:chExt cx="179802" cy="432763"/>
          </a:xfrm>
        </p:grpSpPr>
        <p:sp>
          <p:nvSpPr>
            <p:cNvPr id="339" name="Oval 33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0" name="Round Same Side Corner Rectangle 33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6494765" y="5391420"/>
            <a:ext cx="179802" cy="432763"/>
            <a:chOff x="1219212" y="2013403"/>
            <a:chExt cx="179802" cy="432763"/>
          </a:xfrm>
        </p:grpSpPr>
        <p:sp>
          <p:nvSpPr>
            <p:cNvPr id="343" name="Oval 34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4" name="Round Same Side Corner Rectangle 34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46" name="Group 345"/>
          <p:cNvGrpSpPr/>
          <p:nvPr/>
        </p:nvGrpSpPr>
        <p:grpSpPr>
          <a:xfrm>
            <a:off x="6699764" y="5568834"/>
            <a:ext cx="179802" cy="432763"/>
            <a:chOff x="1219212" y="2013403"/>
            <a:chExt cx="179802" cy="432763"/>
          </a:xfrm>
        </p:grpSpPr>
        <p:sp>
          <p:nvSpPr>
            <p:cNvPr id="347" name="Oval 34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8" name="Round Same Side Corner Rectangle 34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50" name="Group 349"/>
          <p:cNvGrpSpPr/>
          <p:nvPr/>
        </p:nvGrpSpPr>
        <p:grpSpPr>
          <a:xfrm>
            <a:off x="6957992" y="5593635"/>
            <a:ext cx="179802" cy="432763"/>
            <a:chOff x="1219212" y="2013403"/>
            <a:chExt cx="179802" cy="432763"/>
          </a:xfrm>
        </p:grpSpPr>
        <p:sp>
          <p:nvSpPr>
            <p:cNvPr id="351" name="Oval 35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52" name="Round Same Side Corner Rectangle 35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54" name="Group 353"/>
          <p:cNvGrpSpPr/>
          <p:nvPr/>
        </p:nvGrpSpPr>
        <p:grpSpPr>
          <a:xfrm>
            <a:off x="7149487" y="5374791"/>
            <a:ext cx="179802" cy="432763"/>
            <a:chOff x="1219212" y="2013403"/>
            <a:chExt cx="179802" cy="432763"/>
          </a:xfrm>
        </p:grpSpPr>
        <p:sp>
          <p:nvSpPr>
            <p:cNvPr id="355" name="Oval 35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56" name="Round Same Side Corner Rectangle 35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7404522" y="5467845"/>
            <a:ext cx="179802" cy="432763"/>
            <a:chOff x="1219212" y="2013403"/>
            <a:chExt cx="179802" cy="432763"/>
          </a:xfrm>
        </p:grpSpPr>
        <p:sp>
          <p:nvSpPr>
            <p:cNvPr id="359" name="Oval 35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60" name="Round Same Side Corner Rectangle 35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7807668" y="5418902"/>
            <a:ext cx="179802" cy="432763"/>
            <a:chOff x="1219212" y="2013403"/>
            <a:chExt cx="179802" cy="432763"/>
          </a:xfrm>
        </p:grpSpPr>
        <p:sp>
          <p:nvSpPr>
            <p:cNvPr id="363" name="Oval 362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64" name="Round Same Side Corner Rectangle 363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66" name="Group 365"/>
          <p:cNvGrpSpPr/>
          <p:nvPr/>
        </p:nvGrpSpPr>
        <p:grpSpPr>
          <a:xfrm>
            <a:off x="8062433" y="5378380"/>
            <a:ext cx="179802" cy="432763"/>
            <a:chOff x="1219212" y="2013403"/>
            <a:chExt cx="179802" cy="432763"/>
          </a:xfrm>
        </p:grpSpPr>
        <p:sp>
          <p:nvSpPr>
            <p:cNvPr id="367" name="Oval 366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68" name="Round Same Side Corner Rectangle 367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8253852" y="5635284"/>
            <a:ext cx="179802" cy="432763"/>
            <a:chOff x="1219212" y="2013403"/>
            <a:chExt cx="179802" cy="432763"/>
          </a:xfrm>
        </p:grpSpPr>
        <p:sp>
          <p:nvSpPr>
            <p:cNvPr id="371" name="Oval 370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72" name="Round Same Side Corner Rectangle 371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74" name="Group 373"/>
          <p:cNvGrpSpPr/>
          <p:nvPr/>
        </p:nvGrpSpPr>
        <p:grpSpPr>
          <a:xfrm>
            <a:off x="8470068" y="5572828"/>
            <a:ext cx="179802" cy="432763"/>
            <a:chOff x="1219212" y="2013403"/>
            <a:chExt cx="179802" cy="432763"/>
          </a:xfrm>
        </p:grpSpPr>
        <p:sp>
          <p:nvSpPr>
            <p:cNvPr id="375" name="Oval 374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76" name="Round Same Side Corner Rectangle 375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78" name="Group 377"/>
          <p:cNvGrpSpPr/>
          <p:nvPr/>
        </p:nvGrpSpPr>
        <p:grpSpPr>
          <a:xfrm>
            <a:off x="8734911" y="5411900"/>
            <a:ext cx="179802" cy="432763"/>
            <a:chOff x="1219212" y="2013403"/>
            <a:chExt cx="179802" cy="432763"/>
          </a:xfrm>
        </p:grpSpPr>
        <p:sp>
          <p:nvSpPr>
            <p:cNvPr id="379" name="Oval 378"/>
            <p:cNvSpPr/>
            <p:nvPr/>
          </p:nvSpPr>
          <p:spPr>
            <a:xfrm>
              <a:off x="1245737" y="201340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80" name="Round Same Side Corner Rectangle 379"/>
            <p:cNvSpPr/>
            <p:nvPr/>
          </p:nvSpPr>
          <p:spPr>
            <a:xfrm>
              <a:off x="1219212" y="214959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1256378" y="230759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179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30221 0.0884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17" y="4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-0.00534 -0.553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2768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0611 -0.5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2838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-0.00755 -0.5432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-2717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-0.00612 -0.56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283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85185E-6 L -0.07448 -0.499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250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7864 -0.481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2" y="-2409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08229 -0.4960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5" y="-2481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0.0845 -0.4780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2" y="-2391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85185E-6 L -0.15208 -0.4365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2182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0139 L -0.16171 -0.4148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86" y="-2067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0231 L -0.16315 -0.4319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4" y="-217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0.00278 L -0.23372 -0.3405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93" y="-1689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0232 L -0.16276 -0.4057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38" y="-2041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0.00093 L -0.22995 -0.3384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-1696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00209 L -0.23216 -0.3342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9" y="-1682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0208 L -0.23255 -0.3601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28" y="-1791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3039 -0.2958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95" y="-1479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22222E-6 L -0.30273 -0.263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56" y="-1319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0.30716 -0.2773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5" y="-1386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.00069 L -0.32331 -0.2694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72" y="-1351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-0.39453 -0.1951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27" y="-976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139 L -0.39375 -0.2324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4" y="-1155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208 L -0.39466 -0.2231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01" y="-1127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1.85185E-6 L -0.39935 -0.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87" y="-100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35" grpId="0" animBg="1"/>
      <p:bldP spid="38" grpId="0"/>
      <p:bldP spid="2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/>
              <a:t>Boundary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3491810" cy="800219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l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earner fully operational after training,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only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q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uality of training important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7" name="Group 246"/>
          <p:cNvGrpSpPr/>
          <p:nvPr/>
        </p:nvGrpSpPr>
        <p:grpSpPr>
          <a:xfrm>
            <a:off x="10693781" y="3098133"/>
            <a:ext cx="179802" cy="432763"/>
            <a:chOff x="3659949" y="2626488"/>
            <a:chExt cx="179802" cy="432763"/>
          </a:xfrm>
        </p:grpSpPr>
        <p:sp>
          <p:nvSpPr>
            <p:cNvPr id="248" name="Oval 247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9" name="Round Same Side Corner Rectangle 248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1305259" y="3098133"/>
            <a:ext cx="179802" cy="432763"/>
            <a:chOff x="3863775" y="3098133"/>
            <a:chExt cx="179802" cy="432763"/>
          </a:xfrm>
        </p:grpSpPr>
        <p:sp>
          <p:nvSpPr>
            <p:cNvPr id="252" name="Oval 251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3" name="Round Same Side Corner Rectangle 252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11305259" y="2626488"/>
            <a:ext cx="179802" cy="432763"/>
            <a:chOff x="3863775" y="2626488"/>
            <a:chExt cx="179802" cy="432763"/>
          </a:xfrm>
        </p:grpSpPr>
        <p:sp>
          <p:nvSpPr>
            <p:cNvPr id="256" name="Oval 255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7" name="Round Same Side Corner Rectangle 256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0897608" y="2626488"/>
            <a:ext cx="179802" cy="432763"/>
            <a:chOff x="3252297" y="3098133"/>
            <a:chExt cx="179802" cy="432763"/>
          </a:xfrm>
        </p:grpSpPr>
        <p:sp>
          <p:nvSpPr>
            <p:cNvPr id="260" name="Oval 259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1" name="Round Same Side Corner Rectangle 260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11101433" y="3098133"/>
            <a:ext cx="179802" cy="432763"/>
            <a:chOff x="3659949" y="3098133"/>
            <a:chExt cx="179802" cy="432763"/>
          </a:xfrm>
        </p:grpSpPr>
        <p:sp>
          <p:nvSpPr>
            <p:cNvPr id="268" name="Oval 267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9" name="Round Same Side Corner Rectangle 268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11094390" y="2626488"/>
            <a:ext cx="179802" cy="432763"/>
            <a:chOff x="3456124" y="2626488"/>
            <a:chExt cx="179802" cy="432763"/>
          </a:xfrm>
        </p:grpSpPr>
        <p:sp>
          <p:nvSpPr>
            <p:cNvPr id="272" name="Oval 27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3" name="Round Same Side Corner Rectangle 27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0693781" y="1683872"/>
            <a:ext cx="179802" cy="432763"/>
            <a:chOff x="3252297" y="1683872"/>
            <a:chExt cx="179802" cy="432763"/>
          </a:xfrm>
        </p:grpSpPr>
        <p:sp>
          <p:nvSpPr>
            <p:cNvPr id="276" name="Oval 275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7" name="Round Same Side Corner Rectangle 276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11101433" y="1683872"/>
            <a:ext cx="179802" cy="432763"/>
            <a:chOff x="3659949" y="1683872"/>
            <a:chExt cx="179802" cy="432763"/>
          </a:xfrm>
        </p:grpSpPr>
        <p:sp>
          <p:nvSpPr>
            <p:cNvPr id="280" name="Oval 279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1" name="Round Same Side Corner Rectangle 280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11305259" y="2155517"/>
            <a:ext cx="179802" cy="432763"/>
            <a:chOff x="3863775" y="2155517"/>
            <a:chExt cx="179802" cy="432763"/>
          </a:xfrm>
        </p:grpSpPr>
        <p:sp>
          <p:nvSpPr>
            <p:cNvPr id="284" name="Oval 283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5" name="Round Same Side Corner Rectangle 284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11305259" y="1683872"/>
            <a:ext cx="179802" cy="432763"/>
            <a:chOff x="3863775" y="1683872"/>
            <a:chExt cx="179802" cy="432763"/>
          </a:xfrm>
        </p:grpSpPr>
        <p:sp>
          <p:nvSpPr>
            <p:cNvPr id="394" name="Oval 393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5" name="Round Same Side Corner Rectangle 394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10693781" y="2155517"/>
            <a:ext cx="179802" cy="432763"/>
            <a:chOff x="3252297" y="2155517"/>
            <a:chExt cx="179802" cy="432763"/>
          </a:xfrm>
        </p:grpSpPr>
        <p:sp>
          <p:nvSpPr>
            <p:cNvPr id="398" name="Oval 397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9" name="Round Same Side Corner Rectangle 398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10693780" y="2626488"/>
            <a:ext cx="179802" cy="432763"/>
            <a:chOff x="3456124" y="2155517"/>
            <a:chExt cx="179802" cy="432763"/>
          </a:xfrm>
        </p:grpSpPr>
        <p:sp>
          <p:nvSpPr>
            <p:cNvPr id="402" name="Oval 401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3" name="Round Same Side Corner Rectangle 402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10897608" y="2155517"/>
            <a:ext cx="179802" cy="432763"/>
            <a:chOff x="3659949" y="2155517"/>
            <a:chExt cx="179802" cy="432763"/>
          </a:xfrm>
        </p:grpSpPr>
        <p:sp>
          <p:nvSpPr>
            <p:cNvPr id="406" name="Oval 405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7" name="Round Same Side Corner Rectangle 406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897608" y="1683872"/>
            <a:ext cx="179802" cy="432763"/>
            <a:chOff x="3456124" y="1683872"/>
            <a:chExt cx="179802" cy="432763"/>
          </a:xfrm>
        </p:grpSpPr>
        <p:sp>
          <p:nvSpPr>
            <p:cNvPr id="410" name="Oval 409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1" name="Round Same Side Corner Rectangle 410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10693781" y="3569105"/>
            <a:ext cx="179802" cy="432763"/>
            <a:chOff x="3252297" y="3569105"/>
            <a:chExt cx="179802" cy="432763"/>
          </a:xfrm>
        </p:grpSpPr>
        <p:sp>
          <p:nvSpPr>
            <p:cNvPr id="414" name="Oval 413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5" name="Round Same Side Corner Rectangle 414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11101433" y="4040750"/>
            <a:ext cx="179802" cy="432763"/>
            <a:chOff x="3659949" y="3569105"/>
            <a:chExt cx="179802" cy="432763"/>
          </a:xfrm>
        </p:grpSpPr>
        <p:sp>
          <p:nvSpPr>
            <p:cNvPr id="418" name="Oval 417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9" name="Round Same Side Corner Rectangle 418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10693781" y="4040750"/>
            <a:ext cx="179802" cy="432763"/>
            <a:chOff x="3863775" y="4040750"/>
            <a:chExt cx="179802" cy="432763"/>
          </a:xfrm>
        </p:grpSpPr>
        <p:sp>
          <p:nvSpPr>
            <p:cNvPr id="422" name="Oval 421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3" name="Round Same Side Corner Rectangle 422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11101433" y="3569105"/>
            <a:ext cx="179802" cy="432763"/>
            <a:chOff x="3863775" y="3569105"/>
            <a:chExt cx="179802" cy="432763"/>
          </a:xfrm>
        </p:grpSpPr>
        <p:sp>
          <p:nvSpPr>
            <p:cNvPr id="426" name="Oval 425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7" name="Round Same Side Corner Rectangle 426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11305259" y="3569105"/>
            <a:ext cx="179802" cy="432763"/>
            <a:chOff x="3252297" y="4040750"/>
            <a:chExt cx="179802" cy="432763"/>
          </a:xfrm>
        </p:grpSpPr>
        <p:sp>
          <p:nvSpPr>
            <p:cNvPr id="430" name="Oval 429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1" name="Round Same Side Corner Rectangle 430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10897608" y="4040750"/>
            <a:ext cx="179802" cy="432763"/>
            <a:chOff x="3456124" y="4040750"/>
            <a:chExt cx="179802" cy="432763"/>
          </a:xfrm>
        </p:grpSpPr>
        <p:sp>
          <p:nvSpPr>
            <p:cNvPr id="434" name="Oval 4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5" name="Round Same Side Corner Rectangle 4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11305259" y="4040750"/>
            <a:ext cx="179802" cy="432763"/>
            <a:chOff x="3659949" y="4040750"/>
            <a:chExt cx="179802" cy="432763"/>
          </a:xfrm>
        </p:grpSpPr>
        <p:sp>
          <p:nvSpPr>
            <p:cNvPr id="438" name="Oval 437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9" name="Round Same Side Corner Rectangle 438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10897608" y="3569105"/>
            <a:ext cx="179802" cy="432763"/>
            <a:chOff x="3456124" y="3569105"/>
            <a:chExt cx="179802" cy="432763"/>
          </a:xfrm>
        </p:grpSpPr>
        <p:sp>
          <p:nvSpPr>
            <p:cNvPr id="442" name="Oval 441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3" name="Round Same Side Corner Rectangle 442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0698033" y="1653822"/>
            <a:ext cx="165590" cy="465369"/>
            <a:chOff x="10698033" y="1653822"/>
            <a:chExt cx="165590" cy="465369"/>
          </a:xfrm>
        </p:grpSpPr>
        <p:grpSp>
          <p:nvGrpSpPr>
            <p:cNvPr id="50" name="Group 49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448" name="Rectangle 4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449" name="Pie 4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0" name="Rounded Rectangle 44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 Same Side Corner Rectangle 4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8" name="Group 507"/>
          <p:cNvGrpSpPr/>
          <p:nvPr/>
        </p:nvGrpSpPr>
        <p:grpSpPr>
          <a:xfrm>
            <a:off x="10698033" y="2129869"/>
            <a:ext cx="165590" cy="465369"/>
            <a:chOff x="10698033" y="1653822"/>
            <a:chExt cx="165590" cy="465369"/>
          </a:xfrm>
        </p:grpSpPr>
        <p:grpSp>
          <p:nvGrpSpPr>
            <p:cNvPr id="509" name="Group 50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2" name="Rectangle 51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3" name="Pie 51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0" name="Rounded Rectangle 50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 Same Side Corner Rectangle 51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10698033" y="2598272"/>
            <a:ext cx="165590" cy="465369"/>
            <a:chOff x="10698033" y="1653822"/>
            <a:chExt cx="165590" cy="465369"/>
          </a:xfrm>
        </p:grpSpPr>
        <p:grpSp>
          <p:nvGrpSpPr>
            <p:cNvPr id="515" name="Group 51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8" name="Rectangle 51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9" name="Pie 51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6" name="Rounded Rectangle 51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 Same Side Corner Rectangle 51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0" name="Group 519"/>
          <p:cNvGrpSpPr/>
          <p:nvPr/>
        </p:nvGrpSpPr>
        <p:grpSpPr>
          <a:xfrm>
            <a:off x="10698033" y="3067200"/>
            <a:ext cx="165590" cy="465369"/>
            <a:chOff x="10698033" y="1653822"/>
            <a:chExt cx="165590" cy="465369"/>
          </a:xfrm>
        </p:grpSpPr>
        <p:grpSp>
          <p:nvGrpSpPr>
            <p:cNvPr id="521" name="Group 52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25" name="Pie 52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2" name="Rounded Rectangle 52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 Same Side Corner Rectangle 52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6" name="Group 525"/>
          <p:cNvGrpSpPr/>
          <p:nvPr/>
        </p:nvGrpSpPr>
        <p:grpSpPr>
          <a:xfrm>
            <a:off x="10698033" y="3537854"/>
            <a:ext cx="165590" cy="465369"/>
            <a:chOff x="10698033" y="1653822"/>
            <a:chExt cx="165590" cy="465369"/>
          </a:xfrm>
        </p:grpSpPr>
        <p:grpSp>
          <p:nvGrpSpPr>
            <p:cNvPr id="527" name="Group 52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0" name="Rectangle 52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1" name="Pie 53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8" name="Rounded Rectangle 52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 Same Side Corner Rectangle 52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2" name="Group 531"/>
          <p:cNvGrpSpPr/>
          <p:nvPr/>
        </p:nvGrpSpPr>
        <p:grpSpPr>
          <a:xfrm>
            <a:off x="10698033" y="4010214"/>
            <a:ext cx="165590" cy="465369"/>
            <a:chOff x="10698033" y="1653822"/>
            <a:chExt cx="165590" cy="465369"/>
          </a:xfrm>
        </p:grpSpPr>
        <p:grpSp>
          <p:nvGrpSpPr>
            <p:cNvPr id="533" name="Group 53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7" name="Pie 53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4" name="Rounded Rectangle 53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 Same Side Corner Rectangle 53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8" name="Group 537"/>
          <p:cNvGrpSpPr/>
          <p:nvPr/>
        </p:nvGrpSpPr>
        <p:grpSpPr>
          <a:xfrm>
            <a:off x="10901179" y="1653822"/>
            <a:ext cx="165590" cy="465369"/>
            <a:chOff x="10698033" y="1653822"/>
            <a:chExt cx="165590" cy="465369"/>
          </a:xfrm>
        </p:grpSpPr>
        <p:grpSp>
          <p:nvGrpSpPr>
            <p:cNvPr id="539" name="Group 53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2" name="Rectangle 54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3" name="Pie 54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0" name="Rounded Rectangle 53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 Same Side Corner Rectangle 54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4" name="Group 543"/>
          <p:cNvGrpSpPr/>
          <p:nvPr/>
        </p:nvGrpSpPr>
        <p:grpSpPr>
          <a:xfrm>
            <a:off x="10901179" y="2129869"/>
            <a:ext cx="165590" cy="465369"/>
            <a:chOff x="10698033" y="1653822"/>
            <a:chExt cx="165590" cy="465369"/>
          </a:xfrm>
        </p:grpSpPr>
        <p:grpSp>
          <p:nvGrpSpPr>
            <p:cNvPr id="545" name="Group 54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9" name="Pie 5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6" name="Rounded Rectangle 54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 Same Side Corner Rectangle 54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0" name="Group 549"/>
          <p:cNvGrpSpPr/>
          <p:nvPr/>
        </p:nvGrpSpPr>
        <p:grpSpPr>
          <a:xfrm>
            <a:off x="10901179" y="2598272"/>
            <a:ext cx="165590" cy="465369"/>
            <a:chOff x="10698033" y="1653822"/>
            <a:chExt cx="165590" cy="465369"/>
          </a:xfrm>
        </p:grpSpPr>
        <p:grpSp>
          <p:nvGrpSpPr>
            <p:cNvPr id="551" name="Group 55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54" name="Rectangle 55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55" name="Pie 55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2" name="Rounded Rectangle 55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 Same Side Corner Rectangle 55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10901179" y="3537854"/>
            <a:ext cx="165590" cy="465369"/>
            <a:chOff x="10698033" y="1653822"/>
            <a:chExt cx="165590" cy="465369"/>
          </a:xfrm>
        </p:grpSpPr>
        <p:grpSp>
          <p:nvGrpSpPr>
            <p:cNvPr id="563" name="Group 56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66" name="Rectangle 56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67" name="Pie 56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4" name="Rounded Rectangle 56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 Same Side Corner Rectangle 5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10901179" y="4010214"/>
            <a:ext cx="165590" cy="465369"/>
            <a:chOff x="10698033" y="1653822"/>
            <a:chExt cx="165590" cy="465369"/>
          </a:xfrm>
        </p:grpSpPr>
        <p:grpSp>
          <p:nvGrpSpPr>
            <p:cNvPr id="569" name="Group 56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2" name="Rectangle 57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3" name="Pie 57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0" name="Rounded Rectangle 56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 Same Side Corner Rectangle 57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11107024" y="1653822"/>
            <a:ext cx="165590" cy="465369"/>
            <a:chOff x="10698033" y="1653822"/>
            <a:chExt cx="165590" cy="465369"/>
          </a:xfrm>
        </p:grpSpPr>
        <p:grpSp>
          <p:nvGrpSpPr>
            <p:cNvPr id="575" name="Group 57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8" name="Rectangle 57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9" name="Pie 57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6" name="Rounded Rectangle 57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 Same Side Corner Rectangle 57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11107024" y="2598272"/>
            <a:ext cx="165590" cy="465369"/>
            <a:chOff x="10698033" y="1653822"/>
            <a:chExt cx="165590" cy="465369"/>
          </a:xfrm>
        </p:grpSpPr>
        <p:grpSp>
          <p:nvGrpSpPr>
            <p:cNvPr id="587" name="Group 58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0" name="Rectangle 58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1" name="Pie 59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88" name="Rounded Rectangle 58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 Same Side Corner Rectangle 58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11107024" y="3067200"/>
            <a:ext cx="165590" cy="465369"/>
            <a:chOff x="10698033" y="1653822"/>
            <a:chExt cx="165590" cy="465369"/>
          </a:xfrm>
        </p:grpSpPr>
        <p:grpSp>
          <p:nvGrpSpPr>
            <p:cNvPr id="593" name="Group 59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6" name="Rectangle 59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7" name="Pie 59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4" name="Rounded Rectangle 59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ound Same Side Corner Rectangle 59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11107024" y="3537854"/>
            <a:ext cx="165590" cy="465369"/>
            <a:chOff x="10698033" y="1653822"/>
            <a:chExt cx="165590" cy="465369"/>
          </a:xfrm>
        </p:grpSpPr>
        <p:grpSp>
          <p:nvGrpSpPr>
            <p:cNvPr id="599" name="Group 59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2" name="Rectangle 60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3" name="Pie 60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0" name="Rounded Rectangle 59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ound Same Side Corner Rectangle 60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11107024" y="4010214"/>
            <a:ext cx="165590" cy="465369"/>
            <a:chOff x="10698033" y="1653822"/>
            <a:chExt cx="165590" cy="465369"/>
          </a:xfrm>
        </p:grpSpPr>
        <p:grpSp>
          <p:nvGrpSpPr>
            <p:cNvPr id="605" name="Group 60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8" name="Rectangle 60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9" name="Pie 60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6" name="Rounded Rectangle 60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ound Same Side Corner Rectangle 60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11315288" y="1653822"/>
            <a:ext cx="165590" cy="465369"/>
            <a:chOff x="10698033" y="1653822"/>
            <a:chExt cx="165590" cy="465369"/>
          </a:xfrm>
        </p:grpSpPr>
        <p:grpSp>
          <p:nvGrpSpPr>
            <p:cNvPr id="611" name="Group 61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14" name="Rectangle 61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15" name="Pie 61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2" name="Rounded Rectangle 61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ound Same Side Corner Rectangle 61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1315288" y="2129869"/>
            <a:ext cx="165590" cy="465369"/>
            <a:chOff x="10698033" y="1653822"/>
            <a:chExt cx="165590" cy="465369"/>
          </a:xfrm>
        </p:grpSpPr>
        <p:grpSp>
          <p:nvGrpSpPr>
            <p:cNvPr id="617" name="Group 61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0" name="Rectangle 61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1" name="Pie 62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8" name="Rounded Rectangle 61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ound Same Side Corner Rectangle 61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11315288" y="2598272"/>
            <a:ext cx="165590" cy="465369"/>
            <a:chOff x="10698033" y="1653822"/>
            <a:chExt cx="165590" cy="465369"/>
          </a:xfrm>
        </p:grpSpPr>
        <p:grpSp>
          <p:nvGrpSpPr>
            <p:cNvPr id="623" name="Group 62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6" name="Rectangle 62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7" name="Pie 62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4" name="Rounded Rectangle 62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ound Same Side Corner Rectangle 62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11315288" y="3067200"/>
            <a:ext cx="165590" cy="465369"/>
            <a:chOff x="10698033" y="1653822"/>
            <a:chExt cx="165590" cy="465369"/>
          </a:xfrm>
        </p:grpSpPr>
        <p:grpSp>
          <p:nvGrpSpPr>
            <p:cNvPr id="629" name="Group 62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2" name="Rectangle 63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3" name="Pie 63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0" name="Rounded Rectangle 62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ound Same Side Corner Rectangle 63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11315288" y="3537854"/>
            <a:ext cx="165590" cy="465369"/>
            <a:chOff x="10698033" y="1653822"/>
            <a:chExt cx="165590" cy="465369"/>
          </a:xfrm>
        </p:grpSpPr>
        <p:grpSp>
          <p:nvGrpSpPr>
            <p:cNvPr id="635" name="Group 63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8" name="Rectangle 63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9" name="Pie 63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6" name="Rounded Rectangle 63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ound Same Side Corner Rectangle 63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11315288" y="4010214"/>
            <a:ext cx="165590" cy="465369"/>
            <a:chOff x="10698033" y="1653822"/>
            <a:chExt cx="165590" cy="465369"/>
          </a:xfrm>
        </p:grpSpPr>
        <p:grpSp>
          <p:nvGrpSpPr>
            <p:cNvPr id="641" name="Group 64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44" name="Rectangle 64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45" name="Pie 64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2" name="Rounded Rectangle 64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ound Same Side Corner Rectangle 64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535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/>
              <a:t>Boundary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71733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7" name="Group 246"/>
          <p:cNvGrpSpPr/>
          <p:nvPr/>
        </p:nvGrpSpPr>
        <p:grpSpPr>
          <a:xfrm>
            <a:off x="10693781" y="3098133"/>
            <a:ext cx="179802" cy="432763"/>
            <a:chOff x="3659949" y="2626488"/>
            <a:chExt cx="179802" cy="432763"/>
          </a:xfrm>
        </p:grpSpPr>
        <p:sp>
          <p:nvSpPr>
            <p:cNvPr id="248" name="Oval 247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9" name="Round Same Side Corner Rectangle 248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1305259" y="3098133"/>
            <a:ext cx="179802" cy="432763"/>
            <a:chOff x="3863775" y="3098133"/>
            <a:chExt cx="179802" cy="432763"/>
          </a:xfrm>
        </p:grpSpPr>
        <p:sp>
          <p:nvSpPr>
            <p:cNvPr id="252" name="Oval 251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3" name="Round Same Side Corner Rectangle 252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11305259" y="2626488"/>
            <a:ext cx="179802" cy="432763"/>
            <a:chOff x="3863775" y="2626488"/>
            <a:chExt cx="179802" cy="432763"/>
          </a:xfrm>
        </p:grpSpPr>
        <p:sp>
          <p:nvSpPr>
            <p:cNvPr id="256" name="Oval 255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7" name="Round Same Side Corner Rectangle 256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0897608" y="2626488"/>
            <a:ext cx="179802" cy="432763"/>
            <a:chOff x="3252297" y="3098133"/>
            <a:chExt cx="179802" cy="432763"/>
          </a:xfrm>
        </p:grpSpPr>
        <p:sp>
          <p:nvSpPr>
            <p:cNvPr id="260" name="Oval 259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1" name="Round Same Side Corner Rectangle 260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11101433" y="3098133"/>
            <a:ext cx="179802" cy="432763"/>
            <a:chOff x="3659949" y="3098133"/>
            <a:chExt cx="179802" cy="432763"/>
          </a:xfrm>
        </p:grpSpPr>
        <p:sp>
          <p:nvSpPr>
            <p:cNvPr id="268" name="Oval 267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9" name="Round Same Side Corner Rectangle 268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11094390" y="2626488"/>
            <a:ext cx="179802" cy="432763"/>
            <a:chOff x="3456124" y="2626488"/>
            <a:chExt cx="179802" cy="432763"/>
          </a:xfrm>
        </p:grpSpPr>
        <p:sp>
          <p:nvSpPr>
            <p:cNvPr id="272" name="Oval 27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3" name="Round Same Side Corner Rectangle 27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0693781" y="1683872"/>
            <a:ext cx="179802" cy="432763"/>
            <a:chOff x="3252297" y="1683872"/>
            <a:chExt cx="179802" cy="432763"/>
          </a:xfrm>
        </p:grpSpPr>
        <p:sp>
          <p:nvSpPr>
            <p:cNvPr id="276" name="Oval 275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7" name="Round Same Side Corner Rectangle 276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11101433" y="1683872"/>
            <a:ext cx="179802" cy="432763"/>
            <a:chOff x="3659949" y="1683872"/>
            <a:chExt cx="179802" cy="432763"/>
          </a:xfrm>
        </p:grpSpPr>
        <p:sp>
          <p:nvSpPr>
            <p:cNvPr id="280" name="Oval 279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1" name="Round Same Side Corner Rectangle 280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11305259" y="2155517"/>
            <a:ext cx="179802" cy="432763"/>
            <a:chOff x="3863775" y="2155517"/>
            <a:chExt cx="179802" cy="432763"/>
          </a:xfrm>
        </p:grpSpPr>
        <p:sp>
          <p:nvSpPr>
            <p:cNvPr id="284" name="Oval 283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5" name="Round Same Side Corner Rectangle 284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11305259" y="1683872"/>
            <a:ext cx="179802" cy="432763"/>
            <a:chOff x="3863775" y="1683872"/>
            <a:chExt cx="179802" cy="432763"/>
          </a:xfrm>
        </p:grpSpPr>
        <p:sp>
          <p:nvSpPr>
            <p:cNvPr id="394" name="Oval 393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5" name="Round Same Side Corner Rectangle 394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10693781" y="2155517"/>
            <a:ext cx="179802" cy="432763"/>
            <a:chOff x="3252297" y="2155517"/>
            <a:chExt cx="179802" cy="432763"/>
          </a:xfrm>
        </p:grpSpPr>
        <p:sp>
          <p:nvSpPr>
            <p:cNvPr id="398" name="Oval 397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9" name="Round Same Side Corner Rectangle 398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10693780" y="2626488"/>
            <a:ext cx="179802" cy="432763"/>
            <a:chOff x="3456124" y="2155517"/>
            <a:chExt cx="179802" cy="432763"/>
          </a:xfrm>
        </p:grpSpPr>
        <p:sp>
          <p:nvSpPr>
            <p:cNvPr id="402" name="Oval 401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3" name="Round Same Side Corner Rectangle 402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10897608" y="2155517"/>
            <a:ext cx="179802" cy="432763"/>
            <a:chOff x="3659949" y="2155517"/>
            <a:chExt cx="179802" cy="432763"/>
          </a:xfrm>
        </p:grpSpPr>
        <p:sp>
          <p:nvSpPr>
            <p:cNvPr id="406" name="Oval 405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7" name="Round Same Side Corner Rectangle 406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897608" y="1683872"/>
            <a:ext cx="179802" cy="432763"/>
            <a:chOff x="3456124" y="1683872"/>
            <a:chExt cx="179802" cy="432763"/>
          </a:xfrm>
        </p:grpSpPr>
        <p:sp>
          <p:nvSpPr>
            <p:cNvPr id="410" name="Oval 409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1" name="Round Same Side Corner Rectangle 410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10693781" y="3569105"/>
            <a:ext cx="179802" cy="432763"/>
            <a:chOff x="3252297" y="3569105"/>
            <a:chExt cx="179802" cy="432763"/>
          </a:xfrm>
        </p:grpSpPr>
        <p:sp>
          <p:nvSpPr>
            <p:cNvPr id="414" name="Oval 413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5" name="Round Same Side Corner Rectangle 414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11101433" y="4040750"/>
            <a:ext cx="179802" cy="432763"/>
            <a:chOff x="3659949" y="3569105"/>
            <a:chExt cx="179802" cy="432763"/>
          </a:xfrm>
        </p:grpSpPr>
        <p:sp>
          <p:nvSpPr>
            <p:cNvPr id="418" name="Oval 417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9" name="Round Same Side Corner Rectangle 418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10693781" y="4040750"/>
            <a:ext cx="179802" cy="432763"/>
            <a:chOff x="3863775" y="4040750"/>
            <a:chExt cx="179802" cy="432763"/>
          </a:xfrm>
        </p:grpSpPr>
        <p:sp>
          <p:nvSpPr>
            <p:cNvPr id="422" name="Oval 421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3" name="Round Same Side Corner Rectangle 422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11101433" y="3569105"/>
            <a:ext cx="179802" cy="432763"/>
            <a:chOff x="3863775" y="3569105"/>
            <a:chExt cx="179802" cy="432763"/>
          </a:xfrm>
        </p:grpSpPr>
        <p:sp>
          <p:nvSpPr>
            <p:cNvPr id="426" name="Oval 425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7" name="Round Same Side Corner Rectangle 426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11305259" y="3569105"/>
            <a:ext cx="179802" cy="432763"/>
            <a:chOff x="3252297" y="4040750"/>
            <a:chExt cx="179802" cy="432763"/>
          </a:xfrm>
        </p:grpSpPr>
        <p:sp>
          <p:nvSpPr>
            <p:cNvPr id="430" name="Oval 429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1" name="Round Same Side Corner Rectangle 430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10897608" y="4040750"/>
            <a:ext cx="179802" cy="432763"/>
            <a:chOff x="3456124" y="4040750"/>
            <a:chExt cx="179802" cy="432763"/>
          </a:xfrm>
        </p:grpSpPr>
        <p:sp>
          <p:nvSpPr>
            <p:cNvPr id="434" name="Oval 4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5" name="Round Same Side Corner Rectangle 4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11305259" y="4040750"/>
            <a:ext cx="179802" cy="432763"/>
            <a:chOff x="3659949" y="4040750"/>
            <a:chExt cx="179802" cy="432763"/>
          </a:xfrm>
        </p:grpSpPr>
        <p:sp>
          <p:nvSpPr>
            <p:cNvPr id="438" name="Oval 437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9" name="Round Same Side Corner Rectangle 438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10897608" y="3569105"/>
            <a:ext cx="179802" cy="432763"/>
            <a:chOff x="3456124" y="3569105"/>
            <a:chExt cx="179802" cy="432763"/>
          </a:xfrm>
        </p:grpSpPr>
        <p:sp>
          <p:nvSpPr>
            <p:cNvPr id="442" name="Oval 441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3" name="Round Same Side Corner Rectangle 442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0698033" y="1653822"/>
            <a:ext cx="165590" cy="465369"/>
            <a:chOff x="10698033" y="1653822"/>
            <a:chExt cx="165590" cy="465369"/>
          </a:xfrm>
        </p:grpSpPr>
        <p:grpSp>
          <p:nvGrpSpPr>
            <p:cNvPr id="50" name="Group 49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448" name="Rectangle 4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449" name="Pie 4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0" name="Rounded Rectangle 44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 Same Side Corner Rectangle 4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8" name="Group 507"/>
          <p:cNvGrpSpPr/>
          <p:nvPr/>
        </p:nvGrpSpPr>
        <p:grpSpPr>
          <a:xfrm>
            <a:off x="10698033" y="2129869"/>
            <a:ext cx="165590" cy="465369"/>
            <a:chOff x="10698033" y="1653822"/>
            <a:chExt cx="165590" cy="465369"/>
          </a:xfrm>
        </p:grpSpPr>
        <p:grpSp>
          <p:nvGrpSpPr>
            <p:cNvPr id="509" name="Group 50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2" name="Rectangle 51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3" name="Pie 51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0" name="Rounded Rectangle 50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 Same Side Corner Rectangle 51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10698033" y="2598272"/>
            <a:ext cx="165590" cy="465369"/>
            <a:chOff x="10698033" y="1653822"/>
            <a:chExt cx="165590" cy="465369"/>
          </a:xfrm>
        </p:grpSpPr>
        <p:grpSp>
          <p:nvGrpSpPr>
            <p:cNvPr id="515" name="Group 51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8" name="Rectangle 51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9" name="Pie 51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6" name="Rounded Rectangle 51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 Same Side Corner Rectangle 51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0" name="Group 519"/>
          <p:cNvGrpSpPr/>
          <p:nvPr/>
        </p:nvGrpSpPr>
        <p:grpSpPr>
          <a:xfrm>
            <a:off x="10698033" y="3067200"/>
            <a:ext cx="165590" cy="465369"/>
            <a:chOff x="10698033" y="1653822"/>
            <a:chExt cx="165590" cy="465369"/>
          </a:xfrm>
        </p:grpSpPr>
        <p:grpSp>
          <p:nvGrpSpPr>
            <p:cNvPr id="521" name="Group 52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25" name="Pie 52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2" name="Rounded Rectangle 52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 Same Side Corner Rectangle 52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6" name="Group 525"/>
          <p:cNvGrpSpPr/>
          <p:nvPr/>
        </p:nvGrpSpPr>
        <p:grpSpPr>
          <a:xfrm>
            <a:off x="10698033" y="3537854"/>
            <a:ext cx="165590" cy="465369"/>
            <a:chOff x="10698033" y="1653822"/>
            <a:chExt cx="165590" cy="465369"/>
          </a:xfrm>
        </p:grpSpPr>
        <p:grpSp>
          <p:nvGrpSpPr>
            <p:cNvPr id="527" name="Group 52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0" name="Rectangle 52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1" name="Pie 53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8" name="Rounded Rectangle 52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 Same Side Corner Rectangle 52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2" name="Group 531"/>
          <p:cNvGrpSpPr/>
          <p:nvPr/>
        </p:nvGrpSpPr>
        <p:grpSpPr>
          <a:xfrm>
            <a:off x="10698033" y="4010214"/>
            <a:ext cx="165590" cy="465369"/>
            <a:chOff x="10698033" y="1653822"/>
            <a:chExt cx="165590" cy="465369"/>
          </a:xfrm>
        </p:grpSpPr>
        <p:grpSp>
          <p:nvGrpSpPr>
            <p:cNvPr id="533" name="Group 53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7" name="Pie 53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4" name="Rounded Rectangle 53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 Same Side Corner Rectangle 53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8" name="Group 537"/>
          <p:cNvGrpSpPr/>
          <p:nvPr/>
        </p:nvGrpSpPr>
        <p:grpSpPr>
          <a:xfrm>
            <a:off x="10901179" y="1653822"/>
            <a:ext cx="165590" cy="465369"/>
            <a:chOff x="10698033" y="1653822"/>
            <a:chExt cx="165590" cy="465369"/>
          </a:xfrm>
        </p:grpSpPr>
        <p:grpSp>
          <p:nvGrpSpPr>
            <p:cNvPr id="539" name="Group 53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2" name="Rectangle 54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3" name="Pie 54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0" name="Rounded Rectangle 53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 Same Side Corner Rectangle 54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4" name="Group 543"/>
          <p:cNvGrpSpPr/>
          <p:nvPr/>
        </p:nvGrpSpPr>
        <p:grpSpPr>
          <a:xfrm>
            <a:off x="10901179" y="2129869"/>
            <a:ext cx="165590" cy="465369"/>
            <a:chOff x="10698033" y="1653822"/>
            <a:chExt cx="165590" cy="465369"/>
          </a:xfrm>
        </p:grpSpPr>
        <p:grpSp>
          <p:nvGrpSpPr>
            <p:cNvPr id="545" name="Group 54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9" name="Pie 5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6" name="Rounded Rectangle 54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 Same Side Corner Rectangle 54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0" name="Group 549"/>
          <p:cNvGrpSpPr/>
          <p:nvPr/>
        </p:nvGrpSpPr>
        <p:grpSpPr>
          <a:xfrm>
            <a:off x="10901179" y="2598272"/>
            <a:ext cx="165590" cy="465369"/>
            <a:chOff x="10698033" y="1653822"/>
            <a:chExt cx="165590" cy="465369"/>
          </a:xfrm>
        </p:grpSpPr>
        <p:grpSp>
          <p:nvGrpSpPr>
            <p:cNvPr id="551" name="Group 55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54" name="Rectangle 55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55" name="Pie 55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2" name="Rounded Rectangle 55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 Same Side Corner Rectangle 55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10901179" y="3537854"/>
            <a:ext cx="165590" cy="465369"/>
            <a:chOff x="10698033" y="1653822"/>
            <a:chExt cx="165590" cy="465369"/>
          </a:xfrm>
        </p:grpSpPr>
        <p:grpSp>
          <p:nvGrpSpPr>
            <p:cNvPr id="563" name="Group 56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66" name="Rectangle 56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67" name="Pie 56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4" name="Rounded Rectangle 56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 Same Side Corner Rectangle 5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10901179" y="4010214"/>
            <a:ext cx="165590" cy="465369"/>
            <a:chOff x="10698033" y="1653822"/>
            <a:chExt cx="165590" cy="465369"/>
          </a:xfrm>
        </p:grpSpPr>
        <p:grpSp>
          <p:nvGrpSpPr>
            <p:cNvPr id="569" name="Group 56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2" name="Rectangle 57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3" name="Pie 57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0" name="Rounded Rectangle 56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 Same Side Corner Rectangle 57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11107024" y="1653822"/>
            <a:ext cx="165590" cy="465369"/>
            <a:chOff x="10698033" y="1653822"/>
            <a:chExt cx="165590" cy="465369"/>
          </a:xfrm>
        </p:grpSpPr>
        <p:grpSp>
          <p:nvGrpSpPr>
            <p:cNvPr id="575" name="Group 57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8" name="Rectangle 57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9" name="Pie 57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6" name="Rounded Rectangle 57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 Same Side Corner Rectangle 57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11107024" y="2598272"/>
            <a:ext cx="165590" cy="465369"/>
            <a:chOff x="10698033" y="1653822"/>
            <a:chExt cx="165590" cy="465369"/>
          </a:xfrm>
        </p:grpSpPr>
        <p:grpSp>
          <p:nvGrpSpPr>
            <p:cNvPr id="587" name="Group 58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0" name="Rectangle 58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1" name="Pie 59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88" name="Rounded Rectangle 58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 Same Side Corner Rectangle 58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11107024" y="3067200"/>
            <a:ext cx="165590" cy="465369"/>
            <a:chOff x="10698033" y="1653822"/>
            <a:chExt cx="165590" cy="465369"/>
          </a:xfrm>
        </p:grpSpPr>
        <p:grpSp>
          <p:nvGrpSpPr>
            <p:cNvPr id="593" name="Group 59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6" name="Rectangle 59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7" name="Pie 59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4" name="Rounded Rectangle 59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ound Same Side Corner Rectangle 59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11107024" y="3537854"/>
            <a:ext cx="165590" cy="465369"/>
            <a:chOff x="10698033" y="1653822"/>
            <a:chExt cx="165590" cy="465369"/>
          </a:xfrm>
        </p:grpSpPr>
        <p:grpSp>
          <p:nvGrpSpPr>
            <p:cNvPr id="599" name="Group 59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2" name="Rectangle 60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3" name="Pie 60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0" name="Rounded Rectangle 59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ound Same Side Corner Rectangle 60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11107024" y="4010214"/>
            <a:ext cx="165590" cy="465369"/>
            <a:chOff x="10698033" y="1653822"/>
            <a:chExt cx="165590" cy="465369"/>
          </a:xfrm>
        </p:grpSpPr>
        <p:grpSp>
          <p:nvGrpSpPr>
            <p:cNvPr id="605" name="Group 60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8" name="Rectangle 60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9" name="Pie 60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6" name="Rounded Rectangle 60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ound Same Side Corner Rectangle 60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11315288" y="1653822"/>
            <a:ext cx="165590" cy="465369"/>
            <a:chOff x="10698033" y="1653822"/>
            <a:chExt cx="165590" cy="465369"/>
          </a:xfrm>
        </p:grpSpPr>
        <p:grpSp>
          <p:nvGrpSpPr>
            <p:cNvPr id="611" name="Group 61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14" name="Rectangle 61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15" name="Pie 61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2" name="Rounded Rectangle 61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ound Same Side Corner Rectangle 61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1315288" y="2129869"/>
            <a:ext cx="165590" cy="465369"/>
            <a:chOff x="10698033" y="1653822"/>
            <a:chExt cx="165590" cy="465369"/>
          </a:xfrm>
        </p:grpSpPr>
        <p:grpSp>
          <p:nvGrpSpPr>
            <p:cNvPr id="617" name="Group 61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0" name="Rectangle 61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1" name="Pie 62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8" name="Rounded Rectangle 61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ound Same Side Corner Rectangle 61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11315288" y="2598272"/>
            <a:ext cx="165590" cy="465369"/>
            <a:chOff x="10698033" y="1653822"/>
            <a:chExt cx="165590" cy="465369"/>
          </a:xfrm>
        </p:grpSpPr>
        <p:grpSp>
          <p:nvGrpSpPr>
            <p:cNvPr id="623" name="Group 62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6" name="Rectangle 62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7" name="Pie 62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4" name="Rounded Rectangle 62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ound Same Side Corner Rectangle 62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11315288" y="3067200"/>
            <a:ext cx="165590" cy="465369"/>
            <a:chOff x="10698033" y="1653822"/>
            <a:chExt cx="165590" cy="465369"/>
          </a:xfrm>
        </p:grpSpPr>
        <p:grpSp>
          <p:nvGrpSpPr>
            <p:cNvPr id="629" name="Group 62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2" name="Rectangle 63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3" name="Pie 63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0" name="Rounded Rectangle 62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ound Same Side Corner Rectangle 63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11315288" y="3537854"/>
            <a:ext cx="165590" cy="465369"/>
            <a:chOff x="10698033" y="1653822"/>
            <a:chExt cx="165590" cy="465369"/>
          </a:xfrm>
        </p:grpSpPr>
        <p:grpSp>
          <p:nvGrpSpPr>
            <p:cNvPr id="635" name="Group 63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8" name="Rectangle 63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9" name="Pie 63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6" name="Rounded Rectangle 63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ound Same Side Corner Rectangle 63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11315288" y="4010214"/>
            <a:ext cx="165590" cy="465369"/>
            <a:chOff x="10698033" y="1653822"/>
            <a:chExt cx="165590" cy="465369"/>
          </a:xfrm>
        </p:grpSpPr>
        <p:grpSp>
          <p:nvGrpSpPr>
            <p:cNvPr id="641" name="Group 64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44" name="Rectangle 64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45" name="Pie 64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2" name="Rounded Rectangle 64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ound Same Side Corner Rectangle 64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>
            <a:off x="78498" y="1221286"/>
            <a:ext cx="2110021" cy="569387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Legally obliged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safety policy and rules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71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/>
              <a:t>Boundary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71733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7" name="Group 246"/>
          <p:cNvGrpSpPr/>
          <p:nvPr/>
        </p:nvGrpSpPr>
        <p:grpSpPr>
          <a:xfrm>
            <a:off x="10693781" y="3098133"/>
            <a:ext cx="179802" cy="432763"/>
            <a:chOff x="3659949" y="2626488"/>
            <a:chExt cx="179802" cy="432763"/>
          </a:xfrm>
        </p:grpSpPr>
        <p:sp>
          <p:nvSpPr>
            <p:cNvPr id="248" name="Oval 247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9" name="Round Same Side Corner Rectangle 248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1305259" y="3098133"/>
            <a:ext cx="179802" cy="432763"/>
            <a:chOff x="3863775" y="3098133"/>
            <a:chExt cx="179802" cy="432763"/>
          </a:xfrm>
        </p:grpSpPr>
        <p:sp>
          <p:nvSpPr>
            <p:cNvPr id="252" name="Oval 251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3" name="Round Same Side Corner Rectangle 252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11305259" y="2626488"/>
            <a:ext cx="179802" cy="432763"/>
            <a:chOff x="3863775" y="2626488"/>
            <a:chExt cx="179802" cy="432763"/>
          </a:xfrm>
        </p:grpSpPr>
        <p:sp>
          <p:nvSpPr>
            <p:cNvPr id="256" name="Oval 255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7" name="Round Same Side Corner Rectangle 256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0897608" y="2626488"/>
            <a:ext cx="179802" cy="432763"/>
            <a:chOff x="3252297" y="3098133"/>
            <a:chExt cx="179802" cy="432763"/>
          </a:xfrm>
        </p:grpSpPr>
        <p:sp>
          <p:nvSpPr>
            <p:cNvPr id="260" name="Oval 259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1" name="Round Same Side Corner Rectangle 260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11101433" y="3098133"/>
            <a:ext cx="179802" cy="432763"/>
            <a:chOff x="3659949" y="3098133"/>
            <a:chExt cx="179802" cy="432763"/>
          </a:xfrm>
        </p:grpSpPr>
        <p:sp>
          <p:nvSpPr>
            <p:cNvPr id="268" name="Oval 267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9" name="Round Same Side Corner Rectangle 268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11094390" y="2626488"/>
            <a:ext cx="179802" cy="432763"/>
            <a:chOff x="3456124" y="2626488"/>
            <a:chExt cx="179802" cy="432763"/>
          </a:xfrm>
        </p:grpSpPr>
        <p:sp>
          <p:nvSpPr>
            <p:cNvPr id="272" name="Oval 27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3" name="Round Same Side Corner Rectangle 27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0693781" y="1683872"/>
            <a:ext cx="179802" cy="432763"/>
            <a:chOff x="3252297" y="1683872"/>
            <a:chExt cx="179802" cy="432763"/>
          </a:xfrm>
        </p:grpSpPr>
        <p:sp>
          <p:nvSpPr>
            <p:cNvPr id="276" name="Oval 275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7" name="Round Same Side Corner Rectangle 276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11101433" y="1683872"/>
            <a:ext cx="179802" cy="432763"/>
            <a:chOff x="3659949" y="1683872"/>
            <a:chExt cx="179802" cy="432763"/>
          </a:xfrm>
        </p:grpSpPr>
        <p:sp>
          <p:nvSpPr>
            <p:cNvPr id="280" name="Oval 279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1" name="Round Same Side Corner Rectangle 280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11305259" y="2155517"/>
            <a:ext cx="179802" cy="432763"/>
            <a:chOff x="3863775" y="2155517"/>
            <a:chExt cx="179802" cy="432763"/>
          </a:xfrm>
        </p:grpSpPr>
        <p:sp>
          <p:nvSpPr>
            <p:cNvPr id="284" name="Oval 283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5" name="Round Same Side Corner Rectangle 284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11305259" y="1683872"/>
            <a:ext cx="179802" cy="432763"/>
            <a:chOff x="3863775" y="1683872"/>
            <a:chExt cx="179802" cy="432763"/>
          </a:xfrm>
        </p:grpSpPr>
        <p:sp>
          <p:nvSpPr>
            <p:cNvPr id="394" name="Oval 393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5" name="Round Same Side Corner Rectangle 394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10693781" y="2155517"/>
            <a:ext cx="179802" cy="432763"/>
            <a:chOff x="3252297" y="2155517"/>
            <a:chExt cx="179802" cy="432763"/>
          </a:xfrm>
        </p:grpSpPr>
        <p:sp>
          <p:nvSpPr>
            <p:cNvPr id="398" name="Oval 397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9" name="Round Same Side Corner Rectangle 398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10693780" y="2626488"/>
            <a:ext cx="179802" cy="432763"/>
            <a:chOff x="3456124" y="2155517"/>
            <a:chExt cx="179802" cy="432763"/>
          </a:xfrm>
        </p:grpSpPr>
        <p:sp>
          <p:nvSpPr>
            <p:cNvPr id="402" name="Oval 401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3" name="Round Same Side Corner Rectangle 402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10897608" y="2155517"/>
            <a:ext cx="179802" cy="432763"/>
            <a:chOff x="3659949" y="2155517"/>
            <a:chExt cx="179802" cy="432763"/>
          </a:xfrm>
        </p:grpSpPr>
        <p:sp>
          <p:nvSpPr>
            <p:cNvPr id="406" name="Oval 405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7" name="Round Same Side Corner Rectangle 406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897608" y="1683872"/>
            <a:ext cx="179802" cy="432763"/>
            <a:chOff x="3456124" y="1683872"/>
            <a:chExt cx="179802" cy="432763"/>
          </a:xfrm>
        </p:grpSpPr>
        <p:sp>
          <p:nvSpPr>
            <p:cNvPr id="410" name="Oval 409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1" name="Round Same Side Corner Rectangle 410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10693781" y="3569105"/>
            <a:ext cx="179802" cy="432763"/>
            <a:chOff x="3252297" y="3569105"/>
            <a:chExt cx="179802" cy="432763"/>
          </a:xfrm>
        </p:grpSpPr>
        <p:sp>
          <p:nvSpPr>
            <p:cNvPr id="414" name="Oval 413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5" name="Round Same Side Corner Rectangle 414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11101433" y="4040750"/>
            <a:ext cx="179802" cy="432763"/>
            <a:chOff x="3659949" y="3569105"/>
            <a:chExt cx="179802" cy="432763"/>
          </a:xfrm>
        </p:grpSpPr>
        <p:sp>
          <p:nvSpPr>
            <p:cNvPr id="418" name="Oval 417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9" name="Round Same Side Corner Rectangle 418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10693781" y="4040750"/>
            <a:ext cx="179802" cy="432763"/>
            <a:chOff x="3863775" y="4040750"/>
            <a:chExt cx="179802" cy="432763"/>
          </a:xfrm>
        </p:grpSpPr>
        <p:sp>
          <p:nvSpPr>
            <p:cNvPr id="422" name="Oval 421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3" name="Round Same Side Corner Rectangle 422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11101433" y="3569105"/>
            <a:ext cx="179802" cy="432763"/>
            <a:chOff x="3863775" y="3569105"/>
            <a:chExt cx="179802" cy="432763"/>
          </a:xfrm>
        </p:grpSpPr>
        <p:sp>
          <p:nvSpPr>
            <p:cNvPr id="426" name="Oval 425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7" name="Round Same Side Corner Rectangle 426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11305259" y="3569105"/>
            <a:ext cx="179802" cy="432763"/>
            <a:chOff x="3252297" y="4040750"/>
            <a:chExt cx="179802" cy="432763"/>
          </a:xfrm>
        </p:grpSpPr>
        <p:sp>
          <p:nvSpPr>
            <p:cNvPr id="430" name="Oval 429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1" name="Round Same Side Corner Rectangle 430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10897608" y="4040750"/>
            <a:ext cx="179802" cy="432763"/>
            <a:chOff x="3456124" y="4040750"/>
            <a:chExt cx="179802" cy="432763"/>
          </a:xfrm>
        </p:grpSpPr>
        <p:sp>
          <p:nvSpPr>
            <p:cNvPr id="434" name="Oval 4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5" name="Round Same Side Corner Rectangle 4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11305259" y="4040750"/>
            <a:ext cx="179802" cy="432763"/>
            <a:chOff x="3659949" y="4040750"/>
            <a:chExt cx="179802" cy="432763"/>
          </a:xfrm>
        </p:grpSpPr>
        <p:sp>
          <p:nvSpPr>
            <p:cNvPr id="438" name="Oval 437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9" name="Round Same Side Corner Rectangle 438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10897608" y="3569105"/>
            <a:ext cx="179802" cy="432763"/>
            <a:chOff x="3456124" y="3569105"/>
            <a:chExt cx="179802" cy="432763"/>
          </a:xfrm>
        </p:grpSpPr>
        <p:sp>
          <p:nvSpPr>
            <p:cNvPr id="442" name="Oval 441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3" name="Round Same Side Corner Rectangle 442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0698033" y="1653822"/>
            <a:ext cx="165590" cy="465369"/>
            <a:chOff x="10698033" y="1653822"/>
            <a:chExt cx="165590" cy="465369"/>
          </a:xfrm>
        </p:grpSpPr>
        <p:grpSp>
          <p:nvGrpSpPr>
            <p:cNvPr id="50" name="Group 49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448" name="Rectangle 4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449" name="Pie 4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0" name="Rounded Rectangle 44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 Same Side Corner Rectangle 4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8" name="Group 507"/>
          <p:cNvGrpSpPr/>
          <p:nvPr/>
        </p:nvGrpSpPr>
        <p:grpSpPr>
          <a:xfrm>
            <a:off x="10698033" y="2129869"/>
            <a:ext cx="165590" cy="465369"/>
            <a:chOff x="10698033" y="1653822"/>
            <a:chExt cx="165590" cy="465369"/>
          </a:xfrm>
        </p:grpSpPr>
        <p:grpSp>
          <p:nvGrpSpPr>
            <p:cNvPr id="509" name="Group 50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2" name="Rectangle 51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3" name="Pie 51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0" name="Rounded Rectangle 50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 Same Side Corner Rectangle 51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10698033" y="2598272"/>
            <a:ext cx="165590" cy="465369"/>
            <a:chOff x="10698033" y="1653822"/>
            <a:chExt cx="165590" cy="465369"/>
          </a:xfrm>
        </p:grpSpPr>
        <p:grpSp>
          <p:nvGrpSpPr>
            <p:cNvPr id="515" name="Group 51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8" name="Rectangle 51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9" name="Pie 51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6" name="Rounded Rectangle 51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 Same Side Corner Rectangle 51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0" name="Group 519"/>
          <p:cNvGrpSpPr/>
          <p:nvPr/>
        </p:nvGrpSpPr>
        <p:grpSpPr>
          <a:xfrm>
            <a:off x="10698033" y="3067200"/>
            <a:ext cx="165590" cy="465369"/>
            <a:chOff x="10698033" y="1653822"/>
            <a:chExt cx="165590" cy="465369"/>
          </a:xfrm>
        </p:grpSpPr>
        <p:grpSp>
          <p:nvGrpSpPr>
            <p:cNvPr id="521" name="Group 52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25" name="Pie 52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2" name="Rounded Rectangle 52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 Same Side Corner Rectangle 52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6" name="Group 525"/>
          <p:cNvGrpSpPr/>
          <p:nvPr/>
        </p:nvGrpSpPr>
        <p:grpSpPr>
          <a:xfrm>
            <a:off x="10698033" y="3537854"/>
            <a:ext cx="165590" cy="465369"/>
            <a:chOff x="10698033" y="1653822"/>
            <a:chExt cx="165590" cy="465369"/>
          </a:xfrm>
        </p:grpSpPr>
        <p:grpSp>
          <p:nvGrpSpPr>
            <p:cNvPr id="527" name="Group 52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0" name="Rectangle 52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1" name="Pie 53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8" name="Rounded Rectangle 52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 Same Side Corner Rectangle 52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2" name="Group 531"/>
          <p:cNvGrpSpPr/>
          <p:nvPr/>
        </p:nvGrpSpPr>
        <p:grpSpPr>
          <a:xfrm>
            <a:off x="10698033" y="4010214"/>
            <a:ext cx="165590" cy="465369"/>
            <a:chOff x="10698033" y="1653822"/>
            <a:chExt cx="165590" cy="465369"/>
          </a:xfrm>
        </p:grpSpPr>
        <p:grpSp>
          <p:nvGrpSpPr>
            <p:cNvPr id="533" name="Group 53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7" name="Pie 53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4" name="Rounded Rectangle 53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 Same Side Corner Rectangle 53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8" name="Group 537"/>
          <p:cNvGrpSpPr/>
          <p:nvPr/>
        </p:nvGrpSpPr>
        <p:grpSpPr>
          <a:xfrm>
            <a:off x="10901179" y="1653822"/>
            <a:ext cx="165590" cy="465369"/>
            <a:chOff x="10698033" y="1653822"/>
            <a:chExt cx="165590" cy="465369"/>
          </a:xfrm>
        </p:grpSpPr>
        <p:grpSp>
          <p:nvGrpSpPr>
            <p:cNvPr id="539" name="Group 53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2" name="Rectangle 54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3" name="Pie 54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0" name="Rounded Rectangle 53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 Same Side Corner Rectangle 54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4" name="Group 543"/>
          <p:cNvGrpSpPr/>
          <p:nvPr/>
        </p:nvGrpSpPr>
        <p:grpSpPr>
          <a:xfrm>
            <a:off x="10901179" y="2129869"/>
            <a:ext cx="165590" cy="465369"/>
            <a:chOff x="10698033" y="1653822"/>
            <a:chExt cx="165590" cy="465369"/>
          </a:xfrm>
        </p:grpSpPr>
        <p:grpSp>
          <p:nvGrpSpPr>
            <p:cNvPr id="545" name="Group 54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9" name="Pie 5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6" name="Rounded Rectangle 54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 Same Side Corner Rectangle 54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0" name="Group 549"/>
          <p:cNvGrpSpPr/>
          <p:nvPr/>
        </p:nvGrpSpPr>
        <p:grpSpPr>
          <a:xfrm>
            <a:off x="10901179" y="2598272"/>
            <a:ext cx="165590" cy="465369"/>
            <a:chOff x="10698033" y="1653822"/>
            <a:chExt cx="165590" cy="465369"/>
          </a:xfrm>
        </p:grpSpPr>
        <p:grpSp>
          <p:nvGrpSpPr>
            <p:cNvPr id="551" name="Group 55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54" name="Rectangle 55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55" name="Pie 55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2" name="Rounded Rectangle 55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 Same Side Corner Rectangle 55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10901179" y="3537854"/>
            <a:ext cx="165590" cy="465369"/>
            <a:chOff x="10698033" y="1653822"/>
            <a:chExt cx="165590" cy="465369"/>
          </a:xfrm>
        </p:grpSpPr>
        <p:grpSp>
          <p:nvGrpSpPr>
            <p:cNvPr id="563" name="Group 56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66" name="Rectangle 56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67" name="Pie 56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4" name="Rounded Rectangle 56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 Same Side Corner Rectangle 5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10901179" y="4010214"/>
            <a:ext cx="165590" cy="465369"/>
            <a:chOff x="10698033" y="1653822"/>
            <a:chExt cx="165590" cy="465369"/>
          </a:xfrm>
        </p:grpSpPr>
        <p:grpSp>
          <p:nvGrpSpPr>
            <p:cNvPr id="569" name="Group 56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2" name="Rectangle 57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3" name="Pie 57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0" name="Rounded Rectangle 56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 Same Side Corner Rectangle 57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11107024" y="1653822"/>
            <a:ext cx="165590" cy="465369"/>
            <a:chOff x="10698033" y="1653822"/>
            <a:chExt cx="165590" cy="465369"/>
          </a:xfrm>
        </p:grpSpPr>
        <p:grpSp>
          <p:nvGrpSpPr>
            <p:cNvPr id="575" name="Group 57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8" name="Rectangle 57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9" name="Pie 57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6" name="Rounded Rectangle 57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 Same Side Corner Rectangle 57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11107024" y="2598272"/>
            <a:ext cx="165590" cy="465369"/>
            <a:chOff x="10698033" y="1653822"/>
            <a:chExt cx="165590" cy="465369"/>
          </a:xfrm>
        </p:grpSpPr>
        <p:grpSp>
          <p:nvGrpSpPr>
            <p:cNvPr id="587" name="Group 58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0" name="Rectangle 58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1" name="Pie 59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88" name="Rounded Rectangle 58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 Same Side Corner Rectangle 58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11107024" y="3067200"/>
            <a:ext cx="165590" cy="465369"/>
            <a:chOff x="10698033" y="1653822"/>
            <a:chExt cx="165590" cy="465369"/>
          </a:xfrm>
        </p:grpSpPr>
        <p:grpSp>
          <p:nvGrpSpPr>
            <p:cNvPr id="593" name="Group 59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6" name="Rectangle 59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7" name="Pie 59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4" name="Rounded Rectangle 59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ound Same Side Corner Rectangle 59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11107024" y="3537854"/>
            <a:ext cx="165590" cy="465369"/>
            <a:chOff x="10698033" y="1653822"/>
            <a:chExt cx="165590" cy="465369"/>
          </a:xfrm>
        </p:grpSpPr>
        <p:grpSp>
          <p:nvGrpSpPr>
            <p:cNvPr id="599" name="Group 59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2" name="Rectangle 60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3" name="Pie 60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0" name="Rounded Rectangle 59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ound Same Side Corner Rectangle 60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11107024" y="4010214"/>
            <a:ext cx="165590" cy="465369"/>
            <a:chOff x="10698033" y="1653822"/>
            <a:chExt cx="165590" cy="465369"/>
          </a:xfrm>
        </p:grpSpPr>
        <p:grpSp>
          <p:nvGrpSpPr>
            <p:cNvPr id="605" name="Group 60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8" name="Rectangle 60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9" name="Pie 60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6" name="Rounded Rectangle 60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ound Same Side Corner Rectangle 60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11315288" y="1653822"/>
            <a:ext cx="165590" cy="465369"/>
            <a:chOff x="10698033" y="1653822"/>
            <a:chExt cx="165590" cy="465369"/>
          </a:xfrm>
        </p:grpSpPr>
        <p:grpSp>
          <p:nvGrpSpPr>
            <p:cNvPr id="611" name="Group 61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14" name="Rectangle 61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15" name="Pie 61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2" name="Rounded Rectangle 61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ound Same Side Corner Rectangle 61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1315288" y="2129869"/>
            <a:ext cx="165590" cy="465369"/>
            <a:chOff x="10698033" y="1653822"/>
            <a:chExt cx="165590" cy="465369"/>
          </a:xfrm>
        </p:grpSpPr>
        <p:grpSp>
          <p:nvGrpSpPr>
            <p:cNvPr id="617" name="Group 61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0" name="Rectangle 61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1" name="Pie 62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8" name="Rounded Rectangle 61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ound Same Side Corner Rectangle 61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11315288" y="2598272"/>
            <a:ext cx="165590" cy="465369"/>
            <a:chOff x="10698033" y="1653822"/>
            <a:chExt cx="165590" cy="465369"/>
          </a:xfrm>
        </p:grpSpPr>
        <p:grpSp>
          <p:nvGrpSpPr>
            <p:cNvPr id="623" name="Group 62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6" name="Rectangle 62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7" name="Pie 62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4" name="Rounded Rectangle 62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ound Same Side Corner Rectangle 62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11315288" y="3067200"/>
            <a:ext cx="165590" cy="465369"/>
            <a:chOff x="10698033" y="1653822"/>
            <a:chExt cx="165590" cy="465369"/>
          </a:xfrm>
        </p:grpSpPr>
        <p:grpSp>
          <p:nvGrpSpPr>
            <p:cNvPr id="629" name="Group 62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2" name="Rectangle 63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3" name="Pie 63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0" name="Rounded Rectangle 62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ound Same Side Corner Rectangle 63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11315288" y="3537854"/>
            <a:ext cx="165590" cy="465369"/>
            <a:chOff x="10698033" y="1653822"/>
            <a:chExt cx="165590" cy="465369"/>
          </a:xfrm>
        </p:grpSpPr>
        <p:grpSp>
          <p:nvGrpSpPr>
            <p:cNvPr id="635" name="Group 63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8" name="Rectangle 63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9" name="Pie 63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6" name="Rounded Rectangle 63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ound Same Side Corner Rectangle 63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11315288" y="4010214"/>
            <a:ext cx="165590" cy="465369"/>
            <a:chOff x="10698033" y="1653822"/>
            <a:chExt cx="165590" cy="465369"/>
          </a:xfrm>
        </p:grpSpPr>
        <p:grpSp>
          <p:nvGrpSpPr>
            <p:cNvPr id="641" name="Group 64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44" name="Rectangle 64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45" name="Pie 64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2" name="Rounded Rectangle 64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ound Same Side Corner Rectangle 64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>
            <a:off x="78498" y="1221286"/>
            <a:ext cx="158584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Legally obliged</a:t>
            </a: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78498" y="1523630"/>
            <a:ext cx="1149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Refresher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3" name="Arc 332"/>
          <p:cNvSpPr/>
          <p:nvPr/>
        </p:nvSpPr>
        <p:spPr>
          <a:xfrm flipV="1">
            <a:off x="3766994" y="1683871"/>
            <a:ext cx="7057363" cy="4069541"/>
          </a:xfrm>
          <a:prstGeom prst="arc">
            <a:avLst>
              <a:gd name="adj1" fmla="val 11788431"/>
              <a:gd name="adj2" fmla="val 20633692"/>
            </a:avLst>
          </a:prstGeom>
          <a:solidFill>
            <a:srgbClr val="FFFFFF"/>
          </a:solidFill>
          <a:ln w="101600">
            <a:solidFill>
              <a:srgbClr val="34495E">
                <a:alpha val="90000"/>
              </a:srgbClr>
            </a:solidFill>
            <a:prstDash val="dash"/>
            <a:headEnd type="triangle" w="med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4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/>
              <a:t>Boundary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71733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7" name="Group 246"/>
          <p:cNvGrpSpPr/>
          <p:nvPr/>
        </p:nvGrpSpPr>
        <p:grpSpPr>
          <a:xfrm>
            <a:off x="10693781" y="3098133"/>
            <a:ext cx="179802" cy="432763"/>
            <a:chOff x="3659949" y="2626488"/>
            <a:chExt cx="179802" cy="432763"/>
          </a:xfrm>
        </p:grpSpPr>
        <p:sp>
          <p:nvSpPr>
            <p:cNvPr id="248" name="Oval 247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9" name="Round Same Side Corner Rectangle 248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1305259" y="3098133"/>
            <a:ext cx="179802" cy="432763"/>
            <a:chOff x="3863775" y="3098133"/>
            <a:chExt cx="179802" cy="432763"/>
          </a:xfrm>
        </p:grpSpPr>
        <p:sp>
          <p:nvSpPr>
            <p:cNvPr id="252" name="Oval 251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3" name="Round Same Side Corner Rectangle 252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11305259" y="2626488"/>
            <a:ext cx="179802" cy="432763"/>
            <a:chOff x="3863775" y="2626488"/>
            <a:chExt cx="179802" cy="432763"/>
          </a:xfrm>
        </p:grpSpPr>
        <p:sp>
          <p:nvSpPr>
            <p:cNvPr id="256" name="Oval 255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7" name="Round Same Side Corner Rectangle 256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0897608" y="2626488"/>
            <a:ext cx="179802" cy="432763"/>
            <a:chOff x="3252297" y="3098133"/>
            <a:chExt cx="179802" cy="432763"/>
          </a:xfrm>
        </p:grpSpPr>
        <p:sp>
          <p:nvSpPr>
            <p:cNvPr id="260" name="Oval 259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1" name="Round Same Side Corner Rectangle 260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11101433" y="3098133"/>
            <a:ext cx="179802" cy="432763"/>
            <a:chOff x="3659949" y="3098133"/>
            <a:chExt cx="179802" cy="432763"/>
          </a:xfrm>
        </p:grpSpPr>
        <p:sp>
          <p:nvSpPr>
            <p:cNvPr id="268" name="Oval 267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9" name="Round Same Side Corner Rectangle 268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11094390" y="2626488"/>
            <a:ext cx="179802" cy="432763"/>
            <a:chOff x="3456124" y="2626488"/>
            <a:chExt cx="179802" cy="432763"/>
          </a:xfrm>
        </p:grpSpPr>
        <p:sp>
          <p:nvSpPr>
            <p:cNvPr id="272" name="Oval 27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3" name="Round Same Side Corner Rectangle 27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0693781" y="1683872"/>
            <a:ext cx="179802" cy="432763"/>
            <a:chOff x="3252297" y="1683872"/>
            <a:chExt cx="179802" cy="432763"/>
          </a:xfrm>
        </p:grpSpPr>
        <p:sp>
          <p:nvSpPr>
            <p:cNvPr id="276" name="Oval 275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7" name="Round Same Side Corner Rectangle 276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11101433" y="1683872"/>
            <a:ext cx="179802" cy="432763"/>
            <a:chOff x="3659949" y="1683872"/>
            <a:chExt cx="179802" cy="432763"/>
          </a:xfrm>
        </p:grpSpPr>
        <p:sp>
          <p:nvSpPr>
            <p:cNvPr id="280" name="Oval 279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1" name="Round Same Side Corner Rectangle 280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11305259" y="2155517"/>
            <a:ext cx="179802" cy="432763"/>
            <a:chOff x="3863775" y="2155517"/>
            <a:chExt cx="179802" cy="432763"/>
          </a:xfrm>
        </p:grpSpPr>
        <p:sp>
          <p:nvSpPr>
            <p:cNvPr id="284" name="Oval 283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5" name="Round Same Side Corner Rectangle 284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11305259" y="1683872"/>
            <a:ext cx="179802" cy="432763"/>
            <a:chOff x="3863775" y="1683872"/>
            <a:chExt cx="179802" cy="432763"/>
          </a:xfrm>
        </p:grpSpPr>
        <p:sp>
          <p:nvSpPr>
            <p:cNvPr id="394" name="Oval 393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5" name="Round Same Side Corner Rectangle 394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10693781" y="2155517"/>
            <a:ext cx="179802" cy="432763"/>
            <a:chOff x="3252297" y="2155517"/>
            <a:chExt cx="179802" cy="432763"/>
          </a:xfrm>
        </p:grpSpPr>
        <p:sp>
          <p:nvSpPr>
            <p:cNvPr id="398" name="Oval 397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9" name="Round Same Side Corner Rectangle 398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10693780" y="2626488"/>
            <a:ext cx="179802" cy="432763"/>
            <a:chOff x="3456124" y="2155517"/>
            <a:chExt cx="179802" cy="432763"/>
          </a:xfrm>
        </p:grpSpPr>
        <p:sp>
          <p:nvSpPr>
            <p:cNvPr id="402" name="Oval 401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3" name="Round Same Side Corner Rectangle 402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10897608" y="2155517"/>
            <a:ext cx="179802" cy="432763"/>
            <a:chOff x="3659949" y="2155517"/>
            <a:chExt cx="179802" cy="432763"/>
          </a:xfrm>
        </p:grpSpPr>
        <p:sp>
          <p:nvSpPr>
            <p:cNvPr id="406" name="Oval 405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7" name="Round Same Side Corner Rectangle 406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897608" y="1683872"/>
            <a:ext cx="179802" cy="432763"/>
            <a:chOff x="3456124" y="1683872"/>
            <a:chExt cx="179802" cy="432763"/>
          </a:xfrm>
        </p:grpSpPr>
        <p:sp>
          <p:nvSpPr>
            <p:cNvPr id="410" name="Oval 409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1" name="Round Same Side Corner Rectangle 410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10693781" y="3569105"/>
            <a:ext cx="179802" cy="432763"/>
            <a:chOff x="3252297" y="3569105"/>
            <a:chExt cx="179802" cy="432763"/>
          </a:xfrm>
        </p:grpSpPr>
        <p:sp>
          <p:nvSpPr>
            <p:cNvPr id="414" name="Oval 413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5" name="Round Same Side Corner Rectangle 414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11101433" y="4040750"/>
            <a:ext cx="179802" cy="432763"/>
            <a:chOff x="3659949" y="3569105"/>
            <a:chExt cx="179802" cy="432763"/>
          </a:xfrm>
        </p:grpSpPr>
        <p:sp>
          <p:nvSpPr>
            <p:cNvPr id="418" name="Oval 417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9" name="Round Same Side Corner Rectangle 418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10693781" y="4040750"/>
            <a:ext cx="179802" cy="432763"/>
            <a:chOff x="3863775" y="4040750"/>
            <a:chExt cx="179802" cy="432763"/>
          </a:xfrm>
        </p:grpSpPr>
        <p:sp>
          <p:nvSpPr>
            <p:cNvPr id="422" name="Oval 421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3" name="Round Same Side Corner Rectangle 422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11101433" y="3569105"/>
            <a:ext cx="179802" cy="432763"/>
            <a:chOff x="3863775" y="3569105"/>
            <a:chExt cx="179802" cy="432763"/>
          </a:xfrm>
        </p:grpSpPr>
        <p:sp>
          <p:nvSpPr>
            <p:cNvPr id="426" name="Oval 425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7" name="Round Same Side Corner Rectangle 426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11305259" y="3569105"/>
            <a:ext cx="179802" cy="432763"/>
            <a:chOff x="3252297" y="4040750"/>
            <a:chExt cx="179802" cy="432763"/>
          </a:xfrm>
        </p:grpSpPr>
        <p:sp>
          <p:nvSpPr>
            <p:cNvPr id="430" name="Oval 429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1" name="Round Same Side Corner Rectangle 430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10897608" y="4040750"/>
            <a:ext cx="179802" cy="432763"/>
            <a:chOff x="3456124" y="4040750"/>
            <a:chExt cx="179802" cy="432763"/>
          </a:xfrm>
        </p:grpSpPr>
        <p:sp>
          <p:nvSpPr>
            <p:cNvPr id="434" name="Oval 4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5" name="Round Same Side Corner Rectangle 4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11305259" y="4040750"/>
            <a:ext cx="179802" cy="432763"/>
            <a:chOff x="3659949" y="4040750"/>
            <a:chExt cx="179802" cy="432763"/>
          </a:xfrm>
        </p:grpSpPr>
        <p:sp>
          <p:nvSpPr>
            <p:cNvPr id="438" name="Oval 437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9" name="Round Same Side Corner Rectangle 438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10897608" y="3569105"/>
            <a:ext cx="179802" cy="432763"/>
            <a:chOff x="3456124" y="3569105"/>
            <a:chExt cx="179802" cy="432763"/>
          </a:xfrm>
        </p:grpSpPr>
        <p:sp>
          <p:nvSpPr>
            <p:cNvPr id="442" name="Oval 441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3" name="Round Same Side Corner Rectangle 442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0698033" y="1653822"/>
            <a:ext cx="165590" cy="465369"/>
            <a:chOff x="10698033" y="1653822"/>
            <a:chExt cx="165590" cy="465369"/>
          </a:xfrm>
        </p:grpSpPr>
        <p:grpSp>
          <p:nvGrpSpPr>
            <p:cNvPr id="50" name="Group 49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448" name="Rectangle 4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449" name="Pie 4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0" name="Rounded Rectangle 44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 Same Side Corner Rectangle 4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8" name="Group 507"/>
          <p:cNvGrpSpPr/>
          <p:nvPr/>
        </p:nvGrpSpPr>
        <p:grpSpPr>
          <a:xfrm>
            <a:off x="10698033" y="2129869"/>
            <a:ext cx="165590" cy="465369"/>
            <a:chOff x="10698033" y="1653822"/>
            <a:chExt cx="165590" cy="465369"/>
          </a:xfrm>
        </p:grpSpPr>
        <p:grpSp>
          <p:nvGrpSpPr>
            <p:cNvPr id="509" name="Group 50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2" name="Rectangle 51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3" name="Pie 51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0" name="Rounded Rectangle 50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 Same Side Corner Rectangle 51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10698033" y="2598272"/>
            <a:ext cx="165590" cy="465369"/>
            <a:chOff x="10698033" y="1653822"/>
            <a:chExt cx="165590" cy="465369"/>
          </a:xfrm>
        </p:grpSpPr>
        <p:grpSp>
          <p:nvGrpSpPr>
            <p:cNvPr id="515" name="Group 51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8" name="Rectangle 51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9" name="Pie 51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6" name="Rounded Rectangle 51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 Same Side Corner Rectangle 51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0" name="Group 519"/>
          <p:cNvGrpSpPr/>
          <p:nvPr/>
        </p:nvGrpSpPr>
        <p:grpSpPr>
          <a:xfrm>
            <a:off x="10698033" y="3067200"/>
            <a:ext cx="165590" cy="465369"/>
            <a:chOff x="10698033" y="1653822"/>
            <a:chExt cx="165590" cy="465369"/>
          </a:xfrm>
        </p:grpSpPr>
        <p:grpSp>
          <p:nvGrpSpPr>
            <p:cNvPr id="521" name="Group 52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25" name="Pie 52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2" name="Rounded Rectangle 52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 Same Side Corner Rectangle 52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6" name="Group 525"/>
          <p:cNvGrpSpPr/>
          <p:nvPr/>
        </p:nvGrpSpPr>
        <p:grpSpPr>
          <a:xfrm>
            <a:off x="10698033" y="3537854"/>
            <a:ext cx="165590" cy="465369"/>
            <a:chOff x="10698033" y="1653822"/>
            <a:chExt cx="165590" cy="465369"/>
          </a:xfrm>
        </p:grpSpPr>
        <p:grpSp>
          <p:nvGrpSpPr>
            <p:cNvPr id="527" name="Group 52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0" name="Rectangle 52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1" name="Pie 53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8" name="Rounded Rectangle 52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 Same Side Corner Rectangle 52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2" name="Group 531"/>
          <p:cNvGrpSpPr/>
          <p:nvPr/>
        </p:nvGrpSpPr>
        <p:grpSpPr>
          <a:xfrm>
            <a:off x="10698033" y="4010214"/>
            <a:ext cx="165590" cy="465369"/>
            <a:chOff x="10698033" y="1653822"/>
            <a:chExt cx="165590" cy="465369"/>
          </a:xfrm>
        </p:grpSpPr>
        <p:grpSp>
          <p:nvGrpSpPr>
            <p:cNvPr id="533" name="Group 53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7" name="Pie 53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4" name="Rounded Rectangle 53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 Same Side Corner Rectangle 53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8" name="Group 537"/>
          <p:cNvGrpSpPr/>
          <p:nvPr/>
        </p:nvGrpSpPr>
        <p:grpSpPr>
          <a:xfrm>
            <a:off x="10901179" y="1653822"/>
            <a:ext cx="165590" cy="465369"/>
            <a:chOff x="10698033" y="1653822"/>
            <a:chExt cx="165590" cy="465369"/>
          </a:xfrm>
        </p:grpSpPr>
        <p:grpSp>
          <p:nvGrpSpPr>
            <p:cNvPr id="539" name="Group 53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2" name="Rectangle 54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3" name="Pie 54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0" name="Rounded Rectangle 53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 Same Side Corner Rectangle 54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4" name="Group 543"/>
          <p:cNvGrpSpPr/>
          <p:nvPr/>
        </p:nvGrpSpPr>
        <p:grpSpPr>
          <a:xfrm>
            <a:off x="10901179" y="2129869"/>
            <a:ext cx="165590" cy="465369"/>
            <a:chOff x="10698033" y="1653822"/>
            <a:chExt cx="165590" cy="465369"/>
          </a:xfrm>
        </p:grpSpPr>
        <p:grpSp>
          <p:nvGrpSpPr>
            <p:cNvPr id="545" name="Group 54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9" name="Pie 5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6" name="Rounded Rectangle 54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 Same Side Corner Rectangle 54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0" name="Group 549"/>
          <p:cNvGrpSpPr/>
          <p:nvPr/>
        </p:nvGrpSpPr>
        <p:grpSpPr>
          <a:xfrm>
            <a:off x="10901179" y="2598272"/>
            <a:ext cx="165590" cy="465369"/>
            <a:chOff x="10698033" y="1653822"/>
            <a:chExt cx="165590" cy="465369"/>
          </a:xfrm>
        </p:grpSpPr>
        <p:grpSp>
          <p:nvGrpSpPr>
            <p:cNvPr id="551" name="Group 55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54" name="Rectangle 55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55" name="Pie 55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2" name="Rounded Rectangle 55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 Same Side Corner Rectangle 55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10901179" y="3537854"/>
            <a:ext cx="165590" cy="465369"/>
            <a:chOff x="10698033" y="1653822"/>
            <a:chExt cx="165590" cy="465369"/>
          </a:xfrm>
        </p:grpSpPr>
        <p:grpSp>
          <p:nvGrpSpPr>
            <p:cNvPr id="563" name="Group 56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66" name="Rectangle 56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67" name="Pie 56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4" name="Rounded Rectangle 56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 Same Side Corner Rectangle 5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10901179" y="4010214"/>
            <a:ext cx="165590" cy="465369"/>
            <a:chOff x="10698033" y="1653822"/>
            <a:chExt cx="165590" cy="465369"/>
          </a:xfrm>
        </p:grpSpPr>
        <p:grpSp>
          <p:nvGrpSpPr>
            <p:cNvPr id="569" name="Group 56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2" name="Rectangle 57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3" name="Pie 57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0" name="Rounded Rectangle 56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 Same Side Corner Rectangle 57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11107024" y="1653822"/>
            <a:ext cx="165590" cy="465369"/>
            <a:chOff x="10698033" y="1653822"/>
            <a:chExt cx="165590" cy="465369"/>
          </a:xfrm>
        </p:grpSpPr>
        <p:grpSp>
          <p:nvGrpSpPr>
            <p:cNvPr id="575" name="Group 57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8" name="Rectangle 57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9" name="Pie 57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6" name="Rounded Rectangle 57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 Same Side Corner Rectangle 57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11107024" y="2598272"/>
            <a:ext cx="165590" cy="465369"/>
            <a:chOff x="10698033" y="1653822"/>
            <a:chExt cx="165590" cy="465369"/>
          </a:xfrm>
        </p:grpSpPr>
        <p:grpSp>
          <p:nvGrpSpPr>
            <p:cNvPr id="587" name="Group 58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0" name="Rectangle 58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1" name="Pie 59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88" name="Rounded Rectangle 58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 Same Side Corner Rectangle 58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11107024" y="3067200"/>
            <a:ext cx="165590" cy="465369"/>
            <a:chOff x="10698033" y="1653822"/>
            <a:chExt cx="165590" cy="465369"/>
          </a:xfrm>
        </p:grpSpPr>
        <p:grpSp>
          <p:nvGrpSpPr>
            <p:cNvPr id="593" name="Group 59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6" name="Rectangle 59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7" name="Pie 59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4" name="Rounded Rectangle 59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ound Same Side Corner Rectangle 59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11107024" y="3537854"/>
            <a:ext cx="165590" cy="465369"/>
            <a:chOff x="10698033" y="1653822"/>
            <a:chExt cx="165590" cy="465369"/>
          </a:xfrm>
        </p:grpSpPr>
        <p:grpSp>
          <p:nvGrpSpPr>
            <p:cNvPr id="599" name="Group 59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2" name="Rectangle 60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3" name="Pie 60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0" name="Rounded Rectangle 59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ound Same Side Corner Rectangle 60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11107024" y="4010214"/>
            <a:ext cx="165590" cy="465369"/>
            <a:chOff x="10698033" y="1653822"/>
            <a:chExt cx="165590" cy="465369"/>
          </a:xfrm>
        </p:grpSpPr>
        <p:grpSp>
          <p:nvGrpSpPr>
            <p:cNvPr id="605" name="Group 60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8" name="Rectangle 60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9" name="Pie 60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6" name="Rounded Rectangle 60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ound Same Side Corner Rectangle 60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11315288" y="1653822"/>
            <a:ext cx="165590" cy="465369"/>
            <a:chOff x="10698033" y="1653822"/>
            <a:chExt cx="165590" cy="465369"/>
          </a:xfrm>
        </p:grpSpPr>
        <p:grpSp>
          <p:nvGrpSpPr>
            <p:cNvPr id="611" name="Group 61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14" name="Rectangle 61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15" name="Pie 61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2" name="Rounded Rectangle 61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ound Same Side Corner Rectangle 61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1315288" y="2129869"/>
            <a:ext cx="165590" cy="465369"/>
            <a:chOff x="10698033" y="1653822"/>
            <a:chExt cx="165590" cy="465369"/>
          </a:xfrm>
        </p:grpSpPr>
        <p:grpSp>
          <p:nvGrpSpPr>
            <p:cNvPr id="617" name="Group 61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0" name="Rectangle 61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1" name="Pie 62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8" name="Rounded Rectangle 61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ound Same Side Corner Rectangle 61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11315288" y="2598272"/>
            <a:ext cx="165590" cy="465369"/>
            <a:chOff x="10698033" y="1653822"/>
            <a:chExt cx="165590" cy="465369"/>
          </a:xfrm>
        </p:grpSpPr>
        <p:grpSp>
          <p:nvGrpSpPr>
            <p:cNvPr id="623" name="Group 62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6" name="Rectangle 62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7" name="Pie 62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4" name="Rounded Rectangle 62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ound Same Side Corner Rectangle 62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11315288" y="3067200"/>
            <a:ext cx="165590" cy="465369"/>
            <a:chOff x="10698033" y="1653822"/>
            <a:chExt cx="165590" cy="465369"/>
          </a:xfrm>
        </p:grpSpPr>
        <p:grpSp>
          <p:nvGrpSpPr>
            <p:cNvPr id="629" name="Group 62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2" name="Rectangle 63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3" name="Pie 63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0" name="Rounded Rectangle 62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ound Same Side Corner Rectangle 63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11315288" y="3537854"/>
            <a:ext cx="165590" cy="465369"/>
            <a:chOff x="10698033" y="1653822"/>
            <a:chExt cx="165590" cy="465369"/>
          </a:xfrm>
        </p:grpSpPr>
        <p:grpSp>
          <p:nvGrpSpPr>
            <p:cNvPr id="635" name="Group 63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8" name="Rectangle 63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9" name="Pie 63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6" name="Rounded Rectangle 63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ound Same Side Corner Rectangle 63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11315288" y="4010214"/>
            <a:ext cx="165590" cy="465369"/>
            <a:chOff x="10698033" y="1653822"/>
            <a:chExt cx="165590" cy="465369"/>
          </a:xfrm>
        </p:grpSpPr>
        <p:grpSp>
          <p:nvGrpSpPr>
            <p:cNvPr id="641" name="Group 64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44" name="Rectangle 64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45" name="Pie 64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2" name="Rounded Rectangle 64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ound Same Side Corner Rectangle 64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>
            <a:off x="78498" y="1221286"/>
            <a:ext cx="158584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Legally obliged</a:t>
            </a: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78498" y="1523630"/>
            <a:ext cx="1149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Refresher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3" name="Arc 332"/>
          <p:cNvSpPr/>
          <p:nvPr/>
        </p:nvSpPr>
        <p:spPr>
          <a:xfrm flipV="1">
            <a:off x="3766994" y="1683871"/>
            <a:ext cx="7057363" cy="4069541"/>
          </a:xfrm>
          <a:prstGeom prst="arc">
            <a:avLst>
              <a:gd name="adj1" fmla="val 11788431"/>
              <a:gd name="adj2" fmla="val 20633692"/>
            </a:avLst>
          </a:prstGeom>
          <a:solidFill>
            <a:srgbClr val="FFFFFF"/>
          </a:solidFill>
          <a:ln w="101600">
            <a:solidFill>
              <a:srgbClr val="34495E">
                <a:alpha val="90000"/>
              </a:srgbClr>
            </a:solidFill>
            <a:prstDash val="dash"/>
            <a:headEnd type="triangle" w="med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78498" y="1846795"/>
            <a:ext cx="11391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Traceable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9627813" y="3412177"/>
            <a:ext cx="708646" cy="389883"/>
            <a:chOff x="9627813" y="3412177"/>
            <a:chExt cx="708646" cy="389883"/>
          </a:xfrm>
        </p:grpSpPr>
        <p:sp>
          <p:nvSpPr>
            <p:cNvPr id="336" name="Oval 335"/>
            <p:cNvSpPr/>
            <p:nvPr/>
          </p:nvSpPr>
          <p:spPr>
            <a:xfrm>
              <a:off x="9627813" y="353491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Oval 336"/>
            <p:cNvSpPr/>
            <p:nvPr/>
          </p:nvSpPr>
          <p:spPr>
            <a:xfrm>
              <a:off x="9627813" y="3462155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Oval 337"/>
            <p:cNvSpPr/>
            <p:nvPr/>
          </p:nvSpPr>
          <p:spPr>
            <a:xfrm>
              <a:off x="9627813" y="341217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Oval 338"/>
            <p:cNvSpPr/>
            <p:nvPr/>
          </p:nvSpPr>
          <p:spPr>
            <a:xfrm>
              <a:off x="9910940" y="3512970"/>
              <a:ext cx="142392" cy="53679"/>
            </a:xfrm>
            <a:prstGeom prst="ellipse">
              <a:avLst/>
            </a:prstGeom>
            <a:solidFill>
              <a:srgbClr val="41719C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17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/>
              <a:t>Boundary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71733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7" name="Group 246"/>
          <p:cNvGrpSpPr/>
          <p:nvPr/>
        </p:nvGrpSpPr>
        <p:grpSpPr>
          <a:xfrm>
            <a:off x="10693781" y="3098133"/>
            <a:ext cx="179802" cy="432763"/>
            <a:chOff x="3659949" y="2626488"/>
            <a:chExt cx="179802" cy="432763"/>
          </a:xfrm>
        </p:grpSpPr>
        <p:sp>
          <p:nvSpPr>
            <p:cNvPr id="248" name="Oval 247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9" name="Round Same Side Corner Rectangle 248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1305259" y="3098133"/>
            <a:ext cx="179802" cy="432763"/>
            <a:chOff x="3863775" y="3098133"/>
            <a:chExt cx="179802" cy="432763"/>
          </a:xfrm>
        </p:grpSpPr>
        <p:sp>
          <p:nvSpPr>
            <p:cNvPr id="252" name="Oval 251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3" name="Round Same Side Corner Rectangle 252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11305259" y="2626488"/>
            <a:ext cx="179802" cy="432763"/>
            <a:chOff x="3863775" y="2626488"/>
            <a:chExt cx="179802" cy="432763"/>
          </a:xfrm>
        </p:grpSpPr>
        <p:sp>
          <p:nvSpPr>
            <p:cNvPr id="256" name="Oval 255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7" name="Round Same Side Corner Rectangle 256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0897608" y="2626488"/>
            <a:ext cx="179802" cy="432763"/>
            <a:chOff x="3252297" y="3098133"/>
            <a:chExt cx="179802" cy="432763"/>
          </a:xfrm>
        </p:grpSpPr>
        <p:sp>
          <p:nvSpPr>
            <p:cNvPr id="260" name="Oval 259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1" name="Round Same Side Corner Rectangle 260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11101433" y="3098133"/>
            <a:ext cx="179802" cy="432763"/>
            <a:chOff x="3659949" y="3098133"/>
            <a:chExt cx="179802" cy="432763"/>
          </a:xfrm>
        </p:grpSpPr>
        <p:sp>
          <p:nvSpPr>
            <p:cNvPr id="268" name="Oval 267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9" name="Round Same Side Corner Rectangle 268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11094390" y="2626488"/>
            <a:ext cx="179802" cy="432763"/>
            <a:chOff x="3456124" y="2626488"/>
            <a:chExt cx="179802" cy="432763"/>
          </a:xfrm>
        </p:grpSpPr>
        <p:sp>
          <p:nvSpPr>
            <p:cNvPr id="272" name="Oval 27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3" name="Round Same Side Corner Rectangle 27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0693781" y="1683872"/>
            <a:ext cx="179802" cy="432763"/>
            <a:chOff x="3252297" y="1683872"/>
            <a:chExt cx="179802" cy="432763"/>
          </a:xfrm>
        </p:grpSpPr>
        <p:sp>
          <p:nvSpPr>
            <p:cNvPr id="276" name="Oval 275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7" name="Round Same Side Corner Rectangle 276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11101433" y="1683872"/>
            <a:ext cx="179802" cy="432763"/>
            <a:chOff x="3659949" y="1683872"/>
            <a:chExt cx="179802" cy="432763"/>
          </a:xfrm>
        </p:grpSpPr>
        <p:sp>
          <p:nvSpPr>
            <p:cNvPr id="280" name="Oval 279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1" name="Round Same Side Corner Rectangle 280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11305259" y="2155517"/>
            <a:ext cx="179802" cy="432763"/>
            <a:chOff x="3863775" y="2155517"/>
            <a:chExt cx="179802" cy="432763"/>
          </a:xfrm>
        </p:grpSpPr>
        <p:sp>
          <p:nvSpPr>
            <p:cNvPr id="284" name="Oval 283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5" name="Round Same Side Corner Rectangle 284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11305259" y="1683872"/>
            <a:ext cx="179802" cy="432763"/>
            <a:chOff x="3863775" y="1683872"/>
            <a:chExt cx="179802" cy="432763"/>
          </a:xfrm>
        </p:grpSpPr>
        <p:sp>
          <p:nvSpPr>
            <p:cNvPr id="394" name="Oval 393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5" name="Round Same Side Corner Rectangle 394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10693781" y="2155517"/>
            <a:ext cx="179802" cy="432763"/>
            <a:chOff x="3252297" y="2155517"/>
            <a:chExt cx="179802" cy="432763"/>
          </a:xfrm>
        </p:grpSpPr>
        <p:sp>
          <p:nvSpPr>
            <p:cNvPr id="398" name="Oval 397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99" name="Round Same Side Corner Rectangle 398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10693780" y="2626488"/>
            <a:ext cx="179802" cy="432763"/>
            <a:chOff x="3456124" y="2155517"/>
            <a:chExt cx="179802" cy="432763"/>
          </a:xfrm>
        </p:grpSpPr>
        <p:sp>
          <p:nvSpPr>
            <p:cNvPr id="402" name="Oval 401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3" name="Round Same Side Corner Rectangle 402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10897608" y="2155517"/>
            <a:ext cx="179802" cy="432763"/>
            <a:chOff x="3659949" y="2155517"/>
            <a:chExt cx="179802" cy="432763"/>
          </a:xfrm>
        </p:grpSpPr>
        <p:sp>
          <p:nvSpPr>
            <p:cNvPr id="406" name="Oval 405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7" name="Round Same Side Corner Rectangle 406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897608" y="1683872"/>
            <a:ext cx="179802" cy="432763"/>
            <a:chOff x="3456124" y="1683872"/>
            <a:chExt cx="179802" cy="432763"/>
          </a:xfrm>
        </p:grpSpPr>
        <p:sp>
          <p:nvSpPr>
            <p:cNvPr id="410" name="Oval 409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1" name="Round Same Side Corner Rectangle 410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10693781" y="3569105"/>
            <a:ext cx="179802" cy="432763"/>
            <a:chOff x="3252297" y="3569105"/>
            <a:chExt cx="179802" cy="432763"/>
          </a:xfrm>
        </p:grpSpPr>
        <p:sp>
          <p:nvSpPr>
            <p:cNvPr id="414" name="Oval 413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5" name="Round Same Side Corner Rectangle 414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11101433" y="4040750"/>
            <a:ext cx="179802" cy="432763"/>
            <a:chOff x="3659949" y="3569105"/>
            <a:chExt cx="179802" cy="432763"/>
          </a:xfrm>
        </p:grpSpPr>
        <p:sp>
          <p:nvSpPr>
            <p:cNvPr id="418" name="Oval 417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19" name="Round Same Side Corner Rectangle 418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10693781" y="4040750"/>
            <a:ext cx="179802" cy="432763"/>
            <a:chOff x="3863775" y="4040750"/>
            <a:chExt cx="179802" cy="432763"/>
          </a:xfrm>
        </p:grpSpPr>
        <p:sp>
          <p:nvSpPr>
            <p:cNvPr id="422" name="Oval 421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3" name="Round Same Side Corner Rectangle 422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11101433" y="3569105"/>
            <a:ext cx="179802" cy="432763"/>
            <a:chOff x="3863775" y="3569105"/>
            <a:chExt cx="179802" cy="432763"/>
          </a:xfrm>
        </p:grpSpPr>
        <p:sp>
          <p:nvSpPr>
            <p:cNvPr id="426" name="Oval 425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7" name="Round Same Side Corner Rectangle 426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11305259" y="3569105"/>
            <a:ext cx="179802" cy="432763"/>
            <a:chOff x="3252297" y="4040750"/>
            <a:chExt cx="179802" cy="432763"/>
          </a:xfrm>
        </p:grpSpPr>
        <p:sp>
          <p:nvSpPr>
            <p:cNvPr id="430" name="Oval 429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1" name="Round Same Side Corner Rectangle 430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10897608" y="4040750"/>
            <a:ext cx="179802" cy="432763"/>
            <a:chOff x="3456124" y="4040750"/>
            <a:chExt cx="179802" cy="432763"/>
          </a:xfrm>
        </p:grpSpPr>
        <p:sp>
          <p:nvSpPr>
            <p:cNvPr id="434" name="Oval 4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5" name="Round Same Side Corner Rectangle 4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11305259" y="4040750"/>
            <a:ext cx="179802" cy="432763"/>
            <a:chOff x="3659949" y="4040750"/>
            <a:chExt cx="179802" cy="432763"/>
          </a:xfrm>
        </p:grpSpPr>
        <p:sp>
          <p:nvSpPr>
            <p:cNvPr id="438" name="Oval 437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39" name="Round Same Side Corner Rectangle 438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10897608" y="3569105"/>
            <a:ext cx="179802" cy="432763"/>
            <a:chOff x="3456124" y="3569105"/>
            <a:chExt cx="179802" cy="432763"/>
          </a:xfrm>
        </p:grpSpPr>
        <p:sp>
          <p:nvSpPr>
            <p:cNvPr id="442" name="Oval 441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3" name="Round Same Side Corner Rectangle 442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0698033" y="1653822"/>
            <a:ext cx="165590" cy="465369"/>
            <a:chOff x="10698033" y="1653822"/>
            <a:chExt cx="165590" cy="465369"/>
          </a:xfrm>
        </p:grpSpPr>
        <p:grpSp>
          <p:nvGrpSpPr>
            <p:cNvPr id="50" name="Group 49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448" name="Rectangle 4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449" name="Pie 4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0" name="Rounded Rectangle 44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 Same Side Corner Rectangle 4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8" name="Group 507"/>
          <p:cNvGrpSpPr/>
          <p:nvPr/>
        </p:nvGrpSpPr>
        <p:grpSpPr>
          <a:xfrm>
            <a:off x="10698033" y="2129869"/>
            <a:ext cx="165590" cy="465369"/>
            <a:chOff x="10698033" y="1653822"/>
            <a:chExt cx="165590" cy="465369"/>
          </a:xfrm>
        </p:grpSpPr>
        <p:grpSp>
          <p:nvGrpSpPr>
            <p:cNvPr id="509" name="Group 50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2" name="Rectangle 51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3" name="Pie 51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0" name="Rounded Rectangle 50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 Same Side Corner Rectangle 51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10698033" y="2598272"/>
            <a:ext cx="165590" cy="465369"/>
            <a:chOff x="10698033" y="1653822"/>
            <a:chExt cx="165590" cy="465369"/>
          </a:xfrm>
        </p:grpSpPr>
        <p:grpSp>
          <p:nvGrpSpPr>
            <p:cNvPr id="515" name="Group 51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18" name="Rectangle 51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19" name="Pie 51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6" name="Rounded Rectangle 51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 Same Side Corner Rectangle 51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0" name="Group 519"/>
          <p:cNvGrpSpPr/>
          <p:nvPr/>
        </p:nvGrpSpPr>
        <p:grpSpPr>
          <a:xfrm>
            <a:off x="10698033" y="3067200"/>
            <a:ext cx="165590" cy="465369"/>
            <a:chOff x="10698033" y="1653822"/>
            <a:chExt cx="165590" cy="465369"/>
          </a:xfrm>
        </p:grpSpPr>
        <p:grpSp>
          <p:nvGrpSpPr>
            <p:cNvPr id="521" name="Group 52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25" name="Pie 52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2" name="Rounded Rectangle 52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 Same Side Corner Rectangle 52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6" name="Group 525"/>
          <p:cNvGrpSpPr/>
          <p:nvPr/>
        </p:nvGrpSpPr>
        <p:grpSpPr>
          <a:xfrm>
            <a:off x="10698033" y="3537854"/>
            <a:ext cx="165590" cy="465369"/>
            <a:chOff x="10698033" y="1653822"/>
            <a:chExt cx="165590" cy="465369"/>
          </a:xfrm>
        </p:grpSpPr>
        <p:grpSp>
          <p:nvGrpSpPr>
            <p:cNvPr id="527" name="Group 52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0" name="Rectangle 52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1" name="Pie 53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8" name="Rounded Rectangle 52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 Same Side Corner Rectangle 52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2" name="Group 531"/>
          <p:cNvGrpSpPr/>
          <p:nvPr/>
        </p:nvGrpSpPr>
        <p:grpSpPr>
          <a:xfrm>
            <a:off x="10698033" y="4010214"/>
            <a:ext cx="165590" cy="465369"/>
            <a:chOff x="10698033" y="1653822"/>
            <a:chExt cx="165590" cy="465369"/>
          </a:xfrm>
        </p:grpSpPr>
        <p:grpSp>
          <p:nvGrpSpPr>
            <p:cNvPr id="533" name="Group 53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37" name="Pie 53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4" name="Rounded Rectangle 53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 Same Side Corner Rectangle 53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8" name="Group 537"/>
          <p:cNvGrpSpPr/>
          <p:nvPr/>
        </p:nvGrpSpPr>
        <p:grpSpPr>
          <a:xfrm>
            <a:off x="10901179" y="1653822"/>
            <a:ext cx="165590" cy="465369"/>
            <a:chOff x="10698033" y="1653822"/>
            <a:chExt cx="165590" cy="465369"/>
          </a:xfrm>
        </p:grpSpPr>
        <p:grpSp>
          <p:nvGrpSpPr>
            <p:cNvPr id="539" name="Group 53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2" name="Rectangle 54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3" name="Pie 54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0" name="Rounded Rectangle 53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 Same Side Corner Rectangle 54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4" name="Group 543"/>
          <p:cNvGrpSpPr/>
          <p:nvPr/>
        </p:nvGrpSpPr>
        <p:grpSpPr>
          <a:xfrm>
            <a:off x="10901179" y="2129869"/>
            <a:ext cx="165590" cy="465369"/>
            <a:chOff x="10698033" y="1653822"/>
            <a:chExt cx="165590" cy="465369"/>
          </a:xfrm>
        </p:grpSpPr>
        <p:grpSp>
          <p:nvGrpSpPr>
            <p:cNvPr id="545" name="Group 54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49" name="Pie 54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6" name="Rounded Rectangle 54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 Same Side Corner Rectangle 54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0" name="Group 549"/>
          <p:cNvGrpSpPr/>
          <p:nvPr/>
        </p:nvGrpSpPr>
        <p:grpSpPr>
          <a:xfrm>
            <a:off x="10901179" y="2598272"/>
            <a:ext cx="165590" cy="465369"/>
            <a:chOff x="10698033" y="1653822"/>
            <a:chExt cx="165590" cy="465369"/>
          </a:xfrm>
        </p:grpSpPr>
        <p:grpSp>
          <p:nvGrpSpPr>
            <p:cNvPr id="551" name="Group 55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54" name="Rectangle 55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55" name="Pie 55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2" name="Rounded Rectangle 55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 Same Side Corner Rectangle 55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10901179" y="3537854"/>
            <a:ext cx="165590" cy="465369"/>
            <a:chOff x="10698033" y="1653822"/>
            <a:chExt cx="165590" cy="465369"/>
          </a:xfrm>
        </p:grpSpPr>
        <p:grpSp>
          <p:nvGrpSpPr>
            <p:cNvPr id="563" name="Group 56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66" name="Rectangle 56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67" name="Pie 56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4" name="Rounded Rectangle 56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 Same Side Corner Rectangle 56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10901179" y="4010214"/>
            <a:ext cx="165590" cy="465369"/>
            <a:chOff x="10698033" y="1653822"/>
            <a:chExt cx="165590" cy="465369"/>
          </a:xfrm>
        </p:grpSpPr>
        <p:grpSp>
          <p:nvGrpSpPr>
            <p:cNvPr id="569" name="Group 56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2" name="Rectangle 57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3" name="Pie 57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0" name="Rounded Rectangle 56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 Same Side Corner Rectangle 57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11107024" y="1653822"/>
            <a:ext cx="165590" cy="465369"/>
            <a:chOff x="10698033" y="1653822"/>
            <a:chExt cx="165590" cy="465369"/>
          </a:xfrm>
        </p:grpSpPr>
        <p:grpSp>
          <p:nvGrpSpPr>
            <p:cNvPr id="575" name="Group 57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78" name="Rectangle 57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79" name="Pie 57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6" name="Rounded Rectangle 57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 Same Side Corner Rectangle 57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11107024" y="2598272"/>
            <a:ext cx="165590" cy="465369"/>
            <a:chOff x="10698033" y="1653822"/>
            <a:chExt cx="165590" cy="465369"/>
          </a:xfrm>
        </p:grpSpPr>
        <p:grpSp>
          <p:nvGrpSpPr>
            <p:cNvPr id="587" name="Group 58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0" name="Rectangle 58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1" name="Pie 59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88" name="Rounded Rectangle 58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 Same Side Corner Rectangle 58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11107024" y="3067200"/>
            <a:ext cx="165590" cy="465369"/>
            <a:chOff x="10698033" y="1653822"/>
            <a:chExt cx="165590" cy="465369"/>
          </a:xfrm>
        </p:grpSpPr>
        <p:grpSp>
          <p:nvGrpSpPr>
            <p:cNvPr id="593" name="Group 59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596" name="Rectangle 59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597" name="Pie 59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4" name="Rounded Rectangle 59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ound Same Side Corner Rectangle 59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11107024" y="3537854"/>
            <a:ext cx="165590" cy="465369"/>
            <a:chOff x="10698033" y="1653822"/>
            <a:chExt cx="165590" cy="465369"/>
          </a:xfrm>
        </p:grpSpPr>
        <p:grpSp>
          <p:nvGrpSpPr>
            <p:cNvPr id="599" name="Group 59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2" name="Rectangle 60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3" name="Pie 60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0" name="Rounded Rectangle 59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ound Same Side Corner Rectangle 60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11107024" y="4010214"/>
            <a:ext cx="165590" cy="465369"/>
            <a:chOff x="10698033" y="1653822"/>
            <a:chExt cx="165590" cy="465369"/>
          </a:xfrm>
        </p:grpSpPr>
        <p:grpSp>
          <p:nvGrpSpPr>
            <p:cNvPr id="605" name="Group 60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08" name="Rectangle 60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09" name="Pie 60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6" name="Rounded Rectangle 60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ound Same Side Corner Rectangle 60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11315288" y="1653822"/>
            <a:ext cx="165590" cy="465369"/>
            <a:chOff x="10698033" y="1653822"/>
            <a:chExt cx="165590" cy="465369"/>
          </a:xfrm>
        </p:grpSpPr>
        <p:grpSp>
          <p:nvGrpSpPr>
            <p:cNvPr id="611" name="Group 61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14" name="Rectangle 61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15" name="Pie 61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2" name="Rounded Rectangle 61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ound Same Side Corner Rectangle 61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1315288" y="2129869"/>
            <a:ext cx="165590" cy="465369"/>
            <a:chOff x="10698033" y="1653822"/>
            <a:chExt cx="165590" cy="465369"/>
          </a:xfrm>
        </p:grpSpPr>
        <p:grpSp>
          <p:nvGrpSpPr>
            <p:cNvPr id="617" name="Group 616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0" name="Rectangle 619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1" name="Pie 620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8" name="Rounded Rectangle 617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ound Same Side Corner Rectangle 618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11315288" y="2598272"/>
            <a:ext cx="165590" cy="465369"/>
            <a:chOff x="10698033" y="1653822"/>
            <a:chExt cx="165590" cy="465369"/>
          </a:xfrm>
        </p:grpSpPr>
        <p:grpSp>
          <p:nvGrpSpPr>
            <p:cNvPr id="623" name="Group 622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26" name="Rectangle 625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27" name="Pie 626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4" name="Rounded Rectangle 623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ound Same Side Corner Rectangle 624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11315288" y="3067200"/>
            <a:ext cx="165590" cy="465369"/>
            <a:chOff x="10698033" y="1653822"/>
            <a:chExt cx="165590" cy="465369"/>
          </a:xfrm>
        </p:grpSpPr>
        <p:grpSp>
          <p:nvGrpSpPr>
            <p:cNvPr id="629" name="Group 628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2" name="Rectangle 631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3" name="Pie 632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0" name="Rounded Rectangle 629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ound Same Side Corner Rectangle 630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11315288" y="3537854"/>
            <a:ext cx="165590" cy="465369"/>
            <a:chOff x="10698033" y="1653822"/>
            <a:chExt cx="165590" cy="465369"/>
          </a:xfrm>
        </p:grpSpPr>
        <p:grpSp>
          <p:nvGrpSpPr>
            <p:cNvPr id="635" name="Group 634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38" name="Rectangle 637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39" name="Pie 638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6" name="Rounded Rectangle 635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ound Same Side Corner Rectangle 636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11315288" y="4010214"/>
            <a:ext cx="165590" cy="465369"/>
            <a:chOff x="10698033" y="1653822"/>
            <a:chExt cx="165590" cy="465369"/>
          </a:xfrm>
        </p:grpSpPr>
        <p:grpSp>
          <p:nvGrpSpPr>
            <p:cNvPr id="641" name="Group 640"/>
            <p:cNvGrpSpPr/>
            <p:nvPr/>
          </p:nvGrpSpPr>
          <p:grpSpPr>
            <a:xfrm>
              <a:off x="10698033" y="1653822"/>
              <a:ext cx="165590" cy="140100"/>
              <a:chOff x="7766942" y="4473581"/>
              <a:chExt cx="394360" cy="333654"/>
            </a:xfrm>
          </p:grpSpPr>
          <p:sp>
            <p:nvSpPr>
              <p:cNvPr id="644" name="Rectangle 643"/>
              <p:cNvSpPr/>
              <p:nvPr/>
            </p:nvSpPr>
            <p:spPr>
              <a:xfrm>
                <a:off x="7766942" y="4606251"/>
                <a:ext cx="394360" cy="64573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645" name="Pie 644"/>
              <p:cNvSpPr/>
              <p:nvPr/>
            </p:nvSpPr>
            <p:spPr>
              <a:xfrm rot="10800000">
                <a:off x="7797588" y="4473581"/>
                <a:ext cx="333654" cy="333654"/>
              </a:xfrm>
              <a:prstGeom prst="pie">
                <a:avLst>
                  <a:gd name="adj1" fmla="val 0"/>
                  <a:gd name="adj2" fmla="val 10749449"/>
                </a:avLst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2" name="Rounded Rectangle 641"/>
            <p:cNvSpPr/>
            <p:nvPr/>
          </p:nvSpPr>
          <p:spPr>
            <a:xfrm>
              <a:off x="10794304" y="1849248"/>
              <a:ext cx="35763" cy="574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ound Same Side Corner Rectangle 642"/>
            <p:cNvSpPr/>
            <p:nvPr/>
          </p:nvSpPr>
          <p:spPr>
            <a:xfrm>
              <a:off x="10716782" y="2091982"/>
              <a:ext cx="136046" cy="272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>
            <a:off x="78498" y="1221286"/>
            <a:ext cx="158584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Legally obliged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78498" y="1523630"/>
            <a:ext cx="1149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Refresher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78498" y="1846795"/>
            <a:ext cx="11391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Traceable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78498" y="2155517"/>
            <a:ext cx="2220629" cy="1492716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Mandatory prerequisite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workplace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access to installations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activity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i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ntervention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safety roles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9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1" y="6317584"/>
            <a:ext cx="2531462" cy="341632"/>
          </a:xfrm>
        </p:spPr>
        <p:txBody>
          <a:bodyPr/>
          <a:lstStyle/>
          <a:p>
            <a:r>
              <a:rPr lang="en-US" dirty="0" smtClean="0"/>
              <a:t>Boundary 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71733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78498" y="1221286"/>
            <a:ext cx="158584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Legally obliged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78498" y="1523630"/>
            <a:ext cx="1149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Refresher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78498" y="1846795"/>
            <a:ext cx="11391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Traceable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78498" y="2155517"/>
            <a:ext cx="222062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Mandatory prerequisite</a:t>
            </a:r>
            <a:endParaRPr lang="en-US" sz="1600" dirty="0">
              <a:solidFill>
                <a:srgbClr val="2E6290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2" name="TextBox 341"/>
          <p:cNvSpPr txBox="1"/>
          <p:nvPr/>
        </p:nvSpPr>
        <p:spPr>
          <a:xfrm>
            <a:off x="78498" y="2468636"/>
            <a:ext cx="1374244" cy="126188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Specific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rules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installations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hazards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procedures</a:t>
            </a:r>
          </a:p>
        </p:txBody>
      </p:sp>
      <p:pic>
        <p:nvPicPr>
          <p:cNvPr id="344" name="Picture 3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299" y="2495100"/>
            <a:ext cx="430228" cy="425578"/>
          </a:xfrm>
          <a:prstGeom prst="rect">
            <a:avLst/>
          </a:prstGeom>
        </p:spPr>
      </p:pic>
      <p:sp>
        <p:nvSpPr>
          <p:cNvPr id="345" name="TextBox 344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/>
          <p:cNvSpPr/>
          <p:nvPr/>
        </p:nvSpPr>
        <p:spPr>
          <a:xfrm>
            <a:off x="6585637" y="4623824"/>
            <a:ext cx="297792" cy="488085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Rectangle 363"/>
          <p:cNvSpPr/>
          <p:nvPr/>
        </p:nvSpPr>
        <p:spPr>
          <a:xfrm>
            <a:off x="4847435" y="4564838"/>
            <a:ext cx="297792" cy="547072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Rectangle 367"/>
          <p:cNvSpPr/>
          <p:nvPr/>
        </p:nvSpPr>
        <p:spPr>
          <a:xfrm>
            <a:off x="6009484" y="4657623"/>
            <a:ext cx="297792" cy="454286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" name="Rectangle 368"/>
          <p:cNvSpPr/>
          <p:nvPr/>
        </p:nvSpPr>
        <p:spPr>
          <a:xfrm>
            <a:off x="5427989" y="4679909"/>
            <a:ext cx="297792" cy="432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273" y="6317584"/>
            <a:ext cx="2531463" cy="341632"/>
          </a:xfrm>
        </p:spPr>
        <p:txBody>
          <a:bodyPr/>
          <a:lstStyle/>
          <a:p>
            <a:r>
              <a:rPr lang="en-US" dirty="0" smtClean="0"/>
              <a:t>Boundary 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8" y="595777"/>
            <a:ext cx="22382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Heterogeneous classes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78498" y="288000"/>
            <a:ext cx="1896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900"/>
              </a:spcBef>
              <a:buFont typeface="Wingdings" charset="2"/>
              <a:buChar char="§"/>
              <a:tabLst>
                <a:tab pos="2484438" algn="l"/>
              </a:tabLst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CERN organisation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78498" y="913509"/>
            <a:ext cx="71733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Vital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78498" y="1221286"/>
            <a:ext cx="158584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Legally obliged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78498" y="1523630"/>
            <a:ext cx="11498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Refresher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78498" y="1846795"/>
            <a:ext cx="11391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Traceable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78498" y="2155517"/>
            <a:ext cx="222062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Mandatory prerequisite</a:t>
            </a:r>
            <a:endParaRPr lang="en-US" sz="1600" dirty="0">
              <a:solidFill>
                <a:srgbClr val="2E6290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2" name="TextBox 341"/>
          <p:cNvSpPr txBox="1"/>
          <p:nvPr/>
        </p:nvSpPr>
        <p:spPr>
          <a:xfrm>
            <a:off x="78498" y="2468636"/>
            <a:ext cx="100875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Specific</a:t>
            </a:r>
            <a:endParaRPr lang="en-US" sz="1600" spc="-6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78498" y="2777358"/>
            <a:ext cx="2512376" cy="2839239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Beam </a:t>
            </a: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operation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dependent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58775" indent="-179388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raining = f(CERN schedule)</a:t>
            </a:r>
          </a:p>
          <a:p>
            <a:pPr marL="358775" indent="-179388">
              <a:lnSpc>
                <a:spcPct val="90000"/>
              </a:lnSpc>
              <a:buFont typeface="Arial" charset="0"/>
              <a:buChar char="•"/>
              <a:tabLst>
                <a:tab pos="519113" algn="l"/>
              </a:tabLst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no 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</a:t>
            </a:r>
            <a:r>
              <a:rPr lang="en-GB" sz="1500" dirty="0" smtClean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no access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500" dirty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no 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work 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done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500" dirty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delay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500" dirty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strike="dblStrike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planning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500" dirty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no 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physics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67" name="Rectangle 366"/>
          <p:cNvSpPr/>
          <p:nvPr/>
        </p:nvSpPr>
        <p:spPr>
          <a:xfrm>
            <a:off x="8119979" y="5519951"/>
            <a:ext cx="1765495" cy="235553"/>
          </a:xfrm>
          <a:prstGeom prst="rect">
            <a:avLst/>
          </a:prstGeom>
          <a:solidFill>
            <a:srgbClr val="E8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endParaRPr lang="en-US" sz="1200" b="1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392" name="Isosceles Triangle 456"/>
          <p:cNvSpPr/>
          <p:nvPr/>
        </p:nvSpPr>
        <p:spPr>
          <a:xfrm rot="5400000">
            <a:off x="9852308" y="5553693"/>
            <a:ext cx="234976" cy="168643"/>
          </a:xfrm>
          <a:prstGeom prst="triangle">
            <a:avLst/>
          </a:prstGeom>
          <a:solidFill>
            <a:srgbClr val="E8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3" name="Straight Connector 392"/>
          <p:cNvCxnSpPr/>
          <p:nvPr/>
        </p:nvCxnSpPr>
        <p:spPr>
          <a:xfrm>
            <a:off x="8192480" y="5519951"/>
            <a:ext cx="0" cy="235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Connector 393"/>
          <p:cNvCxnSpPr/>
          <p:nvPr/>
        </p:nvCxnSpPr>
        <p:spPr>
          <a:xfrm>
            <a:off x="9356569" y="5519951"/>
            <a:ext cx="0" cy="235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/>
          <p:cNvCxnSpPr/>
          <p:nvPr/>
        </p:nvCxnSpPr>
        <p:spPr>
          <a:xfrm>
            <a:off x="8774524" y="5519951"/>
            <a:ext cx="0" cy="235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Connector 395"/>
          <p:cNvCxnSpPr/>
          <p:nvPr/>
        </p:nvCxnSpPr>
        <p:spPr>
          <a:xfrm>
            <a:off x="8483502" y="551995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Connector 396"/>
          <p:cNvCxnSpPr/>
          <p:nvPr/>
        </p:nvCxnSpPr>
        <p:spPr>
          <a:xfrm>
            <a:off x="824098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Connector 397"/>
          <p:cNvCxnSpPr/>
          <p:nvPr/>
        </p:nvCxnSpPr>
        <p:spPr>
          <a:xfrm>
            <a:off x="8337991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/>
          <p:cNvCxnSpPr/>
          <p:nvPr/>
        </p:nvCxnSpPr>
        <p:spPr>
          <a:xfrm>
            <a:off x="838649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Connector 399"/>
          <p:cNvCxnSpPr/>
          <p:nvPr/>
        </p:nvCxnSpPr>
        <p:spPr>
          <a:xfrm>
            <a:off x="843499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Connector 400"/>
          <p:cNvCxnSpPr/>
          <p:nvPr/>
        </p:nvCxnSpPr>
        <p:spPr>
          <a:xfrm>
            <a:off x="853200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2" name="Straight Connector 401"/>
          <p:cNvCxnSpPr/>
          <p:nvPr/>
        </p:nvCxnSpPr>
        <p:spPr>
          <a:xfrm>
            <a:off x="862901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Connector 402"/>
          <p:cNvCxnSpPr/>
          <p:nvPr/>
        </p:nvCxnSpPr>
        <p:spPr>
          <a:xfrm>
            <a:off x="8677517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/>
          <p:cNvCxnSpPr/>
          <p:nvPr/>
        </p:nvCxnSpPr>
        <p:spPr>
          <a:xfrm>
            <a:off x="8726021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/>
          <p:cNvCxnSpPr/>
          <p:nvPr/>
        </p:nvCxnSpPr>
        <p:spPr>
          <a:xfrm>
            <a:off x="8289487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Connector 405"/>
          <p:cNvCxnSpPr/>
          <p:nvPr/>
        </p:nvCxnSpPr>
        <p:spPr>
          <a:xfrm>
            <a:off x="8580509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Connector 406"/>
          <p:cNvCxnSpPr/>
          <p:nvPr/>
        </p:nvCxnSpPr>
        <p:spPr>
          <a:xfrm>
            <a:off x="882302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/>
          <p:cNvCxnSpPr/>
          <p:nvPr/>
        </p:nvCxnSpPr>
        <p:spPr>
          <a:xfrm>
            <a:off x="892003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Connector 408"/>
          <p:cNvCxnSpPr/>
          <p:nvPr/>
        </p:nvCxnSpPr>
        <p:spPr>
          <a:xfrm>
            <a:off x="8968539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/>
          <p:cNvCxnSpPr/>
          <p:nvPr/>
        </p:nvCxnSpPr>
        <p:spPr>
          <a:xfrm>
            <a:off x="8871532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Connector 410"/>
          <p:cNvCxnSpPr/>
          <p:nvPr/>
        </p:nvCxnSpPr>
        <p:spPr>
          <a:xfrm>
            <a:off x="940507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2" name="Straight Connector 411"/>
          <p:cNvCxnSpPr/>
          <p:nvPr/>
        </p:nvCxnSpPr>
        <p:spPr>
          <a:xfrm>
            <a:off x="9502080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Connector 412"/>
          <p:cNvCxnSpPr/>
          <p:nvPr/>
        </p:nvCxnSpPr>
        <p:spPr>
          <a:xfrm>
            <a:off x="9550584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/>
          <p:cNvCxnSpPr/>
          <p:nvPr/>
        </p:nvCxnSpPr>
        <p:spPr>
          <a:xfrm>
            <a:off x="959908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5" name="Straight Connector 414"/>
          <p:cNvCxnSpPr/>
          <p:nvPr/>
        </p:nvCxnSpPr>
        <p:spPr>
          <a:xfrm>
            <a:off x="945357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6" name="Straight Connector 415"/>
          <p:cNvCxnSpPr/>
          <p:nvPr/>
        </p:nvCxnSpPr>
        <p:spPr>
          <a:xfrm flipV="1">
            <a:off x="8483502" y="569911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/>
          <p:cNvCxnSpPr/>
          <p:nvPr/>
        </p:nvCxnSpPr>
        <p:spPr>
          <a:xfrm flipV="1">
            <a:off x="824098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/>
          <p:cNvCxnSpPr/>
          <p:nvPr/>
        </p:nvCxnSpPr>
        <p:spPr>
          <a:xfrm flipV="1">
            <a:off x="833799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9" name="Straight Connector 418"/>
          <p:cNvCxnSpPr/>
          <p:nvPr/>
        </p:nvCxnSpPr>
        <p:spPr>
          <a:xfrm flipV="1">
            <a:off x="838649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" name="Straight Connector 419"/>
          <p:cNvCxnSpPr/>
          <p:nvPr/>
        </p:nvCxnSpPr>
        <p:spPr>
          <a:xfrm flipV="1">
            <a:off x="843499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/>
          <p:cNvCxnSpPr/>
          <p:nvPr/>
        </p:nvCxnSpPr>
        <p:spPr>
          <a:xfrm flipV="1">
            <a:off x="853200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/>
          <p:cNvCxnSpPr/>
          <p:nvPr/>
        </p:nvCxnSpPr>
        <p:spPr>
          <a:xfrm flipV="1">
            <a:off x="862901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Connector 422"/>
          <p:cNvCxnSpPr/>
          <p:nvPr/>
        </p:nvCxnSpPr>
        <p:spPr>
          <a:xfrm flipV="1">
            <a:off x="867751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4" name="Straight Connector 423"/>
          <p:cNvCxnSpPr/>
          <p:nvPr/>
        </p:nvCxnSpPr>
        <p:spPr>
          <a:xfrm flipV="1">
            <a:off x="872602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/>
          <p:cNvCxnSpPr/>
          <p:nvPr/>
        </p:nvCxnSpPr>
        <p:spPr>
          <a:xfrm flipV="1">
            <a:off x="828948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/>
          <p:cNvCxnSpPr/>
          <p:nvPr/>
        </p:nvCxnSpPr>
        <p:spPr>
          <a:xfrm flipV="1">
            <a:off x="858050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Connector 426"/>
          <p:cNvCxnSpPr/>
          <p:nvPr/>
        </p:nvCxnSpPr>
        <p:spPr>
          <a:xfrm flipV="1">
            <a:off x="882302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Connector 427"/>
          <p:cNvCxnSpPr/>
          <p:nvPr/>
        </p:nvCxnSpPr>
        <p:spPr>
          <a:xfrm flipV="1">
            <a:off x="892003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9" name="Straight Connector 428"/>
          <p:cNvCxnSpPr/>
          <p:nvPr/>
        </p:nvCxnSpPr>
        <p:spPr>
          <a:xfrm flipV="1">
            <a:off x="896853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0" name="Straight Connector 429"/>
          <p:cNvCxnSpPr/>
          <p:nvPr/>
        </p:nvCxnSpPr>
        <p:spPr>
          <a:xfrm flipV="1">
            <a:off x="887153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1" name="Straight Connector 430"/>
          <p:cNvCxnSpPr/>
          <p:nvPr/>
        </p:nvCxnSpPr>
        <p:spPr>
          <a:xfrm>
            <a:off x="9065547" y="551995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Connector 431"/>
          <p:cNvCxnSpPr/>
          <p:nvPr/>
        </p:nvCxnSpPr>
        <p:spPr>
          <a:xfrm>
            <a:off x="901704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3" name="Straight Connector 432"/>
          <p:cNvCxnSpPr/>
          <p:nvPr/>
        </p:nvCxnSpPr>
        <p:spPr>
          <a:xfrm>
            <a:off x="9114050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4" name="Straight Connector 433"/>
          <p:cNvCxnSpPr/>
          <p:nvPr/>
        </p:nvCxnSpPr>
        <p:spPr>
          <a:xfrm>
            <a:off x="921105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Connector 434"/>
          <p:cNvCxnSpPr/>
          <p:nvPr/>
        </p:nvCxnSpPr>
        <p:spPr>
          <a:xfrm>
            <a:off x="9259562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6" name="Straight Connector 435"/>
          <p:cNvCxnSpPr/>
          <p:nvPr/>
        </p:nvCxnSpPr>
        <p:spPr>
          <a:xfrm>
            <a:off x="930806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7" name="Straight Connector 436"/>
          <p:cNvCxnSpPr/>
          <p:nvPr/>
        </p:nvCxnSpPr>
        <p:spPr>
          <a:xfrm>
            <a:off x="9162554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Connector 437"/>
          <p:cNvCxnSpPr/>
          <p:nvPr/>
        </p:nvCxnSpPr>
        <p:spPr>
          <a:xfrm flipV="1">
            <a:off x="9065547" y="569911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/>
          <p:cNvCxnSpPr/>
          <p:nvPr/>
        </p:nvCxnSpPr>
        <p:spPr>
          <a:xfrm flipV="1">
            <a:off x="901704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0" name="Straight Connector 439"/>
          <p:cNvCxnSpPr/>
          <p:nvPr/>
        </p:nvCxnSpPr>
        <p:spPr>
          <a:xfrm flipV="1">
            <a:off x="911405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1" name="Straight Connector 440"/>
          <p:cNvCxnSpPr/>
          <p:nvPr/>
        </p:nvCxnSpPr>
        <p:spPr>
          <a:xfrm flipV="1">
            <a:off x="921105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2" name="Straight Connector 441"/>
          <p:cNvCxnSpPr/>
          <p:nvPr/>
        </p:nvCxnSpPr>
        <p:spPr>
          <a:xfrm flipV="1">
            <a:off x="925956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3" name="Straight Connector 442"/>
          <p:cNvCxnSpPr/>
          <p:nvPr/>
        </p:nvCxnSpPr>
        <p:spPr>
          <a:xfrm flipV="1">
            <a:off x="930806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4" name="Straight Connector 443"/>
          <p:cNvCxnSpPr/>
          <p:nvPr/>
        </p:nvCxnSpPr>
        <p:spPr>
          <a:xfrm flipV="1">
            <a:off x="916255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5" name="Straight Connector 444"/>
          <p:cNvCxnSpPr/>
          <p:nvPr/>
        </p:nvCxnSpPr>
        <p:spPr>
          <a:xfrm flipV="1">
            <a:off x="940507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6" name="Straight Connector 445"/>
          <p:cNvCxnSpPr/>
          <p:nvPr/>
        </p:nvCxnSpPr>
        <p:spPr>
          <a:xfrm flipV="1">
            <a:off x="950208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Connector 446"/>
          <p:cNvCxnSpPr/>
          <p:nvPr/>
        </p:nvCxnSpPr>
        <p:spPr>
          <a:xfrm flipV="1">
            <a:off x="955058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Connector 447"/>
          <p:cNvCxnSpPr/>
          <p:nvPr/>
        </p:nvCxnSpPr>
        <p:spPr>
          <a:xfrm flipV="1">
            <a:off x="959908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9" name="Straight Connector 448"/>
          <p:cNvCxnSpPr/>
          <p:nvPr/>
        </p:nvCxnSpPr>
        <p:spPr>
          <a:xfrm flipV="1">
            <a:off x="945357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" name="TextBox 449"/>
          <p:cNvSpPr txBox="1"/>
          <p:nvPr/>
        </p:nvSpPr>
        <p:spPr>
          <a:xfrm>
            <a:off x="8242531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2014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451" name="TextBox 450"/>
          <p:cNvSpPr txBox="1"/>
          <p:nvPr/>
        </p:nvSpPr>
        <p:spPr>
          <a:xfrm>
            <a:off x="8824922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2015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453" name="TextBox 452"/>
          <p:cNvSpPr txBox="1"/>
          <p:nvPr/>
        </p:nvSpPr>
        <p:spPr>
          <a:xfrm>
            <a:off x="9407315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2016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cxnSp>
        <p:nvCxnSpPr>
          <p:cNvPr id="454" name="Straight Connector 453"/>
          <p:cNvCxnSpPr/>
          <p:nvPr/>
        </p:nvCxnSpPr>
        <p:spPr>
          <a:xfrm>
            <a:off x="9647591" y="551995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5" name="Straight Connector 454"/>
          <p:cNvCxnSpPr/>
          <p:nvPr/>
        </p:nvCxnSpPr>
        <p:spPr>
          <a:xfrm>
            <a:off x="969609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Connector 455"/>
          <p:cNvCxnSpPr/>
          <p:nvPr/>
        </p:nvCxnSpPr>
        <p:spPr>
          <a:xfrm>
            <a:off x="9793102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7" name="Straight Connector 456"/>
          <p:cNvCxnSpPr/>
          <p:nvPr/>
        </p:nvCxnSpPr>
        <p:spPr>
          <a:xfrm>
            <a:off x="984160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8" name="Straight Connector 457"/>
          <p:cNvCxnSpPr/>
          <p:nvPr/>
        </p:nvCxnSpPr>
        <p:spPr>
          <a:xfrm>
            <a:off x="9744599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Connector 458"/>
          <p:cNvCxnSpPr/>
          <p:nvPr/>
        </p:nvCxnSpPr>
        <p:spPr>
          <a:xfrm flipV="1">
            <a:off x="9647591" y="569911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Connector 459"/>
          <p:cNvCxnSpPr/>
          <p:nvPr/>
        </p:nvCxnSpPr>
        <p:spPr>
          <a:xfrm flipV="1">
            <a:off x="969609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1" name="Straight Connector 460"/>
          <p:cNvCxnSpPr/>
          <p:nvPr/>
        </p:nvCxnSpPr>
        <p:spPr>
          <a:xfrm flipV="1">
            <a:off x="979310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Connector 461"/>
          <p:cNvCxnSpPr/>
          <p:nvPr/>
        </p:nvCxnSpPr>
        <p:spPr>
          <a:xfrm flipV="1">
            <a:off x="984160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Connector 462"/>
          <p:cNvCxnSpPr/>
          <p:nvPr/>
        </p:nvCxnSpPr>
        <p:spPr>
          <a:xfrm flipV="1">
            <a:off x="974459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/>
          <p:cNvCxnSpPr/>
          <p:nvPr/>
        </p:nvCxnSpPr>
        <p:spPr>
          <a:xfrm>
            <a:off x="814397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Connector 365"/>
          <p:cNvCxnSpPr/>
          <p:nvPr/>
        </p:nvCxnSpPr>
        <p:spPr>
          <a:xfrm flipV="1">
            <a:off x="814397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riangle 122"/>
          <p:cNvSpPr/>
          <p:nvPr/>
        </p:nvSpPr>
        <p:spPr>
          <a:xfrm rot="5400000">
            <a:off x="9814441" y="5222211"/>
            <a:ext cx="272200" cy="185425"/>
          </a:xfrm>
          <a:prstGeom prst="triangle">
            <a:avLst/>
          </a:prstGeom>
          <a:solidFill>
            <a:srgbClr val="1AB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/>
          <p:cNvSpPr txBox="1"/>
          <p:nvPr/>
        </p:nvSpPr>
        <p:spPr>
          <a:xfrm>
            <a:off x="4038396" y="4926119"/>
            <a:ext cx="705322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300" b="1" dirty="0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Classroom</a:t>
            </a:r>
            <a:endParaRPr lang="en-US" sz="1300" b="1" dirty="0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7168337" y="4454488"/>
            <a:ext cx="297065" cy="65742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7750094" y="3966698"/>
            <a:ext cx="297792" cy="1145213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8332064" y="4299099"/>
            <a:ext cx="297792" cy="812809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8915338" y="4364739"/>
            <a:ext cx="297792" cy="750027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9496310" y="4214766"/>
            <a:ext cx="297792" cy="9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/>
          <p:cNvGrpSpPr/>
          <p:nvPr/>
        </p:nvGrpSpPr>
        <p:grpSpPr>
          <a:xfrm>
            <a:off x="4772155" y="3292603"/>
            <a:ext cx="5074103" cy="1439795"/>
            <a:chOff x="2882587" y="1562146"/>
            <a:chExt cx="7851600" cy="2227920"/>
          </a:xfrm>
        </p:grpSpPr>
        <p:cxnSp>
          <p:nvCxnSpPr>
            <p:cNvPr id="359" name="Straight Connector 358"/>
            <p:cNvCxnSpPr/>
            <p:nvPr/>
          </p:nvCxnSpPr>
          <p:spPr>
            <a:xfrm>
              <a:off x="2882587" y="3790066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/>
          </p:nvCxnSpPr>
          <p:spPr>
            <a:xfrm>
              <a:off x="2882587" y="3235184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>
              <a:off x="2882587" y="2680303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/>
            <p:nvPr/>
          </p:nvCxnSpPr>
          <p:spPr>
            <a:xfrm>
              <a:off x="2882587" y="2116945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>
              <a:off x="2882587" y="1562146"/>
              <a:ext cx="78516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Rectangle 147"/>
          <p:cNvSpPr/>
          <p:nvPr/>
        </p:nvSpPr>
        <p:spPr>
          <a:xfrm>
            <a:off x="9519128" y="5178822"/>
            <a:ext cx="349382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500" smtClean="0">
                <a:solidFill>
                  <a:schemeClr val="bg1"/>
                </a:solidFill>
                <a:latin typeface="Helvetica Neue"/>
              </a:rPr>
              <a:t> </a:t>
            </a:r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8936827" y="5178822"/>
            <a:ext cx="349382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500" smtClean="0">
                <a:solidFill>
                  <a:schemeClr val="bg1"/>
                </a:solidFill>
                <a:latin typeface="Helvetica Neue"/>
              </a:rPr>
              <a:t> </a:t>
            </a:r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7594007" y="5178822"/>
            <a:ext cx="1168129" cy="272396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spc="1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LS</a:t>
            </a:r>
            <a:r>
              <a:rPr lang="en-US" sz="12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1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8758610" y="5178822"/>
            <a:ext cx="178216" cy="272396"/>
          </a:xfrm>
          <a:prstGeom prst="rect">
            <a:avLst/>
          </a:prstGeom>
          <a:solidFill>
            <a:srgbClr val="F1C4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350414" y="5178822"/>
            <a:ext cx="1247118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Run 1</a:t>
            </a:r>
            <a:r>
              <a:rPr lang="en-US" sz="5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 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9283081" y="5178822"/>
            <a:ext cx="177818" cy="272396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9458360" y="5178822"/>
            <a:ext cx="60768" cy="272396"/>
          </a:xfrm>
          <a:prstGeom prst="rect">
            <a:avLst/>
          </a:prstGeom>
          <a:solidFill>
            <a:srgbClr val="F1C4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9542013" y="5239406"/>
            <a:ext cx="36388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Run 2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4701286" y="5519950"/>
            <a:ext cx="3420117" cy="235554"/>
          </a:xfrm>
          <a:prstGeom prst="rect">
            <a:avLst/>
          </a:prstGeom>
          <a:solidFill>
            <a:srgbClr val="E8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2008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>
            <a:off x="4701286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5283331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7611512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7029464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6447420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>
            <a:off x="5865376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4992308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>
            <a:off x="474979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84679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489530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494380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504081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>
            <a:off x="513782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518632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523482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479829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>
            <a:off x="508931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5574353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533183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542884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>
            <a:off x="547734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552584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562285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>
            <a:off x="571986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>
            <a:off x="576836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581687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538033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567136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6156398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>
            <a:off x="591387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601088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605939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610789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>
            <a:off x="620490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>
            <a:off x="630190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635041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/>
          <p:cNvCxnSpPr/>
          <p:nvPr/>
        </p:nvCxnSpPr>
        <p:spPr>
          <a:xfrm>
            <a:off x="639891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/>
          <p:nvPr/>
        </p:nvCxnSpPr>
        <p:spPr>
          <a:xfrm>
            <a:off x="596238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/>
          <p:cNvCxnSpPr/>
          <p:nvPr/>
        </p:nvCxnSpPr>
        <p:spPr>
          <a:xfrm>
            <a:off x="625340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/>
          <p:nvPr/>
        </p:nvCxnSpPr>
        <p:spPr>
          <a:xfrm>
            <a:off x="6738442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/>
          <p:cNvCxnSpPr/>
          <p:nvPr/>
        </p:nvCxnSpPr>
        <p:spPr>
          <a:xfrm>
            <a:off x="649592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>
            <a:off x="659293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/>
          <p:cNvCxnSpPr/>
          <p:nvPr/>
        </p:nvCxnSpPr>
        <p:spPr>
          <a:xfrm>
            <a:off x="664143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/>
          <p:cNvCxnSpPr/>
          <p:nvPr/>
        </p:nvCxnSpPr>
        <p:spPr>
          <a:xfrm>
            <a:off x="668993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/>
          <p:cNvCxnSpPr/>
          <p:nvPr/>
        </p:nvCxnSpPr>
        <p:spPr>
          <a:xfrm>
            <a:off x="678694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/>
          <p:nvPr/>
        </p:nvCxnSpPr>
        <p:spPr>
          <a:xfrm>
            <a:off x="688395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/>
          <p:cNvCxnSpPr/>
          <p:nvPr/>
        </p:nvCxnSpPr>
        <p:spPr>
          <a:xfrm>
            <a:off x="693245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/>
          <p:cNvCxnSpPr/>
          <p:nvPr/>
        </p:nvCxnSpPr>
        <p:spPr>
          <a:xfrm>
            <a:off x="698096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/>
          <p:nvPr/>
        </p:nvCxnSpPr>
        <p:spPr>
          <a:xfrm>
            <a:off x="654442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/>
          <p:cNvCxnSpPr/>
          <p:nvPr/>
        </p:nvCxnSpPr>
        <p:spPr>
          <a:xfrm>
            <a:off x="683545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/>
          <p:cNvCxnSpPr/>
          <p:nvPr/>
        </p:nvCxnSpPr>
        <p:spPr>
          <a:xfrm>
            <a:off x="7320487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>
            <a:off x="707796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/>
          <p:cNvCxnSpPr/>
          <p:nvPr/>
        </p:nvCxnSpPr>
        <p:spPr>
          <a:xfrm>
            <a:off x="717497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/>
          <p:cNvCxnSpPr/>
          <p:nvPr/>
        </p:nvCxnSpPr>
        <p:spPr>
          <a:xfrm>
            <a:off x="722347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>
            <a:off x="727198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/>
          <p:cNvCxnSpPr/>
          <p:nvPr/>
        </p:nvCxnSpPr>
        <p:spPr>
          <a:xfrm>
            <a:off x="736899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/>
          <p:cNvCxnSpPr/>
          <p:nvPr/>
        </p:nvCxnSpPr>
        <p:spPr>
          <a:xfrm>
            <a:off x="746599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/>
          <p:cNvCxnSpPr/>
          <p:nvPr/>
        </p:nvCxnSpPr>
        <p:spPr>
          <a:xfrm>
            <a:off x="751450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/>
          <p:cNvCxnSpPr/>
          <p:nvPr/>
        </p:nvCxnSpPr>
        <p:spPr>
          <a:xfrm>
            <a:off x="756300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/>
          <p:cNvCxnSpPr/>
          <p:nvPr/>
        </p:nvCxnSpPr>
        <p:spPr>
          <a:xfrm>
            <a:off x="712647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>
            <a:off x="741749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/>
          <p:cNvCxnSpPr/>
          <p:nvPr/>
        </p:nvCxnSpPr>
        <p:spPr>
          <a:xfrm>
            <a:off x="7901458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/>
          <p:nvPr/>
        </p:nvCxnSpPr>
        <p:spPr>
          <a:xfrm>
            <a:off x="765893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/>
          <p:cNvCxnSpPr/>
          <p:nvPr/>
        </p:nvCxnSpPr>
        <p:spPr>
          <a:xfrm>
            <a:off x="775594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/>
          <p:nvPr/>
        </p:nvCxnSpPr>
        <p:spPr>
          <a:xfrm>
            <a:off x="780445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/>
          <p:cNvCxnSpPr/>
          <p:nvPr/>
        </p:nvCxnSpPr>
        <p:spPr>
          <a:xfrm>
            <a:off x="785295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/>
          <p:cNvCxnSpPr/>
          <p:nvPr/>
        </p:nvCxnSpPr>
        <p:spPr>
          <a:xfrm>
            <a:off x="794996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/>
          <p:cNvCxnSpPr/>
          <p:nvPr/>
        </p:nvCxnSpPr>
        <p:spPr>
          <a:xfrm>
            <a:off x="804696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/>
          <p:cNvCxnSpPr/>
          <p:nvPr/>
        </p:nvCxnSpPr>
        <p:spPr>
          <a:xfrm>
            <a:off x="809547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/>
          <p:cNvCxnSpPr/>
          <p:nvPr/>
        </p:nvCxnSpPr>
        <p:spPr>
          <a:xfrm>
            <a:off x="770744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/>
          <p:cNvCxnSpPr/>
          <p:nvPr/>
        </p:nvCxnSpPr>
        <p:spPr>
          <a:xfrm>
            <a:off x="799846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/>
          <p:cNvCxnSpPr/>
          <p:nvPr/>
        </p:nvCxnSpPr>
        <p:spPr>
          <a:xfrm flipV="1">
            <a:off x="4992308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 flipV="1">
            <a:off x="474979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/>
          <p:cNvCxnSpPr/>
          <p:nvPr/>
        </p:nvCxnSpPr>
        <p:spPr>
          <a:xfrm flipV="1">
            <a:off x="484679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/>
          <p:nvPr/>
        </p:nvCxnSpPr>
        <p:spPr>
          <a:xfrm flipV="1">
            <a:off x="489530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/>
          <p:cNvCxnSpPr/>
          <p:nvPr/>
        </p:nvCxnSpPr>
        <p:spPr>
          <a:xfrm flipV="1">
            <a:off x="494380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/>
          <p:cNvCxnSpPr/>
          <p:nvPr/>
        </p:nvCxnSpPr>
        <p:spPr>
          <a:xfrm flipV="1">
            <a:off x="504081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/>
          <p:cNvCxnSpPr/>
          <p:nvPr/>
        </p:nvCxnSpPr>
        <p:spPr>
          <a:xfrm flipV="1">
            <a:off x="513782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Connector 284"/>
          <p:cNvCxnSpPr/>
          <p:nvPr/>
        </p:nvCxnSpPr>
        <p:spPr>
          <a:xfrm flipV="1">
            <a:off x="518632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/>
          <p:cNvCxnSpPr/>
          <p:nvPr/>
        </p:nvCxnSpPr>
        <p:spPr>
          <a:xfrm flipV="1">
            <a:off x="523482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/>
          <p:cNvCxnSpPr/>
          <p:nvPr/>
        </p:nvCxnSpPr>
        <p:spPr>
          <a:xfrm flipV="1">
            <a:off x="479829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/>
          <p:nvPr/>
        </p:nvCxnSpPr>
        <p:spPr>
          <a:xfrm flipV="1">
            <a:off x="508931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/>
          <p:cNvCxnSpPr/>
          <p:nvPr/>
        </p:nvCxnSpPr>
        <p:spPr>
          <a:xfrm flipV="1">
            <a:off x="5574353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/>
          <p:cNvCxnSpPr/>
          <p:nvPr/>
        </p:nvCxnSpPr>
        <p:spPr>
          <a:xfrm flipV="1">
            <a:off x="533183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/>
          <p:cNvCxnSpPr/>
          <p:nvPr/>
        </p:nvCxnSpPr>
        <p:spPr>
          <a:xfrm flipV="1">
            <a:off x="542884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/>
          <p:cNvCxnSpPr/>
          <p:nvPr/>
        </p:nvCxnSpPr>
        <p:spPr>
          <a:xfrm flipV="1">
            <a:off x="547734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92"/>
          <p:cNvCxnSpPr/>
          <p:nvPr/>
        </p:nvCxnSpPr>
        <p:spPr>
          <a:xfrm flipV="1">
            <a:off x="552584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/>
          <p:cNvCxnSpPr/>
          <p:nvPr/>
        </p:nvCxnSpPr>
        <p:spPr>
          <a:xfrm flipV="1">
            <a:off x="562285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/>
          <p:cNvCxnSpPr/>
          <p:nvPr/>
        </p:nvCxnSpPr>
        <p:spPr>
          <a:xfrm flipV="1">
            <a:off x="571986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/>
          <p:cNvCxnSpPr/>
          <p:nvPr/>
        </p:nvCxnSpPr>
        <p:spPr>
          <a:xfrm flipV="1">
            <a:off x="576836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/>
          <p:cNvCxnSpPr/>
          <p:nvPr/>
        </p:nvCxnSpPr>
        <p:spPr>
          <a:xfrm flipV="1">
            <a:off x="581687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Connector 297"/>
          <p:cNvCxnSpPr/>
          <p:nvPr/>
        </p:nvCxnSpPr>
        <p:spPr>
          <a:xfrm flipV="1">
            <a:off x="538033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/>
          <p:cNvCxnSpPr/>
          <p:nvPr/>
        </p:nvCxnSpPr>
        <p:spPr>
          <a:xfrm flipV="1">
            <a:off x="567136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Connector 299"/>
          <p:cNvCxnSpPr/>
          <p:nvPr/>
        </p:nvCxnSpPr>
        <p:spPr>
          <a:xfrm flipV="1">
            <a:off x="6156398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/>
          <p:cNvCxnSpPr/>
          <p:nvPr/>
        </p:nvCxnSpPr>
        <p:spPr>
          <a:xfrm flipV="1">
            <a:off x="591387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301"/>
          <p:cNvCxnSpPr/>
          <p:nvPr/>
        </p:nvCxnSpPr>
        <p:spPr>
          <a:xfrm flipV="1">
            <a:off x="601088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302"/>
          <p:cNvCxnSpPr/>
          <p:nvPr/>
        </p:nvCxnSpPr>
        <p:spPr>
          <a:xfrm flipV="1">
            <a:off x="605939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/>
          <p:cNvCxnSpPr/>
          <p:nvPr/>
        </p:nvCxnSpPr>
        <p:spPr>
          <a:xfrm flipV="1">
            <a:off x="610789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Connector 304"/>
          <p:cNvCxnSpPr/>
          <p:nvPr/>
        </p:nvCxnSpPr>
        <p:spPr>
          <a:xfrm flipV="1">
            <a:off x="620490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305"/>
          <p:cNvCxnSpPr/>
          <p:nvPr/>
        </p:nvCxnSpPr>
        <p:spPr>
          <a:xfrm flipV="1">
            <a:off x="630190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306"/>
          <p:cNvCxnSpPr/>
          <p:nvPr/>
        </p:nvCxnSpPr>
        <p:spPr>
          <a:xfrm flipV="1">
            <a:off x="635041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/>
          <p:cNvCxnSpPr/>
          <p:nvPr/>
        </p:nvCxnSpPr>
        <p:spPr>
          <a:xfrm flipV="1">
            <a:off x="639891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308"/>
          <p:cNvCxnSpPr/>
          <p:nvPr/>
        </p:nvCxnSpPr>
        <p:spPr>
          <a:xfrm flipV="1">
            <a:off x="596238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/>
          <p:nvPr/>
        </p:nvCxnSpPr>
        <p:spPr>
          <a:xfrm flipV="1">
            <a:off x="625340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/>
          <p:cNvCxnSpPr/>
          <p:nvPr/>
        </p:nvCxnSpPr>
        <p:spPr>
          <a:xfrm flipV="1">
            <a:off x="6738442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Connector 311"/>
          <p:cNvCxnSpPr/>
          <p:nvPr/>
        </p:nvCxnSpPr>
        <p:spPr>
          <a:xfrm flipV="1">
            <a:off x="649592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/>
          <p:nvPr/>
        </p:nvCxnSpPr>
        <p:spPr>
          <a:xfrm flipV="1">
            <a:off x="659293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Connector 313"/>
          <p:cNvCxnSpPr/>
          <p:nvPr/>
        </p:nvCxnSpPr>
        <p:spPr>
          <a:xfrm flipV="1">
            <a:off x="664143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/>
          <p:cNvCxnSpPr/>
          <p:nvPr/>
        </p:nvCxnSpPr>
        <p:spPr>
          <a:xfrm flipV="1">
            <a:off x="668993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Connector 315"/>
          <p:cNvCxnSpPr/>
          <p:nvPr/>
        </p:nvCxnSpPr>
        <p:spPr>
          <a:xfrm flipV="1">
            <a:off x="678694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/>
          <p:cNvCxnSpPr/>
          <p:nvPr/>
        </p:nvCxnSpPr>
        <p:spPr>
          <a:xfrm flipV="1">
            <a:off x="688395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Connector 317"/>
          <p:cNvCxnSpPr/>
          <p:nvPr/>
        </p:nvCxnSpPr>
        <p:spPr>
          <a:xfrm flipV="1">
            <a:off x="693245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/>
          <p:cNvCxnSpPr/>
          <p:nvPr/>
        </p:nvCxnSpPr>
        <p:spPr>
          <a:xfrm flipV="1">
            <a:off x="698096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Connector 319"/>
          <p:cNvCxnSpPr/>
          <p:nvPr/>
        </p:nvCxnSpPr>
        <p:spPr>
          <a:xfrm flipV="1">
            <a:off x="654442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Connector 320"/>
          <p:cNvCxnSpPr/>
          <p:nvPr/>
        </p:nvCxnSpPr>
        <p:spPr>
          <a:xfrm flipV="1">
            <a:off x="683545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Connector 321"/>
          <p:cNvCxnSpPr/>
          <p:nvPr/>
        </p:nvCxnSpPr>
        <p:spPr>
          <a:xfrm flipV="1">
            <a:off x="7320487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322"/>
          <p:cNvCxnSpPr/>
          <p:nvPr/>
        </p:nvCxnSpPr>
        <p:spPr>
          <a:xfrm flipV="1">
            <a:off x="707796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/>
          <p:cNvCxnSpPr/>
          <p:nvPr/>
        </p:nvCxnSpPr>
        <p:spPr>
          <a:xfrm flipV="1">
            <a:off x="717497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Connector 324"/>
          <p:cNvCxnSpPr/>
          <p:nvPr/>
        </p:nvCxnSpPr>
        <p:spPr>
          <a:xfrm flipV="1">
            <a:off x="722347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Connector 325"/>
          <p:cNvCxnSpPr/>
          <p:nvPr/>
        </p:nvCxnSpPr>
        <p:spPr>
          <a:xfrm flipV="1">
            <a:off x="727198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/>
          <p:cNvCxnSpPr/>
          <p:nvPr/>
        </p:nvCxnSpPr>
        <p:spPr>
          <a:xfrm flipV="1">
            <a:off x="736899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/>
          <p:cNvCxnSpPr/>
          <p:nvPr/>
        </p:nvCxnSpPr>
        <p:spPr>
          <a:xfrm flipV="1">
            <a:off x="746599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/>
          <p:cNvCxnSpPr/>
          <p:nvPr/>
        </p:nvCxnSpPr>
        <p:spPr>
          <a:xfrm flipV="1">
            <a:off x="751450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/>
          <p:cNvCxnSpPr/>
          <p:nvPr/>
        </p:nvCxnSpPr>
        <p:spPr>
          <a:xfrm flipV="1">
            <a:off x="756300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/>
          <p:cNvCxnSpPr/>
          <p:nvPr/>
        </p:nvCxnSpPr>
        <p:spPr>
          <a:xfrm flipV="1">
            <a:off x="712647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/>
          <p:cNvCxnSpPr/>
          <p:nvPr/>
        </p:nvCxnSpPr>
        <p:spPr>
          <a:xfrm flipV="1">
            <a:off x="741749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Connector 339"/>
          <p:cNvCxnSpPr/>
          <p:nvPr/>
        </p:nvCxnSpPr>
        <p:spPr>
          <a:xfrm flipV="1">
            <a:off x="7901458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Connector 344"/>
          <p:cNvCxnSpPr/>
          <p:nvPr/>
        </p:nvCxnSpPr>
        <p:spPr>
          <a:xfrm flipV="1">
            <a:off x="765893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345"/>
          <p:cNvCxnSpPr/>
          <p:nvPr/>
        </p:nvCxnSpPr>
        <p:spPr>
          <a:xfrm flipV="1">
            <a:off x="775594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/>
          <p:cNvCxnSpPr/>
          <p:nvPr/>
        </p:nvCxnSpPr>
        <p:spPr>
          <a:xfrm flipV="1">
            <a:off x="780445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/>
          <p:cNvCxnSpPr/>
          <p:nvPr/>
        </p:nvCxnSpPr>
        <p:spPr>
          <a:xfrm flipV="1">
            <a:off x="785295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Connector 348"/>
          <p:cNvCxnSpPr/>
          <p:nvPr/>
        </p:nvCxnSpPr>
        <p:spPr>
          <a:xfrm flipV="1">
            <a:off x="794996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/>
          <p:cNvCxnSpPr/>
          <p:nvPr/>
        </p:nvCxnSpPr>
        <p:spPr>
          <a:xfrm flipV="1">
            <a:off x="804696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/>
          <p:cNvCxnSpPr/>
          <p:nvPr/>
        </p:nvCxnSpPr>
        <p:spPr>
          <a:xfrm flipV="1">
            <a:off x="809547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/>
          <p:cNvCxnSpPr/>
          <p:nvPr/>
        </p:nvCxnSpPr>
        <p:spPr>
          <a:xfrm flipV="1">
            <a:off x="770744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/>
          <p:nvPr/>
        </p:nvCxnSpPr>
        <p:spPr>
          <a:xfrm flipV="1">
            <a:off x="799846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4" name="TextBox 353"/>
          <p:cNvSpPr txBox="1"/>
          <p:nvPr/>
        </p:nvSpPr>
        <p:spPr>
          <a:xfrm>
            <a:off x="5330573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2009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355" name="TextBox 354"/>
          <p:cNvSpPr txBox="1"/>
          <p:nvPr/>
        </p:nvSpPr>
        <p:spPr>
          <a:xfrm>
            <a:off x="5912965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2010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356" name="TextBox 355"/>
          <p:cNvSpPr txBox="1"/>
          <p:nvPr/>
        </p:nvSpPr>
        <p:spPr>
          <a:xfrm>
            <a:off x="6495356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2011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7077748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2012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358" name="TextBox 357"/>
          <p:cNvSpPr txBox="1"/>
          <p:nvPr/>
        </p:nvSpPr>
        <p:spPr>
          <a:xfrm>
            <a:off x="7660139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2013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465" name="Rectangle 464"/>
          <p:cNvSpPr/>
          <p:nvPr/>
        </p:nvSpPr>
        <p:spPr>
          <a:xfrm>
            <a:off x="4701286" y="5178822"/>
            <a:ext cx="388029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Run 1</a:t>
            </a:r>
            <a:r>
              <a:rPr lang="en-US" sz="5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 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466" name="Rectangle 465"/>
          <p:cNvSpPr/>
          <p:nvPr/>
        </p:nvSpPr>
        <p:spPr>
          <a:xfrm>
            <a:off x="5087296" y="5178822"/>
            <a:ext cx="1263117" cy="272396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spc="1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Repair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pic>
        <p:nvPicPr>
          <p:cNvPr id="344" name="Picture 3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299" y="2495100"/>
            <a:ext cx="430228" cy="425578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4446875" y="3915461"/>
            <a:ext cx="3125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 dirty="0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7'500</a:t>
            </a:r>
            <a:endParaRPr lang="en-US" sz="1200" b="1" dirty="0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446875" y="4270262"/>
            <a:ext cx="3125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5'000</a:t>
            </a:r>
            <a:endParaRPr lang="en-US" sz="1200" b="1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446875" y="4630568"/>
            <a:ext cx="3125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 dirty="0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2'500</a:t>
            </a:r>
            <a:endParaRPr lang="en-US" sz="1200" b="1" dirty="0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8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1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1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1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1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1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1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1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1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1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1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1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1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1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1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1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1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1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1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1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1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1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1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1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1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1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1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6" dur="1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1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1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1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1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1" dur="1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1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1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1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1" dur="1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1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1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1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1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1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1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1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1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1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6" dur="1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9" dur="1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2" dur="1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5" dur="1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8" dur="1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" dur="1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2" dur="1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1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8" dur="1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1" dur="1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4" dur="1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7" dur="1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0" dur="1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1" dur="1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4" dur="1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7" dur="1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0" dur="1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3" dur="1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6" dur="1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9" dur="1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2" dur="1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1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3" dur="1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6" dur="1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9" dur="1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2" dur="1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" dur="1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8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1" dur="1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4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1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364" grpId="0" animBg="1"/>
      <p:bldP spid="368" grpId="0" animBg="1"/>
      <p:bldP spid="369" grpId="0" animBg="1"/>
      <p:bldP spid="367" grpId="0" animBg="1"/>
      <p:bldP spid="392" grpId="0" animBg="1"/>
      <p:bldP spid="450" grpId="0"/>
      <p:bldP spid="451" grpId="0"/>
      <p:bldP spid="453" grpId="0"/>
      <p:bldP spid="123" grpId="0" animBg="1"/>
      <p:bldP spid="138" grpId="0"/>
      <p:bldP spid="141" grpId="0" animBg="1"/>
      <p:bldP spid="142" grpId="0" animBg="1"/>
      <p:bldP spid="143" grpId="0" animBg="1"/>
      <p:bldP spid="145" grpId="0" animBg="1"/>
      <p:bldP spid="146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/>
      <p:bldP spid="156" grpId="0" animBg="1"/>
      <p:bldP spid="354" grpId="0"/>
      <p:bldP spid="355" grpId="0"/>
      <p:bldP spid="356" grpId="0"/>
      <p:bldP spid="357" grpId="0"/>
      <p:bldP spid="358" grpId="0"/>
      <p:bldP spid="465" grpId="0" animBg="1"/>
      <p:bldP spid="466" grpId="0" animBg="1"/>
      <p:bldP spid="131" grpId="0"/>
      <p:bldP spid="132" grpId="0"/>
      <p:bldP spid="1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Box 363"/>
          <p:cNvSpPr txBox="1"/>
          <p:nvPr/>
        </p:nvSpPr>
        <p:spPr>
          <a:xfrm>
            <a:off x="78498" y="288000"/>
            <a:ext cx="3166721" cy="777136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Volume of participations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3600" indent="-179388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general increasing </a:t>
            </a:r>
            <a:endParaRPr lang="en-GB" sz="15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363600" indent="-179388">
              <a:lnSpc>
                <a:spcPct val="90000"/>
              </a:lnSpc>
              <a:buFont typeface="Arial" charset="0"/>
              <a:buChar char="•"/>
              <a:tabLst>
                <a:tab pos="519113" algn="l"/>
              </a:tabLst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sudden, unforeseen rise of </a:t>
            </a:r>
            <a:r>
              <a:rPr lang="en-GB" sz="1500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needs 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84" y="6317584"/>
            <a:ext cx="2095445" cy="341632"/>
          </a:xfrm>
        </p:spPr>
        <p:txBody>
          <a:bodyPr/>
          <a:lstStyle/>
          <a:p>
            <a:r>
              <a:rPr lang="en-US" dirty="0" smtClean="0"/>
              <a:t>Signs for change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71" name="Rectangle 370"/>
          <p:cNvSpPr/>
          <p:nvPr/>
        </p:nvSpPr>
        <p:spPr>
          <a:xfrm>
            <a:off x="6585637" y="4623824"/>
            <a:ext cx="297792" cy="488085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Rectangle 371"/>
          <p:cNvSpPr/>
          <p:nvPr/>
        </p:nvSpPr>
        <p:spPr>
          <a:xfrm>
            <a:off x="4847435" y="4564838"/>
            <a:ext cx="297792" cy="547072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Rectangle 372"/>
          <p:cNvSpPr/>
          <p:nvPr/>
        </p:nvSpPr>
        <p:spPr>
          <a:xfrm>
            <a:off x="6009484" y="4657623"/>
            <a:ext cx="297792" cy="454286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ectangle 373"/>
          <p:cNvSpPr/>
          <p:nvPr/>
        </p:nvSpPr>
        <p:spPr>
          <a:xfrm>
            <a:off x="5427989" y="4679909"/>
            <a:ext cx="297792" cy="432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ectangle 374"/>
          <p:cNvSpPr/>
          <p:nvPr/>
        </p:nvSpPr>
        <p:spPr>
          <a:xfrm>
            <a:off x="8119979" y="5519951"/>
            <a:ext cx="1765495" cy="235553"/>
          </a:xfrm>
          <a:prstGeom prst="rect">
            <a:avLst/>
          </a:prstGeom>
          <a:solidFill>
            <a:srgbClr val="E8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endParaRPr lang="en-US" sz="1200" b="1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376" name="Isosceles Triangle 456"/>
          <p:cNvSpPr/>
          <p:nvPr/>
        </p:nvSpPr>
        <p:spPr>
          <a:xfrm rot="5400000">
            <a:off x="9852308" y="5553693"/>
            <a:ext cx="234976" cy="168643"/>
          </a:xfrm>
          <a:prstGeom prst="triangle">
            <a:avLst/>
          </a:prstGeom>
          <a:solidFill>
            <a:srgbClr val="E8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7" name="Straight Connector 376"/>
          <p:cNvCxnSpPr/>
          <p:nvPr/>
        </p:nvCxnSpPr>
        <p:spPr>
          <a:xfrm>
            <a:off x="8192480" y="5519951"/>
            <a:ext cx="0" cy="235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/>
          <p:cNvCxnSpPr/>
          <p:nvPr/>
        </p:nvCxnSpPr>
        <p:spPr>
          <a:xfrm>
            <a:off x="9356569" y="5519951"/>
            <a:ext cx="0" cy="235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Connector 378"/>
          <p:cNvCxnSpPr/>
          <p:nvPr/>
        </p:nvCxnSpPr>
        <p:spPr>
          <a:xfrm>
            <a:off x="8774524" y="5519951"/>
            <a:ext cx="0" cy="235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Connector 379"/>
          <p:cNvCxnSpPr/>
          <p:nvPr/>
        </p:nvCxnSpPr>
        <p:spPr>
          <a:xfrm>
            <a:off x="8483502" y="551995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1" name="Straight Connector 380"/>
          <p:cNvCxnSpPr/>
          <p:nvPr/>
        </p:nvCxnSpPr>
        <p:spPr>
          <a:xfrm>
            <a:off x="824098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4" name="Straight Connector 463"/>
          <p:cNvCxnSpPr/>
          <p:nvPr/>
        </p:nvCxnSpPr>
        <p:spPr>
          <a:xfrm>
            <a:off x="8337991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8" name="Straight Connector 467"/>
          <p:cNvCxnSpPr/>
          <p:nvPr/>
        </p:nvCxnSpPr>
        <p:spPr>
          <a:xfrm>
            <a:off x="838649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9" name="Straight Connector 468"/>
          <p:cNvCxnSpPr/>
          <p:nvPr/>
        </p:nvCxnSpPr>
        <p:spPr>
          <a:xfrm>
            <a:off x="843499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/>
          <p:cNvCxnSpPr/>
          <p:nvPr/>
        </p:nvCxnSpPr>
        <p:spPr>
          <a:xfrm>
            <a:off x="853200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/>
          <p:cNvCxnSpPr/>
          <p:nvPr/>
        </p:nvCxnSpPr>
        <p:spPr>
          <a:xfrm>
            <a:off x="862901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/>
          <p:cNvCxnSpPr/>
          <p:nvPr/>
        </p:nvCxnSpPr>
        <p:spPr>
          <a:xfrm>
            <a:off x="8677517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/>
          <p:cNvCxnSpPr/>
          <p:nvPr/>
        </p:nvCxnSpPr>
        <p:spPr>
          <a:xfrm>
            <a:off x="8726021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Connector 473"/>
          <p:cNvCxnSpPr/>
          <p:nvPr/>
        </p:nvCxnSpPr>
        <p:spPr>
          <a:xfrm>
            <a:off x="8289487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5" name="Straight Connector 474"/>
          <p:cNvCxnSpPr/>
          <p:nvPr/>
        </p:nvCxnSpPr>
        <p:spPr>
          <a:xfrm>
            <a:off x="8580509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/>
          <p:cNvCxnSpPr/>
          <p:nvPr/>
        </p:nvCxnSpPr>
        <p:spPr>
          <a:xfrm>
            <a:off x="882302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/>
          <p:cNvCxnSpPr/>
          <p:nvPr/>
        </p:nvCxnSpPr>
        <p:spPr>
          <a:xfrm>
            <a:off x="892003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/>
          <p:cNvCxnSpPr/>
          <p:nvPr/>
        </p:nvCxnSpPr>
        <p:spPr>
          <a:xfrm>
            <a:off x="8968539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Connector 478"/>
          <p:cNvCxnSpPr/>
          <p:nvPr/>
        </p:nvCxnSpPr>
        <p:spPr>
          <a:xfrm>
            <a:off x="8871532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/>
          <p:cNvCxnSpPr/>
          <p:nvPr/>
        </p:nvCxnSpPr>
        <p:spPr>
          <a:xfrm>
            <a:off x="940507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1" name="Straight Connector 480"/>
          <p:cNvCxnSpPr/>
          <p:nvPr/>
        </p:nvCxnSpPr>
        <p:spPr>
          <a:xfrm>
            <a:off x="9502080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/>
          <p:cNvCxnSpPr/>
          <p:nvPr/>
        </p:nvCxnSpPr>
        <p:spPr>
          <a:xfrm>
            <a:off x="9550584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3" name="Straight Connector 482"/>
          <p:cNvCxnSpPr/>
          <p:nvPr/>
        </p:nvCxnSpPr>
        <p:spPr>
          <a:xfrm>
            <a:off x="959908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4" name="Straight Connector 483"/>
          <p:cNvCxnSpPr/>
          <p:nvPr/>
        </p:nvCxnSpPr>
        <p:spPr>
          <a:xfrm>
            <a:off x="945357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5" name="Straight Connector 484"/>
          <p:cNvCxnSpPr/>
          <p:nvPr/>
        </p:nvCxnSpPr>
        <p:spPr>
          <a:xfrm flipV="1">
            <a:off x="8483502" y="569911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6" name="Straight Connector 485"/>
          <p:cNvCxnSpPr/>
          <p:nvPr/>
        </p:nvCxnSpPr>
        <p:spPr>
          <a:xfrm flipV="1">
            <a:off x="824098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/>
          <p:cNvCxnSpPr/>
          <p:nvPr/>
        </p:nvCxnSpPr>
        <p:spPr>
          <a:xfrm flipV="1">
            <a:off x="833799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8" name="Straight Connector 487"/>
          <p:cNvCxnSpPr/>
          <p:nvPr/>
        </p:nvCxnSpPr>
        <p:spPr>
          <a:xfrm flipV="1">
            <a:off x="838649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/>
          <p:cNvCxnSpPr/>
          <p:nvPr/>
        </p:nvCxnSpPr>
        <p:spPr>
          <a:xfrm flipV="1">
            <a:off x="843499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Connector 489"/>
          <p:cNvCxnSpPr/>
          <p:nvPr/>
        </p:nvCxnSpPr>
        <p:spPr>
          <a:xfrm flipV="1">
            <a:off x="853200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/>
          <p:cNvCxnSpPr/>
          <p:nvPr/>
        </p:nvCxnSpPr>
        <p:spPr>
          <a:xfrm flipV="1">
            <a:off x="862901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 flipV="1">
            <a:off x="867751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Connector 492"/>
          <p:cNvCxnSpPr/>
          <p:nvPr/>
        </p:nvCxnSpPr>
        <p:spPr>
          <a:xfrm flipV="1">
            <a:off x="872602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4" name="Straight Connector 493"/>
          <p:cNvCxnSpPr/>
          <p:nvPr/>
        </p:nvCxnSpPr>
        <p:spPr>
          <a:xfrm flipV="1">
            <a:off x="828948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5" name="Straight Connector 494"/>
          <p:cNvCxnSpPr/>
          <p:nvPr/>
        </p:nvCxnSpPr>
        <p:spPr>
          <a:xfrm flipV="1">
            <a:off x="858050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Connector 495"/>
          <p:cNvCxnSpPr/>
          <p:nvPr/>
        </p:nvCxnSpPr>
        <p:spPr>
          <a:xfrm flipV="1">
            <a:off x="882302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/>
          <p:cNvCxnSpPr/>
          <p:nvPr/>
        </p:nvCxnSpPr>
        <p:spPr>
          <a:xfrm flipV="1">
            <a:off x="892003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/>
          <p:cNvCxnSpPr/>
          <p:nvPr/>
        </p:nvCxnSpPr>
        <p:spPr>
          <a:xfrm flipV="1">
            <a:off x="896853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9" name="Straight Connector 498"/>
          <p:cNvCxnSpPr/>
          <p:nvPr/>
        </p:nvCxnSpPr>
        <p:spPr>
          <a:xfrm flipV="1">
            <a:off x="887153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>
            <a:off x="9065547" y="551995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>
            <a:off x="9017043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/>
          <p:cNvCxnSpPr/>
          <p:nvPr/>
        </p:nvCxnSpPr>
        <p:spPr>
          <a:xfrm>
            <a:off x="9114050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3" name="Straight Connector 502"/>
          <p:cNvCxnSpPr/>
          <p:nvPr/>
        </p:nvCxnSpPr>
        <p:spPr>
          <a:xfrm>
            <a:off x="9211058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/>
          <p:cNvCxnSpPr/>
          <p:nvPr/>
        </p:nvCxnSpPr>
        <p:spPr>
          <a:xfrm>
            <a:off x="9259562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Connector 504"/>
          <p:cNvCxnSpPr/>
          <p:nvPr/>
        </p:nvCxnSpPr>
        <p:spPr>
          <a:xfrm>
            <a:off x="930806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/>
          <p:cNvCxnSpPr/>
          <p:nvPr/>
        </p:nvCxnSpPr>
        <p:spPr>
          <a:xfrm>
            <a:off x="9162554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Connector 506"/>
          <p:cNvCxnSpPr/>
          <p:nvPr/>
        </p:nvCxnSpPr>
        <p:spPr>
          <a:xfrm flipV="1">
            <a:off x="9065547" y="569911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/>
          <p:cNvCxnSpPr/>
          <p:nvPr/>
        </p:nvCxnSpPr>
        <p:spPr>
          <a:xfrm flipV="1">
            <a:off x="901704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Connector 508"/>
          <p:cNvCxnSpPr/>
          <p:nvPr/>
        </p:nvCxnSpPr>
        <p:spPr>
          <a:xfrm flipV="1">
            <a:off x="911405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Connector 509"/>
          <p:cNvCxnSpPr/>
          <p:nvPr/>
        </p:nvCxnSpPr>
        <p:spPr>
          <a:xfrm flipV="1">
            <a:off x="921105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/>
          <p:cNvCxnSpPr/>
          <p:nvPr/>
        </p:nvCxnSpPr>
        <p:spPr>
          <a:xfrm flipV="1">
            <a:off x="925956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 flipV="1">
            <a:off x="930806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Connector 512"/>
          <p:cNvCxnSpPr/>
          <p:nvPr/>
        </p:nvCxnSpPr>
        <p:spPr>
          <a:xfrm flipV="1">
            <a:off x="916255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4" name="Straight Connector 513"/>
          <p:cNvCxnSpPr/>
          <p:nvPr/>
        </p:nvCxnSpPr>
        <p:spPr>
          <a:xfrm flipV="1">
            <a:off x="940507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Connector 514"/>
          <p:cNvCxnSpPr/>
          <p:nvPr/>
        </p:nvCxnSpPr>
        <p:spPr>
          <a:xfrm flipV="1">
            <a:off x="950208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/>
          <p:cNvCxnSpPr/>
          <p:nvPr/>
        </p:nvCxnSpPr>
        <p:spPr>
          <a:xfrm flipV="1">
            <a:off x="955058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Connector 516"/>
          <p:cNvCxnSpPr/>
          <p:nvPr/>
        </p:nvCxnSpPr>
        <p:spPr>
          <a:xfrm flipV="1">
            <a:off x="959908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/>
          <p:cNvCxnSpPr/>
          <p:nvPr/>
        </p:nvCxnSpPr>
        <p:spPr>
          <a:xfrm flipV="1">
            <a:off x="945357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9" name="TextBox 518"/>
          <p:cNvSpPr txBox="1"/>
          <p:nvPr/>
        </p:nvSpPr>
        <p:spPr>
          <a:xfrm>
            <a:off x="8242531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2014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520" name="TextBox 519"/>
          <p:cNvSpPr txBox="1"/>
          <p:nvPr/>
        </p:nvSpPr>
        <p:spPr>
          <a:xfrm>
            <a:off x="8824922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2015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521" name="TextBox 520"/>
          <p:cNvSpPr txBox="1"/>
          <p:nvPr/>
        </p:nvSpPr>
        <p:spPr>
          <a:xfrm>
            <a:off x="9407315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2016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cxnSp>
        <p:nvCxnSpPr>
          <p:cNvPr id="522" name="Straight Connector 521"/>
          <p:cNvCxnSpPr/>
          <p:nvPr/>
        </p:nvCxnSpPr>
        <p:spPr>
          <a:xfrm>
            <a:off x="9647591" y="551995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3" name="Straight Connector 522"/>
          <p:cNvCxnSpPr/>
          <p:nvPr/>
        </p:nvCxnSpPr>
        <p:spPr>
          <a:xfrm>
            <a:off x="9696095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4" name="Straight Connector 523"/>
          <p:cNvCxnSpPr/>
          <p:nvPr/>
        </p:nvCxnSpPr>
        <p:spPr>
          <a:xfrm>
            <a:off x="9793102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5" name="Straight Connector 524"/>
          <p:cNvCxnSpPr/>
          <p:nvPr/>
        </p:nvCxnSpPr>
        <p:spPr>
          <a:xfrm>
            <a:off x="984160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6" name="Straight Connector 525"/>
          <p:cNvCxnSpPr/>
          <p:nvPr/>
        </p:nvCxnSpPr>
        <p:spPr>
          <a:xfrm>
            <a:off x="9744599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Connector 526"/>
          <p:cNvCxnSpPr/>
          <p:nvPr/>
        </p:nvCxnSpPr>
        <p:spPr>
          <a:xfrm flipV="1">
            <a:off x="9647591" y="5699111"/>
            <a:ext cx="0" cy="5639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/>
          <p:cNvCxnSpPr/>
          <p:nvPr/>
        </p:nvCxnSpPr>
        <p:spPr>
          <a:xfrm flipV="1">
            <a:off x="969609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Connector 528"/>
          <p:cNvCxnSpPr/>
          <p:nvPr/>
        </p:nvCxnSpPr>
        <p:spPr>
          <a:xfrm flipV="1">
            <a:off x="979310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Connector 529"/>
          <p:cNvCxnSpPr/>
          <p:nvPr/>
        </p:nvCxnSpPr>
        <p:spPr>
          <a:xfrm flipV="1">
            <a:off x="984160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1" name="Straight Connector 530"/>
          <p:cNvCxnSpPr/>
          <p:nvPr/>
        </p:nvCxnSpPr>
        <p:spPr>
          <a:xfrm flipV="1">
            <a:off x="974459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Connector 531"/>
          <p:cNvCxnSpPr/>
          <p:nvPr/>
        </p:nvCxnSpPr>
        <p:spPr>
          <a:xfrm>
            <a:off x="8143976" y="551995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3" name="Straight Connector 532"/>
          <p:cNvCxnSpPr/>
          <p:nvPr/>
        </p:nvCxnSpPr>
        <p:spPr>
          <a:xfrm flipV="1">
            <a:off x="814397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4" name="Triangle 533"/>
          <p:cNvSpPr/>
          <p:nvPr/>
        </p:nvSpPr>
        <p:spPr>
          <a:xfrm rot="5400000">
            <a:off x="9814441" y="5222211"/>
            <a:ext cx="272200" cy="185425"/>
          </a:xfrm>
          <a:prstGeom prst="triangle">
            <a:avLst/>
          </a:prstGeom>
          <a:solidFill>
            <a:srgbClr val="1AB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TextBox 534"/>
          <p:cNvSpPr txBox="1"/>
          <p:nvPr/>
        </p:nvSpPr>
        <p:spPr>
          <a:xfrm>
            <a:off x="4038396" y="4926119"/>
            <a:ext cx="705322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300" b="1" dirty="0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Classroom</a:t>
            </a:r>
            <a:endParaRPr lang="en-US" sz="1300" b="1" dirty="0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36" name="Rectangle 535"/>
          <p:cNvSpPr/>
          <p:nvPr/>
        </p:nvSpPr>
        <p:spPr>
          <a:xfrm>
            <a:off x="7168337" y="4454488"/>
            <a:ext cx="297065" cy="65742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Rectangle 536"/>
          <p:cNvSpPr/>
          <p:nvPr/>
        </p:nvSpPr>
        <p:spPr>
          <a:xfrm>
            <a:off x="7750094" y="3966698"/>
            <a:ext cx="297792" cy="1145213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Rectangle 537"/>
          <p:cNvSpPr/>
          <p:nvPr/>
        </p:nvSpPr>
        <p:spPr>
          <a:xfrm>
            <a:off x="8332064" y="4299099"/>
            <a:ext cx="297792" cy="812809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Rectangle 538"/>
          <p:cNvSpPr/>
          <p:nvPr/>
        </p:nvSpPr>
        <p:spPr>
          <a:xfrm>
            <a:off x="8915338" y="4364739"/>
            <a:ext cx="297792" cy="750027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Rectangle 539"/>
          <p:cNvSpPr/>
          <p:nvPr/>
        </p:nvSpPr>
        <p:spPr>
          <a:xfrm>
            <a:off x="9496310" y="4214766"/>
            <a:ext cx="297792" cy="9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Rectangle 540"/>
          <p:cNvSpPr/>
          <p:nvPr/>
        </p:nvSpPr>
        <p:spPr>
          <a:xfrm>
            <a:off x="9519128" y="5178822"/>
            <a:ext cx="349382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500" smtClean="0">
                <a:solidFill>
                  <a:schemeClr val="bg1"/>
                </a:solidFill>
                <a:latin typeface="Helvetica Neue"/>
              </a:rPr>
              <a:t> </a:t>
            </a:r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542" name="Rectangle 541"/>
          <p:cNvSpPr/>
          <p:nvPr/>
        </p:nvSpPr>
        <p:spPr>
          <a:xfrm>
            <a:off x="8936827" y="5178822"/>
            <a:ext cx="349382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500" smtClean="0">
                <a:solidFill>
                  <a:schemeClr val="bg1"/>
                </a:solidFill>
                <a:latin typeface="Helvetica Neue"/>
              </a:rPr>
              <a:t> </a:t>
            </a:r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543" name="Rectangle 542"/>
          <p:cNvSpPr/>
          <p:nvPr/>
        </p:nvSpPr>
        <p:spPr>
          <a:xfrm>
            <a:off x="7594007" y="5178822"/>
            <a:ext cx="1168129" cy="272396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spc="1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LS</a:t>
            </a:r>
            <a:r>
              <a:rPr lang="en-US" sz="12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1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544" name="Rectangle 543"/>
          <p:cNvSpPr/>
          <p:nvPr/>
        </p:nvSpPr>
        <p:spPr>
          <a:xfrm>
            <a:off x="8758610" y="5178822"/>
            <a:ext cx="178216" cy="272396"/>
          </a:xfrm>
          <a:prstGeom prst="rect">
            <a:avLst/>
          </a:prstGeom>
          <a:solidFill>
            <a:srgbClr val="F1C4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545" name="Rectangle 544"/>
          <p:cNvSpPr/>
          <p:nvPr/>
        </p:nvSpPr>
        <p:spPr>
          <a:xfrm>
            <a:off x="6350414" y="5178822"/>
            <a:ext cx="1247118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Run 1</a:t>
            </a:r>
            <a:r>
              <a:rPr lang="en-US" sz="5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 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546" name="Rectangle 545"/>
          <p:cNvSpPr/>
          <p:nvPr/>
        </p:nvSpPr>
        <p:spPr>
          <a:xfrm>
            <a:off x="9283081" y="5178822"/>
            <a:ext cx="177818" cy="272396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547" name="Rectangle 546"/>
          <p:cNvSpPr/>
          <p:nvPr/>
        </p:nvSpPr>
        <p:spPr>
          <a:xfrm>
            <a:off x="9458360" y="5178822"/>
            <a:ext cx="60768" cy="272396"/>
          </a:xfrm>
          <a:prstGeom prst="rect">
            <a:avLst/>
          </a:prstGeom>
          <a:solidFill>
            <a:srgbClr val="F1C4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500">
              <a:solidFill>
                <a:schemeClr val="bg1"/>
              </a:solidFill>
              <a:latin typeface="Helvetica Neue"/>
            </a:endParaRPr>
          </a:p>
        </p:txBody>
      </p:sp>
      <p:sp>
        <p:nvSpPr>
          <p:cNvPr id="548" name="TextBox 547"/>
          <p:cNvSpPr txBox="1"/>
          <p:nvPr/>
        </p:nvSpPr>
        <p:spPr>
          <a:xfrm>
            <a:off x="9542013" y="5239406"/>
            <a:ext cx="36388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Run 2</a:t>
            </a:r>
          </a:p>
        </p:txBody>
      </p:sp>
      <p:sp>
        <p:nvSpPr>
          <p:cNvPr id="549" name="Rectangle 548"/>
          <p:cNvSpPr/>
          <p:nvPr/>
        </p:nvSpPr>
        <p:spPr>
          <a:xfrm>
            <a:off x="4701286" y="5519950"/>
            <a:ext cx="3420117" cy="235554"/>
          </a:xfrm>
          <a:prstGeom prst="rect">
            <a:avLst/>
          </a:prstGeom>
          <a:solidFill>
            <a:srgbClr val="E8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2008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cxnSp>
        <p:nvCxnSpPr>
          <p:cNvPr id="550" name="Straight Connector 549"/>
          <p:cNvCxnSpPr/>
          <p:nvPr/>
        </p:nvCxnSpPr>
        <p:spPr>
          <a:xfrm>
            <a:off x="4701286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1" name="Straight Connector 550"/>
          <p:cNvCxnSpPr/>
          <p:nvPr/>
        </p:nvCxnSpPr>
        <p:spPr>
          <a:xfrm>
            <a:off x="5283331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/>
          <p:cNvCxnSpPr/>
          <p:nvPr/>
        </p:nvCxnSpPr>
        <p:spPr>
          <a:xfrm>
            <a:off x="7611512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3" name="Straight Connector 552"/>
          <p:cNvCxnSpPr/>
          <p:nvPr/>
        </p:nvCxnSpPr>
        <p:spPr>
          <a:xfrm>
            <a:off x="7029464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4" name="Straight Connector 553"/>
          <p:cNvCxnSpPr/>
          <p:nvPr/>
        </p:nvCxnSpPr>
        <p:spPr>
          <a:xfrm>
            <a:off x="6447420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5" name="Straight Connector 554"/>
          <p:cNvCxnSpPr/>
          <p:nvPr/>
        </p:nvCxnSpPr>
        <p:spPr>
          <a:xfrm>
            <a:off x="5865376" y="5519950"/>
            <a:ext cx="0" cy="235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6" name="Straight Connector 555"/>
          <p:cNvCxnSpPr/>
          <p:nvPr/>
        </p:nvCxnSpPr>
        <p:spPr>
          <a:xfrm>
            <a:off x="4992308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7" name="Straight Connector 556"/>
          <p:cNvCxnSpPr/>
          <p:nvPr/>
        </p:nvCxnSpPr>
        <p:spPr>
          <a:xfrm>
            <a:off x="474979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8" name="Straight Connector 557"/>
          <p:cNvCxnSpPr/>
          <p:nvPr/>
        </p:nvCxnSpPr>
        <p:spPr>
          <a:xfrm>
            <a:off x="484679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Connector 558"/>
          <p:cNvCxnSpPr/>
          <p:nvPr/>
        </p:nvCxnSpPr>
        <p:spPr>
          <a:xfrm>
            <a:off x="489530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Connector 559"/>
          <p:cNvCxnSpPr/>
          <p:nvPr/>
        </p:nvCxnSpPr>
        <p:spPr>
          <a:xfrm>
            <a:off x="494380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1" name="Straight Connector 560"/>
          <p:cNvCxnSpPr/>
          <p:nvPr/>
        </p:nvCxnSpPr>
        <p:spPr>
          <a:xfrm>
            <a:off x="504081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/>
          <p:cNvCxnSpPr/>
          <p:nvPr/>
        </p:nvCxnSpPr>
        <p:spPr>
          <a:xfrm>
            <a:off x="513782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/>
          <p:cNvCxnSpPr/>
          <p:nvPr/>
        </p:nvCxnSpPr>
        <p:spPr>
          <a:xfrm>
            <a:off x="518632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/>
          <p:cNvCxnSpPr/>
          <p:nvPr/>
        </p:nvCxnSpPr>
        <p:spPr>
          <a:xfrm>
            <a:off x="523482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5" name="Straight Connector 564"/>
          <p:cNvCxnSpPr/>
          <p:nvPr/>
        </p:nvCxnSpPr>
        <p:spPr>
          <a:xfrm>
            <a:off x="479829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6" name="Straight Connector 565"/>
          <p:cNvCxnSpPr/>
          <p:nvPr/>
        </p:nvCxnSpPr>
        <p:spPr>
          <a:xfrm>
            <a:off x="508931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7" name="Straight Connector 566"/>
          <p:cNvCxnSpPr/>
          <p:nvPr/>
        </p:nvCxnSpPr>
        <p:spPr>
          <a:xfrm>
            <a:off x="5574353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8" name="Straight Connector 567"/>
          <p:cNvCxnSpPr/>
          <p:nvPr/>
        </p:nvCxnSpPr>
        <p:spPr>
          <a:xfrm>
            <a:off x="533183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9" name="Straight Connector 568"/>
          <p:cNvCxnSpPr/>
          <p:nvPr/>
        </p:nvCxnSpPr>
        <p:spPr>
          <a:xfrm>
            <a:off x="542884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/>
          <p:cNvCxnSpPr/>
          <p:nvPr/>
        </p:nvCxnSpPr>
        <p:spPr>
          <a:xfrm>
            <a:off x="547734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1" name="Straight Connector 570"/>
          <p:cNvCxnSpPr/>
          <p:nvPr/>
        </p:nvCxnSpPr>
        <p:spPr>
          <a:xfrm>
            <a:off x="552584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2" name="Straight Connector 571"/>
          <p:cNvCxnSpPr/>
          <p:nvPr/>
        </p:nvCxnSpPr>
        <p:spPr>
          <a:xfrm>
            <a:off x="562285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572"/>
          <p:cNvCxnSpPr/>
          <p:nvPr/>
        </p:nvCxnSpPr>
        <p:spPr>
          <a:xfrm>
            <a:off x="571986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4" name="Straight Connector 573"/>
          <p:cNvCxnSpPr/>
          <p:nvPr/>
        </p:nvCxnSpPr>
        <p:spPr>
          <a:xfrm>
            <a:off x="576836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Straight Connector 574"/>
          <p:cNvCxnSpPr/>
          <p:nvPr/>
        </p:nvCxnSpPr>
        <p:spPr>
          <a:xfrm>
            <a:off x="581687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6" name="Straight Connector 575"/>
          <p:cNvCxnSpPr/>
          <p:nvPr/>
        </p:nvCxnSpPr>
        <p:spPr>
          <a:xfrm>
            <a:off x="538033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7" name="Straight Connector 576"/>
          <p:cNvCxnSpPr/>
          <p:nvPr/>
        </p:nvCxnSpPr>
        <p:spPr>
          <a:xfrm>
            <a:off x="567136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8" name="Straight Connector 577"/>
          <p:cNvCxnSpPr/>
          <p:nvPr/>
        </p:nvCxnSpPr>
        <p:spPr>
          <a:xfrm>
            <a:off x="6156398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9" name="Straight Connector 578"/>
          <p:cNvCxnSpPr/>
          <p:nvPr/>
        </p:nvCxnSpPr>
        <p:spPr>
          <a:xfrm>
            <a:off x="591387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0" name="Straight Connector 579"/>
          <p:cNvCxnSpPr/>
          <p:nvPr/>
        </p:nvCxnSpPr>
        <p:spPr>
          <a:xfrm>
            <a:off x="601088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1" name="Straight Connector 580"/>
          <p:cNvCxnSpPr/>
          <p:nvPr/>
        </p:nvCxnSpPr>
        <p:spPr>
          <a:xfrm>
            <a:off x="605939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2" name="Straight Connector 581"/>
          <p:cNvCxnSpPr/>
          <p:nvPr/>
        </p:nvCxnSpPr>
        <p:spPr>
          <a:xfrm>
            <a:off x="610789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3" name="Straight Connector 582"/>
          <p:cNvCxnSpPr/>
          <p:nvPr/>
        </p:nvCxnSpPr>
        <p:spPr>
          <a:xfrm>
            <a:off x="620490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4" name="Straight Connector 583"/>
          <p:cNvCxnSpPr/>
          <p:nvPr/>
        </p:nvCxnSpPr>
        <p:spPr>
          <a:xfrm>
            <a:off x="630190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5" name="Straight Connector 584"/>
          <p:cNvCxnSpPr/>
          <p:nvPr/>
        </p:nvCxnSpPr>
        <p:spPr>
          <a:xfrm>
            <a:off x="635041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6" name="Straight Connector 585"/>
          <p:cNvCxnSpPr/>
          <p:nvPr/>
        </p:nvCxnSpPr>
        <p:spPr>
          <a:xfrm>
            <a:off x="639891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7" name="Straight Connector 586"/>
          <p:cNvCxnSpPr/>
          <p:nvPr/>
        </p:nvCxnSpPr>
        <p:spPr>
          <a:xfrm>
            <a:off x="596238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8" name="Straight Connector 587"/>
          <p:cNvCxnSpPr/>
          <p:nvPr/>
        </p:nvCxnSpPr>
        <p:spPr>
          <a:xfrm>
            <a:off x="625340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9" name="Straight Connector 588"/>
          <p:cNvCxnSpPr/>
          <p:nvPr/>
        </p:nvCxnSpPr>
        <p:spPr>
          <a:xfrm>
            <a:off x="6738442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0" name="Straight Connector 589"/>
          <p:cNvCxnSpPr/>
          <p:nvPr/>
        </p:nvCxnSpPr>
        <p:spPr>
          <a:xfrm>
            <a:off x="649592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1" name="Straight Connector 590"/>
          <p:cNvCxnSpPr/>
          <p:nvPr/>
        </p:nvCxnSpPr>
        <p:spPr>
          <a:xfrm>
            <a:off x="659293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2" name="Straight Connector 591"/>
          <p:cNvCxnSpPr/>
          <p:nvPr/>
        </p:nvCxnSpPr>
        <p:spPr>
          <a:xfrm>
            <a:off x="664143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3" name="Straight Connector 592"/>
          <p:cNvCxnSpPr/>
          <p:nvPr/>
        </p:nvCxnSpPr>
        <p:spPr>
          <a:xfrm>
            <a:off x="668993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4" name="Straight Connector 593"/>
          <p:cNvCxnSpPr/>
          <p:nvPr/>
        </p:nvCxnSpPr>
        <p:spPr>
          <a:xfrm>
            <a:off x="678694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5" name="Straight Connector 594"/>
          <p:cNvCxnSpPr/>
          <p:nvPr/>
        </p:nvCxnSpPr>
        <p:spPr>
          <a:xfrm>
            <a:off x="688395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6" name="Straight Connector 595"/>
          <p:cNvCxnSpPr/>
          <p:nvPr/>
        </p:nvCxnSpPr>
        <p:spPr>
          <a:xfrm>
            <a:off x="693245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7" name="Straight Connector 596"/>
          <p:cNvCxnSpPr/>
          <p:nvPr/>
        </p:nvCxnSpPr>
        <p:spPr>
          <a:xfrm>
            <a:off x="698096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8" name="Straight Connector 597"/>
          <p:cNvCxnSpPr/>
          <p:nvPr/>
        </p:nvCxnSpPr>
        <p:spPr>
          <a:xfrm>
            <a:off x="6544427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9" name="Straight Connector 598"/>
          <p:cNvCxnSpPr/>
          <p:nvPr/>
        </p:nvCxnSpPr>
        <p:spPr>
          <a:xfrm>
            <a:off x="6835450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0" name="Straight Connector 599"/>
          <p:cNvCxnSpPr/>
          <p:nvPr/>
        </p:nvCxnSpPr>
        <p:spPr>
          <a:xfrm>
            <a:off x="7320487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1" name="Straight Connector 600"/>
          <p:cNvCxnSpPr/>
          <p:nvPr/>
        </p:nvCxnSpPr>
        <p:spPr>
          <a:xfrm>
            <a:off x="707796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2" name="Straight Connector 601"/>
          <p:cNvCxnSpPr/>
          <p:nvPr/>
        </p:nvCxnSpPr>
        <p:spPr>
          <a:xfrm>
            <a:off x="717497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3" name="Straight Connector 602"/>
          <p:cNvCxnSpPr/>
          <p:nvPr/>
        </p:nvCxnSpPr>
        <p:spPr>
          <a:xfrm>
            <a:off x="722347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4" name="Straight Connector 603"/>
          <p:cNvCxnSpPr/>
          <p:nvPr/>
        </p:nvCxnSpPr>
        <p:spPr>
          <a:xfrm>
            <a:off x="727198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5" name="Straight Connector 604"/>
          <p:cNvCxnSpPr/>
          <p:nvPr/>
        </p:nvCxnSpPr>
        <p:spPr>
          <a:xfrm>
            <a:off x="736899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6" name="Straight Connector 605"/>
          <p:cNvCxnSpPr/>
          <p:nvPr/>
        </p:nvCxnSpPr>
        <p:spPr>
          <a:xfrm>
            <a:off x="7465998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/>
          <p:cNvCxnSpPr/>
          <p:nvPr/>
        </p:nvCxnSpPr>
        <p:spPr>
          <a:xfrm>
            <a:off x="751450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8" name="Straight Connector 607"/>
          <p:cNvCxnSpPr/>
          <p:nvPr/>
        </p:nvCxnSpPr>
        <p:spPr>
          <a:xfrm>
            <a:off x="756300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9" name="Straight Connector 608"/>
          <p:cNvCxnSpPr/>
          <p:nvPr/>
        </p:nvCxnSpPr>
        <p:spPr>
          <a:xfrm>
            <a:off x="7126472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0" name="Straight Connector 609"/>
          <p:cNvCxnSpPr/>
          <p:nvPr/>
        </p:nvCxnSpPr>
        <p:spPr>
          <a:xfrm>
            <a:off x="741749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1" name="Straight Connector 610"/>
          <p:cNvCxnSpPr/>
          <p:nvPr/>
        </p:nvCxnSpPr>
        <p:spPr>
          <a:xfrm>
            <a:off x="7901458" y="5519950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2" name="Straight Connector 611"/>
          <p:cNvCxnSpPr/>
          <p:nvPr/>
        </p:nvCxnSpPr>
        <p:spPr>
          <a:xfrm>
            <a:off x="765893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Connector 612"/>
          <p:cNvCxnSpPr/>
          <p:nvPr/>
        </p:nvCxnSpPr>
        <p:spPr>
          <a:xfrm>
            <a:off x="7755946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/>
          <p:cNvCxnSpPr/>
          <p:nvPr/>
        </p:nvCxnSpPr>
        <p:spPr>
          <a:xfrm>
            <a:off x="780445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5" name="Straight Connector 614"/>
          <p:cNvCxnSpPr/>
          <p:nvPr/>
        </p:nvCxnSpPr>
        <p:spPr>
          <a:xfrm>
            <a:off x="7852954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6" name="Straight Connector 615"/>
          <p:cNvCxnSpPr/>
          <p:nvPr/>
        </p:nvCxnSpPr>
        <p:spPr>
          <a:xfrm>
            <a:off x="7949961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7" name="Straight Connector 616"/>
          <p:cNvCxnSpPr/>
          <p:nvPr/>
        </p:nvCxnSpPr>
        <p:spPr>
          <a:xfrm>
            <a:off x="8046969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8" name="Straight Connector 617"/>
          <p:cNvCxnSpPr/>
          <p:nvPr/>
        </p:nvCxnSpPr>
        <p:spPr>
          <a:xfrm>
            <a:off x="809547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9" name="Straight Connector 618"/>
          <p:cNvCxnSpPr/>
          <p:nvPr/>
        </p:nvCxnSpPr>
        <p:spPr>
          <a:xfrm>
            <a:off x="7707443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0" name="Straight Connector 619"/>
          <p:cNvCxnSpPr/>
          <p:nvPr/>
        </p:nvCxnSpPr>
        <p:spPr>
          <a:xfrm>
            <a:off x="7998465" y="5519950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1" name="Straight Connector 620"/>
          <p:cNvCxnSpPr/>
          <p:nvPr/>
        </p:nvCxnSpPr>
        <p:spPr>
          <a:xfrm flipV="1">
            <a:off x="4992308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2" name="Straight Connector 621"/>
          <p:cNvCxnSpPr/>
          <p:nvPr/>
        </p:nvCxnSpPr>
        <p:spPr>
          <a:xfrm flipV="1">
            <a:off x="474979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3" name="Straight Connector 622"/>
          <p:cNvCxnSpPr/>
          <p:nvPr/>
        </p:nvCxnSpPr>
        <p:spPr>
          <a:xfrm flipV="1">
            <a:off x="484679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4" name="Straight Connector 623"/>
          <p:cNvCxnSpPr/>
          <p:nvPr/>
        </p:nvCxnSpPr>
        <p:spPr>
          <a:xfrm flipV="1">
            <a:off x="489530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5" name="Straight Connector 624"/>
          <p:cNvCxnSpPr/>
          <p:nvPr/>
        </p:nvCxnSpPr>
        <p:spPr>
          <a:xfrm flipV="1">
            <a:off x="494380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6" name="Straight Connector 625"/>
          <p:cNvCxnSpPr/>
          <p:nvPr/>
        </p:nvCxnSpPr>
        <p:spPr>
          <a:xfrm flipV="1">
            <a:off x="504081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7" name="Straight Connector 626"/>
          <p:cNvCxnSpPr/>
          <p:nvPr/>
        </p:nvCxnSpPr>
        <p:spPr>
          <a:xfrm flipV="1">
            <a:off x="513782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8" name="Straight Connector 627"/>
          <p:cNvCxnSpPr/>
          <p:nvPr/>
        </p:nvCxnSpPr>
        <p:spPr>
          <a:xfrm flipV="1">
            <a:off x="518632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9" name="Straight Connector 628"/>
          <p:cNvCxnSpPr/>
          <p:nvPr/>
        </p:nvCxnSpPr>
        <p:spPr>
          <a:xfrm flipV="1">
            <a:off x="523482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0" name="Straight Connector 629"/>
          <p:cNvCxnSpPr/>
          <p:nvPr/>
        </p:nvCxnSpPr>
        <p:spPr>
          <a:xfrm flipV="1">
            <a:off x="479829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1" name="Straight Connector 630"/>
          <p:cNvCxnSpPr/>
          <p:nvPr/>
        </p:nvCxnSpPr>
        <p:spPr>
          <a:xfrm flipV="1">
            <a:off x="508931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2" name="Straight Connector 631"/>
          <p:cNvCxnSpPr/>
          <p:nvPr/>
        </p:nvCxnSpPr>
        <p:spPr>
          <a:xfrm flipV="1">
            <a:off x="5574353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3" name="Straight Connector 632"/>
          <p:cNvCxnSpPr/>
          <p:nvPr/>
        </p:nvCxnSpPr>
        <p:spPr>
          <a:xfrm flipV="1">
            <a:off x="533183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4" name="Straight Connector 633"/>
          <p:cNvCxnSpPr/>
          <p:nvPr/>
        </p:nvCxnSpPr>
        <p:spPr>
          <a:xfrm flipV="1">
            <a:off x="542884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5" name="Straight Connector 634"/>
          <p:cNvCxnSpPr/>
          <p:nvPr/>
        </p:nvCxnSpPr>
        <p:spPr>
          <a:xfrm flipV="1">
            <a:off x="547734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6" name="Straight Connector 635"/>
          <p:cNvCxnSpPr/>
          <p:nvPr/>
        </p:nvCxnSpPr>
        <p:spPr>
          <a:xfrm flipV="1">
            <a:off x="552584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7" name="Straight Connector 636"/>
          <p:cNvCxnSpPr/>
          <p:nvPr/>
        </p:nvCxnSpPr>
        <p:spPr>
          <a:xfrm flipV="1">
            <a:off x="562285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8" name="Straight Connector 637"/>
          <p:cNvCxnSpPr/>
          <p:nvPr/>
        </p:nvCxnSpPr>
        <p:spPr>
          <a:xfrm flipV="1">
            <a:off x="571986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9" name="Straight Connector 638"/>
          <p:cNvCxnSpPr/>
          <p:nvPr/>
        </p:nvCxnSpPr>
        <p:spPr>
          <a:xfrm flipV="1">
            <a:off x="576836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0" name="Straight Connector 639"/>
          <p:cNvCxnSpPr/>
          <p:nvPr/>
        </p:nvCxnSpPr>
        <p:spPr>
          <a:xfrm flipV="1">
            <a:off x="581687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1" name="Straight Connector 640"/>
          <p:cNvCxnSpPr/>
          <p:nvPr/>
        </p:nvCxnSpPr>
        <p:spPr>
          <a:xfrm flipV="1">
            <a:off x="538033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2" name="Straight Connector 641"/>
          <p:cNvCxnSpPr/>
          <p:nvPr/>
        </p:nvCxnSpPr>
        <p:spPr>
          <a:xfrm flipV="1">
            <a:off x="567136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3" name="Straight Connector 642"/>
          <p:cNvCxnSpPr/>
          <p:nvPr/>
        </p:nvCxnSpPr>
        <p:spPr>
          <a:xfrm flipV="1">
            <a:off x="6156398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4" name="Straight Connector 643"/>
          <p:cNvCxnSpPr/>
          <p:nvPr/>
        </p:nvCxnSpPr>
        <p:spPr>
          <a:xfrm flipV="1">
            <a:off x="591387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5" name="Straight Connector 644"/>
          <p:cNvCxnSpPr/>
          <p:nvPr/>
        </p:nvCxnSpPr>
        <p:spPr>
          <a:xfrm flipV="1">
            <a:off x="601088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6" name="Straight Connector 645"/>
          <p:cNvCxnSpPr/>
          <p:nvPr/>
        </p:nvCxnSpPr>
        <p:spPr>
          <a:xfrm flipV="1">
            <a:off x="605939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7" name="Straight Connector 646"/>
          <p:cNvCxnSpPr/>
          <p:nvPr/>
        </p:nvCxnSpPr>
        <p:spPr>
          <a:xfrm flipV="1">
            <a:off x="610789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8" name="Straight Connector 647"/>
          <p:cNvCxnSpPr/>
          <p:nvPr/>
        </p:nvCxnSpPr>
        <p:spPr>
          <a:xfrm flipV="1">
            <a:off x="620490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/>
          <p:cNvCxnSpPr/>
          <p:nvPr/>
        </p:nvCxnSpPr>
        <p:spPr>
          <a:xfrm flipV="1">
            <a:off x="630190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0" name="Straight Connector 649"/>
          <p:cNvCxnSpPr/>
          <p:nvPr/>
        </p:nvCxnSpPr>
        <p:spPr>
          <a:xfrm flipV="1">
            <a:off x="635041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1" name="Straight Connector 650"/>
          <p:cNvCxnSpPr/>
          <p:nvPr/>
        </p:nvCxnSpPr>
        <p:spPr>
          <a:xfrm flipV="1">
            <a:off x="639891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2" name="Straight Connector 651"/>
          <p:cNvCxnSpPr/>
          <p:nvPr/>
        </p:nvCxnSpPr>
        <p:spPr>
          <a:xfrm flipV="1">
            <a:off x="596238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3" name="Straight Connector 652"/>
          <p:cNvCxnSpPr/>
          <p:nvPr/>
        </p:nvCxnSpPr>
        <p:spPr>
          <a:xfrm flipV="1">
            <a:off x="625340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4" name="Straight Connector 653"/>
          <p:cNvCxnSpPr/>
          <p:nvPr/>
        </p:nvCxnSpPr>
        <p:spPr>
          <a:xfrm flipV="1">
            <a:off x="6738442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5" name="Straight Connector 654"/>
          <p:cNvCxnSpPr/>
          <p:nvPr/>
        </p:nvCxnSpPr>
        <p:spPr>
          <a:xfrm flipV="1">
            <a:off x="649592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6" name="Straight Connector 655"/>
          <p:cNvCxnSpPr/>
          <p:nvPr/>
        </p:nvCxnSpPr>
        <p:spPr>
          <a:xfrm flipV="1">
            <a:off x="659293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7" name="Straight Connector 656"/>
          <p:cNvCxnSpPr/>
          <p:nvPr/>
        </p:nvCxnSpPr>
        <p:spPr>
          <a:xfrm flipV="1">
            <a:off x="664143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8" name="Straight Connector 657"/>
          <p:cNvCxnSpPr/>
          <p:nvPr/>
        </p:nvCxnSpPr>
        <p:spPr>
          <a:xfrm flipV="1">
            <a:off x="668993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9" name="Straight Connector 658"/>
          <p:cNvCxnSpPr/>
          <p:nvPr/>
        </p:nvCxnSpPr>
        <p:spPr>
          <a:xfrm flipV="1">
            <a:off x="678694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0" name="Straight Connector 659"/>
          <p:cNvCxnSpPr/>
          <p:nvPr/>
        </p:nvCxnSpPr>
        <p:spPr>
          <a:xfrm flipV="1">
            <a:off x="688395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1" name="Straight Connector 660"/>
          <p:cNvCxnSpPr/>
          <p:nvPr/>
        </p:nvCxnSpPr>
        <p:spPr>
          <a:xfrm flipV="1">
            <a:off x="693245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2" name="Straight Connector 661"/>
          <p:cNvCxnSpPr/>
          <p:nvPr/>
        </p:nvCxnSpPr>
        <p:spPr>
          <a:xfrm flipV="1">
            <a:off x="698096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3" name="Straight Connector 662"/>
          <p:cNvCxnSpPr/>
          <p:nvPr/>
        </p:nvCxnSpPr>
        <p:spPr>
          <a:xfrm flipV="1">
            <a:off x="6544427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4" name="Straight Connector 663"/>
          <p:cNvCxnSpPr/>
          <p:nvPr/>
        </p:nvCxnSpPr>
        <p:spPr>
          <a:xfrm flipV="1">
            <a:off x="6835450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5" name="Straight Connector 664"/>
          <p:cNvCxnSpPr/>
          <p:nvPr/>
        </p:nvCxnSpPr>
        <p:spPr>
          <a:xfrm flipV="1">
            <a:off x="7320487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6" name="Straight Connector 665"/>
          <p:cNvCxnSpPr/>
          <p:nvPr/>
        </p:nvCxnSpPr>
        <p:spPr>
          <a:xfrm flipV="1">
            <a:off x="707796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7" name="Straight Connector 666"/>
          <p:cNvCxnSpPr/>
          <p:nvPr/>
        </p:nvCxnSpPr>
        <p:spPr>
          <a:xfrm flipV="1">
            <a:off x="717497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8" name="Straight Connector 667"/>
          <p:cNvCxnSpPr/>
          <p:nvPr/>
        </p:nvCxnSpPr>
        <p:spPr>
          <a:xfrm flipV="1">
            <a:off x="722347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9" name="Straight Connector 668"/>
          <p:cNvCxnSpPr/>
          <p:nvPr/>
        </p:nvCxnSpPr>
        <p:spPr>
          <a:xfrm flipV="1">
            <a:off x="727198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0" name="Straight Connector 669"/>
          <p:cNvCxnSpPr/>
          <p:nvPr/>
        </p:nvCxnSpPr>
        <p:spPr>
          <a:xfrm flipV="1">
            <a:off x="736899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1" name="Straight Connector 670"/>
          <p:cNvCxnSpPr/>
          <p:nvPr/>
        </p:nvCxnSpPr>
        <p:spPr>
          <a:xfrm flipV="1">
            <a:off x="7465998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2" name="Straight Connector 671"/>
          <p:cNvCxnSpPr/>
          <p:nvPr/>
        </p:nvCxnSpPr>
        <p:spPr>
          <a:xfrm flipV="1">
            <a:off x="751450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3" name="Straight Connector 672"/>
          <p:cNvCxnSpPr/>
          <p:nvPr/>
        </p:nvCxnSpPr>
        <p:spPr>
          <a:xfrm flipV="1">
            <a:off x="756300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4" name="Straight Connector 673"/>
          <p:cNvCxnSpPr/>
          <p:nvPr/>
        </p:nvCxnSpPr>
        <p:spPr>
          <a:xfrm flipV="1">
            <a:off x="7126472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5" name="Straight Connector 674"/>
          <p:cNvCxnSpPr/>
          <p:nvPr/>
        </p:nvCxnSpPr>
        <p:spPr>
          <a:xfrm flipV="1">
            <a:off x="741749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/>
          <p:cNvCxnSpPr/>
          <p:nvPr/>
        </p:nvCxnSpPr>
        <p:spPr>
          <a:xfrm flipV="1">
            <a:off x="7901458" y="5699112"/>
            <a:ext cx="0" cy="56392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7" name="Straight Connector 676"/>
          <p:cNvCxnSpPr/>
          <p:nvPr/>
        </p:nvCxnSpPr>
        <p:spPr>
          <a:xfrm flipV="1">
            <a:off x="765893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8" name="Straight Connector 677"/>
          <p:cNvCxnSpPr/>
          <p:nvPr/>
        </p:nvCxnSpPr>
        <p:spPr>
          <a:xfrm flipV="1">
            <a:off x="7755946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9" name="Straight Connector 678"/>
          <p:cNvCxnSpPr/>
          <p:nvPr/>
        </p:nvCxnSpPr>
        <p:spPr>
          <a:xfrm flipV="1">
            <a:off x="780445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0" name="Straight Connector 679"/>
          <p:cNvCxnSpPr/>
          <p:nvPr/>
        </p:nvCxnSpPr>
        <p:spPr>
          <a:xfrm flipV="1">
            <a:off x="7852954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1" name="Straight Connector 680"/>
          <p:cNvCxnSpPr/>
          <p:nvPr/>
        </p:nvCxnSpPr>
        <p:spPr>
          <a:xfrm flipV="1">
            <a:off x="7949961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2" name="Straight Connector 681"/>
          <p:cNvCxnSpPr/>
          <p:nvPr/>
        </p:nvCxnSpPr>
        <p:spPr>
          <a:xfrm flipV="1">
            <a:off x="8046969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3" name="Straight Connector 682"/>
          <p:cNvCxnSpPr/>
          <p:nvPr/>
        </p:nvCxnSpPr>
        <p:spPr>
          <a:xfrm flipV="1">
            <a:off x="809547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4" name="Straight Connector 683"/>
          <p:cNvCxnSpPr/>
          <p:nvPr/>
        </p:nvCxnSpPr>
        <p:spPr>
          <a:xfrm flipV="1">
            <a:off x="7707443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5" name="Straight Connector 684"/>
          <p:cNvCxnSpPr/>
          <p:nvPr/>
        </p:nvCxnSpPr>
        <p:spPr>
          <a:xfrm flipV="1">
            <a:off x="7998465" y="5720801"/>
            <a:ext cx="0" cy="34703"/>
          </a:xfrm>
          <a:prstGeom prst="line">
            <a:avLst/>
          </a:prstGeom>
          <a:ln w="635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6" name="TextBox 685"/>
          <p:cNvSpPr txBox="1"/>
          <p:nvPr/>
        </p:nvSpPr>
        <p:spPr>
          <a:xfrm>
            <a:off x="5330573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2009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687" name="TextBox 686"/>
          <p:cNvSpPr txBox="1"/>
          <p:nvPr/>
        </p:nvSpPr>
        <p:spPr>
          <a:xfrm>
            <a:off x="5912965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2010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688" name="TextBox 687"/>
          <p:cNvSpPr txBox="1"/>
          <p:nvPr/>
        </p:nvSpPr>
        <p:spPr>
          <a:xfrm>
            <a:off x="6495356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2011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689" name="TextBox 688"/>
          <p:cNvSpPr txBox="1"/>
          <p:nvPr/>
        </p:nvSpPr>
        <p:spPr>
          <a:xfrm>
            <a:off x="7077748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2012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690" name="TextBox 689"/>
          <p:cNvSpPr txBox="1"/>
          <p:nvPr/>
        </p:nvSpPr>
        <p:spPr>
          <a:xfrm>
            <a:off x="7660139" y="5546742"/>
            <a:ext cx="2628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424242"/>
                </a:solidFill>
                <a:latin typeface="Myriad Pro Bold Condensed" charset="0"/>
                <a:ea typeface="Myriad Pro Bold Condensed" charset="0"/>
                <a:cs typeface="Myriad Pro Bold Condensed" charset="0"/>
              </a:rPr>
              <a:t>2013</a:t>
            </a:r>
            <a:endParaRPr lang="en-US" sz="1200" b="1" dirty="0">
              <a:solidFill>
                <a:srgbClr val="424242"/>
              </a:solidFill>
              <a:latin typeface="Myriad Pro Bold Condensed" charset="0"/>
              <a:ea typeface="Myriad Pro Bold Condensed" charset="0"/>
              <a:cs typeface="Myriad Pro Bold Condensed" charset="0"/>
            </a:endParaRPr>
          </a:p>
        </p:txBody>
      </p:sp>
      <p:sp>
        <p:nvSpPr>
          <p:cNvPr id="691" name="Rectangle 690"/>
          <p:cNvSpPr/>
          <p:nvPr/>
        </p:nvSpPr>
        <p:spPr>
          <a:xfrm>
            <a:off x="4701286" y="5178822"/>
            <a:ext cx="388029" cy="272396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Run 1</a:t>
            </a:r>
            <a:r>
              <a:rPr lang="en-US" sz="5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 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692" name="Rectangle 691"/>
          <p:cNvSpPr/>
          <p:nvPr/>
        </p:nvSpPr>
        <p:spPr>
          <a:xfrm>
            <a:off x="5087296" y="5178822"/>
            <a:ext cx="1263117" cy="272396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spc="100" dirty="0" smtClean="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Repair</a:t>
            </a:r>
            <a:endParaRPr lang="en-US" sz="500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grpSp>
        <p:nvGrpSpPr>
          <p:cNvPr id="696" name="Group 695"/>
          <p:cNvGrpSpPr/>
          <p:nvPr/>
        </p:nvGrpSpPr>
        <p:grpSpPr>
          <a:xfrm>
            <a:off x="4815014" y="3292603"/>
            <a:ext cx="5074103" cy="1439795"/>
            <a:chOff x="2882587" y="1562146"/>
            <a:chExt cx="7851600" cy="2227920"/>
          </a:xfrm>
        </p:grpSpPr>
        <p:cxnSp>
          <p:nvCxnSpPr>
            <p:cNvPr id="697" name="Straight Connector 696"/>
            <p:cNvCxnSpPr/>
            <p:nvPr/>
          </p:nvCxnSpPr>
          <p:spPr>
            <a:xfrm>
              <a:off x="2882587" y="3790066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Straight Connector 697"/>
            <p:cNvCxnSpPr/>
            <p:nvPr/>
          </p:nvCxnSpPr>
          <p:spPr>
            <a:xfrm>
              <a:off x="2882587" y="3235184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/>
            <p:cNvCxnSpPr/>
            <p:nvPr/>
          </p:nvCxnSpPr>
          <p:spPr>
            <a:xfrm>
              <a:off x="2882587" y="2680303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Straight Connector 699"/>
            <p:cNvCxnSpPr/>
            <p:nvPr/>
          </p:nvCxnSpPr>
          <p:spPr>
            <a:xfrm>
              <a:off x="2882587" y="2116945"/>
              <a:ext cx="785037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Straight Connector 700"/>
            <p:cNvCxnSpPr/>
            <p:nvPr/>
          </p:nvCxnSpPr>
          <p:spPr>
            <a:xfrm>
              <a:off x="2882587" y="1562146"/>
              <a:ext cx="78516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3" name="TextBox 692"/>
          <p:cNvSpPr txBox="1"/>
          <p:nvPr/>
        </p:nvSpPr>
        <p:spPr>
          <a:xfrm>
            <a:off x="4446875" y="3915461"/>
            <a:ext cx="3125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 dirty="0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7'500</a:t>
            </a:r>
            <a:endParaRPr lang="en-US" sz="1200" b="1" dirty="0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694" name="TextBox 693"/>
          <p:cNvSpPr txBox="1"/>
          <p:nvPr/>
        </p:nvSpPr>
        <p:spPr>
          <a:xfrm>
            <a:off x="4446875" y="4270262"/>
            <a:ext cx="3125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5'000</a:t>
            </a:r>
            <a:endParaRPr lang="en-US" sz="1200" b="1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695" name="TextBox 694"/>
          <p:cNvSpPr txBox="1"/>
          <p:nvPr/>
        </p:nvSpPr>
        <p:spPr>
          <a:xfrm>
            <a:off x="4446875" y="4630568"/>
            <a:ext cx="3125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 dirty="0" smtClean="0">
                <a:solidFill>
                  <a:srgbClr val="226C9D"/>
                </a:solidFill>
                <a:latin typeface="Arial Narrow" charset="0"/>
                <a:ea typeface="Arial Narrow" charset="0"/>
                <a:cs typeface="Arial Narrow" charset="0"/>
              </a:rPr>
              <a:t>2'500</a:t>
            </a:r>
            <a:endParaRPr lang="en-US" sz="1200" b="1" dirty="0">
              <a:solidFill>
                <a:srgbClr val="226C9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1988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Box 363"/>
          <p:cNvSpPr txBox="1"/>
          <p:nvPr/>
        </p:nvSpPr>
        <p:spPr>
          <a:xfrm>
            <a:off x="78498" y="288000"/>
            <a:ext cx="222915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Volume</a:t>
            </a:r>
            <a:r>
              <a:rPr lang="en-US" sz="15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of participations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84" y="6317584"/>
            <a:ext cx="2095445" cy="341632"/>
          </a:xfrm>
        </p:spPr>
        <p:txBody>
          <a:bodyPr/>
          <a:lstStyle/>
          <a:p>
            <a:r>
              <a:rPr lang="en-US" dirty="0" smtClean="0"/>
              <a:t>Signs for change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61" name="TextBox 360"/>
          <p:cNvSpPr txBox="1"/>
          <p:nvPr/>
        </p:nvSpPr>
        <p:spPr>
          <a:xfrm>
            <a:off x="78498" y="595777"/>
            <a:ext cx="3188843" cy="984885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Classrooms </a:t>
            </a: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and hands-on facilities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3600" indent="-179388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classroom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 meeting rooms</a:t>
            </a:r>
            <a:endParaRPr lang="en-GB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363600" indent="-179388">
              <a:lnSpc>
                <a:spcPct val="90000"/>
              </a:lnSpc>
              <a:buFont typeface="Arial" charset="0"/>
              <a:buChar char="•"/>
              <a:tabLst>
                <a:tab pos="519113" algn="l"/>
              </a:tabLst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scattered</a:t>
            </a:r>
          </a:p>
          <a:p>
            <a:pPr marL="363600" indent="-179388">
              <a:lnSpc>
                <a:spcPct val="90000"/>
              </a:lnSpc>
              <a:buFont typeface="Arial" charset="0"/>
              <a:buChar char="•"/>
              <a:tabLst>
                <a:tab pos="519113" algn="l"/>
              </a:tabLst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hands-on part in the field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465" name="Group 464"/>
          <p:cNvGrpSpPr>
            <a:grpSpLocks noChangeAspect="1"/>
          </p:cNvGrpSpPr>
          <p:nvPr/>
        </p:nvGrpSpPr>
        <p:grpSpPr>
          <a:xfrm>
            <a:off x="5261940" y="311409"/>
            <a:ext cx="4236405" cy="5288400"/>
            <a:chOff x="3257550" y="-466869"/>
            <a:chExt cx="5676900" cy="7086602"/>
          </a:xfrm>
        </p:grpSpPr>
        <p:sp>
          <p:nvSpPr>
            <p:cNvPr id="466" name="Shape 124"/>
            <p:cNvSpPr/>
            <p:nvPr/>
          </p:nvSpPr>
          <p:spPr>
            <a:xfrm>
              <a:off x="4176745" y="5766335"/>
              <a:ext cx="1353177" cy="853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" y="0"/>
                  </a:moveTo>
                  <a:lnTo>
                    <a:pt x="12677" y="7931"/>
                  </a:lnTo>
                  <a:lnTo>
                    <a:pt x="12560" y="9006"/>
                  </a:lnTo>
                  <a:lnTo>
                    <a:pt x="14186" y="10112"/>
                  </a:lnTo>
                  <a:lnTo>
                    <a:pt x="14909" y="9690"/>
                  </a:lnTo>
                  <a:lnTo>
                    <a:pt x="15898" y="10595"/>
                  </a:lnTo>
                  <a:lnTo>
                    <a:pt x="15986" y="11316"/>
                  </a:lnTo>
                  <a:lnTo>
                    <a:pt x="21600" y="14206"/>
                  </a:lnTo>
                  <a:lnTo>
                    <a:pt x="21423" y="15013"/>
                  </a:lnTo>
                  <a:lnTo>
                    <a:pt x="20301" y="14664"/>
                  </a:lnTo>
                  <a:lnTo>
                    <a:pt x="18813" y="18856"/>
                  </a:lnTo>
                  <a:lnTo>
                    <a:pt x="19613" y="20035"/>
                  </a:lnTo>
                  <a:lnTo>
                    <a:pt x="18893" y="21600"/>
                  </a:lnTo>
                  <a:lnTo>
                    <a:pt x="16756" y="20054"/>
                  </a:lnTo>
                  <a:lnTo>
                    <a:pt x="14084" y="20487"/>
                  </a:lnTo>
                  <a:lnTo>
                    <a:pt x="8640" y="14957"/>
                  </a:lnTo>
                  <a:lnTo>
                    <a:pt x="9001" y="13955"/>
                  </a:lnTo>
                  <a:lnTo>
                    <a:pt x="6148" y="10679"/>
                  </a:lnTo>
                  <a:lnTo>
                    <a:pt x="3841" y="7519"/>
                  </a:lnTo>
                  <a:lnTo>
                    <a:pt x="1811" y="4379"/>
                  </a:lnTo>
                  <a:lnTo>
                    <a:pt x="853" y="3052"/>
                  </a:lnTo>
                  <a:lnTo>
                    <a:pt x="0" y="1237"/>
                  </a:lnTo>
                  <a:lnTo>
                    <a:pt x="954" y="0"/>
                  </a:lnTo>
                  <a:close/>
                </a:path>
              </a:pathLst>
            </a:custGeom>
            <a:solidFill>
              <a:srgbClr val="FFD479"/>
            </a:solidFill>
            <a:ln w="158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67" name="Shape 125"/>
            <p:cNvSpPr/>
            <p:nvPr/>
          </p:nvSpPr>
          <p:spPr>
            <a:xfrm>
              <a:off x="5187219" y="5963942"/>
              <a:ext cx="225360" cy="264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88" y="0"/>
                  </a:moveTo>
                  <a:lnTo>
                    <a:pt x="20918" y="5485"/>
                  </a:lnTo>
                  <a:lnTo>
                    <a:pt x="16831" y="14069"/>
                  </a:lnTo>
                  <a:lnTo>
                    <a:pt x="21600" y="14532"/>
                  </a:lnTo>
                  <a:lnTo>
                    <a:pt x="18148" y="21600"/>
                  </a:lnTo>
                  <a:lnTo>
                    <a:pt x="13541" y="20290"/>
                  </a:lnTo>
                  <a:lnTo>
                    <a:pt x="12630" y="17239"/>
                  </a:lnTo>
                  <a:lnTo>
                    <a:pt x="8761" y="16175"/>
                  </a:lnTo>
                  <a:lnTo>
                    <a:pt x="8218" y="18007"/>
                  </a:lnTo>
                  <a:lnTo>
                    <a:pt x="3671" y="16018"/>
                  </a:lnTo>
                  <a:lnTo>
                    <a:pt x="3486" y="11253"/>
                  </a:lnTo>
                  <a:lnTo>
                    <a:pt x="0" y="9304"/>
                  </a:lnTo>
                  <a:lnTo>
                    <a:pt x="5288" y="0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2" name="Shape 126"/>
            <p:cNvSpPr/>
            <p:nvPr/>
          </p:nvSpPr>
          <p:spPr>
            <a:xfrm>
              <a:off x="5023634" y="3429949"/>
              <a:ext cx="1095029" cy="1203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8" y="21583"/>
                  </a:moveTo>
                  <a:lnTo>
                    <a:pt x="8528" y="21600"/>
                  </a:lnTo>
                  <a:lnTo>
                    <a:pt x="14438" y="16878"/>
                  </a:lnTo>
                  <a:lnTo>
                    <a:pt x="14215" y="16293"/>
                  </a:lnTo>
                  <a:lnTo>
                    <a:pt x="16044" y="14039"/>
                  </a:lnTo>
                  <a:lnTo>
                    <a:pt x="15659" y="13736"/>
                  </a:lnTo>
                  <a:lnTo>
                    <a:pt x="15004" y="14184"/>
                  </a:lnTo>
                  <a:lnTo>
                    <a:pt x="11497" y="11226"/>
                  </a:lnTo>
                  <a:lnTo>
                    <a:pt x="21600" y="1426"/>
                  </a:lnTo>
                  <a:lnTo>
                    <a:pt x="19932" y="0"/>
                  </a:lnTo>
                  <a:lnTo>
                    <a:pt x="18474" y="2533"/>
                  </a:lnTo>
                  <a:lnTo>
                    <a:pt x="18233" y="3506"/>
                  </a:lnTo>
                  <a:lnTo>
                    <a:pt x="16917" y="4360"/>
                  </a:lnTo>
                  <a:lnTo>
                    <a:pt x="15758" y="4748"/>
                  </a:lnTo>
                  <a:lnTo>
                    <a:pt x="14425" y="4898"/>
                  </a:lnTo>
                  <a:lnTo>
                    <a:pt x="12688" y="6592"/>
                  </a:lnTo>
                  <a:lnTo>
                    <a:pt x="12512" y="7023"/>
                  </a:lnTo>
                  <a:lnTo>
                    <a:pt x="11902" y="7584"/>
                  </a:lnTo>
                  <a:lnTo>
                    <a:pt x="11386" y="7584"/>
                  </a:lnTo>
                  <a:lnTo>
                    <a:pt x="9654" y="9214"/>
                  </a:lnTo>
                  <a:lnTo>
                    <a:pt x="8612" y="9251"/>
                  </a:lnTo>
                  <a:lnTo>
                    <a:pt x="4342" y="13223"/>
                  </a:lnTo>
                  <a:lnTo>
                    <a:pt x="4138" y="13817"/>
                  </a:lnTo>
                  <a:lnTo>
                    <a:pt x="0" y="17747"/>
                  </a:lnTo>
                  <a:lnTo>
                    <a:pt x="55" y="19717"/>
                  </a:lnTo>
                  <a:lnTo>
                    <a:pt x="513" y="20200"/>
                  </a:lnTo>
                  <a:lnTo>
                    <a:pt x="344" y="20874"/>
                  </a:lnTo>
                  <a:lnTo>
                    <a:pt x="898" y="20724"/>
                  </a:lnTo>
                  <a:lnTo>
                    <a:pt x="2103" y="19874"/>
                  </a:lnTo>
                  <a:lnTo>
                    <a:pt x="3324" y="20986"/>
                  </a:lnTo>
                  <a:lnTo>
                    <a:pt x="3795" y="20431"/>
                  </a:lnTo>
                  <a:lnTo>
                    <a:pt x="4988" y="21583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3" name="Shape 127"/>
            <p:cNvSpPr/>
            <p:nvPr/>
          </p:nvSpPr>
          <p:spPr>
            <a:xfrm>
              <a:off x="3360746" y="4701974"/>
              <a:ext cx="208574" cy="18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761"/>
                  </a:moveTo>
                  <a:lnTo>
                    <a:pt x="12121" y="0"/>
                  </a:lnTo>
                  <a:lnTo>
                    <a:pt x="21600" y="12383"/>
                  </a:lnTo>
                  <a:lnTo>
                    <a:pt x="19256" y="14040"/>
                  </a:lnTo>
                  <a:lnTo>
                    <a:pt x="17293" y="21600"/>
                  </a:lnTo>
                  <a:lnTo>
                    <a:pt x="10506" y="21600"/>
                  </a:lnTo>
                  <a:lnTo>
                    <a:pt x="0" y="12761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4" name="Shape 128"/>
            <p:cNvSpPr/>
            <p:nvPr/>
          </p:nvSpPr>
          <p:spPr>
            <a:xfrm>
              <a:off x="3345024" y="3496824"/>
              <a:ext cx="131220" cy="14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59"/>
                  </a:moveTo>
                  <a:lnTo>
                    <a:pt x="13670" y="0"/>
                  </a:lnTo>
                  <a:lnTo>
                    <a:pt x="21600" y="9292"/>
                  </a:lnTo>
                  <a:lnTo>
                    <a:pt x="15944" y="21600"/>
                  </a:lnTo>
                  <a:lnTo>
                    <a:pt x="7270" y="17220"/>
                  </a:lnTo>
                  <a:lnTo>
                    <a:pt x="872" y="16830"/>
                  </a:lnTo>
                  <a:lnTo>
                    <a:pt x="0" y="5159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5" name="Shape 129"/>
            <p:cNvSpPr/>
            <p:nvPr/>
          </p:nvSpPr>
          <p:spPr>
            <a:xfrm>
              <a:off x="4303907" y="620783"/>
              <a:ext cx="188377" cy="156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184"/>
                  </a:moveTo>
                  <a:lnTo>
                    <a:pt x="18066" y="21600"/>
                  </a:lnTo>
                  <a:lnTo>
                    <a:pt x="18066" y="14799"/>
                  </a:lnTo>
                  <a:lnTo>
                    <a:pt x="21600" y="5405"/>
                  </a:lnTo>
                  <a:lnTo>
                    <a:pt x="13349" y="0"/>
                  </a:lnTo>
                  <a:lnTo>
                    <a:pt x="0" y="12184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6" name="Shape 130"/>
            <p:cNvSpPr/>
            <p:nvPr/>
          </p:nvSpPr>
          <p:spPr>
            <a:xfrm>
              <a:off x="6527396" y="234916"/>
              <a:ext cx="175181" cy="172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0" y="4231"/>
                  </a:moveTo>
                  <a:lnTo>
                    <a:pt x="11783" y="4231"/>
                  </a:lnTo>
                  <a:lnTo>
                    <a:pt x="14417" y="0"/>
                  </a:lnTo>
                  <a:lnTo>
                    <a:pt x="21600" y="10468"/>
                  </a:lnTo>
                  <a:lnTo>
                    <a:pt x="17502" y="19346"/>
                  </a:lnTo>
                  <a:lnTo>
                    <a:pt x="6198" y="21600"/>
                  </a:lnTo>
                  <a:lnTo>
                    <a:pt x="0" y="14228"/>
                  </a:lnTo>
                  <a:lnTo>
                    <a:pt x="1130" y="4231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7" name="Shape 131"/>
            <p:cNvSpPr/>
            <p:nvPr/>
          </p:nvSpPr>
          <p:spPr>
            <a:xfrm>
              <a:off x="8316241" y="1447315"/>
              <a:ext cx="200908" cy="275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487"/>
                  </a:moveTo>
                  <a:lnTo>
                    <a:pt x="8341" y="0"/>
                  </a:lnTo>
                  <a:lnTo>
                    <a:pt x="1849" y="4565"/>
                  </a:lnTo>
                  <a:lnTo>
                    <a:pt x="6873" y="9218"/>
                  </a:lnTo>
                  <a:lnTo>
                    <a:pt x="3455" y="12331"/>
                  </a:lnTo>
                  <a:lnTo>
                    <a:pt x="3092" y="15444"/>
                  </a:lnTo>
                  <a:lnTo>
                    <a:pt x="0" y="19077"/>
                  </a:lnTo>
                  <a:lnTo>
                    <a:pt x="6389" y="18056"/>
                  </a:lnTo>
                  <a:lnTo>
                    <a:pt x="11689" y="21600"/>
                  </a:lnTo>
                  <a:lnTo>
                    <a:pt x="19199" y="14981"/>
                  </a:lnTo>
                  <a:lnTo>
                    <a:pt x="21600" y="8487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8" name="Shape 132"/>
            <p:cNvSpPr/>
            <p:nvPr/>
          </p:nvSpPr>
          <p:spPr>
            <a:xfrm>
              <a:off x="8498436" y="3678600"/>
              <a:ext cx="116278" cy="99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79"/>
                  </a:moveTo>
                  <a:lnTo>
                    <a:pt x="9368" y="0"/>
                  </a:lnTo>
                  <a:lnTo>
                    <a:pt x="21600" y="19639"/>
                  </a:lnTo>
                  <a:lnTo>
                    <a:pt x="9759" y="21600"/>
                  </a:lnTo>
                  <a:lnTo>
                    <a:pt x="0" y="10679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09" name="Shape 133"/>
            <p:cNvSpPr/>
            <p:nvPr/>
          </p:nvSpPr>
          <p:spPr>
            <a:xfrm>
              <a:off x="7507271" y="5563728"/>
              <a:ext cx="156890" cy="14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714"/>
                  </a:moveTo>
                  <a:lnTo>
                    <a:pt x="11717" y="0"/>
                  </a:lnTo>
                  <a:lnTo>
                    <a:pt x="21600" y="11354"/>
                  </a:lnTo>
                  <a:lnTo>
                    <a:pt x="10280" y="21600"/>
                  </a:lnTo>
                  <a:lnTo>
                    <a:pt x="0" y="6714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10" name="Shape 134"/>
            <p:cNvSpPr/>
            <p:nvPr/>
          </p:nvSpPr>
          <p:spPr>
            <a:xfrm>
              <a:off x="3257550" y="433869"/>
              <a:ext cx="5676900" cy="5867791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custDash>
                <a:ds d="200000" sp="200000"/>
              </a:custDash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grpSp>
          <p:nvGrpSpPr>
            <p:cNvPr id="711" name="Group 137"/>
            <p:cNvGrpSpPr/>
            <p:nvPr/>
          </p:nvGrpSpPr>
          <p:grpSpPr>
            <a:xfrm>
              <a:off x="6585388" y="-466869"/>
              <a:ext cx="531337" cy="809629"/>
              <a:chOff x="54736" y="0"/>
              <a:chExt cx="531335" cy="809628"/>
            </a:xfrm>
          </p:grpSpPr>
          <p:sp>
            <p:nvSpPr>
              <p:cNvPr id="753" name="Shape 135"/>
              <p:cNvSpPr/>
              <p:nvPr/>
            </p:nvSpPr>
            <p:spPr>
              <a:xfrm rot="16199996">
                <a:off x="110377" y="-55641"/>
                <a:ext cx="420054" cy="531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FF26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4" name="Shape 136"/>
              <p:cNvSpPr/>
              <p:nvPr/>
            </p:nvSpPr>
            <p:spPr>
              <a:xfrm>
                <a:off x="61644" y="4869"/>
                <a:ext cx="171" cy="804759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defTabSz="457200">
                  <a:defRPr sz="1200">
                    <a:solidFill>
                      <a:srgbClr val="000000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712" name="Shape 138"/>
            <p:cNvSpPr/>
            <p:nvPr/>
          </p:nvSpPr>
          <p:spPr>
            <a:xfrm rot="16199996">
              <a:off x="5268177" y="36422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13" name="Shape 139"/>
            <p:cNvSpPr/>
            <p:nvPr/>
          </p:nvSpPr>
          <p:spPr>
            <a:xfrm>
              <a:off x="5219444" y="37027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14" name="Shape 141"/>
            <p:cNvSpPr/>
            <p:nvPr/>
          </p:nvSpPr>
          <p:spPr>
            <a:xfrm rot="16199996">
              <a:off x="5407877" y="36422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15" name="Shape 142"/>
            <p:cNvSpPr/>
            <p:nvPr/>
          </p:nvSpPr>
          <p:spPr>
            <a:xfrm>
              <a:off x="5359144" y="37027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16" name="Shape 144"/>
            <p:cNvSpPr/>
            <p:nvPr/>
          </p:nvSpPr>
          <p:spPr>
            <a:xfrm rot="16199996">
              <a:off x="5712677" y="34263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17" name="Shape 145"/>
            <p:cNvSpPr/>
            <p:nvPr/>
          </p:nvSpPr>
          <p:spPr>
            <a:xfrm>
              <a:off x="5663944" y="34868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18" name="Shape 147"/>
            <p:cNvSpPr/>
            <p:nvPr/>
          </p:nvSpPr>
          <p:spPr>
            <a:xfrm rot="16199996">
              <a:off x="5534877" y="34263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19" name="Shape 148"/>
            <p:cNvSpPr/>
            <p:nvPr/>
          </p:nvSpPr>
          <p:spPr>
            <a:xfrm>
              <a:off x="5486144" y="34868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20" name="Shape 150"/>
            <p:cNvSpPr/>
            <p:nvPr/>
          </p:nvSpPr>
          <p:spPr>
            <a:xfrm rot="16199996">
              <a:off x="5611077" y="36422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21" name="Shape 151"/>
            <p:cNvSpPr/>
            <p:nvPr/>
          </p:nvSpPr>
          <p:spPr>
            <a:xfrm>
              <a:off x="5562344" y="37027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22" name="Shape 153"/>
            <p:cNvSpPr/>
            <p:nvPr/>
          </p:nvSpPr>
          <p:spPr>
            <a:xfrm rot="16199996">
              <a:off x="5001477" y="49503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23" name="Shape 154"/>
            <p:cNvSpPr/>
            <p:nvPr/>
          </p:nvSpPr>
          <p:spPr>
            <a:xfrm>
              <a:off x="4952744" y="50108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24" name="Shape 156"/>
            <p:cNvSpPr/>
            <p:nvPr/>
          </p:nvSpPr>
          <p:spPr>
            <a:xfrm rot="3642786">
              <a:off x="4840271" y="5741528"/>
              <a:ext cx="156889" cy="14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714"/>
                  </a:moveTo>
                  <a:lnTo>
                    <a:pt x="11717" y="0"/>
                  </a:lnTo>
                  <a:lnTo>
                    <a:pt x="21600" y="11354"/>
                  </a:lnTo>
                  <a:lnTo>
                    <a:pt x="10280" y="21600"/>
                  </a:lnTo>
                  <a:lnTo>
                    <a:pt x="0" y="6714"/>
                  </a:lnTo>
                  <a:close/>
                </a:path>
              </a:pathLst>
            </a:custGeom>
            <a:solidFill>
              <a:srgbClr val="FFD47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algn="ctr" defTabSz="812800">
                <a:defRPr sz="5200">
                  <a:solidFill>
                    <a:srgbClr val="000000"/>
                  </a:solidFill>
                  <a:uFillTx/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25" name="Shape 157"/>
            <p:cNvSpPr/>
            <p:nvPr/>
          </p:nvSpPr>
          <p:spPr>
            <a:xfrm rot="16199996">
              <a:off x="4772877" y="53059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Shape 158"/>
            <p:cNvSpPr/>
            <p:nvPr/>
          </p:nvSpPr>
          <p:spPr>
            <a:xfrm>
              <a:off x="4724144" y="53664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27" name="Shape 160"/>
            <p:cNvSpPr/>
            <p:nvPr/>
          </p:nvSpPr>
          <p:spPr>
            <a:xfrm rot="16199996">
              <a:off x="5382477" y="52297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28" name="Shape 161"/>
            <p:cNvSpPr/>
            <p:nvPr/>
          </p:nvSpPr>
          <p:spPr>
            <a:xfrm>
              <a:off x="5333744" y="52902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29" name="Shape 163"/>
            <p:cNvSpPr/>
            <p:nvPr/>
          </p:nvSpPr>
          <p:spPr>
            <a:xfrm rot="16199996">
              <a:off x="5001477" y="53694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30" name="Shape 164"/>
            <p:cNvSpPr/>
            <p:nvPr/>
          </p:nvSpPr>
          <p:spPr>
            <a:xfrm>
              <a:off x="4952744" y="54299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1" name="Shape 166"/>
            <p:cNvSpPr/>
            <p:nvPr/>
          </p:nvSpPr>
          <p:spPr>
            <a:xfrm rot="16199996">
              <a:off x="5306277" y="51281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32" name="Shape 167"/>
            <p:cNvSpPr/>
            <p:nvPr/>
          </p:nvSpPr>
          <p:spPr>
            <a:xfrm>
              <a:off x="5257544" y="51886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3" name="Shape 169"/>
            <p:cNvSpPr/>
            <p:nvPr/>
          </p:nvSpPr>
          <p:spPr>
            <a:xfrm rot="16199996">
              <a:off x="5318977" y="53313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34" name="Shape 170"/>
            <p:cNvSpPr/>
            <p:nvPr/>
          </p:nvSpPr>
          <p:spPr>
            <a:xfrm>
              <a:off x="5270244" y="53918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5" name="Shape 172"/>
            <p:cNvSpPr/>
            <p:nvPr/>
          </p:nvSpPr>
          <p:spPr>
            <a:xfrm rot="16199996">
              <a:off x="5052277" y="55726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36" name="Shape 173"/>
            <p:cNvSpPr/>
            <p:nvPr/>
          </p:nvSpPr>
          <p:spPr>
            <a:xfrm>
              <a:off x="5003544" y="56331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7" name="Shape 175"/>
            <p:cNvSpPr/>
            <p:nvPr/>
          </p:nvSpPr>
          <p:spPr>
            <a:xfrm rot="16199996">
              <a:off x="4582377" y="52297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38" name="Shape 176"/>
            <p:cNvSpPr/>
            <p:nvPr/>
          </p:nvSpPr>
          <p:spPr>
            <a:xfrm>
              <a:off x="4533644" y="52902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9" name="Shape 178"/>
            <p:cNvSpPr/>
            <p:nvPr/>
          </p:nvSpPr>
          <p:spPr>
            <a:xfrm rot="16199996">
              <a:off x="5179277" y="56107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40" name="Shape 179"/>
            <p:cNvSpPr/>
            <p:nvPr/>
          </p:nvSpPr>
          <p:spPr>
            <a:xfrm>
              <a:off x="5130544" y="56712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41" name="Shape 181"/>
            <p:cNvSpPr/>
            <p:nvPr/>
          </p:nvSpPr>
          <p:spPr>
            <a:xfrm rot="16199996">
              <a:off x="4442677" y="51027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42" name="Shape 182"/>
            <p:cNvSpPr/>
            <p:nvPr/>
          </p:nvSpPr>
          <p:spPr>
            <a:xfrm>
              <a:off x="4393944" y="51632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43" name="Shape 184"/>
            <p:cNvSpPr/>
            <p:nvPr/>
          </p:nvSpPr>
          <p:spPr>
            <a:xfrm rot="16199996">
              <a:off x="4836377" y="53694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44" name="Shape 185"/>
            <p:cNvSpPr/>
            <p:nvPr/>
          </p:nvSpPr>
          <p:spPr>
            <a:xfrm>
              <a:off x="4787644" y="54299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45" name="Shape 187"/>
            <p:cNvSpPr/>
            <p:nvPr/>
          </p:nvSpPr>
          <p:spPr>
            <a:xfrm rot="16199996">
              <a:off x="5280877" y="56488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46" name="Shape 188"/>
            <p:cNvSpPr/>
            <p:nvPr/>
          </p:nvSpPr>
          <p:spPr>
            <a:xfrm>
              <a:off x="5232144" y="57093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47" name="Shape 190"/>
            <p:cNvSpPr/>
            <p:nvPr/>
          </p:nvSpPr>
          <p:spPr>
            <a:xfrm rot="16199996">
              <a:off x="4887177" y="55091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48" name="Shape 191"/>
            <p:cNvSpPr/>
            <p:nvPr/>
          </p:nvSpPr>
          <p:spPr>
            <a:xfrm>
              <a:off x="4838444" y="55696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49" name="Shape 193"/>
            <p:cNvSpPr/>
            <p:nvPr/>
          </p:nvSpPr>
          <p:spPr>
            <a:xfrm rot="16199996">
              <a:off x="4315677" y="50265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50" name="Shape 194"/>
            <p:cNvSpPr/>
            <p:nvPr/>
          </p:nvSpPr>
          <p:spPr>
            <a:xfrm>
              <a:off x="4266944" y="50870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51" name="Shape 196"/>
            <p:cNvSpPr/>
            <p:nvPr/>
          </p:nvSpPr>
          <p:spPr>
            <a:xfrm rot="16199996">
              <a:off x="5001477" y="5598013"/>
              <a:ext cx="420055" cy="53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2600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52" name="Shape 197"/>
            <p:cNvSpPr/>
            <p:nvPr/>
          </p:nvSpPr>
          <p:spPr>
            <a:xfrm>
              <a:off x="4952744" y="5658522"/>
              <a:ext cx="171" cy="80476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02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78498" y="918942"/>
            <a:ext cx="2824961" cy="1492716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Service and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hone and email communication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not always available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2 database systems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classrooms courses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online courses</a:t>
            </a:r>
          </a:p>
        </p:txBody>
      </p:sp>
      <p:sp>
        <p:nvSpPr>
          <p:cNvPr id="364" name="TextBox 363"/>
          <p:cNvSpPr txBox="1"/>
          <p:nvPr/>
        </p:nvSpPr>
        <p:spPr>
          <a:xfrm>
            <a:off x="78498" y="288000"/>
            <a:ext cx="231091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Volume of participations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84" y="6317584"/>
            <a:ext cx="2095445" cy="341632"/>
          </a:xfrm>
        </p:spPr>
        <p:txBody>
          <a:bodyPr/>
          <a:lstStyle/>
          <a:p>
            <a:r>
              <a:rPr lang="en-US" dirty="0" smtClean="0"/>
              <a:t>Signs for change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61" name="TextBox 360"/>
          <p:cNvSpPr txBox="1"/>
          <p:nvPr/>
        </p:nvSpPr>
        <p:spPr>
          <a:xfrm>
            <a:off x="78498" y="595777"/>
            <a:ext cx="318884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Classrooms </a:t>
            </a: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and hands-on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facilities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920538" y="2370706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✉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7498413" y="239336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☎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9627813" y="3412177"/>
            <a:ext cx="708646" cy="389883"/>
            <a:chOff x="9627813" y="3412177"/>
            <a:chExt cx="708646" cy="389883"/>
          </a:xfrm>
        </p:grpSpPr>
        <p:sp>
          <p:nvSpPr>
            <p:cNvPr id="124" name="Oval 123"/>
            <p:cNvSpPr/>
            <p:nvPr/>
          </p:nvSpPr>
          <p:spPr>
            <a:xfrm>
              <a:off x="9627813" y="353491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9627813" y="3462155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9627813" y="341217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9910940" y="3512970"/>
              <a:ext cx="142392" cy="53679"/>
            </a:xfrm>
            <a:prstGeom prst="ellipse">
              <a:avLst/>
            </a:prstGeom>
            <a:solidFill>
              <a:srgbClr val="41719C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9627813" y="3863295"/>
            <a:ext cx="708646" cy="389883"/>
            <a:chOff x="9627813" y="3412177"/>
            <a:chExt cx="708646" cy="389883"/>
          </a:xfrm>
        </p:grpSpPr>
        <p:sp>
          <p:nvSpPr>
            <p:cNvPr id="129" name="Oval 128"/>
            <p:cNvSpPr/>
            <p:nvPr/>
          </p:nvSpPr>
          <p:spPr>
            <a:xfrm>
              <a:off x="9627813" y="353491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9627813" y="3462155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9627813" y="341217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/>
            <p:nvPr/>
          </p:nvSpPr>
          <p:spPr>
            <a:xfrm>
              <a:off x="9910940" y="3512970"/>
              <a:ext cx="142392" cy="53679"/>
            </a:xfrm>
            <a:prstGeom prst="ellipse">
              <a:avLst/>
            </a:prstGeom>
            <a:solidFill>
              <a:srgbClr val="41719C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3467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78498" y="918942"/>
            <a:ext cx="236970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Service and coordination</a:t>
            </a:r>
            <a:endParaRPr lang="en-US" sz="16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64" name="TextBox 363"/>
          <p:cNvSpPr txBox="1"/>
          <p:nvPr/>
        </p:nvSpPr>
        <p:spPr>
          <a:xfrm>
            <a:off x="78498" y="288000"/>
            <a:ext cx="231091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Volume of participations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84" y="6317584"/>
            <a:ext cx="2095445" cy="341632"/>
          </a:xfrm>
        </p:spPr>
        <p:txBody>
          <a:bodyPr/>
          <a:lstStyle/>
          <a:p>
            <a:r>
              <a:rPr lang="en-US" dirty="0" smtClean="0"/>
              <a:t>Signs for change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rtl="0" latinLnBrk="1" hangingPunct="0">
              <a:lnSpc>
                <a:spcPct val="90000"/>
              </a:lnSpc>
            </a:pPr>
            <a:r>
              <a:rPr lang="en-US" sz="3600" b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361" name="TextBox 360"/>
          <p:cNvSpPr txBox="1"/>
          <p:nvPr/>
        </p:nvSpPr>
        <p:spPr>
          <a:xfrm>
            <a:off x="78498" y="595777"/>
            <a:ext cx="318884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Classrooms </a:t>
            </a: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and hands-on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facilities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9627813" y="3412177"/>
            <a:ext cx="708646" cy="389883"/>
            <a:chOff x="9627813" y="3412177"/>
            <a:chExt cx="708646" cy="389883"/>
          </a:xfrm>
        </p:grpSpPr>
        <p:sp>
          <p:nvSpPr>
            <p:cNvPr id="124" name="Oval 123"/>
            <p:cNvSpPr/>
            <p:nvPr/>
          </p:nvSpPr>
          <p:spPr>
            <a:xfrm>
              <a:off x="9627813" y="353491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9627813" y="3462155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9627813" y="341217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9910940" y="3512970"/>
              <a:ext cx="142392" cy="53679"/>
            </a:xfrm>
            <a:prstGeom prst="ellipse">
              <a:avLst/>
            </a:prstGeom>
            <a:solidFill>
              <a:srgbClr val="41719C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9627813" y="3863295"/>
            <a:ext cx="708646" cy="389883"/>
            <a:chOff x="9627813" y="3412177"/>
            <a:chExt cx="708646" cy="389883"/>
          </a:xfrm>
        </p:grpSpPr>
        <p:sp>
          <p:nvSpPr>
            <p:cNvPr id="129" name="Oval 128"/>
            <p:cNvSpPr/>
            <p:nvPr/>
          </p:nvSpPr>
          <p:spPr>
            <a:xfrm>
              <a:off x="9627813" y="353491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9627813" y="3462155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9627813" y="3412177"/>
              <a:ext cx="708646" cy="2671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/>
            <p:nvPr/>
          </p:nvSpPr>
          <p:spPr>
            <a:xfrm>
              <a:off x="9910940" y="3512970"/>
              <a:ext cx="142392" cy="53679"/>
            </a:xfrm>
            <a:prstGeom prst="ellipse">
              <a:avLst/>
            </a:prstGeom>
            <a:solidFill>
              <a:srgbClr val="41719C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78498" y="1226719"/>
            <a:ext cx="2731987" cy="4288353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b="1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58775" indent="-179388">
              <a:buFont typeface="Arial" charset="0"/>
              <a:buChar char="•"/>
              <a:tabLst>
                <a:tab pos="830263" algn="l"/>
              </a:tabLst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created (independently) by 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- SMEs and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- topic owners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</a:t>
            </a:r>
            <a:r>
              <a:rPr lang="en-GB" sz="1500" dirty="0" smtClean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do 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not fit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together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</a:t>
            </a:r>
            <a:r>
              <a:rPr lang="en-GB" sz="1500" dirty="0" smtClean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different look and 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feel,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didactics, contents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500" dirty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not harmonised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incoherent title, course code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	</a:t>
            </a:r>
            <a:r>
              <a:rPr lang="en-GB" sz="1500" dirty="0" smtClean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too long, repeating subjects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	</a:t>
            </a:r>
            <a:r>
              <a:rPr lang="en-GB" sz="1500" dirty="0">
                <a:solidFill>
                  <a:srgbClr val="0053A1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↓</a:t>
            </a: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lectures/presentations</a:t>
            </a:r>
          </a:p>
          <a:p>
            <a:pPr marL="358775" indent="-179388">
              <a:spcBef>
                <a:spcPts val="200"/>
              </a:spcBef>
              <a:buFont typeface="Arial" charset="0"/>
              <a:buChar char="•"/>
              <a:tabLst>
                <a:tab pos="830263" algn="l"/>
              </a:tabLst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minimal trainer follow-up</a:t>
            </a:r>
          </a:p>
          <a:p>
            <a:pPr marL="358775" indent="-179388">
              <a:buFont typeface="Arial" charset="0"/>
              <a:buChar char="•"/>
              <a:tabLst>
                <a:tab pos="830263" algn="l"/>
              </a:tabLst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complains by CERN population</a:t>
            </a:r>
            <a:endParaRPr lang="en-GB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35" name="Group 134"/>
          <p:cNvGrpSpPr>
            <a:grpSpLocks/>
          </p:cNvGrpSpPr>
          <p:nvPr/>
        </p:nvGrpSpPr>
        <p:grpSpPr>
          <a:xfrm>
            <a:off x="8379323" y="842578"/>
            <a:ext cx="151200" cy="360000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36" name="Oval 135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7" name="Round Same Side Corner Rectangle 136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39" name="Group 138"/>
          <p:cNvGrpSpPr>
            <a:grpSpLocks/>
          </p:cNvGrpSpPr>
          <p:nvPr/>
        </p:nvGrpSpPr>
        <p:grpSpPr>
          <a:xfrm>
            <a:off x="6203174" y="842579"/>
            <a:ext cx="151200" cy="360000"/>
            <a:chOff x="3252297" y="3811523"/>
            <a:chExt cx="179802" cy="432763"/>
          </a:xfrm>
          <a:solidFill>
            <a:srgbClr val="747285"/>
          </a:solidFill>
        </p:grpSpPr>
        <p:sp>
          <p:nvSpPr>
            <p:cNvPr id="140" name="Oval 139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1" name="Round Same Side Corner Rectangle 140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43" name="Group 142"/>
          <p:cNvGrpSpPr>
            <a:grpSpLocks/>
          </p:cNvGrpSpPr>
          <p:nvPr/>
        </p:nvGrpSpPr>
        <p:grpSpPr>
          <a:xfrm>
            <a:off x="6994624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44" name="Oval 143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5" name="Round Same Side Corner Rectangle 144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47" name="Group 146"/>
          <p:cNvGrpSpPr>
            <a:grpSpLocks/>
          </p:cNvGrpSpPr>
          <p:nvPr/>
        </p:nvGrpSpPr>
        <p:grpSpPr>
          <a:xfrm>
            <a:off x="7983939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48" name="Oval 147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49" name="Round Same Side Corner Rectangle 148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51" name="Group 150"/>
          <p:cNvGrpSpPr>
            <a:grpSpLocks/>
          </p:cNvGrpSpPr>
          <p:nvPr/>
        </p:nvGrpSpPr>
        <p:grpSpPr>
          <a:xfrm>
            <a:off x="8576845" y="842578"/>
            <a:ext cx="151200" cy="360000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52" name="Oval 151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3" name="Round Same Side Corner Rectangle 152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55" name="Group 154"/>
          <p:cNvGrpSpPr>
            <a:grpSpLocks/>
          </p:cNvGrpSpPr>
          <p:nvPr/>
        </p:nvGrpSpPr>
        <p:grpSpPr>
          <a:xfrm>
            <a:off x="8774371" y="842578"/>
            <a:ext cx="151200" cy="360000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56" name="Oval 155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7" name="Round Same Side Corner Rectangle 156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59" name="Group 158"/>
          <p:cNvGrpSpPr>
            <a:grpSpLocks/>
          </p:cNvGrpSpPr>
          <p:nvPr/>
        </p:nvGrpSpPr>
        <p:grpSpPr>
          <a:xfrm>
            <a:off x="8181801" y="842578"/>
            <a:ext cx="151200" cy="360000"/>
            <a:chOff x="3863775" y="3811523"/>
            <a:chExt cx="179802" cy="432763"/>
          </a:xfrm>
          <a:solidFill>
            <a:srgbClr val="C2685A"/>
          </a:solidFill>
        </p:grpSpPr>
        <p:sp>
          <p:nvSpPr>
            <p:cNvPr id="160" name="Oval 159"/>
            <p:cNvSpPr/>
            <p:nvPr/>
          </p:nvSpPr>
          <p:spPr>
            <a:xfrm>
              <a:off x="3890300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1" name="Round Same Side Corner Rectangle 160"/>
            <p:cNvSpPr/>
            <p:nvPr/>
          </p:nvSpPr>
          <p:spPr>
            <a:xfrm>
              <a:off x="3863775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900941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63" name="Group 162"/>
          <p:cNvGrpSpPr>
            <a:grpSpLocks/>
          </p:cNvGrpSpPr>
          <p:nvPr/>
        </p:nvGrpSpPr>
        <p:grpSpPr>
          <a:xfrm>
            <a:off x="6401036" y="842579"/>
            <a:ext cx="151200" cy="360000"/>
            <a:chOff x="3252297" y="3811523"/>
            <a:chExt cx="179802" cy="432763"/>
          </a:xfrm>
          <a:solidFill>
            <a:srgbClr val="747285"/>
          </a:solidFill>
        </p:grpSpPr>
        <p:sp>
          <p:nvSpPr>
            <p:cNvPr id="164" name="Oval 163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5" name="Round Same Side Corner Rectangle 164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67" name="Group 166"/>
          <p:cNvGrpSpPr>
            <a:grpSpLocks/>
          </p:cNvGrpSpPr>
          <p:nvPr/>
        </p:nvGrpSpPr>
        <p:grpSpPr>
          <a:xfrm>
            <a:off x="6598898" y="842579"/>
            <a:ext cx="151200" cy="360000"/>
            <a:chOff x="3252297" y="3811523"/>
            <a:chExt cx="179802" cy="432763"/>
          </a:xfrm>
          <a:solidFill>
            <a:srgbClr val="747285"/>
          </a:solidFill>
        </p:grpSpPr>
        <p:sp>
          <p:nvSpPr>
            <p:cNvPr id="168" name="Oval 167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9" name="Round Same Side Corner Rectangle 168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71" name="Group 170"/>
          <p:cNvGrpSpPr>
            <a:grpSpLocks/>
          </p:cNvGrpSpPr>
          <p:nvPr/>
        </p:nvGrpSpPr>
        <p:grpSpPr>
          <a:xfrm>
            <a:off x="6796761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72" name="Oval 171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73" name="Round Same Side Corner Rectangle 172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75" name="Group 174"/>
          <p:cNvGrpSpPr>
            <a:grpSpLocks/>
          </p:cNvGrpSpPr>
          <p:nvPr/>
        </p:nvGrpSpPr>
        <p:grpSpPr>
          <a:xfrm>
            <a:off x="6005312" y="842579"/>
            <a:ext cx="151200" cy="360000"/>
            <a:chOff x="3252297" y="3811523"/>
            <a:chExt cx="179802" cy="432763"/>
          </a:xfrm>
          <a:solidFill>
            <a:srgbClr val="AF82CC"/>
          </a:solidFill>
        </p:grpSpPr>
        <p:sp>
          <p:nvSpPr>
            <p:cNvPr id="176" name="Oval 175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77" name="Round Same Side Corner Rectangle 176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79" name="Group 178"/>
          <p:cNvGrpSpPr>
            <a:grpSpLocks noChangeAspect="1"/>
          </p:cNvGrpSpPr>
          <p:nvPr/>
        </p:nvGrpSpPr>
        <p:grpSpPr>
          <a:xfrm>
            <a:off x="5807450" y="842579"/>
            <a:ext cx="149570" cy="360000"/>
            <a:chOff x="3252297" y="3811523"/>
            <a:chExt cx="179802" cy="432763"/>
          </a:xfrm>
          <a:solidFill>
            <a:srgbClr val="AF82CC"/>
          </a:solidFill>
        </p:grpSpPr>
        <p:sp>
          <p:nvSpPr>
            <p:cNvPr id="180" name="Oval 179"/>
            <p:cNvSpPr/>
            <p:nvPr/>
          </p:nvSpPr>
          <p:spPr>
            <a:xfrm>
              <a:off x="3278822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1" name="Round Same Side Corner Rectangle 180"/>
            <p:cNvSpPr/>
            <p:nvPr/>
          </p:nvSpPr>
          <p:spPr>
            <a:xfrm>
              <a:off x="3252297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3289463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83" name="Group 182"/>
          <p:cNvGrpSpPr>
            <a:grpSpLocks/>
          </p:cNvGrpSpPr>
          <p:nvPr/>
        </p:nvGrpSpPr>
        <p:grpSpPr>
          <a:xfrm>
            <a:off x="7786076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84" name="Oval 183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5" name="Round Same Side Corner Rectangle 184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87" name="Group 186"/>
          <p:cNvGrpSpPr>
            <a:grpSpLocks/>
          </p:cNvGrpSpPr>
          <p:nvPr/>
        </p:nvGrpSpPr>
        <p:grpSpPr>
          <a:xfrm>
            <a:off x="7192487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88" name="Oval 187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9" name="Round Same Side Corner Rectangle 188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91" name="Group 190"/>
          <p:cNvGrpSpPr>
            <a:grpSpLocks/>
          </p:cNvGrpSpPr>
          <p:nvPr/>
        </p:nvGrpSpPr>
        <p:grpSpPr>
          <a:xfrm>
            <a:off x="7390350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192" name="Oval 191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7" name="Round Same Side Corner Rectangle 216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43" name="Group 242"/>
          <p:cNvGrpSpPr>
            <a:grpSpLocks/>
          </p:cNvGrpSpPr>
          <p:nvPr/>
        </p:nvGrpSpPr>
        <p:grpSpPr>
          <a:xfrm>
            <a:off x="7588213" y="842579"/>
            <a:ext cx="151200" cy="360000"/>
            <a:chOff x="3456124" y="3811523"/>
            <a:chExt cx="179802" cy="432763"/>
          </a:xfrm>
          <a:solidFill>
            <a:srgbClr val="59A483"/>
          </a:solidFill>
        </p:grpSpPr>
        <p:sp>
          <p:nvSpPr>
            <p:cNvPr id="244" name="Oval 243"/>
            <p:cNvSpPr/>
            <p:nvPr/>
          </p:nvSpPr>
          <p:spPr>
            <a:xfrm>
              <a:off x="3482649" y="3811523"/>
              <a:ext cx="126751" cy="126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5" name="Round Same Side Corner Rectangle 244"/>
            <p:cNvSpPr/>
            <p:nvPr/>
          </p:nvSpPr>
          <p:spPr>
            <a:xfrm>
              <a:off x="3456124" y="3947712"/>
              <a:ext cx="179802" cy="15800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3493290" y="4105713"/>
              <a:ext cx="105471" cy="138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247" name="Group 246"/>
          <p:cNvGrpSpPr>
            <a:grpSpLocks noChangeAspect="1"/>
          </p:cNvGrpSpPr>
          <p:nvPr/>
        </p:nvGrpSpPr>
        <p:grpSpPr>
          <a:xfrm>
            <a:off x="7077993" y="396658"/>
            <a:ext cx="136800" cy="339464"/>
            <a:chOff x="1001880" y="4330685"/>
            <a:chExt cx="163692" cy="406198"/>
          </a:xfrm>
        </p:grpSpPr>
        <p:sp>
          <p:nvSpPr>
            <p:cNvPr id="248" name="Oval 247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9" name="Freeform 248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50" name="Group 249"/>
          <p:cNvGrpSpPr>
            <a:grpSpLocks noChangeAspect="1"/>
          </p:cNvGrpSpPr>
          <p:nvPr/>
        </p:nvGrpSpPr>
        <p:grpSpPr>
          <a:xfrm>
            <a:off x="7266951" y="396658"/>
            <a:ext cx="136800" cy="339464"/>
            <a:chOff x="1001880" y="4330685"/>
            <a:chExt cx="163692" cy="406198"/>
          </a:xfrm>
        </p:grpSpPr>
        <p:sp>
          <p:nvSpPr>
            <p:cNvPr id="251" name="Oval 250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2" name="Freeform 251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53" name="Group 252"/>
          <p:cNvGrpSpPr>
            <a:grpSpLocks noChangeAspect="1"/>
          </p:cNvGrpSpPr>
          <p:nvPr/>
        </p:nvGrpSpPr>
        <p:grpSpPr>
          <a:xfrm>
            <a:off x="7455909" y="396658"/>
            <a:ext cx="136800" cy="339464"/>
            <a:chOff x="1001880" y="4330685"/>
            <a:chExt cx="163692" cy="406198"/>
          </a:xfrm>
        </p:grpSpPr>
        <p:sp>
          <p:nvSpPr>
            <p:cNvPr id="254" name="Oval 253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5" name="Freeform 254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56" name="Group 255"/>
          <p:cNvGrpSpPr>
            <a:grpSpLocks noChangeAspect="1"/>
          </p:cNvGrpSpPr>
          <p:nvPr/>
        </p:nvGrpSpPr>
        <p:grpSpPr>
          <a:xfrm>
            <a:off x="7644867" y="396658"/>
            <a:ext cx="136800" cy="339464"/>
            <a:chOff x="1001880" y="4330685"/>
            <a:chExt cx="163692" cy="406198"/>
          </a:xfrm>
        </p:grpSpPr>
        <p:sp>
          <p:nvSpPr>
            <p:cNvPr id="257" name="Oval 256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8" name="Freeform 257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59" name="Group 258"/>
          <p:cNvGrpSpPr>
            <a:grpSpLocks noChangeAspect="1"/>
          </p:cNvGrpSpPr>
          <p:nvPr/>
        </p:nvGrpSpPr>
        <p:grpSpPr>
          <a:xfrm>
            <a:off x="7833825" y="396658"/>
            <a:ext cx="136800" cy="339464"/>
            <a:chOff x="1001880" y="4330685"/>
            <a:chExt cx="163692" cy="406198"/>
          </a:xfrm>
        </p:grpSpPr>
        <p:sp>
          <p:nvSpPr>
            <p:cNvPr id="260" name="Oval 259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1" name="Freeform 260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62" name="Group 261"/>
          <p:cNvGrpSpPr>
            <a:grpSpLocks noChangeAspect="1"/>
          </p:cNvGrpSpPr>
          <p:nvPr/>
        </p:nvGrpSpPr>
        <p:grpSpPr>
          <a:xfrm>
            <a:off x="8022783" y="396658"/>
            <a:ext cx="136800" cy="339464"/>
            <a:chOff x="1001880" y="4330685"/>
            <a:chExt cx="163692" cy="406198"/>
          </a:xfrm>
        </p:grpSpPr>
        <p:sp>
          <p:nvSpPr>
            <p:cNvPr id="263" name="Oval 262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4" name="Freeform 263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65" name="Group 264"/>
          <p:cNvGrpSpPr>
            <a:grpSpLocks noChangeAspect="1"/>
          </p:cNvGrpSpPr>
          <p:nvPr/>
        </p:nvGrpSpPr>
        <p:grpSpPr>
          <a:xfrm>
            <a:off x="8211741" y="396658"/>
            <a:ext cx="136800" cy="339464"/>
            <a:chOff x="1001880" y="4330685"/>
            <a:chExt cx="163692" cy="406198"/>
          </a:xfrm>
        </p:grpSpPr>
        <p:sp>
          <p:nvSpPr>
            <p:cNvPr id="266" name="Oval 265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67" name="Freeform 266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68" name="Group 267"/>
          <p:cNvGrpSpPr>
            <a:grpSpLocks noChangeAspect="1"/>
          </p:cNvGrpSpPr>
          <p:nvPr/>
        </p:nvGrpSpPr>
        <p:grpSpPr>
          <a:xfrm>
            <a:off x="8400699" y="396658"/>
            <a:ext cx="136800" cy="339464"/>
            <a:chOff x="1001880" y="4330685"/>
            <a:chExt cx="163692" cy="406198"/>
          </a:xfrm>
        </p:grpSpPr>
        <p:sp>
          <p:nvSpPr>
            <p:cNvPr id="269" name="Oval 268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0" name="Freeform 269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71" name="Group 270"/>
          <p:cNvGrpSpPr>
            <a:grpSpLocks noChangeAspect="1"/>
          </p:cNvGrpSpPr>
          <p:nvPr/>
        </p:nvGrpSpPr>
        <p:grpSpPr>
          <a:xfrm>
            <a:off x="8589657" y="396658"/>
            <a:ext cx="136800" cy="339464"/>
            <a:chOff x="1001880" y="4330685"/>
            <a:chExt cx="163692" cy="406198"/>
          </a:xfrm>
        </p:grpSpPr>
        <p:sp>
          <p:nvSpPr>
            <p:cNvPr id="272" name="Oval 271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3" name="Freeform 272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grpSp>
        <p:nvGrpSpPr>
          <p:cNvPr id="274" name="Group 273"/>
          <p:cNvGrpSpPr>
            <a:grpSpLocks noChangeAspect="1"/>
          </p:cNvGrpSpPr>
          <p:nvPr/>
        </p:nvGrpSpPr>
        <p:grpSpPr>
          <a:xfrm>
            <a:off x="8778618" y="396658"/>
            <a:ext cx="136800" cy="339464"/>
            <a:chOff x="1001880" y="4330685"/>
            <a:chExt cx="163692" cy="406198"/>
          </a:xfrm>
        </p:grpSpPr>
        <p:sp>
          <p:nvSpPr>
            <p:cNvPr id="275" name="Oval 274"/>
            <p:cNvSpPr>
              <a:spLocks noChangeAspect="1"/>
            </p:cNvSpPr>
            <p:nvPr/>
          </p:nvSpPr>
          <p:spPr>
            <a:xfrm>
              <a:off x="1035126" y="4330685"/>
              <a:ext cx="97201" cy="97200"/>
            </a:xfrm>
            <a:prstGeom prst="ellipse">
              <a:avLst/>
            </a:pr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6" name="Freeform 275"/>
            <p:cNvSpPr>
              <a:spLocks noChangeAspect="1"/>
            </p:cNvSpPr>
            <p:nvPr/>
          </p:nvSpPr>
          <p:spPr>
            <a:xfrm>
              <a:off x="1001880" y="4466883"/>
              <a:ext cx="163692" cy="270000"/>
            </a:xfrm>
            <a:custGeom>
              <a:avLst/>
              <a:gdLst>
                <a:gd name="connsiteX0" fmla="*/ 26334 w 179802"/>
                <a:gd name="connsiteY0" fmla="*/ 0 h 296574"/>
                <a:gd name="connsiteX1" fmla="*/ 153468 w 179802"/>
                <a:gd name="connsiteY1" fmla="*/ 0 h 296574"/>
                <a:gd name="connsiteX2" fmla="*/ 179802 w 179802"/>
                <a:gd name="connsiteY2" fmla="*/ 26334 h 296574"/>
                <a:gd name="connsiteX3" fmla="*/ 179802 w 179802"/>
                <a:gd name="connsiteY3" fmla="*/ 158001 h 296574"/>
                <a:gd name="connsiteX4" fmla="*/ 142637 w 179802"/>
                <a:gd name="connsiteY4" fmla="*/ 158001 h 296574"/>
                <a:gd name="connsiteX5" fmla="*/ 142637 w 179802"/>
                <a:gd name="connsiteY5" fmla="*/ 296574 h 296574"/>
                <a:gd name="connsiteX6" fmla="*/ 37166 w 179802"/>
                <a:gd name="connsiteY6" fmla="*/ 296574 h 296574"/>
                <a:gd name="connsiteX7" fmla="*/ 37166 w 179802"/>
                <a:gd name="connsiteY7" fmla="*/ 158001 h 296574"/>
                <a:gd name="connsiteX8" fmla="*/ 0 w 179802"/>
                <a:gd name="connsiteY8" fmla="*/ 158001 h 296574"/>
                <a:gd name="connsiteX9" fmla="*/ 0 w 179802"/>
                <a:gd name="connsiteY9" fmla="*/ 26334 h 296574"/>
                <a:gd name="connsiteX10" fmla="*/ 26334 w 179802"/>
                <a:gd name="connsiteY10" fmla="*/ 0 h 29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802" h="296574">
                  <a:moveTo>
                    <a:pt x="26334" y="0"/>
                  </a:moveTo>
                  <a:lnTo>
                    <a:pt x="153468" y="0"/>
                  </a:lnTo>
                  <a:cubicBezTo>
                    <a:pt x="168012" y="0"/>
                    <a:pt x="179802" y="11790"/>
                    <a:pt x="179802" y="26334"/>
                  </a:cubicBezTo>
                  <a:lnTo>
                    <a:pt x="179802" y="158001"/>
                  </a:lnTo>
                  <a:lnTo>
                    <a:pt x="142637" y="158001"/>
                  </a:lnTo>
                  <a:lnTo>
                    <a:pt x="142637" y="296574"/>
                  </a:lnTo>
                  <a:lnTo>
                    <a:pt x="37166" y="296574"/>
                  </a:lnTo>
                  <a:lnTo>
                    <a:pt x="37166" y="158001"/>
                  </a:lnTo>
                  <a:lnTo>
                    <a:pt x="0" y="158001"/>
                  </a:lnTo>
                  <a:lnTo>
                    <a:pt x="0" y="26334"/>
                  </a:lnTo>
                  <a:cubicBezTo>
                    <a:pt x="0" y="11790"/>
                    <a:pt x="11790" y="0"/>
                    <a:pt x="26334" y="0"/>
                  </a:cubicBezTo>
                  <a:close/>
                </a:path>
              </a:pathLst>
            </a:custGeom>
            <a:noFill/>
            <a:ln w="22225">
              <a:solidFill>
                <a:srgbClr val="34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4"/>
            </a:p>
          </p:txBody>
        </p:sp>
      </p:grpSp>
      <p:pic>
        <p:nvPicPr>
          <p:cNvPr id="279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855" y="1717468"/>
            <a:ext cx="358290" cy="362884"/>
          </a:xfrm>
          <a:prstGeom prst="rect">
            <a:avLst/>
          </a:prstGeom>
        </p:spPr>
      </p:pic>
      <p:sp>
        <p:nvSpPr>
          <p:cNvPr id="280" name="TextBox 279"/>
          <p:cNvSpPr txBox="1"/>
          <p:nvPr/>
        </p:nvSpPr>
        <p:spPr>
          <a:xfrm>
            <a:off x="6998034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rgbClr val="D35400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rgbClr val="D35400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0784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18613" cy="1954381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1 location (Prévessin)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4 classrooms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5 hands-on facilities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1 tent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shuttle stop, parking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1 storage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1 workshop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150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" grpId="0"/>
      <p:bldP spid="277" grpId="0" animBg="1"/>
      <p:bldP spid="117" grpId="0"/>
      <p:bldP spid="1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2539626" cy="218521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ticket system 'Service Now'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support lines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</a:t>
            </a:r>
            <a:r>
              <a:rPr lang="en-US" sz="1500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faq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forms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event management '</a:t>
            </a:r>
            <a:r>
              <a:rPr lang="en-US" sz="1500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Indico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'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classroom </a:t>
            </a:r>
            <a:r>
              <a:rPr lang="en-US" sz="1500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db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 with automatic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reminders for refresher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doc archive 'EDMS'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55319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211011" cy="1031051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GB" sz="16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harmonised procedures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checklists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planning</a:t>
            </a:r>
            <a:endParaRPr lang="en-GB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2833489" cy="218521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raining of ST  "we are a service"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CERN population = ST's clients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availability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traceability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'hand-over' of clients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face-to-face appointment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eservation before enrolment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recognition of outside training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2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 animBg="1"/>
      <p:bldP spid="1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2146891" cy="1492716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graphic design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didactical design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visual/textual/</a:t>
            </a:r>
            <a:r>
              <a:rPr lang="en-US" sz="1500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auditorial</a:t>
            </a:r>
            <a:endParaRPr lang="en-US" sz="15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stories/games/videos 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professional job 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4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3" name="TextBox 142"/>
          <p:cNvSpPr txBox="1"/>
          <p:nvPr/>
        </p:nvSpPr>
        <p:spPr>
          <a:xfrm>
            <a:off x="78498" y="2010218"/>
            <a:ext cx="2379903" cy="1492716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running &amp; maintaining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providing (training) PPEs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welcoming learners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upporting trainers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bserving &amp; reporting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8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3" name="TextBox 142"/>
          <p:cNvSpPr txBox="1"/>
          <p:nvPr/>
        </p:nvSpPr>
        <p:spPr>
          <a:xfrm>
            <a:off x="78498" y="2346689"/>
            <a:ext cx="2034681" cy="3108543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GB" sz="16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methods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classroom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online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seminar</a:t>
            </a:r>
            <a:b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instructions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pushing for hands-on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tailor made course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team session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harmonised, fitting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modular approach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proficiency level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beta tests</a:t>
            </a:r>
            <a:endParaRPr lang="en-GB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TextBox 165"/>
          <p:cNvSpPr txBox="1"/>
          <p:nvPr/>
        </p:nvSpPr>
        <p:spPr>
          <a:xfrm>
            <a:off x="78498" y="2008135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79948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1237988" cy="1154162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slides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handouts</a:t>
            </a:r>
          </a:p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11192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71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99914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11192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8498" y="3025880"/>
            <a:ext cx="2855418" cy="1400383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SME, topic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owner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  <a:tabLst>
                <a:tab pos="1822450" algn="l"/>
              </a:tabLst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responsibilities</a:t>
            </a:r>
            <a:b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SME, topic </a:t>
            </a: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owner	 </a:t>
            </a: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content</a:t>
            </a:r>
            <a:b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Safety Training	 "rest"</a:t>
            </a:r>
          </a:p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009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99914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11192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8498" y="3025880"/>
            <a:ext cx="176537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SME, topic owner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8498" y="3367282"/>
            <a:ext cx="2194981" cy="126188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Trainer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introductory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"back of the classroom"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"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training 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triangle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"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ST chairing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8" name="Triangle 7"/>
          <p:cNvSpPr/>
          <p:nvPr/>
        </p:nvSpPr>
        <p:spPr>
          <a:xfrm rot="7884867">
            <a:off x="5439805" y="1630553"/>
            <a:ext cx="1070606" cy="550623"/>
          </a:xfrm>
          <a:prstGeom prst="triangle">
            <a:avLst>
              <a:gd name="adj" fmla="val 50165"/>
            </a:avLst>
          </a:prstGeom>
          <a:noFill/>
          <a:ln w="76200">
            <a:solidFill>
              <a:srgbClr val="C039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5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99914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11192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8498" y="3025880"/>
            <a:ext cx="176537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SME, topic owner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8498" y="3367282"/>
            <a:ext cx="9259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Trainer</a:t>
            </a:r>
            <a:endParaRPr lang="en-US" sz="15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184" name="TextBox 183"/>
          <p:cNvSpPr txBox="1"/>
          <p:nvPr/>
        </p:nvSpPr>
        <p:spPr>
          <a:xfrm>
            <a:off x="78498" y="3702988"/>
            <a:ext cx="2850609" cy="1400383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Other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specialists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field-experience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news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risk assessment is not ST's job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84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99914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01895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8498" y="3025880"/>
            <a:ext cx="176537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SME, topic owner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8498" y="3367282"/>
            <a:ext cx="9259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Trainer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184" name="TextBox 183"/>
          <p:cNvSpPr txBox="1"/>
          <p:nvPr/>
        </p:nvSpPr>
        <p:spPr>
          <a:xfrm>
            <a:off x="78498" y="3702988"/>
            <a:ext cx="171728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Other specialists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243" name="TextBox 242"/>
          <p:cNvSpPr txBox="1"/>
          <p:nvPr/>
        </p:nvSpPr>
        <p:spPr>
          <a:xfrm>
            <a:off x="78498" y="4045112"/>
            <a:ext cx="2318412" cy="1077218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Governing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body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mandate ST 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approving new trainings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giving ST authority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5" name="Group 264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266" name="Oval 265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702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99914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11192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8498" y="3025880"/>
            <a:ext cx="176537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SME, topic owner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8498" y="3367282"/>
            <a:ext cx="9259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Trainer</a:t>
            </a:r>
            <a:endParaRPr lang="en-US" sz="15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184" name="TextBox 183"/>
          <p:cNvSpPr txBox="1"/>
          <p:nvPr/>
        </p:nvSpPr>
        <p:spPr>
          <a:xfrm>
            <a:off x="78498" y="3702988"/>
            <a:ext cx="171728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Other specialists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243" name="TextBox 242"/>
          <p:cNvSpPr txBox="1"/>
          <p:nvPr/>
        </p:nvSpPr>
        <p:spPr>
          <a:xfrm>
            <a:off x="78498" y="4045112"/>
            <a:ext cx="165316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Governing body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sp>
        <p:nvSpPr>
          <p:cNvPr id="320" name="TextBox 319"/>
          <p:cNvSpPr txBox="1"/>
          <p:nvPr/>
        </p:nvSpPr>
        <p:spPr>
          <a:xfrm>
            <a:off x="78498" y="4400855"/>
            <a:ext cx="2688706" cy="830997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Services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important for well-functioning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US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training ∈ communication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0461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14746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036" y="6317584"/>
            <a:ext cx="2723952" cy="341632"/>
          </a:xfrm>
        </p:spPr>
        <p:txBody>
          <a:bodyPr/>
          <a:lstStyle/>
          <a:p>
            <a:r>
              <a:rPr lang="en-US" dirty="0" smtClean="0"/>
              <a:t>Safety Training service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78498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8498" y="965108"/>
            <a:ext cx="20817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coordination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8498" y="1333110"/>
            <a:ext cx="1840717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Customer support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0" name="TextBox 139"/>
          <p:cNvSpPr txBox="1"/>
          <p:nvPr/>
        </p:nvSpPr>
        <p:spPr>
          <a:xfrm>
            <a:off x="78498" y="1671664"/>
            <a:ext cx="162488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design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78498" y="2687326"/>
            <a:ext cx="99914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8498" y="2010218"/>
            <a:ext cx="237990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 operation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8498" y="2348772"/>
            <a:ext cx="111192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Trainings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8498" y="3025880"/>
            <a:ext cx="176537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SME, topic owner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8498" y="3367282"/>
            <a:ext cx="92597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Trainer</a:t>
            </a:r>
            <a:endParaRPr lang="en-US" sz="15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184" name="TextBox 183"/>
          <p:cNvSpPr txBox="1"/>
          <p:nvPr/>
        </p:nvSpPr>
        <p:spPr>
          <a:xfrm>
            <a:off x="78498" y="3702988"/>
            <a:ext cx="171728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Other specialists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243" name="TextBox 242"/>
          <p:cNvSpPr txBox="1"/>
          <p:nvPr/>
        </p:nvSpPr>
        <p:spPr>
          <a:xfrm>
            <a:off x="78498" y="4045112"/>
            <a:ext cx="1653166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Governing body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sp>
        <p:nvSpPr>
          <p:cNvPr id="320" name="TextBox 319"/>
          <p:cNvSpPr txBox="1"/>
          <p:nvPr/>
        </p:nvSpPr>
        <p:spPr>
          <a:xfrm>
            <a:off x="78498" y="4400855"/>
            <a:ext cx="1055245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Services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5" name="TextBox 324"/>
          <p:cNvSpPr txBox="1"/>
          <p:nvPr/>
        </p:nvSpPr>
        <p:spPr>
          <a:xfrm>
            <a:off x="78498" y="4733686"/>
            <a:ext cx="2342457" cy="830997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GB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 &amp; Development</a:t>
            </a:r>
            <a:endParaRPr lang="en-GB" sz="1800" dirty="0" smtClean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collaboration</a:t>
            </a:r>
          </a:p>
          <a:p>
            <a:pPr marL="361950" indent="-180975">
              <a:buFont typeface="Arial" charset="0"/>
              <a:buChar char="•"/>
              <a:tabLst>
                <a:tab pos="1720850" algn="l"/>
              </a:tabLst>
            </a:pPr>
            <a:r>
              <a:rPr lang="en-GB" sz="16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harmonised procedures</a:t>
            </a:r>
          </a:p>
        </p:txBody>
      </p:sp>
    </p:spTree>
    <p:extLst>
      <p:ext uri="{BB962C8B-B14F-4D97-AF65-F5344CB8AC3E}">
        <p14:creationId xmlns:p14="http://schemas.microsoft.com/office/powerpoint/2010/main" val="33134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2560466" cy="126188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covering all training methods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learner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self-service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ro-active enrolment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reporting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-2166160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32" name="TextBox 331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92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" grpId="0"/>
      <p:bldP spid="326" grpId="0"/>
      <p:bldP spid="3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72021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-2166160" y="626554"/>
            <a:ext cx="800881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28" name="TextBox 327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78498" y="626554"/>
            <a:ext cx="2656646" cy="3108543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New 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1 convenient location (Meyrin)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1 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building</a:t>
            </a:r>
            <a:b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welcome desk</a:t>
            </a:r>
            <a:b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7 classrooms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more hands-on 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facilities</a:t>
            </a:r>
            <a:b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offices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self-service</a:t>
            </a: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/>
            </a:r>
            <a:b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try out PPEs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push alarm buttons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use emergency phone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use access systems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safety onboarding</a:t>
            </a:r>
          </a:p>
        </p:txBody>
      </p:sp>
      <p:sp>
        <p:nvSpPr>
          <p:cNvPr id="325" name="TextBox 324"/>
          <p:cNvSpPr txBox="1"/>
          <p:nvPr/>
        </p:nvSpPr>
        <p:spPr>
          <a:xfrm>
            <a:off x="8431183" y="3339622"/>
            <a:ext cx="840295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</a:t>
            </a:r>
            <a:r>
              <a:rPr lang="en-US" sz="1100" b="1" dirty="0" err="1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86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72021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28" name="TextBox 327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78498" y="626554"/>
            <a:ext cx="251135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New 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8431183" y="3339622"/>
            <a:ext cx="840295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</a:t>
            </a:r>
            <a:r>
              <a:rPr lang="en-US" sz="1100" b="1" dirty="0" err="1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78498" y="965108"/>
            <a:ext cx="2034681" cy="1323439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 methods</a:t>
            </a:r>
            <a:endParaRPr lang="en-US" sz="16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mobile learning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virtual reality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online with tutoring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real-scale exercises</a:t>
            </a:r>
          </a:p>
        </p:txBody>
      </p:sp>
    </p:spTree>
    <p:extLst>
      <p:ext uri="{BB962C8B-B14F-4D97-AF65-F5344CB8AC3E}">
        <p14:creationId xmlns:p14="http://schemas.microsoft.com/office/powerpoint/2010/main" val="98464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72021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28" name="TextBox 327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78498" y="626554"/>
            <a:ext cx="251135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New 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8431183" y="3339622"/>
            <a:ext cx="840295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</a:t>
            </a:r>
            <a:r>
              <a:rPr lang="en-US" sz="1100" b="1" dirty="0" err="1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78498" y="965108"/>
            <a:ext cx="181987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methods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82451" y="1333110"/>
            <a:ext cx="2286929" cy="569387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 the internal trainer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</a:t>
            </a: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rogram with HR-LD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81208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72021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28" name="TextBox 327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78498" y="626554"/>
            <a:ext cx="251135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New 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8431183" y="3339622"/>
            <a:ext cx="840295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</a:t>
            </a:r>
            <a:r>
              <a:rPr lang="en-US" sz="1100" b="1" dirty="0" err="1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78498" y="965108"/>
            <a:ext cx="181987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methods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82451" y="1671664"/>
            <a:ext cx="2911523" cy="1031051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ISO 29990 for training providers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how far away is ST?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procedures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audits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82451" y="1333110"/>
            <a:ext cx="228692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 the internal trainer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5937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72021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28" name="TextBox 327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78498" y="626554"/>
            <a:ext cx="251135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New 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8431183" y="3339622"/>
            <a:ext cx="840295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</a:t>
            </a:r>
            <a:r>
              <a:rPr lang="en-US" sz="1100" b="1" dirty="0" err="1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32" name="Group 331"/>
          <p:cNvGrpSpPr/>
          <p:nvPr/>
        </p:nvGrpSpPr>
        <p:grpSpPr>
          <a:xfrm>
            <a:off x="9642754" y="2170241"/>
            <a:ext cx="791113" cy="727569"/>
            <a:chOff x="1787747" y="1258380"/>
            <a:chExt cx="791113" cy="727569"/>
          </a:xfrm>
        </p:grpSpPr>
        <p:sp>
          <p:nvSpPr>
            <p:cNvPr id="333" name="Oval 332"/>
            <p:cNvSpPr/>
            <p:nvPr/>
          </p:nvSpPr>
          <p:spPr>
            <a:xfrm flipH="1">
              <a:off x="1787747" y="1258380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35" name="Picture 334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021812" y="1289160"/>
              <a:ext cx="319058" cy="355008"/>
            </a:xfrm>
            <a:prstGeom prst="rect">
              <a:avLst/>
            </a:prstGeom>
          </p:spPr>
        </p:pic>
        <p:sp>
          <p:nvSpPr>
            <p:cNvPr id="336" name="TextBox 335"/>
            <p:cNvSpPr txBox="1"/>
            <p:nvPr/>
          </p:nvSpPr>
          <p:spPr>
            <a:xfrm>
              <a:off x="1890868" y="1616617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ST other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Labs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337" name="TextBox 336"/>
          <p:cNvSpPr txBox="1"/>
          <p:nvPr/>
        </p:nvSpPr>
        <p:spPr>
          <a:xfrm>
            <a:off x="78498" y="965108"/>
            <a:ext cx="181987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methods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8" name="TextBox 337"/>
          <p:cNvSpPr txBox="1"/>
          <p:nvPr/>
        </p:nvSpPr>
        <p:spPr>
          <a:xfrm>
            <a:off x="82451" y="2010218"/>
            <a:ext cx="2797710" cy="2416046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Collaboration with other ST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share experience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share contacts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training providers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consultants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information sources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create and share online courses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awareness</a:t>
            </a:r>
            <a:b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</a:b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- mutual recognition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500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  <a:sym typeface="Wingdings"/>
              </a:rPr>
              <a:t>site visits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82451" y="1671664"/>
            <a:ext cx="29115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ISO 29990 for training providers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82451" y="1333110"/>
            <a:ext cx="228692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 the internal trainer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1136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Box 581"/>
          <p:cNvSpPr txBox="1"/>
          <p:nvPr/>
        </p:nvSpPr>
        <p:spPr>
          <a:xfrm>
            <a:off x="78498" y="288000"/>
            <a:ext cx="72021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LMS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7662" y="6317584"/>
            <a:ext cx="1056701" cy="341632"/>
          </a:xfrm>
        </p:spPr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99517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6" name="Right Arrow 35"/>
          <p:cNvSpPr/>
          <p:nvPr/>
        </p:nvSpPr>
        <p:spPr>
          <a:xfrm>
            <a:off x="9554991" y="2940245"/>
            <a:ext cx="984601" cy="281588"/>
          </a:xfrm>
          <a:prstGeom prst="rightArrow">
            <a:avLst>
              <a:gd name="adj1" fmla="val 39457"/>
              <a:gd name="adj2" fmla="val 50000"/>
            </a:avLst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/>
          </a:p>
        </p:txBody>
      </p:sp>
      <p:sp>
        <p:nvSpPr>
          <p:cNvPr id="38" name="TextBox 37"/>
          <p:cNvSpPr txBox="1"/>
          <p:nvPr/>
        </p:nvSpPr>
        <p:spPr>
          <a:xfrm>
            <a:off x="3203656" y="450481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34495D"/>
                </a:solidFill>
                <a:latin typeface="Arial Narrow" charset="0"/>
                <a:ea typeface="Arial Narrow" charset="0"/>
                <a:cs typeface="Arial Narrow" charset="0"/>
              </a:rPr>
              <a:t>Learner</a:t>
            </a:r>
          </a:p>
        </p:txBody>
      </p:sp>
      <p:grpSp>
        <p:nvGrpSpPr>
          <p:cNvPr id="389" name="Group 388"/>
          <p:cNvGrpSpPr/>
          <p:nvPr/>
        </p:nvGrpSpPr>
        <p:grpSpPr>
          <a:xfrm>
            <a:off x="3652906" y="2155517"/>
            <a:ext cx="179802" cy="432763"/>
            <a:chOff x="3252297" y="2626488"/>
            <a:chExt cx="179802" cy="432763"/>
          </a:xfrm>
        </p:grpSpPr>
        <p:sp>
          <p:nvSpPr>
            <p:cNvPr id="11" name="Oval 10"/>
            <p:cNvSpPr/>
            <p:nvPr/>
          </p:nvSpPr>
          <p:spPr>
            <a:xfrm>
              <a:off x="3278822" y="2626488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252297" y="2762677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89463" y="2920678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3252297" y="3098133"/>
            <a:ext cx="179802" cy="432763"/>
            <a:chOff x="3659949" y="2626488"/>
            <a:chExt cx="179802" cy="432763"/>
          </a:xfrm>
        </p:grpSpPr>
        <p:sp>
          <p:nvSpPr>
            <p:cNvPr id="14" name="Oval 13"/>
            <p:cNvSpPr/>
            <p:nvPr/>
          </p:nvSpPr>
          <p:spPr>
            <a:xfrm>
              <a:off x="3686474" y="2626488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3659949" y="2762677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97115" y="2920678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63775" y="3098133"/>
            <a:ext cx="179802" cy="432763"/>
            <a:chOff x="3863775" y="3098133"/>
            <a:chExt cx="179802" cy="432763"/>
          </a:xfrm>
        </p:grpSpPr>
        <p:sp>
          <p:nvSpPr>
            <p:cNvPr id="17" name="Oval 16"/>
            <p:cNvSpPr/>
            <p:nvPr/>
          </p:nvSpPr>
          <p:spPr>
            <a:xfrm>
              <a:off x="3890300" y="3098133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3863775" y="3234322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00941" y="3392323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3863775" y="2626488"/>
            <a:ext cx="179802" cy="432763"/>
            <a:chOff x="3863775" y="2626488"/>
            <a:chExt cx="179802" cy="432763"/>
          </a:xfrm>
        </p:grpSpPr>
        <p:sp>
          <p:nvSpPr>
            <p:cNvPr id="20" name="Oval 19"/>
            <p:cNvSpPr/>
            <p:nvPr/>
          </p:nvSpPr>
          <p:spPr>
            <a:xfrm>
              <a:off x="3890300" y="2626488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3863775" y="2762677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00941" y="2920678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56124" y="2626488"/>
            <a:ext cx="179802" cy="432763"/>
            <a:chOff x="3252297" y="3098133"/>
            <a:chExt cx="179802" cy="432763"/>
          </a:xfrm>
        </p:grpSpPr>
        <p:sp>
          <p:nvSpPr>
            <p:cNvPr id="23" name="Oval 22"/>
            <p:cNvSpPr/>
            <p:nvPr/>
          </p:nvSpPr>
          <p:spPr>
            <a:xfrm>
              <a:off x="3278822" y="3098133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3252297" y="3234322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9463" y="3392323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124" y="3098133"/>
            <a:ext cx="179802" cy="432763"/>
            <a:chOff x="3456124" y="3098133"/>
            <a:chExt cx="179802" cy="432763"/>
          </a:xfrm>
        </p:grpSpPr>
        <p:sp>
          <p:nvSpPr>
            <p:cNvPr id="26" name="Oval 25"/>
            <p:cNvSpPr/>
            <p:nvPr/>
          </p:nvSpPr>
          <p:spPr>
            <a:xfrm>
              <a:off x="3482649" y="3098133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3456124" y="3234322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93290" y="3392323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659949" y="3098133"/>
            <a:ext cx="179802" cy="432763"/>
            <a:chOff x="3659949" y="3098133"/>
            <a:chExt cx="179802" cy="432763"/>
          </a:xfrm>
        </p:grpSpPr>
        <p:sp>
          <p:nvSpPr>
            <p:cNvPr id="29" name="Oval 28"/>
            <p:cNvSpPr/>
            <p:nvPr/>
          </p:nvSpPr>
          <p:spPr>
            <a:xfrm>
              <a:off x="3686474" y="3098133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3659949" y="3234322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97115" y="3392323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3652906" y="2626488"/>
            <a:ext cx="179802" cy="432763"/>
            <a:chOff x="3456124" y="2626488"/>
            <a:chExt cx="179802" cy="432763"/>
          </a:xfrm>
        </p:grpSpPr>
        <p:sp>
          <p:nvSpPr>
            <p:cNvPr id="32" name="Oval 31"/>
            <p:cNvSpPr/>
            <p:nvPr/>
          </p:nvSpPr>
          <p:spPr>
            <a:xfrm>
              <a:off x="3482649" y="2626488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3" name="Round Same Side Corner Rectangle 32"/>
            <p:cNvSpPr/>
            <p:nvPr/>
          </p:nvSpPr>
          <p:spPr>
            <a:xfrm>
              <a:off x="3456124" y="2762677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3290" y="2920678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3252297" y="1683872"/>
            <a:ext cx="179802" cy="432763"/>
            <a:chOff x="3252297" y="1683872"/>
            <a:chExt cx="179802" cy="432763"/>
          </a:xfrm>
        </p:grpSpPr>
        <p:sp>
          <p:nvSpPr>
            <p:cNvPr id="193" name="Oval 192"/>
            <p:cNvSpPr/>
            <p:nvPr/>
          </p:nvSpPr>
          <p:spPr>
            <a:xfrm>
              <a:off x="3278822" y="1683872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4" name="Round Same Side Corner Rectangle 193"/>
            <p:cNvSpPr/>
            <p:nvPr/>
          </p:nvSpPr>
          <p:spPr>
            <a:xfrm>
              <a:off x="3252297" y="1820061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289463" y="1978062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3659949" y="1683872"/>
            <a:ext cx="179802" cy="432763"/>
            <a:chOff x="3659949" y="1683872"/>
            <a:chExt cx="179802" cy="432763"/>
          </a:xfrm>
        </p:grpSpPr>
        <p:sp>
          <p:nvSpPr>
            <p:cNvPr id="196" name="Oval 195"/>
            <p:cNvSpPr/>
            <p:nvPr/>
          </p:nvSpPr>
          <p:spPr>
            <a:xfrm>
              <a:off x="3686474" y="1683872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7" name="Round Same Side Corner Rectangle 196"/>
            <p:cNvSpPr/>
            <p:nvPr/>
          </p:nvSpPr>
          <p:spPr>
            <a:xfrm>
              <a:off x="3659949" y="1820061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697115" y="1978062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63775" y="2155517"/>
            <a:ext cx="179802" cy="432763"/>
            <a:chOff x="3863775" y="2155517"/>
            <a:chExt cx="179802" cy="432763"/>
          </a:xfrm>
        </p:grpSpPr>
        <p:sp>
          <p:nvSpPr>
            <p:cNvPr id="199" name="Oval 198"/>
            <p:cNvSpPr/>
            <p:nvPr/>
          </p:nvSpPr>
          <p:spPr>
            <a:xfrm>
              <a:off x="3890300" y="2155517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0" name="Round Same Side Corner Rectangle 199"/>
            <p:cNvSpPr/>
            <p:nvPr/>
          </p:nvSpPr>
          <p:spPr>
            <a:xfrm>
              <a:off x="3863775" y="2291706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900941" y="2449707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3775" y="1683872"/>
            <a:ext cx="179802" cy="432763"/>
            <a:chOff x="3863775" y="1683872"/>
            <a:chExt cx="179802" cy="432763"/>
          </a:xfrm>
        </p:grpSpPr>
        <p:sp>
          <p:nvSpPr>
            <p:cNvPr id="202" name="Oval 201"/>
            <p:cNvSpPr/>
            <p:nvPr/>
          </p:nvSpPr>
          <p:spPr>
            <a:xfrm>
              <a:off x="3890300" y="1683872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3" name="Round Same Side Corner Rectangle 202"/>
            <p:cNvSpPr/>
            <p:nvPr/>
          </p:nvSpPr>
          <p:spPr>
            <a:xfrm>
              <a:off x="3863775" y="1820061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900941" y="1978062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252297" y="2155517"/>
            <a:ext cx="179802" cy="432763"/>
            <a:chOff x="3252297" y="2155517"/>
            <a:chExt cx="179802" cy="432763"/>
          </a:xfrm>
        </p:grpSpPr>
        <p:sp>
          <p:nvSpPr>
            <p:cNvPr id="205" name="Oval 204"/>
            <p:cNvSpPr/>
            <p:nvPr/>
          </p:nvSpPr>
          <p:spPr>
            <a:xfrm>
              <a:off x="3278822" y="2155517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6" name="Round Same Side Corner Rectangle 205"/>
            <p:cNvSpPr/>
            <p:nvPr/>
          </p:nvSpPr>
          <p:spPr>
            <a:xfrm>
              <a:off x="3252297" y="2291706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3289463" y="2449707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3252296" y="2626488"/>
            <a:ext cx="179802" cy="432763"/>
            <a:chOff x="3456124" y="2155517"/>
            <a:chExt cx="179802" cy="432763"/>
          </a:xfrm>
        </p:grpSpPr>
        <p:sp>
          <p:nvSpPr>
            <p:cNvPr id="208" name="Oval 207"/>
            <p:cNvSpPr/>
            <p:nvPr/>
          </p:nvSpPr>
          <p:spPr>
            <a:xfrm>
              <a:off x="3482649" y="2155517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09" name="Round Same Side Corner Rectangle 208"/>
            <p:cNvSpPr/>
            <p:nvPr/>
          </p:nvSpPr>
          <p:spPr>
            <a:xfrm>
              <a:off x="3456124" y="2291706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493290" y="2449707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3456124" y="2155517"/>
            <a:ext cx="179802" cy="432763"/>
            <a:chOff x="3659949" y="2155517"/>
            <a:chExt cx="179802" cy="432763"/>
          </a:xfrm>
        </p:grpSpPr>
        <p:sp>
          <p:nvSpPr>
            <p:cNvPr id="211" name="Oval 210"/>
            <p:cNvSpPr/>
            <p:nvPr/>
          </p:nvSpPr>
          <p:spPr>
            <a:xfrm>
              <a:off x="3686474" y="2155517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2" name="Round Same Side Corner Rectangle 211"/>
            <p:cNvSpPr/>
            <p:nvPr/>
          </p:nvSpPr>
          <p:spPr>
            <a:xfrm>
              <a:off x="3659949" y="2291706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697115" y="2449707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3456124" y="1683872"/>
            <a:ext cx="179802" cy="432763"/>
            <a:chOff x="3456124" y="1683872"/>
            <a:chExt cx="179802" cy="432763"/>
          </a:xfrm>
        </p:grpSpPr>
        <p:sp>
          <p:nvSpPr>
            <p:cNvPr id="214" name="Oval 213"/>
            <p:cNvSpPr/>
            <p:nvPr/>
          </p:nvSpPr>
          <p:spPr>
            <a:xfrm>
              <a:off x="3482649" y="1683872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5" name="Round Same Side Corner Rectangle 214"/>
            <p:cNvSpPr/>
            <p:nvPr/>
          </p:nvSpPr>
          <p:spPr>
            <a:xfrm>
              <a:off x="3456124" y="1820061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493290" y="1978062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52297" y="3569105"/>
            <a:ext cx="179802" cy="432763"/>
            <a:chOff x="3252297" y="3569105"/>
            <a:chExt cx="179802" cy="432763"/>
          </a:xfrm>
        </p:grpSpPr>
        <p:sp>
          <p:nvSpPr>
            <p:cNvPr id="219" name="Oval 218"/>
            <p:cNvSpPr/>
            <p:nvPr/>
          </p:nvSpPr>
          <p:spPr>
            <a:xfrm>
              <a:off x="3278822" y="3569105"/>
              <a:ext cx="126751" cy="126751"/>
            </a:xfrm>
            <a:prstGeom prst="ellipse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0" name="Round Same Side Corner Rectangle 219"/>
            <p:cNvSpPr/>
            <p:nvPr/>
          </p:nvSpPr>
          <p:spPr>
            <a:xfrm>
              <a:off x="3252297" y="3705294"/>
              <a:ext cx="179802" cy="158001"/>
            </a:xfrm>
            <a:prstGeom prst="round2Same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289463" y="3863295"/>
              <a:ext cx="105471" cy="138573"/>
            </a:xfrm>
            <a:prstGeom prst="rect">
              <a:avLst/>
            </a:prstGeom>
            <a:solidFill>
              <a:srgbClr val="27A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59949" y="4040750"/>
            <a:ext cx="179802" cy="432763"/>
            <a:chOff x="3659949" y="3569105"/>
            <a:chExt cx="179802" cy="432763"/>
          </a:xfrm>
        </p:grpSpPr>
        <p:sp>
          <p:nvSpPr>
            <p:cNvPr id="222" name="Oval 221"/>
            <p:cNvSpPr/>
            <p:nvPr/>
          </p:nvSpPr>
          <p:spPr>
            <a:xfrm>
              <a:off x="3686474" y="3569105"/>
              <a:ext cx="126751" cy="12675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3" name="Round Same Side Corner Rectangle 222"/>
            <p:cNvSpPr/>
            <p:nvPr/>
          </p:nvSpPr>
          <p:spPr>
            <a:xfrm>
              <a:off x="3659949" y="3705294"/>
              <a:ext cx="179802" cy="158001"/>
            </a:xfrm>
            <a:prstGeom prst="round2Same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97115" y="3863295"/>
              <a:ext cx="105471" cy="138573"/>
            </a:xfrm>
            <a:prstGeom prst="rect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52297" y="4040750"/>
            <a:ext cx="179802" cy="432763"/>
            <a:chOff x="3863775" y="4040750"/>
            <a:chExt cx="179802" cy="432763"/>
          </a:xfrm>
        </p:grpSpPr>
        <p:sp>
          <p:nvSpPr>
            <p:cNvPr id="225" name="Oval 224"/>
            <p:cNvSpPr/>
            <p:nvPr/>
          </p:nvSpPr>
          <p:spPr>
            <a:xfrm>
              <a:off x="3890300" y="4040750"/>
              <a:ext cx="126751" cy="126751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6" name="Round Same Side Corner Rectangle 225"/>
            <p:cNvSpPr/>
            <p:nvPr/>
          </p:nvSpPr>
          <p:spPr>
            <a:xfrm>
              <a:off x="3863775" y="4176939"/>
              <a:ext cx="179802" cy="158001"/>
            </a:xfrm>
            <a:prstGeom prst="round2Same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900941" y="4334940"/>
              <a:ext cx="105471" cy="138573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59949" y="3569105"/>
            <a:ext cx="179802" cy="432763"/>
            <a:chOff x="3863775" y="3569105"/>
            <a:chExt cx="179802" cy="432763"/>
          </a:xfrm>
        </p:grpSpPr>
        <p:sp>
          <p:nvSpPr>
            <p:cNvPr id="228" name="Oval 227"/>
            <p:cNvSpPr/>
            <p:nvPr/>
          </p:nvSpPr>
          <p:spPr>
            <a:xfrm>
              <a:off x="3890300" y="3569105"/>
              <a:ext cx="126751" cy="126751"/>
            </a:xfrm>
            <a:prstGeom prst="ellipse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29" name="Round Same Side Corner Rectangle 228"/>
            <p:cNvSpPr/>
            <p:nvPr/>
          </p:nvSpPr>
          <p:spPr>
            <a:xfrm>
              <a:off x="3863775" y="3705294"/>
              <a:ext cx="179802" cy="158001"/>
            </a:xfrm>
            <a:prstGeom prst="round2Same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900941" y="3863295"/>
              <a:ext cx="105471" cy="138573"/>
            </a:xfrm>
            <a:prstGeom prst="rect">
              <a:avLst/>
            </a:prstGeom>
            <a:solidFill>
              <a:srgbClr val="8E4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63775" y="3569105"/>
            <a:ext cx="179802" cy="432763"/>
            <a:chOff x="3252297" y="4040750"/>
            <a:chExt cx="179802" cy="432763"/>
          </a:xfrm>
        </p:grpSpPr>
        <p:sp>
          <p:nvSpPr>
            <p:cNvPr id="231" name="Oval 230"/>
            <p:cNvSpPr/>
            <p:nvPr/>
          </p:nvSpPr>
          <p:spPr>
            <a:xfrm>
              <a:off x="3278822" y="4040750"/>
              <a:ext cx="126751" cy="126751"/>
            </a:xfrm>
            <a:prstGeom prst="ellipse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2" name="Round Same Side Corner Rectangle 231"/>
            <p:cNvSpPr/>
            <p:nvPr/>
          </p:nvSpPr>
          <p:spPr>
            <a:xfrm>
              <a:off x="3252297" y="4176939"/>
              <a:ext cx="179802" cy="158001"/>
            </a:xfrm>
            <a:prstGeom prst="round2Same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3289463" y="4334940"/>
              <a:ext cx="105471" cy="138573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56124" y="4040750"/>
            <a:ext cx="179802" cy="432763"/>
            <a:chOff x="3456124" y="4040750"/>
            <a:chExt cx="179802" cy="432763"/>
          </a:xfrm>
        </p:grpSpPr>
        <p:sp>
          <p:nvSpPr>
            <p:cNvPr id="234" name="Oval 233"/>
            <p:cNvSpPr/>
            <p:nvPr/>
          </p:nvSpPr>
          <p:spPr>
            <a:xfrm>
              <a:off x="3482649" y="4040750"/>
              <a:ext cx="126751" cy="126751"/>
            </a:xfrm>
            <a:prstGeom prst="ellipse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5" name="Round Same Side Corner Rectangle 234"/>
            <p:cNvSpPr/>
            <p:nvPr/>
          </p:nvSpPr>
          <p:spPr>
            <a:xfrm>
              <a:off x="3456124" y="4176939"/>
              <a:ext cx="179802" cy="158001"/>
            </a:xfrm>
            <a:prstGeom prst="round2Same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3493290" y="4334940"/>
              <a:ext cx="105471" cy="138573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3775" y="4040750"/>
            <a:ext cx="179802" cy="432763"/>
            <a:chOff x="3659949" y="4040750"/>
            <a:chExt cx="179802" cy="432763"/>
          </a:xfrm>
        </p:grpSpPr>
        <p:sp>
          <p:nvSpPr>
            <p:cNvPr id="237" name="Oval 236"/>
            <p:cNvSpPr/>
            <p:nvPr/>
          </p:nvSpPr>
          <p:spPr>
            <a:xfrm>
              <a:off x="3686474" y="4040750"/>
              <a:ext cx="126751" cy="126751"/>
            </a:xfrm>
            <a:prstGeom prst="ellipse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8" name="Round Same Side Corner Rectangle 237"/>
            <p:cNvSpPr/>
            <p:nvPr/>
          </p:nvSpPr>
          <p:spPr>
            <a:xfrm>
              <a:off x="3659949" y="4176939"/>
              <a:ext cx="179802" cy="158001"/>
            </a:xfrm>
            <a:prstGeom prst="round2Same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697115" y="4334940"/>
              <a:ext cx="105471" cy="138573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56124" y="3569105"/>
            <a:ext cx="179802" cy="432763"/>
            <a:chOff x="3456124" y="3569105"/>
            <a:chExt cx="179802" cy="432763"/>
          </a:xfrm>
        </p:grpSpPr>
        <p:sp>
          <p:nvSpPr>
            <p:cNvPr id="240" name="Oval 239"/>
            <p:cNvSpPr/>
            <p:nvPr/>
          </p:nvSpPr>
          <p:spPr>
            <a:xfrm>
              <a:off x="3482649" y="3569105"/>
              <a:ext cx="126751" cy="126751"/>
            </a:xfrm>
            <a:prstGeom prst="ellipse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1" name="Round Same Side Corner Rectangle 240"/>
            <p:cNvSpPr/>
            <p:nvPr/>
          </p:nvSpPr>
          <p:spPr>
            <a:xfrm>
              <a:off x="3456124" y="3705294"/>
              <a:ext cx="179802" cy="158001"/>
            </a:xfrm>
            <a:prstGeom prst="round2Same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493290" y="3863295"/>
              <a:ext cx="105471" cy="138573"/>
            </a:xfrm>
            <a:prstGeom prst="rect">
              <a:avLst/>
            </a:prstGeom>
            <a:solidFill>
              <a:srgbClr val="D35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"/>
            </a:p>
          </p:txBody>
        </p:sp>
      </p:grpSp>
      <p:sp>
        <p:nvSpPr>
          <p:cNvPr id="452" name="TextBox 451"/>
          <p:cNvSpPr txBox="1"/>
          <p:nvPr/>
        </p:nvSpPr>
        <p:spPr>
          <a:xfrm>
            <a:off x="10452559" y="4504816"/>
            <a:ext cx="124970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8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CERN Safety</a:t>
            </a:r>
            <a:endParaRPr lang="en-US" sz="18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4480740" y="2764191"/>
            <a:ext cx="294596" cy="553998"/>
            <a:chOff x="6427116" y="600248"/>
            <a:chExt cx="294596" cy="553998"/>
          </a:xfrm>
        </p:grpSpPr>
        <p:sp>
          <p:nvSpPr>
            <p:cNvPr id="330" name="Rounded Rectangle 329"/>
            <p:cNvSpPr/>
            <p:nvPr/>
          </p:nvSpPr>
          <p:spPr>
            <a:xfrm rot="2180844">
              <a:off x="6427116" y="818908"/>
              <a:ext cx="294596" cy="2162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6450675" y="600248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3600" b="1" dirty="0" smtClean="0">
                  <a:solidFill>
                    <a:srgbClr val="16A085"/>
                  </a:solidFill>
                  <a:latin typeface="Arial" charset="0"/>
                  <a:ea typeface="Arial" charset="0"/>
                  <a:cs typeface="Arial" charset="0"/>
                </a:rPr>
                <a:t>§</a:t>
              </a:r>
              <a:endParaRPr lang="en-US" sz="3600" b="1" dirty="0">
                <a:solidFill>
                  <a:srgbClr val="16A085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34" name="L-Shape 201"/>
          <p:cNvSpPr/>
          <p:nvPr/>
        </p:nvSpPr>
        <p:spPr>
          <a:xfrm rot="18139726">
            <a:off x="9755790" y="2931112"/>
            <a:ext cx="527114" cy="239801"/>
          </a:xfrm>
          <a:custGeom>
            <a:avLst/>
            <a:gdLst>
              <a:gd name="connsiteX0" fmla="*/ 0 w 499801"/>
              <a:gd name="connsiteY0" fmla="*/ 0 h 238157"/>
              <a:gd name="connsiteX1" fmla="*/ 76394 w 499801"/>
              <a:gd name="connsiteY1" fmla="*/ 0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0 w 499801"/>
              <a:gd name="connsiteY0" fmla="*/ 0 h 238157"/>
              <a:gd name="connsiteX1" fmla="*/ 98930 w 499801"/>
              <a:gd name="connsiteY1" fmla="*/ 46229 h 238157"/>
              <a:gd name="connsiteX2" fmla="*/ 76394 w 499801"/>
              <a:gd name="connsiteY2" fmla="*/ 158482 h 238157"/>
              <a:gd name="connsiteX3" fmla="*/ 499801 w 499801"/>
              <a:gd name="connsiteY3" fmla="*/ 158482 h 238157"/>
              <a:gd name="connsiteX4" fmla="*/ 499801 w 499801"/>
              <a:gd name="connsiteY4" fmla="*/ 238157 h 238157"/>
              <a:gd name="connsiteX5" fmla="*/ 0 w 499801"/>
              <a:gd name="connsiteY5" fmla="*/ 238157 h 238157"/>
              <a:gd name="connsiteX6" fmla="*/ 0 w 499801"/>
              <a:gd name="connsiteY6" fmla="*/ 0 h 238157"/>
              <a:gd name="connsiteX0" fmla="*/ 19500 w 499801"/>
              <a:gd name="connsiteY0" fmla="*/ 0 h 196727"/>
              <a:gd name="connsiteX1" fmla="*/ 98930 w 499801"/>
              <a:gd name="connsiteY1" fmla="*/ 4799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19500 w 499801"/>
              <a:gd name="connsiteY0" fmla="*/ 0 h 196727"/>
              <a:gd name="connsiteX1" fmla="*/ 83105 w 499801"/>
              <a:gd name="connsiteY1" fmla="*/ 3542 h 196727"/>
              <a:gd name="connsiteX2" fmla="*/ 76394 w 499801"/>
              <a:gd name="connsiteY2" fmla="*/ 117052 h 196727"/>
              <a:gd name="connsiteX3" fmla="*/ 499801 w 499801"/>
              <a:gd name="connsiteY3" fmla="*/ 117052 h 196727"/>
              <a:gd name="connsiteX4" fmla="*/ 499801 w 499801"/>
              <a:gd name="connsiteY4" fmla="*/ 196727 h 196727"/>
              <a:gd name="connsiteX5" fmla="*/ 0 w 499801"/>
              <a:gd name="connsiteY5" fmla="*/ 196727 h 196727"/>
              <a:gd name="connsiteX6" fmla="*/ 19500 w 499801"/>
              <a:gd name="connsiteY6" fmla="*/ 0 h 196727"/>
              <a:gd name="connsiteX0" fmla="*/ 8666 w 499801"/>
              <a:gd name="connsiteY0" fmla="*/ 44647 h 193185"/>
              <a:gd name="connsiteX1" fmla="*/ 83105 w 499801"/>
              <a:gd name="connsiteY1" fmla="*/ 0 h 193185"/>
              <a:gd name="connsiteX2" fmla="*/ 76394 w 499801"/>
              <a:gd name="connsiteY2" fmla="*/ 113510 h 193185"/>
              <a:gd name="connsiteX3" fmla="*/ 499801 w 499801"/>
              <a:gd name="connsiteY3" fmla="*/ 113510 h 193185"/>
              <a:gd name="connsiteX4" fmla="*/ 499801 w 499801"/>
              <a:gd name="connsiteY4" fmla="*/ 193185 h 193185"/>
              <a:gd name="connsiteX5" fmla="*/ 0 w 499801"/>
              <a:gd name="connsiteY5" fmla="*/ 193185 h 193185"/>
              <a:gd name="connsiteX6" fmla="*/ 8666 w 499801"/>
              <a:gd name="connsiteY6" fmla="*/ 44647 h 193185"/>
              <a:gd name="connsiteX0" fmla="*/ 41676 w 499801"/>
              <a:gd name="connsiteY0" fmla="*/ 0 h 203246"/>
              <a:gd name="connsiteX1" fmla="*/ 83105 w 499801"/>
              <a:gd name="connsiteY1" fmla="*/ 1006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91867 w 499801"/>
              <a:gd name="connsiteY1" fmla="*/ 12031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76394 w 499801"/>
              <a:gd name="connsiteY2" fmla="*/ 12357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1613 w 499801"/>
              <a:gd name="connsiteY1" fmla="*/ 9620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05009 w 499801"/>
              <a:gd name="connsiteY1" fmla="*/ 1498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3771 w 499801"/>
              <a:gd name="connsiteY1" fmla="*/ 16954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86853 w 499801"/>
              <a:gd name="connsiteY2" fmla="*/ 128224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0 h 203246"/>
              <a:gd name="connsiteX1" fmla="*/ 112346 w 499801"/>
              <a:gd name="connsiteY1" fmla="*/ 2827 h 203246"/>
              <a:gd name="connsiteX2" fmla="*/ 93917 w 499801"/>
              <a:gd name="connsiteY2" fmla="*/ 127511 h 203246"/>
              <a:gd name="connsiteX3" fmla="*/ 499801 w 499801"/>
              <a:gd name="connsiteY3" fmla="*/ 123571 h 203246"/>
              <a:gd name="connsiteX4" fmla="*/ 499801 w 499801"/>
              <a:gd name="connsiteY4" fmla="*/ 203246 h 203246"/>
              <a:gd name="connsiteX5" fmla="*/ 0 w 499801"/>
              <a:gd name="connsiteY5" fmla="*/ 203246 h 203246"/>
              <a:gd name="connsiteX6" fmla="*/ 41676 w 499801"/>
              <a:gd name="connsiteY6" fmla="*/ 0 h 203246"/>
              <a:gd name="connsiteX0" fmla="*/ 41676 w 499801"/>
              <a:gd name="connsiteY0" fmla="*/ 568 h 203814"/>
              <a:gd name="connsiteX1" fmla="*/ 117712 w 499801"/>
              <a:gd name="connsiteY1" fmla="*/ 0 h 203814"/>
              <a:gd name="connsiteX2" fmla="*/ 93917 w 499801"/>
              <a:gd name="connsiteY2" fmla="*/ 128079 h 203814"/>
              <a:gd name="connsiteX3" fmla="*/ 499801 w 499801"/>
              <a:gd name="connsiteY3" fmla="*/ 124139 h 203814"/>
              <a:gd name="connsiteX4" fmla="*/ 499801 w 499801"/>
              <a:gd name="connsiteY4" fmla="*/ 203814 h 203814"/>
              <a:gd name="connsiteX5" fmla="*/ 0 w 499801"/>
              <a:gd name="connsiteY5" fmla="*/ 203814 h 203814"/>
              <a:gd name="connsiteX6" fmla="*/ 41676 w 499801"/>
              <a:gd name="connsiteY6" fmla="*/ 568 h 20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801" h="203814">
                <a:moveTo>
                  <a:pt x="41676" y="568"/>
                </a:moveTo>
                <a:lnTo>
                  <a:pt x="117712" y="0"/>
                </a:lnTo>
                <a:lnTo>
                  <a:pt x="93917" y="128079"/>
                </a:lnTo>
                <a:lnTo>
                  <a:pt x="499801" y="124139"/>
                </a:lnTo>
                <a:lnTo>
                  <a:pt x="499801" y="203814"/>
                </a:lnTo>
                <a:lnTo>
                  <a:pt x="0" y="203814"/>
                </a:lnTo>
                <a:lnTo>
                  <a:pt x="41676" y="568"/>
                </a:lnTo>
                <a:close/>
              </a:path>
            </a:pathLst>
          </a:custGeom>
          <a:solidFill>
            <a:srgbClr val="16A08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A085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538011" y="1933734"/>
            <a:ext cx="1621037" cy="2283702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Workplace 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OHS-0-0-3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Access</a:t>
            </a:r>
            <a: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spc="-70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err="1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ADaMS</a:t>
            </a:r>
            <a:endParaRPr lang="en-GB" sz="12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Authorisation</a:t>
            </a:r>
            <a:endParaRPr lang="en-GB" sz="1600" dirty="0" smtClean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spc="-6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Work Declaration</a:t>
            </a:r>
            <a: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IMPACT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GB" sz="16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Safety Roles</a:t>
            </a:r>
            <a: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en-GB" sz="1400" b="1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1200" dirty="0" smtClean="0">
                <a:solidFill>
                  <a:srgbClr val="34495E"/>
                </a:solidFill>
                <a:latin typeface="Arial Narrow" charset="0"/>
                <a:ea typeface="Arial Narrow" charset="0"/>
                <a:cs typeface="Arial Narrow" charset="0"/>
              </a:rPr>
              <a:t>SR-SO</a:t>
            </a:r>
            <a:endParaRPr lang="en-GB" sz="1200" b="1" dirty="0">
              <a:solidFill>
                <a:srgbClr val="34495E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7939" y="2413000"/>
            <a:ext cx="3604074" cy="1329468"/>
          </a:xfrm>
          <a:prstGeom prst="rect">
            <a:avLst/>
          </a:prstGeom>
          <a:solidFill>
            <a:srgbClr val="E67E22"/>
          </a:solidFill>
          <a:ln w="1905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000" rIns="72000" bIns="0" numCol="1" spcCol="38100" rtlCol="0" anchor="ctr">
            <a:noAutofit/>
          </a:bodyPr>
          <a:lstStyle/>
          <a:p>
            <a:pPr algn="ctr" defTabSz="438150" latinLnBrk="1" hangingPunct="0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safety </a:t>
            </a:r>
            <a:r>
              <a:rPr lang="en-US" sz="3600" b="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alibri"/>
              </a:rPr>
              <a:t>training</a:t>
            </a:r>
            <a:endParaRPr lang="en-US"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charset="0"/>
              <a:ea typeface="Arial" charset="0"/>
              <a:cs typeface="Arial" charset="0"/>
              <a:sym typeface="Gill Sans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5437724" y="1381847"/>
            <a:ext cx="3867952" cy="3390668"/>
          </a:xfrm>
          <a:prstGeom prst="ellipse">
            <a:avLst/>
          </a:prstGeom>
          <a:solidFill>
            <a:srgbClr val="E67E22"/>
          </a:solidFill>
          <a:ln w="203200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 rot="20299908">
            <a:off x="5907047" y="1569039"/>
            <a:ext cx="1479767" cy="33229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55382"/>
              </a:avLst>
            </a:prstTxWarp>
            <a:spAutoFit/>
          </a:bodyPr>
          <a:lstStyle/>
          <a:p>
            <a:r>
              <a:rPr lang="en-US" sz="1500" b="1" spc="7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Safety Training service</a:t>
            </a:r>
            <a:endParaRPr lang="en-US" sz="1500" b="1" spc="7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84079" y="3632934"/>
            <a:ext cx="1144865" cy="261610"/>
          </a:xfrm>
          <a:prstGeom prst="rect">
            <a:avLst/>
          </a:prstGeom>
          <a:noFill/>
        </p:spPr>
        <p:txBody>
          <a:bodyPr wrap="none" tIns="0" rtlCol="0" anchor="t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Infrastructure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5547889" y="3618881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7645811" y="3871678"/>
            <a:ext cx="429152" cy="360000"/>
            <a:chOff x="7773244" y="3851758"/>
            <a:chExt cx="429152" cy="360000"/>
          </a:xfrm>
        </p:grpSpPr>
        <p:sp>
          <p:nvSpPr>
            <p:cNvPr id="122" name="Rounded Rectangle 121"/>
            <p:cNvSpPr/>
            <p:nvPr/>
          </p:nvSpPr>
          <p:spPr>
            <a:xfrm>
              <a:off x="7773244" y="3851758"/>
              <a:ext cx="429152" cy="303680"/>
            </a:xfrm>
            <a:prstGeom prst="roundRect">
              <a:avLst>
                <a:gd name="adj" fmla="val 4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803149" y="3879799"/>
              <a:ext cx="369346" cy="204082"/>
            </a:xfrm>
            <a:prstGeom prst="rect">
              <a:avLst/>
            </a:prstGeom>
            <a:solidFill>
              <a:srgbClr val="E67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  <p:sp>
          <p:nvSpPr>
            <p:cNvPr id="124" name="Trapezoid 123"/>
            <p:cNvSpPr/>
            <p:nvPr/>
          </p:nvSpPr>
          <p:spPr>
            <a:xfrm>
              <a:off x="7912605" y="4161606"/>
              <a:ext cx="150431" cy="50152"/>
            </a:xfrm>
            <a:prstGeom prst="trapezoid">
              <a:avLst>
                <a:gd name="adj" fmla="val 691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621065" y="4342377"/>
            <a:ext cx="492444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Tools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79954" y="4342377"/>
            <a:ext cx="1037465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6454577" y="3854360"/>
            <a:ext cx="688218" cy="360000"/>
            <a:chOff x="6817701" y="3854360"/>
            <a:chExt cx="688218" cy="360000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128" y="3854360"/>
              <a:ext cx="378791" cy="360000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1" y="3854360"/>
              <a:ext cx="378791" cy="360000"/>
            </a:xfrm>
            <a:prstGeom prst="rect">
              <a:avLst/>
            </a:prstGeom>
          </p:spPr>
        </p:pic>
      </p:grpSp>
      <p:cxnSp>
        <p:nvCxnSpPr>
          <p:cNvPr id="132" name="Straight Connector 131"/>
          <p:cNvCxnSpPr/>
          <p:nvPr/>
        </p:nvCxnSpPr>
        <p:spPr>
          <a:xfrm>
            <a:off x="5551075" y="2517709"/>
            <a:ext cx="3614130" cy="82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5442049" y="25193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830823" y="2830561"/>
            <a:ext cx="349433" cy="344894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5554133" y="3200087"/>
            <a:ext cx="90281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Coordination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376339" y="3200086"/>
            <a:ext cx="611313" cy="363176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Customer</a:t>
            </a:r>
            <a:b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Support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38" name="Rounded Rectangular Callout 137"/>
          <p:cNvSpPr/>
          <p:nvPr/>
        </p:nvSpPr>
        <p:spPr>
          <a:xfrm>
            <a:off x="6426081" y="2832582"/>
            <a:ext cx="358009" cy="256860"/>
          </a:xfrm>
          <a:prstGeom prst="wedgeRoundRectCallout">
            <a:avLst>
              <a:gd name="adj1" fmla="val -44856"/>
              <a:gd name="adj2" fmla="val 8091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1416" tIns="0" rIns="0" bIns="0" rtlCol="0" anchor="ctr"/>
          <a:lstStyle/>
          <a:p>
            <a:r>
              <a:rPr lang="en-US" sz="1365" b="1" dirty="0" smtClean="0">
                <a:solidFill>
                  <a:srgbClr val="E67E22"/>
                </a:solidFill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en-US" sz="1365" b="1" dirty="0">
              <a:solidFill>
                <a:srgbClr val="E67E2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39" name="Rounded Rectangular Callout 138"/>
          <p:cNvSpPr/>
          <p:nvPr/>
        </p:nvSpPr>
        <p:spPr>
          <a:xfrm>
            <a:off x="6606193" y="2896780"/>
            <a:ext cx="357439" cy="261783"/>
          </a:xfrm>
          <a:prstGeom prst="wedgeRoundRectCallout">
            <a:avLst>
              <a:gd name="adj1" fmla="val 33283"/>
              <a:gd name="adj2" fmla="val 94374"/>
              <a:gd name="adj3" fmla="val 16667"/>
            </a:avLst>
          </a:prstGeom>
          <a:solidFill>
            <a:schemeClr val="bg1"/>
          </a:solidFill>
          <a:ln w="28575">
            <a:solidFill>
              <a:srgbClr val="E67E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67E22"/>
                </a:solidFill>
              </a:rPr>
              <a:t>✓</a:t>
            </a:r>
            <a:endParaRPr lang="en-US" dirty="0"/>
          </a:p>
        </p:txBody>
      </p:sp>
      <p:sp>
        <p:nvSpPr>
          <p:cNvPr id="141" name="TextBox 140"/>
          <p:cNvSpPr txBox="1"/>
          <p:nvPr/>
        </p:nvSpPr>
        <p:spPr>
          <a:xfrm>
            <a:off x="7087569" y="3200087"/>
            <a:ext cx="598882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br>
              <a:rPr lang="en-US" sz="1100" b="1" spc="-40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Design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7" y="2787198"/>
            <a:ext cx="359602" cy="3600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7696335" y="3200087"/>
            <a:ext cx="72968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</a:p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Operation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12" y="2763278"/>
            <a:ext cx="427535" cy="432000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5601002" y="218246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Catalogue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70487" y="2100824"/>
            <a:ext cx="704039" cy="227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Training</a:t>
            </a: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528157" y="1730082"/>
            <a:ext cx="302772" cy="336887"/>
          </a:xfrm>
          <a:prstGeom prst="rect">
            <a:avLst/>
          </a:prstGeom>
        </p:spPr>
      </p:pic>
      <p:grpSp>
        <p:nvGrpSpPr>
          <p:cNvPr id="155" name="Group 154"/>
          <p:cNvGrpSpPr/>
          <p:nvPr/>
        </p:nvGrpSpPr>
        <p:grpSpPr>
          <a:xfrm>
            <a:off x="6857062" y="1708938"/>
            <a:ext cx="373428" cy="358031"/>
            <a:chOff x="8033993" y="1746265"/>
            <a:chExt cx="373428" cy="358031"/>
          </a:xfrm>
        </p:grpSpPr>
        <p:sp>
          <p:nvSpPr>
            <p:cNvPr id="156" name="Round Same Side Corner Rectangle 155"/>
            <p:cNvSpPr/>
            <p:nvPr/>
          </p:nvSpPr>
          <p:spPr>
            <a:xfrm rot="16200000">
              <a:off x="7877837" y="1902421"/>
              <a:ext cx="358031" cy="45719"/>
            </a:xfrm>
            <a:prstGeom prst="round2SameRect">
              <a:avLst>
                <a:gd name="adj1" fmla="val 339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8098417" y="1746265"/>
              <a:ext cx="234000" cy="35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52552" y="1746266"/>
              <a:ext cx="54869" cy="656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52552" y="1825509"/>
              <a:ext cx="54869" cy="656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52552" y="1904752"/>
              <a:ext cx="54869" cy="6564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52552" y="1983994"/>
              <a:ext cx="54869" cy="656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8132289" y="18251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8132289" y="1875927"/>
              <a:ext cx="151200" cy="0"/>
            </a:xfrm>
            <a:prstGeom prst="line">
              <a:avLst/>
            </a:prstGeom>
            <a:ln w="28575">
              <a:solidFill>
                <a:srgbClr val="E67E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396892" y="2066969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Material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598761" y="175037"/>
            <a:ext cx="113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100" dirty="0" smtClean="0">
                <a:solidFill>
                  <a:srgbClr val="004078"/>
                </a:solidFill>
                <a:latin typeface="Arial Narrow" charset="0"/>
                <a:ea typeface="Arial Narrow" charset="0"/>
                <a:cs typeface="Arial Narrow" charset="0"/>
              </a:rPr>
              <a:t>Stakeholders</a:t>
            </a:r>
            <a:endParaRPr lang="en-US" sz="1200" b="1" spc="100" dirty="0">
              <a:solidFill>
                <a:srgbClr val="004078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231463" y="745063"/>
            <a:ext cx="791113" cy="693494"/>
            <a:chOff x="2804408" y="-1232344"/>
            <a:chExt cx="791113" cy="693494"/>
          </a:xfrm>
        </p:grpSpPr>
        <p:sp>
          <p:nvSpPr>
            <p:cNvPr id="173" name="Oval 172"/>
            <p:cNvSpPr/>
            <p:nvPr/>
          </p:nvSpPr>
          <p:spPr>
            <a:xfrm flipH="1">
              <a:off x="2804408" y="-123234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74" name="Group 173"/>
            <p:cNvGrpSpPr>
              <a:grpSpLocks noChangeAspect="1"/>
            </p:cNvGrpSpPr>
            <p:nvPr/>
          </p:nvGrpSpPr>
          <p:grpSpPr>
            <a:xfrm>
              <a:off x="3131564" y="-1138056"/>
              <a:ext cx="136800" cy="339464"/>
              <a:chOff x="1001880" y="4330685"/>
              <a:chExt cx="163692" cy="406198"/>
            </a:xfrm>
          </p:grpSpPr>
          <p:sp>
            <p:nvSpPr>
              <p:cNvPr id="176" name="Oval 175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no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2993016" y="-780510"/>
              <a:ext cx="413896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SME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18405" y="355933"/>
            <a:ext cx="791113" cy="714337"/>
            <a:chOff x="4734036" y="-1436406"/>
            <a:chExt cx="791113" cy="714337"/>
          </a:xfrm>
        </p:grpSpPr>
        <p:sp>
          <p:nvSpPr>
            <p:cNvPr id="179" name="Oval 178"/>
            <p:cNvSpPr/>
            <p:nvPr/>
          </p:nvSpPr>
          <p:spPr>
            <a:xfrm flipH="1">
              <a:off x="4734036" y="-1436406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5061192" y="-1410698"/>
              <a:ext cx="136800" cy="339464"/>
              <a:chOff x="1001880" y="4330685"/>
              <a:chExt cx="163692" cy="406198"/>
            </a:xfrm>
            <a:solidFill>
              <a:srgbClr val="7F8C8D"/>
            </a:solidFill>
          </p:grpSpPr>
          <p:sp>
            <p:nvSpPr>
              <p:cNvPr id="182" name="Oval 181"/>
              <p:cNvSpPr>
                <a:spLocks noChangeAspect="1"/>
              </p:cNvSpPr>
              <p:nvPr/>
            </p:nvSpPr>
            <p:spPr>
              <a:xfrm>
                <a:off x="1035126" y="4330685"/>
                <a:ext cx="97201" cy="97200"/>
              </a:xfrm>
              <a:prstGeom prst="ellipse">
                <a:avLst/>
              </a:pr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"/>
              </a:p>
            </p:txBody>
          </p:sp>
          <p:sp>
            <p:nvSpPr>
              <p:cNvPr id="183" name="Freeform 182"/>
              <p:cNvSpPr>
                <a:spLocks noChangeAspect="1"/>
              </p:cNvSpPr>
              <p:nvPr/>
            </p:nvSpPr>
            <p:spPr>
              <a:xfrm>
                <a:off x="1001880" y="4466883"/>
                <a:ext cx="163692" cy="270000"/>
              </a:xfrm>
              <a:custGeom>
                <a:avLst/>
                <a:gdLst>
                  <a:gd name="connsiteX0" fmla="*/ 26334 w 179802"/>
                  <a:gd name="connsiteY0" fmla="*/ 0 h 296574"/>
                  <a:gd name="connsiteX1" fmla="*/ 153468 w 179802"/>
                  <a:gd name="connsiteY1" fmla="*/ 0 h 296574"/>
                  <a:gd name="connsiteX2" fmla="*/ 179802 w 179802"/>
                  <a:gd name="connsiteY2" fmla="*/ 26334 h 296574"/>
                  <a:gd name="connsiteX3" fmla="*/ 179802 w 179802"/>
                  <a:gd name="connsiteY3" fmla="*/ 158001 h 296574"/>
                  <a:gd name="connsiteX4" fmla="*/ 142637 w 179802"/>
                  <a:gd name="connsiteY4" fmla="*/ 158001 h 296574"/>
                  <a:gd name="connsiteX5" fmla="*/ 142637 w 179802"/>
                  <a:gd name="connsiteY5" fmla="*/ 296574 h 296574"/>
                  <a:gd name="connsiteX6" fmla="*/ 37166 w 179802"/>
                  <a:gd name="connsiteY6" fmla="*/ 296574 h 296574"/>
                  <a:gd name="connsiteX7" fmla="*/ 37166 w 179802"/>
                  <a:gd name="connsiteY7" fmla="*/ 158001 h 296574"/>
                  <a:gd name="connsiteX8" fmla="*/ 0 w 179802"/>
                  <a:gd name="connsiteY8" fmla="*/ 158001 h 296574"/>
                  <a:gd name="connsiteX9" fmla="*/ 0 w 179802"/>
                  <a:gd name="connsiteY9" fmla="*/ 26334 h 296574"/>
                  <a:gd name="connsiteX10" fmla="*/ 26334 w 179802"/>
                  <a:gd name="connsiteY10" fmla="*/ 0 h 29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802" h="296574">
                    <a:moveTo>
                      <a:pt x="26334" y="0"/>
                    </a:moveTo>
                    <a:lnTo>
                      <a:pt x="153468" y="0"/>
                    </a:lnTo>
                    <a:cubicBezTo>
                      <a:pt x="168012" y="0"/>
                      <a:pt x="179802" y="11790"/>
                      <a:pt x="179802" y="26334"/>
                    </a:cubicBezTo>
                    <a:lnTo>
                      <a:pt x="179802" y="158001"/>
                    </a:lnTo>
                    <a:lnTo>
                      <a:pt x="142637" y="158001"/>
                    </a:lnTo>
                    <a:lnTo>
                      <a:pt x="142637" y="296574"/>
                    </a:lnTo>
                    <a:lnTo>
                      <a:pt x="37166" y="296574"/>
                    </a:lnTo>
                    <a:lnTo>
                      <a:pt x="37166" y="158001"/>
                    </a:lnTo>
                    <a:lnTo>
                      <a:pt x="0" y="158001"/>
                    </a:lnTo>
                    <a:lnTo>
                      <a:pt x="0" y="26334"/>
                    </a:lnTo>
                    <a:cubicBezTo>
                      <a:pt x="0" y="11790"/>
                      <a:pt x="11790" y="0"/>
                      <a:pt x="26334" y="0"/>
                    </a:cubicBezTo>
                    <a:close/>
                  </a:path>
                </a:pathLst>
              </a:custGeom>
              <a:grpFill/>
              <a:ln w="22225">
                <a:solidFill>
                  <a:srgbClr val="7F8C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84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4873753" y="-1076012"/>
              <a:ext cx="51167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Topic</a:t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Owner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405111" y="2165758"/>
            <a:ext cx="791113" cy="693964"/>
            <a:chOff x="1741951" y="2024994"/>
            <a:chExt cx="791113" cy="693964"/>
          </a:xfrm>
        </p:grpSpPr>
        <p:sp>
          <p:nvSpPr>
            <p:cNvPr id="186" name="Oval 185"/>
            <p:cNvSpPr/>
            <p:nvPr/>
          </p:nvSpPr>
          <p:spPr>
            <a:xfrm flipH="1">
              <a:off x="1741951" y="2024994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812297" y="2071874"/>
              <a:ext cx="668773" cy="647084"/>
              <a:chOff x="1812297" y="2071874"/>
              <a:chExt cx="668773" cy="647084"/>
            </a:xfrm>
          </p:grpSpPr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2995" y="2071874"/>
                <a:ext cx="267376" cy="304255"/>
              </a:xfrm>
              <a:prstGeom prst="rect">
                <a:avLst/>
              </a:prstGeom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1812297" y="2349626"/>
                <a:ext cx="6687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Training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Providers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190" name="Group 189"/>
          <p:cNvGrpSpPr/>
          <p:nvPr/>
        </p:nvGrpSpPr>
        <p:grpSpPr>
          <a:xfrm>
            <a:off x="4680180" y="1378896"/>
            <a:ext cx="791113" cy="711635"/>
            <a:chOff x="4470540" y="-692605"/>
            <a:chExt cx="791113" cy="711635"/>
          </a:xfrm>
        </p:grpSpPr>
        <p:sp>
          <p:nvSpPr>
            <p:cNvPr id="191" name="Oval 190"/>
            <p:cNvSpPr/>
            <p:nvPr/>
          </p:nvSpPr>
          <p:spPr>
            <a:xfrm flipH="1">
              <a:off x="4470540" y="-692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578087" y="-601759"/>
              <a:ext cx="598241" cy="620789"/>
              <a:chOff x="4642722" y="1730400"/>
              <a:chExt cx="598241" cy="620789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7843" y="1730400"/>
                <a:ext cx="238069" cy="270907"/>
              </a:xfrm>
              <a:prstGeom prst="rect">
                <a:avLst/>
              </a:prstGeom>
            </p:spPr>
          </p:pic>
          <p:sp>
            <p:nvSpPr>
              <p:cNvPr id="218" name="TextBox 217"/>
              <p:cNvSpPr txBox="1"/>
              <p:nvPr/>
            </p:nvSpPr>
            <p:spPr>
              <a:xfrm>
                <a:off x="4642722" y="1981857"/>
                <a:ext cx="5982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Internal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Trainers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962811" y="158989"/>
            <a:ext cx="805042" cy="693494"/>
            <a:chOff x="3887179" y="-944062"/>
            <a:chExt cx="805042" cy="693494"/>
          </a:xfrm>
        </p:grpSpPr>
        <p:sp>
          <p:nvSpPr>
            <p:cNvPr id="245" name="Oval 244"/>
            <p:cNvSpPr/>
            <p:nvPr/>
          </p:nvSpPr>
          <p:spPr>
            <a:xfrm flipH="1">
              <a:off x="3887179" y="-944062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3914444" y="-918293"/>
              <a:ext cx="777777" cy="647580"/>
              <a:chOff x="3628162" y="-1100809"/>
              <a:chExt cx="777777" cy="647580"/>
            </a:xfrm>
          </p:grpSpPr>
          <p:pic>
            <p:nvPicPr>
              <p:cNvPr id="247" name="Picture 24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8903" y="-1100809"/>
                <a:ext cx="276295" cy="288666"/>
              </a:xfrm>
              <a:prstGeom prst="rect">
                <a:avLst/>
              </a:prstGeom>
            </p:spPr>
          </p:pic>
          <p:sp>
            <p:nvSpPr>
              <p:cNvPr id="248" name="TextBox 247"/>
              <p:cNvSpPr txBox="1"/>
              <p:nvPr/>
            </p:nvSpPr>
            <p:spPr>
              <a:xfrm>
                <a:off x="3628162" y="-82256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Legacy and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Safety rules</a:t>
                </a:r>
              </a:p>
            </p:txBody>
          </p:sp>
        </p:grpSp>
      </p:grpSp>
      <p:grpSp>
        <p:nvGrpSpPr>
          <p:cNvPr id="249" name="Group 248"/>
          <p:cNvGrpSpPr/>
          <p:nvPr/>
        </p:nvGrpSpPr>
        <p:grpSpPr>
          <a:xfrm>
            <a:off x="9370485" y="388211"/>
            <a:ext cx="791113" cy="693494"/>
            <a:chOff x="1797844" y="-1059605"/>
            <a:chExt cx="791113" cy="693494"/>
          </a:xfrm>
        </p:grpSpPr>
        <p:sp>
          <p:nvSpPr>
            <p:cNvPr id="250" name="Oval 249"/>
            <p:cNvSpPr/>
            <p:nvPr/>
          </p:nvSpPr>
          <p:spPr>
            <a:xfrm flipH="1">
              <a:off x="1797844" y="-105960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49400" y="-1014911"/>
              <a:ext cx="288000" cy="288000"/>
            </a:xfrm>
            <a:prstGeom prst="rect">
              <a:avLst/>
            </a:prstGeom>
          </p:spPr>
        </p:pic>
        <p:sp>
          <p:nvSpPr>
            <p:cNvPr id="252" name="TextBox 251"/>
            <p:cNvSpPr txBox="1"/>
            <p:nvPr/>
          </p:nvSpPr>
          <p:spPr>
            <a:xfrm>
              <a:off x="1826152" y="-75601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Risk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Assessment</a:t>
              </a:r>
              <a:endParaRPr lang="en-US" sz="1000" b="1" spc="-50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622300" y="745063"/>
            <a:ext cx="791113" cy="693494"/>
            <a:chOff x="1864180" y="-177924"/>
            <a:chExt cx="791113" cy="693494"/>
          </a:xfrm>
        </p:grpSpPr>
        <p:sp>
          <p:nvSpPr>
            <p:cNvPr id="254" name="Oval 253"/>
            <p:cNvSpPr/>
            <p:nvPr/>
          </p:nvSpPr>
          <p:spPr>
            <a:xfrm flipH="1">
              <a:off x="1864180" y="-177924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92490" y="-85770"/>
              <a:ext cx="334492" cy="279449"/>
            </a:xfrm>
            <a:prstGeom prst="rect">
              <a:avLst/>
            </a:prstGeom>
          </p:spPr>
        </p:pic>
        <p:sp>
          <p:nvSpPr>
            <p:cNvPr id="256" name="TextBox 255"/>
            <p:cNvSpPr txBox="1"/>
            <p:nvPr/>
          </p:nvSpPr>
          <p:spPr>
            <a:xfrm>
              <a:off x="1902908" y="173642"/>
              <a:ext cx="7136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Inspectors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10167567" y="147499"/>
            <a:ext cx="791113" cy="693494"/>
            <a:chOff x="1020694" y="-1196648"/>
            <a:chExt cx="791113" cy="693494"/>
          </a:xfrm>
        </p:grpSpPr>
        <p:sp>
          <p:nvSpPr>
            <p:cNvPr id="258" name="Oval 257"/>
            <p:cNvSpPr/>
            <p:nvPr/>
          </p:nvSpPr>
          <p:spPr>
            <a:xfrm flipH="1">
              <a:off x="1020694" y="-1196648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3231" y="-1143259"/>
              <a:ext cx="326038" cy="270146"/>
            </a:xfrm>
            <a:prstGeom prst="rect">
              <a:avLst/>
            </a:prstGeom>
          </p:spPr>
        </p:pic>
        <p:sp>
          <p:nvSpPr>
            <p:cNvPr id="260" name="TextBox 259"/>
            <p:cNvSpPr txBox="1"/>
            <p:nvPr/>
          </p:nvSpPr>
          <p:spPr>
            <a:xfrm>
              <a:off x="1076253" y="-89968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Accident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Follow-up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842546" y="362088"/>
            <a:ext cx="791113" cy="702026"/>
            <a:chOff x="953218" y="-453655"/>
            <a:chExt cx="791113" cy="702026"/>
          </a:xfrm>
        </p:grpSpPr>
        <p:sp>
          <p:nvSpPr>
            <p:cNvPr id="262" name="Oval 261"/>
            <p:cNvSpPr/>
            <p:nvPr/>
          </p:nvSpPr>
          <p:spPr>
            <a:xfrm flipH="1">
              <a:off x="953218" y="-45365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43964" y="-399282"/>
              <a:ext cx="209621" cy="299458"/>
            </a:xfrm>
            <a:prstGeom prst="rect">
              <a:avLst/>
            </a:prstGeom>
          </p:spPr>
        </p:pic>
        <p:sp>
          <p:nvSpPr>
            <p:cNvPr id="264" name="TextBox 263"/>
            <p:cNvSpPr txBox="1"/>
            <p:nvPr/>
          </p:nvSpPr>
          <p:spPr>
            <a:xfrm>
              <a:off x="1000762" y="-120961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Dosimetry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4062700" y="4714361"/>
            <a:ext cx="891591" cy="693494"/>
            <a:chOff x="10814844" y="1000930"/>
            <a:chExt cx="891591" cy="693494"/>
          </a:xfrm>
        </p:grpSpPr>
        <p:sp>
          <p:nvSpPr>
            <p:cNvPr id="267" name="Oval 266"/>
            <p:cNvSpPr/>
            <p:nvPr/>
          </p:nvSpPr>
          <p:spPr>
            <a:xfrm flipH="1">
              <a:off x="10865083" y="100093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68" name="Picture 2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83568" y="1067154"/>
              <a:ext cx="354142" cy="283314"/>
            </a:xfrm>
            <a:prstGeom prst="rect">
              <a:avLst/>
            </a:prstGeom>
          </p:spPr>
        </p:pic>
        <p:sp>
          <p:nvSpPr>
            <p:cNvPr id="269" name="TextBox 268"/>
            <p:cNvSpPr txBox="1"/>
            <p:nvPr/>
          </p:nvSpPr>
          <p:spPr>
            <a:xfrm>
              <a:off x="10814844" y="131454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pc="-50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Communication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6076077" y="5061108"/>
            <a:ext cx="791113" cy="707497"/>
            <a:chOff x="10678729" y="5090336"/>
            <a:chExt cx="791113" cy="707497"/>
          </a:xfrm>
        </p:grpSpPr>
        <p:sp>
          <p:nvSpPr>
            <p:cNvPr id="271" name="Oval 270"/>
            <p:cNvSpPr/>
            <p:nvPr/>
          </p:nvSpPr>
          <p:spPr>
            <a:xfrm flipH="1">
              <a:off x="10678729" y="509033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2" name="Picture 2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8581" y="5130010"/>
              <a:ext cx="411408" cy="328201"/>
            </a:xfrm>
            <a:prstGeom prst="rect">
              <a:avLst/>
            </a:prstGeom>
          </p:spPr>
        </p:pic>
        <p:sp>
          <p:nvSpPr>
            <p:cNvPr id="273" name="TextBox 272"/>
            <p:cNvSpPr txBox="1"/>
            <p:nvPr/>
          </p:nvSpPr>
          <p:spPr>
            <a:xfrm>
              <a:off x="10699824" y="5428501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Translation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6973364" y="5200149"/>
            <a:ext cx="791113" cy="705722"/>
            <a:chOff x="10869039" y="-566314"/>
            <a:chExt cx="791113" cy="705722"/>
          </a:xfrm>
        </p:grpSpPr>
        <p:sp>
          <p:nvSpPr>
            <p:cNvPr id="275" name="Oval 274"/>
            <p:cNvSpPr/>
            <p:nvPr/>
          </p:nvSpPr>
          <p:spPr>
            <a:xfrm flipH="1">
              <a:off x="10869039" y="-566314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23968" y="-510013"/>
              <a:ext cx="281254" cy="303576"/>
            </a:xfrm>
            <a:prstGeom prst="rect">
              <a:avLst/>
            </a:prstGeom>
          </p:spPr>
        </p:pic>
        <p:sp>
          <p:nvSpPr>
            <p:cNvPr id="279" name="TextBox 278"/>
            <p:cNvSpPr txBox="1"/>
            <p:nvPr/>
          </p:nvSpPr>
          <p:spPr>
            <a:xfrm>
              <a:off x="10986314" y="-22992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Shuttle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5102" y="5134456"/>
            <a:ext cx="791113" cy="706614"/>
            <a:chOff x="10952972" y="155527"/>
            <a:chExt cx="791113" cy="706614"/>
          </a:xfrm>
        </p:grpSpPr>
        <p:sp>
          <p:nvSpPr>
            <p:cNvPr id="281" name="Oval 280"/>
            <p:cNvSpPr/>
            <p:nvPr/>
          </p:nvSpPr>
          <p:spPr>
            <a:xfrm flipH="1">
              <a:off x="10952972" y="15552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72801" y="224064"/>
              <a:ext cx="351454" cy="306396"/>
            </a:xfrm>
            <a:prstGeom prst="rect">
              <a:avLst/>
            </a:prstGeom>
          </p:spPr>
        </p:pic>
        <p:sp>
          <p:nvSpPr>
            <p:cNvPr id="283" name="TextBox 282"/>
            <p:cNvSpPr txBox="1"/>
            <p:nvPr/>
          </p:nvSpPr>
          <p:spPr>
            <a:xfrm>
              <a:off x="11010935" y="492809"/>
              <a:ext cx="675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Transport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4691817" y="5334757"/>
            <a:ext cx="791113" cy="729067"/>
            <a:chOff x="9995396" y="604879"/>
            <a:chExt cx="791113" cy="729067"/>
          </a:xfrm>
        </p:grpSpPr>
        <p:sp>
          <p:nvSpPr>
            <p:cNvPr id="285" name="Oval 284"/>
            <p:cNvSpPr/>
            <p:nvPr/>
          </p:nvSpPr>
          <p:spPr>
            <a:xfrm flipH="1">
              <a:off x="9995396" y="604879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86" name="Group 285"/>
            <p:cNvGrpSpPr/>
            <p:nvPr/>
          </p:nvGrpSpPr>
          <p:grpSpPr>
            <a:xfrm>
              <a:off x="10115928" y="671096"/>
              <a:ext cx="532517" cy="662850"/>
              <a:chOff x="6853904" y="5255888"/>
              <a:chExt cx="532517" cy="662850"/>
            </a:xfrm>
          </p:grpSpPr>
          <p:pic>
            <p:nvPicPr>
              <p:cNvPr id="287" name="Picture 286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2140" y="5255888"/>
                <a:ext cx="312181" cy="302721"/>
              </a:xfrm>
              <a:prstGeom prst="rect">
                <a:avLst/>
              </a:prstGeom>
            </p:spPr>
          </p:pic>
          <p:sp>
            <p:nvSpPr>
              <p:cNvPr id="288" name="TextBox 287"/>
              <p:cNvSpPr txBox="1"/>
              <p:nvPr/>
            </p:nvSpPr>
            <p:spPr>
              <a:xfrm>
                <a:off x="6853904" y="5549406"/>
                <a:ext cx="532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Design</a:t>
                </a:r>
                <a:b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Office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89" name="Group 288"/>
          <p:cNvGrpSpPr/>
          <p:nvPr/>
        </p:nvGrpSpPr>
        <p:grpSpPr>
          <a:xfrm>
            <a:off x="4680180" y="4111811"/>
            <a:ext cx="791113" cy="693494"/>
            <a:chOff x="6107612" y="5107150"/>
            <a:chExt cx="791113" cy="693494"/>
          </a:xfrm>
        </p:grpSpPr>
        <p:sp>
          <p:nvSpPr>
            <p:cNvPr id="290" name="Oval 289"/>
            <p:cNvSpPr/>
            <p:nvPr/>
          </p:nvSpPr>
          <p:spPr>
            <a:xfrm flipH="1">
              <a:off x="6107612" y="510715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291" name="Picture 29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01665" y="5154713"/>
              <a:ext cx="410113" cy="364545"/>
            </a:xfrm>
            <a:prstGeom prst="rect">
              <a:avLst/>
            </a:prstGeom>
          </p:spPr>
        </p:pic>
        <p:sp>
          <p:nvSpPr>
            <p:cNvPr id="292" name="TextBox 291"/>
            <p:cNvSpPr txBox="1"/>
            <p:nvPr/>
          </p:nvSpPr>
          <p:spPr>
            <a:xfrm>
              <a:off x="6119863" y="5528461"/>
              <a:ext cx="7360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IT Services</a:t>
              </a:r>
              <a:endParaRPr lang="en-US" sz="1000" b="1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8716068" y="4740916"/>
            <a:ext cx="791113" cy="713263"/>
            <a:chOff x="5576431" y="-998671"/>
            <a:chExt cx="791113" cy="713263"/>
          </a:xfrm>
        </p:grpSpPr>
        <p:sp>
          <p:nvSpPr>
            <p:cNvPr id="294" name="Oval 293"/>
            <p:cNvSpPr/>
            <p:nvPr/>
          </p:nvSpPr>
          <p:spPr>
            <a:xfrm flipH="1">
              <a:off x="5576431" y="-998671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5" name="Group 294"/>
            <p:cNvGrpSpPr/>
            <p:nvPr/>
          </p:nvGrpSpPr>
          <p:grpSpPr>
            <a:xfrm>
              <a:off x="5721639" y="-916070"/>
              <a:ext cx="481222" cy="630662"/>
              <a:chOff x="5098873" y="4356356"/>
              <a:chExt cx="481222" cy="6306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09749" y="4356356"/>
                <a:ext cx="311987" cy="259989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5098873" y="461768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CERN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Store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298" name="Group 297"/>
          <p:cNvGrpSpPr/>
          <p:nvPr/>
        </p:nvGrpSpPr>
        <p:grpSpPr>
          <a:xfrm>
            <a:off x="9315169" y="4131061"/>
            <a:ext cx="807591" cy="727293"/>
            <a:chOff x="9887616" y="-418486"/>
            <a:chExt cx="807591" cy="727293"/>
          </a:xfrm>
        </p:grpSpPr>
        <p:sp>
          <p:nvSpPr>
            <p:cNvPr id="299" name="Oval 298"/>
            <p:cNvSpPr/>
            <p:nvPr/>
          </p:nvSpPr>
          <p:spPr>
            <a:xfrm flipH="1">
              <a:off x="9887616" y="-41848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00" name="Group 299"/>
            <p:cNvGrpSpPr/>
            <p:nvPr/>
          </p:nvGrpSpPr>
          <p:grpSpPr>
            <a:xfrm>
              <a:off x="9899796" y="-382031"/>
              <a:ext cx="795411" cy="690838"/>
              <a:chOff x="4303768" y="3221709"/>
              <a:chExt cx="795411" cy="690838"/>
            </a:xfrm>
          </p:grpSpPr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2154" y="3221709"/>
                <a:ext cx="370216" cy="313595"/>
              </a:xfrm>
              <a:prstGeom prst="rect">
                <a:avLst/>
              </a:prstGeom>
            </p:spPr>
          </p:pic>
          <p:sp>
            <p:nvSpPr>
              <p:cNvPr id="302" name="TextBox 301"/>
              <p:cNvSpPr txBox="1"/>
              <p:nvPr/>
            </p:nvSpPr>
            <p:spPr>
              <a:xfrm>
                <a:off x="4303768" y="3543215"/>
                <a:ext cx="795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Registration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Service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4405111" y="3385954"/>
            <a:ext cx="832280" cy="694673"/>
            <a:chOff x="4006492" y="5065800"/>
            <a:chExt cx="832280" cy="694673"/>
          </a:xfrm>
        </p:grpSpPr>
        <p:sp>
          <p:nvSpPr>
            <p:cNvPr id="304" name="Oval 303"/>
            <p:cNvSpPr/>
            <p:nvPr/>
          </p:nvSpPr>
          <p:spPr>
            <a:xfrm flipH="1">
              <a:off x="4027076" y="5065800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5" name="Picture 30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291183" y="5154094"/>
              <a:ext cx="262899" cy="266405"/>
            </a:xfrm>
            <a:prstGeom prst="rect">
              <a:avLst/>
            </a:prstGeom>
          </p:spPr>
        </p:pic>
        <p:sp>
          <p:nvSpPr>
            <p:cNvPr id="306" name="TextBox 305"/>
            <p:cNvSpPr txBox="1"/>
            <p:nvPr/>
          </p:nvSpPr>
          <p:spPr>
            <a:xfrm>
              <a:off x="4006492" y="5391141"/>
              <a:ext cx="83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Procurement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5259086" y="4701953"/>
            <a:ext cx="791113" cy="693494"/>
            <a:chOff x="9518102" y="5242247"/>
            <a:chExt cx="791113" cy="693494"/>
          </a:xfrm>
        </p:grpSpPr>
        <p:sp>
          <p:nvSpPr>
            <p:cNvPr id="308" name="Oval 307"/>
            <p:cNvSpPr/>
            <p:nvPr/>
          </p:nvSpPr>
          <p:spPr>
            <a:xfrm flipH="1">
              <a:off x="9518102" y="5242247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09" name="Picture 30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845333" y="5282015"/>
              <a:ext cx="136651" cy="273300"/>
            </a:xfrm>
            <a:prstGeom prst="rect">
              <a:avLst/>
            </a:prstGeom>
          </p:spPr>
        </p:pic>
        <p:sp>
          <p:nvSpPr>
            <p:cNvPr id="310" name="TextBox 309"/>
            <p:cNvSpPr txBox="1"/>
            <p:nvPr/>
          </p:nvSpPr>
          <p:spPr>
            <a:xfrm>
              <a:off x="9635377" y="5549931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Service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Desk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615317" y="4909703"/>
            <a:ext cx="791113" cy="693494"/>
            <a:chOff x="7551212" y="-839076"/>
            <a:chExt cx="791113" cy="693494"/>
          </a:xfrm>
        </p:grpSpPr>
        <p:sp>
          <p:nvSpPr>
            <p:cNvPr id="312" name="Oval 311"/>
            <p:cNvSpPr/>
            <p:nvPr/>
          </p:nvSpPr>
          <p:spPr>
            <a:xfrm flipH="1">
              <a:off x="7551212" y="-839076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13" name="Group 312"/>
            <p:cNvGrpSpPr/>
            <p:nvPr/>
          </p:nvGrpSpPr>
          <p:grpSpPr>
            <a:xfrm>
              <a:off x="7659999" y="-734484"/>
              <a:ext cx="660758" cy="535275"/>
              <a:chOff x="9648457" y="3244307"/>
              <a:chExt cx="660758" cy="535275"/>
            </a:xfrm>
          </p:grpSpPr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77317" y="3244307"/>
                <a:ext cx="325447" cy="299060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9648457" y="3548750"/>
                <a:ext cx="6607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Buildings</a:t>
                </a:r>
                <a:endParaRPr lang="en-US" sz="1000" b="1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>
            <a:off x="9256178" y="1373097"/>
            <a:ext cx="791113" cy="723232"/>
            <a:chOff x="2795284" y="-361395"/>
            <a:chExt cx="791113" cy="723232"/>
          </a:xfrm>
        </p:grpSpPr>
        <p:sp>
          <p:nvSpPr>
            <p:cNvPr id="317" name="Oval 316"/>
            <p:cNvSpPr/>
            <p:nvPr/>
          </p:nvSpPr>
          <p:spPr>
            <a:xfrm flipH="1">
              <a:off x="2795284" y="-361395"/>
              <a:ext cx="791113" cy="693494"/>
            </a:xfrm>
            <a:prstGeom prst="ellipse">
              <a:avLst/>
            </a:prstGeom>
            <a:solidFill>
              <a:srgbClr val="F39C12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835615" y="7894"/>
              <a:ext cx="71045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HSE </a:t>
              </a:r>
              <a:r>
                <a:rPr lang="en-US" sz="1000" b="1" dirty="0" err="1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Mgmt</a:t>
              </a: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Board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319" name="Picture 318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840" y="-315464"/>
              <a:ext cx="337389" cy="324000"/>
            </a:xfrm>
            <a:prstGeom prst="rect">
              <a:avLst/>
            </a:prstGeom>
          </p:spPr>
        </p:pic>
      </p:grpSp>
      <p:grpSp>
        <p:nvGrpSpPr>
          <p:cNvPr id="265" name="Group 264"/>
          <p:cNvGrpSpPr/>
          <p:nvPr/>
        </p:nvGrpSpPr>
        <p:grpSpPr>
          <a:xfrm>
            <a:off x="9593572" y="3374324"/>
            <a:ext cx="840295" cy="693494"/>
            <a:chOff x="8673126" y="-759238"/>
            <a:chExt cx="840295" cy="693494"/>
          </a:xfrm>
        </p:grpSpPr>
        <p:sp>
          <p:nvSpPr>
            <p:cNvPr id="321" name="Oval 320"/>
            <p:cNvSpPr/>
            <p:nvPr/>
          </p:nvSpPr>
          <p:spPr>
            <a:xfrm flipH="1">
              <a:off x="8698673" y="-759238"/>
              <a:ext cx="791113" cy="693494"/>
            </a:xfrm>
            <a:prstGeom prst="ellipse">
              <a:avLst/>
            </a:prstGeom>
            <a:solidFill>
              <a:srgbClr val="F1C40F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8673126" y="-711465"/>
              <a:ext cx="840295" cy="578528"/>
              <a:chOff x="8673126" y="-711465"/>
              <a:chExt cx="840295" cy="578528"/>
            </a:xfrm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02748" y="-711465"/>
                <a:ext cx="383942" cy="232151"/>
              </a:xfrm>
              <a:prstGeom prst="rect">
                <a:avLst/>
              </a:prstGeom>
            </p:spPr>
          </p:pic>
          <p:sp>
            <p:nvSpPr>
              <p:cNvPr id="324" name="TextBox 323"/>
              <p:cNvSpPr txBox="1"/>
              <p:nvPr/>
            </p:nvSpPr>
            <p:spPr>
              <a:xfrm>
                <a:off x="8673126" y="-502269"/>
                <a:ext cx="840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Learning &amp;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000" b="1" dirty="0" smtClean="0">
                    <a:solidFill>
                      <a:srgbClr val="7F8C8D"/>
                    </a:solidFill>
                    <a:latin typeface="Arial Narrow" charset="0"/>
                    <a:ea typeface="Arial Narrow" charset="0"/>
                    <a:cs typeface="Arial Narrow" charset="0"/>
                  </a:rPr>
                  <a:t>Development</a:t>
                </a:r>
                <a:endParaRPr lang="en-US" sz="1000" b="1" dirty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</p:grpSp>
      <p:sp>
        <p:nvSpPr>
          <p:cNvPr id="326" name="TextBox 325"/>
          <p:cNvSpPr txBox="1"/>
          <p:nvPr/>
        </p:nvSpPr>
        <p:spPr>
          <a:xfrm>
            <a:off x="8434975" y="2519351"/>
            <a:ext cx="766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Projects</a:t>
            </a:r>
            <a:endParaRPr lang="en-US" sz="14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27" name="Picture 326"/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8633701" y="2843550"/>
            <a:ext cx="340348" cy="340348"/>
          </a:xfrm>
          <a:prstGeom prst="rect">
            <a:avLst/>
          </a:prstGeom>
        </p:spPr>
      </p:pic>
      <p:sp>
        <p:nvSpPr>
          <p:cNvPr id="328" name="TextBox 327"/>
          <p:cNvSpPr txBox="1"/>
          <p:nvPr/>
        </p:nvSpPr>
        <p:spPr>
          <a:xfrm>
            <a:off x="8431183" y="3200086"/>
            <a:ext cx="500458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LMS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78498" y="626554"/>
            <a:ext cx="2511350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New Safety Training </a:t>
            </a:r>
            <a:r>
              <a:rPr lang="en-US" sz="1600" b="1" dirty="0" err="1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centre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8431183" y="3339622"/>
            <a:ext cx="840295" cy="22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• </a:t>
            </a:r>
            <a:r>
              <a:rPr lang="en-US" sz="1100" b="1" dirty="0" err="1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Trg</a:t>
            </a:r>
            <a:r>
              <a:rPr lang="en-US" sz="1100" b="1" dirty="0" smtClean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Centre</a:t>
            </a:r>
            <a:endParaRPr lang="en-US" sz="1100" b="1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332" name="Group 331"/>
          <p:cNvGrpSpPr/>
          <p:nvPr/>
        </p:nvGrpSpPr>
        <p:grpSpPr>
          <a:xfrm>
            <a:off x="9642754" y="2170241"/>
            <a:ext cx="791113" cy="727569"/>
            <a:chOff x="1787747" y="1258380"/>
            <a:chExt cx="791113" cy="727569"/>
          </a:xfrm>
        </p:grpSpPr>
        <p:sp>
          <p:nvSpPr>
            <p:cNvPr id="333" name="Oval 332"/>
            <p:cNvSpPr/>
            <p:nvPr/>
          </p:nvSpPr>
          <p:spPr>
            <a:xfrm flipH="1">
              <a:off x="1787747" y="1258380"/>
              <a:ext cx="791113" cy="693494"/>
            </a:xfrm>
            <a:prstGeom prst="ellipse">
              <a:avLst/>
            </a:prstGeom>
            <a:solidFill>
              <a:srgbClr val="BDC3C7"/>
            </a:solidFill>
            <a:ln w="203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sz="5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335" name="Picture 334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021812" y="1289160"/>
              <a:ext cx="319058" cy="355008"/>
            </a:xfrm>
            <a:prstGeom prst="rect">
              <a:avLst/>
            </a:prstGeom>
          </p:spPr>
        </p:pic>
        <p:sp>
          <p:nvSpPr>
            <p:cNvPr id="336" name="TextBox 335"/>
            <p:cNvSpPr txBox="1"/>
            <p:nvPr/>
          </p:nvSpPr>
          <p:spPr>
            <a:xfrm>
              <a:off x="1890868" y="1616617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ST other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rgbClr val="7F8C8D"/>
                  </a:solidFill>
                  <a:latin typeface="Arial Narrow" charset="0"/>
                  <a:ea typeface="Arial Narrow" charset="0"/>
                  <a:cs typeface="Arial Narrow" charset="0"/>
                </a:rPr>
                <a:t>Labs</a:t>
              </a:r>
              <a:endParaRPr lang="en-US" sz="1000" b="1" dirty="0">
                <a:solidFill>
                  <a:srgbClr val="7F8C8D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337" name="TextBox 336"/>
          <p:cNvSpPr txBox="1"/>
          <p:nvPr/>
        </p:nvSpPr>
        <p:spPr>
          <a:xfrm>
            <a:off x="78498" y="965108"/>
            <a:ext cx="1819878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Learning </a:t>
            </a: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methods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38" name="TextBox 337"/>
          <p:cNvSpPr txBox="1"/>
          <p:nvPr/>
        </p:nvSpPr>
        <p:spPr>
          <a:xfrm>
            <a:off x="82451" y="2010218"/>
            <a:ext cx="2558862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Collaboration with other ST</a:t>
            </a:r>
            <a:endParaRPr lang="en-US" sz="15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82451" y="1671664"/>
            <a:ext cx="2911523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ISO 29990 for training providers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82451" y="1333110"/>
            <a:ext cx="2286929" cy="338554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 Narrow" charset="0"/>
                <a:ea typeface="Arial Narrow" charset="0"/>
                <a:cs typeface="Arial Narrow" charset="0"/>
              </a:rPr>
              <a:t>Train the internal trainer</a:t>
            </a:r>
            <a:endParaRPr lang="en-US" sz="1800" dirty="0">
              <a:solidFill>
                <a:srgbClr val="0053A1"/>
              </a:solidFill>
              <a:latin typeface="Arial Narrow" charset="0"/>
              <a:ea typeface="Arial Narrow" charset="0"/>
              <a:cs typeface="Arial Narrow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288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EDMS 1844636 v.1.0.0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305" y="6317584"/>
            <a:ext cx="1441420" cy="341632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09" name="TextBox 308"/>
          <p:cNvSpPr txBox="1"/>
          <p:nvPr/>
        </p:nvSpPr>
        <p:spPr>
          <a:xfrm>
            <a:off x="456287" y="480329"/>
            <a:ext cx="6933458" cy="1569660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</a:rPr>
              <a:t>Classroom courses with hands-on part </a:t>
            </a: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</a:t>
            </a: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</a:rPr>
              <a:t> most efficient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exercise, drill  kinesthetic  "in your brain"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fix time slot booked for training  better learning success, no cheating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trainer can motivate learner  it's mandatory, absolute no interest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real learner community connecting with other learners and trainer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online training  basic awareness course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456287" y="2051316"/>
            <a:ext cx="8146802" cy="1077218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</a:rPr>
              <a:t>Training design </a:t>
            </a: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</a:t>
            </a: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</a:rPr>
              <a:t> collaboration of expert/topic owner - trainer – Safety Training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t</a:t>
            </a: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raining design is the basis for successful training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d</a:t>
            </a: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esigning training is a profession  instructional designer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teaching is a vocation  trainer</a:t>
            </a:r>
          </a:p>
        </p:txBody>
      </p:sp>
      <p:sp>
        <p:nvSpPr>
          <p:cNvPr id="306" name="TextBox 305"/>
          <p:cNvSpPr txBox="1"/>
          <p:nvPr/>
        </p:nvSpPr>
        <p:spPr>
          <a:xfrm>
            <a:off x="456287" y="3129861"/>
            <a:ext cx="8724011" cy="1323439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</a:rPr>
              <a:t>Modular training approach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trainings  shorter and fitting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training prerequisite  learning path  mixture of classroom, online, ... "blended learning"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simpler to maintain/upgrade</a:t>
            </a:r>
          </a:p>
          <a:p>
            <a:pPr marL="361950" indent="-180975">
              <a:buFont typeface="Arial" charset="0"/>
              <a:buChar char="•"/>
            </a:pPr>
            <a:r>
              <a:rPr lang="en-US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better satisfying learner's needs</a:t>
            </a:r>
            <a:endParaRPr lang="en-US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482657" y="4454627"/>
            <a:ext cx="11401026" cy="1569660"/>
          </a:xfrm>
          <a:prstGeom prst="rect">
            <a:avLst/>
          </a:prstGeom>
          <a:noFill/>
        </p:spPr>
        <p:txBody>
          <a:bodyPr wrap="none" lIns="90000" rtlCol="0">
            <a:spAutoFit/>
          </a:bodyPr>
          <a:lstStyle/>
          <a:p>
            <a:pPr marL="180975" indent="-180975">
              <a:spcBef>
                <a:spcPts val="600"/>
              </a:spcBef>
              <a:buFont typeface="Wingdings" charset="2"/>
              <a:buChar char="§"/>
            </a:pPr>
            <a:r>
              <a:rPr lang="en-GB" sz="1600" b="1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</a:rPr>
              <a:t>Safety training</a:t>
            </a:r>
            <a:endParaRPr lang="en-GB" sz="1600" dirty="0" smtClean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  <a:p>
            <a:pPr marL="361950" indent="-180975">
              <a:buFont typeface="Arial" charset="0"/>
              <a:buChar char="•"/>
            </a:pPr>
            <a:r>
              <a:rPr lang="en-GB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is business card of the safety units  laboratory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is central contact point for safety training topics  collaboration with all stakeholders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Is doing the organisational and didactical part of training  SME and topic owners responsible for technical/content part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is one form of communication  very close collaboration and coordination with communication</a:t>
            </a:r>
          </a:p>
          <a:p>
            <a:pPr marL="361950" indent="-180975">
              <a:buFont typeface="Arial" charset="0"/>
              <a:buChar char="•"/>
            </a:pPr>
            <a:r>
              <a:rPr lang="en-GB" sz="1600" dirty="0" smtClean="0">
                <a:solidFill>
                  <a:srgbClr val="0053A1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is not doing risk assessment / advising which training to follow  supervisor/team leader/project leader/...</a:t>
            </a:r>
            <a:endParaRPr lang="en-GB" sz="1600" dirty="0">
              <a:solidFill>
                <a:srgbClr val="0053A1"/>
              </a:solidFill>
              <a:latin typeface="Arial" charset="0"/>
              <a:ea typeface="Arial" charset="0"/>
              <a:cs typeface="Arial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8969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" grpId="0"/>
      <p:bldP spid="303" grpId="0"/>
      <p:bldP spid="306" grpId="0"/>
      <p:bldP spid="3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71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14925</TotalTime>
  <Words>2393</Words>
  <Application>Microsoft Macintosh PowerPoint</Application>
  <PresentationFormat>Widescreen</PresentationFormat>
  <Paragraphs>1494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3" baseType="lpstr">
      <vt:lpstr>Arial Narrow</vt:lpstr>
      <vt:lpstr>Calibri</vt:lpstr>
      <vt:lpstr>Comic Sans MS</vt:lpstr>
      <vt:lpstr>Gill Sans</vt:lpstr>
      <vt:lpstr>Helvetica</vt:lpstr>
      <vt:lpstr>Helvetica Neue</vt:lpstr>
      <vt:lpstr>Lucida Grande</vt:lpstr>
      <vt:lpstr>Myriad Pro</vt:lpstr>
      <vt:lpstr>Myriad Pro Bold Condensed</vt:lpstr>
      <vt:lpstr>Optima</vt:lpstr>
      <vt:lpstr>Verdana</vt:lpstr>
      <vt:lpstr>Wingdings</vt:lpstr>
      <vt:lpstr>Arial</vt:lpstr>
      <vt:lpstr>Office Theme</vt:lpstr>
      <vt:lpstr>PowerPoint Presentation</vt:lpstr>
      <vt:lpstr>Safety training at CERN</vt:lpstr>
      <vt:lpstr>- Participations</vt:lpstr>
      <vt:lpstr>Organisation</vt:lpstr>
      <vt:lpstr>Boundary conditions</vt:lpstr>
      <vt:lpstr>Boundary conditions</vt:lpstr>
      <vt:lpstr>Boundary conditions</vt:lpstr>
      <vt:lpstr>Boundary conditions</vt:lpstr>
      <vt:lpstr>Boundary conditions</vt:lpstr>
      <vt:lpstr>Boundary conditions</vt:lpstr>
      <vt:lpstr>Boundary conditions</vt:lpstr>
      <vt:lpstr>Boundary conditions</vt:lpstr>
      <vt:lpstr>Signs for change</vt:lpstr>
      <vt:lpstr>Signs for change</vt:lpstr>
      <vt:lpstr>Signs for change</vt:lpstr>
      <vt:lpstr>Signs for change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Safety Training service</vt:lpstr>
      <vt:lpstr>Outlook</vt:lpstr>
      <vt:lpstr>Outlook</vt:lpstr>
      <vt:lpstr>Outlook</vt:lpstr>
      <vt:lpstr>Outlook</vt:lpstr>
      <vt:lpstr>Outlook</vt:lpstr>
      <vt:lpstr>Outlook</vt:lpstr>
      <vt:lpstr>Outlook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 BALLE</dc:creator>
  <cp:lastModifiedBy>Christoph BALLE</cp:lastModifiedBy>
  <cp:revision>2881</cp:revision>
  <cp:lastPrinted>2017-04-10T09:43:07Z</cp:lastPrinted>
  <dcterms:created xsi:type="dcterms:W3CDTF">2016-01-09T13:55:39Z</dcterms:created>
  <dcterms:modified xsi:type="dcterms:W3CDTF">2017-09-21T23:22:17Z</dcterms:modified>
</cp:coreProperties>
</file>