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notesMasterIdLst>
    <p:notesMasterId r:id="rId23"/>
  </p:notesMasterIdLst>
  <p:handoutMasterIdLst>
    <p:handoutMasterId r:id="rId24"/>
  </p:handoutMasterIdLst>
  <p:sldIdLst>
    <p:sldId id="258" r:id="rId2"/>
    <p:sldId id="277" r:id="rId3"/>
    <p:sldId id="300" r:id="rId4"/>
    <p:sldId id="281" r:id="rId5"/>
    <p:sldId id="284" r:id="rId6"/>
    <p:sldId id="287" r:id="rId7"/>
    <p:sldId id="285" r:id="rId8"/>
    <p:sldId id="288" r:id="rId9"/>
    <p:sldId id="282" r:id="rId10"/>
    <p:sldId id="292" r:id="rId11"/>
    <p:sldId id="294" r:id="rId12"/>
    <p:sldId id="293" r:id="rId13"/>
    <p:sldId id="291" r:id="rId14"/>
    <p:sldId id="290" r:id="rId15"/>
    <p:sldId id="295" r:id="rId16"/>
    <p:sldId id="297" r:id="rId17"/>
    <p:sldId id="298" r:id="rId18"/>
    <p:sldId id="296" r:id="rId19"/>
    <p:sldId id="299" r:id="rId20"/>
    <p:sldId id="301" r:id="rId21"/>
    <p:sldId id="25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04282"/>
    <a:srgbClr val="0B387C"/>
    <a:srgbClr val="0055A0"/>
    <a:srgbClr val="0C3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6" autoAdjust="0"/>
    <p:restoredTop sz="85568" autoAdjust="0"/>
  </p:normalViewPr>
  <p:slideViewPr>
    <p:cSldViewPr snapToGrid="0" snapToObjects="1">
      <p:cViewPr varScale="1">
        <p:scale>
          <a:sx n="60" d="100"/>
          <a:sy n="60" d="100"/>
        </p:scale>
        <p:origin x="792" y="10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63" d="100"/>
          <a:sy n="63" d="100"/>
        </p:scale>
        <p:origin x="1781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8CE85-2874-41B6-B734-A0CF11FCE23A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B0832-8C69-429C-8DF5-CC12DFB5BE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41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3917E-AABC-4F4C-8E47-987DD60BD7A1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21F87-EFBE-4171-A2A2-71EF8C0A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709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27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676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293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084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37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729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576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126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494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554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710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836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395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Rejet</a:t>
            </a:r>
            <a:r>
              <a:rPr lang="en-GB" dirty="0" smtClean="0"/>
              <a:t> </a:t>
            </a:r>
            <a:r>
              <a:rPr lang="en-GB" dirty="0" err="1" smtClean="0"/>
              <a:t>annuel</a:t>
            </a:r>
            <a:r>
              <a:rPr lang="en-GB" dirty="0" smtClean="0"/>
              <a:t> des tours </a:t>
            </a:r>
            <a:r>
              <a:rPr lang="en-GB" dirty="0" err="1" smtClean="0"/>
              <a:t>dans</a:t>
            </a:r>
            <a:r>
              <a:rPr lang="en-GB" dirty="0" smtClean="0"/>
              <a:t> Nant </a:t>
            </a:r>
            <a:r>
              <a:rPr lang="en-GB" dirty="0" err="1" smtClean="0"/>
              <a:t>d’Avril</a:t>
            </a:r>
            <a:r>
              <a:rPr lang="en-GB" dirty="0" smtClean="0"/>
              <a:t> environ 600 000 m3 – </a:t>
            </a:r>
            <a:r>
              <a:rPr lang="en-GB" dirty="0" err="1" smtClean="0"/>
              <a:t>majorité</a:t>
            </a:r>
            <a:r>
              <a:rPr lang="en-GB" baseline="0" dirty="0" smtClean="0"/>
              <a:t> du LHC</a:t>
            </a:r>
            <a:r>
              <a:rPr lang="en-GB" dirty="0" smtClean="0"/>
              <a:t> </a:t>
            </a:r>
          </a:p>
          <a:p>
            <a:r>
              <a:rPr lang="en-GB" dirty="0" smtClean="0"/>
              <a:t>15 tonnes de </a:t>
            </a:r>
            <a:r>
              <a:rPr lang="en-GB" dirty="0" err="1" smtClean="0"/>
              <a:t>produits</a:t>
            </a:r>
            <a:r>
              <a:rPr lang="en-GB" dirty="0" smtClean="0"/>
              <a:t> de </a:t>
            </a:r>
            <a:r>
              <a:rPr lang="en-GB" dirty="0" err="1" smtClean="0"/>
              <a:t>traitement</a:t>
            </a:r>
            <a:r>
              <a:rPr lang="en-GB" dirty="0" smtClean="0"/>
              <a:t> </a:t>
            </a:r>
            <a:r>
              <a:rPr lang="en-GB" dirty="0" err="1" smtClean="0"/>
              <a:t>d’eau</a:t>
            </a:r>
            <a:r>
              <a:rPr lang="en-GB" dirty="0" smtClean="0"/>
              <a:t> au total </a:t>
            </a:r>
            <a:r>
              <a:rPr lang="en-GB" dirty="0" err="1" smtClean="0"/>
              <a:t>aujourd’hui</a:t>
            </a:r>
            <a:r>
              <a:rPr lang="en-GB" dirty="0" smtClean="0"/>
              <a:t> sur les sites</a:t>
            </a:r>
            <a:r>
              <a:rPr lang="en-GB" baseline="0" dirty="0" smtClean="0"/>
              <a:t> LHC (</a:t>
            </a:r>
            <a:r>
              <a:rPr lang="en-GB" baseline="0" dirty="0" err="1" smtClean="0"/>
              <a:t>annuellement</a:t>
            </a:r>
            <a:r>
              <a:rPr lang="en-GB" baseline="0" dirty="0" smtClean="0"/>
              <a:t>, 23 tonnes </a:t>
            </a:r>
            <a:r>
              <a:rPr lang="en-GB" baseline="0" dirty="0" err="1" smtClean="0"/>
              <a:t>injectées</a:t>
            </a:r>
            <a:r>
              <a:rPr lang="en-GB" baseline="0" dirty="0" smtClean="0"/>
              <a:t>)</a:t>
            </a:r>
          </a:p>
          <a:p>
            <a:r>
              <a:rPr lang="en-GB" baseline="0" dirty="0" err="1" smtClean="0"/>
              <a:t>Breox</a:t>
            </a:r>
            <a:r>
              <a:rPr lang="en-GB" baseline="0" dirty="0" smtClean="0"/>
              <a:t> 52 tonnes today on LHC</a:t>
            </a:r>
          </a:p>
          <a:p>
            <a:r>
              <a:rPr lang="en-GB" baseline="0" dirty="0" smtClean="0"/>
              <a:t>Oil 930 tonnes today on LHC</a:t>
            </a:r>
            <a:endParaRPr lang="en-GB" dirty="0" smtClean="0"/>
          </a:p>
          <a:p>
            <a:r>
              <a:rPr lang="en-GB" dirty="0" smtClean="0"/>
              <a:t>HFC sur le LHC au total 14 tonnes pour HVAC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911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1612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141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1882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5641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5536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35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1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4" descr="logooutline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6000" y="2181663"/>
            <a:ext cx="2520000" cy="249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52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2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10734" y="2694369"/>
            <a:ext cx="117053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70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444815"/>
            <a:ext cx="10969139" cy="94044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0"/>
          </p:nvPr>
        </p:nvSpPr>
        <p:spPr>
          <a:xfrm>
            <a:off x="609600" y="3391125"/>
            <a:ext cx="3657600" cy="419653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844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076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109728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9600" y="1269778"/>
            <a:ext cx="5386917" cy="4680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1269778"/>
            <a:ext cx="5389033" cy="4680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9782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0" orient="horz" pos="374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109728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5101967"/>
            <a:ext cx="5386917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193368" y="5101967"/>
            <a:ext cx="5389033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9600" y="1269778"/>
            <a:ext cx="5386917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1269778"/>
            <a:ext cx="5389033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17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022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35562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95">
          <p15:clr>
            <a:srgbClr val="FBAE40"/>
          </p15:clr>
        </p15:guide>
        <p15:guide id="0" orient="horz" pos="2160" userDrawn="1">
          <p15:clr>
            <a:srgbClr val="FBAE40"/>
          </p15:clr>
        </p15:guide>
        <p15:guide id="2" pos="39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99136" y="2028337"/>
            <a:ext cx="3481661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636028" y="2024875"/>
            <a:ext cx="7200000" cy="39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999139" y="3321393"/>
            <a:ext cx="3481659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919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pag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Outline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6000" y="216900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45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pag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4" descr="logoBadgeWe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5027" y="2661080"/>
            <a:ext cx="1221946" cy="15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99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 userDrawn="1"/>
        </p:nvGrpSpPr>
        <p:grpSpPr bwMode="auto">
          <a:xfrm>
            <a:off x="0" y="6035068"/>
            <a:ext cx="12192000" cy="879260"/>
            <a:chOff x="0" y="3878"/>
            <a:chExt cx="5770" cy="451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3879"/>
              <a:ext cx="5760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0" y="3878"/>
              <a:ext cx="5770" cy="451"/>
            </a:xfrm>
            <a:custGeom>
              <a:avLst/>
              <a:gdLst>
                <a:gd name="T0" fmla="*/ 0 w 9826"/>
                <a:gd name="T1" fmla="*/ 0 h 758"/>
                <a:gd name="T2" fmla="*/ 0 w 9826"/>
                <a:gd name="T3" fmla="*/ 0 h 758"/>
                <a:gd name="T4" fmla="*/ 9826 w 9826"/>
                <a:gd name="T5" fmla="*/ 0 h 758"/>
                <a:gd name="T6" fmla="*/ 9826 w 9826"/>
                <a:gd name="T7" fmla="*/ 758 h 758"/>
                <a:gd name="T8" fmla="*/ 0 w 9826"/>
                <a:gd name="T9" fmla="*/ 758 h 758"/>
                <a:gd name="T10" fmla="*/ 0 w 9826"/>
                <a:gd name="T11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26" h="758">
                  <a:moveTo>
                    <a:pt x="0" y="0"/>
                  </a:moveTo>
                  <a:lnTo>
                    <a:pt x="0" y="0"/>
                  </a:lnTo>
                  <a:lnTo>
                    <a:pt x="9826" y="0"/>
                  </a:lnTo>
                  <a:lnTo>
                    <a:pt x="9826" y="758"/>
                  </a:lnTo>
                  <a:lnTo>
                    <a:pt x="0" y="7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5AA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609600" y="233493"/>
            <a:ext cx="10969139" cy="940443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 smtClean="0"/>
              <a:t>Cliquez et modifiez le titre</a:t>
            </a:r>
            <a:endParaRPr kumimoji="0"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609600" y="1325607"/>
            <a:ext cx="10969139" cy="466742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CH" dirty="0" smtClean="0"/>
              <a:t>Deuxième niveau</a:t>
            </a:r>
          </a:p>
          <a:p>
            <a:pPr lvl="2" eaLnBrk="1" latinLnBrk="0" hangingPunct="1"/>
            <a:r>
              <a:rPr kumimoji="0" lang="fr-CH" dirty="0" smtClean="0"/>
              <a:t>Troisième niveau</a:t>
            </a:r>
          </a:p>
          <a:p>
            <a:pPr lvl="3" eaLnBrk="1" latinLnBrk="0" hangingPunct="1"/>
            <a:r>
              <a:rPr kumimoji="0" lang="fr-CH" dirty="0" smtClean="0"/>
              <a:t>Quatrième niveau</a:t>
            </a:r>
          </a:p>
          <a:p>
            <a:pPr lvl="4" eaLnBrk="1" latinLnBrk="0" hangingPunct="1"/>
            <a:r>
              <a:rPr kumimoji="0" lang="fr-CH" dirty="0" smtClean="0"/>
              <a:t>Cinquième niveau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5049521" y="6362378"/>
            <a:ext cx="17543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910341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913835" y="6356351"/>
            <a:ext cx="668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1647" y="6009929"/>
            <a:ext cx="3338102" cy="10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5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3776" indent="-457200" algn="l" rtl="0" eaLnBrk="1" latinLnBrk="0" hangingPunct="1">
        <a:spcBef>
          <a:spcPct val="20000"/>
        </a:spcBef>
        <a:buClr>
          <a:schemeClr val="tx1"/>
        </a:buClr>
        <a:buSzPct val="80000"/>
        <a:buFont typeface="Arial"/>
        <a:buChar char="•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5256" indent="-457200" algn="l" rtl="0" eaLnBrk="1" latinLnBrk="0" hangingPunct="1">
        <a:spcBef>
          <a:spcPct val="20000"/>
        </a:spcBef>
        <a:buClr>
          <a:schemeClr val="tx1"/>
        </a:buClr>
        <a:buSzPct val="90000"/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2708" indent="-342900" algn="l" rtl="0" eaLnBrk="1" latinLnBrk="0" hangingPunct="1">
        <a:spcBef>
          <a:spcPct val="20000"/>
        </a:spcBef>
        <a:buClr>
          <a:schemeClr val="tx1"/>
        </a:buClr>
        <a:buSzPct val="85000"/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85316" indent="-342900" algn="l" rtl="0" eaLnBrk="1" latinLnBrk="0" hangingPunct="1">
        <a:spcBef>
          <a:spcPct val="20000"/>
        </a:spcBef>
        <a:buClr>
          <a:schemeClr val="tx1"/>
        </a:buClr>
        <a:buSzPct val="9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50492" indent="-342900" algn="l" rtl="0" eaLnBrk="1" latinLnBrk="0" hangingPunct="1">
        <a:spcBef>
          <a:spcPct val="20000"/>
        </a:spcBef>
        <a:buClr>
          <a:schemeClr val="tx1"/>
        </a:buClr>
        <a:buSzPct val="10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0" orient="horz" pos="377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13261" y="2787824"/>
            <a:ext cx="10969139" cy="94044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From LHC to HL-LHC – </a:t>
            </a:r>
            <a: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overview 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of the major environmental issues during civil-engineering and </a:t>
            </a:r>
            <a: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operation</a:t>
            </a:r>
            <a:b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endParaRPr lang="fr-CH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EDMS no: 1845922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918391-D411-FE40-AAD7-861AE5233E0E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7" name="Picture 6" descr="Panoram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2192000" cy="203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le 9"/>
          <p:cNvSpPr txBox="1">
            <a:spLocks/>
          </p:cNvSpPr>
          <p:nvPr/>
        </p:nvSpPr>
        <p:spPr>
          <a:xfrm>
            <a:off x="5503820" y="3897603"/>
            <a:ext cx="6515672" cy="940443"/>
          </a:xfrm>
          <a:prstGeom prst="rect">
            <a:avLst/>
          </a:prstGeom>
        </p:spPr>
        <p:txBody>
          <a:bodyPr vert="horz" lIns="45720" rIns="45720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M. Alessi, S. Kleiner, B. Leon, S. Schadegg &amp; L. Wohlgemuth</a:t>
            </a:r>
            <a: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CH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730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Outline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51361" y="925426"/>
            <a:ext cx="8949839" cy="6938706"/>
          </a:xfrm>
          <a:noFill/>
        </p:spPr>
        <p:txBody>
          <a:bodyPr>
            <a:normAutofit/>
          </a:bodyPr>
          <a:lstStyle/>
          <a:p>
            <a:endParaRPr lang="fr-CH" dirty="0"/>
          </a:p>
          <a:p>
            <a:endParaRPr lang="fr-CH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Content Placeholder 10"/>
          <p:cNvSpPr txBox="1">
            <a:spLocks/>
          </p:cNvSpPr>
          <p:nvPr/>
        </p:nvSpPr>
        <p:spPr>
          <a:xfrm>
            <a:off x="609599" y="561532"/>
            <a:ext cx="8407401" cy="2905568"/>
          </a:xfrm>
          <a:prstGeom prst="rect">
            <a:avLst/>
          </a:prstGeom>
          <a:noFill/>
        </p:spPr>
        <p:txBody>
          <a:bodyPr vert="horz">
            <a:normAutofit/>
          </a:bodyPr>
          <a:lstStyle>
            <a:lvl1pPr marL="49377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Arial"/>
              <a:buChar char="•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25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2708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5316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0492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Font typeface="Arial"/>
              <a:buNone/>
            </a:pPr>
            <a:endParaRPr lang="fr-CH" dirty="0" smtClean="0"/>
          </a:p>
          <a:p>
            <a:pPr marL="36576" indent="0">
              <a:buFont typeface="Arial"/>
              <a:buNone/>
            </a:pPr>
            <a:endParaRPr lang="fr-CH" sz="1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6576" indent="0">
              <a:buFont typeface="Arial"/>
              <a:buNone/>
            </a:pPr>
            <a:r>
              <a:rPr lang="en-GB" sz="2800" dirty="0" smtClean="0">
                <a:latin typeface="Calibri" panose="020F0502020204030204" pitchFamily="34" charset="0"/>
              </a:rPr>
              <a:t>Brief introduction to the project and affected sites</a:t>
            </a:r>
          </a:p>
          <a:p>
            <a:pPr marL="36576" indent="0">
              <a:buFont typeface="Arial"/>
              <a:buNone/>
            </a:pPr>
            <a:r>
              <a:rPr lang="en-GB" sz="2800" dirty="0" smtClean="0">
                <a:latin typeface="Calibri" panose="020F0502020204030204" pitchFamily="34" charset="0"/>
              </a:rPr>
              <a:t>Local constraints</a:t>
            </a:r>
          </a:p>
          <a:p>
            <a:pPr marL="36576" indent="0">
              <a:buFont typeface="Arial"/>
              <a:buNone/>
            </a:pPr>
            <a:r>
              <a:rPr lang="en-GB" sz="2800" dirty="0" smtClean="0">
                <a:latin typeface="Calibri" panose="020F0502020204030204" pitchFamily="34" charset="0"/>
              </a:rPr>
              <a:t>Issues during construction and operation</a:t>
            </a:r>
          </a:p>
          <a:p>
            <a:pPr marL="36576" indent="0">
              <a:buFont typeface="Arial"/>
              <a:buNone/>
            </a:pPr>
            <a:endParaRPr lang="fr-CH" sz="2800" dirty="0" smtClean="0">
              <a:latin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368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CERN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and the LHC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3261" y="925426"/>
            <a:ext cx="10969139" cy="6938706"/>
          </a:xfrm>
          <a:noFill/>
        </p:spPr>
        <p:txBody>
          <a:bodyPr>
            <a:normAutofit/>
          </a:bodyPr>
          <a:lstStyle/>
          <a:p>
            <a:endParaRPr lang="fr-CH" dirty="0"/>
          </a:p>
          <a:p>
            <a:endParaRPr lang="fr-CH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609" y="1030201"/>
            <a:ext cx="5381058" cy="48308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896" t="16297" r="30416" b="13148"/>
          <a:stretch/>
        </p:blipFill>
        <p:spPr>
          <a:xfrm>
            <a:off x="7451015" y="1331249"/>
            <a:ext cx="294975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3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From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LHC to HL-LHC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3261" y="925426"/>
            <a:ext cx="10969139" cy="6938706"/>
          </a:xfrm>
          <a:noFill/>
        </p:spPr>
        <p:txBody>
          <a:bodyPr>
            <a:normAutofit/>
          </a:bodyPr>
          <a:lstStyle/>
          <a:p>
            <a:endParaRPr lang="fr-CH" dirty="0"/>
          </a:p>
          <a:p>
            <a:endParaRPr lang="fr-CH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23234" t="19586" r="30199" b="10100"/>
          <a:stretch/>
        </p:blipFill>
        <p:spPr>
          <a:xfrm>
            <a:off x="4831308" y="300250"/>
            <a:ext cx="6564574" cy="557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From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LHC to HL-LHC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3261" y="925426"/>
            <a:ext cx="10969139" cy="6938706"/>
          </a:xfrm>
          <a:noFill/>
        </p:spPr>
        <p:txBody>
          <a:bodyPr>
            <a:normAutofit/>
          </a:bodyPr>
          <a:lstStyle/>
          <a:p>
            <a:endParaRPr lang="fr-CH" dirty="0"/>
          </a:p>
          <a:p>
            <a:endParaRPr lang="fr-CH" dirty="0" smtClean="0"/>
          </a:p>
          <a:p>
            <a:pPr marL="36576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622" t="12288" r="21691" b="15539"/>
          <a:stretch/>
        </p:blipFill>
        <p:spPr>
          <a:xfrm>
            <a:off x="5722000" y="1564261"/>
            <a:ext cx="5704765" cy="4395739"/>
          </a:xfrm>
          <a:prstGeom prst="rect">
            <a:avLst/>
          </a:prstGeom>
        </p:spPr>
      </p:pic>
      <p:sp>
        <p:nvSpPr>
          <p:cNvPr id="13" name="Content Placeholder 10"/>
          <p:cNvSpPr txBox="1">
            <a:spLocks/>
          </p:cNvSpPr>
          <p:nvPr/>
        </p:nvSpPr>
        <p:spPr>
          <a:xfrm>
            <a:off x="5422" y="2426081"/>
            <a:ext cx="5044099" cy="1589579"/>
          </a:xfrm>
          <a:prstGeom prst="rect">
            <a:avLst/>
          </a:prstGeom>
        </p:spPr>
        <p:txBody>
          <a:bodyPr vert="horz">
            <a:noAutofit/>
          </a:bodyPr>
          <a:lstStyle>
            <a:lvl1pPr marL="49377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Arial"/>
              <a:buChar char="•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25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2708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5316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0492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None/>
            </a:pPr>
            <a:endParaRPr lang="en-US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en-US" sz="2400" dirty="0" smtClean="0">
                <a:latin typeface="Calibri" panose="020F0502020204030204" pitchFamily="34" charset="0"/>
              </a:rPr>
              <a:t>Point 1 (ATLAS) </a:t>
            </a:r>
            <a:r>
              <a:rPr lang="en-US" sz="2400" b="1" dirty="0" smtClean="0">
                <a:latin typeface="Calibri" panose="020F0502020204030204" pitchFamily="34" charset="0"/>
              </a:rPr>
              <a:t>Switzerland</a:t>
            </a:r>
          </a:p>
          <a:p>
            <a:pPr marL="36576" indent="0">
              <a:buNone/>
            </a:pPr>
            <a:r>
              <a:rPr lang="en-US" sz="2400" dirty="0" smtClean="0">
                <a:latin typeface="Calibri" panose="020F0502020204030204" pitchFamily="34" charset="0"/>
              </a:rPr>
              <a:t>Surface Infrastructure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endParaRPr lang="en-GB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3302757" y="3220871"/>
            <a:ext cx="5383819" cy="2789514"/>
            <a:chOff x="3302757" y="3220871"/>
            <a:chExt cx="5383819" cy="278951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88" t="39751" r="68035" b="23765"/>
            <a:stretch/>
          </p:blipFill>
          <p:spPr>
            <a:xfrm>
              <a:off x="3302757" y="3220871"/>
              <a:ext cx="3092503" cy="233527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103943" y="5641053"/>
              <a:ext cx="4582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Courtesy of M. Poehler – September 2017</a:t>
              </a:r>
              <a:endParaRPr lang="en-GB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8663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From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LHC to HL-LHC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3261" y="925426"/>
            <a:ext cx="10969139" cy="6938706"/>
          </a:xfrm>
          <a:noFill/>
        </p:spPr>
        <p:txBody>
          <a:bodyPr>
            <a:normAutofit/>
          </a:bodyPr>
          <a:lstStyle/>
          <a:p>
            <a:endParaRPr lang="fr-CH" dirty="0"/>
          </a:p>
          <a:p>
            <a:endParaRPr lang="fr-CH" dirty="0" smtClean="0"/>
          </a:p>
          <a:p>
            <a:pPr marL="36576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4286" r="19841" b="26896"/>
          <a:stretch/>
        </p:blipFill>
        <p:spPr>
          <a:xfrm>
            <a:off x="2815469" y="925426"/>
            <a:ext cx="9376531" cy="5081814"/>
          </a:xfrm>
          <a:prstGeom prst="rect">
            <a:avLst/>
          </a:prstGeom>
        </p:spPr>
      </p:pic>
      <p:sp>
        <p:nvSpPr>
          <p:cNvPr id="14" name="Content Placeholder 10"/>
          <p:cNvSpPr txBox="1">
            <a:spLocks/>
          </p:cNvSpPr>
          <p:nvPr/>
        </p:nvSpPr>
        <p:spPr>
          <a:xfrm>
            <a:off x="440850" y="4985975"/>
            <a:ext cx="5044099" cy="1589579"/>
          </a:xfrm>
          <a:prstGeom prst="rect">
            <a:avLst/>
          </a:prstGeom>
        </p:spPr>
        <p:txBody>
          <a:bodyPr vert="horz">
            <a:noAutofit/>
          </a:bodyPr>
          <a:lstStyle>
            <a:lvl1pPr marL="49377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Arial"/>
              <a:buChar char="•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25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2708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5316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0492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None/>
            </a:pPr>
            <a:endParaRPr lang="en-US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en-US" sz="2400" dirty="0" smtClean="0">
                <a:latin typeface="Calibri" panose="020F0502020204030204" pitchFamily="34" charset="0"/>
              </a:rPr>
              <a:t>Point 1 (ATLAS)</a:t>
            </a:r>
            <a:endParaRPr lang="en-US" sz="24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1477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From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LHC to HL-LHC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3261" y="925426"/>
            <a:ext cx="10969139" cy="6938706"/>
          </a:xfrm>
          <a:noFill/>
        </p:spPr>
        <p:txBody>
          <a:bodyPr>
            <a:normAutofit/>
          </a:bodyPr>
          <a:lstStyle/>
          <a:p>
            <a:endParaRPr lang="fr-CH" dirty="0"/>
          </a:p>
          <a:p>
            <a:endParaRPr lang="fr-CH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2" name="Content Placeholder 10"/>
          <p:cNvSpPr txBox="1">
            <a:spLocks/>
          </p:cNvSpPr>
          <p:nvPr/>
        </p:nvSpPr>
        <p:spPr>
          <a:xfrm>
            <a:off x="5422" y="2459305"/>
            <a:ext cx="5044099" cy="1589579"/>
          </a:xfrm>
          <a:prstGeom prst="rect">
            <a:avLst/>
          </a:prstGeom>
        </p:spPr>
        <p:txBody>
          <a:bodyPr vert="horz">
            <a:noAutofit/>
          </a:bodyPr>
          <a:lstStyle>
            <a:lvl1pPr marL="49377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Arial"/>
              <a:buChar char="•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25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2708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5316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0492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None/>
            </a:pPr>
            <a:endParaRPr lang="en-US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en-US" sz="2400" dirty="0" smtClean="0">
                <a:latin typeface="Calibri" panose="020F0502020204030204" pitchFamily="34" charset="0"/>
              </a:rPr>
              <a:t>Point 5 (CMS) </a:t>
            </a:r>
            <a:r>
              <a:rPr lang="en-US" sz="2400" b="1" dirty="0" smtClean="0">
                <a:latin typeface="Calibri" panose="020F0502020204030204" pitchFamily="34" charset="0"/>
              </a:rPr>
              <a:t>France</a:t>
            </a:r>
          </a:p>
          <a:p>
            <a:pPr marL="36576" indent="0">
              <a:buNone/>
            </a:pPr>
            <a:r>
              <a:rPr lang="en-US" sz="2400" dirty="0" smtClean="0">
                <a:latin typeface="Calibri" panose="020F0502020204030204" pitchFamily="34" charset="0"/>
              </a:rPr>
              <a:t>Surface Infrastructure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endParaRPr lang="en-GB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29" t="14942" r="22811" b="22173"/>
          <a:stretch/>
        </p:blipFill>
        <p:spPr>
          <a:xfrm>
            <a:off x="5926717" y="1455691"/>
            <a:ext cx="3980748" cy="265383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6663905" y="3312851"/>
            <a:ext cx="5265601" cy="2085510"/>
            <a:chOff x="6663905" y="3312851"/>
            <a:chExt cx="5265601" cy="208551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1443" t="48375" r="19304" b="11161"/>
            <a:stretch/>
          </p:blipFill>
          <p:spPr>
            <a:xfrm>
              <a:off x="6663905" y="3312851"/>
              <a:ext cx="3799627" cy="175589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346873" y="5029029"/>
              <a:ext cx="4582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Courtesy of M. Poehler – September 2017</a:t>
              </a:r>
              <a:endParaRPr lang="en-GB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0365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From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LHC to HL-LHC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3261" y="925426"/>
            <a:ext cx="10969139" cy="6938706"/>
          </a:xfrm>
          <a:noFill/>
        </p:spPr>
        <p:txBody>
          <a:bodyPr>
            <a:normAutofit/>
          </a:bodyPr>
          <a:lstStyle/>
          <a:p>
            <a:endParaRPr lang="fr-CH" dirty="0"/>
          </a:p>
          <a:p>
            <a:endParaRPr lang="fr-CH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7411" t="1652" b="18484"/>
          <a:stretch/>
        </p:blipFill>
        <p:spPr>
          <a:xfrm>
            <a:off x="4513943" y="90169"/>
            <a:ext cx="7678057" cy="5920215"/>
          </a:xfrm>
          <a:prstGeom prst="rect">
            <a:avLst/>
          </a:prstGeom>
        </p:spPr>
      </p:pic>
      <p:sp>
        <p:nvSpPr>
          <p:cNvPr id="15" name="Content Placeholder 10"/>
          <p:cNvSpPr txBox="1">
            <a:spLocks/>
          </p:cNvSpPr>
          <p:nvPr/>
        </p:nvSpPr>
        <p:spPr>
          <a:xfrm>
            <a:off x="1050070" y="5026914"/>
            <a:ext cx="5044099" cy="1122197"/>
          </a:xfrm>
          <a:prstGeom prst="rect">
            <a:avLst/>
          </a:prstGeom>
        </p:spPr>
        <p:txBody>
          <a:bodyPr vert="horz">
            <a:noAutofit/>
          </a:bodyPr>
          <a:lstStyle>
            <a:lvl1pPr marL="49377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Arial"/>
              <a:buChar char="•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25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2708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5316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0492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None/>
            </a:pPr>
            <a:endParaRPr lang="en-US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en-US" sz="2400" dirty="0" smtClean="0">
                <a:latin typeface="Calibri" panose="020F0502020204030204" pitchFamily="34" charset="0"/>
              </a:rPr>
              <a:t>Point 5 (CMS)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6965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From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LHC to HL-LHC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3261" y="925426"/>
            <a:ext cx="10969139" cy="6938706"/>
          </a:xfrm>
          <a:noFill/>
        </p:spPr>
        <p:txBody>
          <a:bodyPr>
            <a:normAutofit/>
          </a:bodyPr>
          <a:lstStyle/>
          <a:p>
            <a:endParaRPr lang="fr-CH" dirty="0"/>
          </a:p>
          <a:p>
            <a:endParaRPr lang="fr-CH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92" t="19586" r="3632" b="15274"/>
          <a:stretch/>
        </p:blipFill>
        <p:spPr>
          <a:xfrm>
            <a:off x="661532" y="1405719"/>
            <a:ext cx="10713493" cy="414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89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What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are the local </a:t>
            </a:r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environmental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constraints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?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3261" y="1069848"/>
            <a:ext cx="10969139" cy="5041097"/>
          </a:xfrm>
          <a:noFill/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Point 1 –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next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to Meyrin site -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Switzerland</a:t>
            </a:r>
            <a:endParaRPr lang="fr-CH" sz="24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72" t="9493" r="10176" b="11911"/>
          <a:stretch/>
        </p:blipFill>
        <p:spPr>
          <a:xfrm>
            <a:off x="1663945" y="1462538"/>
            <a:ext cx="8860445" cy="45521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23" t="14505" r="11491" b="10662"/>
          <a:stretch/>
        </p:blipFill>
        <p:spPr>
          <a:xfrm>
            <a:off x="1889075" y="1539857"/>
            <a:ext cx="8739202" cy="43592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97645"/>
            <a:ext cx="6758019" cy="45053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918" y="1497645"/>
            <a:ext cx="6019880" cy="451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9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What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are the local </a:t>
            </a:r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environmental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constraints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?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3261" y="1069848"/>
            <a:ext cx="10969139" cy="5041097"/>
          </a:xfrm>
          <a:noFill/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Point 5 – France</a:t>
            </a: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3742" y="1245930"/>
            <a:ext cx="6005949" cy="45044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87" r="14204" b="25889"/>
          <a:stretch/>
        </p:blipFill>
        <p:spPr>
          <a:xfrm>
            <a:off x="2848087" y="1173936"/>
            <a:ext cx="7363968" cy="46428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5" t="10741" r="21052" b="10741"/>
          <a:stretch/>
        </p:blipFill>
        <p:spPr>
          <a:xfrm>
            <a:off x="2839525" y="1173936"/>
            <a:ext cx="7928775" cy="474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83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Environmental issues of </a:t>
            </a:r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concern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?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3261" y="680020"/>
            <a:ext cx="10969139" cy="5430925"/>
          </a:xfrm>
          <a:noFill/>
        </p:spPr>
        <p:txBody>
          <a:bodyPr>
            <a:normAutofit/>
          </a:bodyPr>
          <a:lstStyle/>
          <a:p>
            <a:pPr marL="36576" indent="0">
              <a:buNone/>
            </a:pPr>
            <a:endParaRPr lang="fr-CH" sz="24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Two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large civil-engineering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worksites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:</a:t>
            </a: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In total about </a:t>
            </a: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174’000 m</a:t>
            </a:r>
            <a:r>
              <a:rPr lang="en-GB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3</a:t>
            </a:r>
            <a:r>
              <a:rPr lang="en-GB" sz="2400" b="1" dirty="0" smtClean="0">
                <a:latin typeface="Calibri" panose="020F0502020204030204" pitchFamily="34" charset="0"/>
              </a:rPr>
              <a:t> </a:t>
            </a:r>
            <a:r>
              <a:rPr lang="en-GB" sz="2400" dirty="0" smtClean="0">
                <a:latin typeface="Calibri" panose="020F0502020204030204" pitchFamily="34" charset="0"/>
              </a:rPr>
              <a:t>of excavation material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Topsoil</a:t>
            </a:r>
            <a:r>
              <a:rPr lang="en-GB" sz="2400" dirty="0" smtClean="0">
                <a:latin typeface="Calibri" panose="020F0502020204030204" pitchFamily="34" charset="0"/>
              </a:rPr>
              <a:t> management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Dust</a:t>
            </a:r>
          </a:p>
          <a:p>
            <a:pPr marL="36576" indent="0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Emissions of </a:t>
            </a: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fine particles</a:t>
            </a:r>
          </a:p>
          <a:p>
            <a:pPr marL="36576" indent="0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Water/Soil protection: significant </a:t>
            </a: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concreting…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Effluent water</a:t>
            </a: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Storage/handling</a:t>
            </a:r>
            <a:r>
              <a:rPr lang="en-GB" sz="2400" dirty="0" smtClean="0">
                <a:latin typeface="Calibri" panose="020F0502020204030204" pitchFamily="34" charset="0"/>
              </a:rPr>
              <a:t> of oil/corrosive agents/solvents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Waste</a:t>
            </a:r>
            <a:r>
              <a:rPr lang="en-GB" sz="2400" b="1" dirty="0" smtClean="0">
                <a:latin typeface="Calibri" panose="020F0502020204030204" pitchFamily="34" charset="0"/>
              </a:rPr>
              <a:t> 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Noise</a:t>
            </a: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3302" y="1135822"/>
            <a:ext cx="4373551" cy="448120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7733" y="57572"/>
            <a:ext cx="4478451" cy="591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15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Environmental issues of </a:t>
            </a:r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concern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?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3261" y="707078"/>
            <a:ext cx="10969139" cy="5430925"/>
          </a:xfrm>
          <a:noFill/>
        </p:spPr>
        <p:txBody>
          <a:bodyPr>
            <a:normAutofit fontScale="92500" lnSpcReduction="10000"/>
          </a:bodyPr>
          <a:lstStyle/>
          <a:p>
            <a:pPr marL="36576" indent="0">
              <a:buNone/>
            </a:pPr>
            <a:endParaRPr lang="fr-CH" sz="24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Two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large civil-engineering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worksites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:</a:t>
            </a: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Civil-engineering </a:t>
            </a: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technical specifications </a:t>
            </a:r>
            <a:r>
              <a:rPr lang="en-GB" sz="2400" dirty="0" smtClean="0">
                <a:latin typeface="Calibri" panose="020F0502020204030204" pitchFamily="34" charset="0"/>
              </a:rPr>
              <a:t>were reviewed by the CERN HSE Unit – environmental requirements in France and in Switzerland applicable to the civil-engineering and to the design of surface buildings and linked infrastructure were included.</a:t>
            </a:r>
          </a:p>
          <a:p>
            <a:pPr marL="36576" indent="0">
              <a:buNone/>
            </a:pPr>
            <a:endParaRPr lang="en-GB" sz="9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Planned Organization:</a:t>
            </a:r>
          </a:p>
          <a:p>
            <a:pPr marL="36576" indent="0">
              <a:buNone/>
            </a:pPr>
            <a:endParaRPr lang="en-GB" sz="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Environmental manager </a:t>
            </a:r>
            <a:r>
              <a:rPr lang="en-GB" sz="2400" dirty="0" smtClean="0">
                <a:latin typeface="Calibri" panose="020F0502020204030204" pitchFamily="34" charset="0"/>
              </a:rPr>
              <a:t>on each worksite – under the responsibility of the civil-engineering contractor;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Safety coordinator </a:t>
            </a:r>
            <a:r>
              <a:rPr lang="en-GB" sz="2400" dirty="0" smtClean="0">
                <a:latin typeface="Calibri" panose="020F0502020204030204" pitchFamily="34" charset="0"/>
              </a:rPr>
              <a:t>for each worksite – edits the Safety coordination plan that the civil-engineering contractor shall follow (incl. follow-up of environmental issues such as storage/handling of chemicals, waste, effluent water);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HSE Environment Services </a:t>
            </a:r>
            <a:r>
              <a:rPr lang="en-GB" sz="2400" dirty="0" smtClean="0">
                <a:latin typeface="Calibri" panose="020F0502020204030204" pitchFamily="34" charset="0"/>
              </a:rPr>
              <a:t>will periodically check effluent water and may carry out some visits on worksites with the Safety coordinator or CERN representative(s) of the worksites.</a:t>
            </a:r>
          </a:p>
          <a:p>
            <a:pPr marL="36576" indent="0">
              <a:buNone/>
            </a:pPr>
            <a:endParaRPr lang="en-GB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61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Environmental issues of </a:t>
            </a:r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concern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?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09599" y="561532"/>
            <a:ext cx="5719341" cy="6938706"/>
          </a:xfrm>
          <a:noFill/>
        </p:spPr>
        <p:txBody>
          <a:bodyPr>
            <a:normAutofit/>
          </a:bodyPr>
          <a:lstStyle/>
          <a:p>
            <a:pPr marL="36576" indent="0">
              <a:buNone/>
            </a:pPr>
            <a:endParaRPr lang="fr-CH" dirty="0" smtClean="0"/>
          </a:p>
          <a:p>
            <a:pPr marL="36576" indent="0">
              <a:buNone/>
            </a:pP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Operation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of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additional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industrial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infrastructure:</a:t>
            </a:r>
          </a:p>
          <a:p>
            <a:pPr marL="36576" indent="0">
              <a:buNone/>
            </a:pPr>
            <a:endParaRPr lang="fr-CH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Cooling towers </a:t>
            </a:r>
            <a:r>
              <a:rPr lang="en-GB" sz="2400" dirty="0" smtClean="0">
                <a:latin typeface="Calibri" panose="020F0502020204030204" pitchFamily="34" charset="0"/>
              </a:rPr>
              <a:t>(3 x 5 MW on each site, incl. 1 tonne of chemicals, ~ 60’000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GB" sz="2400" dirty="0" smtClean="0">
                <a:latin typeface="Calibri" panose="020F0502020204030204" pitchFamily="34" charset="0"/>
              </a:rPr>
              <a:t>m</a:t>
            </a:r>
            <a:r>
              <a:rPr lang="en-GB" sz="2400" baseline="30000" dirty="0" smtClean="0">
                <a:latin typeface="Calibri" panose="020F0502020204030204" pitchFamily="34" charset="0"/>
              </a:rPr>
              <a:t>3</a:t>
            </a:r>
            <a:r>
              <a:rPr lang="en-GB" sz="2400" dirty="0" smtClean="0">
                <a:latin typeface="Calibri" panose="020F0502020204030204" pitchFamily="34" charset="0"/>
              </a:rPr>
              <a:t> effluent water discharged annually into Nant </a:t>
            </a:r>
            <a:r>
              <a:rPr lang="en-GB" sz="2400" dirty="0" err="1" smtClean="0">
                <a:latin typeface="Calibri" panose="020F0502020204030204" pitchFamily="34" charset="0"/>
              </a:rPr>
              <a:t>d’Avril</a:t>
            </a:r>
            <a:r>
              <a:rPr lang="en-GB" sz="2400" dirty="0" smtClean="0">
                <a:latin typeface="Calibri" panose="020F0502020204030204" pitchFamily="34" charset="0"/>
              </a:rPr>
              <a:t>)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Power supply equipment </a:t>
            </a:r>
            <a:r>
              <a:rPr lang="en-GB" sz="2400" dirty="0" smtClean="0">
                <a:latin typeface="Calibri" panose="020F0502020204030204" pitchFamily="34" charset="0"/>
              </a:rPr>
              <a:t>= oil transformers (20 tonnes on each site)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Helium compressors </a:t>
            </a:r>
            <a:r>
              <a:rPr lang="en-GB" sz="2400" dirty="0" smtClean="0">
                <a:latin typeface="Calibri" panose="020F0502020204030204" pitchFamily="34" charset="0"/>
              </a:rPr>
              <a:t>(4.9 tonnes of lubricant oil on each site)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Air conditioning units </a:t>
            </a:r>
            <a:r>
              <a:rPr lang="en-GB" sz="2400" dirty="0" smtClean="0">
                <a:latin typeface="Calibri" panose="020F0502020204030204" pitchFamily="34" charset="0"/>
              </a:rPr>
              <a:t>(tunnel – 0.6 tonnes of HFC on each site)</a:t>
            </a: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984769" y="1299759"/>
            <a:ext cx="4440268" cy="4237296"/>
            <a:chOff x="5498428" y="916349"/>
            <a:chExt cx="6506270" cy="508518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8215" t="9641" r="35408" b="8440"/>
            <a:stretch/>
          </p:blipFill>
          <p:spPr>
            <a:xfrm>
              <a:off x="5498428" y="916350"/>
              <a:ext cx="5654351" cy="5085183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8189" t="20760" r="35408" b="8441"/>
            <a:stretch/>
          </p:blipFill>
          <p:spPr>
            <a:xfrm>
              <a:off x="10004836" y="916349"/>
              <a:ext cx="1999862" cy="4394945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0696" t="30995" r="40423" b="39685"/>
          <a:stretch/>
        </p:blipFill>
        <p:spPr>
          <a:xfrm>
            <a:off x="6577951" y="2105431"/>
            <a:ext cx="5281685" cy="30161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9864" y="2047622"/>
            <a:ext cx="5902502" cy="355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8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Environmental issues of </a:t>
            </a:r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concern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?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09599" y="561532"/>
            <a:ext cx="5719341" cy="6938706"/>
          </a:xfrm>
          <a:noFill/>
        </p:spPr>
        <p:txBody>
          <a:bodyPr>
            <a:normAutofit/>
          </a:bodyPr>
          <a:lstStyle/>
          <a:p>
            <a:pPr marL="36576" indent="0">
              <a:buNone/>
            </a:pPr>
            <a:endParaRPr lang="fr-CH" dirty="0" smtClean="0"/>
          </a:p>
          <a:p>
            <a:pPr marL="36576" indent="0">
              <a:buNone/>
            </a:pPr>
            <a:r>
              <a:rPr lang="en-GB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Operation of additional industrial infrastructure:</a:t>
            </a:r>
          </a:p>
          <a:p>
            <a:pPr marL="36576" indent="0">
              <a:buNone/>
            </a:pPr>
            <a:endParaRPr lang="en-GB" sz="1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Cooling towers </a:t>
            </a:r>
          </a:p>
          <a:p>
            <a:pPr marL="36576" indent="0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On-going studies to reduce by 80% the effluent water + discharge into public sewage water plant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Power supply equipment &amp; 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Helium compressors </a:t>
            </a:r>
          </a:p>
          <a:p>
            <a:pPr marL="36576" indent="0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Special care to on-site oil/</a:t>
            </a:r>
            <a:r>
              <a:rPr lang="en-GB" sz="2400" dirty="0" err="1" smtClean="0">
                <a:latin typeface="Calibri" panose="020F0502020204030204" pitchFamily="34" charset="0"/>
              </a:rPr>
              <a:t>Breox</a:t>
            </a:r>
            <a:r>
              <a:rPr lang="en-GB" sz="2400" dirty="0" smtClean="0">
                <a:latin typeface="Calibri" panose="020F0502020204030204" pitchFamily="34" charset="0"/>
              </a:rPr>
              <a:t> retention</a:t>
            </a:r>
          </a:p>
          <a:p>
            <a:pPr marL="36576" indent="0">
              <a:buNone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Air conditioning unit</a:t>
            </a:r>
            <a:endParaRPr lang="en-GB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Qualified personnel + emission register</a:t>
            </a: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pPr marL="36576" indent="0">
              <a:buNone/>
            </a:pPr>
            <a:endParaRPr lang="fr-CH" sz="2400" dirty="0" smtClean="0"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51899" t="31964" r="4496" b="18218"/>
          <a:stretch/>
        </p:blipFill>
        <p:spPr>
          <a:xfrm>
            <a:off x="5986833" y="1848270"/>
            <a:ext cx="5955997" cy="38277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7718" y="1443082"/>
            <a:ext cx="5474682" cy="409686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2306" y="1860323"/>
            <a:ext cx="6517773" cy="280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4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Environmental issues of </a:t>
            </a:r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concern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?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09599" y="561532"/>
            <a:ext cx="11277601" cy="6938706"/>
          </a:xfrm>
          <a:noFill/>
        </p:spPr>
        <p:txBody>
          <a:bodyPr>
            <a:normAutofit/>
          </a:bodyPr>
          <a:lstStyle/>
          <a:p>
            <a:pPr marL="36576" indent="0">
              <a:buNone/>
            </a:pPr>
            <a:endParaRPr lang="fr-CH" dirty="0" smtClean="0"/>
          </a:p>
          <a:p>
            <a:pPr marL="36576" indent="0">
              <a:buNone/>
            </a:pP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Operation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of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additional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industrial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infrastructure:</a:t>
            </a:r>
          </a:p>
          <a:p>
            <a:pPr marL="36576" indent="0">
              <a:buNone/>
            </a:pPr>
            <a:endParaRPr lang="fr-CH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fr-CH" sz="2400" dirty="0" smtClean="0">
                <a:latin typeface="Calibri" panose="020F0502020204030204" pitchFamily="34" charset="0"/>
              </a:rPr>
              <a:t>Noise in the </a:t>
            </a:r>
            <a:r>
              <a:rPr lang="fr-CH" sz="2400" dirty="0" err="1" smtClean="0">
                <a:latin typeface="Calibri" panose="020F0502020204030204" pitchFamily="34" charset="0"/>
              </a:rPr>
              <a:t>environment</a:t>
            </a:r>
            <a:r>
              <a:rPr lang="fr-CH" sz="2400" dirty="0" smtClean="0">
                <a:latin typeface="Calibri" panose="020F0502020204030204" pitchFamily="34" charset="0"/>
              </a:rPr>
              <a:t> (</a:t>
            </a:r>
            <a:r>
              <a:rPr lang="fr-CH" sz="2400" dirty="0" err="1" smtClean="0">
                <a:latin typeface="Calibri" panose="020F0502020204030204" pitchFamily="34" charset="0"/>
              </a:rPr>
              <a:t>preliminary</a:t>
            </a:r>
            <a:r>
              <a:rPr lang="fr-CH" sz="2400" dirty="0" smtClean="0">
                <a:latin typeface="Calibri" panose="020F0502020204030204" pitchFamily="34" charset="0"/>
              </a:rPr>
              <a:t> </a:t>
            </a:r>
            <a:r>
              <a:rPr lang="fr-CH" sz="2400" dirty="0" err="1" smtClean="0">
                <a:latin typeface="Calibri" panose="020F0502020204030204" pitchFamily="34" charset="0"/>
              </a:rPr>
              <a:t>results</a:t>
            </a:r>
            <a:r>
              <a:rPr lang="fr-CH" sz="2400" dirty="0" smtClean="0">
                <a:latin typeface="Calibri" panose="020F0502020204030204" pitchFamily="34" charset="0"/>
              </a:rPr>
              <a:t>)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0051" b="14083"/>
          <a:stretch/>
        </p:blipFill>
        <p:spPr>
          <a:xfrm>
            <a:off x="311887" y="386633"/>
            <a:ext cx="11873023" cy="506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80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Environmental issues of </a:t>
            </a:r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concern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?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09599" y="561532"/>
            <a:ext cx="11277601" cy="6938706"/>
          </a:xfrm>
          <a:noFill/>
        </p:spPr>
        <p:txBody>
          <a:bodyPr>
            <a:normAutofit/>
          </a:bodyPr>
          <a:lstStyle/>
          <a:p>
            <a:pPr marL="36576" indent="0">
              <a:buNone/>
            </a:pPr>
            <a:endParaRPr lang="fr-CH" dirty="0" smtClean="0"/>
          </a:p>
          <a:p>
            <a:pPr marL="36576" indent="0">
              <a:buNone/>
            </a:pP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Operation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of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additional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industrial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infrastructure:</a:t>
            </a:r>
          </a:p>
          <a:p>
            <a:pPr marL="36576" indent="0">
              <a:buNone/>
            </a:pPr>
            <a:endParaRPr lang="fr-CH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fr-CH" sz="2400" dirty="0" smtClean="0">
                <a:latin typeface="Calibri" panose="020F0502020204030204" pitchFamily="34" charset="0"/>
              </a:rPr>
              <a:t>Noise in the </a:t>
            </a:r>
            <a:r>
              <a:rPr lang="fr-CH" sz="2400" dirty="0" err="1" smtClean="0">
                <a:latin typeface="Calibri" panose="020F0502020204030204" pitchFamily="34" charset="0"/>
              </a:rPr>
              <a:t>environment</a:t>
            </a:r>
            <a:r>
              <a:rPr lang="fr-CH" sz="2400" dirty="0" smtClean="0">
                <a:latin typeface="Calibri" panose="020F0502020204030204" pitchFamily="34" charset="0"/>
              </a:rPr>
              <a:t> = no </a:t>
            </a:r>
            <a:r>
              <a:rPr lang="fr-CH" sz="2400" dirty="0" err="1" smtClean="0">
                <a:latin typeface="Calibri" panose="020F0502020204030204" pitchFamily="34" charset="0"/>
              </a:rPr>
              <a:t>expected</a:t>
            </a:r>
            <a:r>
              <a:rPr lang="fr-CH" sz="2400" dirty="0" smtClean="0">
                <a:latin typeface="Calibri" panose="020F0502020204030204" pitchFamily="34" charset="0"/>
              </a:rPr>
              <a:t> change (</a:t>
            </a:r>
            <a:r>
              <a:rPr lang="fr-CH" sz="2400" dirty="0" err="1" smtClean="0">
                <a:latin typeface="Calibri" panose="020F0502020204030204" pitchFamily="34" charset="0"/>
              </a:rPr>
              <a:t>preliminary</a:t>
            </a:r>
            <a:r>
              <a:rPr lang="fr-CH" sz="2400" dirty="0" smtClean="0">
                <a:latin typeface="Calibri" panose="020F0502020204030204" pitchFamily="34" charset="0"/>
              </a:rPr>
              <a:t> </a:t>
            </a:r>
            <a:r>
              <a:rPr lang="fr-CH" sz="2400" dirty="0" err="1" smtClean="0">
                <a:latin typeface="Calibri" panose="020F0502020204030204" pitchFamily="34" charset="0"/>
              </a:rPr>
              <a:t>results</a:t>
            </a:r>
            <a:r>
              <a:rPr lang="fr-CH" sz="2400" dirty="0" smtClean="0">
                <a:latin typeface="Calibri" panose="020F0502020204030204" pitchFamily="34" charset="0"/>
              </a:rPr>
              <a:t>)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086" t="9845" r="9845" b="8501"/>
          <a:stretch/>
        </p:blipFill>
        <p:spPr>
          <a:xfrm>
            <a:off x="376522" y="233493"/>
            <a:ext cx="11100390" cy="572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52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Environmental issues of </a:t>
            </a:r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concern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?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09599" y="561532"/>
            <a:ext cx="5719341" cy="6938706"/>
          </a:xfrm>
          <a:noFill/>
        </p:spPr>
        <p:txBody>
          <a:bodyPr>
            <a:normAutofit/>
          </a:bodyPr>
          <a:lstStyle/>
          <a:p>
            <a:pPr marL="36576" indent="0">
              <a:buNone/>
            </a:pPr>
            <a:endParaRPr lang="fr-CH" dirty="0" smtClean="0"/>
          </a:p>
          <a:p>
            <a:pPr marL="36576" indent="0">
              <a:buNone/>
            </a:pPr>
            <a:r>
              <a:rPr lang="en-GB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Operation of HL-LHC – ionizing radiation</a:t>
            </a:r>
          </a:p>
          <a:p>
            <a:pPr marL="36576" indent="0">
              <a:buNone/>
            </a:pPr>
            <a:endParaRPr lang="fr-CH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6576" indent="0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At point 1 and point 5, the annual dose received by members of the public is expected to stay </a:t>
            </a:r>
            <a:r>
              <a:rPr lang="en-GB" sz="2400" dirty="0" smtClean="0">
                <a:latin typeface="Calibri" panose="020F0502020204030204" pitchFamily="34" charset="0"/>
                <a:sym typeface="Symbol" panose="05050102010706020507" pitchFamily="18" charset="2"/>
              </a:rPr>
              <a:t> 1</a:t>
            </a:r>
            <a:r>
              <a:rPr lang="en-GB" sz="2400" dirty="0" smtClean="0">
                <a:latin typeface="Calibri" panose="020F0502020204030204" pitchFamily="34" charset="0"/>
              </a:rPr>
              <a:t>µSv.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60257"/>
            <a:ext cx="12193057" cy="22983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062" t="21628" r="23450" b="5608"/>
          <a:stretch/>
        </p:blipFill>
        <p:spPr>
          <a:xfrm>
            <a:off x="7374137" y="59262"/>
            <a:ext cx="4544844" cy="347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1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Environmental issues of </a:t>
            </a:r>
            <a:r>
              <a:rPr lang="fr-CH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concern</a:t>
            </a:r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?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09599" y="561532"/>
            <a:ext cx="7747592" cy="6938706"/>
          </a:xfrm>
          <a:noFill/>
        </p:spPr>
        <p:txBody>
          <a:bodyPr>
            <a:normAutofit/>
          </a:bodyPr>
          <a:lstStyle/>
          <a:p>
            <a:pPr marL="36576" indent="0">
              <a:buNone/>
            </a:pPr>
            <a:endParaRPr lang="fr-CH" dirty="0" smtClean="0"/>
          </a:p>
          <a:p>
            <a:pPr marL="36576" indent="0">
              <a:buNone/>
            </a:pP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Operation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of HL-LHC –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electricity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consumption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= + 15%</a:t>
            </a:r>
          </a:p>
          <a:p>
            <a:pPr marL="36576" indent="0">
              <a:buNone/>
            </a:pPr>
            <a:endParaRPr lang="fr-CH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09600" y="367767"/>
            <a:ext cx="9488559" cy="5221876"/>
            <a:chOff x="609598" y="448870"/>
            <a:chExt cx="9488559" cy="522187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969" t="2403" r="13915" b="8734"/>
            <a:stretch/>
          </p:blipFill>
          <p:spPr>
            <a:xfrm>
              <a:off x="609598" y="448870"/>
              <a:ext cx="6887790" cy="491030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771816" y="5332192"/>
              <a:ext cx="4326341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1600" i="1" dirty="0" smtClean="0"/>
                <a:t>Courtesy of S. Claudet – September 2017</a:t>
              </a:r>
              <a:endParaRPr lang="en-GB" sz="16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1531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Conclusion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09599" y="561532"/>
            <a:ext cx="7747592" cy="6938706"/>
          </a:xfrm>
          <a:noFill/>
        </p:spPr>
        <p:txBody>
          <a:bodyPr>
            <a:normAutofit/>
          </a:bodyPr>
          <a:lstStyle/>
          <a:p>
            <a:pPr marL="36576" indent="0">
              <a:buNone/>
            </a:pPr>
            <a:endParaRPr lang="fr-CH" dirty="0" smtClean="0"/>
          </a:p>
          <a:p>
            <a:pPr marL="36576" indent="0">
              <a:buNone/>
            </a:pPr>
            <a:endParaRPr lang="fr-CH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2" name="Content Placeholder 10"/>
          <p:cNvSpPr txBox="1">
            <a:spLocks/>
          </p:cNvSpPr>
          <p:nvPr/>
        </p:nvSpPr>
        <p:spPr>
          <a:xfrm>
            <a:off x="609599" y="561532"/>
            <a:ext cx="5719341" cy="6938706"/>
          </a:xfrm>
          <a:prstGeom prst="rect">
            <a:avLst/>
          </a:prstGeom>
          <a:noFill/>
        </p:spPr>
        <p:txBody>
          <a:bodyPr vert="horz">
            <a:normAutofit/>
          </a:bodyPr>
          <a:lstStyle>
            <a:lvl1pPr marL="49377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Arial"/>
              <a:buChar char="•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25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2708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5316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0492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Font typeface="Arial"/>
              <a:buNone/>
            </a:pPr>
            <a:endParaRPr lang="fr-CH" dirty="0" smtClean="0"/>
          </a:p>
          <a:p>
            <a:pPr marL="36576" indent="0">
              <a:buFont typeface="Arial"/>
              <a:buNone/>
            </a:pP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Challenging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years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fr-CH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ahead</a:t>
            </a:r>
            <a:r>
              <a:rPr lang="fr-CH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!</a:t>
            </a:r>
          </a:p>
          <a:p>
            <a:pPr marL="36576" indent="0">
              <a:buFont typeface="Arial"/>
              <a:buNone/>
            </a:pPr>
            <a:endParaRPr lang="fr-CH" sz="24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755" y="233493"/>
            <a:ext cx="6779340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9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62700"/>
            <a:ext cx="1314450" cy="365125"/>
          </a:xfrm>
        </p:spPr>
        <p:txBody>
          <a:bodyPr/>
          <a:lstStyle/>
          <a:p>
            <a:r>
              <a:rPr lang="en-US" smtClean="0"/>
              <a:t>ITSF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9296400" y="6356350"/>
            <a:ext cx="2895600" cy="365125"/>
          </a:xfrm>
        </p:spPr>
        <p:txBody>
          <a:bodyPr/>
          <a:lstStyle/>
          <a:p>
            <a:r>
              <a:rPr lang="en-US" smtClean="0"/>
              <a:t>EDMS no: 1845922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11690350" y="6356350"/>
            <a:ext cx="501650" cy="365125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48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SE-theme">
  <a:themeElements>
    <a:clrScheme name="CERN 1">
      <a:dk1>
        <a:srgbClr val="0055A0"/>
      </a:dk1>
      <a:lt1>
        <a:sysClr val="window" lastClr="FFFFFF"/>
      </a:lt1>
      <a:dk2>
        <a:srgbClr val="0055A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SE-theme" id="{04A7B553-E2CC-4238-9049-2E53B17F13FC}" vid="{E5AE2F8E-0592-4F73-BE6A-3AC22020F3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HSE-theme</Template>
  <TotalTime>2153</TotalTime>
  <Words>769</Words>
  <Application>Microsoft Office PowerPoint</Application>
  <PresentationFormat>Widescreen</PresentationFormat>
  <Paragraphs>201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Symbol</vt:lpstr>
      <vt:lpstr>Wingdings</vt:lpstr>
      <vt:lpstr>HSE-theme</vt:lpstr>
      <vt:lpstr>From LHC to HL-LHC – overview of the major environmental issues during civil-engineering and operation </vt:lpstr>
      <vt:lpstr>Outline</vt:lpstr>
      <vt:lpstr>CERN and the LHC</vt:lpstr>
      <vt:lpstr>From LHC to HL-LHC</vt:lpstr>
      <vt:lpstr>From LHC to HL-LHC</vt:lpstr>
      <vt:lpstr>From LHC to HL-LHC</vt:lpstr>
      <vt:lpstr>From LHC to HL-LHC</vt:lpstr>
      <vt:lpstr>From LHC to HL-LHC</vt:lpstr>
      <vt:lpstr>From LHC to HL-LHC</vt:lpstr>
      <vt:lpstr>What are the local environmental constraints?</vt:lpstr>
      <vt:lpstr>What are the local environmental constraints?</vt:lpstr>
      <vt:lpstr>Environmental issues of concern ?</vt:lpstr>
      <vt:lpstr>Environmental issues of concern ?</vt:lpstr>
      <vt:lpstr>Environmental issues of concern ?</vt:lpstr>
      <vt:lpstr>Environmental issues of concern ?</vt:lpstr>
      <vt:lpstr>Environmental issues of concern ?</vt:lpstr>
      <vt:lpstr>Environmental issues of concern ?</vt:lpstr>
      <vt:lpstr>Environmental issues of concern ?</vt:lpstr>
      <vt:lpstr>Environmental issues of concern ?</vt:lpstr>
      <vt:lpstr>Conclusion</vt:lpstr>
      <vt:lpstr>PowerPoint Presentation</vt:lpstr>
    </vt:vector>
  </TitlesOfParts>
  <Company>CERN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Rachelle Decreuse-Michaud</dc:creator>
  <cp:lastModifiedBy>Sonja Kleiner</cp:lastModifiedBy>
  <cp:revision>198</cp:revision>
  <dcterms:created xsi:type="dcterms:W3CDTF">2016-06-08T08:25:38Z</dcterms:created>
  <dcterms:modified xsi:type="dcterms:W3CDTF">2017-09-20T13:20:24Z</dcterms:modified>
</cp:coreProperties>
</file>