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6" r:id="rId1"/>
  </p:sldMasterIdLst>
  <p:notesMasterIdLst>
    <p:notesMasterId r:id="rId75"/>
  </p:notesMasterIdLst>
  <p:handoutMasterIdLst>
    <p:handoutMasterId r:id="rId76"/>
  </p:handoutMasterIdLst>
  <p:sldIdLst>
    <p:sldId id="295" r:id="rId2"/>
    <p:sldId id="305" r:id="rId3"/>
    <p:sldId id="346" r:id="rId4"/>
    <p:sldId id="394" r:id="rId5"/>
    <p:sldId id="395" r:id="rId6"/>
    <p:sldId id="348" r:id="rId7"/>
    <p:sldId id="361" r:id="rId8"/>
    <p:sldId id="359" r:id="rId9"/>
    <p:sldId id="379" r:id="rId10"/>
    <p:sldId id="375" r:id="rId11"/>
    <p:sldId id="367" r:id="rId12"/>
    <p:sldId id="370" r:id="rId13"/>
    <p:sldId id="374" r:id="rId14"/>
    <p:sldId id="360" r:id="rId15"/>
    <p:sldId id="378" r:id="rId16"/>
    <p:sldId id="292" r:id="rId17"/>
    <p:sldId id="376" r:id="rId18"/>
    <p:sldId id="380" r:id="rId19"/>
    <p:sldId id="381" r:id="rId20"/>
    <p:sldId id="384" r:id="rId21"/>
    <p:sldId id="385" r:id="rId22"/>
    <p:sldId id="386" r:id="rId23"/>
    <p:sldId id="353" r:id="rId24"/>
    <p:sldId id="349" r:id="rId25"/>
    <p:sldId id="354" r:id="rId26"/>
    <p:sldId id="350" r:id="rId27"/>
    <p:sldId id="355" r:id="rId28"/>
    <p:sldId id="351" r:id="rId29"/>
    <p:sldId id="352" r:id="rId30"/>
    <p:sldId id="356" r:id="rId31"/>
    <p:sldId id="357" r:id="rId32"/>
    <p:sldId id="388" r:id="rId33"/>
    <p:sldId id="377" r:id="rId34"/>
    <p:sldId id="391" r:id="rId35"/>
    <p:sldId id="392" r:id="rId36"/>
    <p:sldId id="393" r:id="rId37"/>
    <p:sldId id="387" r:id="rId38"/>
    <p:sldId id="300" r:id="rId39"/>
    <p:sldId id="301" r:id="rId40"/>
    <p:sldId id="302" r:id="rId41"/>
    <p:sldId id="303" r:id="rId42"/>
    <p:sldId id="314" r:id="rId43"/>
    <p:sldId id="315" r:id="rId44"/>
    <p:sldId id="316" r:id="rId45"/>
    <p:sldId id="317" r:id="rId46"/>
    <p:sldId id="318" r:id="rId47"/>
    <p:sldId id="319" r:id="rId48"/>
    <p:sldId id="320" r:id="rId49"/>
    <p:sldId id="321" r:id="rId50"/>
    <p:sldId id="322" r:id="rId51"/>
    <p:sldId id="323" r:id="rId52"/>
    <p:sldId id="324" r:id="rId53"/>
    <p:sldId id="325" r:id="rId54"/>
    <p:sldId id="326" r:id="rId55"/>
    <p:sldId id="327" r:id="rId56"/>
    <p:sldId id="328" r:id="rId57"/>
    <p:sldId id="329" r:id="rId58"/>
    <p:sldId id="330" r:id="rId59"/>
    <p:sldId id="331" r:id="rId60"/>
    <p:sldId id="332" r:id="rId61"/>
    <p:sldId id="333" r:id="rId62"/>
    <p:sldId id="334" r:id="rId63"/>
    <p:sldId id="335" r:id="rId64"/>
    <p:sldId id="336" r:id="rId65"/>
    <p:sldId id="337" r:id="rId66"/>
    <p:sldId id="338" r:id="rId67"/>
    <p:sldId id="339" r:id="rId68"/>
    <p:sldId id="340" r:id="rId69"/>
    <p:sldId id="341" r:id="rId70"/>
    <p:sldId id="342" r:id="rId71"/>
    <p:sldId id="343" r:id="rId72"/>
    <p:sldId id="344" r:id="rId73"/>
    <p:sldId id="345" r:id="rId7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CFF"/>
    <a:srgbClr val="FFFFFF"/>
    <a:srgbClr val="00A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21"/>
    <p:restoredTop sz="94663"/>
  </p:normalViewPr>
  <p:slideViewPr>
    <p:cSldViewPr snapToGrid="0" snapToObjects="1">
      <p:cViewPr varScale="1">
        <p:scale>
          <a:sx n="82" d="100"/>
          <a:sy n="82" d="100"/>
        </p:scale>
        <p:origin x="192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7" d="100"/>
          <a:sy n="137" d="100"/>
        </p:scale>
        <p:origin x="178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9C03A-79D8-174C-8A65-8B724BE9D7B5}" type="datetimeFigureOut">
              <a:rPr lang="en-US" smtClean="0"/>
              <a:t>6/9/19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49E93-5542-D14B-A07B-05AD65D6EB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204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3967B-E13D-644C-B749-25F5E6C5117C}" type="datetimeFigureOut">
              <a:rPr lang="en-US" smtClean="0"/>
              <a:t>6/9/19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A6A82-C43D-0E45-8BBC-3BA89641B4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46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364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Annika Lennarz - Workshop on Recoil Separators for Nuclear Astrophysics</a:t>
            </a:r>
          </a:p>
        </p:txBody>
      </p:sp>
    </p:spTree>
    <p:extLst>
      <p:ext uri="{BB962C8B-B14F-4D97-AF65-F5344CB8AC3E}">
        <p14:creationId xmlns:p14="http://schemas.microsoft.com/office/powerpoint/2010/main" val="907271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Annika Lennarz - Workshop on Recoil Separators for Nuclear Astrophysics</a:t>
            </a:r>
          </a:p>
        </p:txBody>
      </p:sp>
    </p:spTree>
    <p:extLst>
      <p:ext uri="{BB962C8B-B14F-4D97-AF65-F5344CB8AC3E}">
        <p14:creationId xmlns:p14="http://schemas.microsoft.com/office/powerpoint/2010/main" val="1759542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Annika Lennarz - Workshop on Recoil Separators for Nuclear Astrophysics</a:t>
            </a:r>
          </a:p>
        </p:txBody>
      </p:sp>
    </p:spTree>
    <p:extLst>
      <p:ext uri="{BB962C8B-B14F-4D97-AF65-F5344CB8AC3E}">
        <p14:creationId xmlns:p14="http://schemas.microsoft.com/office/powerpoint/2010/main" val="14501220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93Kr produced with proton beam on UO</a:t>
            </a:r>
            <a:r>
              <a:rPr lang="en-US" baseline="-25000" dirty="0"/>
              <a:t>2</a:t>
            </a:r>
            <a:r>
              <a:rPr lang="en-US" dirty="0"/>
              <a:t> target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59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93Kr produced with proton beam on UO</a:t>
            </a:r>
            <a:r>
              <a:rPr lang="en-US" baseline="-25000" dirty="0"/>
              <a:t>2</a:t>
            </a:r>
            <a:r>
              <a:rPr lang="en-US" dirty="0"/>
              <a:t> target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65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2019-06-09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2019-06-09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681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2019-06-09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032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2019-06-09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2019-06-09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062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52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574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0661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46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365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787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065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0668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185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462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176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934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13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5128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398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896059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215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94195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97925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59840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7673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065897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124815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70101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17789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97145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99446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38488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52085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39267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1516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2323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3669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2640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50479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36687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828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6498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8993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286531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0384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674047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63148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10132" y="205595"/>
            <a:ext cx="10450005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Dr. David Walter</a:t>
            </a:r>
          </a:p>
        </p:txBody>
      </p:sp>
    </p:spTree>
    <p:extLst>
      <p:ext uri="{BB962C8B-B14F-4D97-AF65-F5344CB8AC3E}">
        <p14:creationId xmlns:p14="http://schemas.microsoft.com/office/powerpoint/2010/main" val="29795560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r>
              <a:rPr lang="en-US"/>
              <a:t>Annika Lennarz - Workshop on Recoil Separators for Nuclear Astrophysics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482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86" r:id="rId4"/>
    <p:sldLayoutId id="2147483817" r:id="rId5"/>
    <p:sldLayoutId id="2147483770" r:id="rId6"/>
    <p:sldLayoutId id="2147483784" r:id="rId7"/>
    <p:sldLayoutId id="2147483771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8" r:id="rId18"/>
    <p:sldLayoutId id="2147483818" r:id="rId19"/>
    <p:sldLayoutId id="2147483785" r:id="rId20"/>
    <p:sldLayoutId id="2147483790" r:id="rId21"/>
    <p:sldLayoutId id="2147483791" r:id="rId22"/>
    <p:sldLayoutId id="2147483793" r:id="rId23"/>
    <p:sldLayoutId id="2147483794" r:id="rId24"/>
    <p:sldLayoutId id="2147483795" r:id="rId25"/>
    <p:sldLayoutId id="2147483798" r:id="rId26"/>
    <p:sldLayoutId id="2147483799" r:id="rId27"/>
    <p:sldLayoutId id="2147483800" r:id="rId28"/>
    <p:sldLayoutId id="2147483801" r:id="rId29"/>
    <p:sldLayoutId id="2147483802" r:id="rId30"/>
    <p:sldLayoutId id="2147483803" r:id="rId31"/>
    <p:sldLayoutId id="2147483804" r:id="rId32"/>
    <p:sldLayoutId id="2147483805" r:id="rId33"/>
    <p:sldLayoutId id="2147483806" r:id="rId34"/>
    <p:sldLayoutId id="2147483807" r:id="rId35"/>
    <p:sldLayoutId id="2147483808" r:id="rId36"/>
    <p:sldLayoutId id="2147483809" r:id="rId37"/>
    <p:sldLayoutId id="2147483810" r:id="rId38"/>
    <p:sldLayoutId id="2147483811" r:id="rId39"/>
    <p:sldLayoutId id="2147483812" r:id="rId40"/>
    <p:sldLayoutId id="2147483813" r:id="rId41"/>
    <p:sldLayoutId id="2147483796" r:id="rId42"/>
    <p:sldLayoutId id="2147483821" r:id="rId43"/>
    <p:sldLayoutId id="2147483823" r:id="rId44"/>
    <p:sldLayoutId id="2147483819" r:id="rId45"/>
    <p:sldLayoutId id="2147483820" r:id="rId46"/>
    <p:sldLayoutId id="2147483814" r:id="rId47"/>
    <p:sldLayoutId id="2147483815" r:id="rId48"/>
    <p:sldLayoutId id="2147483816" r:id="rId49"/>
    <p:sldLayoutId id="2147483824" r:id="rId50"/>
    <p:sldLayoutId id="2147483825" r:id="rId51"/>
    <p:sldLayoutId id="2147483826" r:id="rId5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5.png"/><Relationship Id="rId4" Type="http://schemas.openxmlformats.org/officeDocument/2006/relationships/image" Target="../media/image54.t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67.png"/><Relationship Id="rId4" Type="http://schemas.openxmlformats.org/officeDocument/2006/relationships/image" Target="../media/image54.t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39485" y="1265611"/>
            <a:ext cx="5610386" cy="2082023"/>
          </a:xfrm>
        </p:spPr>
        <p:txBody>
          <a:bodyPr>
            <a:normAutofit/>
          </a:bodyPr>
          <a:lstStyle/>
          <a:p>
            <a:r>
              <a:rPr lang="en-CA" dirty="0"/>
              <a:t>Physics with (Accelerated) Charge Bred Ions at TRIUMF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714751" y="4114800"/>
            <a:ext cx="4095787" cy="90034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Greg Hackman</a:t>
            </a:r>
          </a:p>
          <a:p>
            <a:r>
              <a:rPr lang="en-US" sz="1400" dirty="0"/>
              <a:t>Physical Sciences</a:t>
            </a:r>
          </a:p>
          <a:p>
            <a:r>
              <a:rPr lang="en-US" sz="1400" dirty="0"/>
              <a:t>2019-06-10:08:35:00</a:t>
            </a:r>
          </a:p>
        </p:txBody>
      </p:sp>
    </p:spTree>
    <p:extLst>
      <p:ext uri="{BB962C8B-B14F-4D97-AF65-F5344CB8AC3E}">
        <p14:creationId xmlns:p14="http://schemas.microsoft.com/office/powerpoint/2010/main" val="1452428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19837F3-4274-8545-B4F7-232F49EDAC29}"/>
              </a:ext>
            </a:extLst>
          </p:cNvPr>
          <p:cNvSpPr txBox="1">
            <a:spLocks/>
          </p:cNvSpPr>
          <p:nvPr/>
        </p:nvSpPr>
        <p:spPr>
          <a:xfrm>
            <a:off x="826348" y="1555218"/>
            <a:ext cx="10539303" cy="49105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There are compelling nuclear physics questions that can be addressed with accelerated heavy-ion radioactive beams</a:t>
            </a:r>
          </a:p>
          <a:p>
            <a:r>
              <a:rPr lang="en-US" sz="2800" dirty="0"/>
              <a:t>TRIUMF-ISAC has accelerators and detectors for answering these questions.</a:t>
            </a:r>
          </a:p>
          <a:p>
            <a:r>
              <a:rPr lang="en-US" sz="2800" dirty="0"/>
              <a:t>Beam requirements include purity, which can be measured and addressed by various means.</a:t>
            </a:r>
          </a:p>
        </p:txBody>
      </p:sp>
    </p:spTree>
    <p:extLst>
      <p:ext uri="{BB962C8B-B14F-4D97-AF65-F5344CB8AC3E}">
        <p14:creationId xmlns:p14="http://schemas.microsoft.com/office/powerpoint/2010/main" val="1941045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 Motivation for ISAC/ISAC-II Charge-Bred and Accelerated Beams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471" y="1761555"/>
            <a:ext cx="3975770" cy="4716735"/>
          </a:xfrm>
        </p:spPr>
        <p:txBody>
          <a:bodyPr anchor="t">
            <a:normAutofit/>
          </a:bodyPr>
          <a:lstStyle/>
          <a:p>
            <a:r>
              <a:rPr lang="en-US" sz="2400" dirty="0"/>
              <a:t>Generally given by two “big questions”:</a:t>
            </a:r>
          </a:p>
          <a:p>
            <a:pPr lvl="1"/>
            <a:r>
              <a:rPr lang="en-US" sz="2400" dirty="0"/>
              <a:t>What is the unified standard model of nuclear structure?</a:t>
            </a:r>
          </a:p>
          <a:p>
            <a:pPr lvl="1"/>
            <a:r>
              <a:rPr lang="en-US" sz="2400" dirty="0"/>
              <a:t>What is the origin of matter in the universe?</a:t>
            </a:r>
          </a:p>
          <a:p>
            <a:r>
              <a:rPr lang="en-US" sz="2400" dirty="0"/>
              <a:t>Most national or international academy reviews have maybe ten “big science” questions and two of them use similar phrasing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DE42B46-EF14-7740-8A5C-CFD2013D9CFD}"/>
              </a:ext>
            </a:extLst>
          </p:cNvPr>
          <p:cNvSpPr txBox="1">
            <a:spLocks/>
          </p:cNvSpPr>
          <p:nvPr/>
        </p:nvSpPr>
        <p:spPr>
          <a:xfrm>
            <a:off x="5098942" y="1761555"/>
            <a:ext cx="6284563" cy="50964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More specific questions:</a:t>
            </a:r>
          </a:p>
          <a:p>
            <a:pPr lvl="1"/>
            <a:r>
              <a:rPr lang="en-US" sz="2400" dirty="0"/>
              <a:t>What is the most fundamental and most appropriate description of nucleon-nucleon(-nucleon) interactions?</a:t>
            </a:r>
          </a:p>
          <a:p>
            <a:pPr lvl="1"/>
            <a:r>
              <a:rPr lang="en-US" sz="2400" dirty="0"/>
              <a:t>How do shape transitions and shape coexistence occur?</a:t>
            </a:r>
          </a:p>
          <a:p>
            <a:pPr lvl="2"/>
            <a:r>
              <a:rPr lang="en-US" sz="2400" dirty="0"/>
              <a:t>Macrostructure:  what *is* the shape?</a:t>
            </a:r>
          </a:p>
          <a:p>
            <a:pPr lvl="2"/>
            <a:r>
              <a:rPr lang="en-US" sz="2400" dirty="0"/>
              <a:t>Microstructure:  How do individual nuclei drive the shape? (orbitals)</a:t>
            </a:r>
          </a:p>
          <a:p>
            <a:pPr lvl="1"/>
            <a:r>
              <a:rPr lang="en-US" sz="2400" dirty="0"/>
              <a:t>What are the reaction rates that contribute to stellar evolution and production of elements by rapid proton capture?</a:t>
            </a:r>
          </a:p>
        </p:txBody>
      </p:sp>
    </p:spTree>
    <p:extLst>
      <p:ext uri="{BB962C8B-B14F-4D97-AF65-F5344CB8AC3E}">
        <p14:creationId xmlns:p14="http://schemas.microsoft.com/office/powerpoint/2010/main" val="3360288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 Motivation for ISAC/ISAC-II Charge-Bred and Accelerated Beams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98224" y="1630016"/>
            <a:ext cx="4672739" cy="4716735"/>
          </a:xfrm>
        </p:spPr>
        <p:txBody>
          <a:bodyPr anchor="t">
            <a:normAutofit fontScale="85000" lnSpcReduction="10000"/>
          </a:bodyPr>
          <a:lstStyle/>
          <a:p>
            <a:r>
              <a:rPr lang="en-US" sz="2400" dirty="0"/>
              <a:t>Nuclear chart:  neutron number on horizontal, proton number on vertical</a:t>
            </a:r>
          </a:p>
          <a:p>
            <a:r>
              <a:rPr lang="en-US" sz="2400" dirty="0"/>
              <a:t>Lines:  “magic numbers” from shell model</a:t>
            </a:r>
          </a:p>
          <a:p>
            <a:r>
              <a:rPr lang="en-US" sz="2400" dirty="0"/>
              <a:t>Predicted ground-state shapes</a:t>
            </a:r>
          </a:p>
          <a:p>
            <a:r>
              <a:rPr lang="en-US" sz="2400" dirty="0"/>
              <a:t>Grey areas: spherical</a:t>
            </a:r>
          </a:p>
          <a:p>
            <a:r>
              <a:rPr lang="en-US" sz="2400" dirty="0" err="1"/>
              <a:t>Colours</a:t>
            </a:r>
            <a:r>
              <a:rPr lang="en-US" sz="2400" dirty="0"/>
              <a:t>: </a:t>
            </a:r>
            <a:r>
              <a:rPr lang="en-US" sz="2400" dirty="0" err="1"/>
              <a:t>rubgy</a:t>
            </a:r>
            <a:r>
              <a:rPr lang="en-US" sz="2400" dirty="0"/>
              <a:t>-ball shaped (purple) to curling-rock-shaped (blue)</a:t>
            </a:r>
          </a:p>
          <a:p>
            <a:r>
              <a:rPr lang="en-US" sz="2400" dirty="0"/>
              <a:t>Particularly noteworthy: sharp shape change around </a:t>
            </a:r>
            <a:r>
              <a:rPr lang="en-US" sz="2400" baseline="30000" dirty="0"/>
              <a:t>96</a:t>
            </a:r>
            <a:r>
              <a:rPr lang="en-US" sz="2400" dirty="0"/>
              <a:t>Kr, </a:t>
            </a:r>
            <a:r>
              <a:rPr lang="en-US" sz="2400" baseline="30000" dirty="0"/>
              <a:t>98</a:t>
            </a:r>
            <a:r>
              <a:rPr lang="en-US" sz="2400" dirty="0"/>
              <a:t>Sr, </a:t>
            </a:r>
            <a:r>
              <a:rPr lang="en-US" sz="2400" baseline="30000" dirty="0"/>
              <a:t>100</a:t>
            </a:r>
            <a:r>
              <a:rPr lang="en-US" sz="2400" dirty="0"/>
              <a:t>Zr</a:t>
            </a:r>
          </a:p>
          <a:p>
            <a:r>
              <a:rPr lang="en-US" sz="2400" dirty="0"/>
              <a:t>The challenge:  connect the fundamental N-N(-N) interaction to the microstructure (shell model) to the macrostructure (shape coexistence)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BED2FAB-35CD-C74E-9362-BDC8CDADE901}"/>
              </a:ext>
            </a:extLst>
          </p:cNvPr>
          <p:cNvGrpSpPr/>
          <p:nvPr/>
        </p:nvGrpSpPr>
        <p:grpSpPr>
          <a:xfrm>
            <a:off x="421037" y="1760964"/>
            <a:ext cx="6398810" cy="3831987"/>
            <a:chOff x="1372594" y="1311513"/>
            <a:chExt cx="6398810" cy="3831987"/>
          </a:xfrm>
        </p:grpSpPr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id="{C29EB508-B9A1-1640-8B67-E0581050A3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372594" y="1311513"/>
              <a:ext cx="6398810" cy="3831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D0DCD8B-727C-C940-A3B0-13828BFB6B65}"/>
                </a:ext>
              </a:extLst>
            </p:cNvPr>
            <p:cNvSpPr/>
            <p:nvPr/>
          </p:nvSpPr>
          <p:spPr>
            <a:xfrm>
              <a:off x="3285049" y="3227506"/>
              <a:ext cx="581025" cy="542925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FE4DBDC-7AE0-944C-982E-21E680E1A150}"/>
                </a:ext>
              </a:extLst>
            </p:cNvPr>
            <p:cNvSpPr txBox="1"/>
            <p:nvPr/>
          </p:nvSpPr>
          <p:spPr>
            <a:xfrm rot="18650924">
              <a:off x="2053432" y="2651379"/>
              <a:ext cx="190308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Times New Roman" pitchFamily="18" charset="0"/>
                  <a:cs typeface="Times New Roman" pitchFamily="18" charset="0"/>
                </a:rPr>
                <a:t>Z ~ 40 &amp; N ~ 60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2633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 Motivation for ISAC/ISAC-II Charge-Bred and Accelerated Beams:  Shape Coexistence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71549E-EDEE-BE4F-868E-62AE280B3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86" y="1541417"/>
            <a:ext cx="6835738" cy="433689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5852" y="1630016"/>
            <a:ext cx="5835112" cy="5080750"/>
          </a:xfrm>
        </p:spPr>
        <p:txBody>
          <a:bodyPr anchor="t">
            <a:normAutofit lnSpcReduction="10000"/>
          </a:bodyPr>
          <a:lstStyle/>
          <a:p>
            <a:r>
              <a:rPr lang="en-US" sz="2400" dirty="0"/>
              <a:t>By definition, shape coexistence is several states with same quantum numbers at nearly the same energies with different shapes</a:t>
            </a:r>
          </a:p>
          <a:p>
            <a:r>
              <a:rPr lang="en-US" sz="2400" dirty="0"/>
              <a:t>Left:  calculation that *assumes* a bunch of parametrized shapes and calculates relative binding energies</a:t>
            </a:r>
          </a:p>
          <a:p>
            <a:pPr lvl="1"/>
            <a:r>
              <a:rPr lang="en-US" sz="2400" dirty="0"/>
              <a:t>Macroscopic charged drop plus microscopic shell model parts</a:t>
            </a:r>
          </a:p>
          <a:p>
            <a:r>
              <a:rPr lang="en-US" sz="2400" dirty="0"/>
              <a:t>Two deformed states of zero spin and positive parity predicted within 2 MeV of ground state</a:t>
            </a:r>
          </a:p>
          <a:p>
            <a:r>
              <a:rPr lang="en-US" sz="2400" dirty="0"/>
              <a:t>Questions:  Do these states exist?  Are they pure or mixed? </a:t>
            </a:r>
          </a:p>
        </p:txBody>
      </p:sp>
    </p:spTree>
    <p:extLst>
      <p:ext uri="{BB962C8B-B14F-4D97-AF65-F5344CB8AC3E}">
        <p14:creationId xmlns:p14="http://schemas.microsoft.com/office/powerpoint/2010/main" val="2658894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techniques and equipment:  Reaction mechanisms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469" y="1505415"/>
            <a:ext cx="5400305" cy="5263375"/>
          </a:xfrm>
        </p:spPr>
        <p:txBody>
          <a:bodyPr anchor="t">
            <a:normAutofit lnSpcReduction="10000"/>
          </a:bodyPr>
          <a:lstStyle/>
          <a:p>
            <a:r>
              <a:rPr lang="en-US" sz="2400" dirty="0"/>
              <a:t>There are plenty of types of processes that can access this physics</a:t>
            </a:r>
          </a:p>
          <a:p>
            <a:pPr lvl="1"/>
            <a:r>
              <a:rPr lang="en-US" sz="2400" dirty="0"/>
              <a:t>Focus on ones with radioactive accelerated beams</a:t>
            </a:r>
          </a:p>
          <a:p>
            <a:r>
              <a:rPr lang="en-US" sz="2400" dirty="0"/>
              <a:t>Identifying shape &amp; coexistence macrostructure:   Coulomb excitation &amp; gamma spectroscopy</a:t>
            </a:r>
          </a:p>
          <a:p>
            <a:pPr lvl="1"/>
            <a:r>
              <a:rPr lang="en-US" sz="2400" dirty="0"/>
              <a:t>Near-miss electric repulsion:  3‑5 </a:t>
            </a:r>
            <a:r>
              <a:rPr lang="en-US" sz="2400" dirty="0" err="1"/>
              <a:t>fm</a:t>
            </a:r>
            <a:r>
              <a:rPr lang="en-US" sz="2400" dirty="0"/>
              <a:t> compared to nuclear radius ~ 3‐8 </a:t>
            </a:r>
            <a:r>
              <a:rPr lang="en-US" sz="2400" dirty="0" err="1"/>
              <a:t>fm</a:t>
            </a:r>
            <a:endParaRPr lang="en-US" sz="2400" dirty="0"/>
          </a:p>
          <a:p>
            <a:pPr lvl="1"/>
            <a:r>
              <a:rPr lang="en-US" sz="2400" dirty="0"/>
              <a:t>Kinetic energy transferred into internal excitation (not just repulsion)</a:t>
            </a:r>
          </a:p>
          <a:p>
            <a:pPr lvl="1"/>
            <a:r>
              <a:rPr lang="en-US" sz="2400" dirty="0"/>
              <a:t>De-excitation measured by counting gamma rays etc.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DE42B46-EF14-7740-8A5C-CFD2013D9CFD}"/>
              </a:ext>
            </a:extLst>
          </p:cNvPr>
          <p:cNvSpPr txBox="1">
            <a:spLocks/>
          </p:cNvSpPr>
          <p:nvPr/>
        </p:nvSpPr>
        <p:spPr>
          <a:xfrm>
            <a:off x="6416312" y="1505415"/>
            <a:ext cx="5428754" cy="50964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Microstructure:  Transfer reactions</a:t>
            </a:r>
          </a:p>
          <a:p>
            <a:pPr lvl="1"/>
            <a:r>
              <a:rPr lang="en-US" sz="2400" dirty="0"/>
              <a:t>Transfer a nucleon to or from the beam</a:t>
            </a:r>
          </a:p>
          <a:p>
            <a:pPr lvl="1"/>
            <a:r>
              <a:rPr lang="en-US" sz="2400" dirty="0"/>
              <a:t>Reaction rate and angular distribution can be related to single-particle wave functions in a nuclear shell model</a:t>
            </a:r>
          </a:p>
          <a:p>
            <a:r>
              <a:rPr lang="en-US" sz="2400" dirty="0"/>
              <a:t>Stellar evolution:  direct measurement of reaction rate of radioactive beam impinging on proton(-rich) target</a:t>
            </a:r>
          </a:p>
          <a:p>
            <a:r>
              <a:rPr lang="en-US" sz="2400" dirty="0"/>
              <a:t>Fundamental N-N(-N…) interactions: all of the above plus elastic scattering</a:t>
            </a:r>
          </a:p>
        </p:txBody>
      </p:sp>
    </p:spTree>
    <p:extLst>
      <p:ext uri="{BB962C8B-B14F-4D97-AF65-F5344CB8AC3E}">
        <p14:creationId xmlns:p14="http://schemas.microsoft.com/office/powerpoint/2010/main" val="477164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F1B2406-F33C-6D43-B838-55E94E5B5AE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ISAC-I and ISAC-II Accelerator and Experimental Facilities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560F25-E01A-E446-AEAE-E35DD7443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98DE5A-EC73-214D-9F73-3673C60AF910}"/>
              </a:ext>
            </a:extLst>
          </p:cNvPr>
          <p:cNvSpPr/>
          <p:nvPr/>
        </p:nvSpPr>
        <p:spPr>
          <a:xfrm>
            <a:off x="7611414" y="558227"/>
            <a:ext cx="4288665" cy="12621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5EECC5-28D4-314B-9352-ACC144AFB9D7}"/>
              </a:ext>
            </a:extLst>
          </p:cNvPr>
          <p:cNvSpPr/>
          <p:nvPr/>
        </p:nvSpPr>
        <p:spPr>
          <a:xfrm>
            <a:off x="11588912" y="5414893"/>
            <a:ext cx="622333" cy="12621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FC3EC6-930D-A44A-9EF7-603BAA906E03}"/>
              </a:ext>
            </a:extLst>
          </p:cNvPr>
          <p:cNvSpPr/>
          <p:nvPr/>
        </p:nvSpPr>
        <p:spPr>
          <a:xfrm>
            <a:off x="10936101" y="6299306"/>
            <a:ext cx="622333" cy="5586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4FB18C-9E43-5C43-87CD-46C3BDC1F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776" y="894235"/>
            <a:ext cx="7425625" cy="578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659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0085" y="2727326"/>
            <a:ext cx="6209915" cy="249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Picture 8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3704609"/>
            <a:ext cx="4572000" cy="316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3561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ISAC experimental areas</a:t>
            </a:r>
          </a:p>
        </p:txBody>
      </p:sp>
      <p:sp>
        <p:nvSpPr>
          <p:cNvPr id="24587" name="Line 10"/>
          <p:cNvSpPr>
            <a:spLocks noChangeShapeType="1"/>
          </p:cNvSpPr>
          <p:nvPr/>
        </p:nvSpPr>
        <p:spPr bwMode="auto">
          <a:xfrm rot="10800000">
            <a:off x="6737353" y="4014788"/>
            <a:ext cx="2042583" cy="914400"/>
          </a:xfrm>
          <a:prstGeom prst="line">
            <a:avLst/>
          </a:prstGeom>
          <a:noFill/>
          <a:ln w="720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2400"/>
          </a:p>
        </p:txBody>
      </p:sp>
      <p:sp>
        <p:nvSpPr>
          <p:cNvPr id="24588" name="Rectangle 11"/>
          <p:cNvSpPr>
            <a:spLocks/>
          </p:cNvSpPr>
          <p:nvPr/>
        </p:nvSpPr>
        <p:spPr bwMode="auto">
          <a:xfrm>
            <a:off x="5089996" y="5492687"/>
            <a:ext cx="3269313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50800" tIns="50800" rIns="50800" bIns="50800"/>
          <a:lstStyle/>
          <a:p>
            <a:pPr algn="l"/>
            <a:r>
              <a:rPr lang="en-US" sz="2667" b="1" dirty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DRAGON</a:t>
            </a:r>
            <a:endParaRPr lang="en-US" sz="3200" dirty="0">
              <a:latin typeface="Times New Roman" charset="0"/>
              <a:ea typeface="ＭＳ Ｐゴシック" charset="0"/>
              <a:sym typeface="Times New Roman" charset="0"/>
            </a:endParaRPr>
          </a:p>
          <a:p>
            <a:pPr algn="l"/>
            <a:r>
              <a:rPr lang="en-US" sz="2133" dirty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Astrophysical capture reactions</a:t>
            </a:r>
          </a:p>
        </p:txBody>
      </p:sp>
      <p:pic>
        <p:nvPicPr>
          <p:cNvPr id="24589" name="Picture 1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61819" y="878288"/>
            <a:ext cx="3799028" cy="2757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4590" name="Rectangle 13"/>
          <p:cNvSpPr>
            <a:spLocks/>
          </p:cNvSpPr>
          <p:nvPr/>
        </p:nvSpPr>
        <p:spPr bwMode="auto">
          <a:xfrm>
            <a:off x="4676655" y="916999"/>
            <a:ext cx="3085165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50800" tIns="50800" rIns="50800" bIns="50800"/>
          <a:lstStyle/>
          <a:p>
            <a:pPr algn="l"/>
            <a:r>
              <a:rPr lang="en-US" sz="2667" b="1" dirty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TUDA</a:t>
            </a:r>
            <a:endParaRPr lang="en-US" sz="3200" dirty="0">
              <a:latin typeface="Times New Roman" charset="0"/>
              <a:ea typeface="ＭＳ Ｐゴシック" charset="0"/>
              <a:sym typeface="Times New Roman" charset="0"/>
            </a:endParaRPr>
          </a:p>
          <a:p>
            <a:pPr algn="l"/>
            <a:r>
              <a:rPr lang="en-US" sz="2133" dirty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Astrophysical charged particle reactions</a:t>
            </a:r>
          </a:p>
        </p:txBody>
      </p:sp>
      <p:sp>
        <p:nvSpPr>
          <p:cNvPr id="24591" name="Line 14"/>
          <p:cNvSpPr>
            <a:spLocks noChangeShapeType="1"/>
          </p:cNvSpPr>
          <p:nvPr/>
        </p:nvSpPr>
        <p:spPr bwMode="auto">
          <a:xfrm flipH="1">
            <a:off x="7281332" y="2305052"/>
            <a:ext cx="664635" cy="773737"/>
          </a:xfrm>
          <a:prstGeom prst="line">
            <a:avLst/>
          </a:prstGeom>
          <a:noFill/>
          <a:ln w="720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240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C26D379-8F60-7548-BAF5-765A22B70146}"/>
              </a:ext>
            </a:extLst>
          </p:cNvPr>
          <p:cNvSpPr txBox="1">
            <a:spLocks/>
          </p:cNvSpPr>
          <p:nvPr/>
        </p:nvSpPr>
        <p:spPr>
          <a:xfrm>
            <a:off x="707506" y="271375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i="0" kern="120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Experimental techniques and equipment:  ISAC-I Facilities</a:t>
            </a:r>
          </a:p>
        </p:txBody>
      </p:sp>
    </p:spTree>
    <p:extLst>
      <p:ext uri="{BB962C8B-B14F-4D97-AF65-F5344CB8AC3E}">
        <p14:creationId xmlns:p14="http://schemas.microsoft.com/office/powerpoint/2010/main" val="2432679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astrophysics:  DRAGON 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6146" y="1929730"/>
            <a:ext cx="8458750" cy="3568390"/>
          </a:xfrm>
        </p:spPr>
        <p:txBody>
          <a:bodyPr anchor="t">
            <a:normAutofit/>
          </a:bodyPr>
          <a:lstStyle/>
          <a:p>
            <a:r>
              <a:rPr lang="en-US" sz="2400" dirty="0"/>
              <a:t>Measurement of </a:t>
            </a:r>
            <a:r>
              <a:rPr lang="en-US" sz="2400" baseline="30000" dirty="0"/>
              <a:t>38</a:t>
            </a:r>
            <a:r>
              <a:rPr lang="en-US" sz="2400" dirty="0"/>
              <a:t>K(</a:t>
            </a:r>
            <a:r>
              <a:rPr lang="en-US" sz="2400" dirty="0" err="1"/>
              <a:t>p,gamma</a:t>
            </a:r>
            <a:r>
              <a:rPr lang="en-US" sz="2400" dirty="0"/>
              <a:t>)</a:t>
            </a:r>
            <a:r>
              <a:rPr lang="en-US" sz="2400" baseline="30000" dirty="0"/>
              <a:t>39</a:t>
            </a:r>
            <a:r>
              <a:rPr lang="en-US" sz="2400" dirty="0"/>
              <a:t>Ca reaction</a:t>
            </a:r>
          </a:p>
          <a:p>
            <a:r>
              <a:rPr lang="en-US" sz="2400" dirty="0"/>
              <a:t>Calcium appears to be overabundant in nova ejecta</a:t>
            </a:r>
          </a:p>
          <a:p>
            <a:r>
              <a:rPr lang="en-US" sz="2400" dirty="0"/>
              <a:t>DRAGON measurement reduced uncertainty coming from nuclear physics</a:t>
            </a:r>
          </a:p>
          <a:p>
            <a:r>
              <a:rPr lang="en-US" sz="2400" dirty="0"/>
              <a:t>Points to other reactions or observation bias</a:t>
            </a:r>
          </a:p>
          <a:p>
            <a:endParaRPr lang="en-US" sz="2400" dirty="0"/>
          </a:p>
          <a:p>
            <a:r>
              <a:rPr lang="en-US" sz="1800" dirty="0"/>
              <a:t>Slides from Chris Ruiz, TRIUMF</a:t>
            </a:r>
          </a:p>
          <a:p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07455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6A0AC1-6AD6-ED4B-80E8-7DADE9BC8FB1}"/>
              </a:ext>
            </a:extLst>
          </p:cNvPr>
          <p:cNvSpPr txBox="1"/>
          <p:nvPr/>
        </p:nvSpPr>
        <p:spPr>
          <a:xfrm>
            <a:off x="159476" y="1527025"/>
            <a:ext cx="4488188" cy="1711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chemeClr val="tx2"/>
              </a:buClr>
              <a:buFont typeface="+mj-ea"/>
              <a:buAutoNum type="circleNumDbPlain"/>
            </a:pPr>
            <a:r>
              <a:rPr lang="en-US" sz="1800" dirty="0">
                <a:latin typeface="+mj-lt"/>
              </a:rPr>
              <a:t>Windowless gas target</a:t>
            </a:r>
          </a:p>
          <a:p>
            <a:pPr marL="457200" indent="-457200">
              <a:lnSpc>
                <a:spcPct val="150000"/>
              </a:lnSpc>
              <a:buClr>
                <a:schemeClr val="tx2"/>
              </a:buClr>
              <a:buFont typeface="+mj-ea"/>
              <a:buAutoNum type="circleNumDbPlain"/>
            </a:pPr>
            <a:r>
              <a:rPr lang="en-US" sz="1800" dirty="0">
                <a:latin typeface="+mj-lt"/>
              </a:rPr>
              <a:t>BGO </a:t>
            </a:r>
            <a:r>
              <a:rPr lang="en-US" sz="1800" dirty="0">
                <a:latin typeface="Symbol" panose="05050102010706020507" pitchFamily="18" charset="2"/>
                <a:cs typeface="Symbol" charset="2"/>
              </a:rPr>
              <a:t>g</a:t>
            </a:r>
            <a:r>
              <a:rPr lang="en-US" sz="1800" dirty="0">
                <a:latin typeface="+mj-lt"/>
              </a:rPr>
              <a:t>-detection array</a:t>
            </a:r>
          </a:p>
          <a:p>
            <a:pPr marL="457200" indent="-457200">
              <a:lnSpc>
                <a:spcPct val="150000"/>
              </a:lnSpc>
              <a:buClr>
                <a:schemeClr val="tx2"/>
              </a:buClr>
              <a:buFont typeface="+mj-ea"/>
              <a:buAutoNum type="circleNumDbPlain"/>
            </a:pPr>
            <a:r>
              <a:rPr lang="en-US" sz="1800" dirty="0">
                <a:latin typeface="+mj-lt"/>
              </a:rPr>
              <a:t>MEME mass separator</a:t>
            </a:r>
          </a:p>
          <a:p>
            <a:pPr marL="457200" indent="-457200">
              <a:lnSpc>
                <a:spcPct val="150000"/>
              </a:lnSpc>
              <a:buClr>
                <a:schemeClr val="tx2"/>
              </a:buClr>
              <a:buFont typeface="+mj-ea"/>
              <a:buAutoNum type="circleNumDbPlain"/>
            </a:pPr>
            <a:r>
              <a:rPr lang="en-US" sz="1800" dirty="0">
                <a:latin typeface="+mj-lt"/>
              </a:rPr>
              <a:t>Recoil detection system</a:t>
            </a:r>
          </a:p>
        </p:txBody>
      </p:sp>
      <p:pic>
        <p:nvPicPr>
          <p:cNvPr id="4" name="Picture 3" descr="dragon_schematic">
            <a:extLst>
              <a:ext uri="{FF2B5EF4-FFF2-40B4-BE49-F238E27FC236}">
                <a16:creationId xmlns:a16="http://schemas.microsoft.com/office/drawing/2014/main" id="{C2D1C55F-EAD0-7D4C-983B-C69EEB39E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219" y="339456"/>
            <a:ext cx="8291498" cy="6518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8A4ADC9C-54DE-8743-9302-021FF56443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45" b="-47"/>
          <a:stretch/>
        </p:blipFill>
        <p:spPr>
          <a:xfrm>
            <a:off x="328453" y="4411483"/>
            <a:ext cx="4150234" cy="1080971"/>
          </a:xfrm>
          <a:prstGeom prst="rect">
            <a:avLst/>
          </a:prstGeom>
        </p:spPr>
      </p:pic>
      <p:sp>
        <p:nvSpPr>
          <p:cNvPr id="7" name="Oval 24">
            <a:extLst>
              <a:ext uri="{FF2B5EF4-FFF2-40B4-BE49-F238E27FC236}">
                <a16:creationId xmlns:a16="http://schemas.microsoft.com/office/drawing/2014/main" id="{925AD869-C76D-374D-9B2B-FD896F25E9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0073" y="4379997"/>
            <a:ext cx="1426718" cy="1158205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66CCFF"/>
                    </a:gs>
                    <a:gs pos="50000">
                      <a:srgbClr val="0033CC"/>
                    </a:gs>
                    <a:gs pos="100000">
                      <a:srgbClr val="66CCFF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439848-800F-8A49-B8F5-A3FCC0E0F7A9}"/>
              </a:ext>
            </a:extLst>
          </p:cNvPr>
          <p:cNvSpPr txBox="1"/>
          <p:nvPr/>
        </p:nvSpPr>
        <p:spPr>
          <a:xfrm>
            <a:off x="126640" y="5576490"/>
            <a:ext cx="1733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rgbClr val="847470"/>
                </a:solidFill>
              </a:rPr>
              <a:t>#reactions per incident ion</a:t>
            </a:r>
          </a:p>
        </p:txBody>
      </p:sp>
      <p:pic>
        <p:nvPicPr>
          <p:cNvPr id="9" name="Picture 8" descr="gastarget.png">
            <a:extLst>
              <a:ext uri="{FF2B5EF4-FFF2-40B4-BE49-F238E27FC236}">
                <a16:creationId xmlns:a16="http://schemas.microsoft.com/office/drawing/2014/main" id="{EFBDAA67-97C9-D54C-9158-CB9A8394FD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969" y="1438181"/>
            <a:ext cx="3603849" cy="23380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219F63D-205B-AC4B-A18B-80C5471434B8}"/>
              </a:ext>
            </a:extLst>
          </p:cNvPr>
          <p:cNvSpPr txBox="1"/>
          <p:nvPr/>
        </p:nvSpPr>
        <p:spPr>
          <a:xfrm>
            <a:off x="91981" y="3695378"/>
            <a:ext cx="4008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we measure for a </a:t>
            </a:r>
            <a:r>
              <a:rPr lang="en-US" i="1" dirty="0"/>
              <a:t>resonant </a:t>
            </a:r>
            <a:r>
              <a:rPr lang="en-US" dirty="0"/>
              <a:t>radiative capture reaction (narrow):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95E50CE-2A26-714C-B0FD-2831B2E80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750" y="82166"/>
            <a:ext cx="8953827" cy="650329"/>
          </a:xfrm>
        </p:spPr>
        <p:txBody>
          <a:bodyPr/>
          <a:lstStyle/>
          <a:p>
            <a:r>
              <a:rPr lang="en-US" dirty="0"/>
              <a:t>Let’s take a closer look at DRAGON:</a:t>
            </a:r>
          </a:p>
        </p:txBody>
      </p:sp>
    </p:spTree>
    <p:extLst>
      <p:ext uri="{BB962C8B-B14F-4D97-AF65-F5344CB8AC3E}">
        <p14:creationId xmlns:p14="http://schemas.microsoft.com/office/powerpoint/2010/main" val="510578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0" y="468350"/>
            <a:ext cx="9823137" cy="1319973"/>
          </a:xfrm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rgbClr val="00A9FF"/>
                </a:solidFill>
                <a:latin typeface="+mn-lt"/>
              </a:rPr>
              <a:t>Example nuclear astrophysics experiment:</a:t>
            </a:r>
            <a:r>
              <a:rPr lang="en-US" sz="1800" b="1" baseline="30000" dirty="0">
                <a:solidFill>
                  <a:srgbClr val="00A9FF"/>
                </a:solidFill>
                <a:latin typeface="+mn-lt"/>
              </a:rPr>
              <a:t>   38</a:t>
            </a:r>
            <a:r>
              <a:rPr lang="en-US" sz="1800" b="1" dirty="0">
                <a:solidFill>
                  <a:srgbClr val="00A9FF"/>
                </a:solidFill>
                <a:latin typeface="+mn-lt"/>
              </a:rPr>
              <a:t>K(</a:t>
            </a:r>
            <a:r>
              <a:rPr lang="en-US" sz="1800" b="1" dirty="0" err="1">
                <a:solidFill>
                  <a:srgbClr val="00A9FF"/>
                </a:solidFill>
                <a:latin typeface="+mn-lt"/>
              </a:rPr>
              <a:t>p,</a:t>
            </a:r>
            <a:r>
              <a:rPr lang="en-US" sz="1800" b="1" i="1" dirty="0" err="1">
                <a:solidFill>
                  <a:srgbClr val="00A9FF"/>
                </a:solidFill>
                <a:latin typeface="+mn-lt"/>
              </a:rPr>
              <a:t>γ</a:t>
            </a:r>
            <a:r>
              <a:rPr lang="en-US" sz="1800" b="1" dirty="0">
                <a:solidFill>
                  <a:srgbClr val="00A9FF"/>
                </a:solidFill>
                <a:latin typeface="+mn-lt"/>
              </a:rPr>
              <a:t>)</a:t>
            </a:r>
            <a:r>
              <a:rPr lang="en-US" sz="1800" b="1" baseline="30000" dirty="0">
                <a:solidFill>
                  <a:srgbClr val="00A9FF"/>
                </a:solidFill>
                <a:latin typeface="+mn-lt"/>
              </a:rPr>
              <a:t>39</a:t>
            </a:r>
            <a:r>
              <a:rPr lang="en-US" sz="1800" b="1" dirty="0">
                <a:solidFill>
                  <a:srgbClr val="00A9FF"/>
                </a:solidFill>
                <a:latin typeface="+mn-lt"/>
              </a:rPr>
              <a:t>Ca </a:t>
            </a:r>
            <a:r>
              <a:rPr lang="en-US" sz="1800" b="1" dirty="0">
                <a:solidFill>
                  <a:srgbClr val="00A9FF"/>
                </a:solidFill>
                <a:latin typeface="+mn-lt"/>
                <a:sym typeface="Wingdings" pitchFamily="2" charset="2"/>
              </a:rPr>
              <a:t> </a:t>
            </a:r>
            <a:r>
              <a:rPr lang="en-US" sz="1800" b="1" dirty="0" err="1">
                <a:solidFill>
                  <a:srgbClr val="00A9FF"/>
                </a:solidFill>
                <a:latin typeface="+mn-lt"/>
                <a:sym typeface="Wingdings" pitchFamily="2" charset="2"/>
              </a:rPr>
              <a:t>K,Ar,Ca</a:t>
            </a:r>
            <a:r>
              <a:rPr lang="en-US" sz="1800" b="1" dirty="0">
                <a:solidFill>
                  <a:srgbClr val="00A9FF"/>
                </a:solidFill>
                <a:latin typeface="+mn-lt"/>
                <a:sym typeface="Wingdings" pitchFamily="2" charset="2"/>
              </a:rPr>
              <a:t> abundances in novae</a:t>
            </a:r>
            <a:endParaRPr lang="en-US" sz="1800" b="1" dirty="0">
              <a:solidFill>
                <a:srgbClr val="00A9FF"/>
              </a:solidFill>
              <a:latin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AA8DA1-122A-1A46-8063-3BA703CD7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685" y="1319973"/>
            <a:ext cx="7821884" cy="46134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4D4AC9-421D-434C-94E9-A2566EF1D781}"/>
              </a:ext>
            </a:extLst>
          </p:cNvPr>
          <p:cNvSpPr txBox="1"/>
          <p:nvPr/>
        </p:nvSpPr>
        <p:spPr>
          <a:xfrm>
            <a:off x="8264569" y="860064"/>
            <a:ext cx="382335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An example of a proton-capture astrophysics experiment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Ca abundances from </a:t>
            </a:r>
            <a:r>
              <a:rPr lang="en-US" sz="2400" i="1" dirty="0"/>
              <a:t>highly-ionized</a:t>
            </a:r>
            <a:r>
              <a:rPr lang="en-US" sz="2400" dirty="0"/>
              <a:t> Ca lines in nova ejecta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Significant overabundances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High uncertainties in models calculating rates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Dominated by uncertainties in</a:t>
            </a:r>
            <a:r>
              <a:rPr lang="en-US" sz="2400" b="1" baseline="30000" dirty="0">
                <a:solidFill>
                  <a:srgbClr val="00A9FF"/>
                </a:solidFill>
              </a:rPr>
              <a:t> </a:t>
            </a:r>
            <a:r>
              <a:rPr lang="en-US" sz="2400" baseline="30000" dirty="0"/>
              <a:t>38</a:t>
            </a:r>
            <a:r>
              <a:rPr lang="en-US" sz="2400" dirty="0"/>
              <a:t>K(</a:t>
            </a:r>
            <a:r>
              <a:rPr lang="en-US" sz="2400" dirty="0" err="1"/>
              <a:t>p,</a:t>
            </a:r>
            <a:r>
              <a:rPr lang="en-US" sz="2400" i="1" dirty="0" err="1"/>
              <a:t>γ</a:t>
            </a:r>
            <a:r>
              <a:rPr lang="en-US" sz="2400" dirty="0"/>
              <a:t>)</a:t>
            </a:r>
            <a:r>
              <a:rPr lang="en-US" sz="2400" baseline="30000" dirty="0"/>
              <a:t>39</a:t>
            </a:r>
            <a:r>
              <a:rPr lang="en-US" sz="2400" dirty="0"/>
              <a:t>Ca reaction rate</a:t>
            </a:r>
          </a:p>
        </p:txBody>
      </p:sp>
    </p:spTree>
    <p:extLst>
      <p:ext uri="{BB962C8B-B14F-4D97-AF65-F5344CB8AC3E}">
        <p14:creationId xmlns:p14="http://schemas.microsoft.com/office/powerpoint/2010/main" val="3992068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4159B-1D0A-CB47-9B23-748B116B92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8482" y="1029168"/>
            <a:ext cx="3821713" cy="4345329"/>
          </a:xfrm>
        </p:spPr>
        <p:txBody>
          <a:bodyPr/>
          <a:lstStyle/>
          <a:p>
            <a:r>
              <a:rPr lang="en-US" sz="2400" baseline="30000" dirty="0"/>
              <a:t>38</a:t>
            </a:r>
            <a:r>
              <a:rPr lang="en-US" sz="2400" dirty="0"/>
              <a:t>K beam from ISAC </a:t>
            </a:r>
            <a:r>
              <a:rPr lang="en-US" sz="2400" dirty="0" err="1"/>
              <a:t>TiC</a:t>
            </a:r>
            <a:r>
              <a:rPr lang="en-US" sz="2400" dirty="0"/>
              <a:t> </a:t>
            </a:r>
            <a:r>
              <a:rPr lang="en-US" sz="2400" dirty="0">
                <a:sym typeface="Wingdings" pitchFamily="2" charset="2"/>
              </a:rPr>
              <a:t> Charge Bred to 7+ in ECR</a:t>
            </a:r>
          </a:p>
          <a:p>
            <a:r>
              <a:rPr lang="en-US" sz="2400" dirty="0">
                <a:sym typeface="Wingdings" pitchFamily="2" charset="2"/>
              </a:rPr>
              <a:t>Beam intensity:              2x10</a:t>
            </a:r>
            <a:r>
              <a:rPr lang="en-US" sz="2400" baseline="30000" dirty="0">
                <a:sym typeface="Wingdings" pitchFamily="2" charset="2"/>
              </a:rPr>
              <a:t>7</a:t>
            </a:r>
            <a:r>
              <a:rPr lang="en-US" sz="2400" dirty="0">
                <a:sym typeface="Wingdings" pitchFamily="2" charset="2"/>
              </a:rPr>
              <a:t> s</a:t>
            </a:r>
            <a:r>
              <a:rPr lang="en-US" sz="2400" baseline="30000" dirty="0">
                <a:sym typeface="Wingdings" pitchFamily="2" charset="2"/>
              </a:rPr>
              <a:t>-1</a:t>
            </a:r>
            <a:r>
              <a:rPr lang="en-US" sz="2400" dirty="0">
                <a:sym typeface="Wingdings" pitchFamily="2" charset="2"/>
              </a:rPr>
              <a:t> on target</a:t>
            </a:r>
          </a:p>
          <a:p>
            <a:pPr marL="457200" lvl="1" indent="0">
              <a:buNone/>
            </a:pPr>
            <a:r>
              <a:rPr lang="en-US" sz="2400" dirty="0">
                <a:sym typeface="Wingdings" pitchFamily="2" charset="2"/>
              </a:rPr>
              <a:t> Initial intensity ~1x10</a:t>
            </a:r>
            <a:r>
              <a:rPr lang="en-US" sz="2400" baseline="30000" dirty="0">
                <a:sym typeface="Wingdings" pitchFamily="2" charset="2"/>
              </a:rPr>
              <a:t>10</a:t>
            </a:r>
            <a:r>
              <a:rPr lang="en-US" sz="2400" dirty="0">
                <a:sym typeface="Wingdings" pitchFamily="2" charset="2"/>
              </a:rPr>
              <a:t> s</a:t>
            </a:r>
            <a:r>
              <a:rPr lang="en-US" sz="2400" baseline="30000" dirty="0">
                <a:sym typeface="Wingdings" pitchFamily="2" charset="2"/>
              </a:rPr>
              <a:t>-1</a:t>
            </a:r>
          </a:p>
          <a:p>
            <a:r>
              <a:rPr lang="en-US" sz="2400" dirty="0">
                <a:sym typeface="Wingdings" pitchFamily="2" charset="2"/>
              </a:rPr>
              <a:t>Note very low statistics</a:t>
            </a:r>
            <a:endParaRPr lang="en-US" sz="2400" dirty="0"/>
          </a:p>
        </p:txBody>
      </p:sp>
      <p:sp>
        <p:nvSpPr>
          <p:cNvPr id="1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823450" cy="627063"/>
          </a:xfrm>
        </p:spPr>
        <p:txBody>
          <a:bodyPr>
            <a:normAutofit/>
          </a:bodyPr>
          <a:lstStyle/>
          <a:p>
            <a:r>
              <a:rPr lang="en-US" sz="3200" baseline="30000" dirty="0">
                <a:solidFill>
                  <a:srgbClr val="00A9FF"/>
                </a:solidFill>
                <a:latin typeface="+mn-lt"/>
              </a:rPr>
              <a:t>38</a:t>
            </a:r>
            <a:r>
              <a:rPr lang="en-US" sz="3200" dirty="0">
                <a:solidFill>
                  <a:srgbClr val="00A9FF"/>
                </a:solidFill>
                <a:latin typeface="+mn-lt"/>
              </a:rPr>
              <a:t>K experiment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F63F4E-DB48-C643-8671-26C76FF47057}"/>
              </a:ext>
            </a:extLst>
          </p:cNvPr>
          <p:cNvSpPr txBox="1"/>
          <p:nvPr/>
        </p:nvSpPr>
        <p:spPr>
          <a:xfrm>
            <a:off x="167269" y="6320837"/>
            <a:ext cx="7348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/>
              <a:t>G. Christian, G. </a:t>
            </a:r>
            <a:r>
              <a:rPr lang="en-CA" sz="1200" dirty="0" err="1"/>
              <a:t>Lotay</a:t>
            </a:r>
            <a:r>
              <a:rPr lang="en-CA" sz="1200" dirty="0"/>
              <a:t>, C. Ruiz et al., Physical Review C, Volume 97, Issue 2, id.025802 (2018)</a:t>
            </a:r>
          </a:p>
          <a:p>
            <a:r>
              <a:rPr lang="en-CA" sz="1200" dirty="0"/>
              <a:t>G. </a:t>
            </a:r>
            <a:r>
              <a:rPr lang="en-CA" sz="1200" dirty="0" err="1"/>
              <a:t>Lotay</a:t>
            </a:r>
            <a:r>
              <a:rPr lang="en-CA" sz="1200" dirty="0"/>
              <a:t>, G. Christian, C. Ruiz et al., Physical Review Letters, Volume 116, Issue 13, id.132701 (2016)</a:t>
            </a:r>
            <a:endParaRPr lang="en-US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1A8AA4-28CC-C246-9545-32FE7C08C811}"/>
              </a:ext>
            </a:extLst>
          </p:cNvPr>
          <p:cNvSpPr txBox="1"/>
          <p:nvPr/>
        </p:nvSpPr>
        <p:spPr>
          <a:xfrm>
            <a:off x="4070195" y="68837"/>
            <a:ext cx="4095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Collaboration with University of Surrey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535DC4-98CC-7743-A56A-616A80593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107" y="532642"/>
            <a:ext cx="7610161" cy="585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551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516AE7-2B7C-FE48-A930-A32F5E3843E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129560" y="512956"/>
            <a:ext cx="5954752" cy="5564067"/>
          </a:xfrm>
        </p:spPr>
        <p:txBody>
          <a:bodyPr/>
          <a:lstStyle/>
          <a:p>
            <a:r>
              <a:rPr lang="en-US" sz="2000" dirty="0"/>
              <a:t>Upper limits on 386 and 515 </a:t>
            </a:r>
            <a:r>
              <a:rPr lang="en-US" sz="2000" dirty="0" err="1"/>
              <a:t>keV</a:t>
            </a:r>
            <a:r>
              <a:rPr lang="en-US" sz="2000" dirty="0"/>
              <a:t> resonances, and positive measurement of 689 </a:t>
            </a:r>
            <a:r>
              <a:rPr lang="en-US" sz="2000" dirty="0" err="1"/>
              <a:t>keV</a:t>
            </a:r>
            <a:r>
              <a:rPr lang="en-US" sz="2000" dirty="0"/>
              <a:t> resonance </a:t>
            </a:r>
            <a:r>
              <a:rPr lang="en-US" sz="2000" dirty="0">
                <a:sym typeface="Wingdings" pitchFamily="2" charset="2"/>
              </a:rPr>
              <a:t> determine reaction rate at nova temperatures</a:t>
            </a:r>
          </a:p>
          <a:p>
            <a:r>
              <a:rPr lang="en-US" sz="2000" dirty="0">
                <a:sym typeface="Wingdings" pitchFamily="2" charset="2"/>
              </a:rPr>
              <a:t>Reaction rate uncertainty reduced from 10</a:t>
            </a:r>
            <a:r>
              <a:rPr lang="en-US" sz="2000" baseline="30000" dirty="0">
                <a:sym typeface="Wingdings" pitchFamily="2" charset="2"/>
              </a:rPr>
              <a:t>4</a:t>
            </a:r>
            <a:r>
              <a:rPr lang="en-US" sz="2000" dirty="0">
                <a:sym typeface="Wingdings" pitchFamily="2" charset="2"/>
              </a:rPr>
              <a:t> to 40</a:t>
            </a:r>
          </a:p>
          <a:p>
            <a:r>
              <a:rPr lang="en-US" sz="2000" dirty="0">
                <a:sym typeface="Wingdings" pitchFamily="2" charset="2"/>
              </a:rPr>
              <a:t>Reduce uncertainty in </a:t>
            </a:r>
            <a:r>
              <a:rPr lang="en-US" sz="2000" baseline="30000" dirty="0">
                <a:sym typeface="Wingdings" pitchFamily="2" charset="2"/>
              </a:rPr>
              <a:t>38</a:t>
            </a:r>
            <a:r>
              <a:rPr lang="en-US" sz="2000" dirty="0">
                <a:sym typeface="Wingdings" pitchFamily="2" charset="2"/>
              </a:rPr>
              <a:t>Ar, </a:t>
            </a:r>
            <a:r>
              <a:rPr lang="en-US" sz="2000" baseline="30000" dirty="0">
                <a:sym typeface="Wingdings" pitchFamily="2" charset="2"/>
              </a:rPr>
              <a:t>39</a:t>
            </a:r>
            <a:r>
              <a:rPr lang="en-US" sz="2000" dirty="0">
                <a:sym typeface="Wingdings" pitchFamily="2" charset="2"/>
              </a:rPr>
              <a:t>K and </a:t>
            </a:r>
            <a:r>
              <a:rPr lang="en-US" sz="2000" baseline="30000" dirty="0">
                <a:sym typeface="Wingdings" pitchFamily="2" charset="2"/>
              </a:rPr>
              <a:t>40</a:t>
            </a:r>
            <a:r>
              <a:rPr lang="en-US" sz="2000" dirty="0">
                <a:sym typeface="Wingdings" pitchFamily="2" charset="2"/>
              </a:rPr>
              <a:t>Ca abundances from </a:t>
            </a:r>
            <a:r>
              <a:rPr lang="en-US" sz="2000" dirty="0">
                <a:solidFill>
                  <a:srgbClr val="FF0000"/>
                </a:solidFill>
                <a:sym typeface="Wingdings" pitchFamily="2" charset="2"/>
              </a:rPr>
              <a:t>25, 136, 57</a:t>
            </a:r>
            <a:r>
              <a:rPr lang="en-US" sz="2000" dirty="0">
                <a:sym typeface="Wingdings" pitchFamily="2" charset="2"/>
              </a:rPr>
              <a:t>, to </a:t>
            </a:r>
            <a:r>
              <a:rPr lang="en-US" sz="2000" dirty="0">
                <a:solidFill>
                  <a:srgbClr val="00B050"/>
                </a:solidFill>
                <a:sym typeface="Wingdings" pitchFamily="2" charset="2"/>
              </a:rPr>
              <a:t>2, 18, 9</a:t>
            </a:r>
            <a:r>
              <a:rPr lang="en-US" sz="2000" dirty="0">
                <a:sym typeface="Wingdings" pitchFamily="2" charset="2"/>
              </a:rPr>
              <a:t>, respectively (in Iliadis’02 interpolation)</a:t>
            </a:r>
          </a:p>
          <a:p>
            <a:r>
              <a:rPr lang="en-US" sz="2000" dirty="0" err="1">
                <a:sym typeface="Wingdings" pitchFamily="2" charset="2"/>
              </a:rPr>
              <a:t>NuGrid</a:t>
            </a:r>
            <a:r>
              <a:rPr lang="en-US" sz="2000" dirty="0">
                <a:sym typeface="Wingdings" pitchFamily="2" charset="2"/>
              </a:rPr>
              <a:t> 1.3M</a:t>
            </a:r>
            <a:r>
              <a:rPr lang="en-US" sz="2000" baseline="-25000" dirty="0">
                <a:sym typeface="Wingdings" pitchFamily="2" charset="2"/>
              </a:rPr>
              <a:t>⦿</a:t>
            </a:r>
            <a:r>
              <a:rPr lang="en-US" sz="2000" dirty="0">
                <a:sym typeface="Wingdings" pitchFamily="2" charset="2"/>
              </a:rPr>
              <a:t> O-Ne model gives slightly different, but overall consistent numbers </a:t>
            </a:r>
            <a:endParaRPr lang="en-US" sz="2000" dirty="0"/>
          </a:p>
        </p:txBody>
      </p:sp>
      <p:sp>
        <p:nvSpPr>
          <p:cNvPr id="1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823450" cy="627063"/>
          </a:xfrm>
        </p:spPr>
        <p:txBody>
          <a:bodyPr>
            <a:normAutofit/>
          </a:bodyPr>
          <a:lstStyle/>
          <a:p>
            <a:r>
              <a:rPr lang="en-US" sz="3200" baseline="30000" dirty="0">
                <a:solidFill>
                  <a:srgbClr val="00A9FF"/>
                </a:solidFill>
                <a:latin typeface="+mn-lt"/>
              </a:rPr>
              <a:t>38</a:t>
            </a:r>
            <a:r>
              <a:rPr lang="en-US" sz="3200" dirty="0">
                <a:solidFill>
                  <a:srgbClr val="00A9FF"/>
                </a:solidFill>
                <a:latin typeface="+mn-lt"/>
              </a:rPr>
              <a:t>K experiment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46D89D-DD5C-6E43-BA33-CB1111F72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141" y="716368"/>
            <a:ext cx="4356235" cy="5578106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AFD7B16-F5FB-524C-B51A-EE28B56FD074}"/>
              </a:ext>
            </a:extLst>
          </p:cNvPr>
          <p:cNvSpPr/>
          <p:nvPr/>
        </p:nvSpPr>
        <p:spPr>
          <a:xfrm>
            <a:off x="4911725" y="4080198"/>
            <a:ext cx="6869151" cy="20231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Conclusion: </a:t>
            </a:r>
            <a:r>
              <a:rPr lang="en-US" sz="2400" baseline="30000" dirty="0"/>
              <a:t>38</a:t>
            </a:r>
            <a:r>
              <a:rPr lang="en-US" sz="2400" dirty="0"/>
              <a:t>K(</a:t>
            </a:r>
            <a:r>
              <a:rPr lang="en-US" sz="2400" i="1" dirty="0"/>
              <a:t>p</a:t>
            </a:r>
            <a:r>
              <a:rPr lang="en-US" sz="2400" dirty="0"/>
              <a:t>,𝛾)</a:t>
            </a:r>
            <a:r>
              <a:rPr lang="en-US" sz="2400" baseline="30000" dirty="0"/>
              <a:t>39</a:t>
            </a:r>
            <a:r>
              <a:rPr lang="en-US" sz="2400" dirty="0"/>
              <a:t>Ca </a:t>
            </a:r>
            <a:r>
              <a:rPr lang="en-US" sz="2400" i="1" dirty="0"/>
              <a:t>by itself </a:t>
            </a:r>
            <a:r>
              <a:rPr lang="en-US" sz="2400" dirty="0"/>
              <a:t>does not allow room for </a:t>
            </a:r>
            <a:r>
              <a:rPr lang="en-US" sz="2400" dirty="0" err="1"/>
              <a:t>Ar</a:t>
            </a:r>
            <a:r>
              <a:rPr lang="en-US" sz="2400" dirty="0"/>
              <a:t>, K, Ca overproduction in models sufficient to explain observed anomalies. Either other reactions in region (unlikely?), or observational effects?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DF3F73-6954-C548-912F-4C376F342F14}"/>
              </a:ext>
            </a:extLst>
          </p:cNvPr>
          <p:cNvSpPr txBox="1"/>
          <p:nvPr/>
        </p:nvSpPr>
        <p:spPr>
          <a:xfrm>
            <a:off x="167269" y="6320837"/>
            <a:ext cx="7348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/>
              <a:t>G. Christian, G. </a:t>
            </a:r>
            <a:r>
              <a:rPr lang="en-CA" sz="1200" dirty="0" err="1"/>
              <a:t>Lotay</a:t>
            </a:r>
            <a:r>
              <a:rPr lang="en-CA" sz="1200" dirty="0"/>
              <a:t>, C. Ruiz et al., Physical Review C, Volume 97, Issue 2, id.025802 (2018)</a:t>
            </a:r>
          </a:p>
          <a:p>
            <a:r>
              <a:rPr lang="en-CA" sz="1200" dirty="0"/>
              <a:t>G. </a:t>
            </a:r>
            <a:r>
              <a:rPr lang="en-CA" sz="1200" dirty="0" err="1"/>
              <a:t>Lotay</a:t>
            </a:r>
            <a:r>
              <a:rPr lang="en-CA" sz="1200" dirty="0"/>
              <a:t>, G. Christian, C. Ruiz et al., Physical Review Letters, Volume 116, Issue 13, id.132701 (2016)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9755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0" name="Rectangle 9"/>
          <p:cNvSpPr>
            <a:spLocks/>
          </p:cNvSpPr>
          <p:nvPr/>
        </p:nvSpPr>
        <p:spPr bwMode="auto">
          <a:xfrm>
            <a:off x="5058834" y="1296942"/>
            <a:ext cx="3776133" cy="1135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50800" tIns="50800" rIns="50800" bIns="50800"/>
          <a:lstStyle/>
          <a:p>
            <a:pPr algn="l"/>
            <a:r>
              <a:rPr lang="en-US" sz="2133" dirty="0" err="1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HPGe</a:t>
            </a:r>
            <a:r>
              <a:rPr lang="en-US" sz="2133" dirty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 </a:t>
            </a:r>
            <a:r>
              <a:rPr lang="en-US" sz="2133" dirty="0" err="1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ɣ</a:t>
            </a:r>
            <a:r>
              <a:rPr lang="en-US" sz="2133" dirty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-ray spectrometer</a:t>
            </a:r>
            <a:endParaRPr lang="en-US" sz="2133" dirty="0">
              <a:latin typeface="Times New Roman" charset="0"/>
              <a:ea typeface="ＭＳ Ｐゴシック" charset="0"/>
              <a:sym typeface="Times New Roman" charset="0"/>
            </a:endParaRPr>
          </a:p>
          <a:p>
            <a:pPr algn="l"/>
            <a:r>
              <a:rPr lang="en-US" sz="2133" dirty="0">
                <a:solidFill>
                  <a:srgbClr val="C00000"/>
                </a:solidFill>
                <a:latin typeface="Lucida Grande" charset="0"/>
                <a:ea typeface="ＭＳ Ｐゴシック" charset="0"/>
                <a:sym typeface="Lucida Grande" charset="0"/>
              </a:rPr>
              <a:t>in-beam spectroscopy of</a:t>
            </a:r>
          </a:p>
          <a:p>
            <a:pPr algn="l"/>
            <a:r>
              <a:rPr lang="en-US" sz="2133" dirty="0">
                <a:solidFill>
                  <a:srgbClr val="C00000"/>
                </a:solidFill>
                <a:latin typeface="Lucida Grande" charset="0"/>
                <a:ea typeface="ＭＳ Ｐゴシック" charset="0"/>
                <a:sym typeface="Lucida Grande" charset="0"/>
              </a:rPr>
              <a:t>nuclear reactions</a:t>
            </a:r>
          </a:p>
        </p:txBody>
      </p:sp>
      <p:pic>
        <p:nvPicPr>
          <p:cNvPr id="25612" name="Picture 1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851" y="2432051"/>
            <a:ext cx="7975600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3" name="Rectangle 12"/>
          <p:cNvSpPr>
            <a:spLocks/>
          </p:cNvSpPr>
          <p:nvPr/>
        </p:nvSpPr>
        <p:spPr bwMode="auto">
          <a:xfrm>
            <a:off x="2194215" y="5422901"/>
            <a:ext cx="2997200" cy="1435100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50800" tIns="50800" rIns="50800" bIns="50800"/>
          <a:lstStyle/>
          <a:p>
            <a:pPr algn="l"/>
            <a:r>
              <a:rPr lang="en-US" sz="2400" b="1" dirty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IRIS</a:t>
            </a:r>
            <a:endParaRPr lang="en-US" sz="3200" dirty="0">
              <a:latin typeface="Times New Roman" charset="0"/>
              <a:ea typeface="ＭＳ Ｐゴシック" charset="0"/>
              <a:sym typeface="Times New Roman" charset="0"/>
            </a:endParaRPr>
          </a:p>
          <a:p>
            <a:pPr algn="l"/>
            <a:r>
              <a:rPr lang="en-US" sz="2133" dirty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Solid hydrogen target for direct nuclear reactions</a:t>
            </a:r>
          </a:p>
        </p:txBody>
      </p:sp>
      <p:sp>
        <p:nvSpPr>
          <p:cNvPr id="25614" name="Line 13"/>
          <p:cNvSpPr>
            <a:spLocks noChangeShapeType="1"/>
          </p:cNvSpPr>
          <p:nvPr/>
        </p:nvSpPr>
        <p:spPr bwMode="auto">
          <a:xfrm>
            <a:off x="3417455" y="2432052"/>
            <a:ext cx="2066832" cy="493712"/>
          </a:xfrm>
          <a:prstGeom prst="line">
            <a:avLst/>
          </a:prstGeom>
          <a:noFill/>
          <a:ln w="720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2400"/>
          </a:p>
        </p:txBody>
      </p:sp>
      <p:sp>
        <p:nvSpPr>
          <p:cNvPr id="25615" name="Line 14"/>
          <p:cNvSpPr>
            <a:spLocks noChangeShapeType="1"/>
          </p:cNvSpPr>
          <p:nvPr/>
        </p:nvSpPr>
        <p:spPr bwMode="auto">
          <a:xfrm flipH="1">
            <a:off x="7010402" y="2165351"/>
            <a:ext cx="1824567" cy="1131888"/>
          </a:xfrm>
          <a:prstGeom prst="line">
            <a:avLst/>
          </a:prstGeom>
          <a:noFill/>
          <a:ln w="720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2400"/>
          </a:p>
        </p:txBody>
      </p:sp>
      <p:sp>
        <p:nvSpPr>
          <p:cNvPr id="25616" name="Line 15"/>
          <p:cNvSpPr>
            <a:spLocks noChangeShapeType="1"/>
          </p:cNvSpPr>
          <p:nvPr/>
        </p:nvSpPr>
        <p:spPr bwMode="auto">
          <a:xfrm rot="10800000" flipH="1">
            <a:off x="3417455" y="3835399"/>
            <a:ext cx="2803429" cy="1783388"/>
          </a:xfrm>
          <a:prstGeom prst="line">
            <a:avLst/>
          </a:prstGeom>
          <a:noFill/>
          <a:ln w="720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2400"/>
          </a:p>
        </p:txBody>
      </p:sp>
      <p:sp>
        <p:nvSpPr>
          <p:cNvPr id="25617" name="Rectangle 16"/>
          <p:cNvSpPr>
            <a:spLocks/>
          </p:cNvSpPr>
          <p:nvPr/>
        </p:nvSpPr>
        <p:spPr bwMode="auto">
          <a:xfrm>
            <a:off x="6456776" y="762001"/>
            <a:ext cx="475638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l"/>
            <a:r>
              <a:rPr lang="en-US" sz="2400" b="1" dirty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TIGRESS </a:t>
            </a:r>
            <a:r>
              <a:rPr lang="en-US" sz="2133" b="1" dirty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+ auxiliary detectors</a:t>
            </a:r>
          </a:p>
        </p:txBody>
      </p:sp>
      <p:pic>
        <p:nvPicPr>
          <p:cNvPr id="25618" name="Picture 17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423" y="2795589"/>
            <a:ext cx="3524636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5619" name="Picture 18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5353" y="5081756"/>
            <a:ext cx="3489615" cy="177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20" name="Rectangle 19"/>
          <p:cNvSpPr>
            <a:spLocks/>
          </p:cNvSpPr>
          <p:nvPr/>
        </p:nvSpPr>
        <p:spPr bwMode="auto">
          <a:xfrm>
            <a:off x="789807" y="1752601"/>
            <a:ext cx="2808815" cy="1042988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50800" tIns="50800" rIns="50800" bIns="50800"/>
          <a:lstStyle/>
          <a:p>
            <a:pPr algn="l"/>
            <a:r>
              <a:rPr lang="en-US" sz="2400" b="1" dirty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EMMA </a:t>
            </a:r>
            <a:r>
              <a:rPr lang="en-US" sz="2133" dirty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Mass analyzer for nuclear reactions</a:t>
            </a:r>
          </a:p>
        </p:txBody>
      </p:sp>
      <p:sp>
        <p:nvSpPr>
          <p:cNvPr id="25624" name="Rectangle 23"/>
          <p:cNvSpPr>
            <a:spLocks/>
          </p:cNvSpPr>
          <p:nvPr/>
        </p:nvSpPr>
        <p:spPr bwMode="auto">
          <a:xfrm>
            <a:off x="9416963" y="3703333"/>
            <a:ext cx="2775037" cy="1066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sz="2667" b="1" dirty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TUDA</a:t>
            </a:r>
            <a:endParaRPr lang="en-US" sz="2133" dirty="0">
              <a:solidFill>
                <a:srgbClr val="000080"/>
              </a:solidFill>
              <a:latin typeface="Lucida Grande" charset="0"/>
              <a:ea typeface="ＭＳ Ｐゴシック" charset="0"/>
              <a:sym typeface="Lucida Grande" charset="0"/>
            </a:endParaRPr>
          </a:p>
          <a:p>
            <a:pPr algn="l"/>
            <a:r>
              <a:rPr lang="en-US" sz="2133" dirty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Scattering array </a:t>
            </a:r>
          </a:p>
          <a:p>
            <a:pPr algn="l"/>
            <a:r>
              <a:rPr lang="en-US" sz="2133" dirty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for direct reactions</a:t>
            </a:r>
          </a:p>
        </p:txBody>
      </p:sp>
      <p:sp>
        <p:nvSpPr>
          <p:cNvPr id="25626" name="Line 25"/>
          <p:cNvSpPr>
            <a:spLocks noChangeShapeType="1"/>
          </p:cNvSpPr>
          <p:nvPr/>
        </p:nvSpPr>
        <p:spPr bwMode="auto">
          <a:xfrm rot="10800000">
            <a:off x="7010399" y="3835400"/>
            <a:ext cx="2298700" cy="351752"/>
          </a:xfrm>
          <a:prstGeom prst="line">
            <a:avLst/>
          </a:prstGeom>
          <a:noFill/>
          <a:ln w="720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2400"/>
          </a:p>
        </p:txBody>
      </p:sp>
      <p:pic>
        <p:nvPicPr>
          <p:cNvPr id="7" name="Picture 6" descr="8241051745_bd22b3416f_b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4967" y="1211763"/>
            <a:ext cx="2602731" cy="2447220"/>
          </a:xfrm>
          <a:prstGeom prst="rect">
            <a:avLst/>
          </a:prstGeom>
        </p:spPr>
      </p:pic>
      <p:pic>
        <p:nvPicPr>
          <p:cNvPr id="22" name="Picture 1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78312" y="4787502"/>
            <a:ext cx="2775037" cy="201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3" name="Rectangle 9"/>
          <p:cNvSpPr>
            <a:spLocks noGrp="1" noChangeArrowheads="1"/>
          </p:cNvSpPr>
          <p:nvPr>
            <p:ph type="title"/>
          </p:nvPr>
        </p:nvSpPr>
        <p:spPr>
          <a:xfrm>
            <a:off x="3528668" y="1"/>
            <a:ext cx="8157136" cy="62653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ISAC-II experimental facilities</a:t>
            </a:r>
          </a:p>
        </p:txBody>
      </p:sp>
    </p:spTree>
    <p:extLst>
      <p:ext uri="{BB962C8B-B14F-4D97-AF65-F5344CB8AC3E}">
        <p14:creationId xmlns:p14="http://schemas.microsoft.com/office/powerpoint/2010/main" val="4277741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fundamental interaction physics:  IRIS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6146" y="1929730"/>
            <a:ext cx="8458750" cy="3568390"/>
          </a:xfrm>
        </p:spPr>
        <p:txBody>
          <a:bodyPr anchor="t">
            <a:normAutofit/>
          </a:bodyPr>
          <a:lstStyle/>
          <a:p>
            <a:r>
              <a:rPr lang="en-US" sz="2400" dirty="0"/>
              <a:t>IRIS physics example: </a:t>
            </a:r>
            <a:r>
              <a:rPr lang="en-US" sz="2400" baseline="30000" dirty="0"/>
              <a:t>10</a:t>
            </a:r>
            <a:r>
              <a:rPr lang="en-US" sz="2400" dirty="0"/>
              <a:t>C(</a:t>
            </a:r>
            <a:r>
              <a:rPr lang="en-US" sz="2400" dirty="0" err="1"/>
              <a:t>p,p</a:t>
            </a:r>
            <a:r>
              <a:rPr lang="en-US" sz="2400" dirty="0"/>
              <a:t>)</a:t>
            </a:r>
            <a:r>
              <a:rPr lang="en-US" sz="2400" baseline="30000" dirty="0"/>
              <a:t>10</a:t>
            </a:r>
            <a:r>
              <a:rPr lang="en-US" sz="2400" dirty="0"/>
              <a:t>C elastic scattering</a:t>
            </a:r>
          </a:p>
          <a:p>
            <a:r>
              <a:rPr lang="en-US" sz="2400" dirty="0"/>
              <a:t>Points to importance of three-nucleon interactions</a:t>
            </a:r>
          </a:p>
          <a:p>
            <a:pPr marL="457200" lvl="1" indent="0">
              <a:buNone/>
            </a:pPr>
            <a:endParaRPr lang="en-US" sz="24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9199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F5CD4BD-841B-E044-BA74-3381000DD19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Let’s take a closer look at IRIS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CE97E8-50FD-CD4B-A300-630319609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16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2A3C8D1-D637-4E4B-9183-F5A8836704D9}"/>
              </a:ext>
            </a:extLst>
          </p:cNvPr>
          <p:cNvGrpSpPr>
            <a:grpSpLocks noChangeAspect="1"/>
          </p:cNvGrpSpPr>
          <p:nvPr/>
        </p:nvGrpSpPr>
        <p:grpSpPr>
          <a:xfrm>
            <a:off x="6307809" y="-6225"/>
            <a:ext cx="5859616" cy="2781196"/>
            <a:chOff x="1154642" y="855273"/>
            <a:chExt cx="9300981" cy="441459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4383741-14AB-6849-AD79-ECDD9315E6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</a:blip>
            <a:srcRect l="12371" t="19160" r="16138" b="15534"/>
            <a:stretch/>
          </p:blipFill>
          <p:spPr>
            <a:xfrm>
              <a:off x="4320985" y="855273"/>
              <a:ext cx="5987442" cy="4226431"/>
            </a:xfrm>
            <a:prstGeom prst="rect">
              <a:avLst/>
            </a:prstGeom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2B35132-0EA0-3240-B35F-BBAF243A9DF1}"/>
                </a:ext>
              </a:extLst>
            </p:cNvPr>
            <p:cNvGrpSpPr/>
            <p:nvPr/>
          </p:nvGrpSpPr>
          <p:grpSpPr>
            <a:xfrm>
              <a:off x="1154642" y="1491844"/>
              <a:ext cx="9300981" cy="3778027"/>
              <a:chOff x="1154642" y="1491844"/>
              <a:chExt cx="9300981" cy="3778027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2ADE9583-7A67-744F-990D-80150145CC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1436134" flipH="1">
                <a:off x="2316952" y="2259087"/>
                <a:ext cx="3089350" cy="2317012"/>
              </a:xfrm>
              <a:prstGeom prst="rect">
                <a:avLst/>
              </a:prstGeom>
            </p:spPr>
          </p:pic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F5C00E10-4DF0-4B4F-B3D8-A0EF90BA6A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54642" y="3479910"/>
                <a:ext cx="1967575" cy="244698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72FB080-032B-AA41-8A8E-8B78B7B5FBBC}"/>
                  </a:ext>
                </a:extLst>
              </p:cNvPr>
              <p:cNvSpPr txBox="1"/>
              <p:nvPr/>
            </p:nvSpPr>
            <p:spPr>
              <a:xfrm>
                <a:off x="1190634" y="3797143"/>
                <a:ext cx="19617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Beam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65761F4-4593-CD4D-8331-223AD9A511EF}"/>
                  </a:ext>
                </a:extLst>
              </p:cNvPr>
              <p:cNvSpPr txBox="1"/>
              <p:nvPr/>
            </p:nvSpPr>
            <p:spPr>
              <a:xfrm>
                <a:off x="8945538" y="3142680"/>
                <a:ext cx="1510085" cy="14656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Down-stream Si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357F925-AD52-9F4E-892A-BE68403E745B}"/>
                  </a:ext>
                </a:extLst>
              </p:cNvPr>
              <p:cNvSpPr txBox="1"/>
              <p:nvPr/>
            </p:nvSpPr>
            <p:spPr>
              <a:xfrm>
                <a:off x="5824129" y="4712372"/>
                <a:ext cx="763098" cy="449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Si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2DA8FE4-9531-3B45-8529-4018FACCD684}"/>
                  </a:ext>
                </a:extLst>
              </p:cNvPr>
              <p:cNvSpPr txBox="1"/>
              <p:nvPr/>
            </p:nvSpPr>
            <p:spPr>
              <a:xfrm>
                <a:off x="7005850" y="4535374"/>
                <a:ext cx="2530460" cy="586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Si – CsI(Tl)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29FF8A9-BE38-904E-BEFC-F51F518A3F82}"/>
                  </a:ext>
                </a:extLst>
              </p:cNvPr>
              <p:cNvSpPr txBox="1"/>
              <p:nvPr/>
            </p:nvSpPr>
            <p:spPr>
              <a:xfrm>
                <a:off x="2483071" y="4243948"/>
                <a:ext cx="2139731" cy="1025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Ionization Chamber  </a:t>
                </a:r>
              </a:p>
            </p:txBody>
          </p: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32BECB4B-2350-7A48-A952-687BE221649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338698" y="2009566"/>
                <a:ext cx="571775" cy="94066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2F8B0678-FBC8-E94D-9B78-03A9E6AFC1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97276" y="2806592"/>
                <a:ext cx="730417" cy="3685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F20E6912-A72A-9741-8444-D05F11FD063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95886" y="2876442"/>
                <a:ext cx="1082432" cy="6424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AE51F3C-2E93-ED48-8063-F7483031AF99}"/>
                  </a:ext>
                </a:extLst>
              </p:cNvPr>
              <p:cNvSpPr txBox="1"/>
              <p:nvPr/>
            </p:nvSpPr>
            <p:spPr>
              <a:xfrm>
                <a:off x="6299361" y="1491844"/>
                <a:ext cx="5757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BE891F1-DC73-0C41-93D2-5D7E13723B7C}"/>
                  </a:ext>
                </a:extLst>
              </p:cNvPr>
              <p:cNvSpPr/>
              <p:nvPr/>
            </p:nvSpPr>
            <p:spPr>
              <a:xfrm>
                <a:off x="6646625" y="3245615"/>
                <a:ext cx="540689" cy="18487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01EE07B-2BEA-F648-BD39-767B3C846DAC}"/>
                  </a:ext>
                </a:extLst>
              </p:cNvPr>
              <p:cNvSpPr txBox="1"/>
              <p:nvPr/>
            </p:nvSpPr>
            <p:spPr>
              <a:xfrm>
                <a:off x="6608732" y="3232927"/>
                <a:ext cx="762099" cy="586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H</a:t>
                </a:r>
                <a:r>
                  <a:rPr lang="en-US" baseline="-25000" dirty="0"/>
                  <a:t>2</a:t>
                </a:r>
              </a:p>
            </p:txBody>
          </p:sp>
        </p:grpSp>
      </p:grp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4543258-118D-9D47-BD6C-5A7C93BA8853}"/>
              </a:ext>
            </a:extLst>
          </p:cNvPr>
          <p:cNvSpPr txBox="1">
            <a:spLocks/>
          </p:cNvSpPr>
          <p:nvPr/>
        </p:nvSpPr>
        <p:spPr>
          <a:xfrm>
            <a:off x="24576" y="838575"/>
            <a:ext cx="6305590" cy="23421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Beam passes through ionization chamber (IC)</a:t>
            </a:r>
          </a:p>
          <a:p>
            <a:r>
              <a:rPr lang="en-US" sz="2400" dirty="0"/>
              <a:t>Frozen hydrogen/deuterium target</a:t>
            </a:r>
          </a:p>
          <a:p>
            <a:pPr lvl="1"/>
            <a:r>
              <a:rPr lang="en-US" dirty="0"/>
              <a:t>Cu cold head with Ag foil down to 4 K </a:t>
            </a:r>
          </a:p>
          <a:p>
            <a:pPr lvl="1"/>
            <a:r>
              <a:rPr lang="en-US" dirty="0"/>
              <a:t>gas sprayed onto silver backing</a:t>
            </a:r>
          </a:p>
          <a:p>
            <a:pPr lvl="1"/>
            <a:r>
              <a:rPr lang="en-US" dirty="0"/>
              <a:t>Diffuser on linear actuator to move in and out of beam line</a:t>
            </a:r>
          </a:p>
          <a:p>
            <a:pPr lvl="1"/>
            <a:r>
              <a:rPr lang="en-US" dirty="0"/>
              <a:t>Typical target thicknesses of  ~50–100 µm</a:t>
            </a:r>
          </a:p>
          <a:p>
            <a:r>
              <a:rPr lang="en-US" sz="2400" dirty="0"/>
              <a:t>High angular-resolution Si detectors, some backed with </a:t>
            </a:r>
            <a:r>
              <a:rPr lang="en-US" sz="2400" dirty="0" err="1"/>
              <a:t>CsI</a:t>
            </a:r>
            <a:r>
              <a:rPr lang="en-US" sz="2400" dirty="0"/>
              <a:t>(Tl) scintillator for high energy particles</a:t>
            </a:r>
          </a:p>
          <a:p>
            <a:r>
              <a:rPr lang="en-US" sz="2400" dirty="0"/>
              <a:t>Downstream Si detectors for beam and beam-like reaction products</a:t>
            </a:r>
          </a:p>
          <a:p>
            <a:r>
              <a:rPr lang="en-US" sz="1600" dirty="0"/>
              <a:t>Images from David Walters, TRIUMF/SMU</a:t>
            </a:r>
          </a:p>
          <a:p>
            <a:endParaRPr lang="en-US" sz="2400" dirty="0"/>
          </a:p>
        </p:txBody>
      </p:sp>
      <p:pic>
        <p:nvPicPr>
          <p:cNvPr id="36" name="Content Placeholder 9">
            <a:extLst>
              <a:ext uri="{FF2B5EF4-FFF2-40B4-BE49-F238E27FC236}">
                <a16:creationId xmlns:a16="http://schemas.microsoft.com/office/drawing/2014/main" id="{9F8B7854-0514-194D-8F96-3386C09C76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0526" y="3180694"/>
            <a:ext cx="3816303" cy="355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830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038299" y="859200"/>
            <a:ext cx="100305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Nuclear Force Imprints Revealed </a:t>
            </a:r>
            <a:br>
              <a:rPr lang="en-US" sz="3200" dirty="0"/>
            </a:br>
            <a:r>
              <a:rPr lang="en-US" sz="3200" dirty="0"/>
              <a:t>on </a:t>
            </a:r>
            <a:r>
              <a:rPr lang="en-US" sz="3200" dirty="0" err="1"/>
              <a:t>Eleastic</a:t>
            </a:r>
            <a:r>
              <a:rPr lang="en-US" sz="3200" dirty="0"/>
              <a:t> Scattering of Protons with </a:t>
            </a:r>
            <a:r>
              <a:rPr lang="en-US" sz="3200" baseline="30000" dirty="0"/>
              <a:t>10</a:t>
            </a:r>
            <a:r>
              <a:rPr lang="en-US" sz="3200" dirty="0"/>
              <a:t>C</a:t>
            </a:r>
          </a:p>
        </p:txBody>
      </p:sp>
      <p:pic>
        <p:nvPicPr>
          <p:cNvPr id="14" name="Picture 13" descr="Screen Shot 2017-07-19 at 11.05.59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73" b="-3671"/>
          <a:stretch/>
        </p:blipFill>
        <p:spPr>
          <a:xfrm>
            <a:off x="1038299" y="813280"/>
            <a:ext cx="10155525" cy="15312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49471" y="1"/>
            <a:ext cx="8157136" cy="626535"/>
          </a:xfrm>
        </p:spPr>
        <p:txBody>
          <a:bodyPr rIns="960000">
            <a:normAutofit/>
          </a:bodyPr>
          <a:lstStyle/>
          <a:p>
            <a:r>
              <a:rPr lang="en-US" dirty="0"/>
              <a:t>TRIUMF Experiment and Theory Result</a:t>
            </a:r>
          </a:p>
        </p:txBody>
      </p:sp>
      <p:pic>
        <p:nvPicPr>
          <p:cNvPr id="16" name="Picture 15" descr="Screen Shot 2017-07-19 at 11.05.59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33" t="-4" b="62635"/>
          <a:stretch/>
        </p:blipFill>
        <p:spPr>
          <a:xfrm>
            <a:off x="8120032" y="0"/>
            <a:ext cx="3073792" cy="859200"/>
          </a:xfrm>
          <a:prstGeom prst="rect">
            <a:avLst/>
          </a:prstGeom>
        </p:spPr>
      </p:pic>
      <p:pic>
        <p:nvPicPr>
          <p:cNvPr id="2" name="Picture 1" descr="Screen Shot 2017-10-19 at 12.12.41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512" y="2497762"/>
            <a:ext cx="4595003" cy="3800039"/>
          </a:xfrm>
          <a:prstGeom prst="rect">
            <a:avLst/>
          </a:prstGeom>
        </p:spPr>
      </p:pic>
      <p:pic>
        <p:nvPicPr>
          <p:cNvPr id="4" name="Picture 3" descr="Screen Shot 2017-07-19 at 11.05.59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4" t="-4" r="28521" b="62635"/>
          <a:stretch/>
        </p:blipFill>
        <p:spPr>
          <a:xfrm>
            <a:off x="3854824" y="0"/>
            <a:ext cx="4442509" cy="859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2935" y="2305156"/>
            <a:ext cx="3210577" cy="2554545"/>
          </a:xfrm>
          <a:prstGeom prst="rect">
            <a:avLst/>
          </a:prstGeom>
          <a:solidFill>
            <a:schemeClr val="bg1"/>
          </a:solidFill>
          <a:ln w="22225">
            <a:solidFill>
              <a:schemeClr val="accent4"/>
            </a:solidFill>
          </a:ln>
          <a:effectLst>
            <a:outerShdw blurRad="50800" dist="114300" dir="2700000" algn="tl" rotWithShape="0">
              <a:schemeClr val="accent4">
                <a:alpha val="43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/>
              <a:t>Led by Prof. R. </a:t>
            </a:r>
            <a:r>
              <a:rPr lang="en-US" sz="2000" dirty="0" err="1"/>
              <a:t>Kanungo</a:t>
            </a:r>
            <a:r>
              <a:rPr lang="en-US" sz="2000" dirty="0"/>
              <a:t>, Saint Mary’s University</a:t>
            </a:r>
          </a:p>
          <a:p>
            <a:pPr marL="380990" indent="-380990">
              <a:buFont typeface="Arial"/>
              <a:buChar char="•"/>
            </a:pPr>
            <a:r>
              <a:rPr lang="en-US" sz="2000" dirty="0"/>
              <a:t>IRIS charged particle spectrometer</a:t>
            </a:r>
          </a:p>
          <a:p>
            <a:pPr marL="380990" indent="-380990">
              <a:buFont typeface="Arial"/>
              <a:buChar char="•"/>
            </a:pPr>
            <a:r>
              <a:rPr lang="en-US" sz="2000" dirty="0"/>
              <a:t>Windowless solid hydrogen target</a:t>
            </a:r>
          </a:p>
          <a:p>
            <a:pPr marL="380990" indent="-380990">
              <a:buFont typeface="Arial"/>
              <a:buChar char="•"/>
            </a:pPr>
            <a:r>
              <a:rPr lang="en-US" sz="2000" baseline="30000" dirty="0"/>
              <a:t>10</a:t>
            </a:r>
            <a:r>
              <a:rPr lang="en-US" sz="2000" dirty="0"/>
              <a:t>C beam, 4.54 MeV/u from TRIUMF-ISAC-II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74527" y="2318662"/>
            <a:ext cx="3820991" cy="1015663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  <a:effectLst>
            <a:outerShdw blurRad="50800" dist="114300" dir="2700000" algn="tl" rotWithShape="0">
              <a:schemeClr val="tx1">
                <a:alpha val="43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/>
              <a:t>Theory from TRIUMF</a:t>
            </a:r>
          </a:p>
          <a:p>
            <a:pPr marL="239178" indent="-239178">
              <a:buFont typeface="Arial"/>
              <a:buChar char="•"/>
            </a:pPr>
            <a:r>
              <a:rPr lang="en-US" sz="2000" dirty="0" err="1"/>
              <a:t>Ab</a:t>
            </a:r>
            <a:r>
              <a:rPr lang="en-US" sz="2000" dirty="0"/>
              <a:t> Initio with modern two- and three-nucleon forces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4192" y="5296172"/>
            <a:ext cx="3225367" cy="1323439"/>
          </a:xfrm>
          <a:prstGeom prst="rect">
            <a:avLst/>
          </a:prstGeom>
          <a:solidFill>
            <a:schemeClr val="bg1"/>
          </a:solidFill>
          <a:ln w="22225">
            <a:solidFill>
              <a:schemeClr val="accent4"/>
            </a:solidFill>
          </a:ln>
          <a:effectLst>
            <a:outerShdw blurRad="50800" dist="114300" dir="2700000" algn="tl" rotWithShape="0">
              <a:schemeClr val="accent4">
                <a:alpha val="43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/>
              <a:t>Amplitude &amp; shape of scattering interference pattern depends on nuclear force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74527" y="3618080"/>
            <a:ext cx="3820991" cy="707886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  <a:effectLst>
            <a:outerShdw blurRad="50800" dist="114300" dir="2700000" algn="tl" rotWithShape="0">
              <a:schemeClr val="tx1">
                <a:alpha val="43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/>
              <a:t>NN alone very wrong – </a:t>
            </a:r>
            <a:r>
              <a:rPr lang="en-US" sz="2000" dirty="0" err="1"/>
              <a:t>overpredicts</a:t>
            </a:r>
            <a:r>
              <a:rPr lang="en-US" sz="2000" dirty="0"/>
              <a:t> fringe contrast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74527" y="4575627"/>
            <a:ext cx="3820991" cy="707886"/>
          </a:xfrm>
          <a:prstGeom prst="rect">
            <a:avLst/>
          </a:prstGeom>
          <a:solidFill>
            <a:schemeClr val="bg1"/>
          </a:solidFill>
          <a:ln w="22225">
            <a:solidFill>
              <a:srgbClr val="0000FF"/>
            </a:solidFill>
          </a:ln>
          <a:effectLst>
            <a:outerShdw blurRad="50800" dist="114300" dir="2700000" algn="tl" rotWithShape="0">
              <a:srgbClr val="0000FF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/>
              <a:t>NN and 3N derived separately: interference pattern wrong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74527" y="5558392"/>
            <a:ext cx="3820991" cy="1015663"/>
          </a:xfrm>
          <a:prstGeom prst="rect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  <a:effectLst>
            <a:outerShdw blurRad="50800" dist="114300" dir="2700000" algn="tl" rotWithShape="0">
              <a:srgbClr val="FF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/>
              <a:t>NN and 3N fit simultaneously :  </a:t>
            </a:r>
            <a:r>
              <a:rPr lang="en-US" sz="2000" b="1" dirty="0"/>
              <a:t>shape correct</a:t>
            </a:r>
            <a:r>
              <a:rPr lang="en-US" sz="2000" dirty="0"/>
              <a:t> but fails to reproduce magnitude</a:t>
            </a:r>
          </a:p>
        </p:txBody>
      </p:sp>
      <p:pic>
        <p:nvPicPr>
          <p:cNvPr id="15" name="Picture 14" descr="Screen Shot 2017-07-19 at 11.05.59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" r="69461" b="62635"/>
          <a:stretch/>
        </p:blipFill>
        <p:spPr>
          <a:xfrm>
            <a:off x="1038299" y="0"/>
            <a:ext cx="3101403" cy="8592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5B87BCA-0310-2247-A6BA-170818DBF28A}"/>
              </a:ext>
            </a:extLst>
          </p:cNvPr>
          <p:cNvSpPr txBox="1"/>
          <p:nvPr/>
        </p:nvSpPr>
        <p:spPr>
          <a:xfrm>
            <a:off x="4448803" y="6297801"/>
            <a:ext cx="2987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Scattering angle</a:t>
            </a:r>
          </a:p>
        </p:txBody>
      </p:sp>
    </p:spTree>
    <p:extLst>
      <p:ext uri="{BB962C8B-B14F-4D97-AF65-F5344CB8AC3E}">
        <p14:creationId xmlns:p14="http://schemas.microsoft.com/office/powerpoint/2010/main" val="3787262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shape coexistence macro- and micro-</a:t>
            </a:r>
            <a:r>
              <a:rPr lang="en-US" dirty="0" err="1"/>
              <a:t>strucutre</a:t>
            </a:r>
            <a:r>
              <a:rPr lang="en-US" dirty="0"/>
              <a:t>:  TIGRESS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6146" y="1929730"/>
            <a:ext cx="8458750" cy="3568390"/>
          </a:xfrm>
        </p:spPr>
        <p:txBody>
          <a:bodyPr anchor="t">
            <a:normAutofit/>
          </a:bodyPr>
          <a:lstStyle/>
          <a:p>
            <a:r>
              <a:rPr lang="en-US" sz="2400" dirty="0"/>
              <a:t>TIGRESS experiment:  </a:t>
            </a:r>
            <a:r>
              <a:rPr lang="en-US" sz="2400" baseline="30000" dirty="0"/>
              <a:t>95</a:t>
            </a:r>
            <a:r>
              <a:rPr lang="en-US" sz="2400" dirty="0"/>
              <a:t>Sr(</a:t>
            </a:r>
            <a:r>
              <a:rPr lang="en-US" sz="2400" dirty="0" err="1"/>
              <a:t>d,p</a:t>
            </a:r>
            <a:r>
              <a:rPr lang="en-US" sz="2400" dirty="0"/>
              <a:t>)</a:t>
            </a:r>
            <a:r>
              <a:rPr lang="en-US" sz="2400" baseline="30000" dirty="0"/>
              <a:t>96</a:t>
            </a:r>
            <a:r>
              <a:rPr lang="en-US" sz="2400" dirty="0"/>
              <a:t>Sr and </a:t>
            </a:r>
            <a:r>
              <a:rPr lang="en-US" sz="2400" baseline="30000" dirty="0"/>
              <a:t>95</a:t>
            </a:r>
            <a:r>
              <a:rPr lang="en-US" sz="2400" dirty="0"/>
              <a:t>Sr(</a:t>
            </a:r>
            <a:r>
              <a:rPr lang="en-US" sz="2400" dirty="0" err="1"/>
              <a:t>d,t</a:t>
            </a:r>
            <a:r>
              <a:rPr lang="en-US" sz="2400" dirty="0"/>
              <a:t>)</a:t>
            </a:r>
            <a:r>
              <a:rPr lang="en-US" sz="2400" baseline="30000" dirty="0"/>
              <a:t>94</a:t>
            </a:r>
            <a:r>
              <a:rPr lang="en-US" sz="2400" dirty="0"/>
              <a:t>Sr</a:t>
            </a:r>
          </a:p>
          <a:p>
            <a:endParaRPr lang="en-US" sz="2400" dirty="0"/>
          </a:p>
          <a:p>
            <a:r>
              <a:rPr lang="en-US" sz="1600" dirty="0"/>
              <a:t>Material from Reiner </a:t>
            </a:r>
            <a:r>
              <a:rPr lang="en-US" sz="1600" dirty="0" err="1"/>
              <a:t>Kruecken</a:t>
            </a:r>
            <a:r>
              <a:rPr lang="en-US" sz="1600" dirty="0"/>
              <a:t> and </a:t>
            </a:r>
            <a:r>
              <a:rPr lang="en-US" sz="1600" dirty="0" err="1"/>
              <a:t>Soumendu</a:t>
            </a:r>
            <a:r>
              <a:rPr lang="en-US" sz="1600" dirty="0"/>
              <a:t> Bhattacharjee</a:t>
            </a:r>
          </a:p>
          <a:p>
            <a:pPr marL="457200" lvl="1" indent="0">
              <a:buNone/>
            </a:pPr>
            <a:endParaRPr lang="en-US" sz="24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801572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26535"/>
          </a:xfrm>
        </p:spPr>
        <p:txBody>
          <a:bodyPr>
            <a:normAutofit/>
          </a:bodyPr>
          <a:lstStyle/>
          <a:p>
            <a:pPr algn="ctr"/>
            <a:r>
              <a:rPr lang="en-US" sz="2000" dirty="0">
                <a:solidFill>
                  <a:srgbClr val="009CFF"/>
                </a:solidFill>
                <a:latin typeface="+mn-lt"/>
                <a:cs typeface="Times New Roman" pitchFamily="18" charset="0"/>
              </a:rPr>
              <a:t>Experiment: d(</a:t>
            </a:r>
            <a:r>
              <a:rPr lang="en-US" sz="2000" baseline="30000" dirty="0">
                <a:solidFill>
                  <a:srgbClr val="009CFF"/>
                </a:solidFill>
                <a:latin typeface="+mn-lt"/>
                <a:cs typeface="Times New Roman" pitchFamily="18" charset="0"/>
              </a:rPr>
              <a:t>95</a:t>
            </a:r>
            <a:r>
              <a:rPr lang="en-US" sz="2000" dirty="0">
                <a:solidFill>
                  <a:srgbClr val="009CFF"/>
                </a:solidFill>
                <a:latin typeface="+mn-lt"/>
                <a:cs typeface="Times New Roman" pitchFamily="18" charset="0"/>
              </a:rPr>
              <a:t>Sr,p/t)</a:t>
            </a:r>
            <a:r>
              <a:rPr lang="en-US" sz="2000" baseline="30000" dirty="0">
                <a:solidFill>
                  <a:srgbClr val="009CFF"/>
                </a:solidFill>
                <a:latin typeface="+mn-lt"/>
                <a:cs typeface="Times New Roman" pitchFamily="18" charset="0"/>
              </a:rPr>
              <a:t>96/94</a:t>
            </a:r>
            <a:r>
              <a:rPr lang="en-US" sz="2000" dirty="0">
                <a:solidFill>
                  <a:srgbClr val="009CFF"/>
                </a:solidFill>
                <a:latin typeface="+mn-lt"/>
                <a:cs typeface="Times New Roman" pitchFamily="18" charset="0"/>
              </a:rPr>
              <a:t>Sr @ </a:t>
            </a:r>
            <a:r>
              <a:rPr lang="en-US" sz="2000" dirty="0" err="1">
                <a:solidFill>
                  <a:srgbClr val="009CFF"/>
                </a:solidFill>
                <a:latin typeface="+mn-lt"/>
                <a:cs typeface="Times New Roman" pitchFamily="18" charset="0"/>
              </a:rPr>
              <a:t>E</a:t>
            </a:r>
            <a:r>
              <a:rPr lang="en-US" sz="2000" baseline="-25000" dirty="0" err="1">
                <a:solidFill>
                  <a:srgbClr val="009CFF"/>
                </a:solidFill>
                <a:latin typeface="+mn-lt"/>
                <a:cs typeface="Times New Roman" pitchFamily="18" charset="0"/>
              </a:rPr>
              <a:t>lab</a:t>
            </a:r>
            <a:r>
              <a:rPr lang="en-US" sz="2000" dirty="0">
                <a:solidFill>
                  <a:srgbClr val="009CFF"/>
                </a:solidFill>
                <a:latin typeface="+mn-lt"/>
                <a:cs typeface="Times New Roman" pitchFamily="18" charset="0"/>
              </a:rPr>
              <a:t> = 5.5 MeV/A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91340" y="1354558"/>
            <a:ext cx="4378083" cy="490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33539" y="4153326"/>
            <a:ext cx="3225800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49C73F-ADF4-4BC6-B68B-64D5FC4B0556}"/>
              </a:ext>
            </a:extLst>
          </p:cNvPr>
          <p:cNvSpPr txBox="1"/>
          <p:nvPr/>
        </p:nvSpPr>
        <p:spPr>
          <a:xfrm>
            <a:off x="473239" y="587885"/>
            <a:ext cx="1013792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6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 was carried out at the </a:t>
            </a:r>
            <a:r>
              <a:rPr lang="en-CA" sz="266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TRIUMF-ISAC II </a:t>
            </a:r>
            <a:r>
              <a:rPr lang="en-CA" sz="26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rare isotope facility 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FE0E7E0-8EDD-4941-8F22-BCEC7A44B9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7814" y="1398771"/>
            <a:ext cx="3697526" cy="2512476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F9E3356-FD44-E146-8074-790441D5D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013" y="1214420"/>
            <a:ext cx="3225800" cy="5313806"/>
          </a:xfrm>
        </p:spPr>
        <p:txBody>
          <a:bodyPr anchor="t">
            <a:normAutofit fontScale="92500" lnSpcReduction="20000"/>
          </a:bodyPr>
          <a:lstStyle/>
          <a:p>
            <a:r>
              <a:rPr lang="en-US" sz="2400" dirty="0"/>
              <a:t>TIGRESS:  12 to 16 </a:t>
            </a:r>
            <a:r>
              <a:rPr lang="en-US" sz="2400" dirty="0" err="1"/>
              <a:t>HPGe</a:t>
            </a:r>
            <a:r>
              <a:rPr lang="en-US" sz="2400" dirty="0"/>
              <a:t> clover detectors with optional escape suppressors</a:t>
            </a:r>
          </a:p>
          <a:p>
            <a:r>
              <a:rPr lang="en-US" sz="2400" dirty="0"/>
              <a:t>SHARC: one of several </a:t>
            </a:r>
            <a:r>
              <a:rPr lang="en-US" sz="2400" dirty="0" err="1"/>
              <a:t>auxilliary</a:t>
            </a:r>
            <a:r>
              <a:rPr lang="en-US" sz="2400" dirty="0"/>
              <a:t> detectors for TIGRESS</a:t>
            </a:r>
          </a:p>
          <a:p>
            <a:r>
              <a:rPr lang="en-US" sz="2400" dirty="0"/>
              <a:t>Scattered light particle energy &amp; direction measured by high granularity Si detectors to determine wave function composition</a:t>
            </a:r>
          </a:p>
          <a:p>
            <a:r>
              <a:rPr lang="en-US" sz="2400" dirty="0"/>
              <a:t>Gamma rays detected in TIGRESS to tag which excited states are populated</a:t>
            </a:r>
          </a:p>
        </p:txBody>
      </p:sp>
    </p:spTree>
    <p:extLst>
      <p:ext uri="{BB962C8B-B14F-4D97-AF65-F5344CB8AC3E}">
        <p14:creationId xmlns:p14="http://schemas.microsoft.com/office/powerpoint/2010/main" val="35046251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471" y="225680"/>
            <a:ext cx="8953827" cy="650329"/>
          </a:xfrm>
        </p:spPr>
        <p:txBody>
          <a:bodyPr/>
          <a:lstStyle/>
          <a:p>
            <a:r>
              <a:rPr lang="en-US" dirty="0"/>
              <a:t>Shape coexisting states in </a:t>
            </a:r>
            <a:r>
              <a:rPr lang="en-US" baseline="30000" dirty="0"/>
              <a:t>96</a:t>
            </a:r>
            <a:r>
              <a:rPr lang="en-US" dirty="0"/>
              <a:t>Sr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BAB04E-09FF-B44A-AA92-C8275A372B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B05D92-EC6E-4C4F-BB41-6E7BEA3BFB7C}"/>
              </a:ext>
            </a:extLst>
          </p:cNvPr>
          <p:cNvGrpSpPr/>
          <p:nvPr/>
        </p:nvGrpSpPr>
        <p:grpSpPr>
          <a:xfrm>
            <a:off x="493493" y="816082"/>
            <a:ext cx="11588547" cy="5698677"/>
            <a:chOff x="493493" y="816082"/>
            <a:chExt cx="11588547" cy="569867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F1CB340-7FA8-E944-8C6A-B1F5F4EAEE44}"/>
                </a:ext>
              </a:extLst>
            </p:cNvPr>
            <p:cNvGrpSpPr/>
            <p:nvPr/>
          </p:nvGrpSpPr>
          <p:grpSpPr>
            <a:xfrm>
              <a:off x="4766679" y="1545679"/>
              <a:ext cx="3237285" cy="2965659"/>
              <a:chOff x="952367" y="2583202"/>
              <a:chExt cx="2427964" cy="2224244"/>
            </a:xfrm>
          </p:grpSpPr>
          <p:sp>
            <p:nvSpPr>
              <p:cNvPr id="20" name="Shape 911">
                <a:extLst>
                  <a:ext uri="{FF2B5EF4-FFF2-40B4-BE49-F238E27FC236}">
                    <a16:creationId xmlns:a16="http://schemas.microsoft.com/office/drawing/2014/main" id="{061DDBFD-611F-DC44-8392-46F3D3337265}"/>
                  </a:ext>
                </a:extLst>
              </p:cNvPr>
              <p:cNvSpPr/>
              <p:nvPr/>
            </p:nvSpPr>
            <p:spPr>
              <a:xfrm>
                <a:off x="952367" y="2583202"/>
                <a:ext cx="2427964" cy="2224244"/>
              </a:xfrm>
              <a:prstGeom prst="rect">
                <a:avLst/>
              </a:prstGeom>
              <a:solidFill>
                <a:srgbClr val="FFFFFE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812"/>
              </a:p>
            </p:txBody>
          </p:sp>
          <p:sp>
            <p:nvSpPr>
              <p:cNvPr id="21" name="Shape 912">
                <a:extLst>
                  <a:ext uri="{FF2B5EF4-FFF2-40B4-BE49-F238E27FC236}">
                    <a16:creationId xmlns:a16="http://schemas.microsoft.com/office/drawing/2014/main" id="{C1B59864-0493-4247-90B5-382B73E08E40}"/>
                  </a:ext>
                </a:extLst>
              </p:cNvPr>
              <p:cNvSpPr/>
              <p:nvPr/>
            </p:nvSpPr>
            <p:spPr>
              <a:xfrm>
                <a:off x="1604347" y="2994218"/>
                <a:ext cx="1188000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812"/>
              </a:p>
            </p:txBody>
          </p:sp>
          <p:sp>
            <p:nvSpPr>
              <p:cNvPr id="22" name="Shape 913">
                <a:extLst>
                  <a:ext uri="{FF2B5EF4-FFF2-40B4-BE49-F238E27FC236}">
                    <a16:creationId xmlns:a16="http://schemas.microsoft.com/office/drawing/2014/main" id="{E8951793-2C2C-1844-8B71-F8958B67C4A7}"/>
                  </a:ext>
                </a:extLst>
              </p:cNvPr>
              <p:cNvSpPr/>
              <p:nvPr/>
            </p:nvSpPr>
            <p:spPr>
              <a:xfrm>
                <a:off x="1603585" y="4470793"/>
                <a:ext cx="1188000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812"/>
              </a:p>
            </p:txBody>
          </p:sp>
          <p:sp>
            <p:nvSpPr>
              <p:cNvPr id="23" name="Shape 914">
                <a:extLst>
                  <a:ext uri="{FF2B5EF4-FFF2-40B4-BE49-F238E27FC236}">
                    <a16:creationId xmlns:a16="http://schemas.microsoft.com/office/drawing/2014/main" id="{773F87A2-20F9-B54B-834C-6D18874BF395}"/>
                  </a:ext>
                </a:extLst>
              </p:cNvPr>
              <p:cNvSpPr/>
              <p:nvPr/>
            </p:nvSpPr>
            <p:spPr>
              <a:xfrm>
                <a:off x="1603585" y="3616182"/>
                <a:ext cx="1188000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812"/>
              </a:p>
            </p:txBody>
          </p:sp>
          <p:sp>
            <p:nvSpPr>
              <p:cNvPr id="24" name="Shape 915">
                <a:extLst>
                  <a:ext uri="{FF2B5EF4-FFF2-40B4-BE49-F238E27FC236}">
                    <a16:creationId xmlns:a16="http://schemas.microsoft.com/office/drawing/2014/main" id="{5063D9ED-A014-404A-896F-64C6318450EE}"/>
                  </a:ext>
                </a:extLst>
              </p:cNvPr>
              <p:cNvSpPr/>
              <p:nvPr/>
            </p:nvSpPr>
            <p:spPr>
              <a:xfrm>
                <a:off x="1603585" y="3186848"/>
                <a:ext cx="1188000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812"/>
              </a:p>
            </p:txBody>
          </p:sp>
          <p:sp>
            <p:nvSpPr>
              <p:cNvPr id="25" name="Shape 926">
                <a:extLst>
                  <a:ext uri="{FF2B5EF4-FFF2-40B4-BE49-F238E27FC236}">
                    <a16:creationId xmlns:a16="http://schemas.microsoft.com/office/drawing/2014/main" id="{570410A5-67DE-D249-BE14-BBF9FFA9127C}"/>
                  </a:ext>
                </a:extLst>
              </p:cNvPr>
              <p:cNvSpPr/>
              <p:nvPr/>
            </p:nvSpPr>
            <p:spPr>
              <a:xfrm>
                <a:off x="2822379" y="4359623"/>
                <a:ext cx="428283" cy="18476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35719" tIns="35719" rIns="35719" bIns="35719" numCol="1" anchor="ctr">
                <a:noAutofit/>
              </a:bodyPr>
              <a:lstStyle>
                <a:lvl1pPr>
                  <a:defRPr sz="1600"/>
                </a:lvl1pPr>
              </a:lstStyle>
              <a:p>
                <a:r>
                  <a:t>0 keV</a:t>
                </a:r>
              </a:p>
            </p:txBody>
          </p:sp>
          <p:sp>
            <p:nvSpPr>
              <p:cNvPr id="26" name="Shape 927">
                <a:extLst>
                  <a:ext uri="{FF2B5EF4-FFF2-40B4-BE49-F238E27FC236}">
                    <a16:creationId xmlns:a16="http://schemas.microsoft.com/office/drawing/2014/main" id="{B197AC3D-FC01-9D4B-9FA8-89A8CD5F82C7}"/>
                  </a:ext>
                </a:extLst>
              </p:cNvPr>
              <p:cNvSpPr/>
              <p:nvPr/>
            </p:nvSpPr>
            <p:spPr>
              <a:xfrm>
                <a:off x="2839493" y="3505013"/>
                <a:ext cx="369171" cy="18476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35719" tIns="35719" rIns="35719" bIns="35719" numCol="1" anchor="ctr">
                <a:noAutofit/>
              </a:bodyPr>
              <a:lstStyle>
                <a:lvl1pPr>
                  <a:defRPr sz="1600"/>
                </a:lvl1pPr>
              </a:lstStyle>
              <a:p>
                <a:r>
                  <a:t>815</a:t>
                </a:r>
              </a:p>
            </p:txBody>
          </p:sp>
          <p:sp>
            <p:nvSpPr>
              <p:cNvPr id="27" name="Shape 928">
                <a:extLst>
                  <a:ext uri="{FF2B5EF4-FFF2-40B4-BE49-F238E27FC236}">
                    <a16:creationId xmlns:a16="http://schemas.microsoft.com/office/drawing/2014/main" id="{CAC7AB1E-202C-C14F-BB16-C11B259AAC0C}"/>
                  </a:ext>
                </a:extLst>
              </p:cNvPr>
              <p:cNvSpPr/>
              <p:nvPr/>
            </p:nvSpPr>
            <p:spPr>
              <a:xfrm>
                <a:off x="2811895" y="3075679"/>
                <a:ext cx="369171" cy="18476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35719" tIns="35719" rIns="35719" bIns="35719" numCol="1" anchor="ctr">
                <a:noAutofit/>
              </a:bodyPr>
              <a:lstStyle>
                <a:lvl1pPr>
                  <a:defRPr sz="1600"/>
                </a:lvl1pPr>
              </a:lstStyle>
              <a:p>
                <a:r>
                  <a:t>1229</a:t>
                </a:r>
              </a:p>
            </p:txBody>
          </p:sp>
          <p:sp>
            <p:nvSpPr>
              <p:cNvPr id="28" name="Shape 939">
                <a:extLst>
                  <a:ext uri="{FF2B5EF4-FFF2-40B4-BE49-F238E27FC236}">
                    <a16:creationId xmlns:a16="http://schemas.microsoft.com/office/drawing/2014/main" id="{0C387A68-D167-BF47-B39B-ED25AA3DA1DB}"/>
                  </a:ext>
                </a:extLst>
              </p:cNvPr>
              <p:cNvSpPr/>
              <p:nvPr/>
            </p:nvSpPr>
            <p:spPr>
              <a:xfrm flipH="1">
                <a:off x="1884599" y="3618158"/>
                <a:ext cx="1" cy="841753"/>
              </a:xfrm>
              <a:prstGeom prst="line">
                <a:avLst/>
              </a:prstGeom>
              <a:noFill/>
              <a:ln w="635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812"/>
              </a:p>
            </p:txBody>
          </p:sp>
          <p:sp>
            <p:nvSpPr>
              <p:cNvPr id="29" name="Shape 940">
                <a:extLst>
                  <a:ext uri="{FF2B5EF4-FFF2-40B4-BE49-F238E27FC236}">
                    <a16:creationId xmlns:a16="http://schemas.microsoft.com/office/drawing/2014/main" id="{39BBA06C-DF70-AE4B-914D-A4EC7BB29BD2}"/>
                  </a:ext>
                </a:extLst>
              </p:cNvPr>
              <p:cNvSpPr/>
              <p:nvPr/>
            </p:nvSpPr>
            <p:spPr>
              <a:xfrm flipH="1">
                <a:off x="1887128" y="3179949"/>
                <a:ext cx="1" cy="427803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812"/>
              </a:p>
            </p:txBody>
          </p:sp>
          <p:sp>
            <p:nvSpPr>
              <p:cNvPr id="30" name="Shape 941">
                <a:extLst>
                  <a:ext uri="{FF2B5EF4-FFF2-40B4-BE49-F238E27FC236}">
                    <a16:creationId xmlns:a16="http://schemas.microsoft.com/office/drawing/2014/main" id="{74B00825-73B8-AE4B-A635-48B44442EE26}"/>
                  </a:ext>
                </a:extLst>
              </p:cNvPr>
              <p:cNvSpPr/>
              <p:nvPr/>
            </p:nvSpPr>
            <p:spPr>
              <a:xfrm flipH="1">
                <a:off x="2458941" y="2987936"/>
                <a:ext cx="1" cy="615066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ysDot"/>
                <a:miter lim="400000"/>
                <a:tailEnd type="triangle" w="med" len="med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812"/>
              </a:p>
            </p:txBody>
          </p:sp>
          <p:sp>
            <p:nvSpPr>
              <p:cNvPr id="31" name="Shape 945">
                <a:extLst>
                  <a:ext uri="{FF2B5EF4-FFF2-40B4-BE49-F238E27FC236}">
                    <a16:creationId xmlns:a16="http://schemas.microsoft.com/office/drawing/2014/main" id="{35AB9857-FB9B-894D-81F0-2142AD081EF0}"/>
                  </a:ext>
                </a:extLst>
              </p:cNvPr>
              <p:cNvSpPr/>
              <p:nvPr/>
            </p:nvSpPr>
            <p:spPr>
              <a:xfrm rot="16200000">
                <a:off x="1596225" y="3940984"/>
                <a:ext cx="306627" cy="18858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35719" tIns="35719" rIns="35719" bIns="35719" numCol="1" anchor="ctr">
                <a:noAutofit/>
              </a:bodyPr>
              <a:lstStyle>
                <a:lvl1pPr>
                  <a:defRPr sz="1800"/>
                </a:lvl1pPr>
              </a:lstStyle>
              <a:p>
                <a:r>
                  <a:rPr sz="1600" dirty="0"/>
                  <a:t>815</a:t>
                </a:r>
              </a:p>
            </p:txBody>
          </p:sp>
          <p:sp>
            <p:nvSpPr>
              <p:cNvPr id="32" name="Shape 946">
                <a:extLst>
                  <a:ext uri="{FF2B5EF4-FFF2-40B4-BE49-F238E27FC236}">
                    <a16:creationId xmlns:a16="http://schemas.microsoft.com/office/drawing/2014/main" id="{CAF58D8B-CCD3-CB46-B188-795A6CF7F095}"/>
                  </a:ext>
                </a:extLst>
              </p:cNvPr>
              <p:cNvSpPr/>
              <p:nvPr/>
            </p:nvSpPr>
            <p:spPr>
              <a:xfrm rot="16200000">
                <a:off x="1617006" y="3255885"/>
                <a:ext cx="306626" cy="18858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35719" tIns="35719" rIns="35719" bIns="35719" numCol="1" anchor="ctr">
                <a:noAutofit/>
              </a:bodyPr>
              <a:lstStyle>
                <a:lvl1pPr>
                  <a:defRPr sz="1400"/>
                </a:lvl1pPr>
              </a:lstStyle>
              <a:p>
                <a:r>
                  <a:rPr sz="1600" dirty="0"/>
                  <a:t>414</a:t>
                </a:r>
              </a:p>
            </p:txBody>
          </p:sp>
          <p:sp>
            <p:nvSpPr>
              <p:cNvPr id="33" name="Shape 953">
                <a:extLst>
                  <a:ext uri="{FF2B5EF4-FFF2-40B4-BE49-F238E27FC236}">
                    <a16:creationId xmlns:a16="http://schemas.microsoft.com/office/drawing/2014/main" id="{FF1D1EDB-1D68-7C45-991C-06E71DE7DBCC}"/>
                  </a:ext>
                </a:extLst>
              </p:cNvPr>
              <p:cNvSpPr/>
              <p:nvPr/>
            </p:nvSpPr>
            <p:spPr>
              <a:xfrm rot="16200000">
                <a:off x="2152875" y="3227475"/>
                <a:ext cx="306626" cy="18858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35719" tIns="35719" rIns="35719" bIns="35719" numCol="1" anchor="ctr">
                <a:noAutofit/>
              </a:bodyPr>
              <a:lstStyle>
                <a:lvl1pPr>
                  <a:defRPr sz="1400"/>
                </a:lvl1pPr>
              </a:lstStyle>
              <a:p>
                <a:r>
                  <a:rPr sz="1600" dirty="0"/>
                  <a:t>6</a:t>
                </a:r>
                <a:r>
                  <a:rPr lang="en-CA" sz="1600" dirty="0"/>
                  <a:t>50</a:t>
                </a:r>
                <a:endParaRPr sz="1600" dirty="0"/>
              </a:p>
            </p:txBody>
          </p:sp>
          <p:sp>
            <p:nvSpPr>
              <p:cNvPr id="34" name="Shape 964">
                <a:extLst>
                  <a:ext uri="{FF2B5EF4-FFF2-40B4-BE49-F238E27FC236}">
                    <a16:creationId xmlns:a16="http://schemas.microsoft.com/office/drawing/2014/main" id="{B5AEF6D9-47F0-BF46-8B23-8215D1221353}"/>
                  </a:ext>
                </a:extLst>
              </p:cNvPr>
              <p:cNvSpPr/>
              <p:nvPr/>
            </p:nvSpPr>
            <p:spPr>
              <a:xfrm>
                <a:off x="2811894" y="2884792"/>
                <a:ext cx="561593" cy="2062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35719" tIns="35719" rIns="35719" bIns="35719" numCol="1" anchor="ctr">
                <a:noAutofit/>
              </a:bodyPr>
              <a:lstStyle>
                <a:lvl1pPr>
                  <a:defRPr sz="1600"/>
                </a:lvl1pPr>
              </a:lstStyle>
              <a:p>
                <a:r>
                  <a:rPr dirty="0"/>
                  <a:t>1465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6DD233F-FE21-BB48-80A5-FC5805C2C54E}"/>
                  </a:ext>
                </a:extLst>
              </p:cNvPr>
              <p:cNvSpPr txBox="1"/>
              <p:nvPr/>
            </p:nvSpPr>
            <p:spPr>
              <a:xfrm>
                <a:off x="1130698" y="3018322"/>
                <a:ext cx="374141" cy="284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867" dirty="0"/>
                  <a:t>0</a:t>
                </a:r>
                <a:r>
                  <a:rPr lang="en-CA" sz="1867" baseline="-25000" dirty="0"/>
                  <a:t>2</a:t>
                </a:r>
                <a:r>
                  <a:rPr lang="en-CA" sz="1867" baseline="30000" dirty="0"/>
                  <a:t>+</a:t>
                </a:r>
                <a:endParaRPr lang="en-CA" sz="1867" dirty="0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075A25D-E9FF-E34E-B47C-3FB6CAF9FDEC}"/>
                  </a:ext>
                </a:extLst>
              </p:cNvPr>
              <p:cNvSpPr txBox="1"/>
              <p:nvPr/>
            </p:nvSpPr>
            <p:spPr>
              <a:xfrm>
                <a:off x="1130698" y="4316905"/>
                <a:ext cx="374141" cy="284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867" dirty="0"/>
                  <a:t>0</a:t>
                </a:r>
                <a:r>
                  <a:rPr lang="en-CA" sz="1867" baseline="-25000" dirty="0"/>
                  <a:t>1</a:t>
                </a:r>
                <a:r>
                  <a:rPr lang="en-CA" sz="1867" baseline="30000" dirty="0"/>
                  <a:t>+</a:t>
                </a:r>
                <a:endParaRPr lang="en-CA" sz="1867" dirty="0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6BCAD1F-BEA5-1240-AD96-E06415C9E1BB}"/>
                  </a:ext>
                </a:extLst>
              </p:cNvPr>
              <p:cNvSpPr txBox="1"/>
              <p:nvPr/>
            </p:nvSpPr>
            <p:spPr>
              <a:xfrm>
                <a:off x="1130698" y="2834048"/>
                <a:ext cx="374141" cy="284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867" dirty="0"/>
                  <a:t>0</a:t>
                </a:r>
                <a:r>
                  <a:rPr lang="en-CA" sz="1867" baseline="-25000" dirty="0"/>
                  <a:t>3</a:t>
                </a:r>
                <a:r>
                  <a:rPr lang="en-CA" sz="1867" baseline="30000" dirty="0"/>
                  <a:t>+</a:t>
                </a:r>
                <a:endParaRPr lang="en-CA" sz="1867" dirty="0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AF37FAB-CA8A-6C41-BA51-08FEC5799B96}"/>
                  </a:ext>
                </a:extLst>
              </p:cNvPr>
              <p:cNvSpPr txBox="1"/>
              <p:nvPr/>
            </p:nvSpPr>
            <p:spPr>
              <a:xfrm>
                <a:off x="1130698" y="3449038"/>
                <a:ext cx="374141" cy="284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867" dirty="0"/>
                  <a:t>2</a:t>
                </a:r>
                <a:r>
                  <a:rPr lang="en-CA" sz="1867" baseline="-25000" dirty="0"/>
                  <a:t>1</a:t>
                </a:r>
                <a:r>
                  <a:rPr lang="en-CA" sz="1867" baseline="30000" dirty="0"/>
                  <a:t>+</a:t>
                </a:r>
                <a:endParaRPr lang="en-CA" sz="1867" dirty="0"/>
              </a:p>
            </p:txBody>
          </p:sp>
        </p:grpSp>
        <p:pic>
          <p:nvPicPr>
            <p:cNvPr id="8" name="Screenshot 2016-08-23 23.43.14.png">
              <a:extLst>
                <a:ext uri="{FF2B5EF4-FFF2-40B4-BE49-F238E27FC236}">
                  <a16:creationId xmlns:a16="http://schemas.microsoft.com/office/drawing/2014/main" id="{D608AF66-F4C1-5C4F-B20E-B93A9511B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4242" t="17205" r="29019" b="12800"/>
            <a:stretch>
              <a:fillRect/>
            </a:stretch>
          </p:blipFill>
          <p:spPr>
            <a:xfrm>
              <a:off x="493494" y="816082"/>
              <a:ext cx="3571876" cy="2754013"/>
            </a:xfrm>
            <a:prstGeom prst="rect">
              <a:avLst/>
            </a:prstGeom>
            <a:ln w="25400">
              <a:solidFill>
                <a:srgbClr val="000000"/>
              </a:solidFill>
              <a:miter lim="400000"/>
            </a:ln>
          </p:spPr>
        </p:pic>
        <p:pic>
          <p:nvPicPr>
            <p:cNvPr id="9" name="Screenshot 2016-08-24 00.03.58.png">
              <a:extLst>
                <a:ext uri="{FF2B5EF4-FFF2-40B4-BE49-F238E27FC236}">
                  <a16:creationId xmlns:a16="http://schemas.microsoft.com/office/drawing/2014/main" id="{C558F3CE-0081-AD45-8B52-0625D5627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4293" t="16622" r="28621" b="12926"/>
            <a:stretch>
              <a:fillRect/>
            </a:stretch>
          </p:blipFill>
          <p:spPr>
            <a:xfrm>
              <a:off x="493493" y="3759642"/>
              <a:ext cx="3571876" cy="2755117"/>
            </a:xfrm>
            <a:prstGeom prst="rect">
              <a:avLst/>
            </a:prstGeom>
            <a:ln w="25400">
              <a:solidFill>
                <a:srgbClr val="000000"/>
              </a:solidFill>
              <a:miter lim="400000"/>
            </a:ln>
          </p:spPr>
        </p:pic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7D5290FF-D233-1F45-90C6-85E3181FA91E}"/>
                </a:ext>
              </a:extLst>
            </p:cNvPr>
            <p:cNvCxnSpPr>
              <a:stCxn id="36" idx="1"/>
            </p:cNvCxnSpPr>
            <p:nvPr/>
          </p:nvCxnSpPr>
          <p:spPr>
            <a:xfrm flipH="1">
              <a:off x="4257700" y="4047111"/>
              <a:ext cx="746754" cy="50326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Screenshot 2016-08-24 10.34.43.png">
              <a:extLst>
                <a:ext uri="{FF2B5EF4-FFF2-40B4-BE49-F238E27FC236}">
                  <a16:creationId xmlns:a16="http://schemas.microsoft.com/office/drawing/2014/main" id="{64498410-E84F-8A41-8669-380CB7AFB4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967" t="7451" r="29898" b="30700"/>
            <a:stretch>
              <a:fillRect/>
            </a:stretch>
          </p:blipFill>
          <p:spPr>
            <a:xfrm>
              <a:off x="8260527" y="1767296"/>
              <a:ext cx="3821512" cy="2948203"/>
            </a:xfrm>
            <a:prstGeom prst="rect">
              <a:avLst/>
            </a:prstGeom>
            <a:ln w="12700">
              <a:miter lim="400000"/>
            </a:ln>
          </p:spPr>
        </p:pic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634DED53-1034-164E-9FC2-08DA475FA72C}"/>
                </a:ext>
              </a:extLst>
            </p:cNvPr>
            <p:cNvCxnSpPr>
              <a:stCxn id="35" idx="1"/>
            </p:cNvCxnSpPr>
            <p:nvPr/>
          </p:nvCxnSpPr>
          <p:spPr>
            <a:xfrm flipH="1" flipV="1">
              <a:off x="4257700" y="2094218"/>
              <a:ext cx="746754" cy="22144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8DF0661A-1C1B-FA42-8C99-A5964F1BDE46}"/>
                </a:ext>
              </a:extLst>
            </p:cNvPr>
            <p:cNvCxnSpPr/>
            <p:nvPr/>
          </p:nvCxnSpPr>
          <p:spPr>
            <a:xfrm>
              <a:off x="6906180" y="2573493"/>
              <a:ext cx="4064425" cy="136080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1C748643-49D8-2A46-AA13-0897FAE8DE9E}"/>
                </a:ext>
              </a:extLst>
            </p:cNvPr>
            <p:cNvCxnSpPr/>
            <p:nvPr/>
          </p:nvCxnSpPr>
          <p:spPr>
            <a:xfrm>
              <a:off x="6109381" y="2744050"/>
              <a:ext cx="2872337" cy="93340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Shape 946">
              <a:extLst>
                <a:ext uri="{FF2B5EF4-FFF2-40B4-BE49-F238E27FC236}">
                  <a16:creationId xmlns:a16="http://schemas.microsoft.com/office/drawing/2014/main" id="{187E7845-36EA-AC44-BC5F-86355A718F5C}"/>
                </a:ext>
              </a:extLst>
            </p:cNvPr>
            <p:cNvSpPr/>
            <p:nvPr/>
          </p:nvSpPr>
          <p:spPr>
            <a:xfrm rot="16200000">
              <a:off x="8899962" y="2408117"/>
              <a:ext cx="740755" cy="2538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400"/>
              </a:lvl1pPr>
            </a:lstStyle>
            <a:p>
              <a:r>
                <a:rPr sz="1600" dirty="0"/>
                <a:t>414</a:t>
              </a:r>
            </a:p>
          </p:txBody>
        </p:sp>
        <p:sp>
          <p:nvSpPr>
            <p:cNvPr id="16" name="Shape 953">
              <a:extLst>
                <a:ext uri="{FF2B5EF4-FFF2-40B4-BE49-F238E27FC236}">
                  <a16:creationId xmlns:a16="http://schemas.microsoft.com/office/drawing/2014/main" id="{9D51447E-025E-7643-A817-91A83D7211C8}"/>
                </a:ext>
              </a:extLst>
            </p:cNvPr>
            <p:cNvSpPr/>
            <p:nvPr/>
          </p:nvSpPr>
          <p:spPr>
            <a:xfrm rot="16200000">
              <a:off x="10786724" y="3367698"/>
              <a:ext cx="675883" cy="3081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400"/>
              </a:lvl1pPr>
            </a:lstStyle>
            <a:p>
              <a:r>
                <a:rPr sz="1600" dirty="0"/>
                <a:t>6</a:t>
              </a:r>
              <a:r>
                <a:rPr lang="en-CA" sz="1600" dirty="0"/>
                <a:t>50</a:t>
              </a:r>
              <a:endParaRPr sz="160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684DA3C-B25A-6D4F-A2A1-88A9D8794DB0}"/>
                </a:ext>
              </a:extLst>
            </p:cNvPr>
            <p:cNvSpPr txBox="1"/>
            <p:nvPr/>
          </p:nvSpPr>
          <p:spPr>
            <a:xfrm>
              <a:off x="4917633" y="4937403"/>
              <a:ext cx="5641288" cy="10770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80990" indent="-380990">
                <a:buFont typeface="Wingdings" panose="05000000000000000000" pitchFamily="2" charset="2"/>
                <a:buChar char="è"/>
              </a:pPr>
              <a:r>
                <a:rPr lang="en-CA" sz="2133" dirty="0"/>
                <a:t>Strong population of 0</a:t>
              </a:r>
              <a:r>
                <a:rPr lang="en-CA" sz="2133" baseline="-25000" dirty="0"/>
                <a:t>1</a:t>
              </a:r>
              <a:r>
                <a:rPr lang="en-CA" sz="2133" baseline="30000" dirty="0"/>
                <a:t>+</a:t>
              </a:r>
              <a:r>
                <a:rPr lang="en-CA" sz="2133" dirty="0"/>
                <a:t> and 0</a:t>
              </a:r>
              <a:r>
                <a:rPr lang="en-CA" sz="2133" baseline="-25000" dirty="0"/>
                <a:t>2</a:t>
              </a:r>
              <a:r>
                <a:rPr lang="en-CA" sz="2133" baseline="30000" dirty="0"/>
                <a:t>+</a:t>
              </a:r>
            </a:p>
            <a:p>
              <a:pPr marL="380990" indent="-380990">
                <a:buFont typeface="Wingdings" panose="05000000000000000000" pitchFamily="2" charset="2"/>
                <a:buChar char="è"/>
              </a:pPr>
              <a:r>
                <a:rPr lang="en-CA" sz="2133" dirty="0"/>
                <a:t>0</a:t>
              </a:r>
              <a:r>
                <a:rPr lang="en-CA" sz="2133" baseline="-25000" dirty="0"/>
                <a:t>3</a:t>
              </a:r>
              <a:r>
                <a:rPr lang="en-CA" sz="2133" baseline="30000" dirty="0"/>
                <a:t>+</a:t>
              </a:r>
              <a:r>
                <a:rPr lang="en-CA" sz="2133" dirty="0"/>
                <a:t> only weakly populated (~5-10% of 0</a:t>
              </a:r>
              <a:r>
                <a:rPr lang="en-CA" sz="2133" baseline="-25000" dirty="0"/>
                <a:t>2</a:t>
              </a:r>
              <a:r>
                <a:rPr lang="en-CA" sz="2133" baseline="30000" dirty="0"/>
                <a:t>+</a:t>
              </a:r>
              <a:r>
                <a:rPr lang="en-CA" sz="2133" dirty="0"/>
                <a:t>)</a:t>
              </a:r>
            </a:p>
            <a:p>
              <a:pPr marL="380990" indent="-380990">
                <a:buFont typeface="Arial" panose="020B0604020202020204" pitchFamily="34" charset="0"/>
                <a:buChar char="•"/>
              </a:pPr>
              <a:endParaRPr lang="en-CA" sz="2133" dirty="0"/>
            </a:p>
          </p:txBody>
        </p:sp>
        <p:sp>
          <p:nvSpPr>
            <p:cNvPr id="18" name="Shape 964">
              <a:extLst>
                <a:ext uri="{FF2B5EF4-FFF2-40B4-BE49-F238E27FC236}">
                  <a16:creationId xmlns:a16="http://schemas.microsoft.com/office/drawing/2014/main" id="{F0233C9C-B4FF-0F45-ADA3-EB921573758C}"/>
                </a:ext>
              </a:extLst>
            </p:cNvPr>
            <p:cNvSpPr/>
            <p:nvPr/>
          </p:nvSpPr>
          <p:spPr>
            <a:xfrm>
              <a:off x="6205270" y="1767297"/>
              <a:ext cx="700909" cy="2162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lang="en-CA" dirty="0">
                  <a:latin typeface="Symbol" panose="05050102010706020507" pitchFamily="18" charset="2"/>
                </a:rPr>
                <a:t>t</a:t>
              </a:r>
              <a:r>
                <a:rPr lang="en-CA" dirty="0"/>
                <a:t>=6ns</a:t>
              </a:r>
              <a:endParaRPr dirty="0"/>
            </a:p>
          </p:txBody>
        </p:sp>
        <p:sp>
          <p:nvSpPr>
            <p:cNvPr id="19" name="Shape 964">
              <a:extLst>
                <a:ext uri="{FF2B5EF4-FFF2-40B4-BE49-F238E27FC236}">
                  <a16:creationId xmlns:a16="http://schemas.microsoft.com/office/drawing/2014/main" id="{7EA7861A-DD76-1941-A6D5-207199D936F5}"/>
                </a:ext>
              </a:extLst>
            </p:cNvPr>
            <p:cNvSpPr/>
            <p:nvPr/>
          </p:nvSpPr>
          <p:spPr>
            <a:xfrm>
              <a:off x="8474569" y="1317068"/>
              <a:ext cx="3607471" cy="675883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lang="en-CA" dirty="0"/>
                <a:t>Gamma spectrum gated on protons at forward cm angles in excitation energy range 800-1850 </a:t>
              </a:r>
              <a:r>
                <a:rPr lang="en-CA" dirty="0" err="1"/>
                <a:t>keV</a:t>
              </a:r>
              <a:endParaRPr dirty="0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B371B698-70A1-E04C-995C-F83825A37312}"/>
              </a:ext>
            </a:extLst>
          </p:cNvPr>
          <p:cNvSpPr txBox="1"/>
          <p:nvPr/>
        </p:nvSpPr>
        <p:spPr>
          <a:xfrm>
            <a:off x="4766679" y="6195127"/>
            <a:ext cx="5973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Cruz et al, Physics Letters B  786  94 - 99  (2018)</a:t>
            </a:r>
          </a:p>
        </p:txBody>
      </p:sp>
    </p:spTree>
    <p:extLst>
      <p:ext uri="{BB962C8B-B14F-4D97-AF65-F5344CB8AC3E}">
        <p14:creationId xmlns:p14="http://schemas.microsoft.com/office/powerpoint/2010/main" val="8051132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471" y="225680"/>
            <a:ext cx="8953827" cy="650329"/>
          </a:xfrm>
        </p:spPr>
        <p:txBody>
          <a:bodyPr/>
          <a:lstStyle/>
          <a:p>
            <a:r>
              <a:rPr lang="en-US" dirty="0"/>
              <a:t>New shape coexisting states in </a:t>
            </a:r>
            <a:r>
              <a:rPr lang="en-US" baseline="30000" dirty="0"/>
              <a:t>94</a:t>
            </a:r>
            <a:r>
              <a:rPr lang="en-US" dirty="0"/>
              <a:t>Sr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4BED1BC-8BB7-6A4D-9626-2FA41E043317}"/>
              </a:ext>
            </a:extLst>
          </p:cNvPr>
          <p:cNvGrpSpPr/>
          <p:nvPr/>
        </p:nvGrpSpPr>
        <p:grpSpPr>
          <a:xfrm>
            <a:off x="3166233" y="876008"/>
            <a:ext cx="4630230" cy="5313805"/>
            <a:chOff x="8271867" y="-206536"/>
            <a:chExt cx="3984301" cy="4478626"/>
          </a:xfrm>
        </p:grpSpPr>
        <p:pic>
          <p:nvPicPr>
            <p:cNvPr id="41" name="Picture 2">
              <a:extLst>
                <a:ext uri="{FF2B5EF4-FFF2-40B4-BE49-F238E27FC236}">
                  <a16:creationId xmlns:a16="http://schemas.microsoft.com/office/drawing/2014/main" id="{4224D21A-ECE2-A340-AB15-57F18C911C1D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271867" y="-206536"/>
              <a:ext cx="3984301" cy="4478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E3A7784-46EE-7244-ABA2-37E0CAE58D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26664" y="1207227"/>
              <a:ext cx="2782242" cy="105601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0955F8A-C1C5-2D49-91EA-F4162213B994}"/>
                </a:ext>
              </a:extLst>
            </p:cNvPr>
            <p:cNvSpPr txBox="1"/>
            <p:nvPr/>
          </p:nvSpPr>
          <p:spPr>
            <a:xfrm rot="16200000">
              <a:off x="9235857" y="2549117"/>
              <a:ext cx="5357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Times New Roman" pitchFamily="18" charset="0"/>
                  <a:cs typeface="Times New Roman" pitchFamily="18" charset="0"/>
                </a:rPr>
                <a:t>837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2A1F1D8-D5C1-5E45-B500-ECD211C83C1C}"/>
                </a:ext>
              </a:extLst>
            </p:cNvPr>
            <p:cNvSpPr/>
            <p:nvPr/>
          </p:nvSpPr>
          <p:spPr>
            <a:xfrm rot="16200000">
              <a:off x="9445417" y="2682852"/>
              <a:ext cx="56938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1042*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3D3A5B3D-D7A5-1C40-8837-7DC58F9982EF}"/>
                </a:ext>
              </a:extLst>
            </p:cNvPr>
            <p:cNvSpPr/>
            <p:nvPr/>
          </p:nvSpPr>
          <p:spPr>
            <a:xfrm rot="16200000">
              <a:off x="9760888" y="2782096"/>
              <a:ext cx="49244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Times New Roman" pitchFamily="18" charset="0"/>
                  <a:cs typeface="Times New Roman" pitchFamily="18" charset="0"/>
                </a:rPr>
                <a:t>1309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1C7FD53-E6DC-CA4F-830B-8A729FC18ED3}"/>
                </a:ext>
              </a:extLst>
            </p:cNvPr>
            <p:cNvSpPr/>
            <p:nvPr/>
          </p:nvSpPr>
          <p:spPr>
            <a:xfrm rot="16200000">
              <a:off x="9622388" y="2716866"/>
              <a:ext cx="49244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Times New Roman" pitchFamily="18" charset="0"/>
                  <a:cs typeface="Times New Roman" pitchFamily="18" charset="0"/>
                </a:rPr>
                <a:t>1089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D3A6507B-BC75-154E-9180-79762B256F34}"/>
                </a:ext>
              </a:extLst>
            </p:cNvPr>
            <p:cNvSpPr/>
            <p:nvPr/>
          </p:nvSpPr>
          <p:spPr>
            <a:xfrm rot="16200000">
              <a:off x="9886853" y="2682851"/>
              <a:ext cx="56938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1456*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5B908D4-2CE6-F949-8F58-A4F06A47EBD2}"/>
                </a:ext>
              </a:extLst>
            </p:cNvPr>
            <p:cNvSpPr/>
            <p:nvPr/>
          </p:nvSpPr>
          <p:spPr>
            <a:xfrm rot="16200000">
              <a:off x="10063824" y="2583605"/>
              <a:ext cx="49244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Times New Roman" pitchFamily="18" charset="0"/>
                  <a:cs typeface="Times New Roman" pitchFamily="18" charset="0"/>
                </a:rPr>
                <a:t>1577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91BDBFD5-3AD1-C547-979D-0FBAD8EE03A5}"/>
                </a:ext>
              </a:extLst>
            </p:cNvPr>
            <p:cNvSpPr/>
            <p:nvPr/>
          </p:nvSpPr>
          <p:spPr>
            <a:xfrm rot="16200000">
              <a:off x="10176386" y="2806838"/>
              <a:ext cx="49244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Times New Roman" pitchFamily="18" charset="0"/>
                  <a:cs typeface="Times New Roman" pitchFamily="18" charset="0"/>
                </a:rPr>
                <a:t>1777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CC68A42-8617-8447-9D8C-26505B1F5300}"/>
                </a:ext>
              </a:extLst>
            </p:cNvPr>
            <p:cNvSpPr/>
            <p:nvPr/>
          </p:nvSpPr>
          <p:spPr>
            <a:xfrm rot="16200000">
              <a:off x="10366760" y="2756678"/>
              <a:ext cx="49244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Times New Roman" pitchFamily="18" charset="0"/>
                  <a:cs typeface="Times New Roman" pitchFamily="18" charset="0"/>
                </a:rPr>
                <a:t>1868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F983EFA-FEA3-2E4C-A497-2CC2BB6F01BF}"/>
                </a:ext>
              </a:extLst>
            </p:cNvPr>
            <p:cNvSpPr/>
            <p:nvPr/>
          </p:nvSpPr>
          <p:spPr>
            <a:xfrm rot="16200000">
              <a:off x="10954268" y="2902215"/>
              <a:ext cx="56938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2685*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B78201C5-2301-1C40-8955-EA3875B1A4B5}"/>
                </a:ext>
              </a:extLst>
            </p:cNvPr>
            <p:cNvSpPr/>
            <p:nvPr/>
          </p:nvSpPr>
          <p:spPr>
            <a:xfrm rot="16200000">
              <a:off x="11293594" y="2940687"/>
              <a:ext cx="49244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Times New Roman" pitchFamily="18" charset="0"/>
                  <a:cs typeface="Times New Roman" pitchFamily="18" charset="0"/>
                </a:rPr>
                <a:t>3077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7B7E500-11CD-AA45-89E5-04DFA958F2A5}"/>
                </a:ext>
              </a:extLst>
            </p:cNvPr>
            <p:cNvSpPr/>
            <p:nvPr/>
          </p:nvSpPr>
          <p:spPr>
            <a:xfrm rot="16200000">
              <a:off x="11408760" y="2891476"/>
              <a:ext cx="56938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3175*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5632717-4C2F-AC45-B91D-248E5FA05389}"/>
                </a:ext>
              </a:extLst>
            </p:cNvPr>
            <p:cNvSpPr txBox="1"/>
            <p:nvPr/>
          </p:nvSpPr>
          <p:spPr>
            <a:xfrm>
              <a:off x="10448545" y="1618584"/>
              <a:ext cx="8835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r>
                <a:rPr lang="en-CA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CA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CA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r>
                <a:rPr lang="en-CA" baseline="-25000" dirty="0" err="1">
                  <a:solidFill>
                    <a:srgbClr val="FF0000"/>
                  </a:solidFill>
                  <a:latin typeface="Symbol" panose="05050102010706020507" pitchFamily="18" charset="2"/>
                </a:rPr>
                <a:t>g</a:t>
              </a:r>
              <a:endParaRPr lang="en-CA" baseline="-25000" dirty="0">
                <a:solidFill>
                  <a:srgbClr val="FF0000"/>
                </a:solidFill>
                <a:latin typeface="Symbol" panose="05050102010706020507" pitchFamily="18" charset="2"/>
              </a:endParaRPr>
            </a:p>
          </p:txBody>
        </p:sp>
      </p:grp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45FF1FC7-3146-704E-A293-04AE55011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679" y="1279221"/>
            <a:ext cx="2285141" cy="5313806"/>
          </a:xfrm>
        </p:spPr>
        <p:txBody>
          <a:bodyPr anchor="t">
            <a:normAutofit/>
          </a:bodyPr>
          <a:lstStyle/>
          <a:p>
            <a:r>
              <a:rPr lang="en-US" sz="2400" dirty="0"/>
              <a:t>Several new states found in (</a:t>
            </a:r>
            <a:r>
              <a:rPr lang="en-US" sz="2400" dirty="0" err="1"/>
              <a:t>d,t</a:t>
            </a:r>
            <a:r>
              <a:rPr lang="en-US" sz="2400" dirty="0"/>
              <a:t>) reaction channel</a:t>
            </a:r>
          </a:p>
          <a:p>
            <a:r>
              <a:rPr lang="en-US" sz="2400" dirty="0"/>
              <a:t>Gamma decay and angular distributions are evidence two of them are 0+ states</a:t>
            </a:r>
          </a:p>
          <a:p>
            <a:endParaRPr lang="en-US" sz="2400" dirty="0"/>
          </a:p>
        </p:txBody>
      </p:sp>
      <p:pic>
        <p:nvPicPr>
          <p:cNvPr id="56" name="Picture 2">
            <a:extLst>
              <a:ext uri="{FF2B5EF4-FFF2-40B4-BE49-F238E27FC236}">
                <a16:creationId xmlns:a16="http://schemas.microsoft.com/office/drawing/2014/main" id="{5906A677-19F1-1442-99DD-5F8BB7E64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82205" y="1571318"/>
            <a:ext cx="4420447" cy="3715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ADE1899E-D731-5443-B43D-F21680310B14}"/>
              </a:ext>
            </a:extLst>
          </p:cNvPr>
          <p:cNvSpPr txBox="1"/>
          <p:nvPr/>
        </p:nvSpPr>
        <p:spPr>
          <a:xfrm>
            <a:off x="4766679" y="6195127"/>
            <a:ext cx="5973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Bhattacharjee  et al, draft in progress</a:t>
            </a:r>
          </a:p>
        </p:txBody>
      </p:sp>
    </p:spTree>
    <p:extLst>
      <p:ext uri="{BB962C8B-B14F-4D97-AF65-F5344CB8AC3E}">
        <p14:creationId xmlns:p14="http://schemas.microsoft.com/office/powerpoint/2010/main" val="25907266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>
            <a:extLst>
              <a:ext uri="{FF2B5EF4-FFF2-40B4-BE49-F238E27FC236}">
                <a16:creationId xmlns:a16="http://schemas.microsoft.com/office/drawing/2014/main" id="{DBC434B0-D506-1D4D-AE21-687DD7F8C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1471" y="993037"/>
            <a:ext cx="10189786" cy="5599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471" y="225680"/>
            <a:ext cx="8953827" cy="650329"/>
          </a:xfrm>
        </p:spPr>
        <p:txBody>
          <a:bodyPr/>
          <a:lstStyle/>
          <a:p>
            <a:r>
              <a:rPr lang="en-US" dirty="0"/>
              <a:t>Energy systematics of shape-coexisting 0+ states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496414F9-0591-D148-A264-404465C56DD4}"/>
              </a:ext>
            </a:extLst>
          </p:cNvPr>
          <p:cNvSpPr txBox="1">
            <a:spLocks/>
          </p:cNvSpPr>
          <p:nvPr/>
        </p:nvSpPr>
        <p:spPr>
          <a:xfrm>
            <a:off x="518637" y="3240505"/>
            <a:ext cx="3336757" cy="3007893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N&lt;60:  ground states pure spherical, excited states admixtures of prolate and spherical shapes</a:t>
            </a:r>
          </a:p>
          <a:p>
            <a:endParaRPr lang="en-US" sz="2400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03BB88D-9718-2E41-9764-9E7B69CD4BED}"/>
              </a:ext>
            </a:extLst>
          </p:cNvPr>
          <p:cNvSpPr txBox="1">
            <a:spLocks/>
          </p:cNvSpPr>
          <p:nvPr/>
        </p:nvSpPr>
        <p:spPr>
          <a:xfrm>
            <a:off x="8967537" y="1780674"/>
            <a:ext cx="2847474" cy="2093494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/>
              <a:t>N&gt;58:  ground states pure deformed, excited states mostly </a:t>
            </a:r>
          </a:p>
          <a:p>
            <a:endParaRPr lang="en-US" sz="2400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ECD8F155-C648-5341-899A-9D2233297B49}"/>
              </a:ext>
            </a:extLst>
          </p:cNvPr>
          <p:cNvSpPr txBox="1">
            <a:spLocks/>
          </p:cNvSpPr>
          <p:nvPr/>
        </p:nvSpPr>
        <p:spPr>
          <a:xfrm>
            <a:off x="4498445" y="1163772"/>
            <a:ext cx="3761874" cy="2093494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Our results: </a:t>
            </a:r>
            <a:r>
              <a:rPr lang="en-US" sz="2400" dirty="0">
                <a:solidFill>
                  <a:srgbClr val="FF0000"/>
                </a:solidFill>
              </a:rPr>
              <a:t>two new states</a:t>
            </a:r>
            <a:r>
              <a:rPr lang="en-US" sz="2400" dirty="0"/>
              <a:t>, and </a:t>
            </a:r>
            <a:r>
              <a:rPr lang="en-US" sz="2400" dirty="0">
                <a:solidFill>
                  <a:srgbClr val="0070C0"/>
                </a:solidFill>
              </a:rPr>
              <a:t>new wave function measurements </a:t>
            </a:r>
          </a:p>
          <a:p>
            <a:endParaRPr lang="en-US" sz="2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61702BD-5456-C04C-92F0-81A1C61C67C7}"/>
              </a:ext>
            </a:extLst>
          </p:cNvPr>
          <p:cNvCxnSpPr/>
          <p:nvPr/>
        </p:nvCxnSpPr>
        <p:spPr>
          <a:xfrm>
            <a:off x="5158384" y="3192379"/>
            <a:ext cx="937616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1F50749-E32D-4140-95FD-FA2B964D9514}"/>
              </a:ext>
            </a:extLst>
          </p:cNvPr>
          <p:cNvCxnSpPr/>
          <p:nvPr/>
        </p:nvCxnSpPr>
        <p:spPr>
          <a:xfrm>
            <a:off x="5166406" y="3633535"/>
            <a:ext cx="937616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0A1D28BB-A86F-7B4D-8001-6E16D5865BFD}"/>
              </a:ext>
            </a:extLst>
          </p:cNvPr>
          <p:cNvSpPr/>
          <p:nvPr/>
        </p:nvSpPr>
        <p:spPr>
          <a:xfrm>
            <a:off x="5039866" y="2452729"/>
            <a:ext cx="2679032" cy="3994206"/>
          </a:xfrm>
          <a:prstGeom prst="rect">
            <a:avLst/>
          </a:prstGeom>
          <a:solidFill>
            <a:schemeClr val="accent1">
              <a:alpha val="1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3327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260" y="2007221"/>
            <a:ext cx="9811829" cy="3568390"/>
          </a:xfrm>
        </p:spPr>
        <p:txBody>
          <a:bodyPr anchor="t">
            <a:normAutofit/>
          </a:bodyPr>
          <a:lstStyle/>
          <a:p>
            <a:r>
              <a:rPr lang="en-US" sz="2400" dirty="0"/>
              <a:t>Beam requirements vary wildly from from one experiment to another</a:t>
            </a:r>
          </a:p>
          <a:p>
            <a:r>
              <a:rPr lang="en-US" sz="2400" dirty="0"/>
              <a:t>Don’t take numbers in following slides as formal specifications</a:t>
            </a:r>
          </a:p>
          <a:p>
            <a:r>
              <a:rPr lang="en-US" sz="2400" dirty="0"/>
              <a:t>I’ll try to emphasize what happens to experiments when they aren’t met</a:t>
            </a:r>
          </a:p>
          <a:p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725406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 requirements:  species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7921" y="1494264"/>
            <a:ext cx="5811942" cy="5263375"/>
          </a:xfrm>
        </p:spPr>
        <p:txBody>
          <a:bodyPr anchor="t">
            <a:normAutofit/>
          </a:bodyPr>
          <a:lstStyle/>
          <a:p>
            <a:r>
              <a:rPr lang="en-US" sz="2400" dirty="0"/>
              <a:t>Consequences of not getting everything:</a:t>
            </a:r>
          </a:p>
          <a:p>
            <a:pPr lvl="1"/>
            <a:r>
              <a:rPr lang="en-US" sz="2400" dirty="0"/>
              <a:t>Missed physics opportunities</a:t>
            </a:r>
          </a:p>
          <a:p>
            <a:pPr lvl="1"/>
            <a:r>
              <a:rPr lang="en-US" sz="2400" dirty="0"/>
              <a:t>Specific elements &amp; neutron numbers exhibit specific behavior, especially transitions as they change</a:t>
            </a:r>
          </a:p>
          <a:p>
            <a:pPr lvl="2"/>
            <a:r>
              <a:rPr lang="en-US" sz="2400" dirty="0"/>
              <a:t>Counterpoint: use what you have</a:t>
            </a:r>
          </a:p>
          <a:p>
            <a:pPr lvl="1"/>
            <a:r>
              <a:rPr lang="en-US" sz="2400" dirty="0"/>
              <a:t>Specific isotopes may have especially large impact on stellar evolution</a:t>
            </a:r>
          </a:p>
          <a:p>
            <a:pPr lvl="1"/>
            <a:r>
              <a:rPr lang="en-US" sz="2400" dirty="0"/>
              <a:t>Less “exotic” (neutron number) often interpreted as lower impact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DE42B46-EF14-7740-8A5C-CFD2013D9CFD}"/>
              </a:ext>
            </a:extLst>
          </p:cNvPr>
          <p:cNvSpPr txBox="1">
            <a:spLocks/>
          </p:cNvSpPr>
          <p:nvPr/>
        </p:nvSpPr>
        <p:spPr>
          <a:xfrm>
            <a:off x="565327" y="1494264"/>
            <a:ext cx="5428754" cy="50964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Beam species:  well … everything.</a:t>
            </a:r>
          </a:p>
          <a:p>
            <a:pPr lvl="1"/>
            <a:r>
              <a:rPr lang="en-US" sz="2400" dirty="0"/>
              <a:t>Nuclear physics depends on proton &amp; neutron number just as atomic physics depends on number of electrons (think periodic table)</a:t>
            </a:r>
          </a:p>
          <a:p>
            <a:pPr lvl="1"/>
            <a:r>
              <a:rPr lang="en-US" sz="2400" dirty="0"/>
              <a:t>All elements are produced in stellar environments</a:t>
            </a:r>
          </a:p>
          <a:p>
            <a:pPr lvl="1"/>
            <a:r>
              <a:rPr lang="en-US" sz="2400" dirty="0"/>
              <a:t>Shape coexistence occurs throughout nuclear chart</a:t>
            </a:r>
          </a:p>
          <a:p>
            <a:pPr lvl="1"/>
            <a:r>
              <a:rPr lang="en-US" sz="2400" dirty="0"/>
              <a:t>Interesting astrophysics &amp; structure at limits of existence</a:t>
            </a:r>
          </a:p>
        </p:txBody>
      </p:sp>
    </p:spTree>
    <p:extLst>
      <p:ext uri="{BB962C8B-B14F-4D97-AF65-F5344CB8AC3E}">
        <p14:creationId xmlns:p14="http://schemas.microsoft.com/office/powerpoint/2010/main" val="16712871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 requirements:  energies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469" y="1505415"/>
            <a:ext cx="5400305" cy="5263375"/>
          </a:xfrm>
        </p:spPr>
        <p:txBody>
          <a:bodyPr anchor="t">
            <a:normAutofit/>
          </a:bodyPr>
          <a:lstStyle/>
          <a:p>
            <a:r>
              <a:rPr lang="en-US" sz="2400" dirty="0"/>
              <a:t>Beam energies: 0.15-15 MeV/u</a:t>
            </a:r>
          </a:p>
          <a:p>
            <a:pPr lvl="1"/>
            <a:r>
              <a:rPr lang="en-US" sz="2400" dirty="0"/>
              <a:t>Generally need higher energies for higher Z, heavier beams</a:t>
            </a:r>
          </a:p>
          <a:p>
            <a:pPr lvl="1"/>
            <a:r>
              <a:rPr lang="en-US" sz="2400" dirty="0"/>
              <a:t>Proton capture: &lt;2.2 MeV/u</a:t>
            </a:r>
          </a:p>
          <a:p>
            <a:pPr lvl="1"/>
            <a:r>
              <a:rPr lang="en-US" sz="2400" dirty="0"/>
              <a:t>Coulomb excitation: 1.5‑5.5 MeV/u</a:t>
            </a:r>
          </a:p>
          <a:p>
            <a:pPr lvl="1"/>
            <a:r>
              <a:rPr lang="en-US" sz="2400" dirty="0"/>
              <a:t>Transfer reactions:  4.5-15 MeV/u</a:t>
            </a:r>
          </a:p>
          <a:p>
            <a:pPr marL="457200" lvl="1" indent="0">
              <a:buNone/>
            </a:pPr>
            <a:endParaRPr lang="en-US" sz="2400" dirty="0"/>
          </a:p>
          <a:p>
            <a:pPr lvl="1"/>
            <a:endParaRPr lang="en-US" sz="2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DE42B46-EF14-7740-8A5C-CFD2013D9CFD}"/>
              </a:ext>
            </a:extLst>
          </p:cNvPr>
          <p:cNvSpPr txBox="1">
            <a:spLocks/>
          </p:cNvSpPr>
          <p:nvPr/>
        </p:nvSpPr>
        <p:spPr>
          <a:xfrm>
            <a:off x="6416312" y="1505415"/>
            <a:ext cx="5428754" cy="50964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Consequences of not meeting this:  </a:t>
            </a:r>
          </a:p>
          <a:p>
            <a:pPr lvl="1"/>
            <a:r>
              <a:rPr lang="en-US" sz="2400" dirty="0"/>
              <a:t>Missed physics opportunities</a:t>
            </a:r>
          </a:p>
          <a:p>
            <a:pPr lvl="1"/>
            <a:r>
              <a:rPr lang="en-US" sz="2400" dirty="0"/>
              <a:t>Some experiments can’t be done</a:t>
            </a:r>
          </a:p>
        </p:txBody>
      </p:sp>
    </p:spTree>
    <p:extLst>
      <p:ext uri="{BB962C8B-B14F-4D97-AF65-F5344CB8AC3E}">
        <p14:creationId xmlns:p14="http://schemas.microsoft.com/office/powerpoint/2010/main" val="29128612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 requirements:  intensity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454" y="1505415"/>
            <a:ext cx="5834562" cy="5553307"/>
          </a:xfrm>
        </p:spPr>
        <p:txBody>
          <a:bodyPr anchor="t">
            <a:normAutofit lnSpcReduction="10000"/>
          </a:bodyPr>
          <a:lstStyle/>
          <a:p>
            <a:r>
              <a:rPr lang="en-US" sz="2400" dirty="0"/>
              <a:t>Beam intensities:  &gt;1000 /s on target</a:t>
            </a:r>
          </a:p>
          <a:p>
            <a:pPr lvl="1"/>
            <a:r>
              <a:rPr lang="en-US" sz="2400" dirty="0"/>
              <a:t>Depends on physics goals</a:t>
            </a:r>
          </a:p>
          <a:p>
            <a:pPr lvl="1"/>
            <a:r>
              <a:rPr lang="en-US" sz="2400" dirty="0"/>
              <a:t>Counting statistics depends on:</a:t>
            </a:r>
          </a:p>
          <a:p>
            <a:pPr lvl="2"/>
            <a:r>
              <a:rPr lang="en-US" sz="2400" dirty="0"/>
              <a:t>Beam intensity</a:t>
            </a:r>
          </a:p>
          <a:p>
            <a:pPr lvl="2"/>
            <a:r>
              <a:rPr lang="en-US" sz="2400" dirty="0"/>
              <a:t>Reaction target thickness</a:t>
            </a:r>
          </a:p>
          <a:p>
            <a:pPr lvl="2"/>
            <a:r>
              <a:rPr lang="en-US" sz="2400" dirty="0"/>
              <a:t>Time -- “One paper per week"</a:t>
            </a:r>
          </a:p>
          <a:p>
            <a:pPr lvl="2"/>
            <a:r>
              <a:rPr lang="en-US" sz="2400" dirty="0"/>
              <a:t>Detector efficiency</a:t>
            </a:r>
          </a:p>
          <a:p>
            <a:pPr lvl="1"/>
            <a:r>
              <a:rPr lang="en-US" sz="2400" dirty="0"/>
              <a:t>In addition, experiments are affected by detector resolving power</a:t>
            </a:r>
          </a:p>
          <a:p>
            <a:pPr lvl="2"/>
            <a:r>
              <a:rPr lang="en-US" sz="2400" dirty="0"/>
              <a:t>Energy &amp; direction of outgoing particles</a:t>
            </a:r>
          </a:p>
          <a:p>
            <a:pPr lvl="2"/>
            <a:r>
              <a:rPr lang="en-US" sz="2400" dirty="0"/>
              <a:t>Higher resolution can give higher peak-to-background – better measurement with fewer total counts</a:t>
            </a:r>
          </a:p>
          <a:p>
            <a:pPr marL="457200" lvl="1" indent="0">
              <a:buNone/>
            </a:pPr>
            <a:endParaRPr lang="en-US" sz="2400" dirty="0"/>
          </a:p>
          <a:p>
            <a:pPr lvl="1"/>
            <a:endParaRPr lang="en-US" sz="2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DE42B46-EF14-7740-8A5C-CFD2013D9CFD}"/>
              </a:ext>
            </a:extLst>
          </p:cNvPr>
          <p:cNvSpPr txBox="1">
            <a:spLocks/>
          </p:cNvSpPr>
          <p:nvPr/>
        </p:nvSpPr>
        <p:spPr>
          <a:xfrm>
            <a:off x="6266985" y="1505415"/>
            <a:ext cx="5925015" cy="5430644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Consequences of lower beam rates</a:t>
            </a:r>
          </a:p>
          <a:p>
            <a:r>
              <a:rPr lang="en-US" sz="2400" dirty="0"/>
              <a:t>Poorer data</a:t>
            </a:r>
          </a:p>
          <a:p>
            <a:pPr lvl="1"/>
            <a:r>
              <a:rPr lang="en-US" sz="2400" dirty="0"/>
              <a:t>Detectors already at or near best achievable sensitivity</a:t>
            </a:r>
          </a:p>
          <a:p>
            <a:pPr lvl="1"/>
            <a:r>
              <a:rPr lang="en-US" sz="2400" dirty="0"/>
              <a:t>Thick reaction targets compromise resolving power</a:t>
            </a:r>
          </a:p>
          <a:p>
            <a:pPr lvl="2"/>
            <a:r>
              <a:rPr lang="en-US" sz="2400" dirty="0"/>
              <a:t>Multiple scattering of outgoing particles, uncertainty in reaction depth</a:t>
            </a:r>
          </a:p>
          <a:p>
            <a:pPr lvl="3"/>
            <a:r>
              <a:rPr lang="en-US" sz="2400" dirty="0"/>
              <a:t>Active targets get around this but have limited scope</a:t>
            </a:r>
          </a:p>
          <a:p>
            <a:r>
              <a:rPr lang="en-US" sz="2400" dirty="0"/>
              <a:t>Long beam times limit # of experiments, annoys other users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761602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 requirements:  Beam spot at focus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0104" y="1588879"/>
            <a:ext cx="5317885" cy="5263375"/>
          </a:xfrm>
        </p:spPr>
        <p:txBody>
          <a:bodyPr anchor="t">
            <a:normAutofit/>
          </a:bodyPr>
          <a:lstStyle/>
          <a:p>
            <a:r>
              <a:rPr lang="en-US" sz="2400" dirty="0"/>
              <a:t>Consequences of missing requirement</a:t>
            </a:r>
          </a:p>
          <a:p>
            <a:r>
              <a:rPr lang="en-US" sz="2400" dirty="0"/>
              <a:t>non-optimal experiments</a:t>
            </a:r>
          </a:p>
          <a:p>
            <a:pPr lvl="1"/>
            <a:r>
              <a:rPr lang="en-US" sz="2400" dirty="0"/>
              <a:t>If beam spot too wide or divergent, cannot take full advantage of directional sensitivity of detectors</a:t>
            </a:r>
          </a:p>
          <a:p>
            <a:pPr lvl="1"/>
            <a:r>
              <a:rPr lang="en-US" sz="2400" dirty="0"/>
              <a:t>Very tight beam spot can melt targets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DE42B46-EF14-7740-8A5C-CFD2013D9CFD}"/>
              </a:ext>
            </a:extLst>
          </p:cNvPr>
          <p:cNvSpPr txBox="1">
            <a:spLocks/>
          </p:cNvSpPr>
          <p:nvPr/>
        </p:nvSpPr>
        <p:spPr>
          <a:xfrm>
            <a:off x="667246" y="1588879"/>
            <a:ext cx="5428754" cy="50964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Beam focal properties</a:t>
            </a:r>
          </a:p>
          <a:p>
            <a:pPr lvl="1"/>
            <a:r>
              <a:rPr lang="en-US" sz="2400" dirty="0"/>
              <a:t>(I know I’m not using proper ion optics terminology)</a:t>
            </a:r>
          </a:p>
          <a:p>
            <a:pPr lvl="1"/>
            <a:r>
              <a:rPr lang="en-US" sz="2400" dirty="0"/>
              <a:t>Beam spots ~ 1 to 3 mm FWHM</a:t>
            </a:r>
          </a:p>
          <a:p>
            <a:pPr lvl="1"/>
            <a:r>
              <a:rPr lang="en-US" sz="2400" dirty="0"/>
              <a:t>Transverse divergence ~ 1 to 3 degrees FWHM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714827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 requirements:  Energy spread, accuracy, precision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631" y="1546550"/>
            <a:ext cx="5693369" cy="5263375"/>
          </a:xfrm>
        </p:spPr>
        <p:txBody>
          <a:bodyPr anchor="t">
            <a:normAutofit lnSpcReduction="10000"/>
          </a:bodyPr>
          <a:lstStyle/>
          <a:p>
            <a:r>
              <a:rPr lang="en-US" sz="2400" dirty="0"/>
              <a:t>Energy spread: ~1% to 0.1%</a:t>
            </a:r>
          </a:p>
          <a:p>
            <a:pPr lvl="1"/>
            <a:r>
              <a:rPr lang="en-US" sz="2400" dirty="0"/>
              <a:t>Depends on experiment</a:t>
            </a:r>
          </a:p>
          <a:p>
            <a:r>
              <a:rPr lang="en-US" sz="2400" dirty="0"/>
              <a:t>Delivered energy precision: varies</a:t>
            </a:r>
          </a:p>
          <a:p>
            <a:pPr lvl="1"/>
            <a:r>
              <a:rPr lang="en-US" sz="2400" dirty="0"/>
              <a:t>Physics often is a slow function of beam energy</a:t>
            </a:r>
          </a:p>
          <a:p>
            <a:pPr lvl="1"/>
            <a:r>
              <a:rPr lang="en-US" sz="2400" dirty="0"/>
              <a:t>If delivered energy not precisely the requested energy – rarely a problem</a:t>
            </a:r>
          </a:p>
          <a:p>
            <a:r>
              <a:rPr lang="en-US" sz="2400" dirty="0"/>
              <a:t>MEASURED energy accuracy and precision: 1% to 0.1%</a:t>
            </a:r>
          </a:p>
          <a:p>
            <a:pPr lvl="1"/>
            <a:r>
              <a:rPr lang="en-US" sz="2400" dirty="0"/>
              <a:t>Especially for narrow resonances in astrophysics experiments</a:t>
            </a:r>
          </a:p>
          <a:p>
            <a:r>
              <a:rPr lang="en-US" sz="2400" dirty="0"/>
              <a:t>STABILITY of beam energy with time:  same as measured</a:t>
            </a:r>
          </a:p>
          <a:p>
            <a:pPr marL="457200" lvl="1" indent="0">
              <a:buNone/>
            </a:pPr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DE42B46-EF14-7740-8A5C-CFD2013D9CFD}"/>
              </a:ext>
            </a:extLst>
          </p:cNvPr>
          <p:cNvSpPr txBox="1">
            <a:spLocks/>
          </p:cNvSpPr>
          <p:nvPr/>
        </p:nvSpPr>
        <p:spPr>
          <a:xfrm>
            <a:off x="6471486" y="1546550"/>
            <a:ext cx="5428754" cy="50964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Consequences of not meeting these</a:t>
            </a:r>
          </a:p>
          <a:p>
            <a:pPr lvl="1"/>
            <a:r>
              <a:rPr lang="en-US" sz="2400" dirty="0"/>
              <a:t>Unreliable data</a:t>
            </a:r>
          </a:p>
          <a:p>
            <a:pPr lvl="2"/>
            <a:r>
              <a:rPr lang="en-US" sz="2400" dirty="0"/>
              <a:t>Poorly measured energy can lead to wrong answers for resonances </a:t>
            </a:r>
          </a:p>
          <a:p>
            <a:pPr lvl="3"/>
            <a:r>
              <a:rPr lang="en-US" sz="2400" dirty="0"/>
              <a:t>First DRAGON experiment showed that previous measurements were wrong!  ISAC-I energy accuracy is fantastic</a:t>
            </a:r>
          </a:p>
          <a:p>
            <a:pPr lvl="2"/>
            <a:r>
              <a:rPr lang="en-US" sz="2400" dirty="0"/>
              <a:t>Unstable energies or broad energy spreads compromise sensitivity, complicate analyses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018147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 requirements:  Time structure I:  Time width of  a single pulse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471" y="1594625"/>
            <a:ext cx="5317885" cy="5263375"/>
          </a:xfrm>
        </p:spPr>
        <p:txBody>
          <a:bodyPr anchor="t">
            <a:normAutofit/>
          </a:bodyPr>
          <a:lstStyle/>
          <a:p>
            <a:r>
              <a:rPr lang="en-US" sz="2400" dirty="0"/>
              <a:t>Timing spread: ~ 1-3 ns</a:t>
            </a:r>
          </a:p>
          <a:p>
            <a:pPr lvl="1"/>
            <a:r>
              <a:rPr lang="en-US" sz="2400" dirty="0"/>
              <a:t>Physics of interest happens within beam pulse</a:t>
            </a:r>
          </a:p>
          <a:p>
            <a:pPr lvl="1"/>
            <a:r>
              <a:rPr lang="en-US" sz="2400" dirty="0"/>
              <a:t>Backgrounds esp. decay of scattered &amp; stopped radioactive ions are problematic</a:t>
            </a:r>
          </a:p>
          <a:p>
            <a:pPr lvl="1"/>
            <a:r>
              <a:rPr lang="en-US" sz="2400" dirty="0"/>
              <a:t>Measuring phase of RF at time of some detection discriminates in-beam physics from out-of-beam backgrounds</a:t>
            </a:r>
          </a:p>
          <a:p>
            <a:pPr lvl="2"/>
            <a:r>
              <a:rPr lang="en-US" sz="2400" dirty="0"/>
              <a:t>Can also give us physics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DE42B46-EF14-7740-8A5C-CFD2013D9CFD}"/>
              </a:ext>
            </a:extLst>
          </p:cNvPr>
          <p:cNvSpPr txBox="1">
            <a:spLocks/>
          </p:cNvSpPr>
          <p:nvPr/>
        </p:nvSpPr>
        <p:spPr>
          <a:xfrm>
            <a:off x="6096000" y="1594625"/>
            <a:ext cx="5428754" cy="50964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Consequences if not met:</a:t>
            </a:r>
          </a:p>
          <a:p>
            <a:pPr lvl="1"/>
            <a:r>
              <a:rPr lang="en-US" sz="2400" dirty="0"/>
              <a:t>Poorer quality data</a:t>
            </a:r>
          </a:p>
          <a:p>
            <a:pPr lvl="1"/>
            <a:r>
              <a:rPr lang="en-US" sz="2400" dirty="0"/>
              <a:t>Higher background rates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065833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structure II:  Number of ions per bunch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471" y="1594625"/>
            <a:ext cx="5317885" cy="5263375"/>
          </a:xfrm>
        </p:spPr>
        <p:txBody>
          <a:bodyPr anchor="t">
            <a:normAutofit/>
          </a:bodyPr>
          <a:lstStyle/>
          <a:p>
            <a:r>
              <a:rPr lang="en-US" sz="2400" dirty="0"/>
              <a:t>Ions per bunch: small enough for &lt;&lt;1 reaction per bunch</a:t>
            </a:r>
          </a:p>
          <a:p>
            <a:pPr lvl="1"/>
            <a:r>
              <a:rPr lang="en-US" sz="2400" dirty="0"/>
              <a:t>Pulsed sources with small duty cycle are problematic</a:t>
            </a:r>
          </a:p>
          <a:p>
            <a:pPr lvl="2"/>
            <a:r>
              <a:rPr lang="en-US" sz="2400" dirty="0"/>
              <a:t>Throw out ions</a:t>
            </a:r>
          </a:p>
          <a:p>
            <a:pPr lvl="2"/>
            <a:r>
              <a:rPr lang="en-US" sz="2400" dirty="0"/>
              <a:t>Or compress them</a:t>
            </a:r>
          </a:p>
          <a:p>
            <a:pPr lvl="3"/>
            <a:r>
              <a:rPr lang="en-US" sz="2400" dirty="0"/>
              <a:t>Increases number of ions per acceleration bucket but without increasing total number of ions on target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DE42B46-EF14-7740-8A5C-CFD2013D9CFD}"/>
              </a:ext>
            </a:extLst>
          </p:cNvPr>
          <p:cNvSpPr txBox="1">
            <a:spLocks/>
          </p:cNvSpPr>
          <p:nvPr/>
        </p:nvSpPr>
        <p:spPr>
          <a:xfrm>
            <a:off x="6096000" y="1594625"/>
            <a:ext cx="5428754" cy="50964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Consequences of missing this requirement:</a:t>
            </a:r>
          </a:p>
          <a:p>
            <a:pPr lvl="1"/>
            <a:r>
              <a:rPr lang="en-US" sz="2400" dirty="0"/>
              <a:t>Higher random background rate</a:t>
            </a:r>
          </a:p>
          <a:p>
            <a:pPr lvl="1"/>
            <a:r>
              <a:rPr lang="en-US" sz="2400" dirty="0"/>
              <a:t>Most of our detector systems can’t distinguish multiple reactions per accelerator bunch</a:t>
            </a:r>
          </a:p>
          <a:p>
            <a:pPr lvl="1"/>
            <a:r>
              <a:rPr lang="en-US" sz="2400" dirty="0"/>
              <a:t>Such events get thrown out</a:t>
            </a:r>
          </a:p>
          <a:p>
            <a:pPr lvl="1"/>
            <a:r>
              <a:rPr lang="en-US" sz="2400" dirty="0"/>
              <a:t>At some point beam becomes unusable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090961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471" y="1594625"/>
            <a:ext cx="5021905" cy="5263375"/>
          </a:xfrm>
        </p:spPr>
        <p:txBody>
          <a:bodyPr anchor="t">
            <a:normAutofit/>
          </a:bodyPr>
          <a:lstStyle/>
          <a:p>
            <a:r>
              <a:rPr lang="en-US" sz="2400" dirty="0"/>
              <a:t>Beam purity:  varies</a:t>
            </a:r>
          </a:p>
          <a:p>
            <a:pPr lvl="1"/>
            <a:r>
              <a:rPr lang="en-US" sz="2400" dirty="0"/>
              <a:t>Isobaric impurities inevitable with RIBs</a:t>
            </a:r>
          </a:p>
          <a:p>
            <a:pPr lvl="2"/>
            <a:r>
              <a:rPr lang="en-US" sz="2400" dirty="0"/>
              <a:t>ISOL mass separators aren’t perfect, decay products happen</a:t>
            </a:r>
          </a:p>
          <a:p>
            <a:pPr lvl="1"/>
            <a:r>
              <a:rPr lang="en-US" sz="2400" dirty="0"/>
              <a:t>In accelerated beams, near A/q analogues must be avoided</a:t>
            </a:r>
          </a:p>
          <a:p>
            <a:pPr lvl="2"/>
            <a:r>
              <a:rPr lang="en-US" sz="2400" dirty="0"/>
              <a:t>Residual gases, Support gases, or erosion in ion sources and charge breeders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DE42B46-EF14-7740-8A5C-CFD2013D9CFD}"/>
              </a:ext>
            </a:extLst>
          </p:cNvPr>
          <p:cNvSpPr txBox="1">
            <a:spLocks/>
          </p:cNvSpPr>
          <p:nvPr/>
        </p:nvSpPr>
        <p:spPr>
          <a:xfrm>
            <a:off x="6096000" y="1594625"/>
            <a:ext cx="5428754" cy="50964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Isobaric impurities from production &amp; decay are just a facts of life.  We accept it and deal with it.</a:t>
            </a:r>
          </a:p>
          <a:p>
            <a:r>
              <a:rPr lang="en-US" sz="2400" dirty="0"/>
              <a:t>However:  backgrounds introduced e.g. from charge breeders must be controlled</a:t>
            </a:r>
          </a:p>
          <a:p>
            <a:r>
              <a:rPr lang="en-US" sz="2400" dirty="0"/>
              <a:t>Consequences:  </a:t>
            </a:r>
          </a:p>
          <a:p>
            <a:r>
              <a:rPr lang="en-US" sz="2400" dirty="0"/>
              <a:t>Impure beams could render experiments impossible</a:t>
            </a:r>
          </a:p>
          <a:p>
            <a:pPr lvl="1"/>
            <a:r>
              <a:rPr lang="en-US" sz="2400" dirty="0"/>
              <a:t>Contaminant background swamps signal</a:t>
            </a:r>
          </a:p>
          <a:p>
            <a:pPr lvl="1"/>
            <a:r>
              <a:rPr lang="en-US" sz="2400" dirty="0"/>
              <a:t>High current damages detectors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639702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956" y="979687"/>
            <a:ext cx="10229336" cy="650329"/>
          </a:xfrm>
        </p:spPr>
        <p:txBody>
          <a:bodyPr/>
          <a:lstStyle/>
          <a:p>
            <a:r>
              <a:rPr lang="en-US" dirty="0"/>
              <a:t>Why do we need charge breeding?  To get beams with A&gt;30.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293" y="1594625"/>
            <a:ext cx="3762192" cy="5263375"/>
          </a:xfrm>
        </p:spPr>
        <p:txBody>
          <a:bodyPr anchor="t">
            <a:normAutofit/>
          </a:bodyPr>
          <a:lstStyle/>
          <a:p>
            <a:r>
              <a:rPr lang="en-US" sz="2400" dirty="0"/>
              <a:t>First </a:t>
            </a:r>
            <a:r>
              <a:rPr lang="en-US" sz="2400" dirty="0" err="1"/>
              <a:t>linac</a:t>
            </a:r>
            <a:r>
              <a:rPr lang="en-US" sz="2400" dirty="0"/>
              <a:t> in ISAC chain: fixed-velocity RFQ</a:t>
            </a:r>
          </a:p>
          <a:p>
            <a:r>
              <a:rPr lang="en-US" sz="2400" dirty="0"/>
              <a:t>Must inject ions at 2.04 MeV/u</a:t>
            </a:r>
          </a:p>
          <a:p>
            <a:r>
              <a:rPr lang="en-US" sz="2400" dirty="0"/>
              <a:t>For singly-charged ions, need 2A kV on terminal</a:t>
            </a:r>
          </a:p>
          <a:p>
            <a:r>
              <a:rPr lang="en-US" sz="2400" dirty="0"/>
              <a:t>Maximum A: 29 for singly-charged ion</a:t>
            </a:r>
          </a:p>
          <a:p>
            <a:r>
              <a:rPr lang="en-US" sz="2400" dirty="0"/>
              <a:t>For higher A need charge greater than 1</a:t>
            </a:r>
          </a:p>
          <a:p>
            <a:pPr lvl="1"/>
            <a:endParaRPr lang="en-US" sz="2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DE42B46-EF14-7740-8A5C-CFD2013D9CFD}"/>
              </a:ext>
            </a:extLst>
          </p:cNvPr>
          <p:cNvSpPr txBox="1">
            <a:spLocks/>
          </p:cNvSpPr>
          <p:nvPr/>
        </p:nvSpPr>
        <p:spPr>
          <a:xfrm>
            <a:off x="4287094" y="1630016"/>
            <a:ext cx="3898232" cy="50964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At ISAC: now:  use an ECR as a charge breeder</a:t>
            </a:r>
          </a:p>
          <a:p>
            <a:r>
              <a:rPr lang="en-US" sz="2400" dirty="0"/>
              <a:t>Inject q=1+, boost charge as needed, extract, inject into RFQ</a:t>
            </a:r>
          </a:p>
          <a:p>
            <a:r>
              <a:rPr lang="en-US" sz="2400" dirty="0"/>
              <a:t>Advantage:  effectively a DC beam aside from </a:t>
            </a:r>
            <a:r>
              <a:rPr lang="en-US" sz="2400" dirty="0" err="1"/>
              <a:t>linac</a:t>
            </a:r>
            <a:r>
              <a:rPr lang="en-US" sz="2400" dirty="0"/>
              <a:t> RF structure</a:t>
            </a:r>
          </a:p>
          <a:p>
            <a:r>
              <a:rPr lang="en-US" sz="2400" dirty="0"/>
              <a:t>Disadvantage:  beam contaminated with contributions from support gas, plasma erosion of internal components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99A7571-88B5-3644-A120-22AAE52FE91B}"/>
              </a:ext>
            </a:extLst>
          </p:cNvPr>
          <p:cNvSpPr txBox="1">
            <a:spLocks/>
          </p:cNvSpPr>
          <p:nvPr/>
        </p:nvSpPr>
        <p:spPr>
          <a:xfrm>
            <a:off x="8477936" y="1594624"/>
            <a:ext cx="3762192" cy="50964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Future:  CANREB EBIS</a:t>
            </a:r>
          </a:p>
          <a:p>
            <a:r>
              <a:rPr lang="en-US" sz="2400" dirty="0"/>
              <a:t>Same idea used at CERN REX-ISOLDE, ANL CARIBU</a:t>
            </a:r>
          </a:p>
          <a:p>
            <a:r>
              <a:rPr lang="en-US" sz="2400" dirty="0"/>
              <a:t>Advantage: fundamentally cleaner system</a:t>
            </a:r>
          </a:p>
          <a:p>
            <a:r>
              <a:rPr lang="en-US" sz="2400" dirty="0"/>
              <a:t>Disadvantage: pulse mode operation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098133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F5CD4BD-841B-E044-BA74-3381000DD19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Diagnosing beam composition with IRIS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CE97E8-50FD-CD4B-A300-630319609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33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2A3C8D1-D637-4E4B-9183-F5A8836704D9}"/>
              </a:ext>
            </a:extLst>
          </p:cNvPr>
          <p:cNvGrpSpPr>
            <a:grpSpLocks noChangeAspect="1"/>
          </p:cNvGrpSpPr>
          <p:nvPr/>
        </p:nvGrpSpPr>
        <p:grpSpPr>
          <a:xfrm>
            <a:off x="6307809" y="-6225"/>
            <a:ext cx="5859616" cy="2781196"/>
            <a:chOff x="1154642" y="855273"/>
            <a:chExt cx="9300981" cy="441459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4383741-14AB-6849-AD79-ECDD9315E6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</a:blip>
            <a:srcRect l="12371" t="19160" r="16138" b="15534"/>
            <a:stretch/>
          </p:blipFill>
          <p:spPr>
            <a:xfrm>
              <a:off x="4320985" y="855273"/>
              <a:ext cx="5987442" cy="4226431"/>
            </a:xfrm>
            <a:prstGeom prst="rect">
              <a:avLst/>
            </a:prstGeom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2B35132-0EA0-3240-B35F-BBAF243A9DF1}"/>
                </a:ext>
              </a:extLst>
            </p:cNvPr>
            <p:cNvGrpSpPr/>
            <p:nvPr/>
          </p:nvGrpSpPr>
          <p:grpSpPr>
            <a:xfrm>
              <a:off x="1154642" y="1491844"/>
              <a:ext cx="9300981" cy="3778027"/>
              <a:chOff x="1154642" y="1491844"/>
              <a:chExt cx="9300981" cy="3778027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2ADE9583-7A67-744F-990D-80150145CC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1436134" flipH="1">
                <a:off x="2316952" y="2259087"/>
                <a:ext cx="3089350" cy="2317012"/>
              </a:xfrm>
              <a:prstGeom prst="rect">
                <a:avLst/>
              </a:prstGeom>
            </p:spPr>
          </p:pic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F5C00E10-4DF0-4B4F-B3D8-A0EF90BA6A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54642" y="3479910"/>
                <a:ext cx="1967575" cy="244698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72FB080-032B-AA41-8A8E-8B78B7B5FBBC}"/>
                  </a:ext>
                </a:extLst>
              </p:cNvPr>
              <p:cNvSpPr txBox="1"/>
              <p:nvPr/>
            </p:nvSpPr>
            <p:spPr>
              <a:xfrm>
                <a:off x="1190634" y="3797143"/>
                <a:ext cx="19617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Beam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65761F4-4593-CD4D-8331-223AD9A511EF}"/>
                  </a:ext>
                </a:extLst>
              </p:cNvPr>
              <p:cNvSpPr txBox="1"/>
              <p:nvPr/>
            </p:nvSpPr>
            <p:spPr>
              <a:xfrm>
                <a:off x="8945538" y="3142680"/>
                <a:ext cx="1510085" cy="14656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Down-stream Si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357F925-AD52-9F4E-892A-BE68403E745B}"/>
                  </a:ext>
                </a:extLst>
              </p:cNvPr>
              <p:cNvSpPr txBox="1"/>
              <p:nvPr/>
            </p:nvSpPr>
            <p:spPr>
              <a:xfrm>
                <a:off x="5824129" y="4712372"/>
                <a:ext cx="763098" cy="449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Si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2DA8FE4-9531-3B45-8529-4018FACCD684}"/>
                  </a:ext>
                </a:extLst>
              </p:cNvPr>
              <p:cNvSpPr txBox="1"/>
              <p:nvPr/>
            </p:nvSpPr>
            <p:spPr>
              <a:xfrm>
                <a:off x="7005850" y="4535374"/>
                <a:ext cx="2530460" cy="586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Si – CsI(Tl)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29FF8A9-BE38-904E-BEFC-F51F518A3F82}"/>
                  </a:ext>
                </a:extLst>
              </p:cNvPr>
              <p:cNvSpPr txBox="1"/>
              <p:nvPr/>
            </p:nvSpPr>
            <p:spPr>
              <a:xfrm>
                <a:off x="2483071" y="4243948"/>
                <a:ext cx="2139731" cy="1025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Ionization Chamber  </a:t>
                </a:r>
              </a:p>
            </p:txBody>
          </p: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32BECB4B-2350-7A48-A952-687BE221649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338698" y="2009566"/>
                <a:ext cx="571775" cy="94066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2F8B0678-FBC8-E94D-9B78-03A9E6AFC1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97276" y="2806592"/>
                <a:ext cx="730417" cy="3685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F20E6912-A72A-9741-8444-D05F11FD063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95886" y="2876442"/>
                <a:ext cx="1082432" cy="6424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AE51F3C-2E93-ED48-8063-F7483031AF99}"/>
                  </a:ext>
                </a:extLst>
              </p:cNvPr>
              <p:cNvSpPr txBox="1"/>
              <p:nvPr/>
            </p:nvSpPr>
            <p:spPr>
              <a:xfrm>
                <a:off x="6299361" y="1491844"/>
                <a:ext cx="5757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BE891F1-DC73-0C41-93D2-5D7E13723B7C}"/>
                  </a:ext>
                </a:extLst>
              </p:cNvPr>
              <p:cNvSpPr/>
              <p:nvPr/>
            </p:nvSpPr>
            <p:spPr>
              <a:xfrm>
                <a:off x="6646625" y="3245615"/>
                <a:ext cx="540689" cy="18487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01EE07B-2BEA-F648-BD39-767B3C846DAC}"/>
                  </a:ext>
                </a:extLst>
              </p:cNvPr>
              <p:cNvSpPr txBox="1"/>
              <p:nvPr/>
            </p:nvSpPr>
            <p:spPr>
              <a:xfrm>
                <a:off x="6608732" y="3232927"/>
                <a:ext cx="762099" cy="586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H</a:t>
                </a:r>
                <a:r>
                  <a:rPr lang="en-US" baseline="-25000" dirty="0"/>
                  <a:t>2</a:t>
                </a:r>
              </a:p>
            </p:txBody>
          </p:sp>
        </p:grpSp>
      </p:grp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4543258-118D-9D47-BD6C-5A7C93BA8853}"/>
              </a:ext>
            </a:extLst>
          </p:cNvPr>
          <p:cNvSpPr txBox="1">
            <a:spLocks/>
          </p:cNvSpPr>
          <p:nvPr/>
        </p:nvSpPr>
        <p:spPr>
          <a:xfrm>
            <a:off x="667976" y="1431931"/>
            <a:ext cx="5228989" cy="23421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IC and downstream Si together can be used to identify </a:t>
            </a:r>
          </a:p>
          <a:p>
            <a:r>
              <a:rPr lang="en-US" sz="2400" dirty="0"/>
              <a:t>Example:  </a:t>
            </a:r>
            <a:r>
              <a:rPr lang="en-US" sz="2400" baseline="30000" dirty="0"/>
              <a:t>93</a:t>
            </a:r>
            <a:r>
              <a:rPr lang="en-US" sz="2400" dirty="0"/>
              <a:t>Kr beam delivered last year</a:t>
            </a:r>
          </a:p>
          <a:p>
            <a:r>
              <a:rPr lang="en-US" sz="2400" dirty="0"/>
              <a:t>Three strongest components: stable isobar </a:t>
            </a:r>
            <a:r>
              <a:rPr lang="en-US" sz="2400" baseline="30000" dirty="0"/>
              <a:t>93</a:t>
            </a:r>
            <a:r>
              <a:rPr lang="en-US" sz="2400" dirty="0"/>
              <a:t>Nb,  stable A/q near-analogue </a:t>
            </a:r>
            <a:r>
              <a:rPr lang="en-US" sz="2400" baseline="30000" dirty="0"/>
              <a:t>118</a:t>
            </a:r>
            <a:r>
              <a:rPr lang="en-US" sz="2400" dirty="0"/>
              <a:t>Sn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8874CA5-2836-C148-AE32-B209EC6922DA}"/>
              </a:ext>
            </a:extLst>
          </p:cNvPr>
          <p:cNvGrpSpPr/>
          <p:nvPr/>
        </p:nvGrpSpPr>
        <p:grpSpPr>
          <a:xfrm>
            <a:off x="7566360" y="3174553"/>
            <a:ext cx="4285283" cy="3187391"/>
            <a:chOff x="7566360" y="3174553"/>
            <a:chExt cx="4285283" cy="318739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9135C029-7925-D949-ADEA-B073BBC8E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78815" y="3180694"/>
              <a:ext cx="3712934" cy="280780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AD87B76-FC06-2745-A930-237CB2C64E27}"/>
                </a:ext>
              </a:extLst>
            </p:cNvPr>
            <p:cNvSpPr txBox="1"/>
            <p:nvPr/>
          </p:nvSpPr>
          <p:spPr>
            <a:xfrm>
              <a:off x="8495509" y="5992612"/>
              <a:ext cx="2709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Downstream S3 energy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D7163B1-BC6A-A846-9A0A-354021496E79}"/>
                </a:ext>
              </a:extLst>
            </p:cNvPr>
            <p:cNvSpPr txBox="1"/>
            <p:nvPr/>
          </p:nvSpPr>
          <p:spPr>
            <a:xfrm rot="16200000">
              <a:off x="6396210" y="4350844"/>
              <a:ext cx="2709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Ion Chamber energy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C71F1E8-9C6C-ED41-B82E-EC7FC87ED051}"/>
                </a:ext>
              </a:extLst>
            </p:cNvPr>
            <p:cNvSpPr txBox="1"/>
            <p:nvPr/>
          </p:nvSpPr>
          <p:spPr>
            <a:xfrm>
              <a:off x="8807290" y="4064826"/>
              <a:ext cx="884589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aseline="30000" dirty="0"/>
                <a:t>93</a:t>
              </a:r>
              <a:r>
                <a:rPr lang="en-US" sz="2400" dirty="0"/>
                <a:t>Kr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8E6F655-D573-A346-91E7-DF5D547B1849}"/>
                </a:ext>
              </a:extLst>
            </p:cNvPr>
            <p:cNvSpPr txBox="1"/>
            <p:nvPr/>
          </p:nvSpPr>
          <p:spPr>
            <a:xfrm rot="16356437">
              <a:off x="9655986" y="3411486"/>
              <a:ext cx="93553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aseline="30000" dirty="0"/>
                <a:t>93</a:t>
              </a:r>
              <a:r>
                <a:rPr lang="en-US" sz="2400" dirty="0"/>
                <a:t>Nb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9725A90-C783-5041-ACA0-A45BA01D5F67}"/>
                </a:ext>
              </a:extLst>
            </p:cNvPr>
            <p:cNvSpPr txBox="1"/>
            <p:nvPr/>
          </p:nvSpPr>
          <p:spPr>
            <a:xfrm>
              <a:off x="10967053" y="4067274"/>
              <a:ext cx="88459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aseline="30000" dirty="0"/>
                <a:t>118</a:t>
              </a:r>
              <a:r>
                <a:rPr lang="en-US" sz="2400" dirty="0"/>
                <a:t>Sn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5892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A10F149D-A3BD-AE4C-9B6A-2EB35FFC18CD}"/>
              </a:ext>
            </a:extLst>
          </p:cNvPr>
          <p:cNvSpPr txBox="1"/>
          <p:nvPr/>
        </p:nvSpPr>
        <p:spPr>
          <a:xfrm>
            <a:off x="505663" y="783749"/>
            <a:ext cx="5291437" cy="2061718"/>
          </a:xfrm>
          <a:prstGeom prst="rect">
            <a:avLst/>
          </a:prstGeom>
          <a:solidFill>
            <a:srgbClr val="EAE6E3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285744" indent="-285744">
              <a:buFont typeface="Arial"/>
              <a:buChar char="•"/>
            </a:pPr>
            <a:r>
              <a:rPr lang="en-US" sz="2133" dirty="0"/>
              <a:t>Cylindrical chamber with axial drift</a:t>
            </a:r>
          </a:p>
          <a:p>
            <a:pPr marL="285744" indent="-285744">
              <a:buFont typeface="Arial"/>
              <a:buChar char="•"/>
            </a:pPr>
            <a:r>
              <a:rPr lang="en-US" sz="2133" dirty="0"/>
              <a:t>P-8 gas ~700 mbar</a:t>
            </a:r>
          </a:p>
          <a:p>
            <a:r>
              <a:rPr lang="en-US" sz="2133" dirty="0"/>
              <a:t>    </a:t>
            </a:r>
            <a:r>
              <a:rPr lang="en-US" sz="1600" dirty="0"/>
              <a:t>(</a:t>
            </a:r>
            <a:r>
              <a:rPr lang="en-US" sz="1600" dirty="0" err="1"/>
              <a:t>Ar</a:t>
            </a:r>
            <a:r>
              <a:rPr lang="en-US" sz="1600" dirty="0"/>
              <a:t>/CH</a:t>
            </a:r>
            <a:r>
              <a:rPr lang="en-US" sz="1400" dirty="0"/>
              <a:t>4</a:t>
            </a:r>
            <a:r>
              <a:rPr lang="en-US" sz="1600" dirty="0"/>
              <a:t> 92:08, </a:t>
            </a:r>
            <a:r>
              <a:rPr lang="en-US" sz="1600" u="sng" dirty="0"/>
              <a:t>non-flammable</a:t>
            </a:r>
            <a:r>
              <a:rPr lang="en-US" sz="1600" dirty="0"/>
              <a:t>, non-toxic)</a:t>
            </a:r>
            <a:endParaRPr lang="en-US" sz="2133" dirty="0"/>
          </a:p>
          <a:p>
            <a:pPr marL="285744" indent="-285744">
              <a:buFont typeface="Arial"/>
              <a:buChar char="•"/>
            </a:pPr>
            <a:r>
              <a:rPr lang="en-US" sz="2133" dirty="0"/>
              <a:t>Digitization of Anode Signal</a:t>
            </a:r>
          </a:p>
          <a:p>
            <a:pPr marL="285744" indent="-285744">
              <a:buFont typeface="Arial"/>
              <a:buChar char="•"/>
            </a:pPr>
            <a:r>
              <a:rPr lang="en-US" sz="2133" dirty="0"/>
              <a:t>Pulse shape analysis</a:t>
            </a:r>
          </a:p>
          <a:p>
            <a:r>
              <a:rPr lang="en-US" sz="2133" dirty="0">
                <a:sym typeface="Wingdings"/>
              </a:rPr>
              <a:t>	 “</a:t>
            </a:r>
            <a:r>
              <a:rPr lang="en-US" sz="2133" dirty="0">
                <a:latin typeface="Symbol" panose="05050102010706020507" pitchFamily="18" charset="2"/>
                <a:sym typeface="Wingdings"/>
              </a:rPr>
              <a:t>D</a:t>
            </a:r>
            <a:r>
              <a:rPr lang="en-US" sz="2133" dirty="0">
                <a:sym typeface="Wingdings"/>
              </a:rPr>
              <a:t>E” and “E” values</a:t>
            </a:r>
            <a:endParaRPr lang="en-US" sz="2133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470" y="168428"/>
            <a:ext cx="8953827" cy="650329"/>
          </a:xfrm>
        </p:spPr>
        <p:txBody>
          <a:bodyPr/>
          <a:lstStyle/>
          <a:p>
            <a:r>
              <a:rPr lang="en-US" dirty="0"/>
              <a:t>Diagnosing beam composition:  </a:t>
            </a:r>
            <a:r>
              <a:rPr lang="en-US" dirty="0" err="1"/>
              <a:t>Tbragg</a:t>
            </a:r>
            <a:r>
              <a:rPr lang="en-US" dirty="0"/>
              <a:t> </a:t>
            </a:r>
          </a:p>
        </p:txBody>
      </p:sp>
      <p:pic>
        <p:nvPicPr>
          <p:cNvPr id="16" name="Picture 3" descr="TBragg_Schematic.png">
            <a:extLst>
              <a:ext uri="{FF2B5EF4-FFF2-40B4-BE49-F238E27FC236}">
                <a16:creationId xmlns:a16="http://schemas.microsoft.com/office/drawing/2014/main" id="{9E475325-C441-D84E-99DF-DF0753CA68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177" y="751475"/>
            <a:ext cx="5365627" cy="236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22933AF-97FA-7549-92C0-909736F49097}"/>
              </a:ext>
            </a:extLst>
          </p:cNvPr>
          <p:cNvSpPr txBox="1"/>
          <p:nvPr/>
        </p:nvSpPr>
        <p:spPr>
          <a:xfrm>
            <a:off x="410864" y="2831924"/>
            <a:ext cx="2693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Weinzierl</a:t>
            </a:r>
            <a:r>
              <a:rPr lang="en-US" sz="1200" dirty="0"/>
              <a:t>, Diploma TU Munich</a:t>
            </a:r>
          </a:p>
          <a:p>
            <a:r>
              <a:rPr lang="en-US" sz="1200" dirty="0"/>
              <a:t>Nobbs, MSc, Univ. Surrey / TRIUMF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50F4D5-6CE2-3D45-92EA-99C1AF5E02FF}"/>
              </a:ext>
            </a:extLst>
          </p:cNvPr>
          <p:cNvSpPr txBox="1"/>
          <p:nvPr/>
        </p:nvSpPr>
        <p:spPr>
          <a:xfrm>
            <a:off x="9480884" y="3429000"/>
            <a:ext cx="2510616" cy="2967006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FF"/>
                </a:solidFill>
              </a:rPr>
              <a:t>With A=94 RIB from ISAC injected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aseline="30000" dirty="0">
                <a:solidFill>
                  <a:srgbClr val="0000FF"/>
                </a:solidFill>
              </a:rPr>
              <a:t>95</a:t>
            </a:r>
            <a:r>
              <a:rPr lang="en-US" dirty="0">
                <a:solidFill>
                  <a:srgbClr val="0000FF"/>
                </a:solidFill>
              </a:rPr>
              <a:t>ISAC yield: ~ 2</a:t>
            </a:r>
            <a:r>
              <a:rPr lang="en-US" dirty="0">
                <a:solidFill>
                  <a:srgbClr val="0000FF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dirty="0">
                <a:solidFill>
                  <a:srgbClr val="0000FF"/>
                </a:solidFill>
              </a:rPr>
              <a:t>10</a:t>
            </a:r>
            <a:r>
              <a:rPr lang="en-US" baseline="30000" dirty="0">
                <a:solidFill>
                  <a:srgbClr val="0000FF"/>
                </a:solidFill>
              </a:rPr>
              <a:t>8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pps</a:t>
            </a:r>
            <a:endParaRPr lang="en-US" dirty="0">
              <a:solidFill>
                <a:srgbClr val="0000F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aseline="30000" dirty="0">
                <a:solidFill>
                  <a:srgbClr val="0000FF"/>
                </a:solidFill>
              </a:rPr>
              <a:t>94</a:t>
            </a:r>
            <a:r>
              <a:rPr lang="en-US" dirty="0">
                <a:solidFill>
                  <a:srgbClr val="0000FF"/>
                </a:solidFill>
              </a:rPr>
              <a:t>Sr on-target yield: ~3</a:t>
            </a:r>
            <a:r>
              <a:rPr lang="en-US" dirty="0">
                <a:solidFill>
                  <a:srgbClr val="0000FF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dirty="0">
                <a:solidFill>
                  <a:srgbClr val="0000FF"/>
                </a:solidFill>
              </a:rPr>
              <a:t>10</a:t>
            </a:r>
            <a:r>
              <a:rPr lang="en-US" baseline="30000" dirty="0">
                <a:solidFill>
                  <a:srgbClr val="0000FF"/>
                </a:solidFill>
              </a:rPr>
              <a:t>4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pps</a:t>
            </a:r>
            <a:endParaRPr lang="en-US" dirty="0">
              <a:solidFill>
                <a:srgbClr val="0000F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F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FF"/>
                </a:solidFill>
              </a:rPr>
              <a:t>Part of same campaign as Sr(</a:t>
            </a:r>
            <a:r>
              <a:rPr lang="en-US" dirty="0" err="1">
                <a:solidFill>
                  <a:srgbClr val="0000FF"/>
                </a:solidFill>
              </a:rPr>
              <a:t>d,p</a:t>
            </a:r>
            <a:r>
              <a:rPr lang="en-US" dirty="0">
                <a:solidFill>
                  <a:srgbClr val="0000FF"/>
                </a:solidFill>
              </a:rPr>
              <a:t>/t) results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FD5B8BA-C89C-344A-A7BA-DCE2FC4EA4A3}"/>
              </a:ext>
            </a:extLst>
          </p:cNvPr>
          <p:cNvGrpSpPr/>
          <p:nvPr/>
        </p:nvGrpSpPr>
        <p:grpSpPr>
          <a:xfrm>
            <a:off x="2370894" y="3196865"/>
            <a:ext cx="7081243" cy="3199141"/>
            <a:chOff x="2025123" y="3240294"/>
            <a:chExt cx="7081243" cy="3199141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3119FA6-8319-C44D-9EAC-81A11F0084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25123" y="3240294"/>
              <a:ext cx="7081243" cy="319914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A8282DE-AF28-4E4E-A78A-4963AD86F880}"/>
                </a:ext>
              </a:extLst>
            </p:cNvPr>
            <p:cNvSpPr txBox="1"/>
            <p:nvPr/>
          </p:nvSpPr>
          <p:spPr>
            <a:xfrm>
              <a:off x="4363453" y="4042609"/>
              <a:ext cx="705852" cy="3804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 rtlCol="0">
              <a:spAutoFit/>
            </a:bodyPr>
            <a:lstStyle/>
            <a:p>
              <a:r>
                <a:rPr lang="en-US" sz="2000" baseline="30000" dirty="0"/>
                <a:t>119</a:t>
              </a:r>
              <a:r>
                <a:rPr lang="en-US" sz="2000" dirty="0"/>
                <a:t>Sn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362E78E-B652-6F40-998F-43E7150B3077}"/>
                </a:ext>
              </a:extLst>
            </p:cNvPr>
            <p:cNvSpPr txBox="1"/>
            <p:nvPr/>
          </p:nvSpPr>
          <p:spPr>
            <a:xfrm>
              <a:off x="2729381" y="4811192"/>
              <a:ext cx="705852" cy="3804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 rtlCol="0">
              <a:spAutoFit/>
            </a:bodyPr>
            <a:lstStyle/>
            <a:p>
              <a:r>
                <a:rPr lang="en-US" sz="2000" baseline="30000" dirty="0"/>
                <a:t>94</a:t>
              </a:r>
              <a:r>
                <a:rPr lang="en-US" sz="2000" dirty="0"/>
                <a:t>Mo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021B3A0C-FE64-3441-86B8-D77CB5B40E06}"/>
              </a:ext>
            </a:extLst>
          </p:cNvPr>
          <p:cNvSpPr txBox="1"/>
          <p:nvPr/>
        </p:nvSpPr>
        <p:spPr>
          <a:xfrm>
            <a:off x="3151381" y="5673623"/>
            <a:ext cx="705852" cy="380480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>
            <a:spAutoFit/>
          </a:bodyPr>
          <a:lstStyle/>
          <a:p>
            <a:endParaRPr lang="en-US" sz="2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DD790EE-9C42-0247-B937-3AE4FFCEC227}"/>
              </a:ext>
            </a:extLst>
          </p:cNvPr>
          <p:cNvSpPr txBox="1"/>
          <p:nvPr/>
        </p:nvSpPr>
        <p:spPr>
          <a:xfrm>
            <a:off x="140695" y="3486346"/>
            <a:ext cx="2201452" cy="2620180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FF"/>
                </a:solidFill>
              </a:rPr>
              <a:t>Accelerator chain set up for A/q = 6.260 for </a:t>
            </a:r>
            <a:r>
              <a:rPr lang="en-US" baseline="30000" dirty="0">
                <a:solidFill>
                  <a:srgbClr val="0000FF"/>
                </a:solidFill>
              </a:rPr>
              <a:t>94</a:t>
            </a:r>
            <a:r>
              <a:rPr lang="en-US" dirty="0">
                <a:solidFill>
                  <a:srgbClr val="0000FF"/>
                </a:solidFill>
              </a:rPr>
              <a:t>Sr</a:t>
            </a:r>
            <a:r>
              <a:rPr lang="en-US" baseline="30000" dirty="0">
                <a:solidFill>
                  <a:srgbClr val="0000FF"/>
                </a:solidFill>
              </a:rPr>
              <a:t>15+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FF"/>
                </a:solidFill>
              </a:rPr>
              <a:t>Stable contaminants: Isobars, and </a:t>
            </a:r>
            <a:r>
              <a:rPr lang="en-US" baseline="30000" dirty="0">
                <a:solidFill>
                  <a:srgbClr val="0000FF"/>
                </a:solidFill>
              </a:rPr>
              <a:t>119</a:t>
            </a:r>
            <a:r>
              <a:rPr lang="en-US" dirty="0">
                <a:solidFill>
                  <a:srgbClr val="0000FF"/>
                </a:solidFill>
              </a:rPr>
              <a:t>Sn</a:t>
            </a:r>
            <a:r>
              <a:rPr lang="en-US" baseline="30000" dirty="0">
                <a:solidFill>
                  <a:srgbClr val="0000FF"/>
                </a:solidFill>
              </a:rPr>
              <a:t>19+</a:t>
            </a:r>
            <a:r>
              <a:rPr lang="en-US" dirty="0">
                <a:solidFill>
                  <a:srgbClr val="0000FF"/>
                </a:solidFill>
              </a:rPr>
              <a:t> A/q=6.258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559198E-6D87-1C45-AD57-5A3FB4572B14}"/>
              </a:ext>
            </a:extLst>
          </p:cNvPr>
          <p:cNvSpPr txBox="1"/>
          <p:nvPr/>
        </p:nvSpPr>
        <p:spPr>
          <a:xfrm>
            <a:off x="3035578" y="5671697"/>
            <a:ext cx="705852" cy="380480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en-US" sz="2000" baseline="30000" dirty="0"/>
              <a:t>94</a:t>
            </a:r>
            <a:r>
              <a:rPr lang="en-US" sz="2000" dirty="0"/>
              <a:t>Zr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D61DD36-091D-FA4E-B549-24C8677A1E0C}"/>
              </a:ext>
            </a:extLst>
          </p:cNvPr>
          <p:cNvSpPr/>
          <p:nvPr/>
        </p:nvSpPr>
        <p:spPr>
          <a:xfrm>
            <a:off x="7035883" y="4982162"/>
            <a:ext cx="244391" cy="187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E9826C-6486-9E49-8BD6-E79C39AD4735}"/>
              </a:ext>
            </a:extLst>
          </p:cNvPr>
          <p:cNvSpPr/>
          <p:nvPr/>
        </p:nvSpPr>
        <p:spPr>
          <a:xfrm>
            <a:off x="7019925" y="5201968"/>
            <a:ext cx="260349" cy="187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56311EF-44B1-2D4A-9CE7-5C48A899D701}"/>
              </a:ext>
            </a:extLst>
          </p:cNvPr>
          <p:cNvSpPr/>
          <p:nvPr/>
        </p:nvSpPr>
        <p:spPr>
          <a:xfrm>
            <a:off x="7073899" y="5465929"/>
            <a:ext cx="206375" cy="187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FE4B48A-0584-1740-BF66-033330E9C34E}"/>
              </a:ext>
            </a:extLst>
          </p:cNvPr>
          <p:cNvSpPr/>
          <p:nvPr/>
        </p:nvSpPr>
        <p:spPr>
          <a:xfrm>
            <a:off x="7177086" y="5676613"/>
            <a:ext cx="206375" cy="3774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6E24758-CBA5-F04F-AEBE-F89B69F8B7C6}"/>
              </a:ext>
            </a:extLst>
          </p:cNvPr>
          <p:cNvSpPr/>
          <p:nvPr/>
        </p:nvSpPr>
        <p:spPr>
          <a:xfrm>
            <a:off x="7086513" y="5648508"/>
            <a:ext cx="181145" cy="114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E4FA212-D21E-2540-9967-34711F9D8854}"/>
              </a:ext>
            </a:extLst>
          </p:cNvPr>
          <p:cNvSpPr/>
          <p:nvPr/>
        </p:nvSpPr>
        <p:spPr>
          <a:xfrm>
            <a:off x="7076986" y="5898145"/>
            <a:ext cx="181145" cy="114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E9417BE-C0D0-C142-9C1C-4E440D3734E8}"/>
              </a:ext>
            </a:extLst>
          </p:cNvPr>
          <p:cNvSpPr/>
          <p:nvPr/>
        </p:nvSpPr>
        <p:spPr>
          <a:xfrm>
            <a:off x="7073811" y="5482075"/>
            <a:ext cx="181145" cy="247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874624F-C220-294F-8338-875738E9C9EA}"/>
              </a:ext>
            </a:extLst>
          </p:cNvPr>
          <p:cNvSpPr/>
          <p:nvPr/>
        </p:nvSpPr>
        <p:spPr>
          <a:xfrm>
            <a:off x="3443953" y="5292726"/>
            <a:ext cx="286672" cy="284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F0842C8-923B-6248-8078-859F1F13615F}"/>
              </a:ext>
            </a:extLst>
          </p:cNvPr>
          <p:cNvCxnSpPr>
            <a:cxnSpLocks/>
            <a:stCxn id="45" idx="1"/>
            <a:endCxn id="36" idx="1"/>
          </p:cNvCxnSpPr>
          <p:nvPr/>
        </p:nvCxnSpPr>
        <p:spPr>
          <a:xfrm flipH="1">
            <a:off x="7073811" y="5389218"/>
            <a:ext cx="361953" cy="216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FF4A1F5-66C2-7C4E-B03B-185A215E7F63}"/>
              </a:ext>
            </a:extLst>
          </p:cNvPr>
          <p:cNvCxnSpPr/>
          <p:nvPr/>
        </p:nvCxnSpPr>
        <p:spPr>
          <a:xfrm flipH="1">
            <a:off x="7073811" y="5671697"/>
            <a:ext cx="349339" cy="1163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3187DE0-10E9-874D-B4AA-31CA707469FC}"/>
              </a:ext>
            </a:extLst>
          </p:cNvPr>
          <p:cNvCxnSpPr>
            <a:endCxn id="35" idx="1"/>
          </p:cNvCxnSpPr>
          <p:nvPr/>
        </p:nvCxnSpPr>
        <p:spPr>
          <a:xfrm flipH="1">
            <a:off x="7076986" y="5955179"/>
            <a:ext cx="34616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C73FA3A2-90AE-2C44-A796-21294691FA70}"/>
              </a:ext>
            </a:extLst>
          </p:cNvPr>
          <p:cNvSpPr txBox="1"/>
          <p:nvPr/>
        </p:nvSpPr>
        <p:spPr>
          <a:xfrm>
            <a:off x="7435764" y="4650554"/>
            <a:ext cx="8158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</a:t>
            </a:r>
          </a:p>
          <a:p>
            <a:r>
              <a:rPr lang="en-US" dirty="0"/>
              <a:t>A=94:</a:t>
            </a:r>
          </a:p>
          <a:p>
            <a:r>
              <a:rPr lang="en-US" dirty="0"/>
              <a:t>Y</a:t>
            </a:r>
            <a:br>
              <a:rPr lang="en-US" dirty="0"/>
            </a:br>
            <a:r>
              <a:rPr lang="en-US" dirty="0"/>
              <a:t>Sr</a:t>
            </a:r>
          </a:p>
          <a:p>
            <a:r>
              <a:rPr lang="en-US" dirty="0" err="1"/>
              <a:t>Rb</a:t>
            </a:r>
            <a:endParaRPr 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9940813-25A8-5247-9F0D-06CEA5EBE803}"/>
              </a:ext>
            </a:extLst>
          </p:cNvPr>
          <p:cNvSpPr txBox="1"/>
          <p:nvPr/>
        </p:nvSpPr>
        <p:spPr>
          <a:xfrm>
            <a:off x="8251659" y="3955508"/>
            <a:ext cx="705852" cy="380480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en-US" sz="2000" baseline="30000" dirty="0"/>
              <a:t>119</a:t>
            </a:r>
            <a:r>
              <a:rPr lang="en-US" sz="2000" dirty="0"/>
              <a:t>Sn</a:t>
            </a:r>
          </a:p>
        </p:txBody>
      </p:sp>
    </p:spTree>
    <p:extLst>
      <p:ext uri="{BB962C8B-B14F-4D97-AF65-F5344CB8AC3E}">
        <p14:creationId xmlns:p14="http://schemas.microsoft.com/office/powerpoint/2010/main" val="31281360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093" y="375843"/>
            <a:ext cx="8953827" cy="650329"/>
          </a:xfrm>
        </p:spPr>
        <p:txBody>
          <a:bodyPr/>
          <a:lstStyle/>
          <a:p>
            <a:r>
              <a:rPr lang="en-US" dirty="0"/>
              <a:t>Eliminating contaminants and improving beam purity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4987" y="890137"/>
            <a:ext cx="5414529" cy="5687328"/>
          </a:xfrm>
        </p:spPr>
        <p:txBody>
          <a:bodyPr anchor="t">
            <a:normAutofit/>
          </a:bodyPr>
          <a:lstStyle/>
          <a:p>
            <a:r>
              <a:rPr lang="en-US" sz="2400" dirty="0"/>
              <a:t>Three steps of filtration</a:t>
            </a:r>
          </a:p>
          <a:p>
            <a:r>
              <a:rPr lang="en-US" sz="2400" dirty="0"/>
              <a:t>Time-of-flight from </a:t>
            </a:r>
            <a:r>
              <a:rPr lang="en-US" sz="2400" dirty="0" err="1"/>
              <a:t>prebuncher</a:t>
            </a:r>
            <a:r>
              <a:rPr lang="en-US" sz="2400" dirty="0"/>
              <a:t> A to RFQ B to match RFQ phase </a:t>
            </a:r>
            <a:r>
              <a:rPr lang="en-US" sz="2400" dirty="0" err="1"/>
              <a:t>accpetance</a:t>
            </a:r>
            <a:endParaRPr lang="en-US" sz="2400" dirty="0"/>
          </a:p>
          <a:p>
            <a:pPr lvl="1"/>
            <a:r>
              <a:rPr lang="en-US" sz="2400" dirty="0"/>
              <a:t>resolving power of 1000</a:t>
            </a:r>
          </a:p>
          <a:p>
            <a:r>
              <a:rPr lang="en-US" sz="2400" dirty="0"/>
              <a:t>(optional) Stripper foil at C, Z</a:t>
            </a:r>
            <a:r>
              <a:rPr lang="en-US" sz="2400" baseline="30000" dirty="0"/>
              <a:t>2 </a:t>
            </a:r>
            <a:r>
              <a:rPr lang="en-US" sz="2400" dirty="0"/>
              <a:t>energy loss: beams momentum-dispersed at slits at bending magnets D1 &amp; D2</a:t>
            </a:r>
            <a:endParaRPr lang="en-US" sz="2400" baseline="30000" dirty="0"/>
          </a:p>
          <a:p>
            <a:pPr lvl="1"/>
            <a:r>
              <a:rPr lang="en-US" sz="2400" dirty="0"/>
              <a:t>Resolving power ~300</a:t>
            </a:r>
          </a:p>
          <a:p>
            <a:r>
              <a:rPr lang="en-US" sz="2400" dirty="0"/>
              <a:t>Time-of-flight from DSB </a:t>
            </a:r>
            <a:r>
              <a:rPr lang="en-US" sz="2400" dirty="0" err="1"/>
              <a:t>buncher</a:t>
            </a:r>
            <a:r>
              <a:rPr lang="en-US" sz="2400" dirty="0"/>
              <a:t> E to superconducting </a:t>
            </a:r>
            <a:r>
              <a:rPr lang="en-US" sz="2400" dirty="0" err="1"/>
              <a:t>linac</a:t>
            </a:r>
            <a:r>
              <a:rPr lang="en-US" sz="2400" dirty="0"/>
              <a:t> F by phase adjustment</a:t>
            </a:r>
          </a:p>
          <a:p>
            <a:pPr lvl="1"/>
            <a:r>
              <a:rPr lang="en-US" sz="2400" dirty="0"/>
              <a:t>Resolving power of 800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713ACC0-7CA0-2B43-AE35-3CDF103FF5FA}"/>
              </a:ext>
            </a:extLst>
          </p:cNvPr>
          <p:cNvGrpSpPr/>
          <p:nvPr/>
        </p:nvGrpSpPr>
        <p:grpSpPr>
          <a:xfrm>
            <a:off x="7340405" y="585601"/>
            <a:ext cx="4589786" cy="5966220"/>
            <a:chOff x="7340405" y="188566"/>
            <a:chExt cx="4589786" cy="596622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0073135-C1B1-8F4C-B25C-CD1257627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40405" y="2078732"/>
              <a:ext cx="4589786" cy="4076054"/>
            </a:xfrm>
            <a:prstGeom prst="rect">
              <a:avLst/>
            </a:prstGeom>
          </p:spPr>
        </p:pic>
        <p:pic>
          <p:nvPicPr>
            <p:cNvPr id="1025" name="Picture 1" descr="page3image66350256">
              <a:extLst>
                <a:ext uri="{FF2B5EF4-FFF2-40B4-BE49-F238E27FC236}">
                  <a16:creationId xmlns:a16="http://schemas.microsoft.com/office/drawing/2014/main" id="{B7BA05BD-5B83-EF40-A6E1-7F3550171C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6910" y="188566"/>
              <a:ext cx="2959100" cy="2882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7FCB4D0E-9B88-3F40-B365-4D26425B293C}"/>
              </a:ext>
            </a:extLst>
          </p:cNvPr>
          <p:cNvSpPr/>
          <p:nvPr/>
        </p:nvSpPr>
        <p:spPr>
          <a:xfrm>
            <a:off x="10184432" y="78557"/>
            <a:ext cx="417949" cy="499192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58FBE3E-FF1B-CD4C-95BB-D1D9EF03FEA2}"/>
              </a:ext>
            </a:extLst>
          </p:cNvPr>
          <p:cNvSpPr/>
          <p:nvPr/>
        </p:nvSpPr>
        <p:spPr>
          <a:xfrm>
            <a:off x="9474439" y="1594625"/>
            <a:ext cx="417949" cy="499192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5095C1A-E879-1446-9C96-2AE858FF71CD}"/>
              </a:ext>
            </a:extLst>
          </p:cNvPr>
          <p:cNvSpPr/>
          <p:nvPr/>
        </p:nvSpPr>
        <p:spPr>
          <a:xfrm>
            <a:off x="10518688" y="2832613"/>
            <a:ext cx="702085" cy="499192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C577862-D79A-184E-A040-8B3BC73E339E}"/>
              </a:ext>
            </a:extLst>
          </p:cNvPr>
          <p:cNvSpPr/>
          <p:nvPr/>
        </p:nvSpPr>
        <p:spPr>
          <a:xfrm>
            <a:off x="9727485" y="3484205"/>
            <a:ext cx="417949" cy="499192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5EA4549-858D-EA43-9125-0BA63F4C4FB2}"/>
              </a:ext>
            </a:extLst>
          </p:cNvPr>
          <p:cNvSpPr/>
          <p:nvPr/>
        </p:nvSpPr>
        <p:spPr>
          <a:xfrm>
            <a:off x="7646336" y="4903260"/>
            <a:ext cx="417949" cy="499192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AEF3E06-4BF4-164F-B966-5088EBF3E40A}"/>
              </a:ext>
            </a:extLst>
          </p:cNvPr>
          <p:cNvSpPr/>
          <p:nvPr/>
        </p:nvSpPr>
        <p:spPr>
          <a:xfrm>
            <a:off x="8247935" y="5787415"/>
            <a:ext cx="417949" cy="499192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FA9D6B0-9D0C-124A-9D14-E248C8F86BFD}"/>
              </a:ext>
            </a:extLst>
          </p:cNvPr>
          <p:cNvSpPr/>
          <p:nvPr/>
        </p:nvSpPr>
        <p:spPr>
          <a:xfrm>
            <a:off x="8354345" y="336005"/>
            <a:ext cx="702085" cy="499192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D2</a:t>
            </a:r>
          </a:p>
        </p:txBody>
      </p:sp>
    </p:spTree>
    <p:extLst>
      <p:ext uri="{BB962C8B-B14F-4D97-AF65-F5344CB8AC3E}">
        <p14:creationId xmlns:p14="http://schemas.microsoft.com/office/powerpoint/2010/main" val="491666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093" y="375843"/>
            <a:ext cx="8953827" cy="650329"/>
          </a:xfrm>
        </p:spPr>
        <p:txBody>
          <a:bodyPr/>
          <a:lstStyle/>
          <a:p>
            <a:r>
              <a:rPr lang="en-US" dirty="0"/>
              <a:t>Eliminating contaminants and improving beam purity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F762F1-F171-7C47-95EF-1F0E695B74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3535642"/>
            <a:ext cx="5702305" cy="3063331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72F524D-526F-8B44-9AB2-EA0D73E24B81}"/>
              </a:ext>
            </a:extLst>
          </p:cNvPr>
          <p:cNvSpPr txBox="1">
            <a:spLocks/>
          </p:cNvSpPr>
          <p:nvPr/>
        </p:nvSpPr>
        <p:spPr>
          <a:xfrm>
            <a:off x="894987" y="890137"/>
            <a:ext cx="5201013" cy="5687328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9FF"/>
              </a:buClr>
              <a:buFont typeface="Wingdings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Charge state from CSB and after stripper foil are free parameters</a:t>
            </a:r>
          </a:p>
          <a:p>
            <a:r>
              <a:rPr lang="en-US" sz="2400" dirty="0"/>
              <a:t>Web tools developed to predict optimal settings, design experiment</a:t>
            </a:r>
          </a:p>
          <a:p>
            <a:r>
              <a:rPr lang="en-US" sz="2400" dirty="0"/>
              <a:t>Graph:  </a:t>
            </a:r>
            <a:r>
              <a:rPr lang="en-US" sz="2400" baseline="30000" dirty="0"/>
              <a:t>94</a:t>
            </a:r>
            <a:r>
              <a:rPr lang="en-US" sz="2400" dirty="0"/>
              <a:t>Rb at 15+ out of CSB, 22+ after stripper foil</a:t>
            </a:r>
          </a:p>
          <a:p>
            <a:r>
              <a:rPr lang="en-US" sz="2400" dirty="0"/>
              <a:t>Bottom plots: phasing (left), then full phasing and dispersion stripping (right).</a:t>
            </a:r>
          </a:p>
          <a:p>
            <a:endParaRPr lang="en-US" sz="2400" dirty="0"/>
          </a:p>
          <a:p>
            <a:r>
              <a:rPr lang="en-US" sz="2400" dirty="0"/>
              <a:t>Other mitigations:</a:t>
            </a:r>
          </a:p>
          <a:p>
            <a:pPr lvl="1"/>
            <a:r>
              <a:rPr lang="en-US" sz="2400" dirty="0"/>
              <a:t>Aluminum liner in ECR – done</a:t>
            </a:r>
          </a:p>
          <a:p>
            <a:pPr lvl="1"/>
            <a:r>
              <a:rPr lang="en-US" sz="2400" dirty="0"/>
              <a:t>CANREB EBIS – future</a:t>
            </a:r>
          </a:p>
          <a:p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B4C47C-A3E8-2C4E-8DEA-86737AD5B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0180" y="572220"/>
            <a:ext cx="4448344" cy="341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5786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BAEA9-8FE7-794C-A2BE-7AB606BF9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A23CD-5BE3-214B-BAE1-99CAA0DD4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0" y="1459301"/>
            <a:ext cx="10539303" cy="4910502"/>
          </a:xfrm>
        </p:spPr>
        <p:txBody>
          <a:bodyPr>
            <a:normAutofit/>
          </a:bodyPr>
          <a:lstStyle/>
          <a:p>
            <a:r>
              <a:rPr lang="en-US" sz="2800" dirty="0"/>
              <a:t>There are compelling nuclear physics questions that can be addressed with accelerated heavy-ion radioactive beams, in particular on astrophysics and nuclear shapes and shape coexistence</a:t>
            </a:r>
          </a:p>
          <a:p>
            <a:r>
              <a:rPr lang="en-US" sz="2800" dirty="0"/>
              <a:t>TRIUMF-ISAC has an accelerator complex, including a charge state breeder, capable of reaching the beam energies needed, and the fleet of experimental tools needed, for answering these questions.</a:t>
            </a:r>
          </a:p>
          <a:p>
            <a:r>
              <a:rPr lang="en-US" sz="2800" dirty="0"/>
              <a:t>Beam requirements include purity, which can be measured and addressed by various means.</a:t>
            </a:r>
          </a:p>
        </p:txBody>
      </p:sp>
    </p:spTree>
    <p:extLst>
      <p:ext uri="{BB962C8B-B14F-4D97-AF65-F5344CB8AC3E}">
        <p14:creationId xmlns:p14="http://schemas.microsoft.com/office/powerpoint/2010/main" val="30269092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61988" y="4493174"/>
            <a:ext cx="3938587" cy="304113"/>
          </a:xfrm>
        </p:spPr>
        <p:txBody>
          <a:bodyPr/>
          <a:lstStyle/>
          <a:p>
            <a:r>
              <a:rPr lang="en-US" dirty="0"/>
              <a:t>Follow us </a:t>
            </a:r>
            <a:r>
              <a:rPr lang="en-US" b="1" dirty="0"/>
              <a:t>@TRIUMFLab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www.triumf.ca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96" y="4932943"/>
            <a:ext cx="411480" cy="4114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549" y="4935991"/>
            <a:ext cx="408432" cy="4084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354" y="4932943"/>
            <a:ext cx="411480" cy="4114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159" y="4932943"/>
            <a:ext cx="411480" cy="41148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</p:spPr>
        <p:txBody>
          <a:bodyPr/>
          <a:lstStyle/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2144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61988" y="4493174"/>
            <a:ext cx="3938587" cy="304113"/>
          </a:xfrm>
        </p:spPr>
        <p:txBody>
          <a:bodyPr/>
          <a:lstStyle/>
          <a:p>
            <a:r>
              <a:rPr lang="en-US" dirty="0"/>
              <a:t>Follow us </a:t>
            </a:r>
            <a:r>
              <a:rPr lang="en-US" b="1" dirty="0"/>
              <a:t>@TRIUMFLab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</p:spPr>
        <p:txBody>
          <a:bodyPr/>
          <a:lstStyle/>
          <a:p>
            <a:r>
              <a:rPr lang="en-US" dirty="0"/>
              <a:t>www.triumf.ca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96" y="4932943"/>
            <a:ext cx="411480" cy="4114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549" y="4935991"/>
            <a:ext cx="408432" cy="40843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354" y="4932943"/>
            <a:ext cx="411480" cy="41148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159" y="4932943"/>
            <a:ext cx="411480" cy="411480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</p:spPr>
        <p:txBody>
          <a:bodyPr/>
          <a:lstStyle/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8607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61988" y="4493174"/>
            <a:ext cx="3938587" cy="304113"/>
          </a:xfrm>
        </p:spPr>
        <p:txBody>
          <a:bodyPr/>
          <a:lstStyle/>
          <a:p>
            <a:r>
              <a:rPr lang="en-US" dirty="0"/>
              <a:t>Follow us </a:t>
            </a:r>
            <a:r>
              <a:rPr lang="en-US" b="1" dirty="0"/>
              <a:t>@TRIUMFLab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</p:spPr>
        <p:txBody>
          <a:bodyPr/>
          <a:lstStyle/>
          <a:p>
            <a:r>
              <a:rPr lang="en-US" dirty="0"/>
              <a:t>www.triumf.ca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96" y="4932943"/>
            <a:ext cx="411480" cy="4114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549" y="4935991"/>
            <a:ext cx="408432" cy="4084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354" y="4932943"/>
            <a:ext cx="411480" cy="4114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159" y="4932943"/>
            <a:ext cx="411480" cy="41148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</p:spPr>
        <p:txBody>
          <a:bodyPr/>
          <a:lstStyle/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3598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61988" y="4493174"/>
            <a:ext cx="3938587" cy="304113"/>
          </a:xfrm>
        </p:spPr>
        <p:txBody>
          <a:bodyPr/>
          <a:lstStyle/>
          <a:p>
            <a:r>
              <a:rPr lang="en-US" dirty="0"/>
              <a:t>Follow us </a:t>
            </a:r>
            <a:r>
              <a:rPr lang="en-US" b="1" dirty="0"/>
              <a:t>@TRIUMFLab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</p:spPr>
        <p:txBody>
          <a:bodyPr/>
          <a:lstStyle/>
          <a:p>
            <a:r>
              <a:rPr lang="en-US" dirty="0"/>
              <a:t>www.triumf.ca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96" y="4932943"/>
            <a:ext cx="411480" cy="4114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549" y="4935991"/>
            <a:ext cx="408432" cy="4084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354" y="4932943"/>
            <a:ext cx="411480" cy="4114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159" y="4932943"/>
            <a:ext cx="411480" cy="41148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</p:spPr>
        <p:txBody>
          <a:bodyPr/>
          <a:lstStyle/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8331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</p:spPr>
        <p:txBody>
          <a:bodyPr/>
          <a:lstStyle/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61988" y="4493174"/>
            <a:ext cx="3938587" cy="304113"/>
          </a:xfrm>
        </p:spPr>
        <p:txBody>
          <a:bodyPr/>
          <a:lstStyle/>
          <a:p>
            <a:r>
              <a:rPr lang="en-US" dirty="0"/>
              <a:t>Follow us </a:t>
            </a:r>
            <a:r>
              <a:rPr lang="en-US" b="1" dirty="0"/>
              <a:t>@TRIUMFLab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</p:spPr>
        <p:txBody>
          <a:bodyPr/>
          <a:lstStyle/>
          <a:p>
            <a:r>
              <a:rPr lang="en-US" dirty="0"/>
              <a:t>www.triumf.ca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96" y="4932943"/>
            <a:ext cx="411480" cy="4114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549" y="4935991"/>
            <a:ext cx="408432" cy="4084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354" y="4932943"/>
            <a:ext cx="411480" cy="4114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159" y="4932943"/>
            <a:ext cx="41148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8982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1688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77015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7128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2789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41158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02674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60385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31722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16559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58730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72921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92789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07510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52480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5915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307194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36361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14573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95653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38933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774044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568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0802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380356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053918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819550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2310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576309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480790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262078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752651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Light_03" id="{4D894E19-41A3-8842-A464-3F12065EEF05}" vid="{B960C763-9EE8-8C4A-B0B5-CE3D986AFAE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3023</TotalTime>
  <Words>2769</Words>
  <Application>Microsoft Macintosh PowerPoint</Application>
  <PresentationFormat>Widescreen</PresentationFormat>
  <Paragraphs>404</Paragraphs>
  <Slides>73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83" baseType="lpstr">
      <vt:lpstr>Arial</vt:lpstr>
      <vt:lpstr>Arial Black</vt:lpstr>
      <vt:lpstr>Calibri</vt:lpstr>
      <vt:lpstr>Lucida Grande</vt:lpstr>
      <vt:lpstr>Myriad Pro</vt:lpstr>
      <vt:lpstr>Myriad Pro SemiExt</vt:lpstr>
      <vt:lpstr>Symbol</vt:lpstr>
      <vt:lpstr>Times New Roman</vt:lpstr>
      <vt:lpstr>Wingdings</vt:lpstr>
      <vt:lpstr>Custom Design</vt:lpstr>
      <vt:lpstr>Physics with (Accelerated) Charge Bred Ions at TRIUMF</vt:lpstr>
      <vt:lpstr>Outline</vt:lpstr>
      <vt:lpstr>Science Motivation for ISAC/ISAC-II Charge-Bred and Accelerated Beams</vt:lpstr>
      <vt:lpstr>Science Motivation for ISAC/ISAC-II Charge-Bred and Accelerated Beams</vt:lpstr>
      <vt:lpstr>Science Motivation for ISAC/ISAC-II Charge-Bred and Accelerated Beams:  Shape Coexistence</vt:lpstr>
      <vt:lpstr>Experimental techniques and equipment:  Reaction mechanisms</vt:lpstr>
      <vt:lpstr>PowerPoint Presentation</vt:lpstr>
      <vt:lpstr>ISAC experimental areas</vt:lpstr>
      <vt:lpstr>Example astrophysics:  DRAGON experiment</vt:lpstr>
      <vt:lpstr>Let’s take a closer look at DRAGON:</vt:lpstr>
      <vt:lpstr>Example nuclear astrophysics experiment:   38K(p,γ)39Ca  K,Ar,Ca abundances in novae</vt:lpstr>
      <vt:lpstr>38K experiment</vt:lpstr>
      <vt:lpstr>38K experiment</vt:lpstr>
      <vt:lpstr>ISAC-II experimental facilities</vt:lpstr>
      <vt:lpstr>Example fundamental interaction physics:  IRIS example</vt:lpstr>
      <vt:lpstr>PowerPoint Presentation</vt:lpstr>
      <vt:lpstr>TRIUMF Experiment and Theory Result</vt:lpstr>
      <vt:lpstr>Example shape coexistence macro- and micro-strucutre:  TIGRESS example</vt:lpstr>
      <vt:lpstr>Experiment: d(95Sr,p/t)96/94Sr @ Elab = 5.5 MeV/A</vt:lpstr>
      <vt:lpstr>Shape coexisting states in 96Sr</vt:lpstr>
      <vt:lpstr>New shape coexisting states in 94Sr</vt:lpstr>
      <vt:lpstr>Energy systematics of shape-coexisting 0+ states</vt:lpstr>
      <vt:lpstr>Beam requirements</vt:lpstr>
      <vt:lpstr>Beam requirements:  species</vt:lpstr>
      <vt:lpstr>Beam requirements:  energies</vt:lpstr>
      <vt:lpstr>Beam requirements:  intensity</vt:lpstr>
      <vt:lpstr>Beam requirements:  Beam spot at focus</vt:lpstr>
      <vt:lpstr>Beam requirements:  Energy spread, accuracy, precision</vt:lpstr>
      <vt:lpstr>Beam requirements:  Time structure I:  Time width of  a single pulse</vt:lpstr>
      <vt:lpstr>Time structure II:  Number of ions per bunch</vt:lpstr>
      <vt:lpstr>Purity</vt:lpstr>
      <vt:lpstr>Why do we need charge breeding?  To get beams with A&gt;30. </vt:lpstr>
      <vt:lpstr>PowerPoint Presentation</vt:lpstr>
      <vt:lpstr>Diagnosing beam composition:  Tbragg </vt:lpstr>
      <vt:lpstr>Eliminating contaminants and improving beam purity</vt:lpstr>
      <vt:lpstr>Eliminating contaminants and improving beam purity</vt:lpstr>
      <vt:lpstr>Summary</vt:lpstr>
      <vt:lpstr>Thank you Merci</vt:lpstr>
      <vt:lpstr>Thank you Merci</vt:lpstr>
      <vt:lpstr>Thank you Merci</vt:lpstr>
      <vt:lpstr>Thank you Merci</vt:lpstr>
      <vt:lpstr>Thank you Merci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 Hackman</dc:creator>
  <cp:lastModifiedBy>Greg Hackman</cp:lastModifiedBy>
  <cp:revision>55</cp:revision>
  <dcterms:created xsi:type="dcterms:W3CDTF">2019-06-07T16:03:25Z</dcterms:created>
  <dcterms:modified xsi:type="dcterms:W3CDTF">2019-06-10T15:33:21Z</dcterms:modified>
</cp:coreProperties>
</file>