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66" r:id="rId1"/>
  </p:sldMasterIdLst>
  <p:notesMasterIdLst>
    <p:notesMasterId r:id="rId33"/>
  </p:notesMasterIdLst>
  <p:handoutMasterIdLst>
    <p:handoutMasterId r:id="rId34"/>
  </p:handoutMasterIdLst>
  <p:sldIdLst>
    <p:sldId id="278" r:id="rId2"/>
    <p:sldId id="1103" r:id="rId3"/>
    <p:sldId id="1070" r:id="rId4"/>
    <p:sldId id="1133" r:id="rId5"/>
    <p:sldId id="1104" r:id="rId6"/>
    <p:sldId id="1153" r:id="rId7"/>
    <p:sldId id="1095" r:id="rId8"/>
    <p:sldId id="1100" r:id="rId9"/>
    <p:sldId id="1151" r:id="rId10"/>
    <p:sldId id="1122" r:id="rId11"/>
    <p:sldId id="1097" r:id="rId12"/>
    <p:sldId id="1108" r:id="rId13"/>
    <p:sldId id="1139" r:id="rId14"/>
    <p:sldId id="1114" r:id="rId15"/>
    <p:sldId id="1128" r:id="rId16"/>
    <p:sldId id="1091" r:id="rId17"/>
    <p:sldId id="1130" r:id="rId18"/>
    <p:sldId id="1155" r:id="rId19"/>
    <p:sldId id="1135" r:id="rId20"/>
    <p:sldId id="1140" r:id="rId21"/>
    <p:sldId id="1152" r:id="rId22"/>
    <p:sldId id="1142" r:id="rId23"/>
    <p:sldId id="1115" r:id="rId24"/>
    <p:sldId id="1156" r:id="rId25"/>
    <p:sldId id="1143" r:id="rId26"/>
    <p:sldId id="1145" r:id="rId27"/>
    <p:sldId id="1146" r:id="rId28"/>
    <p:sldId id="1149" r:id="rId29"/>
    <p:sldId id="1150" r:id="rId30"/>
    <p:sldId id="1081" r:id="rId31"/>
    <p:sldId id="301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063722EC-EB1A-4F61-AB68-B7DEFC9AD77F}">
          <p14:sldIdLst>
            <p14:sldId id="278"/>
            <p14:sldId id="1103"/>
            <p14:sldId id="1070"/>
            <p14:sldId id="1133"/>
            <p14:sldId id="1104"/>
          </p14:sldIdLst>
        </p14:section>
        <p14:section name="Untitled Section" id="{0ECD440C-356F-43E6-86E2-7254948FEFBB}">
          <p14:sldIdLst>
            <p14:sldId id="1153"/>
            <p14:sldId id="1095"/>
            <p14:sldId id="1100"/>
            <p14:sldId id="1151"/>
            <p14:sldId id="1122"/>
            <p14:sldId id="1097"/>
            <p14:sldId id="1108"/>
            <p14:sldId id="1139"/>
          </p14:sldIdLst>
        </p14:section>
        <p14:section name="Simulations" id="{84F0F65F-0730-4B03-BEDF-6C22D2D91E23}">
          <p14:sldIdLst>
            <p14:sldId id="1114"/>
            <p14:sldId id="1128"/>
            <p14:sldId id="1091"/>
            <p14:sldId id="1130"/>
            <p14:sldId id="1155"/>
            <p14:sldId id="1135"/>
            <p14:sldId id="1140"/>
            <p14:sldId id="1152"/>
            <p14:sldId id="1142"/>
            <p14:sldId id="1115"/>
          </p14:sldIdLst>
        </p14:section>
        <p14:section name="Measurement and status update" id="{0D64184C-6BFC-453B-9AA6-CDAAED7091D5}">
          <p14:sldIdLst>
            <p14:sldId id="1156"/>
            <p14:sldId id="1143"/>
            <p14:sldId id="1145"/>
            <p14:sldId id="1146"/>
          </p14:sldIdLst>
        </p14:section>
        <p14:section name="Objectives and perspectives" id="{CD5F1474-5942-45EB-BEEC-E2EA649B16D4}">
          <p14:sldIdLst>
            <p14:sldId id="1149"/>
            <p14:sldId id="1150"/>
            <p14:sldId id="1081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F"/>
    <a:srgbClr val="FFFFFF"/>
    <a:srgbClr val="009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24"/>
  </p:normalViewPr>
  <p:slideViewPr>
    <p:cSldViewPr snapToGrid="0" snapToObjects="1">
      <p:cViewPr varScale="1">
        <p:scale>
          <a:sx n="86" d="100"/>
          <a:sy n="86" d="100"/>
        </p:scale>
        <p:origin x="562" y="5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676"/>
    </p:cViewPr>
  </p:sorterViewPr>
  <p:notesViewPr>
    <p:cSldViewPr snapToGrid="0" snapToObjects="1">
      <p:cViewPr varScale="1">
        <p:scale>
          <a:sx n="137" d="100"/>
          <a:sy n="137" d="100"/>
        </p:scale>
        <p:origin x="1784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9C03A-79D8-174C-8A65-8B724BE9D7B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49E93-5542-D14B-A07B-05AD65D6EB97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204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3967B-E13D-644C-B749-25F5E6C5117C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A6A82-C43D-0E45-8BBC-3BA89641B41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460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434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015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2019-06-10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‹N°›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3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‹N°›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2019-06-10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6681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‹N°›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2019-06-10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4032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‹N°›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2019-06-10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‹N°›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2019-06-10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2062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‹N°›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0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52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‹N°›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574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‹N°›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‹N°›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0661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‹N°›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346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‹N°›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365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‹N°›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787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‹N°›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2065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‹N°›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0668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‹N°›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0185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‹N°›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462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‹N°›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176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‹N°›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‹N°›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934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‹N°›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613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5128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4398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896059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92157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394195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97925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959840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376732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065897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124815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701012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177894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597145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099446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738488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852085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39267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31516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22323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53669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26409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350479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36687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9828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76498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18993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286531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520384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674047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563148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‹N°›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2429FF-C53D-684F-B09D-2594DB5C5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566" y="235497"/>
            <a:ext cx="10515600" cy="38897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09CF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281645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tex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10132" y="205595"/>
            <a:ext cx="10450005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822325" y="1495425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6573838" y="1495425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822325" y="2570162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6573838" y="2570161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</p:spTree>
    <p:extLst>
      <p:ext uri="{BB962C8B-B14F-4D97-AF65-F5344CB8AC3E}">
        <p14:creationId xmlns:p14="http://schemas.microsoft.com/office/powerpoint/2010/main" val="1224591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10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86" r:id="rId4"/>
    <p:sldLayoutId id="2147483817" r:id="rId5"/>
    <p:sldLayoutId id="2147483770" r:id="rId6"/>
    <p:sldLayoutId id="2147483784" r:id="rId7"/>
    <p:sldLayoutId id="2147483771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8" r:id="rId18"/>
    <p:sldLayoutId id="2147483818" r:id="rId19"/>
    <p:sldLayoutId id="2147483785" r:id="rId20"/>
    <p:sldLayoutId id="2147483790" r:id="rId21"/>
    <p:sldLayoutId id="2147483791" r:id="rId22"/>
    <p:sldLayoutId id="2147483793" r:id="rId23"/>
    <p:sldLayoutId id="2147483794" r:id="rId24"/>
    <p:sldLayoutId id="2147483795" r:id="rId25"/>
    <p:sldLayoutId id="2147483798" r:id="rId26"/>
    <p:sldLayoutId id="2147483799" r:id="rId27"/>
    <p:sldLayoutId id="2147483800" r:id="rId28"/>
    <p:sldLayoutId id="2147483801" r:id="rId29"/>
    <p:sldLayoutId id="2147483802" r:id="rId30"/>
    <p:sldLayoutId id="2147483803" r:id="rId31"/>
    <p:sldLayoutId id="2147483804" r:id="rId32"/>
    <p:sldLayoutId id="2147483805" r:id="rId33"/>
    <p:sldLayoutId id="2147483806" r:id="rId34"/>
    <p:sldLayoutId id="2147483807" r:id="rId35"/>
    <p:sldLayoutId id="2147483808" r:id="rId36"/>
    <p:sldLayoutId id="2147483809" r:id="rId37"/>
    <p:sldLayoutId id="2147483810" r:id="rId38"/>
    <p:sldLayoutId id="2147483811" r:id="rId39"/>
    <p:sldLayoutId id="2147483812" r:id="rId40"/>
    <p:sldLayoutId id="2147483813" r:id="rId41"/>
    <p:sldLayoutId id="2147483796" r:id="rId42"/>
    <p:sldLayoutId id="2147483821" r:id="rId43"/>
    <p:sldLayoutId id="2147483823" r:id="rId44"/>
    <p:sldLayoutId id="2147483819" r:id="rId45"/>
    <p:sldLayoutId id="2147483820" r:id="rId46"/>
    <p:sldLayoutId id="2147483814" r:id="rId47"/>
    <p:sldLayoutId id="2147483815" r:id="rId48"/>
    <p:sldLayoutId id="2147483816" r:id="rId49"/>
    <p:sldLayoutId id="2147483824" r:id="rId50"/>
    <p:sldLayoutId id="2147483825" r:id="rId51"/>
    <p:sldLayoutId id="2147483826" r:id="rId5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9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7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6.PNG"/><Relationship Id="rId4" Type="http://schemas.openxmlformats.org/officeDocument/2006/relationships/image" Target="../media/image8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69682" y="1186102"/>
            <a:ext cx="5759778" cy="266003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+mj-lt"/>
              </a:rPr>
              <a:t>CANREB Quadrupole  </a:t>
            </a:r>
            <a:r>
              <a:rPr lang="en-US" sz="3600" dirty="0" err="1">
                <a:latin typeface="+mj-lt"/>
              </a:rPr>
              <a:t>Buncher</a:t>
            </a:r>
            <a:r>
              <a:rPr lang="en-US" sz="3600" dirty="0">
                <a:latin typeface="+mj-lt"/>
              </a:rPr>
              <a:t>: </a:t>
            </a:r>
            <a:br>
              <a:rPr lang="en-US" sz="3600" dirty="0">
                <a:latin typeface="+mj-lt"/>
              </a:rPr>
            </a:br>
            <a:r>
              <a:rPr lang="en-US" sz="3600" dirty="0">
                <a:latin typeface="+mj-lt"/>
              </a:rPr>
              <a:t>simulations and status update</a:t>
            </a:r>
            <a:br>
              <a:rPr lang="en-US" sz="3600" dirty="0">
                <a:latin typeface="+mj-lt"/>
              </a:rPr>
            </a:br>
            <a:endParaRPr lang="en-US" sz="3600" dirty="0"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9E893E-FF3A-4CDC-A437-4A9734A49F7B}"/>
              </a:ext>
            </a:extLst>
          </p:cNvPr>
          <p:cNvSpPr txBox="1"/>
          <p:nvPr/>
        </p:nvSpPr>
        <p:spPr>
          <a:xfrm>
            <a:off x="278296" y="4555435"/>
            <a:ext cx="512859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Mathieu Cavenaile 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1600" dirty="0"/>
              <a:t>NACB 2019 Workshop, June 10</a:t>
            </a:r>
            <a:r>
              <a:rPr lang="en-US" sz="1600" baseline="30000" dirty="0"/>
              <a:t>th</a:t>
            </a:r>
            <a:r>
              <a:rPr lang="en-US" sz="1600" dirty="0"/>
              <a:t>, 2019</a:t>
            </a:r>
          </a:p>
        </p:txBody>
      </p:sp>
    </p:spTree>
    <p:extLst>
      <p:ext uri="{BB962C8B-B14F-4D97-AF65-F5344CB8AC3E}">
        <p14:creationId xmlns:p14="http://schemas.microsoft.com/office/powerpoint/2010/main" val="1127792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C6FE48-08C4-469C-BEC8-DC0866B1160C}"/>
              </a:ext>
            </a:extLst>
          </p:cNvPr>
          <p:cNvSpPr txBox="1">
            <a:spLocks/>
          </p:cNvSpPr>
          <p:nvPr/>
        </p:nvSpPr>
        <p:spPr>
          <a:xfrm>
            <a:off x="229786" y="147306"/>
            <a:ext cx="10349157" cy="503143"/>
          </a:xfrm>
          <a:prstGeom prst="rect">
            <a:avLst/>
          </a:prstGeom>
        </p:spPr>
        <p:txBody>
          <a:bodyPr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solidFill>
                  <a:srgbClr val="009CFF"/>
                </a:solidFill>
                <a:latin typeface="+mj-lt"/>
              </a:rPr>
              <a:t>Introduction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D0A220-FE9E-43FD-B3FD-6C25FDA72418}"/>
              </a:ext>
            </a:extLst>
          </p:cNvPr>
          <p:cNvSpPr txBox="1"/>
          <p:nvPr/>
        </p:nvSpPr>
        <p:spPr>
          <a:xfrm>
            <a:off x="325121" y="1234221"/>
            <a:ext cx="113690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009CFF"/>
                </a:solidFill>
              </a:rPr>
              <a:t>Rare Isotope Beams (RIB) </a:t>
            </a:r>
          </a:p>
          <a:p>
            <a:pPr marL="742950" lvl="1" indent="-285750">
              <a:buClr>
                <a:srgbClr val="00A9FF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Required to investigate nuclear reactions and exotic nuclear structures </a:t>
            </a:r>
          </a:p>
          <a:p>
            <a:pPr marL="742950" lvl="1" indent="-285750">
              <a:buClr>
                <a:srgbClr val="00A9FF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Difficult to produce and maintain</a:t>
            </a:r>
          </a:p>
          <a:p>
            <a:pPr marL="742950" lvl="1" indent="-285750">
              <a:buClr>
                <a:srgbClr val="00A9FF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Need fast production, high intensity and high purity</a:t>
            </a:r>
          </a:p>
          <a:p>
            <a:pPr marL="742950" lvl="1" indent="-285750">
              <a:buClr>
                <a:srgbClr val="00A9FF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Post acceleration for experiments: high charge states required</a:t>
            </a:r>
          </a:p>
          <a:p>
            <a:pPr lvl="1"/>
            <a:endParaRPr lang="en-US" sz="2400" dirty="0">
              <a:solidFill>
                <a:srgbClr val="009CFF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009CFF"/>
                </a:solidFill>
              </a:rPr>
              <a:t>CANREB</a:t>
            </a:r>
          </a:p>
          <a:p>
            <a:pPr marL="800100" lvl="1" indent="-342900">
              <a:buClr>
                <a:srgbClr val="00A9FF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CANadian Rare isotope facility with Electron Beam ion source</a:t>
            </a:r>
          </a:p>
          <a:p>
            <a:pPr marL="800100" lvl="1" indent="-342900">
              <a:buClr>
                <a:srgbClr val="00A9FF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Objectives: RIB with:</a:t>
            </a:r>
          </a:p>
          <a:p>
            <a:pPr marL="1714500" lvl="3" indent="-342900">
              <a:buClr>
                <a:srgbClr val="00A9FF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intensity up to 100 </a:t>
            </a:r>
            <a:r>
              <a:rPr lang="en-US" sz="2400" dirty="0" err="1"/>
              <a:t>pA</a:t>
            </a:r>
            <a:r>
              <a:rPr lang="en-US" sz="2400" dirty="0"/>
              <a:t> </a:t>
            </a:r>
          </a:p>
          <a:p>
            <a:pPr marL="1714500" lvl="3" indent="-342900">
              <a:buClr>
                <a:srgbClr val="00A9FF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high purity</a:t>
            </a:r>
          </a:p>
          <a:p>
            <a:pPr marL="1714500" lvl="3" indent="-342900">
              <a:buClr>
                <a:srgbClr val="00A9FF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high charge states (A/q &lt; 7 for ISAC post acceleration chain) </a:t>
            </a:r>
          </a:p>
        </p:txBody>
      </p:sp>
    </p:spTree>
    <p:extLst>
      <p:ext uri="{BB962C8B-B14F-4D97-AF65-F5344CB8AC3E}">
        <p14:creationId xmlns:p14="http://schemas.microsoft.com/office/powerpoint/2010/main" val="3050870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A7A079-EE53-4078-9C00-41B855F37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055" y="724043"/>
            <a:ext cx="8953827" cy="650329"/>
          </a:xfrm>
        </p:spPr>
        <p:txBody>
          <a:bodyPr>
            <a:normAutofit/>
          </a:bodyPr>
          <a:lstStyle/>
          <a:p>
            <a:r>
              <a:rPr lang="en-US" sz="3200" b="0" dirty="0">
                <a:latin typeface="+mj-lt"/>
              </a:rPr>
              <a:t>CANREB Overview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9BE943-4C0D-4389-A548-DDE87C2A303D}"/>
              </a:ext>
            </a:extLst>
          </p:cNvPr>
          <p:cNvSpPr/>
          <p:nvPr/>
        </p:nvSpPr>
        <p:spPr>
          <a:xfrm>
            <a:off x="6474343" y="1159148"/>
            <a:ext cx="5007503" cy="417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CANadian Rare isotope facility with Electron Beam ion source</a:t>
            </a:r>
          </a:p>
          <a:p>
            <a:pPr marL="342900" indent="-342900">
              <a:spcBef>
                <a:spcPts val="600"/>
              </a:spcBef>
              <a:buClr>
                <a:srgbClr val="00A9FF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High Resolution mass Separator (HRS)</a:t>
            </a:r>
          </a:p>
          <a:p>
            <a:pPr marL="342900" indent="-342900">
              <a:spcBef>
                <a:spcPts val="600"/>
              </a:spcBef>
              <a:buClr>
                <a:srgbClr val="00A9FF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ARIEL Radiofrequency Quadrupole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Buncher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(ARQB)</a:t>
            </a:r>
          </a:p>
          <a:p>
            <a:pPr marL="342900" indent="-342900">
              <a:spcBef>
                <a:spcPts val="600"/>
              </a:spcBef>
              <a:buClr>
                <a:srgbClr val="00A9FF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Pulsed Drift Tube (PDT)</a:t>
            </a:r>
          </a:p>
          <a:p>
            <a:pPr marL="342900" indent="-342900">
              <a:spcBef>
                <a:spcPts val="600"/>
              </a:spcBef>
              <a:buClr>
                <a:srgbClr val="00A9FF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Electron Beam Ion Source (EBIS) charge state breeder</a:t>
            </a:r>
          </a:p>
          <a:p>
            <a:pPr marL="342900" indent="-342900">
              <a:spcBef>
                <a:spcPts val="600"/>
              </a:spcBef>
              <a:buClr>
                <a:srgbClr val="00A9FF"/>
              </a:buClr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Nier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spectrometer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F31C40-6235-4819-83B8-ECF63CDB7E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534" y="1412219"/>
            <a:ext cx="4734316" cy="5106935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7AB5BC5-D952-4E6F-8830-AD0C9FC82012}"/>
              </a:ext>
            </a:extLst>
          </p:cNvPr>
          <p:cNvCxnSpPr>
            <a:cxnSpLocks/>
            <a:endCxn id="11" idx="2"/>
          </p:cNvCxnSpPr>
          <p:nvPr/>
        </p:nvCxnSpPr>
        <p:spPr>
          <a:xfrm flipH="1" flipV="1">
            <a:off x="5106829" y="3591339"/>
            <a:ext cx="215680" cy="3576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3BD75E1-3BC7-4679-BECF-1617B6438B70}"/>
              </a:ext>
            </a:extLst>
          </p:cNvPr>
          <p:cNvSpPr txBox="1"/>
          <p:nvPr/>
        </p:nvSpPr>
        <p:spPr>
          <a:xfrm>
            <a:off x="4747555" y="3949017"/>
            <a:ext cx="11833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test ion source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5D0FF1-9628-427C-8FE0-C7B96643F9B9}"/>
              </a:ext>
            </a:extLst>
          </p:cNvPr>
          <p:cNvSpPr/>
          <p:nvPr/>
        </p:nvSpPr>
        <p:spPr>
          <a:xfrm>
            <a:off x="5083969" y="3486564"/>
            <a:ext cx="45719" cy="104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650526" y="1869998"/>
            <a:ext cx="5304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PDT</a:t>
            </a:r>
            <a:endParaRPr lang="en-CA" sz="1000" dirty="0"/>
          </a:p>
        </p:txBody>
      </p:sp>
      <p:sp>
        <p:nvSpPr>
          <p:cNvPr id="14" name="Rectangle 13"/>
          <p:cNvSpPr/>
          <p:nvPr/>
        </p:nvSpPr>
        <p:spPr>
          <a:xfrm>
            <a:off x="4684918" y="2099176"/>
            <a:ext cx="62638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09670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470" y="744017"/>
            <a:ext cx="8953827" cy="650329"/>
          </a:xfrm>
        </p:spPr>
        <p:txBody>
          <a:bodyPr>
            <a:normAutofit/>
          </a:bodyPr>
          <a:lstStyle/>
          <a:p>
            <a:r>
              <a:rPr lang="en-US" sz="3200" b="0" dirty="0">
                <a:latin typeface="+mj-lt"/>
              </a:rPr>
              <a:t>CANREB schedule </a:t>
            </a:r>
            <a:endParaRPr lang="en-CA" sz="3200" b="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471" y="1881948"/>
            <a:ext cx="8953827" cy="393939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 dirty="0"/>
              <a:t>Commissioning underway using ARIEL Test Ion Source and TRIUMF’s </a:t>
            </a:r>
            <a:r>
              <a:rPr lang="en-US" sz="2800" dirty="0" err="1"/>
              <a:t>OffLine</a:t>
            </a:r>
            <a:r>
              <a:rPr lang="en-US" sz="2800" dirty="0"/>
              <a:t> Ion Source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Stable beams (Cs, </a:t>
            </a:r>
            <a:r>
              <a:rPr lang="en-US" sz="2800" dirty="0" err="1"/>
              <a:t>Rb</a:t>
            </a:r>
            <a:r>
              <a:rPr lang="en-US" sz="2800" dirty="0"/>
              <a:t>) tests ongoing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First radioactive beam scheduled for September 2019 (</a:t>
            </a:r>
            <a:r>
              <a:rPr lang="en-US" sz="2800" dirty="0" err="1"/>
              <a:t>Rb</a:t>
            </a:r>
            <a:r>
              <a:rPr lang="en-US" sz="2800" dirty="0"/>
              <a:t> isotopes)</a:t>
            </a:r>
            <a:r>
              <a:rPr lang="en-US" dirty="0"/>
              <a:t>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77470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470" y="725164"/>
            <a:ext cx="8953827" cy="650329"/>
          </a:xfrm>
        </p:spPr>
        <p:txBody>
          <a:bodyPr>
            <a:normAutofit/>
          </a:bodyPr>
          <a:lstStyle/>
          <a:p>
            <a:r>
              <a:rPr lang="en-US" sz="3200" b="0" dirty="0">
                <a:latin typeface="+mj-lt"/>
              </a:rPr>
              <a:t>Outline</a:t>
            </a:r>
            <a:r>
              <a:rPr lang="en-US" sz="3200" dirty="0"/>
              <a:t> </a:t>
            </a:r>
            <a:endParaRPr lang="en-C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Introduction and CANREB overview 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RFQ: principle and design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Simulations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Measurements and results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Conclusions and perspectives 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946234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D04BA50-A754-46F9-AA01-93796B1F3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2724" y="1420035"/>
            <a:ext cx="7161523" cy="2082023"/>
          </a:xfrm>
        </p:spPr>
        <p:txBody>
          <a:bodyPr>
            <a:normAutofit/>
          </a:bodyPr>
          <a:lstStyle/>
          <a:p>
            <a:r>
              <a:rPr lang="fr-FR" sz="3600" dirty="0">
                <a:latin typeface="+mj-lt"/>
              </a:rPr>
              <a:t>RFQ: principle and design</a:t>
            </a:r>
          </a:p>
        </p:txBody>
      </p:sp>
      <p:pic>
        <p:nvPicPr>
          <p:cNvPr id="6" name="Content Placeholder 3" title="SolidWorks view of the inside of the ARQB">
            <a:extLst>
              <a:ext uri="{FF2B5EF4-FFF2-40B4-BE49-F238E27FC236}">
                <a16:creationId xmlns:a16="http://schemas.microsoft.com/office/drawing/2014/main" id="{030B28A8-5F50-4E9B-869B-E6CCF14E6F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001" y="2111604"/>
            <a:ext cx="8624599" cy="3326361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79D1EF23-F4AB-40AA-92F0-5962C52E0826}"/>
              </a:ext>
            </a:extLst>
          </p:cNvPr>
          <p:cNvSpPr txBox="1"/>
          <p:nvPr/>
        </p:nvSpPr>
        <p:spPr>
          <a:xfrm>
            <a:off x="4983180" y="5563511"/>
            <a:ext cx="4538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SolidWorks view of the inside of the ARQB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27024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>
          <a:xfrm>
            <a:off x="659303" y="712853"/>
            <a:ext cx="10450005" cy="1014516"/>
          </a:xfrm>
        </p:spPr>
        <p:txBody>
          <a:bodyPr/>
          <a:lstStyle/>
          <a:p>
            <a:r>
              <a:rPr lang="en-US" sz="3200" b="0" dirty="0">
                <a:latin typeface="+mj-lt"/>
              </a:rPr>
              <a:t>RFQ principle </a:t>
            </a:r>
            <a:endParaRPr lang="en-CA" sz="3200" b="0" dirty="0">
              <a:latin typeface="+mj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659303" y="2067567"/>
            <a:ext cx="5363638" cy="3623435"/>
          </a:xfrm>
        </p:spPr>
        <p:txBody>
          <a:bodyPr/>
          <a:lstStyle/>
          <a:p>
            <a:pPr>
              <a:buClr>
                <a:srgbClr val="00A9FF"/>
              </a:buClr>
              <a:buFont typeface="Wingdings" panose="05000000000000000000" pitchFamily="2" charset="2"/>
              <a:buChar char="§"/>
            </a:pPr>
            <a:r>
              <a:rPr lang="en-US" dirty="0"/>
              <a:t>Radiofrequency quadrupole: cooling and bunching of  singly charges ion beams</a:t>
            </a:r>
          </a:p>
          <a:p>
            <a:pPr>
              <a:buClr>
                <a:srgbClr val="00A9FF"/>
              </a:buClr>
              <a:buFont typeface="Wingdings" panose="05000000000000000000" pitchFamily="2" charset="2"/>
              <a:buChar char="§"/>
            </a:pPr>
            <a:r>
              <a:rPr lang="en-US" dirty="0"/>
              <a:t>Quadrupole: 4 rods for transverse confinement </a:t>
            </a:r>
          </a:p>
          <a:p>
            <a:pPr>
              <a:buClr>
                <a:srgbClr val="00A9FF"/>
              </a:buClr>
              <a:buFont typeface="Wingdings" panose="05000000000000000000" pitchFamily="2" charset="2"/>
              <a:buChar char="§"/>
            </a:pPr>
            <a:r>
              <a:rPr lang="en-US" dirty="0"/>
              <a:t>DC voltage to drive the ions</a:t>
            </a:r>
          </a:p>
          <a:p>
            <a:pPr>
              <a:buClr>
                <a:srgbClr val="00A9FF"/>
              </a:buClr>
              <a:buFont typeface="Wingdings" panose="05000000000000000000" pitchFamily="2" charset="2"/>
              <a:buChar char="§"/>
            </a:pPr>
            <a:r>
              <a:rPr lang="en-US" dirty="0"/>
              <a:t>Buffer gas for cooling</a:t>
            </a:r>
          </a:p>
          <a:p>
            <a:pPr>
              <a:buClr>
                <a:srgbClr val="00A9FF"/>
              </a:buClr>
              <a:buFont typeface="Wingdings" panose="05000000000000000000" pitchFamily="2" charset="2"/>
              <a:buChar char="§"/>
            </a:pPr>
            <a:r>
              <a:rPr lang="en-US" dirty="0"/>
              <a:t>Trapping electrode for bunching</a:t>
            </a:r>
          </a:p>
          <a:p>
            <a:pPr>
              <a:buClr>
                <a:srgbClr val="00A9FF"/>
              </a:buClr>
              <a:buFont typeface="Wingdings" panose="05000000000000000000" pitchFamily="2" charset="2"/>
              <a:buChar char="§"/>
            </a:pPr>
            <a:r>
              <a:rPr lang="en-US" dirty="0"/>
              <a:t>Placed on a isolated deck at (up to) 60 kV</a:t>
            </a:r>
          </a:p>
        </p:txBody>
      </p:sp>
      <p:pic>
        <p:nvPicPr>
          <p:cNvPr id="11" name="Image 10" descr="Une image contenant objet&#10;&#10;Description générée automatiquement">
            <a:extLst>
              <a:ext uri="{FF2B5EF4-FFF2-40B4-BE49-F238E27FC236}">
                <a16:creationId xmlns:a16="http://schemas.microsoft.com/office/drawing/2014/main" id="{E3E84DCE-98EC-4A8D-84AF-4C4F219A1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134" y="2107298"/>
            <a:ext cx="5884986" cy="33523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0" y="5588000"/>
            <a:ext cx="4109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SolidWorks view of the rods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90665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410" y="689231"/>
            <a:ext cx="8953827" cy="650329"/>
          </a:xfrm>
        </p:spPr>
        <p:txBody>
          <a:bodyPr>
            <a:normAutofit/>
          </a:bodyPr>
          <a:lstStyle/>
          <a:p>
            <a:r>
              <a:rPr lang="en-US" sz="3200" b="0" dirty="0">
                <a:latin typeface="+mj-lt"/>
              </a:rPr>
              <a:t>RFQ sections </a:t>
            </a:r>
            <a:endParaRPr lang="en-CA" sz="3200" b="0" dirty="0">
              <a:latin typeface="+mj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10" y="1585021"/>
            <a:ext cx="10933571" cy="3910696"/>
          </a:xfrm>
        </p:spPr>
      </p:pic>
    </p:spTree>
    <p:extLst>
      <p:ext uri="{BB962C8B-B14F-4D97-AF65-F5344CB8AC3E}">
        <p14:creationId xmlns:p14="http://schemas.microsoft.com/office/powerpoint/2010/main" val="1938160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/>
              <a:t>Trapping electrodes at high potential to accumulate ions (a)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Switch to low potential to release bunch (</a:t>
            </a:r>
            <a:r>
              <a:rPr lang="en-US" sz="2400" dirty="0" err="1"/>
              <a:t>b,c</a:t>
            </a:r>
            <a:r>
              <a:rPr lang="en-US" sz="2400" dirty="0"/>
              <a:t>)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Reverse extraction also possible (</a:t>
            </a:r>
            <a:r>
              <a:rPr lang="en-US" sz="2400" dirty="0" err="1"/>
              <a:t>d,e</a:t>
            </a:r>
            <a:r>
              <a:rPr lang="en-US" sz="2400" dirty="0"/>
              <a:t>)   </a:t>
            </a:r>
            <a:endParaRPr lang="en-CA" sz="2400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17766"/>
            <a:ext cx="5592409" cy="4660340"/>
          </a:xfr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595410" y="689231"/>
            <a:ext cx="8953827" cy="65032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00A9FF"/>
                </a:solidFill>
              </a:rPr>
              <a:t>Bunch extraction potential </a:t>
            </a:r>
            <a:endParaRPr lang="en-CA" sz="3200" dirty="0">
              <a:solidFill>
                <a:srgbClr val="00A9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16916" y="1349947"/>
            <a:ext cx="3206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RFQ Trap potential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25108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027" y="718883"/>
            <a:ext cx="8953827" cy="650329"/>
          </a:xfrm>
        </p:spPr>
        <p:txBody>
          <a:bodyPr>
            <a:normAutofit/>
          </a:bodyPr>
          <a:lstStyle/>
          <a:p>
            <a:r>
              <a:rPr lang="en-US" sz="3200" b="0" dirty="0">
                <a:latin typeface="+mj-lt"/>
              </a:rPr>
              <a:t>SolidWorks model </a:t>
            </a:r>
            <a:endParaRPr lang="en-CA" sz="3200" b="0" dirty="0">
              <a:latin typeface="+mj-lt"/>
            </a:endParaRPr>
          </a:p>
        </p:txBody>
      </p:sp>
      <p:pic>
        <p:nvPicPr>
          <p:cNvPr id="6" name="Espace réservé du contenu 5" descr="Une image contenant périphérique&#10;&#10;Description générée automatiquement">
            <a:extLst>
              <a:ext uri="{FF2B5EF4-FFF2-40B4-BE49-F238E27FC236}">
                <a16:creationId xmlns:a16="http://schemas.microsoft.com/office/drawing/2014/main" id="{1E5B686C-8111-45EE-B40E-FCD3CCC1E5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7480" y="1828800"/>
            <a:ext cx="10002931" cy="3080657"/>
          </a:xfrm>
        </p:spPr>
      </p:pic>
      <p:cxnSp>
        <p:nvCxnSpPr>
          <p:cNvPr id="12" name="Straight Arrow Connector 11"/>
          <p:cNvCxnSpPr/>
          <p:nvPr/>
        </p:nvCxnSpPr>
        <p:spPr>
          <a:xfrm flipV="1">
            <a:off x="2200685" y="3733800"/>
            <a:ext cx="1235685" cy="15348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cxnSpLocks/>
          </p:cNvCxnSpPr>
          <p:nvPr/>
        </p:nvCxnSpPr>
        <p:spPr>
          <a:xfrm flipV="1">
            <a:off x="4730420" y="4091233"/>
            <a:ext cx="954505" cy="1102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7783285" y="3749189"/>
            <a:ext cx="283029" cy="15348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ight Arrow 23"/>
          <p:cNvSpPr/>
          <p:nvPr/>
        </p:nvSpPr>
        <p:spPr>
          <a:xfrm>
            <a:off x="457200" y="3369128"/>
            <a:ext cx="710280" cy="16872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Right Arrow 26"/>
          <p:cNvSpPr/>
          <p:nvPr/>
        </p:nvSpPr>
        <p:spPr>
          <a:xfrm>
            <a:off x="11144551" y="3369128"/>
            <a:ext cx="710280" cy="16872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TextBox 27"/>
          <p:cNvSpPr txBox="1"/>
          <p:nvPr/>
        </p:nvSpPr>
        <p:spPr>
          <a:xfrm>
            <a:off x="395998" y="2686420"/>
            <a:ext cx="953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Beam entry</a:t>
            </a:r>
            <a:endParaRPr lang="en-CA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11103717" y="2690904"/>
            <a:ext cx="9171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Beam exit </a:t>
            </a:r>
            <a:endParaRPr lang="en-CA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1349828" y="5268686"/>
            <a:ext cx="1883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Beam capture</a:t>
            </a:r>
            <a:endParaRPr lang="en-CA" sz="2000" dirty="0"/>
          </a:p>
        </p:txBody>
      </p:sp>
      <p:sp>
        <p:nvSpPr>
          <p:cNvPr id="31" name="TextBox 30"/>
          <p:cNvSpPr txBox="1"/>
          <p:nvPr/>
        </p:nvSpPr>
        <p:spPr>
          <a:xfrm>
            <a:off x="3864428" y="5284075"/>
            <a:ext cx="2100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Cooling section</a:t>
            </a:r>
            <a:endParaRPr lang="en-CA" sz="2000" dirty="0"/>
          </a:p>
        </p:txBody>
      </p:sp>
      <p:sp>
        <p:nvSpPr>
          <p:cNvPr id="32" name="TextBox 31"/>
          <p:cNvSpPr txBox="1"/>
          <p:nvPr/>
        </p:nvSpPr>
        <p:spPr>
          <a:xfrm>
            <a:off x="6934200" y="5268686"/>
            <a:ext cx="2398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Bunching section</a:t>
            </a:r>
          </a:p>
        </p:txBody>
      </p:sp>
    </p:spTree>
    <p:extLst>
      <p:ext uri="{BB962C8B-B14F-4D97-AF65-F5344CB8AC3E}">
        <p14:creationId xmlns:p14="http://schemas.microsoft.com/office/powerpoint/2010/main" val="1916916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133" y="694378"/>
            <a:ext cx="8953827" cy="650329"/>
          </a:xfrm>
        </p:spPr>
        <p:txBody>
          <a:bodyPr>
            <a:normAutofit/>
          </a:bodyPr>
          <a:lstStyle/>
          <a:p>
            <a:r>
              <a:rPr lang="en-US" sz="3200" b="0" dirty="0">
                <a:latin typeface="+mj-lt"/>
              </a:rPr>
              <a:t>RFQ overview</a:t>
            </a:r>
            <a:endParaRPr lang="en-CA" sz="3200" b="0" dirty="0">
              <a:latin typeface="+mj-lt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65" y="1515610"/>
            <a:ext cx="11682069" cy="4732854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4BE68C4-41AF-4141-BBB1-1069E8BC70BE}"/>
              </a:ext>
            </a:extLst>
          </p:cNvPr>
          <p:cNvSpPr txBox="1"/>
          <p:nvPr/>
        </p:nvSpPr>
        <p:spPr>
          <a:xfrm>
            <a:off x="9584960" y="1753386"/>
            <a:ext cx="1661217" cy="43363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49D675-C4C7-4E37-BA67-3746D15D36B1}"/>
              </a:ext>
            </a:extLst>
          </p:cNvPr>
          <p:cNvSpPr txBox="1"/>
          <p:nvPr/>
        </p:nvSpPr>
        <p:spPr>
          <a:xfrm>
            <a:off x="9584960" y="1828800"/>
            <a:ext cx="18309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000" dirty="0"/>
              <a:t>RFQ chamber</a:t>
            </a:r>
          </a:p>
        </p:txBody>
      </p:sp>
    </p:spTree>
    <p:extLst>
      <p:ext uri="{BB962C8B-B14F-4D97-AF65-F5344CB8AC3E}">
        <p14:creationId xmlns:p14="http://schemas.microsoft.com/office/powerpoint/2010/main" val="339843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A9605867-356C-47B4-947C-C4136325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71" y="690388"/>
            <a:ext cx="8953827" cy="650329"/>
          </a:xfrm>
        </p:spPr>
        <p:txBody>
          <a:bodyPr>
            <a:normAutofit/>
          </a:bodyPr>
          <a:lstStyle/>
          <a:p>
            <a:r>
              <a:rPr lang="fr-FR" sz="3200" b="0" dirty="0">
                <a:latin typeface="+mj-lt"/>
              </a:rPr>
              <a:t>Design characteristics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1619086" y="1903049"/>
                <a:ext cx="8953827" cy="3939398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  <a:buFont typeface="Wingdings" panose="05000000000000000000" pitchFamily="2" charset="2"/>
                  <a:buChar char="§"/>
                </a:pPr>
                <a:r>
                  <a:rPr lang="en-CA" sz="2400" dirty="0">
                    <a:latin typeface="+mn-lt"/>
                  </a:rPr>
                  <a:t>Up to 100 </a:t>
                </a:r>
                <a:r>
                  <a:rPr lang="en-CA" sz="2400" dirty="0" err="1">
                    <a:latin typeface="+mn-lt"/>
                  </a:rPr>
                  <a:t>pA</a:t>
                </a:r>
                <a:r>
                  <a:rPr lang="en-CA" sz="2400" dirty="0">
                    <a:latin typeface="+mn-lt"/>
                  </a:rPr>
                  <a:t> of RIB at energies ≤60 </a:t>
                </a:r>
                <a:r>
                  <a:rPr lang="en-CA" sz="2400" dirty="0" err="1">
                    <a:latin typeface="+mn-lt"/>
                  </a:rPr>
                  <a:t>keV</a:t>
                </a:r>
                <a:endParaRPr lang="en-CA" sz="2400" dirty="0">
                  <a:latin typeface="+mn-lt"/>
                </a:endParaRPr>
              </a:p>
              <a:p>
                <a:pPr>
                  <a:lnSpc>
                    <a:spcPct val="100000"/>
                  </a:lnSpc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fr-F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CA" sz="2400" dirty="0">
                    <a:latin typeface="+mn-lt"/>
                  </a:rPr>
                  <a:t>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en-CA" sz="2400" dirty="0">
                    <a:latin typeface="+mn-lt"/>
                  </a:rPr>
                  <a:t> ions per bunch</a:t>
                </a:r>
              </a:p>
              <a:p>
                <a:pPr>
                  <a:lnSpc>
                    <a:spcPct val="100000"/>
                  </a:lnSpc>
                  <a:buFont typeface="Wingdings" panose="05000000000000000000" pitchFamily="2" charset="2"/>
                  <a:buChar char="§"/>
                </a:pPr>
                <a:r>
                  <a:rPr lang="en-CA" sz="2400" dirty="0">
                    <a:latin typeface="+mn-lt"/>
                  </a:rPr>
                  <a:t>3 or 6 MHz RF, peak-to-peak voltage 1.7 kV</a:t>
                </a:r>
              </a:p>
              <a:p>
                <a:pPr>
                  <a:lnSpc>
                    <a:spcPct val="100000"/>
                  </a:lnSpc>
                  <a:buFont typeface="Wingdings" panose="05000000000000000000" pitchFamily="2" charset="2"/>
                  <a:buChar char="§"/>
                </a:pPr>
                <a:r>
                  <a:rPr lang="en-CA" sz="2400" dirty="0">
                    <a:latin typeface="+mn-lt"/>
                  </a:rPr>
                  <a:t>Efficiency ≥ 90%, energy spread ≤ 10eV (95%),                    time spread ≤ 1 µs (95%)  </a:t>
                </a:r>
              </a:p>
              <a:p>
                <a:pPr>
                  <a:lnSpc>
                    <a:spcPct val="100000"/>
                  </a:lnSpc>
                  <a:buFont typeface="Wingdings" panose="05000000000000000000" pitchFamily="2" charset="2"/>
                  <a:buChar char="§"/>
                </a:pPr>
                <a:r>
                  <a:rPr lang="en-CA" sz="2400" dirty="0">
                    <a:latin typeface="+mn-lt"/>
                  </a:rPr>
                  <a:t>Bunching at 100 Hz (10 </a:t>
                </a:r>
                <a:r>
                  <a:rPr lang="en-CA" sz="2400" dirty="0" err="1">
                    <a:latin typeface="+mn-lt"/>
                  </a:rPr>
                  <a:t>ms</a:t>
                </a:r>
                <a:r>
                  <a:rPr lang="en-CA" sz="2400" dirty="0">
                    <a:latin typeface="+mn-lt"/>
                  </a:rPr>
                  <a:t> bunching time)  </a:t>
                </a:r>
              </a:p>
              <a:p>
                <a:pPr>
                  <a:lnSpc>
                    <a:spcPct val="100000"/>
                  </a:lnSpc>
                  <a:buFont typeface="Wingdings" panose="05000000000000000000" pitchFamily="2" charset="2"/>
                  <a:buChar char="§"/>
                </a:pPr>
                <a:r>
                  <a:rPr lang="en-CA" sz="2400" dirty="0">
                    <a:latin typeface="+mn-lt"/>
                  </a:rPr>
                  <a:t>Helium pressure in the chamber ~0.05 mbar </a:t>
                </a:r>
              </a:p>
            </p:txBody>
          </p:sp>
        </mc:Choice>
        <mc:Fallback>
          <p:sp>
            <p:nvSpPr>
              <p:cNvPr id="2" name="Tex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19086" y="1903049"/>
                <a:ext cx="8953827" cy="3939398"/>
              </a:xfrm>
              <a:blipFill>
                <a:blip r:embed="rId2"/>
                <a:stretch>
                  <a:fillRect l="-95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81217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927" y="3150064"/>
            <a:ext cx="8454264" cy="360103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7010" y="1592510"/>
            <a:ext cx="4869744" cy="4345329"/>
          </a:xfrm>
        </p:spPr>
        <p:txBody>
          <a:bodyPr/>
          <a:lstStyle/>
          <a:p>
            <a:r>
              <a:rPr lang="en-US" sz="2400" dirty="0"/>
              <a:t>Beam back at max energy after going through the RFQ</a:t>
            </a:r>
          </a:p>
          <a:p>
            <a:r>
              <a:rPr lang="en-US" sz="2400" dirty="0"/>
              <a:t>Energy matching done by the PDT</a:t>
            </a:r>
          </a:p>
          <a:p>
            <a:r>
              <a:rPr lang="en-US" sz="2400" dirty="0"/>
              <a:t>Switch from 48 kV to ground at </a:t>
            </a:r>
          </a:p>
          <a:p>
            <a:pPr marL="0" indent="0">
              <a:buNone/>
            </a:pPr>
            <a:r>
              <a:rPr lang="en-US" sz="2400" dirty="0"/>
              <a:t>   100 Hz </a:t>
            </a:r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10" name="TextBox 9"/>
          <p:cNvSpPr txBox="1"/>
          <p:nvPr/>
        </p:nvSpPr>
        <p:spPr>
          <a:xfrm>
            <a:off x="664502" y="743878"/>
            <a:ext cx="6335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F0"/>
                </a:solidFill>
                <a:latin typeface="+mj-lt"/>
                <a:cs typeface="Arial" charset="0"/>
              </a:rPr>
              <a:t>Pulsed drift tube </a:t>
            </a:r>
            <a:endParaRPr lang="en-CA" sz="32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49271" y="2780733"/>
            <a:ext cx="284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CANREB PDT </a:t>
            </a:r>
            <a:endParaRPr lang="en-C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A43E1A9-6B84-4608-A4B8-B9F25C68BB74}"/>
              </a:ext>
            </a:extLst>
          </p:cNvPr>
          <p:cNvSpPr txBox="1"/>
          <p:nvPr/>
        </p:nvSpPr>
        <p:spPr>
          <a:xfrm>
            <a:off x="4138366" y="4176074"/>
            <a:ext cx="1630837" cy="4996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51FD35A-717D-4C3E-9443-B2D801A7BF7A}"/>
              </a:ext>
            </a:extLst>
          </p:cNvPr>
          <p:cNvSpPr txBox="1"/>
          <p:nvPr/>
        </p:nvSpPr>
        <p:spPr>
          <a:xfrm>
            <a:off x="4138367" y="4176074"/>
            <a:ext cx="1630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48 kV switch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D1394A2-ED47-4924-AC49-100707D87B22}"/>
              </a:ext>
            </a:extLst>
          </p:cNvPr>
          <p:cNvSpPr txBox="1"/>
          <p:nvPr/>
        </p:nvSpPr>
        <p:spPr>
          <a:xfrm>
            <a:off x="11067068" y="4176074"/>
            <a:ext cx="11249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72D562-AAD1-4F20-92EA-A3F5A8FE9286}"/>
              </a:ext>
            </a:extLst>
          </p:cNvPr>
          <p:cNvSpPr txBox="1"/>
          <p:nvPr/>
        </p:nvSpPr>
        <p:spPr>
          <a:xfrm>
            <a:off x="11067068" y="4176073"/>
            <a:ext cx="1124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Drift tube</a:t>
            </a:r>
          </a:p>
        </p:txBody>
      </p:sp>
    </p:spTree>
    <p:extLst>
      <p:ext uri="{BB962C8B-B14F-4D97-AF65-F5344CB8AC3E}">
        <p14:creationId xmlns:p14="http://schemas.microsoft.com/office/powerpoint/2010/main" val="2987318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4427" y="1431255"/>
            <a:ext cx="3937851" cy="2082023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+mj-lt"/>
              </a:rPr>
              <a:t>Simulations</a:t>
            </a:r>
            <a:endParaRPr lang="en-CA" sz="3200" dirty="0"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613" y="2080617"/>
            <a:ext cx="8159646" cy="337530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82879" y="5462345"/>
            <a:ext cx="3420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SIMION Model of the ARQB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44402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B73BB950-D8CA-44B7-AFC5-9BFCD9507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71" y="734590"/>
            <a:ext cx="8953827" cy="650329"/>
          </a:xfrm>
        </p:spPr>
        <p:txBody>
          <a:bodyPr>
            <a:normAutofit/>
          </a:bodyPr>
          <a:lstStyle/>
          <a:p>
            <a:r>
              <a:rPr lang="fr-FR" sz="3200" b="0" dirty="0">
                <a:latin typeface="+mj-lt"/>
              </a:rPr>
              <a:t>RFQ: Theory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space réservé du contenu 6">
                <a:extLst>
                  <a:ext uri="{FF2B5EF4-FFF2-40B4-BE49-F238E27FC236}">
                    <a16:creationId xmlns:a16="http://schemas.microsoft.com/office/drawing/2014/main" id="{17672773-EA58-4B86-BBAF-7AD15117794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1471" y="1611162"/>
                <a:ext cx="9404921" cy="4190741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sz="2400" dirty="0">
                    <a:latin typeface="+mn-lt"/>
                  </a:rPr>
                  <a:t>Mathieu’s equation describes the solutions of the equations of motion of charged particles in the RFQ  </a:t>
                </a:r>
                <a:endParaRPr lang="en-US" sz="2400" i="1" dirty="0">
                  <a:latin typeface="+mn-lt"/>
                </a:endParaRPr>
              </a:p>
              <a:p>
                <a:pPr marL="0" indent="0">
                  <a:lnSpc>
                    <a:spcPct val="11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−2 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e>
                          </m:func>
                        </m:e>
                      </m:d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u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=0 </m:t>
                      </m:r>
                    </m:oMath>
                  </m:oMathPara>
                </a14:m>
                <a:endParaRPr lang="en-US" sz="2400" dirty="0">
                  <a:latin typeface="+mn-lt"/>
                </a:endParaRPr>
              </a:p>
              <a:p>
                <a:pPr>
                  <a:lnSpc>
                    <a:spcPct val="110000"/>
                  </a:lnSpc>
                </a:pPr>
                <a:r>
                  <a:rPr lang="en-US" sz="2400" dirty="0">
                    <a:latin typeface="+mn-lt"/>
                  </a:rPr>
                  <a:t>Stable solutions relate to stable trajectories 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sz="2400" dirty="0">
                    <a:latin typeface="+mn-lt"/>
                  </a:rPr>
                  <a:t>Stability parameter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400" b="0" i="0" smtClean="0">
                        <a:latin typeface="Cambria Math" panose="02040503050406030204" pitchFamily="18" charset="0"/>
                      </a:rPr>
                      <m:t>q</m:t>
                    </m:r>
                    <m:r>
                      <a:rPr lang="fr-FR" sz="24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sSub>
                          <m:sSubPr>
                            <m:ctrlPr>
                              <a:rPr lang="fr-FR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24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fr-FR" sz="2400" b="0" i="1" smtClean="0">
                                <a:latin typeface="Cambria Math" panose="02040503050406030204" pitchFamily="18" charset="0"/>
                              </a:rPr>
                              <m:t>𝑝𝑝</m:t>
                            </m:r>
                          </m:sub>
                        </m:sSub>
                      </m:num>
                      <m:den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sSup>
                          <m:sSupPr>
                            <m:ctrlPr>
                              <a:rPr lang="fr-FR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l-GR" sz="2400" b="0" i="1" smtClean="0">
                                <a:latin typeface="Cambria Math" panose="02040503050406030204" pitchFamily="18" charset="0"/>
                              </a:rPr>
                              <m:t>ω</m:t>
                            </m:r>
                          </m:e>
                          <m:sup>
                            <m:r>
                              <a:rPr lang="fr-FR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fr-FR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24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fr-FR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>
                  <a:latin typeface="+mn-lt"/>
                </a:endParaRPr>
              </a:p>
              <a:p>
                <a:pPr>
                  <a:lnSpc>
                    <a:spcPct val="110000"/>
                  </a:lnSpc>
                </a:pPr>
                <a:r>
                  <a:rPr lang="en-US" sz="2400" dirty="0">
                    <a:latin typeface="+mn-lt"/>
                  </a:rPr>
                  <a:t>In practical cases transmission maximized for q ~0.2 </a:t>
                </a:r>
              </a:p>
            </p:txBody>
          </p:sp>
        </mc:Choice>
        <mc:Fallback xmlns="">
          <p:sp>
            <p:nvSpPr>
              <p:cNvPr id="7" name="Espace réservé du contenu 6">
                <a:extLst>
                  <a:ext uri="{FF2B5EF4-FFF2-40B4-BE49-F238E27FC236}">
                    <a16:creationId xmlns:a16="http://schemas.microsoft.com/office/drawing/2014/main" id="{17672773-EA58-4B86-BBAF-7AD1511779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1471" y="1611162"/>
                <a:ext cx="9404921" cy="4190741"/>
              </a:xfrm>
              <a:blipFill>
                <a:blip r:embed="rId3"/>
                <a:stretch>
                  <a:fillRect l="-90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7856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643215" y="386572"/>
            <a:ext cx="6030961" cy="690563"/>
          </a:xfrm>
        </p:spPr>
        <p:txBody>
          <a:bodyPr/>
          <a:lstStyle/>
          <a:p>
            <a:r>
              <a:rPr lang="en-US" sz="3200" b="0" dirty="0">
                <a:latin typeface="+mj-lt"/>
              </a:rPr>
              <a:t>Simulations overview </a:t>
            </a:r>
            <a:r>
              <a:rPr lang="en-US" sz="2400" dirty="0"/>
              <a:t>	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643216" y="1077135"/>
            <a:ext cx="3353749" cy="3623435"/>
          </a:xfrm>
        </p:spPr>
        <p:txBody>
          <a:bodyPr/>
          <a:lstStyle/>
          <a:p>
            <a:pPr>
              <a:buClr>
                <a:srgbClr val="00A9FF"/>
              </a:buClr>
              <a:buFont typeface="Wingdings" panose="05000000000000000000" pitchFamily="2" charset="2"/>
              <a:buChar char="§"/>
            </a:pPr>
            <a:r>
              <a:rPr lang="en-US" sz="1800" dirty="0"/>
              <a:t>Goals: </a:t>
            </a:r>
          </a:p>
          <a:p>
            <a:pPr lvl="1">
              <a:lnSpc>
                <a:spcPct val="100000"/>
              </a:lnSpc>
              <a:buClr>
                <a:srgbClr val="00A9FF"/>
              </a:buClr>
              <a:buFont typeface="Arial" panose="020B0604020202020204" pitchFamily="34" charset="0"/>
              <a:buChar char="•"/>
            </a:pPr>
            <a:r>
              <a:rPr lang="en-US" sz="1800" dirty="0"/>
              <a:t>Evaluate optimal operation parameters</a:t>
            </a:r>
          </a:p>
          <a:p>
            <a:pPr lvl="1">
              <a:lnSpc>
                <a:spcPct val="100000"/>
              </a:lnSpc>
              <a:buClr>
                <a:srgbClr val="00A9FF"/>
              </a:buClr>
              <a:buFont typeface="Arial" panose="020B0604020202020204" pitchFamily="34" charset="0"/>
              <a:buChar char="•"/>
            </a:pPr>
            <a:r>
              <a:rPr lang="en-US" sz="1800" dirty="0"/>
              <a:t>Evaluate device acceptance</a:t>
            </a:r>
          </a:p>
          <a:p>
            <a:pPr lvl="1">
              <a:lnSpc>
                <a:spcPct val="100000"/>
              </a:lnSpc>
              <a:buClr>
                <a:srgbClr val="00A9FF"/>
              </a:buClr>
              <a:buFont typeface="Arial" panose="020B0604020202020204" pitchFamily="34" charset="0"/>
              <a:buChar char="•"/>
            </a:pPr>
            <a:r>
              <a:rPr lang="en-US" sz="1800" dirty="0"/>
              <a:t>Measure beam characteristics after RFQ</a:t>
            </a:r>
          </a:p>
          <a:p>
            <a:pPr>
              <a:buClr>
                <a:srgbClr val="00A9FF"/>
              </a:buClr>
              <a:buFont typeface="Wingdings" panose="05000000000000000000" pitchFamily="2" charset="2"/>
              <a:buChar char="§"/>
            </a:pPr>
            <a:r>
              <a:rPr lang="en-US" sz="1800" dirty="0"/>
              <a:t>SIMION: particle tracking software</a:t>
            </a:r>
          </a:p>
          <a:p>
            <a:pPr>
              <a:buClr>
                <a:srgbClr val="00A9FF"/>
              </a:buClr>
              <a:buFont typeface="Wingdings" panose="05000000000000000000" pitchFamily="2" charset="2"/>
              <a:buChar char="§"/>
            </a:pPr>
            <a:r>
              <a:rPr lang="en-US" sz="1800" dirty="0"/>
              <a:t>Calculate charged particles trajectories in potentials defined by the user</a:t>
            </a:r>
          </a:p>
        </p:txBody>
      </p:sp>
      <p:pic>
        <p:nvPicPr>
          <p:cNvPr id="6" name="Espace réservé du contenu 4">
            <a:extLst>
              <a:ext uri="{FF2B5EF4-FFF2-40B4-BE49-F238E27FC236}">
                <a16:creationId xmlns:a16="http://schemas.microsoft.com/office/drawing/2014/main" id="{BFBF5CFA-F7A1-40AD-8B5E-0B322649B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965" y="1008668"/>
            <a:ext cx="8073316" cy="333959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0A2B236-578B-4620-8EB3-15D74601FC63}"/>
              </a:ext>
            </a:extLst>
          </p:cNvPr>
          <p:cNvSpPr txBox="1"/>
          <p:nvPr/>
        </p:nvSpPr>
        <p:spPr>
          <a:xfrm>
            <a:off x="6761003" y="5646226"/>
            <a:ext cx="2545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RFQ SIMION model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E368B88-CD0A-4AD8-BE95-D7917EF60C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4055597" y="4700570"/>
            <a:ext cx="7956051" cy="778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899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5A109D-7962-42D1-896A-BA15DFFC7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70" y="725163"/>
            <a:ext cx="8953827" cy="650329"/>
          </a:xfrm>
        </p:spPr>
        <p:txBody>
          <a:bodyPr>
            <a:normAutofit/>
          </a:bodyPr>
          <a:lstStyle/>
          <a:p>
            <a:r>
              <a:rPr lang="fr-FR" sz="3200" b="0" dirty="0">
                <a:latin typeface="+mj-lt"/>
              </a:rPr>
              <a:t>Q scans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68A666F1-40F2-43D8-B77C-C807807C26C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1470" y="1731120"/>
                <a:ext cx="10875791" cy="410006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fr-FR" dirty="0">
                    <a:latin typeface="+mn-lt"/>
                  </a:rPr>
                  <a:t>Varying q by </a:t>
                </a:r>
                <a:r>
                  <a:rPr lang="fr-FR" dirty="0" err="1">
                    <a:latin typeface="+mn-lt"/>
                  </a:rPr>
                  <a:t>changing</a:t>
                </a:r>
                <a:r>
                  <a:rPr lang="fr-FR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𝑝𝑝</m:t>
                        </m:r>
                      </m:sub>
                    </m:sSub>
                  </m:oMath>
                </a14:m>
                <a:r>
                  <a:rPr lang="fr-FR" dirty="0">
                    <a:latin typeface="+mn-lt"/>
                  </a:rPr>
                  <a:t> and </a:t>
                </a:r>
                <a:r>
                  <a:rPr lang="fr-FR" dirty="0" err="1">
                    <a:latin typeface="+mn-lt"/>
                  </a:rPr>
                  <a:t>evaluate</a:t>
                </a:r>
                <a:r>
                  <a:rPr lang="fr-FR">
                    <a:latin typeface="+mn-lt"/>
                  </a:rPr>
                  <a:t> transmission</a:t>
                </a:r>
              </a:p>
              <a:p>
                <a:pPr>
                  <a:lnSpc>
                    <a:spcPct val="100000"/>
                  </a:lnSpc>
                </a:pPr>
                <a:r>
                  <a:rPr lang="fr-FR">
                    <a:latin typeface="+mn-lt"/>
                  </a:rPr>
                  <a:t>Evaluate</a:t>
                </a:r>
                <a:r>
                  <a:rPr lang="fr-FR" dirty="0">
                    <a:latin typeface="+mn-lt"/>
                  </a:rPr>
                  <a:t> the </a:t>
                </a:r>
                <a:r>
                  <a:rPr lang="fr-FR" dirty="0" err="1">
                    <a:latin typeface="+mn-lt"/>
                  </a:rPr>
                  <a:t>ideal</a:t>
                </a:r>
                <a:r>
                  <a:rPr lang="fr-FR" dirty="0">
                    <a:latin typeface="+mn-lt"/>
                  </a:rPr>
                  <a:t> </a:t>
                </a:r>
                <a:r>
                  <a:rPr lang="fr-FR" dirty="0" err="1">
                    <a:latin typeface="+mn-lt"/>
                  </a:rPr>
                  <a:t>working</a:t>
                </a:r>
                <a:r>
                  <a:rPr lang="fr-FR" dirty="0">
                    <a:latin typeface="+mn-lt"/>
                  </a:rPr>
                  <a:t> range </a:t>
                </a:r>
              </a:p>
              <a:p>
                <a:pPr>
                  <a:lnSpc>
                    <a:spcPct val="100000"/>
                  </a:lnSpc>
                </a:pPr>
                <a:r>
                  <a:rPr lang="fr-FR" dirty="0">
                    <a:latin typeface="+mn-lt"/>
                  </a:rPr>
                  <a:t>Vacuum conditions first</a:t>
                </a:r>
              </a:p>
              <a:p>
                <a:pPr>
                  <a:lnSpc>
                    <a:spcPct val="100000"/>
                  </a:lnSpc>
                </a:pPr>
                <a:r>
                  <a:rPr lang="fr-FR" dirty="0" err="1">
                    <a:latin typeface="+mn-lt"/>
                  </a:rPr>
                  <a:t>Done</a:t>
                </a:r>
                <a:r>
                  <a:rPr lang="fr-FR" dirty="0">
                    <a:latin typeface="+mn-lt"/>
                  </a:rPr>
                  <a:t> for a few ions of </a:t>
                </a:r>
                <a:r>
                  <a:rPr lang="fr-FR" dirty="0" err="1">
                    <a:latin typeface="+mn-lt"/>
                  </a:rPr>
                  <a:t>interest</a:t>
                </a:r>
                <a:r>
                  <a:rPr lang="fr-FR" dirty="0">
                    <a:latin typeface="+mn-lt"/>
                  </a:rPr>
                  <a:t> at relevant </a:t>
                </a:r>
                <a:r>
                  <a:rPr lang="fr-FR" dirty="0" err="1">
                    <a:latin typeface="+mn-lt"/>
                  </a:rPr>
                  <a:t>energies</a:t>
                </a:r>
                <a:r>
                  <a:rPr lang="fr-FR" dirty="0">
                    <a:latin typeface="+mn-lt"/>
                  </a:rPr>
                  <a:t>: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133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</m:e>
                    </m:sPre>
                  </m:oMath>
                </a14:m>
                <a:r>
                  <a:rPr lang="fr-FR" dirty="0">
                    <a:latin typeface="+mn-lt"/>
                  </a:rPr>
                  <a:t>,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fr-FR" i="1" dirty="0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85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</m:e>
                    </m:sPre>
                  </m:oMath>
                </a14:m>
                <a:r>
                  <a:rPr lang="fr-FR" dirty="0">
                    <a:latin typeface="+mn-lt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Pre>
                          <m:sPre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39</m:t>
                            </m:r>
                          </m:sup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sPre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lang="fr-FR" dirty="0">
                    <a:latin typeface="+mn-lt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Pre>
                          <m:sPre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51</m:t>
                            </m:r>
                          </m:sup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𝐶𝑎</m:t>
                            </m:r>
                          </m:e>
                        </m:sPre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lang="fr-FR" dirty="0">
                    <a:latin typeface="+mn-lt"/>
                  </a:rPr>
                  <a:t> </a:t>
                </a:r>
              </a:p>
            </p:txBody>
          </p:sp>
        </mc:Choice>
        <mc:Fallback xmlns="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68A666F1-40F2-43D8-B77C-C807807C26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1470" y="1731120"/>
                <a:ext cx="10875791" cy="4100060"/>
              </a:xfrm>
              <a:blipFill>
                <a:blip r:embed="rId3"/>
                <a:stretch>
                  <a:fillRect l="-12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3466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sz="half" idx="2"/>
              </p:nvPr>
            </p:nvSpPr>
            <p:spPr>
              <a:xfrm>
                <a:off x="386911" y="2024991"/>
                <a:ext cx="3949420" cy="2641277"/>
              </a:xfrm>
            </p:spPr>
            <p:txBody>
              <a:bodyPr/>
              <a:lstStyle/>
              <a:p>
                <a:r>
                  <a:rPr lang="en-US" sz="2000" dirty="0"/>
                  <a:t>Expected transmission plateau around q ~ 0.2, function of the isotope </a:t>
                </a:r>
              </a:p>
              <a:p>
                <a:r>
                  <a:rPr lang="en-US" sz="2000" dirty="0"/>
                  <a:t>Multiplication factor to reach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effective ions: 100 ions with factor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US" sz="2000" dirty="0"/>
              </a:p>
              <a:p>
                <a:r>
                  <a:rPr lang="en-US" sz="2000" dirty="0"/>
                  <a:t>60 keV beams </a:t>
                </a:r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386911" y="2024991"/>
                <a:ext cx="3949420" cy="2641277"/>
              </a:xfrm>
              <a:blipFill>
                <a:blip r:embed="rId2"/>
                <a:stretch>
                  <a:fillRect l="-1389" t="-924" r="-15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97994" y="679488"/>
            <a:ext cx="387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A9FF"/>
                </a:solidFill>
                <a:latin typeface="+mj-lt"/>
              </a:rPr>
              <a:t>Q scans (2) </a:t>
            </a:r>
            <a:endParaRPr lang="en-CA" sz="3200" dirty="0">
              <a:solidFill>
                <a:srgbClr val="00A9FF"/>
              </a:solidFill>
              <a:latin typeface="+mj-lt"/>
            </a:endParaRPr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12B0D55A-4F0F-4CA6-B58E-CCEC23C2BA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70342" y="289268"/>
            <a:ext cx="7779055" cy="627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3502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47801777-673F-44EA-BA28-E744B47C9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2120" y="2665379"/>
            <a:ext cx="7654510" cy="404769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half" idx="13"/>
              </p:nvPr>
            </p:nvSpPr>
            <p:spPr>
              <a:xfrm>
                <a:off x="612742" y="1778751"/>
                <a:ext cx="4108123" cy="4623376"/>
              </a:xfrm>
            </p:spPr>
            <p:txBody>
              <a:bodyPr/>
              <a:lstStyle/>
              <a:p>
                <a:r>
                  <a:rPr lang="en-US" sz="2400" dirty="0"/>
                  <a:t>Increased number of ions while limiting computation time</a:t>
                </a:r>
              </a:p>
              <a:p>
                <a:r>
                  <a:rPr lang="en-US" sz="2400" dirty="0"/>
                  <a:t>Vacuum conditions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fr-F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CA" sz="2400" dirty="0"/>
                  <a:t>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en-US" sz="2400" dirty="0"/>
                  <a:t>ions</a:t>
                </a:r>
              </a:p>
              <a:p>
                <a:r>
                  <a:rPr lang="en-US" sz="2400" dirty="0"/>
                  <a:t>60 keV beam 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endParaRPr lang="en-CA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3"/>
              </p:nvPr>
            </p:nvSpPr>
            <p:spPr>
              <a:xfrm>
                <a:off x="612742" y="1778751"/>
                <a:ext cx="4108123" cy="4623376"/>
              </a:xfrm>
              <a:blipFill>
                <a:blip r:embed="rId3"/>
                <a:stretch>
                  <a:fillRect l="-2080" t="-92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612742" y="736336"/>
            <a:ext cx="62782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A9FF"/>
                </a:solidFill>
                <a:latin typeface="+mj-lt"/>
              </a:rPr>
              <a:t>Multiplication factor</a:t>
            </a:r>
            <a:endParaRPr lang="en-CA" sz="3200" dirty="0">
              <a:solidFill>
                <a:srgbClr val="00A9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6110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5358" y="654522"/>
            <a:ext cx="8953827" cy="650329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+mj-lt"/>
              </a:rPr>
              <a:t>Simulations with cooling	</a:t>
            </a:r>
            <a:endParaRPr lang="en-CA" sz="320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1288818" y="1206631"/>
                <a:ext cx="8953827" cy="3292226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>
                    <a:latin typeface="+mn-lt"/>
                  </a:rPr>
                  <a:t>He cooling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>
                    <a:latin typeface="+mn-lt"/>
                  </a:rPr>
                  <a:t>SIMION’s hard sphere collision model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>
                    <a:latin typeface="+mn-lt"/>
                  </a:rPr>
                  <a:t>Collision cross section: order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−19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+mn-lt"/>
                  </a:rPr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>
                    <a:latin typeface="+mn-lt"/>
                  </a:rPr>
                  <a:t>Still ongoing </a:t>
                </a:r>
                <a:endParaRPr lang="en-CA" sz="2400" dirty="0">
                  <a:latin typeface="+mn-lt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88818" y="1206631"/>
                <a:ext cx="8953827" cy="3292226"/>
              </a:xfrm>
              <a:blipFill>
                <a:blip r:embed="rId5"/>
                <a:stretch>
                  <a:fillRect l="-88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6">
            <a:extLst>
              <a:ext uri="{FF2B5EF4-FFF2-40B4-BE49-F238E27FC236}">
                <a16:creationId xmlns:a16="http://schemas.microsoft.com/office/drawing/2014/main" id="{592EA3AD-B248-4DB1-9B8F-2352DB380E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22250" y="5191355"/>
            <a:ext cx="9584562" cy="906766"/>
          </a:xfrm>
          <a:prstGeom prst="rect">
            <a:avLst/>
          </a:prstGeom>
        </p:spPr>
      </p:pic>
      <p:sp>
        <p:nvSpPr>
          <p:cNvPr id="7" name="Right Arrow 11">
            <a:extLst>
              <a:ext uri="{FF2B5EF4-FFF2-40B4-BE49-F238E27FC236}">
                <a16:creationId xmlns:a16="http://schemas.microsoft.com/office/drawing/2014/main" id="{7416394E-13A4-4090-A89E-139CE652872E}"/>
              </a:ext>
            </a:extLst>
          </p:cNvPr>
          <p:cNvSpPr/>
          <p:nvPr/>
        </p:nvSpPr>
        <p:spPr>
          <a:xfrm>
            <a:off x="289269" y="5560375"/>
            <a:ext cx="710280" cy="16872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ight Arrow 11">
            <a:extLst>
              <a:ext uri="{FF2B5EF4-FFF2-40B4-BE49-F238E27FC236}">
                <a16:creationId xmlns:a16="http://schemas.microsoft.com/office/drawing/2014/main" id="{A49CE660-65C7-491B-9281-41845A02C946}"/>
              </a:ext>
            </a:extLst>
          </p:cNvPr>
          <p:cNvSpPr/>
          <p:nvPr/>
        </p:nvSpPr>
        <p:spPr>
          <a:xfrm>
            <a:off x="11192451" y="5560375"/>
            <a:ext cx="710280" cy="16872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36BF9E-35FE-46BA-93DA-2266F6DD6C80}"/>
              </a:ext>
            </a:extLst>
          </p:cNvPr>
          <p:cNvSpPr/>
          <p:nvPr/>
        </p:nvSpPr>
        <p:spPr>
          <a:xfrm>
            <a:off x="289269" y="4868189"/>
            <a:ext cx="9995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Beam entry</a:t>
            </a:r>
            <a:endParaRPr lang="en-CA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811FE9-ADD2-4CA5-A95A-78B994A7697C}"/>
              </a:ext>
            </a:extLst>
          </p:cNvPr>
          <p:cNvSpPr/>
          <p:nvPr/>
        </p:nvSpPr>
        <p:spPr>
          <a:xfrm>
            <a:off x="11230993" y="4868188"/>
            <a:ext cx="9610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Beam exit </a:t>
            </a:r>
            <a:endParaRPr lang="en-C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A8A6-ADBA-42FC-AD95-25061766AC37}"/>
              </a:ext>
            </a:extLst>
          </p:cNvPr>
          <p:cNvSpPr/>
          <p:nvPr/>
        </p:nvSpPr>
        <p:spPr>
          <a:xfrm>
            <a:off x="3799713" y="6098122"/>
            <a:ext cx="5365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Cooling simulations example, gas collisions in </a:t>
            </a:r>
            <a:r>
              <a:rPr lang="en-US" dirty="0">
                <a:solidFill>
                  <a:srgbClr val="0070C0"/>
                </a:solidFill>
              </a:rPr>
              <a:t>blue</a:t>
            </a:r>
            <a:endParaRPr lang="en-CA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958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988" y="1433737"/>
            <a:ext cx="9881442" cy="30436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471" y="695073"/>
            <a:ext cx="8953827" cy="650329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+mj-lt"/>
              </a:rPr>
              <a:t>Buffer pressure profile </a:t>
            </a:r>
            <a:endParaRPr lang="en-CA" sz="32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19213" y="4685599"/>
            <a:ext cx="77587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A9FF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Step pressure profile</a:t>
            </a:r>
          </a:p>
          <a:p>
            <a:pPr marL="342900" indent="-342900">
              <a:buClr>
                <a:srgbClr val="00A9FF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Pressure factor: multiplication factor applied to all pressures </a:t>
            </a:r>
          </a:p>
          <a:p>
            <a:endParaRPr lang="en-CA" dirty="0"/>
          </a:p>
        </p:txBody>
      </p:sp>
      <p:sp>
        <p:nvSpPr>
          <p:cNvPr id="9" name="TextBox 8"/>
          <p:cNvSpPr txBox="1"/>
          <p:nvPr/>
        </p:nvSpPr>
        <p:spPr>
          <a:xfrm>
            <a:off x="748432" y="2723278"/>
            <a:ext cx="917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Beam entry</a:t>
            </a:r>
            <a:endParaRPr lang="en-CA" dirty="0"/>
          </a:p>
        </p:txBody>
      </p:sp>
      <p:sp>
        <p:nvSpPr>
          <p:cNvPr id="10" name="TextBox 9"/>
          <p:cNvSpPr txBox="1"/>
          <p:nvPr/>
        </p:nvSpPr>
        <p:spPr>
          <a:xfrm>
            <a:off x="11145983" y="2723279"/>
            <a:ext cx="917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Beam exit </a:t>
            </a:r>
            <a:endParaRPr lang="en-CA" dirty="0"/>
          </a:p>
        </p:txBody>
      </p:sp>
      <p:sp>
        <p:nvSpPr>
          <p:cNvPr id="11" name="Right Arrow 10"/>
          <p:cNvSpPr/>
          <p:nvPr/>
        </p:nvSpPr>
        <p:spPr>
          <a:xfrm>
            <a:off x="11145983" y="3344635"/>
            <a:ext cx="710280" cy="16872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ight Arrow 11"/>
          <p:cNvSpPr/>
          <p:nvPr/>
        </p:nvSpPr>
        <p:spPr>
          <a:xfrm>
            <a:off x="748432" y="3344634"/>
            <a:ext cx="710280" cy="16872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04354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795" y="694443"/>
            <a:ext cx="8953827" cy="650329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+mj-lt"/>
              </a:rPr>
              <a:t>Transmission and pressure factor </a:t>
            </a:r>
            <a:endParaRPr lang="en-CA" sz="32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995" y="1492818"/>
            <a:ext cx="9688202" cy="42374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332372" y="5878286"/>
                <a:ext cx="6531428" cy="6494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00A9FF"/>
                  </a:buClr>
                  <a:buFont typeface="Arial" panose="020B0604020202020204" pitchFamily="34" charset="0"/>
                  <a:buChar char="•"/>
                </a:pPr>
                <a:r>
                  <a:rPr lang="en-US" dirty="0"/>
                  <a:t>60 </a:t>
                </a:r>
                <a:r>
                  <a:rPr lang="en-US" dirty="0" err="1"/>
                  <a:t>keV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51</m:t>
                        </m:r>
                      </m:sup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𝐶𝑎</m:t>
                        </m:r>
                      </m:e>
                    </m:sPre>
                  </m:oMath>
                </a14:m>
                <a:r>
                  <a:rPr lang="en-US" dirty="0"/>
                  <a:t> beam </a:t>
                </a:r>
              </a:p>
              <a:p>
                <a:endParaRPr lang="en-CA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2372" y="5878286"/>
                <a:ext cx="6531428" cy="649409"/>
              </a:xfrm>
              <a:prstGeom prst="rect">
                <a:avLst/>
              </a:prstGeom>
              <a:blipFill>
                <a:blip r:embed="rId4"/>
                <a:stretch>
                  <a:fillRect l="-654" t="-373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04846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875" y="728212"/>
            <a:ext cx="8953827" cy="650329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+mj-lt"/>
              </a:rPr>
              <a:t>Kinetic energy and pressure factor </a:t>
            </a:r>
            <a:endParaRPr lang="en-CA" sz="3200" dirty="0"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514" y="1378541"/>
            <a:ext cx="8544971" cy="44530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494062" y="5831554"/>
                <a:ext cx="8101666" cy="9264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00A9FF"/>
                  </a:buClr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60 </a:t>
                </a:r>
                <a:r>
                  <a:rPr lang="en-US" dirty="0" err="1">
                    <a:solidFill>
                      <a:schemeClr val="tx1"/>
                    </a:solidFill>
                  </a:rPr>
                  <a:t>keV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51</m:t>
                        </m:r>
                      </m:sup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𝐶𝑎</m:t>
                        </m:r>
                      </m:e>
                    </m:sPre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beam </a:t>
                </a:r>
              </a:p>
              <a:p>
                <a:pPr marL="285750" indent="-285750">
                  <a:buClr>
                    <a:srgbClr val="00A9FF"/>
                  </a:buClr>
                  <a:buFont typeface="Arial" panose="020B0604020202020204" pitchFamily="34" charset="0"/>
                  <a:buChar char="•"/>
                </a:pPr>
                <a:r>
                  <a:rPr lang="en-US" dirty="0"/>
                  <a:t>Kinetic energy measured after ejection, before ground electrode</a:t>
                </a:r>
              </a:p>
              <a:p>
                <a:endParaRPr lang="en-CA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4062" y="5831554"/>
                <a:ext cx="8101666" cy="926407"/>
              </a:xfrm>
              <a:prstGeom prst="rect">
                <a:avLst/>
              </a:prstGeom>
              <a:blipFill>
                <a:blip r:embed="rId4"/>
                <a:stretch>
                  <a:fillRect l="-451" t="-32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17481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56314E9-479D-4FB7-9725-7633A87157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2725" y="2032777"/>
            <a:ext cx="8424714" cy="2082023"/>
          </a:xfrm>
        </p:spPr>
        <p:txBody>
          <a:bodyPr/>
          <a:lstStyle/>
          <a:p>
            <a:r>
              <a:rPr lang="fr-FR" dirty="0" err="1"/>
              <a:t>Measurements</a:t>
            </a:r>
            <a:r>
              <a:rPr lang="fr-FR" dirty="0"/>
              <a:t> </a:t>
            </a:r>
            <a:r>
              <a:rPr lang="fr-FR" dirty="0" err="1"/>
              <a:t>results</a:t>
            </a:r>
            <a:r>
              <a:rPr lang="fr-FR" dirty="0"/>
              <a:t> and </a:t>
            </a:r>
            <a:r>
              <a:rPr lang="fr-FR" dirty="0" err="1"/>
              <a:t>status</a:t>
            </a:r>
            <a:r>
              <a:rPr lang="fr-FR" dirty="0"/>
              <a:t> </a:t>
            </a:r>
          </a:p>
        </p:txBody>
      </p:sp>
      <p:pic>
        <p:nvPicPr>
          <p:cNvPr id="6" name="Content Placeholder 9">
            <a:extLst>
              <a:ext uri="{FF2B5EF4-FFF2-40B4-BE49-F238E27FC236}">
                <a16:creationId xmlns:a16="http://schemas.microsoft.com/office/drawing/2014/main" id="{3CE7FC6E-FD70-45B7-A8BA-6E2E3DEC37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112" y="2669773"/>
            <a:ext cx="3695204" cy="341657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C39D2C7-4FC8-493A-8622-C167DBED9B69}"/>
              </a:ext>
            </a:extLst>
          </p:cNvPr>
          <p:cNvSpPr txBox="1"/>
          <p:nvPr/>
        </p:nvSpPr>
        <p:spPr>
          <a:xfrm>
            <a:off x="6608190" y="6165130"/>
            <a:ext cx="2828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Measured</a:t>
            </a:r>
            <a:r>
              <a:rPr lang="fr-FR" dirty="0"/>
              <a:t> </a:t>
            </a:r>
            <a:r>
              <a:rPr lang="fr-FR" dirty="0" err="1"/>
              <a:t>beam</a:t>
            </a:r>
            <a:r>
              <a:rPr lang="fr-FR" dirty="0"/>
              <a:t> profile</a:t>
            </a:r>
          </a:p>
        </p:txBody>
      </p:sp>
    </p:spTree>
    <p:extLst>
      <p:ext uri="{BB962C8B-B14F-4D97-AF65-F5344CB8AC3E}">
        <p14:creationId xmlns:p14="http://schemas.microsoft.com/office/powerpoint/2010/main" val="16682556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pPr>
                  <a:buFont typeface="Wingdings" panose="05000000000000000000" pitchFamily="2" charset="2"/>
                  <a:buChar char="§"/>
                </a:pPr>
                <a:r>
                  <a:rPr lang="en-US" sz="2400" dirty="0"/>
                  <a:t>Typical operation parameters: </a:t>
                </a:r>
                <a:endParaRPr lang="en-CA" sz="2400" dirty="0"/>
              </a:p>
              <a:p>
                <a:pPr lvl="4">
                  <a:buClr>
                    <a:srgbClr val="00A9FF"/>
                  </a:buClr>
                  <a:buFont typeface="Arial" panose="020B0604020202020204" pitchFamily="34" charset="0"/>
                  <a:buChar char="•"/>
                </a:pPr>
                <a:r>
                  <a:rPr lang="en-US" sz="2400" dirty="0"/>
                  <a:t>RF = 70 W (~1.2 </a:t>
                </a:r>
                <a:r>
                  <a:rPr lang="en-US" sz="2400" dirty="0" err="1"/>
                  <a:t>kVpp</a:t>
                </a:r>
                <a:r>
                  <a:rPr lang="en-US" sz="2400" dirty="0"/>
                  <a:t>)</a:t>
                </a:r>
              </a:p>
              <a:p>
                <a:pPr lvl="4">
                  <a:buClr>
                    <a:srgbClr val="00A9FF"/>
                  </a:buClr>
                  <a:buFont typeface="Arial" panose="020B0604020202020204" pitchFamily="34" charset="0"/>
                  <a:buChar char="•"/>
                </a:pPr>
                <a:r>
                  <a:rPr lang="el-GR" sz="2400" dirty="0"/>
                  <a:t>ω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=3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𝑀𝐻𝑧</m:t>
                    </m:r>
                  </m:oMath>
                </a14:m>
                <a:endParaRPr lang="en-US" sz="2400" dirty="0"/>
              </a:p>
              <a:p>
                <a:pPr lvl="4">
                  <a:buClr>
                    <a:srgbClr val="00A9FF"/>
                  </a:buClr>
                  <a:buFont typeface="Arial" panose="020B0604020202020204" pitchFamily="34" charset="0"/>
                  <a:buChar char="•"/>
                </a:pPr>
                <a:r>
                  <a:rPr lang="en-US" sz="2400" dirty="0"/>
                  <a:t>Gas pressure ≤ 0.1 mbar</a:t>
                </a:r>
              </a:p>
              <a:p>
                <a:pPr lvl="4">
                  <a:buClr>
                    <a:srgbClr val="00A9FF"/>
                  </a:buClr>
                  <a:buFont typeface="Arial" panose="020B0604020202020204" pitchFamily="34" charset="0"/>
                  <a:buChar char="•"/>
                </a:pPr>
                <a:r>
                  <a:rPr lang="en-US" sz="2400" dirty="0"/>
                  <a:t>Max injected energy 30 </a:t>
                </a:r>
                <a:r>
                  <a:rPr lang="en-US" sz="2400" dirty="0" err="1"/>
                  <a:t>keV</a:t>
                </a:r>
                <a:r>
                  <a:rPr lang="en-US" sz="2400" dirty="0"/>
                  <a:t> </a:t>
                </a:r>
              </a:p>
              <a:p>
                <a:pPr lvl="4">
                  <a:buClr>
                    <a:srgbClr val="00A9FF"/>
                  </a:buClr>
                  <a:buFont typeface="Arial" panose="020B0604020202020204" pitchFamily="34" charset="0"/>
                  <a:buChar char="•"/>
                </a:pPr>
                <a:r>
                  <a:rPr lang="en-US" sz="2400" dirty="0"/>
                  <a:t>Beam intensities: 40 </a:t>
                </a:r>
                <a:r>
                  <a:rPr lang="en-US" sz="2400" dirty="0" err="1"/>
                  <a:t>pA</a:t>
                </a:r>
                <a:r>
                  <a:rPr lang="en-US" sz="2400" dirty="0"/>
                  <a:t> – 1.5 </a:t>
                </a:r>
                <a:r>
                  <a:rPr lang="en-US" sz="2400" dirty="0" err="1"/>
                  <a:t>nA</a:t>
                </a:r>
                <a:endParaRPr lang="en-US" sz="2400" dirty="0"/>
              </a:p>
              <a:p>
                <a:pPr marL="0" indent="0">
                  <a:buNone/>
                </a:pPr>
                <a:endParaRPr lang="en-CA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1752" t="-982" r="-287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en-US" sz="2400" dirty="0"/>
              <a:t>Measurement results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400" dirty="0"/>
              <a:t>DC transmission &gt;90%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400" dirty="0"/>
              <a:t>Bunched transmission 	</a:t>
            </a:r>
          </a:p>
          <a:p>
            <a:pPr lvl="4">
              <a:buFont typeface="Wingdings" panose="05000000000000000000" pitchFamily="2" charset="2"/>
              <a:buChar char="§"/>
            </a:pPr>
            <a:r>
              <a:rPr lang="en-US" sz="2400" dirty="0"/>
              <a:t>~50% (&gt;1 </a:t>
            </a:r>
            <a:r>
              <a:rPr lang="en-US" sz="2400" dirty="0" err="1"/>
              <a:t>nA</a:t>
            </a:r>
            <a:r>
              <a:rPr lang="en-US" sz="2400" dirty="0"/>
              <a:t>)</a:t>
            </a:r>
          </a:p>
          <a:p>
            <a:pPr lvl="4">
              <a:buFont typeface="Wingdings" panose="05000000000000000000" pitchFamily="2" charset="2"/>
              <a:buChar char="§"/>
            </a:pPr>
            <a:r>
              <a:rPr lang="en-US" sz="2400" dirty="0"/>
              <a:t>&gt;90% (&lt; 300 pA)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400" dirty="0"/>
              <a:t>Bunched width: 1 µs (FWHM), 2 µs (95%) (nominal 1 µs) </a:t>
            </a:r>
          </a:p>
          <a:p>
            <a:pPr lvl="1"/>
            <a:endParaRPr lang="en-CA" dirty="0"/>
          </a:p>
        </p:txBody>
      </p:sp>
      <p:sp>
        <p:nvSpPr>
          <p:cNvPr id="7" name="TextBox 6"/>
          <p:cNvSpPr txBox="1"/>
          <p:nvPr/>
        </p:nvSpPr>
        <p:spPr>
          <a:xfrm>
            <a:off x="773410" y="729342"/>
            <a:ext cx="5759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A9FF"/>
                </a:solidFill>
                <a:latin typeface="+mj-lt"/>
              </a:rPr>
              <a:t>Operation parameters</a:t>
            </a:r>
          </a:p>
        </p:txBody>
      </p:sp>
    </p:spTree>
    <p:extLst>
      <p:ext uri="{BB962C8B-B14F-4D97-AF65-F5344CB8AC3E}">
        <p14:creationId xmlns:p14="http://schemas.microsoft.com/office/powerpoint/2010/main" val="11620825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/>
                  <a:t>Profile for bunched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fr-FR" sz="2400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133</m:t>
                        </m:r>
                      </m:sup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sup>
                        </m:sSup>
                      </m:e>
                    </m:sPre>
                  </m:oMath>
                </a14:m>
                <a:r>
                  <a:rPr lang="en-CA" sz="2400" dirty="0"/>
                  <a:t> beam at 30 </a:t>
                </a:r>
                <a:r>
                  <a:rPr lang="en-CA" sz="2400" dirty="0" err="1"/>
                  <a:t>keV</a:t>
                </a:r>
                <a:r>
                  <a:rPr lang="en-CA" sz="2400" dirty="0"/>
                  <a:t>, 450 </a:t>
                </a:r>
                <a:r>
                  <a:rPr lang="en-CA" sz="2400" dirty="0" err="1"/>
                  <a:t>pA</a:t>
                </a:r>
                <a:r>
                  <a:rPr lang="en-CA" sz="2400" dirty="0"/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Emittance characterization underway</a:t>
                </a:r>
                <a:r>
                  <a:rPr lang="en-CA" sz="2400" dirty="0"/>
                  <a:t> 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1752" r="-25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Content Placeholder 9"/>
          <p:cNvPicPr>
            <a:picLocks noGrp="1" noChangeAspect="1"/>
          </p:cNvPicPr>
          <p:nvPr>
            <p:ph sz="half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111" y="1630610"/>
            <a:ext cx="5135177" cy="4747965"/>
          </a:xfrm>
        </p:spPr>
      </p:pic>
      <p:sp>
        <p:nvSpPr>
          <p:cNvPr id="11" name="TextBox 10"/>
          <p:cNvSpPr txBox="1"/>
          <p:nvPr/>
        </p:nvSpPr>
        <p:spPr>
          <a:xfrm>
            <a:off x="773410" y="745067"/>
            <a:ext cx="3459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A9FF"/>
                </a:solidFill>
                <a:latin typeface="+mj-lt"/>
              </a:rPr>
              <a:t>Beam profile </a:t>
            </a:r>
            <a:endParaRPr lang="en-CA" sz="3200" dirty="0">
              <a:solidFill>
                <a:srgbClr val="00A9FF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95911" y="1238700"/>
            <a:ext cx="406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 and X profiles of the bunched beam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109033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/>
              <a:t>Switched between 48 kV and ground at 100 Hz</a:t>
            </a:r>
          </a:p>
          <a:p>
            <a:r>
              <a:rPr lang="en-US" sz="2400" dirty="0"/>
              <a:t>~450 ns rise/fall time</a:t>
            </a:r>
          </a:p>
          <a:p>
            <a:r>
              <a:rPr lang="en-US" sz="2400" dirty="0"/>
              <a:t>No sparking, stable output, regulated temperature </a:t>
            </a:r>
          </a:p>
          <a:p>
            <a:r>
              <a:rPr lang="en-US" sz="2400" dirty="0"/>
              <a:t>100% transmission of 30 </a:t>
            </a:r>
            <a:r>
              <a:rPr lang="en-US" sz="2400" dirty="0" err="1"/>
              <a:t>keV</a:t>
            </a:r>
            <a:r>
              <a:rPr lang="en-US" sz="2400" dirty="0"/>
              <a:t> beam with PDT@18 kV (no switching)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69715" y="735667"/>
            <a:ext cx="5655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A9FF"/>
                </a:solidFill>
                <a:latin typeface="+mj-lt"/>
              </a:rPr>
              <a:t>Pulsed Drift Tube</a:t>
            </a:r>
            <a:endParaRPr lang="en-CA" sz="3200" dirty="0">
              <a:solidFill>
                <a:srgbClr val="00A9FF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95387" y="2032777"/>
            <a:ext cx="4842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Fall of the potential in the PDT after switch </a:t>
            </a:r>
            <a:endParaRPr lang="en-CA" dirty="0"/>
          </a:p>
        </p:txBody>
      </p:sp>
      <p:sp>
        <p:nvSpPr>
          <p:cNvPr id="9" name="AutoShape 4" descr="400ns &#10;400nW &#10;33.3333 HE 2 May 2013 &#10;20.0 &#10;10 : 43 : 11 "/>
          <p:cNvSpPr>
            <a:spLocks noChangeAspect="1" noChangeArrowheads="1"/>
          </p:cNvSpPr>
          <p:nvPr/>
        </p:nvSpPr>
        <p:spPr bwMode="auto">
          <a:xfrm>
            <a:off x="155574" y="-144463"/>
            <a:ext cx="2345029" cy="2345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3153" y="2482524"/>
            <a:ext cx="6384006" cy="311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0706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1471" y="654522"/>
            <a:ext cx="9791708" cy="650329"/>
          </a:xfrm>
        </p:spPr>
        <p:txBody>
          <a:bodyPr>
            <a:noAutofit/>
          </a:bodyPr>
          <a:lstStyle/>
          <a:p>
            <a:r>
              <a:rPr lang="en-US" sz="3200" dirty="0">
                <a:latin typeface="+mj-lt"/>
              </a:rPr>
              <a:t>Conclusions and perspectives: simulations </a:t>
            </a:r>
            <a:endParaRPr lang="en-CA" sz="3200" dirty="0">
              <a:latin typeface="+mj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n-US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Simulations of the CANREB RFQ well underway, with preliminary results and clear objectives </a:t>
            </a:r>
          </a:p>
          <a:p>
            <a:r>
              <a:rPr lang="en-US" sz="2800" dirty="0"/>
              <a:t>Perspectives and next steps: </a:t>
            </a:r>
            <a:endParaRPr lang="en-CA" sz="2800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dirty="0"/>
              <a:t>Measure device acceptance in term of angular and energy spread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dirty="0"/>
              <a:t>Energy and emittance measurement downstream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dirty="0"/>
              <a:t>More realistic pressure profile from COMSOL </a:t>
            </a:r>
            <a:r>
              <a:rPr lang="en-US" sz="2800" dirty="0" err="1"/>
              <a:t>Multiphysics</a:t>
            </a:r>
            <a:r>
              <a:rPr lang="en-US" sz="2800" dirty="0"/>
              <a:t> package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2792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1470" y="744017"/>
            <a:ext cx="8953827" cy="650329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+mj-lt"/>
              </a:rPr>
              <a:t>Commissioning results and next steps </a:t>
            </a:r>
            <a:endParaRPr lang="en-CA" sz="3200" dirty="0">
              <a:latin typeface="+mj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Ongoing commissioning phase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Testing results similar to expected nominal operation</a:t>
            </a:r>
          </a:p>
          <a:p>
            <a:r>
              <a:rPr lang="en-US" sz="2800" dirty="0"/>
              <a:t>Next steps: </a:t>
            </a:r>
            <a:endParaRPr lang="en-CA" sz="2800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dirty="0"/>
              <a:t>Systematic characterization of bunched beam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dirty="0"/>
              <a:t>Optimize parameters for beam delivery: trapping potentials, RF voltage, beam intensity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dirty="0"/>
              <a:t>Confirm PDT energy matching capabilities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9482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85453-5208-4138-AB30-A6467DEDD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71" y="744017"/>
            <a:ext cx="8953827" cy="650329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+mj-lt"/>
              </a:rPr>
              <a:t>CANREB commissioning team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0C826C-CB68-401A-BC3A-701FCB8F7051}"/>
              </a:ext>
            </a:extLst>
          </p:cNvPr>
          <p:cNvSpPr txBox="1"/>
          <p:nvPr/>
        </p:nvSpPr>
        <p:spPr>
          <a:xfrm>
            <a:off x="681471" y="1630016"/>
            <a:ext cx="106596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Christopher Charles, Brad Schultz, Friedhelm Ames, </a:t>
            </a:r>
            <a:r>
              <a:rPr lang="en-US"/>
              <a:t>Rituparna Kanungo, </a:t>
            </a:r>
            <a:r>
              <a:rPr lang="en-US" dirty="0"/>
              <a:t>Leigh Graham, Marco </a:t>
            </a:r>
            <a:r>
              <a:rPr lang="en-US" dirty="0" err="1"/>
              <a:t>Marchetto</a:t>
            </a:r>
            <a:r>
              <a:rPr lang="en-US" dirty="0"/>
              <a:t>, Suresh Saminathan, Mike Rowe, Matt Pearson, Andrea </a:t>
            </a:r>
            <a:r>
              <a:rPr lang="en-US" dirty="0" err="1"/>
              <a:t>Teigelhöfer</a:t>
            </a:r>
            <a:r>
              <a:rPr lang="en-US" dirty="0"/>
              <a:t>, Tiffany Angus, Justin Lewis, Keerthi Jayamanna, Eric McGlashan, Owen Lailey, Zachary </a:t>
            </a:r>
            <a:r>
              <a:rPr lang="en-US" dirty="0" err="1"/>
              <a:t>Hockenbery</a:t>
            </a:r>
            <a:r>
              <a:rPr lang="en-US" dirty="0"/>
              <a:t>, Geoff Hodgson, Matt Kettle, Anthony Ip, Derek Orth, Marco Lovera, Brian Minato, Tomislav Hruskovec, John Chow, Adrian Watt, Mathew Brownell, Paul Dirksen, John </a:t>
            </a:r>
            <a:r>
              <a:rPr lang="en-US" dirty="0" err="1"/>
              <a:t>Langrish</a:t>
            </a:r>
            <a:r>
              <a:rPr lang="en-US" dirty="0"/>
              <a:t>, David Wager, Julie Cho, Ray Mendoza, </a:t>
            </a:r>
            <a:r>
              <a:rPr lang="en-US" dirty="0" err="1"/>
              <a:t>Gelo</a:t>
            </a:r>
            <a:r>
              <a:rPr lang="en-US" dirty="0"/>
              <a:t> Remon, …</a:t>
            </a:r>
          </a:p>
          <a:p>
            <a:endParaRPr lang="en-US" dirty="0"/>
          </a:p>
          <a:p>
            <a:r>
              <a:rPr lang="en-US" dirty="0"/>
              <a:t>and many more from all TRIUMF services groups</a:t>
            </a:r>
          </a:p>
        </p:txBody>
      </p:sp>
    </p:spTree>
    <p:extLst>
      <p:ext uri="{BB962C8B-B14F-4D97-AF65-F5344CB8AC3E}">
        <p14:creationId xmlns:p14="http://schemas.microsoft.com/office/powerpoint/2010/main" val="852491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61988" y="4493174"/>
            <a:ext cx="3938587" cy="304113"/>
          </a:xfrm>
        </p:spPr>
        <p:txBody>
          <a:bodyPr/>
          <a:lstStyle/>
          <a:p>
            <a:r>
              <a:rPr lang="en-US" dirty="0"/>
              <a:t>Follow us </a:t>
            </a:r>
            <a:r>
              <a:rPr lang="en-US" b="1" dirty="0"/>
              <a:t>@TRIUMFLab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</p:spPr>
        <p:txBody>
          <a:bodyPr/>
          <a:lstStyle/>
          <a:p>
            <a:r>
              <a:rPr lang="en-US" dirty="0"/>
              <a:t>www.triumf.ca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96" y="4932943"/>
            <a:ext cx="411480" cy="4114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549" y="4935991"/>
            <a:ext cx="408432" cy="40843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354" y="4932943"/>
            <a:ext cx="411480" cy="41148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159" y="4932943"/>
            <a:ext cx="411480" cy="411480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</p:spPr>
        <p:txBody>
          <a:bodyPr/>
          <a:lstStyle/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86078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_Light_03" id="{4D894E19-41A3-8842-A464-3F12065EEF05}" vid="{B960C763-9EE8-8C4A-B0B5-CE3D986AFAE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0</TotalTime>
  <Words>998</Words>
  <Application>Microsoft Office PowerPoint</Application>
  <PresentationFormat>Grand écran</PresentationFormat>
  <Paragraphs>174</Paragraphs>
  <Slides>31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7" baseType="lpstr">
      <vt:lpstr>Arial</vt:lpstr>
      <vt:lpstr>Arial Black</vt:lpstr>
      <vt:lpstr>Calibri</vt:lpstr>
      <vt:lpstr>Cambria Math</vt:lpstr>
      <vt:lpstr>Wingdings</vt:lpstr>
      <vt:lpstr>Custom Design</vt:lpstr>
      <vt:lpstr>CANREB Quadrupole  Buncher:  simulations and status update </vt:lpstr>
      <vt:lpstr>Présentation PowerPoint</vt:lpstr>
      <vt:lpstr>CANREB Overview </vt:lpstr>
      <vt:lpstr>CANREB schedule </vt:lpstr>
      <vt:lpstr>Outline </vt:lpstr>
      <vt:lpstr>RFQ: principle and design</vt:lpstr>
      <vt:lpstr>Présentation PowerPoint</vt:lpstr>
      <vt:lpstr>RFQ sections </vt:lpstr>
      <vt:lpstr>Présentation PowerPoint</vt:lpstr>
      <vt:lpstr>SolidWorks model </vt:lpstr>
      <vt:lpstr>RFQ overview</vt:lpstr>
      <vt:lpstr>Design characteristics </vt:lpstr>
      <vt:lpstr>Présentation PowerPoint</vt:lpstr>
      <vt:lpstr>Simulations</vt:lpstr>
      <vt:lpstr>RFQ: Theory </vt:lpstr>
      <vt:lpstr>Présentation PowerPoint</vt:lpstr>
      <vt:lpstr>Q scans </vt:lpstr>
      <vt:lpstr>Présentation PowerPoint</vt:lpstr>
      <vt:lpstr>Présentation PowerPoint</vt:lpstr>
      <vt:lpstr>Simulations with cooling </vt:lpstr>
      <vt:lpstr>Buffer pressure profile </vt:lpstr>
      <vt:lpstr>Transmission and pressure factor </vt:lpstr>
      <vt:lpstr>Kinetic energy and pressure factor </vt:lpstr>
      <vt:lpstr>Measurements results and status </vt:lpstr>
      <vt:lpstr>Présentation PowerPoint</vt:lpstr>
      <vt:lpstr>Présentation PowerPoint</vt:lpstr>
      <vt:lpstr>Présentation PowerPoint</vt:lpstr>
      <vt:lpstr>Conclusions and perspectives: simulations </vt:lpstr>
      <vt:lpstr>Commissioning results and next steps </vt:lpstr>
      <vt:lpstr>CANREB commissioning team </vt:lpstr>
      <vt:lpstr>Thank you Merci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Eric Guetre</dc:creator>
  <cp:lastModifiedBy>Mathieu Cavenaile</cp:lastModifiedBy>
  <cp:revision>262</cp:revision>
  <dcterms:created xsi:type="dcterms:W3CDTF">2018-07-09T14:00:10Z</dcterms:created>
  <dcterms:modified xsi:type="dcterms:W3CDTF">2019-06-10T13:26:11Z</dcterms:modified>
</cp:coreProperties>
</file>