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24"/>
  </p:notesMasterIdLst>
  <p:handoutMasterIdLst>
    <p:handoutMasterId r:id="rId25"/>
  </p:handoutMasterIdLst>
  <p:sldIdLst>
    <p:sldId id="664" r:id="rId2"/>
    <p:sldId id="2085" r:id="rId3"/>
    <p:sldId id="9976" r:id="rId4"/>
    <p:sldId id="304" r:id="rId5"/>
    <p:sldId id="1776" r:id="rId6"/>
    <p:sldId id="1774" r:id="rId7"/>
    <p:sldId id="257" r:id="rId8"/>
    <p:sldId id="258" r:id="rId9"/>
    <p:sldId id="259" r:id="rId10"/>
    <p:sldId id="260" r:id="rId11"/>
    <p:sldId id="9982" r:id="rId12"/>
    <p:sldId id="2081" r:id="rId13"/>
    <p:sldId id="691" r:id="rId14"/>
    <p:sldId id="1741" r:id="rId15"/>
    <p:sldId id="2369" r:id="rId16"/>
    <p:sldId id="2370" r:id="rId17"/>
    <p:sldId id="2371" r:id="rId18"/>
    <p:sldId id="2374" r:id="rId19"/>
    <p:sldId id="2372" r:id="rId20"/>
    <p:sldId id="2373" r:id="rId21"/>
    <p:sldId id="2375" r:id="rId22"/>
    <p:sldId id="200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FF"/>
    <a:srgbClr val="767171"/>
    <a:srgbClr val="FFFF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064" autoAdjust="0"/>
    <p:restoredTop sz="94692"/>
  </p:normalViewPr>
  <p:slideViewPr>
    <p:cSldViewPr snapToGrid="0" snapToObjects="1">
      <p:cViewPr varScale="1">
        <p:scale>
          <a:sx n="87" d="100"/>
          <a:sy n="87" d="100"/>
        </p:scale>
        <p:origin x="208" y="4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2/12/25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2/12/25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D0E4B-73F7-49FA-9B7F-CFC2FC063B0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5750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485C5-CB86-E6B8-BDCF-8CCB1B6F5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B00AE0-8F8B-059F-F1CE-30DCDD79B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81252B-9DF7-2D09-E671-9B0B60314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BD475-89CC-1678-A0EF-1C9B8D820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D0E4B-73F7-49FA-9B7F-CFC2FC063B0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9078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0B33D-CF72-47B3-4295-67BBAF216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A7ADDC-396A-F2DF-8EE8-D126F816F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9ECECB-85F4-05B7-2D40-07B9E7625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BAFD1-0CDD-B65F-30AD-9B3BDE62F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D0E4B-73F7-49FA-9B7F-CFC2FC063B0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18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2025-02-12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2025-02-12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2025-02-12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2025-02-12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360.articulate.com/review/content/cdd19771-ca11-41e1-8be6-289b1622fd78/revi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Particle Physics Faculty Meeting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E9DF6-0197-454E-9EB8-796E0050B9AE}"/>
              </a:ext>
            </a:extLst>
          </p:cNvPr>
          <p:cNvSpPr/>
          <p:nvPr/>
        </p:nvSpPr>
        <p:spPr>
          <a:xfrm>
            <a:off x="1417280" y="1856358"/>
            <a:ext cx="1094374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400" dirty="0"/>
              <a:t>Agenda</a:t>
            </a:r>
            <a:endParaRPr lang="en-CA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News/Update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</a:rPr>
              <a:t>Research group updates</a:t>
            </a:r>
            <a:endParaRPr lang="en-CA" sz="2000" dirty="0"/>
          </a:p>
          <a:p>
            <a:pPr lvl="2">
              <a:buClr>
                <a:srgbClr val="00B0F0"/>
              </a:buClr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815220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9970" y="1027620"/>
            <a:ext cx="245403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181717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CA" smtClean="0"/>
              <a:pPr/>
              <a:t>10</a:t>
            </a:fld>
            <a:endParaRPr/>
          </a:p>
        </p:txBody>
      </p:sp>
      <p:sp>
        <p:nvSpPr>
          <p:cNvPr id="519" name="Title 1"/>
          <p:cNvSpPr txBox="1"/>
          <p:nvPr/>
        </p:nvSpPr>
        <p:spPr>
          <a:xfrm>
            <a:off x="245717" y="227021"/>
            <a:ext cx="11419587" cy="959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914400">
              <a:lnSpc>
                <a:spcPct val="90000"/>
              </a:lnSpc>
              <a:defRPr sz="4400" b="1">
                <a:solidFill>
                  <a:srgbClr val="00B0F0"/>
                </a:solidFill>
              </a:defRPr>
            </a:lvl1pPr>
          </a:lstStyle>
          <a:p>
            <a:r>
              <a:rPr dirty="0"/>
              <a:t>PP + F</a:t>
            </a:r>
            <a:r>
              <a:rPr lang="en-CA" dirty="0" err="1"/>
              <a:t>riends</a:t>
            </a:r>
            <a:r>
              <a:rPr dirty="0"/>
              <a:t> S</a:t>
            </a:r>
            <a:r>
              <a:rPr lang="en-CA" dirty="0" err="1"/>
              <a:t>occer</a:t>
            </a:r>
            <a:endParaRPr dirty="0"/>
          </a:p>
        </p:txBody>
      </p:sp>
      <p:sp>
        <p:nvSpPr>
          <p:cNvPr id="520" name="bi-weekly trainings / games starting April 1st  - targeting UBC south turf mini-fields  If interested fill the poll (before March 1st): https://newdle.cern.ch/newdle/JsXd35jw"/>
          <p:cNvSpPr txBox="1"/>
          <p:nvPr/>
        </p:nvSpPr>
        <p:spPr>
          <a:xfrm>
            <a:off x="245717" y="1045970"/>
            <a:ext cx="11419588" cy="3934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584200">
              <a:spcBef>
                <a:spcPts val="1200"/>
              </a:spcBef>
              <a:defRPr sz="2100" b="1"/>
            </a:pPr>
            <a:r>
              <a:rPr dirty="0"/>
              <a:t>biweekly </a:t>
            </a:r>
            <a:r>
              <a:rPr b="1" dirty="0"/>
              <a:t>trainings</a:t>
            </a:r>
            <a:r>
              <a:rPr dirty="0"/>
              <a:t> / games starting April 1st  - targeting UBC south turf mini-fields</a:t>
            </a:r>
            <a:br>
              <a:rPr dirty="0"/>
            </a:br>
            <a:br>
              <a:rPr dirty="0"/>
            </a:br>
            <a:r>
              <a:rPr dirty="0"/>
              <a:t>If interested fill the poll (before March 1st): https://</a:t>
            </a:r>
            <a:r>
              <a:rPr dirty="0" err="1"/>
              <a:t>newdle.cern.ch</a:t>
            </a:r>
            <a:r>
              <a:rPr dirty="0"/>
              <a:t>/</a:t>
            </a:r>
            <a:r>
              <a:rPr dirty="0" err="1"/>
              <a:t>newdle</a:t>
            </a:r>
            <a:r>
              <a:rPr dirty="0"/>
              <a:t>/JsXd35jw</a:t>
            </a:r>
          </a:p>
          <a:p>
            <a:pPr algn="just" defTabSz="584200">
              <a:spcBef>
                <a:spcPts val="1200"/>
              </a:spcBef>
              <a:defRPr sz="2100" b="1">
                <a:solidFill>
                  <a:schemeClr val="accent2">
                    <a:satOff val="-18194"/>
                    <a:lumOff val="-11215"/>
                  </a:schemeClr>
                </a:solidFill>
              </a:defRPr>
            </a:pPr>
            <a:endParaRPr dirty="0"/>
          </a:p>
          <a:p>
            <a:pPr algn="just" defTabSz="584200">
              <a:spcBef>
                <a:spcPts val="1200"/>
              </a:spcBef>
              <a:defRPr sz="2100" b="1">
                <a:solidFill>
                  <a:schemeClr val="accent4"/>
                </a:solidFill>
              </a:defRPr>
            </a:pPr>
            <a:endParaRPr dirty="0"/>
          </a:p>
          <a:p>
            <a:pPr algn="just" defTabSz="584200">
              <a:spcBef>
                <a:spcPts val="1200"/>
              </a:spcBef>
              <a:defRPr sz="2100" b="1">
                <a:solidFill>
                  <a:schemeClr val="accent1">
                    <a:satOff val="-3547"/>
                    <a:lumOff val="-10352"/>
                  </a:schemeClr>
                </a:solidFill>
              </a:defRPr>
            </a:pPr>
            <a:endParaRPr dirty="0"/>
          </a:p>
          <a:p>
            <a:pPr marL="736599" lvl="1" indent="-507999" algn="just" defTabSz="584200">
              <a:spcBef>
                <a:spcPts val="1200"/>
              </a:spcBef>
              <a:buSzPct val="100000"/>
              <a:buAutoNum type="arabicParenBoth"/>
              <a:defRPr sz="2100" b="1">
                <a:solidFill>
                  <a:schemeClr val="accent4">
                    <a:lumOff val="-9999"/>
                  </a:schemeClr>
                </a:solidFill>
              </a:defRPr>
            </a:pPr>
            <a:endParaRPr dirty="0"/>
          </a:p>
          <a:p>
            <a:pPr marL="736599" lvl="1" indent="-507999" algn="just" defTabSz="584200">
              <a:spcBef>
                <a:spcPts val="1200"/>
              </a:spcBef>
              <a:buSzPct val="100000"/>
              <a:buAutoNum type="romanUcPeriod" startAt="2"/>
              <a:defRPr sz="2100" b="1">
                <a:solidFill>
                  <a:schemeClr val="accent4">
                    <a:lumOff val="-9999"/>
                  </a:schemeClr>
                </a:solidFill>
              </a:defRPr>
            </a:pPr>
            <a:endParaRPr dirty="0"/>
          </a:p>
          <a:p>
            <a:pPr algn="just" defTabSz="584200">
              <a:spcBef>
                <a:spcPts val="1200"/>
              </a:spcBef>
              <a:defRPr sz="2100">
                <a:solidFill>
                  <a:schemeClr val="accent4">
                    <a:lumOff val="-9999"/>
                  </a:schemeClr>
                </a:solidFill>
              </a:defRPr>
            </a:pPr>
            <a:endParaRPr dirty="0"/>
          </a:p>
        </p:txBody>
      </p:sp>
      <p:pic>
        <p:nvPicPr>
          <p:cNvPr id="521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643" y="2770078"/>
            <a:ext cx="5514714" cy="3598076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Text"/>
          <p:cNvSpPr txBox="1"/>
          <p:nvPr/>
        </p:nvSpPr>
        <p:spPr>
          <a:xfrm>
            <a:off x="-6371391" y="-2410406"/>
            <a:ext cx="12700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75935-5363-B394-251E-B64BF09D5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17E052F-FB9F-A8BE-4E32-F8227512E298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Various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CCFB0-115D-0A37-0A7D-B5531F07E776}"/>
              </a:ext>
            </a:extLst>
          </p:cNvPr>
          <p:cNvSpPr txBox="1"/>
          <p:nvPr/>
        </p:nvSpPr>
        <p:spPr>
          <a:xfrm>
            <a:off x="880874" y="1261185"/>
            <a:ext cx="10694092" cy="54014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KEK-TRIUMF Symposium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Jan 28-30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Feedback?</a:t>
            </a:r>
            <a:endParaRPr lang="en-CA" sz="1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Fermilab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 </a:t>
            </a:r>
            <a:r>
              <a:rPr lang="en-CA" sz="2000" dirty="0" err="1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Merminga</a:t>
            </a:r>
            <a:r>
              <a:rPr lang="en-CA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steps down, Young Kee Kim interim director</a:t>
            </a:r>
            <a:endParaRPr lang="en-CA" sz="1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SNOLAB</a:t>
            </a:r>
            <a:endParaRPr lang="en-CA" sz="20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Jeter Hall steps down as Director of Research</a:t>
            </a:r>
            <a:endParaRPr lang="en-CA" sz="1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“Quantum Discussion” </a:t>
            </a: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Nigel S. and Ritu next week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Colloquium today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Speaker: Katelin Schutz (McGill)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Title: Revealing hidden particles and forces with gravitational clues</a:t>
            </a: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55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AOB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21838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Round Table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9893-04F1-4A45-A255-8ACD5D549302}"/>
              </a:ext>
            </a:extLst>
          </p:cNvPr>
          <p:cNvSpPr/>
          <p:nvPr/>
        </p:nvSpPr>
        <p:spPr>
          <a:xfrm>
            <a:off x="539418" y="1856358"/>
            <a:ext cx="111131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ATLAS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T2K/</a:t>
            </a:r>
            <a:r>
              <a:rPr lang="en-US" dirty="0" err="1"/>
              <a:t>HyperK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TUCAN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ALPHA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 err="1"/>
              <a:t>SuperCDMS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 err="1"/>
              <a:t>DarkLight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n-EXO / </a:t>
            </a:r>
            <a:r>
              <a:rPr lang="en-US" sz="1800" b="0" strike="noStrike" spc="-1" dirty="0">
                <a:solidFill>
                  <a:srgbClr val="000000"/>
                </a:solidFill>
              </a:rPr>
              <a:t>PHORWARD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PIONEER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NA62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P-One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SNO+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HALO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g-2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Belle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Theory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2564443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" y="62753"/>
            <a:ext cx="8953827" cy="650329"/>
          </a:xfrm>
        </p:spPr>
        <p:txBody>
          <a:bodyPr/>
          <a:lstStyle/>
          <a:p>
            <a:r>
              <a:rPr lang="en-CA">
                <a:solidFill>
                  <a:srgbClr val="00B0F0"/>
                </a:solidFill>
              </a:rPr>
              <a:t>Physical Sciences</a:t>
            </a:r>
          </a:p>
        </p:txBody>
      </p:sp>
      <p:pic>
        <p:nvPicPr>
          <p:cNvPr id="4" name="Picture 3" descr="A screenshot of a black background&#10;&#10;AI-generated content may be incorrect.">
            <a:extLst>
              <a:ext uri="{FF2B5EF4-FFF2-40B4-BE49-F238E27FC236}">
                <a16:creationId xmlns:a16="http://schemas.microsoft.com/office/drawing/2014/main" id="{9271F8DE-7262-EEF1-21A9-F48D151A0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37" y="585887"/>
            <a:ext cx="10699418" cy="606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2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website">
            <a:extLst>
              <a:ext uri="{FF2B5EF4-FFF2-40B4-BE49-F238E27FC236}">
                <a16:creationId xmlns:a16="http://schemas.microsoft.com/office/drawing/2014/main" id="{26A418EE-5FAA-6C6F-F6BA-F3D6ADC12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240" y="695356"/>
            <a:ext cx="10036693" cy="605506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AC94F3-2B4C-AB50-A627-8C61AF199E0E}"/>
              </a:ext>
            </a:extLst>
          </p:cNvPr>
          <p:cNvSpPr txBox="1"/>
          <p:nvPr/>
        </p:nvSpPr>
        <p:spPr>
          <a:xfrm>
            <a:off x="80682" y="107576"/>
            <a:ext cx="46257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800" b="1">
                <a:solidFill>
                  <a:srgbClr val="00B0F0"/>
                </a:solidFill>
              </a:rPr>
              <a:t>Physical Sciences</a:t>
            </a:r>
            <a:r>
              <a:rPr lang="en-US" sz="2800"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46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in a white robe and mask working on a computer">
            <a:extLst>
              <a:ext uri="{FF2B5EF4-FFF2-40B4-BE49-F238E27FC236}">
                <a16:creationId xmlns:a16="http://schemas.microsoft.com/office/drawing/2014/main" id="{1BD74B5D-FFBB-2039-0593-D5BA2A073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629" y="743306"/>
            <a:ext cx="9782741" cy="571440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AD4044-90E2-BE23-6141-A329EE86D6FA}"/>
              </a:ext>
            </a:extLst>
          </p:cNvPr>
          <p:cNvSpPr txBox="1"/>
          <p:nvPr/>
        </p:nvSpPr>
        <p:spPr>
          <a:xfrm>
            <a:off x="80682" y="107576"/>
            <a:ext cx="46257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800" b="1">
                <a:solidFill>
                  <a:srgbClr val="00B0F0"/>
                </a:solidFill>
              </a:rPr>
              <a:t>Physical Sciences</a:t>
            </a:r>
            <a:r>
              <a:rPr lang="en-US" sz="2800"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21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a machine">
            <a:extLst>
              <a:ext uri="{FF2B5EF4-FFF2-40B4-BE49-F238E27FC236}">
                <a16:creationId xmlns:a16="http://schemas.microsoft.com/office/drawing/2014/main" id="{7908E968-5740-DC70-6245-8BB37A815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63" y="625319"/>
            <a:ext cx="9484125" cy="639572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7A4E7D-C038-26BF-4416-5B41C7162DB8}"/>
              </a:ext>
            </a:extLst>
          </p:cNvPr>
          <p:cNvSpPr txBox="1"/>
          <p:nvPr/>
        </p:nvSpPr>
        <p:spPr>
          <a:xfrm>
            <a:off x="80682" y="107576"/>
            <a:ext cx="46257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800" b="1">
                <a:solidFill>
                  <a:srgbClr val="00B0F0"/>
                </a:solidFill>
              </a:rPr>
              <a:t>Physical Sciences</a:t>
            </a:r>
            <a:r>
              <a:rPr lang="en-US" sz="2800"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03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249B4-FA6D-E860-1379-B1102C5EF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A4ED67-A900-F17E-48EF-5FE0021EE653}"/>
              </a:ext>
            </a:extLst>
          </p:cNvPr>
          <p:cNvSpPr txBox="1"/>
          <p:nvPr/>
        </p:nvSpPr>
        <p:spPr>
          <a:xfrm>
            <a:off x="80682" y="107576"/>
            <a:ext cx="46257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800" b="1">
                <a:solidFill>
                  <a:srgbClr val="00B0F0"/>
                </a:solidFill>
              </a:rPr>
              <a:t>Physical Sciences</a:t>
            </a:r>
            <a:r>
              <a:rPr lang="en-US" sz="2800">
                <a:cs typeface="Arial"/>
              </a:rPr>
              <a:t>​</a:t>
            </a:r>
            <a:endParaRPr lang="en-US"/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7F8AD98-3B0E-6E27-ED1A-982DFDBDF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473" y="414913"/>
            <a:ext cx="9999054" cy="6028173"/>
          </a:xfrm>
        </p:spPr>
      </p:pic>
    </p:spTree>
    <p:extLst>
      <p:ext uri="{BB962C8B-B14F-4D97-AF65-F5344CB8AC3E}">
        <p14:creationId xmlns:p14="http://schemas.microsoft.com/office/powerpoint/2010/main" val="3635527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78423E-6AD2-EA7D-9FF8-3FD233C0C149}"/>
              </a:ext>
            </a:extLst>
          </p:cNvPr>
          <p:cNvSpPr txBox="1"/>
          <p:nvPr/>
        </p:nvSpPr>
        <p:spPr>
          <a:xfrm>
            <a:off x="80682" y="107576"/>
            <a:ext cx="46257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800" b="1">
                <a:solidFill>
                  <a:srgbClr val="00B0F0"/>
                </a:solidFill>
              </a:rPr>
              <a:t>Physical Sciences</a:t>
            </a:r>
            <a:r>
              <a:rPr lang="en-US" sz="2800">
                <a:cs typeface="Arial"/>
              </a:rPr>
              <a:t>​</a:t>
            </a:r>
            <a:endParaRPr lang="en-US"/>
          </a:p>
        </p:txBody>
      </p:sp>
      <p:pic>
        <p:nvPicPr>
          <p:cNvPr id="6" name="Picture 5" descr="A close-up of hands in gloves&#10;&#10;AI-generated content may be incorrect.">
            <a:extLst>
              <a:ext uri="{FF2B5EF4-FFF2-40B4-BE49-F238E27FC236}">
                <a16:creationId xmlns:a16="http://schemas.microsoft.com/office/drawing/2014/main" id="{838CEC7A-B3F1-834B-0FEB-76E4D7E51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29" y="630796"/>
            <a:ext cx="10535918" cy="59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61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162B6D-C944-32BE-1EA2-1F66A0186C7B}"/>
              </a:ext>
            </a:extLst>
          </p:cNvPr>
          <p:cNvSpPr txBox="1"/>
          <p:nvPr/>
        </p:nvSpPr>
        <p:spPr>
          <a:xfrm>
            <a:off x="2077179" y="2505152"/>
            <a:ext cx="8037643" cy="188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940" i="1">
                <a:solidFill>
                  <a:srgbClr val="45454A"/>
                </a:solidFill>
                <a:latin typeface="Helvetica Neue"/>
              </a:rPr>
              <a:t>TRIUMF is located on the 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traditional, ancestral, and unceded territory of </a:t>
            </a:r>
            <a:r>
              <a:rPr lang="en-US" sz="1940" i="1" err="1">
                <a:solidFill>
                  <a:srgbClr val="00B0F0"/>
                </a:solidFill>
                <a:latin typeface="Helvetica Neue"/>
              </a:rPr>
              <a:t>thexʷməθkʷəy̓əm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 (Musqueam) people</a:t>
            </a:r>
            <a:r>
              <a:rPr lang="en-US" sz="1940" i="1">
                <a:solidFill>
                  <a:srgbClr val="45454A"/>
                </a:solidFill>
                <a:latin typeface="Helvetica Neue"/>
              </a:rPr>
              <a:t>, who for millennia have passed on their culture, history, and traditions from one generation to the next on this site.</a:t>
            </a:r>
          </a:p>
          <a:p>
            <a:pPr algn="l" fontAlgn="base"/>
            <a:br>
              <a:rPr lang="en-US" sz="1940" i="1">
                <a:solidFill>
                  <a:srgbClr val="45454A"/>
                </a:solidFill>
                <a:latin typeface="Helvetica Neue"/>
              </a:rPr>
            </a:br>
            <a:r>
              <a:rPr lang="en-US" sz="1940" i="1">
                <a:solidFill>
                  <a:srgbClr val="45454A"/>
                </a:solidFill>
                <a:latin typeface="Helvetica Neue"/>
              </a:rPr>
              <a:t>TRIUMF’s home has always been 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a seat of learning.</a:t>
            </a:r>
          </a:p>
        </p:txBody>
      </p:sp>
    </p:spTree>
    <p:extLst>
      <p:ext uri="{BB962C8B-B14F-4D97-AF65-F5344CB8AC3E}">
        <p14:creationId xmlns:p14="http://schemas.microsoft.com/office/powerpoint/2010/main" val="143228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08678-8B83-03FB-1A4F-5AE165A92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black screen with blue text&#10;&#10;AI-generated content may be incorrect.">
            <a:extLst>
              <a:ext uri="{FF2B5EF4-FFF2-40B4-BE49-F238E27FC236}">
                <a16:creationId xmlns:a16="http://schemas.microsoft.com/office/drawing/2014/main" id="{85572745-0B35-D9D1-2787-193F71D69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735" y="911611"/>
            <a:ext cx="9416689" cy="570544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166E8-1F22-BC3D-5118-8ADD04700B09}"/>
              </a:ext>
            </a:extLst>
          </p:cNvPr>
          <p:cNvSpPr txBox="1"/>
          <p:nvPr/>
        </p:nvSpPr>
        <p:spPr>
          <a:xfrm>
            <a:off x="80682" y="107576"/>
            <a:ext cx="46257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800" b="1">
                <a:solidFill>
                  <a:srgbClr val="00B0F0"/>
                </a:solidFill>
              </a:rPr>
              <a:t>Physical Sciences</a:t>
            </a:r>
            <a:r>
              <a:rPr lang="en-US" sz="2800"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39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60E80C45-588D-58F0-480F-8AF271219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205" y="639761"/>
            <a:ext cx="11120613" cy="58309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608DBE-F6B3-33AD-1490-E8036B30F5FA}"/>
              </a:ext>
            </a:extLst>
          </p:cNvPr>
          <p:cNvSpPr txBox="1"/>
          <p:nvPr/>
        </p:nvSpPr>
        <p:spPr>
          <a:xfrm>
            <a:off x="134471" y="116541"/>
            <a:ext cx="41954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800" b="1">
                <a:solidFill>
                  <a:srgbClr val="00B0F0"/>
                </a:solidFill>
              </a:rPr>
              <a:t>Physical Sciences</a:t>
            </a:r>
            <a:r>
              <a:rPr lang="en-US" sz="2800"/>
              <a:t>​</a:t>
            </a:r>
            <a:r>
              <a:rPr lang="en-US" sz="2800">
                <a:cs typeface="Arial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99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Next Meeting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9893-04F1-4A45-A255-8ACD5D549302}"/>
              </a:ext>
            </a:extLst>
          </p:cNvPr>
          <p:cNvSpPr/>
          <p:nvPr/>
        </p:nvSpPr>
        <p:spPr>
          <a:xfrm>
            <a:off x="539418" y="1856358"/>
            <a:ext cx="11113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dirty="0"/>
              <a:t>March 13</a:t>
            </a:r>
            <a:r>
              <a:rPr lang="en-CA" baseline="30000" dirty="0"/>
              <a:t>th</a:t>
            </a:r>
            <a:r>
              <a:rPr lang="en-CA" dirty="0"/>
              <a:t> </a:t>
            </a:r>
          </a:p>
          <a:p>
            <a:pPr lvl="1">
              <a:buClr>
                <a:srgbClr val="00B0F0"/>
              </a:buClr>
            </a:pPr>
            <a:endParaRPr lang="en-CA" dirty="0"/>
          </a:p>
          <a:p>
            <a:pPr lvl="1">
              <a:buClr>
                <a:srgbClr val="00B0F0"/>
              </a:buClr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0352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706BA-C323-C38B-1D59-4AD37EFB2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26939C2-166B-E582-405E-33671F75AE17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UCN Search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40CBA7-6A26-EE48-26BB-FD8F1203024A}"/>
              </a:ext>
            </a:extLst>
          </p:cNvPr>
          <p:cNvSpPr txBox="1"/>
          <p:nvPr/>
        </p:nvSpPr>
        <p:spPr>
          <a:xfrm>
            <a:off x="766357" y="1305341"/>
            <a:ext cx="11057788" cy="38625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Five interviewed candidates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Efrain Segarra, PSI </a:t>
            </a:r>
            <a:r>
              <a:rPr lang="en-CA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Villigen</a:t>
            </a:r>
            <a:endParaRPr lang="en-CA" sz="20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Marie Blatnik, Los Alamos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Skyler </a:t>
            </a:r>
            <a:r>
              <a:rPr lang="en-CA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Degenkolb</a:t>
            </a: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 Heidelberg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Wolfgang Schreyer, Oak Ridge NL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Noah </a:t>
            </a:r>
            <a:r>
              <a:rPr lang="en-CA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Yazdandoost</a:t>
            </a: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PSI </a:t>
            </a:r>
            <a:r>
              <a:rPr lang="en-CA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Villigen</a:t>
            </a:r>
            <a:endParaRPr lang="en-CA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Noah is visiting TRIUMF and Vancouver on Friday.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are interested in joining for lunch (12:30 tomorrow) let me and Ruediger know</a:t>
            </a:r>
            <a:endParaRPr lang="en-US" sz="2000" kern="100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F71ED-0FCB-B6E9-B22F-40F56747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CNSC Visit: Date and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3F6EF-C755-3A11-17F2-A6C0DE138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2032777"/>
            <a:ext cx="10689535" cy="3939398"/>
          </a:xfrm>
        </p:spPr>
        <p:txBody>
          <a:bodyPr lIns="91440" tIns="45720" rIns="91440" bIns="45720" anchor="ctr">
            <a:normAutofit fontScale="92500"/>
          </a:bodyPr>
          <a:lstStyle/>
          <a:p>
            <a:r>
              <a:rPr lang="en-CA" dirty="0">
                <a:latin typeface="Arial"/>
                <a:cs typeface="Arial"/>
              </a:rPr>
              <a:t>Confirmed Date: March 18-20</a:t>
            </a:r>
          </a:p>
          <a:p>
            <a:r>
              <a:rPr lang="en-CA" dirty="0">
                <a:latin typeface="Arial"/>
                <a:cs typeface="Arial"/>
              </a:rPr>
              <a:t>CNSC already requested for documents including TSOP-04, Training Plans, Training Audits, Training Implementation Panel (TIP) Meeting Minutes, Key Performance Indicators</a:t>
            </a:r>
          </a:p>
          <a:p>
            <a:r>
              <a:rPr lang="en-CA" dirty="0">
                <a:latin typeface="Arial"/>
                <a:cs typeface="Arial"/>
                <a:hlinkClick r:id="rId3"/>
              </a:rPr>
              <a:t>Workday Learning Guide</a:t>
            </a:r>
            <a:endParaRPr lang="en-CA" dirty="0">
              <a:latin typeface="Arial"/>
              <a:cs typeface="Arial"/>
            </a:endParaRPr>
          </a:p>
          <a:p>
            <a:endParaRPr lang="en-CA" dirty="0">
              <a:latin typeface="Arial"/>
              <a:cs typeface="Arial"/>
            </a:endParaRPr>
          </a:p>
          <a:p>
            <a:r>
              <a:rPr lang="en-CA" dirty="0">
                <a:latin typeface="Arial"/>
                <a:cs typeface="Arial"/>
              </a:rPr>
              <a:t>Make sure all your (and your groups) training is up to date by February 21</a:t>
            </a:r>
            <a:r>
              <a:rPr lang="en-CA" baseline="30000" dirty="0">
                <a:latin typeface="Arial"/>
                <a:cs typeface="Arial"/>
              </a:rPr>
              <a:t>st</a:t>
            </a:r>
            <a:r>
              <a:rPr lang="en-CA" dirty="0">
                <a:latin typeface="Arial"/>
                <a:cs typeface="Arial"/>
              </a:rPr>
              <a:t>!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5190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8FAC2-FDCA-0612-6448-326249D19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71E00-2754-A71F-AFF5-C14CCFD43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560660"/>
            <a:ext cx="8953827" cy="650329"/>
          </a:xfrm>
        </p:spPr>
        <p:txBody>
          <a:bodyPr>
            <a:normAutofit fontScale="90000"/>
          </a:bodyPr>
          <a:lstStyle/>
          <a:p>
            <a:r>
              <a:rPr lang="en-CA" sz="2800"/>
              <a:t>Expired Courses (Previously Completed but Expired)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7DCF23C-1805-FBE8-EB10-369CCA87D7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88987" y="1430020"/>
          <a:ext cx="10356805" cy="45382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2817">
                  <a:extLst>
                    <a:ext uri="{9D8B030D-6E8A-4147-A177-3AD203B41FA5}">
                      <a16:colId xmlns:a16="http://schemas.microsoft.com/office/drawing/2014/main" val="2607358803"/>
                    </a:ext>
                  </a:extLst>
                </a:gridCol>
                <a:gridCol w="2149037">
                  <a:extLst>
                    <a:ext uri="{9D8B030D-6E8A-4147-A177-3AD203B41FA5}">
                      <a16:colId xmlns:a16="http://schemas.microsoft.com/office/drawing/2014/main" val="2485714754"/>
                    </a:ext>
                  </a:extLst>
                </a:gridCol>
                <a:gridCol w="2149037">
                  <a:extLst>
                    <a:ext uri="{9D8B030D-6E8A-4147-A177-3AD203B41FA5}">
                      <a16:colId xmlns:a16="http://schemas.microsoft.com/office/drawing/2014/main" val="539066867"/>
                    </a:ext>
                  </a:extLst>
                </a:gridCol>
                <a:gridCol w="293344">
                  <a:extLst>
                    <a:ext uri="{9D8B030D-6E8A-4147-A177-3AD203B41FA5}">
                      <a16:colId xmlns:a16="http://schemas.microsoft.com/office/drawing/2014/main" val="1731554087"/>
                    </a:ext>
                  </a:extLst>
                </a:gridCol>
                <a:gridCol w="2373533">
                  <a:extLst>
                    <a:ext uri="{9D8B030D-6E8A-4147-A177-3AD203B41FA5}">
                      <a16:colId xmlns:a16="http://schemas.microsoft.com/office/drawing/2014/main" val="3103927929"/>
                    </a:ext>
                  </a:extLst>
                </a:gridCol>
                <a:gridCol w="2149037">
                  <a:extLst>
                    <a:ext uri="{9D8B030D-6E8A-4147-A177-3AD203B41FA5}">
                      <a16:colId xmlns:a16="http://schemas.microsoft.com/office/drawing/2014/main" val="2102365240"/>
                    </a:ext>
                  </a:extLst>
                </a:gridCol>
              </a:tblGrid>
              <a:tr h="775604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Wk Ending Jan 17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Wk Ending Jan 31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Wk Ending Jan 17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Wk Ending Jan 31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53142007"/>
                  </a:ext>
                </a:extLst>
              </a:tr>
              <a:tr h="83615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Division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Digital Courses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Digital Courses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Offline Courses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Offline Courses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81936587"/>
                  </a:ext>
                </a:extLst>
              </a:tr>
              <a:tr h="4180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ACC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27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17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138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71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342235"/>
                  </a:ext>
                </a:extLst>
              </a:tr>
              <a:tr h="4180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PSD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33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29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64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35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02631690"/>
                  </a:ext>
                </a:extLst>
              </a:tr>
              <a:tr h="4180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LSD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13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23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70808018"/>
                  </a:ext>
                </a:extLst>
              </a:tr>
              <a:tr h="4180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P&amp;I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21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63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37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5771438"/>
                  </a:ext>
                </a:extLst>
              </a:tr>
              <a:tr h="4180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F&amp;SC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17749053"/>
                  </a:ext>
                </a:extLst>
              </a:tr>
              <a:tr h="4180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C&amp;E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25851721"/>
                  </a:ext>
                </a:extLst>
              </a:tr>
              <a:tr h="4180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25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18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45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333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61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69F3-1EBC-13F0-DCAD-512998F64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128A-FC59-6CFB-F207-61D22549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560660"/>
            <a:ext cx="8953827" cy="650329"/>
          </a:xfrm>
        </p:spPr>
        <p:txBody>
          <a:bodyPr>
            <a:normAutofit/>
          </a:bodyPr>
          <a:lstStyle/>
          <a:p>
            <a:r>
              <a:rPr lang="en-CA" sz="2800"/>
              <a:t>Outstanding Courses (In Progress or Not Started)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68A0150-9DE3-7B0D-C16A-F6361E39288D}"/>
              </a:ext>
            </a:extLst>
          </p:cNvPr>
          <p:cNvGraphicFramePr>
            <a:graphicFrameLocks/>
          </p:cNvGraphicFramePr>
          <p:nvPr/>
        </p:nvGraphicFramePr>
        <p:xfrm>
          <a:off x="801345" y="1235353"/>
          <a:ext cx="10418588" cy="49183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0231">
                  <a:extLst>
                    <a:ext uri="{9D8B030D-6E8A-4147-A177-3AD203B41FA5}">
                      <a16:colId xmlns:a16="http://schemas.microsoft.com/office/drawing/2014/main" val="381483047"/>
                    </a:ext>
                  </a:extLst>
                </a:gridCol>
                <a:gridCol w="2161857">
                  <a:extLst>
                    <a:ext uri="{9D8B030D-6E8A-4147-A177-3AD203B41FA5}">
                      <a16:colId xmlns:a16="http://schemas.microsoft.com/office/drawing/2014/main" val="146567516"/>
                    </a:ext>
                  </a:extLst>
                </a:gridCol>
                <a:gridCol w="2161857">
                  <a:extLst>
                    <a:ext uri="{9D8B030D-6E8A-4147-A177-3AD203B41FA5}">
                      <a16:colId xmlns:a16="http://schemas.microsoft.com/office/drawing/2014/main" val="3634883177"/>
                    </a:ext>
                  </a:extLst>
                </a:gridCol>
                <a:gridCol w="285002">
                  <a:extLst>
                    <a:ext uri="{9D8B030D-6E8A-4147-A177-3AD203B41FA5}">
                      <a16:colId xmlns:a16="http://schemas.microsoft.com/office/drawing/2014/main" val="3452966434"/>
                    </a:ext>
                  </a:extLst>
                </a:gridCol>
                <a:gridCol w="2397784">
                  <a:extLst>
                    <a:ext uri="{9D8B030D-6E8A-4147-A177-3AD203B41FA5}">
                      <a16:colId xmlns:a16="http://schemas.microsoft.com/office/drawing/2014/main" val="495764012"/>
                    </a:ext>
                  </a:extLst>
                </a:gridCol>
                <a:gridCol w="2161857">
                  <a:extLst>
                    <a:ext uri="{9D8B030D-6E8A-4147-A177-3AD203B41FA5}">
                      <a16:colId xmlns:a16="http://schemas.microsoft.com/office/drawing/2014/main" val="4224968790"/>
                    </a:ext>
                  </a:extLst>
                </a:gridCol>
              </a:tblGrid>
              <a:tr h="705990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Wk Ending Jan 17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Wk Ending Jan 31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Wk Ending Jan 17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Wk Ending Jan 31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25534999"/>
                  </a:ext>
                </a:extLst>
              </a:tr>
              <a:tr h="154845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Division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Digital Courses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Digital Courses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Offline Courses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Offline Courses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49637504"/>
                  </a:ext>
                </a:extLst>
              </a:tr>
              <a:tr h="3805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ACC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75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75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119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19880030"/>
                  </a:ext>
                </a:extLst>
              </a:tr>
              <a:tr h="3805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PSD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123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120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50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41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11652322"/>
                  </a:ext>
                </a:extLst>
              </a:tr>
              <a:tr h="3805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LSD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13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19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16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62498348"/>
                  </a:ext>
                </a:extLst>
              </a:tr>
              <a:tr h="3805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P&amp;I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39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63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79297876"/>
                  </a:ext>
                </a:extLst>
              </a:tr>
              <a:tr h="3805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F&amp;SC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8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3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17845885"/>
                  </a:ext>
                </a:extLst>
              </a:tr>
              <a:tr h="3805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C&amp;E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6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70938947"/>
                  </a:ext>
                </a:extLst>
              </a:tr>
              <a:tr h="3805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85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u="none" strike="noStrike">
                          <a:effectLst/>
                        </a:rPr>
                        <a:t>54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19338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575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9970" y="1027620"/>
            <a:ext cx="245403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181717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CA" smtClean="0"/>
              <a:pPr/>
              <a:t>7</a:t>
            </a:fld>
            <a:endParaRPr/>
          </a:p>
        </p:txBody>
      </p:sp>
      <p:sp>
        <p:nvSpPr>
          <p:cNvPr id="498" name="TRIUMF NEW WEBSITE"/>
          <p:cNvSpPr txBox="1">
            <a:spLocks noGrp="1"/>
          </p:cNvSpPr>
          <p:nvPr>
            <p:ph type="title"/>
          </p:nvPr>
        </p:nvSpPr>
        <p:spPr>
          <a:xfrm>
            <a:off x="245717" y="227021"/>
            <a:ext cx="11419587" cy="959969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r>
              <a:rPr dirty="0"/>
              <a:t>TRIUMF N</a:t>
            </a:r>
            <a:r>
              <a:rPr lang="en-CA" dirty="0" err="1"/>
              <a:t>ew</a:t>
            </a:r>
            <a:r>
              <a:rPr dirty="0"/>
              <a:t> W</a:t>
            </a:r>
            <a:r>
              <a:rPr lang="en-CA" dirty="0" err="1"/>
              <a:t>ebsite</a:t>
            </a:r>
            <a:endParaRPr dirty="0"/>
          </a:p>
        </p:txBody>
      </p:sp>
      <p:sp>
        <p:nvSpPr>
          <p:cNvPr id="499" name="Launched on Feb 10th"/>
          <p:cNvSpPr txBox="1"/>
          <p:nvPr/>
        </p:nvSpPr>
        <p:spPr>
          <a:xfrm>
            <a:off x="245717" y="1045970"/>
            <a:ext cx="11419588" cy="235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 defTabSz="584200">
              <a:spcBef>
                <a:spcPts val="1200"/>
              </a:spcBef>
              <a:defRPr sz="2200"/>
            </a:pPr>
            <a:r>
              <a:rPr dirty="0"/>
              <a:t>Launched on Feb 10th</a:t>
            </a:r>
          </a:p>
          <a:p>
            <a:pPr marL="736600" lvl="1" indent="-508000" algn="just" defTabSz="584200">
              <a:spcBef>
                <a:spcPts val="1200"/>
              </a:spcBef>
              <a:buSzPct val="100000"/>
              <a:buAutoNum type="arabicParenBoth"/>
              <a:defRPr sz="2200" b="1">
                <a:solidFill>
                  <a:schemeClr val="accent4">
                    <a:lumOff val="-9999"/>
                  </a:schemeClr>
                </a:solidFill>
              </a:defRPr>
            </a:pPr>
            <a:endParaRPr dirty="0"/>
          </a:p>
          <a:p>
            <a:pPr marL="736600" lvl="1" indent="-508000" algn="just" defTabSz="584200">
              <a:spcBef>
                <a:spcPts val="1200"/>
              </a:spcBef>
              <a:buSzPct val="100000"/>
              <a:buAutoNum type="romanUcPeriod" startAt="2"/>
              <a:defRPr sz="2200" b="1">
                <a:solidFill>
                  <a:schemeClr val="accent4">
                    <a:lumOff val="-9999"/>
                  </a:schemeClr>
                </a:solidFill>
              </a:defRPr>
            </a:pPr>
            <a:endParaRPr dirty="0"/>
          </a:p>
          <a:p>
            <a:pPr algn="just" defTabSz="584200">
              <a:spcBef>
                <a:spcPts val="1200"/>
              </a:spcBef>
              <a:defRPr sz="2200">
                <a:solidFill>
                  <a:schemeClr val="accent4">
                    <a:lumOff val="-9999"/>
                  </a:schemeClr>
                </a:solidFill>
              </a:defRPr>
            </a:pPr>
            <a:endParaRPr dirty="0"/>
          </a:p>
        </p:txBody>
      </p:sp>
      <p:pic>
        <p:nvPicPr>
          <p:cNvPr id="5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703" y="-1"/>
            <a:ext cx="5459105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Particle Physics page https://triumf.ca/research/particle-physics/  - Suggestions for 2 new research features for the next 2 months?"/>
          <p:cNvSpPr txBox="1"/>
          <p:nvPr/>
        </p:nvSpPr>
        <p:spPr>
          <a:xfrm>
            <a:off x="433808" y="1750811"/>
            <a:ext cx="5521702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just" defTabSz="584200">
              <a:spcBef>
                <a:spcPts val="1200"/>
              </a:spcBef>
              <a:defRPr sz="2100" b="1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Particle Physics page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triumf.ca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/research/particle-physics/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- Suggestions for 2 new research features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for the next 2 months?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9970" y="1027620"/>
            <a:ext cx="245403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181717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CA" smtClean="0"/>
              <a:pPr/>
              <a:t>8</a:t>
            </a:fld>
            <a:endParaRPr/>
          </a:p>
        </p:txBody>
      </p:sp>
      <p:pic>
        <p:nvPicPr>
          <p:cNvPr id="5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656" y="824879"/>
            <a:ext cx="6561202" cy="6115687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TRIUMF NEW WEBSITE"/>
          <p:cNvSpPr txBox="1">
            <a:spLocks noGrp="1"/>
          </p:cNvSpPr>
          <p:nvPr>
            <p:ph type="title"/>
          </p:nvPr>
        </p:nvSpPr>
        <p:spPr>
          <a:xfrm>
            <a:off x="245717" y="227021"/>
            <a:ext cx="11419587" cy="959969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r>
              <a:rPr dirty="0"/>
              <a:t>TRIUMF N</a:t>
            </a:r>
            <a:r>
              <a:rPr lang="en-CA" dirty="0" err="1"/>
              <a:t>ew</a:t>
            </a:r>
            <a:r>
              <a:rPr dirty="0"/>
              <a:t> W</a:t>
            </a:r>
            <a:r>
              <a:rPr lang="en-CA" dirty="0" err="1"/>
              <a:t>ebsite</a:t>
            </a:r>
            <a:endParaRPr dirty="0"/>
          </a:p>
        </p:txBody>
      </p:sp>
      <p:sp>
        <p:nvSpPr>
          <p:cNvPr id="506" name="Particle Physics page  - a separate page (8 in total) for each  experiment…"/>
          <p:cNvSpPr txBox="1"/>
          <p:nvPr/>
        </p:nvSpPr>
        <p:spPr>
          <a:xfrm>
            <a:off x="71429" y="1247738"/>
            <a:ext cx="5250633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584200">
              <a:spcBef>
                <a:spcPts val="1200"/>
              </a:spcBef>
              <a:defRPr sz="2100" b="1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Physics page</a:t>
            </a:r>
            <a:b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- a separate page (8 in total) for each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  <a:p>
            <a:pPr marL="210552" indent="-210552" defTabSz="584200">
              <a:spcBef>
                <a:spcPts val="1200"/>
              </a:spcBef>
              <a:buSzPct val="100000"/>
              <a:buChar char="-"/>
              <a:defRPr sz="1600" b="1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content pasted from existing documentation / previous pages or link to a separate website</a:t>
            </a:r>
          </a:p>
          <a:p>
            <a:pPr marL="210552" indent="-210552" defTabSz="584200">
              <a:spcBef>
                <a:spcPts val="1200"/>
              </a:spcBef>
              <a:buSzPct val="100000"/>
              <a:buChar char="-"/>
              <a:defRPr sz="1600" b="1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lease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provide feedback or suggestions for content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change/update</a:t>
            </a:r>
            <a:b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Chloé (PP contact point for the website) is channeling the feedbacks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9970" y="1027620"/>
            <a:ext cx="245403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181717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CA" smtClean="0"/>
              <a:pPr/>
              <a:t>9</a:t>
            </a:fld>
            <a:endParaRPr/>
          </a:p>
        </p:txBody>
      </p:sp>
      <p:sp>
        <p:nvSpPr>
          <p:cNvPr id="509" name="TRIUMF NEW WEBSITE"/>
          <p:cNvSpPr txBox="1">
            <a:spLocks noGrp="1"/>
          </p:cNvSpPr>
          <p:nvPr>
            <p:ph type="title"/>
          </p:nvPr>
        </p:nvSpPr>
        <p:spPr>
          <a:xfrm>
            <a:off x="245717" y="227021"/>
            <a:ext cx="11419587" cy="959969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r>
              <a:rPr dirty="0"/>
              <a:t>TRIUMF N</a:t>
            </a:r>
            <a:r>
              <a:rPr lang="en-CA" dirty="0" err="1"/>
              <a:t>ew</a:t>
            </a:r>
            <a:r>
              <a:rPr dirty="0"/>
              <a:t> W</a:t>
            </a:r>
            <a:r>
              <a:rPr lang="en-CA" dirty="0" err="1"/>
              <a:t>ebsite</a:t>
            </a:r>
            <a:endParaRPr dirty="0"/>
          </a:p>
        </p:txBody>
      </p:sp>
      <p:sp>
        <p:nvSpPr>
          <p:cNvPr id="510" name="Currently missing : “personnel 'cards' of department members Will be added in the next days within an accordion on the main landing page. For now simply headshots and titles - can link to a personal page.…"/>
          <p:cNvSpPr txBox="1"/>
          <p:nvPr/>
        </p:nvSpPr>
        <p:spPr>
          <a:xfrm>
            <a:off x="245716" y="933277"/>
            <a:ext cx="11574254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584200">
              <a:spcBef>
                <a:spcPts val="1200"/>
              </a:spcBef>
              <a:defRPr sz="2100" b="1"/>
            </a:pPr>
            <a:r>
              <a:rPr sz="2000" dirty="0"/>
              <a:t>Currently</a:t>
            </a:r>
            <a:r>
              <a:rPr lang="en-CA" sz="2000" dirty="0"/>
              <a:t> </a:t>
            </a:r>
            <a:r>
              <a:rPr sz="2000" dirty="0" err="1"/>
              <a:t>missing:“personnel</a:t>
            </a:r>
            <a:r>
              <a:rPr lang="en-CA" sz="2000" dirty="0"/>
              <a:t> </a:t>
            </a:r>
            <a:r>
              <a:rPr sz="2000" dirty="0"/>
              <a:t>'cards' of department members</a:t>
            </a:r>
            <a:br>
              <a:rPr sz="2000" dirty="0"/>
            </a:br>
            <a:r>
              <a:rPr sz="2000" dirty="0"/>
              <a:t>Will be added in the next days within an accordion on the main landing page. For now simply headshots and titles - can link to a personal page. </a:t>
            </a:r>
          </a:p>
          <a:p>
            <a:pPr defTabSz="584200">
              <a:spcBef>
                <a:spcPts val="1200"/>
              </a:spcBef>
              <a:defRPr sz="2100" b="1"/>
            </a:pPr>
            <a:r>
              <a:rPr sz="2000" dirty="0"/>
              <a:t>- would you like to have a personal page linked? as far as we know it will have to be a standard</a:t>
            </a:r>
            <a:r>
              <a:rPr lang="en-CA" sz="2000" dirty="0"/>
              <a:t> </a:t>
            </a:r>
            <a:r>
              <a:rPr sz="2000" dirty="0"/>
              <a:t>formal for all  </a:t>
            </a:r>
            <a:br>
              <a:rPr sz="2000" dirty="0"/>
            </a:br>
            <a:br>
              <a:rPr sz="2000" dirty="0"/>
            </a:br>
            <a:r>
              <a:rPr sz="2000" dirty="0"/>
              <a:t>- current list below. Any update?</a:t>
            </a:r>
          </a:p>
        </p:txBody>
      </p:sp>
      <p:pic>
        <p:nvPicPr>
          <p:cNvPr id="511" name="Image" descr="Image"/>
          <p:cNvPicPr>
            <a:picLocks noChangeAspect="1"/>
          </p:cNvPicPr>
          <p:nvPr/>
        </p:nvPicPr>
        <p:blipFill>
          <a:blip r:embed="rId2"/>
          <a:srcRect r="50528"/>
          <a:stretch>
            <a:fillRect/>
          </a:stretch>
        </p:blipFill>
        <p:spPr>
          <a:xfrm>
            <a:off x="8138059" y="2677553"/>
            <a:ext cx="3392756" cy="3416301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Faculties:…"/>
          <p:cNvSpPr txBox="1"/>
          <p:nvPr/>
        </p:nvSpPr>
        <p:spPr>
          <a:xfrm>
            <a:off x="153879" y="3713695"/>
            <a:ext cx="1543904" cy="258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 b="1">
                <a:latin typeface="+mj-lt"/>
                <a:ea typeface="+mj-ea"/>
                <a:cs typeface="+mj-cs"/>
                <a:sym typeface="Helvetica"/>
              </a:defRPr>
            </a:pPr>
            <a:r>
              <a:t>Faculties: </a:t>
            </a:r>
            <a:endParaRPr b="0"/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Andrea Capra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Makoto Fujiwara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Akira Konaka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Xiaoyue Li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Chloé Malbrunot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Ruediger Picker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Oliver Stelzer-Chilton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Max Swiatlowski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Isabel Trigger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13" name="Affiliates:…"/>
          <p:cNvSpPr txBox="1"/>
          <p:nvPr/>
        </p:nvSpPr>
        <p:spPr>
          <a:xfrm>
            <a:off x="5465209" y="4032029"/>
            <a:ext cx="2170471" cy="258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>
              <a:defRPr sz="1200" b="1">
                <a:latin typeface="+mj-lt"/>
                <a:ea typeface="+mj-ea"/>
                <a:cs typeface="+mj-cs"/>
                <a:sym typeface="Helvetica"/>
              </a:defRPr>
            </a:pPr>
            <a:r>
              <a:t>Affiliates:</a:t>
            </a:r>
            <a:r>
              <a:rPr b="0"/>
              <a:t> 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Sampa Bhadra (YorkU)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Barry Pointon (BCIT)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Doug Bryman (UBC)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Matthias Danninger  (SFU)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Mike Hasinoff (UBC)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Alex Khramov (BCIT)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Robert Mcpherson (UVic)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Taka Momose (UBC)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Willem van Oers (Manitoba)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Scott Oser (UBC)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Patrick De Perio (IPMU/Tokyo)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Rob Thompson (Calgary)</a:t>
            </a:r>
          </a:p>
        </p:txBody>
      </p:sp>
      <p:sp>
        <p:nvSpPr>
          <p:cNvPr id="514" name="Project Scientists:…"/>
          <p:cNvSpPr txBox="1"/>
          <p:nvPr/>
        </p:nvSpPr>
        <p:spPr>
          <a:xfrm>
            <a:off x="2864573" y="5929679"/>
            <a:ext cx="1433846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 b="1">
                <a:latin typeface="+mj-lt"/>
                <a:ea typeface="+mj-ea"/>
                <a:cs typeface="+mj-cs"/>
                <a:sym typeface="Helvetica"/>
              </a:defRPr>
            </a:pPr>
            <a:r>
              <a:t>Project Scientists:</a:t>
            </a:r>
            <a:endParaRPr b="0"/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Louise Poley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Chukman So  </a:t>
            </a:r>
          </a:p>
        </p:txBody>
      </p:sp>
      <p:sp>
        <p:nvSpPr>
          <p:cNvPr id="515" name="Emeriti:…"/>
          <p:cNvSpPr txBox="1"/>
          <p:nvPr/>
        </p:nvSpPr>
        <p:spPr>
          <a:xfrm>
            <a:off x="5412599" y="2583179"/>
            <a:ext cx="1628960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 b="1">
                <a:latin typeface="+mj-lt"/>
                <a:ea typeface="+mj-ea"/>
                <a:cs typeface="+mj-cs"/>
                <a:sym typeface="Helvetica"/>
              </a:defRPr>
            </a:pPr>
            <a:r>
              <a:t>Emeriti:</a:t>
            </a:r>
            <a:endParaRPr b="0"/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Georges Azuelos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Dave Gill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Rich Helmer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Toshio Numao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Art Olin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Jean Michel Poutissou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Stan Yen</a:t>
            </a:r>
          </a:p>
        </p:txBody>
      </p:sp>
      <p:sp>
        <p:nvSpPr>
          <p:cNvPr id="516" name="Joint Faculties:…"/>
          <p:cNvSpPr txBox="1"/>
          <p:nvPr/>
        </p:nvSpPr>
        <p:spPr>
          <a:xfrm>
            <a:off x="2572387" y="3734891"/>
            <a:ext cx="2018219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200" b="1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Joint Faculties:</a:t>
            </a:r>
            <a:endParaRPr b="0" dirty="0"/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Thomas Brunner (McGill)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Ken Clark (with Queens, MI)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Doug Gingrich (</a:t>
            </a:r>
            <a:r>
              <a:rPr dirty="0" err="1"/>
              <a:t>UofA</a:t>
            </a:r>
            <a:r>
              <a:rPr dirty="0"/>
              <a:t>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Mark Hartz (with IPMU)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Dean Karlen (UVic)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Wolfgang Rau (with MI)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Pierre Savard (</a:t>
            </a:r>
            <a:r>
              <a:rPr dirty="0" err="1"/>
              <a:t>UofT</a:t>
            </a:r>
            <a:r>
              <a:rPr dirty="0"/>
              <a:t>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Bernd Stelzer (SFU)</a:t>
            </a:r>
          </a:p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Mike </a:t>
            </a:r>
            <a:r>
              <a:rPr dirty="0" err="1"/>
              <a:t>Vetterli</a:t>
            </a:r>
            <a:r>
              <a:rPr dirty="0"/>
              <a:t> (SFU)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77722</TotalTime>
  <Words>845</Words>
  <Application>Microsoft Macintosh PowerPoint</Application>
  <PresentationFormat>Widescreen</PresentationFormat>
  <Paragraphs>244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Narrow</vt:lpstr>
      <vt:lpstr>Arial</vt:lpstr>
      <vt:lpstr>Calibri</vt:lpstr>
      <vt:lpstr>Helvetica Neue</vt:lpstr>
      <vt:lpstr>Wingdings</vt:lpstr>
      <vt:lpstr>Custom Design</vt:lpstr>
      <vt:lpstr>Particle Physics Faculty Meeting</vt:lpstr>
      <vt:lpstr>PowerPoint Presentation</vt:lpstr>
      <vt:lpstr>PowerPoint Presentation</vt:lpstr>
      <vt:lpstr>CNSC Visit: Date and Scope</vt:lpstr>
      <vt:lpstr>Expired Courses (Previously Completed but Expired)</vt:lpstr>
      <vt:lpstr>Outstanding Courses (In Progress or Not Started)</vt:lpstr>
      <vt:lpstr>TRIUMF New Website</vt:lpstr>
      <vt:lpstr>TRIUMF New Website</vt:lpstr>
      <vt:lpstr>TRIUMF New Website</vt:lpstr>
      <vt:lpstr>PowerPoint Presentation</vt:lpstr>
      <vt:lpstr>PowerPoint Presentation</vt:lpstr>
      <vt:lpstr>PowerPoint Presentation</vt:lpstr>
      <vt:lpstr>Round Table</vt:lpstr>
      <vt:lpstr>Physical Sciences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Oliver Stelzer-Chilton</dc:creator>
  <cp:lastModifiedBy>Oliver Stelzer</cp:lastModifiedBy>
  <cp:revision>2348</cp:revision>
  <cp:lastPrinted>2024-06-13T18:59:23Z</cp:lastPrinted>
  <dcterms:created xsi:type="dcterms:W3CDTF">2018-01-29T04:01:54Z</dcterms:created>
  <dcterms:modified xsi:type="dcterms:W3CDTF">2025-02-13T19:40:46Z</dcterms:modified>
</cp:coreProperties>
</file>