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9"/>
  </p:notesMasterIdLst>
  <p:handoutMasterIdLst>
    <p:handoutMasterId r:id="rId10"/>
  </p:handoutMasterIdLst>
  <p:sldIdLst>
    <p:sldId id="304" r:id="rId2"/>
    <p:sldId id="2085" r:id="rId3"/>
    <p:sldId id="305" r:id="rId4"/>
    <p:sldId id="2086" r:id="rId5"/>
    <p:sldId id="318" r:id="rId6"/>
    <p:sldId id="309" r:id="rId7"/>
    <p:sldId id="31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9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03"/>
    <p:restoredTop sz="94675"/>
  </p:normalViewPr>
  <p:slideViewPr>
    <p:cSldViewPr snapToGrid="0" snapToObjects="1">
      <p:cViewPr>
        <p:scale>
          <a:sx n="109" d="100"/>
          <a:sy n="109" d="100"/>
        </p:scale>
        <p:origin x="8" y="304"/>
      </p:cViewPr>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5/9/25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5/9/25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A6A82-C43D-0E45-8BBC-3BA89641B414}" type="slidenum">
              <a:rPr lang="en-US" smtClean="0"/>
              <a:t>3</a:t>
            </a:fld>
            <a:endParaRPr lang="en-US" dirty="0"/>
          </a:p>
        </p:txBody>
      </p:sp>
    </p:spTree>
    <p:extLst>
      <p:ext uri="{BB962C8B-B14F-4D97-AF65-F5344CB8AC3E}">
        <p14:creationId xmlns:p14="http://schemas.microsoft.com/office/powerpoint/2010/main" val="1064521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2025-05-09</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dirty="0"/>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B0F0"/>
              </a:buClr>
              <a:buFont typeface="Wingdings" charset="2"/>
              <a:buChar char="§"/>
              <a:defRPr sz="3200" b="0" i="0">
                <a:solidFill>
                  <a:schemeClr val="tx1"/>
                </a:solidFill>
                <a:latin typeface="Arial" charset="0"/>
                <a:ea typeface="Arial" charset="0"/>
                <a:cs typeface="Arial" charset="0"/>
              </a:defRPr>
            </a:lvl1pPr>
            <a:lvl2pPr marL="685800" indent="-228600">
              <a:buClr>
                <a:srgbClr val="00B0F0"/>
              </a:buClr>
              <a:buFont typeface="Wingdings" charset="2"/>
              <a:buChar char="§"/>
              <a:defRPr sz="3200" b="0" i="0">
                <a:solidFill>
                  <a:schemeClr val="tx1"/>
                </a:solidFill>
                <a:latin typeface="Arial" charset="0"/>
                <a:ea typeface="Arial" charset="0"/>
                <a:cs typeface="Arial" charset="0"/>
              </a:defRPr>
            </a:lvl2pPr>
            <a:lvl3pPr marL="1143000" indent="-228600">
              <a:buClr>
                <a:srgbClr val="00B0F0"/>
              </a:buClr>
              <a:buFont typeface="Wingdings" charset="2"/>
              <a:buChar char="§"/>
              <a:defRPr sz="3200" b="0" i="0">
                <a:solidFill>
                  <a:schemeClr val="tx1"/>
                </a:solidFill>
                <a:latin typeface="Arial" charset="0"/>
                <a:ea typeface="Arial" charset="0"/>
                <a:cs typeface="Arial" charset="0"/>
              </a:defRPr>
            </a:lvl3pPr>
            <a:lvl4pPr marL="1600200" indent="-228600">
              <a:buClr>
                <a:srgbClr val="00B0F0"/>
              </a:buClr>
              <a:buFont typeface="Wingdings" charset="2"/>
              <a:buChar char="§"/>
              <a:defRPr sz="3200" b="0" i="0">
                <a:solidFill>
                  <a:schemeClr val="tx1"/>
                </a:solidFill>
                <a:latin typeface="Arial" charset="0"/>
                <a:ea typeface="Arial" charset="0"/>
                <a:cs typeface="Arial" charset="0"/>
              </a:defRPr>
            </a:lvl4pPr>
            <a:lvl5pPr marL="2057400" indent="-228600">
              <a:buClr>
                <a:srgbClr val="00B0F0"/>
              </a:buClr>
              <a:buFont typeface="Wingdings"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dirty="0"/>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2025-05-09</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B0F0"/>
              </a:buClr>
              <a:buFont typeface="Wingdings" pitchFamily="2" charset="2"/>
              <a:buChar char="§"/>
              <a:defRPr sz="3200" b="0" i="0">
                <a:solidFill>
                  <a:schemeClr val="tx1"/>
                </a:solidFill>
                <a:latin typeface="Arial" charset="0"/>
                <a:ea typeface="Arial" charset="0"/>
                <a:cs typeface="Arial" charset="0"/>
              </a:defRPr>
            </a:lvl1pPr>
            <a:lvl2pPr marL="685800" indent="-228600">
              <a:buClr>
                <a:srgbClr val="00B0F0"/>
              </a:buClr>
              <a:buFont typeface="Wingdings" pitchFamily="2" charset="2"/>
              <a:buChar char="§"/>
              <a:defRPr sz="3200" b="0" i="0">
                <a:solidFill>
                  <a:schemeClr val="tx1"/>
                </a:solidFill>
                <a:latin typeface="Arial" charset="0"/>
                <a:ea typeface="Arial" charset="0"/>
                <a:cs typeface="Arial" charset="0"/>
              </a:defRPr>
            </a:lvl2pPr>
            <a:lvl3pPr marL="1143000" indent="-228600">
              <a:buClr>
                <a:srgbClr val="00B0F0"/>
              </a:buClr>
              <a:buFont typeface="Wingdings" pitchFamily="2" charset="2"/>
              <a:buChar char="§"/>
              <a:defRPr sz="3200" b="0" i="0">
                <a:solidFill>
                  <a:schemeClr val="tx1"/>
                </a:solidFill>
                <a:latin typeface="Arial" charset="0"/>
                <a:ea typeface="Arial" charset="0"/>
                <a:cs typeface="Arial" charset="0"/>
              </a:defRPr>
            </a:lvl3pPr>
            <a:lvl4pPr marL="1600200" indent="-228600">
              <a:buClr>
                <a:srgbClr val="00B0F0"/>
              </a:buClr>
              <a:buFont typeface="Wingdings" pitchFamily="2" charset="2"/>
              <a:buChar char="§"/>
              <a:defRPr sz="3200" b="0" i="0">
                <a:solidFill>
                  <a:schemeClr val="tx1"/>
                </a:solidFill>
                <a:latin typeface="Arial" charset="0"/>
                <a:ea typeface="Arial" charset="0"/>
                <a:cs typeface="Arial" charset="0"/>
              </a:defRPr>
            </a:lvl4pPr>
            <a:lvl5pPr marL="2057400" indent="-228600">
              <a:buClr>
                <a:srgbClr val="00B0F0"/>
              </a:buClr>
              <a:buFont typeface="Wingdings" pitchFamily="2"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lennarz@triumf.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indico.triumf.ca/event/742/overview"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ogo with black text&#10;&#10;Description automatically generated">
            <a:extLst>
              <a:ext uri="{FF2B5EF4-FFF2-40B4-BE49-F238E27FC236}">
                <a16:creationId xmlns:a16="http://schemas.microsoft.com/office/drawing/2014/main" id="{256965BE-E9C9-80A2-139B-2AA609FB201C}"/>
              </a:ext>
            </a:extLst>
          </p:cNvPr>
          <p:cNvPicPr>
            <a:picLocks noChangeAspect="1"/>
          </p:cNvPicPr>
          <p:nvPr/>
        </p:nvPicPr>
        <p:blipFill>
          <a:blip r:embed="rId2"/>
          <a:stretch>
            <a:fillRect/>
          </a:stretch>
        </p:blipFill>
        <p:spPr>
          <a:xfrm>
            <a:off x="3896151" y="1206346"/>
            <a:ext cx="4803356" cy="4655371"/>
          </a:xfrm>
          <a:prstGeom prst="rect">
            <a:avLst/>
          </a:prstGeom>
        </p:spPr>
      </p:pic>
      <p:sp>
        <p:nvSpPr>
          <p:cNvPr id="5" name="Title 1">
            <a:extLst>
              <a:ext uri="{FF2B5EF4-FFF2-40B4-BE49-F238E27FC236}">
                <a16:creationId xmlns:a16="http://schemas.microsoft.com/office/drawing/2014/main" id="{D67BA63E-75A6-7CDA-DC09-A7C2050E35D1}"/>
              </a:ext>
            </a:extLst>
          </p:cNvPr>
          <p:cNvSpPr txBox="1">
            <a:spLocks/>
          </p:cNvSpPr>
          <p:nvPr/>
        </p:nvSpPr>
        <p:spPr>
          <a:xfrm>
            <a:off x="1451815" y="996283"/>
            <a:ext cx="9692028" cy="2082023"/>
          </a:xfrm>
          <a:prstGeom prst="rect">
            <a:avLst/>
          </a:prstGeom>
        </p:spPr>
        <p:txBody>
          <a:bodyPr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pPr algn="ctr"/>
            <a:r>
              <a:rPr lang="en-US" sz="3000" dirty="0">
                <a:solidFill>
                  <a:schemeClr val="accent3">
                    <a:lumMod val="50000"/>
                  </a:schemeClr>
                </a:solidFill>
              </a:rPr>
              <a:t>Welcome to the </a:t>
            </a:r>
            <a:r>
              <a:rPr lang="en-US" sz="3000" dirty="0" err="1">
                <a:solidFill>
                  <a:schemeClr val="accent3">
                    <a:lumMod val="50000"/>
                  </a:schemeClr>
                </a:solidFill>
              </a:rPr>
              <a:t>BeEST</a:t>
            </a:r>
            <a:r>
              <a:rPr lang="en-US" sz="3000" dirty="0">
                <a:solidFill>
                  <a:schemeClr val="accent3">
                    <a:lumMod val="50000"/>
                  </a:schemeClr>
                </a:solidFill>
              </a:rPr>
              <a:t> Collaboration Meeting</a:t>
            </a:r>
          </a:p>
        </p:txBody>
      </p:sp>
      <p:sp>
        <p:nvSpPr>
          <p:cNvPr id="11" name="TextBox 10">
            <a:extLst>
              <a:ext uri="{FF2B5EF4-FFF2-40B4-BE49-F238E27FC236}">
                <a16:creationId xmlns:a16="http://schemas.microsoft.com/office/drawing/2014/main" id="{FFB14BFF-B254-2173-BA34-82096C4AC975}"/>
              </a:ext>
            </a:extLst>
          </p:cNvPr>
          <p:cNvSpPr txBox="1"/>
          <p:nvPr/>
        </p:nvSpPr>
        <p:spPr>
          <a:xfrm>
            <a:off x="4925005" y="6163524"/>
            <a:ext cx="2531462" cy="369332"/>
          </a:xfrm>
          <a:prstGeom prst="rect">
            <a:avLst/>
          </a:prstGeom>
          <a:noFill/>
        </p:spPr>
        <p:txBody>
          <a:bodyPr wrap="none" rtlCol="0">
            <a:spAutoFit/>
          </a:bodyPr>
          <a:lstStyle/>
          <a:p>
            <a:r>
              <a:rPr lang="en-US" dirty="0"/>
              <a:t>TRIUMF – May 13 - 15</a:t>
            </a:r>
          </a:p>
        </p:txBody>
      </p:sp>
    </p:spTree>
    <p:extLst>
      <p:ext uri="{BB962C8B-B14F-4D97-AF65-F5344CB8AC3E}">
        <p14:creationId xmlns:p14="http://schemas.microsoft.com/office/powerpoint/2010/main" val="18776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dirty="0">
                <a:solidFill>
                  <a:srgbClr val="45454A"/>
                </a:solidFill>
                <a:latin typeface="Helvetica Neue"/>
              </a:rPr>
              <a:t>TRIUMF is located on the </a:t>
            </a:r>
            <a:r>
              <a:rPr lang="en-US" sz="1940" i="1" dirty="0">
                <a:solidFill>
                  <a:srgbClr val="00B0F0"/>
                </a:solidFill>
                <a:latin typeface="Helvetica Neue"/>
              </a:rPr>
              <a:t>traditional, ancestral, and unceded territory of </a:t>
            </a:r>
            <a:r>
              <a:rPr lang="en-US" sz="1940" i="1" dirty="0" err="1">
                <a:solidFill>
                  <a:srgbClr val="00B0F0"/>
                </a:solidFill>
                <a:latin typeface="Helvetica Neue"/>
              </a:rPr>
              <a:t>thexʷməθkʷəy̓əm</a:t>
            </a:r>
            <a:r>
              <a:rPr lang="en-US" sz="1940" i="1" dirty="0">
                <a:solidFill>
                  <a:srgbClr val="00B0F0"/>
                </a:solidFill>
                <a:latin typeface="Helvetica Neue"/>
              </a:rPr>
              <a:t> (Musqueam) people</a:t>
            </a:r>
            <a:r>
              <a:rPr lang="en-US" sz="1940" i="1" dirty="0">
                <a:solidFill>
                  <a:srgbClr val="45454A"/>
                </a:solidFill>
                <a:latin typeface="Helvetica Neue"/>
              </a:rPr>
              <a:t>, who for millennia have passed on their culture, history, and traditions from one generation to the next on this site.</a:t>
            </a:r>
          </a:p>
          <a:p>
            <a:pPr algn="l" fontAlgn="base"/>
            <a:br>
              <a:rPr lang="en-US" sz="1940" i="1" dirty="0">
                <a:solidFill>
                  <a:srgbClr val="45454A"/>
                </a:solidFill>
                <a:latin typeface="Helvetica Neue"/>
              </a:rPr>
            </a:br>
            <a:r>
              <a:rPr lang="en-US" sz="1940" i="1" dirty="0">
                <a:solidFill>
                  <a:srgbClr val="45454A"/>
                </a:solidFill>
                <a:latin typeface="Helvetica Neue"/>
              </a:rPr>
              <a:t>TRIUMF’s home has always been </a:t>
            </a:r>
            <a:r>
              <a:rPr lang="en-US" sz="1940" i="1" dirty="0">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mc:AlternateContent xmlns:mc="http://schemas.openxmlformats.org/markup-compatibility/2006" xmlns:p14="http://schemas.microsoft.com/office/powerpoint/2010/main">
    <mc:Choice Requires="p14">
      <p:transition spd="slow" p14:dur="2000" advTm="23173"/>
    </mc:Choice>
    <mc:Fallback xmlns="">
      <p:transition spd="slow" advTm="231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39" y="411276"/>
            <a:ext cx="8953827" cy="650329"/>
          </a:xfrm>
        </p:spPr>
        <p:txBody>
          <a:bodyPr>
            <a:normAutofit/>
          </a:bodyPr>
          <a:lstStyle/>
          <a:p>
            <a:r>
              <a:rPr lang="en-US" sz="2400" dirty="0"/>
              <a:t>Code of Conduct</a:t>
            </a:r>
          </a:p>
        </p:txBody>
      </p:sp>
      <p:sp>
        <p:nvSpPr>
          <p:cNvPr id="4" name="TextBox 3">
            <a:extLst>
              <a:ext uri="{FF2B5EF4-FFF2-40B4-BE49-F238E27FC236}">
                <a16:creationId xmlns:a16="http://schemas.microsoft.com/office/drawing/2014/main" id="{191303B4-2406-E22A-7A35-ADFDB519D6CB}"/>
              </a:ext>
            </a:extLst>
          </p:cNvPr>
          <p:cNvSpPr txBox="1"/>
          <p:nvPr/>
        </p:nvSpPr>
        <p:spPr>
          <a:xfrm>
            <a:off x="347839" y="907682"/>
            <a:ext cx="11143945" cy="2638706"/>
          </a:xfrm>
          <a:prstGeom prst="rect">
            <a:avLst/>
          </a:prstGeom>
        </p:spPr>
        <p:txBody>
          <a:bodyPr vert="horz" lIns="91440" tIns="45720" rIns="91440" bIns="45720" rtlCol="0">
            <a:noAutofit/>
          </a:bodyPr>
          <a:lstStyle/>
          <a:p>
            <a:pPr marL="285750" indent="-285750" algn="l" rtl="0">
              <a:lnSpc>
                <a:spcPct val="90000"/>
              </a:lnSpc>
              <a:spcAft>
                <a:spcPts val="600"/>
              </a:spcAft>
              <a:buClr>
                <a:srgbClr val="00B0F0"/>
              </a:buClr>
              <a:buFont typeface="Courier New" panose="02070309020205020404" pitchFamily="49" charset="0"/>
              <a:buChar char="o"/>
            </a:pPr>
            <a:r>
              <a:rPr lang="en-CA" dirty="0">
                <a:effectLst/>
                <a:latin typeface="Arial" panose="020B0604020202020204" pitchFamily="34" charset="0"/>
                <a:cs typeface="Arial" panose="020B0604020202020204" pitchFamily="34" charset="0"/>
              </a:rPr>
              <a:t>For the </a:t>
            </a:r>
            <a:r>
              <a:rPr lang="en-CA" dirty="0" err="1">
                <a:effectLst/>
                <a:latin typeface="Arial" panose="020B0604020202020204" pitchFamily="34" charset="0"/>
                <a:cs typeface="Arial" panose="020B0604020202020204" pitchFamily="34" charset="0"/>
              </a:rPr>
              <a:t>BeEST</a:t>
            </a:r>
            <a:r>
              <a:rPr lang="en-CA" dirty="0">
                <a:effectLst/>
                <a:latin typeface="Arial" panose="020B0604020202020204" pitchFamily="34" charset="0"/>
                <a:cs typeface="Arial" panose="020B0604020202020204" pitchFamily="34" charset="0"/>
              </a:rPr>
              <a:t> collaboration meeting at TRIUMF we are adopting the code of conduct of our hosting institution. By registering for this meeting all participants agree to abide by this code of conduct. Behaviour that violates our code of conduct will not be tolerated and under given circumstances can have the consequence of revoking the privilege to participate in the </a:t>
            </a:r>
            <a:r>
              <a:rPr lang="en-CA" dirty="0" err="1">
                <a:effectLst/>
                <a:latin typeface="Arial" panose="020B0604020202020204" pitchFamily="34" charset="0"/>
                <a:cs typeface="Arial" panose="020B0604020202020204" pitchFamily="34" charset="0"/>
              </a:rPr>
              <a:t>BeEST</a:t>
            </a:r>
            <a:r>
              <a:rPr lang="en-CA" dirty="0">
                <a:effectLst/>
                <a:latin typeface="Arial" panose="020B0604020202020204" pitchFamily="34" charset="0"/>
                <a:cs typeface="Arial" panose="020B0604020202020204" pitchFamily="34" charset="0"/>
              </a:rPr>
              <a:t> collaboration meeting.</a:t>
            </a:r>
          </a:p>
          <a:p>
            <a:pPr algn="l" rtl="0">
              <a:lnSpc>
                <a:spcPct val="90000"/>
              </a:lnSpc>
              <a:spcAft>
                <a:spcPts val="600"/>
              </a:spcAft>
              <a:buClr>
                <a:srgbClr val="00B0F0"/>
              </a:buClr>
            </a:pPr>
            <a:endParaRPr lang="en-US" kern="1200" dirty="0">
              <a:solidFill>
                <a:schemeClr val="tx1"/>
              </a:solidFill>
              <a:latin typeface="Arial" panose="020B0604020202020204" pitchFamily="34" charset="0"/>
              <a:cs typeface="Arial" panose="020B0604020202020204" pitchFamily="34" charset="0"/>
            </a:endParaRPr>
          </a:p>
          <a:p>
            <a:pPr marL="285750" indent="-285750" algn="l" rtl="0">
              <a:lnSpc>
                <a:spcPct val="90000"/>
              </a:lnSpc>
              <a:spcAft>
                <a:spcPts val="600"/>
              </a:spcAft>
              <a:buClr>
                <a:srgbClr val="00B0F0"/>
              </a:buClr>
              <a:buFont typeface="Courier New" panose="02070309020205020404" pitchFamily="49" charset="0"/>
              <a:buChar char="o"/>
            </a:pPr>
            <a:r>
              <a:rPr lang="en-US" kern="1200" dirty="0">
                <a:solidFill>
                  <a:schemeClr val="tx1"/>
                </a:solidFill>
                <a:latin typeface="Arial" panose="020B0604020202020204" pitchFamily="34" charset="0"/>
                <a:cs typeface="Arial" panose="020B0604020202020204" pitchFamily="34" charset="0"/>
              </a:rPr>
              <a:t>“In line with our core values of Equity and Inclusion, we are committed to providing a safe and inclusive environment that fosters the exchange of scientific ideas, encourages open and respectful dialogue, and is free of harassment and discrimination. We respect each other, take care of each other, and support the success of all.</a:t>
            </a:r>
          </a:p>
        </p:txBody>
      </p:sp>
      <p:sp>
        <p:nvSpPr>
          <p:cNvPr id="5" name="TextBox 4">
            <a:extLst>
              <a:ext uri="{FF2B5EF4-FFF2-40B4-BE49-F238E27FC236}">
                <a16:creationId xmlns:a16="http://schemas.microsoft.com/office/drawing/2014/main" id="{BB15CDEA-9185-6256-92E9-3FB3823D3EB8}"/>
              </a:ext>
            </a:extLst>
          </p:cNvPr>
          <p:cNvSpPr txBox="1"/>
          <p:nvPr/>
        </p:nvSpPr>
        <p:spPr>
          <a:xfrm>
            <a:off x="347839" y="3682312"/>
            <a:ext cx="11332303" cy="2911566"/>
          </a:xfrm>
          <a:prstGeom prst="rect">
            <a:avLst/>
          </a:prstGeom>
          <a:noFill/>
        </p:spPr>
        <p:txBody>
          <a:bodyPr wrap="square">
            <a:spAutoFit/>
          </a:bodyPr>
          <a:lstStyle/>
          <a:p>
            <a:pPr marL="285750" indent="-285750" algn="l" rtl="0">
              <a:lnSpc>
                <a:spcPct val="90000"/>
              </a:lnSpc>
              <a:spcAft>
                <a:spcPts val="600"/>
              </a:spcAft>
              <a:buClr>
                <a:srgbClr val="00B0F0"/>
              </a:buClr>
              <a:buFont typeface="Courier New" panose="02070309020205020404" pitchFamily="49" charset="0"/>
              <a:buChar char="o"/>
            </a:pPr>
            <a:r>
              <a:rPr lang="en-US" kern="1200" dirty="0">
                <a:solidFill>
                  <a:schemeClr val="tx1"/>
                </a:solidFill>
                <a:latin typeface="Arial" panose="020B0604020202020204" pitchFamily="34" charset="0"/>
                <a:ea typeface="+mn-ea"/>
                <a:cs typeface="Arial" panose="020B0604020202020204" pitchFamily="34" charset="0"/>
              </a:rPr>
              <a:t>We do not tolerate discrimination, harassment, or bullying. Conference participants have a right to belong and a responsibility to treat one another with respect. Acts of discrimination, harassment, or bullying will result in immediate action, and notification of appropriate authorities, if necessary. This includes, but is not limited to: sexual harassment, intimidation, threatening </a:t>
            </a:r>
            <a:r>
              <a:rPr lang="en-US" kern="1200" dirty="0" err="1">
                <a:solidFill>
                  <a:schemeClr val="tx1"/>
                </a:solidFill>
                <a:latin typeface="Arial" panose="020B0604020202020204" pitchFamily="34" charset="0"/>
                <a:ea typeface="+mn-ea"/>
                <a:cs typeface="Arial" panose="020B0604020202020204" pitchFamily="34" charset="0"/>
              </a:rPr>
              <a:t>behaviour</a:t>
            </a:r>
            <a:r>
              <a:rPr lang="en-US" kern="1200" dirty="0">
                <a:solidFill>
                  <a:schemeClr val="tx1"/>
                </a:solidFill>
                <a:latin typeface="Arial" panose="020B0604020202020204" pitchFamily="34" charset="0"/>
                <a:ea typeface="+mn-ea"/>
                <a:cs typeface="Arial" panose="020B0604020202020204" pitchFamily="34" charset="0"/>
              </a:rPr>
              <a:t>, sustained disruption, use of offensive or demeaning language including unwelcome or offensive jokes, unwanted photography, screenshots or recording without consent, engaging in biased, demeaning, or hostile commentary based on individual characteristics such as age, race, ethnicity, sex, sexual orientation, gender identity or expression, marital status, nationality, political affiliation, ability status, educational background, or any other characteristic protected by law.”</a:t>
            </a:r>
          </a:p>
          <a:p>
            <a:pPr marL="285750" indent="-285750">
              <a:lnSpc>
                <a:spcPct val="90000"/>
              </a:lnSpc>
              <a:spcAft>
                <a:spcPts val="600"/>
              </a:spcAft>
              <a:buClr>
                <a:srgbClr val="00B0F0"/>
              </a:buClr>
              <a:buFont typeface="Courier New" panose="02070309020205020404" pitchFamily="49" charset="0"/>
              <a:buChar char="o"/>
            </a:pPr>
            <a:r>
              <a:rPr lang="en-CA" sz="1800" dirty="0">
                <a:effectLst/>
              </a:rPr>
              <a:t>If you believe that you have been subject to or have witnessed behavior that violates this code of conduct, please report it immediately to the organizers (</a:t>
            </a:r>
            <a:r>
              <a:rPr lang="en-CA" sz="1800" dirty="0">
                <a:effectLst/>
                <a:hlinkClick r:id="rId3"/>
              </a:rPr>
              <a:t>lennarz@triumf.ca</a:t>
            </a:r>
            <a:r>
              <a:rPr lang="en-CA" sz="1800" dirty="0">
                <a:effectLst/>
              </a:rPr>
              <a:t>)</a:t>
            </a:r>
            <a:endParaRPr lang="en-US" sz="1800" dirty="0"/>
          </a:p>
        </p:txBody>
      </p:sp>
    </p:spTree>
    <p:extLst>
      <p:ext uri="{BB962C8B-B14F-4D97-AF65-F5344CB8AC3E}">
        <p14:creationId xmlns:p14="http://schemas.microsoft.com/office/powerpoint/2010/main" val="194104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0476-E803-C517-FEC5-148A99532C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AD133-90AD-CF5A-A1A6-E67515CF0BE6}"/>
              </a:ext>
            </a:extLst>
          </p:cNvPr>
          <p:cNvSpPr>
            <a:spLocks noGrp="1"/>
          </p:cNvSpPr>
          <p:nvPr>
            <p:ph sz="half" idx="2"/>
          </p:nvPr>
        </p:nvSpPr>
        <p:spPr>
          <a:xfrm>
            <a:off x="503778" y="1369628"/>
            <a:ext cx="10914811" cy="4972573"/>
          </a:xfrm>
        </p:spPr>
        <p:txBody>
          <a:bodyPr/>
          <a:lstStyle/>
          <a:p>
            <a:r>
              <a:rPr lang="en-US" sz="2400" dirty="0"/>
              <a:t>Schedule is available on the indico page:</a:t>
            </a:r>
          </a:p>
          <a:p>
            <a:pPr marL="0" indent="0">
              <a:buNone/>
            </a:pPr>
            <a:r>
              <a:rPr lang="en-US" sz="2400" dirty="0">
                <a:hlinkClick r:id="rId2"/>
              </a:rPr>
              <a:t>https://indico.triumf.ca/event/742/overview</a:t>
            </a:r>
            <a:endParaRPr lang="en-US" sz="2400" dirty="0"/>
          </a:p>
          <a:p>
            <a:pPr marL="0" indent="0">
              <a:buNone/>
            </a:pPr>
            <a:endParaRPr lang="en-US" sz="2400" dirty="0"/>
          </a:p>
          <a:p>
            <a:r>
              <a:rPr lang="en-US" sz="2400" dirty="0"/>
              <a:t>Review instructions for speakers on the indico page; “how to upload your talks”</a:t>
            </a:r>
          </a:p>
          <a:p>
            <a:r>
              <a:rPr lang="en-US" sz="2400" dirty="0"/>
              <a:t>Please upload your talk in advance</a:t>
            </a:r>
          </a:p>
          <a:p>
            <a:r>
              <a:rPr lang="en-US" sz="2400" dirty="0"/>
              <a:t>All talks shared on zoom with online participants</a:t>
            </a:r>
          </a:p>
          <a:p>
            <a:r>
              <a:rPr lang="en-US" sz="2400" dirty="0"/>
              <a:t>Use microphone for questions in the room</a:t>
            </a:r>
          </a:p>
          <a:p>
            <a:r>
              <a:rPr lang="en-US" sz="2400" dirty="0"/>
              <a:t>For online questions, please raise your hand or post your question in the chat</a:t>
            </a:r>
          </a:p>
          <a:p>
            <a:endParaRPr lang="en-US" sz="2400" dirty="0"/>
          </a:p>
          <a:p>
            <a:pPr marL="0" indent="0">
              <a:buNone/>
            </a:pPr>
            <a:endParaRPr lang="en-US" sz="2400" dirty="0"/>
          </a:p>
        </p:txBody>
      </p:sp>
      <p:sp>
        <p:nvSpPr>
          <p:cNvPr id="7" name="Title 1">
            <a:extLst>
              <a:ext uri="{FF2B5EF4-FFF2-40B4-BE49-F238E27FC236}">
                <a16:creationId xmlns:a16="http://schemas.microsoft.com/office/drawing/2014/main" id="{58590403-AC1B-4787-A042-92FCD188823A}"/>
              </a:ext>
            </a:extLst>
          </p:cNvPr>
          <p:cNvSpPr>
            <a:spLocks noGrp="1"/>
          </p:cNvSpPr>
          <p:nvPr>
            <p:ph type="title"/>
          </p:nvPr>
        </p:nvSpPr>
        <p:spPr>
          <a:xfrm>
            <a:off x="773410" y="732551"/>
            <a:ext cx="10064407" cy="637077"/>
          </a:xfrm>
        </p:spPr>
        <p:txBody>
          <a:bodyPr>
            <a:normAutofit/>
          </a:bodyPr>
          <a:lstStyle/>
          <a:p>
            <a:r>
              <a:rPr lang="en-US" sz="2400" dirty="0">
                <a:solidFill>
                  <a:srgbClr val="00B0F0"/>
                </a:solidFill>
              </a:rPr>
              <a:t>Program &amp; Presentations</a:t>
            </a:r>
          </a:p>
        </p:txBody>
      </p:sp>
    </p:spTree>
    <p:extLst>
      <p:ext uri="{BB962C8B-B14F-4D97-AF65-F5344CB8AC3E}">
        <p14:creationId xmlns:p14="http://schemas.microsoft.com/office/powerpoint/2010/main" val="300698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FBFF5-A82F-DEB6-0516-165A34F38E55}"/>
              </a:ext>
            </a:extLst>
          </p:cNvPr>
          <p:cNvSpPr txBox="1"/>
          <p:nvPr/>
        </p:nvSpPr>
        <p:spPr>
          <a:xfrm>
            <a:off x="275798" y="549012"/>
            <a:ext cx="5421292" cy="461665"/>
          </a:xfrm>
          <a:prstGeom prst="rect">
            <a:avLst/>
          </a:prstGeom>
          <a:noFill/>
        </p:spPr>
        <p:txBody>
          <a:bodyPr wrap="none" rtlCol="0">
            <a:spAutoFit/>
          </a:bodyPr>
          <a:lstStyle/>
          <a:p>
            <a:r>
              <a:rPr lang="en-US" sz="2400" b="1" dirty="0">
                <a:solidFill>
                  <a:srgbClr val="00A9FF"/>
                </a:solidFill>
              </a:rPr>
              <a:t>TRIUMF Tour &amp; Collaboration Photo</a:t>
            </a:r>
          </a:p>
        </p:txBody>
      </p:sp>
      <p:sp>
        <p:nvSpPr>
          <p:cNvPr id="4" name="TextBox 3">
            <a:extLst>
              <a:ext uri="{FF2B5EF4-FFF2-40B4-BE49-F238E27FC236}">
                <a16:creationId xmlns:a16="http://schemas.microsoft.com/office/drawing/2014/main" id="{482B8275-4881-F60E-6CCF-A5506C058994}"/>
              </a:ext>
            </a:extLst>
          </p:cNvPr>
          <p:cNvSpPr txBox="1"/>
          <p:nvPr/>
        </p:nvSpPr>
        <p:spPr>
          <a:xfrm>
            <a:off x="1672119" y="4650606"/>
            <a:ext cx="5791970" cy="1323439"/>
          </a:xfrm>
          <a:prstGeom prst="rect">
            <a:avLst/>
          </a:prstGeom>
          <a:noFill/>
        </p:spPr>
        <p:txBody>
          <a:bodyPr wrap="square" rtlCol="0">
            <a:spAutoFit/>
          </a:bodyPr>
          <a:lstStyle/>
          <a:p>
            <a:pPr marL="342900" indent="-342900">
              <a:buClr>
                <a:srgbClr val="00B0F0"/>
              </a:buClr>
              <a:buFont typeface="Courier New" panose="02070309020205020404" pitchFamily="49" charset="0"/>
              <a:buChar char="o"/>
            </a:pPr>
            <a:r>
              <a:rPr lang="en-US" sz="2000" b="1" dirty="0">
                <a:latin typeface="Arial" panose="020B0604020202020204" pitchFamily="34" charset="0"/>
                <a:cs typeface="Arial" panose="020B0604020202020204" pitchFamily="34" charset="0"/>
              </a:rPr>
              <a:t> When? </a:t>
            </a:r>
            <a:r>
              <a:rPr lang="en-US" sz="2000" dirty="0">
                <a:latin typeface="Arial" panose="020B0604020202020204" pitchFamily="34" charset="0"/>
                <a:cs typeface="Arial" panose="020B0604020202020204" pitchFamily="34" charset="0"/>
              </a:rPr>
              <a:t>– Today (Tuesday, May 13), end of tour ~1PM</a:t>
            </a:r>
          </a:p>
          <a:p>
            <a:pPr marL="342900" indent="-342900">
              <a:buClr>
                <a:srgbClr val="00B0F0"/>
              </a:buCl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Clr>
                <a:srgbClr val="00B0F0"/>
              </a:buClr>
              <a:buFont typeface="Courier New" panose="02070309020205020404" pitchFamily="49" charset="0"/>
              <a:buChar char="o"/>
            </a:pPr>
            <a:r>
              <a:rPr lang="en-US" sz="2000" b="1" dirty="0">
                <a:latin typeface="Arial" panose="020B0604020202020204" pitchFamily="34" charset="0"/>
                <a:cs typeface="Arial" panose="020B0604020202020204" pitchFamily="34" charset="0"/>
              </a:rPr>
              <a:t> Where? </a:t>
            </a:r>
            <a:r>
              <a:rPr lang="en-US" sz="2000" dirty="0">
                <a:latin typeface="Arial" panose="020B0604020202020204" pitchFamily="34" charset="0"/>
                <a:cs typeface="Arial" panose="020B0604020202020204" pitchFamily="34" charset="0"/>
              </a:rPr>
              <a:t>– On top of the cyclotron</a:t>
            </a:r>
          </a:p>
        </p:txBody>
      </p:sp>
      <p:sp>
        <p:nvSpPr>
          <p:cNvPr id="5" name="TextBox 4">
            <a:extLst>
              <a:ext uri="{FF2B5EF4-FFF2-40B4-BE49-F238E27FC236}">
                <a16:creationId xmlns:a16="http://schemas.microsoft.com/office/drawing/2014/main" id="{E0D4E30A-63C1-0F6F-5976-C0C99B34C242}"/>
              </a:ext>
            </a:extLst>
          </p:cNvPr>
          <p:cNvSpPr txBox="1"/>
          <p:nvPr/>
        </p:nvSpPr>
        <p:spPr>
          <a:xfrm>
            <a:off x="1672119" y="3861487"/>
            <a:ext cx="997389" cy="400110"/>
          </a:xfrm>
          <a:prstGeom prst="rect">
            <a:avLst/>
          </a:prstGeom>
          <a:noFill/>
        </p:spPr>
        <p:txBody>
          <a:bodyPr wrap="none" rtlCol="0">
            <a:spAutoFit/>
          </a:bodyPr>
          <a:lstStyle/>
          <a:p>
            <a:pPr>
              <a:buClr>
                <a:srgbClr val="00B0F0"/>
              </a:buClr>
            </a:pPr>
            <a:r>
              <a:rPr lang="en-US" sz="2000" b="1" dirty="0">
                <a:latin typeface="Arial" panose="020B0604020202020204" pitchFamily="34" charset="0"/>
                <a:cs typeface="Arial" panose="020B0604020202020204" pitchFamily="34" charset="0"/>
              </a:rPr>
              <a:t>Photo:</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899C81-BCA2-5F53-AA62-A5EB359A3136}"/>
              </a:ext>
            </a:extLst>
          </p:cNvPr>
          <p:cNvSpPr txBox="1"/>
          <p:nvPr/>
        </p:nvSpPr>
        <p:spPr>
          <a:xfrm>
            <a:off x="1672119" y="1419085"/>
            <a:ext cx="1861600" cy="400110"/>
          </a:xfrm>
          <a:prstGeom prst="rect">
            <a:avLst/>
          </a:prstGeom>
          <a:noFill/>
        </p:spPr>
        <p:txBody>
          <a:bodyPr wrap="none" rtlCol="0">
            <a:spAutoFit/>
          </a:bodyPr>
          <a:lstStyle/>
          <a:p>
            <a:pPr>
              <a:buClr>
                <a:srgbClr val="00B0F0"/>
              </a:buClr>
            </a:pPr>
            <a:r>
              <a:rPr lang="en-US" sz="2000" b="1" dirty="0">
                <a:latin typeface="Arial" panose="020B0604020202020204" pitchFamily="34" charset="0"/>
                <a:cs typeface="Arial" panose="020B0604020202020204" pitchFamily="34" charset="0"/>
              </a:rPr>
              <a:t>TRIUMF Tour:</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7EE4D9-E229-222C-81E9-FCADFCAB8748}"/>
              </a:ext>
            </a:extLst>
          </p:cNvPr>
          <p:cNvSpPr txBox="1"/>
          <p:nvPr/>
        </p:nvSpPr>
        <p:spPr>
          <a:xfrm>
            <a:off x="1672119" y="2207394"/>
            <a:ext cx="5791970" cy="1015663"/>
          </a:xfrm>
          <a:prstGeom prst="rect">
            <a:avLst/>
          </a:prstGeom>
          <a:noFill/>
        </p:spPr>
        <p:txBody>
          <a:bodyPr wrap="none" rtlCol="0">
            <a:spAutoFit/>
          </a:bodyPr>
          <a:lstStyle/>
          <a:p>
            <a:pPr marL="342900" indent="-342900">
              <a:buClr>
                <a:srgbClr val="00B0F0"/>
              </a:buClr>
              <a:buFont typeface="Courier New" panose="02070309020205020404" pitchFamily="49" charset="0"/>
              <a:buChar char="o"/>
            </a:pPr>
            <a:r>
              <a:rPr lang="en-US" sz="2000" b="1" dirty="0">
                <a:latin typeface="Arial" panose="020B0604020202020204" pitchFamily="34" charset="0"/>
                <a:cs typeface="Arial" panose="020B0604020202020204" pitchFamily="34" charset="0"/>
              </a:rPr>
              <a:t> When? </a:t>
            </a:r>
            <a:r>
              <a:rPr lang="en-US" sz="2000" dirty="0">
                <a:latin typeface="Arial" panose="020B0604020202020204" pitchFamily="34" charset="0"/>
                <a:cs typeface="Arial" panose="020B0604020202020204" pitchFamily="34" charset="0"/>
              </a:rPr>
              <a:t>– Today (Tuesday, May 13), 11:30 am</a:t>
            </a:r>
          </a:p>
          <a:p>
            <a:pPr marL="342900" indent="-342900">
              <a:buClr>
                <a:srgbClr val="00B0F0"/>
              </a:buCl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Clr>
                <a:srgbClr val="00B0F0"/>
              </a:buClr>
              <a:buFont typeface="Courier New" panose="02070309020205020404" pitchFamily="49" charset="0"/>
              <a:buChar char="o"/>
            </a:pPr>
            <a:r>
              <a:rPr lang="en-US" sz="2000" b="1" dirty="0">
                <a:latin typeface="Arial" panose="020B0604020202020204" pitchFamily="34" charset="0"/>
                <a:cs typeface="Arial" panose="020B0604020202020204" pitchFamily="34" charset="0"/>
              </a:rPr>
              <a:t> Where? </a:t>
            </a:r>
            <a:r>
              <a:rPr lang="en-US" sz="2000" dirty="0">
                <a:latin typeface="Arial" panose="020B0604020202020204" pitchFamily="34" charset="0"/>
                <a:cs typeface="Arial" panose="020B0604020202020204" pitchFamily="34" charset="0"/>
              </a:rPr>
              <a:t>– Leave together from auditorium</a:t>
            </a:r>
          </a:p>
        </p:txBody>
      </p:sp>
      <p:pic>
        <p:nvPicPr>
          <p:cNvPr id="9" name="Graphic 8" descr="Camera with solid fill">
            <a:extLst>
              <a:ext uri="{FF2B5EF4-FFF2-40B4-BE49-F238E27FC236}">
                <a16:creationId xmlns:a16="http://schemas.microsoft.com/office/drawing/2014/main" id="{A3E02373-CCDD-11FF-FE6E-BC33D2A778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567" y="4555234"/>
            <a:ext cx="1453981" cy="1453981"/>
          </a:xfrm>
          <a:prstGeom prst="rect">
            <a:avLst/>
          </a:prstGeom>
        </p:spPr>
      </p:pic>
    </p:spTree>
    <p:extLst>
      <p:ext uri="{BB962C8B-B14F-4D97-AF65-F5344CB8AC3E}">
        <p14:creationId xmlns:p14="http://schemas.microsoft.com/office/powerpoint/2010/main" val="196527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8274" y="1323698"/>
            <a:ext cx="9346774" cy="3040252"/>
          </a:xfrm>
        </p:spPr>
        <p:txBody>
          <a:bodyPr/>
          <a:lstStyle/>
          <a:p>
            <a:pPr marL="0" indent="0">
              <a:buNone/>
            </a:pPr>
            <a:r>
              <a:rPr lang="en-US" sz="2000" b="1" dirty="0"/>
              <a:t>Coffee breaks &amp; lunches:</a:t>
            </a:r>
          </a:p>
          <a:p>
            <a:pPr>
              <a:buFont typeface="Courier New" panose="02070309020205020404" pitchFamily="49" charset="0"/>
              <a:buChar char="o"/>
            </a:pPr>
            <a:r>
              <a:rPr lang="en-US" sz="2000" dirty="0"/>
              <a:t>Coffee breaks just outside the auditorium</a:t>
            </a:r>
          </a:p>
          <a:p>
            <a:pPr>
              <a:buFont typeface="Courier New" panose="02070309020205020404" pitchFamily="49" charset="0"/>
              <a:buChar char="o"/>
            </a:pPr>
            <a:r>
              <a:rPr lang="en-US" sz="2000" dirty="0"/>
              <a:t>Lunches &amp; drinks for registered participants only, please!</a:t>
            </a:r>
          </a:p>
        </p:txBody>
      </p:sp>
      <p:sp>
        <p:nvSpPr>
          <p:cNvPr id="7" name="Title 1">
            <a:extLst>
              <a:ext uri="{FF2B5EF4-FFF2-40B4-BE49-F238E27FC236}">
                <a16:creationId xmlns:a16="http://schemas.microsoft.com/office/drawing/2014/main" id="{45DE8324-977B-F754-8EAB-BD5E2052F20C}"/>
              </a:ext>
            </a:extLst>
          </p:cNvPr>
          <p:cNvSpPr>
            <a:spLocks noGrp="1"/>
          </p:cNvSpPr>
          <p:nvPr>
            <p:ph type="title"/>
          </p:nvPr>
        </p:nvSpPr>
        <p:spPr>
          <a:xfrm>
            <a:off x="773410" y="300061"/>
            <a:ext cx="10064407" cy="637077"/>
          </a:xfrm>
        </p:spPr>
        <p:txBody>
          <a:bodyPr>
            <a:normAutofit/>
          </a:bodyPr>
          <a:lstStyle/>
          <a:p>
            <a:r>
              <a:rPr lang="en-US" sz="2400" dirty="0">
                <a:solidFill>
                  <a:srgbClr val="00B0F0"/>
                </a:solidFill>
              </a:rPr>
              <a:t>Meals</a:t>
            </a:r>
          </a:p>
        </p:txBody>
      </p:sp>
      <p:sp>
        <p:nvSpPr>
          <p:cNvPr id="9" name="TextBox 8">
            <a:extLst>
              <a:ext uri="{FF2B5EF4-FFF2-40B4-BE49-F238E27FC236}">
                <a16:creationId xmlns:a16="http://schemas.microsoft.com/office/drawing/2014/main" id="{7EB750AE-C5EC-4912-A7F4-545A1299A6DA}"/>
              </a:ext>
            </a:extLst>
          </p:cNvPr>
          <p:cNvSpPr txBox="1"/>
          <p:nvPr/>
        </p:nvSpPr>
        <p:spPr>
          <a:xfrm>
            <a:off x="398274" y="3244334"/>
            <a:ext cx="6098058" cy="400110"/>
          </a:xfrm>
          <a:prstGeom prst="rect">
            <a:avLst/>
          </a:prstGeom>
          <a:noFill/>
        </p:spPr>
        <p:txBody>
          <a:bodyPr wrap="square">
            <a:spAutoFit/>
          </a:bodyPr>
          <a:lstStyle/>
          <a:p>
            <a:pPr marL="0" indent="0">
              <a:buNone/>
            </a:pPr>
            <a:r>
              <a:rPr lang="en-US" sz="2000" b="1" dirty="0"/>
              <a:t>Collaboration Dinner:</a:t>
            </a:r>
          </a:p>
        </p:txBody>
      </p:sp>
      <p:pic>
        <p:nvPicPr>
          <p:cNvPr id="10" name="Content Placeholder 7" descr="A map of a city&#10;&#10;Description automatically generated">
            <a:extLst>
              <a:ext uri="{FF2B5EF4-FFF2-40B4-BE49-F238E27FC236}">
                <a16:creationId xmlns:a16="http://schemas.microsoft.com/office/drawing/2014/main" id="{738549AB-9F04-C202-9FE1-FCAD8FF60F81}"/>
              </a:ext>
            </a:extLst>
          </p:cNvPr>
          <p:cNvPicPr>
            <a:picLocks noChangeAspect="1"/>
          </p:cNvPicPr>
          <p:nvPr/>
        </p:nvPicPr>
        <p:blipFill>
          <a:blip r:embed="rId2"/>
          <a:stretch>
            <a:fillRect/>
          </a:stretch>
        </p:blipFill>
        <p:spPr>
          <a:xfrm>
            <a:off x="7513571" y="3913373"/>
            <a:ext cx="4543168" cy="2447051"/>
          </a:xfrm>
          <a:prstGeom prst="rect">
            <a:avLst/>
          </a:prstGeom>
        </p:spPr>
      </p:pic>
      <p:sp>
        <p:nvSpPr>
          <p:cNvPr id="14" name="TextBox 13">
            <a:extLst>
              <a:ext uri="{FF2B5EF4-FFF2-40B4-BE49-F238E27FC236}">
                <a16:creationId xmlns:a16="http://schemas.microsoft.com/office/drawing/2014/main" id="{61F16D93-7DA2-FF9E-2A30-22E8DB74C1ED}"/>
              </a:ext>
            </a:extLst>
          </p:cNvPr>
          <p:cNvSpPr txBox="1"/>
          <p:nvPr/>
        </p:nvSpPr>
        <p:spPr>
          <a:xfrm>
            <a:off x="398274" y="3994188"/>
            <a:ext cx="3650309" cy="2554545"/>
          </a:xfrm>
          <a:prstGeom prst="rect">
            <a:avLst/>
          </a:prstGeom>
          <a:noFill/>
        </p:spPr>
        <p:txBody>
          <a:bodyPr wrap="square">
            <a:spAutoFit/>
          </a:bodyPr>
          <a:lstStyle/>
          <a:p>
            <a:pPr marL="342900" indent="-342900">
              <a:buClr>
                <a:srgbClr val="00A9FF"/>
              </a:buClr>
              <a:buFont typeface="Courier New" panose="02070309020205020404" pitchFamily="49" charset="0"/>
              <a:buChar char="o"/>
            </a:pPr>
            <a:r>
              <a:rPr lang="en-US" sz="2000" dirty="0"/>
              <a:t>Please join us at 7pm this evening</a:t>
            </a:r>
          </a:p>
          <a:p>
            <a:pPr>
              <a:buClr>
                <a:srgbClr val="00A9FF"/>
              </a:buClr>
            </a:pPr>
            <a:endParaRPr lang="en-US" sz="2000" dirty="0"/>
          </a:p>
          <a:p>
            <a:pPr marL="342900" indent="-342900">
              <a:buClr>
                <a:srgbClr val="00A9FF"/>
              </a:buClr>
              <a:buFont typeface="Courier New" panose="02070309020205020404" pitchFamily="49" charset="0"/>
              <a:buChar char="o"/>
            </a:pPr>
            <a:r>
              <a:rPr lang="en-CA" sz="2000" dirty="0"/>
              <a:t>BEEST Ramen Restaurant</a:t>
            </a:r>
            <a:endParaRPr lang="en-US" sz="2000" dirty="0"/>
          </a:p>
          <a:p>
            <a:pPr>
              <a:buClr>
                <a:srgbClr val="00A9FF"/>
              </a:buClr>
            </a:pPr>
            <a:endParaRPr lang="en-US" sz="2000" dirty="0"/>
          </a:p>
          <a:p>
            <a:pPr marL="342900" indent="-342900">
              <a:buClr>
                <a:srgbClr val="00A9FF"/>
              </a:buClr>
              <a:buFont typeface="Courier New" panose="02070309020205020404" pitchFamily="49" charset="0"/>
              <a:buChar char="o"/>
            </a:pPr>
            <a:r>
              <a:rPr lang="en-CA" sz="2000" dirty="0"/>
              <a:t>770 Bute St, Vancouver, BC V6E 1C2</a:t>
            </a:r>
          </a:p>
          <a:p>
            <a:pPr>
              <a:buClr>
                <a:srgbClr val="00A9FF"/>
              </a:buClr>
            </a:pPr>
            <a:endParaRPr lang="en-CA" sz="2000" dirty="0"/>
          </a:p>
        </p:txBody>
      </p:sp>
      <p:pic>
        <p:nvPicPr>
          <p:cNvPr id="1026" name="Picture 2">
            <a:extLst>
              <a:ext uri="{FF2B5EF4-FFF2-40B4-BE49-F238E27FC236}">
                <a16:creationId xmlns:a16="http://schemas.microsoft.com/office/drawing/2014/main" id="{BAF0C330-8B38-3EDC-363F-D68F3BC84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679" y="3913373"/>
            <a:ext cx="3668877" cy="24470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DA2818-FD59-A5DF-A932-D8CDA95243D1}"/>
              </a:ext>
            </a:extLst>
          </p:cNvPr>
          <p:cNvSpPr txBox="1"/>
          <p:nvPr/>
        </p:nvSpPr>
        <p:spPr>
          <a:xfrm>
            <a:off x="6776404" y="3342147"/>
            <a:ext cx="3211135" cy="369332"/>
          </a:xfrm>
          <a:prstGeom prst="rect">
            <a:avLst/>
          </a:prstGeom>
          <a:noFill/>
        </p:spPr>
        <p:txBody>
          <a:bodyPr wrap="none" rtlCol="0">
            <a:spAutoFit/>
          </a:bodyPr>
          <a:lstStyle/>
          <a:p>
            <a:r>
              <a:rPr lang="en-US" b="1" dirty="0"/>
              <a:t>Please join us this evening!</a:t>
            </a:r>
          </a:p>
        </p:txBody>
      </p:sp>
      <p:pic>
        <p:nvPicPr>
          <p:cNvPr id="17" name="Graphic 16" descr="Lunch Box with solid fill">
            <a:extLst>
              <a:ext uri="{FF2B5EF4-FFF2-40B4-BE49-F238E27FC236}">
                <a16:creationId xmlns:a16="http://schemas.microsoft.com/office/drawing/2014/main" id="{D9E6F892-970B-ACC8-ED0E-4A74D108D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1412" y="818718"/>
            <a:ext cx="1409029" cy="1409029"/>
          </a:xfrm>
          <a:prstGeom prst="rect">
            <a:avLst/>
          </a:prstGeom>
        </p:spPr>
      </p:pic>
      <p:pic>
        <p:nvPicPr>
          <p:cNvPr id="19" name="Graphic 18" descr="Coffee Beans with solid fill">
            <a:extLst>
              <a:ext uri="{FF2B5EF4-FFF2-40B4-BE49-F238E27FC236}">
                <a16:creationId xmlns:a16="http://schemas.microsoft.com/office/drawing/2014/main" id="{1A483614-6D51-2255-0F86-D4925A9747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75339" y="507402"/>
            <a:ext cx="914400" cy="914400"/>
          </a:xfrm>
          <a:prstGeom prst="rect">
            <a:avLst/>
          </a:prstGeom>
        </p:spPr>
      </p:pic>
      <p:pic>
        <p:nvPicPr>
          <p:cNvPr id="21" name="Graphic 20" descr="Coffee with solid fill">
            <a:extLst>
              <a:ext uri="{FF2B5EF4-FFF2-40B4-BE49-F238E27FC236}">
                <a16:creationId xmlns:a16="http://schemas.microsoft.com/office/drawing/2014/main" id="{C0331793-EDDD-FEAE-C5AF-4952C54BF8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9739" y="1047634"/>
            <a:ext cx="1196126" cy="1196126"/>
          </a:xfrm>
          <a:prstGeom prst="rect">
            <a:avLst/>
          </a:prstGeom>
        </p:spPr>
      </p:pic>
    </p:spTree>
    <p:extLst>
      <p:ext uri="{BB962C8B-B14F-4D97-AF65-F5344CB8AC3E}">
        <p14:creationId xmlns:p14="http://schemas.microsoft.com/office/powerpoint/2010/main" val="210858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black text&#10;&#10;Description automatically generated">
            <a:extLst>
              <a:ext uri="{FF2B5EF4-FFF2-40B4-BE49-F238E27FC236}">
                <a16:creationId xmlns:a16="http://schemas.microsoft.com/office/drawing/2014/main" id="{03570784-E533-42F8-CF5A-30ACF7F4DA2B}"/>
              </a:ext>
            </a:extLst>
          </p:cNvPr>
          <p:cNvPicPr>
            <a:picLocks noChangeAspect="1"/>
          </p:cNvPicPr>
          <p:nvPr/>
        </p:nvPicPr>
        <p:blipFill>
          <a:blip r:embed="rId2"/>
          <a:stretch>
            <a:fillRect/>
          </a:stretch>
        </p:blipFill>
        <p:spPr>
          <a:xfrm>
            <a:off x="3896151" y="1206346"/>
            <a:ext cx="4803356" cy="4655371"/>
          </a:xfrm>
          <a:prstGeom prst="rect">
            <a:avLst/>
          </a:prstGeom>
        </p:spPr>
      </p:pic>
      <p:sp>
        <p:nvSpPr>
          <p:cNvPr id="5" name="Title 1">
            <a:extLst>
              <a:ext uri="{FF2B5EF4-FFF2-40B4-BE49-F238E27FC236}">
                <a16:creationId xmlns:a16="http://schemas.microsoft.com/office/drawing/2014/main" id="{8D850E3D-EB6B-D905-1556-15A0143F5CA1}"/>
              </a:ext>
            </a:extLst>
          </p:cNvPr>
          <p:cNvSpPr txBox="1">
            <a:spLocks/>
          </p:cNvSpPr>
          <p:nvPr/>
        </p:nvSpPr>
        <p:spPr>
          <a:xfrm>
            <a:off x="1451815" y="996283"/>
            <a:ext cx="9692028" cy="2082023"/>
          </a:xfrm>
          <a:prstGeom prst="rect">
            <a:avLst/>
          </a:prstGeom>
        </p:spPr>
        <p:txBody>
          <a:bodyPr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pPr algn="ctr"/>
            <a:r>
              <a:rPr lang="en-US" sz="3000" dirty="0">
                <a:solidFill>
                  <a:schemeClr val="accent3">
                    <a:lumMod val="50000"/>
                  </a:schemeClr>
                </a:solidFill>
              </a:rPr>
              <a:t>Enjoy the Meeting!</a:t>
            </a:r>
          </a:p>
        </p:txBody>
      </p:sp>
    </p:spTree>
    <p:extLst>
      <p:ext uri="{BB962C8B-B14F-4D97-AF65-F5344CB8AC3E}">
        <p14:creationId xmlns:p14="http://schemas.microsoft.com/office/powerpoint/2010/main" val="1806465984"/>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5200</TotalTime>
  <Words>565</Words>
  <Application>Microsoft Macintosh PowerPoint</Application>
  <PresentationFormat>Widescreen</PresentationFormat>
  <Paragraphs>42</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Helvetica Neue</vt:lpstr>
      <vt:lpstr>Wingdings</vt:lpstr>
      <vt:lpstr>Custom Design</vt:lpstr>
      <vt:lpstr>PowerPoint Presentation</vt:lpstr>
      <vt:lpstr>PowerPoint Presentation</vt:lpstr>
      <vt:lpstr>Code of Conduct</vt:lpstr>
      <vt:lpstr>Program &amp; Presentations</vt:lpstr>
      <vt:lpstr>PowerPoint Presentation</vt:lpstr>
      <vt:lpstr>Meals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Castaneda</dc:creator>
  <cp:lastModifiedBy>Annika Lennarz</cp:lastModifiedBy>
  <cp:revision>47</cp:revision>
  <dcterms:created xsi:type="dcterms:W3CDTF">2019-03-27T18:02:40Z</dcterms:created>
  <dcterms:modified xsi:type="dcterms:W3CDTF">2025-05-13T15:34:54Z</dcterms:modified>
</cp:coreProperties>
</file>