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6" r:id="rId4"/>
    <p:sldId id="258" r:id="rId5"/>
    <p:sldId id="277" r:id="rId6"/>
    <p:sldId id="259" r:id="rId7"/>
    <p:sldId id="278" r:id="rId8"/>
    <p:sldId id="260" r:id="rId9"/>
    <p:sldId id="265" r:id="rId10"/>
    <p:sldId id="269" r:id="rId11"/>
    <p:sldId id="270" r:id="rId12"/>
    <p:sldId id="267" r:id="rId13"/>
    <p:sldId id="268" r:id="rId14"/>
    <p:sldId id="271" r:id="rId15"/>
    <p:sldId id="279" r:id="rId16"/>
    <p:sldId id="272" r:id="rId17"/>
    <p:sldId id="273" r:id="rId18"/>
    <p:sldId id="280" r:id="rId19"/>
    <p:sldId id="264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8"/>
    <p:restoredTop sz="94422"/>
  </p:normalViewPr>
  <p:slideViewPr>
    <p:cSldViewPr snapToGrid="0">
      <p:cViewPr varScale="1">
        <p:scale>
          <a:sx n="91" d="100"/>
          <a:sy n="91" d="100"/>
        </p:scale>
        <p:origin x="208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2D575-3BC4-D344-A684-132C612B93A3}" type="datetimeFigureOut">
              <a:rPr lang="en-US" smtClean="0"/>
              <a:t>5/11/25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49E30-A39C-964E-A522-4631288BD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93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9E30-A39C-964E-A522-4631288BDF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76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9E30-A39C-964E-A522-4631288BDF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04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4DC37-09D7-B9FE-9DCE-C8B4BE2C0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242A85-E305-6594-3190-72008C3595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56D95B-CB73-1204-D522-ADC669CE43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000A83-5396-108E-9984-923BFE54F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9E30-A39C-964E-A522-4631288BDF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93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9E30-A39C-964E-A522-4631288BDF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99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9E30-A39C-964E-A522-4631288BDF2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77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9E30-A39C-964E-A522-4631288BDF2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7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D58DB-A139-AADE-DE52-B7001AB52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650108-7024-75DC-229D-2C4923CAF5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378F7D-F46A-808C-58C9-BDF8BE62C4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A0548D-5611-27D2-6684-1DFDE62FAA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9E30-A39C-964E-A522-4631288BDF2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09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AFAE9-C212-C863-CE41-C98098C77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EAA425-1C9F-3C7E-FAA4-073D281C0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9B04D-C919-D9E1-CBB5-444CB9DC4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08B9-17E3-D744-BC5C-3A6EDB680239}" type="datetimeFigureOut">
              <a:rPr lang="en-US" smtClean="0"/>
              <a:t>5/11/25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B5836-C1FA-F825-9F16-C3957D9D4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BA9D9-2191-35E2-6E5C-8B8C0FA63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F52E-4247-5B45-87CE-CEF1D91CA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9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E470D-D3A4-F63B-C085-47BC6229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2F9C7E-E609-7615-3C95-B6A1B4713D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DCC48-79CC-C7A7-E0A5-644660C82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08B9-17E3-D744-BC5C-3A6EDB680239}" type="datetimeFigureOut">
              <a:rPr lang="en-US" smtClean="0"/>
              <a:t>5/11/25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9614E-1D91-871C-CB6A-0FDC8E114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370BC-95B3-4ACA-9E1B-2825EA3F5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F52E-4247-5B45-87CE-CEF1D91CA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65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020348-5674-8694-68AA-1764C2B64E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BC9A81-42C8-178C-35AB-678EBED61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296DA-7D48-A4B4-DB95-EA1D3EA90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08B9-17E3-D744-BC5C-3A6EDB680239}" type="datetimeFigureOut">
              <a:rPr lang="en-US" smtClean="0"/>
              <a:t>5/11/25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F37E6-81D6-15A6-1406-2000E3306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F2F2E-33AF-2A83-BE44-A4D3D1B5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F52E-4247-5B45-87CE-CEF1D91CA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10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4474D-5CE1-2C72-B62A-980CA3E49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03CB2-E64C-3D92-211B-FB74E4CBE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CA515-F2EE-691B-B370-DF574B3A5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08B9-17E3-D744-BC5C-3A6EDB680239}" type="datetimeFigureOut">
              <a:rPr lang="en-US" smtClean="0"/>
              <a:t>5/11/25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CB79C-C9F3-85DD-DB2E-622E7E61D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E2D3D-DFCB-B734-6412-BBB6A6B48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F52E-4247-5B45-87CE-CEF1D91CA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48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1D482-FD88-CC68-9965-B5708BC50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F1D34-107F-928C-CD98-57537A137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5D11C-D910-08FF-D9D0-878DC2483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08B9-17E3-D744-BC5C-3A6EDB680239}" type="datetimeFigureOut">
              <a:rPr lang="en-US" smtClean="0"/>
              <a:t>5/11/25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1B8A1-2B31-37E0-05BF-2DBA2394C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72A4E-E036-D082-A7CB-247E692D8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F52E-4247-5B45-87CE-CEF1D91CA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98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B2DEF-60FC-F686-BCDE-9A2DF5ED0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35AF5-C68F-0557-2121-1F235F938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77EDB1-7685-A6C6-83D6-13DC9259D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0897E-A3D1-CCEE-F11D-E31F496EA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08B9-17E3-D744-BC5C-3A6EDB680239}" type="datetimeFigureOut">
              <a:rPr lang="en-US" smtClean="0"/>
              <a:t>5/11/25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7A750-7223-AD0A-316F-0489FF6DE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B9100E-BAFD-FB12-06A5-B7F1780CA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F52E-4247-5B45-87CE-CEF1D91CA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71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78832-BCC5-DEAA-2B33-67D5D25A5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A3C7EF-7227-366D-A277-ABA3629B5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E1C5B9-84F9-B892-7DDA-77824EE51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6D6E29-57E6-8488-CABA-B19302B2AB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40CD34-675E-E449-78AE-48B7062E25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B66A52-1C9B-225B-D253-5824B3766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08B9-17E3-D744-BC5C-3A6EDB680239}" type="datetimeFigureOut">
              <a:rPr lang="en-US" smtClean="0"/>
              <a:t>5/11/25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5DB091-AC57-EC64-B2E4-441F6D37E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73FEEE-2578-9F99-0526-D66D56B39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F52E-4247-5B45-87CE-CEF1D91CA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81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66AB0-A912-BD3C-873D-97B0589AB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89997B-E4A8-7135-62D9-B485408F2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08B9-17E3-D744-BC5C-3A6EDB680239}" type="datetimeFigureOut">
              <a:rPr lang="en-US" smtClean="0"/>
              <a:t>5/11/25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B77BC5-E533-639C-2B60-1CBFEBC81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E04B8-D5F0-3738-70D3-EAADFBF13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F52E-4247-5B45-87CE-CEF1D91CA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7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4DA317-9670-ACFE-667A-380CDE66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08B9-17E3-D744-BC5C-3A6EDB680239}" type="datetimeFigureOut">
              <a:rPr lang="en-US" smtClean="0"/>
              <a:t>5/11/25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1481B8-0209-7CF4-78BB-788674DC4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FF159-4DF6-1A14-A516-E25F0C00F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F52E-4247-5B45-87CE-CEF1D91CA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43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8DD2D-834F-ABA6-AA7E-C1730B34D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06538-A689-DE0B-0CBD-9C7871D04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6B90B8-593D-8216-171D-7192F2245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AC4E3C-AFA6-5DB6-79DC-0D6FB0A30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08B9-17E3-D744-BC5C-3A6EDB680239}" type="datetimeFigureOut">
              <a:rPr lang="en-US" smtClean="0"/>
              <a:t>5/11/25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7A98E-6B5B-455F-5600-08251AE2B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C660BE-F681-9155-97B8-5522059BC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F52E-4247-5B45-87CE-CEF1D91CA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01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45EF8-BE47-493C-8C20-5AFED0F7B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752DE8-1C95-29AA-F7AC-59FB907270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2EC1E-1EB7-5973-6DF5-4D325F0C7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BBF01-B1ED-08E4-063D-D7760A1E7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08B9-17E3-D744-BC5C-3A6EDB680239}" type="datetimeFigureOut">
              <a:rPr lang="en-US" smtClean="0"/>
              <a:t>5/11/25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09B24-8142-0424-4C29-4C64B3F5D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AD14EA-996F-5212-A4C5-2478A3A37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F52E-4247-5B45-87CE-CEF1D91CA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35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32E4B3-CC60-6DD6-10F7-34053F6FA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8DC39-BC4A-7CD2-9C33-199399309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9776F-8298-BDCB-CB52-6A7E5AB5E1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1F08B9-17E3-D744-BC5C-3A6EDB680239}" type="datetimeFigureOut">
              <a:rPr lang="en-US" smtClean="0"/>
              <a:t>5/11/25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B73FB-72DE-8380-A599-DCA244415B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87E7E-756B-8086-4367-792A1955A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CBF52E-4247-5B45-87CE-CEF1D91CA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70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CBA274-5BB0-3237-C185-D33912995C56}"/>
              </a:ext>
            </a:extLst>
          </p:cNvPr>
          <p:cNvSpPr txBox="1"/>
          <p:nvPr/>
        </p:nvSpPr>
        <p:spPr>
          <a:xfrm>
            <a:off x="0" y="100899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Superconducting Tunnel Junction Radiation Detectors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147A3C-ADE6-6DA5-1D00-28CBD44A14DC}"/>
              </a:ext>
            </a:extLst>
          </p:cNvPr>
          <p:cNvSpPr txBox="1"/>
          <p:nvPr/>
        </p:nvSpPr>
        <p:spPr>
          <a:xfrm>
            <a:off x="0" y="264219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Stephan Friedrich, LLNL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AA16A2-A5C3-BF21-1C79-B3C0AA382E1C}"/>
              </a:ext>
            </a:extLst>
          </p:cNvPr>
          <p:cNvSpPr txBox="1"/>
          <p:nvPr/>
        </p:nvSpPr>
        <p:spPr>
          <a:xfrm>
            <a:off x="2445489" y="4279347"/>
            <a:ext cx="7804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• Textbook case: “Standard” STJs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• Real life: “Non-standard” events cause artifacts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• What’s next?</a:t>
            </a:r>
          </a:p>
        </p:txBody>
      </p:sp>
    </p:spTree>
    <p:extLst>
      <p:ext uri="{BB962C8B-B14F-4D97-AF65-F5344CB8AC3E}">
        <p14:creationId xmlns:p14="http://schemas.microsoft.com/office/powerpoint/2010/main" val="2651327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7D349-9107-0811-5F3A-A64047A06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BCBBFC-9AF3-A995-E3CE-D07E37BF9355}"/>
              </a:ext>
            </a:extLst>
          </p:cNvPr>
          <p:cNvSpPr txBox="1"/>
          <p:nvPr/>
        </p:nvSpPr>
        <p:spPr>
          <a:xfrm>
            <a:off x="882869" y="199697"/>
            <a:ext cx="10426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Artifacts (2): Edge Events Can Produce Tails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3727559-6420-A368-F4A6-4DB051D4BFB0}"/>
              </a:ext>
            </a:extLst>
          </p:cNvPr>
          <p:cNvGrpSpPr/>
          <p:nvPr/>
        </p:nvGrpSpPr>
        <p:grpSpPr>
          <a:xfrm>
            <a:off x="0" y="784472"/>
            <a:ext cx="7805145" cy="5518820"/>
            <a:chOff x="0" y="1026941"/>
            <a:chExt cx="7805145" cy="551882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17E309F-DFBB-F6F3-B578-F742AF52E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041009"/>
              <a:ext cx="7805145" cy="550475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1738D33-92A7-925E-6749-7BC2EFE41AD7}"/>
                </a:ext>
              </a:extLst>
            </p:cNvPr>
            <p:cNvSpPr/>
            <p:nvPr/>
          </p:nvSpPr>
          <p:spPr>
            <a:xfrm>
              <a:off x="6541477" y="1026941"/>
              <a:ext cx="1263667" cy="2813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F500DA1-68B7-E9C4-CB0E-E2BC68198E39}"/>
              </a:ext>
            </a:extLst>
          </p:cNvPr>
          <p:cNvSpPr txBox="1"/>
          <p:nvPr/>
        </p:nvSpPr>
        <p:spPr>
          <a:xfrm>
            <a:off x="7992976" y="4089473"/>
            <a:ext cx="3986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Remedies: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1) Minimize edge area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2) Do not expose edge to radiation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(Si collimator or photoresist mask)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3716C6-93F5-2B59-50EC-897B6EFE2840}"/>
              </a:ext>
            </a:extLst>
          </p:cNvPr>
          <p:cNvSpPr/>
          <p:nvPr/>
        </p:nvSpPr>
        <p:spPr>
          <a:xfrm>
            <a:off x="4107766" y="784472"/>
            <a:ext cx="1350499" cy="281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E03431-C2A3-5EF6-E13E-45CC9E72A1D0}"/>
              </a:ext>
            </a:extLst>
          </p:cNvPr>
          <p:cNvSpPr txBox="1"/>
          <p:nvPr/>
        </p:nvSpPr>
        <p:spPr>
          <a:xfrm>
            <a:off x="4195878" y="763207"/>
            <a:ext cx="877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1090895-933F-9A75-9055-8C940DA2067A}"/>
              </a:ext>
            </a:extLst>
          </p:cNvPr>
          <p:cNvCxnSpPr>
            <a:cxnSpLocks/>
          </p:cNvCxnSpPr>
          <p:nvPr/>
        </p:nvCxnSpPr>
        <p:spPr>
          <a:xfrm>
            <a:off x="4415247" y="1672046"/>
            <a:ext cx="0" cy="108421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FF8A111-E65A-8A97-14DC-AF3838DBB877}"/>
              </a:ext>
            </a:extLst>
          </p:cNvPr>
          <p:cNvCxnSpPr>
            <a:cxnSpLocks/>
          </p:cNvCxnSpPr>
          <p:nvPr/>
        </p:nvCxnSpPr>
        <p:spPr>
          <a:xfrm>
            <a:off x="5974083" y="3237194"/>
            <a:ext cx="0" cy="108421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488A204-15B6-796E-7175-219BC54FADC6}"/>
              </a:ext>
            </a:extLst>
          </p:cNvPr>
          <p:cNvCxnSpPr>
            <a:cxnSpLocks/>
          </p:cNvCxnSpPr>
          <p:nvPr/>
        </p:nvCxnSpPr>
        <p:spPr>
          <a:xfrm>
            <a:off x="4437022" y="3235227"/>
            <a:ext cx="0" cy="108421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CD0123B-9B92-08F0-07E3-3CA4D656E44A}"/>
              </a:ext>
            </a:extLst>
          </p:cNvPr>
          <p:cNvCxnSpPr>
            <a:cxnSpLocks/>
          </p:cNvCxnSpPr>
          <p:nvPr/>
        </p:nvCxnSpPr>
        <p:spPr>
          <a:xfrm>
            <a:off x="4413075" y="4804939"/>
            <a:ext cx="0" cy="108421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69DD17F-1FFA-815A-AFF6-11027CD402AC}"/>
              </a:ext>
            </a:extLst>
          </p:cNvPr>
          <p:cNvCxnSpPr>
            <a:cxnSpLocks/>
          </p:cNvCxnSpPr>
          <p:nvPr/>
        </p:nvCxnSpPr>
        <p:spPr>
          <a:xfrm>
            <a:off x="2871660" y="3224342"/>
            <a:ext cx="0" cy="108421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9FD576A-0FCD-C2A4-1F1E-8F0A35A9C0CD}"/>
              </a:ext>
            </a:extLst>
          </p:cNvPr>
          <p:cNvCxnSpPr>
            <a:cxnSpLocks/>
          </p:cNvCxnSpPr>
          <p:nvPr/>
        </p:nvCxnSpPr>
        <p:spPr>
          <a:xfrm>
            <a:off x="11549117" y="1492245"/>
            <a:ext cx="0" cy="10973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9929F7CB-8A9F-5B4B-5F32-4748D7A47780}"/>
              </a:ext>
            </a:extLst>
          </p:cNvPr>
          <p:cNvSpPr txBox="1"/>
          <p:nvPr/>
        </p:nvSpPr>
        <p:spPr>
          <a:xfrm>
            <a:off x="10447059" y="1157643"/>
            <a:ext cx="1531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X-rays or 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9BF8A4-25EF-7BE0-A727-00BFF5F6DB3F}"/>
              </a:ext>
            </a:extLst>
          </p:cNvPr>
          <p:cNvSpPr txBox="1"/>
          <p:nvPr/>
        </p:nvSpPr>
        <p:spPr>
          <a:xfrm>
            <a:off x="1895964" y="6259068"/>
            <a:ext cx="8062579" cy="40011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Charge recombination in edge of base electrode causes tail. </a:t>
            </a:r>
            <a:r>
              <a:rPr lang="en-US" sz="18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  <a:sym typeface="Symbol" pitchFamily="2" charset="2"/>
              </a:rPr>
              <a:t>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Minimize! 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C3CB744-3785-134A-2E09-B00C1FD7D41E}"/>
              </a:ext>
            </a:extLst>
          </p:cNvPr>
          <p:cNvGrpSpPr/>
          <p:nvPr/>
        </p:nvGrpSpPr>
        <p:grpSpPr>
          <a:xfrm>
            <a:off x="3667027" y="2357273"/>
            <a:ext cx="431312" cy="381698"/>
            <a:chOff x="3667027" y="2357273"/>
            <a:chExt cx="431312" cy="38169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39461E2-B5F1-BF73-7CB2-8545FCABA391}"/>
                </a:ext>
              </a:extLst>
            </p:cNvPr>
            <p:cNvCxnSpPr>
              <a:cxnSpLocks/>
            </p:cNvCxnSpPr>
            <p:nvPr/>
          </p:nvCxnSpPr>
          <p:spPr>
            <a:xfrm>
              <a:off x="3667027" y="2401434"/>
              <a:ext cx="431312" cy="33354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64F8612-F78F-578A-8766-F37EC3DAE3B5}"/>
                </a:ext>
              </a:extLst>
            </p:cNvPr>
            <p:cNvCxnSpPr>
              <a:cxnSpLocks/>
            </p:cNvCxnSpPr>
            <p:nvPr/>
          </p:nvCxnSpPr>
          <p:spPr>
            <a:xfrm>
              <a:off x="3678025" y="2357273"/>
              <a:ext cx="0" cy="38169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D02B7E2-362A-03D9-3675-B89157DF8AC0}"/>
              </a:ext>
            </a:extLst>
          </p:cNvPr>
          <p:cNvCxnSpPr>
            <a:cxnSpLocks/>
          </p:cNvCxnSpPr>
          <p:nvPr/>
        </p:nvCxnSpPr>
        <p:spPr>
          <a:xfrm>
            <a:off x="2132811" y="3740749"/>
            <a:ext cx="738849" cy="58950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47C4427-4A83-6304-E889-EF0CEA968FF9}"/>
              </a:ext>
            </a:extLst>
          </p:cNvPr>
          <p:cNvCxnSpPr>
            <a:cxnSpLocks/>
          </p:cNvCxnSpPr>
          <p:nvPr/>
        </p:nvCxnSpPr>
        <p:spPr>
          <a:xfrm flipH="1">
            <a:off x="2132811" y="3668307"/>
            <a:ext cx="1571" cy="65113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CC293FD-4ACD-3DCD-6D7E-AA7D1128C2F8}"/>
              </a:ext>
            </a:extLst>
          </p:cNvPr>
          <p:cNvCxnSpPr>
            <a:cxnSpLocks/>
          </p:cNvCxnSpPr>
          <p:nvPr/>
        </p:nvCxnSpPr>
        <p:spPr>
          <a:xfrm>
            <a:off x="5230046" y="3537679"/>
            <a:ext cx="661707" cy="77631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0F39B0C-F028-E9BD-FCC6-7C49BAE15715}"/>
              </a:ext>
            </a:extLst>
          </p:cNvPr>
          <p:cNvCxnSpPr>
            <a:cxnSpLocks/>
          </p:cNvCxnSpPr>
          <p:nvPr/>
        </p:nvCxnSpPr>
        <p:spPr>
          <a:xfrm>
            <a:off x="5231617" y="3455810"/>
            <a:ext cx="0" cy="85618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17F9C17-61D1-47F7-71A1-56C6991FC9E8}"/>
              </a:ext>
            </a:extLst>
          </p:cNvPr>
          <p:cNvCxnSpPr>
            <a:cxnSpLocks/>
          </p:cNvCxnSpPr>
          <p:nvPr/>
        </p:nvCxnSpPr>
        <p:spPr>
          <a:xfrm>
            <a:off x="3678025" y="5415182"/>
            <a:ext cx="517853" cy="4691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3E97547-323E-7D4B-94B2-7892A27549CE}"/>
              </a:ext>
            </a:extLst>
          </p:cNvPr>
          <p:cNvCxnSpPr>
            <a:cxnSpLocks/>
          </p:cNvCxnSpPr>
          <p:nvPr/>
        </p:nvCxnSpPr>
        <p:spPr>
          <a:xfrm>
            <a:off x="3679596" y="5361594"/>
            <a:ext cx="0" cy="52756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6C5B97A-7D84-0AD4-E29E-277B59B9D391}"/>
              </a:ext>
            </a:extLst>
          </p:cNvPr>
          <p:cNvSpPr txBox="1"/>
          <p:nvPr/>
        </p:nvSpPr>
        <p:spPr>
          <a:xfrm>
            <a:off x="2145742" y="4035500"/>
            <a:ext cx="672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50CB29-D522-A32D-7584-46B678B94F9D}"/>
              </a:ext>
            </a:extLst>
          </p:cNvPr>
          <p:cNvSpPr txBox="1"/>
          <p:nvPr/>
        </p:nvSpPr>
        <p:spPr>
          <a:xfrm>
            <a:off x="5177563" y="4042091"/>
            <a:ext cx="672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22DA94-0CC6-FF69-FC69-A7FDFFABE6D0}"/>
              </a:ext>
            </a:extLst>
          </p:cNvPr>
          <p:cNvSpPr txBox="1"/>
          <p:nvPr/>
        </p:nvSpPr>
        <p:spPr>
          <a:xfrm>
            <a:off x="3615459" y="5608959"/>
            <a:ext cx="672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3647A2-B687-1812-28B1-E089658AA371}"/>
              </a:ext>
            </a:extLst>
          </p:cNvPr>
          <p:cNvSpPr txBox="1"/>
          <p:nvPr/>
        </p:nvSpPr>
        <p:spPr>
          <a:xfrm>
            <a:off x="3624981" y="2475223"/>
            <a:ext cx="672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Edge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16AFFA5-02F3-091B-EFA3-8FE9F8641BEF}"/>
              </a:ext>
            </a:extLst>
          </p:cNvPr>
          <p:cNvSpPr/>
          <p:nvPr/>
        </p:nvSpPr>
        <p:spPr>
          <a:xfrm>
            <a:off x="7992976" y="2589635"/>
            <a:ext cx="724828" cy="1649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apezoid 29">
            <a:extLst>
              <a:ext uri="{FF2B5EF4-FFF2-40B4-BE49-F238E27FC236}">
                <a16:creationId xmlns:a16="http://schemas.microsoft.com/office/drawing/2014/main" id="{2C63F0E6-F0EC-E6DF-7A5B-FF753866C8EA}"/>
              </a:ext>
            </a:extLst>
          </p:cNvPr>
          <p:cNvSpPr/>
          <p:nvPr/>
        </p:nvSpPr>
        <p:spPr>
          <a:xfrm>
            <a:off x="8615024" y="2002091"/>
            <a:ext cx="1158315" cy="798686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apezoid 30">
            <a:extLst>
              <a:ext uri="{FF2B5EF4-FFF2-40B4-BE49-F238E27FC236}">
                <a16:creationId xmlns:a16="http://schemas.microsoft.com/office/drawing/2014/main" id="{A5FD3FF7-A201-AB32-B20D-BC75062F5B4D}"/>
              </a:ext>
            </a:extLst>
          </p:cNvPr>
          <p:cNvSpPr/>
          <p:nvPr/>
        </p:nvSpPr>
        <p:spPr>
          <a:xfrm>
            <a:off x="8760335" y="2172211"/>
            <a:ext cx="868508" cy="646286"/>
          </a:xfrm>
          <a:prstGeom prst="trapezoi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0384C44-28B8-40EA-A360-CE8E82243F26}"/>
              </a:ext>
            </a:extLst>
          </p:cNvPr>
          <p:cNvSpPr/>
          <p:nvPr/>
        </p:nvSpPr>
        <p:spPr>
          <a:xfrm>
            <a:off x="9223807" y="2473466"/>
            <a:ext cx="2238363" cy="1912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7853B69-9493-9974-EC98-811F218AEE77}"/>
              </a:ext>
            </a:extLst>
          </p:cNvPr>
          <p:cNvSpPr/>
          <p:nvPr/>
        </p:nvSpPr>
        <p:spPr>
          <a:xfrm>
            <a:off x="9007035" y="2589635"/>
            <a:ext cx="2917075" cy="22872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55C7BAD-139D-0148-6464-0EFE438DF390}"/>
              </a:ext>
            </a:extLst>
          </p:cNvPr>
          <p:cNvSpPr/>
          <p:nvPr/>
        </p:nvSpPr>
        <p:spPr>
          <a:xfrm>
            <a:off x="9220262" y="2342330"/>
            <a:ext cx="2238363" cy="14901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FD0C113-DAC8-29B4-35FD-2071D54D1373}"/>
              </a:ext>
            </a:extLst>
          </p:cNvPr>
          <p:cNvCxnSpPr>
            <a:cxnSpLocks/>
          </p:cNvCxnSpPr>
          <p:nvPr/>
        </p:nvCxnSpPr>
        <p:spPr>
          <a:xfrm>
            <a:off x="9202542" y="2533873"/>
            <a:ext cx="223836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3B32563-E6F8-36A2-C5FF-6FD37FA092C3}"/>
              </a:ext>
            </a:extLst>
          </p:cNvPr>
          <p:cNvCxnSpPr>
            <a:cxnSpLocks/>
          </p:cNvCxnSpPr>
          <p:nvPr/>
        </p:nvCxnSpPr>
        <p:spPr>
          <a:xfrm>
            <a:off x="9628843" y="2342331"/>
            <a:ext cx="18120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6A971329-9993-04BE-867E-C8859CFC2F1F}"/>
              </a:ext>
            </a:extLst>
          </p:cNvPr>
          <p:cNvSpPr/>
          <p:nvPr/>
        </p:nvSpPr>
        <p:spPr>
          <a:xfrm>
            <a:off x="7992976" y="2730048"/>
            <a:ext cx="3931134" cy="4109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6C1779D-CBDF-F933-E668-345224D87C36}"/>
              </a:ext>
            </a:extLst>
          </p:cNvPr>
          <p:cNvSpPr txBox="1"/>
          <p:nvPr/>
        </p:nvSpPr>
        <p:spPr>
          <a:xfrm>
            <a:off x="9646563" y="1981674"/>
            <a:ext cx="2152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(absorber)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037064F-F645-F8D1-B42C-759A3E2E4191}"/>
              </a:ext>
            </a:extLst>
          </p:cNvPr>
          <p:cNvSpPr txBox="1"/>
          <p:nvPr/>
        </p:nvSpPr>
        <p:spPr>
          <a:xfrm>
            <a:off x="9464546" y="2645965"/>
            <a:ext cx="2459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Bottom electrode edge</a:t>
            </a:r>
          </a:p>
        </p:txBody>
      </p:sp>
    </p:spTree>
    <p:extLst>
      <p:ext uri="{BB962C8B-B14F-4D97-AF65-F5344CB8AC3E}">
        <p14:creationId xmlns:p14="http://schemas.microsoft.com/office/powerpoint/2010/main" val="3463738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7195E-D075-8481-1843-E45DE9B37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02DF84-66A5-F5FE-4F06-0033828978CF}"/>
              </a:ext>
            </a:extLst>
          </p:cNvPr>
          <p:cNvSpPr txBox="1"/>
          <p:nvPr/>
        </p:nvSpPr>
        <p:spPr>
          <a:xfrm>
            <a:off x="882869" y="199697"/>
            <a:ext cx="10426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Artifacts (3): Wire on Top of STJ is Bad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504A730-2CA2-473B-E15B-1A73FC8FE1CB}"/>
              </a:ext>
            </a:extLst>
          </p:cNvPr>
          <p:cNvGrpSpPr/>
          <p:nvPr/>
        </p:nvGrpSpPr>
        <p:grpSpPr>
          <a:xfrm>
            <a:off x="0" y="784472"/>
            <a:ext cx="7805145" cy="5518820"/>
            <a:chOff x="0" y="1026941"/>
            <a:chExt cx="7805145" cy="551882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FE1D4E5-5F6B-416A-A381-1E1992DF1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041009"/>
              <a:ext cx="7805145" cy="550475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E991B2-91B5-A06F-CDFF-55FC2646BCA3}"/>
                </a:ext>
              </a:extLst>
            </p:cNvPr>
            <p:cNvSpPr/>
            <p:nvPr/>
          </p:nvSpPr>
          <p:spPr>
            <a:xfrm>
              <a:off x="6541477" y="1026941"/>
              <a:ext cx="1263667" cy="2813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911B64E-54DB-2FCA-90C5-0141DF4CF876}"/>
              </a:ext>
            </a:extLst>
          </p:cNvPr>
          <p:cNvSpPr txBox="1"/>
          <p:nvPr/>
        </p:nvSpPr>
        <p:spPr>
          <a:xfrm>
            <a:off x="7992976" y="4089473"/>
            <a:ext cx="42252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Remedies: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1) Minimize insulator (SiO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  <a:sym typeface="Symbol" pitchFamily="2" charset="2"/>
              </a:rPr>
              <a:t>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anodization)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2) Minimize wiring overlap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3) Do not expose edge to radiation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(Si collimator or photoresist mask)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9B024C-8DE7-207E-CD18-067E646CBE73}"/>
              </a:ext>
            </a:extLst>
          </p:cNvPr>
          <p:cNvSpPr/>
          <p:nvPr/>
        </p:nvSpPr>
        <p:spPr>
          <a:xfrm>
            <a:off x="4107766" y="784472"/>
            <a:ext cx="1350499" cy="281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8177FB-5E8F-BCED-2A48-47A8983F95F0}"/>
              </a:ext>
            </a:extLst>
          </p:cNvPr>
          <p:cNvSpPr txBox="1"/>
          <p:nvPr/>
        </p:nvSpPr>
        <p:spPr>
          <a:xfrm>
            <a:off x="4195878" y="763207"/>
            <a:ext cx="877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F769DDA-A671-1C24-3E09-70C7C6D4CD5E}"/>
              </a:ext>
            </a:extLst>
          </p:cNvPr>
          <p:cNvCxnSpPr>
            <a:cxnSpLocks/>
          </p:cNvCxnSpPr>
          <p:nvPr/>
        </p:nvCxnSpPr>
        <p:spPr>
          <a:xfrm>
            <a:off x="4415247" y="1672046"/>
            <a:ext cx="0" cy="108421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7E6415D-FFDC-BA13-8263-C9ECDC871581}"/>
              </a:ext>
            </a:extLst>
          </p:cNvPr>
          <p:cNvCxnSpPr>
            <a:cxnSpLocks/>
          </p:cNvCxnSpPr>
          <p:nvPr/>
        </p:nvCxnSpPr>
        <p:spPr>
          <a:xfrm>
            <a:off x="5974083" y="3237194"/>
            <a:ext cx="0" cy="108421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8AAB90E-E9C0-D71C-D47D-FDFFFE2B7194}"/>
              </a:ext>
            </a:extLst>
          </p:cNvPr>
          <p:cNvCxnSpPr>
            <a:cxnSpLocks/>
          </p:cNvCxnSpPr>
          <p:nvPr/>
        </p:nvCxnSpPr>
        <p:spPr>
          <a:xfrm>
            <a:off x="4437022" y="3235227"/>
            <a:ext cx="0" cy="108421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FAB6C7A-5942-83D7-7218-046AC3A85ED4}"/>
              </a:ext>
            </a:extLst>
          </p:cNvPr>
          <p:cNvCxnSpPr>
            <a:cxnSpLocks/>
          </p:cNvCxnSpPr>
          <p:nvPr/>
        </p:nvCxnSpPr>
        <p:spPr>
          <a:xfrm>
            <a:off x="4413075" y="4804939"/>
            <a:ext cx="0" cy="108421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381C025-EDB9-F822-3A3B-1EB2968AE892}"/>
              </a:ext>
            </a:extLst>
          </p:cNvPr>
          <p:cNvCxnSpPr>
            <a:cxnSpLocks/>
          </p:cNvCxnSpPr>
          <p:nvPr/>
        </p:nvCxnSpPr>
        <p:spPr>
          <a:xfrm>
            <a:off x="2871660" y="3224342"/>
            <a:ext cx="0" cy="108421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C3EDE19-FEDE-057B-9964-00052E11BB76}"/>
              </a:ext>
            </a:extLst>
          </p:cNvPr>
          <p:cNvSpPr txBox="1"/>
          <p:nvPr/>
        </p:nvSpPr>
        <p:spPr>
          <a:xfrm>
            <a:off x="8683853" y="1675635"/>
            <a:ext cx="108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lead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CC2A073-A09A-5B3E-EACD-8B3C5DF71773}"/>
              </a:ext>
            </a:extLst>
          </p:cNvPr>
          <p:cNvSpPr txBox="1"/>
          <p:nvPr/>
        </p:nvSpPr>
        <p:spPr>
          <a:xfrm>
            <a:off x="8470290" y="1122862"/>
            <a:ext cx="1531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X-rays or 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264B35-6EE0-59D3-451F-097BE517384C}"/>
              </a:ext>
            </a:extLst>
          </p:cNvPr>
          <p:cNvSpPr txBox="1"/>
          <p:nvPr/>
        </p:nvSpPr>
        <p:spPr>
          <a:xfrm>
            <a:off x="1895964" y="6259068"/>
            <a:ext cx="8062579" cy="41096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Events in wiring have different responses. </a:t>
            </a:r>
            <a:r>
              <a:rPr lang="en-US" sz="18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  <a:sym typeface="Symbol" pitchFamily="2" charset="2"/>
              </a:rPr>
              <a:t>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Minimize! 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07A293B-7ED5-ACB6-0045-F3C2649E02AD}"/>
              </a:ext>
            </a:extLst>
          </p:cNvPr>
          <p:cNvCxnSpPr>
            <a:cxnSpLocks/>
          </p:cNvCxnSpPr>
          <p:nvPr/>
        </p:nvCxnSpPr>
        <p:spPr>
          <a:xfrm>
            <a:off x="2336908" y="3740517"/>
            <a:ext cx="0" cy="58973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70E8649-3DF4-954D-B009-E623D3D7BC9F}"/>
              </a:ext>
            </a:extLst>
          </p:cNvPr>
          <p:cNvCxnSpPr>
            <a:cxnSpLocks/>
          </p:cNvCxnSpPr>
          <p:nvPr/>
        </p:nvCxnSpPr>
        <p:spPr>
          <a:xfrm>
            <a:off x="1878242" y="3415180"/>
            <a:ext cx="17722" cy="91507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3BBDBE2-D287-01BD-FA22-A5BFEC701C5F}"/>
              </a:ext>
            </a:extLst>
          </p:cNvPr>
          <p:cNvCxnSpPr>
            <a:cxnSpLocks/>
          </p:cNvCxnSpPr>
          <p:nvPr/>
        </p:nvCxnSpPr>
        <p:spPr>
          <a:xfrm flipH="1">
            <a:off x="2173632" y="3740517"/>
            <a:ext cx="17130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3482889-6285-7735-666D-731D23E32694}"/>
              </a:ext>
            </a:extLst>
          </p:cNvPr>
          <p:cNvSpPr/>
          <p:nvPr/>
        </p:nvSpPr>
        <p:spPr>
          <a:xfrm>
            <a:off x="7992976" y="2589635"/>
            <a:ext cx="724828" cy="1649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apezoid 18">
            <a:extLst>
              <a:ext uri="{FF2B5EF4-FFF2-40B4-BE49-F238E27FC236}">
                <a16:creationId xmlns:a16="http://schemas.microsoft.com/office/drawing/2014/main" id="{D2B4CD0D-4674-843A-6F51-57815D50DA5F}"/>
              </a:ext>
            </a:extLst>
          </p:cNvPr>
          <p:cNvSpPr/>
          <p:nvPr/>
        </p:nvSpPr>
        <p:spPr>
          <a:xfrm>
            <a:off x="8615024" y="2002091"/>
            <a:ext cx="1158315" cy="798686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rapezoid 21">
            <a:extLst>
              <a:ext uri="{FF2B5EF4-FFF2-40B4-BE49-F238E27FC236}">
                <a16:creationId xmlns:a16="http://schemas.microsoft.com/office/drawing/2014/main" id="{5728DCE0-F04F-10C9-241A-2A11CFAB11D8}"/>
              </a:ext>
            </a:extLst>
          </p:cNvPr>
          <p:cNvSpPr/>
          <p:nvPr/>
        </p:nvSpPr>
        <p:spPr>
          <a:xfrm>
            <a:off x="8760335" y="2172211"/>
            <a:ext cx="868508" cy="646286"/>
          </a:xfrm>
          <a:prstGeom prst="trapezoi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98D2D4-24C5-93AE-9230-231D8030E5DC}"/>
              </a:ext>
            </a:extLst>
          </p:cNvPr>
          <p:cNvSpPr/>
          <p:nvPr/>
        </p:nvSpPr>
        <p:spPr>
          <a:xfrm>
            <a:off x="9223807" y="2473466"/>
            <a:ext cx="2238363" cy="1912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2607694-2F09-9370-3E76-E054EE463DD6}"/>
              </a:ext>
            </a:extLst>
          </p:cNvPr>
          <p:cNvSpPr/>
          <p:nvPr/>
        </p:nvSpPr>
        <p:spPr>
          <a:xfrm>
            <a:off x="9007035" y="2589635"/>
            <a:ext cx="2917075" cy="22872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D0C75C2-C2BA-A7F1-2DB0-5EA48B1A8E1E}"/>
              </a:ext>
            </a:extLst>
          </p:cNvPr>
          <p:cNvSpPr/>
          <p:nvPr/>
        </p:nvSpPr>
        <p:spPr>
          <a:xfrm>
            <a:off x="9220262" y="2342330"/>
            <a:ext cx="2238363" cy="14901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1BE7704-30B2-5AB5-3D59-C6F2C0C68359}"/>
              </a:ext>
            </a:extLst>
          </p:cNvPr>
          <p:cNvCxnSpPr>
            <a:cxnSpLocks/>
          </p:cNvCxnSpPr>
          <p:nvPr/>
        </p:nvCxnSpPr>
        <p:spPr>
          <a:xfrm>
            <a:off x="9202542" y="2533873"/>
            <a:ext cx="223836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610BAAE-1AEF-6B20-C9A0-13DA73EAD8CD}"/>
              </a:ext>
            </a:extLst>
          </p:cNvPr>
          <p:cNvCxnSpPr>
            <a:cxnSpLocks/>
          </p:cNvCxnSpPr>
          <p:nvPr/>
        </p:nvCxnSpPr>
        <p:spPr>
          <a:xfrm>
            <a:off x="9628843" y="2342331"/>
            <a:ext cx="18120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D299FDFB-3C16-935B-5BBB-17C76EA72C12}"/>
              </a:ext>
            </a:extLst>
          </p:cNvPr>
          <p:cNvSpPr/>
          <p:nvPr/>
        </p:nvSpPr>
        <p:spPr>
          <a:xfrm>
            <a:off x="7992976" y="2730048"/>
            <a:ext cx="3931134" cy="4109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5CB1167-A8B9-2668-9A88-4F8002F78D77}"/>
              </a:ext>
            </a:extLst>
          </p:cNvPr>
          <p:cNvSpPr txBox="1"/>
          <p:nvPr/>
        </p:nvSpPr>
        <p:spPr>
          <a:xfrm>
            <a:off x="9646563" y="1981674"/>
            <a:ext cx="2152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(absorber)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79C3F15-20B5-D355-3C21-25BD004570A9}"/>
              </a:ext>
            </a:extLst>
          </p:cNvPr>
          <p:cNvCxnSpPr>
            <a:cxnSpLocks/>
          </p:cNvCxnSpPr>
          <p:nvPr/>
        </p:nvCxnSpPr>
        <p:spPr>
          <a:xfrm>
            <a:off x="9058419" y="1526975"/>
            <a:ext cx="0" cy="8744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A40A5A0-4547-BD02-75C6-758D849155CB}"/>
              </a:ext>
            </a:extLst>
          </p:cNvPr>
          <p:cNvCxnSpPr>
            <a:cxnSpLocks/>
          </p:cNvCxnSpPr>
          <p:nvPr/>
        </p:nvCxnSpPr>
        <p:spPr>
          <a:xfrm>
            <a:off x="9236281" y="1526975"/>
            <a:ext cx="0" cy="5823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25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76886-0F3A-7F4C-856D-23E421DA7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8C06D5-1FFB-A783-357F-14B24B0306C2}"/>
              </a:ext>
            </a:extLst>
          </p:cNvPr>
          <p:cNvSpPr txBox="1"/>
          <p:nvPr/>
        </p:nvSpPr>
        <p:spPr>
          <a:xfrm>
            <a:off x="372533" y="199697"/>
            <a:ext cx="1153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Artifacts (4): Surface Oxides are Bad (Native Ta</a:t>
            </a:r>
            <a:r>
              <a:rPr lang="en-US" sz="32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32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Seems OK)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E4E288-C235-B7BD-49C0-9FA5073938EF}"/>
              </a:ext>
            </a:extLst>
          </p:cNvPr>
          <p:cNvGrpSpPr/>
          <p:nvPr/>
        </p:nvGrpSpPr>
        <p:grpSpPr>
          <a:xfrm>
            <a:off x="0" y="784472"/>
            <a:ext cx="7805145" cy="5518820"/>
            <a:chOff x="0" y="1026941"/>
            <a:chExt cx="7805145" cy="551882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4A61017-2BA6-6E2F-7015-5DF53B8ED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041009"/>
              <a:ext cx="7805145" cy="550475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4CFF7C6-8FA6-E9FB-3E3F-B310095970C8}"/>
                </a:ext>
              </a:extLst>
            </p:cNvPr>
            <p:cNvSpPr/>
            <p:nvPr/>
          </p:nvSpPr>
          <p:spPr>
            <a:xfrm>
              <a:off x="6541477" y="1026941"/>
              <a:ext cx="1263667" cy="2813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F265B30-043E-F38B-9247-37543E2CA1F7}"/>
              </a:ext>
            </a:extLst>
          </p:cNvPr>
          <p:cNvSpPr txBox="1"/>
          <p:nvPr/>
        </p:nvSpPr>
        <p:spPr>
          <a:xfrm>
            <a:off x="882869" y="6259159"/>
            <a:ext cx="10300946" cy="40011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Residual SiO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at surface produces broad background. </a:t>
            </a:r>
            <a:r>
              <a:rPr lang="en-US" sz="20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  <a:sym typeface="Symbol" pitchFamily="2" charset="2"/>
              </a:rPr>
              <a:t>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No SiO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FDEFF4-B296-4A1D-C116-CBBDF331CDE2}"/>
              </a:ext>
            </a:extLst>
          </p:cNvPr>
          <p:cNvSpPr txBox="1"/>
          <p:nvPr/>
        </p:nvSpPr>
        <p:spPr>
          <a:xfrm>
            <a:off x="7992976" y="4089473"/>
            <a:ext cx="4225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Remedies: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1) No SiO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  <a:sym typeface="Symbol" pitchFamily="2" charset="2"/>
              </a:rPr>
              <a:t>on top of absorber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2) Native Ta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seems ok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066D9D-E0BC-BF43-6858-63D5DE867160}"/>
              </a:ext>
            </a:extLst>
          </p:cNvPr>
          <p:cNvSpPr txBox="1"/>
          <p:nvPr/>
        </p:nvSpPr>
        <p:spPr>
          <a:xfrm>
            <a:off x="9773339" y="1377887"/>
            <a:ext cx="1531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X-rays or 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116A0D8-29A8-FC24-A1E2-5008D2C6C56A}"/>
              </a:ext>
            </a:extLst>
          </p:cNvPr>
          <p:cNvCxnSpPr>
            <a:cxnSpLocks/>
          </p:cNvCxnSpPr>
          <p:nvPr/>
        </p:nvCxnSpPr>
        <p:spPr>
          <a:xfrm>
            <a:off x="9773339" y="1745611"/>
            <a:ext cx="0" cy="5823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E6B9848-C427-70D0-68B1-252DC8D0B575}"/>
              </a:ext>
            </a:extLst>
          </p:cNvPr>
          <p:cNvCxnSpPr>
            <a:cxnSpLocks/>
          </p:cNvCxnSpPr>
          <p:nvPr/>
        </p:nvCxnSpPr>
        <p:spPr>
          <a:xfrm>
            <a:off x="11254668" y="1742689"/>
            <a:ext cx="0" cy="5823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63C05DC-1BC6-2F50-7EBC-B3B792914BF3}"/>
              </a:ext>
            </a:extLst>
          </p:cNvPr>
          <p:cNvCxnSpPr>
            <a:cxnSpLocks/>
          </p:cNvCxnSpPr>
          <p:nvPr/>
        </p:nvCxnSpPr>
        <p:spPr>
          <a:xfrm>
            <a:off x="4237145" y="3940763"/>
            <a:ext cx="191980" cy="38857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069E39-11B3-9A32-9C3E-3EE0C009EC57}"/>
              </a:ext>
            </a:extLst>
          </p:cNvPr>
          <p:cNvCxnSpPr>
            <a:cxnSpLocks/>
          </p:cNvCxnSpPr>
          <p:nvPr/>
        </p:nvCxnSpPr>
        <p:spPr>
          <a:xfrm flipH="1">
            <a:off x="4059453" y="3926475"/>
            <a:ext cx="191980" cy="38857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0D047DD-CFB6-F153-D59E-94B6DEDCEB2D}"/>
              </a:ext>
            </a:extLst>
          </p:cNvPr>
          <p:cNvCxnSpPr>
            <a:cxnSpLocks/>
          </p:cNvCxnSpPr>
          <p:nvPr/>
        </p:nvCxnSpPr>
        <p:spPr>
          <a:xfrm>
            <a:off x="4218092" y="2335791"/>
            <a:ext cx="191980" cy="38857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4147CD4-47B6-D81D-CD7E-0AB6A1EDAA37}"/>
              </a:ext>
            </a:extLst>
          </p:cNvPr>
          <p:cNvCxnSpPr>
            <a:cxnSpLocks/>
          </p:cNvCxnSpPr>
          <p:nvPr/>
        </p:nvCxnSpPr>
        <p:spPr>
          <a:xfrm flipH="1">
            <a:off x="4007895" y="2307215"/>
            <a:ext cx="210197" cy="41692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FBD6C45-B6EF-A174-CC21-581D84089E6A}"/>
              </a:ext>
            </a:extLst>
          </p:cNvPr>
          <p:cNvCxnSpPr>
            <a:cxnSpLocks/>
          </p:cNvCxnSpPr>
          <p:nvPr/>
        </p:nvCxnSpPr>
        <p:spPr>
          <a:xfrm>
            <a:off x="4203805" y="5479056"/>
            <a:ext cx="191980" cy="38857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4F2F8E8-D1BF-FB48-0EEF-D5B233A762CC}"/>
              </a:ext>
            </a:extLst>
          </p:cNvPr>
          <p:cNvCxnSpPr>
            <a:cxnSpLocks/>
          </p:cNvCxnSpPr>
          <p:nvPr/>
        </p:nvCxnSpPr>
        <p:spPr>
          <a:xfrm flipH="1">
            <a:off x="4026113" y="5464768"/>
            <a:ext cx="191980" cy="38857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1D03607-0163-1697-B864-C67AFFF9E515}"/>
              </a:ext>
            </a:extLst>
          </p:cNvPr>
          <p:cNvCxnSpPr>
            <a:cxnSpLocks/>
          </p:cNvCxnSpPr>
          <p:nvPr/>
        </p:nvCxnSpPr>
        <p:spPr>
          <a:xfrm>
            <a:off x="5742102" y="3916944"/>
            <a:ext cx="191980" cy="38857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091FCD7-83BB-C74C-FAE4-DD62F68DA75B}"/>
              </a:ext>
            </a:extLst>
          </p:cNvPr>
          <p:cNvCxnSpPr>
            <a:cxnSpLocks/>
          </p:cNvCxnSpPr>
          <p:nvPr/>
        </p:nvCxnSpPr>
        <p:spPr>
          <a:xfrm flipH="1">
            <a:off x="5564410" y="3902656"/>
            <a:ext cx="191980" cy="38857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84CC72D-0FE7-A777-3B90-0C3176B7D448}"/>
              </a:ext>
            </a:extLst>
          </p:cNvPr>
          <p:cNvCxnSpPr>
            <a:cxnSpLocks/>
          </p:cNvCxnSpPr>
          <p:nvPr/>
        </p:nvCxnSpPr>
        <p:spPr>
          <a:xfrm>
            <a:off x="2651228" y="3926466"/>
            <a:ext cx="191980" cy="38857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EE506E9-AC5C-B117-8042-D4380E9737D3}"/>
              </a:ext>
            </a:extLst>
          </p:cNvPr>
          <p:cNvCxnSpPr>
            <a:cxnSpLocks/>
          </p:cNvCxnSpPr>
          <p:nvPr/>
        </p:nvCxnSpPr>
        <p:spPr>
          <a:xfrm flipH="1">
            <a:off x="2473536" y="3912178"/>
            <a:ext cx="191980" cy="38857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64FF38C-7220-4420-1E07-381466718A13}"/>
              </a:ext>
            </a:extLst>
          </p:cNvPr>
          <p:cNvSpPr/>
          <p:nvPr/>
        </p:nvSpPr>
        <p:spPr>
          <a:xfrm>
            <a:off x="7992976" y="2589635"/>
            <a:ext cx="724828" cy="1649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apezoid 19">
            <a:extLst>
              <a:ext uri="{FF2B5EF4-FFF2-40B4-BE49-F238E27FC236}">
                <a16:creationId xmlns:a16="http://schemas.microsoft.com/office/drawing/2014/main" id="{F181047D-ECB2-9D16-A34A-5CD5DBC47E88}"/>
              </a:ext>
            </a:extLst>
          </p:cNvPr>
          <p:cNvSpPr/>
          <p:nvPr/>
        </p:nvSpPr>
        <p:spPr>
          <a:xfrm>
            <a:off x="8615024" y="2002091"/>
            <a:ext cx="1158315" cy="798686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rapezoid 23">
            <a:extLst>
              <a:ext uri="{FF2B5EF4-FFF2-40B4-BE49-F238E27FC236}">
                <a16:creationId xmlns:a16="http://schemas.microsoft.com/office/drawing/2014/main" id="{4F088D91-832C-DD63-78DC-2BE2273D43CA}"/>
              </a:ext>
            </a:extLst>
          </p:cNvPr>
          <p:cNvSpPr/>
          <p:nvPr/>
        </p:nvSpPr>
        <p:spPr>
          <a:xfrm>
            <a:off x="8760335" y="2172211"/>
            <a:ext cx="868508" cy="646286"/>
          </a:xfrm>
          <a:prstGeom prst="trapezoi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AE4DB66-DF7A-7816-9453-EDA86A3D7232}"/>
              </a:ext>
            </a:extLst>
          </p:cNvPr>
          <p:cNvSpPr/>
          <p:nvPr/>
        </p:nvSpPr>
        <p:spPr>
          <a:xfrm>
            <a:off x="9223807" y="2473466"/>
            <a:ext cx="2238363" cy="1912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5782805-17C2-73F0-E875-C0BE8E86DBD4}"/>
              </a:ext>
            </a:extLst>
          </p:cNvPr>
          <p:cNvSpPr/>
          <p:nvPr/>
        </p:nvSpPr>
        <p:spPr>
          <a:xfrm>
            <a:off x="9007035" y="2589635"/>
            <a:ext cx="2917075" cy="22872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27DFF8D-BB7B-64B9-7408-8FB6F90607D3}"/>
              </a:ext>
            </a:extLst>
          </p:cNvPr>
          <p:cNvSpPr/>
          <p:nvPr/>
        </p:nvSpPr>
        <p:spPr>
          <a:xfrm>
            <a:off x="9220262" y="2342330"/>
            <a:ext cx="2238363" cy="14901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F425DDF-379A-F9D5-5DEB-0C8B34FD04CD}"/>
              </a:ext>
            </a:extLst>
          </p:cNvPr>
          <p:cNvCxnSpPr>
            <a:cxnSpLocks/>
          </p:cNvCxnSpPr>
          <p:nvPr/>
        </p:nvCxnSpPr>
        <p:spPr>
          <a:xfrm>
            <a:off x="9202542" y="2533873"/>
            <a:ext cx="223836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C845284-D843-C274-AB1F-B931A7174740}"/>
              </a:ext>
            </a:extLst>
          </p:cNvPr>
          <p:cNvCxnSpPr>
            <a:cxnSpLocks/>
          </p:cNvCxnSpPr>
          <p:nvPr/>
        </p:nvCxnSpPr>
        <p:spPr>
          <a:xfrm>
            <a:off x="9628843" y="2342331"/>
            <a:ext cx="18120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9992B524-D92E-15BC-5CFB-DA16507FADC5}"/>
              </a:ext>
            </a:extLst>
          </p:cNvPr>
          <p:cNvSpPr/>
          <p:nvPr/>
        </p:nvSpPr>
        <p:spPr>
          <a:xfrm>
            <a:off x="7992976" y="2730048"/>
            <a:ext cx="3931134" cy="4109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7A0DA18-A625-659C-7085-315EF05607DE}"/>
              </a:ext>
            </a:extLst>
          </p:cNvPr>
          <p:cNvSpPr txBox="1"/>
          <p:nvPr/>
        </p:nvSpPr>
        <p:spPr>
          <a:xfrm>
            <a:off x="9927973" y="2011591"/>
            <a:ext cx="1358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Surface SiO</a:t>
            </a:r>
            <a:r>
              <a:rPr lang="en-US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09094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A3678-AEF6-1663-D7A0-ED60E935A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rapezoid 37">
            <a:extLst>
              <a:ext uri="{FF2B5EF4-FFF2-40B4-BE49-F238E27FC236}">
                <a16:creationId xmlns:a16="http://schemas.microsoft.com/office/drawing/2014/main" id="{B2F3B1F3-77B6-D280-CC34-F53A3E4BD3F8}"/>
              </a:ext>
            </a:extLst>
          </p:cNvPr>
          <p:cNvSpPr/>
          <p:nvPr/>
        </p:nvSpPr>
        <p:spPr>
          <a:xfrm>
            <a:off x="1985229" y="5778325"/>
            <a:ext cx="868508" cy="646286"/>
          </a:xfrm>
          <a:prstGeom prst="trapezoi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A5FF5F-B09F-BBBE-6638-58E3D1204A3F}"/>
              </a:ext>
            </a:extLst>
          </p:cNvPr>
          <p:cNvSpPr/>
          <p:nvPr/>
        </p:nvSpPr>
        <p:spPr>
          <a:xfrm flipV="1">
            <a:off x="6995965" y="6242690"/>
            <a:ext cx="1247628" cy="15364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9828F9-3D5C-FC22-970C-A1CFEC1143BE}"/>
              </a:ext>
            </a:extLst>
          </p:cNvPr>
          <p:cNvSpPr/>
          <p:nvPr/>
        </p:nvSpPr>
        <p:spPr>
          <a:xfrm>
            <a:off x="979743" y="6231402"/>
            <a:ext cx="724828" cy="1649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ezoid 14">
            <a:extLst>
              <a:ext uri="{FF2B5EF4-FFF2-40B4-BE49-F238E27FC236}">
                <a16:creationId xmlns:a16="http://schemas.microsoft.com/office/drawing/2014/main" id="{A2119343-FA41-4605-F361-07B3109BE69E}"/>
              </a:ext>
            </a:extLst>
          </p:cNvPr>
          <p:cNvSpPr/>
          <p:nvPr/>
        </p:nvSpPr>
        <p:spPr>
          <a:xfrm>
            <a:off x="1601791" y="5584395"/>
            <a:ext cx="1158315" cy="798686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>
            <a:extLst>
              <a:ext uri="{FF2B5EF4-FFF2-40B4-BE49-F238E27FC236}">
                <a16:creationId xmlns:a16="http://schemas.microsoft.com/office/drawing/2014/main" id="{911D8960-EDD1-1B73-FE38-ECD86CAEFCB3}"/>
              </a:ext>
            </a:extLst>
          </p:cNvPr>
          <p:cNvSpPr/>
          <p:nvPr/>
        </p:nvSpPr>
        <p:spPr>
          <a:xfrm>
            <a:off x="1747102" y="5754515"/>
            <a:ext cx="868508" cy="646286"/>
          </a:xfrm>
          <a:prstGeom prst="trapezoi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F44CBF-70CC-A178-2636-A9925D57F9FB}"/>
              </a:ext>
            </a:extLst>
          </p:cNvPr>
          <p:cNvSpPr/>
          <p:nvPr/>
        </p:nvSpPr>
        <p:spPr>
          <a:xfrm>
            <a:off x="2210574" y="6055770"/>
            <a:ext cx="2238363" cy="1912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9C505A-AC4B-78C5-E866-CA908F6034D7}"/>
              </a:ext>
            </a:extLst>
          </p:cNvPr>
          <p:cNvSpPr txBox="1"/>
          <p:nvPr/>
        </p:nvSpPr>
        <p:spPr>
          <a:xfrm>
            <a:off x="0" y="19969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Improved STJ Designs Minimize (but do not Fully Remove) Artifacts</a:t>
            </a:r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47250FD4-7217-E0C2-CBCE-5A3C67420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3" y="1698880"/>
            <a:ext cx="5289452" cy="319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FFB4BE-7446-9856-E7B9-5126CB0AA3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474" r="22992"/>
          <a:stretch/>
        </p:blipFill>
        <p:spPr>
          <a:xfrm rot="5400000">
            <a:off x="7555571" y="1139107"/>
            <a:ext cx="3193787" cy="43133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E73D40-9255-543B-24E2-2B6741DAC5C7}"/>
              </a:ext>
            </a:extLst>
          </p:cNvPr>
          <p:cNvSpPr txBox="1"/>
          <p:nvPr/>
        </p:nvSpPr>
        <p:spPr>
          <a:xfrm>
            <a:off x="2377440" y="1122301"/>
            <a:ext cx="2067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Nb-STJs (1990s)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051A9F-0873-286D-2C10-9B4F8D71FE9B}"/>
              </a:ext>
            </a:extLst>
          </p:cNvPr>
          <p:cNvSpPr txBox="1"/>
          <p:nvPr/>
        </p:nvSpPr>
        <p:spPr>
          <a:xfrm>
            <a:off x="8118488" y="1136362"/>
            <a:ext cx="2067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Ta-STJs (2020s)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A46470-6AC2-2D78-E7D9-480294AE7B01}"/>
              </a:ext>
            </a:extLst>
          </p:cNvPr>
          <p:cNvSpPr/>
          <p:nvPr/>
        </p:nvSpPr>
        <p:spPr>
          <a:xfrm>
            <a:off x="2032000" y="6209414"/>
            <a:ext cx="3560726" cy="1912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B87A1-9A6B-F7FF-47E3-BE222E4B49D6}"/>
              </a:ext>
            </a:extLst>
          </p:cNvPr>
          <p:cNvSpPr/>
          <p:nvPr/>
        </p:nvSpPr>
        <p:spPr>
          <a:xfrm>
            <a:off x="2207029" y="5924635"/>
            <a:ext cx="2238363" cy="1912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D3076D5-972E-C1D0-4848-BEC751D9CB45}"/>
              </a:ext>
            </a:extLst>
          </p:cNvPr>
          <p:cNvCxnSpPr>
            <a:cxnSpLocks/>
          </p:cNvCxnSpPr>
          <p:nvPr/>
        </p:nvCxnSpPr>
        <p:spPr>
          <a:xfrm>
            <a:off x="2189309" y="6158707"/>
            <a:ext cx="223836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rapezoid 17">
            <a:extLst>
              <a:ext uri="{FF2B5EF4-FFF2-40B4-BE49-F238E27FC236}">
                <a16:creationId xmlns:a16="http://schemas.microsoft.com/office/drawing/2014/main" id="{1E82FDAE-C8AA-C29A-402B-A4CD4F4C12E6}"/>
              </a:ext>
            </a:extLst>
          </p:cNvPr>
          <p:cNvSpPr/>
          <p:nvPr/>
        </p:nvSpPr>
        <p:spPr>
          <a:xfrm>
            <a:off x="8118488" y="5792247"/>
            <a:ext cx="522802" cy="573632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9FA13E-EAE7-7D1A-B104-FAD3F4E47C03}"/>
              </a:ext>
            </a:extLst>
          </p:cNvPr>
          <p:cNvSpPr/>
          <p:nvPr/>
        </p:nvSpPr>
        <p:spPr>
          <a:xfrm>
            <a:off x="8400902" y="6038568"/>
            <a:ext cx="2238363" cy="1912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EA67E6-5037-9A66-B934-64127029D89E}"/>
              </a:ext>
            </a:extLst>
          </p:cNvPr>
          <p:cNvSpPr/>
          <p:nvPr/>
        </p:nvSpPr>
        <p:spPr>
          <a:xfrm>
            <a:off x="8222328" y="6213476"/>
            <a:ext cx="3086803" cy="26585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1B5EF3-FF1F-2F9F-1D6A-4CE6E15B7FEF}"/>
              </a:ext>
            </a:extLst>
          </p:cNvPr>
          <p:cNvSpPr/>
          <p:nvPr/>
        </p:nvSpPr>
        <p:spPr>
          <a:xfrm>
            <a:off x="8397357" y="5907433"/>
            <a:ext cx="2238363" cy="1912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46DF705-F30E-2E92-6358-72B91A0808B5}"/>
              </a:ext>
            </a:extLst>
          </p:cNvPr>
          <p:cNvCxnSpPr>
            <a:cxnSpLocks/>
          </p:cNvCxnSpPr>
          <p:nvPr/>
        </p:nvCxnSpPr>
        <p:spPr>
          <a:xfrm>
            <a:off x="8398491" y="6143621"/>
            <a:ext cx="223836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79E3DCD-134D-8733-4A54-517B28DDA7E4}"/>
              </a:ext>
            </a:extLst>
          </p:cNvPr>
          <p:cNvSpPr/>
          <p:nvPr/>
        </p:nvSpPr>
        <p:spPr>
          <a:xfrm>
            <a:off x="6995798" y="6362468"/>
            <a:ext cx="4313333" cy="4482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5E1C10F-3FFD-C466-FB8B-E34D7721AF86}"/>
              </a:ext>
            </a:extLst>
          </p:cNvPr>
          <p:cNvCxnSpPr>
            <a:cxnSpLocks/>
          </p:cNvCxnSpPr>
          <p:nvPr/>
        </p:nvCxnSpPr>
        <p:spPr>
          <a:xfrm flipV="1">
            <a:off x="2687050" y="5901460"/>
            <a:ext cx="17373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27B632F-D638-8C3E-5600-8F23DEFB78D7}"/>
              </a:ext>
            </a:extLst>
          </p:cNvPr>
          <p:cNvCxnSpPr>
            <a:cxnSpLocks/>
            <a:stCxn id="22" idx="1"/>
          </p:cNvCxnSpPr>
          <p:nvPr/>
        </p:nvCxnSpPr>
        <p:spPr>
          <a:xfrm>
            <a:off x="8397357" y="6003059"/>
            <a:ext cx="0" cy="2274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B1F014-9BBA-3DCC-4FEB-F9F01B557207}"/>
              </a:ext>
            </a:extLst>
          </p:cNvPr>
          <p:cNvCxnSpPr>
            <a:cxnSpLocks/>
          </p:cNvCxnSpPr>
          <p:nvPr/>
        </p:nvCxnSpPr>
        <p:spPr>
          <a:xfrm>
            <a:off x="8281629" y="6203348"/>
            <a:ext cx="0" cy="1371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551E424-EE9B-AE96-B048-C30564D8884B}"/>
              </a:ext>
            </a:extLst>
          </p:cNvPr>
          <p:cNvCxnSpPr>
            <a:cxnSpLocks/>
          </p:cNvCxnSpPr>
          <p:nvPr/>
        </p:nvCxnSpPr>
        <p:spPr>
          <a:xfrm flipH="1">
            <a:off x="8273773" y="6218115"/>
            <a:ext cx="1371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51183A0-743A-A3C5-ADF3-480F8F762560}"/>
              </a:ext>
            </a:extLst>
          </p:cNvPr>
          <p:cNvSpPr/>
          <p:nvPr/>
        </p:nvSpPr>
        <p:spPr>
          <a:xfrm>
            <a:off x="630703" y="6362468"/>
            <a:ext cx="5289452" cy="4482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57C64F3-4828-C51E-8D1E-108F5128DCB9}"/>
              </a:ext>
            </a:extLst>
          </p:cNvPr>
          <p:cNvSpPr txBox="1"/>
          <p:nvPr/>
        </p:nvSpPr>
        <p:spPr>
          <a:xfrm>
            <a:off x="9516538" y="3964062"/>
            <a:ext cx="1399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  <a:sym typeface="Symbol" pitchFamily="2" charset="2"/>
              </a:rPr>
              <a:t>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Narrow edge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00B9EB-3105-B902-82ED-CFA487B0E5E4}"/>
              </a:ext>
            </a:extLst>
          </p:cNvPr>
          <p:cNvSpPr txBox="1"/>
          <p:nvPr/>
        </p:nvSpPr>
        <p:spPr>
          <a:xfrm>
            <a:off x="7334008" y="2166837"/>
            <a:ext cx="888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wire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overlap</a:t>
            </a:r>
          </a:p>
          <a:p>
            <a:pPr algn="r"/>
            <a:r>
              <a:rPr lang="en-US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  <a:sym typeface="Symbol" pitchFamily="2" charset="2"/>
              </a:rPr>
              <a:t>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003BBBA-62AE-74FD-053C-09CF4CA0A41F}"/>
              </a:ext>
            </a:extLst>
          </p:cNvPr>
          <p:cNvSpPr txBox="1"/>
          <p:nvPr/>
        </p:nvSpPr>
        <p:spPr>
          <a:xfrm>
            <a:off x="7278028" y="3274979"/>
            <a:ext cx="8869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  <a:sym typeface="Symbol" pitchFamily="2" charset="2"/>
              </a:rPr>
              <a:t>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Narrow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83981E-8051-6448-50D6-CFCFD6534928}"/>
              </a:ext>
            </a:extLst>
          </p:cNvPr>
          <p:cNvSpPr txBox="1"/>
          <p:nvPr/>
        </p:nvSpPr>
        <p:spPr>
          <a:xfrm>
            <a:off x="8545584" y="2943037"/>
            <a:ext cx="1162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SiO</a:t>
            </a:r>
            <a:r>
              <a: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surface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8E2F78-F448-1935-EFD2-38350A1ED5D9}"/>
              </a:ext>
            </a:extLst>
          </p:cNvPr>
          <p:cNvSpPr txBox="1"/>
          <p:nvPr/>
        </p:nvSpPr>
        <p:spPr>
          <a:xfrm>
            <a:off x="3521641" y="4263740"/>
            <a:ext cx="1192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  <a:sym typeface="Symbol" pitchFamily="2" charset="2"/>
              </a:rPr>
              <a:t>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Wide edge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63EA7E-BB4D-6708-7CA5-AC59BCF46FF8}"/>
              </a:ext>
            </a:extLst>
          </p:cNvPr>
          <p:cNvSpPr txBox="1"/>
          <p:nvPr/>
        </p:nvSpPr>
        <p:spPr>
          <a:xfrm>
            <a:off x="1037964" y="3553090"/>
            <a:ext cx="8869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  <a:sym typeface="Symbol" pitchFamily="2" charset="2"/>
              </a:rPr>
              <a:t>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Wide</a:t>
            </a:r>
          </a:p>
          <a:p>
            <a:pPr algn="r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40750E-9FE9-4287-663F-FAD6B2449176}"/>
              </a:ext>
            </a:extLst>
          </p:cNvPr>
          <p:cNvSpPr txBox="1"/>
          <p:nvPr/>
        </p:nvSpPr>
        <p:spPr>
          <a:xfrm>
            <a:off x="1553356" y="2403899"/>
            <a:ext cx="888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</a:t>
            </a:r>
          </a:p>
          <a:p>
            <a:pPr algn="r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wire</a:t>
            </a:r>
          </a:p>
          <a:p>
            <a:pPr algn="r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overlap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  <a:sym typeface="Symbol" pitchFamily="2" charset="2"/>
              </a:rPr>
              <a:t>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101141-A573-C8C9-319F-562C8A0BBD24}"/>
              </a:ext>
            </a:extLst>
          </p:cNvPr>
          <p:cNvSpPr txBox="1"/>
          <p:nvPr/>
        </p:nvSpPr>
        <p:spPr>
          <a:xfrm>
            <a:off x="2543461" y="2943037"/>
            <a:ext cx="1413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Residual SiO</a:t>
            </a:r>
            <a:r>
              <a:rPr lang="en-US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surface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91A3656-0E4C-45AD-8C4D-D046160872A2}"/>
              </a:ext>
            </a:extLst>
          </p:cNvPr>
          <p:cNvSpPr txBox="1"/>
          <p:nvPr/>
        </p:nvSpPr>
        <p:spPr>
          <a:xfrm>
            <a:off x="1668995" y="5856494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SiO</a:t>
            </a:r>
            <a:r>
              <a:rPr lang="en-US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07DD47D-A0B4-24EA-BF78-1E5B770E2CE1}"/>
              </a:ext>
            </a:extLst>
          </p:cNvPr>
          <p:cNvCxnSpPr>
            <a:cxnSpLocks/>
          </p:cNvCxnSpPr>
          <p:nvPr/>
        </p:nvCxnSpPr>
        <p:spPr>
          <a:xfrm>
            <a:off x="10632558" y="5901460"/>
            <a:ext cx="0" cy="320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6A6BA98-8586-2508-0F02-3CB9BE0D305F}"/>
              </a:ext>
            </a:extLst>
          </p:cNvPr>
          <p:cNvSpPr txBox="1"/>
          <p:nvPr/>
        </p:nvSpPr>
        <p:spPr>
          <a:xfrm>
            <a:off x="6910639" y="5887928"/>
            <a:ext cx="1579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Anodization</a:t>
            </a:r>
            <a:r>
              <a:rPr lang="en-US" sz="18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  <a:sym typeface="Symbol" pitchFamily="2" charset="2"/>
              </a:rPr>
              <a:t></a:t>
            </a:r>
            <a:r>
              <a:rPr lang="en-US" dirty="0">
                <a:solidFill>
                  <a:srgbClr val="FF0000"/>
                </a:solidFill>
                <a:effectLst/>
              </a:rPr>
              <a:t> </a:t>
            </a:r>
            <a:endParaRPr lang="en-US" baseline="-25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F94C33-9689-CC91-7ED7-25CF7A12AF5C}"/>
              </a:ext>
            </a:extLst>
          </p:cNvPr>
          <p:cNvSpPr txBox="1"/>
          <p:nvPr/>
        </p:nvSpPr>
        <p:spPr>
          <a:xfrm>
            <a:off x="2660177" y="5601712"/>
            <a:ext cx="1413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Residual SiO</a:t>
            </a:r>
            <a:r>
              <a:rPr lang="en-US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DA6FEA5-D639-00C7-AE67-301E5C445E80}"/>
              </a:ext>
            </a:extLst>
          </p:cNvPr>
          <p:cNvSpPr txBox="1"/>
          <p:nvPr/>
        </p:nvSpPr>
        <p:spPr>
          <a:xfrm>
            <a:off x="2274236" y="5296303"/>
            <a:ext cx="479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Via</a:t>
            </a:r>
            <a:endParaRPr lang="en-US" baseline="-25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52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EF2E4-CA02-17A0-5148-7D2A2D12D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E5C8DB37-C203-AAA5-E011-31BE8A8DE6BB}"/>
              </a:ext>
            </a:extLst>
          </p:cNvPr>
          <p:cNvSpPr/>
          <p:nvPr/>
        </p:nvSpPr>
        <p:spPr>
          <a:xfrm>
            <a:off x="10272023" y="5080000"/>
            <a:ext cx="1052338" cy="12605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4F1CC3F-14CD-DBDA-B4FB-8CDC5F2020D6}"/>
              </a:ext>
            </a:extLst>
          </p:cNvPr>
          <p:cNvSpPr/>
          <p:nvPr/>
        </p:nvSpPr>
        <p:spPr>
          <a:xfrm>
            <a:off x="6995798" y="5080000"/>
            <a:ext cx="1935490" cy="12605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9B56F8-A5AA-6735-50B6-C3C8C64E82BB}"/>
              </a:ext>
            </a:extLst>
          </p:cNvPr>
          <p:cNvSpPr/>
          <p:nvPr/>
        </p:nvSpPr>
        <p:spPr>
          <a:xfrm flipV="1">
            <a:off x="6995965" y="6242690"/>
            <a:ext cx="1247628" cy="15364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2E18B4-CB4D-39CC-A9D2-920F40BADD5A}"/>
              </a:ext>
            </a:extLst>
          </p:cNvPr>
          <p:cNvSpPr txBox="1"/>
          <p:nvPr/>
        </p:nvSpPr>
        <p:spPr>
          <a:xfrm>
            <a:off x="0" y="19969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Photoresist Masking Does Remove (Most) Artifacts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76D17A-9D36-5A5C-84B0-1FA072EFD7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474" r="42241"/>
          <a:stretch/>
        </p:blipFill>
        <p:spPr>
          <a:xfrm rot="5400000">
            <a:off x="8109079" y="585600"/>
            <a:ext cx="2086771" cy="43133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F594C4-1794-E9CC-B0A4-CEB7BBF665BC}"/>
              </a:ext>
            </a:extLst>
          </p:cNvPr>
          <p:cNvSpPr txBox="1"/>
          <p:nvPr/>
        </p:nvSpPr>
        <p:spPr>
          <a:xfrm>
            <a:off x="8118488" y="1136362"/>
            <a:ext cx="2067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Ta-STJs (2020s)</a:t>
            </a:r>
          </a:p>
        </p:txBody>
      </p:sp>
      <p:sp>
        <p:nvSpPr>
          <p:cNvPr id="18" name="Trapezoid 17">
            <a:extLst>
              <a:ext uri="{FF2B5EF4-FFF2-40B4-BE49-F238E27FC236}">
                <a16:creationId xmlns:a16="http://schemas.microsoft.com/office/drawing/2014/main" id="{7751B1A9-C7F8-9AB8-57EE-EE6BD002F844}"/>
              </a:ext>
            </a:extLst>
          </p:cNvPr>
          <p:cNvSpPr/>
          <p:nvPr/>
        </p:nvSpPr>
        <p:spPr>
          <a:xfrm>
            <a:off x="8118488" y="5792247"/>
            <a:ext cx="522802" cy="573632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D99111E-4CDE-95F0-BC2E-66F1F393E389}"/>
              </a:ext>
            </a:extLst>
          </p:cNvPr>
          <p:cNvSpPr/>
          <p:nvPr/>
        </p:nvSpPr>
        <p:spPr>
          <a:xfrm>
            <a:off x="8400902" y="6038568"/>
            <a:ext cx="2238363" cy="1912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1EF2757-456F-DD03-18EC-1D9E102ADA36}"/>
              </a:ext>
            </a:extLst>
          </p:cNvPr>
          <p:cNvSpPr/>
          <p:nvPr/>
        </p:nvSpPr>
        <p:spPr>
          <a:xfrm>
            <a:off x="8222328" y="6213476"/>
            <a:ext cx="3086803" cy="26585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1222D8-C9F6-643F-C714-2EF5AA043F7B}"/>
              </a:ext>
            </a:extLst>
          </p:cNvPr>
          <p:cNvSpPr/>
          <p:nvPr/>
        </p:nvSpPr>
        <p:spPr>
          <a:xfrm>
            <a:off x="8397357" y="5907433"/>
            <a:ext cx="2238363" cy="1912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47C3CBC-9DC1-F0B0-EAD3-65F460EB4348}"/>
              </a:ext>
            </a:extLst>
          </p:cNvPr>
          <p:cNvCxnSpPr>
            <a:cxnSpLocks/>
          </p:cNvCxnSpPr>
          <p:nvPr/>
        </p:nvCxnSpPr>
        <p:spPr>
          <a:xfrm>
            <a:off x="8398491" y="6143621"/>
            <a:ext cx="223836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10A8A47-20F2-A2E3-79C1-E880CF0B0A04}"/>
              </a:ext>
            </a:extLst>
          </p:cNvPr>
          <p:cNvSpPr/>
          <p:nvPr/>
        </p:nvSpPr>
        <p:spPr>
          <a:xfrm>
            <a:off x="6995798" y="6362468"/>
            <a:ext cx="4313333" cy="4482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AE1B305-4462-A4C7-5A67-570D44AC8D72}"/>
              </a:ext>
            </a:extLst>
          </p:cNvPr>
          <p:cNvCxnSpPr>
            <a:cxnSpLocks/>
            <a:stCxn id="22" idx="1"/>
          </p:cNvCxnSpPr>
          <p:nvPr/>
        </p:nvCxnSpPr>
        <p:spPr>
          <a:xfrm>
            <a:off x="8397357" y="6003059"/>
            <a:ext cx="0" cy="2274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2A38248-8827-1AA0-DCBA-5C1A5F722E5F}"/>
              </a:ext>
            </a:extLst>
          </p:cNvPr>
          <p:cNvCxnSpPr>
            <a:cxnSpLocks/>
          </p:cNvCxnSpPr>
          <p:nvPr/>
        </p:nvCxnSpPr>
        <p:spPr>
          <a:xfrm>
            <a:off x="8281629" y="6203348"/>
            <a:ext cx="0" cy="1371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0C2272E-D73F-1401-6FED-4B010973ECBC}"/>
              </a:ext>
            </a:extLst>
          </p:cNvPr>
          <p:cNvCxnSpPr>
            <a:cxnSpLocks/>
          </p:cNvCxnSpPr>
          <p:nvPr/>
        </p:nvCxnSpPr>
        <p:spPr>
          <a:xfrm flipH="1">
            <a:off x="8273773" y="6218115"/>
            <a:ext cx="1371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260C174-A7B9-4695-0F2F-4FF341E86556}"/>
              </a:ext>
            </a:extLst>
          </p:cNvPr>
          <p:cNvCxnSpPr>
            <a:cxnSpLocks/>
          </p:cNvCxnSpPr>
          <p:nvPr/>
        </p:nvCxnSpPr>
        <p:spPr>
          <a:xfrm>
            <a:off x="10632558" y="5901460"/>
            <a:ext cx="0" cy="320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9944A2D-B61A-539B-6348-612C8B6EE7F4}"/>
              </a:ext>
            </a:extLst>
          </p:cNvPr>
          <p:cNvSpPr txBox="1"/>
          <p:nvPr/>
        </p:nvSpPr>
        <p:spPr>
          <a:xfrm>
            <a:off x="7305688" y="5338700"/>
            <a:ext cx="162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Photoresist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9C2DC46-5375-02E2-62A5-B73F5A48E7A3}"/>
              </a:ext>
            </a:extLst>
          </p:cNvPr>
          <p:cNvSpPr txBox="1"/>
          <p:nvPr/>
        </p:nvSpPr>
        <p:spPr>
          <a:xfrm>
            <a:off x="10562020" y="5341570"/>
            <a:ext cx="1065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mask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4D99CC-FFD5-7BAD-5EAB-C88F2DEF0E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31" t="45067" r="83328" b="43274"/>
          <a:stretch/>
        </p:blipFill>
        <p:spPr>
          <a:xfrm>
            <a:off x="7058035" y="5060535"/>
            <a:ext cx="182880" cy="1778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9BA01B-E336-3E64-9C78-54B87E27BA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31" t="45067" r="83328" b="43274"/>
          <a:stretch/>
        </p:blipFill>
        <p:spPr>
          <a:xfrm>
            <a:off x="7809563" y="5060535"/>
            <a:ext cx="182880" cy="1778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8ADC37-629C-1E5C-9238-D6A147D795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31" t="45067" r="83328" b="43274"/>
          <a:stretch/>
        </p:blipFill>
        <p:spPr>
          <a:xfrm>
            <a:off x="9312619" y="5841593"/>
            <a:ext cx="182880" cy="1778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9B1EBC-D5EF-7E2C-873A-72FEF18693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31" t="45067" r="83328" b="43274"/>
          <a:stretch/>
        </p:blipFill>
        <p:spPr>
          <a:xfrm>
            <a:off x="8561091" y="5060535"/>
            <a:ext cx="182880" cy="1778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F03D78-9408-20FE-9B16-71D8E02B78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31" t="45067" r="83328" b="43274"/>
          <a:stretch/>
        </p:blipFill>
        <p:spPr>
          <a:xfrm>
            <a:off x="10064147" y="5841593"/>
            <a:ext cx="182880" cy="1778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BCE8C8-4E48-4EE0-073F-0E4169CEED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31" t="45067" r="83328" b="43274"/>
          <a:stretch/>
        </p:blipFill>
        <p:spPr>
          <a:xfrm>
            <a:off x="10815676" y="5060535"/>
            <a:ext cx="182880" cy="1778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01126F-29F6-876C-8178-4D8CCD792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62" y="1698880"/>
            <a:ext cx="5345536" cy="40091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690D7F1-8A13-84B7-F7ED-83C6F6B2173D}"/>
              </a:ext>
            </a:extLst>
          </p:cNvPr>
          <p:cNvSpPr txBox="1"/>
          <p:nvPr/>
        </p:nvSpPr>
        <p:spPr>
          <a:xfrm>
            <a:off x="1937372" y="2101346"/>
            <a:ext cx="1023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Ta-STJ 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Symbol" pitchFamily="2" charset="2"/>
              </a:rPr>
              <a:t></a:t>
            </a:r>
            <a:endParaRPr lang="en-US" sz="1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DFFE4C-5504-8E46-10B8-E447BC189E17}"/>
              </a:ext>
            </a:extLst>
          </p:cNvPr>
          <p:cNvSpPr txBox="1"/>
          <p:nvPr/>
        </p:nvSpPr>
        <p:spPr>
          <a:xfrm>
            <a:off x="1312333" y="2330730"/>
            <a:ext cx="2065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Photoresist mask 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Symbol" pitchFamily="2" charset="2"/>
              </a:rPr>
              <a:t></a:t>
            </a:r>
            <a:endParaRPr lang="en-US" sz="1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DAFE60-9B16-5A51-B846-C85DFE7E927B}"/>
              </a:ext>
            </a:extLst>
          </p:cNvPr>
          <p:cNvSpPr txBox="1"/>
          <p:nvPr/>
        </p:nvSpPr>
        <p:spPr>
          <a:xfrm>
            <a:off x="736463" y="6259159"/>
            <a:ext cx="5345536" cy="40011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Removes all artifacts except those form e- escape.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236BB78-4759-B7FF-03A2-4938C54444AF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9495499" y="5584874"/>
            <a:ext cx="112735" cy="3456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36E9F43-FF35-C37D-A54D-449098B9A3E1}"/>
              </a:ext>
            </a:extLst>
          </p:cNvPr>
          <p:cNvSpPr txBox="1"/>
          <p:nvPr/>
        </p:nvSpPr>
        <p:spPr>
          <a:xfrm>
            <a:off x="9467364" y="5308428"/>
            <a:ext cx="436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e-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58071FD-5FD9-3ACF-CDEB-63685949B8E1}"/>
              </a:ext>
            </a:extLst>
          </p:cNvPr>
          <p:cNvSpPr txBox="1"/>
          <p:nvPr/>
        </p:nvSpPr>
        <p:spPr>
          <a:xfrm>
            <a:off x="2109239" y="1135544"/>
            <a:ext cx="2490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Ta-STJs with PR Mask</a:t>
            </a:r>
          </a:p>
        </p:txBody>
      </p:sp>
    </p:spTree>
    <p:extLst>
      <p:ext uri="{BB962C8B-B14F-4D97-AF65-F5344CB8AC3E}">
        <p14:creationId xmlns:p14="http://schemas.microsoft.com/office/powerpoint/2010/main" val="3196495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9565A-5746-5BB8-3235-4529D5EF8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179931B7-D620-9A1C-35E8-EB8368C3D69A}"/>
              </a:ext>
            </a:extLst>
          </p:cNvPr>
          <p:cNvSpPr/>
          <p:nvPr/>
        </p:nvSpPr>
        <p:spPr>
          <a:xfrm>
            <a:off x="10468043" y="5080000"/>
            <a:ext cx="842250" cy="12605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E31F8A5-385D-93D1-4C10-F31C56EB061C}"/>
              </a:ext>
            </a:extLst>
          </p:cNvPr>
          <p:cNvSpPr/>
          <p:nvPr/>
        </p:nvSpPr>
        <p:spPr>
          <a:xfrm>
            <a:off x="6995797" y="5080000"/>
            <a:ext cx="1680429" cy="12605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FF7040-25DD-C0EF-0706-1AD9A11570D2}"/>
              </a:ext>
            </a:extLst>
          </p:cNvPr>
          <p:cNvSpPr/>
          <p:nvPr/>
        </p:nvSpPr>
        <p:spPr>
          <a:xfrm flipV="1">
            <a:off x="6995965" y="6242690"/>
            <a:ext cx="1247628" cy="15364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2EA9FA-AD80-B953-C633-A6F32C03E5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474" r="42241"/>
          <a:stretch/>
        </p:blipFill>
        <p:spPr>
          <a:xfrm rot="5400000">
            <a:off x="8109079" y="585600"/>
            <a:ext cx="2086771" cy="43133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5EC7B6-12EB-4C83-2CDB-612427CF59F2}"/>
              </a:ext>
            </a:extLst>
          </p:cNvPr>
          <p:cNvSpPr txBox="1"/>
          <p:nvPr/>
        </p:nvSpPr>
        <p:spPr>
          <a:xfrm>
            <a:off x="8118488" y="1136362"/>
            <a:ext cx="2067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Ta-STJs (2020s)</a:t>
            </a:r>
          </a:p>
        </p:txBody>
      </p:sp>
      <p:sp>
        <p:nvSpPr>
          <p:cNvPr id="18" name="Trapezoid 17">
            <a:extLst>
              <a:ext uri="{FF2B5EF4-FFF2-40B4-BE49-F238E27FC236}">
                <a16:creationId xmlns:a16="http://schemas.microsoft.com/office/drawing/2014/main" id="{9D7CB8AD-4942-DCD6-922E-730DF986A94B}"/>
              </a:ext>
            </a:extLst>
          </p:cNvPr>
          <p:cNvSpPr/>
          <p:nvPr/>
        </p:nvSpPr>
        <p:spPr>
          <a:xfrm>
            <a:off x="8118488" y="5792247"/>
            <a:ext cx="522802" cy="573632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FDBC35-50D3-8F56-6614-5CE5E06AD460}"/>
              </a:ext>
            </a:extLst>
          </p:cNvPr>
          <p:cNvSpPr/>
          <p:nvPr/>
        </p:nvSpPr>
        <p:spPr>
          <a:xfrm>
            <a:off x="8400902" y="6038568"/>
            <a:ext cx="2238363" cy="1912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B0DD63-E057-BEE3-4A02-DAF41B34FF49}"/>
              </a:ext>
            </a:extLst>
          </p:cNvPr>
          <p:cNvSpPr/>
          <p:nvPr/>
        </p:nvSpPr>
        <p:spPr>
          <a:xfrm>
            <a:off x="8222328" y="6213476"/>
            <a:ext cx="3086803" cy="26585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BA48BA-BC62-D131-39CF-AB7CA27CA8B6}"/>
              </a:ext>
            </a:extLst>
          </p:cNvPr>
          <p:cNvSpPr/>
          <p:nvPr/>
        </p:nvSpPr>
        <p:spPr>
          <a:xfrm>
            <a:off x="8397357" y="5907433"/>
            <a:ext cx="2238363" cy="1912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24AFCC8-E64D-12FE-BC8A-0AA4BC755EBA}"/>
              </a:ext>
            </a:extLst>
          </p:cNvPr>
          <p:cNvCxnSpPr>
            <a:cxnSpLocks/>
          </p:cNvCxnSpPr>
          <p:nvPr/>
        </p:nvCxnSpPr>
        <p:spPr>
          <a:xfrm>
            <a:off x="8398491" y="6143621"/>
            <a:ext cx="223836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3257942-A540-8DDB-CE03-E609F95447F9}"/>
              </a:ext>
            </a:extLst>
          </p:cNvPr>
          <p:cNvSpPr/>
          <p:nvPr/>
        </p:nvSpPr>
        <p:spPr>
          <a:xfrm>
            <a:off x="6995798" y="6362468"/>
            <a:ext cx="4313333" cy="4482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E7426F-28FE-1140-36F6-1E77A01623FE}"/>
              </a:ext>
            </a:extLst>
          </p:cNvPr>
          <p:cNvCxnSpPr>
            <a:cxnSpLocks/>
            <a:stCxn id="22" idx="1"/>
          </p:cNvCxnSpPr>
          <p:nvPr/>
        </p:nvCxnSpPr>
        <p:spPr>
          <a:xfrm>
            <a:off x="8397357" y="6003059"/>
            <a:ext cx="0" cy="2274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F09D783-B117-130A-E1E4-5AD44478B8BD}"/>
              </a:ext>
            </a:extLst>
          </p:cNvPr>
          <p:cNvCxnSpPr>
            <a:cxnSpLocks/>
          </p:cNvCxnSpPr>
          <p:nvPr/>
        </p:nvCxnSpPr>
        <p:spPr>
          <a:xfrm>
            <a:off x="8281629" y="6203348"/>
            <a:ext cx="0" cy="1371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5194412-3EFF-44C9-90B2-D1030F5893F0}"/>
              </a:ext>
            </a:extLst>
          </p:cNvPr>
          <p:cNvCxnSpPr>
            <a:cxnSpLocks/>
          </p:cNvCxnSpPr>
          <p:nvPr/>
        </p:nvCxnSpPr>
        <p:spPr>
          <a:xfrm flipH="1">
            <a:off x="8273773" y="6218115"/>
            <a:ext cx="1371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F481F00-FB57-C8E7-5A3A-11905D8BE5CE}"/>
              </a:ext>
            </a:extLst>
          </p:cNvPr>
          <p:cNvCxnSpPr>
            <a:cxnSpLocks/>
          </p:cNvCxnSpPr>
          <p:nvPr/>
        </p:nvCxnSpPr>
        <p:spPr>
          <a:xfrm>
            <a:off x="10632558" y="5901460"/>
            <a:ext cx="0" cy="320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E211995B-B60E-FC96-D1F8-B5B54F522128}"/>
              </a:ext>
            </a:extLst>
          </p:cNvPr>
          <p:cNvSpPr txBox="1"/>
          <p:nvPr/>
        </p:nvSpPr>
        <p:spPr>
          <a:xfrm>
            <a:off x="7305688" y="5338700"/>
            <a:ext cx="162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Photoresist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E73A4D7-98DB-72C1-E63F-B368E38D343C}"/>
              </a:ext>
            </a:extLst>
          </p:cNvPr>
          <p:cNvSpPr txBox="1"/>
          <p:nvPr/>
        </p:nvSpPr>
        <p:spPr>
          <a:xfrm>
            <a:off x="10562020" y="5341570"/>
            <a:ext cx="1065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mask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46C485-5716-D659-6EC3-05095EA387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31" t="45067" r="83328" b="43274"/>
          <a:stretch/>
        </p:blipFill>
        <p:spPr>
          <a:xfrm>
            <a:off x="9312619" y="5841593"/>
            <a:ext cx="182880" cy="1778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3B7A49-EC0F-82D2-4952-B2A6DB7F0A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31" t="45067" r="83328" b="43274"/>
          <a:stretch/>
        </p:blipFill>
        <p:spPr>
          <a:xfrm>
            <a:off x="10064147" y="5841593"/>
            <a:ext cx="182880" cy="17781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C4B8020-58EB-273F-F9F5-182D4EFD9FAA}"/>
              </a:ext>
            </a:extLst>
          </p:cNvPr>
          <p:cNvSpPr txBox="1"/>
          <p:nvPr/>
        </p:nvSpPr>
        <p:spPr>
          <a:xfrm>
            <a:off x="1316588" y="1136362"/>
            <a:ext cx="4676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One (out of 10) Ta-STJs with Ta Cap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D81651-3CAB-0845-EC23-C3CD240726D4}"/>
              </a:ext>
            </a:extLst>
          </p:cNvPr>
          <p:cNvSpPr/>
          <p:nvPr/>
        </p:nvSpPr>
        <p:spPr>
          <a:xfrm>
            <a:off x="8676227" y="5716664"/>
            <a:ext cx="1796512" cy="2234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DD7CEB-0DD7-8197-FDB0-34FFC47EC772}"/>
              </a:ext>
            </a:extLst>
          </p:cNvPr>
          <p:cNvSpPr txBox="1"/>
          <p:nvPr/>
        </p:nvSpPr>
        <p:spPr>
          <a:xfrm>
            <a:off x="8927049" y="5419735"/>
            <a:ext cx="162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 cap layer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8BF342E-855B-446E-0DA6-54B6C741962F}"/>
              </a:ext>
            </a:extLst>
          </p:cNvPr>
          <p:cNvSpPr/>
          <p:nvPr/>
        </p:nvSpPr>
        <p:spPr>
          <a:xfrm>
            <a:off x="6989627" y="4869095"/>
            <a:ext cx="1680429" cy="20301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05A4C55-9607-C597-5B16-AA4A08082C6E}"/>
              </a:ext>
            </a:extLst>
          </p:cNvPr>
          <p:cNvSpPr/>
          <p:nvPr/>
        </p:nvSpPr>
        <p:spPr>
          <a:xfrm>
            <a:off x="8828627" y="5869064"/>
            <a:ext cx="1796512" cy="2234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B6E2428-75A8-C0D2-8B68-AF16F36DCC71}"/>
              </a:ext>
            </a:extLst>
          </p:cNvPr>
          <p:cNvSpPr/>
          <p:nvPr/>
        </p:nvSpPr>
        <p:spPr>
          <a:xfrm>
            <a:off x="10472739" y="4865904"/>
            <a:ext cx="851622" cy="21337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F68029A-41BD-F50A-3544-477743207B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31" t="45067" r="83328" b="43274"/>
          <a:stretch/>
        </p:blipFill>
        <p:spPr>
          <a:xfrm>
            <a:off x="9465019" y="5811114"/>
            <a:ext cx="182880" cy="17781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1E1E0-00BB-3825-D8C0-4593C56F2B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31" t="45067" r="83328" b="43274"/>
          <a:stretch/>
        </p:blipFill>
        <p:spPr>
          <a:xfrm>
            <a:off x="10216547" y="5811114"/>
            <a:ext cx="182880" cy="17781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E2B6A7C-3247-F80C-8013-54077435A6B3}"/>
              </a:ext>
            </a:extLst>
          </p:cNvPr>
          <p:cNvSpPr txBox="1"/>
          <p:nvPr/>
        </p:nvSpPr>
        <p:spPr>
          <a:xfrm>
            <a:off x="506437" y="6259159"/>
            <a:ext cx="5818032" cy="40011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Works! So far yield is small. (We know how to fix this.)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5C6DF37-658D-0022-DAD6-F86349058D24}"/>
              </a:ext>
            </a:extLst>
          </p:cNvPr>
          <p:cNvSpPr txBox="1"/>
          <p:nvPr/>
        </p:nvSpPr>
        <p:spPr>
          <a:xfrm>
            <a:off x="0" y="19969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Capping Layer Suppresses Electron Escape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2642862-7A75-B784-9C5F-4D4EC2A7F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316" y="1649742"/>
            <a:ext cx="4239934" cy="413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4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7C955-1D5A-5813-D7A6-10B3F06B6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5E9996-078A-BD4D-86B4-7EC9C8632EEF}"/>
              </a:ext>
            </a:extLst>
          </p:cNvPr>
          <p:cNvSpPr/>
          <p:nvPr/>
        </p:nvSpPr>
        <p:spPr>
          <a:xfrm>
            <a:off x="8676227" y="5716664"/>
            <a:ext cx="1796512" cy="2234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AB17B9-BB8F-3827-03A4-5047B639F485}"/>
              </a:ext>
            </a:extLst>
          </p:cNvPr>
          <p:cNvSpPr/>
          <p:nvPr/>
        </p:nvSpPr>
        <p:spPr>
          <a:xfrm flipV="1">
            <a:off x="6995965" y="6242690"/>
            <a:ext cx="1247628" cy="15364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B0FA7E-6C26-F55F-A335-5758168F17D2}"/>
              </a:ext>
            </a:extLst>
          </p:cNvPr>
          <p:cNvSpPr txBox="1"/>
          <p:nvPr/>
        </p:nvSpPr>
        <p:spPr>
          <a:xfrm>
            <a:off x="0" y="19969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Capping Layer Suppresses Electron Escape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2F3013-E3FC-02E3-06DB-9E7BCF54F5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474" r="42241"/>
          <a:stretch/>
        </p:blipFill>
        <p:spPr>
          <a:xfrm rot="5400000">
            <a:off x="8109079" y="585600"/>
            <a:ext cx="2086771" cy="43133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1B37A9-41A0-8450-23CE-5E6149BE6186}"/>
              </a:ext>
            </a:extLst>
          </p:cNvPr>
          <p:cNvSpPr txBox="1"/>
          <p:nvPr/>
        </p:nvSpPr>
        <p:spPr>
          <a:xfrm>
            <a:off x="8118488" y="1136362"/>
            <a:ext cx="2067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Ta-STJs (2020s)</a:t>
            </a:r>
          </a:p>
        </p:txBody>
      </p:sp>
      <p:sp>
        <p:nvSpPr>
          <p:cNvPr id="18" name="Trapezoid 17">
            <a:extLst>
              <a:ext uri="{FF2B5EF4-FFF2-40B4-BE49-F238E27FC236}">
                <a16:creationId xmlns:a16="http://schemas.microsoft.com/office/drawing/2014/main" id="{529B58A9-D700-059E-774B-320173FC307A}"/>
              </a:ext>
            </a:extLst>
          </p:cNvPr>
          <p:cNvSpPr/>
          <p:nvPr/>
        </p:nvSpPr>
        <p:spPr>
          <a:xfrm>
            <a:off x="8118488" y="5792247"/>
            <a:ext cx="522802" cy="573632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8B486E-6280-6B47-FE5B-DFC3089122F5}"/>
              </a:ext>
            </a:extLst>
          </p:cNvPr>
          <p:cNvSpPr/>
          <p:nvPr/>
        </p:nvSpPr>
        <p:spPr>
          <a:xfrm>
            <a:off x="8400902" y="6038568"/>
            <a:ext cx="2238363" cy="1912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414AFF9-B193-0BF7-2943-685EB41FC1C5}"/>
              </a:ext>
            </a:extLst>
          </p:cNvPr>
          <p:cNvSpPr/>
          <p:nvPr/>
        </p:nvSpPr>
        <p:spPr>
          <a:xfrm>
            <a:off x="8222328" y="6213476"/>
            <a:ext cx="3086803" cy="26585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8354AAC-5BD8-FA00-DF87-4FF5DF2C21A7}"/>
              </a:ext>
            </a:extLst>
          </p:cNvPr>
          <p:cNvSpPr/>
          <p:nvPr/>
        </p:nvSpPr>
        <p:spPr>
          <a:xfrm>
            <a:off x="8397357" y="5907433"/>
            <a:ext cx="2238363" cy="1912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F8D3D94-B1BC-7172-BA17-B9D0CB49FB3D}"/>
              </a:ext>
            </a:extLst>
          </p:cNvPr>
          <p:cNvCxnSpPr>
            <a:cxnSpLocks/>
          </p:cNvCxnSpPr>
          <p:nvPr/>
        </p:nvCxnSpPr>
        <p:spPr>
          <a:xfrm>
            <a:off x="8398491" y="6143621"/>
            <a:ext cx="223836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8715786-6BB2-5674-829D-747988A9B639}"/>
              </a:ext>
            </a:extLst>
          </p:cNvPr>
          <p:cNvSpPr/>
          <p:nvPr/>
        </p:nvSpPr>
        <p:spPr>
          <a:xfrm>
            <a:off x="6995798" y="6362468"/>
            <a:ext cx="4313333" cy="4482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293040-BDCB-8867-E741-E64920141978}"/>
              </a:ext>
            </a:extLst>
          </p:cNvPr>
          <p:cNvCxnSpPr>
            <a:cxnSpLocks/>
            <a:stCxn id="22" idx="1"/>
          </p:cNvCxnSpPr>
          <p:nvPr/>
        </p:nvCxnSpPr>
        <p:spPr>
          <a:xfrm>
            <a:off x="8397357" y="6003059"/>
            <a:ext cx="0" cy="2274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45139CB-FEA6-7DEA-0AD7-3554186A1E81}"/>
              </a:ext>
            </a:extLst>
          </p:cNvPr>
          <p:cNvCxnSpPr>
            <a:cxnSpLocks/>
          </p:cNvCxnSpPr>
          <p:nvPr/>
        </p:nvCxnSpPr>
        <p:spPr>
          <a:xfrm>
            <a:off x="8281629" y="6203348"/>
            <a:ext cx="0" cy="1371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6C13B8-48CF-9E87-FDFE-E74D2C4309C0}"/>
              </a:ext>
            </a:extLst>
          </p:cNvPr>
          <p:cNvCxnSpPr>
            <a:cxnSpLocks/>
          </p:cNvCxnSpPr>
          <p:nvPr/>
        </p:nvCxnSpPr>
        <p:spPr>
          <a:xfrm flipH="1">
            <a:off x="8273773" y="6218115"/>
            <a:ext cx="1371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651DB74-00C7-3015-A24C-E83715E98253}"/>
              </a:ext>
            </a:extLst>
          </p:cNvPr>
          <p:cNvCxnSpPr>
            <a:cxnSpLocks/>
          </p:cNvCxnSpPr>
          <p:nvPr/>
        </p:nvCxnSpPr>
        <p:spPr>
          <a:xfrm>
            <a:off x="10632558" y="5901460"/>
            <a:ext cx="0" cy="320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6DA40CA-DD12-4A6D-448B-BABDD9A933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31" t="45067" r="83328" b="43274"/>
          <a:stretch/>
        </p:blipFill>
        <p:spPr>
          <a:xfrm>
            <a:off x="9312619" y="5841593"/>
            <a:ext cx="182880" cy="1778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462F55-6571-7A54-2B18-F67D705F8E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31" t="45067" r="83328" b="43274"/>
          <a:stretch/>
        </p:blipFill>
        <p:spPr>
          <a:xfrm>
            <a:off x="10064147" y="5841593"/>
            <a:ext cx="182880" cy="1778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3A2027-94F0-1994-7CCC-BD81241B8AFB}"/>
              </a:ext>
            </a:extLst>
          </p:cNvPr>
          <p:cNvSpPr txBox="1"/>
          <p:nvPr/>
        </p:nvSpPr>
        <p:spPr>
          <a:xfrm>
            <a:off x="8927049" y="5419735"/>
            <a:ext cx="162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 cap layer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C4F414-AC96-7010-4960-5A0FE97E78B5}"/>
              </a:ext>
            </a:extLst>
          </p:cNvPr>
          <p:cNvSpPr txBox="1"/>
          <p:nvPr/>
        </p:nvSpPr>
        <p:spPr>
          <a:xfrm>
            <a:off x="506437" y="6259159"/>
            <a:ext cx="5818032" cy="40011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Works! So far yield is small. (We know how to fix this.)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A5B872-5ABC-37AC-246F-724AB5650209}"/>
              </a:ext>
            </a:extLst>
          </p:cNvPr>
          <p:cNvSpPr txBox="1"/>
          <p:nvPr/>
        </p:nvSpPr>
        <p:spPr>
          <a:xfrm>
            <a:off x="1316588" y="1136362"/>
            <a:ext cx="4676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One (out of 10) Ta-STJs with Ta Cap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B0452D2-0CB3-E335-31A1-7D87A8CC8F7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485"/>
          <a:stretch/>
        </p:blipFill>
        <p:spPr>
          <a:xfrm>
            <a:off x="1719260" y="1649742"/>
            <a:ext cx="3540989" cy="41393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DC2515B-A207-1E8E-63A0-17E418CD20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500" y="1579405"/>
            <a:ext cx="2430194" cy="243019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7E9ADEA-96F7-E879-06C7-F69ABF437A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3942" y="1579405"/>
            <a:ext cx="2430194" cy="24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01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F9188-50F3-A0A1-74DB-B2147D93A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C62A01-2B82-EE74-856C-F687A5F2BD1E}"/>
              </a:ext>
            </a:extLst>
          </p:cNvPr>
          <p:cNvSpPr txBox="1"/>
          <p:nvPr/>
        </p:nvSpPr>
        <p:spPr>
          <a:xfrm>
            <a:off x="0" y="19969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Ta-STJ Response Function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C3E01B-9FFD-9AFB-1258-B5F7A4621144}"/>
              </a:ext>
            </a:extLst>
          </p:cNvPr>
          <p:cNvSpPr/>
          <p:nvPr/>
        </p:nvSpPr>
        <p:spPr>
          <a:xfrm flipV="1">
            <a:off x="691364" y="6242690"/>
            <a:ext cx="1247628" cy="15364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id="{66424F10-84A8-20C0-03A2-730D27681CE1}"/>
              </a:ext>
            </a:extLst>
          </p:cNvPr>
          <p:cNvSpPr/>
          <p:nvPr/>
        </p:nvSpPr>
        <p:spPr>
          <a:xfrm>
            <a:off x="1813887" y="5792247"/>
            <a:ext cx="522802" cy="573632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86FB94-77B7-0423-D404-3348270DFF84}"/>
              </a:ext>
            </a:extLst>
          </p:cNvPr>
          <p:cNvSpPr/>
          <p:nvPr/>
        </p:nvSpPr>
        <p:spPr>
          <a:xfrm>
            <a:off x="2096301" y="6038568"/>
            <a:ext cx="2238363" cy="1912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757A77-1D5E-131D-F0FE-A4335149D2FB}"/>
              </a:ext>
            </a:extLst>
          </p:cNvPr>
          <p:cNvSpPr/>
          <p:nvPr/>
        </p:nvSpPr>
        <p:spPr>
          <a:xfrm>
            <a:off x="1917727" y="6213476"/>
            <a:ext cx="3086803" cy="26585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144713-84C4-2BA6-A1AF-9085CC4ED4FF}"/>
              </a:ext>
            </a:extLst>
          </p:cNvPr>
          <p:cNvSpPr/>
          <p:nvPr/>
        </p:nvSpPr>
        <p:spPr>
          <a:xfrm>
            <a:off x="2092756" y="5907433"/>
            <a:ext cx="2238363" cy="1912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6761D0-542D-F45C-7D35-32B2707F4B79}"/>
              </a:ext>
            </a:extLst>
          </p:cNvPr>
          <p:cNvCxnSpPr>
            <a:cxnSpLocks/>
          </p:cNvCxnSpPr>
          <p:nvPr/>
        </p:nvCxnSpPr>
        <p:spPr>
          <a:xfrm>
            <a:off x="2093890" y="6143621"/>
            <a:ext cx="223836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C3A7B6E-105D-D3B7-DF42-5A792E7D3FB2}"/>
              </a:ext>
            </a:extLst>
          </p:cNvPr>
          <p:cNvSpPr/>
          <p:nvPr/>
        </p:nvSpPr>
        <p:spPr>
          <a:xfrm>
            <a:off x="691197" y="6362468"/>
            <a:ext cx="4313333" cy="4482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038165-F105-7983-7C69-121FAB494182}"/>
              </a:ext>
            </a:extLst>
          </p:cNvPr>
          <p:cNvCxnSpPr>
            <a:cxnSpLocks/>
            <a:stCxn id="10" idx="1"/>
          </p:cNvCxnSpPr>
          <p:nvPr/>
        </p:nvCxnSpPr>
        <p:spPr>
          <a:xfrm>
            <a:off x="2092756" y="6003059"/>
            <a:ext cx="0" cy="2274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66E4F78-ACF1-E17A-F633-6FF21ACB2716}"/>
              </a:ext>
            </a:extLst>
          </p:cNvPr>
          <p:cNvCxnSpPr>
            <a:cxnSpLocks/>
          </p:cNvCxnSpPr>
          <p:nvPr/>
        </p:nvCxnSpPr>
        <p:spPr>
          <a:xfrm>
            <a:off x="1977028" y="6203348"/>
            <a:ext cx="0" cy="1371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4F10052-1178-2032-26E2-AF8ED8BC2A80}"/>
              </a:ext>
            </a:extLst>
          </p:cNvPr>
          <p:cNvCxnSpPr>
            <a:cxnSpLocks/>
          </p:cNvCxnSpPr>
          <p:nvPr/>
        </p:nvCxnSpPr>
        <p:spPr>
          <a:xfrm flipH="1">
            <a:off x="1969172" y="6218115"/>
            <a:ext cx="1371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7BDDDF2-B902-D592-801E-E984EB3AD77C}"/>
              </a:ext>
            </a:extLst>
          </p:cNvPr>
          <p:cNvCxnSpPr>
            <a:cxnSpLocks/>
          </p:cNvCxnSpPr>
          <p:nvPr/>
        </p:nvCxnSpPr>
        <p:spPr>
          <a:xfrm>
            <a:off x="4327957" y="5901460"/>
            <a:ext cx="0" cy="320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0A8C3F10-CF89-9F9D-52F4-3B25AC204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712" y="1591800"/>
            <a:ext cx="3895291" cy="3895291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2DF858C-7477-F569-1A44-E96F83CF0326}"/>
              </a:ext>
            </a:extLst>
          </p:cNvPr>
          <p:cNvCxnSpPr/>
          <p:nvPr/>
        </p:nvCxnSpPr>
        <p:spPr>
          <a:xfrm flipV="1">
            <a:off x="3643337" y="5584874"/>
            <a:ext cx="112735" cy="34562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315020A-7B56-6DF2-3ADA-6BA340478120}"/>
              </a:ext>
            </a:extLst>
          </p:cNvPr>
          <p:cNvSpPr txBox="1"/>
          <p:nvPr/>
        </p:nvSpPr>
        <p:spPr>
          <a:xfrm>
            <a:off x="3615202" y="5308428"/>
            <a:ext cx="436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0518F62-7C2A-F8FB-4323-834E1B30A2D2}"/>
              </a:ext>
            </a:extLst>
          </p:cNvPr>
          <p:cNvSpPr txBox="1"/>
          <p:nvPr/>
        </p:nvSpPr>
        <p:spPr>
          <a:xfrm>
            <a:off x="2486000" y="3956168"/>
            <a:ext cx="1270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e- escape tail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B59250C-0115-A923-77E3-50AB161C9AF4}"/>
              </a:ext>
            </a:extLst>
          </p:cNvPr>
          <p:cNvSpPr txBox="1"/>
          <p:nvPr/>
        </p:nvSpPr>
        <p:spPr>
          <a:xfrm>
            <a:off x="1813887" y="1217982"/>
            <a:ext cx="2769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Tail in Low-E Response</a:t>
            </a:r>
          </a:p>
        </p:txBody>
      </p:sp>
    </p:spTree>
    <p:extLst>
      <p:ext uri="{BB962C8B-B14F-4D97-AF65-F5344CB8AC3E}">
        <p14:creationId xmlns:p14="http://schemas.microsoft.com/office/powerpoint/2010/main" val="4020500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C8775-7B85-78B1-D5EA-97E96506A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8E779BB-4C2B-B85E-0805-87A1AFCF9AA0}"/>
              </a:ext>
            </a:extLst>
          </p:cNvPr>
          <p:cNvSpPr/>
          <p:nvPr/>
        </p:nvSpPr>
        <p:spPr>
          <a:xfrm flipV="1">
            <a:off x="6995965" y="6242690"/>
            <a:ext cx="1247628" cy="15364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3DA843-1841-EEEF-BD1A-9D71F74D6D61}"/>
              </a:ext>
            </a:extLst>
          </p:cNvPr>
          <p:cNvSpPr txBox="1"/>
          <p:nvPr/>
        </p:nvSpPr>
        <p:spPr>
          <a:xfrm>
            <a:off x="0" y="19969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Ta-STJ Response Function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1C382E-8AF7-73C4-76F2-164F3E3F5EDB}"/>
              </a:ext>
            </a:extLst>
          </p:cNvPr>
          <p:cNvSpPr txBox="1"/>
          <p:nvPr/>
        </p:nvSpPr>
        <p:spPr>
          <a:xfrm>
            <a:off x="1813887" y="1217982"/>
            <a:ext cx="2769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Tail in Low-E Response</a:t>
            </a:r>
          </a:p>
        </p:txBody>
      </p:sp>
      <p:sp>
        <p:nvSpPr>
          <p:cNvPr id="18" name="Trapezoid 17">
            <a:extLst>
              <a:ext uri="{FF2B5EF4-FFF2-40B4-BE49-F238E27FC236}">
                <a16:creationId xmlns:a16="http://schemas.microsoft.com/office/drawing/2014/main" id="{651E4EFA-04BB-03A4-87AF-EAA2D3B06351}"/>
              </a:ext>
            </a:extLst>
          </p:cNvPr>
          <p:cNvSpPr/>
          <p:nvPr/>
        </p:nvSpPr>
        <p:spPr>
          <a:xfrm>
            <a:off x="8118488" y="5792247"/>
            <a:ext cx="522802" cy="573632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103D39-2CEA-E2EC-82CE-88ECD6A64D48}"/>
              </a:ext>
            </a:extLst>
          </p:cNvPr>
          <p:cNvSpPr/>
          <p:nvPr/>
        </p:nvSpPr>
        <p:spPr>
          <a:xfrm>
            <a:off x="8400902" y="6038568"/>
            <a:ext cx="2238363" cy="1912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152774-7EA3-B3BF-3A38-277121445DA6}"/>
              </a:ext>
            </a:extLst>
          </p:cNvPr>
          <p:cNvSpPr/>
          <p:nvPr/>
        </p:nvSpPr>
        <p:spPr>
          <a:xfrm>
            <a:off x="8222328" y="6213476"/>
            <a:ext cx="3086803" cy="26585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B659D2-AFAD-C56F-364F-46E3D6B74767}"/>
              </a:ext>
            </a:extLst>
          </p:cNvPr>
          <p:cNvSpPr/>
          <p:nvPr/>
        </p:nvSpPr>
        <p:spPr>
          <a:xfrm>
            <a:off x="8397357" y="5907433"/>
            <a:ext cx="2238363" cy="1912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CFD7145-D374-BD9F-8169-2879961A78C9}"/>
              </a:ext>
            </a:extLst>
          </p:cNvPr>
          <p:cNvCxnSpPr>
            <a:cxnSpLocks/>
          </p:cNvCxnSpPr>
          <p:nvPr/>
        </p:nvCxnSpPr>
        <p:spPr>
          <a:xfrm>
            <a:off x="8398491" y="6143621"/>
            <a:ext cx="223836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9F4CD66-5F16-3E4C-23BC-50C251E67643}"/>
              </a:ext>
            </a:extLst>
          </p:cNvPr>
          <p:cNvSpPr/>
          <p:nvPr/>
        </p:nvSpPr>
        <p:spPr>
          <a:xfrm>
            <a:off x="6995798" y="6362468"/>
            <a:ext cx="4313333" cy="4482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D211070-D8AC-E170-57F9-77B757FE9602}"/>
              </a:ext>
            </a:extLst>
          </p:cNvPr>
          <p:cNvCxnSpPr>
            <a:cxnSpLocks/>
            <a:stCxn id="22" idx="1"/>
          </p:cNvCxnSpPr>
          <p:nvPr/>
        </p:nvCxnSpPr>
        <p:spPr>
          <a:xfrm>
            <a:off x="8397357" y="6003059"/>
            <a:ext cx="0" cy="2274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39BBAD-CF54-35D1-A70F-9B47A7C0F5C5}"/>
              </a:ext>
            </a:extLst>
          </p:cNvPr>
          <p:cNvCxnSpPr>
            <a:cxnSpLocks/>
          </p:cNvCxnSpPr>
          <p:nvPr/>
        </p:nvCxnSpPr>
        <p:spPr>
          <a:xfrm>
            <a:off x="8281629" y="6203348"/>
            <a:ext cx="0" cy="1371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18060FE-069C-5C5C-B553-F5F1130BFBA7}"/>
              </a:ext>
            </a:extLst>
          </p:cNvPr>
          <p:cNvCxnSpPr>
            <a:cxnSpLocks/>
          </p:cNvCxnSpPr>
          <p:nvPr/>
        </p:nvCxnSpPr>
        <p:spPr>
          <a:xfrm flipH="1">
            <a:off x="8273773" y="6218115"/>
            <a:ext cx="1371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E0C5468-FF0A-CB79-5B30-D9BB881C299A}"/>
              </a:ext>
            </a:extLst>
          </p:cNvPr>
          <p:cNvCxnSpPr>
            <a:cxnSpLocks/>
          </p:cNvCxnSpPr>
          <p:nvPr/>
        </p:nvCxnSpPr>
        <p:spPr>
          <a:xfrm>
            <a:off x="10632558" y="5901460"/>
            <a:ext cx="0" cy="320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21645268-213E-EED1-7F04-6C47FBFFF32E}"/>
              </a:ext>
            </a:extLst>
          </p:cNvPr>
          <p:cNvSpPr/>
          <p:nvPr/>
        </p:nvSpPr>
        <p:spPr>
          <a:xfrm flipV="1">
            <a:off x="691364" y="6242690"/>
            <a:ext cx="1247628" cy="15364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id="{96248B11-6BEA-61FC-4135-DE0A888AFB78}"/>
              </a:ext>
            </a:extLst>
          </p:cNvPr>
          <p:cNvSpPr/>
          <p:nvPr/>
        </p:nvSpPr>
        <p:spPr>
          <a:xfrm>
            <a:off x="1813887" y="5792247"/>
            <a:ext cx="522802" cy="573632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6C6026-AACF-26D5-D819-1BD41D60E77C}"/>
              </a:ext>
            </a:extLst>
          </p:cNvPr>
          <p:cNvSpPr/>
          <p:nvPr/>
        </p:nvSpPr>
        <p:spPr>
          <a:xfrm>
            <a:off x="2096301" y="6038568"/>
            <a:ext cx="2238363" cy="1912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1BEEF1-82D5-582A-B092-4DBFEDDD8AB0}"/>
              </a:ext>
            </a:extLst>
          </p:cNvPr>
          <p:cNvSpPr/>
          <p:nvPr/>
        </p:nvSpPr>
        <p:spPr>
          <a:xfrm>
            <a:off x="1917727" y="6213476"/>
            <a:ext cx="3086803" cy="26585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7AE1FB-B1E4-62C1-9CE1-7C24F7958562}"/>
              </a:ext>
            </a:extLst>
          </p:cNvPr>
          <p:cNvSpPr/>
          <p:nvPr/>
        </p:nvSpPr>
        <p:spPr>
          <a:xfrm>
            <a:off x="2092756" y="5907433"/>
            <a:ext cx="2238363" cy="1912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F38800-716F-FFF6-3833-2B8C1C42B8B2}"/>
              </a:ext>
            </a:extLst>
          </p:cNvPr>
          <p:cNvCxnSpPr>
            <a:cxnSpLocks/>
          </p:cNvCxnSpPr>
          <p:nvPr/>
        </p:nvCxnSpPr>
        <p:spPr>
          <a:xfrm>
            <a:off x="2093890" y="6143621"/>
            <a:ext cx="223836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B9BCD63-4A91-7DAE-1CA4-743225061810}"/>
              </a:ext>
            </a:extLst>
          </p:cNvPr>
          <p:cNvSpPr/>
          <p:nvPr/>
        </p:nvSpPr>
        <p:spPr>
          <a:xfrm>
            <a:off x="691197" y="6362468"/>
            <a:ext cx="4313333" cy="4482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9986FAA-D61A-3B6C-2014-189A87E54B3F}"/>
              </a:ext>
            </a:extLst>
          </p:cNvPr>
          <p:cNvCxnSpPr>
            <a:cxnSpLocks/>
            <a:stCxn id="10" idx="1"/>
          </p:cNvCxnSpPr>
          <p:nvPr/>
        </p:nvCxnSpPr>
        <p:spPr>
          <a:xfrm>
            <a:off x="2092756" y="6003059"/>
            <a:ext cx="0" cy="2274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06F025-7D2C-AAFE-8D7E-BFE709829D24}"/>
              </a:ext>
            </a:extLst>
          </p:cNvPr>
          <p:cNvCxnSpPr>
            <a:cxnSpLocks/>
          </p:cNvCxnSpPr>
          <p:nvPr/>
        </p:nvCxnSpPr>
        <p:spPr>
          <a:xfrm>
            <a:off x="1977028" y="6203348"/>
            <a:ext cx="0" cy="1371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C97FA8-1D5E-712F-0BB5-9F49B94BA531}"/>
              </a:ext>
            </a:extLst>
          </p:cNvPr>
          <p:cNvCxnSpPr>
            <a:cxnSpLocks/>
          </p:cNvCxnSpPr>
          <p:nvPr/>
        </p:nvCxnSpPr>
        <p:spPr>
          <a:xfrm flipH="1">
            <a:off x="1969172" y="6218115"/>
            <a:ext cx="1371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356544-94FD-9D07-9F77-C1C6076C2649}"/>
              </a:ext>
            </a:extLst>
          </p:cNvPr>
          <p:cNvCxnSpPr>
            <a:cxnSpLocks/>
          </p:cNvCxnSpPr>
          <p:nvPr/>
        </p:nvCxnSpPr>
        <p:spPr>
          <a:xfrm>
            <a:off x="4327957" y="5901460"/>
            <a:ext cx="0" cy="320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56A2641-8DFA-2006-1B85-24F353798775}"/>
              </a:ext>
            </a:extLst>
          </p:cNvPr>
          <p:cNvSpPr txBox="1"/>
          <p:nvPr/>
        </p:nvSpPr>
        <p:spPr>
          <a:xfrm>
            <a:off x="7608470" y="1217982"/>
            <a:ext cx="3522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Line Splitting at Higher Energy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0664615-9057-31C9-80B2-7DF796B2D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712" y="1591800"/>
            <a:ext cx="3895291" cy="3895291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E80F967-C4A5-7126-580A-DA33A459C33A}"/>
              </a:ext>
            </a:extLst>
          </p:cNvPr>
          <p:cNvCxnSpPr/>
          <p:nvPr/>
        </p:nvCxnSpPr>
        <p:spPr>
          <a:xfrm flipV="1">
            <a:off x="3643337" y="5584874"/>
            <a:ext cx="112735" cy="34562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A9E0885-FEBD-3B6A-2953-A77EAFA5AE3C}"/>
              </a:ext>
            </a:extLst>
          </p:cNvPr>
          <p:cNvSpPr txBox="1"/>
          <p:nvPr/>
        </p:nvSpPr>
        <p:spPr>
          <a:xfrm>
            <a:off x="3615202" y="5308428"/>
            <a:ext cx="436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870D8DA6-A812-995E-F944-8E99D0D041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31" t="45067" r="83328" b="43274"/>
          <a:stretch/>
        </p:blipFill>
        <p:spPr>
          <a:xfrm>
            <a:off x="9023138" y="6165150"/>
            <a:ext cx="182880" cy="177818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3EFF4E7-DF92-DF7F-D799-870B79827DFD}"/>
              </a:ext>
            </a:extLst>
          </p:cNvPr>
          <p:cNvCxnSpPr>
            <a:cxnSpLocks/>
          </p:cNvCxnSpPr>
          <p:nvPr/>
        </p:nvCxnSpPr>
        <p:spPr>
          <a:xfrm>
            <a:off x="9110258" y="5649624"/>
            <a:ext cx="0" cy="57141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84514A3F-6B87-00AE-4CD1-5BFD6BEBDD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0798" y="1671136"/>
            <a:ext cx="3959213" cy="38652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8F6D90-B699-A199-C37E-E7EBF05D20D0}"/>
              </a:ext>
            </a:extLst>
          </p:cNvPr>
          <p:cNvSpPr txBox="1"/>
          <p:nvPr/>
        </p:nvSpPr>
        <p:spPr>
          <a:xfrm rot="20606469">
            <a:off x="5021058" y="2039912"/>
            <a:ext cx="2878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implantation in Ta base is </a:t>
            </a:r>
            <a:r>
              <a:rPr lang="en-US" sz="2400" i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really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bad!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80FBEF-42A5-495F-7A17-06C938AB8FF3}"/>
              </a:ext>
            </a:extLst>
          </p:cNvPr>
          <p:cNvCxnSpPr/>
          <p:nvPr/>
        </p:nvCxnSpPr>
        <p:spPr>
          <a:xfrm flipV="1">
            <a:off x="10210607" y="5596597"/>
            <a:ext cx="112735" cy="34562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A776D50-1A81-3E96-6940-08935D319121}"/>
              </a:ext>
            </a:extLst>
          </p:cNvPr>
          <p:cNvSpPr txBox="1"/>
          <p:nvPr/>
        </p:nvSpPr>
        <p:spPr>
          <a:xfrm>
            <a:off x="10182472" y="5320151"/>
            <a:ext cx="436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CECBC2-C32B-1924-219C-D2F133C9F6F6}"/>
              </a:ext>
            </a:extLst>
          </p:cNvPr>
          <p:cNvSpPr txBox="1"/>
          <p:nvPr/>
        </p:nvSpPr>
        <p:spPr>
          <a:xfrm>
            <a:off x="2486000" y="3956168"/>
            <a:ext cx="1270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e- escape tail</a:t>
            </a:r>
          </a:p>
        </p:txBody>
      </p:sp>
    </p:spTree>
    <p:extLst>
      <p:ext uri="{BB962C8B-B14F-4D97-AF65-F5344CB8AC3E}">
        <p14:creationId xmlns:p14="http://schemas.microsoft.com/office/powerpoint/2010/main" val="4102087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A7D4D-8AFB-BA31-0BF3-E431314E7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04FE84-5A73-ADFC-8D49-82A79C2C2E6E}"/>
              </a:ext>
            </a:extLst>
          </p:cNvPr>
          <p:cNvSpPr txBox="1"/>
          <p:nvPr/>
        </p:nvSpPr>
        <p:spPr>
          <a:xfrm>
            <a:off x="882869" y="199697"/>
            <a:ext cx="10426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Summary: STJ Detector Status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BA16DD3-4C51-ED6E-E849-05F2F88CB5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288839"/>
              </p:ext>
            </p:extLst>
          </p:nvPr>
        </p:nvGraphicFramePr>
        <p:xfrm>
          <a:off x="1464733" y="1278466"/>
          <a:ext cx="9262533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633">
                  <a:extLst>
                    <a:ext uri="{9D8B030D-6E8A-4147-A177-3AD203B41FA5}">
                      <a16:colId xmlns:a16="http://schemas.microsoft.com/office/drawing/2014/main" val="569523044"/>
                    </a:ext>
                  </a:extLst>
                </a:gridCol>
                <a:gridCol w="2315633">
                  <a:extLst>
                    <a:ext uri="{9D8B030D-6E8A-4147-A177-3AD203B41FA5}">
                      <a16:colId xmlns:a16="http://schemas.microsoft.com/office/drawing/2014/main" val="3595424631"/>
                    </a:ext>
                  </a:extLst>
                </a:gridCol>
                <a:gridCol w="2798056">
                  <a:extLst>
                    <a:ext uri="{9D8B030D-6E8A-4147-A177-3AD203B41FA5}">
                      <a16:colId xmlns:a16="http://schemas.microsoft.com/office/drawing/2014/main" val="2405029008"/>
                    </a:ext>
                  </a:extLst>
                </a:gridCol>
                <a:gridCol w="1833211">
                  <a:extLst>
                    <a:ext uri="{9D8B030D-6E8A-4147-A177-3AD203B41FA5}">
                      <a16:colId xmlns:a16="http://schemas.microsoft.com/office/drawing/2014/main" val="25959980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Absorber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71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Ta-STJs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Work well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– 2 eV FWHM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&gt;1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kcps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720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Al-STJs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– 4 eV FWHM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&gt;1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kcps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687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Nb-STJ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Could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 (2 eV in 1990s)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&gt;10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kcps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541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7453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8AE689-083F-B891-5248-B98197B1F774}"/>
              </a:ext>
            </a:extLst>
          </p:cNvPr>
          <p:cNvSpPr txBox="1"/>
          <p:nvPr/>
        </p:nvSpPr>
        <p:spPr>
          <a:xfrm>
            <a:off x="882869" y="199697"/>
            <a:ext cx="10426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The Workhorse: Ta-Based STJs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AD8401-10C8-E5B4-3665-5F46665DDD89}"/>
              </a:ext>
            </a:extLst>
          </p:cNvPr>
          <p:cNvSpPr txBox="1"/>
          <p:nvPr/>
        </p:nvSpPr>
        <p:spPr>
          <a:xfrm>
            <a:off x="3657599" y="6288971"/>
            <a:ext cx="5097517" cy="40011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some of you, this is all you need to know.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25B680-2F3D-CBEE-332C-D723337E5B20}"/>
              </a:ext>
            </a:extLst>
          </p:cNvPr>
          <p:cNvSpPr txBox="1"/>
          <p:nvPr/>
        </p:nvSpPr>
        <p:spPr>
          <a:xfrm>
            <a:off x="6433604" y="5187334"/>
            <a:ext cx="5672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• Small (~1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meV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gap </a:t>
            </a:r>
            <a:r>
              <a:rPr lang="en-US" sz="2000" dirty="0">
                <a:latin typeface="Symbol" pitchFamily="2" charset="2"/>
                <a:cs typeface="Calibri" panose="020F0502020204030204" pitchFamily="34" charset="0"/>
              </a:rPr>
              <a:t>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  <a:sym typeface="Symbol" pitchFamily="2" charset="2"/>
              </a:rPr>
              <a:t></a:t>
            </a:r>
            <a:r>
              <a:rPr lang="en-US" sz="20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  <a:sym typeface="Symbol" pitchFamily="2" charset="2"/>
              </a:rPr>
              <a:t> High 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esolution (~1-2 eV)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• Short (~100 µs) life-time </a:t>
            </a:r>
            <a:r>
              <a:rPr lang="en-US" sz="20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  <a:sym typeface="Symbol" pitchFamily="2" charset="2"/>
              </a:rPr>
              <a:t></a:t>
            </a:r>
            <a:r>
              <a:rPr lang="en-US" sz="20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  <a:sym typeface="Symbol" pitchFamily="2" charset="2"/>
              </a:rPr>
              <a:t> Fast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(&gt;1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kcps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per pixel)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DCA20E-093F-A854-8707-2BC400EA7C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8734" y="1806674"/>
            <a:ext cx="3334224" cy="2986909"/>
          </a:xfrm>
          <a:prstGeom prst="rect">
            <a:avLst/>
          </a:prstGeom>
        </p:spPr>
      </p:pic>
      <p:sp>
        <p:nvSpPr>
          <p:cNvPr id="3" name="Rectangle 37">
            <a:extLst>
              <a:ext uri="{FF2B5EF4-FFF2-40B4-BE49-F238E27FC236}">
                <a16:creationId xmlns:a16="http://schemas.microsoft.com/office/drawing/2014/main" id="{CEB86183-27FD-E3EC-2B7B-3E31526E5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2520" y="1508831"/>
            <a:ext cx="28666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            Al   AlOx  Al         Ta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0534550E-4431-A0E2-7C85-C7043F85AEBC}"/>
              </a:ext>
            </a:extLst>
          </p:cNvPr>
          <p:cNvSpPr>
            <a:spLocks/>
          </p:cNvSpPr>
          <p:nvPr/>
        </p:nvSpPr>
        <p:spPr bwMode="auto">
          <a:xfrm>
            <a:off x="1097380" y="3171541"/>
            <a:ext cx="1839912" cy="473075"/>
          </a:xfrm>
          <a:custGeom>
            <a:avLst/>
            <a:gdLst>
              <a:gd name="T0" fmla="*/ 985837 w 1159"/>
              <a:gd name="T1" fmla="*/ 473075 h 288"/>
              <a:gd name="T2" fmla="*/ 985837 w 1159"/>
              <a:gd name="T3" fmla="*/ 64062 h 288"/>
              <a:gd name="T4" fmla="*/ 1839912 w 1159"/>
              <a:gd name="T5" fmla="*/ 64062 h 288"/>
              <a:gd name="T6" fmla="*/ 1839912 w 1159"/>
              <a:gd name="T7" fmla="*/ 0 h 288"/>
              <a:gd name="T8" fmla="*/ 906462 w 1159"/>
              <a:gd name="T9" fmla="*/ 0 h 288"/>
              <a:gd name="T10" fmla="*/ 906462 w 1159"/>
              <a:gd name="T11" fmla="*/ 409013 h 288"/>
              <a:gd name="T12" fmla="*/ 0 w 1159"/>
              <a:gd name="T13" fmla="*/ 409013 h 288"/>
              <a:gd name="T14" fmla="*/ 0 w 1159"/>
              <a:gd name="T15" fmla="*/ 473075 h 288"/>
              <a:gd name="T16" fmla="*/ 985837 w 1159"/>
              <a:gd name="T17" fmla="*/ 473075 h 2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59"/>
              <a:gd name="T28" fmla="*/ 0 h 288"/>
              <a:gd name="T29" fmla="*/ 1159 w 1159"/>
              <a:gd name="T30" fmla="*/ 288 h 2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59" h="288">
                <a:moveTo>
                  <a:pt x="621" y="288"/>
                </a:moveTo>
                <a:lnTo>
                  <a:pt x="621" y="39"/>
                </a:lnTo>
                <a:lnTo>
                  <a:pt x="1159" y="39"/>
                </a:lnTo>
                <a:lnTo>
                  <a:pt x="1159" y="0"/>
                </a:lnTo>
                <a:lnTo>
                  <a:pt x="571" y="0"/>
                </a:lnTo>
                <a:lnTo>
                  <a:pt x="571" y="249"/>
                </a:lnTo>
                <a:lnTo>
                  <a:pt x="0" y="249"/>
                </a:lnTo>
                <a:lnTo>
                  <a:pt x="0" y="288"/>
                </a:lnTo>
                <a:lnTo>
                  <a:pt x="621" y="288"/>
                </a:lnTo>
                <a:close/>
              </a:path>
            </a:pathLst>
          </a:custGeom>
          <a:solidFill>
            <a:schemeClr val="tx1"/>
          </a:solidFill>
          <a:ln w="12700">
            <a:solidFill>
              <a:srgbClr val="BBBBB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2AD91882-F7B2-350E-D129-3591CB692799}"/>
              </a:ext>
            </a:extLst>
          </p:cNvPr>
          <p:cNvSpPr>
            <a:spLocks/>
          </p:cNvSpPr>
          <p:nvPr/>
        </p:nvSpPr>
        <p:spPr bwMode="auto">
          <a:xfrm>
            <a:off x="3384967" y="2623853"/>
            <a:ext cx="1182688" cy="919163"/>
          </a:xfrm>
          <a:custGeom>
            <a:avLst/>
            <a:gdLst>
              <a:gd name="T0" fmla="*/ 0 w 754"/>
              <a:gd name="T1" fmla="*/ 892901 h 560"/>
              <a:gd name="T2" fmla="*/ 0 w 754"/>
              <a:gd name="T3" fmla="*/ 0 h 560"/>
              <a:gd name="T4" fmla="*/ 585070 w 754"/>
              <a:gd name="T5" fmla="*/ 0 h 560"/>
              <a:gd name="T6" fmla="*/ 804667 w 754"/>
              <a:gd name="T7" fmla="*/ 548215 h 560"/>
              <a:gd name="T8" fmla="*/ 1182688 w 754"/>
              <a:gd name="T9" fmla="*/ 548215 h 560"/>
              <a:gd name="T10" fmla="*/ 1182688 w 754"/>
              <a:gd name="T11" fmla="*/ 919163 h 560"/>
              <a:gd name="T12" fmla="*/ 727808 w 754"/>
              <a:gd name="T13" fmla="*/ 919163 h 560"/>
              <a:gd name="T14" fmla="*/ 506642 w 754"/>
              <a:gd name="T15" fmla="*/ 306935 h 560"/>
              <a:gd name="T16" fmla="*/ 130190 w 754"/>
              <a:gd name="T17" fmla="*/ 306935 h 560"/>
              <a:gd name="T18" fmla="*/ 130190 w 754"/>
              <a:gd name="T19" fmla="*/ 892901 h 560"/>
              <a:gd name="T20" fmla="*/ 0 w 754"/>
              <a:gd name="T21" fmla="*/ 892901 h 5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54"/>
              <a:gd name="T34" fmla="*/ 0 h 560"/>
              <a:gd name="T35" fmla="*/ 754 w 754"/>
              <a:gd name="T36" fmla="*/ 560 h 5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54" h="560">
                <a:moveTo>
                  <a:pt x="0" y="544"/>
                </a:moveTo>
                <a:lnTo>
                  <a:pt x="0" y="0"/>
                </a:lnTo>
                <a:lnTo>
                  <a:pt x="373" y="0"/>
                </a:lnTo>
                <a:lnTo>
                  <a:pt x="513" y="334"/>
                </a:lnTo>
                <a:lnTo>
                  <a:pt x="754" y="334"/>
                </a:lnTo>
                <a:lnTo>
                  <a:pt x="754" y="560"/>
                </a:lnTo>
                <a:lnTo>
                  <a:pt x="464" y="560"/>
                </a:lnTo>
                <a:lnTo>
                  <a:pt x="323" y="187"/>
                </a:lnTo>
                <a:lnTo>
                  <a:pt x="83" y="187"/>
                </a:lnTo>
                <a:lnTo>
                  <a:pt x="83" y="544"/>
                </a:lnTo>
                <a:lnTo>
                  <a:pt x="0" y="544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7E13C27B-4AB3-2DE9-5A4B-DB127B7C0037}"/>
              </a:ext>
            </a:extLst>
          </p:cNvPr>
          <p:cNvSpPr>
            <a:spLocks/>
          </p:cNvSpPr>
          <p:nvPr/>
        </p:nvSpPr>
        <p:spPr bwMode="auto">
          <a:xfrm>
            <a:off x="3529430" y="2930241"/>
            <a:ext cx="1038225" cy="969962"/>
          </a:xfrm>
          <a:custGeom>
            <a:avLst/>
            <a:gdLst>
              <a:gd name="T0" fmla="*/ 144463 w 654"/>
              <a:gd name="T1" fmla="*/ 969962 h 590"/>
              <a:gd name="T2" fmla="*/ 144463 w 654"/>
              <a:gd name="T3" fmla="*/ 522793 h 590"/>
              <a:gd name="T4" fmla="*/ 0 w 654"/>
              <a:gd name="T5" fmla="*/ 522793 h 590"/>
              <a:gd name="T6" fmla="*/ 0 w 654"/>
              <a:gd name="T7" fmla="*/ 0 h 590"/>
              <a:gd name="T8" fmla="*/ 368300 w 654"/>
              <a:gd name="T9" fmla="*/ 0 h 590"/>
              <a:gd name="T10" fmla="*/ 592138 w 654"/>
              <a:gd name="T11" fmla="*/ 535945 h 590"/>
              <a:gd name="T12" fmla="*/ 1038225 w 654"/>
              <a:gd name="T13" fmla="*/ 535945 h 590"/>
              <a:gd name="T14" fmla="*/ 1038225 w 654"/>
              <a:gd name="T15" fmla="*/ 969962 h 590"/>
              <a:gd name="T16" fmla="*/ 144463 w 654"/>
              <a:gd name="T17" fmla="*/ 969962 h 5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54"/>
              <a:gd name="T28" fmla="*/ 0 h 590"/>
              <a:gd name="T29" fmla="*/ 654 w 654"/>
              <a:gd name="T30" fmla="*/ 590 h 59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54" h="590">
                <a:moveTo>
                  <a:pt x="91" y="590"/>
                </a:moveTo>
                <a:lnTo>
                  <a:pt x="91" y="318"/>
                </a:lnTo>
                <a:lnTo>
                  <a:pt x="0" y="318"/>
                </a:lnTo>
                <a:lnTo>
                  <a:pt x="0" y="0"/>
                </a:lnTo>
                <a:lnTo>
                  <a:pt x="232" y="0"/>
                </a:lnTo>
                <a:lnTo>
                  <a:pt x="373" y="326"/>
                </a:lnTo>
                <a:lnTo>
                  <a:pt x="654" y="326"/>
                </a:lnTo>
                <a:lnTo>
                  <a:pt x="654" y="590"/>
                </a:lnTo>
                <a:lnTo>
                  <a:pt x="91" y="59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E890D536-58AC-1D74-7D08-9EBCE891774E}"/>
              </a:ext>
            </a:extLst>
          </p:cNvPr>
          <p:cNvSpPr>
            <a:spLocks/>
          </p:cNvSpPr>
          <p:nvPr/>
        </p:nvSpPr>
        <p:spPr bwMode="auto">
          <a:xfrm>
            <a:off x="3529430" y="2930241"/>
            <a:ext cx="1038225" cy="969962"/>
          </a:xfrm>
          <a:custGeom>
            <a:avLst/>
            <a:gdLst>
              <a:gd name="T0" fmla="*/ 144463 w 654"/>
              <a:gd name="T1" fmla="*/ 969962 h 590"/>
              <a:gd name="T2" fmla="*/ 144463 w 654"/>
              <a:gd name="T3" fmla="*/ 522793 h 590"/>
              <a:gd name="T4" fmla="*/ 0 w 654"/>
              <a:gd name="T5" fmla="*/ 522793 h 590"/>
              <a:gd name="T6" fmla="*/ 0 w 654"/>
              <a:gd name="T7" fmla="*/ 0 h 590"/>
              <a:gd name="T8" fmla="*/ 368300 w 654"/>
              <a:gd name="T9" fmla="*/ 0 h 590"/>
              <a:gd name="T10" fmla="*/ 592138 w 654"/>
              <a:gd name="T11" fmla="*/ 535945 h 590"/>
              <a:gd name="T12" fmla="*/ 1038225 w 654"/>
              <a:gd name="T13" fmla="*/ 535945 h 590"/>
              <a:gd name="T14" fmla="*/ 1038225 w 654"/>
              <a:gd name="T15" fmla="*/ 969962 h 5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54"/>
              <a:gd name="T25" fmla="*/ 0 h 590"/>
              <a:gd name="T26" fmla="*/ 654 w 654"/>
              <a:gd name="T27" fmla="*/ 590 h 5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54" h="590">
                <a:moveTo>
                  <a:pt x="91" y="590"/>
                </a:moveTo>
                <a:lnTo>
                  <a:pt x="91" y="318"/>
                </a:lnTo>
                <a:lnTo>
                  <a:pt x="0" y="318"/>
                </a:lnTo>
                <a:lnTo>
                  <a:pt x="0" y="0"/>
                </a:lnTo>
                <a:lnTo>
                  <a:pt x="232" y="0"/>
                </a:lnTo>
                <a:lnTo>
                  <a:pt x="373" y="326"/>
                </a:lnTo>
                <a:lnTo>
                  <a:pt x="654" y="326"/>
                </a:lnTo>
                <a:lnTo>
                  <a:pt x="654" y="590"/>
                </a:lnTo>
              </a:path>
            </a:pathLst>
          </a:custGeom>
          <a:noFill/>
          <a:ln w="12700">
            <a:solidFill>
              <a:srgbClr val="BBBB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93D586BC-7B38-82D7-A3E2-7C75700E2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517" y="3171541"/>
            <a:ext cx="1655763" cy="206375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B5F27215-21D9-B045-2409-398358785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517" y="3517616"/>
            <a:ext cx="1655763" cy="14128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854ACB20-C1E8-803B-795C-F0F30FB7F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581" y="3347715"/>
            <a:ext cx="1655763" cy="16986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2F5C24-8190-2E1D-8308-6F8C4D1923A6}"/>
              </a:ext>
            </a:extLst>
          </p:cNvPr>
          <p:cNvGrpSpPr/>
          <p:nvPr/>
        </p:nvGrpSpPr>
        <p:grpSpPr>
          <a:xfrm>
            <a:off x="1762590" y="3237657"/>
            <a:ext cx="604837" cy="230188"/>
            <a:chOff x="2169803" y="3620293"/>
            <a:chExt cx="604837" cy="230188"/>
          </a:xfrm>
        </p:grpSpPr>
        <p:sp>
          <p:nvSpPr>
            <p:cNvPr id="20" name="Arc 13">
              <a:extLst>
                <a:ext uri="{FF2B5EF4-FFF2-40B4-BE49-F238E27FC236}">
                  <a16:creationId xmlns:a16="http://schemas.microsoft.com/office/drawing/2014/main" id="{A6A5571F-FABF-ED90-CCEE-BD4C57A7A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478" y="3750468"/>
              <a:ext cx="157162" cy="100013"/>
            </a:xfrm>
            <a:custGeom>
              <a:avLst/>
              <a:gdLst>
                <a:gd name="T0" fmla="*/ 0 w 21595"/>
                <a:gd name="T1" fmla="*/ 685600 h 14135"/>
                <a:gd name="T2" fmla="*/ 278758 w 21595"/>
                <a:gd name="T3" fmla="*/ 0 h 14135"/>
                <a:gd name="T4" fmla="*/ 1143786 w 21595"/>
                <a:gd name="T5" fmla="*/ 708872 h 14135"/>
                <a:gd name="T6" fmla="*/ 0 60000 65536"/>
                <a:gd name="T7" fmla="*/ 0 60000 65536"/>
                <a:gd name="T8" fmla="*/ 0 60000 65536"/>
                <a:gd name="T9" fmla="*/ 0 w 21595"/>
                <a:gd name="T10" fmla="*/ 0 h 14135"/>
                <a:gd name="T11" fmla="*/ 21595 w 21595"/>
                <a:gd name="T12" fmla="*/ 14135 h 141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5" h="14135" fill="none" extrusionOk="0">
                  <a:moveTo>
                    <a:pt x="-1" y="13670"/>
                  </a:moveTo>
                  <a:cubicBezTo>
                    <a:pt x="108" y="8639"/>
                    <a:pt x="1969" y="3804"/>
                    <a:pt x="5262" y="-1"/>
                  </a:cubicBezTo>
                </a:path>
                <a:path w="21595" h="14135" stroke="0" extrusionOk="0">
                  <a:moveTo>
                    <a:pt x="-1" y="13670"/>
                  </a:moveTo>
                  <a:cubicBezTo>
                    <a:pt x="108" y="8639"/>
                    <a:pt x="1969" y="3804"/>
                    <a:pt x="5262" y="-1"/>
                  </a:cubicBezTo>
                  <a:lnTo>
                    <a:pt x="21595" y="14135"/>
                  </a:lnTo>
                  <a:lnTo>
                    <a:pt x="-1" y="136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Line 14">
              <a:extLst>
                <a:ext uri="{FF2B5EF4-FFF2-40B4-BE49-F238E27FC236}">
                  <a16:creationId xmlns:a16="http://schemas.microsoft.com/office/drawing/2014/main" id="{7D5FC78D-C1EE-E31E-87E4-C893B7C91E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69803" y="3620293"/>
              <a:ext cx="460375" cy="177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7" name="Line 20">
            <a:extLst>
              <a:ext uri="{FF2B5EF4-FFF2-40B4-BE49-F238E27FC236}">
                <a16:creationId xmlns:a16="http://schemas.microsoft.com/office/drawing/2014/main" id="{5201936A-91D7-057C-370B-5A2928F41A9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7281" y="3506465"/>
            <a:ext cx="1643063" cy="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AD3BBC41-EE5C-B927-CA42-635759317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581" y="3130653"/>
            <a:ext cx="11205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 Absorber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6">
            <a:extLst>
              <a:ext uri="{FF2B5EF4-FFF2-40B4-BE49-F238E27FC236}">
                <a16:creationId xmlns:a16="http://schemas.microsoft.com/office/drawing/2014/main" id="{38F91DFD-39F3-C529-F0DD-C781D0F0D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2155" y="4295491"/>
            <a:ext cx="893762" cy="179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8">
            <a:extLst>
              <a:ext uri="{FF2B5EF4-FFF2-40B4-BE49-F238E27FC236}">
                <a16:creationId xmlns:a16="http://schemas.microsoft.com/office/drawing/2014/main" id="{3493CA14-FF96-79F6-7456-0400B3B6D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380" y="3644616"/>
            <a:ext cx="2628900" cy="268287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8299969-4BF4-2D77-B0CB-C5A1F578B9FA}"/>
              </a:ext>
            </a:extLst>
          </p:cNvPr>
          <p:cNvSpPr/>
          <p:nvPr/>
        </p:nvSpPr>
        <p:spPr bwMode="auto">
          <a:xfrm>
            <a:off x="1097380" y="3920320"/>
            <a:ext cx="3484562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73898CD0-F449-E2EA-84AE-AEA4D959E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1045" y="4014503"/>
            <a:ext cx="10978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Substrate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23">
            <a:extLst>
              <a:ext uri="{FF2B5EF4-FFF2-40B4-BE49-F238E27FC236}">
                <a16:creationId xmlns:a16="http://schemas.microsoft.com/office/drawing/2014/main" id="{ADB49122-B8B8-253B-5BF1-D54FCF2C9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7462" y="3650963"/>
            <a:ext cx="204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25">
            <a:extLst>
              <a:ext uri="{FF2B5EF4-FFF2-40B4-BE49-F238E27FC236}">
                <a16:creationId xmlns:a16="http://schemas.microsoft.com/office/drawing/2014/main" id="{DC9A9168-71BF-4153-0BFF-45A9F68BD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888" y="3293778"/>
            <a:ext cx="1859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31">
            <a:extLst>
              <a:ext uri="{FF2B5EF4-FFF2-40B4-BE49-F238E27FC236}">
                <a16:creationId xmlns:a16="http://schemas.microsoft.com/office/drawing/2014/main" id="{220F765A-50F8-175F-9633-054D4386B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3500" y="3446178"/>
            <a:ext cx="2127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0C092C8-3950-C458-D87F-2230D378D5E7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25026" y="3117091"/>
            <a:ext cx="209550" cy="3810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38">
            <a:extLst>
              <a:ext uri="{FF2B5EF4-FFF2-40B4-BE49-F238E27FC236}">
                <a16:creationId xmlns:a16="http://schemas.microsoft.com/office/drawing/2014/main" id="{000680DF-2F77-A8C0-8FB9-141B8BA49D6C}"/>
              </a:ext>
            </a:extLst>
          </p:cNvPr>
          <p:cNvGrpSpPr>
            <a:grpSpLocks/>
          </p:cNvGrpSpPr>
          <p:nvPr/>
        </p:nvGrpSpPr>
        <p:grpSpPr bwMode="auto">
          <a:xfrm>
            <a:off x="1859380" y="2125378"/>
            <a:ext cx="498475" cy="1060450"/>
            <a:chOff x="881" y="1196"/>
            <a:chExt cx="314" cy="645"/>
          </a:xfrm>
          <a:noFill/>
        </p:grpSpPr>
        <p:grpSp>
          <p:nvGrpSpPr>
            <p:cNvPr id="43" name="Group 39">
              <a:extLst>
                <a:ext uri="{FF2B5EF4-FFF2-40B4-BE49-F238E27FC236}">
                  <a16:creationId xmlns:a16="http://schemas.microsoft.com/office/drawing/2014/main" id="{098318FD-B871-11E9-978C-E0BECFB165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1" y="1196"/>
              <a:ext cx="290" cy="564"/>
              <a:chOff x="881" y="1196"/>
              <a:chExt cx="290" cy="564"/>
            </a:xfrm>
            <a:grpFill/>
          </p:grpSpPr>
          <p:sp>
            <p:nvSpPr>
              <p:cNvPr id="46" name="Arc 40">
                <a:extLst>
                  <a:ext uri="{FF2B5EF4-FFF2-40B4-BE49-F238E27FC236}">
                    <a16:creationId xmlns:a16="http://schemas.microsoft.com/office/drawing/2014/main" id="{99815B0D-8BE5-FE05-8034-40DF3B87E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" y="1196"/>
                <a:ext cx="71" cy="148"/>
              </a:xfrm>
              <a:custGeom>
                <a:avLst/>
                <a:gdLst>
                  <a:gd name="T0" fmla="*/ 70 w 21600"/>
                  <a:gd name="T1" fmla="*/ 148 h 21597"/>
                  <a:gd name="T2" fmla="*/ 0 w 21600"/>
                  <a:gd name="T3" fmla="*/ 0 h 21597"/>
                  <a:gd name="T4" fmla="*/ 71 w 21600"/>
                  <a:gd name="T5" fmla="*/ 0 h 2159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7"/>
                  <a:gd name="T11" fmla="*/ 21600 w 21600"/>
                  <a:gd name="T12" fmla="*/ 21597 h 215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7" fill="none" extrusionOk="0">
                    <a:moveTo>
                      <a:pt x="21291" y="21597"/>
                    </a:moveTo>
                    <a:cubicBezTo>
                      <a:pt x="9483" y="21429"/>
                      <a:pt x="0" y="11809"/>
                      <a:pt x="0" y="0"/>
                    </a:cubicBezTo>
                  </a:path>
                  <a:path w="21600" h="21597" stroke="0" extrusionOk="0">
                    <a:moveTo>
                      <a:pt x="21291" y="21597"/>
                    </a:moveTo>
                    <a:cubicBezTo>
                      <a:pt x="9483" y="21429"/>
                      <a:pt x="0" y="1180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7" name="Arc 41">
                <a:extLst>
                  <a:ext uri="{FF2B5EF4-FFF2-40B4-BE49-F238E27FC236}">
                    <a16:creationId xmlns:a16="http://schemas.microsoft.com/office/drawing/2014/main" id="{AE47E029-D861-AB29-D7D2-174767D7E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1" y="1336"/>
                <a:ext cx="79" cy="144"/>
              </a:xfrm>
              <a:custGeom>
                <a:avLst/>
                <a:gdLst>
                  <a:gd name="T0" fmla="*/ 0 w 21873"/>
                  <a:gd name="T1" fmla="*/ 0 h 21600"/>
                  <a:gd name="T2" fmla="*/ 79 w 21873"/>
                  <a:gd name="T3" fmla="*/ 143 h 21600"/>
                  <a:gd name="T4" fmla="*/ 1 w 21873"/>
                  <a:gd name="T5" fmla="*/ 144 h 21600"/>
                  <a:gd name="T6" fmla="*/ 0 60000 65536"/>
                  <a:gd name="T7" fmla="*/ 0 60000 65536"/>
                  <a:gd name="T8" fmla="*/ 0 60000 65536"/>
                  <a:gd name="T9" fmla="*/ 0 w 21873"/>
                  <a:gd name="T10" fmla="*/ 0 h 21600"/>
                  <a:gd name="T11" fmla="*/ 21873 w 2187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73" h="21600" fill="none" extrusionOk="0">
                    <a:moveTo>
                      <a:pt x="-1" y="1"/>
                    </a:moveTo>
                    <a:cubicBezTo>
                      <a:pt x="91" y="0"/>
                      <a:pt x="182" y="0"/>
                      <a:pt x="274" y="0"/>
                    </a:cubicBezTo>
                    <a:cubicBezTo>
                      <a:pt x="12143" y="0"/>
                      <a:pt x="21789" y="9577"/>
                      <a:pt x="21873" y="21446"/>
                    </a:cubicBezTo>
                  </a:path>
                  <a:path w="21873" h="21600" stroke="0" extrusionOk="0">
                    <a:moveTo>
                      <a:pt x="-1" y="1"/>
                    </a:moveTo>
                    <a:cubicBezTo>
                      <a:pt x="91" y="0"/>
                      <a:pt x="182" y="0"/>
                      <a:pt x="274" y="0"/>
                    </a:cubicBezTo>
                    <a:cubicBezTo>
                      <a:pt x="12143" y="0"/>
                      <a:pt x="21789" y="9577"/>
                      <a:pt x="21873" y="21446"/>
                    </a:cubicBezTo>
                    <a:lnTo>
                      <a:pt x="274" y="2160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8" name="Arc 42">
                <a:extLst>
                  <a:ext uri="{FF2B5EF4-FFF2-40B4-BE49-F238E27FC236}">
                    <a16:creationId xmlns:a16="http://schemas.microsoft.com/office/drawing/2014/main" id="{F05EFC1D-2866-B484-F55C-442FB4BCE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2" y="1471"/>
                <a:ext cx="71" cy="152"/>
              </a:xfrm>
              <a:custGeom>
                <a:avLst/>
                <a:gdLst>
                  <a:gd name="T0" fmla="*/ 70 w 21600"/>
                  <a:gd name="T1" fmla="*/ 152 h 21738"/>
                  <a:gd name="T2" fmla="*/ 0 w 21600"/>
                  <a:gd name="T3" fmla="*/ 0 h 21738"/>
                  <a:gd name="T4" fmla="*/ 71 w 21600"/>
                  <a:gd name="T5" fmla="*/ 1 h 2173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738"/>
                  <a:gd name="T11" fmla="*/ 21600 w 21600"/>
                  <a:gd name="T12" fmla="*/ 21738 h 217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738" fill="none" extrusionOk="0">
                    <a:moveTo>
                      <a:pt x="21288" y="21738"/>
                    </a:moveTo>
                    <a:cubicBezTo>
                      <a:pt x="9482" y="21568"/>
                      <a:pt x="0" y="11949"/>
                      <a:pt x="0" y="141"/>
                    </a:cubicBezTo>
                    <a:cubicBezTo>
                      <a:pt x="0" y="93"/>
                      <a:pt x="0" y="46"/>
                      <a:pt x="0" y="-1"/>
                    </a:cubicBezTo>
                  </a:path>
                  <a:path w="21600" h="21738" stroke="0" extrusionOk="0">
                    <a:moveTo>
                      <a:pt x="21288" y="21738"/>
                    </a:moveTo>
                    <a:cubicBezTo>
                      <a:pt x="9482" y="21568"/>
                      <a:pt x="0" y="11949"/>
                      <a:pt x="0" y="141"/>
                    </a:cubicBezTo>
                    <a:cubicBezTo>
                      <a:pt x="0" y="93"/>
                      <a:pt x="0" y="46"/>
                      <a:pt x="0" y="-1"/>
                    </a:cubicBezTo>
                    <a:lnTo>
                      <a:pt x="21600" y="141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9" name="Arc 43">
                <a:extLst>
                  <a:ext uri="{FF2B5EF4-FFF2-40B4-BE49-F238E27FC236}">
                    <a16:creationId xmlns:a16="http://schemas.microsoft.com/office/drawing/2014/main" id="{0148F692-D13B-A252-052D-6347DBB6B8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" y="1616"/>
                <a:ext cx="83" cy="144"/>
              </a:xfrm>
              <a:custGeom>
                <a:avLst/>
                <a:gdLst>
                  <a:gd name="T0" fmla="*/ 0 w 21599"/>
                  <a:gd name="T1" fmla="*/ 0 h 21600"/>
                  <a:gd name="T2" fmla="*/ 83 w 21599"/>
                  <a:gd name="T3" fmla="*/ 143 h 21600"/>
                  <a:gd name="T4" fmla="*/ 0 w 21599"/>
                  <a:gd name="T5" fmla="*/ 144 h 21600"/>
                  <a:gd name="T6" fmla="*/ 0 60000 65536"/>
                  <a:gd name="T7" fmla="*/ 0 60000 65536"/>
                  <a:gd name="T8" fmla="*/ 0 60000 65536"/>
                  <a:gd name="T9" fmla="*/ 0 w 21599"/>
                  <a:gd name="T10" fmla="*/ 0 h 21600"/>
                  <a:gd name="T11" fmla="*/ 21599 w 2159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9" h="21600" fill="none" extrusionOk="0">
                    <a:moveTo>
                      <a:pt x="0" y="0"/>
                    </a:moveTo>
                    <a:cubicBezTo>
                      <a:pt x="11870" y="0"/>
                      <a:pt x="21517" y="9579"/>
                      <a:pt x="21599" y="21449"/>
                    </a:cubicBezTo>
                  </a:path>
                  <a:path w="21599" h="21600" stroke="0" extrusionOk="0">
                    <a:moveTo>
                      <a:pt x="0" y="0"/>
                    </a:moveTo>
                    <a:cubicBezTo>
                      <a:pt x="11870" y="0"/>
                      <a:pt x="21517" y="9579"/>
                      <a:pt x="21599" y="2144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44" name="Arc 44">
              <a:extLst>
                <a:ext uri="{FF2B5EF4-FFF2-40B4-BE49-F238E27FC236}">
                  <a16:creationId xmlns:a16="http://schemas.microsoft.com/office/drawing/2014/main" id="{D2D8258B-C665-6E6C-79E1-49080D431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5" y="1779"/>
              <a:ext cx="40" cy="62"/>
            </a:xfrm>
            <a:custGeom>
              <a:avLst/>
              <a:gdLst>
                <a:gd name="T0" fmla="*/ 0 w 12892"/>
                <a:gd name="T1" fmla="*/ 8 h 21600"/>
                <a:gd name="T2" fmla="*/ 40 w 12892"/>
                <a:gd name="T3" fmla="*/ 0 h 21600"/>
                <a:gd name="T4" fmla="*/ 33 w 12892"/>
                <a:gd name="T5" fmla="*/ 62 h 21600"/>
                <a:gd name="T6" fmla="*/ 0 60000 65536"/>
                <a:gd name="T7" fmla="*/ 0 60000 65536"/>
                <a:gd name="T8" fmla="*/ 0 60000 65536"/>
                <a:gd name="T9" fmla="*/ 0 w 12892"/>
                <a:gd name="T10" fmla="*/ 0 h 21600"/>
                <a:gd name="T11" fmla="*/ 12892 w 128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892" h="21600" fill="none" extrusionOk="0">
                  <a:moveTo>
                    <a:pt x="-1" y="2777"/>
                  </a:moveTo>
                  <a:cubicBezTo>
                    <a:pt x="3234" y="956"/>
                    <a:pt x="6883" y="0"/>
                    <a:pt x="10595" y="0"/>
                  </a:cubicBezTo>
                  <a:cubicBezTo>
                    <a:pt x="11362" y="0"/>
                    <a:pt x="12129" y="40"/>
                    <a:pt x="12892" y="122"/>
                  </a:cubicBezTo>
                </a:path>
                <a:path w="12892" h="21600" stroke="0" extrusionOk="0">
                  <a:moveTo>
                    <a:pt x="-1" y="2777"/>
                  </a:moveTo>
                  <a:cubicBezTo>
                    <a:pt x="3234" y="956"/>
                    <a:pt x="6883" y="0"/>
                    <a:pt x="10595" y="0"/>
                  </a:cubicBezTo>
                  <a:cubicBezTo>
                    <a:pt x="11362" y="0"/>
                    <a:pt x="12129" y="40"/>
                    <a:pt x="12892" y="122"/>
                  </a:cubicBezTo>
                  <a:lnTo>
                    <a:pt x="10595" y="2160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Line 45">
              <a:extLst>
                <a:ext uri="{FF2B5EF4-FFF2-40B4-BE49-F238E27FC236}">
                  <a16:creationId xmlns:a16="http://schemas.microsoft.com/office/drawing/2014/main" id="{05ABEF33-8EF0-62B3-5223-19CE19A9F0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3" y="1756"/>
              <a:ext cx="8" cy="23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CDA7F564-E515-68F5-BD3D-CDD4146E4EC5}"/>
              </a:ext>
            </a:extLst>
          </p:cNvPr>
          <p:cNvSpPr txBox="1"/>
          <p:nvPr/>
        </p:nvSpPr>
        <p:spPr>
          <a:xfrm>
            <a:off x="507018" y="5187334"/>
            <a:ext cx="5097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• High efficiency </a:t>
            </a:r>
            <a:r>
              <a:rPr lang="en-US" sz="20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  <a:sym typeface="Symbol" pitchFamily="2" charset="2"/>
              </a:rPr>
              <a:t></a:t>
            </a:r>
            <a:r>
              <a:rPr lang="en-US" sz="20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  <a:sym typeface="Symbol" pitchFamily="2" charset="2"/>
              </a:rPr>
              <a:t> Thick, large gap absorber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• Fast tunneling </a:t>
            </a:r>
            <a:r>
              <a:rPr lang="en-US" sz="20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  <a:sym typeface="Symbol" pitchFamily="2" charset="2"/>
              </a:rPr>
              <a:t></a:t>
            </a:r>
            <a:r>
              <a:rPr lang="en-US" sz="20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  <a:sym typeface="Symbol" pitchFamily="2" charset="2"/>
              </a:rPr>
              <a:t> Thin, small gap trap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55D09F9-A6F2-8411-9A60-E479685B8A92}"/>
              </a:ext>
            </a:extLst>
          </p:cNvPr>
          <p:cNvSpPr txBox="1"/>
          <p:nvPr/>
        </p:nvSpPr>
        <p:spPr>
          <a:xfrm>
            <a:off x="1662014" y="1016441"/>
            <a:ext cx="2919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STJ Cross Section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7176A58-8733-E4CC-408B-683788937F61}"/>
              </a:ext>
            </a:extLst>
          </p:cNvPr>
          <p:cNvSpPr txBox="1"/>
          <p:nvPr/>
        </p:nvSpPr>
        <p:spPr>
          <a:xfrm>
            <a:off x="7490344" y="1016441"/>
            <a:ext cx="3484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STJ Operating Principle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11CC45C-1671-F254-6ECD-B3DAD45F52C5}"/>
              </a:ext>
            </a:extLst>
          </p:cNvPr>
          <p:cNvSpPr txBox="1"/>
          <p:nvPr/>
        </p:nvSpPr>
        <p:spPr>
          <a:xfrm>
            <a:off x="1097380" y="1770661"/>
            <a:ext cx="1828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Photon or 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</a:p>
        </p:txBody>
      </p:sp>
      <p:sp>
        <p:nvSpPr>
          <p:cNvPr id="57" name="Rectangle 37">
            <a:extLst>
              <a:ext uri="{FF2B5EF4-FFF2-40B4-BE49-F238E27FC236}">
                <a16:creationId xmlns:a16="http://schemas.microsoft.com/office/drawing/2014/main" id="{6CE7C585-A526-22A5-9D79-7A6037693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611" y="2223309"/>
            <a:ext cx="8508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baseline="-25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dirty="0" err="1">
                <a:solidFill>
                  <a:srgbClr val="000000"/>
                </a:solidFill>
                <a:latin typeface="Symbol" pitchFamily="2" charset="2"/>
                <a:cs typeface="Calibri" panose="020F0502020204030204" pitchFamily="34" charset="0"/>
              </a:rPr>
              <a:t>D</a:t>
            </a:r>
            <a:r>
              <a:rPr lang="en-US" baseline="-25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37">
            <a:extLst>
              <a:ext uri="{FF2B5EF4-FFF2-40B4-BE49-F238E27FC236}">
                <a16:creationId xmlns:a16="http://schemas.microsoft.com/office/drawing/2014/main" id="{B3B0ABA6-09B8-C2E1-0275-777FD4F10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9862" y="4100521"/>
            <a:ext cx="8508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 err="1">
                <a:solidFill>
                  <a:srgbClr val="000000"/>
                </a:solidFill>
                <a:latin typeface="Symbol" pitchFamily="2" charset="2"/>
                <a:cs typeface="Calibri" panose="020F0502020204030204" pitchFamily="34" charset="0"/>
              </a:rPr>
              <a:t>D</a:t>
            </a:r>
            <a:r>
              <a:rPr lang="en-US" baseline="-25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37">
            <a:extLst>
              <a:ext uri="{FF2B5EF4-FFF2-40B4-BE49-F238E27FC236}">
                <a16:creationId xmlns:a16="http://schemas.microsoft.com/office/drawing/2014/main" id="{0CDF8D40-F315-AD05-19CB-B54A6677E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5865" y="3161915"/>
            <a:ext cx="4713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8FB8817-F339-11BD-D8E5-59E607D0A7FE}"/>
              </a:ext>
            </a:extLst>
          </p:cNvPr>
          <p:cNvSpPr txBox="1"/>
          <p:nvPr/>
        </p:nvSpPr>
        <p:spPr>
          <a:xfrm>
            <a:off x="1113222" y="3079177"/>
            <a:ext cx="893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35C70C-A9D8-BF48-D46C-853D324E5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351" y="3109902"/>
            <a:ext cx="18288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27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7984B-AB26-CFF6-40C6-F6A3515CD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279BCB-0041-9C77-1558-DB56F6EBB86C}"/>
              </a:ext>
            </a:extLst>
          </p:cNvPr>
          <p:cNvSpPr txBox="1"/>
          <p:nvPr/>
        </p:nvSpPr>
        <p:spPr>
          <a:xfrm>
            <a:off x="882869" y="199697"/>
            <a:ext cx="10426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Summary: STJ Detector Status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B2CF4F0-A6AB-CC8B-E765-A1D94CBE0912}"/>
              </a:ext>
            </a:extLst>
          </p:cNvPr>
          <p:cNvGraphicFramePr>
            <a:graphicFrameLocks noGrp="1"/>
          </p:cNvGraphicFramePr>
          <p:nvPr/>
        </p:nvGraphicFramePr>
        <p:xfrm>
          <a:off x="1464733" y="1278466"/>
          <a:ext cx="9262533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633">
                  <a:extLst>
                    <a:ext uri="{9D8B030D-6E8A-4147-A177-3AD203B41FA5}">
                      <a16:colId xmlns:a16="http://schemas.microsoft.com/office/drawing/2014/main" val="569523044"/>
                    </a:ext>
                  </a:extLst>
                </a:gridCol>
                <a:gridCol w="2315633">
                  <a:extLst>
                    <a:ext uri="{9D8B030D-6E8A-4147-A177-3AD203B41FA5}">
                      <a16:colId xmlns:a16="http://schemas.microsoft.com/office/drawing/2014/main" val="3595424631"/>
                    </a:ext>
                  </a:extLst>
                </a:gridCol>
                <a:gridCol w="2798056">
                  <a:extLst>
                    <a:ext uri="{9D8B030D-6E8A-4147-A177-3AD203B41FA5}">
                      <a16:colId xmlns:a16="http://schemas.microsoft.com/office/drawing/2014/main" val="2405029008"/>
                    </a:ext>
                  </a:extLst>
                </a:gridCol>
                <a:gridCol w="1833211">
                  <a:extLst>
                    <a:ext uri="{9D8B030D-6E8A-4147-A177-3AD203B41FA5}">
                      <a16:colId xmlns:a16="http://schemas.microsoft.com/office/drawing/2014/main" val="25959980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Absorber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71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Ta-STJs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Work well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– 2 eV FWHM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&gt;1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kcps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720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Al-STJs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– 4 eV FWHM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&gt;1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kcps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687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Nb-STJ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Could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 (2 eV in 1990s)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&gt;10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kcps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54133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5C9C22E-CC3D-4710-FFCD-B7415D85A917}"/>
              </a:ext>
            </a:extLst>
          </p:cNvPr>
          <p:cNvGraphicFramePr>
            <a:graphicFrameLocks noGrp="1"/>
          </p:cNvGraphicFramePr>
          <p:nvPr/>
        </p:nvGraphicFramePr>
        <p:xfrm>
          <a:off x="287868" y="3776793"/>
          <a:ext cx="1132840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399">
                  <a:extLst>
                    <a:ext uri="{9D8B030D-6E8A-4147-A177-3AD203B41FA5}">
                      <a16:colId xmlns:a16="http://schemas.microsoft.com/office/drawing/2014/main" val="569523044"/>
                    </a:ext>
                  </a:extLst>
                </a:gridCol>
                <a:gridCol w="2319866">
                  <a:extLst>
                    <a:ext uri="{9D8B030D-6E8A-4147-A177-3AD203B41FA5}">
                      <a16:colId xmlns:a16="http://schemas.microsoft.com/office/drawing/2014/main" val="3595424631"/>
                    </a:ext>
                  </a:extLst>
                </a:gridCol>
                <a:gridCol w="2877360">
                  <a:extLst>
                    <a:ext uri="{9D8B030D-6E8A-4147-A177-3AD203B41FA5}">
                      <a16:colId xmlns:a16="http://schemas.microsoft.com/office/drawing/2014/main" val="2405029008"/>
                    </a:ext>
                  </a:extLst>
                </a:gridCol>
                <a:gridCol w="3946776">
                  <a:extLst>
                    <a:ext uri="{9D8B030D-6E8A-4147-A177-3AD203B41FA5}">
                      <a16:colId xmlns:a16="http://schemas.microsoft.com/office/drawing/2014/main" val="25959980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Artifact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Consequence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71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layer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 splitting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Thick high-Z absorber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Works but restricts E 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720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Wiring + Edges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Low-E Structures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Minimize and Mask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Works (need to quantify?)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687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Electron escape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Low-E Tail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Capping layer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Doable (must address shorts)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541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0737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5F768-A813-D530-E1C8-4A361EEEC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085C5A-ACF7-A276-6F88-C0B3797FE7D1}"/>
              </a:ext>
            </a:extLst>
          </p:cNvPr>
          <p:cNvSpPr txBox="1"/>
          <p:nvPr/>
        </p:nvSpPr>
        <p:spPr>
          <a:xfrm>
            <a:off x="882869" y="199697"/>
            <a:ext cx="10426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Summary: STJ Detector Status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FAB4300-5F70-0D4F-2F74-EA8B3DE7972E}"/>
              </a:ext>
            </a:extLst>
          </p:cNvPr>
          <p:cNvGraphicFramePr>
            <a:graphicFrameLocks noGrp="1"/>
          </p:cNvGraphicFramePr>
          <p:nvPr/>
        </p:nvGraphicFramePr>
        <p:xfrm>
          <a:off x="1464733" y="1278466"/>
          <a:ext cx="9262533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633">
                  <a:extLst>
                    <a:ext uri="{9D8B030D-6E8A-4147-A177-3AD203B41FA5}">
                      <a16:colId xmlns:a16="http://schemas.microsoft.com/office/drawing/2014/main" val="569523044"/>
                    </a:ext>
                  </a:extLst>
                </a:gridCol>
                <a:gridCol w="2315633">
                  <a:extLst>
                    <a:ext uri="{9D8B030D-6E8A-4147-A177-3AD203B41FA5}">
                      <a16:colId xmlns:a16="http://schemas.microsoft.com/office/drawing/2014/main" val="3595424631"/>
                    </a:ext>
                  </a:extLst>
                </a:gridCol>
                <a:gridCol w="2798056">
                  <a:extLst>
                    <a:ext uri="{9D8B030D-6E8A-4147-A177-3AD203B41FA5}">
                      <a16:colId xmlns:a16="http://schemas.microsoft.com/office/drawing/2014/main" val="2405029008"/>
                    </a:ext>
                  </a:extLst>
                </a:gridCol>
                <a:gridCol w="1833211">
                  <a:extLst>
                    <a:ext uri="{9D8B030D-6E8A-4147-A177-3AD203B41FA5}">
                      <a16:colId xmlns:a16="http://schemas.microsoft.com/office/drawing/2014/main" val="25959980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Absorber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71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Ta-STJs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Work well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– 2 eV FWHM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&gt;1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kcps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720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Al-STJs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– 4 eV FWHM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&gt;1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kcps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687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Nb-STJ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Could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 (2 eV in 1990s)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&gt;10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kcps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54133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352DC7C-FADA-3C30-1A28-7FE37EA948C7}"/>
              </a:ext>
            </a:extLst>
          </p:cNvPr>
          <p:cNvGraphicFramePr>
            <a:graphicFrameLocks noGrp="1"/>
          </p:cNvGraphicFramePr>
          <p:nvPr/>
        </p:nvGraphicFramePr>
        <p:xfrm>
          <a:off x="287868" y="3776793"/>
          <a:ext cx="1132840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399">
                  <a:extLst>
                    <a:ext uri="{9D8B030D-6E8A-4147-A177-3AD203B41FA5}">
                      <a16:colId xmlns:a16="http://schemas.microsoft.com/office/drawing/2014/main" val="569523044"/>
                    </a:ext>
                  </a:extLst>
                </a:gridCol>
                <a:gridCol w="2319866">
                  <a:extLst>
                    <a:ext uri="{9D8B030D-6E8A-4147-A177-3AD203B41FA5}">
                      <a16:colId xmlns:a16="http://schemas.microsoft.com/office/drawing/2014/main" val="3595424631"/>
                    </a:ext>
                  </a:extLst>
                </a:gridCol>
                <a:gridCol w="2877360">
                  <a:extLst>
                    <a:ext uri="{9D8B030D-6E8A-4147-A177-3AD203B41FA5}">
                      <a16:colId xmlns:a16="http://schemas.microsoft.com/office/drawing/2014/main" val="2405029008"/>
                    </a:ext>
                  </a:extLst>
                </a:gridCol>
                <a:gridCol w="3946776">
                  <a:extLst>
                    <a:ext uri="{9D8B030D-6E8A-4147-A177-3AD203B41FA5}">
                      <a16:colId xmlns:a16="http://schemas.microsoft.com/office/drawing/2014/main" val="25959980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Artifact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Consequence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71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layer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 splitting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Thick high-Z absorber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Works but restricts E 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720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Wiring + Edges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Low-E Structures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Minimize and Mask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Works (need to quantify?)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687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Electron escape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Low-E Tail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Capping layer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Doable (must address shorts)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54133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9B44220-C23E-1584-6DA2-A65A53BE37F8}"/>
              </a:ext>
            </a:extLst>
          </p:cNvPr>
          <p:cNvSpPr txBox="1"/>
          <p:nvPr/>
        </p:nvSpPr>
        <p:spPr>
          <a:xfrm>
            <a:off x="863600" y="6275121"/>
            <a:ext cx="10295467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 think we are in pretty good shape (but improvements are always possible).</a:t>
            </a:r>
          </a:p>
        </p:txBody>
      </p:sp>
    </p:spTree>
    <p:extLst>
      <p:ext uri="{BB962C8B-B14F-4D97-AF65-F5344CB8AC3E}">
        <p14:creationId xmlns:p14="http://schemas.microsoft.com/office/powerpoint/2010/main" val="3323492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4481C-3A83-C2F5-42A0-4A45CC2A8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8F8F08-219F-5B9D-BD65-ACBA76BDEE97}"/>
              </a:ext>
            </a:extLst>
          </p:cNvPr>
          <p:cNvSpPr txBox="1"/>
          <p:nvPr/>
        </p:nvSpPr>
        <p:spPr>
          <a:xfrm>
            <a:off x="882869" y="199697"/>
            <a:ext cx="10426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The Workhorse: Ta-Based STJs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635F9F-7337-8C64-0E65-3AFC08BA5B85}"/>
              </a:ext>
            </a:extLst>
          </p:cNvPr>
          <p:cNvSpPr txBox="1"/>
          <p:nvPr/>
        </p:nvSpPr>
        <p:spPr>
          <a:xfrm>
            <a:off x="3657599" y="6288971"/>
            <a:ext cx="5097517" cy="40011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some of you, this is all you need to know.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983057-E738-35C1-8441-57516F51BCE1}"/>
              </a:ext>
            </a:extLst>
          </p:cNvPr>
          <p:cNvSpPr txBox="1"/>
          <p:nvPr/>
        </p:nvSpPr>
        <p:spPr>
          <a:xfrm>
            <a:off x="6433604" y="5187334"/>
            <a:ext cx="5672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• ~2eV FWHM is enough for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BeEST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experiment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• Interactions with Ta absorber affect spectral details</a:t>
            </a:r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4A78988E-9849-2C53-371C-E828AB2EA22D}"/>
              </a:ext>
            </a:extLst>
          </p:cNvPr>
          <p:cNvSpPr>
            <a:spLocks/>
          </p:cNvSpPr>
          <p:nvPr/>
        </p:nvSpPr>
        <p:spPr bwMode="auto">
          <a:xfrm>
            <a:off x="1097380" y="3171541"/>
            <a:ext cx="1839912" cy="473075"/>
          </a:xfrm>
          <a:custGeom>
            <a:avLst/>
            <a:gdLst>
              <a:gd name="T0" fmla="*/ 985837 w 1159"/>
              <a:gd name="T1" fmla="*/ 473075 h 288"/>
              <a:gd name="T2" fmla="*/ 985837 w 1159"/>
              <a:gd name="T3" fmla="*/ 64062 h 288"/>
              <a:gd name="T4" fmla="*/ 1839912 w 1159"/>
              <a:gd name="T5" fmla="*/ 64062 h 288"/>
              <a:gd name="T6" fmla="*/ 1839912 w 1159"/>
              <a:gd name="T7" fmla="*/ 0 h 288"/>
              <a:gd name="T8" fmla="*/ 906462 w 1159"/>
              <a:gd name="T9" fmla="*/ 0 h 288"/>
              <a:gd name="T10" fmla="*/ 906462 w 1159"/>
              <a:gd name="T11" fmla="*/ 409013 h 288"/>
              <a:gd name="T12" fmla="*/ 0 w 1159"/>
              <a:gd name="T13" fmla="*/ 409013 h 288"/>
              <a:gd name="T14" fmla="*/ 0 w 1159"/>
              <a:gd name="T15" fmla="*/ 473075 h 288"/>
              <a:gd name="T16" fmla="*/ 985837 w 1159"/>
              <a:gd name="T17" fmla="*/ 473075 h 2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59"/>
              <a:gd name="T28" fmla="*/ 0 h 288"/>
              <a:gd name="T29" fmla="*/ 1159 w 1159"/>
              <a:gd name="T30" fmla="*/ 288 h 2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59" h="288">
                <a:moveTo>
                  <a:pt x="621" y="288"/>
                </a:moveTo>
                <a:lnTo>
                  <a:pt x="621" y="39"/>
                </a:lnTo>
                <a:lnTo>
                  <a:pt x="1159" y="39"/>
                </a:lnTo>
                <a:lnTo>
                  <a:pt x="1159" y="0"/>
                </a:lnTo>
                <a:lnTo>
                  <a:pt x="571" y="0"/>
                </a:lnTo>
                <a:lnTo>
                  <a:pt x="571" y="249"/>
                </a:lnTo>
                <a:lnTo>
                  <a:pt x="0" y="249"/>
                </a:lnTo>
                <a:lnTo>
                  <a:pt x="0" y="288"/>
                </a:lnTo>
                <a:lnTo>
                  <a:pt x="621" y="288"/>
                </a:lnTo>
                <a:close/>
              </a:path>
            </a:pathLst>
          </a:custGeom>
          <a:solidFill>
            <a:schemeClr val="tx1"/>
          </a:solidFill>
          <a:ln w="12700">
            <a:solidFill>
              <a:srgbClr val="BBBBB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311561B4-EC14-3D6E-5C77-B2750312E6BE}"/>
              </a:ext>
            </a:extLst>
          </p:cNvPr>
          <p:cNvSpPr>
            <a:spLocks/>
          </p:cNvSpPr>
          <p:nvPr/>
        </p:nvSpPr>
        <p:spPr bwMode="auto">
          <a:xfrm>
            <a:off x="3384967" y="2623853"/>
            <a:ext cx="1182688" cy="919163"/>
          </a:xfrm>
          <a:custGeom>
            <a:avLst/>
            <a:gdLst>
              <a:gd name="T0" fmla="*/ 0 w 754"/>
              <a:gd name="T1" fmla="*/ 892901 h 560"/>
              <a:gd name="T2" fmla="*/ 0 w 754"/>
              <a:gd name="T3" fmla="*/ 0 h 560"/>
              <a:gd name="T4" fmla="*/ 585070 w 754"/>
              <a:gd name="T5" fmla="*/ 0 h 560"/>
              <a:gd name="T6" fmla="*/ 804667 w 754"/>
              <a:gd name="T7" fmla="*/ 548215 h 560"/>
              <a:gd name="T8" fmla="*/ 1182688 w 754"/>
              <a:gd name="T9" fmla="*/ 548215 h 560"/>
              <a:gd name="T10" fmla="*/ 1182688 w 754"/>
              <a:gd name="T11" fmla="*/ 919163 h 560"/>
              <a:gd name="T12" fmla="*/ 727808 w 754"/>
              <a:gd name="T13" fmla="*/ 919163 h 560"/>
              <a:gd name="T14" fmla="*/ 506642 w 754"/>
              <a:gd name="T15" fmla="*/ 306935 h 560"/>
              <a:gd name="T16" fmla="*/ 130190 w 754"/>
              <a:gd name="T17" fmla="*/ 306935 h 560"/>
              <a:gd name="T18" fmla="*/ 130190 w 754"/>
              <a:gd name="T19" fmla="*/ 892901 h 560"/>
              <a:gd name="T20" fmla="*/ 0 w 754"/>
              <a:gd name="T21" fmla="*/ 892901 h 5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54"/>
              <a:gd name="T34" fmla="*/ 0 h 560"/>
              <a:gd name="T35" fmla="*/ 754 w 754"/>
              <a:gd name="T36" fmla="*/ 560 h 5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54" h="560">
                <a:moveTo>
                  <a:pt x="0" y="544"/>
                </a:moveTo>
                <a:lnTo>
                  <a:pt x="0" y="0"/>
                </a:lnTo>
                <a:lnTo>
                  <a:pt x="373" y="0"/>
                </a:lnTo>
                <a:lnTo>
                  <a:pt x="513" y="334"/>
                </a:lnTo>
                <a:lnTo>
                  <a:pt x="754" y="334"/>
                </a:lnTo>
                <a:lnTo>
                  <a:pt x="754" y="560"/>
                </a:lnTo>
                <a:lnTo>
                  <a:pt x="464" y="560"/>
                </a:lnTo>
                <a:lnTo>
                  <a:pt x="323" y="187"/>
                </a:lnTo>
                <a:lnTo>
                  <a:pt x="83" y="187"/>
                </a:lnTo>
                <a:lnTo>
                  <a:pt x="83" y="544"/>
                </a:lnTo>
                <a:lnTo>
                  <a:pt x="0" y="544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78B3A16E-B0ED-DF5F-6E9E-2FCC71291615}"/>
              </a:ext>
            </a:extLst>
          </p:cNvPr>
          <p:cNvSpPr>
            <a:spLocks/>
          </p:cNvSpPr>
          <p:nvPr/>
        </p:nvSpPr>
        <p:spPr bwMode="auto">
          <a:xfrm>
            <a:off x="3529430" y="2930241"/>
            <a:ext cx="1038225" cy="969962"/>
          </a:xfrm>
          <a:custGeom>
            <a:avLst/>
            <a:gdLst>
              <a:gd name="T0" fmla="*/ 144463 w 654"/>
              <a:gd name="T1" fmla="*/ 969962 h 590"/>
              <a:gd name="T2" fmla="*/ 144463 w 654"/>
              <a:gd name="T3" fmla="*/ 522793 h 590"/>
              <a:gd name="T4" fmla="*/ 0 w 654"/>
              <a:gd name="T5" fmla="*/ 522793 h 590"/>
              <a:gd name="T6" fmla="*/ 0 w 654"/>
              <a:gd name="T7" fmla="*/ 0 h 590"/>
              <a:gd name="T8" fmla="*/ 368300 w 654"/>
              <a:gd name="T9" fmla="*/ 0 h 590"/>
              <a:gd name="T10" fmla="*/ 592138 w 654"/>
              <a:gd name="T11" fmla="*/ 535945 h 590"/>
              <a:gd name="T12" fmla="*/ 1038225 w 654"/>
              <a:gd name="T13" fmla="*/ 535945 h 590"/>
              <a:gd name="T14" fmla="*/ 1038225 w 654"/>
              <a:gd name="T15" fmla="*/ 969962 h 590"/>
              <a:gd name="T16" fmla="*/ 144463 w 654"/>
              <a:gd name="T17" fmla="*/ 969962 h 5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54"/>
              <a:gd name="T28" fmla="*/ 0 h 590"/>
              <a:gd name="T29" fmla="*/ 654 w 654"/>
              <a:gd name="T30" fmla="*/ 590 h 59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54" h="590">
                <a:moveTo>
                  <a:pt x="91" y="590"/>
                </a:moveTo>
                <a:lnTo>
                  <a:pt x="91" y="318"/>
                </a:lnTo>
                <a:lnTo>
                  <a:pt x="0" y="318"/>
                </a:lnTo>
                <a:lnTo>
                  <a:pt x="0" y="0"/>
                </a:lnTo>
                <a:lnTo>
                  <a:pt x="232" y="0"/>
                </a:lnTo>
                <a:lnTo>
                  <a:pt x="373" y="326"/>
                </a:lnTo>
                <a:lnTo>
                  <a:pt x="654" y="326"/>
                </a:lnTo>
                <a:lnTo>
                  <a:pt x="654" y="590"/>
                </a:lnTo>
                <a:lnTo>
                  <a:pt x="91" y="59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8A77D486-CB48-D39F-6149-8279513CBAC1}"/>
              </a:ext>
            </a:extLst>
          </p:cNvPr>
          <p:cNvSpPr>
            <a:spLocks/>
          </p:cNvSpPr>
          <p:nvPr/>
        </p:nvSpPr>
        <p:spPr bwMode="auto">
          <a:xfrm>
            <a:off x="3529430" y="2930241"/>
            <a:ext cx="1038225" cy="969962"/>
          </a:xfrm>
          <a:custGeom>
            <a:avLst/>
            <a:gdLst>
              <a:gd name="T0" fmla="*/ 144463 w 654"/>
              <a:gd name="T1" fmla="*/ 969962 h 590"/>
              <a:gd name="T2" fmla="*/ 144463 w 654"/>
              <a:gd name="T3" fmla="*/ 522793 h 590"/>
              <a:gd name="T4" fmla="*/ 0 w 654"/>
              <a:gd name="T5" fmla="*/ 522793 h 590"/>
              <a:gd name="T6" fmla="*/ 0 w 654"/>
              <a:gd name="T7" fmla="*/ 0 h 590"/>
              <a:gd name="T8" fmla="*/ 368300 w 654"/>
              <a:gd name="T9" fmla="*/ 0 h 590"/>
              <a:gd name="T10" fmla="*/ 592138 w 654"/>
              <a:gd name="T11" fmla="*/ 535945 h 590"/>
              <a:gd name="T12" fmla="*/ 1038225 w 654"/>
              <a:gd name="T13" fmla="*/ 535945 h 590"/>
              <a:gd name="T14" fmla="*/ 1038225 w 654"/>
              <a:gd name="T15" fmla="*/ 969962 h 5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54"/>
              <a:gd name="T25" fmla="*/ 0 h 590"/>
              <a:gd name="T26" fmla="*/ 654 w 654"/>
              <a:gd name="T27" fmla="*/ 590 h 5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54" h="590">
                <a:moveTo>
                  <a:pt x="91" y="590"/>
                </a:moveTo>
                <a:lnTo>
                  <a:pt x="91" y="318"/>
                </a:lnTo>
                <a:lnTo>
                  <a:pt x="0" y="318"/>
                </a:lnTo>
                <a:lnTo>
                  <a:pt x="0" y="0"/>
                </a:lnTo>
                <a:lnTo>
                  <a:pt x="232" y="0"/>
                </a:lnTo>
                <a:lnTo>
                  <a:pt x="373" y="326"/>
                </a:lnTo>
                <a:lnTo>
                  <a:pt x="654" y="326"/>
                </a:lnTo>
                <a:lnTo>
                  <a:pt x="654" y="590"/>
                </a:lnTo>
              </a:path>
            </a:pathLst>
          </a:custGeom>
          <a:noFill/>
          <a:ln w="12700">
            <a:solidFill>
              <a:srgbClr val="BBBBB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9541C8DF-BE42-FB52-099B-8969674C3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517" y="3171541"/>
            <a:ext cx="1655763" cy="206375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EB2C9A7D-D3C5-DCD2-BC7E-711E70673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517" y="3517616"/>
            <a:ext cx="1655763" cy="14128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CE839D74-F014-5771-CCF5-D91399B16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581" y="3347715"/>
            <a:ext cx="1655763" cy="16986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02A5D66-FC99-D15C-D5D6-AFB603578EE6}"/>
              </a:ext>
            </a:extLst>
          </p:cNvPr>
          <p:cNvGrpSpPr/>
          <p:nvPr/>
        </p:nvGrpSpPr>
        <p:grpSpPr>
          <a:xfrm>
            <a:off x="1762590" y="3237657"/>
            <a:ext cx="604837" cy="230188"/>
            <a:chOff x="2169803" y="3620293"/>
            <a:chExt cx="604837" cy="230188"/>
          </a:xfrm>
        </p:grpSpPr>
        <p:sp>
          <p:nvSpPr>
            <p:cNvPr id="20" name="Arc 13">
              <a:extLst>
                <a:ext uri="{FF2B5EF4-FFF2-40B4-BE49-F238E27FC236}">
                  <a16:creationId xmlns:a16="http://schemas.microsoft.com/office/drawing/2014/main" id="{4EC2D243-1F0C-F417-8AF2-1DC9EC3C8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478" y="3750468"/>
              <a:ext cx="157162" cy="100013"/>
            </a:xfrm>
            <a:custGeom>
              <a:avLst/>
              <a:gdLst>
                <a:gd name="T0" fmla="*/ 0 w 21595"/>
                <a:gd name="T1" fmla="*/ 685600 h 14135"/>
                <a:gd name="T2" fmla="*/ 278758 w 21595"/>
                <a:gd name="T3" fmla="*/ 0 h 14135"/>
                <a:gd name="T4" fmla="*/ 1143786 w 21595"/>
                <a:gd name="T5" fmla="*/ 708872 h 14135"/>
                <a:gd name="T6" fmla="*/ 0 60000 65536"/>
                <a:gd name="T7" fmla="*/ 0 60000 65536"/>
                <a:gd name="T8" fmla="*/ 0 60000 65536"/>
                <a:gd name="T9" fmla="*/ 0 w 21595"/>
                <a:gd name="T10" fmla="*/ 0 h 14135"/>
                <a:gd name="T11" fmla="*/ 21595 w 21595"/>
                <a:gd name="T12" fmla="*/ 14135 h 141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5" h="14135" fill="none" extrusionOk="0">
                  <a:moveTo>
                    <a:pt x="-1" y="13670"/>
                  </a:moveTo>
                  <a:cubicBezTo>
                    <a:pt x="108" y="8639"/>
                    <a:pt x="1969" y="3804"/>
                    <a:pt x="5262" y="-1"/>
                  </a:cubicBezTo>
                </a:path>
                <a:path w="21595" h="14135" stroke="0" extrusionOk="0">
                  <a:moveTo>
                    <a:pt x="-1" y="13670"/>
                  </a:moveTo>
                  <a:cubicBezTo>
                    <a:pt x="108" y="8639"/>
                    <a:pt x="1969" y="3804"/>
                    <a:pt x="5262" y="-1"/>
                  </a:cubicBezTo>
                  <a:lnTo>
                    <a:pt x="21595" y="14135"/>
                  </a:lnTo>
                  <a:lnTo>
                    <a:pt x="-1" y="136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Line 14">
              <a:extLst>
                <a:ext uri="{FF2B5EF4-FFF2-40B4-BE49-F238E27FC236}">
                  <a16:creationId xmlns:a16="http://schemas.microsoft.com/office/drawing/2014/main" id="{A5F23A06-2A50-8CCD-5BA2-318F2E9D0A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69803" y="3620293"/>
              <a:ext cx="460375" cy="177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7" name="Line 20">
            <a:extLst>
              <a:ext uri="{FF2B5EF4-FFF2-40B4-BE49-F238E27FC236}">
                <a16:creationId xmlns:a16="http://schemas.microsoft.com/office/drawing/2014/main" id="{D3F98BCF-3D1B-C2F4-C276-5E93485BE8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7281" y="3506465"/>
            <a:ext cx="1643063" cy="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2E2FAB46-C108-8359-B6A5-5DDC0FFFD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581" y="3130653"/>
            <a:ext cx="11205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 Absorber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6">
            <a:extLst>
              <a:ext uri="{FF2B5EF4-FFF2-40B4-BE49-F238E27FC236}">
                <a16:creationId xmlns:a16="http://schemas.microsoft.com/office/drawing/2014/main" id="{177A1C05-4FE0-CA54-A54B-5BB48156F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2155" y="4295491"/>
            <a:ext cx="893762" cy="179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8">
            <a:extLst>
              <a:ext uri="{FF2B5EF4-FFF2-40B4-BE49-F238E27FC236}">
                <a16:creationId xmlns:a16="http://schemas.microsoft.com/office/drawing/2014/main" id="{6323A136-A193-6DC7-2380-EE6A81607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380" y="3644616"/>
            <a:ext cx="2628900" cy="268287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2C68532-70C8-0FB4-AAEC-BF8F4A1EDDBA}"/>
              </a:ext>
            </a:extLst>
          </p:cNvPr>
          <p:cNvSpPr/>
          <p:nvPr/>
        </p:nvSpPr>
        <p:spPr bwMode="auto">
          <a:xfrm>
            <a:off x="1097380" y="3920320"/>
            <a:ext cx="3484562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2F0A2B9F-FF7D-98F9-1C16-733E276C9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1045" y="4014503"/>
            <a:ext cx="10978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Substrate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23">
            <a:extLst>
              <a:ext uri="{FF2B5EF4-FFF2-40B4-BE49-F238E27FC236}">
                <a16:creationId xmlns:a16="http://schemas.microsoft.com/office/drawing/2014/main" id="{63D0A0A8-4543-1024-050D-C39DDBEB0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7462" y="3650963"/>
            <a:ext cx="204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25">
            <a:extLst>
              <a:ext uri="{FF2B5EF4-FFF2-40B4-BE49-F238E27FC236}">
                <a16:creationId xmlns:a16="http://schemas.microsoft.com/office/drawing/2014/main" id="{98B12D22-02BC-956F-48D4-DDD8F8827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888" y="3293778"/>
            <a:ext cx="1859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31">
            <a:extLst>
              <a:ext uri="{FF2B5EF4-FFF2-40B4-BE49-F238E27FC236}">
                <a16:creationId xmlns:a16="http://schemas.microsoft.com/office/drawing/2014/main" id="{4A861392-50B9-D58F-C1C7-82C1561C5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3500" y="3446178"/>
            <a:ext cx="2127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4405B46-7656-68E5-230B-64C3AA466C40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25026" y="3117091"/>
            <a:ext cx="209550" cy="3810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38">
            <a:extLst>
              <a:ext uri="{FF2B5EF4-FFF2-40B4-BE49-F238E27FC236}">
                <a16:creationId xmlns:a16="http://schemas.microsoft.com/office/drawing/2014/main" id="{DCAB102D-6F37-A91C-4837-7E3CB42426BD}"/>
              </a:ext>
            </a:extLst>
          </p:cNvPr>
          <p:cNvGrpSpPr>
            <a:grpSpLocks/>
          </p:cNvGrpSpPr>
          <p:nvPr/>
        </p:nvGrpSpPr>
        <p:grpSpPr bwMode="auto">
          <a:xfrm>
            <a:off x="1859380" y="2125378"/>
            <a:ext cx="498475" cy="1060450"/>
            <a:chOff x="881" y="1196"/>
            <a:chExt cx="314" cy="645"/>
          </a:xfrm>
          <a:noFill/>
        </p:grpSpPr>
        <p:grpSp>
          <p:nvGrpSpPr>
            <p:cNvPr id="43" name="Group 39">
              <a:extLst>
                <a:ext uri="{FF2B5EF4-FFF2-40B4-BE49-F238E27FC236}">
                  <a16:creationId xmlns:a16="http://schemas.microsoft.com/office/drawing/2014/main" id="{BBD88590-02C2-DC3E-1E9A-9E4D0C4334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1" y="1196"/>
              <a:ext cx="290" cy="564"/>
              <a:chOff x="881" y="1196"/>
              <a:chExt cx="290" cy="564"/>
            </a:xfrm>
            <a:grpFill/>
          </p:grpSpPr>
          <p:sp>
            <p:nvSpPr>
              <p:cNvPr id="46" name="Arc 40">
                <a:extLst>
                  <a:ext uri="{FF2B5EF4-FFF2-40B4-BE49-F238E27FC236}">
                    <a16:creationId xmlns:a16="http://schemas.microsoft.com/office/drawing/2014/main" id="{56D5DE0F-3BB1-6ACC-A136-162344A31A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" y="1196"/>
                <a:ext cx="71" cy="148"/>
              </a:xfrm>
              <a:custGeom>
                <a:avLst/>
                <a:gdLst>
                  <a:gd name="T0" fmla="*/ 70 w 21600"/>
                  <a:gd name="T1" fmla="*/ 148 h 21597"/>
                  <a:gd name="T2" fmla="*/ 0 w 21600"/>
                  <a:gd name="T3" fmla="*/ 0 h 21597"/>
                  <a:gd name="T4" fmla="*/ 71 w 21600"/>
                  <a:gd name="T5" fmla="*/ 0 h 2159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7"/>
                  <a:gd name="T11" fmla="*/ 21600 w 21600"/>
                  <a:gd name="T12" fmla="*/ 21597 h 215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7" fill="none" extrusionOk="0">
                    <a:moveTo>
                      <a:pt x="21291" y="21597"/>
                    </a:moveTo>
                    <a:cubicBezTo>
                      <a:pt x="9483" y="21429"/>
                      <a:pt x="0" y="11809"/>
                      <a:pt x="0" y="0"/>
                    </a:cubicBezTo>
                  </a:path>
                  <a:path w="21600" h="21597" stroke="0" extrusionOk="0">
                    <a:moveTo>
                      <a:pt x="21291" y="21597"/>
                    </a:moveTo>
                    <a:cubicBezTo>
                      <a:pt x="9483" y="21429"/>
                      <a:pt x="0" y="1180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7" name="Arc 41">
                <a:extLst>
                  <a:ext uri="{FF2B5EF4-FFF2-40B4-BE49-F238E27FC236}">
                    <a16:creationId xmlns:a16="http://schemas.microsoft.com/office/drawing/2014/main" id="{919A591B-0982-701A-1B79-362C00001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1" y="1336"/>
                <a:ext cx="79" cy="144"/>
              </a:xfrm>
              <a:custGeom>
                <a:avLst/>
                <a:gdLst>
                  <a:gd name="T0" fmla="*/ 0 w 21873"/>
                  <a:gd name="T1" fmla="*/ 0 h 21600"/>
                  <a:gd name="T2" fmla="*/ 79 w 21873"/>
                  <a:gd name="T3" fmla="*/ 143 h 21600"/>
                  <a:gd name="T4" fmla="*/ 1 w 21873"/>
                  <a:gd name="T5" fmla="*/ 144 h 21600"/>
                  <a:gd name="T6" fmla="*/ 0 60000 65536"/>
                  <a:gd name="T7" fmla="*/ 0 60000 65536"/>
                  <a:gd name="T8" fmla="*/ 0 60000 65536"/>
                  <a:gd name="T9" fmla="*/ 0 w 21873"/>
                  <a:gd name="T10" fmla="*/ 0 h 21600"/>
                  <a:gd name="T11" fmla="*/ 21873 w 2187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73" h="21600" fill="none" extrusionOk="0">
                    <a:moveTo>
                      <a:pt x="-1" y="1"/>
                    </a:moveTo>
                    <a:cubicBezTo>
                      <a:pt x="91" y="0"/>
                      <a:pt x="182" y="0"/>
                      <a:pt x="274" y="0"/>
                    </a:cubicBezTo>
                    <a:cubicBezTo>
                      <a:pt x="12143" y="0"/>
                      <a:pt x="21789" y="9577"/>
                      <a:pt x="21873" y="21446"/>
                    </a:cubicBezTo>
                  </a:path>
                  <a:path w="21873" h="21600" stroke="0" extrusionOk="0">
                    <a:moveTo>
                      <a:pt x="-1" y="1"/>
                    </a:moveTo>
                    <a:cubicBezTo>
                      <a:pt x="91" y="0"/>
                      <a:pt x="182" y="0"/>
                      <a:pt x="274" y="0"/>
                    </a:cubicBezTo>
                    <a:cubicBezTo>
                      <a:pt x="12143" y="0"/>
                      <a:pt x="21789" y="9577"/>
                      <a:pt x="21873" y="21446"/>
                    </a:cubicBezTo>
                    <a:lnTo>
                      <a:pt x="274" y="2160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8" name="Arc 42">
                <a:extLst>
                  <a:ext uri="{FF2B5EF4-FFF2-40B4-BE49-F238E27FC236}">
                    <a16:creationId xmlns:a16="http://schemas.microsoft.com/office/drawing/2014/main" id="{342C6228-5FD0-77F3-9D1F-228151886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2" y="1471"/>
                <a:ext cx="71" cy="152"/>
              </a:xfrm>
              <a:custGeom>
                <a:avLst/>
                <a:gdLst>
                  <a:gd name="T0" fmla="*/ 70 w 21600"/>
                  <a:gd name="T1" fmla="*/ 152 h 21738"/>
                  <a:gd name="T2" fmla="*/ 0 w 21600"/>
                  <a:gd name="T3" fmla="*/ 0 h 21738"/>
                  <a:gd name="T4" fmla="*/ 71 w 21600"/>
                  <a:gd name="T5" fmla="*/ 1 h 2173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738"/>
                  <a:gd name="T11" fmla="*/ 21600 w 21600"/>
                  <a:gd name="T12" fmla="*/ 21738 h 217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738" fill="none" extrusionOk="0">
                    <a:moveTo>
                      <a:pt x="21288" y="21738"/>
                    </a:moveTo>
                    <a:cubicBezTo>
                      <a:pt x="9482" y="21568"/>
                      <a:pt x="0" y="11949"/>
                      <a:pt x="0" y="141"/>
                    </a:cubicBezTo>
                    <a:cubicBezTo>
                      <a:pt x="0" y="93"/>
                      <a:pt x="0" y="46"/>
                      <a:pt x="0" y="-1"/>
                    </a:cubicBezTo>
                  </a:path>
                  <a:path w="21600" h="21738" stroke="0" extrusionOk="0">
                    <a:moveTo>
                      <a:pt x="21288" y="21738"/>
                    </a:moveTo>
                    <a:cubicBezTo>
                      <a:pt x="9482" y="21568"/>
                      <a:pt x="0" y="11949"/>
                      <a:pt x="0" y="141"/>
                    </a:cubicBezTo>
                    <a:cubicBezTo>
                      <a:pt x="0" y="93"/>
                      <a:pt x="0" y="46"/>
                      <a:pt x="0" y="-1"/>
                    </a:cubicBezTo>
                    <a:lnTo>
                      <a:pt x="21600" y="141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9" name="Arc 43">
                <a:extLst>
                  <a:ext uri="{FF2B5EF4-FFF2-40B4-BE49-F238E27FC236}">
                    <a16:creationId xmlns:a16="http://schemas.microsoft.com/office/drawing/2014/main" id="{DA22C20A-CBAB-E2C3-511A-66996D497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" y="1616"/>
                <a:ext cx="83" cy="144"/>
              </a:xfrm>
              <a:custGeom>
                <a:avLst/>
                <a:gdLst>
                  <a:gd name="T0" fmla="*/ 0 w 21599"/>
                  <a:gd name="T1" fmla="*/ 0 h 21600"/>
                  <a:gd name="T2" fmla="*/ 83 w 21599"/>
                  <a:gd name="T3" fmla="*/ 143 h 21600"/>
                  <a:gd name="T4" fmla="*/ 0 w 21599"/>
                  <a:gd name="T5" fmla="*/ 144 h 21600"/>
                  <a:gd name="T6" fmla="*/ 0 60000 65536"/>
                  <a:gd name="T7" fmla="*/ 0 60000 65536"/>
                  <a:gd name="T8" fmla="*/ 0 60000 65536"/>
                  <a:gd name="T9" fmla="*/ 0 w 21599"/>
                  <a:gd name="T10" fmla="*/ 0 h 21600"/>
                  <a:gd name="T11" fmla="*/ 21599 w 2159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9" h="21600" fill="none" extrusionOk="0">
                    <a:moveTo>
                      <a:pt x="0" y="0"/>
                    </a:moveTo>
                    <a:cubicBezTo>
                      <a:pt x="11870" y="0"/>
                      <a:pt x="21517" y="9579"/>
                      <a:pt x="21599" y="21449"/>
                    </a:cubicBezTo>
                  </a:path>
                  <a:path w="21599" h="21600" stroke="0" extrusionOk="0">
                    <a:moveTo>
                      <a:pt x="0" y="0"/>
                    </a:moveTo>
                    <a:cubicBezTo>
                      <a:pt x="11870" y="0"/>
                      <a:pt x="21517" y="9579"/>
                      <a:pt x="21599" y="2144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44" name="Arc 44">
              <a:extLst>
                <a:ext uri="{FF2B5EF4-FFF2-40B4-BE49-F238E27FC236}">
                  <a16:creationId xmlns:a16="http://schemas.microsoft.com/office/drawing/2014/main" id="{1FD64EB6-C626-7036-63B8-8038D3A23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5" y="1779"/>
              <a:ext cx="40" cy="62"/>
            </a:xfrm>
            <a:custGeom>
              <a:avLst/>
              <a:gdLst>
                <a:gd name="T0" fmla="*/ 0 w 12892"/>
                <a:gd name="T1" fmla="*/ 8 h 21600"/>
                <a:gd name="T2" fmla="*/ 40 w 12892"/>
                <a:gd name="T3" fmla="*/ 0 h 21600"/>
                <a:gd name="T4" fmla="*/ 33 w 12892"/>
                <a:gd name="T5" fmla="*/ 62 h 21600"/>
                <a:gd name="T6" fmla="*/ 0 60000 65536"/>
                <a:gd name="T7" fmla="*/ 0 60000 65536"/>
                <a:gd name="T8" fmla="*/ 0 60000 65536"/>
                <a:gd name="T9" fmla="*/ 0 w 12892"/>
                <a:gd name="T10" fmla="*/ 0 h 21600"/>
                <a:gd name="T11" fmla="*/ 12892 w 128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892" h="21600" fill="none" extrusionOk="0">
                  <a:moveTo>
                    <a:pt x="-1" y="2777"/>
                  </a:moveTo>
                  <a:cubicBezTo>
                    <a:pt x="3234" y="956"/>
                    <a:pt x="6883" y="0"/>
                    <a:pt x="10595" y="0"/>
                  </a:cubicBezTo>
                  <a:cubicBezTo>
                    <a:pt x="11362" y="0"/>
                    <a:pt x="12129" y="40"/>
                    <a:pt x="12892" y="122"/>
                  </a:cubicBezTo>
                </a:path>
                <a:path w="12892" h="21600" stroke="0" extrusionOk="0">
                  <a:moveTo>
                    <a:pt x="-1" y="2777"/>
                  </a:moveTo>
                  <a:cubicBezTo>
                    <a:pt x="3234" y="956"/>
                    <a:pt x="6883" y="0"/>
                    <a:pt x="10595" y="0"/>
                  </a:cubicBezTo>
                  <a:cubicBezTo>
                    <a:pt x="11362" y="0"/>
                    <a:pt x="12129" y="40"/>
                    <a:pt x="12892" y="122"/>
                  </a:cubicBezTo>
                  <a:lnTo>
                    <a:pt x="10595" y="2160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Line 45">
              <a:extLst>
                <a:ext uri="{FF2B5EF4-FFF2-40B4-BE49-F238E27FC236}">
                  <a16:creationId xmlns:a16="http://schemas.microsoft.com/office/drawing/2014/main" id="{A5D10038-8290-2F7F-1DE4-2A194DDFE6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3" y="1756"/>
              <a:ext cx="8" cy="23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05D5E9ED-4CEB-CC62-536B-41492DA72628}"/>
              </a:ext>
            </a:extLst>
          </p:cNvPr>
          <p:cNvSpPr txBox="1"/>
          <p:nvPr/>
        </p:nvSpPr>
        <p:spPr>
          <a:xfrm>
            <a:off x="507018" y="5187334"/>
            <a:ext cx="5097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• High efficiency </a:t>
            </a:r>
            <a:r>
              <a:rPr lang="en-US" sz="20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  <a:sym typeface="Symbol" pitchFamily="2" charset="2"/>
              </a:rPr>
              <a:t></a:t>
            </a:r>
            <a:r>
              <a:rPr lang="en-US" sz="20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  <a:sym typeface="Symbol" pitchFamily="2" charset="2"/>
              </a:rPr>
              <a:t> Thick, large gap absorber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• Fast tunneling </a:t>
            </a:r>
            <a:r>
              <a:rPr lang="en-US" sz="20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  <a:sym typeface="Symbol" pitchFamily="2" charset="2"/>
              </a:rPr>
              <a:t></a:t>
            </a:r>
            <a:r>
              <a:rPr lang="en-US" sz="20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  <a:sym typeface="Symbol" pitchFamily="2" charset="2"/>
              </a:rPr>
              <a:t> Thin, small gap trap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AB4178F-3B5D-7193-905F-E566D991F32C}"/>
              </a:ext>
            </a:extLst>
          </p:cNvPr>
          <p:cNvSpPr txBox="1"/>
          <p:nvPr/>
        </p:nvSpPr>
        <p:spPr>
          <a:xfrm>
            <a:off x="1662014" y="1016441"/>
            <a:ext cx="2919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STJ Cross Section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D3169F0-7A27-A6BF-C79F-02A5F18704D4}"/>
              </a:ext>
            </a:extLst>
          </p:cNvPr>
          <p:cNvSpPr txBox="1"/>
          <p:nvPr/>
        </p:nvSpPr>
        <p:spPr>
          <a:xfrm>
            <a:off x="7490344" y="1016441"/>
            <a:ext cx="3484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BeEST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Experiment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2CD7DB-2CDA-39EE-516E-D9191AD7B23F}"/>
              </a:ext>
            </a:extLst>
          </p:cNvPr>
          <p:cNvSpPr txBox="1"/>
          <p:nvPr/>
        </p:nvSpPr>
        <p:spPr>
          <a:xfrm>
            <a:off x="1097380" y="1770661"/>
            <a:ext cx="1828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Photon or 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BEDBCB9-E0C8-61A6-F824-76C0335CEAAB}"/>
              </a:ext>
            </a:extLst>
          </p:cNvPr>
          <p:cNvSpPr txBox="1"/>
          <p:nvPr/>
        </p:nvSpPr>
        <p:spPr>
          <a:xfrm>
            <a:off x="1113222" y="3079177"/>
            <a:ext cx="893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FFC0F0-70D0-FAF7-3B82-04D39DDD4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975" y="1518915"/>
            <a:ext cx="3657600" cy="365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DDDBC1-E54C-2D59-3ACF-4F23FA63E0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57" t="6671" r="6474" b="6423"/>
          <a:stretch/>
        </p:blipFill>
        <p:spPr>
          <a:xfrm>
            <a:off x="5193335" y="1391534"/>
            <a:ext cx="1521043" cy="11373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4BF146-9BD5-97EA-1942-A75A26CFE248}"/>
              </a:ext>
            </a:extLst>
          </p:cNvPr>
          <p:cNvSpPr txBox="1"/>
          <p:nvPr/>
        </p:nvSpPr>
        <p:spPr>
          <a:xfrm>
            <a:off x="5545189" y="1370443"/>
            <a:ext cx="1034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Ta-STJ</a:t>
            </a:r>
          </a:p>
        </p:txBody>
      </p:sp>
    </p:spTree>
    <p:extLst>
      <p:ext uri="{BB962C8B-B14F-4D97-AF65-F5344CB8AC3E}">
        <p14:creationId xmlns:p14="http://schemas.microsoft.com/office/powerpoint/2010/main" val="3134156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1D6E2-EDAE-B79B-2DCA-8B643A447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510FA6-54DB-8BD6-7A60-6671B040C3CE}"/>
              </a:ext>
            </a:extLst>
          </p:cNvPr>
          <p:cNvSpPr txBox="1"/>
          <p:nvPr/>
        </p:nvSpPr>
        <p:spPr>
          <a:xfrm>
            <a:off x="882869" y="199697"/>
            <a:ext cx="10426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The Alternative: Al-Based STJs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353664-6B56-03D3-E9E7-E8BFFFECDE8E}"/>
              </a:ext>
            </a:extLst>
          </p:cNvPr>
          <p:cNvSpPr txBox="1"/>
          <p:nvPr/>
        </p:nvSpPr>
        <p:spPr>
          <a:xfrm>
            <a:off x="507017" y="5187334"/>
            <a:ext cx="5859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n-US" sz="20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  <a:sym typeface="Symbol" pitchFamily="2" charset="2"/>
              </a:rPr>
              <a:t>Need thick Al absorber for 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igh efficiency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0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  <a:sym typeface="Symbol" pitchFamily="2" charset="2"/>
              </a:rPr>
              <a:t></a:t>
            </a:r>
            <a:r>
              <a:rPr lang="en-US" sz="20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  <a:sym typeface="Symbol" pitchFamily="2" charset="2"/>
              </a:rPr>
              <a:t> Slow tunneling </a:t>
            </a:r>
            <a:r>
              <a:rPr lang="en-US" sz="20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  <a:sym typeface="Symbol" pitchFamily="2" charset="2"/>
              </a:rPr>
              <a:t> s</a:t>
            </a:r>
            <a:r>
              <a:rPr lang="en-US" sz="20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  <a:sym typeface="Symbol" pitchFamily="2" charset="2"/>
              </a:rPr>
              <a:t>mall signal </a:t>
            </a:r>
            <a:r>
              <a:rPr lang="en-US" sz="20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  <a:sym typeface="Symbol" pitchFamily="2" charset="2"/>
              </a:rPr>
              <a:t> low resolution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3CFD88B-B96B-9FCB-0B91-A2B9D71AA516}"/>
              </a:ext>
            </a:extLst>
          </p:cNvPr>
          <p:cNvSpPr txBox="1"/>
          <p:nvPr/>
        </p:nvSpPr>
        <p:spPr>
          <a:xfrm>
            <a:off x="1662014" y="1016441"/>
            <a:ext cx="2919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STJ Cross Section</a:t>
            </a:r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64253A2C-EB75-976E-AA3A-A8A3C06140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3107" y="1371698"/>
            <a:ext cx="1623890" cy="16187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6E20E7-0BCF-9086-6446-74FB5689C0A1}"/>
              </a:ext>
            </a:extLst>
          </p:cNvPr>
          <p:cNvSpPr txBox="1"/>
          <p:nvPr/>
        </p:nvSpPr>
        <p:spPr>
          <a:xfrm>
            <a:off x="5501525" y="1394231"/>
            <a:ext cx="1034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Al-STJ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C7CA95C-DE87-4811-C56F-EEEC41FBAC41}"/>
              </a:ext>
            </a:extLst>
          </p:cNvPr>
          <p:cNvGrpSpPr/>
          <p:nvPr/>
        </p:nvGrpSpPr>
        <p:grpSpPr>
          <a:xfrm>
            <a:off x="1097380" y="1770661"/>
            <a:ext cx="3484562" cy="2732724"/>
            <a:chOff x="1097380" y="1770661"/>
            <a:chExt cx="3484562" cy="2732724"/>
          </a:xfrm>
        </p:grpSpPr>
        <p:sp>
          <p:nvSpPr>
            <p:cNvPr id="8" name="Rectangle 28">
              <a:extLst>
                <a:ext uri="{FF2B5EF4-FFF2-40B4-BE49-F238E27FC236}">
                  <a16:creationId xmlns:a16="http://schemas.microsoft.com/office/drawing/2014/main" id="{DA6074C4-28D5-BA32-6E34-5A2797311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380" y="3713286"/>
              <a:ext cx="2594571" cy="2493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C0E4E13-80B1-E2D2-C4C3-DA6B52BA1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380" y="3430386"/>
              <a:ext cx="1839912" cy="332426"/>
            </a:xfrm>
            <a:custGeom>
              <a:avLst/>
              <a:gdLst>
                <a:gd name="T0" fmla="*/ 985837 w 1159"/>
                <a:gd name="T1" fmla="*/ 473075 h 288"/>
                <a:gd name="T2" fmla="*/ 985837 w 1159"/>
                <a:gd name="T3" fmla="*/ 64062 h 288"/>
                <a:gd name="T4" fmla="*/ 1839912 w 1159"/>
                <a:gd name="T5" fmla="*/ 64062 h 288"/>
                <a:gd name="T6" fmla="*/ 1839912 w 1159"/>
                <a:gd name="T7" fmla="*/ 0 h 288"/>
                <a:gd name="T8" fmla="*/ 906462 w 1159"/>
                <a:gd name="T9" fmla="*/ 0 h 288"/>
                <a:gd name="T10" fmla="*/ 906462 w 1159"/>
                <a:gd name="T11" fmla="*/ 409013 h 288"/>
                <a:gd name="T12" fmla="*/ 0 w 1159"/>
                <a:gd name="T13" fmla="*/ 409013 h 288"/>
                <a:gd name="T14" fmla="*/ 0 w 1159"/>
                <a:gd name="T15" fmla="*/ 473075 h 288"/>
                <a:gd name="T16" fmla="*/ 985837 w 1159"/>
                <a:gd name="T17" fmla="*/ 473075 h 2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59"/>
                <a:gd name="T28" fmla="*/ 0 h 288"/>
                <a:gd name="T29" fmla="*/ 1159 w 1159"/>
                <a:gd name="T30" fmla="*/ 288 h 2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59" h="288">
                  <a:moveTo>
                    <a:pt x="621" y="288"/>
                  </a:moveTo>
                  <a:lnTo>
                    <a:pt x="621" y="39"/>
                  </a:lnTo>
                  <a:lnTo>
                    <a:pt x="1159" y="39"/>
                  </a:lnTo>
                  <a:lnTo>
                    <a:pt x="1159" y="0"/>
                  </a:lnTo>
                  <a:lnTo>
                    <a:pt x="571" y="0"/>
                  </a:lnTo>
                  <a:lnTo>
                    <a:pt x="571" y="249"/>
                  </a:lnTo>
                  <a:lnTo>
                    <a:pt x="0" y="249"/>
                  </a:lnTo>
                  <a:lnTo>
                    <a:pt x="0" y="288"/>
                  </a:lnTo>
                  <a:lnTo>
                    <a:pt x="621" y="288"/>
                  </a:lnTo>
                  <a:close/>
                </a:path>
              </a:pathLst>
            </a:cu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" name="Group 38">
              <a:extLst>
                <a:ext uri="{FF2B5EF4-FFF2-40B4-BE49-F238E27FC236}">
                  <a16:creationId xmlns:a16="http://schemas.microsoft.com/office/drawing/2014/main" id="{44EC7DC7-BBDC-7A1C-0723-CC47B5CD09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9380" y="2125378"/>
              <a:ext cx="498475" cy="1060450"/>
              <a:chOff x="881" y="1196"/>
              <a:chExt cx="314" cy="645"/>
            </a:xfrm>
            <a:noFill/>
          </p:grpSpPr>
          <p:grpSp>
            <p:nvGrpSpPr>
              <p:cNvPr id="38" name="Group 39">
                <a:extLst>
                  <a:ext uri="{FF2B5EF4-FFF2-40B4-BE49-F238E27FC236}">
                    <a16:creationId xmlns:a16="http://schemas.microsoft.com/office/drawing/2014/main" id="{9F932F4E-10A7-C0C1-5AE6-24C5062F71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81" y="1196"/>
                <a:ext cx="290" cy="564"/>
                <a:chOff x="881" y="1196"/>
                <a:chExt cx="290" cy="564"/>
              </a:xfrm>
              <a:grpFill/>
            </p:grpSpPr>
            <p:sp>
              <p:nvSpPr>
                <p:cNvPr id="41" name="Arc 40">
                  <a:extLst>
                    <a:ext uri="{FF2B5EF4-FFF2-40B4-BE49-F238E27FC236}">
                      <a16:creationId xmlns:a16="http://schemas.microsoft.com/office/drawing/2014/main" id="{FDC9169A-B65B-5024-F715-65ABED16AD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1" y="1196"/>
                  <a:ext cx="71" cy="148"/>
                </a:xfrm>
                <a:custGeom>
                  <a:avLst/>
                  <a:gdLst>
                    <a:gd name="T0" fmla="*/ 70 w 21600"/>
                    <a:gd name="T1" fmla="*/ 148 h 21597"/>
                    <a:gd name="T2" fmla="*/ 0 w 21600"/>
                    <a:gd name="T3" fmla="*/ 0 h 21597"/>
                    <a:gd name="T4" fmla="*/ 71 w 21600"/>
                    <a:gd name="T5" fmla="*/ 0 h 2159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7"/>
                    <a:gd name="T11" fmla="*/ 21600 w 21600"/>
                    <a:gd name="T12" fmla="*/ 21597 h 2159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7" fill="none" extrusionOk="0">
                      <a:moveTo>
                        <a:pt x="21291" y="21597"/>
                      </a:moveTo>
                      <a:cubicBezTo>
                        <a:pt x="9483" y="21429"/>
                        <a:pt x="0" y="11809"/>
                        <a:pt x="0" y="0"/>
                      </a:cubicBezTo>
                    </a:path>
                    <a:path w="21600" h="21597" stroke="0" extrusionOk="0">
                      <a:moveTo>
                        <a:pt x="21291" y="21597"/>
                      </a:moveTo>
                      <a:cubicBezTo>
                        <a:pt x="9483" y="21429"/>
                        <a:pt x="0" y="1180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Arc 41">
                  <a:extLst>
                    <a:ext uri="{FF2B5EF4-FFF2-40B4-BE49-F238E27FC236}">
                      <a16:creationId xmlns:a16="http://schemas.microsoft.com/office/drawing/2014/main" id="{34883918-4B0C-A792-70BC-C5E3EBC216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1" y="1336"/>
                  <a:ext cx="79" cy="144"/>
                </a:xfrm>
                <a:custGeom>
                  <a:avLst/>
                  <a:gdLst>
                    <a:gd name="T0" fmla="*/ 0 w 21873"/>
                    <a:gd name="T1" fmla="*/ 0 h 21600"/>
                    <a:gd name="T2" fmla="*/ 79 w 21873"/>
                    <a:gd name="T3" fmla="*/ 143 h 21600"/>
                    <a:gd name="T4" fmla="*/ 1 w 21873"/>
                    <a:gd name="T5" fmla="*/ 144 h 21600"/>
                    <a:gd name="T6" fmla="*/ 0 60000 65536"/>
                    <a:gd name="T7" fmla="*/ 0 60000 65536"/>
                    <a:gd name="T8" fmla="*/ 0 60000 65536"/>
                    <a:gd name="T9" fmla="*/ 0 w 21873"/>
                    <a:gd name="T10" fmla="*/ 0 h 21600"/>
                    <a:gd name="T11" fmla="*/ 21873 w 218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3" h="21600" fill="none" extrusionOk="0">
                      <a:moveTo>
                        <a:pt x="-1" y="1"/>
                      </a:moveTo>
                      <a:cubicBezTo>
                        <a:pt x="91" y="0"/>
                        <a:pt x="182" y="0"/>
                        <a:pt x="274" y="0"/>
                      </a:cubicBezTo>
                      <a:cubicBezTo>
                        <a:pt x="12143" y="0"/>
                        <a:pt x="21789" y="9577"/>
                        <a:pt x="21873" y="21446"/>
                      </a:cubicBezTo>
                    </a:path>
                    <a:path w="21873" h="21600" stroke="0" extrusionOk="0">
                      <a:moveTo>
                        <a:pt x="-1" y="1"/>
                      </a:moveTo>
                      <a:cubicBezTo>
                        <a:pt x="91" y="0"/>
                        <a:pt x="182" y="0"/>
                        <a:pt x="274" y="0"/>
                      </a:cubicBezTo>
                      <a:cubicBezTo>
                        <a:pt x="12143" y="0"/>
                        <a:pt x="21789" y="9577"/>
                        <a:pt x="21873" y="21446"/>
                      </a:cubicBezTo>
                      <a:lnTo>
                        <a:pt x="274" y="2160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Arc 42">
                  <a:extLst>
                    <a:ext uri="{FF2B5EF4-FFF2-40B4-BE49-F238E27FC236}">
                      <a16:creationId xmlns:a16="http://schemas.microsoft.com/office/drawing/2014/main" id="{59C83348-230A-D9C7-ACD0-249258EA8B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2" y="1471"/>
                  <a:ext cx="71" cy="152"/>
                </a:xfrm>
                <a:custGeom>
                  <a:avLst/>
                  <a:gdLst>
                    <a:gd name="T0" fmla="*/ 70 w 21600"/>
                    <a:gd name="T1" fmla="*/ 152 h 21738"/>
                    <a:gd name="T2" fmla="*/ 0 w 21600"/>
                    <a:gd name="T3" fmla="*/ 0 h 21738"/>
                    <a:gd name="T4" fmla="*/ 71 w 21600"/>
                    <a:gd name="T5" fmla="*/ 1 h 2173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738"/>
                    <a:gd name="T11" fmla="*/ 21600 w 21600"/>
                    <a:gd name="T12" fmla="*/ 21738 h 2173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738" fill="none" extrusionOk="0">
                      <a:moveTo>
                        <a:pt x="21288" y="21738"/>
                      </a:moveTo>
                      <a:cubicBezTo>
                        <a:pt x="9482" y="21568"/>
                        <a:pt x="0" y="11949"/>
                        <a:pt x="0" y="141"/>
                      </a:cubicBezTo>
                      <a:cubicBezTo>
                        <a:pt x="0" y="93"/>
                        <a:pt x="0" y="46"/>
                        <a:pt x="0" y="-1"/>
                      </a:cubicBezTo>
                    </a:path>
                    <a:path w="21600" h="21738" stroke="0" extrusionOk="0">
                      <a:moveTo>
                        <a:pt x="21288" y="21738"/>
                      </a:moveTo>
                      <a:cubicBezTo>
                        <a:pt x="9482" y="21568"/>
                        <a:pt x="0" y="11949"/>
                        <a:pt x="0" y="141"/>
                      </a:cubicBezTo>
                      <a:cubicBezTo>
                        <a:pt x="0" y="93"/>
                        <a:pt x="0" y="46"/>
                        <a:pt x="0" y="-1"/>
                      </a:cubicBezTo>
                      <a:lnTo>
                        <a:pt x="21600" y="141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Arc 43">
                  <a:extLst>
                    <a:ext uri="{FF2B5EF4-FFF2-40B4-BE49-F238E27FC236}">
                      <a16:creationId xmlns:a16="http://schemas.microsoft.com/office/drawing/2014/main" id="{C78E5448-6D3F-A739-60FF-861EF6200A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8" y="1616"/>
                  <a:ext cx="83" cy="144"/>
                </a:xfrm>
                <a:custGeom>
                  <a:avLst/>
                  <a:gdLst>
                    <a:gd name="T0" fmla="*/ 0 w 21599"/>
                    <a:gd name="T1" fmla="*/ 0 h 21600"/>
                    <a:gd name="T2" fmla="*/ 83 w 21599"/>
                    <a:gd name="T3" fmla="*/ 143 h 21600"/>
                    <a:gd name="T4" fmla="*/ 0 w 21599"/>
                    <a:gd name="T5" fmla="*/ 144 h 21600"/>
                    <a:gd name="T6" fmla="*/ 0 60000 65536"/>
                    <a:gd name="T7" fmla="*/ 0 60000 65536"/>
                    <a:gd name="T8" fmla="*/ 0 60000 65536"/>
                    <a:gd name="T9" fmla="*/ 0 w 21599"/>
                    <a:gd name="T10" fmla="*/ 0 h 21600"/>
                    <a:gd name="T11" fmla="*/ 21599 w 2159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9" h="21600" fill="none" extrusionOk="0">
                      <a:moveTo>
                        <a:pt x="0" y="0"/>
                      </a:moveTo>
                      <a:cubicBezTo>
                        <a:pt x="11870" y="0"/>
                        <a:pt x="21517" y="9579"/>
                        <a:pt x="21599" y="21449"/>
                      </a:cubicBezTo>
                    </a:path>
                    <a:path w="21599" h="21600" stroke="0" extrusionOk="0">
                      <a:moveTo>
                        <a:pt x="0" y="0"/>
                      </a:moveTo>
                      <a:cubicBezTo>
                        <a:pt x="11870" y="0"/>
                        <a:pt x="21517" y="9579"/>
                        <a:pt x="21599" y="2144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9" name="Arc 44">
                <a:extLst>
                  <a:ext uri="{FF2B5EF4-FFF2-40B4-BE49-F238E27FC236}">
                    <a16:creationId xmlns:a16="http://schemas.microsoft.com/office/drawing/2014/main" id="{F6D3C9B9-2F8A-7ABC-6496-D4E0E35057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" y="1779"/>
                <a:ext cx="40" cy="62"/>
              </a:xfrm>
              <a:custGeom>
                <a:avLst/>
                <a:gdLst>
                  <a:gd name="T0" fmla="*/ 0 w 12892"/>
                  <a:gd name="T1" fmla="*/ 8 h 21600"/>
                  <a:gd name="T2" fmla="*/ 40 w 12892"/>
                  <a:gd name="T3" fmla="*/ 0 h 21600"/>
                  <a:gd name="T4" fmla="*/ 33 w 12892"/>
                  <a:gd name="T5" fmla="*/ 62 h 21600"/>
                  <a:gd name="T6" fmla="*/ 0 60000 65536"/>
                  <a:gd name="T7" fmla="*/ 0 60000 65536"/>
                  <a:gd name="T8" fmla="*/ 0 60000 65536"/>
                  <a:gd name="T9" fmla="*/ 0 w 12892"/>
                  <a:gd name="T10" fmla="*/ 0 h 21600"/>
                  <a:gd name="T11" fmla="*/ 12892 w 1289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892" h="21600" fill="none" extrusionOk="0">
                    <a:moveTo>
                      <a:pt x="-1" y="2777"/>
                    </a:moveTo>
                    <a:cubicBezTo>
                      <a:pt x="3234" y="956"/>
                      <a:pt x="6883" y="0"/>
                      <a:pt x="10595" y="0"/>
                    </a:cubicBezTo>
                    <a:cubicBezTo>
                      <a:pt x="11362" y="0"/>
                      <a:pt x="12129" y="40"/>
                      <a:pt x="12892" y="122"/>
                    </a:cubicBezTo>
                  </a:path>
                  <a:path w="12892" h="21600" stroke="0" extrusionOk="0">
                    <a:moveTo>
                      <a:pt x="-1" y="2777"/>
                    </a:moveTo>
                    <a:cubicBezTo>
                      <a:pt x="3234" y="956"/>
                      <a:pt x="6883" y="0"/>
                      <a:pt x="10595" y="0"/>
                    </a:cubicBezTo>
                    <a:cubicBezTo>
                      <a:pt x="11362" y="0"/>
                      <a:pt x="12129" y="40"/>
                      <a:pt x="12892" y="122"/>
                    </a:cubicBezTo>
                    <a:lnTo>
                      <a:pt x="10595" y="2160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" name="Line 45">
                <a:extLst>
                  <a:ext uri="{FF2B5EF4-FFF2-40B4-BE49-F238E27FC236}">
                    <a16:creationId xmlns:a16="http://schemas.microsoft.com/office/drawing/2014/main" id="{8DCBF71B-B634-1EF5-1E81-863B7ADA2D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3" y="1756"/>
                <a:ext cx="8" cy="23"/>
              </a:xfrm>
              <a:prstGeom prst="line">
                <a:avLst/>
              </a:prstGeom>
              <a:grp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DAEC2AD-6251-2B90-8233-F13AE30E0AEF}"/>
                </a:ext>
              </a:extLst>
            </p:cNvPr>
            <p:cNvSpPr txBox="1"/>
            <p:nvPr/>
          </p:nvSpPr>
          <p:spPr>
            <a:xfrm>
              <a:off x="1097380" y="1770661"/>
              <a:ext cx="18288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Photon or </a:t>
              </a:r>
              <a:r>
                <a:rPr lang="en-US" sz="20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Be</a:t>
              </a: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A1AC302-55F6-21DE-725C-96BD04594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232" y="2661787"/>
              <a:ext cx="1161423" cy="919163"/>
            </a:xfrm>
            <a:custGeom>
              <a:avLst/>
              <a:gdLst>
                <a:gd name="T0" fmla="*/ 0 w 754"/>
                <a:gd name="T1" fmla="*/ 892901 h 560"/>
                <a:gd name="T2" fmla="*/ 0 w 754"/>
                <a:gd name="T3" fmla="*/ 0 h 560"/>
                <a:gd name="T4" fmla="*/ 585070 w 754"/>
                <a:gd name="T5" fmla="*/ 0 h 560"/>
                <a:gd name="T6" fmla="*/ 804667 w 754"/>
                <a:gd name="T7" fmla="*/ 548215 h 560"/>
                <a:gd name="T8" fmla="*/ 1182688 w 754"/>
                <a:gd name="T9" fmla="*/ 548215 h 560"/>
                <a:gd name="T10" fmla="*/ 1182688 w 754"/>
                <a:gd name="T11" fmla="*/ 919163 h 560"/>
                <a:gd name="T12" fmla="*/ 727808 w 754"/>
                <a:gd name="T13" fmla="*/ 919163 h 560"/>
                <a:gd name="T14" fmla="*/ 506642 w 754"/>
                <a:gd name="T15" fmla="*/ 306935 h 560"/>
                <a:gd name="T16" fmla="*/ 130190 w 754"/>
                <a:gd name="T17" fmla="*/ 306935 h 560"/>
                <a:gd name="T18" fmla="*/ 130190 w 754"/>
                <a:gd name="T19" fmla="*/ 892901 h 560"/>
                <a:gd name="T20" fmla="*/ 0 w 754"/>
                <a:gd name="T21" fmla="*/ 892901 h 5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54"/>
                <a:gd name="T34" fmla="*/ 0 h 560"/>
                <a:gd name="T35" fmla="*/ 754 w 754"/>
                <a:gd name="T36" fmla="*/ 560 h 5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54" h="560">
                  <a:moveTo>
                    <a:pt x="0" y="544"/>
                  </a:moveTo>
                  <a:lnTo>
                    <a:pt x="0" y="0"/>
                  </a:lnTo>
                  <a:lnTo>
                    <a:pt x="373" y="0"/>
                  </a:lnTo>
                  <a:lnTo>
                    <a:pt x="513" y="334"/>
                  </a:lnTo>
                  <a:lnTo>
                    <a:pt x="754" y="334"/>
                  </a:lnTo>
                  <a:lnTo>
                    <a:pt x="754" y="560"/>
                  </a:lnTo>
                  <a:lnTo>
                    <a:pt x="464" y="560"/>
                  </a:lnTo>
                  <a:lnTo>
                    <a:pt x="323" y="187"/>
                  </a:lnTo>
                  <a:lnTo>
                    <a:pt x="83" y="187"/>
                  </a:lnTo>
                  <a:lnTo>
                    <a:pt x="83" y="544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A50008B2-EC77-6DBA-8757-FA1260D46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9430" y="2977602"/>
              <a:ext cx="1038225" cy="969962"/>
            </a:xfrm>
            <a:custGeom>
              <a:avLst/>
              <a:gdLst>
                <a:gd name="T0" fmla="*/ 144463 w 654"/>
                <a:gd name="T1" fmla="*/ 969962 h 590"/>
                <a:gd name="T2" fmla="*/ 144463 w 654"/>
                <a:gd name="T3" fmla="*/ 522793 h 590"/>
                <a:gd name="T4" fmla="*/ 0 w 654"/>
                <a:gd name="T5" fmla="*/ 522793 h 590"/>
                <a:gd name="T6" fmla="*/ 0 w 654"/>
                <a:gd name="T7" fmla="*/ 0 h 590"/>
                <a:gd name="T8" fmla="*/ 368300 w 654"/>
                <a:gd name="T9" fmla="*/ 0 h 590"/>
                <a:gd name="T10" fmla="*/ 592138 w 654"/>
                <a:gd name="T11" fmla="*/ 535945 h 590"/>
                <a:gd name="T12" fmla="*/ 1038225 w 654"/>
                <a:gd name="T13" fmla="*/ 535945 h 590"/>
                <a:gd name="T14" fmla="*/ 1038225 w 654"/>
                <a:gd name="T15" fmla="*/ 969962 h 590"/>
                <a:gd name="T16" fmla="*/ 144463 w 654"/>
                <a:gd name="T17" fmla="*/ 969962 h 5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4"/>
                <a:gd name="T28" fmla="*/ 0 h 590"/>
                <a:gd name="T29" fmla="*/ 654 w 654"/>
                <a:gd name="T30" fmla="*/ 590 h 5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4" h="590">
                  <a:moveTo>
                    <a:pt x="91" y="590"/>
                  </a:moveTo>
                  <a:lnTo>
                    <a:pt x="91" y="318"/>
                  </a:lnTo>
                  <a:lnTo>
                    <a:pt x="0" y="318"/>
                  </a:lnTo>
                  <a:lnTo>
                    <a:pt x="0" y="0"/>
                  </a:lnTo>
                  <a:lnTo>
                    <a:pt x="232" y="0"/>
                  </a:lnTo>
                  <a:lnTo>
                    <a:pt x="373" y="326"/>
                  </a:lnTo>
                  <a:lnTo>
                    <a:pt x="654" y="326"/>
                  </a:lnTo>
                  <a:lnTo>
                    <a:pt x="654" y="590"/>
                  </a:lnTo>
                  <a:lnTo>
                    <a:pt x="91" y="59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4470B7B0-BCA8-48B0-22F8-A2DE619BF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9430" y="2958748"/>
              <a:ext cx="1038225" cy="969962"/>
            </a:xfrm>
            <a:custGeom>
              <a:avLst/>
              <a:gdLst>
                <a:gd name="T0" fmla="*/ 144463 w 654"/>
                <a:gd name="T1" fmla="*/ 969962 h 590"/>
                <a:gd name="T2" fmla="*/ 144463 w 654"/>
                <a:gd name="T3" fmla="*/ 522793 h 590"/>
                <a:gd name="T4" fmla="*/ 0 w 654"/>
                <a:gd name="T5" fmla="*/ 522793 h 590"/>
                <a:gd name="T6" fmla="*/ 0 w 654"/>
                <a:gd name="T7" fmla="*/ 0 h 590"/>
                <a:gd name="T8" fmla="*/ 368300 w 654"/>
                <a:gd name="T9" fmla="*/ 0 h 590"/>
                <a:gd name="T10" fmla="*/ 592138 w 654"/>
                <a:gd name="T11" fmla="*/ 535945 h 590"/>
                <a:gd name="T12" fmla="*/ 1038225 w 654"/>
                <a:gd name="T13" fmla="*/ 535945 h 590"/>
                <a:gd name="T14" fmla="*/ 1038225 w 654"/>
                <a:gd name="T15" fmla="*/ 969962 h 5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4"/>
                <a:gd name="T25" fmla="*/ 0 h 590"/>
                <a:gd name="T26" fmla="*/ 654 w 654"/>
                <a:gd name="T27" fmla="*/ 590 h 5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4" h="590">
                  <a:moveTo>
                    <a:pt x="91" y="590"/>
                  </a:moveTo>
                  <a:lnTo>
                    <a:pt x="91" y="318"/>
                  </a:lnTo>
                  <a:lnTo>
                    <a:pt x="0" y="318"/>
                  </a:lnTo>
                  <a:lnTo>
                    <a:pt x="0" y="0"/>
                  </a:lnTo>
                  <a:lnTo>
                    <a:pt x="232" y="0"/>
                  </a:lnTo>
                  <a:lnTo>
                    <a:pt x="373" y="326"/>
                  </a:lnTo>
                  <a:lnTo>
                    <a:pt x="654" y="326"/>
                  </a:lnTo>
                  <a:lnTo>
                    <a:pt x="654" y="590"/>
                  </a:lnTo>
                </a:path>
              </a:pathLst>
            </a:custGeom>
            <a:noFill/>
            <a:ln w="12700">
              <a:solidFill>
                <a:srgbClr val="BBBBBB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99A189A9-122B-5691-656A-3B30CCC44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122" y="3416316"/>
              <a:ext cx="1618829" cy="3560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A3448F6-859D-C03D-8A81-CE41E9C5255A}"/>
                </a:ext>
              </a:extLst>
            </p:cNvPr>
            <p:cNvGrpSpPr/>
            <p:nvPr/>
          </p:nvGrpSpPr>
          <p:grpSpPr>
            <a:xfrm>
              <a:off x="1741325" y="3436284"/>
              <a:ext cx="604837" cy="230188"/>
              <a:chOff x="2169803" y="3620293"/>
              <a:chExt cx="604837" cy="230188"/>
            </a:xfrm>
          </p:grpSpPr>
          <p:sp>
            <p:nvSpPr>
              <p:cNvPr id="33" name="Arc 13">
                <a:extLst>
                  <a:ext uri="{FF2B5EF4-FFF2-40B4-BE49-F238E27FC236}">
                    <a16:creationId xmlns:a16="http://schemas.microsoft.com/office/drawing/2014/main" id="{F7362A90-7716-B037-485F-05BF0CD871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7478" y="3750468"/>
                <a:ext cx="157162" cy="100013"/>
              </a:xfrm>
              <a:custGeom>
                <a:avLst/>
                <a:gdLst>
                  <a:gd name="T0" fmla="*/ 0 w 21595"/>
                  <a:gd name="T1" fmla="*/ 685600 h 14135"/>
                  <a:gd name="T2" fmla="*/ 278758 w 21595"/>
                  <a:gd name="T3" fmla="*/ 0 h 14135"/>
                  <a:gd name="T4" fmla="*/ 1143786 w 21595"/>
                  <a:gd name="T5" fmla="*/ 708872 h 14135"/>
                  <a:gd name="T6" fmla="*/ 0 60000 65536"/>
                  <a:gd name="T7" fmla="*/ 0 60000 65536"/>
                  <a:gd name="T8" fmla="*/ 0 60000 65536"/>
                  <a:gd name="T9" fmla="*/ 0 w 21595"/>
                  <a:gd name="T10" fmla="*/ 0 h 14135"/>
                  <a:gd name="T11" fmla="*/ 21595 w 21595"/>
                  <a:gd name="T12" fmla="*/ 14135 h 141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5" h="14135" fill="none" extrusionOk="0">
                    <a:moveTo>
                      <a:pt x="-1" y="13670"/>
                    </a:moveTo>
                    <a:cubicBezTo>
                      <a:pt x="108" y="8639"/>
                      <a:pt x="1969" y="3804"/>
                      <a:pt x="5262" y="-1"/>
                    </a:cubicBezTo>
                  </a:path>
                  <a:path w="21595" h="14135" stroke="0" extrusionOk="0">
                    <a:moveTo>
                      <a:pt x="-1" y="13670"/>
                    </a:moveTo>
                    <a:cubicBezTo>
                      <a:pt x="108" y="8639"/>
                      <a:pt x="1969" y="3804"/>
                      <a:pt x="5262" y="-1"/>
                    </a:cubicBezTo>
                    <a:lnTo>
                      <a:pt x="21595" y="14135"/>
                    </a:lnTo>
                    <a:lnTo>
                      <a:pt x="-1" y="136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Line 14">
                <a:extLst>
                  <a:ext uri="{FF2B5EF4-FFF2-40B4-BE49-F238E27FC236}">
                    <a16:creationId xmlns:a16="http://schemas.microsoft.com/office/drawing/2014/main" id="{7C2E9977-F8BD-40C6-91D6-4A22A3C7B6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69803" y="3620293"/>
                <a:ext cx="460375" cy="1778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7" name="Rectangle 24">
              <a:extLst>
                <a:ext uri="{FF2B5EF4-FFF2-40B4-BE49-F238E27FC236}">
                  <a16:creationId xmlns:a16="http://schemas.microsoft.com/office/drawing/2014/main" id="{E3EEF570-A34A-2093-7771-C5F278BEB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8784" y="3424692"/>
              <a:ext cx="11017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 Absorber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26">
              <a:extLst>
                <a:ext uri="{FF2B5EF4-FFF2-40B4-BE49-F238E27FC236}">
                  <a16:creationId xmlns:a16="http://schemas.microsoft.com/office/drawing/2014/main" id="{C76F998D-932D-21FA-FFF2-A9565B69C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155" y="4323998"/>
              <a:ext cx="893762" cy="1793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6DCB4BB-D6BB-924B-2AAA-26B1C5A41F95}"/>
                </a:ext>
              </a:extLst>
            </p:cNvPr>
            <p:cNvSpPr/>
            <p:nvPr/>
          </p:nvSpPr>
          <p:spPr bwMode="auto">
            <a:xfrm>
              <a:off x="1097380" y="3948827"/>
              <a:ext cx="3484562" cy="457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Times" pitchFamily="122" charset="0"/>
                <a:ea typeface="+mn-ea"/>
                <a:cs typeface="+mn-cs"/>
              </a:endParaRPr>
            </a:p>
          </p:txBody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E1C86C8-96A8-942C-F8F3-DAE1FA5E7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1045" y="4043010"/>
              <a:ext cx="109780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 Substrate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31">
              <a:extLst>
                <a:ext uri="{FF2B5EF4-FFF2-40B4-BE49-F238E27FC236}">
                  <a16:creationId xmlns:a16="http://schemas.microsoft.com/office/drawing/2014/main" id="{13CF5470-2802-9C90-D951-C51A3C8B5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3500" y="3683645"/>
              <a:ext cx="2127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251BBD3-76C1-DE6A-52FB-B3A8AADEB9A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225026" y="3145598"/>
              <a:ext cx="209550" cy="381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502936-C3E9-999E-13F6-50B5B36A7B37}"/>
                </a:ext>
              </a:extLst>
            </p:cNvPr>
            <p:cNvSpPr txBox="1"/>
            <p:nvPr/>
          </p:nvSpPr>
          <p:spPr>
            <a:xfrm>
              <a:off x="1113222" y="3079177"/>
              <a:ext cx="893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Al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2" name="Line 20">
              <a:extLst>
                <a:ext uri="{FF2B5EF4-FFF2-40B4-BE49-F238E27FC236}">
                  <a16:creationId xmlns:a16="http://schemas.microsoft.com/office/drawing/2014/main" id="{D1EB2144-AA78-D412-BD87-335C542534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8888" y="3695239"/>
              <a:ext cx="1643063" cy="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0C9E0B9D-B56B-38FF-F3C7-0069AA2B6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419" y="3377189"/>
            <a:ext cx="18288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31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FDBA7-C9BF-EB89-C0C0-13E0ACF12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0C1D32-364C-71C1-06CB-ACA1BD946D6D}"/>
              </a:ext>
            </a:extLst>
          </p:cNvPr>
          <p:cNvSpPr txBox="1"/>
          <p:nvPr/>
        </p:nvSpPr>
        <p:spPr>
          <a:xfrm>
            <a:off x="882869" y="199697"/>
            <a:ext cx="10426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The Alternative: Al-Based STJs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D7C3FA-DDAD-2BB6-81BA-8E05744E14D6}"/>
              </a:ext>
            </a:extLst>
          </p:cNvPr>
          <p:cNvSpPr txBox="1"/>
          <p:nvPr/>
        </p:nvSpPr>
        <p:spPr>
          <a:xfrm>
            <a:off x="2583437" y="6275121"/>
            <a:ext cx="7025126" cy="40011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With STJs from two materials, we are I think in pretty good shape.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32F9B2D-911E-B83D-66BE-7063DEB0322E}"/>
              </a:ext>
            </a:extLst>
          </p:cNvPr>
          <p:cNvSpPr txBox="1"/>
          <p:nvPr/>
        </p:nvSpPr>
        <p:spPr>
          <a:xfrm>
            <a:off x="507017" y="5187334"/>
            <a:ext cx="5859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n-US" sz="20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  <a:sym typeface="Symbol" pitchFamily="2" charset="2"/>
              </a:rPr>
              <a:t>Need thick Al absorber for 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igh efficiency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0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  <a:sym typeface="Symbol" pitchFamily="2" charset="2"/>
              </a:rPr>
              <a:t></a:t>
            </a:r>
            <a:r>
              <a:rPr lang="en-US" sz="20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  <a:sym typeface="Symbol" pitchFamily="2" charset="2"/>
              </a:rPr>
              <a:t> Slow tunneling </a:t>
            </a:r>
            <a:r>
              <a:rPr lang="en-US" sz="20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  <a:sym typeface="Symbol" pitchFamily="2" charset="2"/>
              </a:rPr>
              <a:t> s</a:t>
            </a:r>
            <a:r>
              <a:rPr lang="en-US" sz="20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  <a:sym typeface="Symbol" pitchFamily="2" charset="2"/>
              </a:rPr>
              <a:t>mall signal </a:t>
            </a:r>
            <a:r>
              <a:rPr lang="en-US" sz="20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  <a:sym typeface="Symbol" pitchFamily="2" charset="2"/>
              </a:rPr>
              <a:t> low resolution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0291CB9-376C-9867-555C-B13477C55480}"/>
              </a:ext>
            </a:extLst>
          </p:cNvPr>
          <p:cNvSpPr txBox="1"/>
          <p:nvPr/>
        </p:nvSpPr>
        <p:spPr>
          <a:xfrm>
            <a:off x="1662014" y="1016441"/>
            <a:ext cx="2919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STJ Cross Section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BCF86D2-A291-43E3-DDC2-CA45AEDE3B37}"/>
              </a:ext>
            </a:extLst>
          </p:cNvPr>
          <p:cNvSpPr txBox="1"/>
          <p:nvPr/>
        </p:nvSpPr>
        <p:spPr>
          <a:xfrm>
            <a:off x="7393943" y="1016441"/>
            <a:ext cx="3484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Al-STJ Performance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552A1ED-8682-F35A-0DFE-CFB2E4DA531C}"/>
              </a:ext>
            </a:extLst>
          </p:cNvPr>
          <p:cNvSpPr txBox="1"/>
          <p:nvPr/>
        </p:nvSpPr>
        <p:spPr>
          <a:xfrm>
            <a:off x="7187610" y="5187334"/>
            <a:ext cx="5004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• Not great, but good enough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• Can be improved (thinner barrier) if needed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724DD8-00FF-5D89-5377-383431059E6D}"/>
              </a:ext>
            </a:extLst>
          </p:cNvPr>
          <p:cNvGrpSpPr/>
          <p:nvPr/>
        </p:nvGrpSpPr>
        <p:grpSpPr>
          <a:xfrm>
            <a:off x="1097380" y="1770661"/>
            <a:ext cx="3484562" cy="2732724"/>
            <a:chOff x="1097380" y="1770661"/>
            <a:chExt cx="3484562" cy="2732724"/>
          </a:xfrm>
        </p:grpSpPr>
        <p:sp>
          <p:nvSpPr>
            <p:cNvPr id="54" name="Rectangle 28">
              <a:extLst>
                <a:ext uri="{FF2B5EF4-FFF2-40B4-BE49-F238E27FC236}">
                  <a16:creationId xmlns:a16="http://schemas.microsoft.com/office/drawing/2014/main" id="{D47CD566-DC79-F690-C675-376C2D689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380" y="3713286"/>
              <a:ext cx="2594571" cy="2493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C07DA626-DAAF-3DFC-1508-AAE6339F6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380" y="3430386"/>
              <a:ext cx="1839912" cy="332426"/>
            </a:xfrm>
            <a:custGeom>
              <a:avLst/>
              <a:gdLst>
                <a:gd name="T0" fmla="*/ 985837 w 1159"/>
                <a:gd name="T1" fmla="*/ 473075 h 288"/>
                <a:gd name="T2" fmla="*/ 985837 w 1159"/>
                <a:gd name="T3" fmla="*/ 64062 h 288"/>
                <a:gd name="T4" fmla="*/ 1839912 w 1159"/>
                <a:gd name="T5" fmla="*/ 64062 h 288"/>
                <a:gd name="T6" fmla="*/ 1839912 w 1159"/>
                <a:gd name="T7" fmla="*/ 0 h 288"/>
                <a:gd name="T8" fmla="*/ 906462 w 1159"/>
                <a:gd name="T9" fmla="*/ 0 h 288"/>
                <a:gd name="T10" fmla="*/ 906462 w 1159"/>
                <a:gd name="T11" fmla="*/ 409013 h 288"/>
                <a:gd name="T12" fmla="*/ 0 w 1159"/>
                <a:gd name="T13" fmla="*/ 409013 h 288"/>
                <a:gd name="T14" fmla="*/ 0 w 1159"/>
                <a:gd name="T15" fmla="*/ 473075 h 288"/>
                <a:gd name="T16" fmla="*/ 985837 w 1159"/>
                <a:gd name="T17" fmla="*/ 473075 h 2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59"/>
                <a:gd name="T28" fmla="*/ 0 h 288"/>
                <a:gd name="T29" fmla="*/ 1159 w 1159"/>
                <a:gd name="T30" fmla="*/ 288 h 2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59" h="288">
                  <a:moveTo>
                    <a:pt x="621" y="288"/>
                  </a:moveTo>
                  <a:lnTo>
                    <a:pt x="621" y="39"/>
                  </a:lnTo>
                  <a:lnTo>
                    <a:pt x="1159" y="39"/>
                  </a:lnTo>
                  <a:lnTo>
                    <a:pt x="1159" y="0"/>
                  </a:lnTo>
                  <a:lnTo>
                    <a:pt x="571" y="0"/>
                  </a:lnTo>
                  <a:lnTo>
                    <a:pt x="571" y="249"/>
                  </a:lnTo>
                  <a:lnTo>
                    <a:pt x="0" y="249"/>
                  </a:lnTo>
                  <a:lnTo>
                    <a:pt x="0" y="288"/>
                  </a:lnTo>
                  <a:lnTo>
                    <a:pt x="621" y="288"/>
                  </a:lnTo>
                  <a:close/>
                </a:path>
              </a:pathLst>
            </a:cu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3" name="Group 38">
              <a:extLst>
                <a:ext uri="{FF2B5EF4-FFF2-40B4-BE49-F238E27FC236}">
                  <a16:creationId xmlns:a16="http://schemas.microsoft.com/office/drawing/2014/main" id="{BCEC42EB-CBD0-9C8C-3312-B322612EBF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9380" y="2125378"/>
              <a:ext cx="498475" cy="1060450"/>
              <a:chOff x="881" y="1196"/>
              <a:chExt cx="314" cy="645"/>
            </a:xfrm>
            <a:noFill/>
          </p:grpSpPr>
          <p:grpSp>
            <p:nvGrpSpPr>
              <p:cNvPr id="25" name="Group 39">
                <a:extLst>
                  <a:ext uri="{FF2B5EF4-FFF2-40B4-BE49-F238E27FC236}">
                    <a16:creationId xmlns:a16="http://schemas.microsoft.com/office/drawing/2014/main" id="{C94708A3-D513-13BC-BB8E-105728C5B7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81" y="1196"/>
                <a:ext cx="290" cy="564"/>
                <a:chOff x="881" y="1196"/>
                <a:chExt cx="290" cy="564"/>
              </a:xfrm>
              <a:grpFill/>
            </p:grpSpPr>
            <p:sp>
              <p:nvSpPr>
                <p:cNvPr id="28" name="Arc 40">
                  <a:extLst>
                    <a:ext uri="{FF2B5EF4-FFF2-40B4-BE49-F238E27FC236}">
                      <a16:creationId xmlns:a16="http://schemas.microsoft.com/office/drawing/2014/main" id="{20EF96F4-BB4A-A3CC-9E78-2D2D210C56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1" y="1196"/>
                  <a:ext cx="71" cy="148"/>
                </a:xfrm>
                <a:custGeom>
                  <a:avLst/>
                  <a:gdLst>
                    <a:gd name="T0" fmla="*/ 70 w 21600"/>
                    <a:gd name="T1" fmla="*/ 148 h 21597"/>
                    <a:gd name="T2" fmla="*/ 0 w 21600"/>
                    <a:gd name="T3" fmla="*/ 0 h 21597"/>
                    <a:gd name="T4" fmla="*/ 71 w 21600"/>
                    <a:gd name="T5" fmla="*/ 0 h 2159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7"/>
                    <a:gd name="T11" fmla="*/ 21600 w 21600"/>
                    <a:gd name="T12" fmla="*/ 21597 h 2159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7" fill="none" extrusionOk="0">
                      <a:moveTo>
                        <a:pt x="21291" y="21597"/>
                      </a:moveTo>
                      <a:cubicBezTo>
                        <a:pt x="9483" y="21429"/>
                        <a:pt x="0" y="11809"/>
                        <a:pt x="0" y="0"/>
                      </a:cubicBezTo>
                    </a:path>
                    <a:path w="21600" h="21597" stroke="0" extrusionOk="0">
                      <a:moveTo>
                        <a:pt x="21291" y="21597"/>
                      </a:moveTo>
                      <a:cubicBezTo>
                        <a:pt x="9483" y="21429"/>
                        <a:pt x="0" y="1180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Arc 41">
                  <a:extLst>
                    <a:ext uri="{FF2B5EF4-FFF2-40B4-BE49-F238E27FC236}">
                      <a16:creationId xmlns:a16="http://schemas.microsoft.com/office/drawing/2014/main" id="{2646915B-4AC6-69D3-D655-A102366DF5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1" y="1336"/>
                  <a:ext cx="79" cy="144"/>
                </a:xfrm>
                <a:custGeom>
                  <a:avLst/>
                  <a:gdLst>
                    <a:gd name="T0" fmla="*/ 0 w 21873"/>
                    <a:gd name="T1" fmla="*/ 0 h 21600"/>
                    <a:gd name="T2" fmla="*/ 79 w 21873"/>
                    <a:gd name="T3" fmla="*/ 143 h 21600"/>
                    <a:gd name="T4" fmla="*/ 1 w 21873"/>
                    <a:gd name="T5" fmla="*/ 144 h 21600"/>
                    <a:gd name="T6" fmla="*/ 0 60000 65536"/>
                    <a:gd name="T7" fmla="*/ 0 60000 65536"/>
                    <a:gd name="T8" fmla="*/ 0 60000 65536"/>
                    <a:gd name="T9" fmla="*/ 0 w 21873"/>
                    <a:gd name="T10" fmla="*/ 0 h 21600"/>
                    <a:gd name="T11" fmla="*/ 21873 w 2187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3" h="21600" fill="none" extrusionOk="0">
                      <a:moveTo>
                        <a:pt x="-1" y="1"/>
                      </a:moveTo>
                      <a:cubicBezTo>
                        <a:pt x="91" y="0"/>
                        <a:pt x="182" y="0"/>
                        <a:pt x="274" y="0"/>
                      </a:cubicBezTo>
                      <a:cubicBezTo>
                        <a:pt x="12143" y="0"/>
                        <a:pt x="21789" y="9577"/>
                        <a:pt x="21873" y="21446"/>
                      </a:cubicBezTo>
                    </a:path>
                    <a:path w="21873" h="21600" stroke="0" extrusionOk="0">
                      <a:moveTo>
                        <a:pt x="-1" y="1"/>
                      </a:moveTo>
                      <a:cubicBezTo>
                        <a:pt x="91" y="0"/>
                        <a:pt x="182" y="0"/>
                        <a:pt x="274" y="0"/>
                      </a:cubicBezTo>
                      <a:cubicBezTo>
                        <a:pt x="12143" y="0"/>
                        <a:pt x="21789" y="9577"/>
                        <a:pt x="21873" y="21446"/>
                      </a:cubicBezTo>
                      <a:lnTo>
                        <a:pt x="274" y="2160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Arc 42">
                  <a:extLst>
                    <a:ext uri="{FF2B5EF4-FFF2-40B4-BE49-F238E27FC236}">
                      <a16:creationId xmlns:a16="http://schemas.microsoft.com/office/drawing/2014/main" id="{D02B82EC-DEDB-0531-D136-44750941AA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2" y="1471"/>
                  <a:ext cx="71" cy="152"/>
                </a:xfrm>
                <a:custGeom>
                  <a:avLst/>
                  <a:gdLst>
                    <a:gd name="T0" fmla="*/ 70 w 21600"/>
                    <a:gd name="T1" fmla="*/ 152 h 21738"/>
                    <a:gd name="T2" fmla="*/ 0 w 21600"/>
                    <a:gd name="T3" fmla="*/ 0 h 21738"/>
                    <a:gd name="T4" fmla="*/ 71 w 21600"/>
                    <a:gd name="T5" fmla="*/ 1 h 2173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738"/>
                    <a:gd name="T11" fmla="*/ 21600 w 21600"/>
                    <a:gd name="T12" fmla="*/ 21738 h 2173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738" fill="none" extrusionOk="0">
                      <a:moveTo>
                        <a:pt x="21288" y="21738"/>
                      </a:moveTo>
                      <a:cubicBezTo>
                        <a:pt x="9482" y="21568"/>
                        <a:pt x="0" y="11949"/>
                        <a:pt x="0" y="141"/>
                      </a:cubicBezTo>
                      <a:cubicBezTo>
                        <a:pt x="0" y="93"/>
                        <a:pt x="0" y="46"/>
                        <a:pt x="0" y="-1"/>
                      </a:cubicBezTo>
                    </a:path>
                    <a:path w="21600" h="21738" stroke="0" extrusionOk="0">
                      <a:moveTo>
                        <a:pt x="21288" y="21738"/>
                      </a:moveTo>
                      <a:cubicBezTo>
                        <a:pt x="9482" y="21568"/>
                        <a:pt x="0" y="11949"/>
                        <a:pt x="0" y="141"/>
                      </a:cubicBezTo>
                      <a:cubicBezTo>
                        <a:pt x="0" y="93"/>
                        <a:pt x="0" y="46"/>
                        <a:pt x="0" y="-1"/>
                      </a:cubicBezTo>
                      <a:lnTo>
                        <a:pt x="21600" y="141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Arc 43">
                  <a:extLst>
                    <a:ext uri="{FF2B5EF4-FFF2-40B4-BE49-F238E27FC236}">
                      <a16:creationId xmlns:a16="http://schemas.microsoft.com/office/drawing/2014/main" id="{899D26E7-2110-1196-8535-FDEB6B8C15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8" y="1616"/>
                  <a:ext cx="83" cy="144"/>
                </a:xfrm>
                <a:custGeom>
                  <a:avLst/>
                  <a:gdLst>
                    <a:gd name="T0" fmla="*/ 0 w 21599"/>
                    <a:gd name="T1" fmla="*/ 0 h 21600"/>
                    <a:gd name="T2" fmla="*/ 83 w 21599"/>
                    <a:gd name="T3" fmla="*/ 143 h 21600"/>
                    <a:gd name="T4" fmla="*/ 0 w 21599"/>
                    <a:gd name="T5" fmla="*/ 144 h 21600"/>
                    <a:gd name="T6" fmla="*/ 0 60000 65536"/>
                    <a:gd name="T7" fmla="*/ 0 60000 65536"/>
                    <a:gd name="T8" fmla="*/ 0 60000 65536"/>
                    <a:gd name="T9" fmla="*/ 0 w 21599"/>
                    <a:gd name="T10" fmla="*/ 0 h 21600"/>
                    <a:gd name="T11" fmla="*/ 21599 w 2159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9" h="21600" fill="none" extrusionOk="0">
                      <a:moveTo>
                        <a:pt x="0" y="0"/>
                      </a:moveTo>
                      <a:cubicBezTo>
                        <a:pt x="11870" y="0"/>
                        <a:pt x="21517" y="9579"/>
                        <a:pt x="21599" y="21449"/>
                      </a:cubicBezTo>
                    </a:path>
                    <a:path w="21599" h="21600" stroke="0" extrusionOk="0">
                      <a:moveTo>
                        <a:pt x="0" y="0"/>
                      </a:moveTo>
                      <a:cubicBezTo>
                        <a:pt x="11870" y="0"/>
                        <a:pt x="21517" y="9579"/>
                        <a:pt x="21599" y="2144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Arc 44">
                <a:extLst>
                  <a:ext uri="{FF2B5EF4-FFF2-40B4-BE49-F238E27FC236}">
                    <a16:creationId xmlns:a16="http://schemas.microsoft.com/office/drawing/2014/main" id="{EA97AC34-52EA-7817-829E-ADE945463B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" y="1779"/>
                <a:ext cx="40" cy="62"/>
              </a:xfrm>
              <a:custGeom>
                <a:avLst/>
                <a:gdLst>
                  <a:gd name="T0" fmla="*/ 0 w 12892"/>
                  <a:gd name="T1" fmla="*/ 8 h 21600"/>
                  <a:gd name="T2" fmla="*/ 40 w 12892"/>
                  <a:gd name="T3" fmla="*/ 0 h 21600"/>
                  <a:gd name="T4" fmla="*/ 33 w 12892"/>
                  <a:gd name="T5" fmla="*/ 62 h 21600"/>
                  <a:gd name="T6" fmla="*/ 0 60000 65536"/>
                  <a:gd name="T7" fmla="*/ 0 60000 65536"/>
                  <a:gd name="T8" fmla="*/ 0 60000 65536"/>
                  <a:gd name="T9" fmla="*/ 0 w 12892"/>
                  <a:gd name="T10" fmla="*/ 0 h 21600"/>
                  <a:gd name="T11" fmla="*/ 12892 w 1289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892" h="21600" fill="none" extrusionOk="0">
                    <a:moveTo>
                      <a:pt x="-1" y="2777"/>
                    </a:moveTo>
                    <a:cubicBezTo>
                      <a:pt x="3234" y="956"/>
                      <a:pt x="6883" y="0"/>
                      <a:pt x="10595" y="0"/>
                    </a:cubicBezTo>
                    <a:cubicBezTo>
                      <a:pt x="11362" y="0"/>
                      <a:pt x="12129" y="40"/>
                      <a:pt x="12892" y="122"/>
                    </a:cubicBezTo>
                  </a:path>
                  <a:path w="12892" h="21600" stroke="0" extrusionOk="0">
                    <a:moveTo>
                      <a:pt x="-1" y="2777"/>
                    </a:moveTo>
                    <a:cubicBezTo>
                      <a:pt x="3234" y="956"/>
                      <a:pt x="6883" y="0"/>
                      <a:pt x="10595" y="0"/>
                    </a:cubicBezTo>
                    <a:cubicBezTo>
                      <a:pt x="11362" y="0"/>
                      <a:pt x="12129" y="40"/>
                      <a:pt x="12892" y="122"/>
                    </a:cubicBezTo>
                    <a:lnTo>
                      <a:pt x="10595" y="2160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Line 45">
                <a:extLst>
                  <a:ext uri="{FF2B5EF4-FFF2-40B4-BE49-F238E27FC236}">
                    <a16:creationId xmlns:a16="http://schemas.microsoft.com/office/drawing/2014/main" id="{9229DBC4-EFE0-2C7F-02E5-49AE30CB10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3" y="1756"/>
                <a:ext cx="8" cy="23"/>
              </a:xfrm>
              <a:prstGeom prst="line">
                <a:avLst/>
              </a:prstGeom>
              <a:grp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885068E-B1F9-BBE2-282C-4AE67924CA6C}"/>
                </a:ext>
              </a:extLst>
            </p:cNvPr>
            <p:cNvSpPr txBox="1"/>
            <p:nvPr/>
          </p:nvSpPr>
          <p:spPr>
            <a:xfrm>
              <a:off x="1097380" y="1770661"/>
              <a:ext cx="18288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Photon or </a:t>
              </a:r>
              <a:r>
                <a:rPr lang="en-US" sz="20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Be</a:t>
              </a: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AA17B4F6-4881-2F31-83A1-983FB8E90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232" y="2661787"/>
              <a:ext cx="1161423" cy="919163"/>
            </a:xfrm>
            <a:custGeom>
              <a:avLst/>
              <a:gdLst>
                <a:gd name="T0" fmla="*/ 0 w 754"/>
                <a:gd name="T1" fmla="*/ 892901 h 560"/>
                <a:gd name="T2" fmla="*/ 0 w 754"/>
                <a:gd name="T3" fmla="*/ 0 h 560"/>
                <a:gd name="T4" fmla="*/ 585070 w 754"/>
                <a:gd name="T5" fmla="*/ 0 h 560"/>
                <a:gd name="T6" fmla="*/ 804667 w 754"/>
                <a:gd name="T7" fmla="*/ 548215 h 560"/>
                <a:gd name="T8" fmla="*/ 1182688 w 754"/>
                <a:gd name="T9" fmla="*/ 548215 h 560"/>
                <a:gd name="T10" fmla="*/ 1182688 w 754"/>
                <a:gd name="T11" fmla="*/ 919163 h 560"/>
                <a:gd name="T12" fmla="*/ 727808 w 754"/>
                <a:gd name="T13" fmla="*/ 919163 h 560"/>
                <a:gd name="T14" fmla="*/ 506642 w 754"/>
                <a:gd name="T15" fmla="*/ 306935 h 560"/>
                <a:gd name="T16" fmla="*/ 130190 w 754"/>
                <a:gd name="T17" fmla="*/ 306935 h 560"/>
                <a:gd name="T18" fmla="*/ 130190 w 754"/>
                <a:gd name="T19" fmla="*/ 892901 h 560"/>
                <a:gd name="T20" fmla="*/ 0 w 754"/>
                <a:gd name="T21" fmla="*/ 892901 h 5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54"/>
                <a:gd name="T34" fmla="*/ 0 h 560"/>
                <a:gd name="T35" fmla="*/ 754 w 754"/>
                <a:gd name="T36" fmla="*/ 560 h 5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54" h="560">
                  <a:moveTo>
                    <a:pt x="0" y="544"/>
                  </a:moveTo>
                  <a:lnTo>
                    <a:pt x="0" y="0"/>
                  </a:lnTo>
                  <a:lnTo>
                    <a:pt x="373" y="0"/>
                  </a:lnTo>
                  <a:lnTo>
                    <a:pt x="513" y="334"/>
                  </a:lnTo>
                  <a:lnTo>
                    <a:pt x="754" y="334"/>
                  </a:lnTo>
                  <a:lnTo>
                    <a:pt x="754" y="560"/>
                  </a:lnTo>
                  <a:lnTo>
                    <a:pt x="464" y="560"/>
                  </a:lnTo>
                  <a:lnTo>
                    <a:pt x="323" y="187"/>
                  </a:lnTo>
                  <a:lnTo>
                    <a:pt x="83" y="187"/>
                  </a:lnTo>
                  <a:lnTo>
                    <a:pt x="83" y="544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D0CD4878-4F8B-8FC6-F119-8A366F9D0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9430" y="2977602"/>
              <a:ext cx="1038225" cy="969962"/>
            </a:xfrm>
            <a:custGeom>
              <a:avLst/>
              <a:gdLst>
                <a:gd name="T0" fmla="*/ 144463 w 654"/>
                <a:gd name="T1" fmla="*/ 969962 h 590"/>
                <a:gd name="T2" fmla="*/ 144463 w 654"/>
                <a:gd name="T3" fmla="*/ 522793 h 590"/>
                <a:gd name="T4" fmla="*/ 0 w 654"/>
                <a:gd name="T5" fmla="*/ 522793 h 590"/>
                <a:gd name="T6" fmla="*/ 0 w 654"/>
                <a:gd name="T7" fmla="*/ 0 h 590"/>
                <a:gd name="T8" fmla="*/ 368300 w 654"/>
                <a:gd name="T9" fmla="*/ 0 h 590"/>
                <a:gd name="T10" fmla="*/ 592138 w 654"/>
                <a:gd name="T11" fmla="*/ 535945 h 590"/>
                <a:gd name="T12" fmla="*/ 1038225 w 654"/>
                <a:gd name="T13" fmla="*/ 535945 h 590"/>
                <a:gd name="T14" fmla="*/ 1038225 w 654"/>
                <a:gd name="T15" fmla="*/ 969962 h 590"/>
                <a:gd name="T16" fmla="*/ 144463 w 654"/>
                <a:gd name="T17" fmla="*/ 969962 h 5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4"/>
                <a:gd name="T28" fmla="*/ 0 h 590"/>
                <a:gd name="T29" fmla="*/ 654 w 654"/>
                <a:gd name="T30" fmla="*/ 590 h 5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4" h="590">
                  <a:moveTo>
                    <a:pt x="91" y="590"/>
                  </a:moveTo>
                  <a:lnTo>
                    <a:pt x="91" y="318"/>
                  </a:lnTo>
                  <a:lnTo>
                    <a:pt x="0" y="318"/>
                  </a:lnTo>
                  <a:lnTo>
                    <a:pt x="0" y="0"/>
                  </a:lnTo>
                  <a:lnTo>
                    <a:pt x="232" y="0"/>
                  </a:lnTo>
                  <a:lnTo>
                    <a:pt x="373" y="326"/>
                  </a:lnTo>
                  <a:lnTo>
                    <a:pt x="654" y="326"/>
                  </a:lnTo>
                  <a:lnTo>
                    <a:pt x="654" y="590"/>
                  </a:lnTo>
                  <a:lnTo>
                    <a:pt x="91" y="59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AEA15310-3B13-4265-0F37-FBFF1E568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9430" y="2958748"/>
              <a:ext cx="1038225" cy="969962"/>
            </a:xfrm>
            <a:custGeom>
              <a:avLst/>
              <a:gdLst>
                <a:gd name="T0" fmla="*/ 144463 w 654"/>
                <a:gd name="T1" fmla="*/ 969962 h 590"/>
                <a:gd name="T2" fmla="*/ 144463 w 654"/>
                <a:gd name="T3" fmla="*/ 522793 h 590"/>
                <a:gd name="T4" fmla="*/ 0 w 654"/>
                <a:gd name="T5" fmla="*/ 522793 h 590"/>
                <a:gd name="T6" fmla="*/ 0 w 654"/>
                <a:gd name="T7" fmla="*/ 0 h 590"/>
                <a:gd name="T8" fmla="*/ 368300 w 654"/>
                <a:gd name="T9" fmla="*/ 0 h 590"/>
                <a:gd name="T10" fmla="*/ 592138 w 654"/>
                <a:gd name="T11" fmla="*/ 535945 h 590"/>
                <a:gd name="T12" fmla="*/ 1038225 w 654"/>
                <a:gd name="T13" fmla="*/ 535945 h 590"/>
                <a:gd name="T14" fmla="*/ 1038225 w 654"/>
                <a:gd name="T15" fmla="*/ 969962 h 5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4"/>
                <a:gd name="T25" fmla="*/ 0 h 590"/>
                <a:gd name="T26" fmla="*/ 654 w 654"/>
                <a:gd name="T27" fmla="*/ 590 h 5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4" h="590">
                  <a:moveTo>
                    <a:pt x="91" y="590"/>
                  </a:moveTo>
                  <a:lnTo>
                    <a:pt x="91" y="318"/>
                  </a:lnTo>
                  <a:lnTo>
                    <a:pt x="0" y="318"/>
                  </a:lnTo>
                  <a:lnTo>
                    <a:pt x="0" y="0"/>
                  </a:lnTo>
                  <a:lnTo>
                    <a:pt x="232" y="0"/>
                  </a:lnTo>
                  <a:lnTo>
                    <a:pt x="373" y="326"/>
                  </a:lnTo>
                  <a:lnTo>
                    <a:pt x="654" y="326"/>
                  </a:lnTo>
                  <a:lnTo>
                    <a:pt x="654" y="590"/>
                  </a:lnTo>
                </a:path>
              </a:pathLst>
            </a:custGeom>
            <a:noFill/>
            <a:ln w="12700">
              <a:solidFill>
                <a:srgbClr val="BBBBBB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Rectangle 12">
              <a:extLst>
                <a:ext uri="{FF2B5EF4-FFF2-40B4-BE49-F238E27FC236}">
                  <a16:creationId xmlns:a16="http://schemas.microsoft.com/office/drawing/2014/main" id="{C91B992E-155C-B188-D46D-7FB03FA26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122" y="3416316"/>
              <a:ext cx="1618829" cy="3560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0C13913-F126-B8D7-88C8-61BF3F147066}"/>
                </a:ext>
              </a:extLst>
            </p:cNvPr>
            <p:cNvGrpSpPr/>
            <p:nvPr/>
          </p:nvGrpSpPr>
          <p:grpSpPr>
            <a:xfrm>
              <a:off x="1741325" y="3436284"/>
              <a:ext cx="604837" cy="230188"/>
              <a:chOff x="2169803" y="3620293"/>
              <a:chExt cx="604837" cy="230188"/>
            </a:xfrm>
          </p:grpSpPr>
          <p:sp>
            <p:nvSpPr>
              <p:cNvPr id="49" name="Arc 13">
                <a:extLst>
                  <a:ext uri="{FF2B5EF4-FFF2-40B4-BE49-F238E27FC236}">
                    <a16:creationId xmlns:a16="http://schemas.microsoft.com/office/drawing/2014/main" id="{B8A53321-9316-0B5B-84FB-F0278CC45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7478" y="3750468"/>
                <a:ext cx="157162" cy="100013"/>
              </a:xfrm>
              <a:custGeom>
                <a:avLst/>
                <a:gdLst>
                  <a:gd name="T0" fmla="*/ 0 w 21595"/>
                  <a:gd name="T1" fmla="*/ 685600 h 14135"/>
                  <a:gd name="T2" fmla="*/ 278758 w 21595"/>
                  <a:gd name="T3" fmla="*/ 0 h 14135"/>
                  <a:gd name="T4" fmla="*/ 1143786 w 21595"/>
                  <a:gd name="T5" fmla="*/ 708872 h 14135"/>
                  <a:gd name="T6" fmla="*/ 0 60000 65536"/>
                  <a:gd name="T7" fmla="*/ 0 60000 65536"/>
                  <a:gd name="T8" fmla="*/ 0 60000 65536"/>
                  <a:gd name="T9" fmla="*/ 0 w 21595"/>
                  <a:gd name="T10" fmla="*/ 0 h 14135"/>
                  <a:gd name="T11" fmla="*/ 21595 w 21595"/>
                  <a:gd name="T12" fmla="*/ 14135 h 141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5" h="14135" fill="none" extrusionOk="0">
                    <a:moveTo>
                      <a:pt x="-1" y="13670"/>
                    </a:moveTo>
                    <a:cubicBezTo>
                      <a:pt x="108" y="8639"/>
                      <a:pt x="1969" y="3804"/>
                      <a:pt x="5262" y="-1"/>
                    </a:cubicBezTo>
                  </a:path>
                  <a:path w="21595" h="14135" stroke="0" extrusionOk="0">
                    <a:moveTo>
                      <a:pt x="-1" y="13670"/>
                    </a:moveTo>
                    <a:cubicBezTo>
                      <a:pt x="108" y="8639"/>
                      <a:pt x="1969" y="3804"/>
                      <a:pt x="5262" y="-1"/>
                    </a:cubicBezTo>
                    <a:lnTo>
                      <a:pt x="21595" y="14135"/>
                    </a:lnTo>
                    <a:lnTo>
                      <a:pt x="-1" y="136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Line 14">
                <a:extLst>
                  <a:ext uri="{FF2B5EF4-FFF2-40B4-BE49-F238E27FC236}">
                    <a16:creationId xmlns:a16="http://schemas.microsoft.com/office/drawing/2014/main" id="{E957F203-9242-C691-94AE-7DE93C58C1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69803" y="3620293"/>
                <a:ext cx="460375" cy="1778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2" name="Rectangle 24">
              <a:extLst>
                <a:ext uri="{FF2B5EF4-FFF2-40B4-BE49-F238E27FC236}">
                  <a16:creationId xmlns:a16="http://schemas.microsoft.com/office/drawing/2014/main" id="{C73BBD40-9879-AB0F-9EBA-5A6A60711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8784" y="3424692"/>
              <a:ext cx="11017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 Absorber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26">
              <a:extLst>
                <a:ext uri="{FF2B5EF4-FFF2-40B4-BE49-F238E27FC236}">
                  <a16:creationId xmlns:a16="http://schemas.microsoft.com/office/drawing/2014/main" id="{A82FAA85-56B5-DDA0-8B9C-189BC1085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155" y="4323998"/>
              <a:ext cx="893762" cy="1793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3E4FE38-10F2-47AC-EB91-856A0604E55A}"/>
                </a:ext>
              </a:extLst>
            </p:cNvPr>
            <p:cNvSpPr/>
            <p:nvPr/>
          </p:nvSpPr>
          <p:spPr bwMode="auto">
            <a:xfrm>
              <a:off x="1097380" y="3948827"/>
              <a:ext cx="3484562" cy="457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Times" pitchFamily="122" charset="0"/>
                <a:ea typeface="+mn-ea"/>
                <a:cs typeface="+mn-cs"/>
              </a:endParaRPr>
            </a:p>
          </p:txBody>
        </p:sp>
        <p:sp>
          <p:nvSpPr>
            <p:cNvPr id="56" name="Rectangle 27">
              <a:extLst>
                <a:ext uri="{FF2B5EF4-FFF2-40B4-BE49-F238E27FC236}">
                  <a16:creationId xmlns:a16="http://schemas.microsoft.com/office/drawing/2014/main" id="{0F7F9EDB-B856-AB7E-4FE6-41A80CE2D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1045" y="4043010"/>
              <a:ext cx="109780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 Substrate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31">
              <a:extLst>
                <a:ext uri="{FF2B5EF4-FFF2-40B4-BE49-F238E27FC236}">
                  <a16:creationId xmlns:a16="http://schemas.microsoft.com/office/drawing/2014/main" id="{CD04E89C-A8CE-86EB-9C7F-82F21B1F0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3500" y="3683645"/>
              <a:ext cx="2127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7B2227DD-89DB-9BA3-F2EF-52850E7B279B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225026" y="3145598"/>
              <a:ext cx="209550" cy="381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D4AB49D-2930-2E1B-60BE-51FB9FBB9EC7}"/>
                </a:ext>
              </a:extLst>
            </p:cNvPr>
            <p:cNvSpPr txBox="1"/>
            <p:nvPr/>
          </p:nvSpPr>
          <p:spPr>
            <a:xfrm>
              <a:off x="1113222" y="3079177"/>
              <a:ext cx="893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Al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51" name="Line 20">
              <a:extLst>
                <a:ext uri="{FF2B5EF4-FFF2-40B4-BE49-F238E27FC236}">
                  <a16:creationId xmlns:a16="http://schemas.microsoft.com/office/drawing/2014/main" id="{2A34C07E-75CF-0AAC-05A7-3BEFAC929B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8888" y="3695239"/>
              <a:ext cx="1643063" cy="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0027F07-4085-75EF-50D8-DC7217C06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101" y="1495877"/>
            <a:ext cx="4110030" cy="365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78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C0525-863D-FB16-0F92-49A999CD2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471C91-0F0C-FE86-D5E7-C0409EB3542A}"/>
              </a:ext>
            </a:extLst>
          </p:cNvPr>
          <p:cNvSpPr txBox="1"/>
          <p:nvPr/>
        </p:nvSpPr>
        <p:spPr>
          <a:xfrm>
            <a:off x="882869" y="199697"/>
            <a:ext cx="10426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The Third Option: Nb-Based STJs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B656BCB-EB8B-F95A-62D1-D59F9108D815}"/>
              </a:ext>
            </a:extLst>
          </p:cNvPr>
          <p:cNvSpPr>
            <a:spLocks/>
          </p:cNvSpPr>
          <p:nvPr/>
        </p:nvSpPr>
        <p:spPr bwMode="auto">
          <a:xfrm>
            <a:off x="1097380" y="3171541"/>
            <a:ext cx="1839912" cy="473075"/>
          </a:xfrm>
          <a:custGeom>
            <a:avLst/>
            <a:gdLst>
              <a:gd name="T0" fmla="*/ 985837 w 1159"/>
              <a:gd name="T1" fmla="*/ 473075 h 288"/>
              <a:gd name="T2" fmla="*/ 985837 w 1159"/>
              <a:gd name="T3" fmla="*/ 64062 h 288"/>
              <a:gd name="T4" fmla="*/ 1839912 w 1159"/>
              <a:gd name="T5" fmla="*/ 64062 h 288"/>
              <a:gd name="T6" fmla="*/ 1839912 w 1159"/>
              <a:gd name="T7" fmla="*/ 0 h 288"/>
              <a:gd name="T8" fmla="*/ 906462 w 1159"/>
              <a:gd name="T9" fmla="*/ 0 h 288"/>
              <a:gd name="T10" fmla="*/ 906462 w 1159"/>
              <a:gd name="T11" fmla="*/ 409013 h 288"/>
              <a:gd name="T12" fmla="*/ 0 w 1159"/>
              <a:gd name="T13" fmla="*/ 409013 h 288"/>
              <a:gd name="T14" fmla="*/ 0 w 1159"/>
              <a:gd name="T15" fmla="*/ 473075 h 288"/>
              <a:gd name="T16" fmla="*/ 985837 w 1159"/>
              <a:gd name="T17" fmla="*/ 473075 h 2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59"/>
              <a:gd name="T28" fmla="*/ 0 h 288"/>
              <a:gd name="T29" fmla="*/ 1159 w 1159"/>
              <a:gd name="T30" fmla="*/ 288 h 2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59" h="288">
                <a:moveTo>
                  <a:pt x="621" y="288"/>
                </a:moveTo>
                <a:lnTo>
                  <a:pt x="621" y="39"/>
                </a:lnTo>
                <a:lnTo>
                  <a:pt x="1159" y="39"/>
                </a:lnTo>
                <a:lnTo>
                  <a:pt x="1159" y="0"/>
                </a:lnTo>
                <a:lnTo>
                  <a:pt x="571" y="0"/>
                </a:lnTo>
                <a:lnTo>
                  <a:pt x="571" y="249"/>
                </a:lnTo>
                <a:lnTo>
                  <a:pt x="0" y="249"/>
                </a:lnTo>
                <a:lnTo>
                  <a:pt x="0" y="288"/>
                </a:lnTo>
                <a:lnTo>
                  <a:pt x="621" y="288"/>
                </a:lnTo>
                <a:close/>
              </a:path>
            </a:pathLst>
          </a:custGeom>
          <a:solidFill>
            <a:schemeClr val="tx1"/>
          </a:solidFill>
          <a:ln w="12700">
            <a:solidFill>
              <a:srgbClr val="BBBBB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3E0AE6E-EF64-B9D6-5A58-9802C0AB999C}"/>
              </a:ext>
            </a:extLst>
          </p:cNvPr>
          <p:cNvSpPr>
            <a:spLocks/>
          </p:cNvSpPr>
          <p:nvPr/>
        </p:nvSpPr>
        <p:spPr bwMode="auto">
          <a:xfrm>
            <a:off x="3384967" y="2623853"/>
            <a:ext cx="1182688" cy="919163"/>
          </a:xfrm>
          <a:custGeom>
            <a:avLst/>
            <a:gdLst>
              <a:gd name="T0" fmla="*/ 0 w 754"/>
              <a:gd name="T1" fmla="*/ 892901 h 560"/>
              <a:gd name="T2" fmla="*/ 0 w 754"/>
              <a:gd name="T3" fmla="*/ 0 h 560"/>
              <a:gd name="T4" fmla="*/ 585070 w 754"/>
              <a:gd name="T5" fmla="*/ 0 h 560"/>
              <a:gd name="T6" fmla="*/ 804667 w 754"/>
              <a:gd name="T7" fmla="*/ 548215 h 560"/>
              <a:gd name="T8" fmla="*/ 1182688 w 754"/>
              <a:gd name="T9" fmla="*/ 548215 h 560"/>
              <a:gd name="T10" fmla="*/ 1182688 w 754"/>
              <a:gd name="T11" fmla="*/ 919163 h 560"/>
              <a:gd name="T12" fmla="*/ 727808 w 754"/>
              <a:gd name="T13" fmla="*/ 919163 h 560"/>
              <a:gd name="T14" fmla="*/ 506642 w 754"/>
              <a:gd name="T15" fmla="*/ 306935 h 560"/>
              <a:gd name="T16" fmla="*/ 130190 w 754"/>
              <a:gd name="T17" fmla="*/ 306935 h 560"/>
              <a:gd name="T18" fmla="*/ 130190 w 754"/>
              <a:gd name="T19" fmla="*/ 892901 h 560"/>
              <a:gd name="T20" fmla="*/ 0 w 754"/>
              <a:gd name="T21" fmla="*/ 892901 h 5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54"/>
              <a:gd name="T34" fmla="*/ 0 h 560"/>
              <a:gd name="T35" fmla="*/ 754 w 754"/>
              <a:gd name="T36" fmla="*/ 560 h 5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54" h="560">
                <a:moveTo>
                  <a:pt x="0" y="544"/>
                </a:moveTo>
                <a:lnTo>
                  <a:pt x="0" y="0"/>
                </a:lnTo>
                <a:lnTo>
                  <a:pt x="373" y="0"/>
                </a:lnTo>
                <a:lnTo>
                  <a:pt x="513" y="334"/>
                </a:lnTo>
                <a:lnTo>
                  <a:pt x="754" y="334"/>
                </a:lnTo>
                <a:lnTo>
                  <a:pt x="754" y="560"/>
                </a:lnTo>
                <a:lnTo>
                  <a:pt x="464" y="560"/>
                </a:lnTo>
                <a:lnTo>
                  <a:pt x="323" y="187"/>
                </a:lnTo>
                <a:lnTo>
                  <a:pt x="83" y="187"/>
                </a:lnTo>
                <a:lnTo>
                  <a:pt x="83" y="544"/>
                </a:lnTo>
                <a:lnTo>
                  <a:pt x="0" y="544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0A0DFC27-4213-B8EA-EB36-12572586DE72}"/>
              </a:ext>
            </a:extLst>
          </p:cNvPr>
          <p:cNvSpPr>
            <a:spLocks/>
          </p:cNvSpPr>
          <p:nvPr/>
        </p:nvSpPr>
        <p:spPr bwMode="auto">
          <a:xfrm>
            <a:off x="3529430" y="2930241"/>
            <a:ext cx="1038225" cy="969962"/>
          </a:xfrm>
          <a:custGeom>
            <a:avLst/>
            <a:gdLst>
              <a:gd name="T0" fmla="*/ 144463 w 654"/>
              <a:gd name="T1" fmla="*/ 969962 h 590"/>
              <a:gd name="T2" fmla="*/ 144463 w 654"/>
              <a:gd name="T3" fmla="*/ 522793 h 590"/>
              <a:gd name="T4" fmla="*/ 0 w 654"/>
              <a:gd name="T5" fmla="*/ 522793 h 590"/>
              <a:gd name="T6" fmla="*/ 0 w 654"/>
              <a:gd name="T7" fmla="*/ 0 h 590"/>
              <a:gd name="T8" fmla="*/ 368300 w 654"/>
              <a:gd name="T9" fmla="*/ 0 h 590"/>
              <a:gd name="T10" fmla="*/ 592138 w 654"/>
              <a:gd name="T11" fmla="*/ 535945 h 590"/>
              <a:gd name="T12" fmla="*/ 1038225 w 654"/>
              <a:gd name="T13" fmla="*/ 535945 h 590"/>
              <a:gd name="T14" fmla="*/ 1038225 w 654"/>
              <a:gd name="T15" fmla="*/ 969962 h 590"/>
              <a:gd name="T16" fmla="*/ 144463 w 654"/>
              <a:gd name="T17" fmla="*/ 969962 h 5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54"/>
              <a:gd name="T28" fmla="*/ 0 h 590"/>
              <a:gd name="T29" fmla="*/ 654 w 654"/>
              <a:gd name="T30" fmla="*/ 590 h 59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54" h="590">
                <a:moveTo>
                  <a:pt x="91" y="590"/>
                </a:moveTo>
                <a:lnTo>
                  <a:pt x="91" y="318"/>
                </a:lnTo>
                <a:lnTo>
                  <a:pt x="0" y="318"/>
                </a:lnTo>
                <a:lnTo>
                  <a:pt x="0" y="0"/>
                </a:lnTo>
                <a:lnTo>
                  <a:pt x="232" y="0"/>
                </a:lnTo>
                <a:lnTo>
                  <a:pt x="373" y="326"/>
                </a:lnTo>
                <a:lnTo>
                  <a:pt x="654" y="326"/>
                </a:lnTo>
                <a:lnTo>
                  <a:pt x="654" y="590"/>
                </a:lnTo>
                <a:lnTo>
                  <a:pt x="91" y="59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B84B4D26-198B-CB00-066A-AF034B1A07CA}"/>
              </a:ext>
            </a:extLst>
          </p:cNvPr>
          <p:cNvSpPr>
            <a:spLocks/>
          </p:cNvSpPr>
          <p:nvPr/>
        </p:nvSpPr>
        <p:spPr bwMode="auto">
          <a:xfrm>
            <a:off x="3529430" y="2930241"/>
            <a:ext cx="1038225" cy="969962"/>
          </a:xfrm>
          <a:custGeom>
            <a:avLst/>
            <a:gdLst>
              <a:gd name="T0" fmla="*/ 144463 w 654"/>
              <a:gd name="T1" fmla="*/ 969962 h 590"/>
              <a:gd name="T2" fmla="*/ 144463 w 654"/>
              <a:gd name="T3" fmla="*/ 522793 h 590"/>
              <a:gd name="T4" fmla="*/ 0 w 654"/>
              <a:gd name="T5" fmla="*/ 522793 h 590"/>
              <a:gd name="T6" fmla="*/ 0 w 654"/>
              <a:gd name="T7" fmla="*/ 0 h 590"/>
              <a:gd name="T8" fmla="*/ 368300 w 654"/>
              <a:gd name="T9" fmla="*/ 0 h 590"/>
              <a:gd name="T10" fmla="*/ 592138 w 654"/>
              <a:gd name="T11" fmla="*/ 535945 h 590"/>
              <a:gd name="T12" fmla="*/ 1038225 w 654"/>
              <a:gd name="T13" fmla="*/ 535945 h 590"/>
              <a:gd name="T14" fmla="*/ 1038225 w 654"/>
              <a:gd name="T15" fmla="*/ 969962 h 5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54"/>
              <a:gd name="T25" fmla="*/ 0 h 590"/>
              <a:gd name="T26" fmla="*/ 654 w 654"/>
              <a:gd name="T27" fmla="*/ 590 h 5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54" h="590">
                <a:moveTo>
                  <a:pt x="91" y="590"/>
                </a:moveTo>
                <a:lnTo>
                  <a:pt x="91" y="318"/>
                </a:lnTo>
                <a:lnTo>
                  <a:pt x="0" y="318"/>
                </a:lnTo>
                <a:lnTo>
                  <a:pt x="0" y="0"/>
                </a:lnTo>
                <a:lnTo>
                  <a:pt x="232" y="0"/>
                </a:lnTo>
                <a:lnTo>
                  <a:pt x="373" y="326"/>
                </a:lnTo>
                <a:lnTo>
                  <a:pt x="654" y="326"/>
                </a:lnTo>
                <a:lnTo>
                  <a:pt x="654" y="590"/>
                </a:lnTo>
              </a:path>
            </a:pathLst>
          </a:custGeom>
          <a:noFill/>
          <a:ln w="12700">
            <a:solidFill>
              <a:srgbClr val="BBBB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45A249A9-E59E-91CA-2109-40AED36FE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517" y="3171541"/>
            <a:ext cx="1655763" cy="20637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61B4E4D5-675E-6016-28D6-5F4A17DA9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517" y="3517616"/>
            <a:ext cx="1655763" cy="14128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E30632D7-08FF-2669-A372-DB1134B2C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581" y="3347715"/>
            <a:ext cx="1655763" cy="16986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42DFD0-07A4-E192-A265-954BFF8E2F3B}"/>
              </a:ext>
            </a:extLst>
          </p:cNvPr>
          <p:cNvGrpSpPr/>
          <p:nvPr/>
        </p:nvGrpSpPr>
        <p:grpSpPr>
          <a:xfrm>
            <a:off x="1762590" y="3237657"/>
            <a:ext cx="604837" cy="230188"/>
            <a:chOff x="2169803" y="3620293"/>
            <a:chExt cx="604837" cy="230188"/>
          </a:xfrm>
        </p:grpSpPr>
        <p:sp>
          <p:nvSpPr>
            <p:cNvPr id="32" name="Arc 13">
              <a:extLst>
                <a:ext uri="{FF2B5EF4-FFF2-40B4-BE49-F238E27FC236}">
                  <a16:creationId xmlns:a16="http://schemas.microsoft.com/office/drawing/2014/main" id="{43603ED9-8C0E-80C2-4CAF-8D30715CA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478" y="3750468"/>
              <a:ext cx="157162" cy="100013"/>
            </a:xfrm>
            <a:custGeom>
              <a:avLst/>
              <a:gdLst>
                <a:gd name="T0" fmla="*/ 0 w 21595"/>
                <a:gd name="T1" fmla="*/ 685600 h 14135"/>
                <a:gd name="T2" fmla="*/ 278758 w 21595"/>
                <a:gd name="T3" fmla="*/ 0 h 14135"/>
                <a:gd name="T4" fmla="*/ 1143786 w 21595"/>
                <a:gd name="T5" fmla="*/ 708872 h 14135"/>
                <a:gd name="T6" fmla="*/ 0 60000 65536"/>
                <a:gd name="T7" fmla="*/ 0 60000 65536"/>
                <a:gd name="T8" fmla="*/ 0 60000 65536"/>
                <a:gd name="T9" fmla="*/ 0 w 21595"/>
                <a:gd name="T10" fmla="*/ 0 h 14135"/>
                <a:gd name="T11" fmla="*/ 21595 w 21595"/>
                <a:gd name="T12" fmla="*/ 14135 h 141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5" h="14135" fill="none" extrusionOk="0">
                  <a:moveTo>
                    <a:pt x="-1" y="13670"/>
                  </a:moveTo>
                  <a:cubicBezTo>
                    <a:pt x="108" y="8639"/>
                    <a:pt x="1969" y="3804"/>
                    <a:pt x="5262" y="-1"/>
                  </a:cubicBezTo>
                </a:path>
                <a:path w="21595" h="14135" stroke="0" extrusionOk="0">
                  <a:moveTo>
                    <a:pt x="-1" y="13670"/>
                  </a:moveTo>
                  <a:cubicBezTo>
                    <a:pt x="108" y="8639"/>
                    <a:pt x="1969" y="3804"/>
                    <a:pt x="5262" y="-1"/>
                  </a:cubicBezTo>
                  <a:lnTo>
                    <a:pt x="21595" y="14135"/>
                  </a:lnTo>
                  <a:lnTo>
                    <a:pt x="-1" y="136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Line 14">
              <a:extLst>
                <a:ext uri="{FF2B5EF4-FFF2-40B4-BE49-F238E27FC236}">
                  <a16:creationId xmlns:a16="http://schemas.microsoft.com/office/drawing/2014/main" id="{19FB6E2A-5980-C593-D7F3-FB2CD02EDB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69803" y="3620293"/>
              <a:ext cx="460375" cy="177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" name="Line 20">
            <a:extLst>
              <a:ext uri="{FF2B5EF4-FFF2-40B4-BE49-F238E27FC236}">
                <a16:creationId xmlns:a16="http://schemas.microsoft.com/office/drawing/2014/main" id="{24D5B6D0-72FE-080A-59CE-6DE612DF12F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7281" y="3506465"/>
            <a:ext cx="1643063" cy="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24">
            <a:extLst>
              <a:ext uri="{FF2B5EF4-FFF2-40B4-BE49-F238E27FC236}">
                <a16:creationId xmlns:a16="http://schemas.microsoft.com/office/drawing/2014/main" id="{B304C93D-7056-5950-830C-1C61B5CE9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0169" y="3127672"/>
            <a:ext cx="11866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Nb Absorber</a:t>
            </a:r>
          </a:p>
        </p:txBody>
      </p:sp>
      <p:sp>
        <p:nvSpPr>
          <p:cNvPr id="15" name="Rectangle 26">
            <a:extLst>
              <a:ext uri="{FF2B5EF4-FFF2-40B4-BE49-F238E27FC236}">
                <a16:creationId xmlns:a16="http://schemas.microsoft.com/office/drawing/2014/main" id="{C6EDAA74-2F40-D91D-2200-23BC1EC03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2155" y="4295491"/>
            <a:ext cx="893762" cy="179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7A0625E1-C848-9CE7-1CB5-8AFD3DD0D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380" y="3644616"/>
            <a:ext cx="2628900" cy="26828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9B42A4-AA85-8D1D-0FCE-4221E95A5833}"/>
              </a:ext>
            </a:extLst>
          </p:cNvPr>
          <p:cNvSpPr/>
          <p:nvPr/>
        </p:nvSpPr>
        <p:spPr bwMode="auto">
          <a:xfrm>
            <a:off x="1097380" y="3920320"/>
            <a:ext cx="3484562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5BFE7059-B0C5-6E1F-4DBF-D678CD7DA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1045" y="4014503"/>
            <a:ext cx="10978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Substrate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73EEAF12-17DD-9495-A99C-26B0F40A4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4409" y="3650963"/>
            <a:ext cx="2709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Nb</a:t>
            </a:r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5BB6C50B-6AAC-FFA8-7B37-8F897EBCB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888" y="3293778"/>
            <a:ext cx="1859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8280170B-F05C-F408-602F-556D26AAE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3500" y="3446178"/>
            <a:ext cx="2127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0A44FD5-A8FA-97FB-3D9A-1D7DAF072A08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25026" y="3117091"/>
            <a:ext cx="209550" cy="3810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38">
            <a:extLst>
              <a:ext uri="{FF2B5EF4-FFF2-40B4-BE49-F238E27FC236}">
                <a16:creationId xmlns:a16="http://schemas.microsoft.com/office/drawing/2014/main" id="{45030B8A-9AE9-ECED-DDEB-02C50D8299BA}"/>
              </a:ext>
            </a:extLst>
          </p:cNvPr>
          <p:cNvGrpSpPr>
            <a:grpSpLocks/>
          </p:cNvGrpSpPr>
          <p:nvPr/>
        </p:nvGrpSpPr>
        <p:grpSpPr bwMode="auto">
          <a:xfrm>
            <a:off x="1859380" y="2125378"/>
            <a:ext cx="498475" cy="1060450"/>
            <a:chOff x="881" y="1196"/>
            <a:chExt cx="314" cy="645"/>
          </a:xfrm>
          <a:noFill/>
        </p:grpSpPr>
        <p:grpSp>
          <p:nvGrpSpPr>
            <p:cNvPr id="25" name="Group 39">
              <a:extLst>
                <a:ext uri="{FF2B5EF4-FFF2-40B4-BE49-F238E27FC236}">
                  <a16:creationId xmlns:a16="http://schemas.microsoft.com/office/drawing/2014/main" id="{1382DA3E-BE0E-0424-F655-C3EFF095BA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1" y="1196"/>
              <a:ext cx="290" cy="564"/>
              <a:chOff x="881" y="1196"/>
              <a:chExt cx="290" cy="564"/>
            </a:xfrm>
            <a:grpFill/>
          </p:grpSpPr>
          <p:sp>
            <p:nvSpPr>
              <p:cNvPr id="28" name="Arc 40">
                <a:extLst>
                  <a:ext uri="{FF2B5EF4-FFF2-40B4-BE49-F238E27FC236}">
                    <a16:creationId xmlns:a16="http://schemas.microsoft.com/office/drawing/2014/main" id="{41D41ACE-C4C8-1ED9-08A9-0BB3AACFD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" y="1196"/>
                <a:ext cx="71" cy="148"/>
              </a:xfrm>
              <a:custGeom>
                <a:avLst/>
                <a:gdLst>
                  <a:gd name="T0" fmla="*/ 70 w 21600"/>
                  <a:gd name="T1" fmla="*/ 148 h 21597"/>
                  <a:gd name="T2" fmla="*/ 0 w 21600"/>
                  <a:gd name="T3" fmla="*/ 0 h 21597"/>
                  <a:gd name="T4" fmla="*/ 71 w 21600"/>
                  <a:gd name="T5" fmla="*/ 0 h 2159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7"/>
                  <a:gd name="T11" fmla="*/ 21600 w 21600"/>
                  <a:gd name="T12" fmla="*/ 21597 h 215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7" fill="none" extrusionOk="0">
                    <a:moveTo>
                      <a:pt x="21291" y="21597"/>
                    </a:moveTo>
                    <a:cubicBezTo>
                      <a:pt x="9483" y="21429"/>
                      <a:pt x="0" y="11809"/>
                      <a:pt x="0" y="0"/>
                    </a:cubicBezTo>
                  </a:path>
                  <a:path w="21600" h="21597" stroke="0" extrusionOk="0">
                    <a:moveTo>
                      <a:pt x="21291" y="21597"/>
                    </a:moveTo>
                    <a:cubicBezTo>
                      <a:pt x="9483" y="21429"/>
                      <a:pt x="0" y="1180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Arc 41">
                <a:extLst>
                  <a:ext uri="{FF2B5EF4-FFF2-40B4-BE49-F238E27FC236}">
                    <a16:creationId xmlns:a16="http://schemas.microsoft.com/office/drawing/2014/main" id="{039DD3D5-D494-AACA-4839-4395CE1BDD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1" y="1336"/>
                <a:ext cx="79" cy="144"/>
              </a:xfrm>
              <a:custGeom>
                <a:avLst/>
                <a:gdLst>
                  <a:gd name="T0" fmla="*/ 0 w 21873"/>
                  <a:gd name="T1" fmla="*/ 0 h 21600"/>
                  <a:gd name="T2" fmla="*/ 79 w 21873"/>
                  <a:gd name="T3" fmla="*/ 143 h 21600"/>
                  <a:gd name="T4" fmla="*/ 1 w 21873"/>
                  <a:gd name="T5" fmla="*/ 144 h 21600"/>
                  <a:gd name="T6" fmla="*/ 0 60000 65536"/>
                  <a:gd name="T7" fmla="*/ 0 60000 65536"/>
                  <a:gd name="T8" fmla="*/ 0 60000 65536"/>
                  <a:gd name="T9" fmla="*/ 0 w 21873"/>
                  <a:gd name="T10" fmla="*/ 0 h 21600"/>
                  <a:gd name="T11" fmla="*/ 21873 w 2187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73" h="21600" fill="none" extrusionOk="0">
                    <a:moveTo>
                      <a:pt x="-1" y="1"/>
                    </a:moveTo>
                    <a:cubicBezTo>
                      <a:pt x="91" y="0"/>
                      <a:pt x="182" y="0"/>
                      <a:pt x="274" y="0"/>
                    </a:cubicBezTo>
                    <a:cubicBezTo>
                      <a:pt x="12143" y="0"/>
                      <a:pt x="21789" y="9577"/>
                      <a:pt x="21873" y="21446"/>
                    </a:cubicBezTo>
                  </a:path>
                  <a:path w="21873" h="21600" stroke="0" extrusionOk="0">
                    <a:moveTo>
                      <a:pt x="-1" y="1"/>
                    </a:moveTo>
                    <a:cubicBezTo>
                      <a:pt x="91" y="0"/>
                      <a:pt x="182" y="0"/>
                      <a:pt x="274" y="0"/>
                    </a:cubicBezTo>
                    <a:cubicBezTo>
                      <a:pt x="12143" y="0"/>
                      <a:pt x="21789" y="9577"/>
                      <a:pt x="21873" y="21446"/>
                    </a:cubicBezTo>
                    <a:lnTo>
                      <a:pt x="274" y="2160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Arc 42">
                <a:extLst>
                  <a:ext uri="{FF2B5EF4-FFF2-40B4-BE49-F238E27FC236}">
                    <a16:creationId xmlns:a16="http://schemas.microsoft.com/office/drawing/2014/main" id="{F7ABFB8D-F117-4898-AB44-09ED9A5A02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2" y="1471"/>
                <a:ext cx="71" cy="152"/>
              </a:xfrm>
              <a:custGeom>
                <a:avLst/>
                <a:gdLst>
                  <a:gd name="T0" fmla="*/ 70 w 21600"/>
                  <a:gd name="T1" fmla="*/ 152 h 21738"/>
                  <a:gd name="T2" fmla="*/ 0 w 21600"/>
                  <a:gd name="T3" fmla="*/ 0 h 21738"/>
                  <a:gd name="T4" fmla="*/ 71 w 21600"/>
                  <a:gd name="T5" fmla="*/ 1 h 2173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738"/>
                  <a:gd name="T11" fmla="*/ 21600 w 21600"/>
                  <a:gd name="T12" fmla="*/ 21738 h 217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738" fill="none" extrusionOk="0">
                    <a:moveTo>
                      <a:pt x="21288" y="21738"/>
                    </a:moveTo>
                    <a:cubicBezTo>
                      <a:pt x="9482" y="21568"/>
                      <a:pt x="0" y="11949"/>
                      <a:pt x="0" y="141"/>
                    </a:cubicBezTo>
                    <a:cubicBezTo>
                      <a:pt x="0" y="93"/>
                      <a:pt x="0" y="46"/>
                      <a:pt x="0" y="-1"/>
                    </a:cubicBezTo>
                  </a:path>
                  <a:path w="21600" h="21738" stroke="0" extrusionOk="0">
                    <a:moveTo>
                      <a:pt x="21288" y="21738"/>
                    </a:moveTo>
                    <a:cubicBezTo>
                      <a:pt x="9482" y="21568"/>
                      <a:pt x="0" y="11949"/>
                      <a:pt x="0" y="141"/>
                    </a:cubicBezTo>
                    <a:cubicBezTo>
                      <a:pt x="0" y="93"/>
                      <a:pt x="0" y="46"/>
                      <a:pt x="0" y="-1"/>
                    </a:cubicBezTo>
                    <a:lnTo>
                      <a:pt x="21600" y="141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Arc 43">
                <a:extLst>
                  <a:ext uri="{FF2B5EF4-FFF2-40B4-BE49-F238E27FC236}">
                    <a16:creationId xmlns:a16="http://schemas.microsoft.com/office/drawing/2014/main" id="{D94762E8-13A3-F8FC-7CB3-BC0BDEB338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" y="1616"/>
                <a:ext cx="83" cy="144"/>
              </a:xfrm>
              <a:custGeom>
                <a:avLst/>
                <a:gdLst>
                  <a:gd name="T0" fmla="*/ 0 w 21599"/>
                  <a:gd name="T1" fmla="*/ 0 h 21600"/>
                  <a:gd name="T2" fmla="*/ 83 w 21599"/>
                  <a:gd name="T3" fmla="*/ 143 h 21600"/>
                  <a:gd name="T4" fmla="*/ 0 w 21599"/>
                  <a:gd name="T5" fmla="*/ 144 h 21600"/>
                  <a:gd name="T6" fmla="*/ 0 60000 65536"/>
                  <a:gd name="T7" fmla="*/ 0 60000 65536"/>
                  <a:gd name="T8" fmla="*/ 0 60000 65536"/>
                  <a:gd name="T9" fmla="*/ 0 w 21599"/>
                  <a:gd name="T10" fmla="*/ 0 h 21600"/>
                  <a:gd name="T11" fmla="*/ 21599 w 2159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9" h="21600" fill="none" extrusionOk="0">
                    <a:moveTo>
                      <a:pt x="0" y="0"/>
                    </a:moveTo>
                    <a:cubicBezTo>
                      <a:pt x="11870" y="0"/>
                      <a:pt x="21517" y="9579"/>
                      <a:pt x="21599" y="21449"/>
                    </a:cubicBezTo>
                  </a:path>
                  <a:path w="21599" h="21600" stroke="0" extrusionOk="0">
                    <a:moveTo>
                      <a:pt x="0" y="0"/>
                    </a:moveTo>
                    <a:cubicBezTo>
                      <a:pt x="11870" y="0"/>
                      <a:pt x="21517" y="9579"/>
                      <a:pt x="21599" y="2144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6" name="Arc 44">
              <a:extLst>
                <a:ext uri="{FF2B5EF4-FFF2-40B4-BE49-F238E27FC236}">
                  <a16:creationId xmlns:a16="http://schemas.microsoft.com/office/drawing/2014/main" id="{AB7C4ECD-1E3E-38B1-0E47-C0CC4FC51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5" y="1779"/>
              <a:ext cx="40" cy="62"/>
            </a:xfrm>
            <a:custGeom>
              <a:avLst/>
              <a:gdLst>
                <a:gd name="T0" fmla="*/ 0 w 12892"/>
                <a:gd name="T1" fmla="*/ 8 h 21600"/>
                <a:gd name="T2" fmla="*/ 40 w 12892"/>
                <a:gd name="T3" fmla="*/ 0 h 21600"/>
                <a:gd name="T4" fmla="*/ 33 w 12892"/>
                <a:gd name="T5" fmla="*/ 62 h 21600"/>
                <a:gd name="T6" fmla="*/ 0 60000 65536"/>
                <a:gd name="T7" fmla="*/ 0 60000 65536"/>
                <a:gd name="T8" fmla="*/ 0 60000 65536"/>
                <a:gd name="T9" fmla="*/ 0 w 12892"/>
                <a:gd name="T10" fmla="*/ 0 h 21600"/>
                <a:gd name="T11" fmla="*/ 12892 w 128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892" h="21600" fill="none" extrusionOk="0">
                  <a:moveTo>
                    <a:pt x="-1" y="2777"/>
                  </a:moveTo>
                  <a:cubicBezTo>
                    <a:pt x="3234" y="956"/>
                    <a:pt x="6883" y="0"/>
                    <a:pt x="10595" y="0"/>
                  </a:cubicBezTo>
                  <a:cubicBezTo>
                    <a:pt x="11362" y="0"/>
                    <a:pt x="12129" y="40"/>
                    <a:pt x="12892" y="122"/>
                  </a:cubicBezTo>
                </a:path>
                <a:path w="12892" h="21600" stroke="0" extrusionOk="0">
                  <a:moveTo>
                    <a:pt x="-1" y="2777"/>
                  </a:moveTo>
                  <a:cubicBezTo>
                    <a:pt x="3234" y="956"/>
                    <a:pt x="6883" y="0"/>
                    <a:pt x="10595" y="0"/>
                  </a:cubicBezTo>
                  <a:cubicBezTo>
                    <a:pt x="11362" y="0"/>
                    <a:pt x="12129" y="40"/>
                    <a:pt x="12892" y="122"/>
                  </a:cubicBezTo>
                  <a:lnTo>
                    <a:pt x="10595" y="2160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Line 45">
              <a:extLst>
                <a:ext uri="{FF2B5EF4-FFF2-40B4-BE49-F238E27FC236}">
                  <a16:creationId xmlns:a16="http://schemas.microsoft.com/office/drawing/2014/main" id="{39EFD1AD-95A6-80BB-16E7-1205CE4B68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3" y="1756"/>
              <a:ext cx="8" cy="23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1F929C1-C1CC-E64F-BF38-BE87861B65A1}"/>
              </a:ext>
            </a:extLst>
          </p:cNvPr>
          <p:cNvSpPr txBox="1"/>
          <p:nvPr/>
        </p:nvSpPr>
        <p:spPr>
          <a:xfrm>
            <a:off x="507018" y="5187334"/>
            <a:ext cx="5097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• High efficiency </a:t>
            </a:r>
            <a:r>
              <a:rPr lang="en-US" sz="20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  <a:sym typeface="Symbol" pitchFamily="2" charset="2"/>
              </a:rPr>
              <a:t></a:t>
            </a:r>
            <a:r>
              <a:rPr lang="en-US" sz="20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  <a:sym typeface="Symbol" pitchFamily="2" charset="2"/>
              </a:rPr>
              <a:t> Thick, large gap absorber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• Fast tunneling </a:t>
            </a:r>
            <a:r>
              <a:rPr lang="en-US" sz="20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  <a:sym typeface="Symbol" pitchFamily="2" charset="2"/>
              </a:rPr>
              <a:t></a:t>
            </a:r>
            <a:r>
              <a:rPr lang="en-US" sz="20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  <a:sym typeface="Symbol" pitchFamily="2" charset="2"/>
              </a:rPr>
              <a:t> Thin, small gap trap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4B1EBE1-668E-0C17-0A5E-53DFE7976F78}"/>
              </a:ext>
            </a:extLst>
          </p:cNvPr>
          <p:cNvSpPr txBox="1"/>
          <p:nvPr/>
        </p:nvSpPr>
        <p:spPr>
          <a:xfrm>
            <a:off x="1662014" y="1016441"/>
            <a:ext cx="2919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STJ Cross Section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60C6FB-A8EA-E8C9-5A2A-213B63799922}"/>
              </a:ext>
            </a:extLst>
          </p:cNvPr>
          <p:cNvSpPr txBox="1"/>
          <p:nvPr/>
        </p:nvSpPr>
        <p:spPr>
          <a:xfrm>
            <a:off x="1097380" y="1770661"/>
            <a:ext cx="1828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Photon or 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38358EE-7503-253C-A822-B53C04B6A36E}"/>
              </a:ext>
            </a:extLst>
          </p:cNvPr>
          <p:cNvSpPr txBox="1"/>
          <p:nvPr/>
        </p:nvSpPr>
        <p:spPr>
          <a:xfrm>
            <a:off x="1113222" y="3079177"/>
            <a:ext cx="893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6E6D474-26F0-3D11-37BD-A54CBF7A75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1768" y="1388049"/>
            <a:ext cx="1529824" cy="154219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49715DA3-27C8-E3DF-C6BD-690686C0F7E7}"/>
              </a:ext>
            </a:extLst>
          </p:cNvPr>
          <p:cNvSpPr txBox="1"/>
          <p:nvPr/>
        </p:nvSpPr>
        <p:spPr>
          <a:xfrm>
            <a:off x="5374915" y="1394231"/>
            <a:ext cx="1034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Nb-STJ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21E8958-08FF-D86C-2F69-D83B196A1F11}"/>
              </a:ext>
            </a:extLst>
          </p:cNvPr>
          <p:cNvSpPr txBox="1"/>
          <p:nvPr/>
        </p:nvSpPr>
        <p:spPr>
          <a:xfrm>
            <a:off x="2532185" y="6288971"/>
            <a:ext cx="7540283" cy="40011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Possible reasons to develop Nb-STJs: 1) Yet another material.  2) Speed. </a:t>
            </a:r>
          </a:p>
        </p:txBody>
      </p:sp>
    </p:spTree>
    <p:extLst>
      <p:ext uri="{BB962C8B-B14F-4D97-AF65-F5344CB8AC3E}">
        <p14:creationId xmlns:p14="http://schemas.microsoft.com/office/powerpoint/2010/main" val="2997457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5B0A5-24D9-57CC-3126-B58EB9BC8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9CDCC7-3603-D022-04B9-3B551CB23C32}"/>
              </a:ext>
            </a:extLst>
          </p:cNvPr>
          <p:cNvSpPr txBox="1"/>
          <p:nvPr/>
        </p:nvSpPr>
        <p:spPr>
          <a:xfrm>
            <a:off x="882869" y="199697"/>
            <a:ext cx="10426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The Third Option: Nb-Based STJs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7BDB6B-0657-51A4-17C6-5AB761C11538}"/>
              </a:ext>
            </a:extLst>
          </p:cNvPr>
          <p:cNvSpPr txBox="1"/>
          <p:nvPr/>
        </p:nvSpPr>
        <p:spPr>
          <a:xfrm>
            <a:off x="2532185" y="6288971"/>
            <a:ext cx="7540283" cy="40011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Possible reasons to develop Nb-STJs: 1) Yet another material.  2) Speed. 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9C918C1E-3C38-8E3F-7F37-09D5F71F6D4F}"/>
              </a:ext>
            </a:extLst>
          </p:cNvPr>
          <p:cNvSpPr>
            <a:spLocks/>
          </p:cNvSpPr>
          <p:nvPr/>
        </p:nvSpPr>
        <p:spPr bwMode="auto">
          <a:xfrm>
            <a:off x="1097380" y="3171541"/>
            <a:ext cx="1839912" cy="473075"/>
          </a:xfrm>
          <a:custGeom>
            <a:avLst/>
            <a:gdLst>
              <a:gd name="T0" fmla="*/ 985837 w 1159"/>
              <a:gd name="T1" fmla="*/ 473075 h 288"/>
              <a:gd name="T2" fmla="*/ 985837 w 1159"/>
              <a:gd name="T3" fmla="*/ 64062 h 288"/>
              <a:gd name="T4" fmla="*/ 1839912 w 1159"/>
              <a:gd name="T5" fmla="*/ 64062 h 288"/>
              <a:gd name="T6" fmla="*/ 1839912 w 1159"/>
              <a:gd name="T7" fmla="*/ 0 h 288"/>
              <a:gd name="T8" fmla="*/ 906462 w 1159"/>
              <a:gd name="T9" fmla="*/ 0 h 288"/>
              <a:gd name="T10" fmla="*/ 906462 w 1159"/>
              <a:gd name="T11" fmla="*/ 409013 h 288"/>
              <a:gd name="T12" fmla="*/ 0 w 1159"/>
              <a:gd name="T13" fmla="*/ 409013 h 288"/>
              <a:gd name="T14" fmla="*/ 0 w 1159"/>
              <a:gd name="T15" fmla="*/ 473075 h 288"/>
              <a:gd name="T16" fmla="*/ 985837 w 1159"/>
              <a:gd name="T17" fmla="*/ 473075 h 2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59"/>
              <a:gd name="T28" fmla="*/ 0 h 288"/>
              <a:gd name="T29" fmla="*/ 1159 w 1159"/>
              <a:gd name="T30" fmla="*/ 288 h 2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59" h="288">
                <a:moveTo>
                  <a:pt x="621" y="288"/>
                </a:moveTo>
                <a:lnTo>
                  <a:pt x="621" y="39"/>
                </a:lnTo>
                <a:lnTo>
                  <a:pt x="1159" y="39"/>
                </a:lnTo>
                <a:lnTo>
                  <a:pt x="1159" y="0"/>
                </a:lnTo>
                <a:lnTo>
                  <a:pt x="571" y="0"/>
                </a:lnTo>
                <a:lnTo>
                  <a:pt x="571" y="249"/>
                </a:lnTo>
                <a:lnTo>
                  <a:pt x="0" y="249"/>
                </a:lnTo>
                <a:lnTo>
                  <a:pt x="0" y="288"/>
                </a:lnTo>
                <a:lnTo>
                  <a:pt x="621" y="288"/>
                </a:lnTo>
                <a:close/>
              </a:path>
            </a:pathLst>
          </a:custGeom>
          <a:solidFill>
            <a:schemeClr val="tx1"/>
          </a:solidFill>
          <a:ln w="12700">
            <a:solidFill>
              <a:srgbClr val="BBBBB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A03939B2-D91E-C500-51F4-6B518D698F91}"/>
              </a:ext>
            </a:extLst>
          </p:cNvPr>
          <p:cNvSpPr>
            <a:spLocks/>
          </p:cNvSpPr>
          <p:nvPr/>
        </p:nvSpPr>
        <p:spPr bwMode="auto">
          <a:xfrm>
            <a:off x="3384967" y="2623853"/>
            <a:ext cx="1182688" cy="919163"/>
          </a:xfrm>
          <a:custGeom>
            <a:avLst/>
            <a:gdLst>
              <a:gd name="T0" fmla="*/ 0 w 754"/>
              <a:gd name="T1" fmla="*/ 892901 h 560"/>
              <a:gd name="T2" fmla="*/ 0 w 754"/>
              <a:gd name="T3" fmla="*/ 0 h 560"/>
              <a:gd name="T4" fmla="*/ 585070 w 754"/>
              <a:gd name="T5" fmla="*/ 0 h 560"/>
              <a:gd name="T6" fmla="*/ 804667 w 754"/>
              <a:gd name="T7" fmla="*/ 548215 h 560"/>
              <a:gd name="T8" fmla="*/ 1182688 w 754"/>
              <a:gd name="T9" fmla="*/ 548215 h 560"/>
              <a:gd name="T10" fmla="*/ 1182688 w 754"/>
              <a:gd name="T11" fmla="*/ 919163 h 560"/>
              <a:gd name="T12" fmla="*/ 727808 w 754"/>
              <a:gd name="T13" fmla="*/ 919163 h 560"/>
              <a:gd name="T14" fmla="*/ 506642 w 754"/>
              <a:gd name="T15" fmla="*/ 306935 h 560"/>
              <a:gd name="T16" fmla="*/ 130190 w 754"/>
              <a:gd name="T17" fmla="*/ 306935 h 560"/>
              <a:gd name="T18" fmla="*/ 130190 w 754"/>
              <a:gd name="T19" fmla="*/ 892901 h 560"/>
              <a:gd name="T20" fmla="*/ 0 w 754"/>
              <a:gd name="T21" fmla="*/ 892901 h 5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54"/>
              <a:gd name="T34" fmla="*/ 0 h 560"/>
              <a:gd name="T35" fmla="*/ 754 w 754"/>
              <a:gd name="T36" fmla="*/ 560 h 5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54" h="560">
                <a:moveTo>
                  <a:pt x="0" y="544"/>
                </a:moveTo>
                <a:lnTo>
                  <a:pt x="0" y="0"/>
                </a:lnTo>
                <a:lnTo>
                  <a:pt x="373" y="0"/>
                </a:lnTo>
                <a:lnTo>
                  <a:pt x="513" y="334"/>
                </a:lnTo>
                <a:lnTo>
                  <a:pt x="754" y="334"/>
                </a:lnTo>
                <a:lnTo>
                  <a:pt x="754" y="560"/>
                </a:lnTo>
                <a:lnTo>
                  <a:pt x="464" y="560"/>
                </a:lnTo>
                <a:lnTo>
                  <a:pt x="323" y="187"/>
                </a:lnTo>
                <a:lnTo>
                  <a:pt x="83" y="187"/>
                </a:lnTo>
                <a:lnTo>
                  <a:pt x="83" y="544"/>
                </a:lnTo>
                <a:lnTo>
                  <a:pt x="0" y="544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671037EF-04FB-859A-3BD6-240A9C0B9C4E}"/>
              </a:ext>
            </a:extLst>
          </p:cNvPr>
          <p:cNvSpPr>
            <a:spLocks/>
          </p:cNvSpPr>
          <p:nvPr/>
        </p:nvSpPr>
        <p:spPr bwMode="auto">
          <a:xfrm>
            <a:off x="3529430" y="2930241"/>
            <a:ext cx="1038225" cy="969962"/>
          </a:xfrm>
          <a:custGeom>
            <a:avLst/>
            <a:gdLst>
              <a:gd name="T0" fmla="*/ 144463 w 654"/>
              <a:gd name="T1" fmla="*/ 969962 h 590"/>
              <a:gd name="T2" fmla="*/ 144463 w 654"/>
              <a:gd name="T3" fmla="*/ 522793 h 590"/>
              <a:gd name="T4" fmla="*/ 0 w 654"/>
              <a:gd name="T5" fmla="*/ 522793 h 590"/>
              <a:gd name="T6" fmla="*/ 0 w 654"/>
              <a:gd name="T7" fmla="*/ 0 h 590"/>
              <a:gd name="T8" fmla="*/ 368300 w 654"/>
              <a:gd name="T9" fmla="*/ 0 h 590"/>
              <a:gd name="T10" fmla="*/ 592138 w 654"/>
              <a:gd name="T11" fmla="*/ 535945 h 590"/>
              <a:gd name="T12" fmla="*/ 1038225 w 654"/>
              <a:gd name="T13" fmla="*/ 535945 h 590"/>
              <a:gd name="T14" fmla="*/ 1038225 w 654"/>
              <a:gd name="T15" fmla="*/ 969962 h 590"/>
              <a:gd name="T16" fmla="*/ 144463 w 654"/>
              <a:gd name="T17" fmla="*/ 969962 h 5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54"/>
              <a:gd name="T28" fmla="*/ 0 h 590"/>
              <a:gd name="T29" fmla="*/ 654 w 654"/>
              <a:gd name="T30" fmla="*/ 590 h 59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54" h="590">
                <a:moveTo>
                  <a:pt x="91" y="590"/>
                </a:moveTo>
                <a:lnTo>
                  <a:pt x="91" y="318"/>
                </a:lnTo>
                <a:lnTo>
                  <a:pt x="0" y="318"/>
                </a:lnTo>
                <a:lnTo>
                  <a:pt x="0" y="0"/>
                </a:lnTo>
                <a:lnTo>
                  <a:pt x="232" y="0"/>
                </a:lnTo>
                <a:lnTo>
                  <a:pt x="373" y="326"/>
                </a:lnTo>
                <a:lnTo>
                  <a:pt x="654" y="326"/>
                </a:lnTo>
                <a:lnTo>
                  <a:pt x="654" y="590"/>
                </a:lnTo>
                <a:lnTo>
                  <a:pt x="91" y="59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9172C2BD-4F82-28F7-09CD-2515E9F09F89}"/>
              </a:ext>
            </a:extLst>
          </p:cNvPr>
          <p:cNvSpPr>
            <a:spLocks/>
          </p:cNvSpPr>
          <p:nvPr/>
        </p:nvSpPr>
        <p:spPr bwMode="auto">
          <a:xfrm>
            <a:off x="3529430" y="2930241"/>
            <a:ext cx="1038225" cy="969962"/>
          </a:xfrm>
          <a:custGeom>
            <a:avLst/>
            <a:gdLst>
              <a:gd name="T0" fmla="*/ 144463 w 654"/>
              <a:gd name="T1" fmla="*/ 969962 h 590"/>
              <a:gd name="T2" fmla="*/ 144463 w 654"/>
              <a:gd name="T3" fmla="*/ 522793 h 590"/>
              <a:gd name="T4" fmla="*/ 0 w 654"/>
              <a:gd name="T5" fmla="*/ 522793 h 590"/>
              <a:gd name="T6" fmla="*/ 0 w 654"/>
              <a:gd name="T7" fmla="*/ 0 h 590"/>
              <a:gd name="T8" fmla="*/ 368300 w 654"/>
              <a:gd name="T9" fmla="*/ 0 h 590"/>
              <a:gd name="T10" fmla="*/ 592138 w 654"/>
              <a:gd name="T11" fmla="*/ 535945 h 590"/>
              <a:gd name="T12" fmla="*/ 1038225 w 654"/>
              <a:gd name="T13" fmla="*/ 535945 h 590"/>
              <a:gd name="T14" fmla="*/ 1038225 w 654"/>
              <a:gd name="T15" fmla="*/ 969962 h 5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54"/>
              <a:gd name="T25" fmla="*/ 0 h 590"/>
              <a:gd name="T26" fmla="*/ 654 w 654"/>
              <a:gd name="T27" fmla="*/ 590 h 5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54" h="590">
                <a:moveTo>
                  <a:pt x="91" y="590"/>
                </a:moveTo>
                <a:lnTo>
                  <a:pt x="91" y="318"/>
                </a:lnTo>
                <a:lnTo>
                  <a:pt x="0" y="318"/>
                </a:lnTo>
                <a:lnTo>
                  <a:pt x="0" y="0"/>
                </a:lnTo>
                <a:lnTo>
                  <a:pt x="232" y="0"/>
                </a:lnTo>
                <a:lnTo>
                  <a:pt x="373" y="326"/>
                </a:lnTo>
                <a:lnTo>
                  <a:pt x="654" y="326"/>
                </a:lnTo>
                <a:lnTo>
                  <a:pt x="654" y="590"/>
                </a:lnTo>
              </a:path>
            </a:pathLst>
          </a:custGeom>
          <a:noFill/>
          <a:ln w="12700">
            <a:solidFill>
              <a:srgbClr val="BBBBB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BFD141AC-6A4D-2039-81E4-1FF07D4E0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517" y="3171541"/>
            <a:ext cx="1655763" cy="20637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ECB7D629-293E-FBB9-F25F-492A5181A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517" y="3517616"/>
            <a:ext cx="1655763" cy="14128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9325F9AF-733C-50D6-0FCA-0F25F6CF8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581" y="3347715"/>
            <a:ext cx="1655763" cy="16986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1C479CB-7424-7369-8954-18DB014653C2}"/>
              </a:ext>
            </a:extLst>
          </p:cNvPr>
          <p:cNvGrpSpPr/>
          <p:nvPr/>
        </p:nvGrpSpPr>
        <p:grpSpPr>
          <a:xfrm>
            <a:off x="1762590" y="3237657"/>
            <a:ext cx="604837" cy="230188"/>
            <a:chOff x="2169803" y="3620293"/>
            <a:chExt cx="604837" cy="230188"/>
          </a:xfrm>
        </p:grpSpPr>
        <p:sp>
          <p:nvSpPr>
            <p:cNvPr id="32" name="Arc 13">
              <a:extLst>
                <a:ext uri="{FF2B5EF4-FFF2-40B4-BE49-F238E27FC236}">
                  <a16:creationId xmlns:a16="http://schemas.microsoft.com/office/drawing/2014/main" id="{1EC46704-565C-BBE4-0EAB-AB9EE5D01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478" y="3750468"/>
              <a:ext cx="157162" cy="100013"/>
            </a:xfrm>
            <a:custGeom>
              <a:avLst/>
              <a:gdLst>
                <a:gd name="T0" fmla="*/ 0 w 21595"/>
                <a:gd name="T1" fmla="*/ 685600 h 14135"/>
                <a:gd name="T2" fmla="*/ 278758 w 21595"/>
                <a:gd name="T3" fmla="*/ 0 h 14135"/>
                <a:gd name="T4" fmla="*/ 1143786 w 21595"/>
                <a:gd name="T5" fmla="*/ 708872 h 14135"/>
                <a:gd name="T6" fmla="*/ 0 60000 65536"/>
                <a:gd name="T7" fmla="*/ 0 60000 65536"/>
                <a:gd name="T8" fmla="*/ 0 60000 65536"/>
                <a:gd name="T9" fmla="*/ 0 w 21595"/>
                <a:gd name="T10" fmla="*/ 0 h 14135"/>
                <a:gd name="T11" fmla="*/ 21595 w 21595"/>
                <a:gd name="T12" fmla="*/ 14135 h 141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5" h="14135" fill="none" extrusionOk="0">
                  <a:moveTo>
                    <a:pt x="-1" y="13670"/>
                  </a:moveTo>
                  <a:cubicBezTo>
                    <a:pt x="108" y="8639"/>
                    <a:pt x="1969" y="3804"/>
                    <a:pt x="5262" y="-1"/>
                  </a:cubicBezTo>
                </a:path>
                <a:path w="21595" h="14135" stroke="0" extrusionOk="0">
                  <a:moveTo>
                    <a:pt x="-1" y="13670"/>
                  </a:moveTo>
                  <a:cubicBezTo>
                    <a:pt x="108" y="8639"/>
                    <a:pt x="1969" y="3804"/>
                    <a:pt x="5262" y="-1"/>
                  </a:cubicBezTo>
                  <a:lnTo>
                    <a:pt x="21595" y="14135"/>
                  </a:lnTo>
                  <a:lnTo>
                    <a:pt x="-1" y="136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Line 14">
              <a:extLst>
                <a:ext uri="{FF2B5EF4-FFF2-40B4-BE49-F238E27FC236}">
                  <a16:creationId xmlns:a16="http://schemas.microsoft.com/office/drawing/2014/main" id="{15056B06-675A-3BAC-D6D1-D082CC0BE9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69803" y="3620293"/>
              <a:ext cx="460375" cy="177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" name="Line 20">
            <a:extLst>
              <a:ext uri="{FF2B5EF4-FFF2-40B4-BE49-F238E27FC236}">
                <a16:creationId xmlns:a16="http://schemas.microsoft.com/office/drawing/2014/main" id="{9FE96DC1-6BDC-E65D-E671-BB1BF8D88BA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7281" y="3506465"/>
            <a:ext cx="1643063" cy="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24">
            <a:extLst>
              <a:ext uri="{FF2B5EF4-FFF2-40B4-BE49-F238E27FC236}">
                <a16:creationId xmlns:a16="http://schemas.microsoft.com/office/drawing/2014/main" id="{F7E54E1D-4FCC-8E6B-BF57-13D367954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0169" y="3127672"/>
            <a:ext cx="11866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Nb Absorber</a:t>
            </a:r>
          </a:p>
        </p:txBody>
      </p:sp>
      <p:sp>
        <p:nvSpPr>
          <p:cNvPr id="15" name="Rectangle 26">
            <a:extLst>
              <a:ext uri="{FF2B5EF4-FFF2-40B4-BE49-F238E27FC236}">
                <a16:creationId xmlns:a16="http://schemas.microsoft.com/office/drawing/2014/main" id="{83D45C5B-7387-BB48-EEC9-A25CE5FA6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2155" y="4295491"/>
            <a:ext cx="893762" cy="179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6D989498-9C6E-356E-A281-972E08E2F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380" y="3644616"/>
            <a:ext cx="2628900" cy="26828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B2E021-4061-1B6B-28E5-C3C892E838B0}"/>
              </a:ext>
            </a:extLst>
          </p:cNvPr>
          <p:cNvSpPr/>
          <p:nvPr/>
        </p:nvSpPr>
        <p:spPr bwMode="auto">
          <a:xfrm>
            <a:off x="1097380" y="3920320"/>
            <a:ext cx="3484562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5DA2CDD6-7C3C-46B2-1F95-7A57E1D49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1045" y="4014503"/>
            <a:ext cx="10978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Substrate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203CE88F-BD63-38B2-79CA-975BA7593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4409" y="3650963"/>
            <a:ext cx="2709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Nb</a:t>
            </a:r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F44DBA3C-0D08-622A-AB1E-D440FF17A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888" y="3293778"/>
            <a:ext cx="1859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E1EB57D4-7EE5-3A27-34A6-73EDA519A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3500" y="3446178"/>
            <a:ext cx="2127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6A10C17-F730-6D35-FA1C-A1FC790C19F7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25026" y="3117091"/>
            <a:ext cx="209550" cy="3810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38">
            <a:extLst>
              <a:ext uri="{FF2B5EF4-FFF2-40B4-BE49-F238E27FC236}">
                <a16:creationId xmlns:a16="http://schemas.microsoft.com/office/drawing/2014/main" id="{E27CC3DE-C8E6-0494-2960-8D1E003978DB}"/>
              </a:ext>
            </a:extLst>
          </p:cNvPr>
          <p:cNvGrpSpPr>
            <a:grpSpLocks/>
          </p:cNvGrpSpPr>
          <p:nvPr/>
        </p:nvGrpSpPr>
        <p:grpSpPr bwMode="auto">
          <a:xfrm>
            <a:off x="1859380" y="2125378"/>
            <a:ext cx="498475" cy="1060450"/>
            <a:chOff x="881" y="1196"/>
            <a:chExt cx="314" cy="645"/>
          </a:xfrm>
          <a:noFill/>
        </p:grpSpPr>
        <p:grpSp>
          <p:nvGrpSpPr>
            <p:cNvPr id="25" name="Group 39">
              <a:extLst>
                <a:ext uri="{FF2B5EF4-FFF2-40B4-BE49-F238E27FC236}">
                  <a16:creationId xmlns:a16="http://schemas.microsoft.com/office/drawing/2014/main" id="{5081859F-7922-B599-35DA-BD427C4447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1" y="1196"/>
              <a:ext cx="290" cy="564"/>
              <a:chOff x="881" y="1196"/>
              <a:chExt cx="290" cy="564"/>
            </a:xfrm>
            <a:grpFill/>
          </p:grpSpPr>
          <p:sp>
            <p:nvSpPr>
              <p:cNvPr id="28" name="Arc 40">
                <a:extLst>
                  <a:ext uri="{FF2B5EF4-FFF2-40B4-BE49-F238E27FC236}">
                    <a16:creationId xmlns:a16="http://schemas.microsoft.com/office/drawing/2014/main" id="{0F12DD50-BBBB-6962-5E37-928DB53F52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" y="1196"/>
                <a:ext cx="71" cy="148"/>
              </a:xfrm>
              <a:custGeom>
                <a:avLst/>
                <a:gdLst>
                  <a:gd name="T0" fmla="*/ 70 w 21600"/>
                  <a:gd name="T1" fmla="*/ 148 h 21597"/>
                  <a:gd name="T2" fmla="*/ 0 w 21600"/>
                  <a:gd name="T3" fmla="*/ 0 h 21597"/>
                  <a:gd name="T4" fmla="*/ 71 w 21600"/>
                  <a:gd name="T5" fmla="*/ 0 h 2159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7"/>
                  <a:gd name="T11" fmla="*/ 21600 w 21600"/>
                  <a:gd name="T12" fmla="*/ 21597 h 215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7" fill="none" extrusionOk="0">
                    <a:moveTo>
                      <a:pt x="21291" y="21597"/>
                    </a:moveTo>
                    <a:cubicBezTo>
                      <a:pt x="9483" y="21429"/>
                      <a:pt x="0" y="11809"/>
                      <a:pt x="0" y="0"/>
                    </a:cubicBezTo>
                  </a:path>
                  <a:path w="21600" h="21597" stroke="0" extrusionOk="0">
                    <a:moveTo>
                      <a:pt x="21291" y="21597"/>
                    </a:moveTo>
                    <a:cubicBezTo>
                      <a:pt x="9483" y="21429"/>
                      <a:pt x="0" y="1180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Arc 41">
                <a:extLst>
                  <a:ext uri="{FF2B5EF4-FFF2-40B4-BE49-F238E27FC236}">
                    <a16:creationId xmlns:a16="http://schemas.microsoft.com/office/drawing/2014/main" id="{84F2BDDB-8AC5-08DC-4FDD-2C442B081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1" y="1336"/>
                <a:ext cx="79" cy="144"/>
              </a:xfrm>
              <a:custGeom>
                <a:avLst/>
                <a:gdLst>
                  <a:gd name="T0" fmla="*/ 0 w 21873"/>
                  <a:gd name="T1" fmla="*/ 0 h 21600"/>
                  <a:gd name="T2" fmla="*/ 79 w 21873"/>
                  <a:gd name="T3" fmla="*/ 143 h 21600"/>
                  <a:gd name="T4" fmla="*/ 1 w 21873"/>
                  <a:gd name="T5" fmla="*/ 144 h 21600"/>
                  <a:gd name="T6" fmla="*/ 0 60000 65536"/>
                  <a:gd name="T7" fmla="*/ 0 60000 65536"/>
                  <a:gd name="T8" fmla="*/ 0 60000 65536"/>
                  <a:gd name="T9" fmla="*/ 0 w 21873"/>
                  <a:gd name="T10" fmla="*/ 0 h 21600"/>
                  <a:gd name="T11" fmla="*/ 21873 w 2187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73" h="21600" fill="none" extrusionOk="0">
                    <a:moveTo>
                      <a:pt x="-1" y="1"/>
                    </a:moveTo>
                    <a:cubicBezTo>
                      <a:pt x="91" y="0"/>
                      <a:pt x="182" y="0"/>
                      <a:pt x="274" y="0"/>
                    </a:cubicBezTo>
                    <a:cubicBezTo>
                      <a:pt x="12143" y="0"/>
                      <a:pt x="21789" y="9577"/>
                      <a:pt x="21873" y="21446"/>
                    </a:cubicBezTo>
                  </a:path>
                  <a:path w="21873" h="21600" stroke="0" extrusionOk="0">
                    <a:moveTo>
                      <a:pt x="-1" y="1"/>
                    </a:moveTo>
                    <a:cubicBezTo>
                      <a:pt x="91" y="0"/>
                      <a:pt x="182" y="0"/>
                      <a:pt x="274" y="0"/>
                    </a:cubicBezTo>
                    <a:cubicBezTo>
                      <a:pt x="12143" y="0"/>
                      <a:pt x="21789" y="9577"/>
                      <a:pt x="21873" y="21446"/>
                    </a:cubicBezTo>
                    <a:lnTo>
                      <a:pt x="274" y="2160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Arc 42">
                <a:extLst>
                  <a:ext uri="{FF2B5EF4-FFF2-40B4-BE49-F238E27FC236}">
                    <a16:creationId xmlns:a16="http://schemas.microsoft.com/office/drawing/2014/main" id="{185C9244-66FD-BF95-CDBB-D8521A649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2" y="1471"/>
                <a:ext cx="71" cy="152"/>
              </a:xfrm>
              <a:custGeom>
                <a:avLst/>
                <a:gdLst>
                  <a:gd name="T0" fmla="*/ 70 w 21600"/>
                  <a:gd name="T1" fmla="*/ 152 h 21738"/>
                  <a:gd name="T2" fmla="*/ 0 w 21600"/>
                  <a:gd name="T3" fmla="*/ 0 h 21738"/>
                  <a:gd name="T4" fmla="*/ 71 w 21600"/>
                  <a:gd name="T5" fmla="*/ 1 h 2173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738"/>
                  <a:gd name="T11" fmla="*/ 21600 w 21600"/>
                  <a:gd name="T12" fmla="*/ 21738 h 217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738" fill="none" extrusionOk="0">
                    <a:moveTo>
                      <a:pt x="21288" y="21738"/>
                    </a:moveTo>
                    <a:cubicBezTo>
                      <a:pt x="9482" y="21568"/>
                      <a:pt x="0" y="11949"/>
                      <a:pt x="0" y="141"/>
                    </a:cubicBezTo>
                    <a:cubicBezTo>
                      <a:pt x="0" y="93"/>
                      <a:pt x="0" y="46"/>
                      <a:pt x="0" y="-1"/>
                    </a:cubicBezTo>
                  </a:path>
                  <a:path w="21600" h="21738" stroke="0" extrusionOk="0">
                    <a:moveTo>
                      <a:pt x="21288" y="21738"/>
                    </a:moveTo>
                    <a:cubicBezTo>
                      <a:pt x="9482" y="21568"/>
                      <a:pt x="0" y="11949"/>
                      <a:pt x="0" y="141"/>
                    </a:cubicBezTo>
                    <a:cubicBezTo>
                      <a:pt x="0" y="93"/>
                      <a:pt x="0" y="46"/>
                      <a:pt x="0" y="-1"/>
                    </a:cubicBezTo>
                    <a:lnTo>
                      <a:pt x="21600" y="141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Arc 43">
                <a:extLst>
                  <a:ext uri="{FF2B5EF4-FFF2-40B4-BE49-F238E27FC236}">
                    <a16:creationId xmlns:a16="http://schemas.microsoft.com/office/drawing/2014/main" id="{16329C31-CADD-C413-9E38-80AFD4610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" y="1616"/>
                <a:ext cx="83" cy="144"/>
              </a:xfrm>
              <a:custGeom>
                <a:avLst/>
                <a:gdLst>
                  <a:gd name="T0" fmla="*/ 0 w 21599"/>
                  <a:gd name="T1" fmla="*/ 0 h 21600"/>
                  <a:gd name="T2" fmla="*/ 83 w 21599"/>
                  <a:gd name="T3" fmla="*/ 143 h 21600"/>
                  <a:gd name="T4" fmla="*/ 0 w 21599"/>
                  <a:gd name="T5" fmla="*/ 144 h 21600"/>
                  <a:gd name="T6" fmla="*/ 0 60000 65536"/>
                  <a:gd name="T7" fmla="*/ 0 60000 65536"/>
                  <a:gd name="T8" fmla="*/ 0 60000 65536"/>
                  <a:gd name="T9" fmla="*/ 0 w 21599"/>
                  <a:gd name="T10" fmla="*/ 0 h 21600"/>
                  <a:gd name="T11" fmla="*/ 21599 w 2159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9" h="21600" fill="none" extrusionOk="0">
                    <a:moveTo>
                      <a:pt x="0" y="0"/>
                    </a:moveTo>
                    <a:cubicBezTo>
                      <a:pt x="11870" y="0"/>
                      <a:pt x="21517" y="9579"/>
                      <a:pt x="21599" y="21449"/>
                    </a:cubicBezTo>
                  </a:path>
                  <a:path w="21599" h="21600" stroke="0" extrusionOk="0">
                    <a:moveTo>
                      <a:pt x="0" y="0"/>
                    </a:moveTo>
                    <a:cubicBezTo>
                      <a:pt x="11870" y="0"/>
                      <a:pt x="21517" y="9579"/>
                      <a:pt x="21599" y="2144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6" name="Arc 44">
              <a:extLst>
                <a:ext uri="{FF2B5EF4-FFF2-40B4-BE49-F238E27FC236}">
                  <a16:creationId xmlns:a16="http://schemas.microsoft.com/office/drawing/2014/main" id="{169A2173-9985-4239-56EC-B2B7EA07D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5" y="1779"/>
              <a:ext cx="40" cy="62"/>
            </a:xfrm>
            <a:custGeom>
              <a:avLst/>
              <a:gdLst>
                <a:gd name="T0" fmla="*/ 0 w 12892"/>
                <a:gd name="T1" fmla="*/ 8 h 21600"/>
                <a:gd name="T2" fmla="*/ 40 w 12892"/>
                <a:gd name="T3" fmla="*/ 0 h 21600"/>
                <a:gd name="T4" fmla="*/ 33 w 12892"/>
                <a:gd name="T5" fmla="*/ 62 h 21600"/>
                <a:gd name="T6" fmla="*/ 0 60000 65536"/>
                <a:gd name="T7" fmla="*/ 0 60000 65536"/>
                <a:gd name="T8" fmla="*/ 0 60000 65536"/>
                <a:gd name="T9" fmla="*/ 0 w 12892"/>
                <a:gd name="T10" fmla="*/ 0 h 21600"/>
                <a:gd name="T11" fmla="*/ 12892 w 128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892" h="21600" fill="none" extrusionOk="0">
                  <a:moveTo>
                    <a:pt x="-1" y="2777"/>
                  </a:moveTo>
                  <a:cubicBezTo>
                    <a:pt x="3234" y="956"/>
                    <a:pt x="6883" y="0"/>
                    <a:pt x="10595" y="0"/>
                  </a:cubicBezTo>
                  <a:cubicBezTo>
                    <a:pt x="11362" y="0"/>
                    <a:pt x="12129" y="40"/>
                    <a:pt x="12892" y="122"/>
                  </a:cubicBezTo>
                </a:path>
                <a:path w="12892" h="21600" stroke="0" extrusionOk="0">
                  <a:moveTo>
                    <a:pt x="-1" y="2777"/>
                  </a:moveTo>
                  <a:cubicBezTo>
                    <a:pt x="3234" y="956"/>
                    <a:pt x="6883" y="0"/>
                    <a:pt x="10595" y="0"/>
                  </a:cubicBezTo>
                  <a:cubicBezTo>
                    <a:pt x="11362" y="0"/>
                    <a:pt x="12129" y="40"/>
                    <a:pt x="12892" y="122"/>
                  </a:cubicBezTo>
                  <a:lnTo>
                    <a:pt x="10595" y="2160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Line 45">
              <a:extLst>
                <a:ext uri="{FF2B5EF4-FFF2-40B4-BE49-F238E27FC236}">
                  <a16:creationId xmlns:a16="http://schemas.microsoft.com/office/drawing/2014/main" id="{3C408861-8BF0-4128-D74D-55245EFF3D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3" y="1756"/>
              <a:ext cx="8" cy="23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346A59FD-CA5B-31E3-2C38-D34EAC0720BB}"/>
              </a:ext>
            </a:extLst>
          </p:cNvPr>
          <p:cNvSpPr txBox="1"/>
          <p:nvPr/>
        </p:nvSpPr>
        <p:spPr>
          <a:xfrm>
            <a:off x="507018" y="5187334"/>
            <a:ext cx="5097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• High efficiency </a:t>
            </a:r>
            <a:r>
              <a:rPr lang="en-US" sz="20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  <a:sym typeface="Symbol" pitchFamily="2" charset="2"/>
              </a:rPr>
              <a:t></a:t>
            </a:r>
            <a:r>
              <a:rPr lang="en-US" sz="20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  <a:sym typeface="Symbol" pitchFamily="2" charset="2"/>
              </a:rPr>
              <a:t> Thick, large gap absorber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• Fast tunneling </a:t>
            </a:r>
            <a:r>
              <a:rPr lang="en-US" sz="20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  <a:sym typeface="Symbol" pitchFamily="2" charset="2"/>
              </a:rPr>
              <a:t></a:t>
            </a:r>
            <a:r>
              <a:rPr lang="en-US" sz="20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  <a:sym typeface="Symbol" pitchFamily="2" charset="2"/>
              </a:rPr>
              <a:t> Thin, small gap trap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5B32AFB-C5EE-D873-C503-4203D751520F}"/>
              </a:ext>
            </a:extLst>
          </p:cNvPr>
          <p:cNvSpPr txBox="1"/>
          <p:nvPr/>
        </p:nvSpPr>
        <p:spPr>
          <a:xfrm>
            <a:off x="1662014" y="1016441"/>
            <a:ext cx="2919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STJ Cross Section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35CFEBD-447D-67EB-48D2-2D985BB7FEB8}"/>
              </a:ext>
            </a:extLst>
          </p:cNvPr>
          <p:cNvSpPr txBox="1"/>
          <p:nvPr/>
        </p:nvSpPr>
        <p:spPr>
          <a:xfrm>
            <a:off x="1097380" y="1770661"/>
            <a:ext cx="1828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Photon or 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69D3CFF-6DC4-DF56-4F68-5A5473299397}"/>
              </a:ext>
            </a:extLst>
          </p:cNvPr>
          <p:cNvSpPr txBox="1"/>
          <p:nvPr/>
        </p:nvSpPr>
        <p:spPr>
          <a:xfrm>
            <a:off x="6823151" y="5187334"/>
            <a:ext cx="5097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• We do have good Nb-STJs from the 1990s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• Current Nb-STJs have (so far) lower resolution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133E7EF-AC18-78A3-908E-4F99926ABAF5}"/>
              </a:ext>
            </a:extLst>
          </p:cNvPr>
          <p:cNvSpPr txBox="1"/>
          <p:nvPr/>
        </p:nvSpPr>
        <p:spPr>
          <a:xfrm>
            <a:off x="1113222" y="3079177"/>
            <a:ext cx="893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DE2866D-2F8A-C7E7-5706-2372C3907AA0}"/>
              </a:ext>
            </a:extLst>
          </p:cNvPr>
          <p:cNvSpPr txBox="1"/>
          <p:nvPr/>
        </p:nvSpPr>
        <p:spPr>
          <a:xfrm>
            <a:off x="7027333" y="1016441"/>
            <a:ext cx="4281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1990’s Nb STJ Performance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232EBD2-D9B4-1FF3-E259-CD724CF34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605" y="1602680"/>
            <a:ext cx="2536646" cy="338219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5F3585D-9835-5616-4E18-D07E83F58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646" y="1602680"/>
            <a:ext cx="2761527" cy="345791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F29E74AA-DDAC-EAAF-6951-0963913DA219}"/>
              </a:ext>
            </a:extLst>
          </p:cNvPr>
          <p:cNvSpPr txBox="1"/>
          <p:nvPr/>
        </p:nvSpPr>
        <p:spPr>
          <a:xfrm>
            <a:off x="5966605" y="1402298"/>
            <a:ext cx="1962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[Friedrich 1998]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93973BE-3852-4FBD-404B-056B1DFA8181}"/>
              </a:ext>
            </a:extLst>
          </p:cNvPr>
          <p:cNvSpPr txBox="1"/>
          <p:nvPr/>
        </p:nvSpPr>
        <p:spPr>
          <a:xfrm>
            <a:off x="10529986" y="1402298"/>
            <a:ext cx="1523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[Friedrich 2002]</a:t>
            </a:r>
          </a:p>
        </p:txBody>
      </p:sp>
    </p:spTree>
    <p:extLst>
      <p:ext uri="{BB962C8B-B14F-4D97-AF65-F5344CB8AC3E}">
        <p14:creationId xmlns:p14="http://schemas.microsoft.com/office/powerpoint/2010/main" val="158305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3BFB2-0389-5847-8019-4213E881D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FEEE7ECA-EFFA-308B-501E-7E90CA2233E2}"/>
              </a:ext>
            </a:extLst>
          </p:cNvPr>
          <p:cNvSpPr/>
          <p:nvPr/>
        </p:nvSpPr>
        <p:spPr>
          <a:xfrm>
            <a:off x="4984207" y="5490443"/>
            <a:ext cx="3344522" cy="1161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C9D28D5-E37F-163E-40FC-37E022F4ADC1}"/>
              </a:ext>
            </a:extLst>
          </p:cNvPr>
          <p:cNvSpPr/>
          <p:nvPr/>
        </p:nvSpPr>
        <p:spPr>
          <a:xfrm>
            <a:off x="1959866" y="6019175"/>
            <a:ext cx="1802872" cy="24572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rapezoid 52">
            <a:extLst>
              <a:ext uri="{FF2B5EF4-FFF2-40B4-BE49-F238E27FC236}">
                <a16:creationId xmlns:a16="http://schemas.microsoft.com/office/drawing/2014/main" id="{C70F4CBD-DF27-D962-DD2A-327A1007DB7E}"/>
              </a:ext>
            </a:extLst>
          </p:cNvPr>
          <p:cNvSpPr/>
          <p:nvPr/>
        </p:nvSpPr>
        <p:spPr>
          <a:xfrm>
            <a:off x="3465027" y="5105320"/>
            <a:ext cx="1789836" cy="1012414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rapezoid 51">
            <a:extLst>
              <a:ext uri="{FF2B5EF4-FFF2-40B4-BE49-F238E27FC236}">
                <a16:creationId xmlns:a16="http://schemas.microsoft.com/office/drawing/2014/main" id="{0C91FABA-325A-4373-1603-391316F08118}"/>
              </a:ext>
            </a:extLst>
          </p:cNvPr>
          <p:cNvSpPr/>
          <p:nvPr/>
        </p:nvSpPr>
        <p:spPr>
          <a:xfrm>
            <a:off x="3698943" y="5252484"/>
            <a:ext cx="1299551" cy="1012414"/>
          </a:xfrm>
          <a:prstGeom prst="trapezoi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33E3064-EB7C-0ACF-050D-AF98CB826C6A}"/>
              </a:ext>
            </a:extLst>
          </p:cNvPr>
          <p:cNvSpPr/>
          <p:nvPr/>
        </p:nvSpPr>
        <p:spPr>
          <a:xfrm>
            <a:off x="4348719" y="5791625"/>
            <a:ext cx="3994297" cy="2457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5DA193-F182-B9CE-E386-07F2B0A8C0C6}"/>
              </a:ext>
            </a:extLst>
          </p:cNvPr>
          <p:cNvSpPr txBox="1"/>
          <p:nvPr/>
        </p:nvSpPr>
        <p:spPr>
          <a:xfrm>
            <a:off x="882869" y="199697"/>
            <a:ext cx="10426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Events at “Non-Standard” Locations Cause Spectral Artifacts</a:t>
            </a:r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7CA4C552-C7A1-81CF-F702-E37FC5FF83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2" b="24295"/>
          <a:stretch/>
        </p:blipFill>
        <p:spPr bwMode="auto">
          <a:xfrm>
            <a:off x="1083247" y="997122"/>
            <a:ext cx="9727794" cy="383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F5E0C9-FDEF-B7C0-208B-BBC0ADDF3A78}"/>
              </a:ext>
            </a:extLst>
          </p:cNvPr>
          <p:cNvSpPr txBox="1"/>
          <p:nvPr/>
        </p:nvSpPr>
        <p:spPr>
          <a:xfrm>
            <a:off x="1083247" y="997122"/>
            <a:ext cx="2067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Nb-STJ (1990s)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9F9518D-73A2-B450-4146-F4125E33E3A2}"/>
              </a:ext>
            </a:extLst>
          </p:cNvPr>
          <p:cNvSpPr txBox="1"/>
          <p:nvPr/>
        </p:nvSpPr>
        <p:spPr>
          <a:xfrm rot="2580803">
            <a:off x="7145083" y="2326173"/>
            <a:ext cx="829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Edge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D579126-8186-79C8-361B-0CBFA40C6C14}"/>
              </a:ext>
            </a:extLst>
          </p:cNvPr>
          <p:cNvSpPr txBox="1"/>
          <p:nvPr/>
        </p:nvSpPr>
        <p:spPr>
          <a:xfrm>
            <a:off x="9253875" y="3292858"/>
            <a:ext cx="829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Wire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DC48DE0-75D7-2709-34F4-5C1C725CA79C}"/>
              </a:ext>
            </a:extLst>
          </p:cNvPr>
          <p:cNvSpPr txBox="1"/>
          <p:nvPr/>
        </p:nvSpPr>
        <p:spPr>
          <a:xfrm>
            <a:off x="5318658" y="2328954"/>
            <a:ext cx="1704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Surface Oxide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145E2D5-CAF9-CF34-37BC-B74952745A54}"/>
              </a:ext>
            </a:extLst>
          </p:cNvPr>
          <p:cNvSpPr txBox="1"/>
          <p:nvPr/>
        </p:nvSpPr>
        <p:spPr>
          <a:xfrm>
            <a:off x="4654956" y="2872159"/>
            <a:ext cx="829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Via</a:t>
            </a:r>
          </a:p>
          <a:p>
            <a:r>
              <a:rPr lang="en-US" sz="24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  <a:sym typeface="Symbol" pitchFamily="2" charset="2"/>
              </a:rPr>
              <a:t></a:t>
            </a:r>
            <a:r>
              <a:rPr lang="en-US" sz="2400" dirty="0">
                <a:solidFill>
                  <a:srgbClr val="FF0000"/>
                </a:solidFill>
                <a:effectLst/>
              </a:rPr>
              <a:t> 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E456580-BF55-C0F6-FFC0-16ECB66E1B4D}"/>
              </a:ext>
            </a:extLst>
          </p:cNvPr>
          <p:cNvSpPr txBox="1"/>
          <p:nvPr/>
        </p:nvSpPr>
        <p:spPr>
          <a:xfrm>
            <a:off x="2300174" y="3386470"/>
            <a:ext cx="829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8AEF252-E91E-9398-C25C-88F1E8CF1E48}"/>
              </a:ext>
            </a:extLst>
          </p:cNvPr>
          <p:cNvSpPr txBox="1"/>
          <p:nvPr/>
        </p:nvSpPr>
        <p:spPr>
          <a:xfrm>
            <a:off x="3311634" y="2129285"/>
            <a:ext cx="12356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Wire</a:t>
            </a:r>
          </a:p>
          <a:p>
            <a:pPr algn="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above</a:t>
            </a:r>
          </a:p>
          <a:p>
            <a:pPr algn="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STJ</a:t>
            </a:r>
          </a:p>
          <a:p>
            <a:pPr algn="r"/>
            <a:r>
              <a:rPr lang="en-US" sz="24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  <a:sym typeface="Symbol" pitchFamily="2" charset="2"/>
              </a:rPr>
              <a:t></a:t>
            </a:r>
            <a:r>
              <a:rPr lang="en-US" sz="2400" dirty="0">
                <a:solidFill>
                  <a:srgbClr val="FF0000"/>
                </a:solidFill>
                <a:effectLst/>
              </a:rPr>
              <a:t> 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4A23EBF-9F1E-66E0-D8A9-413304D799FB}"/>
              </a:ext>
            </a:extLst>
          </p:cNvPr>
          <p:cNvSpPr/>
          <p:nvPr/>
        </p:nvSpPr>
        <p:spPr>
          <a:xfrm>
            <a:off x="1083247" y="6264898"/>
            <a:ext cx="9727794" cy="3934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F08511E-9D16-B184-122D-EA15E4D0F3A2}"/>
              </a:ext>
            </a:extLst>
          </p:cNvPr>
          <p:cNvSpPr/>
          <p:nvPr/>
        </p:nvSpPr>
        <p:spPr>
          <a:xfrm>
            <a:off x="4019107" y="6019175"/>
            <a:ext cx="6422065" cy="24572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36B5E76-D6CF-B833-AA5C-112B4C8D2D93}"/>
              </a:ext>
            </a:extLst>
          </p:cNvPr>
          <p:cNvSpPr/>
          <p:nvPr/>
        </p:nvSpPr>
        <p:spPr>
          <a:xfrm>
            <a:off x="4348719" y="5564075"/>
            <a:ext cx="3994297" cy="24572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FA4A1A3-C880-88D4-4FE8-A51B67F754F0}"/>
              </a:ext>
            </a:extLst>
          </p:cNvPr>
          <p:cNvCxnSpPr>
            <a:stCxn id="48" idx="1"/>
          </p:cNvCxnSpPr>
          <p:nvPr/>
        </p:nvCxnSpPr>
        <p:spPr>
          <a:xfrm flipV="1">
            <a:off x="4348719" y="5914486"/>
            <a:ext cx="399429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0CF06C5E-F8B5-F995-7D06-6BC0AD702CBB}"/>
              </a:ext>
            </a:extLst>
          </p:cNvPr>
          <p:cNvSpPr txBox="1"/>
          <p:nvPr/>
        </p:nvSpPr>
        <p:spPr>
          <a:xfrm>
            <a:off x="5600983" y="6125500"/>
            <a:ext cx="1565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layer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2E9CDC4-A955-EB59-F60A-C56A137F9A83}"/>
              </a:ext>
            </a:extLst>
          </p:cNvPr>
          <p:cNvSpPr txBox="1"/>
          <p:nvPr/>
        </p:nvSpPr>
        <p:spPr>
          <a:xfrm>
            <a:off x="5600983" y="5450367"/>
            <a:ext cx="1565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Absorber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9DA48C3-5701-62B6-FCA9-3E2C50F2CB7D}"/>
              </a:ext>
            </a:extLst>
          </p:cNvPr>
          <p:cNvSpPr txBox="1"/>
          <p:nvPr/>
        </p:nvSpPr>
        <p:spPr>
          <a:xfrm>
            <a:off x="3902118" y="5184215"/>
            <a:ext cx="1521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Oxide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EB0031D-8CFE-473C-F602-545EED968C8E}"/>
              </a:ext>
            </a:extLst>
          </p:cNvPr>
          <p:cNvSpPr txBox="1"/>
          <p:nvPr/>
        </p:nvSpPr>
        <p:spPr>
          <a:xfrm>
            <a:off x="3333942" y="4746934"/>
            <a:ext cx="2267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Wire above STJ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2B5BB05-1C90-539D-CD3E-2129B9789F32}"/>
              </a:ext>
            </a:extLst>
          </p:cNvPr>
          <p:cNvSpPr txBox="1"/>
          <p:nvPr/>
        </p:nvSpPr>
        <p:spPr>
          <a:xfrm>
            <a:off x="2300174" y="5686644"/>
            <a:ext cx="829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Wire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8263443-EEAA-D5FB-078F-4EC57D5E546F}"/>
              </a:ext>
            </a:extLst>
          </p:cNvPr>
          <p:cNvSpPr txBox="1"/>
          <p:nvPr/>
        </p:nvSpPr>
        <p:spPr>
          <a:xfrm>
            <a:off x="1091610" y="6243079"/>
            <a:ext cx="204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substrate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63B6634-696B-D267-DF96-84274A2376F8}"/>
              </a:ext>
            </a:extLst>
          </p:cNvPr>
          <p:cNvSpPr txBox="1"/>
          <p:nvPr/>
        </p:nvSpPr>
        <p:spPr>
          <a:xfrm>
            <a:off x="9253875" y="5678093"/>
            <a:ext cx="829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Wire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0E6856E-832B-08C0-E075-7DEAEE75E33B}"/>
              </a:ext>
            </a:extLst>
          </p:cNvPr>
          <p:cNvSpPr txBox="1"/>
          <p:nvPr/>
        </p:nvSpPr>
        <p:spPr>
          <a:xfrm>
            <a:off x="4240639" y="5032060"/>
            <a:ext cx="3859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Surface Oxide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8935FDD-3506-98DD-47C1-D859AEBD0E16}"/>
              </a:ext>
            </a:extLst>
          </p:cNvPr>
          <p:cNvSpPr txBox="1"/>
          <p:nvPr/>
        </p:nvSpPr>
        <p:spPr>
          <a:xfrm>
            <a:off x="3066534" y="635986"/>
            <a:ext cx="6636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Artifacts are much worse in Nb-STJs where life-time is much shorter</a:t>
            </a:r>
          </a:p>
        </p:txBody>
      </p:sp>
    </p:spTree>
    <p:extLst>
      <p:ext uri="{BB962C8B-B14F-4D97-AF65-F5344CB8AC3E}">
        <p14:creationId xmlns:p14="http://schemas.microsoft.com/office/powerpoint/2010/main" val="925242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DB13B-EA46-3375-3E9C-A93647811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92A76E-454A-666E-7D8D-003F1340FBF8}"/>
              </a:ext>
            </a:extLst>
          </p:cNvPr>
          <p:cNvSpPr txBox="1"/>
          <p:nvPr/>
        </p:nvSpPr>
        <p:spPr>
          <a:xfrm>
            <a:off x="882869" y="199697"/>
            <a:ext cx="10426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Artifacts (1): Line Splitting Due to Base Layer Events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BA1AAA3-BF9C-F643-C3F8-621C27032032}"/>
              </a:ext>
            </a:extLst>
          </p:cNvPr>
          <p:cNvGrpSpPr/>
          <p:nvPr/>
        </p:nvGrpSpPr>
        <p:grpSpPr>
          <a:xfrm>
            <a:off x="0" y="784472"/>
            <a:ext cx="7805145" cy="5518820"/>
            <a:chOff x="0" y="1026941"/>
            <a:chExt cx="7805145" cy="551882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3442ABA-2E62-B7E3-2929-CF35C7E1B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041009"/>
              <a:ext cx="7805145" cy="550475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C2E063C-AA09-5BE1-7C4F-8DF8B1013A81}"/>
                </a:ext>
              </a:extLst>
            </p:cNvPr>
            <p:cNvSpPr/>
            <p:nvPr/>
          </p:nvSpPr>
          <p:spPr>
            <a:xfrm>
              <a:off x="6541477" y="1026941"/>
              <a:ext cx="1263667" cy="2813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AF10739-2E53-CBB9-E091-E6B361832743}"/>
              </a:ext>
            </a:extLst>
          </p:cNvPr>
          <p:cNvSpPr txBox="1"/>
          <p:nvPr/>
        </p:nvSpPr>
        <p:spPr>
          <a:xfrm>
            <a:off x="1416231" y="6258193"/>
            <a:ext cx="9115704" cy="40011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Events in bottom electrode have different responses from top electrode. </a:t>
            </a:r>
            <a:r>
              <a:rPr lang="en-US" sz="20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  <a:sym typeface="Symbol" pitchFamily="2" charset="2"/>
              </a:rPr>
              <a:t></a:t>
            </a:r>
            <a:r>
              <a:rPr lang="en-US" sz="2000" dirty="0">
                <a:effectLst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Avoid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BD6CA6-0C18-EB42-51AD-014B229024AD}"/>
              </a:ext>
            </a:extLst>
          </p:cNvPr>
          <p:cNvSpPr txBox="1"/>
          <p:nvPr/>
        </p:nvSpPr>
        <p:spPr>
          <a:xfrm>
            <a:off x="7992976" y="4089473"/>
            <a:ext cx="3986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Remedies: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1) High-Z absorber (Nb </a:t>
            </a:r>
            <a:r>
              <a:rPr lang="en-US" sz="18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  <a:sym typeface="Symbol" pitchFamily="2" charset="2"/>
              </a:rPr>
              <a:t></a:t>
            </a:r>
            <a:r>
              <a:rPr lang="en-US" dirty="0">
                <a:effectLst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2) Thick absorber (165 </a:t>
            </a:r>
            <a:r>
              <a:rPr lang="en-US" sz="18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  <a:sym typeface="Symbol" pitchFamily="2" charset="2"/>
              </a:rPr>
              <a:t></a:t>
            </a:r>
            <a:r>
              <a:rPr lang="en-US" dirty="0">
                <a:effectLst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300nm </a:t>
            </a:r>
            <a:r>
              <a:rPr lang="en-US" sz="18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  <a:sym typeface="Symbol" pitchFamily="2" charset="2"/>
              </a:rPr>
              <a:t></a:t>
            </a:r>
            <a:r>
              <a:rPr lang="en-US" dirty="0">
                <a:effectLst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3) Low E implantation or low E photons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6CC4B3-E3F0-E977-76AC-4B82B7CB30AA}"/>
              </a:ext>
            </a:extLst>
          </p:cNvPr>
          <p:cNvSpPr/>
          <p:nvPr/>
        </p:nvSpPr>
        <p:spPr>
          <a:xfrm>
            <a:off x="4107766" y="784472"/>
            <a:ext cx="1350499" cy="281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610947-7BCB-6AA4-F269-C4DFCFE956BD}"/>
              </a:ext>
            </a:extLst>
          </p:cNvPr>
          <p:cNvSpPr txBox="1"/>
          <p:nvPr/>
        </p:nvSpPr>
        <p:spPr>
          <a:xfrm>
            <a:off x="4004493" y="696494"/>
            <a:ext cx="276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bottom electrode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F117B71-655D-8BEC-8894-DF50DB3E5426}"/>
              </a:ext>
            </a:extLst>
          </p:cNvPr>
          <p:cNvCxnSpPr>
            <a:cxnSpLocks/>
          </p:cNvCxnSpPr>
          <p:nvPr/>
        </p:nvCxnSpPr>
        <p:spPr>
          <a:xfrm>
            <a:off x="4415247" y="1672046"/>
            <a:ext cx="0" cy="108421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786A680-BCAC-23E7-CC7A-0B9FE7C09313}"/>
              </a:ext>
            </a:extLst>
          </p:cNvPr>
          <p:cNvCxnSpPr>
            <a:cxnSpLocks/>
          </p:cNvCxnSpPr>
          <p:nvPr/>
        </p:nvCxnSpPr>
        <p:spPr>
          <a:xfrm>
            <a:off x="4521929" y="2214154"/>
            <a:ext cx="0" cy="54210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93B68A-B923-88B5-C553-15FD1DB3D42F}"/>
              </a:ext>
            </a:extLst>
          </p:cNvPr>
          <p:cNvCxnSpPr>
            <a:cxnSpLocks/>
          </p:cNvCxnSpPr>
          <p:nvPr/>
        </p:nvCxnSpPr>
        <p:spPr>
          <a:xfrm>
            <a:off x="5974083" y="3237194"/>
            <a:ext cx="0" cy="108421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05B418B-2A29-E505-6ADB-90DB248A7BA1}"/>
              </a:ext>
            </a:extLst>
          </p:cNvPr>
          <p:cNvCxnSpPr>
            <a:cxnSpLocks/>
          </p:cNvCxnSpPr>
          <p:nvPr/>
        </p:nvCxnSpPr>
        <p:spPr>
          <a:xfrm>
            <a:off x="6080765" y="3779302"/>
            <a:ext cx="0" cy="54210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7411231-7D70-F1C4-B0C8-2BD3E8C92F0A}"/>
              </a:ext>
            </a:extLst>
          </p:cNvPr>
          <p:cNvCxnSpPr>
            <a:cxnSpLocks/>
          </p:cNvCxnSpPr>
          <p:nvPr/>
        </p:nvCxnSpPr>
        <p:spPr>
          <a:xfrm>
            <a:off x="4437022" y="3235227"/>
            <a:ext cx="0" cy="108421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F4E3BC3-4423-8059-34A1-CB33EAC5D65A}"/>
              </a:ext>
            </a:extLst>
          </p:cNvPr>
          <p:cNvCxnSpPr>
            <a:cxnSpLocks/>
          </p:cNvCxnSpPr>
          <p:nvPr/>
        </p:nvCxnSpPr>
        <p:spPr>
          <a:xfrm>
            <a:off x="4543704" y="3777335"/>
            <a:ext cx="0" cy="54210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6DCAB8-6D61-13D4-52FA-29E0A77A7EB9}"/>
              </a:ext>
            </a:extLst>
          </p:cNvPr>
          <p:cNvCxnSpPr>
            <a:cxnSpLocks/>
          </p:cNvCxnSpPr>
          <p:nvPr/>
        </p:nvCxnSpPr>
        <p:spPr>
          <a:xfrm>
            <a:off x="4413075" y="4804939"/>
            <a:ext cx="0" cy="108421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DD387EC-1EB3-7309-4F27-41C42E6184F0}"/>
              </a:ext>
            </a:extLst>
          </p:cNvPr>
          <p:cNvCxnSpPr>
            <a:cxnSpLocks/>
          </p:cNvCxnSpPr>
          <p:nvPr/>
        </p:nvCxnSpPr>
        <p:spPr>
          <a:xfrm>
            <a:off x="4519757" y="5347047"/>
            <a:ext cx="0" cy="54210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B00FFB7-EFE6-998D-4F85-F2A6CEDFEAC0}"/>
              </a:ext>
            </a:extLst>
          </p:cNvPr>
          <p:cNvCxnSpPr>
            <a:cxnSpLocks/>
          </p:cNvCxnSpPr>
          <p:nvPr/>
        </p:nvCxnSpPr>
        <p:spPr>
          <a:xfrm>
            <a:off x="2871660" y="3224342"/>
            <a:ext cx="0" cy="108421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4DBFA84-2C8E-8B50-F657-24C1516634A1}"/>
              </a:ext>
            </a:extLst>
          </p:cNvPr>
          <p:cNvCxnSpPr>
            <a:cxnSpLocks/>
          </p:cNvCxnSpPr>
          <p:nvPr/>
        </p:nvCxnSpPr>
        <p:spPr>
          <a:xfrm>
            <a:off x="2978342" y="3766450"/>
            <a:ext cx="0" cy="54210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FF3A574-1A1E-636C-75D6-D5E1101B55E9}"/>
              </a:ext>
            </a:extLst>
          </p:cNvPr>
          <p:cNvSpPr/>
          <p:nvPr/>
        </p:nvSpPr>
        <p:spPr>
          <a:xfrm>
            <a:off x="7992976" y="2589635"/>
            <a:ext cx="724828" cy="1649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rapezoid 2">
            <a:extLst>
              <a:ext uri="{FF2B5EF4-FFF2-40B4-BE49-F238E27FC236}">
                <a16:creationId xmlns:a16="http://schemas.microsoft.com/office/drawing/2014/main" id="{36BFBB6F-A130-EA5A-5841-7469A16D31CE}"/>
              </a:ext>
            </a:extLst>
          </p:cNvPr>
          <p:cNvSpPr/>
          <p:nvPr/>
        </p:nvSpPr>
        <p:spPr>
          <a:xfrm>
            <a:off x="8615024" y="2002091"/>
            <a:ext cx="1158315" cy="798686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B265E63A-F76B-85CC-CDB3-3CC30A323980}"/>
              </a:ext>
            </a:extLst>
          </p:cNvPr>
          <p:cNvSpPr/>
          <p:nvPr/>
        </p:nvSpPr>
        <p:spPr>
          <a:xfrm>
            <a:off x="8760335" y="2172211"/>
            <a:ext cx="868508" cy="646286"/>
          </a:xfrm>
          <a:prstGeom prst="trapezoi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8ED680-3BEA-4F11-0BFB-693EE17352E6}"/>
              </a:ext>
            </a:extLst>
          </p:cNvPr>
          <p:cNvSpPr/>
          <p:nvPr/>
        </p:nvSpPr>
        <p:spPr>
          <a:xfrm>
            <a:off x="9223807" y="2473466"/>
            <a:ext cx="2238363" cy="1912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75125C-79A7-A147-61E4-F8F18E1FE59E}"/>
              </a:ext>
            </a:extLst>
          </p:cNvPr>
          <p:cNvSpPr/>
          <p:nvPr/>
        </p:nvSpPr>
        <p:spPr>
          <a:xfrm>
            <a:off x="9007035" y="2589635"/>
            <a:ext cx="2917075" cy="22872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753446-C08D-0FB6-8D73-2D1BE6634245}"/>
              </a:ext>
            </a:extLst>
          </p:cNvPr>
          <p:cNvSpPr/>
          <p:nvPr/>
        </p:nvSpPr>
        <p:spPr>
          <a:xfrm>
            <a:off x="9220262" y="2342330"/>
            <a:ext cx="2238363" cy="14901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3CEBFBE-6AC6-1A35-85AB-3E2FA0F97A81}"/>
              </a:ext>
            </a:extLst>
          </p:cNvPr>
          <p:cNvCxnSpPr>
            <a:cxnSpLocks/>
          </p:cNvCxnSpPr>
          <p:nvPr/>
        </p:nvCxnSpPr>
        <p:spPr>
          <a:xfrm>
            <a:off x="9202542" y="2533873"/>
            <a:ext cx="223836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95BEE1-B0C5-4895-CF31-29BFBC35BFF2}"/>
              </a:ext>
            </a:extLst>
          </p:cNvPr>
          <p:cNvCxnSpPr>
            <a:cxnSpLocks/>
          </p:cNvCxnSpPr>
          <p:nvPr/>
        </p:nvCxnSpPr>
        <p:spPr>
          <a:xfrm>
            <a:off x="9628843" y="2342331"/>
            <a:ext cx="18120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40595DB-FCE1-E040-3D52-7BB95C026C56}"/>
              </a:ext>
            </a:extLst>
          </p:cNvPr>
          <p:cNvSpPr/>
          <p:nvPr/>
        </p:nvSpPr>
        <p:spPr>
          <a:xfrm>
            <a:off x="7992976" y="2730048"/>
            <a:ext cx="3931134" cy="4109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C13A9E5-F2C5-7234-ECB1-C5364A1ACAC9}"/>
              </a:ext>
            </a:extLst>
          </p:cNvPr>
          <p:cNvSpPr txBox="1"/>
          <p:nvPr/>
        </p:nvSpPr>
        <p:spPr>
          <a:xfrm>
            <a:off x="9646563" y="1981674"/>
            <a:ext cx="2152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(absorber)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B18D549-AFC1-D632-3B3C-230630B67DBB}"/>
              </a:ext>
            </a:extLst>
          </p:cNvPr>
          <p:cNvSpPr txBox="1"/>
          <p:nvPr/>
        </p:nvSpPr>
        <p:spPr>
          <a:xfrm>
            <a:off x="9464546" y="2645965"/>
            <a:ext cx="2152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Bottom electrode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F5DB5F3-41DA-BE22-74FF-585B440E4DDA}"/>
              </a:ext>
            </a:extLst>
          </p:cNvPr>
          <p:cNvCxnSpPr/>
          <p:nvPr/>
        </p:nvCxnSpPr>
        <p:spPr>
          <a:xfrm>
            <a:off x="10092333" y="1469861"/>
            <a:ext cx="0" cy="11483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6ADF30B-0B06-A4E2-706E-8EB335260457}"/>
              </a:ext>
            </a:extLst>
          </p:cNvPr>
          <p:cNvSpPr txBox="1"/>
          <p:nvPr/>
        </p:nvSpPr>
        <p:spPr>
          <a:xfrm>
            <a:off x="9464546" y="1122913"/>
            <a:ext cx="1531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X-rays or 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</a:p>
        </p:txBody>
      </p:sp>
    </p:spTree>
    <p:extLst>
      <p:ext uri="{BB962C8B-B14F-4D97-AF65-F5344CB8AC3E}">
        <p14:creationId xmlns:p14="http://schemas.microsoft.com/office/powerpoint/2010/main" val="98397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7677</TotalTime>
  <Words>1167</Words>
  <Application>Microsoft Macintosh PowerPoint</Application>
  <PresentationFormat>Widescreen</PresentationFormat>
  <Paragraphs>309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Symbol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Friedrich, Stephan</dc:creator>
  <cp:lastModifiedBy>Friedrich, Stephan</cp:lastModifiedBy>
  <cp:revision>15</cp:revision>
  <dcterms:created xsi:type="dcterms:W3CDTF">2025-04-24T19:33:22Z</dcterms:created>
  <dcterms:modified xsi:type="dcterms:W3CDTF">2025-05-12T17:55:53Z</dcterms:modified>
</cp:coreProperties>
</file>