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0"/>
  </p:notesMasterIdLst>
  <p:handoutMasterIdLst>
    <p:handoutMasterId r:id="rId21"/>
  </p:handoutMasterIdLst>
  <p:sldIdLst>
    <p:sldId id="262" r:id="rId2"/>
    <p:sldId id="453" r:id="rId3"/>
    <p:sldId id="443" r:id="rId4"/>
    <p:sldId id="436" r:id="rId5"/>
    <p:sldId id="454" r:id="rId6"/>
    <p:sldId id="444" r:id="rId7"/>
    <p:sldId id="440" r:id="rId8"/>
    <p:sldId id="445" r:id="rId9"/>
    <p:sldId id="446" r:id="rId10"/>
    <p:sldId id="449" r:id="rId11"/>
    <p:sldId id="455" r:id="rId12"/>
    <p:sldId id="450" r:id="rId13"/>
    <p:sldId id="447" r:id="rId14"/>
    <p:sldId id="452" r:id="rId15"/>
    <p:sldId id="448" r:id="rId16"/>
    <p:sldId id="451" r:id="rId17"/>
    <p:sldId id="456" r:id="rId18"/>
    <p:sldId id="268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234B"/>
    <a:srgbClr val="CC4628"/>
    <a:srgbClr val="21314D"/>
    <a:srgbClr val="92A2BD"/>
    <a:srgbClr val="CED5DD"/>
    <a:srgbClr val="263F6A"/>
    <a:srgbClr val="8B8D8E"/>
    <a:srgbClr val="B2B4B3"/>
    <a:srgbClr val="DD5F36"/>
    <a:srgbClr val="D2492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438B1E2-84A6-F590-D7E3-108F85E8D044}" v="25" dt="2025-05-15T18:56:40.14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>
        <p:scale>
          <a:sx n="96" d="100"/>
          <a:sy n="96" d="100"/>
        </p:scale>
        <p:origin x="51" y="5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microsoft.com/office/2015/10/relationships/revisionInfo" Target="revisionInfo.xml"/><Relationship Id="rId3" Type="http://schemas.openxmlformats.org/officeDocument/2006/relationships/slide" Target="slides/slide2.xml"/><Relationship Id="rId21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4DD5C9C-88A3-CA43-B162-DCC4E1E4BE7D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B5FE5E8-0999-F94A-9937-3F8545B1048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891032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5B8ADC5-B0D3-B84C-BBB2-F6DD3574C56B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2F5240D-060A-3E4B-A797-4CE8C69AC4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9123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ea typeface="Calibri"/>
                <a:cs typeface="Calibri"/>
              </a:rPr>
              <a:t>Slide numbers are helpful</a:t>
            </a:r>
          </a:p>
          <a:p>
            <a:br>
              <a:rPr lang="en-US">
                <a:ea typeface="Calibri"/>
                <a:cs typeface="+mn-lt"/>
              </a:rPr>
            </a:br>
            <a:r>
              <a:rPr lang="en-US">
                <a:ea typeface="Calibri"/>
                <a:cs typeface="Calibri"/>
              </a:rPr>
              <a:t>Reference Keith and Caitlyn's talks</a:t>
            </a:r>
          </a:p>
          <a:p>
            <a:endParaRPr lang="en-US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F5240D-060A-3E4B-A797-4CE8C69AC4D3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003760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B722B7-ABD4-8A7D-698B-6FA3C021BE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A51DBF2A-B3FC-2447-6473-5CF388FFB16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1CCC41D-B7F6-FA1D-B4BF-241D8BE8E1D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ea typeface="Calibri"/>
                <a:cs typeface="Calibri"/>
              </a:rPr>
              <a:t>Precision beta decay sensitive to new physics via things like beta-nu correlations, but doing traditional beta spectroscopy at this level is difficult due to the precision required</a:t>
            </a:r>
          </a:p>
          <a:p>
            <a:r>
              <a:rPr lang="en-US">
                <a:ea typeface="Calibri"/>
                <a:cs typeface="Calibri"/>
              </a:rPr>
              <a:t>Recoil spectroscopy is still sensitive to these physics, but is typically very hard to do because the low energies involved typically require slower sensors which limit the possible rate</a:t>
            </a:r>
          </a:p>
          <a:p>
            <a:r>
              <a:rPr lang="en-US">
                <a:ea typeface="Calibri"/>
                <a:cs typeface="Calibri"/>
              </a:rPr>
              <a:t>For example, if you wanted to look at the decay of 11C for a determination of </a:t>
            </a:r>
            <a:r>
              <a:rPr lang="en-US" err="1">
                <a:ea typeface="Calibri"/>
                <a:cs typeface="Calibri"/>
              </a:rPr>
              <a:t>V_ud</a:t>
            </a:r>
            <a:r>
              <a:rPr lang="en-US">
                <a:ea typeface="Calibri"/>
                <a:cs typeface="Calibri"/>
              </a:rPr>
              <a:t>, you would have a recoil endpoint of less than 100 eV!</a:t>
            </a:r>
          </a:p>
          <a:p>
            <a:r>
              <a:rPr lang="en-US">
                <a:ea typeface="Calibri"/>
                <a:cs typeface="Calibri"/>
              </a:rPr>
              <a:t>New quantum sensors now exist that allow access to these low energies with fantastic resolution and maximum rate: superconducting tunnel junctions</a:t>
            </a:r>
          </a:p>
          <a:p>
            <a:r>
              <a:rPr lang="en-US"/>
              <a:t>The </a:t>
            </a:r>
            <a:r>
              <a:rPr lang="en-US" err="1"/>
              <a:t>BeEST</a:t>
            </a:r>
            <a:r>
              <a:rPr lang="en-US"/>
              <a:t> experiment is pioneering the use of STJs for "long-lived" (53 day </a:t>
            </a:r>
            <a:r>
              <a:rPr lang="en-US" err="1"/>
              <a:t>halflife</a:t>
            </a:r>
            <a:r>
              <a:rPr lang="en-US"/>
              <a:t>) isotopes as Spencer just told us about, but to do these new experiments require looking at things with much shorter half-lives</a:t>
            </a:r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To that end, the SALER experiment will run STJs coupled directly to a rare isotope beam at FRIB</a:t>
            </a:r>
          </a:p>
          <a:p>
            <a:endParaRPr lang="en-US">
              <a:ea typeface="Calibri"/>
              <a:cs typeface="Calibri"/>
            </a:endParaRPr>
          </a:p>
          <a:p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Read less of text: will also save time</a:t>
            </a:r>
          </a:p>
          <a:p>
            <a:r>
              <a:rPr lang="en-US">
                <a:ea typeface="Calibri"/>
                <a:cs typeface="Calibri"/>
              </a:rPr>
              <a:t>STJs aren't new, this is a new application</a:t>
            </a:r>
          </a:p>
          <a:p>
            <a:endParaRPr lang="en-US">
              <a:ea typeface="Calibri"/>
              <a:cs typeface="Calibri"/>
            </a:endParaRPr>
          </a:p>
          <a:p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Possibly need to delete some stuff from here because I don't plan to discuss it</a:t>
            </a:r>
          </a:p>
          <a:p>
            <a:r>
              <a:rPr lang="en-US">
                <a:ea typeface="Calibri"/>
                <a:cs typeface="Calibri"/>
              </a:rPr>
              <a:t>Words can be said instead of printed</a:t>
            </a:r>
          </a:p>
          <a:p>
            <a:r>
              <a:rPr lang="en-US">
                <a:ea typeface="Calibri"/>
                <a:cs typeface="Calibri"/>
              </a:rPr>
              <a:t>Recoil spectroscopy is hard because of &lt;reasons&gt; and interesting because of &lt;reasons&gt;, and we can potentially do it</a:t>
            </a:r>
          </a:p>
          <a:p>
            <a:endParaRPr lang="en-US">
              <a:ea typeface="Calibri"/>
              <a:cs typeface="Calibri"/>
            </a:endParaRPr>
          </a:p>
          <a:p>
            <a:r>
              <a:rPr lang="en-US"/>
              <a:t>Precision beta decay is sensitive to </a:t>
            </a:r>
            <a:r>
              <a:rPr lang="en-US" err="1"/>
              <a:t>TeV</a:t>
            </a:r>
            <a:r>
              <a:rPr lang="en-US"/>
              <a:t>-scale physics via</a:t>
            </a:r>
          </a:p>
          <a:p>
            <a:pPr marL="342900" indent="-342900">
              <a:buFont typeface="Arial,Sans-Serif"/>
              <a:buChar char="•"/>
            </a:pPr>
            <a:r>
              <a:rPr lang="en-US"/>
              <a:t>CKM unitarity (</a:t>
            </a:r>
            <a:r>
              <a:rPr lang="en-US" err="1"/>
              <a:t>Vud</a:t>
            </a:r>
            <a:r>
              <a:rPr lang="en-US"/>
              <a:t>)</a:t>
            </a:r>
          </a:p>
          <a:p>
            <a:pPr marL="342900" indent="-342900">
              <a:buFont typeface="Arial,Sans-Serif"/>
              <a:buChar char="•"/>
            </a:pPr>
            <a:r>
              <a:rPr lang="en-US"/>
              <a:t>Angular correlations (exotic S, T)</a:t>
            </a:r>
          </a:p>
          <a:p>
            <a:pPr marL="342900" indent="-342900">
              <a:buFont typeface="Arial,Sans-Serif"/>
              <a:buChar char="•"/>
            </a:pPr>
            <a:endParaRPr lang="en-US"/>
          </a:p>
          <a:p>
            <a:r>
              <a:rPr lang="en-US"/>
              <a:t>But e+- spectroscopy </a:t>
            </a:r>
            <a:r>
              <a:rPr lang="en-US" b="1"/>
              <a:t>challenging</a:t>
            </a:r>
            <a:endParaRPr lang="en-US"/>
          </a:p>
          <a:p>
            <a:endParaRPr lang="en-US"/>
          </a:p>
          <a:p>
            <a:r>
              <a:rPr lang="en-US" b="1"/>
              <a:t>Recoil spectroscopy</a:t>
            </a:r>
            <a:r>
              <a:rPr lang="en-US"/>
              <a:t> sensitive to both, but typically inaccessible because of energy (&lt;keV) and statistics/rate (&lt;0.1%)</a:t>
            </a:r>
          </a:p>
          <a:p>
            <a:endParaRPr lang="en-US"/>
          </a:p>
          <a:p>
            <a:r>
              <a:rPr lang="en-US"/>
              <a:t>Quantum sensors with great resolution and speed          new opportunities @RIB</a:t>
            </a:r>
          </a:p>
          <a:p>
            <a:endParaRPr lang="en-US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5CE27F0-76BD-9CD7-3FFF-EA749ACB432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1ABF70-6F13-4B30-BD89-47191820B18A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24709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ea typeface="Calibri"/>
                <a:cs typeface="Calibri"/>
              </a:rPr>
              <a:t>Precision beta decay sensitive to new physics via things like beta-nu correlations, but doing traditional beta spectroscopy at this level is difficult due to the precision required</a:t>
            </a:r>
          </a:p>
          <a:p>
            <a:r>
              <a:rPr lang="en-US">
                <a:ea typeface="Calibri"/>
                <a:cs typeface="Calibri"/>
              </a:rPr>
              <a:t>Recoil spectroscopy is still sensitive to these physics, but is typically very hard to do because the low energies involved typically require slower sensors which limit the possible rate</a:t>
            </a:r>
          </a:p>
          <a:p>
            <a:r>
              <a:rPr lang="en-US">
                <a:ea typeface="Calibri"/>
                <a:cs typeface="Calibri"/>
              </a:rPr>
              <a:t>For example, if you wanted to look at the decay of 11C for a determination of </a:t>
            </a:r>
            <a:r>
              <a:rPr lang="en-US" err="1">
                <a:ea typeface="Calibri"/>
                <a:cs typeface="Calibri"/>
              </a:rPr>
              <a:t>V_ud</a:t>
            </a:r>
            <a:r>
              <a:rPr lang="en-US">
                <a:ea typeface="Calibri"/>
                <a:cs typeface="Calibri"/>
              </a:rPr>
              <a:t>, you would have a recoil endpoint of less than 100 eV!</a:t>
            </a:r>
          </a:p>
          <a:p>
            <a:r>
              <a:rPr lang="en-US">
                <a:ea typeface="Calibri"/>
                <a:cs typeface="Calibri"/>
              </a:rPr>
              <a:t>New quantum sensors now exist that allow access to these low energies with fantastic resolution and maximum rate: superconducting tunnel junctions</a:t>
            </a:r>
          </a:p>
          <a:p>
            <a:r>
              <a:rPr lang="en-US"/>
              <a:t>The </a:t>
            </a:r>
            <a:r>
              <a:rPr lang="en-US" err="1"/>
              <a:t>BeEST</a:t>
            </a:r>
            <a:r>
              <a:rPr lang="en-US"/>
              <a:t> experiment is pioneering the use of STJs for "long-lived" (53 day </a:t>
            </a:r>
            <a:r>
              <a:rPr lang="en-US" err="1"/>
              <a:t>halflife</a:t>
            </a:r>
            <a:r>
              <a:rPr lang="en-US"/>
              <a:t>) isotopes as Spencer just told us about, but to do these new experiments require looking at things with much shorter half-lives</a:t>
            </a:r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To that end, the SALER experiment will run STJs coupled directly to a rare isotope beam at FRIB</a:t>
            </a:r>
          </a:p>
          <a:p>
            <a:endParaRPr lang="en-US">
              <a:ea typeface="Calibri"/>
              <a:cs typeface="Calibri"/>
            </a:endParaRPr>
          </a:p>
          <a:p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Read less of text: will also save time</a:t>
            </a:r>
          </a:p>
          <a:p>
            <a:r>
              <a:rPr lang="en-US">
                <a:ea typeface="Calibri"/>
                <a:cs typeface="Calibri"/>
              </a:rPr>
              <a:t>STJs aren't new, this is a new application</a:t>
            </a:r>
          </a:p>
          <a:p>
            <a:endParaRPr lang="en-US">
              <a:ea typeface="Calibri"/>
              <a:cs typeface="Calibri"/>
            </a:endParaRPr>
          </a:p>
          <a:p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Possibly need to delete some stuff from here because I don't plan to discuss it</a:t>
            </a:r>
          </a:p>
          <a:p>
            <a:r>
              <a:rPr lang="en-US">
                <a:ea typeface="Calibri"/>
                <a:cs typeface="Calibri"/>
              </a:rPr>
              <a:t>Words can be said instead of printed</a:t>
            </a:r>
          </a:p>
          <a:p>
            <a:r>
              <a:rPr lang="en-US">
                <a:ea typeface="Calibri"/>
                <a:cs typeface="Calibri"/>
              </a:rPr>
              <a:t>Recoil spectroscopy is hard because of &lt;reasons&gt; and interesting because of &lt;reasons&gt;, and we can potentially do it</a:t>
            </a:r>
          </a:p>
          <a:p>
            <a:endParaRPr lang="en-US">
              <a:ea typeface="Calibri"/>
              <a:cs typeface="Calibri"/>
            </a:endParaRPr>
          </a:p>
          <a:p>
            <a:r>
              <a:rPr lang="en-US"/>
              <a:t>Precision beta decay is sensitive to </a:t>
            </a:r>
            <a:r>
              <a:rPr lang="en-US" err="1"/>
              <a:t>TeV</a:t>
            </a:r>
            <a:r>
              <a:rPr lang="en-US"/>
              <a:t>-scale physics via</a:t>
            </a:r>
          </a:p>
          <a:p>
            <a:pPr marL="342900" indent="-342900">
              <a:buFont typeface="Arial,Sans-Serif"/>
              <a:buChar char="•"/>
            </a:pPr>
            <a:r>
              <a:rPr lang="en-US"/>
              <a:t>CKM unitarity (</a:t>
            </a:r>
            <a:r>
              <a:rPr lang="en-US" err="1"/>
              <a:t>Vud</a:t>
            </a:r>
            <a:r>
              <a:rPr lang="en-US"/>
              <a:t>)</a:t>
            </a:r>
          </a:p>
          <a:p>
            <a:pPr marL="342900" indent="-342900">
              <a:buFont typeface="Arial,Sans-Serif"/>
              <a:buChar char="•"/>
            </a:pPr>
            <a:r>
              <a:rPr lang="en-US"/>
              <a:t>Angular correlations (exotic S, T)</a:t>
            </a:r>
          </a:p>
          <a:p>
            <a:pPr marL="342900" indent="-342900">
              <a:buFont typeface="Arial,Sans-Serif"/>
              <a:buChar char="•"/>
            </a:pPr>
            <a:endParaRPr lang="en-US"/>
          </a:p>
          <a:p>
            <a:r>
              <a:rPr lang="en-US"/>
              <a:t>But e+- spectroscopy </a:t>
            </a:r>
            <a:r>
              <a:rPr lang="en-US" b="1"/>
              <a:t>challenging</a:t>
            </a:r>
            <a:endParaRPr lang="en-US"/>
          </a:p>
          <a:p>
            <a:endParaRPr lang="en-US"/>
          </a:p>
          <a:p>
            <a:r>
              <a:rPr lang="en-US" b="1"/>
              <a:t>Recoil spectroscopy</a:t>
            </a:r>
            <a:r>
              <a:rPr lang="en-US"/>
              <a:t> sensitive to both, but typically inaccessible because of energy (&lt;keV) and statistics/rate (&lt;0.1%)</a:t>
            </a:r>
          </a:p>
          <a:p>
            <a:endParaRPr lang="en-US"/>
          </a:p>
          <a:p>
            <a:r>
              <a:rPr lang="en-US"/>
              <a:t>Quantum sensors with great resolution and speed          new opportunities @RIB</a:t>
            </a:r>
          </a:p>
          <a:p>
            <a:endParaRPr lang="en-US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1ABF70-6F13-4B30-BD89-47191820B18A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44556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>
                <a:ea typeface="Calibri"/>
                <a:cs typeface="Calibri"/>
              </a:rPr>
              <a:t>STAR </a:t>
            </a:r>
            <a:r>
              <a:rPr lang="en-US" sz="1200" err="1">
                <a:ea typeface="Calibri"/>
                <a:cs typeface="Calibri"/>
              </a:rPr>
              <a:t>Cryoelectronics</a:t>
            </a:r>
            <a:r>
              <a:rPr lang="en-US" sz="1200">
                <a:ea typeface="Calibri"/>
                <a:cs typeface="Calibri"/>
              </a:rPr>
              <a:t> adiabatic demagnetization refrigerator (ADR)</a:t>
            </a:r>
          </a:p>
          <a:p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XIA 128-channel low-noise</a:t>
            </a:r>
            <a:r>
              <a:rPr lang="en-US" sz="1200">
                <a:solidFill>
                  <a:srgbClr val="1F1F1F"/>
                </a:solidFill>
                <a:ea typeface="+mn-lt"/>
                <a:cs typeface="+mn-lt"/>
              </a:rPr>
              <a:t> preamplifier</a:t>
            </a:r>
            <a:endParaRPr lang="en-US" sz="1200">
              <a:ea typeface="+mn-lt"/>
              <a:cs typeface="+mn-lt"/>
            </a:endParaRPr>
          </a:p>
          <a:p>
            <a:pPr marL="342900" indent="-342900">
              <a:buFont typeface="Arial"/>
              <a:buChar char="•"/>
            </a:pPr>
            <a:r>
              <a:rPr lang="en-US" sz="1200">
                <a:solidFill>
                  <a:srgbClr val="000000"/>
                </a:solidFill>
                <a:ea typeface="Calibri"/>
                <a:cs typeface="Calibri"/>
              </a:rPr>
              <a:t>&lt; 0.8 </a:t>
            </a:r>
            <a:r>
              <a:rPr lang="en-US" sz="1200" err="1">
                <a:solidFill>
                  <a:srgbClr val="000000"/>
                </a:solidFill>
                <a:ea typeface="Calibri"/>
                <a:cs typeface="Calibri"/>
              </a:rPr>
              <a:t>pA</a:t>
            </a:r>
            <a:r>
              <a:rPr lang="en-US" sz="1200">
                <a:solidFill>
                  <a:srgbClr val="000000"/>
                </a:solidFill>
                <a:ea typeface="Calibri"/>
                <a:cs typeface="Calibri"/>
              </a:rPr>
              <a:t>/</a:t>
            </a:r>
            <a:r>
              <a:rPr lang="en-US" sz="1200">
                <a:solidFill>
                  <a:srgbClr val="1F1F1F"/>
                </a:solidFill>
                <a:ea typeface="Calibri"/>
                <a:cs typeface="Calibri"/>
              </a:rPr>
              <a:t>√Hz</a:t>
            </a:r>
          </a:p>
          <a:p>
            <a:endParaRPr lang="en-US" sz="1200">
              <a:solidFill>
                <a:srgbClr val="1F1F1F"/>
              </a:solidFill>
              <a:ea typeface="Calibri"/>
              <a:cs typeface="Calibri"/>
            </a:endParaRPr>
          </a:p>
          <a:p>
            <a:r>
              <a:rPr lang="en-US" sz="1200" b="1">
                <a:solidFill>
                  <a:srgbClr val="202122"/>
                </a:solidFill>
                <a:ea typeface="+mn-lt"/>
                <a:cs typeface="+mn-lt"/>
              </a:rPr>
              <a:t>⇒</a:t>
            </a:r>
            <a:r>
              <a:rPr lang="en-US" sz="1200" b="1">
                <a:solidFill>
                  <a:srgbClr val="202122"/>
                </a:solidFill>
                <a:ea typeface="Calibri"/>
                <a:cs typeface="Calibri"/>
              </a:rPr>
              <a:t> </a:t>
            </a:r>
            <a:r>
              <a:rPr lang="en-US" sz="1200">
                <a:solidFill>
                  <a:srgbClr val="1F1F1F"/>
                </a:solidFill>
                <a:ea typeface="Calibri"/>
                <a:cs typeface="Calibri"/>
              </a:rPr>
              <a:t>Up to 128 superconducting tunnel junction (STJ) sensors on-line at FRIB</a:t>
            </a:r>
            <a:endParaRPr lang="en-US"/>
          </a:p>
          <a:p>
            <a:pPr marL="457200" indent="-457200">
              <a:buFont typeface="Arial"/>
              <a:buChar char="•"/>
            </a:pPr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262 nm pulsed UV calibration laser (4.73 eV)</a:t>
            </a:r>
          </a:p>
          <a:p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X-ray tube for fluorescence (</a:t>
            </a:r>
            <a:r>
              <a:rPr lang="en-US" sz="1200">
                <a:ea typeface="+mn-lt"/>
                <a:cs typeface="+mn-lt"/>
              </a:rPr>
              <a:t>≤</a:t>
            </a:r>
            <a:r>
              <a:rPr lang="en-US" sz="1200">
                <a:ea typeface="Calibri"/>
                <a:cs typeface="Calibri"/>
              </a:rPr>
              <a:t>15 keV)</a:t>
            </a:r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F5240D-060A-3E4B-A797-4CE8C69AC4D3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155452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85750" indent="-285750">
              <a:buFont typeface="Arial"/>
              <a:buChar char="•"/>
            </a:pPr>
            <a:r>
              <a:rPr lang="en-US">
                <a:ea typeface="Calibri"/>
                <a:cs typeface="Calibri"/>
              </a:rPr>
              <a:t>After assembly, we cooled down the fridge</a:t>
            </a:r>
          </a:p>
          <a:p>
            <a:pPr marL="285750" indent="-285750">
              <a:buFont typeface="Arial"/>
              <a:buChar char="•"/>
            </a:pPr>
            <a:r>
              <a:rPr lang="en-US">
                <a:ea typeface="Calibri"/>
                <a:cs typeface="Calibri"/>
              </a:rPr>
              <a:t>It took roughly 18 hours to go from room temperature down to operation</a:t>
            </a:r>
          </a:p>
          <a:p>
            <a:pPr marL="285750" indent="-285750">
              <a:buFont typeface="Arial"/>
              <a:buChar char="•"/>
            </a:pPr>
            <a:r>
              <a:rPr lang="en-US">
                <a:ea typeface="Calibri"/>
                <a:cs typeface="Calibri"/>
              </a:rPr>
              <a:t>The stages are named based on their analogues in a </a:t>
            </a:r>
            <a:r>
              <a:rPr lang="en-US" err="1">
                <a:ea typeface="Calibri"/>
                <a:cs typeface="Calibri"/>
              </a:rPr>
              <a:t>dil</a:t>
            </a:r>
            <a:r>
              <a:rPr lang="en-US">
                <a:ea typeface="Calibri"/>
                <a:cs typeface="Calibri"/>
              </a:rPr>
              <a:t> fridge, so the actual numbers are not quite as claimed:</a:t>
            </a:r>
          </a:p>
          <a:p>
            <a:pPr marL="514985" lvl="1" indent="-285750">
              <a:buFont typeface="Courier New"/>
              <a:buChar char="o"/>
            </a:pPr>
            <a:r>
              <a:rPr lang="en-US">
                <a:ea typeface="Calibri"/>
                <a:cs typeface="Calibri"/>
              </a:rPr>
              <a:t>50K actually reaches 33K, other stages reach 2.8-3K depending on coupling to pulse tube</a:t>
            </a:r>
          </a:p>
          <a:p>
            <a:pPr marL="285750" indent="-285750">
              <a:buFont typeface="Arial"/>
              <a:buChar char="•"/>
            </a:pPr>
            <a:r>
              <a:rPr lang="en-US">
                <a:ea typeface="Calibri"/>
                <a:cs typeface="Calibri"/>
              </a:rPr>
              <a:t>Then performed a number of magnetic cycles, which leave the 50K and 4K stage unchanged and send the 1K and 50 </a:t>
            </a:r>
            <a:r>
              <a:rPr lang="en-US" err="1">
                <a:ea typeface="Calibri"/>
                <a:cs typeface="Calibri"/>
              </a:rPr>
              <a:t>mK</a:t>
            </a:r>
            <a:r>
              <a:rPr lang="en-US">
                <a:ea typeface="Calibri"/>
                <a:cs typeface="Calibri"/>
              </a:rPr>
              <a:t> to 0.42 K and 38 </a:t>
            </a:r>
            <a:r>
              <a:rPr lang="en-US" err="1">
                <a:ea typeface="Calibri"/>
                <a:cs typeface="Calibri"/>
              </a:rPr>
              <a:t>mK</a:t>
            </a:r>
            <a:r>
              <a:rPr lang="en-US">
                <a:ea typeface="Calibri"/>
                <a:cs typeface="Calibri"/>
              </a:rPr>
              <a:t> respectively</a:t>
            </a:r>
          </a:p>
          <a:p>
            <a:pPr marL="285750" indent="-285750">
              <a:buFont typeface="Arial"/>
              <a:buChar char="•"/>
            </a:pPr>
            <a:endParaRPr lang="en-US">
              <a:ea typeface="Calibri"/>
              <a:cs typeface="Calibri"/>
            </a:endParaRPr>
          </a:p>
          <a:p>
            <a:pPr marL="285750" indent="-285750">
              <a:buFont typeface="Arial"/>
              <a:buChar char="•"/>
            </a:pPr>
            <a:endParaRPr lang="en-US">
              <a:ea typeface="Calibri"/>
              <a:cs typeface="Calibri"/>
            </a:endParaRPr>
          </a:p>
          <a:p>
            <a:pPr marL="285750" indent="-285750">
              <a:buFont typeface="Arial"/>
              <a:buChar char="•"/>
            </a:pPr>
            <a:r>
              <a:rPr lang="en-US">
                <a:ea typeface="Calibri"/>
                <a:cs typeface="Calibri"/>
              </a:rPr>
              <a:t>Swap axes on magnetic cycle plot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F5240D-060A-3E4B-A797-4CE8C69AC4D3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47321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>
                <a:cs typeface="Calibri"/>
              </a:rPr>
              <a:t>SALER supports up to:</a:t>
            </a:r>
            <a:endParaRPr lang="en-US" sz="1200">
              <a:ea typeface="Calibri"/>
              <a:cs typeface="Calibri"/>
            </a:endParaRPr>
          </a:p>
          <a:p>
            <a:pPr marL="342900" indent="-342900">
              <a:buFont typeface="Calibri"/>
              <a:buChar char="-"/>
            </a:pPr>
            <a:r>
              <a:rPr lang="en-US" sz="1200">
                <a:ea typeface="Calibri"/>
                <a:cs typeface="Calibri"/>
              </a:rPr>
              <a:t>128 shared-ground STJs</a:t>
            </a:r>
          </a:p>
          <a:p>
            <a:pPr marL="342900" indent="-342900">
              <a:buFont typeface="Calibri"/>
              <a:buChar char="-"/>
            </a:pPr>
            <a:r>
              <a:rPr lang="en-US" sz="1200">
                <a:ea typeface="Calibri"/>
                <a:cs typeface="Calibri"/>
              </a:rPr>
              <a:t>64 separate-ground STJs</a:t>
            </a:r>
          </a:p>
          <a:p>
            <a:pPr marL="342900" indent="-342900">
              <a:buFont typeface="Calibri"/>
              <a:buChar char="-"/>
            </a:pPr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ADR equipped with cold finger to minimize ion beam dispersion</a:t>
            </a:r>
          </a:p>
          <a:p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1 Amp STJ magnet</a:t>
            </a:r>
          </a:p>
          <a:p>
            <a:endParaRPr lang="en-US" sz="1200">
              <a:ea typeface="Calibri"/>
              <a:cs typeface="Calibri"/>
            </a:endParaRPr>
          </a:p>
          <a:p>
            <a:r>
              <a:rPr lang="en-US" sz="1200">
                <a:ea typeface="Calibri"/>
                <a:cs typeface="Calibri"/>
              </a:rPr>
              <a:t>Mu-metal magnetic shielding</a:t>
            </a:r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F5240D-060A-3E4B-A797-4CE8C69AC4D3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787231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ea typeface="Calibri"/>
                <a:cs typeface="Calibri"/>
              </a:rPr>
              <a:t>This is mostly a status update talk, but I would be remiss if I didn't describe quickly what STJs are and why they're so great</a:t>
            </a:r>
          </a:p>
          <a:p>
            <a:r>
              <a:rPr lang="en-US">
                <a:ea typeface="Calibri"/>
                <a:cs typeface="Calibri"/>
              </a:rPr>
              <a:t>They consist of 2 superconducting electrodes separated by a thin insulating tunnel barrier and operate similar to a semiconductor detector</a:t>
            </a:r>
          </a:p>
          <a:p>
            <a:r>
              <a:rPr lang="en-US">
                <a:ea typeface="Calibri"/>
                <a:cs typeface="Calibri"/>
              </a:rPr>
              <a:t>The electrodes are held at a roughly 100 </a:t>
            </a:r>
            <a:r>
              <a:rPr lang="en-US" err="1">
                <a:ea typeface="Calibri"/>
                <a:cs typeface="Calibri"/>
              </a:rPr>
              <a:t>uV</a:t>
            </a:r>
            <a:r>
              <a:rPr lang="en-US">
                <a:ea typeface="Calibri"/>
                <a:cs typeface="Calibri"/>
              </a:rPr>
              <a:t> bias and deposited energy (such as a nuclear recoil) break the superconducting ground state analogous to moving electrons from a valence -&gt; conduction band in a semiconductor with a gap 1000x smaller: typically millielectronvolts</a:t>
            </a:r>
          </a:p>
          <a:p>
            <a:r>
              <a:rPr lang="en-US">
                <a:ea typeface="Calibri"/>
                <a:cs typeface="Calibri"/>
              </a:rPr>
              <a:t>The liberated electrons tunnel back and forth across the barrier and can be read out as a current proportional to deposited energy</a:t>
            </a:r>
          </a:p>
          <a:p>
            <a:r>
              <a:rPr lang="en-US">
                <a:ea typeface="Calibri"/>
                <a:cs typeface="Calibri"/>
              </a:rPr>
              <a:t>Quick rise/recombination times allow for rates of up to 10 </a:t>
            </a:r>
            <a:r>
              <a:rPr lang="en-US" err="1">
                <a:ea typeface="Calibri"/>
                <a:cs typeface="Calibri"/>
              </a:rPr>
              <a:t>kBq</a:t>
            </a:r>
            <a:r>
              <a:rPr lang="en-US">
                <a:ea typeface="Calibri"/>
                <a:cs typeface="Calibri"/>
              </a:rPr>
              <a:t>/pixel, and these are easily scalable into arrays</a:t>
            </a:r>
          </a:p>
          <a:p>
            <a:endParaRPr lang="en-US">
              <a:ea typeface="Calibri"/>
              <a:cs typeface="Calibri"/>
            </a:endParaRPr>
          </a:p>
          <a:p>
            <a:r>
              <a:rPr lang="en-US">
                <a:ea typeface="Calibri"/>
                <a:cs typeface="Calibri"/>
              </a:rPr>
              <a:t>Too busy, too many words</a:t>
            </a:r>
          </a:p>
          <a:p>
            <a:r>
              <a:rPr lang="en-US">
                <a:ea typeface="Calibri"/>
                <a:cs typeface="Calibri"/>
              </a:rPr>
              <a:t>Remove first bullet and probably second</a:t>
            </a:r>
          </a:p>
          <a:p>
            <a:r>
              <a:rPr lang="en-US">
                <a:ea typeface="Calibri"/>
                <a:cs typeface="Calibri"/>
              </a:rPr>
              <a:t>"imagine a semiconductor detector with 1000x smaller gap"</a:t>
            </a:r>
          </a:p>
          <a:p>
            <a:r>
              <a:rPr lang="en-US">
                <a:ea typeface="Calibri"/>
                <a:cs typeface="Calibri"/>
              </a:rPr>
              <a:t>Pick one of diagram-style figures to pick and photo</a:t>
            </a:r>
          </a:p>
          <a:p>
            <a:r>
              <a:rPr lang="en-US">
                <a:ea typeface="Calibri"/>
                <a:cs typeface="Calibri"/>
              </a:rPr>
              <a:t>Connor would probably remove bottom left and bottom right</a:t>
            </a:r>
          </a:p>
          <a:p>
            <a:r>
              <a:rPr lang="en-US">
                <a:ea typeface="Calibri"/>
                <a:cs typeface="Calibri"/>
              </a:rPr>
              <a:t>Maybe blow up photo of whole array </a:t>
            </a:r>
            <a:r>
              <a:rPr lang="en-US" err="1">
                <a:ea typeface="Calibri"/>
                <a:cs typeface="Calibri"/>
              </a:rPr>
              <a:t>amd</a:t>
            </a:r>
            <a:r>
              <a:rPr lang="en-US">
                <a:ea typeface="Calibri"/>
                <a:cs typeface="Calibri"/>
              </a:rPr>
              <a:t> focus on what is important for this project: specific properties relevant to FRIB: fast detector with eV scale resolution of nuclear recoil from RIB which nobody else can do in an array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F5240D-060A-3E4B-A797-4CE8C69AC4D3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032468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screen">
            <a:alphaModFix amt="25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35085" y="170978"/>
            <a:ext cx="10356915" cy="5825765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2DF55106-BA85-A046-A450-43480962F8F7}"/>
              </a:ext>
            </a:extLst>
          </p:cNvPr>
          <p:cNvSpPr/>
          <p:nvPr userDrawn="1"/>
        </p:nvSpPr>
        <p:spPr>
          <a:xfrm>
            <a:off x="-48638" y="-9728"/>
            <a:ext cx="12260094" cy="6265544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782356" y="6356352"/>
            <a:ext cx="3371044" cy="382553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Title 1"/>
          <p:cNvSpPr>
            <a:spLocks noGrp="1"/>
          </p:cNvSpPr>
          <p:nvPr>
            <p:ph type="ctrTitle"/>
          </p:nvPr>
        </p:nvSpPr>
        <p:spPr>
          <a:xfrm>
            <a:off x="395371" y="2243579"/>
            <a:ext cx="10803672" cy="719056"/>
          </a:xfrm>
        </p:spPr>
        <p:txBody>
          <a:bodyPr>
            <a:normAutofit/>
          </a:bodyPr>
          <a:lstStyle>
            <a:lvl1pPr>
              <a:defRPr b="1" i="0">
                <a:solidFill>
                  <a:schemeClr val="bg1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algn="l"/>
            <a:r>
              <a:rPr lang="en-US" sz="5400">
                <a:solidFill>
                  <a:schemeClr val="bg1"/>
                </a:solidFill>
              </a:rPr>
              <a:t>Presentation Title Goes Here</a:t>
            </a:r>
          </a:p>
        </p:txBody>
      </p:sp>
      <p:cxnSp>
        <p:nvCxnSpPr>
          <p:cNvPr id="14" name="Straight Connector 13"/>
          <p:cNvCxnSpPr/>
          <p:nvPr userDrawn="1"/>
        </p:nvCxnSpPr>
        <p:spPr>
          <a:xfrm>
            <a:off x="520878" y="3287006"/>
            <a:ext cx="911199" cy="0"/>
          </a:xfrm>
          <a:prstGeom prst="line">
            <a:avLst/>
          </a:prstGeom>
          <a:ln w="28575">
            <a:solidFill>
              <a:srgbClr val="D2492A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2" name="Picture 21">
            <a:extLst>
              <a:ext uri="{FF2B5EF4-FFF2-40B4-BE49-F238E27FC236}">
                <a16:creationId xmlns:a16="http://schemas.microsoft.com/office/drawing/2014/main" id="{08E7ABF0-DEE6-F34C-98A7-7FC5808DF58A}"/>
              </a:ext>
            </a:extLst>
          </p:cNvPr>
          <p:cNvPicPr/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2111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78B3FD82-CB41-C84B-B706-06F09C4B7CF1}"/>
              </a:ext>
            </a:extLst>
          </p:cNvPr>
          <p:cNvSpPr txBox="1"/>
          <p:nvPr userDrawn="1"/>
        </p:nvSpPr>
        <p:spPr>
          <a:xfrm>
            <a:off x="7478040" y="6407925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rgbClr val="21314D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sp>
        <p:nvSpPr>
          <p:cNvPr id="13" name="Subtitle 2"/>
          <p:cNvSpPr>
            <a:spLocks noGrp="1"/>
          </p:cNvSpPr>
          <p:nvPr>
            <p:ph type="subTitle" idx="1"/>
          </p:nvPr>
        </p:nvSpPr>
        <p:spPr>
          <a:xfrm>
            <a:off x="395371" y="3737295"/>
            <a:ext cx="9144000" cy="1655762"/>
          </a:xfrm>
        </p:spPr>
        <p:txBody>
          <a:bodyPr/>
          <a:lstStyle>
            <a:lvl1pPr marL="0" indent="0">
              <a:buNone/>
              <a:defRPr b="0" i="0">
                <a:solidFill>
                  <a:schemeClr val="bg1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algn="l"/>
            <a:r>
              <a:rPr lang="en-US">
                <a:solidFill>
                  <a:schemeClr val="bg1"/>
                </a:solidFill>
              </a:rPr>
              <a:t>Subhead, name or date goes here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F3429AB2-51CA-D34A-933D-348196C30A2C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alphaModFix amt="1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384256" y="-12784"/>
            <a:ext cx="6962859" cy="6599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8327393"/>
      </p:ext>
    </p:extLst>
  </p:cSld>
  <p:clrMapOvr>
    <a:masterClrMapping/>
  </p:clrMapOvr>
  <p:hf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 userDrawn="1"/>
        </p:nvSpPr>
        <p:spPr>
          <a:xfrm>
            <a:off x="-9728" y="-9729"/>
            <a:ext cx="12201728" cy="6265545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1851" y="1709740"/>
            <a:ext cx="10515600" cy="2852737"/>
          </a:xfrm>
        </p:spPr>
        <p:txBody>
          <a:bodyPr anchor="b">
            <a:normAutofit/>
          </a:bodyPr>
          <a:lstStyle>
            <a:lvl1pPr>
              <a:defRPr sz="4400" b="1" i="0">
                <a:solidFill>
                  <a:schemeClr val="bg1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Section header goes here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831851" y="4589465"/>
            <a:ext cx="10515600" cy="1500187"/>
          </a:xfrm>
        </p:spPr>
        <p:txBody>
          <a:bodyPr/>
          <a:lstStyle>
            <a:lvl1pPr marL="0" indent="0">
              <a:buNone/>
              <a:defRPr sz="2400" b="0" i="0">
                <a:solidFill>
                  <a:srgbClr val="92A2BD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  <a:lvl2pPr marL="457189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377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566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754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5943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131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32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509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Section subhead goes here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25715021-AF61-AF4F-9B48-1343FD8CB059}"/>
              </a:ext>
            </a:extLst>
          </p:cNvPr>
          <p:cNvSpPr txBox="1"/>
          <p:nvPr userDrawn="1"/>
        </p:nvSpPr>
        <p:spPr>
          <a:xfrm>
            <a:off x="7478040" y="6407925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rgbClr val="21314D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D33754F-5694-8D25-7AE6-8357A14ED4C2}"/>
              </a:ext>
            </a:extLst>
          </p:cNvPr>
          <p:cNvPicPr/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2111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593687624"/>
      </p:ext>
    </p:extLst>
  </p:cSld>
  <p:clrMapOvr>
    <a:masterClrMapping/>
  </p:clrMapOvr>
  <p:hf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 i="0"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5" name="Rectangle 14"/>
          <p:cNvSpPr/>
          <p:nvPr userDrawn="1"/>
        </p:nvSpPr>
        <p:spPr>
          <a:xfrm>
            <a:off x="-9728" y="6265545"/>
            <a:ext cx="12201728" cy="601701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14" name="TextBox 13"/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B4F96ED-A9FD-072C-2FFC-0F1493AF7718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136334431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-9728" y="6265545"/>
            <a:ext cx="12201728" cy="592455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E729617-3EE6-934F-B272-92B6163ABCA3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75726A8A-EE8D-5E46-29B1-40AD18CE5254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691851184"/>
      </p:ext>
    </p:extLst>
  </p:cSld>
  <p:clrMapOvr>
    <a:masterClrMapping/>
  </p:clrMapOvr>
  <p:hf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7"/>
            <a:ext cx="10515600" cy="1325563"/>
          </a:xfrm>
        </p:spPr>
        <p:txBody>
          <a:bodyPr/>
          <a:lstStyle>
            <a:lvl1pPr>
              <a:defRPr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9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9" y="2505075"/>
            <a:ext cx="5157787" cy="3684588"/>
          </a:xfrm>
        </p:spPr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8" cy="3684588"/>
          </a:xfrm>
        </p:spPr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Rectangle 9"/>
          <p:cNvSpPr/>
          <p:nvPr userDrawn="1"/>
        </p:nvSpPr>
        <p:spPr>
          <a:xfrm>
            <a:off x="-9728" y="6265545"/>
            <a:ext cx="12201728" cy="592455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7053E08-80AB-B043-979E-87B7A1E7EB21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87A8F548-3D17-FF48-BB13-6F2532012EE8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11879561"/>
      </p:ext>
    </p:extLst>
  </p:cSld>
  <p:clrMapOvr>
    <a:masterClrMapping/>
  </p:clrMapOvr>
  <p:hf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-9728" y="6265545"/>
            <a:ext cx="12201728" cy="592455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BA0EA07-1225-FE4C-917E-74A024F5E428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105503D-B792-5157-3D4E-2AFBA3EE76AF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311590602"/>
      </p:ext>
    </p:extLst>
  </p:cSld>
  <p:clrMapOvr>
    <a:masterClrMapping/>
  </p:clrMapOvr>
  <p:hf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Picture Placeholder 2"/>
          <p:cNvSpPr>
            <a:spLocks noGrp="1"/>
          </p:cNvSpPr>
          <p:nvPr>
            <p:ph type="pic" idx="1"/>
          </p:nvPr>
        </p:nvSpPr>
        <p:spPr>
          <a:xfrm>
            <a:off x="0" y="1"/>
            <a:ext cx="12192000" cy="5577030"/>
          </a:xfrm>
        </p:spPr>
        <p:txBody>
          <a:bodyPr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E0195860-2CCD-1BF3-2ABA-D0CFB21BBB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5532436"/>
            <a:ext cx="10515600" cy="1325563"/>
          </a:xfrm>
        </p:spPr>
        <p:txBody>
          <a:bodyPr>
            <a:normAutofit/>
          </a:bodyPr>
          <a:lstStyle>
            <a:lvl1pPr>
              <a:defRPr sz="2400"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31095006"/>
      </p:ext>
    </p:extLst>
  </p:cSld>
  <p:clrMapOvr>
    <a:masterClrMapping/>
  </p:clrMapOvr>
  <p:hf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0048" y="-10048"/>
            <a:ext cx="12202048" cy="6868048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3B25E2E4-05B3-B9EC-A480-E55FE3BFE96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alphaModFix amt="1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384256" y="-12784"/>
            <a:ext cx="6962859" cy="6599580"/>
          </a:xfrm>
          <a:prstGeom prst="rect">
            <a:avLst/>
          </a:prstGeom>
        </p:spPr>
      </p:pic>
      <p:sp>
        <p:nvSpPr>
          <p:cNvPr id="5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2046399" y="2531096"/>
            <a:ext cx="9144000" cy="1655762"/>
          </a:xfrm>
        </p:spPr>
        <p:txBody>
          <a:bodyPr>
            <a:normAutofit/>
          </a:bodyPr>
          <a:lstStyle>
            <a:lvl1pPr marL="0" indent="0">
              <a:buNone/>
              <a:defRPr sz="4000" b="0" i="0">
                <a:solidFill>
                  <a:schemeClr val="bg1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algn="l"/>
            <a:r>
              <a:rPr lang="en-US">
                <a:solidFill>
                  <a:schemeClr val="bg1"/>
                </a:solidFill>
              </a:rPr>
              <a:t>“Quote goes here.”</a:t>
            </a:r>
          </a:p>
        </p:txBody>
      </p:sp>
    </p:spTree>
    <p:extLst>
      <p:ext uri="{BB962C8B-B14F-4D97-AF65-F5344CB8AC3E}">
        <p14:creationId xmlns:p14="http://schemas.microsoft.com/office/powerpoint/2010/main" val="224394653"/>
      </p:ext>
    </p:extLst>
  </p:cSld>
  <p:clrMapOvr>
    <a:masterClrMapping/>
  </p:clrMapOvr>
  <p:hf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>
            <a:spLocks noGrp="1"/>
          </p:cNvSpPr>
          <p:nvPr>
            <p:ph type="title"/>
          </p:nvPr>
        </p:nvSpPr>
        <p:spPr>
          <a:xfrm>
            <a:off x="7060252" y="982464"/>
            <a:ext cx="4862405" cy="1794085"/>
          </a:xfrm>
        </p:spPr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Headline Copy Goes Here</a:t>
            </a:r>
          </a:p>
        </p:txBody>
      </p:sp>
      <p:sp>
        <p:nvSpPr>
          <p:cNvPr id="4" name="Content Placeholder 2"/>
          <p:cNvSpPr>
            <a:spLocks noGrp="1"/>
          </p:cNvSpPr>
          <p:nvPr>
            <p:ph idx="1"/>
          </p:nvPr>
        </p:nvSpPr>
        <p:spPr>
          <a:xfrm>
            <a:off x="7060253" y="3052261"/>
            <a:ext cx="4862404" cy="1975926"/>
          </a:xfrm>
        </p:spPr>
        <p:txBody>
          <a:bodyPr/>
          <a:lstStyle>
            <a:lvl1pPr>
              <a:lnSpc>
                <a:spcPct val="110000"/>
              </a:lnSpc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add text</a:t>
            </a:r>
          </a:p>
          <a:p>
            <a:r>
              <a:rPr lang="en-US"/>
              <a:t>Click to add text</a:t>
            </a:r>
          </a:p>
        </p:txBody>
      </p:sp>
      <p:sp>
        <p:nvSpPr>
          <p:cNvPr id="6" name="Picture Placeholder 2"/>
          <p:cNvSpPr>
            <a:spLocks noGrp="1"/>
          </p:cNvSpPr>
          <p:nvPr>
            <p:ph type="pic" idx="10"/>
          </p:nvPr>
        </p:nvSpPr>
        <p:spPr>
          <a:xfrm>
            <a:off x="0" y="3"/>
            <a:ext cx="6890995" cy="6857999"/>
          </a:xfrm>
        </p:spPr>
        <p:txBody>
          <a:bodyPr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7478040" y="6407925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rgbClr val="21314D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</p:spTree>
    <p:extLst>
      <p:ext uri="{BB962C8B-B14F-4D97-AF65-F5344CB8AC3E}">
        <p14:creationId xmlns:p14="http://schemas.microsoft.com/office/powerpoint/2010/main" val="539565729"/>
      </p:ext>
    </p:extLst>
  </p:cSld>
  <p:clrMapOvr>
    <a:masterClrMapping/>
  </p:clrMapOvr>
  <p:hf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7"/>
            <a:ext cx="6172200" cy="4873625"/>
          </a:xfrm>
        </p:spPr>
        <p:txBody>
          <a:bodyPr/>
          <a:lstStyle>
            <a:lvl1pPr>
              <a:lnSpc>
                <a:spcPct val="110000"/>
              </a:lnSpc>
              <a:spcBef>
                <a:spcPts val="1000"/>
              </a:spcBef>
              <a:defRPr sz="320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 sz="2800"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 sz="2400"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 sz="2000"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 sz="2000">
                <a:latin typeface="Arial" panose="020B0604020202020204" pitchFamily="34" charset="0"/>
                <a:cs typeface="Arial" panose="020B0604020202020204" pitchFamily="34" charset="0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lnSpc>
                <a:spcPct val="110000"/>
              </a:lnSpc>
              <a:spcBef>
                <a:spcPts val="1000"/>
              </a:spcBef>
              <a:buNone/>
              <a:defRPr sz="160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-9728" y="6265545"/>
            <a:ext cx="12201728" cy="592455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D816478-27A8-5948-917C-6E6357F4BB0B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062048D-C5A5-5716-CE8C-6DCFFC526B8F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581501176"/>
      </p:ext>
    </p:extLst>
  </p:cSld>
  <p:clrMapOvr>
    <a:masterClrMapping/>
  </p:clrMapOvr>
  <p:hf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-10048" y="-10049"/>
            <a:ext cx="5183189" cy="6943412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0058" y="472281"/>
            <a:ext cx="3932237" cy="1600200"/>
          </a:xfrm>
        </p:spPr>
        <p:txBody>
          <a:bodyPr anchor="b">
            <a:normAutofit/>
          </a:bodyPr>
          <a:lstStyle>
            <a:lvl1pPr>
              <a:defRPr sz="44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Copy goes here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9" y="2"/>
            <a:ext cx="7008812" cy="6857999"/>
          </a:xfrm>
        </p:spPr>
        <p:txBody>
          <a:bodyPr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 hasCustomPrompt="1"/>
          </p:nvPr>
        </p:nvSpPr>
        <p:spPr>
          <a:xfrm>
            <a:off x="450058" y="2072481"/>
            <a:ext cx="3932237" cy="3811588"/>
          </a:xfrm>
        </p:spPr>
        <p:txBody>
          <a:bodyPr>
            <a:normAutofit/>
          </a:bodyPr>
          <a:lstStyle>
            <a:lvl1pPr marL="457189" indent="-457189">
              <a:lnSpc>
                <a:spcPct val="110000"/>
              </a:lnSpc>
              <a:buFont typeface="Arial" charset="0"/>
              <a:buChar char="•"/>
              <a:defRPr sz="28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US"/>
              <a:t>Supporting text goes here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FD60575-13BE-A36C-FFF8-09C00954738A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885166113"/>
      </p:ext>
    </p:extLst>
  </p:cSld>
  <p:clrMapOvr>
    <a:masterClrMapping/>
  </p:clrMapOvr>
  <p:hf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-10048" y="6265545"/>
            <a:ext cx="12202048" cy="601701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C529638-9519-5646-BC6C-4C995584BC00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DC4A11B-5897-B590-CDE1-005B75AD4842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367638422"/>
      </p:ext>
    </p:extLst>
  </p:cSld>
  <p:clrMapOvr>
    <a:masterClrMapping/>
  </p:clrMapOvr>
  <p:hf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365125"/>
            <a:ext cx="2628900" cy="5811838"/>
          </a:xfrm>
        </p:spPr>
        <p:txBody>
          <a:bodyPr vert="eaVert"/>
          <a:lstStyle>
            <a:lvl1pPr>
              <a:defRPr>
                <a:solidFill>
                  <a:srgbClr val="21314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1" y="365125"/>
            <a:ext cx="7734300" cy="5811838"/>
          </a:xfrm>
        </p:spPr>
        <p:txBody>
          <a:bodyPr vert="eaVert"/>
          <a:lstStyle>
            <a:lvl1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10000"/>
              </a:lnSpc>
              <a:spcBef>
                <a:spcPts val="1000"/>
              </a:spcBef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8923E60E-3077-9A4D-B784-FBCD6B1A2E3F}" type="datetimeFigureOut">
              <a:rPr lang="en-US" smtClean="0"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/>
          <a:lstStyle/>
          <a:p>
            <a:fld id="{FAA3E255-DCE9-1E4B-905B-DD6A887BD484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-10048" y="6265545"/>
            <a:ext cx="12202048" cy="601701"/>
          </a:xfrm>
          <a:prstGeom prst="rect">
            <a:avLst/>
          </a:prstGeom>
          <a:solidFill>
            <a:srgbClr val="21314D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C06899B-D311-B446-8DBB-7D61E82846C1}"/>
              </a:ext>
            </a:extLst>
          </p:cNvPr>
          <p:cNvSpPr txBox="1"/>
          <p:nvPr userDrawn="1"/>
        </p:nvSpPr>
        <p:spPr>
          <a:xfrm>
            <a:off x="7478040" y="6398498"/>
            <a:ext cx="44895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800" b="1" i="0">
                <a:solidFill>
                  <a:schemeClr val="bg1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MINES</a:t>
            </a:r>
            <a:r>
              <a:rPr lang="en-US" sz="1800" b="1" i="0">
                <a:solidFill>
                  <a:srgbClr val="D2492A"/>
                </a:solidFill>
                <a:latin typeface="Arial" panose="020B0604020202020204" pitchFamily="34" charset="0"/>
                <a:ea typeface="Gotham Bold" charset="0"/>
                <a:cs typeface="Arial" panose="020B0604020202020204" pitchFamily="34" charset="0"/>
              </a:rPr>
              <a:t>.</a:t>
            </a:r>
            <a:r>
              <a:rPr lang="en-US" sz="1800" b="0" i="0">
                <a:solidFill>
                  <a:srgbClr val="92A2BD"/>
                </a:solidFill>
                <a:latin typeface="Arial" panose="020B0604020202020204" pitchFamily="34" charset="0"/>
                <a:ea typeface="Gotham Book" charset="0"/>
                <a:cs typeface="Arial" panose="020B0604020202020204" pitchFamily="34" charset="0"/>
              </a:rPr>
              <a:t>EDU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B6B92B-1ACD-2D28-1E66-7DDC8A3DCC43}"/>
              </a:ext>
            </a:extLst>
          </p:cNvPr>
          <p:cNvPicPr/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224424" y="6354364"/>
            <a:ext cx="4464148" cy="4502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381484713"/>
      </p:ext>
    </p:extLst>
  </p:cSld>
  <p:clrMapOvr>
    <a:masterClrMapping/>
  </p:clrMapOvr>
  <p:hf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75734776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52" r:id="rId4"/>
    <p:sldLayoutId id="2147483653" r:id="rId5"/>
    <p:sldLayoutId id="2147483654" r:id="rId6"/>
    <p:sldLayoutId id="2147483655" r:id="rId7"/>
    <p:sldLayoutId id="2147483661" r:id="rId8"/>
    <p:sldLayoutId id="2147483660" r:id="rId9"/>
    <p:sldLayoutId id="2147483656" r:id="rId10"/>
    <p:sldLayoutId id="2147483657" r:id="rId11"/>
    <p:sldLayoutId id="2147483658" r:id="rId12"/>
    <p:sldLayoutId id="2147483659" r:id="rId13"/>
  </p:sldLayoutIdLst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b="1" i="0" kern="1200">
          <a:solidFill>
            <a:srgbClr val="21314D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1pPr>
    </p:titleStyle>
    <p:bodyStyle>
      <a:lvl1pPr marL="228594" indent="-228594" algn="l" defTabSz="914377" rtl="0" eaLnBrk="1" latinLnBrk="0" hangingPunct="1">
        <a:lnSpc>
          <a:spcPct val="110000"/>
        </a:lnSpc>
        <a:spcBef>
          <a:spcPts val="1000"/>
        </a:spcBef>
        <a:buFont typeface="Arial"/>
        <a:buChar char="•"/>
        <a:defRPr sz="2800" b="0" i="0" kern="1200">
          <a:solidFill>
            <a:schemeClr val="tx1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1pPr>
      <a:lvl2pPr marL="685783" indent="-228594" algn="l" defTabSz="914377" rtl="0" eaLnBrk="1" latinLnBrk="0" hangingPunct="1">
        <a:lnSpc>
          <a:spcPct val="110000"/>
        </a:lnSpc>
        <a:spcBef>
          <a:spcPts val="1000"/>
        </a:spcBef>
        <a:buFont typeface="Arial"/>
        <a:buChar char="•"/>
        <a:defRPr sz="2400" b="0" i="0" kern="1200">
          <a:solidFill>
            <a:schemeClr val="tx1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2pPr>
      <a:lvl3pPr marL="1142971" indent="-228594" algn="l" defTabSz="914377" rtl="0" eaLnBrk="1" latinLnBrk="0" hangingPunct="1">
        <a:lnSpc>
          <a:spcPct val="110000"/>
        </a:lnSpc>
        <a:spcBef>
          <a:spcPts val="1000"/>
        </a:spcBef>
        <a:buFont typeface="Arial"/>
        <a:buChar char="•"/>
        <a:defRPr sz="2000" b="0" i="0" kern="1200">
          <a:solidFill>
            <a:schemeClr val="tx1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3pPr>
      <a:lvl4pPr marL="1600160" indent="-228594" algn="l" defTabSz="914377" rtl="0" eaLnBrk="1" latinLnBrk="0" hangingPunct="1">
        <a:lnSpc>
          <a:spcPct val="110000"/>
        </a:lnSpc>
        <a:spcBef>
          <a:spcPts val="1000"/>
        </a:spcBef>
        <a:buFont typeface="Arial"/>
        <a:buChar char="•"/>
        <a:defRPr sz="1800" b="0" i="0" kern="1200">
          <a:solidFill>
            <a:schemeClr val="tx1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4pPr>
      <a:lvl5pPr marL="2057349" indent="-228594" algn="l" defTabSz="914377" rtl="0" eaLnBrk="1" latinLnBrk="0" hangingPunct="1">
        <a:lnSpc>
          <a:spcPct val="110000"/>
        </a:lnSpc>
        <a:spcBef>
          <a:spcPts val="1000"/>
        </a:spcBef>
        <a:buFont typeface="Arial"/>
        <a:buChar char="•"/>
        <a:defRPr sz="1800" b="0" i="0" kern="1200">
          <a:solidFill>
            <a:schemeClr val="tx1"/>
          </a:solidFill>
          <a:latin typeface="Arial" panose="020B0604020202020204" pitchFamily="34" charset="0"/>
          <a:ea typeface="Arial" panose="020B0604020202020204" pitchFamily="34" charset="0"/>
          <a:cs typeface="Arial" panose="020B0604020202020204" pitchFamily="34" charset="0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7" Type="http://schemas.openxmlformats.org/officeDocument/2006/relationships/image" Target="../media/image1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1.svg"/><Relationship Id="rId5" Type="http://schemas.openxmlformats.org/officeDocument/2006/relationships/image" Target="../media/image10.png"/><Relationship Id="rId4" Type="http://schemas.openxmlformats.org/officeDocument/2006/relationships/image" Target="../media/image9.sv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4.jpeg"/><Relationship Id="rId4" Type="http://schemas.openxmlformats.org/officeDocument/2006/relationships/image" Target="../media/image18.sv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9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5.jpeg"/><Relationship Id="rId4" Type="http://schemas.openxmlformats.org/officeDocument/2006/relationships/image" Target="../media/image22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7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gif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37.jpeg"/><Relationship Id="rId4" Type="http://schemas.openxmlformats.org/officeDocument/2006/relationships/image" Target="../media/image36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b="0">
                <a:latin typeface="Arial"/>
                <a:cs typeface="Arial"/>
              </a:rPr>
              <a:t>Beyond the </a:t>
            </a:r>
            <a:r>
              <a:rPr lang="en-US" b="0" err="1">
                <a:latin typeface="Arial"/>
                <a:cs typeface="Arial"/>
              </a:rPr>
              <a:t>BeEST</a:t>
            </a:r>
            <a:r>
              <a:rPr lang="en-US" b="0">
                <a:latin typeface="Arial"/>
                <a:cs typeface="Arial"/>
              </a:rPr>
              <a:t>: SALER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r>
              <a:rPr lang="en-US">
                <a:latin typeface="Arial"/>
                <a:cs typeface="Arial"/>
              </a:rPr>
              <a:t>Andrew Marino</a:t>
            </a:r>
          </a:p>
          <a:p>
            <a:r>
              <a:rPr lang="en-US">
                <a:latin typeface="Arial"/>
                <a:cs typeface="Arial"/>
              </a:rPr>
              <a:t>Colorado School of Mines</a:t>
            </a:r>
          </a:p>
          <a:p>
            <a:r>
              <a:rPr lang="en-US">
                <a:latin typeface="Arial"/>
                <a:cs typeface="Arial"/>
              </a:rPr>
              <a:t>Electroweak Interactions Group</a:t>
            </a:r>
          </a:p>
          <a:p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FAC022A-E40B-9112-0A6E-406DB028D7B8}"/>
              </a:ext>
            </a:extLst>
          </p:cNvPr>
          <p:cNvSpPr txBox="1"/>
          <p:nvPr/>
        </p:nvSpPr>
        <p:spPr>
          <a:xfrm>
            <a:off x="4970744" y="6370527"/>
            <a:ext cx="5195169" cy="40011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2000" err="1">
                <a:solidFill>
                  <a:srgbClr val="00234B"/>
                </a:solidFill>
                <a:latin typeface="Arial"/>
                <a:cs typeface="Arial"/>
              </a:rPr>
              <a:t>BeEST</a:t>
            </a:r>
            <a:r>
              <a:rPr lang="en-US" sz="2000">
                <a:solidFill>
                  <a:srgbClr val="00234B"/>
                </a:solidFill>
                <a:latin typeface="Arial"/>
                <a:cs typeface="Arial"/>
              </a:rPr>
              <a:t> Collaboration Meeting 2025</a:t>
            </a:r>
            <a:endParaRPr lang="en-US"/>
          </a:p>
        </p:txBody>
      </p:sp>
      <p:pic>
        <p:nvPicPr>
          <p:cNvPr id="6" name="Picture 5" descr="Icon&#10;&#10;Description automatically generated">
            <a:extLst>
              <a:ext uri="{FF2B5EF4-FFF2-40B4-BE49-F238E27FC236}">
                <a16:creationId xmlns:a16="http://schemas.microsoft.com/office/drawing/2014/main" id="{1BADDD21-06C4-33B3-0988-A5B7FF53DB78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</a:blip>
          <a:stretch>
            <a:fillRect/>
          </a:stretch>
        </p:blipFill>
        <p:spPr>
          <a:xfrm>
            <a:off x="326384" y="344490"/>
            <a:ext cx="1714100" cy="1630721"/>
          </a:xfrm>
          <a:prstGeom prst="rect">
            <a:avLst/>
          </a:prstGeom>
        </p:spPr>
      </p:pic>
      <p:pic>
        <p:nvPicPr>
          <p:cNvPr id="7" name="Picture 6" descr="FRIB | Facility for Rare Isotope Beams | Michigan State University">
            <a:extLst>
              <a:ext uri="{FF2B5EF4-FFF2-40B4-BE49-F238E27FC236}">
                <a16:creationId xmlns:a16="http://schemas.microsoft.com/office/drawing/2014/main" id="{AE081138-ED38-BC18-DF57-2E1BE72983F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0215"/>
          <a:stretch/>
        </p:blipFill>
        <p:spPr bwMode="auto">
          <a:xfrm>
            <a:off x="3490018" y="231290"/>
            <a:ext cx="1506894" cy="14152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 descr="At Symbol Icon - Download in Line Style">
            <a:extLst>
              <a:ext uri="{FF2B5EF4-FFF2-40B4-BE49-F238E27FC236}">
                <a16:creationId xmlns:a16="http://schemas.microsoft.com/office/drawing/2014/main" id="{B7298C75-3B7A-E2FC-E7BD-96E4863B61B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6075" y="673131"/>
            <a:ext cx="973437" cy="9734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7">
            <a:extLst>
              <a:ext uri="{FF2B5EF4-FFF2-40B4-BE49-F238E27FC236}">
                <a16:creationId xmlns:a16="http://schemas.microsoft.com/office/drawing/2014/main" id="{CBB03C26-C32C-B62B-89AD-9FE78456FCDC}"/>
              </a:ext>
            </a:extLst>
          </p:cNvPr>
          <p:cNvSpPr txBox="1"/>
          <p:nvPr/>
        </p:nvSpPr>
        <p:spPr>
          <a:xfrm>
            <a:off x="3695883" y="1581679"/>
            <a:ext cx="141554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200">
                <a:solidFill>
                  <a:schemeClr val="bg1"/>
                </a:solidFill>
                <a:latin typeface="Arial Rounded MT Bold" panose="020F0704030504030204" pitchFamily="34" charset="0"/>
              </a:rPr>
              <a:t>FRIB</a:t>
            </a:r>
          </a:p>
        </p:txBody>
      </p:sp>
    </p:spTree>
    <p:extLst>
      <p:ext uri="{BB962C8B-B14F-4D97-AF65-F5344CB8AC3E}">
        <p14:creationId xmlns:p14="http://schemas.microsoft.com/office/powerpoint/2010/main" val="201888876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130ED8-DF0F-AE7D-1991-283EDD9AC9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8350" y="984250"/>
            <a:ext cx="10515600" cy="4219577"/>
          </a:xfrm>
        </p:spPr>
        <p:txBody>
          <a:bodyPr>
            <a:normAutofit/>
          </a:bodyPr>
          <a:lstStyle/>
          <a:p>
            <a:r>
              <a:rPr lang="en-US"/>
              <a:t>Background</a:t>
            </a:r>
            <a:br>
              <a:rPr lang="en-US"/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>
                <a:solidFill>
                  <a:schemeClr val="bg2">
                    <a:lumMod val="50000"/>
                  </a:schemeClr>
                </a:solidFill>
              </a:rPr>
              <a:t>Status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>
                <a:solidFill>
                  <a:schemeClr val="bg2">
                    <a:lumMod val="50000"/>
                  </a:schemeClr>
                </a:solidFill>
              </a:rPr>
              <a:t>Current Work: Taking beam this year!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endParaRPr lang="en-US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4AA854C-EC98-6C2E-2A7D-AC9D1847A8E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/>
              <a:t>2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6D8422F-A4E0-C8BE-B6BF-162DC5DD97DE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/>
              <a:t>Andrew Marino</a:t>
            </a:r>
            <a:endParaRPr lang="en-US"/>
          </a:p>
          <a:p>
            <a:pPr algn="ctr"/>
            <a:r>
              <a:rPr lang="en-US" sz="1100" err="1">
                <a:cs typeface="Calibri"/>
              </a:rPr>
              <a:t>BeEST</a:t>
            </a:r>
            <a:r>
              <a:rPr lang="en-US" sz="1100">
                <a:cs typeface="Calibri"/>
              </a:rPr>
              <a:t> Collaboration 2025</a:t>
            </a:r>
            <a:endParaRPr lang="en-US">
              <a:cs typeface="Calibri"/>
            </a:endParaRPr>
          </a:p>
          <a:p>
            <a:pPr algn="ctr"/>
            <a:r>
              <a:rPr lang="en-US" sz="1100">
                <a:ea typeface="Calibri"/>
                <a:cs typeface="Calibri"/>
              </a:rPr>
              <a:t>Beyond the </a:t>
            </a:r>
            <a:r>
              <a:rPr lang="en-US" sz="1100" err="1"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40992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468DDCF-A89A-4C3B-41D7-A591A2ABAE1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0E989761-0849-B313-85DC-C7AA1A3B6350}"/>
              </a:ext>
            </a:extLst>
          </p:cNvPr>
          <p:cNvSpPr txBox="1"/>
          <p:nvPr/>
        </p:nvSpPr>
        <p:spPr>
          <a:xfrm>
            <a:off x="3936" y="279782"/>
            <a:ext cx="12192000" cy="120032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algn="ctr" defTabSz="914377">
              <a:lnSpc>
                <a:spcPct val="90000"/>
              </a:lnSpc>
              <a:spcBef>
                <a:spcPct val="0"/>
              </a:spcBef>
            </a:pPr>
            <a:r>
              <a:rPr lang="en-US" sz="3200" b="1">
                <a:solidFill>
                  <a:srgbClr val="21314D"/>
                </a:solidFill>
                <a:latin typeface="Arial"/>
                <a:ea typeface="Calibri Light"/>
                <a:cs typeface="Calibri Light"/>
              </a:rPr>
              <a:t>Nuclear Recoil Spectroscopy with Short-Lived Radioisotopes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45F2650-9BB0-4064-E94F-BEBBA353CD9D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36F686C-1BDB-769D-8017-411A549F4B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>
                <a:solidFill>
                  <a:srgbClr val="FFFFFF"/>
                </a:solidFill>
              </a:rPr>
              <a:t>3</a:t>
            </a:fld>
            <a:endParaRPr lang="en-US">
              <a:solidFill>
                <a:srgbClr val="FFFFFF"/>
              </a:solidFill>
            </a:endParaRPr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1D8637FA-786E-EE38-2234-696E8061B307}"/>
              </a:ext>
            </a:extLst>
          </p:cNvPr>
          <p:cNvGrpSpPr/>
          <p:nvPr/>
        </p:nvGrpSpPr>
        <p:grpSpPr>
          <a:xfrm>
            <a:off x="6752780" y="1238825"/>
            <a:ext cx="4747812" cy="2010209"/>
            <a:chOff x="5617222" y="1236334"/>
            <a:chExt cx="6581520" cy="3097348"/>
          </a:xfrm>
        </p:grpSpPr>
        <p:pic>
          <p:nvPicPr>
            <p:cNvPr id="12" name="Graphic 11">
              <a:extLst>
                <a:ext uri="{FF2B5EF4-FFF2-40B4-BE49-F238E27FC236}">
                  <a16:creationId xmlns:a16="http://schemas.microsoft.com/office/drawing/2014/main" id="{D352604E-D856-BB60-294C-4ED50343CB1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5617222" y="1236334"/>
              <a:ext cx="6574778" cy="3097348"/>
            </a:xfrm>
            <a:prstGeom prst="rect">
              <a:avLst/>
            </a:prstGeom>
          </p:spPr>
        </p:pic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A959F190-658B-477D-88D6-BFC4441F271C}"/>
                </a:ext>
              </a:extLst>
            </p:cNvPr>
            <p:cNvSpPr/>
            <p:nvPr/>
          </p:nvSpPr>
          <p:spPr>
            <a:xfrm>
              <a:off x="5637061" y="3431294"/>
              <a:ext cx="6561681" cy="758575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7" name="TextBox 16">
            <a:extLst>
              <a:ext uri="{FF2B5EF4-FFF2-40B4-BE49-F238E27FC236}">
                <a16:creationId xmlns:a16="http://schemas.microsoft.com/office/drawing/2014/main" id="{03A1F7EC-23EA-7B4A-1840-7A888484520A}"/>
              </a:ext>
            </a:extLst>
          </p:cNvPr>
          <p:cNvSpPr txBox="1"/>
          <p:nvPr/>
        </p:nvSpPr>
        <p:spPr>
          <a:xfrm>
            <a:off x="444058" y="1524744"/>
            <a:ext cx="6280367" cy="4154984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2400" err="1">
                <a:cs typeface="Calibri"/>
              </a:rPr>
              <a:t>BeEST</a:t>
            </a:r>
            <a:r>
              <a:rPr lang="en-US" sz="2400">
                <a:cs typeface="Calibri"/>
              </a:rPr>
              <a:t>: Excellent demonstration of nuclear recoil spectroscopy with STJs</a:t>
            </a:r>
            <a:endParaRPr lang="en-US" sz="2400">
              <a:ea typeface="Calibri" panose="020F0502020204030204"/>
              <a:cs typeface="Calibri" panose="020F0502020204030204"/>
            </a:endParaRPr>
          </a:p>
          <a:p>
            <a:endParaRPr lang="en-US" sz="2400">
              <a:ea typeface="Calibri" panose="020F0502020204030204"/>
              <a:cs typeface="Calibri" panose="020F0502020204030204"/>
            </a:endParaRPr>
          </a:p>
          <a:p>
            <a:r>
              <a:rPr lang="en-US" sz="2400">
                <a:ea typeface="Calibri" panose="020F0502020204030204"/>
                <a:cs typeface="Calibri" panose="020F0502020204030204"/>
              </a:rPr>
              <a:t>Implantation into room temperature STJs limits</a:t>
            </a:r>
            <a:r>
              <a:rPr lang="en-US" sz="2400" b="1">
                <a:ea typeface="Calibri"/>
                <a:cs typeface="Calibri" panose="020F0502020204030204"/>
              </a:rPr>
              <a:t> </a:t>
            </a:r>
            <a:r>
              <a:rPr lang="en-US" sz="2400">
                <a:ea typeface="Calibri"/>
                <a:cs typeface="Calibri" panose="020F0502020204030204"/>
              </a:rPr>
              <a:t>applications to long-lived isotopes, T</a:t>
            </a:r>
            <a:r>
              <a:rPr lang="en-US" sz="1600" baseline="-25000">
                <a:ea typeface="Calibri"/>
                <a:cs typeface="Calibri" panose="020F0502020204030204"/>
              </a:rPr>
              <a:t>1/2</a:t>
            </a:r>
            <a:r>
              <a:rPr lang="en-US" sz="2400">
                <a:ea typeface="Calibri"/>
                <a:cs typeface="Calibri" panose="020F0502020204030204"/>
              </a:rPr>
              <a:t> ⪆ 10 days</a:t>
            </a:r>
          </a:p>
          <a:p>
            <a:endParaRPr lang="en-US" sz="2400">
              <a:ea typeface="Calibri"/>
              <a:cs typeface="Calibri" panose="020F0502020204030204"/>
            </a:endParaRPr>
          </a:p>
          <a:p>
            <a:r>
              <a:rPr lang="en-US" sz="2400">
                <a:ea typeface="Calibri"/>
                <a:cs typeface="Calibri" panose="020F0502020204030204"/>
              </a:rPr>
              <a:t>SALER: Bringing a cryostat to a rare isotope beam allows isotopes with T</a:t>
            </a:r>
            <a:r>
              <a:rPr lang="en-US" sz="2400" baseline="-25000">
                <a:ea typeface="Calibri"/>
                <a:cs typeface="Calibri" panose="020F0502020204030204"/>
              </a:rPr>
              <a:t>1/2</a:t>
            </a:r>
            <a:r>
              <a:rPr lang="en-US" sz="2400">
                <a:ea typeface="Calibri"/>
                <a:cs typeface="Calibri" panose="020F0502020204030204"/>
              </a:rPr>
              <a:t> </a:t>
            </a:r>
            <a:r>
              <a:rPr lang="en-US" sz="2400">
                <a:ea typeface="+mn-lt"/>
                <a:cs typeface="+mn-lt"/>
              </a:rPr>
              <a:t>⪆ 100 </a:t>
            </a:r>
            <a:r>
              <a:rPr lang="en-US" sz="2400" err="1">
                <a:ea typeface="+mn-lt"/>
                <a:cs typeface="+mn-lt"/>
              </a:rPr>
              <a:t>ms</a:t>
            </a:r>
            <a:endParaRPr lang="en-US" sz="2400">
              <a:ea typeface="+mn-lt"/>
              <a:cs typeface="+mn-lt"/>
            </a:endParaRPr>
          </a:p>
          <a:p>
            <a:endParaRPr lang="en-US" sz="2400">
              <a:ea typeface="+mn-lt"/>
              <a:cs typeface="+mn-lt"/>
            </a:endParaRPr>
          </a:p>
          <a:p>
            <a:r>
              <a:rPr lang="en-US" sz="2400" b="1">
                <a:ea typeface="+mn-lt"/>
                <a:cs typeface="+mn-lt"/>
              </a:rPr>
              <a:t>SALER couples cold STJs directly </a:t>
            </a:r>
            <a:endParaRPr lang="en-US" b="1">
              <a:ea typeface="+mn-lt"/>
              <a:cs typeface="+mn-lt"/>
            </a:endParaRPr>
          </a:p>
          <a:p>
            <a:r>
              <a:rPr lang="en-US" sz="2400" b="1">
                <a:ea typeface="+mn-lt"/>
                <a:cs typeface="+mn-lt"/>
              </a:rPr>
              <a:t>to the ReA3 beamline at FRIB</a:t>
            </a:r>
            <a:r>
              <a:rPr lang="en-US" sz="2400">
                <a:ea typeface="+mn-lt"/>
                <a:cs typeface="+mn-lt"/>
              </a:rPr>
              <a:t> </a:t>
            </a:r>
            <a:endParaRPr lang="en-US">
              <a:ea typeface="Calibri"/>
              <a:cs typeface="Calibri"/>
            </a:endParaRP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C79C44E2-9F65-9C5F-2E8C-AB016607DF46}"/>
              </a:ext>
            </a:extLst>
          </p:cNvPr>
          <p:cNvGrpSpPr/>
          <p:nvPr/>
        </p:nvGrpSpPr>
        <p:grpSpPr>
          <a:xfrm>
            <a:off x="6962217" y="2714799"/>
            <a:ext cx="4109566" cy="3021055"/>
            <a:chOff x="7065189" y="3099231"/>
            <a:chExt cx="4109566" cy="3021055"/>
          </a:xfrm>
        </p:grpSpPr>
        <p:pic>
          <p:nvPicPr>
            <p:cNvPr id="20" name="Graphic 19">
              <a:extLst>
                <a:ext uri="{FF2B5EF4-FFF2-40B4-BE49-F238E27FC236}">
                  <a16:creationId xmlns:a16="http://schemas.microsoft.com/office/drawing/2014/main" id="{ACDBE278-7492-FD88-AAB7-7A0F1F66F3E3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7065189" y="3099231"/>
              <a:ext cx="4109566" cy="3021055"/>
            </a:xfrm>
            <a:prstGeom prst="rect">
              <a:avLst/>
            </a:prstGeom>
          </p:spPr>
        </p:pic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D6000A1E-4B64-B610-DEF5-572985B64A5F}"/>
                </a:ext>
              </a:extLst>
            </p:cNvPr>
            <p:cNvSpPr/>
            <p:nvPr/>
          </p:nvSpPr>
          <p:spPr>
            <a:xfrm>
              <a:off x="7934704" y="3132918"/>
              <a:ext cx="2685358" cy="295844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6" name="TextBox 15">
            <a:extLst>
              <a:ext uri="{FF2B5EF4-FFF2-40B4-BE49-F238E27FC236}">
                <a16:creationId xmlns:a16="http://schemas.microsoft.com/office/drawing/2014/main" id="{7FF702CF-348F-71CF-24C3-6160E58F069E}"/>
              </a:ext>
            </a:extLst>
          </p:cNvPr>
          <p:cNvSpPr txBox="1"/>
          <p:nvPr/>
        </p:nvSpPr>
        <p:spPr>
          <a:xfrm>
            <a:off x="7832004" y="2608338"/>
            <a:ext cx="2732129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aseline="30000">
                <a:ea typeface="Calibri"/>
                <a:cs typeface="Calibri"/>
              </a:rPr>
              <a:t>7</a:t>
            </a:r>
            <a:r>
              <a:rPr lang="en-US">
                <a:ea typeface="Calibri"/>
                <a:cs typeface="Calibri"/>
              </a:rPr>
              <a:t>Be: T</a:t>
            </a:r>
            <a:r>
              <a:rPr lang="en-US" baseline="-25000">
                <a:ea typeface="Calibri"/>
                <a:cs typeface="Calibri"/>
              </a:rPr>
              <a:t>1/2</a:t>
            </a:r>
            <a:r>
              <a:rPr lang="en-US">
                <a:ea typeface="Calibri"/>
                <a:cs typeface="Calibri"/>
              </a:rPr>
              <a:t> </a:t>
            </a:r>
            <a:r>
              <a:rPr lang="en-US" sz="1500">
                <a:solidFill>
                  <a:srgbClr val="1F1F1F"/>
                </a:solidFill>
                <a:ea typeface="+mn-lt"/>
                <a:cs typeface="+mn-lt"/>
              </a:rPr>
              <a:t>≈</a:t>
            </a:r>
            <a:r>
              <a:rPr lang="en-US">
                <a:ea typeface="Calibri"/>
                <a:cs typeface="Calibri"/>
              </a:rPr>
              <a:t> 53 days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3F87845D-F2B2-5EE9-0D80-B90ED0141CCA}"/>
              </a:ext>
            </a:extLst>
          </p:cNvPr>
          <p:cNvSpPr txBox="1"/>
          <p:nvPr/>
        </p:nvSpPr>
        <p:spPr>
          <a:xfrm>
            <a:off x="7433842" y="5745581"/>
            <a:ext cx="3528453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baseline="30000">
                <a:ea typeface="Calibri"/>
                <a:cs typeface="Calibri"/>
              </a:rPr>
              <a:t>19</a:t>
            </a:r>
            <a:r>
              <a:rPr lang="en-US">
                <a:ea typeface="Calibri"/>
                <a:cs typeface="Calibri"/>
              </a:rPr>
              <a:t>Ne (simulated): T</a:t>
            </a:r>
            <a:r>
              <a:rPr lang="en-US" baseline="-25000">
                <a:ea typeface="Calibri"/>
                <a:cs typeface="Calibri"/>
              </a:rPr>
              <a:t>1/2</a:t>
            </a:r>
            <a:r>
              <a:rPr lang="en-US">
                <a:ea typeface="Calibri"/>
                <a:cs typeface="Calibri"/>
              </a:rPr>
              <a:t> </a:t>
            </a:r>
            <a:r>
              <a:rPr lang="en-US" sz="1500">
                <a:solidFill>
                  <a:srgbClr val="1F1F1F"/>
                </a:solidFill>
                <a:ea typeface="+mn-lt"/>
                <a:cs typeface="+mn-lt"/>
              </a:rPr>
              <a:t>≈</a:t>
            </a:r>
            <a:r>
              <a:rPr lang="en-US">
                <a:ea typeface="Calibri"/>
                <a:cs typeface="Calibri"/>
              </a:rPr>
              <a:t> 17 seconds</a:t>
            </a:r>
          </a:p>
        </p:txBody>
      </p:sp>
      <p:pic>
        <p:nvPicPr>
          <p:cNvPr id="24" name="Picture 23" descr="Logo&#10;&#10;Description automatically generated">
            <a:extLst>
              <a:ext uri="{FF2B5EF4-FFF2-40B4-BE49-F238E27FC236}">
                <a16:creationId xmlns:a16="http://schemas.microsoft.com/office/drawing/2014/main" id="{1A7E98EA-7C91-FB9D-B9F7-67B3256A046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191727" y="4819565"/>
            <a:ext cx="723900" cy="857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74036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Chart&#10;&#10;Description automatically generated">
            <a:extLst>
              <a:ext uri="{FF2B5EF4-FFF2-40B4-BE49-F238E27FC236}">
                <a16:creationId xmlns:a16="http://schemas.microsoft.com/office/drawing/2014/main" id="{198D04A4-5A03-9F6C-8987-8AFFB87C1CF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0818" t="-591" r="-202" b="-287"/>
          <a:stretch/>
        </p:blipFill>
        <p:spPr>
          <a:xfrm>
            <a:off x="6950732" y="1614606"/>
            <a:ext cx="4577786" cy="36216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C2F3463-6974-46AF-8B9F-EE6B9A4E7AEF}"/>
              </a:ext>
            </a:extLst>
          </p:cNvPr>
          <p:cNvSpPr txBox="1"/>
          <p:nvPr/>
        </p:nvSpPr>
        <p:spPr>
          <a:xfrm>
            <a:off x="3936" y="279782"/>
            <a:ext cx="12192000" cy="120032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algn="ctr" defTabSz="914377">
              <a:lnSpc>
                <a:spcPct val="90000"/>
              </a:lnSpc>
              <a:spcBef>
                <a:spcPct val="0"/>
              </a:spcBef>
            </a:pPr>
            <a:r>
              <a:rPr lang="en-US" sz="3200" b="1">
                <a:solidFill>
                  <a:srgbClr val="21314D"/>
                </a:solidFill>
                <a:latin typeface="Arial"/>
                <a:ea typeface="Calibri Light"/>
                <a:cs typeface="Calibri Light"/>
              </a:rPr>
              <a:t>Nuclear Recoil Spectroscopy with Short-Lived Radioisotopes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53C4AD4-323E-4546-B499-D64C11C1B046}"/>
              </a:ext>
            </a:extLst>
          </p:cNvPr>
          <p:cNvSpPr txBox="1"/>
          <p:nvPr/>
        </p:nvSpPr>
        <p:spPr>
          <a:xfrm>
            <a:off x="595085" y="1716960"/>
            <a:ext cx="5841016" cy="4154984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2400">
                <a:cs typeface="Calibri"/>
              </a:rPr>
              <a:t>Precision beta decay is sensitive to TeV-scale physics, </a:t>
            </a:r>
            <a:r>
              <a:rPr lang="en-US" sz="2400">
                <a:ea typeface="Calibri"/>
                <a:cs typeface="Calibri"/>
              </a:rPr>
              <a:t>but</a:t>
            </a:r>
            <a:r>
              <a:rPr lang="en-US" sz="2400">
                <a:cs typeface="Calibri"/>
              </a:rPr>
              <a:t> e</a:t>
            </a:r>
            <a:r>
              <a:rPr lang="en-US" sz="2400" baseline="30000">
                <a:cs typeface="Calibri" panose="020F0502020204030204"/>
              </a:rPr>
              <a:t>+/-</a:t>
            </a:r>
            <a:r>
              <a:rPr lang="en-US" sz="2400">
                <a:cs typeface="Calibri"/>
              </a:rPr>
              <a:t> spectroscopy </a:t>
            </a:r>
            <a:r>
              <a:rPr lang="en-US" sz="2400" b="1">
                <a:cs typeface="Calibri" panose="020F0502020204030204"/>
              </a:rPr>
              <a:t>challenging</a:t>
            </a:r>
            <a:endParaRPr lang="en-US" sz="2400">
              <a:ea typeface="Calibri" panose="020F0502020204030204"/>
              <a:cs typeface="Calibri" panose="020F0502020204030204"/>
            </a:endParaRPr>
          </a:p>
          <a:p>
            <a:endParaRPr lang="en-US" sz="2400" b="1">
              <a:cs typeface="Calibri" panose="020F0502020204030204"/>
            </a:endParaRPr>
          </a:p>
          <a:p>
            <a:r>
              <a:rPr lang="en-US" sz="2400" b="1">
                <a:ea typeface="Calibri"/>
                <a:cs typeface="Calibri"/>
              </a:rPr>
              <a:t>Angular correlations </a:t>
            </a:r>
            <a:r>
              <a:rPr lang="en-US" sz="2400">
                <a:ea typeface="Calibri"/>
                <a:cs typeface="Calibri"/>
              </a:rPr>
              <a:t>are accessible through average momentum sharing with the nucleus</a:t>
            </a:r>
          </a:p>
          <a:p>
            <a:endParaRPr lang="en-US" sz="2400">
              <a:ea typeface="Calibri"/>
              <a:cs typeface="Calibri"/>
            </a:endParaRPr>
          </a:p>
          <a:p>
            <a:r>
              <a:rPr lang="en-US" sz="2400">
                <a:ea typeface="Calibri"/>
                <a:cs typeface="Calibri"/>
              </a:rPr>
              <a:t>Many other possibilities with exotic isotopes!</a:t>
            </a:r>
          </a:p>
          <a:p>
            <a:pPr marL="457200" indent="-457200">
              <a:buFont typeface="Wingdings"/>
              <a:buChar char="Ø"/>
            </a:pPr>
            <a:r>
              <a:rPr lang="en-US" sz="2400">
                <a:ea typeface="Calibri"/>
                <a:cs typeface="Calibri"/>
              </a:rPr>
              <a:t>Talk to me, Kyle, or Leendert later if you have ideas</a:t>
            </a:r>
          </a:p>
          <a:p>
            <a:pPr marL="457200" indent="-457200">
              <a:buFont typeface="Wingdings"/>
              <a:buChar char="Ø"/>
            </a:pPr>
            <a:endParaRPr lang="en-US" sz="2400">
              <a:ea typeface="Calibri"/>
              <a:cs typeface="Calibri"/>
            </a:endParaRPr>
          </a:p>
          <a:p>
            <a:endParaRPr lang="en-US" sz="2400">
              <a:ea typeface="Calibri"/>
              <a:cs typeface="Calibri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6EB0502-1458-4654-8458-F6643BC71720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95053B2-5EC4-58A5-8E92-8B4B9368B8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>
                <a:solidFill>
                  <a:srgbClr val="FFFFFF"/>
                </a:solidFill>
              </a:rPr>
              <a:t>4</a:t>
            </a:fld>
            <a:endParaRPr lang="en-US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01980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7024B91-1913-B325-5E19-6A6FC166E3F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2820C2-03B8-2A32-120C-A8F6CEF37F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8350" y="984250"/>
            <a:ext cx="10515600" cy="4219577"/>
          </a:xfrm>
        </p:spPr>
        <p:txBody>
          <a:bodyPr>
            <a:normAutofit/>
          </a:bodyPr>
          <a:lstStyle/>
          <a:p>
            <a:r>
              <a:rPr lang="en-US">
                <a:solidFill>
                  <a:schemeClr val="bg2">
                    <a:lumMod val="50000"/>
                  </a:schemeClr>
                </a:solidFill>
              </a:rPr>
              <a:t>Background</a:t>
            </a:r>
            <a:br>
              <a:rPr lang="en-US"/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/>
              <a:t>Status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>
                <a:solidFill>
                  <a:schemeClr val="bg2">
                    <a:lumMod val="50000"/>
                  </a:schemeClr>
                </a:solidFill>
              </a:rPr>
              <a:t>Current Work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endParaRPr lang="en-US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D3E6CAE-703A-D05D-5337-3CA63624B3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/>
              <a:t>5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6F5F4F4-9021-3E34-75C4-E2267BCFC958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/>
              <a:t>Andrew Marino</a:t>
            </a:r>
            <a:endParaRPr lang="en-US"/>
          </a:p>
          <a:p>
            <a:pPr algn="ctr"/>
            <a:r>
              <a:rPr lang="en-US" sz="1100" err="1">
                <a:cs typeface="Calibri"/>
              </a:rPr>
              <a:t>BeEST</a:t>
            </a:r>
            <a:r>
              <a:rPr lang="en-US" sz="1100">
                <a:cs typeface="Calibri"/>
              </a:rPr>
              <a:t> Collaboration 2025</a:t>
            </a:r>
            <a:endParaRPr lang="en-US">
              <a:cs typeface="Calibri"/>
            </a:endParaRPr>
          </a:p>
          <a:p>
            <a:pPr algn="ctr"/>
            <a:r>
              <a:rPr lang="en-US" sz="1100">
                <a:ea typeface="Calibri"/>
                <a:cs typeface="Calibri"/>
              </a:rPr>
              <a:t>Beyond the </a:t>
            </a:r>
            <a:r>
              <a:rPr lang="en-US" sz="1100" err="1"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2197160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B5FFF1-D04C-E21F-EBE5-D5B0D6DA82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82475" y="-81113"/>
            <a:ext cx="10515600" cy="1325563"/>
          </a:xfrm>
        </p:spPr>
        <p:txBody>
          <a:bodyPr/>
          <a:lstStyle/>
          <a:p>
            <a:r>
              <a:rPr lang="en-US" dirty="0">
                <a:latin typeface="Arial"/>
                <a:cs typeface="Arial"/>
              </a:rPr>
              <a:t>SALER@FRIB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F84BB98-7171-BBC4-FCC2-A451686FE4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6</a:t>
            </a:fld>
            <a:endParaRPr lang="en-US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A083EB0-F0A4-5E04-D17B-5D34A0B880C0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pic>
        <p:nvPicPr>
          <p:cNvPr id="10" name="Content Placeholder 9" descr="A group of men working on a machine&#10;&#10;AI-generated content may be incorrect.">
            <a:extLst>
              <a:ext uri="{FF2B5EF4-FFF2-40B4-BE49-F238E27FC236}">
                <a16:creationId xmlns:a16="http://schemas.microsoft.com/office/drawing/2014/main" id="{588E8D65-3253-447C-3430-A1BB52448FE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l="15093" r="12755" b="-259"/>
          <a:stretch/>
        </p:blipFill>
        <p:spPr>
          <a:xfrm>
            <a:off x="6007731" y="-241589"/>
            <a:ext cx="6165965" cy="6517920"/>
          </a:xfrm>
        </p:spPr>
      </p:pic>
      <p:pic>
        <p:nvPicPr>
          <p:cNvPr id="3" name="Content Placeholder 14" descr="A machine in a factory&#10;&#10;AI-generated content may be incorrect.">
            <a:extLst>
              <a:ext uri="{FF2B5EF4-FFF2-40B4-BE49-F238E27FC236}">
                <a16:creationId xmlns:a16="http://schemas.microsoft.com/office/drawing/2014/main" id="{F4FF9B08-8E2F-B9F5-D817-EA013B0EE359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-1" r="32919"/>
          <a:stretch/>
        </p:blipFill>
        <p:spPr>
          <a:xfrm>
            <a:off x="1477559" y="1204061"/>
            <a:ext cx="4530172" cy="5067300"/>
          </a:xfrm>
          <a:prstGeom prst="rect">
            <a:avLst/>
          </a:prstGeom>
        </p:spPr>
      </p:pic>
      <p:pic>
        <p:nvPicPr>
          <p:cNvPr id="7" name="Content Placeholder 4" descr="A close up of a machine&#10;&#10;AI-generated content may be incorrect.">
            <a:extLst>
              <a:ext uri="{FF2B5EF4-FFF2-40B4-BE49-F238E27FC236}">
                <a16:creationId xmlns:a16="http://schemas.microsoft.com/office/drawing/2014/main" id="{AED90002-76E8-5AD2-E5F5-E897D478F512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17395" t="16579" r="23581" b="39575"/>
          <a:stretch/>
        </p:blipFill>
        <p:spPr>
          <a:xfrm>
            <a:off x="0" y="1199091"/>
            <a:ext cx="3790392" cy="3776871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CE59FE7D-5D3B-1014-9B4B-4C540CD9F307}"/>
              </a:ext>
            </a:extLst>
          </p:cNvPr>
          <p:cNvSpPr/>
          <p:nvPr/>
        </p:nvSpPr>
        <p:spPr>
          <a:xfrm>
            <a:off x="0" y="4975962"/>
            <a:ext cx="1477559" cy="1280204"/>
          </a:xfrm>
          <a:prstGeom prst="rect">
            <a:avLst/>
          </a:prstGeom>
          <a:solidFill>
            <a:srgbClr val="00234B"/>
          </a:solidFill>
          <a:ln>
            <a:solidFill>
              <a:srgbClr val="00234B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576406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123CB0-2170-BE3F-470E-29DA2C8535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86085"/>
            <a:ext cx="10515600" cy="1325563"/>
          </a:xfrm>
        </p:spPr>
        <p:txBody>
          <a:bodyPr/>
          <a:lstStyle/>
          <a:p>
            <a:r>
              <a:rPr lang="en-US">
                <a:latin typeface="Arial"/>
                <a:cs typeface="Arial"/>
              </a:rPr>
              <a:t>ADR Performance</a:t>
            </a:r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79E6DF6-D699-6D65-DDAF-61AC444B754F}"/>
              </a:ext>
            </a:extLst>
          </p:cNvPr>
          <p:cNvSpPr txBox="1"/>
          <p:nvPr/>
        </p:nvSpPr>
        <p:spPr>
          <a:xfrm>
            <a:off x="1029826" y="5474352"/>
            <a:ext cx="4615812" cy="70788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2000" dirty="0">
                <a:ea typeface="Calibri"/>
                <a:cs typeface="Calibri"/>
              </a:rPr>
              <a:t>Magnetic cycle: Base temperature 38 </a:t>
            </a:r>
            <a:r>
              <a:rPr lang="en-US" sz="2000" err="1">
                <a:ea typeface="Calibri"/>
                <a:cs typeface="Calibri"/>
              </a:rPr>
              <a:t>mK</a:t>
            </a:r>
            <a:r>
              <a:rPr lang="en-US" sz="2000" dirty="0">
                <a:ea typeface="Calibri"/>
                <a:cs typeface="Calibri"/>
              </a:rPr>
              <a:t>!</a:t>
            </a:r>
            <a:endParaRPr lang="en-US"/>
          </a:p>
          <a:p>
            <a:pPr algn="ctr"/>
            <a:r>
              <a:rPr lang="en-US" sz="2000">
                <a:ea typeface="Calibri"/>
                <a:cs typeface="Calibri"/>
              </a:rPr>
              <a:t>Hold time: &gt; </a:t>
            </a:r>
            <a:r>
              <a:rPr lang="en-US" sz="2000" dirty="0">
                <a:ea typeface="Calibri"/>
                <a:cs typeface="Calibri"/>
              </a:rPr>
              <a:t>3 days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66CB2ED2-1054-A963-50C7-BE98A959A2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>
                <a:solidFill>
                  <a:srgbClr val="FFFFFF"/>
                </a:solidFill>
              </a:rPr>
              <a:t>7</a:t>
            </a:fld>
            <a:endParaRPr lang="en-US">
              <a:solidFill>
                <a:srgbClr val="FFFFFF"/>
              </a:solidFill>
            </a:endParaRPr>
          </a:p>
        </p:txBody>
      </p:sp>
      <p:pic>
        <p:nvPicPr>
          <p:cNvPr id="5" name="Graphic 4">
            <a:extLst>
              <a:ext uri="{FF2B5EF4-FFF2-40B4-BE49-F238E27FC236}">
                <a16:creationId xmlns:a16="http://schemas.microsoft.com/office/drawing/2014/main" id="{3B5A3A9C-9C2D-9282-FE60-DFC43437B5B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385787" y="1171039"/>
            <a:ext cx="5901790" cy="4410635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A5E5B259-A2B3-1FA8-91A1-3339B75E90AF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pic>
        <p:nvPicPr>
          <p:cNvPr id="9" name="Content Placeholder 9" descr="A group of men working on a machine&#10;&#10;AI-generated content may be incorrect.">
            <a:extLst>
              <a:ext uri="{FF2B5EF4-FFF2-40B4-BE49-F238E27FC236}">
                <a16:creationId xmlns:a16="http://schemas.microsoft.com/office/drawing/2014/main" id="{90AA197D-CF05-2BEE-6555-C893D25B8C5B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15093" r="12755" b="-259"/>
          <a:stretch/>
        </p:blipFill>
        <p:spPr>
          <a:xfrm>
            <a:off x="6096902" y="-209164"/>
            <a:ext cx="6165965" cy="65179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545467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C45CC5-DE3A-4587-4E8D-581FA09CAB4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latin typeface="Arial"/>
                <a:cs typeface="Arial"/>
              </a:rPr>
              <a:t>STJs at FRIB</a:t>
            </a:r>
            <a:endParaRPr lang="en-US"/>
          </a:p>
        </p:txBody>
      </p:sp>
      <p:pic>
        <p:nvPicPr>
          <p:cNvPr id="5" name="Content Placeholder 4" descr="A close up of a machine&#10;&#10;AI-generated content may be incorrect.">
            <a:extLst>
              <a:ext uri="{FF2B5EF4-FFF2-40B4-BE49-F238E27FC236}">
                <a16:creationId xmlns:a16="http://schemas.microsoft.com/office/drawing/2014/main" id="{84252F5B-6F4B-B2C5-8A9F-93B82129E4D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l="14220" t="-52" r="62" b="27226"/>
          <a:stretch/>
        </p:blipFill>
        <p:spPr>
          <a:xfrm>
            <a:off x="6688900" y="-328"/>
            <a:ext cx="5504578" cy="6273098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E1D97CA-F031-9D38-18A0-C0488B5374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8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0D60A5E-4B5F-D04A-26DF-29214A6F289F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6058789-BD2C-95ED-D31C-B7D927FA601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359" y="1580154"/>
            <a:ext cx="6649541" cy="41747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376684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8BD0F1-9D00-35BD-2332-25680621EA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76400" y="-234948"/>
            <a:ext cx="10515600" cy="1325563"/>
          </a:xfrm>
        </p:spPr>
        <p:txBody>
          <a:bodyPr/>
          <a:lstStyle/>
          <a:p>
            <a:r>
              <a:rPr lang="en-US">
                <a:latin typeface="Arial"/>
                <a:cs typeface="Arial"/>
              </a:rPr>
              <a:t>Laser commissioning</a:t>
            </a:r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7256264-6EBF-A6B2-4469-CF58502B2A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9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96F450A7-F328-C370-22D0-592BE12C3B77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95C615B5-97C0-6B13-5ECE-F25BDB7A129C}"/>
              </a:ext>
            </a:extLst>
          </p:cNvPr>
          <p:cNvGrpSpPr/>
          <p:nvPr/>
        </p:nvGrpSpPr>
        <p:grpSpPr>
          <a:xfrm>
            <a:off x="9448800" y="3359"/>
            <a:ext cx="2743206" cy="6264098"/>
            <a:chOff x="9696450" y="-6166"/>
            <a:chExt cx="2495556" cy="6054548"/>
          </a:xfrm>
        </p:grpSpPr>
        <p:pic>
          <p:nvPicPr>
            <p:cNvPr id="9" name="Picture 8" descr="A metal object with a round metal object&#10;&#10;AI-generated content may be incorrect.">
              <a:extLst>
                <a:ext uri="{FF2B5EF4-FFF2-40B4-BE49-F238E27FC236}">
                  <a16:creationId xmlns:a16="http://schemas.microsoft.com/office/drawing/2014/main" id="{B4D165E3-1520-5D1A-B632-A1C30A24DEA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t="20939" b="22032"/>
            <a:stretch/>
          </p:blipFill>
          <p:spPr>
            <a:xfrm>
              <a:off x="9696450" y="-6166"/>
              <a:ext cx="2495550" cy="1943712"/>
            </a:xfrm>
            <a:prstGeom prst="rect">
              <a:avLst/>
            </a:prstGeom>
          </p:spPr>
        </p:pic>
        <p:pic>
          <p:nvPicPr>
            <p:cNvPr id="10" name="Picture 9" descr="A person in a red shirt working on a machine&#10;&#10;AI-generated content may be incorrect.">
              <a:extLst>
                <a:ext uri="{FF2B5EF4-FFF2-40B4-BE49-F238E27FC236}">
                  <a16:creationId xmlns:a16="http://schemas.microsoft.com/office/drawing/2014/main" id="{DBB257E6-126B-3056-08BD-74B3F570E427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l="-741" t="23495" r="741" b="13866"/>
            <a:stretch/>
          </p:blipFill>
          <p:spPr>
            <a:xfrm>
              <a:off x="9696450" y="1915162"/>
              <a:ext cx="2495556" cy="2075822"/>
            </a:xfrm>
            <a:prstGeom prst="rect">
              <a:avLst/>
            </a:prstGeom>
          </p:spPr>
        </p:pic>
        <p:pic>
          <p:nvPicPr>
            <p:cNvPr id="11" name="Picture 10" descr="A black and silver device with metal wires&#10;&#10;AI-generated content may be incorrect.">
              <a:extLst>
                <a:ext uri="{FF2B5EF4-FFF2-40B4-BE49-F238E27FC236}">
                  <a16:creationId xmlns:a16="http://schemas.microsoft.com/office/drawing/2014/main" id="{83756055-CBCB-181F-5AD6-ED5A1BC2DA4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t="7279" b="29444"/>
            <a:stretch/>
          </p:blipFill>
          <p:spPr>
            <a:xfrm>
              <a:off x="9696450" y="3994858"/>
              <a:ext cx="2495550" cy="2053524"/>
            </a:xfrm>
            <a:prstGeom prst="rect">
              <a:avLst/>
            </a:prstGeom>
          </p:spPr>
        </p:pic>
      </p:grpSp>
      <p:pic>
        <p:nvPicPr>
          <p:cNvPr id="15" name="Content Placeholder 14" descr="A machine in a factory&#10;&#10;AI-generated content may be incorrect.">
            <a:extLst>
              <a:ext uri="{FF2B5EF4-FFF2-40B4-BE49-F238E27FC236}">
                <a16:creationId xmlns:a16="http://schemas.microsoft.com/office/drawing/2014/main" id="{65B386D3-2EFE-DFE9-5552-985053C8FE5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5"/>
          <a:stretch>
            <a:fillRect/>
          </a:stretch>
        </p:blipFill>
        <p:spPr>
          <a:xfrm>
            <a:off x="1323975" y="896144"/>
            <a:ext cx="6753225" cy="5067300"/>
          </a:xfrm>
        </p:spPr>
      </p:pic>
    </p:spTree>
    <p:extLst>
      <p:ext uri="{BB962C8B-B14F-4D97-AF65-F5344CB8AC3E}">
        <p14:creationId xmlns:p14="http://schemas.microsoft.com/office/powerpoint/2010/main" val="378323984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5F3448-F2C8-B9C4-A628-001F2FB728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55577"/>
            <a:ext cx="10515600" cy="1325563"/>
          </a:xfrm>
        </p:spPr>
        <p:txBody>
          <a:bodyPr/>
          <a:lstStyle/>
          <a:p>
            <a:r>
              <a:rPr lang="en-US">
                <a:latin typeface="Arial"/>
                <a:cs typeface="Arial"/>
              </a:rPr>
              <a:t>Resolution: March 2025</a:t>
            </a:r>
            <a:endParaRPr lang="en-US"/>
          </a:p>
        </p:txBody>
      </p:sp>
      <p:pic>
        <p:nvPicPr>
          <p:cNvPr id="5" name="Content Placeholder 4" descr="A graph of energy and energy&#10;&#10;AI-generated content may be incorrect.">
            <a:extLst>
              <a:ext uri="{FF2B5EF4-FFF2-40B4-BE49-F238E27FC236}">
                <a16:creationId xmlns:a16="http://schemas.microsoft.com/office/drawing/2014/main" id="{2706F484-6EA4-ABBB-D64E-AE1CCBCFB09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296994" y="1381919"/>
            <a:ext cx="6893913" cy="4791075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C55F50E-76E4-226C-6BE7-08E5BA5D87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10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8877F13-78BD-0A10-EEE9-E91576F7DFF1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B31323E-C613-5F13-DBA6-72B06A56C463}"/>
              </a:ext>
            </a:extLst>
          </p:cNvPr>
          <p:cNvSpPr txBox="1"/>
          <p:nvPr/>
        </p:nvSpPr>
        <p:spPr>
          <a:xfrm>
            <a:off x="683359" y="2463264"/>
            <a:ext cx="4739068" cy="193899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2400">
                <a:cs typeface="Calibri"/>
              </a:rPr>
              <a:t>Evenly spaced peaks at 4.73 eV</a:t>
            </a:r>
            <a:endParaRPr lang="en-US"/>
          </a:p>
          <a:p>
            <a:endParaRPr lang="en-US" sz="2400">
              <a:ea typeface="Calibri"/>
              <a:cs typeface="Calibri"/>
            </a:endParaRPr>
          </a:p>
          <a:p>
            <a:r>
              <a:rPr lang="en-US" sz="2400">
                <a:ea typeface="Calibri"/>
                <a:cs typeface="Calibri"/>
              </a:rPr>
              <a:t>~80% of STJs could resolve peaks</a:t>
            </a:r>
          </a:p>
          <a:p>
            <a:endParaRPr lang="en-US" sz="2400">
              <a:ea typeface="Calibri"/>
              <a:cs typeface="Calibri"/>
            </a:endParaRPr>
          </a:p>
          <a:p>
            <a:r>
              <a:rPr lang="en-US" sz="2400">
                <a:ea typeface="Calibri"/>
                <a:cs typeface="Calibri"/>
              </a:rPr>
              <a:t>Resolution 2-4 eV FWHM</a:t>
            </a:r>
          </a:p>
        </p:txBody>
      </p:sp>
    </p:spTree>
    <p:extLst>
      <p:ext uri="{BB962C8B-B14F-4D97-AF65-F5344CB8AC3E}">
        <p14:creationId xmlns:p14="http://schemas.microsoft.com/office/powerpoint/2010/main" val="199362906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B216B40-31B3-0647-4021-C993DE2B5EA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1EAB3C-B116-EF60-DB4E-7A73790277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8350" y="984250"/>
            <a:ext cx="10515600" cy="4219577"/>
          </a:xfrm>
        </p:spPr>
        <p:txBody>
          <a:bodyPr>
            <a:normAutofit/>
          </a:bodyPr>
          <a:lstStyle/>
          <a:p>
            <a:r>
              <a:rPr lang="en-US">
                <a:solidFill>
                  <a:schemeClr val="bg2">
                    <a:lumMod val="50000"/>
                  </a:schemeClr>
                </a:solidFill>
              </a:rPr>
              <a:t>Background</a:t>
            </a:r>
            <a:br>
              <a:rPr lang="en-US"/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>
                <a:solidFill>
                  <a:schemeClr val="bg2">
                    <a:lumMod val="50000"/>
                  </a:schemeClr>
                </a:solidFill>
              </a:rPr>
              <a:t>Status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r>
              <a:rPr lang="en-US"/>
              <a:t>Current Work</a:t>
            </a:r>
            <a:br>
              <a:rPr lang="en-US">
                <a:solidFill>
                  <a:schemeClr val="bg2">
                    <a:lumMod val="50000"/>
                  </a:schemeClr>
                </a:solidFill>
              </a:rPr>
            </a:br>
            <a:endParaRPr lang="en-US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D50E6C6-4D33-C8E0-7E9F-4AFC659515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/>
              <a:t>11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C2D5A20-E7BE-26C2-C75E-F4A12B9BA43E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/>
              <a:t>Andrew Marino</a:t>
            </a:r>
            <a:endParaRPr lang="en-US"/>
          </a:p>
          <a:p>
            <a:pPr algn="ctr"/>
            <a:r>
              <a:rPr lang="en-US" sz="1100" err="1">
                <a:cs typeface="Calibri"/>
              </a:rPr>
              <a:t>BeEST</a:t>
            </a:r>
            <a:r>
              <a:rPr lang="en-US" sz="1100">
                <a:cs typeface="Calibri"/>
              </a:rPr>
              <a:t> Collaboration 2025</a:t>
            </a:r>
            <a:endParaRPr lang="en-US">
              <a:cs typeface="Calibri"/>
            </a:endParaRPr>
          </a:p>
          <a:p>
            <a:pPr algn="ctr"/>
            <a:r>
              <a:rPr lang="en-US" sz="1100">
                <a:ea typeface="Calibri"/>
                <a:cs typeface="Calibri"/>
              </a:rPr>
              <a:t>Beyond the </a:t>
            </a:r>
            <a:r>
              <a:rPr lang="en-US" sz="1100" err="1"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9273388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 descr="A close-up of a grey surface with holes&#10;&#10;AI-generated content may be incorrect.">
            <a:extLst>
              <a:ext uri="{FF2B5EF4-FFF2-40B4-BE49-F238E27FC236}">
                <a16:creationId xmlns:a16="http://schemas.microsoft.com/office/drawing/2014/main" id="{FB32B007-310F-18FC-52E2-BA9B5776F6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081962" y="715169"/>
            <a:ext cx="2562225" cy="1952625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ADEDDBF-CE42-26CE-D369-94C7E7FFDE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12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3E539B5-09F8-1A24-24A5-AACB9C6573F5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9DC28CE4-F725-E067-24ED-776D1D199A85}"/>
              </a:ext>
            </a:extLst>
          </p:cNvPr>
          <p:cNvGrpSpPr/>
          <p:nvPr/>
        </p:nvGrpSpPr>
        <p:grpSpPr>
          <a:xfrm>
            <a:off x="1165788" y="4199061"/>
            <a:ext cx="6115779" cy="1672510"/>
            <a:chOff x="-358212" y="2884611"/>
            <a:chExt cx="6115779" cy="1672510"/>
          </a:xfrm>
        </p:grpSpPr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91A6772C-F575-93E7-59F0-733CCA625A0D}"/>
                </a:ext>
              </a:extLst>
            </p:cNvPr>
            <p:cNvSpPr/>
            <p:nvPr/>
          </p:nvSpPr>
          <p:spPr>
            <a:xfrm>
              <a:off x="-358212" y="2884611"/>
              <a:ext cx="6107483" cy="1672510"/>
            </a:xfrm>
            <a:prstGeom prst="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60C01DD4-0AD0-F0D5-BAA3-7214FD34A163}"/>
                </a:ext>
              </a:extLst>
            </p:cNvPr>
            <p:cNvSpPr/>
            <p:nvPr/>
          </p:nvSpPr>
          <p:spPr>
            <a:xfrm>
              <a:off x="-276096" y="3091325"/>
              <a:ext cx="5656469" cy="1259081"/>
            </a:xfrm>
            <a:prstGeom prst="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8F473043-0BF2-A0D5-23C0-6645A59BDF11}"/>
                </a:ext>
              </a:extLst>
            </p:cNvPr>
            <p:cNvSpPr/>
            <p:nvPr/>
          </p:nvSpPr>
          <p:spPr>
            <a:xfrm>
              <a:off x="-86241" y="3542212"/>
              <a:ext cx="4688668" cy="357052"/>
            </a:xfrm>
            <a:prstGeom prst="rect">
              <a:avLst/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D016A475-CD89-DB60-F6CD-DDFB6E6B88E1}"/>
                </a:ext>
              </a:extLst>
            </p:cNvPr>
            <p:cNvSpPr/>
            <p:nvPr/>
          </p:nvSpPr>
          <p:spPr>
            <a:xfrm>
              <a:off x="4773231" y="3378452"/>
              <a:ext cx="228639" cy="676585"/>
            </a:xfrm>
            <a:prstGeom prst="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5B70876-2976-644A-8E80-2D64E8E01D79}"/>
                </a:ext>
              </a:extLst>
            </p:cNvPr>
            <p:cNvSpPr/>
            <p:nvPr/>
          </p:nvSpPr>
          <p:spPr>
            <a:xfrm>
              <a:off x="4604068" y="3222356"/>
              <a:ext cx="234258" cy="984789"/>
            </a:xfrm>
            <a:prstGeom prst="rect">
              <a:avLst/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2BC65D72-2B1D-5F28-1157-49D40DE46F6D}"/>
                </a:ext>
              </a:extLst>
            </p:cNvPr>
            <p:cNvSpPr/>
            <p:nvPr/>
          </p:nvSpPr>
          <p:spPr>
            <a:xfrm>
              <a:off x="4843843" y="3520556"/>
              <a:ext cx="55993" cy="387286"/>
            </a:xfrm>
            <a:prstGeom prst="rect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83662B17-9F10-35C6-EA9E-9F4199B40DE1}"/>
                </a:ext>
              </a:extLst>
            </p:cNvPr>
            <p:cNvSpPr/>
            <p:nvPr/>
          </p:nvSpPr>
          <p:spPr>
            <a:xfrm>
              <a:off x="5717219" y="3468791"/>
              <a:ext cx="40348" cy="490901"/>
            </a:xfrm>
            <a:prstGeom prst="rect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A674BACC-CE47-AFF6-8E77-23E91C96EB6E}"/>
                </a:ext>
              </a:extLst>
            </p:cNvPr>
            <p:cNvSpPr/>
            <p:nvPr/>
          </p:nvSpPr>
          <p:spPr>
            <a:xfrm>
              <a:off x="5364794" y="3468790"/>
              <a:ext cx="40348" cy="490901"/>
            </a:xfrm>
            <a:prstGeom prst="rect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id="{5ABBDA2C-A99A-3138-59BD-AFE153B4CD1E}"/>
                </a:ext>
              </a:extLst>
            </p:cNvPr>
            <p:cNvSpPr/>
            <p:nvPr/>
          </p:nvSpPr>
          <p:spPr>
            <a:xfrm>
              <a:off x="4983794" y="3468790"/>
              <a:ext cx="40348" cy="490901"/>
            </a:xfrm>
            <a:prstGeom prst="rect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" name="Rectangle 19">
            <a:extLst>
              <a:ext uri="{FF2B5EF4-FFF2-40B4-BE49-F238E27FC236}">
                <a16:creationId xmlns:a16="http://schemas.microsoft.com/office/drawing/2014/main" id="{8A367FF5-B403-B498-3425-84EE8118BD17}"/>
              </a:ext>
            </a:extLst>
          </p:cNvPr>
          <p:cNvSpPr/>
          <p:nvPr/>
        </p:nvSpPr>
        <p:spPr>
          <a:xfrm>
            <a:off x="714864" y="3953539"/>
            <a:ext cx="905762" cy="228639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5B5585FA-D81F-610A-C39B-0D0545F3E588}"/>
              </a:ext>
            </a:extLst>
          </p:cNvPr>
          <p:cNvSpPr txBox="1"/>
          <p:nvPr/>
        </p:nvSpPr>
        <p:spPr>
          <a:xfrm>
            <a:off x="759559" y="1491714"/>
            <a:ext cx="6796468" cy="193899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2400">
                <a:ea typeface="Calibri"/>
                <a:cs typeface="Calibri"/>
              </a:rPr>
              <a:t>Custom nanostructure thin films, 100-200 nm thick</a:t>
            </a:r>
          </a:p>
          <a:p>
            <a:endParaRPr lang="en-US" sz="2400">
              <a:ea typeface="Calibri"/>
              <a:cs typeface="Calibri"/>
            </a:endParaRPr>
          </a:p>
          <a:p>
            <a:r>
              <a:rPr lang="en-US" sz="2400">
                <a:ea typeface="Calibri"/>
                <a:cs typeface="Calibri"/>
              </a:rPr>
              <a:t>Simulations show ~10</a:t>
            </a:r>
            <a:r>
              <a:rPr lang="en-US" sz="2400" baseline="30000">
                <a:ea typeface="Calibri"/>
                <a:cs typeface="Calibri"/>
              </a:rPr>
              <a:t>4</a:t>
            </a:r>
            <a:r>
              <a:rPr lang="en-US" sz="2400">
                <a:ea typeface="Calibri"/>
                <a:cs typeface="Calibri"/>
              </a:rPr>
              <a:t>x reduction in IR transmission</a:t>
            </a:r>
          </a:p>
          <a:p>
            <a:endParaRPr lang="en-US" sz="2400">
              <a:ea typeface="Calibri"/>
              <a:cs typeface="Calibri"/>
            </a:endParaRPr>
          </a:p>
          <a:p>
            <a:r>
              <a:rPr lang="en-US" sz="2400">
                <a:ea typeface="Calibri"/>
                <a:cs typeface="Calibri"/>
              </a:rPr>
              <a:t>&gt;50% transmission of UV laser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D586056C-FC73-C5B9-5E2F-497B3FB1BE99}"/>
              </a:ext>
            </a:extLst>
          </p:cNvPr>
          <p:cNvSpPr txBox="1"/>
          <p:nvPr/>
        </p:nvSpPr>
        <p:spPr>
          <a:xfrm>
            <a:off x="3925043" y="3820901"/>
            <a:ext cx="595308" cy="37885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50 K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21BC44BB-52A5-555D-3A6F-BB34980D7015}"/>
              </a:ext>
            </a:extLst>
          </p:cNvPr>
          <p:cNvSpPr txBox="1"/>
          <p:nvPr/>
        </p:nvSpPr>
        <p:spPr>
          <a:xfrm>
            <a:off x="3925043" y="5383000"/>
            <a:ext cx="595308" cy="37885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4 K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0875E388-3FD2-4884-3258-EF304DC9EDB5}"/>
              </a:ext>
            </a:extLst>
          </p:cNvPr>
          <p:cNvSpPr txBox="1"/>
          <p:nvPr/>
        </p:nvSpPr>
        <p:spPr>
          <a:xfrm>
            <a:off x="3858368" y="4840075"/>
            <a:ext cx="738183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0.1 K</a:t>
            </a:r>
          </a:p>
        </p:txBody>
      </p:sp>
      <p:sp>
        <p:nvSpPr>
          <p:cNvPr id="28" name="Arrow: Right 27">
            <a:extLst>
              <a:ext uri="{FF2B5EF4-FFF2-40B4-BE49-F238E27FC236}">
                <a16:creationId xmlns:a16="http://schemas.microsoft.com/office/drawing/2014/main" id="{35B9F361-4ECA-6472-E0E6-2F97592AC3C7}"/>
              </a:ext>
            </a:extLst>
          </p:cNvPr>
          <p:cNvSpPr/>
          <p:nvPr/>
        </p:nvSpPr>
        <p:spPr>
          <a:xfrm rot="10800000">
            <a:off x="7424523" y="4848336"/>
            <a:ext cx="2986834" cy="373015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Calibri"/>
              <a:cs typeface="Calibri"/>
            </a:endParaRP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D95F6135-0D14-8994-B092-83E49AC955C6}"/>
              </a:ext>
            </a:extLst>
          </p:cNvPr>
          <p:cNvCxnSpPr/>
          <p:nvPr/>
        </p:nvCxnSpPr>
        <p:spPr>
          <a:xfrm flipH="1">
            <a:off x="7525475" y="4486920"/>
            <a:ext cx="2776865" cy="315846"/>
          </a:xfrm>
          <a:prstGeom prst="straightConnector1">
            <a:avLst/>
          </a:prstGeom>
          <a:ln>
            <a:solidFill>
              <a:srgbClr val="CC4628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30" name="TextBox 29">
            <a:extLst>
              <a:ext uri="{FF2B5EF4-FFF2-40B4-BE49-F238E27FC236}">
                <a16:creationId xmlns:a16="http://schemas.microsoft.com/office/drawing/2014/main" id="{EC3DCB14-526E-9A44-9A99-BC7B7EF2DDAB}"/>
              </a:ext>
            </a:extLst>
          </p:cNvPr>
          <p:cNvSpPr txBox="1"/>
          <p:nvPr/>
        </p:nvSpPr>
        <p:spPr>
          <a:xfrm>
            <a:off x="8401793" y="4201900"/>
            <a:ext cx="1033458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Laser</a:t>
            </a:r>
            <a:endParaRPr lang="en-US"/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293F7E3A-DB96-BD45-13C8-42F43692226A}"/>
              </a:ext>
            </a:extLst>
          </p:cNvPr>
          <p:cNvSpPr txBox="1"/>
          <p:nvPr/>
        </p:nvSpPr>
        <p:spPr>
          <a:xfrm>
            <a:off x="8297018" y="5202025"/>
            <a:ext cx="1243008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Ion beam</a:t>
            </a:r>
            <a:endParaRPr lang="en-US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3AB2641B-0DE8-15E1-96A5-03A488B800ED}"/>
              </a:ext>
            </a:extLst>
          </p:cNvPr>
          <p:cNvSpPr txBox="1"/>
          <p:nvPr/>
        </p:nvSpPr>
        <p:spPr>
          <a:xfrm>
            <a:off x="8077943" y="344275"/>
            <a:ext cx="2557458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>
                <a:ea typeface="Calibri"/>
                <a:cs typeface="Calibri"/>
              </a:rPr>
              <a:t>Similar prior work*</a:t>
            </a:r>
            <a:endParaRPr lang="en-US"/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B5728019-1DF8-FF5A-F8C1-31EDC986FA63}"/>
              </a:ext>
            </a:extLst>
          </p:cNvPr>
          <p:cNvSpPr txBox="1"/>
          <p:nvPr/>
        </p:nvSpPr>
        <p:spPr>
          <a:xfrm>
            <a:off x="6725393" y="6021175"/>
            <a:ext cx="5529258" cy="30777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/>
            <a:r>
              <a:rPr lang="en-US" sz="1400">
                <a:ea typeface="Calibri"/>
                <a:cs typeface="Calibri"/>
              </a:rPr>
              <a:t>*Shiki et al., </a:t>
            </a:r>
            <a:r>
              <a:rPr lang="en-US" sz="1400">
                <a:ea typeface="+mn-lt"/>
                <a:cs typeface="+mn-lt"/>
              </a:rPr>
              <a:t>https://iopscience.iop.org/article/10.1143/JJAP.47.3682/pdf</a:t>
            </a:r>
            <a:endParaRPr lang="en-US" sz="1400"/>
          </a:p>
        </p:txBody>
      </p: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D0F73375-A7B6-2C16-1FCC-71EE678DD3DC}"/>
              </a:ext>
            </a:extLst>
          </p:cNvPr>
          <p:cNvCxnSpPr/>
          <p:nvPr/>
        </p:nvCxnSpPr>
        <p:spPr>
          <a:xfrm flipH="1">
            <a:off x="7269691" y="2684187"/>
            <a:ext cx="825085" cy="207389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550E23C5-19FA-DD82-0953-F4BDCDD2711E}"/>
              </a:ext>
            </a:extLst>
          </p:cNvPr>
          <p:cNvCxnSpPr>
            <a:cxnSpLocks/>
          </p:cNvCxnSpPr>
          <p:nvPr/>
        </p:nvCxnSpPr>
        <p:spPr>
          <a:xfrm flipH="1">
            <a:off x="6945840" y="2693712"/>
            <a:ext cx="1148935" cy="205484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>
            <a:extLst>
              <a:ext uri="{FF2B5EF4-FFF2-40B4-BE49-F238E27FC236}">
                <a16:creationId xmlns:a16="http://schemas.microsoft.com/office/drawing/2014/main" id="{B62C1D71-A29D-9A04-F247-69E3956119C5}"/>
              </a:ext>
            </a:extLst>
          </p:cNvPr>
          <p:cNvCxnSpPr>
            <a:cxnSpLocks/>
          </p:cNvCxnSpPr>
          <p:nvPr/>
        </p:nvCxnSpPr>
        <p:spPr>
          <a:xfrm flipH="1">
            <a:off x="6555315" y="2693712"/>
            <a:ext cx="1539460" cy="205484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Title 1">
            <a:extLst>
              <a:ext uri="{FF2B5EF4-FFF2-40B4-BE49-F238E27FC236}">
                <a16:creationId xmlns:a16="http://schemas.microsoft.com/office/drawing/2014/main" id="{C1769096-DE67-1D18-5084-F8144E93D6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177"/>
            <a:ext cx="10515600" cy="1325563"/>
          </a:xfrm>
        </p:spPr>
        <p:txBody>
          <a:bodyPr/>
          <a:lstStyle/>
          <a:p>
            <a:r>
              <a:rPr lang="en-US" dirty="0">
                <a:latin typeface="Arial"/>
                <a:cs typeface="Arial"/>
              </a:rPr>
              <a:t>Laser integration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16327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2D4CB7-5F09-0D1A-BF77-CB6AC13F09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177"/>
            <a:ext cx="10515600" cy="1325563"/>
          </a:xfrm>
        </p:spPr>
        <p:txBody>
          <a:bodyPr/>
          <a:lstStyle/>
          <a:p>
            <a:r>
              <a:rPr lang="en-US">
                <a:latin typeface="Arial"/>
                <a:cs typeface="Arial"/>
              </a:rPr>
              <a:t>Magnetic shielding</a:t>
            </a:r>
            <a:endParaRPr lang="en-US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3E6A8FD5-4C0C-5ECC-7E54-D00E1F3C88D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l="2625" t="-121" r="-114" b="186"/>
          <a:stretch/>
        </p:blipFill>
        <p:spPr>
          <a:xfrm>
            <a:off x="7455985" y="1668105"/>
            <a:ext cx="4552048" cy="2857571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6E3AED7-539F-4620-3B98-E1E6E2CFFD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13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F7CAFBD-1E64-745C-6598-220FFC5E8264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576E393-AA73-2BA6-8081-FF1DB51305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5788" y="1669405"/>
            <a:ext cx="4664947" cy="2861031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DE062696-5A26-35C4-A923-9BF69CFC5435}"/>
              </a:ext>
            </a:extLst>
          </p:cNvPr>
          <p:cNvSpPr txBox="1"/>
          <p:nvPr/>
        </p:nvSpPr>
        <p:spPr>
          <a:xfrm>
            <a:off x="-462733" y="4718558"/>
            <a:ext cx="5901118" cy="193899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2400" dirty="0">
                <a:ea typeface="Calibri"/>
                <a:cs typeface="Calibri"/>
              </a:rPr>
              <a:t>Hole open:</a:t>
            </a:r>
            <a:endParaRPr lang="en-US" sz="2400" dirty="0">
              <a:cs typeface="Calibri"/>
            </a:endParaRPr>
          </a:p>
          <a:p>
            <a:pPr algn="ctr"/>
            <a:r>
              <a:rPr lang="en-US" sz="2400" b="1" dirty="0">
                <a:cs typeface="Calibri"/>
              </a:rPr>
              <a:t>High</a:t>
            </a:r>
            <a:r>
              <a:rPr lang="en-US" sz="2400" b="1" dirty="0">
                <a:ea typeface="Calibri"/>
                <a:cs typeface="Calibri"/>
              </a:rPr>
              <a:t> leakage current</a:t>
            </a:r>
            <a:r>
              <a:rPr lang="en-US" sz="2400" dirty="0">
                <a:ea typeface="Calibri"/>
                <a:cs typeface="Calibri"/>
              </a:rPr>
              <a:t>,</a:t>
            </a:r>
            <a:endParaRPr lang="en-US">
              <a:ea typeface="Calibri"/>
              <a:cs typeface="Calibri"/>
            </a:endParaRPr>
          </a:p>
          <a:p>
            <a:pPr algn="ctr"/>
            <a:r>
              <a:rPr lang="en-US" sz="2400" dirty="0">
                <a:ea typeface="Calibri"/>
                <a:cs typeface="Calibri"/>
              </a:rPr>
              <a:t>Many Fiske modes</a:t>
            </a:r>
            <a:endParaRPr lang="en-US" dirty="0"/>
          </a:p>
          <a:p>
            <a:endParaRPr lang="en-US" sz="2400" dirty="0">
              <a:ea typeface="Calibri"/>
              <a:cs typeface="Calibri"/>
            </a:endParaRPr>
          </a:p>
          <a:p>
            <a:endParaRPr lang="en-US" sz="2400" dirty="0">
              <a:ea typeface="Calibri"/>
              <a:cs typeface="Calibri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869B954-9AC6-6485-6BA6-7286A1E7CB05}"/>
              </a:ext>
            </a:extLst>
          </p:cNvPr>
          <p:cNvSpPr txBox="1"/>
          <p:nvPr/>
        </p:nvSpPr>
        <p:spPr>
          <a:xfrm>
            <a:off x="6600220" y="4718557"/>
            <a:ext cx="6272593" cy="193899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2400" dirty="0">
                <a:ea typeface="Calibri"/>
                <a:cs typeface="Calibri"/>
              </a:rPr>
              <a:t>Hole covered:</a:t>
            </a:r>
          </a:p>
          <a:p>
            <a:pPr algn="ctr"/>
            <a:r>
              <a:rPr lang="en-US" sz="2400" b="1" dirty="0">
                <a:ea typeface="Calibri"/>
                <a:cs typeface="Calibri"/>
              </a:rPr>
              <a:t>Almost no leakage current</a:t>
            </a:r>
            <a:r>
              <a:rPr lang="en-US" sz="2400" dirty="0">
                <a:ea typeface="Calibri"/>
                <a:cs typeface="Calibri"/>
              </a:rPr>
              <a:t>,</a:t>
            </a:r>
            <a:endParaRPr lang="en-US" dirty="0">
              <a:ea typeface="Calibri"/>
              <a:cs typeface="Calibri"/>
            </a:endParaRPr>
          </a:p>
          <a:p>
            <a:pPr algn="ctr"/>
            <a:r>
              <a:rPr lang="en-US" sz="2400" dirty="0">
                <a:ea typeface="Calibri"/>
                <a:cs typeface="Calibri"/>
              </a:rPr>
              <a:t>Suppressed Fiske modes</a:t>
            </a:r>
            <a:endParaRPr lang="en-US" dirty="0">
              <a:ea typeface="Calibri"/>
              <a:cs typeface="Calibri"/>
            </a:endParaRPr>
          </a:p>
          <a:p>
            <a:endParaRPr lang="en-US" sz="2400">
              <a:ea typeface="Calibri"/>
              <a:cs typeface="Calibri"/>
            </a:endParaRPr>
          </a:p>
          <a:p>
            <a:endParaRPr lang="en-US" sz="2400">
              <a:ea typeface="Calibri"/>
              <a:cs typeface="Calibri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48F4C046-DC07-43EE-DC62-DB3BE2303227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0630" t="29440" r="24667" b="5568"/>
          <a:stretch/>
        </p:blipFill>
        <p:spPr>
          <a:xfrm>
            <a:off x="5154394" y="1375990"/>
            <a:ext cx="2186999" cy="34489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320780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FBE90C43-BF1B-7E8B-3011-0AA735A2D98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746222" y="379203"/>
            <a:ext cx="5123527" cy="5169876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B86FEBD-AD62-EF16-2DA3-C13F73B9B6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14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EBB3471-D540-123E-C223-22973C96F247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E6801EB-DB30-DD5B-8667-5A0E9372A666}"/>
              </a:ext>
            </a:extLst>
          </p:cNvPr>
          <p:cNvSpPr txBox="1"/>
          <p:nvPr/>
        </p:nvSpPr>
        <p:spPr>
          <a:xfrm>
            <a:off x="7550860" y="5618605"/>
            <a:ext cx="3449930" cy="461665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algn="ctr"/>
            <a:r>
              <a:rPr lang="en-US" sz="2400" dirty="0">
                <a:cs typeface="Calibri"/>
              </a:rPr>
              <a:t>Proof</a:t>
            </a:r>
            <a:r>
              <a:rPr lang="en-US" sz="2400" dirty="0">
                <a:ea typeface="Calibri"/>
                <a:cs typeface="Calibri"/>
              </a:rPr>
              <a:t> of concept at Mines</a:t>
            </a:r>
            <a:endParaRPr lang="en-US" dirty="0">
              <a:ea typeface="Calibri" panose="020F0502020204030204"/>
              <a:cs typeface="Calibri" panose="020F0502020204030204"/>
            </a:endParaRP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92A37C46-98FF-BEA0-6FEB-528ED594AFE0}"/>
              </a:ext>
            </a:extLst>
          </p:cNvPr>
          <p:cNvSpPr txBox="1">
            <a:spLocks/>
          </p:cNvSpPr>
          <p:nvPr/>
        </p:nvSpPr>
        <p:spPr>
          <a:xfrm>
            <a:off x="838200" y="317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i="0" kern="1200">
                <a:solidFill>
                  <a:srgbClr val="21314D"/>
                </a:solidFill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>
                <a:latin typeface="Arial"/>
                <a:cs typeface="Arial"/>
              </a:rPr>
              <a:t>Magnetic shutter</a:t>
            </a:r>
            <a:endParaRPr lang="en-US" dirty="0"/>
          </a:p>
        </p:txBody>
      </p:sp>
      <p:pic>
        <p:nvPicPr>
          <p:cNvPr id="13" name="Picture 1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04963223-8401-8C1E-30F2-FED91F84A60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11109" t="5309" r="12284" b="5904"/>
          <a:stretch/>
        </p:blipFill>
        <p:spPr>
          <a:xfrm>
            <a:off x="2247899" y="1023938"/>
            <a:ext cx="3490915" cy="2337666"/>
          </a:xfrm>
          <a:prstGeom prst="rect">
            <a:avLst/>
          </a:prstGeom>
        </p:spPr>
      </p:pic>
      <p:pic>
        <p:nvPicPr>
          <p:cNvPr id="15" name="Picture 14" descr="A screenshot of a computer&#10;&#10;AI-generated content may be incorrect.">
            <a:extLst>
              <a:ext uri="{FF2B5EF4-FFF2-40B4-BE49-F238E27FC236}">
                <a16:creationId xmlns:a16="http://schemas.microsoft.com/office/drawing/2014/main" id="{542BA417-2D48-1E70-F0B4-5C8AF48FE030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11109" t="5123" r="12284" b="6091"/>
          <a:stretch/>
        </p:blipFill>
        <p:spPr>
          <a:xfrm>
            <a:off x="2247899" y="3361604"/>
            <a:ext cx="3490915" cy="2337666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199F2288-C2F0-0C22-1106-E1F05E8A49A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60401" y="1413668"/>
            <a:ext cx="1142122" cy="4030664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540196DE-8C53-2927-5369-CE5B9A5C2277}"/>
              </a:ext>
            </a:extLst>
          </p:cNvPr>
          <p:cNvSpPr txBox="1"/>
          <p:nvPr/>
        </p:nvSpPr>
        <p:spPr>
          <a:xfrm>
            <a:off x="3214686" y="2964141"/>
            <a:ext cx="15573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No shutter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0BECDB6-78C1-0F2C-94F9-15A6CF0AA209}"/>
              </a:ext>
            </a:extLst>
          </p:cNvPr>
          <p:cNvSpPr txBox="1"/>
          <p:nvPr/>
        </p:nvSpPr>
        <p:spPr>
          <a:xfrm>
            <a:off x="3031330" y="5288746"/>
            <a:ext cx="192405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Shutter adjacent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F900E91-032D-1ABE-4342-4CB83501123E}"/>
              </a:ext>
            </a:extLst>
          </p:cNvPr>
          <p:cNvSpPr txBox="1"/>
          <p:nvPr/>
        </p:nvSpPr>
        <p:spPr>
          <a:xfrm>
            <a:off x="2081269" y="5963584"/>
            <a:ext cx="382417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/>
              <a:t>Ansys simulations courtesy of Grace Wagner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CFA1E008-E242-11AE-24A4-02104C76599B}"/>
              </a:ext>
            </a:extLst>
          </p:cNvPr>
          <p:cNvSpPr/>
          <p:nvPr/>
        </p:nvSpPr>
        <p:spPr>
          <a:xfrm>
            <a:off x="4865204" y="2048653"/>
            <a:ext cx="90177" cy="28823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F4814D6A-AEA1-7357-DD31-64ECC5BB40FF}"/>
              </a:ext>
            </a:extLst>
          </p:cNvPr>
          <p:cNvSpPr/>
          <p:nvPr/>
        </p:nvSpPr>
        <p:spPr>
          <a:xfrm>
            <a:off x="4874176" y="4386319"/>
            <a:ext cx="72231" cy="28823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CF57DF46-B55A-85F7-9690-199F576BA68A}"/>
              </a:ext>
            </a:extLst>
          </p:cNvPr>
          <p:cNvSpPr txBox="1"/>
          <p:nvPr/>
        </p:nvSpPr>
        <p:spPr>
          <a:xfrm>
            <a:off x="4367152" y="1763043"/>
            <a:ext cx="64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STJs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8939943-F227-E8CE-8466-E169BD419FDA}"/>
              </a:ext>
            </a:extLst>
          </p:cNvPr>
          <p:cNvSpPr txBox="1"/>
          <p:nvPr/>
        </p:nvSpPr>
        <p:spPr>
          <a:xfrm>
            <a:off x="4367152" y="4092589"/>
            <a:ext cx="64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STJs</a:t>
            </a:r>
          </a:p>
        </p:txBody>
      </p:sp>
      <p:sp>
        <p:nvSpPr>
          <p:cNvPr id="25" name="Arrow: Left 24">
            <a:extLst>
              <a:ext uri="{FF2B5EF4-FFF2-40B4-BE49-F238E27FC236}">
                <a16:creationId xmlns:a16="http://schemas.microsoft.com/office/drawing/2014/main" id="{E790951F-F627-9FB5-5026-F5C6556EA6F3}"/>
              </a:ext>
            </a:extLst>
          </p:cNvPr>
          <p:cNvSpPr/>
          <p:nvPr/>
        </p:nvSpPr>
        <p:spPr>
          <a:xfrm>
            <a:off x="2369341" y="3282135"/>
            <a:ext cx="3248025" cy="428524"/>
          </a:xfrm>
          <a:prstGeom prst="lef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Field direction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4D232D11-9DC3-D816-352E-39D49AA9AFAA}"/>
              </a:ext>
            </a:extLst>
          </p:cNvPr>
          <p:cNvCxnSpPr/>
          <p:nvPr/>
        </p:nvCxnSpPr>
        <p:spPr>
          <a:xfrm flipV="1">
            <a:off x="4501749" y="2361440"/>
            <a:ext cx="542978" cy="645280"/>
          </a:xfrm>
          <a:prstGeom prst="straightConnector1">
            <a:avLst/>
          </a:prstGeom>
          <a:ln w="28575">
            <a:solidFill>
              <a:srgbClr val="00234B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4EEBF109-58E3-A250-77AC-00119D06977C}"/>
              </a:ext>
            </a:extLst>
          </p:cNvPr>
          <p:cNvCxnSpPr>
            <a:cxnSpLocks/>
          </p:cNvCxnSpPr>
          <p:nvPr/>
        </p:nvCxnSpPr>
        <p:spPr>
          <a:xfrm flipV="1">
            <a:off x="4501748" y="4707796"/>
            <a:ext cx="542978" cy="645280"/>
          </a:xfrm>
          <a:prstGeom prst="straightConnector1">
            <a:avLst/>
          </a:prstGeom>
          <a:ln w="28575">
            <a:solidFill>
              <a:srgbClr val="00234B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4784767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1579AF1-A619-21F7-200D-718D121C93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15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83465C5-B0C8-366F-1AD2-F9FE9759E98D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F73CC51-11C2-8CC3-0685-8F20B9414DA5}"/>
              </a:ext>
            </a:extLst>
          </p:cNvPr>
          <p:cNvSpPr txBox="1"/>
          <p:nvPr/>
        </p:nvSpPr>
        <p:spPr>
          <a:xfrm>
            <a:off x="838200" y="1528238"/>
            <a:ext cx="4553131" cy="1569660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2400" dirty="0">
                <a:cs typeface="Calibri"/>
              </a:rPr>
              <a:t>Enables calibration with high-energy fluorescence lines</a:t>
            </a:r>
          </a:p>
          <a:p>
            <a:endParaRPr lang="en-US" sz="2400" dirty="0">
              <a:ea typeface="Calibri"/>
              <a:cs typeface="Calibri"/>
            </a:endParaRPr>
          </a:p>
          <a:p>
            <a:r>
              <a:rPr lang="en-US" sz="2400" dirty="0">
                <a:ea typeface="Calibri"/>
                <a:cs typeface="Calibri"/>
              </a:rPr>
              <a:t>Allows use of lower-resolution STJs</a:t>
            </a:r>
          </a:p>
        </p:txBody>
      </p:sp>
      <p:grpSp>
        <p:nvGrpSpPr>
          <p:cNvPr id="35" name="Group 34">
            <a:extLst>
              <a:ext uri="{FF2B5EF4-FFF2-40B4-BE49-F238E27FC236}">
                <a16:creationId xmlns:a16="http://schemas.microsoft.com/office/drawing/2014/main" id="{384CBA96-DCA4-9746-0D7A-1871D0776442}"/>
              </a:ext>
            </a:extLst>
          </p:cNvPr>
          <p:cNvGrpSpPr/>
          <p:nvPr/>
        </p:nvGrpSpPr>
        <p:grpSpPr>
          <a:xfrm>
            <a:off x="6177046" y="107067"/>
            <a:ext cx="4487806" cy="3773261"/>
            <a:chOff x="6342448" y="-1089313"/>
            <a:chExt cx="5699141" cy="4759295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D40C2E3A-2275-C143-E6AA-3E23BCC6967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342448" y="-848230"/>
              <a:ext cx="5604861" cy="4518212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24A66779-D632-8AA4-942C-025204DB4935}"/>
                </a:ext>
              </a:extLst>
            </p:cNvPr>
            <p:cNvSpPr txBox="1"/>
            <p:nvPr/>
          </p:nvSpPr>
          <p:spPr>
            <a:xfrm>
              <a:off x="6828703" y="-1089313"/>
              <a:ext cx="5212886" cy="582308"/>
            </a:xfrm>
            <a:prstGeom prst="rect">
              <a:avLst/>
            </a:prstGeom>
            <a:solidFill>
              <a:schemeClr val="bg1"/>
            </a:solidFill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pPr algn="ctr"/>
              <a:r>
                <a:rPr lang="en-US" sz="2400">
                  <a:ea typeface="Calibri"/>
                  <a:cs typeface="Calibri"/>
                </a:rPr>
                <a:t>LLNL X-ray tube, Ta STJ</a:t>
              </a:r>
              <a:endParaRPr lang="en-US" sz="2000">
                <a:ea typeface="Calibri" panose="020F0502020204030204"/>
                <a:cs typeface="Calibri" panose="020F0502020204030204"/>
              </a:endParaRP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64F80DB4-6E44-0CAA-5CE8-C71C60D4358A}"/>
                </a:ext>
              </a:extLst>
            </p:cNvPr>
            <p:cNvSpPr txBox="1"/>
            <p:nvPr/>
          </p:nvSpPr>
          <p:spPr>
            <a:xfrm>
              <a:off x="7923069" y="213355"/>
              <a:ext cx="1684745" cy="46584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>
                  <a:ea typeface="Calibri"/>
                  <a:cs typeface="Calibri"/>
                </a:rPr>
                <a:t>277 eV</a:t>
              </a:r>
              <a:endParaRPr lang="en-US"/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E5F7291C-A4B1-2D23-4781-D9F9FF4A8206}"/>
                </a:ext>
              </a:extLst>
            </p:cNvPr>
            <p:cNvSpPr txBox="1"/>
            <p:nvPr/>
          </p:nvSpPr>
          <p:spPr>
            <a:xfrm>
              <a:off x="8420320" y="1047864"/>
              <a:ext cx="1699320" cy="46584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>
                  <a:ea typeface="Calibri"/>
                  <a:cs typeface="Calibri"/>
                </a:rPr>
                <a:t>392 eV</a:t>
              </a:r>
              <a:endParaRPr lang="en-US"/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A3CF25C6-78C4-0B1F-61E3-4B4DFAFD45FF}"/>
                </a:ext>
              </a:extLst>
            </p:cNvPr>
            <p:cNvSpPr txBox="1"/>
            <p:nvPr/>
          </p:nvSpPr>
          <p:spPr>
            <a:xfrm>
              <a:off x="8970716" y="447229"/>
              <a:ext cx="1699320" cy="46584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>
                  <a:ea typeface="Calibri"/>
                  <a:cs typeface="Calibri"/>
                </a:rPr>
                <a:t>525 eV</a:t>
              </a:r>
              <a:endParaRPr lang="en-US"/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202CD371-560A-1928-88B7-3E25890D6561}"/>
                </a:ext>
              </a:extLst>
            </p:cNvPr>
            <p:cNvSpPr txBox="1"/>
            <p:nvPr/>
          </p:nvSpPr>
          <p:spPr>
            <a:xfrm>
              <a:off x="9693537" y="1091895"/>
              <a:ext cx="1698374" cy="465846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en-US">
                  <a:ea typeface="Calibri"/>
                  <a:cs typeface="Calibri"/>
                </a:rPr>
                <a:t>705 eV</a:t>
              </a:r>
              <a:endParaRPr lang="en-US"/>
            </a:p>
          </p:txBody>
        </p:sp>
        <p:cxnSp>
          <p:nvCxnSpPr>
            <p:cNvPr id="33" name="Straight Arrow Connector 32">
              <a:extLst>
                <a:ext uri="{FF2B5EF4-FFF2-40B4-BE49-F238E27FC236}">
                  <a16:creationId xmlns:a16="http://schemas.microsoft.com/office/drawing/2014/main" id="{21D6186E-29F0-3687-A045-4BBB9B7C90D3}"/>
                </a:ext>
              </a:extLst>
            </p:cNvPr>
            <p:cNvCxnSpPr/>
            <p:nvPr/>
          </p:nvCxnSpPr>
          <p:spPr>
            <a:xfrm flipH="1">
              <a:off x="8349407" y="649193"/>
              <a:ext cx="6752" cy="764087"/>
            </a:xfrm>
            <a:prstGeom prst="straightConnector1">
              <a:avLst/>
            </a:prstGeom>
            <a:ln>
              <a:tailEnd type="triangle"/>
            </a:ln>
          </p:spPr>
          <p:style>
            <a:lnRef idx="3">
              <a:schemeClr val="accent2"/>
            </a:lnRef>
            <a:fillRef idx="0">
              <a:schemeClr val="accent2"/>
            </a:fillRef>
            <a:effectRef idx="2">
              <a:schemeClr val="accent2"/>
            </a:effectRef>
            <a:fontRef idx="minor">
              <a:schemeClr val="tx1"/>
            </a:fontRef>
          </p:style>
        </p:cxnSp>
      </p:grpSp>
      <p:pic>
        <p:nvPicPr>
          <p:cNvPr id="34" name="Picture 33" descr="A machine with wires and a round hole&#10;&#10;AI-generated content may be incorrect.">
            <a:extLst>
              <a:ext uri="{FF2B5EF4-FFF2-40B4-BE49-F238E27FC236}">
                <a16:creationId xmlns:a16="http://schemas.microsoft.com/office/drawing/2014/main" id="{2AACC8D4-4146-195E-38F7-C9C40B1E817D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26134" r="-227" b="41568"/>
          <a:stretch/>
        </p:blipFill>
        <p:spPr>
          <a:xfrm>
            <a:off x="1008845" y="3885128"/>
            <a:ext cx="10173648" cy="2375911"/>
          </a:xfrm>
          <a:prstGeom prst="rect">
            <a:avLst/>
          </a:prstGeom>
        </p:spPr>
      </p:pic>
      <p:sp>
        <p:nvSpPr>
          <p:cNvPr id="7" name="Title 1">
            <a:extLst>
              <a:ext uri="{FF2B5EF4-FFF2-40B4-BE49-F238E27FC236}">
                <a16:creationId xmlns:a16="http://schemas.microsoft.com/office/drawing/2014/main" id="{2698A69A-82B4-5D56-6F74-53006739B90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177"/>
            <a:ext cx="10515600" cy="1325563"/>
          </a:xfrm>
        </p:spPr>
        <p:txBody>
          <a:bodyPr/>
          <a:lstStyle/>
          <a:p>
            <a:r>
              <a:rPr lang="en-US" dirty="0">
                <a:latin typeface="Arial"/>
                <a:cs typeface="Arial"/>
              </a:rPr>
              <a:t>X-ray tube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720525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84E4011-B2F6-E411-6A67-35836E19B31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328740"/>
            <a:ext cx="10515600" cy="4351338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marL="227965" indent="-227965"/>
            <a:r>
              <a:rPr lang="en-US" dirty="0">
                <a:latin typeface="Arial"/>
                <a:cs typeface="Arial"/>
              </a:rPr>
              <a:t>ADR/STJ commissioning complete as of March</a:t>
            </a:r>
          </a:p>
          <a:p>
            <a:pPr marL="227965" indent="-227965"/>
            <a:endParaRPr lang="en-US" dirty="0">
              <a:latin typeface="Arial"/>
              <a:cs typeface="Arial"/>
            </a:endParaRPr>
          </a:p>
          <a:p>
            <a:pPr marL="227965" indent="-227965"/>
            <a:r>
              <a:rPr lang="en-US" dirty="0">
                <a:latin typeface="Arial"/>
                <a:cs typeface="Arial"/>
              </a:rPr>
              <a:t>Final laser, x-ray tube, and shielding in progress but not required for beam</a:t>
            </a:r>
            <a:endParaRPr lang="en-US" dirty="0">
              <a:cs typeface="Arial"/>
            </a:endParaRPr>
          </a:p>
          <a:p>
            <a:pPr marL="227965" indent="-227965"/>
            <a:endParaRPr lang="en-US" dirty="0">
              <a:cs typeface="Arial"/>
            </a:endParaRPr>
          </a:p>
          <a:p>
            <a:pPr marL="227965" indent="-227965"/>
            <a:r>
              <a:rPr lang="en-US" dirty="0">
                <a:latin typeface="Arial"/>
                <a:cs typeface="Arial"/>
              </a:rPr>
              <a:t>Stable beam commissioning planned for late 2025!</a:t>
            </a:r>
          </a:p>
          <a:p>
            <a:pPr marL="227965" indent="-227965"/>
            <a:endParaRPr lang="en-US" dirty="0">
              <a:latin typeface="Arial"/>
              <a:cs typeface="Arial"/>
            </a:endParaRPr>
          </a:p>
          <a:p>
            <a:pPr marL="227965" indent="-227965"/>
            <a:r>
              <a:rPr lang="en-US" dirty="0">
                <a:latin typeface="Arial"/>
                <a:cs typeface="Arial"/>
              </a:rPr>
              <a:t>Radioactive beam planned for 2026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D7982FF-88DA-0DD5-F0EF-55D5868FDB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lIns="91440" tIns="45720" rIns="91440" bIns="45720" anchor="t"/>
          <a:lstStyle/>
          <a:p>
            <a:fld id="{FAA3E255-DCE9-1E4B-905B-DD6A887BD484}" type="slidenum">
              <a:rPr lang="en-US" dirty="0" smtClean="0">
                <a:solidFill>
                  <a:schemeClr val="bg1"/>
                </a:solidFill>
              </a:rPr>
              <a:t>16</a:t>
            </a:fld>
            <a:endParaRPr lang="en-US">
              <a:solidFill>
                <a:schemeClr val="bg1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E4B9F16-1F5E-A127-F864-E13957AC3C70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9AF4D835-A124-DDF0-78FC-5FBF61BD50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177"/>
            <a:ext cx="10515600" cy="1325563"/>
          </a:xfrm>
        </p:spPr>
        <p:txBody>
          <a:bodyPr/>
          <a:lstStyle/>
          <a:p>
            <a:r>
              <a:rPr lang="en-US" dirty="0">
                <a:latin typeface="Arial"/>
                <a:cs typeface="Arial"/>
              </a:rPr>
              <a:t>Conclusion and outlook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752581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graph of a nuclear activity&#10;&#10;AI-generated content may be incorrect.">
            <a:extLst>
              <a:ext uri="{FF2B5EF4-FFF2-40B4-BE49-F238E27FC236}">
                <a16:creationId xmlns:a16="http://schemas.microsoft.com/office/drawing/2014/main" id="{21ADD301-9528-A44A-C3C4-AD278A37E18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308860" y="214154"/>
            <a:ext cx="7574280" cy="56769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FE071C8-712B-BDDC-1DA5-DFF929466E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047909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iagram&#10;&#10;Description automatically generated">
            <a:extLst>
              <a:ext uri="{FF2B5EF4-FFF2-40B4-BE49-F238E27FC236}">
                <a16:creationId xmlns:a16="http://schemas.microsoft.com/office/drawing/2014/main" id="{C5C5AE71-2AAB-44CF-ABEF-DE7B999E63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23251" y="1057176"/>
            <a:ext cx="3965916" cy="3647956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3482B369-8BC1-4BDC-ACAE-9C80026F2902}"/>
              </a:ext>
            </a:extLst>
          </p:cNvPr>
          <p:cNvSpPr txBox="1"/>
          <p:nvPr/>
        </p:nvSpPr>
        <p:spPr>
          <a:xfrm>
            <a:off x="428892" y="0"/>
            <a:ext cx="11395509" cy="13111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algn="ctr" defTabSz="914377">
              <a:lnSpc>
                <a:spcPct val="90000"/>
              </a:lnSpc>
              <a:spcBef>
                <a:spcPct val="0"/>
              </a:spcBef>
            </a:pPr>
            <a:r>
              <a:rPr lang="en-US" sz="4000" b="1">
                <a:solidFill>
                  <a:srgbClr val="21314D"/>
                </a:solidFill>
                <a:latin typeface="Arial"/>
                <a:ea typeface="Calibri Light"/>
                <a:cs typeface="Calibri Light"/>
              </a:rPr>
              <a:t>Superconducting Tunnel Junction (STJ) Quantum Sensing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4E0437-C09C-4001-8692-AFDB31591EC1}"/>
              </a:ext>
            </a:extLst>
          </p:cNvPr>
          <p:cNvSpPr txBox="1"/>
          <p:nvPr/>
        </p:nvSpPr>
        <p:spPr>
          <a:xfrm>
            <a:off x="1961665" y="4901149"/>
            <a:ext cx="8594566" cy="1631216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/>
              <a:t>Two superconducting electrodes separated by a thin insulating tunnel barrier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err="1"/>
              <a:t>meV</a:t>
            </a:r>
            <a:r>
              <a:rPr lang="en-US" sz="2000"/>
              <a:t> "bandgap"       1 eV resolution</a:t>
            </a:r>
            <a:endParaRPr lang="en-US" sz="2000">
              <a:ea typeface="Calibri" panose="020F0502020204030204"/>
              <a:cs typeface="Calibri" panose="020F0502020204030204"/>
            </a:endParaRPr>
          </a:p>
          <a:p>
            <a:pPr indent="-285750">
              <a:buFont typeface="Arial" panose="020B0604020202020204" pitchFamily="34" charset="0"/>
              <a:buChar char="•"/>
            </a:pPr>
            <a:r>
              <a:rPr lang="en-US" sz="2000">
                <a:ea typeface="Calibri" panose="020F0502020204030204"/>
                <a:cs typeface="Calibri" panose="020F0502020204030204"/>
              </a:rPr>
              <a:t>Up to 10 </a:t>
            </a:r>
            <a:r>
              <a:rPr lang="en-US" sz="2000" err="1">
                <a:ea typeface="Calibri" panose="020F0502020204030204"/>
                <a:cs typeface="Calibri" panose="020F0502020204030204"/>
              </a:rPr>
              <a:t>kBq</a:t>
            </a:r>
            <a:r>
              <a:rPr lang="en-US" sz="2000">
                <a:ea typeface="Calibri" panose="020F0502020204030204"/>
                <a:cs typeface="Calibri" panose="020F0502020204030204"/>
              </a:rPr>
              <a:t>/detector!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>
              <a:ea typeface="Calibri" panose="020F0502020204030204"/>
              <a:cs typeface="Calibri" panose="020F0502020204030204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>
              <a:ea typeface="Calibri" panose="020F0502020204030204"/>
              <a:cs typeface="Calibri" panose="020F0502020204030204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CCCABFA-9C63-2BD6-7E8C-97981EE6A36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0589" y="1290061"/>
            <a:ext cx="3269001" cy="3227542"/>
          </a:xfrm>
          <a:prstGeom prst="rect">
            <a:avLst/>
          </a:prstGeom>
        </p:spPr>
      </p:pic>
      <p:sp>
        <p:nvSpPr>
          <p:cNvPr id="12" name="TextBox 8">
            <a:extLst>
              <a:ext uri="{FF2B5EF4-FFF2-40B4-BE49-F238E27FC236}">
                <a16:creationId xmlns:a16="http://schemas.microsoft.com/office/drawing/2014/main" id="{C02741B5-608F-9FBB-80DF-898810642B5B}"/>
              </a:ext>
            </a:extLst>
          </p:cNvPr>
          <p:cNvSpPr txBox="1"/>
          <p:nvPr/>
        </p:nvSpPr>
        <p:spPr>
          <a:xfrm>
            <a:off x="7670000" y="1759443"/>
            <a:ext cx="988488" cy="369332"/>
          </a:xfrm>
          <a:prstGeom prst="rect">
            <a:avLst/>
          </a:prstGeom>
          <a:solidFill>
            <a:schemeClr val="bg1"/>
          </a:solidFill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>
                <a:cs typeface="Calibri"/>
              </a:rPr>
              <a:t>Recoil</a:t>
            </a:r>
            <a:endParaRPr lang="en-US"/>
          </a:p>
        </p:txBody>
      </p:sp>
      <p:pic>
        <p:nvPicPr>
          <p:cNvPr id="16" name="Picture 15" descr="A picture containing building, toilet&#10;&#10;Description automatically generated">
            <a:extLst>
              <a:ext uri="{FF2B5EF4-FFF2-40B4-BE49-F238E27FC236}">
                <a16:creationId xmlns:a16="http://schemas.microsoft.com/office/drawing/2014/main" id="{700EF516-FA4C-4DEB-9671-BD8F2780054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41373" y="1717804"/>
            <a:ext cx="3338371" cy="2495950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17" name="TextBox 25">
            <a:extLst>
              <a:ext uri="{FF2B5EF4-FFF2-40B4-BE49-F238E27FC236}">
                <a16:creationId xmlns:a16="http://schemas.microsoft.com/office/drawing/2014/main" id="{201F70DA-7BEA-4425-BD5F-F51556C55B64}"/>
              </a:ext>
            </a:extLst>
          </p:cNvPr>
          <p:cNvSpPr txBox="1"/>
          <p:nvPr/>
        </p:nvSpPr>
        <p:spPr>
          <a:xfrm>
            <a:off x="6429394" y="3856340"/>
            <a:ext cx="94926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>
                <a:solidFill>
                  <a:schemeClr val="bg1"/>
                </a:solidFill>
              </a:rPr>
              <a:t>50 </a:t>
            </a:r>
            <a:r>
              <a:rPr lang="en-US" sz="1000">
                <a:solidFill>
                  <a:schemeClr val="bg1"/>
                </a:solidFill>
                <a:latin typeface="Symbol" panose="05050102010706020507" pitchFamily="18" charset="2"/>
              </a:rPr>
              <a:t>m</a:t>
            </a:r>
            <a:r>
              <a:rPr lang="en-US" sz="1000">
                <a:solidFill>
                  <a:schemeClr val="bg1"/>
                </a:solidFill>
              </a:rPr>
              <a:t>m</a:t>
            </a:r>
          </a:p>
        </p:txBody>
      </p: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C53660D-E64B-4CA5-9020-10D828A2ED54}"/>
              </a:ext>
            </a:extLst>
          </p:cNvPr>
          <p:cNvCxnSpPr>
            <a:cxnSpLocks/>
          </p:cNvCxnSpPr>
          <p:nvPr/>
        </p:nvCxnSpPr>
        <p:spPr>
          <a:xfrm>
            <a:off x="6261999" y="3866778"/>
            <a:ext cx="949649" cy="10438"/>
          </a:xfrm>
          <a:prstGeom prst="line">
            <a:avLst/>
          </a:prstGeom>
          <a:ln w="381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A3910D86-346D-1A14-2110-2E729D6EA455}"/>
              </a:ext>
            </a:extLst>
          </p:cNvPr>
          <p:cNvCxnSpPr/>
          <p:nvPr/>
        </p:nvCxnSpPr>
        <p:spPr>
          <a:xfrm>
            <a:off x="4039186" y="5417010"/>
            <a:ext cx="277660" cy="1183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Slide Number Placeholder 24">
            <a:extLst>
              <a:ext uri="{FF2B5EF4-FFF2-40B4-BE49-F238E27FC236}">
                <a16:creationId xmlns:a16="http://schemas.microsoft.com/office/drawing/2014/main" id="{899A1C9B-D964-CF0B-2747-4C61B16A3B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A3E255-DCE9-1E4B-905B-DD6A887BD484}" type="slidenum">
              <a:rPr lang="en-US" smtClean="0">
                <a:solidFill>
                  <a:srgbClr val="FFFFFF"/>
                </a:solidFill>
              </a:rPr>
              <a:t>18</a:t>
            </a:fld>
            <a:endParaRPr lang="en-US">
              <a:solidFill>
                <a:srgbClr val="FFFFFF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BA541DE-AC0C-8464-32C4-677888D37898}"/>
              </a:ext>
            </a:extLst>
          </p:cNvPr>
          <p:cNvSpPr txBox="1"/>
          <p:nvPr/>
        </p:nvSpPr>
        <p:spPr>
          <a:xfrm>
            <a:off x="6722435" y="6271361"/>
            <a:ext cx="1657826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pPr algn="ctr"/>
            <a:r>
              <a:rPr lang="en-US" sz="1100">
                <a:solidFill>
                  <a:schemeClr val="bg1"/>
                </a:solidFill>
              </a:rPr>
              <a:t>Andrew Marino</a:t>
            </a:r>
            <a:endParaRPr lang="en-US">
              <a:solidFill>
                <a:schemeClr val="bg1"/>
              </a:solidFill>
            </a:endParaRPr>
          </a:p>
          <a:p>
            <a:pPr algn="ctr"/>
            <a:r>
              <a:rPr lang="en-US" sz="1100" err="1">
                <a:solidFill>
                  <a:schemeClr val="bg1"/>
                </a:solidFill>
                <a:cs typeface="Calibri"/>
              </a:rPr>
              <a:t>BeEST</a:t>
            </a:r>
            <a:r>
              <a:rPr lang="en-US" sz="1100">
                <a:solidFill>
                  <a:schemeClr val="bg1"/>
                </a:solidFill>
                <a:cs typeface="Calibri"/>
              </a:rPr>
              <a:t> Collaboration 2025</a:t>
            </a:r>
            <a:endParaRPr lang="en-US">
              <a:solidFill>
                <a:schemeClr val="bg1"/>
              </a:solidFill>
              <a:cs typeface="Calibri"/>
            </a:endParaRPr>
          </a:p>
          <a:p>
            <a:pPr algn="ctr"/>
            <a:r>
              <a:rPr lang="en-US" sz="1100">
                <a:solidFill>
                  <a:schemeClr val="bg1"/>
                </a:solidFill>
                <a:ea typeface="Calibri"/>
                <a:cs typeface="Calibri"/>
              </a:rPr>
              <a:t>Beyond the </a:t>
            </a:r>
            <a:r>
              <a:rPr lang="en-US" sz="1100" err="1">
                <a:solidFill>
                  <a:schemeClr val="bg1"/>
                </a:solidFill>
                <a:ea typeface="Calibri"/>
                <a:cs typeface="Calibri"/>
              </a:rPr>
              <a:t>BeEST</a:t>
            </a:r>
          </a:p>
          <a:p>
            <a:pPr algn="ctr"/>
            <a:endParaRPr lang="en-US" sz="1100">
              <a:solidFill>
                <a:schemeClr val="bg1"/>
              </a:solidFill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2753521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95</TotalTime>
  <Words>3189</Words>
  <Application>Microsoft Office PowerPoint</Application>
  <PresentationFormat>Widescreen</PresentationFormat>
  <Paragraphs>421</Paragraphs>
  <Slides>18</Slides>
  <Notes>7</Notes>
  <HiddenSlides>2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19" baseType="lpstr">
      <vt:lpstr>Office Theme</vt:lpstr>
      <vt:lpstr>Beyond the BeEST: SALER</vt:lpstr>
      <vt:lpstr>Background  Status  Current Work: Taking beam this year! </vt:lpstr>
      <vt:lpstr>PowerPoint Presentation</vt:lpstr>
      <vt:lpstr>PowerPoint Presentation</vt:lpstr>
      <vt:lpstr>Background  Status  Current Work </vt:lpstr>
      <vt:lpstr>SALER@FRIB</vt:lpstr>
      <vt:lpstr>ADR Performance</vt:lpstr>
      <vt:lpstr>STJs at FRIB</vt:lpstr>
      <vt:lpstr>Laser commissioning</vt:lpstr>
      <vt:lpstr>Resolution: March 2025</vt:lpstr>
      <vt:lpstr>Background  Status  Current Work </vt:lpstr>
      <vt:lpstr>Laser integration</vt:lpstr>
      <vt:lpstr>Magnetic shielding</vt:lpstr>
      <vt:lpstr>PowerPoint Presentation</vt:lpstr>
      <vt:lpstr>X-ray tube</vt:lpstr>
      <vt:lpstr>Conclusion and outlook</vt:lpstr>
      <vt:lpstr>PowerPoint Presentation</vt:lpstr>
      <vt:lpstr>PowerPoint Presentation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subject/>
  <dc:creator>Microsoft Office User</dc:creator>
  <cp:keywords/>
  <dc:description/>
  <cp:lastModifiedBy>Drew Marino (Student)</cp:lastModifiedBy>
  <cp:revision>46</cp:revision>
  <dcterms:created xsi:type="dcterms:W3CDTF">2017-08-01T15:06:47Z</dcterms:created>
  <dcterms:modified xsi:type="dcterms:W3CDTF">2025-05-15T18:56:55Z</dcterms:modified>
  <cp:category/>
</cp:coreProperties>
</file>