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jpg" ContentType="image/jpeg"/>
  <Default Extension="mp4" ContentType="video/mp4"/>
  <Default Extension="png" ContentType="image/png"/>
  <Default Extension="rels" ContentType="application/vnd.openxmlformats-package.relationships+xml"/>
  <Default Extension="svg" ContentType="image/svg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16"/>
  </p:notesMasterIdLst>
  <p:sldIdLst>
    <p:sldId id="515" r:id="rId2"/>
    <p:sldId id="580" r:id="rId3"/>
    <p:sldId id="520" r:id="rId4"/>
    <p:sldId id="576" r:id="rId5"/>
    <p:sldId id="581" r:id="rId6"/>
    <p:sldId id="579" r:id="rId7"/>
    <p:sldId id="510" r:id="rId8"/>
    <p:sldId id="564" r:id="rId9"/>
    <p:sldId id="551" r:id="rId10"/>
    <p:sldId id="555" r:id="rId11"/>
    <p:sldId id="571" r:id="rId12"/>
    <p:sldId id="561" r:id="rId13"/>
    <p:sldId id="532" r:id="rId14"/>
    <p:sldId id="512" r:id="rId15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432FF"/>
    <a:srgbClr val="83CDED"/>
    <a:srgbClr val="82CCEC"/>
    <a:srgbClr val="DEECF8"/>
    <a:srgbClr val="4472C4"/>
    <a:srgbClr val="CC5916"/>
    <a:srgbClr val="FF827F"/>
    <a:srgbClr val="FFCDCC"/>
    <a:srgbClr val="FFA500"/>
    <a:srgbClr val="FEB3B2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181"/>
    <p:restoredTop sz="96281"/>
  </p:normalViewPr>
  <p:slideViewPr>
    <p:cSldViewPr snapToGrid="0" snapToObjects="1">
      <p:cViewPr>
        <p:scale>
          <a:sx n="93" d="100"/>
          <a:sy n="93" d="100"/>
        </p:scale>
        <p:origin x="1080" y="76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80" d="100"/>
        <a:sy n="80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notesMaster" Target="notesMasters/notesMaster1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F8EC029B-EF03-7E42-933B-2F71F0E1A47E}" type="datetimeFigureOut">
              <a:rPr lang="en-US" smtClean="0"/>
              <a:t>5/2/25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78E2568C-814D-F54D-9AEF-6E37C805B12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6698998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8E2568C-814D-F54D-9AEF-6E37C805B12D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68219531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8E2568C-814D-F54D-9AEF-6E37C805B12D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68219531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8E2568C-814D-F54D-9AEF-6E37C805B12D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06350632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0C5173D-A141-1D08-97A9-E7089620D5F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104A16AA-97AC-D088-9A65-5F030DC93569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F5D0DFAA-90CE-DAED-307A-F8BB5D960995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EB1703CB-7143-DD05-73F7-9E7744FA5F18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8E2568C-814D-F54D-9AEF-6E37C805B12D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64595874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48F9BE8-E5BF-56E3-34C8-84601A0771A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5F646834-C3EF-727D-8BA8-731E424B50E1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B483E850-437E-001E-4167-32852253A793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6BCC573-4706-C2D1-4398-342BEBE7CF56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8E2568C-814D-F54D-9AEF-6E37C805B12D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02169246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9EA9EBF-C22E-D054-2D73-2E4B0157DA8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54F56C55-E5D7-29C6-0188-FBB4879C3152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FF996107-66BE-7DA8-AF69-085794F4DBC5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BF1162A-DF8B-287D-0A93-26DF627E70F0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8E2568C-814D-F54D-9AEF-6E37C805B12D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21565230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8E2568C-814D-F54D-9AEF-6E37C805B12D}" type="slidenum">
              <a:rPr lang="en-US" smtClean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24700255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8E2568C-814D-F54D-9AEF-6E37C805B12D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04543156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8E2568C-814D-F54D-9AEF-6E37C805B12D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44141554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8E2568C-814D-F54D-9AEF-6E37C805B12D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74584336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D3A2D1A-F243-C164-BC2B-7F847A90BEE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8D669408-1823-A5E4-3096-8B5072A1EA22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11F329B7-8C6B-483A-084E-A933EC457121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9A32376-02EB-D886-F275-6CAABF2A4024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8E2568C-814D-F54D-9AEF-6E37C805B12D}" type="slidenum">
              <a:rPr lang="en-US" smtClean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24154829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3A2B320-BCE5-2C96-8E8A-EF55574C342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2E1379EE-FEF4-E081-983C-ED6A4C42CDD6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C5010D19-81F5-74B9-E16A-2C0EE7E236F8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C327453-C972-9AC7-61A2-07DC68011CE6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8E2568C-814D-F54D-9AEF-6E37C805B12D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57601768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1136DD7-1233-AB91-CF10-C68C7BF5C22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03FC30B5-7E6F-2E57-941B-D8935D87F649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688B3343-8577-BA96-9B02-07EDAE18265F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4137197-FF41-D163-0346-E72D0CA4D41E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8E2568C-814D-F54D-9AEF-6E37C805B12D}" type="slidenum">
              <a:rPr lang="en-US" smtClean="0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24531553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8E2568C-814D-F54D-9AEF-6E37C805B12D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5838457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C3DBD86-594E-9A4C-8256-79ED3187BD06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C86BF351-825C-EA44-AFEB-B0D1E702427A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405DE19-2469-3B40-A585-FA2F181B7AA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1EF986-B5C1-E643-AE14-7137DF8EA8F9}" type="datetime1">
              <a:rPr lang="en-US" smtClean="0"/>
              <a:t>5/5/25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3063481-3116-B247-9084-783BC07696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BeEST collab mtg - May 15, 2025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372FDCD-43A0-8F4D-9863-BFDD95E64A5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87E2E4-175D-584E-9681-AC5289B1270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3157781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8818D05-D4BD-E148-B26B-E84BD131C26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0A161D0-4168-3942-9D7C-2672E1A76E6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828DCAF-3D40-EE4F-A978-CF279EA54C0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F08EB92-D57F-9D47-B128-AD13741066A9}" type="datetime1">
              <a:rPr lang="en-US" smtClean="0"/>
              <a:t>5/5/25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ACD7FBC-39B6-B747-BF76-D9802CF3E3D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BeEST collab mtg - May 15, 2025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B68916E-CF23-A745-B474-1834B8BD95F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87E2E4-175D-584E-9681-AC5289B1270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0644612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12FD690-1639-F747-8F66-4D75887BD3B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57EFCB8-7CC7-634C-8ABA-47DED5D1837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47F043B-995F-474B-8ED8-BC22315739C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A1B8E0-D8C9-C346-AED9-41BCDA51CB24}" type="datetime1">
              <a:rPr lang="en-US" smtClean="0"/>
              <a:t>5/5/25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2EC77D0-C7B1-694C-913F-87E8EB97CA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BeEST collab mtg - May 15, 2025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B4865FC-88C7-A945-BD58-88F89DA0C75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87E2E4-175D-584E-9681-AC5289B1270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7166486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DBC35CC-3D51-5E41-BDED-1EC23B0C094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D2C95BC-B80E-DC48-BA26-B0794E77B394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23704438-F312-074C-B0DE-D052AFAA3D9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FC2FDE2D-5A48-DA47-9FB0-A76EB27DA00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689AA3-10C2-F84F-80FC-FF1D5364F655}" type="datetime1">
              <a:rPr lang="en-US" smtClean="0"/>
              <a:t>5/5/25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720B4C2C-BC5C-A344-AE18-876FD331E24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BeEST collab mtg - May 15, 2025</a:t>
            </a:r>
            <a:endParaRPr lang="en-US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842AADCD-C07F-734A-8D0E-D6DAAC1BB28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87E2E4-175D-584E-9681-AC5289B1270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6519904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1B7792B-1510-E741-ABC0-D79757EAC4A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09775557-8BA1-1542-81BE-69D070C2F94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F89CFB7D-EF84-AB4F-A234-F54C22FD5E93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2DD37F51-3B2A-FD46-B87E-31A8DED051F4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D56A3785-A149-1A4B-9B13-FEB4E90837ED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6DFAEBD4-B25B-DE43-A619-954B706B95F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337280C-4BFF-6F43-BE67-E6A89E05A86F}" type="datetime1">
              <a:rPr lang="en-US" smtClean="0"/>
              <a:t>5/5/25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B850DD5E-6C7B-D343-97F6-3ABFB262270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BeEST collab mtg - May 15, 2025</a:t>
            </a:r>
            <a:endParaRPr lang="en-US" dirty="0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37D120DA-C6E4-F746-93A6-09A5EB7534F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87E2E4-175D-584E-9681-AC5289B1270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157737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31B9D22-568E-CE47-9D17-AA77EF0E4A6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35ABF65B-BC16-9140-9802-B84C11D9940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679B44-2874-0E45-B35F-8D7D273C9B27}" type="datetime1">
              <a:rPr lang="en-US" smtClean="0"/>
              <a:t>5/5/25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D0E4BF37-B75D-7343-A1CE-FC1EE587AF0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BeEST collab mtg - May 15, 2025</a:t>
            </a:r>
            <a:endParaRPr lang="en-US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377C94AC-A501-B244-9967-12988BE8771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87E2E4-175D-584E-9681-AC5289B1270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5841337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551963A0-FE11-E643-99C1-D30A9A3DE73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FEFB076-A8E6-0745-B44E-44D367A6C2ED}" type="datetime1">
              <a:rPr lang="en-US" smtClean="0"/>
              <a:t>5/5/25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EE6FFE6E-2D69-0048-B1E2-8867F5A160C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BeEST collab mtg - May 15, 2025</a:t>
            </a:r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8A3F3E7-0F40-C34C-9853-E736B28C416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87E2E4-175D-584E-9681-AC5289B1270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9303391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3659D18-FA4A-8D4B-B223-A1EC301F614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049E79F-13AA-474B-BA61-9CEE81411D9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0DDBA3B8-9166-334A-8BD4-E4549800EA32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083B0377-B9DF-D94B-A973-285A9272075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38E69DF-CDF1-6346-BD5E-4C315842B1C2}" type="datetime1">
              <a:rPr lang="en-US" smtClean="0"/>
              <a:t>5/5/25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AAA5FAC-6B3B-7640-9A8F-3BF0EEFA850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BeEST collab mtg - May 15, 2025</a:t>
            </a:r>
            <a:endParaRPr lang="en-US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1EFA7E6C-E9D6-1F4A-B78B-CB2ADF2B4E7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87E2E4-175D-584E-9681-AC5289B1270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6950432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68F3120-DC4E-4F49-9E68-3BADC30D2B3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C247A5B6-F6C6-B441-93F0-789B18A92843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CD820FD6-A704-E440-AD75-0C05264D94E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BC93A12D-0E6D-594D-B66E-35F7CA35180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10BD89-0C6B-2148-8690-4D015493E627}" type="datetime1">
              <a:rPr lang="en-US" smtClean="0"/>
              <a:t>5/5/25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C1328A4E-819C-0A49-9ADA-D160072BA0D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BeEST collab mtg - May 15, 2025</a:t>
            </a:r>
            <a:endParaRPr lang="en-US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260A1BA8-C789-FA4B-9420-7962FE1EE11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87E2E4-175D-584E-9681-AC5289B1270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1716904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3C9078-E221-FC45-8210-CFBCA327774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C1CB50C1-9221-9A43-B550-558FF48E5758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C75A1F1-F554-4840-863A-A4DCD0C6BB6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E012C8E-E6DC-8047-B989-B71F0C48DC2B}" type="datetime1">
              <a:rPr lang="en-US" smtClean="0"/>
              <a:t>5/5/25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4D5DEAE-A490-7244-9E23-2EBD2A03222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BeEST collab mtg - May 15, 2025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1251FC5-6C0B-9646-9C95-2312B65D163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87E2E4-175D-584E-9681-AC5289B1270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8506093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23B8EEDE-AFAA-F948-95B3-D0170E1F5A9E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4069ED9F-DC01-6B45-BA42-51EF2441854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FAE8FC9-2EE3-3C42-8DA8-8C7074596E4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C9087E3-714D-3248-A6B1-214BDB03C2AB}" type="datetime1">
              <a:rPr lang="en-US" smtClean="0"/>
              <a:t>5/5/25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071FBDF-099C-0C4B-AA50-8ADD21AA0F6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BeEST collab mtg - May 15, 2025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DFD892E-3FDB-1346-9530-A314E88D20C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87E2E4-175D-584E-9681-AC5289B1270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2854654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DCCAA5C9-1F25-E848-84C7-19296127489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3FE58651-8077-F54F-9092-3C41276AD41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C3780FA-E2DE-A04F-A26D-9D6D413AC48E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80737-6C17-A444-BF70-72ABA5277454}" type="datetime1">
              <a:rPr lang="en-US" smtClean="0"/>
              <a:t>5/5/25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FE66A58-D4A0-B34C-AD15-6DACF8692C75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en-US"/>
              <a:t>BeEST collab mtg - May 15, 2025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3B1847F-90C6-4B4B-B1CE-5BBF7ADBE8E7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587E2E4-175D-584E-9681-AC5289B1270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1362407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hd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3" Type="http://schemas.openxmlformats.org/officeDocument/2006/relationships/image" Target="NULL"/><Relationship Id="rId3" Type="http://schemas.openxmlformats.org/officeDocument/2006/relationships/image" Target="../media/image1.jpeg"/><Relationship Id="rId7" Type="http://schemas.openxmlformats.org/officeDocument/2006/relationships/image" Target="NULL"/><Relationship Id="rId12" Type="http://schemas.openxmlformats.org/officeDocument/2006/relationships/image" Target="NULL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4.jpeg"/><Relationship Id="rId11" Type="http://schemas.openxmlformats.org/officeDocument/2006/relationships/image" Target="NULL"/><Relationship Id="rId5" Type="http://schemas.openxmlformats.org/officeDocument/2006/relationships/image" Target="../media/image3.png"/><Relationship Id="rId10" Type="http://schemas.openxmlformats.org/officeDocument/2006/relationships/image" Target="NULL"/><Relationship Id="rId4" Type="http://schemas.openxmlformats.org/officeDocument/2006/relationships/image" Target="../media/image2.png"/></Relationships>
</file>

<file path=ppt/slides/_rels/slide3.xml.rels><?xml version="1.0" encoding="UTF-8" standalone="yes"?>
<Relationships xmlns="http://schemas.openxmlformats.org/package/2006/relationships"><Relationship Id="rId13" Type="http://schemas.openxmlformats.org/officeDocument/2006/relationships/image" Target="NULL"/><Relationship Id="rId18" Type="http://schemas.openxmlformats.org/officeDocument/2006/relationships/image" Target="NULL"/><Relationship Id="rId8" Type="http://schemas.openxmlformats.org/officeDocument/2006/relationships/image" Target="NULL"/><Relationship Id="rId21" Type="http://schemas.openxmlformats.org/officeDocument/2006/relationships/image" Target="../media/image9.png"/><Relationship Id="rId17" Type="http://schemas.openxmlformats.org/officeDocument/2006/relationships/image" Target="../media/image6.png"/><Relationship Id="rId2" Type="http://schemas.openxmlformats.org/officeDocument/2006/relationships/notesSlide" Target="../notesSlides/notesSlide3.xml"/><Relationship Id="rId16" Type="http://schemas.openxmlformats.org/officeDocument/2006/relationships/image" Target="NULL"/><Relationship Id="rId20" Type="http://schemas.openxmlformats.org/officeDocument/2006/relationships/image" Target="../media/image8.png"/><Relationship Id="rId1" Type="http://schemas.openxmlformats.org/officeDocument/2006/relationships/slideLayout" Target="../slideLayouts/slideLayout1.xml"/><Relationship Id="rId6" Type="http://schemas.openxmlformats.org/officeDocument/2006/relationships/image" Target="NULL"/><Relationship Id="rId24" Type="http://schemas.openxmlformats.org/officeDocument/2006/relationships/image" Target="../media/image10.png"/><Relationship Id="rId15" Type="http://schemas.openxmlformats.org/officeDocument/2006/relationships/image" Target="NULL"/><Relationship Id="rId23" Type="http://schemas.openxmlformats.org/officeDocument/2006/relationships/image" Target="NULL"/><Relationship Id="rId19" Type="http://schemas.openxmlformats.org/officeDocument/2006/relationships/image" Target="../media/image7.png"/><Relationship Id="rId10" Type="http://schemas.openxmlformats.org/officeDocument/2006/relationships/image" Target="NULL"/><Relationship Id="rId14" Type="http://schemas.openxmlformats.org/officeDocument/2006/relationships/image" Target="../media/image5.png"/><Relationship Id="rId9" Type="http://schemas.openxmlformats.org/officeDocument/2006/relationships/image" Target="NULL"/><Relationship Id="rId22" Type="http://schemas.openxmlformats.org/officeDocument/2006/relationships/image" Target="NULL"/></Relationships>
</file>

<file path=ppt/slides/_rels/slide4.xml.rels><?xml version="1.0" encoding="UTF-8" standalone="yes"?>
<Relationships xmlns="http://schemas.openxmlformats.org/package/2006/relationships"><Relationship Id="rId13" Type="http://schemas.openxmlformats.org/officeDocument/2006/relationships/image" Target="NULL"/><Relationship Id="rId18" Type="http://schemas.openxmlformats.org/officeDocument/2006/relationships/image" Target="NULL"/><Relationship Id="rId8" Type="http://schemas.openxmlformats.org/officeDocument/2006/relationships/image" Target="NULL"/><Relationship Id="rId3" Type="http://schemas.openxmlformats.org/officeDocument/2006/relationships/image" Target="../media/image11.png"/><Relationship Id="rId21" Type="http://schemas.openxmlformats.org/officeDocument/2006/relationships/image" Target="../media/image9.png"/><Relationship Id="rId17" Type="http://schemas.openxmlformats.org/officeDocument/2006/relationships/image" Target="../media/image6.png"/><Relationship Id="rId2" Type="http://schemas.openxmlformats.org/officeDocument/2006/relationships/notesSlide" Target="../notesSlides/notesSlide4.xml"/><Relationship Id="rId16" Type="http://schemas.openxmlformats.org/officeDocument/2006/relationships/image" Target="NULL"/><Relationship Id="rId20" Type="http://schemas.openxmlformats.org/officeDocument/2006/relationships/image" Target="../media/image8.png"/><Relationship Id="rId1" Type="http://schemas.openxmlformats.org/officeDocument/2006/relationships/slideLayout" Target="../slideLayouts/slideLayout1.xml"/><Relationship Id="rId6" Type="http://schemas.openxmlformats.org/officeDocument/2006/relationships/image" Target="NULL"/><Relationship Id="rId24" Type="http://schemas.openxmlformats.org/officeDocument/2006/relationships/image" Target="NULL"/><Relationship Id="rId15" Type="http://schemas.openxmlformats.org/officeDocument/2006/relationships/image" Target="NULL"/><Relationship Id="rId23" Type="http://schemas.openxmlformats.org/officeDocument/2006/relationships/image" Target="NULL"/><Relationship Id="rId19" Type="http://schemas.openxmlformats.org/officeDocument/2006/relationships/image" Target="../media/image7.png"/><Relationship Id="rId10" Type="http://schemas.openxmlformats.org/officeDocument/2006/relationships/image" Target="NULL"/><Relationship Id="rId14" Type="http://schemas.openxmlformats.org/officeDocument/2006/relationships/image" Target="../media/image5.png"/><Relationship Id="rId9" Type="http://schemas.openxmlformats.org/officeDocument/2006/relationships/image" Target="NULL"/><Relationship Id="rId22" Type="http://schemas.openxmlformats.org/officeDocument/2006/relationships/image" Target="NUL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5.png"/><Relationship Id="rId5" Type="http://schemas.openxmlformats.org/officeDocument/2006/relationships/image" Target="NULL"/><Relationship Id="rId4" Type="http://schemas.openxmlformats.org/officeDocument/2006/relationships/image" Target="../media/image14.emf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emf"/><Relationship Id="rId7" Type="http://schemas.openxmlformats.org/officeDocument/2006/relationships/image" Target="../media/image700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90.png"/><Relationship Id="rId5" Type="http://schemas.openxmlformats.org/officeDocument/2006/relationships/image" Target="../media/image650.png"/><Relationship Id="rId4" Type="http://schemas.openxmlformats.org/officeDocument/2006/relationships/image" Target="../media/image17.emf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20.png"/><Relationship Id="rId3" Type="http://schemas.openxmlformats.org/officeDocument/2006/relationships/image" Target="../media/image540.png"/><Relationship Id="rId7" Type="http://schemas.openxmlformats.org/officeDocument/2006/relationships/image" Target="../media/image19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7.png"/><Relationship Id="rId5" Type="http://schemas.openxmlformats.org/officeDocument/2006/relationships/image" Target="../media/image18.png"/><Relationship Id="rId10" Type="http://schemas.openxmlformats.org/officeDocument/2006/relationships/image" Target="../media/image21.jpg"/><Relationship Id="rId4" Type="http://schemas.openxmlformats.org/officeDocument/2006/relationships/image" Target="../media/image54.png"/><Relationship Id="rId9" Type="http://schemas.openxmlformats.org/officeDocument/2006/relationships/image" Target="../media/image611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emf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960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emf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4.emf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28.jpeg"/><Relationship Id="rId3" Type="http://schemas.openxmlformats.org/officeDocument/2006/relationships/image" Target="../media/image25.png"/><Relationship Id="rId7" Type="http://schemas.openxmlformats.org/officeDocument/2006/relationships/image" Target="../media/image27.jpe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70.png"/><Relationship Id="rId5" Type="http://schemas.openxmlformats.org/officeDocument/2006/relationships/image" Target="../media/image26.png"/><Relationship Id="rId4" Type="http://schemas.openxmlformats.org/officeDocument/2006/relationships/image" Target="../media/image18.png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NULL"/><Relationship Id="rId13" Type="http://schemas.openxmlformats.org/officeDocument/2006/relationships/image" Target="NULL"/><Relationship Id="rId3" Type="http://schemas.openxmlformats.org/officeDocument/2006/relationships/slideLayout" Target="../slideLayouts/slideLayout1.xml"/><Relationship Id="rId7" Type="http://schemas.openxmlformats.org/officeDocument/2006/relationships/image" Target="../media/image30.jpg"/><Relationship Id="rId12" Type="http://schemas.openxmlformats.org/officeDocument/2006/relationships/image" Target="NULL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6" Type="http://schemas.microsoft.com/office/2007/relationships/hdphoto" Target="../media/hdphoto1.wdp"/><Relationship Id="rId11" Type="http://schemas.openxmlformats.org/officeDocument/2006/relationships/image" Target="../media/image33.png"/><Relationship Id="rId5" Type="http://schemas.openxmlformats.org/officeDocument/2006/relationships/image" Target="../media/image29.png"/><Relationship Id="rId10" Type="http://schemas.openxmlformats.org/officeDocument/2006/relationships/image" Target="../media/image32.svg"/><Relationship Id="rId4" Type="http://schemas.openxmlformats.org/officeDocument/2006/relationships/notesSlide" Target="../notesSlides/notesSlide12.xml"/><Relationship Id="rId9" Type="http://schemas.openxmlformats.org/officeDocument/2006/relationships/image" Target="../media/image31.png"/><Relationship Id="rId14" Type="http://schemas.openxmlformats.org/officeDocument/2006/relationships/image" Target="../media/image34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image" Target="../media/image39.png"/><Relationship Id="rId3" Type="http://schemas.openxmlformats.org/officeDocument/2006/relationships/image" Target="../media/image36.emf"/><Relationship Id="rId7" Type="http://schemas.openxmlformats.org/officeDocument/2006/relationships/image" Target="../media/image670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7.png"/><Relationship Id="rId11" Type="http://schemas.openxmlformats.org/officeDocument/2006/relationships/image" Target="../media/image710.png"/><Relationship Id="rId5" Type="http://schemas.openxmlformats.org/officeDocument/2006/relationships/image" Target="../media/image38.emf"/><Relationship Id="rId10" Type="http://schemas.openxmlformats.org/officeDocument/2006/relationships/image" Target="../media/image40.emf"/><Relationship Id="rId4" Type="http://schemas.openxmlformats.org/officeDocument/2006/relationships/image" Target="../media/image37.emf"/><Relationship Id="rId9" Type="http://schemas.openxmlformats.org/officeDocument/2006/relationships/image" Target="../media/image680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54C48813-6FC4-BB4C-81F6-2CAD125D5D8D}"/>
              </a:ext>
            </a:extLst>
          </p:cNvPr>
          <p:cNvCxnSpPr>
            <a:cxnSpLocks/>
          </p:cNvCxnSpPr>
          <p:nvPr/>
        </p:nvCxnSpPr>
        <p:spPr>
          <a:xfrm>
            <a:off x="419100" y="846155"/>
            <a:ext cx="10956471" cy="0"/>
          </a:xfrm>
          <a:prstGeom prst="line">
            <a:avLst/>
          </a:prstGeom>
          <a:ln w="12700">
            <a:solidFill>
              <a:schemeClr val="tx1">
                <a:lumMod val="95000"/>
                <a:lumOff val="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" name="Title 1">
            <a:extLst>
              <a:ext uri="{FF2B5EF4-FFF2-40B4-BE49-F238E27FC236}">
                <a16:creationId xmlns:a16="http://schemas.microsoft.com/office/drawing/2014/main" id="{239D3153-5246-3B4A-BE65-88C8A1F3399A}"/>
              </a:ext>
            </a:extLst>
          </p:cNvPr>
          <p:cNvSpPr txBox="1">
            <a:spLocks/>
          </p:cNvSpPr>
          <p:nvPr/>
        </p:nvSpPr>
        <p:spPr>
          <a:xfrm>
            <a:off x="419100" y="1916766"/>
            <a:ext cx="11196795" cy="1409575"/>
          </a:xfrm>
          <a:prstGeom prst="rect">
            <a:avLst/>
          </a:prstGeom>
        </p:spPr>
        <p:txBody>
          <a:bodyPr vert="horz" lIns="101870" tIns="50935" rIns="101870" bIns="50935" rtlCol="0" anchor="ctr">
            <a:normAutofit fontScale="97500"/>
          </a:bodyPr>
          <a:lstStyle>
            <a:lvl1pPr algn="ctr" defTabSz="509352" rtl="0" eaLnBrk="1" latinLnBrk="0" hangingPunct="1">
              <a:spcBef>
                <a:spcPct val="0"/>
              </a:spcBef>
              <a:buNone/>
              <a:defRPr sz="49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en-US" sz="4400" dirty="0">
                <a:latin typeface="Helvetica"/>
                <a:ea typeface="ＭＳ Ｐゴシック" charset="0"/>
                <a:cs typeface="Helvetica"/>
              </a:rPr>
              <a:t>Optomechanical sensing</a:t>
            </a:r>
          </a:p>
        </p:txBody>
      </p:sp>
      <p:sp>
        <p:nvSpPr>
          <p:cNvPr id="31" name="Footer Placeholder 7">
            <a:extLst>
              <a:ext uri="{FF2B5EF4-FFF2-40B4-BE49-F238E27FC236}">
                <a16:creationId xmlns:a16="http://schemas.microsoft.com/office/drawing/2014/main" id="{7709E6F1-0E46-C64E-97AE-133A134300FD}"/>
              </a:ext>
            </a:extLst>
          </p:cNvPr>
          <p:cNvSpPr txBox="1">
            <a:spLocks/>
          </p:cNvSpPr>
          <p:nvPr/>
        </p:nvSpPr>
        <p:spPr bwMode="auto">
          <a:xfrm>
            <a:off x="0" y="6515164"/>
            <a:ext cx="3184525" cy="414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01882" tIns="50941" rIns="101882" bIns="50941" anchor="ctr"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r>
              <a:rPr lang="en-US" sz="1300" dirty="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t>D. Moore, Yale</a:t>
            </a:r>
          </a:p>
        </p:txBody>
      </p:sp>
      <p:sp>
        <p:nvSpPr>
          <p:cNvPr id="18" name="Title 1">
            <a:extLst>
              <a:ext uri="{FF2B5EF4-FFF2-40B4-BE49-F238E27FC236}">
                <a16:creationId xmlns:a16="http://schemas.microsoft.com/office/drawing/2014/main" id="{A364A392-E05E-F658-B6F5-7CE276BE10FD}"/>
              </a:ext>
            </a:extLst>
          </p:cNvPr>
          <p:cNvSpPr txBox="1">
            <a:spLocks/>
          </p:cNvSpPr>
          <p:nvPr/>
        </p:nvSpPr>
        <p:spPr>
          <a:xfrm>
            <a:off x="497602" y="3531659"/>
            <a:ext cx="11196795" cy="2633614"/>
          </a:xfrm>
          <a:prstGeom prst="rect">
            <a:avLst/>
          </a:prstGeom>
        </p:spPr>
        <p:txBody>
          <a:bodyPr vert="horz" lIns="101870" tIns="50935" rIns="101870" bIns="50935" rtlCol="0" anchor="ctr">
            <a:normAutofit fontScale="97500"/>
          </a:bodyPr>
          <a:lstStyle>
            <a:lvl1pPr algn="ctr" defTabSz="509352" rtl="0" eaLnBrk="1" latinLnBrk="0" hangingPunct="1">
              <a:spcBef>
                <a:spcPct val="0"/>
              </a:spcBef>
              <a:buNone/>
              <a:defRPr sz="49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spcBef>
                <a:spcPts val="600"/>
              </a:spcBef>
              <a:defRPr/>
            </a:pPr>
            <a:r>
              <a:rPr lang="en-US" sz="2000" dirty="0">
                <a:latin typeface="Helvetica"/>
                <a:ea typeface="ＭＳ Ｐゴシック" charset="0"/>
                <a:cs typeface="Helvetica"/>
              </a:rPr>
              <a:t>BeEST Collaboration Meeting, TRIUMF</a:t>
            </a:r>
          </a:p>
          <a:p>
            <a:pPr algn="l">
              <a:spcBef>
                <a:spcPts val="600"/>
              </a:spcBef>
              <a:defRPr/>
            </a:pPr>
            <a:r>
              <a:rPr lang="en-US" sz="2000" dirty="0">
                <a:latin typeface="Helvetica"/>
                <a:ea typeface="ＭＳ Ｐゴシック" charset="0"/>
                <a:cs typeface="Helvetica"/>
              </a:rPr>
              <a:t>2025/05/15</a:t>
            </a:r>
          </a:p>
          <a:p>
            <a:pPr algn="l">
              <a:spcBef>
                <a:spcPts val="600"/>
              </a:spcBef>
              <a:defRPr/>
            </a:pPr>
            <a:endParaRPr lang="en-US" sz="2000" dirty="0">
              <a:latin typeface="Helvetica"/>
              <a:ea typeface="ＭＳ Ｐゴシック" charset="0"/>
              <a:cs typeface="Helvetica"/>
            </a:endParaRPr>
          </a:p>
          <a:p>
            <a:pPr algn="l">
              <a:spcBef>
                <a:spcPts val="600"/>
              </a:spcBef>
              <a:defRPr/>
            </a:pPr>
            <a:r>
              <a:rPr lang="en-US" sz="2000" dirty="0">
                <a:latin typeface="Helvetica"/>
                <a:ea typeface="ＭＳ Ｐゴシック" charset="0"/>
                <a:cs typeface="Helvetica"/>
              </a:rPr>
              <a:t>David Moore</a:t>
            </a:r>
          </a:p>
          <a:p>
            <a:pPr algn="l">
              <a:spcBef>
                <a:spcPts val="600"/>
              </a:spcBef>
              <a:defRPr/>
            </a:pPr>
            <a:r>
              <a:rPr lang="en-US" sz="2000" dirty="0">
                <a:latin typeface="Helvetica"/>
                <a:ea typeface="ＭＳ Ｐゴシック" charset="0"/>
                <a:cs typeface="Helvetica"/>
              </a:rPr>
              <a:t>Yale University</a:t>
            </a:r>
          </a:p>
        </p:txBody>
      </p:sp>
    </p:spTree>
    <p:extLst>
      <p:ext uri="{BB962C8B-B14F-4D97-AF65-F5344CB8AC3E}">
        <p14:creationId xmlns:p14="http://schemas.microsoft.com/office/powerpoint/2010/main" val="2309349437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1" name="Group 10">
            <a:extLst>
              <a:ext uri="{FF2B5EF4-FFF2-40B4-BE49-F238E27FC236}">
                <a16:creationId xmlns:a16="http://schemas.microsoft.com/office/drawing/2014/main" id="{813E6DDE-FE91-AC48-BD62-43043F24447A}"/>
              </a:ext>
            </a:extLst>
          </p:cNvPr>
          <p:cNvGrpSpPr/>
          <p:nvPr/>
        </p:nvGrpSpPr>
        <p:grpSpPr>
          <a:xfrm>
            <a:off x="7153002" y="20875"/>
            <a:ext cx="4919474" cy="2454199"/>
            <a:chOff x="7219837" y="-52133"/>
            <a:chExt cx="4919474" cy="2454199"/>
          </a:xfrm>
        </p:grpSpPr>
        <p:sp>
          <p:nvSpPr>
            <p:cNvPr id="41" name="TextBox 40">
              <a:extLst>
                <a:ext uri="{FF2B5EF4-FFF2-40B4-BE49-F238E27FC236}">
                  <a16:creationId xmlns:a16="http://schemas.microsoft.com/office/drawing/2014/main" id="{CB22D51F-493D-4349-BA15-A4B3A1446F30}"/>
                </a:ext>
              </a:extLst>
            </p:cNvPr>
            <p:cNvSpPr txBox="1"/>
            <p:nvPr/>
          </p:nvSpPr>
          <p:spPr>
            <a:xfrm>
              <a:off x="7219837" y="-52133"/>
              <a:ext cx="4919474" cy="6463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b="1" dirty="0">
                  <a:latin typeface="Helvetica"/>
                  <a:cs typeface="Helvetica"/>
                </a:rPr>
                <a:t>Photographs of trapped nano/micro particles at Yale:</a:t>
              </a:r>
            </a:p>
          </p:txBody>
        </p:sp>
        <p:pic>
          <p:nvPicPr>
            <p:cNvPr id="5" name="Picture 4">
              <a:extLst>
                <a:ext uri="{FF2B5EF4-FFF2-40B4-BE49-F238E27FC236}">
                  <a16:creationId xmlns:a16="http://schemas.microsoft.com/office/drawing/2014/main" id="{C84FAF4B-CB21-1341-A598-DC4F7C501D46}"/>
                </a:ext>
              </a:extLst>
            </p:cNvPr>
            <p:cNvPicPr>
              <a:picLocks noChangeAspect="1"/>
            </p:cNvPicPr>
            <p:nvPr/>
          </p:nvPicPr>
          <p:blipFill>
            <a:blip r:embed="rId3" cstate="hq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10018101" y="587270"/>
              <a:ext cx="1981092" cy="1814796"/>
            </a:xfrm>
            <a:prstGeom prst="rect">
              <a:avLst/>
            </a:prstGeom>
          </p:spPr>
        </p:pic>
        <p:cxnSp>
          <p:nvCxnSpPr>
            <p:cNvPr id="8" name="Straight Arrow Connector 7">
              <a:extLst>
                <a:ext uri="{FF2B5EF4-FFF2-40B4-BE49-F238E27FC236}">
                  <a16:creationId xmlns:a16="http://schemas.microsoft.com/office/drawing/2014/main" id="{1BC29667-46E2-754C-A634-26C1DFA35903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9504262" y="1377244"/>
              <a:ext cx="350624" cy="84875"/>
            </a:xfrm>
            <a:prstGeom prst="straightConnector1">
              <a:avLst/>
            </a:prstGeom>
            <a:ln w="38100">
              <a:solidFill>
                <a:schemeClr val="bg1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pic>
        <p:nvPicPr>
          <p:cNvPr id="17" name="Picture 16">
            <a:extLst>
              <a:ext uri="{FF2B5EF4-FFF2-40B4-BE49-F238E27FC236}">
                <a16:creationId xmlns:a16="http://schemas.microsoft.com/office/drawing/2014/main" id="{B3142883-A8FA-59EB-3F91-02A03569BCEC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b="1930"/>
          <a:stretch/>
        </p:blipFill>
        <p:spPr>
          <a:xfrm>
            <a:off x="10537946" y="3449068"/>
            <a:ext cx="1213526" cy="3408933"/>
          </a:xfrm>
          <a:prstGeom prst="rect">
            <a:avLst/>
          </a:prstGeom>
        </p:spPr>
      </p:pic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54C48813-6FC4-BB4C-81F6-2CAD125D5D8D}"/>
              </a:ext>
            </a:extLst>
          </p:cNvPr>
          <p:cNvCxnSpPr>
            <a:cxnSpLocks/>
          </p:cNvCxnSpPr>
          <p:nvPr/>
        </p:nvCxnSpPr>
        <p:spPr>
          <a:xfrm>
            <a:off x="419100" y="846155"/>
            <a:ext cx="6784588" cy="0"/>
          </a:xfrm>
          <a:prstGeom prst="line">
            <a:avLst/>
          </a:prstGeom>
          <a:ln w="12700">
            <a:solidFill>
              <a:schemeClr val="tx1">
                <a:lumMod val="95000"/>
                <a:lumOff val="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" name="Slide Number Placeholder 6">
            <a:extLst>
              <a:ext uri="{FF2B5EF4-FFF2-40B4-BE49-F238E27FC236}">
                <a16:creationId xmlns:a16="http://schemas.microsoft.com/office/drawing/2014/main" id="{87B8293C-95D5-F341-A25D-2F3FFCDDC36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845040" y="6515429"/>
            <a:ext cx="2346960" cy="413808"/>
          </a:xfrm>
        </p:spPr>
        <p:txBody>
          <a:bodyPr/>
          <a:lstStyle/>
          <a:p>
            <a:fld id="{321454C5-E992-0B4A-8BCD-5A61630EA55B}" type="slidenum">
              <a:rPr lang="en-US" smtClean="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pPr/>
              <a:t>2</a:t>
            </a:fld>
            <a:endParaRPr lang="en-US" dirty="0">
              <a:solidFill>
                <a:schemeClr val="bg1">
                  <a:lumMod val="50000"/>
                </a:schemeClr>
              </a:solidFill>
              <a:latin typeface="Helvetica"/>
              <a:cs typeface="Helvetica"/>
            </a:endParaRPr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239D3153-5246-3B4A-BE65-88C8A1F3399A}"/>
              </a:ext>
            </a:extLst>
          </p:cNvPr>
          <p:cNvSpPr txBox="1">
            <a:spLocks/>
          </p:cNvSpPr>
          <p:nvPr/>
        </p:nvSpPr>
        <p:spPr>
          <a:xfrm>
            <a:off x="419100" y="248716"/>
            <a:ext cx="11196795" cy="636587"/>
          </a:xfrm>
          <a:prstGeom prst="rect">
            <a:avLst/>
          </a:prstGeom>
        </p:spPr>
        <p:txBody>
          <a:bodyPr vert="horz" lIns="101870" tIns="50935" rIns="101870" bIns="50935" rtlCol="0" anchor="ctr">
            <a:normAutofit fontScale="90000" lnSpcReduction="20000"/>
          </a:bodyPr>
          <a:lstStyle>
            <a:lvl1pPr algn="ctr" defTabSz="509352" rtl="0" eaLnBrk="1" latinLnBrk="0" hangingPunct="1">
              <a:spcBef>
                <a:spcPct val="0"/>
              </a:spcBef>
              <a:buNone/>
              <a:defRPr sz="49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en-US" sz="4400" dirty="0">
                <a:solidFill>
                  <a:srgbClr val="984807"/>
                </a:solidFill>
                <a:latin typeface="Helvetica"/>
                <a:ea typeface="ＭＳ Ｐゴシック" charset="0"/>
                <a:cs typeface="Helvetica"/>
              </a:rPr>
              <a:t>Levitated nanoparticles</a:t>
            </a:r>
          </a:p>
        </p:txBody>
      </p:sp>
      <p:sp>
        <p:nvSpPr>
          <p:cNvPr id="30" name="Footer Placeholder 7">
            <a:extLst>
              <a:ext uri="{FF2B5EF4-FFF2-40B4-BE49-F238E27FC236}">
                <a16:creationId xmlns:a16="http://schemas.microsoft.com/office/drawing/2014/main" id="{89E71EF2-AD17-4F4A-8C39-48ACB40E201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 bwMode="auto">
          <a:xfrm>
            <a:off x="3837859" y="6515164"/>
            <a:ext cx="4359275" cy="414338"/>
          </a:xfr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r>
              <a:rPr lang="ro-RO" sz="130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t>BeEST collab mtg - May 15, 2025</a:t>
            </a:r>
            <a:endParaRPr lang="en-US" sz="1300" dirty="0">
              <a:solidFill>
                <a:schemeClr val="bg1">
                  <a:lumMod val="50000"/>
                </a:schemeClr>
              </a:solidFill>
              <a:latin typeface="Helvetica"/>
              <a:cs typeface="Helvetica"/>
            </a:endParaRPr>
          </a:p>
        </p:txBody>
      </p:sp>
      <p:sp>
        <p:nvSpPr>
          <p:cNvPr id="31" name="Footer Placeholder 7">
            <a:extLst>
              <a:ext uri="{FF2B5EF4-FFF2-40B4-BE49-F238E27FC236}">
                <a16:creationId xmlns:a16="http://schemas.microsoft.com/office/drawing/2014/main" id="{7709E6F1-0E46-C64E-97AE-133A134300FD}"/>
              </a:ext>
            </a:extLst>
          </p:cNvPr>
          <p:cNvSpPr txBox="1">
            <a:spLocks/>
          </p:cNvSpPr>
          <p:nvPr/>
        </p:nvSpPr>
        <p:spPr bwMode="auto">
          <a:xfrm>
            <a:off x="0" y="6515164"/>
            <a:ext cx="3184525" cy="414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01882" tIns="50941" rIns="101882" bIns="50941" anchor="ctr"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r>
              <a:rPr lang="en-US" sz="1300" dirty="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t>D. Moore, Yale</a:t>
            </a:r>
          </a:p>
        </p:txBody>
      </p:sp>
      <p:sp>
        <p:nvSpPr>
          <p:cNvPr id="36" name="TextBox 35">
            <a:extLst>
              <a:ext uri="{FF2B5EF4-FFF2-40B4-BE49-F238E27FC236}">
                <a16:creationId xmlns:a16="http://schemas.microsoft.com/office/drawing/2014/main" id="{F2B87F89-7F30-D441-BCF1-8FDC9826D6B3}"/>
              </a:ext>
            </a:extLst>
          </p:cNvPr>
          <p:cNvSpPr txBox="1"/>
          <p:nvPr/>
        </p:nvSpPr>
        <p:spPr>
          <a:xfrm>
            <a:off x="419099" y="946453"/>
            <a:ext cx="6114084" cy="2888243"/>
          </a:xfrm>
          <a:prstGeom prst="rect">
            <a:avLst/>
          </a:prstGeom>
          <a:noFill/>
        </p:spPr>
        <p:txBody>
          <a:bodyPr wrap="square" lIns="101870" tIns="50935" rIns="101870" bIns="50935" rtlCol="0">
            <a:spAutoFit/>
          </a:bodyPr>
          <a:lstStyle/>
          <a:p>
            <a:pPr marL="318346" indent="-318346">
              <a:spcBef>
                <a:spcPts val="1200"/>
              </a:spcBef>
              <a:buFont typeface="Arial"/>
              <a:buChar char="•"/>
            </a:pPr>
            <a:r>
              <a:rPr lang="en-US" sz="2000" dirty="0">
                <a:latin typeface="Helvetica"/>
                <a:cs typeface="Helvetica"/>
              </a:rPr>
              <a:t>Nano- to micro-sized dielectric masses can be optically trapped with ~100 </a:t>
            </a:r>
            <a:r>
              <a:rPr lang="en-US" sz="2000" dirty="0" err="1">
                <a:latin typeface="Helvetica"/>
                <a:cs typeface="Helvetica"/>
              </a:rPr>
              <a:t>mW</a:t>
            </a:r>
            <a:r>
              <a:rPr lang="en-US" sz="2000" dirty="0">
                <a:latin typeface="Helvetica"/>
                <a:cs typeface="Helvetica"/>
              </a:rPr>
              <a:t> of laser power</a:t>
            </a:r>
          </a:p>
          <a:p>
            <a:pPr marL="318346" indent="-318346">
              <a:spcBef>
                <a:spcPts val="1200"/>
              </a:spcBef>
              <a:buFont typeface="Arial"/>
              <a:buChar char="•"/>
            </a:pPr>
            <a:r>
              <a:rPr lang="en-US" sz="2000" dirty="0">
                <a:latin typeface="Helvetica"/>
                <a:cs typeface="Helvetica"/>
              </a:rPr>
              <a:t>Levitated masses are isolated both electrically and thermally</a:t>
            </a:r>
          </a:p>
          <a:p>
            <a:pPr marL="318346" indent="-318346">
              <a:spcBef>
                <a:spcPts val="1200"/>
              </a:spcBef>
              <a:buFont typeface="Arial"/>
              <a:buChar char="•"/>
            </a:pPr>
            <a:r>
              <a:rPr lang="en-US" sz="2000" dirty="0">
                <a:latin typeface="Helvetica"/>
                <a:cs typeface="Helvetica"/>
              </a:rPr>
              <a:t>Reaching “standard quantum limit”, where the measurement itself provides the dominant noise</a:t>
            </a:r>
          </a:p>
          <a:p>
            <a:pPr marL="800100" lvl="1" indent="-342900">
              <a:spcBef>
                <a:spcPts val="600"/>
              </a:spcBef>
              <a:buFont typeface="System Font Regular"/>
              <a:buChar char="→"/>
            </a:pPr>
            <a:r>
              <a:rPr lang="en-US" dirty="0">
                <a:latin typeface="Helvetica"/>
                <a:cs typeface="Helvetica"/>
              </a:rPr>
              <a:t>Force sensitivities at the </a:t>
            </a:r>
            <a:r>
              <a:rPr lang="en-US" dirty="0" err="1">
                <a:latin typeface="Helvetica"/>
                <a:cs typeface="Helvetica"/>
              </a:rPr>
              <a:t>zN</a:t>
            </a:r>
            <a:r>
              <a:rPr lang="en-US" dirty="0">
                <a:latin typeface="Helvetica"/>
                <a:cs typeface="Helvetica"/>
              </a:rPr>
              <a:t> level and acceleration sensitivities near a nano-</a:t>
            </a:r>
            <a:r>
              <a:rPr lang="en-US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g</a:t>
            </a:r>
          </a:p>
        </p:txBody>
      </p:sp>
      <p:pic>
        <p:nvPicPr>
          <p:cNvPr id="15" name="Picture 14">
            <a:extLst>
              <a:ext uri="{FF2B5EF4-FFF2-40B4-BE49-F238E27FC236}">
                <a16:creationId xmlns:a16="http://schemas.microsoft.com/office/drawing/2014/main" id="{BBCDAA8D-097C-45CF-BD79-93E72ACF7908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hq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6712497" y="3969819"/>
            <a:ext cx="3798975" cy="1773091"/>
          </a:xfrm>
          <a:prstGeom prst="rect">
            <a:avLst/>
          </a:prstGeom>
        </p:spPr>
      </p:pic>
      <p:pic>
        <p:nvPicPr>
          <p:cNvPr id="19" name="Picture 18">
            <a:extLst>
              <a:ext uri="{FF2B5EF4-FFF2-40B4-BE49-F238E27FC236}">
                <a16:creationId xmlns:a16="http://schemas.microsoft.com/office/drawing/2014/main" id="{1E86C14E-B649-01C5-6856-730F7306B04C}"/>
              </a:ext>
            </a:extLst>
          </p:cNvPr>
          <p:cNvPicPr>
            <a:picLocks noChangeAspect="1"/>
          </p:cNvPicPr>
          <p:nvPr/>
        </p:nvPicPr>
        <p:blipFill>
          <a:blip r:embed="rId6" cstate="hq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428498" y="664513"/>
            <a:ext cx="2406040" cy="1806325"/>
          </a:xfrm>
          <a:prstGeom prst="rect">
            <a:avLst/>
          </a:prstGeom>
        </p:spPr>
      </p:pic>
      <p:sp>
        <p:nvSpPr>
          <p:cNvPr id="20" name="TextBox 19">
            <a:extLst>
              <a:ext uri="{FF2B5EF4-FFF2-40B4-BE49-F238E27FC236}">
                <a16:creationId xmlns:a16="http://schemas.microsoft.com/office/drawing/2014/main" id="{D0228DF9-CAA3-FBFA-49F0-72E815D6082F}"/>
              </a:ext>
            </a:extLst>
          </p:cNvPr>
          <p:cNvSpPr txBox="1"/>
          <p:nvPr/>
        </p:nvSpPr>
        <p:spPr>
          <a:xfrm>
            <a:off x="6812101" y="3029872"/>
            <a:ext cx="293431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Helvetica"/>
                <a:cs typeface="Helvetica"/>
              </a:rPr>
              <a:t>Highly focused tweezers (~0.1 – 1𝜇m):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E879C7F8-BF4D-BD51-7734-7321AEF32472}"/>
              </a:ext>
            </a:extLst>
          </p:cNvPr>
          <p:cNvSpPr txBox="1"/>
          <p:nvPr/>
        </p:nvSpPr>
        <p:spPr>
          <a:xfrm>
            <a:off x="10178745" y="2611704"/>
            <a:ext cx="182908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Helvetica"/>
                <a:cs typeface="Helvetica"/>
              </a:rPr>
              <a:t>Levitation trap </a:t>
            </a:r>
          </a:p>
          <a:p>
            <a:pPr algn="ctr"/>
            <a:r>
              <a:rPr lang="en-US" b="1" dirty="0">
                <a:latin typeface="Helvetica"/>
                <a:cs typeface="Helvetica"/>
              </a:rPr>
              <a:t>(~1 – 30 𝜇m):</a:t>
            </a: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A454550C-0EF4-A40B-2F44-1B9288BFE123}"/>
              </a:ext>
            </a:extLst>
          </p:cNvPr>
          <p:cNvSpPr txBox="1"/>
          <p:nvPr/>
        </p:nvSpPr>
        <p:spPr>
          <a:xfrm>
            <a:off x="7504028" y="3609042"/>
            <a:ext cx="1577135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dirty="0">
                <a:latin typeface="Helvetica"/>
                <a:cs typeface="Helvetica"/>
              </a:rPr>
              <a:t>~1 </a:t>
            </a:r>
            <a:r>
              <a:rPr lang="en-US" dirty="0" err="1">
                <a:latin typeface="Helvetica"/>
                <a:cs typeface="Helvetica"/>
              </a:rPr>
              <a:t>fg</a:t>
            </a:r>
            <a:r>
              <a:rPr lang="en-US" dirty="0">
                <a:latin typeface="Helvetica"/>
                <a:cs typeface="Helvetica"/>
              </a:rPr>
              <a:t> – 1 </a:t>
            </a:r>
            <a:r>
              <a:rPr lang="en-US" dirty="0" err="1">
                <a:latin typeface="Helvetica"/>
                <a:cs typeface="Helvetica"/>
              </a:rPr>
              <a:t>pg</a:t>
            </a:r>
            <a:r>
              <a:rPr lang="en-US" dirty="0">
                <a:latin typeface="Helvetica"/>
                <a:cs typeface="Helvetica"/>
              </a:rPr>
              <a:t> </a:t>
            </a:r>
            <a:endParaRPr lang="en-US" dirty="0"/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3A11BFC6-F7A7-CA33-2603-A55CE0CA3CAC}"/>
              </a:ext>
            </a:extLst>
          </p:cNvPr>
          <p:cNvSpPr txBox="1"/>
          <p:nvPr/>
        </p:nvSpPr>
        <p:spPr>
          <a:xfrm>
            <a:off x="10268331" y="3160015"/>
            <a:ext cx="1703111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dirty="0">
                <a:latin typeface="Helvetica"/>
                <a:cs typeface="Helvetica"/>
              </a:rPr>
              <a:t>~1 </a:t>
            </a:r>
            <a:r>
              <a:rPr lang="en-US" dirty="0" err="1">
                <a:latin typeface="Helvetica"/>
                <a:cs typeface="Helvetica"/>
              </a:rPr>
              <a:t>pg</a:t>
            </a:r>
            <a:r>
              <a:rPr lang="en-US" dirty="0">
                <a:latin typeface="Helvetica"/>
                <a:cs typeface="Helvetica"/>
              </a:rPr>
              <a:t> – 30 ng </a:t>
            </a:r>
            <a:endParaRPr lang="en-US" dirty="0"/>
          </a:p>
        </p:txBody>
      </p:sp>
      <p:grpSp>
        <p:nvGrpSpPr>
          <p:cNvPr id="28" name="Group 27">
            <a:extLst>
              <a:ext uri="{FF2B5EF4-FFF2-40B4-BE49-F238E27FC236}">
                <a16:creationId xmlns:a16="http://schemas.microsoft.com/office/drawing/2014/main" id="{016C2F45-3488-12E8-4478-8A1E715A3016}"/>
              </a:ext>
            </a:extLst>
          </p:cNvPr>
          <p:cNvGrpSpPr/>
          <p:nvPr/>
        </p:nvGrpSpPr>
        <p:grpSpPr>
          <a:xfrm>
            <a:off x="9612739" y="5725555"/>
            <a:ext cx="844737" cy="589355"/>
            <a:chOff x="2339788" y="5742910"/>
            <a:chExt cx="844737" cy="589355"/>
          </a:xfrm>
        </p:grpSpPr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5" name="TextBox 24">
                  <a:extLst>
                    <a:ext uri="{FF2B5EF4-FFF2-40B4-BE49-F238E27FC236}">
                      <a16:creationId xmlns:a16="http://schemas.microsoft.com/office/drawing/2014/main" id="{D233DAAF-FD0C-E4A0-C259-28C648BEF27C}"/>
                    </a:ext>
                  </a:extLst>
                </p:cNvPr>
                <p:cNvSpPr txBox="1"/>
                <p:nvPr/>
              </p:nvSpPr>
              <p:spPr>
                <a:xfrm>
                  <a:off x="2339788" y="5742910"/>
                  <a:ext cx="844737" cy="3693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acc>
                          <m:accPr>
                            <m:chr m:val="⃗"/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𝑔</m:t>
                            </m:r>
                          </m:e>
                        </m:acc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25" name="TextBox 24">
                  <a:extLst>
                    <a:ext uri="{FF2B5EF4-FFF2-40B4-BE49-F238E27FC236}">
                      <a16:creationId xmlns:a16="http://schemas.microsoft.com/office/drawing/2014/main" id="{D233DAAF-FD0C-E4A0-C259-28C648BEF27C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2339788" y="5742910"/>
                  <a:ext cx="844737" cy="369332"/>
                </a:xfrm>
                <a:prstGeom prst="rect">
                  <a:avLst/>
                </a:prstGeom>
                <a:blipFill>
                  <a:blip r:embed="rId7"/>
                  <a:stretch>
                    <a:fillRect t="-9677" b="-6452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p:cxnSp>
          <p:nvCxnSpPr>
            <p:cNvPr id="27" name="Straight Arrow Connector 26">
              <a:extLst>
                <a:ext uri="{FF2B5EF4-FFF2-40B4-BE49-F238E27FC236}">
                  <a16:creationId xmlns:a16="http://schemas.microsoft.com/office/drawing/2014/main" id="{6524F2D4-0A11-8E1A-82EB-8BF747E4D597}"/>
                </a:ext>
              </a:extLst>
            </p:cNvPr>
            <p:cNvCxnSpPr>
              <a:cxnSpLocks/>
            </p:cNvCxnSpPr>
            <p:nvPr/>
          </p:nvCxnSpPr>
          <p:spPr>
            <a:xfrm>
              <a:off x="2888691" y="5914129"/>
              <a:ext cx="0" cy="418136"/>
            </a:xfrm>
            <a:prstGeom prst="straightConnector1">
              <a:avLst/>
            </a:prstGeom>
            <a:ln>
              <a:solidFill>
                <a:srgbClr val="20201A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cxnSp>
        <p:nvCxnSpPr>
          <p:cNvPr id="38" name="Straight Arrow Connector 37">
            <a:extLst>
              <a:ext uri="{FF2B5EF4-FFF2-40B4-BE49-F238E27FC236}">
                <a16:creationId xmlns:a16="http://schemas.microsoft.com/office/drawing/2014/main" id="{953CDAA0-0707-BFC6-40B9-735EE3565849}"/>
              </a:ext>
            </a:extLst>
          </p:cNvPr>
          <p:cNvCxnSpPr>
            <a:cxnSpLocks/>
          </p:cNvCxnSpPr>
          <p:nvPr/>
        </p:nvCxnSpPr>
        <p:spPr>
          <a:xfrm>
            <a:off x="1079565" y="6113563"/>
            <a:ext cx="3890790" cy="0"/>
          </a:xfrm>
          <a:prstGeom prst="straightConnector1">
            <a:avLst/>
          </a:prstGeom>
          <a:ln>
            <a:solidFill>
              <a:schemeClr val="tx1"/>
            </a:solidFill>
            <a:headEnd type="none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2" name="TextBox 41">
            <a:extLst>
              <a:ext uri="{FF2B5EF4-FFF2-40B4-BE49-F238E27FC236}">
                <a16:creationId xmlns:a16="http://schemas.microsoft.com/office/drawing/2014/main" id="{3E67FC8B-ACA3-313C-48BF-398654F6C48F}"/>
              </a:ext>
            </a:extLst>
          </p:cNvPr>
          <p:cNvSpPr txBox="1"/>
          <p:nvPr/>
        </p:nvSpPr>
        <p:spPr>
          <a:xfrm>
            <a:off x="3889784" y="6301507"/>
            <a:ext cx="194998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Arial" panose="020B0604020202020204" pitchFamily="34" charset="0"/>
                <a:cs typeface="Arial" panose="020B0604020202020204" pitchFamily="34" charset="0"/>
              </a:rPr>
              <a:t>Particle mass</a:t>
            </a:r>
          </a:p>
        </p:txBody>
      </p:sp>
      <p:grpSp>
        <p:nvGrpSpPr>
          <p:cNvPr id="48" name="Group 47">
            <a:extLst>
              <a:ext uri="{FF2B5EF4-FFF2-40B4-BE49-F238E27FC236}">
                <a16:creationId xmlns:a16="http://schemas.microsoft.com/office/drawing/2014/main" id="{0F31DC52-CB90-FE75-4F77-72DAFF90A966}"/>
              </a:ext>
            </a:extLst>
          </p:cNvPr>
          <p:cNvGrpSpPr/>
          <p:nvPr/>
        </p:nvGrpSpPr>
        <p:grpSpPr>
          <a:xfrm>
            <a:off x="1695572" y="6070838"/>
            <a:ext cx="2834640" cy="91440"/>
            <a:chOff x="1729648" y="5914811"/>
            <a:chExt cx="857479" cy="192024"/>
          </a:xfrm>
        </p:grpSpPr>
        <p:cxnSp>
          <p:nvCxnSpPr>
            <p:cNvPr id="44" name="Straight Connector 43">
              <a:extLst>
                <a:ext uri="{FF2B5EF4-FFF2-40B4-BE49-F238E27FC236}">
                  <a16:creationId xmlns:a16="http://schemas.microsoft.com/office/drawing/2014/main" id="{C85565B3-B09A-18C9-9388-C91C2C625543}"/>
                </a:ext>
              </a:extLst>
            </p:cNvPr>
            <p:cNvCxnSpPr>
              <a:cxnSpLocks noChangeAspect="1"/>
            </p:cNvCxnSpPr>
            <p:nvPr/>
          </p:nvCxnSpPr>
          <p:spPr>
            <a:xfrm>
              <a:off x="1729648" y="5914811"/>
              <a:ext cx="0" cy="192024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5" name="Straight Connector 44">
              <a:extLst>
                <a:ext uri="{FF2B5EF4-FFF2-40B4-BE49-F238E27FC236}">
                  <a16:creationId xmlns:a16="http://schemas.microsoft.com/office/drawing/2014/main" id="{99417268-F1E1-4BA7-1004-DB98D80BE10B}"/>
                </a:ext>
              </a:extLst>
            </p:cNvPr>
            <p:cNvCxnSpPr>
              <a:cxnSpLocks noChangeAspect="1"/>
            </p:cNvCxnSpPr>
            <p:nvPr/>
          </p:nvCxnSpPr>
          <p:spPr>
            <a:xfrm>
              <a:off x="2158388" y="5914811"/>
              <a:ext cx="0" cy="192024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6" name="Straight Connector 45">
              <a:extLst>
                <a:ext uri="{FF2B5EF4-FFF2-40B4-BE49-F238E27FC236}">
                  <a16:creationId xmlns:a16="http://schemas.microsoft.com/office/drawing/2014/main" id="{70D7516E-5B6E-061E-F1D5-17DAB67345E0}"/>
                </a:ext>
              </a:extLst>
            </p:cNvPr>
            <p:cNvCxnSpPr>
              <a:cxnSpLocks noChangeAspect="1"/>
            </p:cNvCxnSpPr>
            <p:nvPr/>
          </p:nvCxnSpPr>
          <p:spPr>
            <a:xfrm>
              <a:off x="2587127" y="5914811"/>
              <a:ext cx="0" cy="192024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49" name="TextBox 48">
            <a:extLst>
              <a:ext uri="{FF2B5EF4-FFF2-40B4-BE49-F238E27FC236}">
                <a16:creationId xmlns:a16="http://schemas.microsoft.com/office/drawing/2014/main" id="{6BCFA672-2159-2279-FAC4-7ECCA6D59B15}"/>
              </a:ext>
            </a:extLst>
          </p:cNvPr>
          <p:cNvSpPr txBox="1"/>
          <p:nvPr/>
        </p:nvSpPr>
        <p:spPr>
          <a:xfrm>
            <a:off x="1529449" y="6074813"/>
            <a:ext cx="362934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 err="1">
                <a:latin typeface="Arial" panose="020B0604020202020204" pitchFamily="34" charset="0"/>
                <a:cs typeface="Arial" panose="020B0604020202020204" pitchFamily="34" charset="0"/>
              </a:rPr>
              <a:t>fg</a:t>
            </a:r>
            <a:endParaRPr lang="en-US" sz="14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50" name="TextBox 49">
            <a:extLst>
              <a:ext uri="{FF2B5EF4-FFF2-40B4-BE49-F238E27FC236}">
                <a16:creationId xmlns:a16="http://schemas.microsoft.com/office/drawing/2014/main" id="{9AD7346A-62ED-86CB-7067-50EF5D22C018}"/>
              </a:ext>
            </a:extLst>
          </p:cNvPr>
          <p:cNvSpPr txBox="1"/>
          <p:nvPr/>
        </p:nvSpPr>
        <p:spPr>
          <a:xfrm>
            <a:off x="2946948" y="6074813"/>
            <a:ext cx="42457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 err="1">
                <a:latin typeface="Arial" panose="020B0604020202020204" pitchFamily="34" charset="0"/>
                <a:cs typeface="Arial" panose="020B0604020202020204" pitchFamily="34" charset="0"/>
              </a:rPr>
              <a:t>pg</a:t>
            </a:r>
            <a:endParaRPr lang="en-US" sz="14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51" name="TextBox 50">
            <a:extLst>
              <a:ext uri="{FF2B5EF4-FFF2-40B4-BE49-F238E27FC236}">
                <a16:creationId xmlns:a16="http://schemas.microsoft.com/office/drawing/2014/main" id="{2E30D035-213E-9B84-ED72-CD09D918BDEC}"/>
              </a:ext>
            </a:extLst>
          </p:cNvPr>
          <p:cNvSpPr txBox="1"/>
          <p:nvPr/>
        </p:nvSpPr>
        <p:spPr>
          <a:xfrm>
            <a:off x="4349934" y="6074813"/>
            <a:ext cx="42457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Arial" panose="020B0604020202020204" pitchFamily="34" charset="0"/>
                <a:cs typeface="Arial" panose="020B0604020202020204" pitchFamily="34" charset="0"/>
              </a:rPr>
              <a:t>ng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2" name="TextBox 51">
                <a:extLst>
                  <a:ext uri="{FF2B5EF4-FFF2-40B4-BE49-F238E27FC236}">
                    <a16:creationId xmlns:a16="http://schemas.microsoft.com/office/drawing/2014/main" id="{1382B111-EFD7-F69A-E9DA-1E45CDC174DD}"/>
                  </a:ext>
                </a:extLst>
              </p:cNvPr>
              <p:cNvSpPr txBox="1"/>
              <p:nvPr/>
            </p:nvSpPr>
            <p:spPr>
              <a:xfrm rot="16200000">
                <a:off x="-540568" y="4895344"/>
                <a:ext cx="2424320" cy="32803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solidFill>
                      <a:schemeClr val="accent1">
                        <a:lumMod val="75000"/>
                      </a:schemeClr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Force sensitivity [N/</a:t>
                </a:r>
                <a14:m>
                  <m:oMath xmlns:m="http://schemas.openxmlformats.org/officeDocument/2006/math">
                    <m:rad>
                      <m:radPr>
                        <m:degHide m:val="on"/>
                        <m:ctrlPr>
                          <a:rPr lang="en-US" sz="1400" i="1" smtClean="0">
                            <a:solidFill>
                              <a:schemeClr val="accent1">
                                <a:lumMod val="75000"/>
                              </a:schemeClr>
                            </a:solidFill>
                            <a:latin typeface="Cambria Math" panose="02040503050406030204" pitchFamily="18" charset="0"/>
                            <a:cs typeface="Arial" panose="020B0604020202020204" pitchFamily="34" charset="0"/>
                          </a:rPr>
                        </m:ctrlPr>
                      </m:radPr>
                      <m:deg/>
                      <m:e>
                        <m:r>
                          <m:rPr>
                            <m:sty m:val="p"/>
                          </m:rPr>
                          <a:rPr lang="en-US" sz="1400" b="0" i="0" smtClean="0">
                            <a:solidFill>
                              <a:schemeClr val="accent1">
                                <a:lumMod val="75000"/>
                              </a:schemeClr>
                            </a:solidFill>
                            <a:latin typeface="Cambria Math" panose="02040503050406030204" pitchFamily="18" charset="0"/>
                            <a:cs typeface="Arial" panose="020B0604020202020204" pitchFamily="34" charset="0"/>
                          </a:rPr>
                          <m:t>Hz</m:t>
                        </m:r>
                      </m:e>
                    </m:rad>
                  </m:oMath>
                </a14:m>
                <a:r>
                  <a:rPr lang="en-US" sz="1400" dirty="0">
                    <a:solidFill>
                      <a:schemeClr val="accent1">
                        <a:lumMod val="75000"/>
                      </a:schemeClr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]</a:t>
                </a:r>
              </a:p>
            </p:txBody>
          </p:sp>
        </mc:Choice>
        <mc:Fallback xmlns="">
          <p:sp>
            <p:nvSpPr>
              <p:cNvPr id="52" name="TextBox 51">
                <a:extLst>
                  <a:ext uri="{FF2B5EF4-FFF2-40B4-BE49-F238E27FC236}">
                    <a16:creationId xmlns:a16="http://schemas.microsoft.com/office/drawing/2014/main" id="{1382B111-EFD7-F69A-E9DA-1E45CDC174D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 rot="16200000">
                <a:off x="-540568" y="4895344"/>
                <a:ext cx="2424320" cy="328039"/>
              </a:xfrm>
              <a:prstGeom prst="rect">
                <a:avLst/>
              </a:prstGeom>
              <a:blipFill>
                <a:blip r:embed="rId10"/>
                <a:stretch>
                  <a:fillRect r="-18519" b="-104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3" name="TextBox 52">
                <a:extLst>
                  <a:ext uri="{FF2B5EF4-FFF2-40B4-BE49-F238E27FC236}">
                    <a16:creationId xmlns:a16="http://schemas.microsoft.com/office/drawing/2014/main" id="{B0E8FB7E-5E55-1957-63F3-27639D590E92}"/>
                  </a:ext>
                </a:extLst>
              </p:cNvPr>
              <p:cNvSpPr txBox="1"/>
              <p:nvPr/>
            </p:nvSpPr>
            <p:spPr>
              <a:xfrm rot="16200000">
                <a:off x="4342693" y="4874899"/>
                <a:ext cx="2424320" cy="32803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solidFill>
                      <a:srgbClr val="C00000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Accel. sensitivity [</a:t>
                </a:r>
                <a:r>
                  <a:rPr lang="en-US" sz="1400" i="1" dirty="0">
                    <a:solidFill>
                      <a:srgbClr val="C00000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g</a:t>
                </a:r>
                <a:r>
                  <a:rPr lang="en-US" sz="1400" dirty="0">
                    <a:solidFill>
                      <a:srgbClr val="C00000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/</a:t>
                </a:r>
                <a14:m>
                  <m:oMath xmlns:m="http://schemas.openxmlformats.org/officeDocument/2006/math">
                    <m:rad>
                      <m:radPr>
                        <m:degHide m:val="on"/>
                        <m:ctrlPr>
                          <a:rPr lang="en-US" sz="1400" i="1" smtClean="0">
                            <a:solidFill>
                              <a:srgbClr val="C00000"/>
                            </a:solidFill>
                            <a:latin typeface="Cambria Math" panose="02040503050406030204" pitchFamily="18" charset="0"/>
                            <a:cs typeface="Arial" panose="020B0604020202020204" pitchFamily="34" charset="0"/>
                          </a:rPr>
                        </m:ctrlPr>
                      </m:radPr>
                      <m:deg/>
                      <m:e>
                        <m:r>
                          <m:rPr>
                            <m:sty m:val="p"/>
                          </m:rPr>
                          <a:rPr lang="en-US" sz="1400" b="0" i="0" smtClean="0">
                            <a:solidFill>
                              <a:srgbClr val="C00000"/>
                            </a:solidFill>
                            <a:latin typeface="Cambria Math" panose="02040503050406030204" pitchFamily="18" charset="0"/>
                            <a:cs typeface="Arial" panose="020B0604020202020204" pitchFamily="34" charset="0"/>
                          </a:rPr>
                          <m:t>Hz</m:t>
                        </m:r>
                      </m:e>
                    </m:rad>
                  </m:oMath>
                </a14:m>
                <a:r>
                  <a:rPr lang="en-US" sz="1400" dirty="0">
                    <a:solidFill>
                      <a:srgbClr val="C00000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]</a:t>
                </a:r>
              </a:p>
            </p:txBody>
          </p:sp>
        </mc:Choice>
        <mc:Fallback xmlns="">
          <p:sp>
            <p:nvSpPr>
              <p:cNvPr id="53" name="TextBox 52">
                <a:extLst>
                  <a:ext uri="{FF2B5EF4-FFF2-40B4-BE49-F238E27FC236}">
                    <a16:creationId xmlns:a16="http://schemas.microsoft.com/office/drawing/2014/main" id="{B0E8FB7E-5E55-1957-63F3-27639D590E9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 rot="16200000">
                <a:off x="4342693" y="4874899"/>
                <a:ext cx="2424320" cy="328039"/>
              </a:xfrm>
              <a:prstGeom prst="rect">
                <a:avLst/>
              </a:prstGeom>
              <a:blipFill>
                <a:blip r:embed="rId11"/>
                <a:stretch>
                  <a:fillRect r="-18519" b="-52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55" name="Straight Connector 54">
            <a:extLst>
              <a:ext uri="{FF2B5EF4-FFF2-40B4-BE49-F238E27FC236}">
                <a16:creationId xmlns:a16="http://schemas.microsoft.com/office/drawing/2014/main" id="{02797960-F369-5B42-07F3-9A1C107E1687}"/>
              </a:ext>
            </a:extLst>
          </p:cNvPr>
          <p:cNvCxnSpPr>
            <a:cxnSpLocks/>
          </p:cNvCxnSpPr>
          <p:nvPr/>
        </p:nvCxnSpPr>
        <p:spPr>
          <a:xfrm flipV="1">
            <a:off x="1706837" y="4561256"/>
            <a:ext cx="2832686" cy="1291325"/>
          </a:xfrm>
          <a:prstGeom prst="line">
            <a:avLst/>
          </a:prstGeom>
          <a:ln w="28575">
            <a:solidFill>
              <a:schemeClr val="accent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8" name="Straight Connector 57">
            <a:extLst>
              <a:ext uri="{FF2B5EF4-FFF2-40B4-BE49-F238E27FC236}">
                <a16:creationId xmlns:a16="http://schemas.microsoft.com/office/drawing/2014/main" id="{5FA5D415-71FA-31D0-C503-CA958BCD0A1A}"/>
              </a:ext>
            </a:extLst>
          </p:cNvPr>
          <p:cNvCxnSpPr>
            <a:cxnSpLocks/>
          </p:cNvCxnSpPr>
          <p:nvPr/>
        </p:nvCxnSpPr>
        <p:spPr>
          <a:xfrm>
            <a:off x="1809404" y="4576005"/>
            <a:ext cx="2781988" cy="1258955"/>
          </a:xfrm>
          <a:prstGeom prst="line">
            <a:avLst/>
          </a:prstGeom>
          <a:ln w="28575">
            <a:solidFill>
              <a:srgbClr val="C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7" name="Straight Arrow Connector 36">
            <a:extLst>
              <a:ext uri="{FF2B5EF4-FFF2-40B4-BE49-F238E27FC236}">
                <a16:creationId xmlns:a16="http://schemas.microsoft.com/office/drawing/2014/main" id="{9D8611B3-938D-F70A-8C6D-D715E85EF798}"/>
              </a:ext>
            </a:extLst>
          </p:cNvPr>
          <p:cNvCxnSpPr>
            <a:cxnSpLocks/>
          </p:cNvCxnSpPr>
          <p:nvPr/>
        </p:nvCxnSpPr>
        <p:spPr>
          <a:xfrm flipV="1">
            <a:off x="1295523" y="4373044"/>
            <a:ext cx="0" cy="1930511"/>
          </a:xfrm>
          <a:prstGeom prst="straightConnector1">
            <a:avLst/>
          </a:prstGeom>
          <a:ln>
            <a:solidFill>
              <a:schemeClr val="tx1"/>
            </a:solidFill>
            <a:headEnd type="none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96" name="Group 95">
            <a:extLst>
              <a:ext uri="{FF2B5EF4-FFF2-40B4-BE49-F238E27FC236}">
                <a16:creationId xmlns:a16="http://schemas.microsoft.com/office/drawing/2014/main" id="{67F9F816-7588-9A15-8B43-DDD55018B4D6}"/>
              </a:ext>
            </a:extLst>
          </p:cNvPr>
          <p:cNvGrpSpPr/>
          <p:nvPr/>
        </p:nvGrpSpPr>
        <p:grpSpPr>
          <a:xfrm>
            <a:off x="761259" y="4360403"/>
            <a:ext cx="682623" cy="1707238"/>
            <a:chOff x="761259" y="4835761"/>
            <a:chExt cx="682623" cy="1225028"/>
          </a:xfrm>
        </p:grpSpPr>
        <p:grpSp>
          <p:nvGrpSpPr>
            <p:cNvPr id="95" name="Group 94">
              <a:extLst>
                <a:ext uri="{FF2B5EF4-FFF2-40B4-BE49-F238E27FC236}">
                  <a16:creationId xmlns:a16="http://schemas.microsoft.com/office/drawing/2014/main" id="{AC5FCC8B-8952-5634-8653-162FD20FB0D1}"/>
                </a:ext>
              </a:extLst>
            </p:cNvPr>
            <p:cNvGrpSpPr/>
            <p:nvPr/>
          </p:nvGrpSpPr>
          <p:grpSpPr>
            <a:xfrm>
              <a:off x="1249803" y="4982630"/>
              <a:ext cx="91440" cy="914400"/>
              <a:chOff x="1249803" y="4982630"/>
              <a:chExt cx="91440" cy="914400"/>
            </a:xfrm>
          </p:grpSpPr>
          <p:cxnSp>
            <p:nvCxnSpPr>
              <p:cNvPr id="62" name="Straight Connector 61">
                <a:extLst>
                  <a:ext uri="{FF2B5EF4-FFF2-40B4-BE49-F238E27FC236}">
                    <a16:creationId xmlns:a16="http://schemas.microsoft.com/office/drawing/2014/main" id="{B6418BB4-2F6B-B9D7-C884-6126EE4EE99A}"/>
                  </a:ext>
                </a:extLst>
              </p:cNvPr>
              <p:cNvCxnSpPr>
                <a:cxnSpLocks noChangeAspect="1"/>
              </p:cNvCxnSpPr>
              <p:nvPr/>
            </p:nvCxnSpPr>
            <p:spPr>
              <a:xfrm rot="16200000">
                <a:off x="1295523" y="5851310"/>
                <a:ext cx="0" cy="91440"/>
              </a:xfrm>
              <a:prstGeom prst="line">
                <a:avLst/>
              </a:prstGeom>
              <a:ln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63" name="Straight Connector 62">
                <a:extLst>
                  <a:ext uri="{FF2B5EF4-FFF2-40B4-BE49-F238E27FC236}">
                    <a16:creationId xmlns:a16="http://schemas.microsoft.com/office/drawing/2014/main" id="{6BB95F21-01CB-4488-DC6B-43B724D38147}"/>
                  </a:ext>
                </a:extLst>
              </p:cNvPr>
              <p:cNvCxnSpPr>
                <a:cxnSpLocks noChangeAspect="1"/>
              </p:cNvCxnSpPr>
              <p:nvPr/>
            </p:nvCxnSpPr>
            <p:spPr>
              <a:xfrm rot="16200000">
                <a:off x="1295523" y="5394110"/>
                <a:ext cx="0" cy="91440"/>
              </a:xfrm>
              <a:prstGeom prst="line">
                <a:avLst/>
              </a:prstGeom>
              <a:ln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65" name="Straight Connector 64">
                <a:extLst>
                  <a:ext uri="{FF2B5EF4-FFF2-40B4-BE49-F238E27FC236}">
                    <a16:creationId xmlns:a16="http://schemas.microsoft.com/office/drawing/2014/main" id="{174AAB67-CEB2-E7E7-D17C-617FE4C4DAF4}"/>
                  </a:ext>
                </a:extLst>
              </p:cNvPr>
              <p:cNvCxnSpPr>
                <a:cxnSpLocks noChangeAspect="1"/>
              </p:cNvCxnSpPr>
              <p:nvPr/>
            </p:nvCxnSpPr>
            <p:spPr>
              <a:xfrm rot="16200000">
                <a:off x="1295523" y="4936910"/>
                <a:ext cx="0" cy="91440"/>
              </a:xfrm>
              <a:prstGeom prst="line">
                <a:avLst/>
              </a:prstGeom>
              <a:ln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</p:grpSp>
        <p:sp>
          <p:nvSpPr>
            <p:cNvPr id="67" name="TextBox 66">
              <a:extLst>
                <a:ext uri="{FF2B5EF4-FFF2-40B4-BE49-F238E27FC236}">
                  <a16:creationId xmlns:a16="http://schemas.microsoft.com/office/drawing/2014/main" id="{34F1C1AC-3CCB-D092-B939-1D56BF2812FD}"/>
                </a:ext>
              </a:extLst>
            </p:cNvPr>
            <p:cNvSpPr txBox="1"/>
            <p:nvPr/>
          </p:nvSpPr>
          <p:spPr>
            <a:xfrm>
              <a:off x="780163" y="5753012"/>
              <a:ext cx="663719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400" dirty="0">
                  <a:latin typeface="Arial" panose="020B0604020202020204" pitchFamily="34" charset="0"/>
                  <a:cs typeface="Arial" panose="020B0604020202020204" pitchFamily="34" charset="0"/>
                </a:rPr>
                <a:t>10</a:t>
              </a:r>
              <a:r>
                <a:rPr lang="en-US" sz="1400" baseline="30000" dirty="0">
                  <a:latin typeface="Arial" panose="020B0604020202020204" pitchFamily="34" charset="0"/>
                  <a:cs typeface="Arial" panose="020B0604020202020204" pitchFamily="34" charset="0"/>
                </a:rPr>
                <a:t>-21</a:t>
              </a:r>
            </a:p>
          </p:txBody>
        </p:sp>
        <p:sp>
          <p:nvSpPr>
            <p:cNvPr id="68" name="TextBox 67">
              <a:extLst>
                <a:ext uri="{FF2B5EF4-FFF2-40B4-BE49-F238E27FC236}">
                  <a16:creationId xmlns:a16="http://schemas.microsoft.com/office/drawing/2014/main" id="{AB70B07F-B7F6-C641-1F8C-BF4B1DFBA40E}"/>
                </a:ext>
              </a:extLst>
            </p:cNvPr>
            <p:cNvSpPr txBox="1"/>
            <p:nvPr/>
          </p:nvSpPr>
          <p:spPr>
            <a:xfrm>
              <a:off x="761259" y="5302291"/>
              <a:ext cx="663719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400" dirty="0">
                  <a:latin typeface="Arial" panose="020B0604020202020204" pitchFamily="34" charset="0"/>
                  <a:cs typeface="Arial" panose="020B0604020202020204" pitchFamily="34" charset="0"/>
                </a:rPr>
                <a:t>10</a:t>
              </a:r>
              <a:r>
                <a:rPr lang="en-US" sz="1400" baseline="30000" dirty="0">
                  <a:latin typeface="Arial" panose="020B0604020202020204" pitchFamily="34" charset="0"/>
                  <a:cs typeface="Arial" panose="020B0604020202020204" pitchFamily="34" charset="0"/>
                </a:rPr>
                <a:t>-20</a:t>
              </a:r>
            </a:p>
          </p:txBody>
        </p:sp>
        <p:sp>
          <p:nvSpPr>
            <p:cNvPr id="69" name="TextBox 68">
              <a:extLst>
                <a:ext uri="{FF2B5EF4-FFF2-40B4-BE49-F238E27FC236}">
                  <a16:creationId xmlns:a16="http://schemas.microsoft.com/office/drawing/2014/main" id="{0E94ED3C-7000-012F-0E53-E3182DEA4C56}"/>
                </a:ext>
              </a:extLst>
            </p:cNvPr>
            <p:cNvSpPr txBox="1"/>
            <p:nvPr/>
          </p:nvSpPr>
          <p:spPr>
            <a:xfrm>
              <a:off x="779736" y="4835761"/>
              <a:ext cx="663719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400" dirty="0">
                  <a:latin typeface="Arial" panose="020B0604020202020204" pitchFamily="34" charset="0"/>
                  <a:cs typeface="Arial" panose="020B0604020202020204" pitchFamily="34" charset="0"/>
                </a:rPr>
                <a:t>10</a:t>
              </a:r>
              <a:r>
                <a:rPr lang="en-US" sz="1400" baseline="30000" dirty="0">
                  <a:latin typeface="Arial" panose="020B0604020202020204" pitchFamily="34" charset="0"/>
                  <a:cs typeface="Arial" panose="020B0604020202020204" pitchFamily="34" charset="0"/>
                </a:rPr>
                <a:t>-19</a:t>
              </a:r>
            </a:p>
          </p:txBody>
        </p:sp>
      </p:grpSp>
      <p:cxnSp>
        <p:nvCxnSpPr>
          <p:cNvPr id="73" name="Straight Arrow Connector 72">
            <a:extLst>
              <a:ext uri="{FF2B5EF4-FFF2-40B4-BE49-F238E27FC236}">
                <a16:creationId xmlns:a16="http://schemas.microsoft.com/office/drawing/2014/main" id="{839A0D24-1EF0-EBF7-C3E5-1334C2A159B3}"/>
              </a:ext>
            </a:extLst>
          </p:cNvPr>
          <p:cNvCxnSpPr>
            <a:cxnSpLocks/>
          </p:cNvCxnSpPr>
          <p:nvPr/>
        </p:nvCxnSpPr>
        <p:spPr>
          <a:xfrm flipV="1">
            <a:off x="4896162" y="4301381"/>
            <a:ext cx="0" cy="1930511"/>
          </a:xfrm>
          <a:prstGeom prst="straightConnector1">
            <a:avLst/>
          </a:prstGeom>
          <a:ln>
            <a:solidFill>
              <a:schemeClr val="tx1"/>
            </a:solidFill>
            <a:headEnd type="none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92" name="Group 91">
            <a:extLst>
              <a:ext uri="{FF2B5EF4-FFF2-40B4-BE49-F238E27FC236}">
                <a16:creationId xmlns:a16="http://schemas.microsoft.com/office/drawing/2014/main" id="{EB3A391D-CF6B-9001-FA65-6172B2B85D7A}"/>
              </a:ext>
            </a:extLst>
          </p:cNvPr>
          <p:cNvGrpSpPr/>
          <p:nvPr/>
        </p:nvGrpSpPr>
        <p:grpSpPr>
          <a:xfrm>
            <a:off x="4850442" y="4444940"/>
            <a:ext cx="708543" cy="1584855"/>
            <a:chOff x="4850442" y="4800594"/>
            <a:chExt cx="708543" cy="1215681"/>
          </a:xfrm>
        </p:grpSpPr>
        <p:cxnSp>
          <p:nvCxnSpPr>
            <p:cNvPr id="74" name="Straight Connector 73">
              <a:extLst>
                <a:ext uri="{FF2B5EF4-FFF2-40B4-BE49-F238E27FC236}">
                  <a16:creationId xmlns:a16="http://schemas.microsoft.com/office/drawing/2014/main" id="{85BD4EA7-7079-3FC4-69D5-B3416A687440}"/>
                </a:ext>
              </a:extLst>
            </p:cNvPr>
            <p:cNvCxnSpPr>
              <a:cxnSpLocks noChangeAspect="1"/>
            </p:cNvCxnSpPr>
            <p:nvPr/>
          </p:nvCxnSpPr>
          <p:spPr>
            <a:xfrm rot="16200000">
              <a:off x="4896162" y="5779647"/>
              <a:ext cx="0" cy="91440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5" name="Straight Connector 74">
              <a:extLst>
                <a:ext uri="{FF2B5EF4-FFF2-40B4-BE49-F238E27FC236}">
                  <a16:creationId xmlns:a16="http://schemas.microsoft.com/office/drawing/2014/main" id="{86D61165-6A4F-97D9-F812-B1C0DB8FF475}"/>
                </a:ext>
              </a:extLst>
            </p:cNvPr>
            <p:cNvCxnSpPr>
              <a:cxnSpLocks noChangeAspect="1"/>
            </p:cNvCxnSpPr>
            <p:nvPr/>
          </p:nvCxnSpPr>
          <p:spPr>
            <a:xfrm rot="16200000">
              <a:off x="4896162" y="5322447"/>
              <a:ext cx="0" cy="91440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7" name="Straight Connector 76">
              <a:extLst>
                <a:ext uri="{FF2B5EF4-FFF2-40B4-BE49-F238E27FC236}">
                  <a16:creationId xmlns:a16="http://schemas.microsoft.com/office/drawing/2014/main" id="{B9520E7F-C1AD-B256-B3F7-FC37CF7BAA67}"/>
                </a:ext>
              </a:extLst>
            </p:cNvPr>
            <p:cNvCxnSpPr>
              <a:cxnSpLocks noChangeAspect="1"/>
            </p:cNvCxnSpPr>
            <p:nvPr/>
          </p:nvCxnSpPr>
          <p:spPr>
            <a:xfrm rot="16200000">
              <a:off x="4896162" y="4865247"/>
              <a:ext cx="0" cy="91440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grpSp>
          <p:nvGrpSpPr>
            <p:cNvPr id="78" name="Group 77">
              <a:extLst>
                <a:ext uri="{FF2B5EF4-FFF2-40B4-BE49-F238E27FC236}">
                  <a16:creationId xmlns:a16="http://schemas.microsoft.com/office/drawing/2014/main" id="{BC9849EC-5F07-130B-89D0-F94489F25926}"/>
                </a:ext>
              </a:extLst>
            </p:cNvPr>
            <p:cNvGrpSpPr/>
            <p:nvPr/>
          </p:nvGrpSpPr>
          <p:grpSpPr>
            <a:xfrm>
              <a:off x="4885304" y="4800594"/>
              <a:ext cx="673681" cy="1215681"/>
              <a:chOff x="1362808" y="4771315"/>
              <a:chExt cx="673681" cy="1215681"/>
            </a:xfrm>
          </p:grpSpPr>
          <p:sp>
            <p:nvSpPr>
              <p:cNvPr id="79" name="TextBox 78">
                <a:extLst>
                  <a:ext uri="{FF2B5EF4-FFF2-40B4-BE49-F238E27FC236}">
                    <a16:creationId xmlns:a16="http://schemas.microsoft.com/office/drawing/2014/main" id="{8620D45D-4FDE-850A-D5D8-85C40AA5D992}"/>
                  </a:ext>
                </a:extLst>
              </p:cNvPr>
              <p:cNvSpPr txBox="1"/>
              <p:nvPr/>
            </p:nvSpPr>
            <p:spPr>
              <a:xfrm>
                <a:off x="1372770" y="5679219"/>
                <a:ext cx="663719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Arial" panose="020B0604020202020204" pitchFamily="34" charset="0"/>
                    <a:cs typeface="Arial" panose="020B0604020202020204" pitchFamily="34" charset="0"/>
                  </a:rPr>
                  <a:t>10</a:t>
                </a:r>
                <a:r>
                  <a:rPr lang="en-US" sz="1400" baseline="30000" dirty="0">
                    <a:latin typeface="Arial" panose="020B0604020202020204" pitchFamily="34" charset="0"/>
                    <a:cs typeface="Arial" panose="020B0604020202020204" pitchFamily="34" charset="0"/>
                  </a:rPr>
                  <a:t>-8</a:t>
                </a:r>
              </a:p>
            </p:txBody>
          </p:sp>
          <p:sp>
            <p:nvSpPr>
              <p:cNvPr id="80" name="TextBox 79">
                <a:extLst>
                  <a:ext uri="{FF2B5EF4-FFF2-40B4-BE49-F238E27FC236}">
                    <a16:creationId xmlns:a16="http://schemas.microsoft.com/office/drawing/2014/main" id="{C3224A72-73D4-C188-BD74-9A8011E0B5B9}"/>
                  </a:ext>
                </a:extLst>
              </p:cNvPr>
              <p:cNvSpPr txBox="1"/>
              <p:nvPr/>
            </p:nvSpPr>
            <p:spPr>
              <a:xfrm>
                <a:off x="1370643" y="5225265"/>
                <a:ext cx="663719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Arial" panose="020B0604020202020204" pitchFamily="34" charset="0"/>
                    <a:cs typeface="Arial" panose="020B0604020202020204" pitchFamily="34" charset="0"/>
                  </a:rPr>
                  <a:t>10</a:t>
                </a:r>
                <a:r>
                  <a:rPr lang="en-US" sz="1400" baseline="30000" dirty="0">
                    <a:latin typeface="Arial" panose="020B0604020202020204" pitchFamily="34" charset="0"/>
                    <a:cs typeface="Arial" panose="020B0604020202020204" pitchFamily="34" charset="0"/>
                  </a:rPr>
                  <a:t>-7</a:t>
                </a:r>
              </a:p>
            </p:txBody>
          </p:sp>
          <p:sp>
            <p:nvSpPr>
              <p:cNvPr id="81" name="TextBox 80">
                <a:extLst>
                  <a:ext uri="{FF2B5EF4-FFF2-40B4-BE49-F238E27FC236}">
                    <a16:creationId xmlns:a16="http://schemas.microsoft.com/office/drawing/2014/main" id="{CCDCE99F-3457-12CA-672E-C9EBA6727C75}"/>
                  </a:ext>
                </a:extLst>
              </p:cNvPr>
              <p:cNvSpPr txBox="1"/>
              <p:nvPr/>
            </p:nvSpPr>
            <p:spPr>
              <a:xfrm>
                <a:off x="1362808" y="4771315"/>
                <a:ext cx="663719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Arial" panose="020B0604020202020204" pitchFamily="34" charset="0"/>
                    <a:cs typeface="Arial" panose="020B0604020202020204" pitchFamily="34" charset="0"/>
                  </a:rPr>
                  <a:t>10</a:t>
                </a:r>
                <a:r>
                  <a:rPr lang="en-US" sz="1400" baseline="30000" dirty="0">
                    <a:latin typeface="Arial" panose="020B0604020202020204" pitchFamily="34" charset="0"/>
                    <a:cs typeface="Arial" panose="020B0604020202020204" pitchFamily="34" charset="0"/>
                  </a:rPr>
                  <a:t>-6</a:t>
                </a:r>
              </a:p>
            </p:txBody>
          </p:sp>
        </p:grpSp>
      </p:grpSp>
      <p:sp>
        <p:nvSpPr>
          <p:cNvPr id="84" name="TextBox 83">
            <a:extLst>
              <a:ext uri="{FF2B5EF4-FFF2-40B4-BE49-F238E27FC236}">
                <a16:creationId xmlns:a16="http://schemas.microsoft.com/office/drawing/2014/main" id="{E2AA865E-C702-62B8-99BC-A68EBE782EE8}"/>
              </a:ext>
            </a:extLst>
          </p:cNvPr>
          <p:cNvSpPr txBox="1"/>
          <p:nvPr/>
        </p:nvSpPr>
        <p:spPr>
          <a:xfrm>
            <a:off x="257567" y="3924498"/>
            <a:ext cx="5710654" cy="3231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500" b="1" dirty="0">
                <a:latin typeface="Helvetica"/>
                <a:cs typeface="Helvetica"/>
              </a:rPr>
              <a:t>Force and acceleration sensitivity vs particle mass: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86" name="TextBox 85">
                <a:extLst>
                  <a:ext uri="{FF2B5EF4-FFF2-40B4-BE49-F238E27FC236}">
                    <a16:creationId xmlns:a16="http://schemas.microsoft.com/office/drawing/2014/main" id="{23FEA406-055A-3621-A153-781551C3BB01}"/>
                  </a:ext>
                </a:extLst>
              </p:cNvPr>
              <p:cNvSpPr txBox="1"/>
              <p:nvPr/>
            </p:nvSpPr>
            <p:spPr>
              <a:xfrm rot="1523991">
                <a:off x="3832174" y="5385216"/>
                <a:ext cx="901470" cy="31015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400" b="0" i="1" dirty="0" smtClean="0">
                          <a:solidFill>
                            <a:srgbClr val="C00000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Arial" panose="020B0604020202020204" pitchFamily="34" charset="0"/>
                        </a:rPr>
                        <m:t>∝</m:t>
                      </m:r>
                      <m:r>
                        <a:rPr lang="en-US" sz="1400" b="0" i="1" dirty="0" smtClean="0">
                          <a:solidFill>
                            <a:srgbClr val="C00000"/>
                          </a:solidFill>
                          <a:latin typeface="Cambria Math" panose="02040503050406030204" pitchFamily="18" charset="0"/>
                          <a:cs typeface="Arial" panose="020B0604020202020204" pitchFamily="34" charset="0"/>
                        </a:rPr>
                        <m:t>1/</m:t>
                      </m:r>
                      <m:rad>
                        <m:radPr>
                          <m:degHide m:val="on"/>
                          <m:ctrlPr>
                            <a:rPr lang="en-US" sz="1400" i="1" dirty="0" smtClean="0">
                              <a:solidFill>
                                <a:srgbClr val="C00000"/>
                              </a:solidFill>
                              <a:latin typeface="Cambria Math" panose="02040503050406030204" pitchFamily="18" charset="0"/>
                              <a:cs typeface="Arial" panose="020B0604020202020204" pitchFamily="34" charset="0"/>
                            </a:rPr>
                          </m:ctrlPr>
                        </m:radPr>
                        <m:deg/>
                        <m:e>
                          <m:r>
                            <a:rPr lang="en-US" sz="1400" b="0" i="1" dirty="0" smtClean="0">
                              <a:solidFill>
                                <a:srgbClr val="C00000"/>
                              </a:solidFill>
                              <a:latin typeface="Cambria Math" panose="02040503050406030204" pitchFamily="18" charset="0"/>
                              <a:cs typeface="Arial" panose="020B0604020202020204" pitchFamily="34" charset="0"/>
                            </a:rPr>
                            <m:t>𝑚</m:t>
                          </m:r>
                        </m:e>
                      </m:rad>
                    </m:oMath>
                  </m:oMathPara>
                </a14:m>
                <a:endParaRPr lang="en-US" sz="1400" baseline="30000" dirty="0">
                  <a:solidFill>
                    <a:srgbClr val="C00000"/>
                  </a:solidFill>
                  <a:latin typeface="Arial" panose="020B0604020202020204" pitchFamily="34" charset="0"/>
                  <a:cs typeface="Arial" panose="020B0604020202020204" pitchFamily="34" charset="0"/>
                </a:endParaRPr>
              </a:p>
            </p:txBody>
          </p:sp>
        </mc:Choice>
        <mc:Fallback xmlns="">
          <p:sp>
            <p:nvSpPr>
              <p:cNvPr id="86" name="TextBox 85">
                <a:extLst>
                  <a:ext uri="{FF2B5EF4-FFF2-40B4-BE49-F238E27FC236}">
                    <a16:creationId xmlns:a16="http://schemas.microsoft.com/office/drawing/2014/main" id="{23FEA406-055A-3621-A153-781551C3BB0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 rot="1523991">
                <a:off x="3832174" y="5385216"/>
                <a:ext cx="901470" cy="310150"/>
              </a:xfrm>
              <a:prstGeom prst="rect">
                <a:avLst/>
              </a:prstGeom>
              <a:blipFill>
                <a:blip r:embed="rId12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98" name="TextBox 97">
                <a:extLst>
                  <a:ext uri="{FF2B5EF4-FFF2-40B4-BE49-F238E27FC236}">
                    <a16:creationId xmlns:a16="http://schemas.microsoft.com/office/drawing/2014/main" id="{17F6D66F-A57E-8079-4A34-46A7B34DBA93}"/>
                  </a:ext>
                </a:extLst>
              </p:cNvPr>
              <p:cNvSpPr txBox="1"/>
              <p:nvPr/>
            </p:nvSpPr>
            <p:spPr>
              <a:xfrm rot="20121709">
                <a:off x="3776051" y="4413556"/>
                <a:ext cx="901470" cy="31015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400" b="0" i="1" dirty="0" smtClean="0">
                          <a:solidFill>
                            <a:schemeClr val="accent1">
                              <a:lumMod val="75000"/>
                            </a:schemeClr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Arial" panose="020B0604020202020204" pitchFamily="34" charset="0"/>
                        </a:rPr>
                        <m:t>∝</m:t>
                      </m:r>
                      <m:rad>
                        <m:radPr>
                          <m:degHide m:val="on"/>
                          <m:ctrlPr>
                            <a:rPr lang="en-US" sz="1400" i="1" dirty="0" smtClean="0">
                              <a:solidFill>
                                <a:schemeClr val="accent1">
                                  <a:lumMod val="75000"/>
                                </a:schemeClr>
                              </a:solidFill>
                              <a:latin typeface="Cambria Math" panose="02040503050406030204" pitchFamily="18" charset="0"/>
                              <a:cs typeface="Arial" panose="020B0604020202020204" pitchFamily="34" charset="0"/>
                            </a:rPr>
                          </m:ctrlPr>
                        </m:radPr>
                        <m:deg/>
                        <m:e>
                          <m:r>
                            <a:rPr lang="en-US" sz="1400" b="0" i="1" dirty="0" smtClean="0">
                              <a:solidFill>
                                <a:schemeClr val="accent1">
                                  <a:lumMod val="75000"/>
                                </a:schemeClr>
                              </a:solidFill>
                              <a:latin typeface="Cambria Math" panose="02040503050406030204" pitchFamily="18" charset="0"/>
                              <a:cs typeface="Arial" panose="020B0604020202020204" pitchFamily="34" charset="0"/>
                            </a:rPr>
                            <m:t>𝑚</m:t>
                          </m:r>
                        </m:e>
                      </m:rad>
                    </m:oMath>
                  </m:oMathPara>
                </a14:m>
                <a:endParaRPr lang="en-US" sz="1400" baseline="30000" dirty="0">
                  <a:solidFill>
                    <a:schemeClr val="accent1">
                      <a:lumMod val="75000"/>
                    </a:schemeClr>
                  </a:solidFill>
                  <a:latin typeface="Arial" panose="020B0604020202020204" pitchFamily="34" charset="0"/>
                  <a:cs typeface="Arial" panose="020B0604020202020204" pitchFamily="34" charset="0"/>
                </a:endParaRPr>
              </a:p>
            </p:txBody>
          </p:sp>
        </mc:Choice>
        <mc:Fallback xmlns="">
          <p:sp>
            <p:nvSpPr>
              <p:cNvPr id="98" name="TextBox 97">
                <a:extLst>
                  <a:ext uri="{FF2B5EF4-FFF2-40B4-BE49-F238E27FC236}">
                    <a16:creationId xmlns:a16="http://schemas.microsoft.com/office/drawing/2014/main" id="{17F6D66F-A57E-8079-4A34-46A7B34DBA9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 rot="20121709">
                <a:off x="3776051" y="4413556"/>
                <a:ext cx="901470" cy="310150"/>
              </a:xfrm>
              <a:prstGeom prst="rect">
                <a:avLst/>
              </a:prstGeom>
              <a:blipFill>
                <a:blip r:embed="rId1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58640636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lide Number Placeholder 6">
            <a:extLst>
              <a:ext uri="{FF2B5EF4-FFF2-40B4-BE49-F238E27FC236}">
                <a16:creationId xmlns:a16="http://schemas.microsoft.com/office/drawing/2014/main" id="{87B8293C-95D5-F341-A25D-2F3FFCDDC36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845040" y="6515429"/>
            <a:ext cx="2346960" cy="413808"/>
          </a:xfrm>
        </p:spPr>
        <p:txBody>
          <a:bodyPr/>
          <a:lstStyle/>
          <a:p>
            <a:fld id="{321454C5-E992-0B4A-8BCD-5A61630EA55B}" type="slidenum">
              <a:rPr lang="en-US" smtClean="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pPr/>
              <a:t>3</a:t>
            </a:fld>
            <a:endParaRPr lang="en-US" dirty="0">
              <a:solidFill>
                <a:schemeClr val="bg1">
                  <a:lumMod val="50000"/>
                </a:schemeClr>
              </a:solidFill>
              <a:latin typeface="Helvetica"/>
              <a:cs typeface="Helvetica"/>
            </a:endParaRPr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239D3153-5246-3B4A-BE65-88C8A1F3399A}"/>
              </a:ext>
            </a:extLst>
          </p:cNvPr>
          <p:cNvSpPr txBox="1">
            <a:spLocks/>
          </p:cNvSpPr>
          <p:nvPr/>
        </p:nvSpPr>
        <p:spPr>
          <a:xfrm>
            <a:off x="419100" y="248716"/>
            <a:ext cx="11196795" cy="636587"/>
          </a:xfrm>
          <a:prstGeom prst="rect">
            <a:avLst/>
          </a:prstGeom>
        </p:spPr>
        <p:txBody>
          <a:bodyPr vert="horz" lIns="101870" tIns="50935" rIns="101870" bIns="50935" rtlCol="0" anchor="ctr">
            <a:normAutofit fontScale="90000" lnSpcReduction="20000"/>
          </a:bodyPr>
          <a:lstStyle>
            <a:lvl1pPr algn="ctr" defTabSz="509352" rtl="0" eaLnBrk="1" latinLnBrk="0" hangingPunct="1">
              <a:spcBef>
                <a:spcPct val="0"/>
              </a:spcBef>
              <a:buNone/>
              <a:defRPr sz="49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en-US" sz="4400" dirty="0">
                <a:solidFill>
                  <a:srgbClr val="984807"/>
                </a:solidFill>
                <a:latin typeface="Helvetica"/>
                <a:ea typeface="ＭＳ Ｐゴシック" charset="0"/>
                <a:cs typeface="Helvetica"/>
              </a:rPr>
              <a:t>Nuclear decays in mechanical sensors</a:t>
            </a:r>
          </a:p>
        </p:txBody>
      </p:sp>
      <p:sp>
        <p:nvSpPr>
          <p:cNvPr id="30" name="Footer Placeholder 7">
            <a:extLst>
              <a:ext uri="{FF2B5EF4-FFF2-40B4-BE49-F238E27FC236}">
                <a16:creationId xmlns:a16="http://schemas.microsoft.com/office/drawing/2014/main" id="{89E71EF2-AD17-4F4A-8C39-48ACB40E201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 bwMode="auto">
          <a:xfrm>
            <a:off x="3837859" y="6515164"/>
            <a:ext cx="4359275" cy="414338"/>
          </a:xfr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r>
              <a:rPr lang="ro-RO" sz="130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t>BeEST collab mtg - May 15, 2025</a:t>
            </a:r>
            <a:endParaRPr lang="en-US" sz="1300" dirty="0">
              <a:solidFill>
                <a:schemeClr val="bg1">
                  <a:lumMod val="50000"/>
                </a:schemeClr>
              </a:solidFill>
              <a:latin typeface="Helvetica"/>
              <a:cs typeface="Helvetica"/>
            </a:endParaRPr>
          </a:p>
        </p:txBody>
      </p:sp>
      <p:sp>
        <p:nvSpPr>
          <p:cNvPr id="31" name="Footer Placeholder 7">
            <a:extLst>
              <a:ext uri="{FF2B5EF4-FFF2-40B4-BE49-F238E27FC236}">
                <a16:creationId xmlns:a16="http://schemas.microsoft.com/office/drawing/2014/main" id="{7709E6F1-0E46-C64E-97AE-133A134300FD}"/>
              </a:ext>
            </a:extLst>
          </p:cNvPr>
          <p:cNvSpPr txBox="1">
            <a:spLocks/>
          </p:cNvSpPr>
          <p:nvPr/>
        </p:nvSpPr>
        <p:spPr bwMode="auto">
          <a:xfrm>
            <a:off x="0" y="6515164"/>
            <a:ext cx="3184525" cy="414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01882" tIns="50941" rIns="101882" bIns="50941" anchor="ctr"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r>
              <a:rPr lang="en-US" sz="1300" dirty="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t>D. Moore, Yale</a:t>
            </a:r>
          </a:p>
        </p:txBody>
      </p:sp>
      <p:cxnSp>
        <p:nvCxnSpPr>
          <p:cNvPr id="24" name="Straight Connector 23">
            <a:extLst>
              <a:ext uri="{FF2B5EF4-FFF2-40B4-BE49-F238E27FC236}">
                <a16:creationId xmlns:a16="http://schemas.microsoft.com/office/drawing/2014/main" id="{B5E4AB17-061C-C84E-8835-D486C5612DE4}"/>
              </a:ext>
            </a:extLst>
          </p:cNvPr>
          <p:cNvCxnSpPr>
            <a:cxnSpLocks/>
          </p:cNvCxnSpPr>
          <p:nvPr/>
        </p:nvCxnSpPr>
        <p:spPr>
          <a:xfrm>
            <a:off x="419100" y="846155"/>
            <a:ext cx="11196795" cy="0"/>
          </a:xfrm>
          <a:prstGeom prst="line">
            <a:avLst/>
          </a:prstGeom>
          <a:ln w="12700">
            <a:solidFill>
              <a:schemeClr val="tx1">
                <a:lumMod val="95000"/>
                <a:lumOff val="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grpSp>
        <p:nvGrpSpPr>
          <p:cNvPr id="8" name="Group 7">
            <a:extLst>
              <a:ext uri="{FF2B5EF4-FFF2-40B4-BE49-F238E27FC236}">
                <a16:creationId xmlns:a16="http://schemas.microsoft.com/office/drawing/2014/main" id="{229E3459-75A6-4970-9B31-B1CFB998A0CD}"/>
              </a:ext>
            </a:extLst>
          </p:cNvPr>
          <p:cNvGrpSpPr/>
          <p:nvPr/>
        </p:nvGrpSpPr>
        <p:grpSpPr>
          <a:xfrm>
            <a:off x="419098" y="2924595"/>
            <a:ext cx="6375715" cy="2243801"/>
            <a:chOff x="131617" y="3300432"/>
            <a:chExt cx="6375715" cy="2243801"/>
          </a:xfrm>
        </p:grpSpPr>
        <p:grpSp>
          <p:nvGrpSpPr>
            <p:cNvPr id="11" name="Group 10">
              <a:extLst>
                <a:ext uri="{FF2B5EF4-FFF2-40B4-BE49-F238E27FC236}">
                  <a16:creationId xmlns:a16="http://schemas.microsoft.com/office/drawing/2014/main" id="{D2303841-21F5-B26E-1F3C-579D5D9D6F35}"/>
                </a:ext>
              </a:extLst>
            </p:cNvPr>
            <p:cNvGrpSpPr>
              <a:grpSpLocks noChangeAspect="1"/>
            </p:cNvGrpSpPr>
            <p:nvPr/>
          </p:nvGrpSpPr>
          <p:grpSpPr>
            <a:xfrm>
              <a:off x="3464337" y="3331254"/>
              <a:ext cx="3042995" cy="2162306"/>
              <a:chOff x="8668796" y="3765336"/>
              <a:chExt cx="3890955" cy="2764853"/>
            </a:xfrm>
          </p:grpSpPr>
          <p:grpSp>
            <p:nvGrpSpPr>
              <p:cNvPr id="60" name="Group 59">
                <a:extLst>
                  <a:ext uri="{FF2B5EF4-FFF2-40B4-BE49-F238E27FC236}">
                    <a16:creationId xmlns:a16="http://schemas.microsoft.com/office/drawing/2014/main" id="{60F53D0F-4D75-31D1-4C6A-B7A54D9F75DA}"/>
                  </a:ext>
                </a:extLst>
              </p:cNvPr>
              <p:cNvGrpSpPr/>
              <p:nvPr/>
            </p:nvGrpSpPr>
            <p:grpSpPr>
              <a:xfrm>
                <a:off x="9143168" y="3816384"/>
                <a:ext cx="3416583" cy="2167163"/>
                <a:chOff x="9052733" y="2779106"/>
                <a:chExt cx="3416583" cy="2167163"/>
              </a:xfrm>
            </p:grpSpPr>
            <p:grpSp>
              <p:nvGrpSpPr>
                <p:cNvPr id="64" name="Group 63">
                  <a:extLst>
                    <a:ext uri="{FF2B5EF4-FFF2-40B4-BE49-F238E27FC236}">
                      <a16:creationId xmlns:a16="http://schemas.microsoft.com/office/drawing/2014/main" id="{763D009D-01B0-AE1B-78B9-27A60678C95B}"/>
                    </a:ext>
                  </a:extLst>
                </p:cNvPr>
                <p:cNvGrpSpPr/>
                <p:nvPr/>
              </p:nvGrpSpPr>
              <p:grpSpPr>
                <a:xfrm>
                  <a:off x="9052733" y="3407914"/>
                  <a:ext cx="3416583" cy="1538355"/>
                  <a:chOff x="4814319" y="1177725"/>
                  <a:chExt cx="1922905" cy="865810"/>
                </a:xfrm>
              </p:grpSpPr>
              <p:grpSp>
                <p:nvGrpSpPr>
                  <p:cNvPr id="66" name="Group 65">
                    <a:extLst>
                      <a:ext uri="{FF2B5EF4-FFF2-40B4-BE49-F238E27FC236}">
                        <a16:creationId xmlns:a16="http://schemas.microsoft.com/office/drawing/2014/main" id="{F8348608-ECD5-0603-E3A7-6EFC2BA59D27}"/>
                      </a:ext>
                    </a:extLst>
                  </p:cNvPr>
                  <p:cNvGrpSpPr>
                    <a:grpSpLocks noChangeAspect="1"/>
                  </p:cNvGrpSpPr>
                  <p:nvPr/>
                </p:nvGrpSpPr>
                <p:grpSpPr>
                  <a:xfrm>
                    <a:off x="4914025" y="1177725"/>
                    <a:ext cx="1541295" cy="865810"/>
                    <a:chOff x="4819177" y="-47739"/>
                    <a:chExt cx="1639105" cy="920754"/>
                  </a:xfrm>
                </p:grpSpPr>
                <p:cxnSp>
                  <p:nvCxnSpPr>
                    <p:cNvPr id="81" name="Straight Arrow Connector 80">
                      <a:extLst>
                        <a:ext uri="{FF2B5EF4-FFF2-40B4-BE49-F238E27FC236}">
                          <a16:creationId xmlns:a16="http://schemas.microsoft.com/office/drawing/2014/main" id="{C3A75B99-AB21-CE9B-0499-84DCEB84A882}"/>
                        </a:ext>
                      </a:extLst>
                    </p:cNvPr>
                    <p:cNvCxnSpPr>
                      <a:cxnSpLocks/>
                    </p:cNvCxnSpPr>
                    <p:nvPr/>
                  </p:nvCxnSpPr>
                  <p:spPr>
                    <a:xfrm flipH="1" flipV="1">
                      <a:off x="5202576" y="56854"/>
                      <a:ext cx="274320" cy="274320"/>
                    </a:xfrm>
                    <a:prstGeom prst="straightConnector1">
                      <a:avLst/>
                    </a:prstGeom>
                    <a:ln>
                      <a:tailEnd type="triangle"/>
                    </a:ln>
                  </p:spPr>
                  <p:style>
                    <a:lnRef idx="1">
                      <a:schemeClr val="dk1"/>
                    </a:lnRef>
                    <a:fillRef idx="0">
                      <a:schemeClr val="dk1"/>
                    </a:fillRef>
                    <a:effectRef idx="0">
                      <a:schemeClr val="dk1"/>
                    </a:effectRef>
                    <a:fontRef idx="minor">
                      <a:schemeClr val="tx1"/>
                    </a:fontRef>
                  </p:style>
                </p:cxnSp>
                <mc:AlternateContent xmlns:mc="http://schemas.openxmlformats.org/markup-compatibility/2006" xmlns:a14="http://schemas.microsoft.com/office/drawing/2010/main">
                  <mc:Choice Requires="a14">
                    <p:sp>
                      <p:nvSpPr>
                        <p:cNvPr id="82" name="TextBox 81">
                          <a:extLst>
                            <a:ext uri="{FF2B5EF4-FFF2-40B4-BE49-F238E27FC236}">
                              <a16:creationId xmlns:a16="http://schemas.microsoft.com/office/drawing/2014/main" id="{15BD0C20-27D3-8184-1C12-49BC906423AB}"/>
                            </a:ext>
                          </a:extLst>
                        </p:cNvPr>
                        <p:cNvSpPr txBox="1"/>
                        <p:nvPr/>
                      </p:nvSpPr>
                      <p:spPr>
                        <a:xfrm>
                          <a:off x="4819177" y="-47739"/>
                          <a:ext cx="389744" cy="235219"/>
                        </a:xfrm>
                        <a:prstGeom prst="rect">
                          <a:avLst/>
                        </a:prstGeom>
                        <a:noFill/>
                      </p:spPr>
                      <p:txBody>
                        <a:bodyPr wrap="square" rtlCol="0">
                          <a:spAutoFit/>
                        </a:bodyPr>
                        <a:lstStyle/>
                        <a:p>
                          <a:pPr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acc>
                                  <m:accPr>
                                    <m:chr m:val="⃗"/>
                                    <m:ctrlPr>
                                      <a:rPr lang="en-US" sz="2000" i="1">
                                        <a:latin typeface="Cambria Math" panose="02040503050406030204" pitchFamily="18" charset="0"/>
                                      </a:rPr>
                                    </m:ctrlPr>
                                  </m:accPr>
                                  <m:e>
                                    <m:r>
                                      <a:rPr lang="en-US" sz="2000" i="1">
                                        <a:latin typeface="Cambria Math" panose="02040503050406030204" pitchFamily="18" charset="0"/>
                                      </a:rPr>
                                      <m:t>𝑝</m:t>
                                    </m:r>
                                  </m:e>
                                </m:acc>
                                <m:r>
                                  <a:rPr lang="en-US" sz="2000" i="1" baseline="-25000">
                                    <a:latin typeface="Cambria Math" panose="02040503050406030204" pitchFamily="18" charset="0"/>
                                  </a:rPr>
                                  <m:t>𝑠𝑝h</m:t>
                                </m:r>
                              </m:oMath>
                            </m:oMathPara>
                          </a14:m>
                          <a:endParaRPr lang="en-US" sz="2000" baseline="-25000" dirty="0"/>
                        </a:p>
                      </p:txBody>
                    </p:sp>
                  </mc:Choice>
                  <mc:Fallback xmlns="">
                    <p:sp>
                      <p:nvSpPr>
                        <p:cNvPr id="38" name="TextBox 37">
                          <a:extLst>
                            <a:ext uri="{FF2B5EF4-FFF2-40B4-BE49-F238E27FC236}">
                              <a16:creationId xmlns:a16="http://schemas.microsoft.com/office/drawing/2014/main" id="{92407C8E-CA4B-90D5-23BC-243121CC1E5B}"/>
                            </a:ext>
                          </a:extLst>
                        </p:cNvPr>
                        <p:cNvSpPr txBox="1">
                          <a:spLocks noRot="1" noChangeAspect="1" noMove="1" noResize="1" noEditPoints="1" noAdjustHandles="1" noChangeArrowheads="1" noChangeShapeType="1" noTextEdit="1"/>
                        </p:cNvSpPr>
                        <p:nvPr/>
                      </p:nvSpPr>
                      <p:spPr>
                        <a:xfrm>
                          <a:off x="4819177" y="-47739"/>
                          <a:ext cx="389744" cy="235219"/>
                        </a:xfrm>
                        <a:prstGeom prst="rect">
                          <a:avLst/>
                        </a:prstGeom>
                        <a:blipFill>
                          <a:blip r:embed="rId13"/>
                          <a:stretch>
                            <a:fillRect t="-24000" r="-14634" b="-48000"/>
                          </a:stretch>
                        </a:blipFill>
                      </p:spPr>
                      <p:txBody>
                        <a:bodyPr/>
                        <a:lstStyle/>
                        <a:p>
                          <a:r>
                            <a:rPr lang="en-US">
                              <a:noFill/>
                            </a:rPr>
                            <a:t> </a:t>
                          </a:r>
                        </a:p>
                      </p:txBody>
                    </p:sp>
                  </mc:Fallback>
                </mc:AlternateContent>
                <p:cxnSp>
                  <p:nvCxnSpPr>
                    <p:cNvPr id="86" name="Straight Arrow Connector 85">
                      <a:extLst>
                        <a:ext uri="{FF2B5EF4-FFF2-40B4-BE49-F238E27FC236}">
                          <a16:creationId xmlns:a16="http://schemas.microsoft.com/office/drawing/2014/main" id="{B18EBB09-2A44-26B8-0B6C-D1341B3ED22B}"/>
                        </a:ext>
                      </a:extLst>
                    </p:cNvPr>
                    <p:cNvCxnSpPr>
                      <a:cxnSpLocks/>
                    </p:cNvCxnSpPr>
                    <p:nvPr/>
                  </p:nvCxnSpPr>
                  <p:spPr>
                    <a:xfrm>
                      <a:off x="5670743" y="461369"/>
                      <a:ext cx="425134" cy="350847"/>
                    </a:xfrm>
                    <a:prstGeom prst="straightConnector1">
                      <a:avLst/>
                    </a:prstGeom>
                    <a:ln>
                      <a:tailEnd type="triangle"/>
                    </a:ln>
                  </p:spPr>
                  <p:style>
                    <a:lnRef idx="1">
                      <a:schemeClr val="dk1"/>
                    </a:lnRef>
                    <a:fillRef idx="0">
                      <a:schemeClr val="dk1"/>
                    </a:fillRef>
                    <a:effectRef idx="0">
                      <a:schemeClr val="dk1"/>
                    </a:effectRef>
                    <a:fontRef idx="minor">
                      <a:schemeClr val="tx1"/>
                    </a:fontRef>
                  </p:style>
                </p:cxnSp>
                <p:sp>
                  <p:nvSpPr>
                    <p:cNvPr id="88" name="Freeform 87">
                      <a:extLst>
                        <a:ext uri="{FF2B5EF4-FFF2-40B4-BE49-F238E27FC236}">
                          <a16:creationId xmlns:a16="http://schemas.microsoft.com/office/drawing/2014/main" id="{B4AFC8E6-18A3-F270-D3E0-13565443E0DB}"/>
                        </a:ext>
                      </a:extLst>
                    </p:cNvPr>
                    <p:cNvSpPr>
                      <a:spLocks noChangeAspect="1"/>
                    </p:cNvSpPr>
                    <p:nvPr/>
                  </p:nvSpPr>
                  <p:spPr>
                    <a:xfrm>
                      <a:off x="5633398" y="452524"/>
                      <a:ext cx="36576" cy="36576"/>
                    </a:xfrm>
                    <a:custGeom>
                      <a:avLst/>
                      <a:gdLst>
                        <a:gd name="connsiteX0" fmla="*/ 73025 w 73025"/>
                        <a:gd name="connsiteY0" fmla="*/ 19050 h 57150"/>
                        <a:gd name="connsiteX1" fmla="*/ 38100 w 73025"/>
                        <a:gd name="connsiteY1" fmla="*/ 19050 h 57150"/>
                        <a:gd name="connsiteX2" fmla="*/ 28575 w 73025"/>
                        <a:gd name="connsiteY2" fmla="*/ 38100 h 57150"/>
                        <a:gd name="connsiteX3" fmla="*/ 28575 w 73025"/>
                        <a:gd name="connsiteY3" fmla="*/ 47625 h 57150"/>
                        <a:gd name="connsiteX4" fmla="*/ 22225 w 73025"/>
                        <a:gd name="connsiteY4" fmla="*/ 57150 h 57150"/>
                        <a:gd name="connsiteX5" fmla="*/ 12700 w 73025"/>
                        <a:gd name="connsiteY5" fmla="*/ 53975 h 57150"/>
                        <a:gd name="connsiteX6" fmla="*/ 3175 w 73025"/>
                        <a:gd name="connsiteY6" fmla="*/ 34925 h 57150"/>
                        <a:gd name="connsiteX7" fmla="*/ 15875 w 73025"/>
                        <a:gd name="connsiteY7" fmla="*/ 12700 h 57150"/>
                        <a:gd name="connsiteX8" fmla="*/ 6350 w 73025"/>
                        <a:gd name="connsiteY8" fmla="*/ 6350 h 57150"/>
                        <a:gd name="connsiteX9" fmla="*/ 0 w 73025"/>
                        <a:gd name="connsiteY9" fmla="*/ 0 h 57150"/>
                      </a:gdLst>
                      <a:ahLst/>
                      <a:cxnLst>
                        <a:cxn ang="0">
                          <a:pos x="connsiteX0" y="connsiteY0"/>
                        </a:cxn>
                        <a:cxn ang="0">
                          <a:pos x="connsiteX1" y="connsiteY1"/>
                        </a:cxn>
                        <a:cxn ang="0">
                          <a:pos x="connsiteX2" y="connsiteY2"/>
                        </a:cxn>
                        <a:cxn ang="0">
                          <a:pos x="connsiteX3" y="connsiteY3"/>
                        </a:cxn>
                        <a:cxn ang="0">
                          <a:pos x="connsiteX4" y="connsiteY4"/>
                        </a:cxn>
                        <a:cxn ang="0">
                          <a:pos x="connsiteX5" y="connsiteY5"/>
                        </a:cxn>
                        <a:cxn ang="0">
                          <a:pos x="connsiteX6" y="connsiteY6"/>
                        </a:cxn>
                        <a:cxn ang="0">
                          <a:pos x="connsiteX7" y="connsiteY7"/>
                        </a:cxn>
                        <a:cxn ang="0">
                          <a:pos x="connsiteX8" y="connsiteY8"/>
                        </a:cxn>
                        <a:cxn ang="0">
                          <a:pos x="connsiteX9" y="connsiteY9"/>
                        </a:cxn>
                      </a:cxnLst>
                      <a:rect l="l" t="t" r="r" b="b"/>
                      <a:pathLst>
                        <a:path w="73025" h="57150">
                          <a:moveTo>
                            <a:pt x="73025" y="19050"/>
                          </a:moveTo>
                          <a:cubicBezTo>
                            <a:pt x="60567" y="16558"/>
                            <a:pt x="50867" y="12667"/>
                            <a:pt x="38100" y="19050"/>
                          </a:cubicBezTo>
                          <a:cubicBezTo>
                            <a:pt x="33176" y="21512"/>
                            <a:pt x="30078" y="33592"/>
                            <a:pt x="28575" y="38100"/>
                          </a:cubicBezTo>
                          <a:cubicBezTo>
                            <a:pt x="44419" y="43381"/>
                            <a:pt x="37807" y="38393"/>
                            <a:pt x="28575" y="47625"/>
                          </a:cubicBezTo>
                          <a:cubicBezTo>
                            <a:pt x="25877" y="50323"/>
                            <a:pt x="24342" y="53975"/>
                            <a:pt x="22225" y="57150"/>
                          </a:cubicBezTo>
                          <a:cubicBezTo>
                            <a:pt x="19050" y="56092"/>
                            <a:pt x="15313" y="56066"/>
                            <a:pt x="12700" y="53975"/>
                          </a:cubicBezTo>
                          <a:cubicBezTo>
                            <a:pt x="7105" y="49499"/>
                            <a:pt x="5267" y="41200"/>
                            <a:pt x="3175" y="34925"/>
                          </a:cubicBezTo>
                          <a:cubicBezTo>
                            <a:pt x="8107" y="29993"/>
                            <a:pt x="19073" y="22294"/>
                            <a:pt x="15875" y="12700"/>
                          </a:cubicBezTo>
                          <a:cubicBezTo>
                            <a:pt x="14668" y="9080"/>
                            <a:pt x="9330" y="8734"/>
                            <a:pt x="6350" y="6350"/>
                          </a:cubicBezTo>
                          <a:cubicBezTo>
                            <a:pt x="4013" y="4480"/>
                            <a:pt x="2117" y="2117"/>
                            <a:pt x="0" y="0"/>
                          </a:cubicBezTo>
                        </a:path>
                      </a:pathLst>
                    </a:custGeom>
                  </p:spPr>
                  <p:style>
                    <a:lnRef idx="1">
                      <a:schemeClr val="dk1"/>
                    </a:lnRef>
                    <a:fillRef idx="0">
                      <a:schemeClr val="dk1"/>
                    </a:fillRef>
                    <a:effectRef idx="0">
                      <a:schemeClr val="dk1"/>
                    </a:effectRef>
                    <a:fontRef idx="minor">
                      <a:schemeClr val="tx1"/>
                    </a:fontRef>
                  </p:style>
                  <p:txBody>
                    <a:bodyPr rtlCol="0" anchor="ctr"/>
                    <a:lstStyle/>
                    <a:p>
                      <a:pPr algn="ctr"/>
                      <a:endParaRPr lang="en-US" sz="2000"/>
                    </a:p>
                  </p:txBody>
                </p:sp>
                <p:pic>
                  <p:nvPicPr>
                    <p:cNvPr id="89" name="Picture 88">
                      <a:extLst>
                        <a:ext uri="{FF2B5EF4-FFF2-40B4-BE49-F238E27FC236}">
                          <a16:creationId xmlns:a16="http://schemas.microsoft.com/office/drawing/2014/main" id="{94D31933-00AC-D1A7-F5AD-927343887B2C}"/>
                        </a:ext>
                      </a:extLst>
                    </p:cNvPr>
                    <p:cNvPicPr>
                      <a:picLocks noChangeAspect="1"/>
                    </p:cNvPicPr>
                    <p:nvPr/>
                  </p:nvPicPr>
                  <p:blipFill rotWithShape="1">
                    <a:blip r:embed="rId14" cstate="hqprint">
                      <a:extLst>
                        <a:ext uri="{28A0092B-C50C-407E-A947-70E740481C1C}">
                          <a14:useLocalDpi xmlns:a14="http://schemas.microsoft.com/office/drawing/2010/main"/>
                        </a:ext>
                      </a:extLst>
                    </a:blip>
                    <a:srcRect/>
                    <a:stretch/>
                  </p:blipFill>
                  <p:spPr>
                    <a:xfrm>
                      <a:off x="5536067" y="386114"/>
                      <a:ext cx="110125" cy="109728"/>
                    </a:xfrm>
                    <a:prstGeom prst="rect">
                      <a:avLst/>
                    </a:prstGeom>
                  </p:spPr>
                </p:pic>
                <p:sp>
                  <p:nvSpPr>
                    <p:cNvPr id="90" name="Oval 89">
                      <a:extLst>
                        <a:ext uri="{FF2B5EF4-FFF2-40B4-BE49-F238E27FC236}">
                          <a16:creationId xmlns:a16="http://schemas.microsoft.com/office/drawing/2014/main" id="{EECBF6C6-19A2-E7D3-1FC8-F1D51ADE2CCF}"/>
                        </a:ext>
                      </a:extLst>
                    </p:cNvPr>
                    <p:cNvSpPr>
                      <a:spLocks noChangeAspect="1"/>
                    </p:cNvSpPr>
                    <p:nvPr/>
                  </p:nvSpPr>
                  <p:spPr>
                    <a:xfrm>
                      <a:off x="6102659" y="810300"/>
                      <a:ext cx="45720" cy="45720"/>
                    </a:xfrm>
                    <a:prstGeom prst="ellipse">
                      <a:avLst/>
                    </a:prstGeom>
                    <a:gradFill flip="none" rotWithShape="1">
                      <a:gsLst>
                        <a:gs pos="0">
                          <a:schemeClr val="accent1">
                            <a:lumMod val="0"/>
                            <a:lumOff val="100000"/>
                          </a:schemeClr>
                        </a:gs>
                        <a:gs pos="35000">
                          <a:schemeClr val="accent1">
                            <a:lumMod val="0"/>
                            <a:lumOff val="100000"/>
                          </a:schemeClr>
                        </a:gs>
                        <a:gs pos="100000">
                          <a:schemeClr val="accent1">
                            <a:lumMod val="100000"/>
                          </a:schemeClr>
                        </a:gs>
                      </a:gsLst>
                      <a:path path="circle">
                        <a:fillToRect l="50000" t="-80000" r="50000" b="180000"/>
                      </a:path>
                      <a:tileRect/>
                    </a:gradFill>
                    <a:ln>
                      <a:noFill/>
                    </a:ln>
                  </p:spPr>
                  <p:style>
                    <a:lnRef idx="2">
                      <a:schemeClr val="accent1">
                        <a:shade val="50000"/>
                      </a:schemeClr>
                    </a:lnRef>
                    <a:fillRef idx="1">
                      <a:schemeClr val="accent1"/>
                    </a:fillRef>
                    <a:effectRef idx="0">
                      <a:schemeClr val="accent1"/>
                    </a:effectRef>
                    <a:fontRef idx="minor">
                      <a:schemeClr val="lt1"/>
                    </a:fontRef>
                  </p:style>
                  <p:txBody>
                    <a:bodyPr rtlCol="0" anchor="ctr"/>
                    <a:lstStyle/>
                    <a:p>
                      <a:pPr algn="ctr"/>
                      <a:endParaRPr lang="en-US" sz="2000"/>
                    </a:p>
                  </p:txBody>
                </p:sp>
                <mc:AlternateContent xmlns:mc="http://schemas.openxmlformats.org/markup-compatibility/2006" xmlns:a14="http://schemas.microsoft.com/office/drawing/2010/main">
                  <mc:Choice Requires="a14">
                    <p:sp>
                      <p:nvSpPr>
                        <p:cNvPr id="92" name="TextBox 91">
                          <a:extLst>
                            <a:ext uri="{FF2B5EF4-FFF2-40B4-BE49-F238E27FC236}">
                              <a16:creationId xmlns:a16="http://schemas.microsoft.com/office/drawing/2014/main" id="{793E629F-2D4D-AFBD-0070-CC3013E64068}"/>
                            </a:ext>
                          </a:extLst>
                        </p:cNvPr>
                        <p:cNvSpPr txBox="1"/>
                        <p:nvPr/>
                      </p:nvSpPr>
                      <p:spPr>
                        <a:xfrm>
                          <a:off x="5679388" y="608135"/>
                          <a:ext cx="389744" cy="239478"/>
                        </a:xfrm>
                        <a:prstGeom prst="rect">
                          <a:avLst/>
                        </a:prstGeom>
                        <a:noFill/>
                      </p:spPr>
                      <p:txBody>
                        <a:bodyPr wrap="square" rtlCol="0">
                          <a:spAutoFit/>
                        </a:bodyPr>
                        <a:lstStyle/>
                        <a:p>
                          <a:pPr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acc>
                                  <m:accPr>
                                    <m:chr m:val="⃗"/>
                                    <m:ctrlPr>
                                      <a:rPr lang="en-US" sz="2000" i="1">
                                        <a:latin typeface="Cambria Math" panose="02040503050406030204" pitchFamily="18" charset="0"/>
                                      </a:rPr>
                                    </m:ctrlPr>
                                  </m:accPr>
                                  <m:e>
                                    <m:r>
                                      <a:rPr lang="en-US" sz="2000" i="1">
                                        <a:latin typeface="Cambria Math" panose="02040503050406030204" pitchFamily="18" charset="0"/>
                                      </a:rPr>
                                      <m:t>𝑝</m:t>
                                    </m:r>
                                  </m:e>
                                </m:acc>
                                <m:r>
                                  <a:rPr lang="en-US" sz="2000" i="1" baseline="-2500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𝜈</m:t>
                                </m:r>
                              </m:oMath>
                            </m:oMathPara>
                          </a14:m>
                          <a:endParaRPr lang="en-US" sz="2000" dirty="0"/>
                        </a:p>
                      </p:txBody>
                    </p:sp>
                  </mc:Choice>
                  <mc:Fallback xmlns="">
                    <p:sp>
                      <p:nvSpPr>
                        <p:cNvPr id="43" name="TextBox 42">
                          <a:extLst>
                            <a:ext uri="{FF2B5EF4-FFF2-40B4-BE49-F238E27FC236}">
                              <a16:creationId xmlns:a16="http://schemas.microsoft.com/office/drawing/2014/main" id="{4657F203-4598-6C4F-467F-F542858E2FE7}"/>
                            </a:ext>
                          </a:extLst>
                        </p:cNvPr>
                        <p:cNvSpPr txBox="1">
                          <a:spLocks noRot="1" noChangeAspect="1" noMove="1" noResize="1" noEditPoints="1" noAdjustHandles="1" noChangeArrowheads="1" noChangeShapeType="1" noTextEdit="1"/>
                        </p:cNvSpPr>
                        <p:nvPr/>
                      </p:nvSpPr>
                      <p:spPr>
                        <a:xfrm>
                          <a:off x="5679388" y="608135"/>
                          <a:ext cx="389744" cy="239478"/>
                        </a:xfrm>
                        <a:prstGeom prst="rect">
                          <a:avLst/>
                        </a:prstGeom>
                        <a:blipFill>
                          <a:blip r:embed="rId15"/>
                          <a:stretch>
                            <a:fillRect t="-19231" b="-34615"/>
                          </a:stretch>
                        </a:blipFill>
                      </p:spPr>
                      <p:txBody>
                        <a:bodyPr/>
                        <a:lstStyle/>
                        <a:p>
                          <a:r>
                            <a:rPr lang="en-US">
                              <a:noFill/>
                            </a:rPr>
                            <a:t> </a:t>
                          </a:r>
                        </a:p>
                      </p:txBody>
                    </p:sp>
                  </mc:Fallback>
                </mc:AlternateContent>
                <mc:AlternateContent xmlns:mc="http://schemas.openxmlformats.org/markup-compatibility/2006" xmlns:a14="http://schemas.microsoft.com/office/drawing/2010/main">
                  <mc:Choice Requires="a14">
                    <p:sp>
                      <p:nvSpPr>
                        <p:cNvPr id="93" name="TextBox 92">
                          <a:extLst>
                            <a:ext uri="{FF2B5EF4-FFF2-40B4-BE49-F238E27FC236}">
                              <a16:creationId xmlns:a16="http://schemas.microsoft.com/office/drawing/2014/main" id="{92D7BF37-7FA7-95FC-C724-CDC8AB9E7EA1}"/>
                            </a:ext>
                          </a:extLst>
                        </p:cNvPr>
                        <p:cNvSpPr txBox="1"/>
                        <p:nvPr/>
                      </p:nvSpPr>
                      <p:spPr>
                        <a:xfrm>
                          <a:off x="6068538" y="637796"/>
                          <a:ext cx="389744" cy="235219"/>
                        </a:xfrm>
                        <a:prstGeom prst="rect">
                          <a:avLst/>
                        </a:prstGeom>
                        <a:noFill/>
                      </p:spPr>
                      <p:txBody>
                        <a:bodyPr wrap="square" rtlCol="0">
                          <a:spAutoFit/>
                        </a:bodyPr>
                        <a:lstStyle/>
                        <a:p>
                          <a:pPr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sSub>
                                  <m:sSubPr>
                                    <m:ctrlPr>
                                      <a:rPr lang="en-US" sz="2000" i="1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en-US" sz="2000" i="1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</a:rPr>
                                      <m:t>𝜈</m:t>
                                    </m:r>
                                  </m:e>
                                  <m:sub>
                                    <m:r>
                                      <a:rPr lang="en-US" sz="2000" i="1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</a:rPr>
                                      <m:t>𝑒</m:t>
                                    </m:r>
                                  </m:sub>
                                </m:sSub>
                              </m:oMath>
                            </m:oMathPara>
                          </a14:m>
                          <a:endParaRPr lang="en-US" sz="2000" baseline="-25000" dirty="0"/>
                        </a:p>
                      </p:txBody>
                    </p:sp>
                  </mc:Choice>
                  <mc:Fallback xmlns="">
                    <p:sp>
                      <p:nvSpPr>
                        <p:cNvPr id="44" name="TextBox 43">
                          <a:extLst>
                            <a:ext uri="{FF2B5EF4-FFF2-40B4-BE49-F238E27FC236}">
                              <a16:creationId xmlns:a16="http://schemas.microsoft.com/office/drawing/2014/main" id="{E36AE7DC-83EE-637B-D4A7-A14233CA6DAB}"/>
                            </a:ext>
                          </a:extLst>
                        </p:cNvPr>
                        <p:cNvSpPr txBox="1">
                          <a:spLocks noRot="1" noChangeAspect="1" noMove="1" noResize="1" noEditPoints="1" noAdjustHandles="1" noChangeArrowheads="1" noChangeShapeType="1" noTextEdit="1"/>
                        </p:cNvSpPr>
                        <p:nvPr/>
                      </p:nvSpPr>
                      <p:spPr>
                        <a:xfrm>
                          <a:off x="6068538" y="637796"/>
                          <a:ext cx="389744" cy="235219"/>
                        </a:xfrm>
                        <a:prstGeom prst="rect">
                          <a:avLst/>
                        </a:prstGeom>
                        <a:blipFill>
                          <a:blip r:embed="rId16"/>
                          <a:stretch>
                            <a:fillRect b="-24000"/>
                          </a:stretch>
                        </a:blipFill>
                      </p:spPr>
                      <p:txBody>
                        <a:bodyPr/>
                        <a:lstStyle/>
                        <a:p>
                          <a:r>
                            <a:rPr lang="en-US">
                              <a:noFill/>
                            </a:rPr>
                            <a:t> </a:t>
                          </a:r>
                        </a:p>
                      </p:txBody>
                    </p:sp>
                  </mc:Fallback>
                </mc:AlternateContent>
              </p:grpSp>
              <p:sp>
                <p:nvSpPr>
                  <p:cNvPr id="67" name="Oval 66">
                    <a:extLst>
                      <a:ext uri="{FF2B5EF4-FFF2-40B4-BE49-F238E27FC236}">
                        <a16:creationId xmlns:a16="http://schemas.microsoft.com/office/drawing/2014/main" id="{A2D45862-11E5-7253-6C34-BD4D9105A117}"/>
                      </a:ext>
                    </a:extLst>
                  </p:cNvPr>
                  <p:cNvSpPr>
                    <a:spLocks noChangeAspect="1"/>
                  </p:cNvSpPr>
                  <p:nvPr/>
                </p:nvSpPr>
                <p:spPr>
                  <a:xfrm>
                    <a:off x="5502619" y="1504108"/>
                    <a:ext cx="274320" cy="274320"/>
                  </a:xfrm>
                  <a:prstGeom prst="ellipse">
                    <a:avLst/>
                  </a:prstGeom>
                  <a:noFill/>
                  <a:ln w="6350"/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endParaRPr lang="en-US" sz="2400"/>
                  </a:p>
                </p:txBody>
              </p:sp>
              <p:sp>
                <p:nvSpPr>
                  <p:cNvPr id="68" name="Oval 67">
                    <a:extLst>
                      <a:ext uri="{FF2B5EF4-FFF2-40B4-BE49-F238E27FC236}">
                        <a16:creationId xmlns:a16="http://schemas.microsoft.com/office/drawing/2014/main" id="{46801B67-229B-2B76-9265-EDEAB6429ACC}"/>
                      </a:ext>
                    </a:extLst>
                  </p:cNvPr>
                  <p:cNvSpPr>
                    <a:spLocks noChangeAspect="1"/>
                  </p:cNvSpPr>
                  <p:nvPr/>
                </p:nvSpPr>
                <p:spPr>
                  <a:xfrm>
                    <a:off x="5548339" y="1548515"/>
                    <a:ext cx="182880" cy="182880"/>
                  </a:xfrm>
                  <a:prstGeom prst="ellipse">
                    <a:avLst/>
                  </a:prstGeom>
                  <a:noFill/>
                  <a:ln w="6350"/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endParaRPr lang="en-US" sz="2400"/>
                  </a:p>
                </p:txBody>
              </p:sp>
              <p:sp>
                <p:nvSpPr>
                  <p:cNvPr id="69" name="Oval 68">
                    <a:extLst>
                      <a:ext uri="{FF2B5EF4-FFF2-40B4-BE49-F238E27FC236}">
                        <a16:creationId xmlns:a16="http://schemas.microsoft.com/office/drawing/2014/main" id="{ECF48822-8D96-7F70-3E5A-5CD784279374}"/>
                      </a:ext>
                    </a:extLst>
                  </p:cNvPr>
                  <p:cNvSpPr>
                    <a:spLocks noChangeAspect="1"/>
                  </p:cNvSpPr>
                  <p:nvPr/>
                </p:nvSpPr>
                <p:spPr>
                  <a:xfrm>
                    <a:off x="5853087" y="1399766"/>
                    <a:ext cx="35251" cy="35251"/>
                  </a:xfrm>
                  <a:prstGeom prst="ellipse">
                    <a:avLst/>
                  </a:prstGeom>
                  <a:gradFill flip="none" rotWithShape="1">
                    <a:gsLst>
                      <a:gs pos="0">
                        <a:schemeClr val="accent6">
                          <a:lumMod val="0"/>
                          <a:lumOff val="100000"/>
                        </a:schemeClr>
                      </a:gs>
                      <a:gs pos="35000">
                        <a:schemeClr val="accent6">
                          <a:lumMod val="0"/>
                          <a:lumOff val="100000"/>
                        </a:schemeClr>
                      </a:gs>
                      <a:gs pos="100000">
                        <a:schemeClr val="accent6">
                          <a:lumMod val="100000"/>
                        </a:schemeClr>
                      </a:gs>
                    </a:gsLst>
                    <a:path path="circle">
                      <a:fillToRect l="50000" t="-80000" r="50000" b="180000"/>
                    </a:path>
                    <a:tileRect/>
                  </a:gradFill>
                  <a:ln>
                    <a:noFill/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endParaRPr lang="en-US" sz="2000"/>
                  </a:p>
                </p:txBody>
              </p:sp>
              <p:cxnSp>
                <p:nvCxnSpPr>
                  <p:cNvPr id="70" name="Straight Arrow Connector 69">
                    <a:extLst>
                      <a:ext uri="{FF2B5EF4-FFF2-40B4-BE49-F238E27FC236}">
                        <a16:creationId xmlns:a16="http://schemas.microsoft.com/office/drawing/2014/main" id="{5FF04489-C1A4-7B16-9F7C-90048C35812C}"/>
                      </a:ext>
                    </a:extLst>
                  </p:cNvPr>
                  <p:cNvCxnSpPr>
                    <a:cxnSpLocks/>
                  </p:cNvCxnSpPr>
                  <p:nvPr/>
                </p:nvCxnSpPr>
                <p:spPr>
                  <a:xfrm flipV="1">
                    <a:off x="5744031" y="1433123"/>
                    <a:ext cx="104809" cy="118639"/>
                  </a:xfrm>
                  <a:prstGeom prst="straightConnector1">
                    <a:avLst/>
                  </a:prstGeom>
                  <a:ln>
                    <a:solidFill>
                      <a:schemeClr val="accent6"/>
                    </a:solidFill>
                    <a:tailEnd type="triangle" w="sm" len="sm"/>
                  </a:ln>
                </p:spPr>
                <p:style>
                  <a:lnRef idx="1">
                    <a:schemeClr val="dk1"/>
                  </a:lnRef>
                  <a:fillRef idx="0">
                    <a:schemeClr val="dk1"/>
                  </a:fillRef>
                  <a:effectRef idx="0">
                    <a:schemeClr val="dk1"/>
                  </a:effectRef>
                  <a:fontRef idx="minor">
                    <a:schemeClr val="tx1"/>
                  </a:fontRef>
                </p:style>
              </p:cxnSp>
              <p:sp>
                <p:nvSpPr>
                  <p:cNvPr id="72" name="TextBox 71">
                    <a:extLst>
                      <a:ext uri="{FF2B5EF4-FFF2-40B4-BE49-F238E27FC236}">
                        <a16:creationId xmlns:a16="http://schemas.microsoft.com/office/drawing/2014/main" id="{1859541B-EBC2-26B8-4BFB-66F1E0DE3577}"/>
                      </a:ext>
                    </a:extLst>
                  </p:cNvPr>
                  <p:cNvSpPr txBox="1"/>
                  <p:nvPr/>
                </p:nvSpPr>
                <p:spPr>
                  <a:xfrm>
                    <a:off x="5814741" y="1254273"/>
                    <a:ext cx="922483" cy="155899"/>
                  </a:xfrm>
                  <a:prstGeom prst="rect">
                    <a:avLst/>
                  </a:prstGeom>
                  <a:noFill/>
                </p:spPr>
                <p:txBody>
                  <a:bodyPr wrap="square" rtlCol="0">
                    <a:spAutoFit/>
                  </a:bodyPr>
                  <a:lstStyle/>
                  <a:p>
                    <a:r>
                      <a:rPr lang="en-US" sz="1200" i="1" dirty="0">
                        <a:solidFill>
                          <a:schemeClr val="accent6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rPr>
                      <a:t>Auger </a:t>
                    </a:r>
                    <a:r>
                      <a:rPr lang="en-US" sz="1200" i="1" dirty="0">
                        <a:solidFill>
                          <a:schemeClr val="accent6"/>
                        </a:solidFill>
                        <a:latin typeface="Times New Roman" panose="02020603050405020304" pitchFamily="18" charset="0"/>
                        <a:cs typeface="Times New Roman" panose="02020603050405020304" pitchFamily="18" charset="0"/>
                      </a:rPr>
                      <a:t>e</a:t>
                    </a:r>
                    <a:r>
                      <a:rPr lang="en-US" sz="1200" i="1" baseline="30000" dirty="0">
                        <a:solidFill>
                          <a:schemeClr val="accent6"/>
                        </a:solidFill>
                        <a:latin typeface="Times New Roman" panose="02020603050405020304" pitchFamily="18" charset="0"/>
                        <a:cs typeface="Times New Roman" panose="02020603050405020304" pitchFamily="18" charset="0"/>
                      </a:rPr>
                      <a:t>-</a:t>
                    </a:r>
                  </a:p>
                </p:txBody>
              </p:sp>
              <p:pic>
                <p:nvPicPr>
                  <p:cNvPr id="73" name="Picture 72">
                    <a:extLst>
                      <a:ext uri="{FF2B5EF4-FFF2-40B4-BE49-F238E27FC236}">
                        <a16:creationId xmlns:a16="http://schemas.microsoft.com/office/drawing/2014/main" id="{DE420534-9C76-864E-7F4B-10196310A824}"/>
                      </a:ext>
                    </a:extLst>
                  </p:cNvPr>
                  <p:cNvPicPr>
                    <a:picLocks noChangeAspect="1"/>
                  </p:cNvPicPr>
                  <p:nvPr/>
                </p:nvPicPr>
                <p:blipFill>
                  <a:blip r:embed="rId17" cstate="hqprint">
                    <a:extLst>
                      <a:ext uri="{28A0092B-C50C-407E-A947-70E740481C1C}">
                        <a14:useLocalDpi xmlns:a14="http://schemas.microsoft.com/office/drawing/2010/main"/>
                      </a:ext>
                    </a:extLst>
                  </a:blip>
                  <a:stretch>
                    <a:fillRect/>
                  </a:stretch>
                </p:blipFill>
                <p:spPr>
                  <a:xfrm rot="20729715">
                    <a:off x="4990829" y="1558906"/>
                    <a:ext cx="685799" cy="457199"/>
                  </a:xfrm>
                  <a:prstGeom prst="rect">
                    <a:avLst/>
                  </a:prstGeom>
                </p:spPr>
              </p:pic>
              <p:sp>
                <p:nvSpPr>
                  <p:cNvPr id="74" name="TextBox 73">
                    <a:extLst>
                      <a:ext uri="{FF2B5EF4-FFF2-40B4-BE49-F238E27FC236}">
                        <a16:creationId xmlns:a16="http://schemas.microsoft.com/office/drawing/2014/main" id="{F69D93C7-574E-D1D4-E1A2-4A669D2B1183}"/>
                      </a:ext>
                    </a:extLst>
                  </p:cNvPr>
                  <p:cNvSpPr txBox="1"/>
                  <p:nvPr/>
                </p:nvSpPr>
                <p:spPr>
                  <a:xfrm>
                    <a:off x="4814319" y="1856716"/>
                    <a:ext cx="456148" cy="103933"/>
                  </a:xfrm>
                  <a:prstGeom prst="rect">
                    <a:avLst/>
                  </a:prstGeom>
                  <a:solidFill>
                    <a:schemeClr val="bg1"/>
                  </a:solidFill>
                </p:spPr>
                <p:txBody>
                  <a:bodyPr wrap="square" lIns="9144" tIns="0" rIns="0" bIns="0" rtlCol="0">
                    <a:spAutoFit/>
                  </a:bodyPr>
                  <a:lstStyle/>
                  <a:p>
                    <a:r>
                      <a:rPr lang="en-US" sz="1200" i="1" dirty="0">
                        <a:solidFill>
                          <a:schemeClr val="accent4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rPr>
                      <a:t>x-rays</a:t>
                    </a:r>
                    <a:r>
                      <a:rPr lang="en-US" sz="1200" i="1" dirty="0">
                        <a:latin typeface="Arial" panose="020B0604020202020204" pitchFamily="34" charset="0"/>
                        <a:cs typeface="Arial" panose="020B0604020202020204" pitchFamily="34" charset="0"/>
                      </a:rPr>
                      <a:t> </a:t>
                    </a:r>
                    <a:endParaRPr lang="en-US" sz="1200" i="1" baseline="30000" dirty="0">
                      <a:latin typeface="Times New Roman" panose="02020603050405020304" pitchFamily="18" charset="0"/>
                      <a:cs typeface="Times New Roman" panose="02020603050405020304" pitchFamily="18" charset="0"/>
                    </a:endParaRPr>
                  </a:p>
                </p:txBody>
              </p:sp>
            </p:grpSp>
            <mc:AlternateContent xmlns:mc="http://schemas.openxmlformats.org/markup-compatibility/2006" xmlns:a14="http://schemas.microsoft.com/office/drawing/2010/main">
              <mc:Choice Requires="a14">
                <p:sp>
                  <p:nvSpPr>
                    <p:cNvPr id="65" name="TextBox 64">
                      <a:extLst>
                        <a:ext uri="{FF2B5EF4-FFF2-40B4-BE49-F238E27FC236}">
                          <a16:creationId xmlns:a16="http://schemas.microsoft.com/office/drawing/2014/main" id="{080CFCFE-39FD-A74B-CF62-FFCDF2C4EC99}"/>
                        </a:ext>
                      </a:extLst>
                    </p:cNvPr>
                    <p:cNvSpPr txBox="1"/>
                    <p:nvPr/>
                  </p:nvSpPr>
                  <p:spPr>
                    <a:xfrm>
                      <a:off x="9416648" y="2779106"/>
                      <a:ext cx="2408882" cy="511604"/>
                    </a:xfrm>
                    <a:prstGeom prst="rect">
                      <a:avLst/>
                    </a:prstGeom>
                    <a:noFill/>
                  </p:spPr>
                  <p:txBody>
                    <a:bodyPr wrap="square" rtlCol="0">
                      <a:spAutoFit/>
                    </a:bodyPr>
                    <a:lstStyle/>
                    <a:p>
                      <a14:m>
                        <m:oMath xmlns:m="http://schemas.openxmlformats.org/officeDocument/2006/math">
                          <m:r>
                            <a:rPr lang="en-US" sz="2000" b="1" i="1" smtClean="0">
                              <a:solidFill>
                                <a:srgbClr val="C00000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Arial" panose="020B0604020202020204" pitchFamily="34" charset="0"/>
                            </a:rPr>
                            <m:t>𝜷</m:t>
                          </m:r>
                          <m:r>
                            <a:rPr lang="en-US" sz="2000" b="1" i="1" smtClean="0">
                              <a:solidFill>
                                <a:srgbClr val="C00000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Arial" panose="020B0604020202020204" pitchFamily="34" charset="0"/>
                            </a:rPr>
                            <m:t>/</m:t>
                          </m:r>
                        </m:oMath>
                      </a14:m>
                      <a:r>
                        <a:rPr lang="en-US" sz="2000" b="1" dirty="0">
                          <a:solidFill>
                            <a:srgbClr val="C00000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EC</a:t>
                      </a:r>
                      <a:r>
                        <a:rPr lang="en-US" sz="2000" b="1" baseline="30000" dirty="0">
                          <a:solidFill>
                            <a:srgbClr val="C00000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b="1" dirty="0">
                          <a:solidFill>
                            <a:srgbClr val="C00000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decay</a:t>
                      </a:r>
                      <a:endParaRPr lang="en-US" sz="2000" b="1" i="1" baseline="30000" dirty="0">
                        <a:solidFill>
                          <a:srgbClr val="C00000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p:txBody>
                </p:sp>
              </mc:Choice>
              <mc:Fallback xmlns="">
                <p:sp>
                  <p:nvSpPr>
                    <p:cNvPr id="21" name="TextBox 20">
                      <a:extLst>
                        <a:ext uri="{FF2B5EF4-FFF2-40B4-BE49-F238E27FC236}">
                          <a16:creationId xmlns:a16="http://schemas.microsoft.com/office/drawing/2014/main" id="{2E8571B7-DA37-7DD5-C8AC-05D3853E6249}"/>
                        </a:ext>
                      </a:extLst>
                    </p:cNvPr>
                    <p:cNvSpPr txBox="1">
                      <a:spLocks noRot="1" noChangeAspect="1" noMove="1" noResize="1" noEditPoints="1" noAdjustHandles="1" noChangeArrowheads="1" noChangeShapeType="1" noTextEdit="1"/>
                    </p:cNvSpPr>
                    <p:nvPr/>
                  </p:nvSpPr>
                  <p:spPr>
                    <a:xfrm>
                      <a:off x="9416648" y="2779106"/>
                      <a:ext cx="2408882" cy="511604"/>
                    </a:xfrm>
                    <a:prstGeom prst="rect">
                      <a:avLst/>
                    </a:prstGeom>
                    <a:blipFill>
                      <a:blip r:embed="rId18"/>
                      <a:stretch>
                        <a:fillRect l="-1342" t="-6061" b="-24242"/>
                      </a:stretch>
                    </a:blipFill>
                  </p:spPr>
                  <p:txBody>
                    <a:bodyPr/>
                    <a:lstStyle/>
                    <a:p>
                      <a:r>
                        <a:rPr lang="en-US">
                          <a:noFill/>
                        </a:rPr>
                        <a:t> </a:t>
                      </a:r>
                    </a:p>
                  </p:txBody>
                </p:sp>
              </mc:Fallback>
            </mc:AlternateContent>
          </p:grpSp>
          <p:sp>
            <p:nvSpPr>
              <p:cNvPr id="61" name="Rounded Rectangle 60">
                <a:extLst>
                  <a:ext uri="{FF2B5EF4-FFF2-40B4-BE49-F238E27FC236}">
                    <a16:creationId xmlns:a16="http://schemas.microsoft.com/office/drawing/2014/main" id="{8828C225-AA4C-33EE-FB29-E85D7FC90F95}"/>
                  </a:ext>
                </a:extLst>
              </p:cNvPr>
              <p:cNvSpPr/>
              <p:nvPr/>
            </p:nvSpPr>
            <p:spPr>
              <a:xfrm>
                <a:off x="8668796" y="3765336"/>
                <a:ext cx="3577176" cy="2764853"/>
              </a:xfrm>
              <a:prstGeom prst="roundRect">
                <a:avLst/>
              </a:prstGeom>
              <a:noFill/>
              <a:ln>
                <a:solidFill>
                  <a:srgbClr val="C0000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</p:grpSp>
        <p:pic>
          <p:nvPicPr>
            <p:cNvPr id="13" name="Picture 12">
              <a:extLst>
                <a:ext uri="{FF2B5EF4-FFF2-40B4-BE49-F238E27FC236}">
                  <a16:creationId xmlns:a16="http://schemas.microsoft.com/office/drawing/2014/main" id="{153B8B0D-4D15-F8A7-3EA3-5917CD4EEC43}"/>
                </a:ext>
              </a:extLst>
            </p:cNvPr>
            <p:cNvPicPr>
              <a:picLocks noChangeAspect="1"/>
            </p:cNvPicPr>
            <p:nvPr/>
          </p:nvPicPr>
          <p:blipFill>
            <a:blip r:embed="rId19"/>
            <a:stretch>
              <a:fillRect/>
            </a:stretch>
          </p:blipFill>
          <p:spPr>
            <a:xfrm>
              <a:off x="4458712" y="4074938"/>
              <a:ext cx="916644" cy="916643"/>
            </a:xfrm>
            <a:prstGeom prst="rect">
              <a:avLst/>
            </a:prstGeom>
          </p:spPr>
        </p:pic>
        <p:sp>
          <p:nvSpPr>
            <p:cNvPr id="16" name="Rounded Rectangle 15">
              <a:extLst>
                <a:ext uri="{FF2B5EF4-FFF2-40B4-BE49-F238E27FC236}">
                  <a16:creationId xmlns:a16="http://schemas.microsoft.com/office/drawing/2014/main" id="{BAC0FAAA-5A53-0939-CC9A-1734E7163744}"/>
                </a:ext>
              </a:extLst>
            </p:cNvPr>
            <p:cNvSpPr/>
            <p:nvPr/>
          </p:nvSpPr>
          <p:spPr>
            <a:xfrm>
              <a:off x="131617" y="3316200"/>
              <a:ext cx="3203269" cy="2169364"/>
            </a:xfrm>
            <a:prstGeom prst="roundRect">
              <a:avLst/>
            </a:prstGeom>
            <a:noFill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grpSp>
          <p:nvGrpSpPr>
            <p:cNvPr id="18" name="Group 17">
              <a:extLst>
                <a:ext uri="{FF2B5EF4-FFF2-40B4-BE49-F238E27FC236}">
                  <a16:creationId xmlns:a16="http://schemas.microsoft.com/office/drawing/2014/main" id="{99C87BDA-EA42-DE17-5880-FBC905958387}"/>
                </a:ext>
              </a:extLst>
            </p:cNvPr>
            <p:cNvGrpSpPr/>
            <p:nvPr/>
          </p:nvGrpSpPr>
          <p:grpSpPr>
            <a:xfrm>
              <a:off x="490279" y="3300432"/>
              <a:ext cx="2179689" cy="2000459"/>
              <a:chOff x="490676" y="2604808"/>
              <a:chExt cx="2778012" cy="2549583"/>
            </a:xfrm>
          </p:grpSpPr>
          <p:grpSp>
            <p:nvGrpSpPr>
              <p:cNvPr id="22" name="Group 21">
                <a:extLst>
                  <a:ext uri="{FF2B5EF4-FFF2-40B4-BE49-F238E27FC236}">
                    <a16:creationId xmlns:a16="http://schemas.microsoft.com/office/drawing/2014/main" id="{1423DEA0-5655-69D8-ED1B-2F6CC3394296}"/>
                  </a:ext>
                </a:extLst>
              </p:cNvPr>
              <p:cNvGrpSpPr/>
              <p:nvPr/>
            </p:nvGrpSpPr>
            <p:grpSpPr>
              <a:xfrm>
                <a:off x="490676" y="2974337"/>
                <a:ext cx="2778012" cy="2180054"/>
                <a:chOff x="160241" y="-17960"/>
                <a:chExt cx="2778012" cy="2180054"/>
              </a:xfrm>
            </p:grpSpPr>
            <p:pic>
              <p:nvPicPr>
                <p:cNvPr id="36" name="Picture 35">
                  <a:extLst>
                    <a:ext uri="{FF2B5EF4-FFF2-40B4-BE49-F238E27FC236}">
                      <a16:creationId xmlns:a16="http://schemas.microsoft.com/office/drawing/2014/main" id="{C1C5F46D-2416-A60C-AF3F-15B69CA7FF93}"/>
                    </a:ext>
                  </a:extLst>
                </p:cNvPr>
                <p:cNvPicPr>
                  <a:picLocks noChangeAspect="1"/>
                </p:cNvPicPr>
                <p:nvPr/>
              </p:nvPicPr>
              <p:blipFill>
                <a:blip r:embed="rId19"/>
                <a:stretch>
                  <a:fillRect/>
                </a:stretch>
              </p:blipFill>
              <p:spPr>
                <a:xfrm>
                  <a:off x="544051" y="400539"/>
                  <a:ext cx="1584385" cy="1584385"/>
                </a:xfrm>
                <a:prstGeom prst="rect">
                  <a:avLst/>
                </a:prstGeom>
              </p:spPr>
            </p:pic>
            <p:sp>
              <p:nvSpPr>
                <p:cNvPr id="45" name="Freeform 44">
                  <a:extLst>
                    <a:ext uri="{FF2B5EF4-FFF2-40B4-BE49-F238E27FC236}">
                      <a16:creationId xmlns:a16="http://schemas.microsoft.com/office/drawing/2014/main" id="{7F35B3E5-EC24-1D58-0484-827FDA90FFA4}"/>
                    </a:ext>
                  </a:extLst>
                </p:cNvPr>
                <p:cNvSpPr/>
                <p:nvPr/>
              </p:nvSpPr>
              <p:spPr>
                <a:xfrm>
                  <a:off x="1618753" y="800827"/>
                  <a:ext cx="155342" cy="101601"/>
                </a:xfrm>
                <a:custGeom>
                  <a:avLst/>
                  <a:gdLst>
                    <a:gd name="connsiteX0" fmla="*/ 76200 w 307975"/>
                    <a:gd name="connsiteY0" fmla="*/ 247650 h 285750"/>
                    <a:gd name="connsiteX1" fmla="*/ 69850 w 307975"/>
                    <a:gd name="connsiteY1" fmla="*/ 231775 h 285750"/>
                    <a:gd name="connsiteX2" fmla="*/ 85725 w 307975"/>
                    <a:gd name="connsiteY2" fmla="*/ 180975 h 285750"/>
                    <a:gd name="connsiteX3" fmla="*/ 92075 w 307975"/>
                    <a:gd name="connsiteY3" fmla="*/ 171450 h 285750"/>
                    <a:gd name="connsiteX4" fmla="*/ 107950 w 307975"/>
                    <a:gd name="connsiteY4" fmla="*/ 146050 h 285750"/>
                    <a:gd name="connsiteX5" fmla="*/ 114300 w 307975"/>
                    <a:gd name="connsiteY5" fmla="*/ 158750 h 285750"/>
                    <a:gd name="connsiteX6" fmla="*/ 120650 w 307975"/>
                    <a:gd name="connsiteY6" fmla="*/ 180975 h 285750"/>
                    <a:gd name="connsiteX7" fmla="*/ 127000 w 307975"/>
                    <a:gd name="connsiteY7" fmla="*/ 190500 h 285750"/>
                    <a:gd name="connsiteX8" fmla="*/ 123825 w 307975"/>
                    <a:gd name="connsiteY8" fmla="*/ 203200 h 285750"/>
                    <a:gd name="connsiteX9" fmla="*/ 120650 w 307975"/>
                    <a:gd name="connsiteY9" fmla="*/ 212725 h 285750"/>
                    <a:gd name="connsiteX10" fmla="*/ 117475 w 307975"/>
                    <a:gd name="connsiteY10" fmla="*/ 228600 h 285750"/>
                    <a:gd name="connsiteX11" fmla="*/ 114300 w 307975"/>
                    <a:gd name="connsiteY11" fmla="*/ 241300 h 285750"/>
                    <a:gd name="connsiteX12" fmla="*/ 117475 w 307975"/>
                    <a:gd name="connsiteY12" fmla="*/ 260350 h 285750"/>
                    <a:gd name="connsiteX13" fmla="*/ 133350 w 307975"/>
                    <a:gd name="connsiteY13" fmla="*/ 276225 h 285750"/>
                    <a:gd name="connsiteX14" fmla="*/ 142875 w 307975"/>
                    <a:gd name="connsiteY14" fmla="*/ 279400 h 285750"/>
                    <a:gd name="connsiteX15" fmla="*/ 152400 w 307975"/>
                    <a:gd name="connsiteY15" fmla="*/ 285750 h 285750"/>
                    <a:gd name="connsiteX16" fmla="*/ 158750 w 307975"/>
                    <a:gd name="connsiteY16" fmla="*/ 276225 h 285750"/>
                    <a:gd name="connsiteX17" fmla="*/ 177800 w 307975"/>
                    <a:gd name="connsiteY17" fmla="*/ 260350 h 285750"/>
                    <a:gd name="connsiteX18" fmla="*/ 184150 w 307975"/>
                    <a:gd name="connsiteY18" fmla="*/ 250825 h 285750"/>
                    <a:gd name="connsiteX19" fmla="*/ 190500 w 307975"/>
                    <a:gd name="connsiteY19" fmla="*/ 231775 h 285750"/>
                    <a:gd name="connsiteX20" fmla="*/ 187325 w 307975"/>
                    <a:gd name="connsiteY20" fmla="*/ 187325 h 285750"/>
                    <a:gd name="connsiteX21" fmla="*/ 184150 w 307975"/>
                    <a:gd name="connsiteY21" fmla="*/ 177800 h 285750"/>
                    <a:gd name="connsiteX22" fmla="*/ 171450 w 307975"/>
                    <a:gd name="connsiteY22" fmla="*/ 158750 h 285750"/>
                    <a:gd name="connsiteX23" fmla="*/ 174625 w 307975"/>
                    <a:gd name="connsiteY23" fmla="*/ 146050 h 285750"/>
                    <a:gd name="connsiteX24" fmla="*/ 196850 w 307975"/>
                    <a:gd name="connsiteY24" fmla="*/ 136525 h 285750"/>
                    <a:gd name="connsiteX25" fmla="*/ 231775 w 307975"/>
                    <a:gd name="connsiteY25" fmla="*/ 139700 h 285750"/>
                    <a:gd name="connsiteX26" fmla="*/ 244475 w 307975"/>
                    <a:gd name="connsiteY26" fmla="*/ 142875 h 285750"/>
                    <a:gd name="connsiteX27" fmla="*/ 254000 w 307975"/>
                    <a:gd name="connsiteY27" fmla="*/ 161925 h 285750"/>
                    <a:gd name="connsiteX28" fmla="*/ 260350 w 307975"/>
                    <a:gd name="connsiteY28" fmla="*/ 171450 h 285750"/>
                    <a:gd name="connsiteX29" fmla="*/ 257175 w 307975"/>
                    <a:gd name="connsiteY29" fmla="*/ 180975 h 285750"/>
                    <a:gd name="connsiteX30" fmla="*/ 234950 w 307975"/>
                    <a:gd name="connsiteY30" fmla="*/ 187325 h 285750"/>
                    <a:gd name="connsiteX31" fmla="*/ 228600 w 307975"/>
                    <a:gd name="connsiteY31" fmla="*/ 196850 h 285750"/>
                    <a:gd name="connsiteX32" fmla="*/ 225425 w 307975"/>
                    <a:gd name="connsiteY32" fmla="*/ 212725 h 285750"/>
                    <a:gd name="connsiteX33" fmla="*/ 222250 w 307975"/>
                    <a:gd name="connsiteY33" fmla="*/ 238125 h 285750"/>
                    <a:gd name="connsiteX34" fmla="*/ 203200 w 307975"/>
                    <a:gd name="connsiteY34" fmla="*/ 247650 h 285750"/>
                    <a:gd name="connsiteX35" fmla="*/ 193675 w 307975"/>
                    <a:gd name="connsiteY35" fmla="*/ 244475 h 285750"/>
                    <a:gd name="connsiteX36" fmla="*/ 187325 w 307975"/>
                    <a:gd name="connsiteY36" fmla="*/ 234950 h 285750"/>
                    <a:gd name="connsiteX37" fmla="*/ 177800 w 307975"/>
                    <a:gd name="connsiteY37" fmla="*/ 206375 h 285750"/>
                    <a:gd name="connsiteX38" fmla="*/ 174625 w 307975"/>
                    <a:gd name="connsiteY38" fmla="*/ 196850 h 285750"/>
                    <a:gd name="connsiteX39" fmla="*/ 161925 w 307975"/>
                    <a:gd name="connsiteY39" fmla="*/ 168275 h 285750"/>
                    <a:gd name="connsiteX40" fmla="*/ 155575 w 307975"/>
                    <a:gd name="connsiteY40" fmla="*/ 146050 h 285750"/>
                    <a:gd name="connsiteX41" fmla="*/ 139700 w 307975"/>
                    <a:gd name="connsiteY41" fmla="*/ 127000 h 285750"/>
                    <a:gd name="connsiteX42" fmla="*/ 133350 w 307975"/>
                    <a:gd name="connsiteY42" fmla="*/ 117475 h 285750"/>
                    <a:gd name="connsiteX43" fmla="*/ 104775 w 307975"/>
                    <a:gd name="connsiteY43" fmla="*/ 101600 h 285750"/>
                    <a:gd name="connsiteX44" fmla="*/ 88900 w 307975"/>
                    <a:gd name="connsiteY44" fmla="*/ 98425 h 285750"/>
                    <a:gd name="connsiteX45" fmla="*/ 60325 w 307975"/>
                    <a:gd name="connsiteY45" fmla="*/ 101600 h 285750"/>
                    <a:gd name="connsiteX46" fmla="*/ 41275 w 307975"/>
                    <a:gd name="connsiteY46" fmla="*/ 111125 h 285750"/>
                    <a:gd name="connsiteX47" fmla="*/ 31750 w 307975"/>
                    <a:gd name="connsiteY47" fmla="*/ 114300 h 285750"/>
                    <a:gd name="connsiteX48" fmla="*/ 15875 w 307975"/>
                    <a:gd name="connsiteY48" fmla="*/ 92075 h 285750"/>
                    <a:gd name="connsiteX49" fmla="*/ 9525 w 307975"/>
                    <a:gd name="connsiteY49" fmla="*/ 73025 h 285750"/>
                    <a:gd name="connsiteX50" fmla="*/ 0 w 307975"/>
                    <a:gd name="connsiteY50" fmla="*/ 53975 h 285750"/>
                    <a:gd name="connsiteX51" fmla="*/ 22225 w 307975"/>
                    <a:gd name="connsiteY51" fmla="*/ 31750 h 285750"/>
                    <a:gd name="connsiteX52" fmla="*/ 41275 w 307975"/>
                    <a:gd name="connsiteY52" fmla="*/ 19050 h 285750"/>
                    <a:gd name="connsiteX53" fmla="*/ 60325 w 307975"/>
                    <a:gd name="connsiteY53" fmla="*/ 25400 h 285750"/>
                    <a:gd name="connsiteX54" fmla="*/ 69850 w 307975"/>
                    <a:gd name="connsiteY54" fmla="*/ 28575 h 285750"/>
                    <a:gd name="connsiteX55" fmla="*/ 111125 w 307975"/>
                    <a:gd name="connsiteY55" fmla="*/ 22225 h 285750"/>
                    <a:gd name="connsiteX56" fmla="*/ 139700 w 307975"/>
                    <a:gd name="connsiteY56" fmla="*/ 6350 h 285750"/>
                    <a:gd name="connsiteX57" fmla="*/ 174625 w 307975"/>
                    <a:gd name="connsiteY57" fmla="*/ 12700 h 285750"/>
                    <a:gd name="connsiteX58" fmla="*/ 193675 w 307975"/>
                    <a:gd name="connsiteY58" fmla="*/ 19050 h 285750"/>
                    <a:gd name="connsiteX59" fmla="*/ 222250 w 307975"/>
                    <a:gd name="connsiteY59" fmla="*/ 34925 h 285750"/>
                    <a:gd name="connsiteX60" fmla="*/ 244475 w 307975"/>
                    <a:gd name="connsiteY60" fmla="*/ 50800 h 285750"/>
                    <a:gd name="connsiteX61" fmla="*/ 263525 w 307975"/>
                    <a:gd name="connsiteY61" fmla="*/ 57150 h 285750"/>
                    <a:gd name="connsiteX62" fmla="*/ 288925 w 307975"/>
                    <a:gd name="connsiteY62" fmla="*/ 53975 h 285750"/>
                    <a:gd name="connsiteX63" fmla="*/ 304800 w 307975"/>
                    <a:gd name="connsiteY63" fmla="*/ 38100 h 285750"/>
                    <a:gd name="connsiteX64" fmla="*/ 307975 w 307975"/>
                    <a:gd name="connsiteY64" fmla="*/ 28575 h 285750"/>
                    <a:gd name="connsiteX65" fmla="*/ 304800 w 307975"/>
                    <a:gd name="connsiteY65" fmla="*/ 12700 h 285750"/>
                    <a:gd name="connsiteX66" fmla="*/ 295275 w 307975"/>
                    <a:gd name="connsiteY66" fmla="*/ 6350 h 285750"/>
                    <a:gd name="connsiteX67" fmla="*/ 282575 w 307975"/>
                    <a:gd name="connsiteY67" fmla="*/ 3175 h 285750"/>
                    <a:gd name="connsiteX68" fmla="*/ 273050 w 307975"/>
                    <a:gd name="connsiteY68" fmla="*/ 0 h 285750"/>
                    <a:gd name="connsiteX69" fmla="*/ 260350 w 307975"/>
                    <a:gd name="connsiteY69" fmla="*/ 3175 h 285750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  <a:cxn ang="0">
                      <a:pos x="connsiteX7" y="connsiteY7"/>
                    </a:cxn>
                    <a:cxn ang="0">
                      <a:pos x="connsiteX8" y="connsiteY8"/>
                    </a:cxn>
                    <a:cxn ang="0">
                      <a:pos x="connsiteX9" y="connsiteY9"/>
                    </a:cxn>
                    <a:cxn ang="0">
                      <a:pos x="connsiteX10" y="connsiteY10"/>
                    </a:cxn>
                    <a:cxn ang="0">
                      <a:pos x="connsiteX11" y="connsiteY11"/>
                    </a:cxn>
                    <a:cxn ang="0">
                      <a:pos x="connsiteX12" y="connsiteY12"/>
                    </a:cxn>
                    <a:cxn ang="0">
                      <a:pos x="connsiteX13" y="connsiteY13"/>
                    </a:cxn>
                    <a:cxn ang="0">
                      <a:pos x="connsiteX14" y="connsiteY14"/>
                    </a:cxn>
                    <a:cxn ang="0">
                      <a:pos x="connsiteX15" y="connsiteY15"/>
                    </a:cxn>
                    <a:cxn ang="0">
                      <a:pos x="connsiteX16" y="connsiteY16"/>
                    </a:cxn>
                    <a:cxn ang="0">
                      <a:pos x="connsiteX17" y="connsiteY17"/>
                    </a:cxn>
                    <a:cxn ang="0">
                      <a:pos x="connsiteX18" y="connsiteY18"/>
                    </a:cxn>
                    <a:cxn ang="0">
                      <a:pos x="connsiteX19" y="connsiteY19"/>
                    </a:cxn>
                    <a:cxn ang="0">
                      <a:pos x="connsiteX20" y="connsiteY20"/>
                    </a:cxn>
                    <a:cxn ang="0">
                      <a:pos x="connsiteX21" y="connsiteY21"/>
                    </a:cxn>
                    <a:cxn ang="0">
                      <a:pos x="connsiteX22" y="connsiteY22"/>
                    </a:cxn>
                    <a:cxn ang="0">
                      <a:pos x="connsiteX23" y="connsiteY23"/>
                    </a:cxn>
                    <a:cxn ang="0">
                      <a:pos x="connsiteX24" y="connsiteY24"/>
                    </a:cxn>
                    <a:cxn ang="0">
                      <a:pos x="connsiteX25" y="connsiteY25"/>
                    </a:cxn>
                    <a:cxn ang="0">
                      <a:pos x="connsiteX26" y="connsiteY26"/>
                    </a:cxn>
                    <a:cxn ang="0">
                      <a:pos x="connsiteX27" y="connsiteY27"/>
                    </a:cxn>
                    <a:cxn ang="0">
                      <a:pos x="connsiteX28" y="connsiteY28"/>
                    </a:cxn>
                    <a:cxn ang="0">
                      <a:pos x="connsiteX29" y="connsiteY29"/>
                    </a:cxn>
                    <a:cxn ang="0">
                      <a:pos x="connsiteX30" y="connsiteY30"/>
                    </a:cxn>
                    <a:cxn ang="0">
                      <a:pos x="connsiteX31" y="connsiteY31"/>
                    </a:cxn>
                    <a:cxn ang="0">
                      <a:pos x="connsiteX32" y="connsiteY32"/>
                    </a:cxn>
                    <a:cxn ang="0">
                      <a:pos x="connsiteX33" y="connsiteY33"/>
                    </a:cxn>
                    <a:cxn ang="0">
                      <a:pos x="connsiteX34" y="connsiteY34"/>
                    </a:cxn>
                    <a:cxn ang="0">
                      <a:pos x="connsiteX35" y="connsiteY35"/>
                    </a:cxn>
                    <a:cxn ang="0">
                      <a:pos x="connsiteX36" y="connsiteY36"/>
                    </a:cxn>
                    <a:cxn ang="0">
                      <a:pos x="connsiteX37" y="connsiteY37"/>
                    </a:cxn>
                    <a:cxn ang="0">
                      <a:pos x="connsiteX38" y="connsiteY38"/>
                    </a:cxn>
                    <a:cxn ang="0">
                      <a:pos x="connsiteX39" y="connsiteY39"/>
                    </a:cxn>
                    <a:cxn ang="0">
                      <a:pos x="connsiteX40" y="connsiteY40"/>
                    </a:cxn>
                    <a:cxn ang="0">
                      <a:pos x="connsiteX41" y="connsiteY41"/>
                    </a:cxn>
                    <a:cxn ang="0">
                      <a:pos x="connsiteX42" y="connsiteY42"/>
                    </a:cxn>
                    <a:cxn ang="0">
                      <a:pos x="connsiteX43" y="connsiteY43"/>
                    </a:cxn>
                    <a:cxn ang="0">
                      <a:pos x="connsiteX44" y="connsiteY44"/>
                    </a:cxn>
                    <a:cxn ang="0">
                      <a:pos x="connsiteX45" y="connsiteY45"/>
                    </a:cxn>
                    <a:cxn ang="0">
                      <a:pos x="connsiteX46" y="connsiteY46"/>
                    </a:cxn>
                    <a:cxn ang="0">
                      <a:pos x="connsiteX47" y="connsiteY47"/>
                    </a:cxn>
                    <a:cxn ang="0">
                      <a:pos x="connsiteX48" y="connsiteY48"/>
                    </a:cxn>
                    <a:cxn ang="0">
                      <a:pos x="connsiteX49" y="connsiteY49"/>
                    </a:cxn>
                    <a:cxn ang="0">
                      <a:pos x="connsiteX50" y="connsiteY50"/>
                    </a:cxn>
                    <a:cxn ang="0">
                      <a:pos x="connsiteX51" y="connsiteY51"/>
                    </a:cxn>
                    <a:cxn ang="0">
                      <a:pos x="connsiteX52" y="connsiteY52"/>
                    </a:cxn>
                    <a:cxn ang="0">
                      <a:pos x="connsiteX53" y="connsiteY53"/>
                    </a:cxn>
                    <a:cxn ang="0">
                      <a:pos x="connsiteX54" y="connsiteY54"/>
                    </a:cxn>
                    <a:cxn ang="0">
                      <a:pos x="connsiteX55" y="connsiteY55"/>
                    </a:cxn>
                    <a:cxn ang="0">
                      <a:pos x="connsiteX56" y="connsiteY56"/>
                    </a:cxn>
                    <a:cxn ang="0">
                      <a:pos x="connsiteX57" y="connsiteY57"/>
                    </a:cxn>
                    <a:cxn ang="0">
                      <a:pos x="connsiteX58" y="connsiteY58"/>
                    </a:cxn>
                    <a:cxn ang="0">
                      <a:pos x="connsiteX59" y="connsiteY59"/>
                    </a:cxn>
                    <a:cxn ang="0">
                      <a:pos x="connsiteX60" y="connsiteY60"/>
                    </a:cxn>
                    <a:cxn ang="0">
                      <a:pos x="connsiteX61" y="connsiteY61"/>
                    </a:cxn>
                    <a:cxn ang="0">
                      <a:pos x="connsiteX62" y="connsiteY62"/>
                    </a:cxn>
                    <a:cxn ang="0">
                      <a:pos x="connsiteX63" y="connsiteY63"/>
                    </a:cxn>
                    <a:cxn ang="0">
                      <a:pos x="connsiteX64" y="connsiteY64"/>
                    </a:cxn>
                    <a:cxn ang="0">
                      <a:pos x="connsiteX65" y="connsiteY65"/>
                    </a:cxn>
                    <a:cxn ang="0">
                      <a:pos x="connsiteX66" y="connsiteY66"/>
                    </a:cxn>
                    <a:cxn ang="0">
                      <a:pos x="connsiteX67" y="connsiteY67"/>
                    </a:cxn>
                    <a:cxn ang="0">
                      <a:pos x="connsiteX68" y="connsiteY68"/>
                    </a:cxn>
                    <a:cxn ang="0">
                      <a:pos x="connsiteX69" y="connsiteY69"/>
                    </a:cxn>
                  </a:cxnLst>
                  <a:rect l="l" t="t" r="r" b="b"/>
                  <a:pathLst>
                    <a:path w="307975" h="285750">
                      <a:moveTo>
                        <a:pt x="76200" y="247650"/>
                      </a:moveTo>
                      <a:cubicBezTo>
                        <a:pt x="74083" y="242358"/>
                        <a:pt x="70287" y="237458"/>
                        <a:pt x="69850" y="231775"/>
                      </a:cubicBezTo>
                      <a:cubicBezTo>
                        <a:pt x="68414" y="213104"/>
                        <a:pt x="75627" y="196121"/>
                        <a:pt x="85725" y="180975"/>
                      </a:cubicBezTo>
                      <a:cubicBezTo>
                        <a:pt x="87842" y="177800"/>
                        <a:pt x="90525" y="174937"/>
                        <a:pt x="92075" y="171450"/>
                      </a:cubicBezTo>
                      <a:cubicBezTo>
                        <a:pt x="103211" y="146394"/>
                        <a:pt x="90815" y="157473"/>
                        <a:pt x="107950" y="146050"/>
                      </a:cubicBezTo>
                      <a:cubicBezTo>
                        <a:pt x="110067" y="150283"/>
                        <a:pt x="112638" y="154318"/>
                        <a:pt x="114300" y="158750"/>
                      </a:cubicBezTo>
                      <a:cubicBezTo>
                        <a:pt x="117352" y="166888"/>
                        <a:pt x="116812" y="173299"/>
                        <a:pt x="120650" y="180975"/>
                      </a:cubicBezTo>
                      <a:cubicBezTo>
                        <a:pt x="122357" y="184388"/>
                        <a:pt x="124883" y="187325"/>
                        <a:pt x="127000" y="190500"/>
                      </a:cubicBezTo>
                      <a:cubicBezTo>
                        <a:pt x="125942" y="194733"/>
                        <a:pt x="125024" y="199004"/>
                        <a:pt x="123825" y="203200"/>
                      </a:cubicBezTo>
                      <a:cubicBezTo>
                        <a:pt x="122906" y="206418"/>
                        <a:pt x="121462" y="209478"/>
                        <a:pt x="120650" y="212725"/>
                      </a:cubicBezTo>
                      <a:cubicBezTo>
                        <a:pt x="119341" y="217960"/>
                        <a:pt x="118646" y="223332"/>
                        <a:pt x="117475" y="228600"/>
                      </a:cubicBezTo>
                      <a:cubicBezTo>
                        <a:pt x="116528" y="232860"/>
                        <a:pt x="115358" y="237067"/>
                        <a:pt x="114300" y="241300"/>
                      </a:cubicBezTo>
                      <a:cubicBezTo>
                        <a:pt x="115358" y="247650"/>
                        <a:pt x="115439" y="254243"/>
                        <a:pt x="117475" y="260350"/>
                      </a:cubicBezTo>
                      <a:cubicBezTo>
                        <a:pt x="120015" y="267970"/>
                        <a:pt x="126577" y="272838"/>
                        <a:pt x="133350" y="276225"/>
                      </a:cubicBezTo>
                      <a:cubicBezTo>
                        <a:pt x="136343" y="277722"/>
                        <a:pt x="139882" y="277903"/>
                        <a:pt x="142875" y="279400"/>
                      </a:cubicBezTo>
                      <a:cubicBezTo>
                        <a:pt x="146288" y="281107"/>
                        <a:pt x="149225" y="283633"/>
                        <a:pt x="152400" y="285750"/>
                      </a:cubicBezTo>
                      <a:cubicBezTo>
                        <a:pt x="154517" y="282575"/>
                        <a:pt x="156307" y="279156"/>
                        <a:pt x="158750" y="276225"/>
                      </a:cubicBezTo>
                      <a:cubicBezTo>
                        <a:pt x="166390" y="267058"/>
                        <a:pt x="168434" y="266594"/>
                        <a:pt x="177800" y="260350"/>
                      </a:cubicBezTo>
                      <a:cubicBezTo>
                        <a:pt x="179917" y="257175"/>
                        <a:pt x="182600" y="254312"/>
                        <a:pt x="184150" y="250825"/>
                      </a:cubicBezTo>
                      <a:cubicBezTo>
                        <a:pt x="186868" y="244708"/>
                        <a:pt x="190500" y="231775"/>
                        <a:pt x="190500" y="231775"/>
                      </a:cubicBezTo>
                      <a:cubicBezTo>
                        <a:pt x="189442" y="216958"/>
                        <a:pt x="189061" y="202078"/>
                        <a:pt x="187325" y="187325"/>
                      </a:cubicBezTo>
                      <a:cubicBezTo>
                        <a:pt x="186934" y="184001"/>
                        <a:pt x="185775" y="180726"/>
                        <a:pt x="184150" y="177800"/>
                      </a:cubicBezTo>
                      <a:cubicBezTo>
                        <a:pt x="180444" y="171129"/>
                        <a:pt x="171450" y="158750"/>
                        <a:pt x="171450" y="158750"/>
                      </a:cubicBezTo>
                      <a:cubicBezTo>
                        <a:pt x="172508" y="154517"/>
                        <a:pt x="171831" y="149402"/>
                        <a:pt x="174625" y="146050"/>
                      </a:cubicBezTo>
                      <a:cubicBezTo>
                        <a:pt x="177643" y="142428"/>
                        <a:pt x="191798" y="138209"/>
                        <a:pt x="196850" y="136525"/>
                      </a:cubicBezTo>
                      <a:cubicBezTo>
                        <a:pt x="208492" y="137583"/>
                        <a:pt x="220188" y="138155"/>
                        <a:pt x="231775" y="139700"/>
                      </a:cubicBezTo>
                      <a:cubicBezTo>
                        <a:pt x="236100" y="140277"/>
                        <a:pt x="240844" y="140454"/>
                        <a:pt x="244475" y="142875"/>
                      </a:cubicBezTo>
                      <a:cubicBezTo>
                        <a:pt x="251299" y="147425"/>
                        <a:pt x="250831" y="155586"/>
                        <a:pt x="254000" y="161925"/>
                      </a:cubicBezTo>
                      <a:cubicBezTo>
                        <a:pt x="255707" y="165338"/>
                        <a:pt x="258233" y="168275"/>
                        <a:pt x="260350" y="171450"/>
                      </a:cubicBezTo>
                      <a:cubicBezTo>
                        <a:pt x="259292" y="174625"/>
                        <a:pt x="259542" y="178608"/>
                        <a:pt x="257175" y="180975"/>
                      </a:cubicBezTo>
                      <a:cubicBezTo>
                        <a:pt x="255657" y="182493"/>
                        <a:pt x="235060" y="187298"/>
                        <a:pt x="234950" y="187325"/>
                      </a:cubicBezTo>
                      <a:cubicBezTo>
                        <a:pt x="232833" y="190500"/>
                        <a:pt x="229940" y="193277"/>
                        <a:pt x="228600" y="196850"/>
                      </a:cubicBezTo>
                      <a:cubicBezTo>
                        <a:pt x="226705" y="201903"/>
                        <a:pt x="226246" y="207391"/>
                        <a:pt x="225425" y="212725"/>
                      </a:cubicBezTo>
                      <a:cubicBezTo>
                        <a:pt x="224128" y="221158"/>
                        <a:pt x="225419" y="230203"/>
                        <a:pt x="222250" y="238125"/>
                      </a:cubicBezTo>
                      <a:cubicBezTo>
                        <a:pt x="220356" y="242859"/>
                        <a:pt x="207210" y="246313"/>
                        <a:pt x="203200" y="247650"/>
                      </a:cubicBezTo>
                      <a:cubicBezTo>
                        <a:pt x="200025" y="246592"/>
                        <a:pt x="196288" y="246566"/>
                        <a:pt x="193675" y="244475"/>
                      </a:cubicBezTo>
                      <a:cubicBezTo>
                        <a:pt x="190695" y="242091"/>
                        <a:pt x="188875" y="238437"/>
                        <a:pt x="187325" y="234950"/>
                      </a:cubicBezTo>
                      <a:lnTo>
                        <a:pt x="177800" y="206375"/>
                      </a:lnTo>
                      <a:cubicBezTo>
                        <a:pt x="176742" y="203200"/>
                        <a:pt x="176481" y="199635"/>
                        <a:pt x="174625" y="196850"/>
                      </a:cubicBezTo>
                      <a:cubicBezTo>
                        <a:pt x="166285" y="184340"/>
                        <a:pt x="166459" y="186411"/>
                        <a:pt x="161925" y="168275"/>
                      </a:cubicBezTo>
                      <a:cubicBezTo>
                        <a:pt x="160908" y="164206"/>
                        <a:pt x="157852" y="150605"/>
                        <a:pt x="155575" y="146050"/>
                      </a:cubicBezTo>
                      <a:cubicBezTo>
                        <a:pt x="149663" y="134226"/>
                        <a:pt x="148477" y="137533"/>
                        <a:pt x="139700" y="127000"/>
                      </a:cubicBezTo>
                      <a:cubicBezTo>
                        <a:pt x="137257" y="124069"/>
                        <a:pt x="136222" y="119988"/>
                        <a:pt x="133350" y="117475"/>
                      </a:cubicBezTo>
                      <a:cubicBezTo>
                        <a:pt x="123891" y="109198"/>
                        <a:pt x="116113" y="104435"/>
                        <a:pt x="104775" y="101600"/>
                      </a:cubicBezTo>
                      <a:cubicBezTo>
                        <a:pt x="99540" y="100291"/>
                        <a:pt x="94192" y="99483"/>
                        <a:pt x="88900" y="98425"/>
                      </a:cubicBezTo>
                      <a:cubicBezTo>
                        <a:pt x="79375" y="99483"/>
                        <a:pt x="69778" y="100024"/>
                        <a:pt x="60325" y="101600"/>
                      </a:cubicBezTo>
                      <a:cubicBezTo>
                        <a:pt x="48354" y="103595"/>
                        <a:pt x="52246" y="105640"/>
                        <a:pt x="41275" y="111125"/>
                      </a:cubicBezTo>
                      <a:cubicBezTo>
                        <a:pt x="38282" y="112622"/>
                        <a:pt x="34925" y="113242"/>
                        <a:pt x="31750" y="114300"/>
                      </a:cubicBezTo>
                      <a:cubicBezTo>
                        <a:pt x="30471" y="112594"/>
                        <a:pt x="17563" y="95874"/>
                        <a:pt x="15875" y="92075"/>
                      </a:cubicBezTo>
                      <a:cubicBezTo>
                        <a:pt x="13157" y="85958"/>
                        <a:pt x="13238" y="78594"/>
                        <a:pt x="9525" y="73025"/>
                      </a:cubicBezTo>
                      <a:cubicBezTo>
                        <a:pt x="1319" y="60715"/>
                        <a:pt x="4382" y="67120"/>
                        <a:pt x="0" y="53975"/>
                      </a:cubicBezTo>
                      <a:cubicBezTo>
                        <a:pt x="23552" y="18647"/>
                        <a:pt x="1515" y="43255"/>
                        <a:pt x="22225" y="31750"/>
                      </a:cubicBezTo>
                      <a:cubicBezTo>
                        <a:pt x="28896" y="28044"/>
                        <a:pt x="41275" y="19050"/>
                        <a:pt x="41275" y="19050"/>
                      </a:cubicBezTo>
                      <a:lnTo>
                        <a:pt x="60325" y="25400"/>
                      </a:lnTo>
                      <a:lnTo>
                        <a:pt x="69850" y="28575"/>
                      </a:lnTo>
                      <a:cubicBezTo>
                        <a:pt x="74521" y="28108"/>
                        <a:pt x="101078" y="27807"/>
                        <a:pt x="111125" y="22225"/>
                      </a:cubicBezTo>
                      <a:cubicBezTo>
                        <a:pt x="143877" y="4029"/>
                        <a:pt x="118147" y="13534"/>
                        <a:pt x="139700" y="6350"/>
                      </a:cubicBezTo>
                      <a:cubicBezTo>
                        <a:pt x="165769" y="15040"/>
                        <a:pt x="124363" y="1930"/>
                        <a:pt x="174625" y="12700"/>
                      </a:cubicBezTo>
                      <a:cubicBezTo>
                        <a:pt x="181170" y="14102"/>
                        <a:pt x="187325" y="16933"/>
                        <a:pt x="193675" y="19050"/>
                      </a:cubicBezTo>
                      <a:cubicBezTo>
                        <a:pt x="208525" y="24000"/>
                        <a:pt x="204782" y="21824"/>
                        <a:pt x="222250" y="34925"/>
                      </a:cubicBezTo>
                      <a:cubicBezTo>
                        <a:pt x="223956" y="36204"/>
                        <a:pt x="240676" y="49112"/>
                        <a:pt x="244475" y="50800"/>
                      </a:cubicBezTo>
                      <a:cubicBezTo>
                        <a:pt x="250592" y="53518"/>
                        <a:pt x="263525" y="57150"/>
                        <a:pt x="263525" y="57150"/>
                      </a:cubicBezTo>
                      <a:cubicBezTo>
                        <a:pt x="271992" y="56092"/>
                        <a:pt x="280693" y="56220"/>
                        <a:pt x="288925" y="53975"/>
                      </a:cubicBezTo>
                      <a:cubicBezTo>
                        <a:pt x="296278" y="51970"/>
                        <a:pt x="301681" y="44339"/>
                        <a:pt x="304800" y="38100"/>
                      </a:cubicBezTo>
                      <a:cubicBezTo>
                        <a:pt x="306297" y="35107"/>
                        <a:pt x="306917" y="31750"/>
                        <a:pt x="307975" y="28575"/>
                      </a:cubicBezTo>
                      <a:cubicBezTo>
                        <a:pt x="306917" y="23283"/>
                        <a:pt x="307477" y="17385"/>
                        <a:pt x="304800" y="12700"/>
                      </a:cubicBezTo>
                      <a:cubicBezTo>
                        <a:pt x="302907" y="9387"/>
                        <a:pt x="298782" y="7853"/>
                        <a:pt x="295275" y="6350"/>
                      </a:cubicBezTo>
                      <a:cubicBezTo>
                        <a:pt x="291264" y="4631"/>
                        <a:pt x="286771" y="4374"/>
                        <a:pt x="282575" y="3175"/>
                      </a:cubicBezTo>
                      <a:cubicBezTo>
                        <a:pt x="279357" y="2256"/>
                        <a:pt x="276225" y="1058"/>
                        <a:pt x="273050" y="0"/>
                      </a:cubicBezTo>
                      <a:cubicBezTo>
                        <a:pt x="262521" y="3510"/>
                        <a:pt x="266872" y="3175"/>
                        <a:pt x="260350" y="3175"/>
                      </a:cubicBezTo>
                    </a:path>
                  </a:pathLst>
                </a:custGeom>
                <a:noFill/>
                <a:ln w="6350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pic>
              <p:nvPicPr>
                <p:cNvPr id="48" name="Picture 47">
                  <a:extLst>
                    <a:ext uri="{FF2B5EF4-FFF2-40B4-BE49-F238E27FC236}">
                      <a16:creationId xmlns:a16="http://schemas.microsoft.com/office/drawing/2014/main" id="{984F8FE5-F2DA-7B02-7128-0CD7CAE029FA}"/>
                    </a:ext>
                  </a:extLst>
                </p:cNvPr>
                <p:cNvPicPr>
                  <a:picLocks noChangeAspect="1"/>
                </p:cNvPicPr>
                <p:nvPr/>
              </p:nvPicPr>
              <p:blipFill rotWithShape="1">
                <a:blip r:embed="rId20" cstate="hqprint">
                  <a:extLst>
                    <a:ext uri="{28A0092B-C50C-407E-A947-70E740481C1C}">
                      <a14:useLocalDpi xmlns:a14="http://schemas.microsoft.com/office/drawing/2010/main"/>
                    </a:ext>
                  </a:extLst>
                </a:blip>
                <a:srcRect/>
                <a:stretch/>
              </p:blipFill>
              <p:spPr>
                <a:xfrm>
                  <a:off x="1431559" y="843787"/>
                  <a:ext cx="285204" cy="274968"/>
                </a:xfrm>
                <a:prstGeom prst="rect">
                  <a:avLst/>
                </a:prstGeom>
              </p:spPr>
            </p:pic>
            <p:cxnSp>
              <p:nvCxnSpPr>
                <p:cNvPr id="49" name="Straight Connector 48">
                  <a:extLst>
                    <a:ext uri="{FF2B5EF4-FFF2-40B4-BE49-F238E27FC236}">
                      <a16:creationId xmlns:a16="http://schemas.microsoft.com/office/drawing/2014/main" id="{A701AA35-D55C-39E9-4039-292A496A0D39}"/>
                    </a:ext>
                  </a:extLst>
                </p:cNvPr>
                <p:cNvCxnSpPr>
                  <a:cxnSpLocks/>
                </p:cNvCxnSpPr>
                <p:nvPr/>
              </p:nvCxnSpPr>
              <p:spPr>
                <a:xfrm flipV="1">
                  <a:off x="1758220" y="232349"/>
                  <a:ext cx="677680" cy="569150"/>
                </a:xfrm>
                <a:prstGeom prst="line">
                  <a:avLst/>
                </a:prstGeom>
                <a:ln>
                  <a:solidFill>
                    <a:schemeClr val="tx1"/>
                  </a:solidFill>
                  <a:tailEnd type="triangle"/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  <p:pic>
              <p:nvPicPr>
                <p:cNvPr id="55" name="Picture 54">
                  <a:extLst>
                    <a:ext uri="{FF2B5EF4-FFF2-40B4-BE49-F238E27FC236}">
                      <a16:creationId xmlns:a16="http://schemas.microsoft.com/office/drawing/2014/main" id="{317D8D23-A791-2AEA-250D-7FF8DEF28124}"/>
                    </a:ext>
                  </a:extLst>
                </p:cNvPr>
                <p:cNvPicPr>
                  <a:picLocks noChangeAspect="1"/>
                </p:cNvPicPr>
                <p:nvPr/>
              </p:nvPicPr>
              <p:blipFill rotWithShape="1">
                <a:blip r:embed="rId21" cstate="hqprint">
                  <a:extLst>
                    <a:ext uri="{28A0092B-C50C-407E-A947-70E740481C1C}">
                      <a14:useLocalDpi xmlns:a14="http://schemas.microsoft.com/office/drawing/2010/main"/>
                    </a:ext>
                  </a:extLst>
                </a:blip>
                <a:srcRect/>
                <a:stretch/>
              </p:blipFill>
              <p:spPr>
                <a:xfrm>
                  <a:off x="2390930" y="120432"/>
                  <a:ext cx="230098" cy="138404"/>
                </a:xfrm>
                <a:prstGeom prst="rect">
                  <a:avLst/>
                </a:prstGeom>
              </p:spPr>
            </p:pic>
            <mc:AlternateContent xmlns:mc="http://schemas.openxmlformats.org/markup-compatibility/2006" xmlns:a14="http://schemas.microsoft.com/office/drawing/2010/main">
              <mc:Choice Requires="a14">
                <p:sp>
                  <p:nvSpPr>
                    <p:cNvPr id="56" name="TextBox 55">
                      <a:extLst>
                        <a:ext uri="{FF2B5EF4-FFF2-40B4-BE49-F238E27FC236}">
                          <a16:creationId xmlns:a16="http://schemas.microsoft.com/office/drawing/2014/main" id="{BF4762C7-2E35-ED25-604C-135C47364C81}"/>
                        </a:ext>
                      </a:extLst>
                    </p:cNvPr>
                    <p:cNvSpPr txBox="1"/>
                    <p:nvPr/>
                  </p:nvSpPr>
                  <p:spPr>
                    <a:xfrm>
                      <a:off x="2548509" y="-17960"/>
                      <a:ext cx="389744" cy="369332"/>
                    </a:xfrm>
                    <a:prstGeom prst="rect">
                      <a:avLst/>
                    </a:prstGeom>
                    <a:noFill/>
                  </p:spPr>
                  <p:txBody>
                    <a:bodyPr wrap="square" rtlCol="0">
                      <a:spAutoFit/>
                    </a:bodyPr>
                    <a:lstStyle/>
                    <a:p>
                      <a:pPr/>
                      <a14:m>
                        <m:oMathPara xmlns:m="http://schemas.openxmlformats.org/officeDocument/2006/math">
                          <m:oMathParaPr>
                            <m:jc m:val="centerGroup"/>
                          </m:oMathParaPr>
                          <m:oMath xmlns:m="http://schemas.openxmlformats.org/officeDocument/2006/math">
                            <m:r>
                              <a:rPr lang="en-US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𝛼</m:t>
                            </m:r>
                          </m:oMath>
                        </m:oMathPara>
                      </a14:m>
                      <a:endParaRPr lang="en-US" dirty="0"/>
                    </a:p>
                  </p:txBody>
                </p:sp>
              </mc:Choice>
              <mc:Fallback xmlns="">
                <p:sp>
                  <p:nvSpPr>
                    <p:cNvPr id="34" name="TextBox 33">
                      <a:extLst>
                        <a:ext uri="{FF2B5EF4-FFF2-40B4-BE49-F238E27FC236}">
                          <a16:creationId xmlns:a16="http://schemas.microsoft.com/office/drawing/2014/main" id="{FAE417C2-0F9A-F847-A897-C9578254AF3D}"/>
                        </a:ext>
                      </a:extLst>
                    </p:cNvPr>
                    <p:cNvSpPr txBox="1">
                      <a:spLocks noRot="1" noChangeAspect="1" noMove="1" noResize="1" noEditPoints="1" noAdjustHandles="1" noChangeArrowheads="1" noChangeShapeType="1" noTextEdit="1"/>
                    </p:cNvSpPr>
                    <p:nvPr/>
                  </p:nvSpPr>
                  <p:spPr>
                    <a:xfrm>
                      <a:off x="2548509" y="-17960"/>
                      <a:ext cx="389744" cy="369332"/>
                    </a:xfrm>
                    <a:prstGeom prst="rect">
                      <a:avLst/>
                    </a:prstGeom>
                    <a:blipFill>
                      <a:blip r:embed="rId6"/>
                      <a:stretch>
                        <a:fillRect/>
                      </a:stretch>
                    </a:blipFill>
                  </p:spPr>
                  <p:txBody>
                    <a:bodyPr/>
                    <a:lstStyle/>
                    <a:p>
                      <a:r>
                        <a:rPr lang="en-US">
                          <a:noFill/>
                        </a:rPr>
                        <a:t> </a:t>
                      </a:r>
                    </a:p>
                  </p:txBody>
                </p:sp>
              </mc:Fallback>
            </mc:AlternateContent>
            <p:cxnSp>
              <p:nvCxnSpPr>
                <p:cNvPr id="57" name="Straight Connector 56">
                  <a:extLst>
                    <a:ext uri="{FF2B5EF4-FFF2-40B4-BE49-F238E27FC236}">
                      <a16:creationId xmlns:a16="http://schemas.microsoft.com/office/drawing/2014/main" id="{87BD9001-DC69-A96A-49DE-65AEB8950FAB}"/>
                    </a:ext>
                  </a:extLst>
                </p:cNvPr>
                <p:cNvCxnSpPr>
                  <a:cxnSpLocks/>
                </p:cNvCxnSpPr>
                <p:nvPr/>
              </p:nvCxnSpPr>
              <p:spPr>
                <a:xfrm flipH="1">
                  <a:off x="160241" y="1558292"/>
                  <a:ext cx="677680" cy="569150"/>
                </a:xfrm>
                <a:prstGeom prst="line">
                  <a:avLst/>
                </a:prstGeom>
                <a:ln>
                  <a:solidFill>
                    <a:schemeClr val="tx1"/>
                  </a:solidFill>
                  <a:tailEnd type="triangle"/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  <mc:AlternateContent xmlns:mc="http://schemas.openxmlformats.org/markup-compatibility/2006" xmlns:a14="http://schemas.microsoft.com/office/drawing/2010/main">
              <mc:Choice Requires="a14">
                <p:sp>
                  <p:nvSpPr>
                    <p:cNvPr id="58" name="TextBox 57">
                      <a:extLst>
                        <a:ext uri="{FF2B5EF4-FFF2-40B4-BE49-F238E27FC236}">
                          <a16:creationId xmlns:a16="http://schemas.microsoft.com/office/drawing/2014/main" id="{D8322B9A-65AF-2351-7E52-E2739A0A4298}"/>
                        </a:ext>
                      </a:extLst>
                    </p:cNvPr>
                    <p:cNvSpPr txBox="1"/>
                    <p:nvPr/>
                  </p:nvSpPr>
                  <p:spPr>
                    <a:xfrm>
                      <a:off x="2099533" y="356722"/>
                      <a:ext cx="389744" cy="369332"/>
                    </a:xfrm>
                    <a:prstGeom prst="rect">
                      <a:avLst/>
                    </a:prstGeom>
                    <a:noFill/>
                  </p:spPr>
                  <p:txBody>
                    <a:bodyPr wrap="square" rtlCol="0">
                      <a:spAutoFit/>
                    </a:bodyPr>
                    <a:lstStyle/>
                    <a:p>
                      <a:pPr/>
                      <a14:m>
                        <m:oMathPara xmlns:m="http://schemas.openxmlformats.org/officeDocument/2006/math">
                          <m:oMathParaPr>
                            <m:jc m:val="centerGroup"/>
                          </m:oMathParaPr>
                          <m:oMath xmlns:m="http://schemas.openxmlformats.org/officeDocument/2006/math">
                            <m:acc>
                              <m:accPr>
                                <m:chr m:val="⃗"/>
                                <m:ctrlPr>
                                  <a:rPr lang="en-US" i="1" smtClean="0">
                                    <a:latin typeface="Cambria Math" panose="02040503050406030204" pitchFamily="18" charset="0"/>
                                  </a:rPr>
                                </m:ctrlPr>
                              </m:accPr>
                              <m:e>
                                <m:r>
                                  <a:rPr lang="en-US" b="0" i="1" smtClean="0">
                                    <a:latin typeface="Cambria Math" panose="02040503050406030204" pitchFamily="18" charset="0"/>
                                  </a:rPr>
                                  <m:t>𝑝</m:t>
                                </m:r>
                              </m:e>
                            </m:acc>
                            <m:r>
                              <a:rPr lang="en-US" i="1" baseline="-25000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𝛼</m:t>
                            </m:r>
                          </m:oMath>
                        </m:oMathPara>
                      </a14:m>
                      <a:endParaRPr lang="en-US" dirty="0"/>
                    </a:p>
                  </p:txBody>
                </p:sp>
              </mc:Choice>
              <mc:Fallback xmlns="">
                <p:sp>
                  <p:nvSpPr>
                    <p:cNvPr id="38" name="TextBox 37">
                      <a:extLst>
                        <a:ext uri="{FF2B5EF4-FFF2-40B4-BE49-F238E27FC236}">
                          <a16:creationId xmlns:a16="http://schemas.microsoft.com/office/drawing/2014/main" id="{C2EA2950-5741-AB4D-BAD3-944B2E09BECC}"/>
                        </a:ext>
                      </a:extLst>
                    </p:cNvPr>
                    <p:cNvSpPr txBox="1">
                      <a:spLocks noRot="1" noChangeAspect="1" noMove="1" noResize="1" noEditPoints="1" noAdjustHandles="1" noChangeArrowheads="1" noChangeShapeType="1" noTextEdit="1"/>
                    </p:cNvSpPr>
                    <p:nvPr/>
                  </p:nvSpPr>
                  <p:spPr>
                    <a:xfrm>
                      <a:off x="2099533" y="356722"/>
                      <a:ext cx="389744" cy="369332"/>
                    </a:xfrm>
                    <a:prstGeom prst="rect">
                      <a:avLst/>
                    </a:prstGeom>
                    <a:blipFill>
                      <a:blip r:embed="rId8"/>
                      <a:stretch>
                        <a:fillRect t="-13333" b="-6667"/>
                      </a:stretch>
                    </a:blipFill>
                  </p:spPr>
                  <p:txBody>
                    <a:bodyPr/>
                    <a:lstStyle/>
                    <a:p>
                      <a:r>
                        <a:rPr lang="en-US">
                          <a:noFill/>
                        </a:rPr>
                        <a:t> </a:t>
                      </a:r>
                    </a:p>
                  </p:txBody>
                </p:sp>
              </mc:Fallback>
            </mc:AlternateContent>
            <mc:AlternateContent xmlns:mc="http://schemas.openxmlformats.org/markup-compatibility/2006" xmlns:a14="http://schemas.microsoft.com/office/drawing/2010/main">
              <mc:Choice Requires="a14">
                <p:sp>
                  <p:nvSpPr>
                    <p:cNvPr id="59" name="TextBox 58">
                      <a:extLst>
                        <a:ext uri="{FF2B5EF4-FFF2-40B4-BE49-F238E27FC236}">
                          <a16:creationId xmlns:a16="http://schemas.microsoft.com/office/drawing/2014/main" id="{FD0E4AE1-8C29-F429-D711-AEB4BA90DB8A}"/>
                        </a:ext>
                      </a:extLst>
                    </p:cNvPr>
                    <p:cNvSpPr txBox="1"/>
                    <p:nvPr/>
                  </p:nvSpPr>
                  <p:spPr>
                    <a:xfrm>
                      <a:off x="372834" y="1792762"/>
                      <a:ext cx="389744" cy="369332"/>
                    </a:xfrm>
                    <a:prstGeom prst="rect">
                      <a:avLst/>
                    </a:prstGeom>
                    <a:noFill/>
                  </p:spPr>
                  <p:txBody>
                    <a:bodyPr wrap="square" rtlCol="0">
                      <a:spAutoFit/>
                    </a:bodyPr>
                    <a:lstStyle/>
                    <a:p>
                      <a:pPr/>
                      <a14:m>
                        <m:oMathPara xmlns:m="http://schemas.openxmlformats.org/officeDocument/2006/math">
                          <m:oMathParaPr>
                            <m:jc m:val="centerGroup"/>
                          </m:oMathParaPr>
                          <m:oMath xmlns:m="http://schemas.openxmlformats.org/officeDocument/2006/math">
                            <m:acc>
                              <m:accPr>
                                <m:chr m:val="⃗"/>
                                <m:ctrlPr>
                                  <a:rPr lang="en-US" i="1" smtClean="0">
                                    <a:latin typeface="Cambria Math" panose="02040503050406030204" pitchFamily="18" charset="0"/>
                                  </a:rPr>
                                </m:ctrlPr>
                              </m:accPr>
                              <m:e>
                                <m:r>
                                  <a:rPr lang="en-US" b="0" i="1" smtClean="0">
                                    <a:latin typeface="Cambria Math" panose="02040503050406030204" pitchFamily="18" charset="0"/>
                                  </a:rPr>
                                  <m:t>𝑝</m:t>
                                </m:r>
                              </m:e>
                            </m:acc>
                            <m:r>
                              <a:rPr lang="en-US" b="0" i="1" baseline="-25000" smtClean="0">
                                <a:latin typeface="Cambria Math" panose="02040503050406030204" pitchFamily="18" charset="0"/>
                              </a:rPr>
                              <m:t>𝑠𝑝h</m:t>
                            </m:r>
                          </m:oMath>
                        </m:oMathPara>
                      </a14:m>
                      <a:endParaRPr lang="en-US" baseline="-25000" dirty="0"/>
                    </a:p>
                  </p:txBody>
                </p:sp>
              </mc:Choice>
              <mc:Fallback xmlns="">
                <p:sp>
                  <p:nvSpPr>
                    <p:cNvPr id="39" name="TextBox 38">
                      <a:extLst>
                        <a:ext uri="{FF2B5EF4-FFF2-40B4-BE49-F238E27FC236}">
                          <a16:creationId xmlns:a16="http://schemas.microsoft.com/office/drawing/2014/main" id="{953D497B-69C8-CD49-9349-1361AAAD69E1}"/>
                        </a:ext>
                      </a:extLst>
                    </p:cNvPr>
                    <p:cNvSpPr txBox="1">
                      <a:spLocks noRot="1" noChangeAspect="1" noMove="1" noResize="1" noEditPoints="1" noAdjustHandles="1" noChangeArrowheads="1" noChangeShapeType="1" noTextEdit="1"/>
                    </p:cNvSpPr>
                    <p:nvPr/>
                  </p:nvSpPr>
                  <p:spPr>
                    <a:xfrm>
                      <a:off x="372834" y="1792762"/>
                      <a:ext cx="389744" cy="369332"/>
                    </a:xfrm>
                    <a:prstGeom prst="rect">
                      <a:avLst/>
                    </a:prstGeom>
                    <a:blipFill>
                      <a:blip r:embed="rId9"/>
                      <a:stretch>
                        <a:fillRect t="-13333" r="-34375" b="-10000"/>
                      </a:stretch>
                    </a:blipFill>
                  </p:spPr>
                  <p:txBody>
                    <a:bodyPr/>
                    <a:lstStyle/>
                    <a:p>
                      <a:r>
                        <a:rPr lang="en-US">
                          <a:noFill/>
                        </a:rPr>
                        <a:t> </a:t>
                      </a:r>
                    </a:p>
                  </p:txBody>
                </p:sp>
              </mc:Fallback>
            </mc:AlternateContent>
          </p:grp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29" name="TextBox 28">
                    <a:extLst>
                      <a:ext uri="{FF2B5EF4-FFF2-40B4-BE49-F238E27FC236}">
                        <a16:creationId xmlns:a16="http://schemas.microsoft.com/office/drawing/2014/main" id="{1F434EED-FA38-0934-3EDB-D170ABBE9BAE}"/>
                      </a:ext>
                    </a:extLst>
                  </p:cNvPr>
                  <p:cNvSpPr txBox="1"/>
                  <p:nvPr/>
                </p:nvSpPr>
                <p:spPr>
                  <a:xfrm>
                    <a:off x="829181" y="2604808"/>
                    <a:ext cx="1990531" cy="400110"/>
                  </a:xfrm>
                  <a:prstGeom prst="rect">
                    <a:avLst/>
                  </a:prstGeom>
                  <a:noFill/>
                </p:spPr>
                <p:txBody>
                  <a:bodyPr wrap="square" rtlCol="0">
                    <a:spAutoFit/>
                  </a:bodyPr>
                  <a:lstStyle/>
                  <a:p>
                    <a:pPr algn="ctr"/>
                    <a14:m>
                      <m:oMath xmlns:m="http://schemas.openxmlformats.org/officeDocument/2006/math">
                        <m:r>
                          <a:rPr lang="en-US" sz="2000" i="1" smtClean="0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𝛼</m:t>
                        </m:r>
                      </m:oMath>
                    </a14:m>
                    <a:r>
                      <a:rPr lang="en-US" sz="2000" dirty="0">
                        <a:solidFill>
                          <a:schemeClr val="accent1"/>
                        </a:solidFill>
                      </a:rPr>
                      <a:t> </a:t>
                    </a:r>
                    <a:r>
                      <a:rPr lang="en-US" sz="2000" b="1" dirty="0">
                        <a:solidFill>
                          <a:schemeClr val="accent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rPr>
                      <a:t>decay</a:t>
                    </a:r>
                    <a:endParaRPr lang="en-US" sz="2000" b="1" i="1" baseline="30000" dirty="0">
                      <a:solidFill>
                        <a:schemeClr val="accent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endParaRPr>
                  </a:p>
                </p:txBody>
              </p:sp>
            </mc:Choice>
            <mc:Fallback xmlns="">
              <p:sp>
                <p:nvSpPr>
                  <p:cNvPr id="118" name="TextBox 117">
                    <a:extLst>
                      <a:ext uri="{FF2B5EF4-FFF2-40B4-BE49-F238E27FC236}">
                        <a16:creationId xmlns:a16="http://schemas.microsoft.com/office/drawing/2014/main" id="{AFE89620-F413-0A89-C017-5F137E7364F2}"/>
                      </a:ext>
                    </a:extLst>
                  </p:cNvPr>
                  <p:cNvSpPr txBox="1"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829181" y="2604808"/>
                    <a:ext cx="1990531" cy="400110"/>
                  </a:xfrm>
                  <a:prstGeom prst="rect">
                    <a:avLst/>
                  </a:prstGeom>
                  <a:blipFill>
                    <a:blip r:embed="rId10"/>
                    <a:stretch>
                      <a:fillRect t="-9375" b="-28125"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9" name="TextBox 18">
                  <a:extLst>
                    <a:ext uri="{FF2B5EF4-FFF2-40B4-BE49-F238E27FC236}">
                      <a16:creationId xmlns:a16="http://schemas.microsoft.com/office/drawing/2014/main" id="{424BDF0E-E1D4-9828-30D0-DDDE4FB50ACF}"/>
                    </a:ext>
                  </a:extLst>
                </p:cNvPr>
                <p:cNvSpPr txBox="1"/>
                <p:nvPr/>
              </p:nvSpPr>
              <p:spPr>
                <a:xfrm>
                  <a:off x="1028723" y="5019098"/>
                  <a:ext cx="2159373" cy="523220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algn="r"/>
                  <a:r>
                    <a:rPr lang="en-US" sz="1400" dirty="0">
                      <a:solidFill>
                        <a:schemeClr val="accent1"/>
                      </a:solidFill>
                    </a:rPr>
                    <a:t>10 </a:t>
                  </a:r>
                  <a14:m>
                    <m:oMath xmlns:m="http://schemas.openxmlformats.org/officeDocument/2006/math">
                      <m:r>
                        <a:rPr lang="en-US" sz="1400" i="1">
                          <a:solidFill>
                            <a:schemeClr val="accent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𝜇</m:t>
                      </m:r>
                    </m:oMath>
                  </a14:m>
                  <a:r>
                    <a:rPr lang="en-US" sz="1400" dirty="0">
                      <a:solidFill>
                        <a:schemeClr val="accent1"/>
                      </a:solidFill>
                    </a:rPr>
                    <a:t>m sphere</a:t>
                  </a:r>
                </a:p>
                <a:p>
                  <a:pPr algn="r"/>
                  <a14:m>
                    <m:oMath xmlns:m="http://schemas.openxmlformats.org/officeDocument/2006/math">
                      <m:r>
                        <a:rPr lang="en-US" sz="1400" i="1" smtClean="0">
                          <a:solidFill>
                            <a:schemeClr val="accent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𝜎</m:t>
                      </m:r>
                      <m:r>
                        <a:rPr lang="en-US" sz="1400" b="0" i="1" smtClean="0">
                          <a:solidFill>
                            <a:schemeClr val="accent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</m:t>
                      </m:r>
                    </m:oMath>
                  </a14:m>
                  <a:r>
                    <a:rPr lang="en-US" sz="1400" dirty="0">
                      <a:solidFill>
                        <a:schemeClr val="accent1"/>
                      </a:solidFill>
                    </a:rPr>
                    <a:t>10 MeV/c = 5x10</a:t>
                  </a:r>
                  <a:r>
                    <a:rPr lang="en-US" sz="1400" baseline="30000" dirty="0">
                      <a:solidFill>
                        <a:schemeClr val="accent1"/>
                      </a:solidFill>
                    </a:rPr>
                    <a:t>-21</a:t>
                  </a:r>
                  <a:r>
                    <a:rPr lang="en-US" sz="1400" dirty="0">
                      <a:solidFill>
                        <a:schemeClr val="accent1"/>
                      </a:solidFill>
                    </a:rPr>
                    <a:t>Ns</a:t>
                  </a:r>
                </a:p>
              </p:txBody>
            </p:sp>
          </mc:Choice>
          <mc:Fallback xmlns="">
            <p:sp>
              <p:nvSpPr>
                <p:cNvPr id="19" name="TextBox 18">
                  <a:extLst>
                    <a:ext uri="{FF2B5EF4-FFF2-40B4-BE49-F238E27FC236}">
                      <a16:creationId xmlns:a16="http://schemas.microsoft.com/office/drawing/2014/main" id="{424BDF0E-E1D4-9828-30D0-DDDE4FB50ACF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028723" y="5019098"/>
                  <a:ext cx="2159373" cy="523220"/>
                </a:xfrm>
                <a:prstGeom prst="rect">
                  <a:avLst/>
                </a:prstGeom>
                <a:blipFill>
                  <a:blip r:embed="rId22"/>
                  <a:stretch>
                    <a:fillRect t="-2381" r="-585" b="-11905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0" name="TextBox 19">
                  <a:extLst>
                    <a:ext uri="{FF2B5EF4-FFF2-40B4-BE49-F238E27FC236}">
                      <a16:creationId xmlns:a16="http://schemas.microsoft.com/office/drawing/2014/main" id="{36420994-9EBA-6FC1-7308-C80572099996}"/>
                    </a:ext>
                  </a:extLst>
                </p:cNvPr>
                <p:cNvSpPr txBox="1"/>
                <p:nvPr/>
              </p:nvSpPr>
              <p:spPr>
                <a:xfrm>
                  <a:off x="3653481" y="5021013"/>
                  <a:ext cx="2180802" cy="523220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r>
                    <a:rPr lang="en-US" sz="1400" dirty="0">
                      <a:solidFill>
                        <a:srgbClr val="C00000"/>
                      </a:solidFill>
                    </a:rPr>
                    <a:t>100 nm sphere</a:t>
                  </a:r>
                </a:p>
                <a:p>
                  <a14:m>
                    <m:oMath xmlns:m="http://schemas.openxmlformats.org/officeDocument/2006/math">
                      <m:r>
                        <a:rPr lang="en-US" sz="1400" i="1" smtClean="0">
                          <a:solidFill>
                            <a:srgbClr val="C00000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𝜎</m:t>
                      </m:r>
                      <m:r>
                        <a:rPr lang="en-US" sz="1400" b="0" i="1" smtClean="0">
                          <a:solidFill>
                            <a:srgbClr val="C00000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 </m:t>
                      </m:r>
                    </m:oMath>
                  </a14:m>
                  <a:r>
                    <a:rPr lang="en-US" sz="1400" dirty="0">
                      <a:solidFill>
                        <a:srgbClr val="C00000"/>
                      </a:solidFill>
                    </a:rPr>
                    <a:t>10 keV/c = 5x10</a:t>
                  </a:r>
                  <a:r>
                    <a:rPr lang="en-US" sz="1400" baseline="30000" dirty="0">
                      <a:solidFill>
                        <a:srgbClr val="C00000"/>
                      </a:solidFill>
                    </a:rPr>
                    <a:t>-24</a:t>
                  </a:r>
                  <a:r>
                    <a:rPr lang="en-US" sz="1400" dirty="0">
                      <a:solidFill>
                        <a:srgbClr val="C00000"/>
                      </a:solidFill>
                    </a:rPr>
                    <a:t> Ns</a:t>
                  </a:r>
                </a:p>
              </p:txBody>
            </p:sp>
          </mc:Choice>
          <mc:Fallback xmlns="">
            <p:sp>
              <p:nvSpPr>
                <p:cNvPr id="20" name="TextBox 19">
                  <a:extLst>
                    <a:ext uri="{FF2B5EF4-FFF2-40B4-BE49-F238E27FC236}">
                      <a16:creationId xmlns:a16="http://schemas.microsoft.com/office/drawing/2014/main" id="{36420994-9EBA-6FC1-7308-C80572099996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3653481" y="5021013"/>
                  <a:ext cx="2180802" cy="523220"/>
                </a:xfrm>
                <a:prstGeom prst="rect">
                  <a:avLst/>
                </a:prstGeom>
                <a:blipFill>
                  <a:blip r:embed="rId23"/>
                  <a:stretch>
                    <a:fillRect l="-578" t="-2381" b="-11905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pic>
        <p:nvPicPr>
          <p:cNvPr id="5" name="Google Shape;199;p23">
            <a:extLst>
              <a:ext uri="{FF2B5EF4-FFF2-40B4-BE49-F238E27FC236}">
                <a16:creationId xmlns:a16="http://schemas.microsoft.com/office/drawing/2014/main" id="{7ED9E009-8099-5429-97BD-736C3374B6BF}"/>
              </a:ext>
            </a:extLst>
          </p:cNvPr>
          <p:cNvPicPr preferRelativeResize="0">
            <a:picLocks noChangeAspect="1"/>
          </p:cNvPicPr>
          <p:nvPr/>
        </p:nvPicPr>
        <p:blipFill>
          <a:blip r:embed="rId24">
            <a:alphaModFix/>
          </a:blip>
          <a:stretch>
            <a:fillRect/>
          </a:stretch>
        </p:blipFill>
        <p:spPr>
          <a:xfrm>
            <a:off x="7684067" y="2599579"/>
            <a:ext cx="3560900" cy="3383280"/>
          </a:xfrm>
          <a:prstGeom prst="rect">
            <a:avLst/>
          </a:prstGeom>
          <a:noFill/>
          <a:ln>
            <a:noFill/>
          </a:ln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EBE5DFAC-C68D-AC1D-31BB-3137D0474F7E}"/>
              </a:ext>
            </a:extLst>
          </p:cNvPr>
          <p:cNvSpPr txBox="1"/>
          <p:nvPr/>
        </p:nvSpPr>
        <p:spPr>
          <a:xfrm>
            <a:off x="6634367" y="2211166"/>
            <a:ext cx="5557633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US" b="1" i="0" dirty="0">
                <a:solidFill>
                  <a:srgbClr val="222222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Particle trajectory (quantum harmonic oscillator):</a:t>
            </a:r>
            <a:endParaRPr lang="en-US" b="1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B9521C96-6447-693B-076F-CFD3CDFAE495}"/>
              </a:ext>
            </a:extLst>
          </p:cNvPr>
          <p:cNvGrpSpPr/>
          <p:nvPr/>
        </p:nvGrpSpPr>
        <p:grpSpPr>
          <a:xfrm>
            <a:off x="7562373" y="5845171"/>
            <a:ext cx="6528464" cy="725482"/>
            <a:chOff x="-85118" y="6193972"/>
            <a:chExt cx="6528464" cy="725482"/>
          </a:xfrm>
        </p:grpSpPr>
        <p:grpSp>
          <p:nvGrpSpPr>
            <p:cNvPr id="10" name="Group 9">
              <a:extLst>
                <a:ext uri="{FF2B5EF4-FFF2-40B4-BE49-F238E27FC236}">
                  <a16:creationId xmlns:a16="http://schemas.microsoft.com/office/drawing/2014/main" id="{F131E412-6BF7-384C-0804-1334338264C0}"/>
                </a:ext>
              </a:extLst>
            </p:cNvPr>
            <p:cNvGrpSpPr/>
            <p:nvPr/>
          </p:nvGrpSpPr>
          <p:grpSpPr>
            <a:xfrm>
              <a:off x="-19310" y="6438708"/>
              <a:ext cx="6462656" cy="480746"/>
              <a:chOff x="-19310" y="6362506"/>
              <a:chExt cx="6462656" cy="480746"/>
            </a:xfrm>
          </p:grpSpPr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3F0E3341-8325-92DC-D092-A7C3AE67D251}"/>
                  </a:ext>
                </a:extLst>
              </p:cNvPr>
              <p:cNvSpPr txBox="1"/>
              <p:nvPr/>
            </p:nvSpPr>
            <p:spPr>
              <a:xfrm>
                <a:off x="-9072" y="6362506"/>
                <a:ext cx="6452418" cy="276999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r>
                  <a:rPr lang="en-US" sz="1200" i="1" dirty="0">
                    <a:latin typeface="Helvetica" pitchFamily="2" charset="0"/>
                  </a:rPr>
                  <a:t>Magrini et al., Nature 595, 373 (2021)</a:t>
                </a:r>
              </a:p>
            </p:txBody>
          </p:sp>
          <p:sp>
            <p:nvSpPr>
              <p:cNvPr id="15" name="TextBox 14">
                <a:extLst>
                  <a:ext uri="{FF2B5EF4-FFF2-40B4-BE49-F238E27FC236}">
                    <a16:creationId xmlns:a16="http://schemas.microsoft.com/office/drawing/2014/main" id="{FA4E2739-9455-BB21-EDE4-BB3D20520DA5}"/>
                  </a:ext>
                </a:extLst>
              </p:cNvPr>
              <p:cNvSpPr txBox="1"/>
              <p:nvPr/>
            </p:nvSpPr>
            <p:spPr>
              <a:xfrm>
                <a:off x="-19310" y="6566253"/>
                <a:ext cx="6452418" cy="276999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r>
                  <a:rPr lang="en-US" sz="1200" i="1" dirty="0" err="1">
                    <a:latin typeface="Helvetica" pitchFamily="2" charset="0"/>
                  </a:rPr>
                  <a:t>Tebbenjohanns</a:t>
                </a:r>
                <a:r>
                  <a:rPr lang="en-US" sz="1200" i="1" dirty="0">
                    <a:latin typeface="Helvetica" pitchFamily="2" charset="0"/>
                  </a:rPr>
                  <a:t> et al., Nature 595, 378 (2021)</a:t>
                </a:r>
              </a:p>
            </p:txBody>
          </p:sp>
        </p:grpSp>
        <p:sp>
          <p:nvSpPr>
            <p:cNvPr id="12" name="TextBox 11">
              <a:extLst>
                <a:ext uri="{FF2B5EF4-FFF2-40B4-BE49-F238E27FC236}">
                  <a16:creationId xmlns:a16="http://schemas.microsoft.com/office/drawing/2014/main" id="{A1C2EA21-48D6-1438-8648-2A2A215331D6}"/>
                </a:ext>
              </a:extLst>
            </p:cNvPr>
            <p:cNvSpPr txBox="1"/>
            <p:nvPr/>
          </p:nvSpPr>
          <p:spPr>
            <a:xfrm>
              <a:off x="-85118" y="6193972"/>
              <a:ext cx="1141031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400" dirty="0">
                  <a:latin typeface="Arial" panose="020B0604020202020204" pitchFamily="34" charset="0"/>
                  <a:cs typeface="Arial" panose="020B0604020202020204" pitchFamily="34" charset="0"/>
                </a:rPr>
                <a:t>See, e.g.:</a:t>
              </a:r>
            </a:p>
          </p:txBody>
        </p:sp>
      </p:grpSp>
      <p:sp>
        <p:nvSpPr>
          <p:cNvPr id="21" name="TextBox 20">
            <a:extLst>
              <a:ext uri="{FF2B5EF4-FFF2-40B4-BE49-F238E27FC236}">
                <a16:creationId xmlns:a16="http://schemas.microsoft.com/office/drawing/2014/main" id="{B4DCC9BC-EF97-E5DF-0824-CDDB7E245C74}"/>
              </a:ext>
            </a:extLst>
          </p:cNvPr>
          <p:cNvSpPr txBox="1"/>
          <p:nvPr/>
        </p:nvSpPr>
        <p:spPr>
          <a:xfrm>
            <a:off x="1043359" y="2599579"/>
            <a:ext cx="4886196" cy="3231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500" b="1" dirty="0">
                <a:latin typeface="Arial" panose="020B0604020202020204" pitchFamily="34" charset="0"/>
                <a:cs typeface="Arial" panose="020B0604020202020204" pitchFamily="34" charset="0"/>
              </a:rPr>
              <a:t>Example force measurements for nuclear decay: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F939F0F0-98B3-6624-D059-B403B778AEB0}"/>
              </a:ext>
            </a:extLst>
          </p:cNvPr>
          <p:cNvSpPr txBox="1"/>
          <p:nvPr/>
        </p:nvSpPr>
        <p:spPr>
          <a:xfrm>
            <a:off x="419098" y="946453"/>
            <a:ext cx="11196795" cy="1426304"/>
          </a:xfrm>
          <a:prstGeom prst="rect">
            <a:avLst/>
          </a:prstGeom>
          <a:noFill/>
        </p:spPr>
        <p:txBody>
          <a:bodyPr wrap="square" lIns="101870" tIns="50935" rIns="101870" bIns="50935" rtlCol="0">
            <a:spAutoFit/>
          </a:bodyPr>
          <a:lstStyle/>
          <a:p>
            <a:pPr marL="318346" indent="-318346">
              <a:spcBef>
                <a:spcPts val="1200"/>
              </a:spcBef>
              <a:buFont typeface="Arial"/>
              <a:buChar char="•"/>
            </a:pPr>
            <a:r>
              <a:rPr lang="en-US" sz="2000" dirty="0">
                <a:latin typeface="Helvetica"/>
                <a:cs typeface="Helvetica"/>
              </a:rPr>
              <a:t>Levitated sensors are now reaching sufficient sensitivity to detect the miniscule forces imparted by single sub-atomic particles</a:t>
            </a:r>
          </a:p>
          <a:p>
            <a:pPr marL="775546" lvl="1" indent="-318346">
              <a:spcBef>
                <a:spcPts val="1200"/>
              </a:spcBef>
              <a:buFont typeface="Arial"/>
              <a:buChar char="•"/>
            </a:pPr>
            <a:r>
              <a:rPr lang="en-US" dirty="0">
                <a:latin typeface="Helvetica"/>
                <a:cs typeface="Helvetica"/>
              </a:rPr>
              <a:t>For weak decays, allows the momentum of each neutrino to be reconstructed on an event-by-event basis</a:t>
            </a: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CBCA3E97-8376-94D6-D8D9-188307F9692A}"/>
              </a:ext>
            </a:extLst>
          </p:cNvPr>
          <p:cNvSpPr txBox="1"/>
          <p:nvPr/>
        </p:nvSpPr>
        <p:spPr>
          <a:xfrm>
            <a:off x="374596" y="6036805"/>
            <a:ext cx="6401285" cy="49244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300" i="1" dirty="0">
                <a:latin typeface="Helvetica" pitchFamily="2" charset="0"/>
              </a:rPr>
              <a:t>D. Carney, K. Leach, and DCM, “Searches for massive neutrinos with mechanical quantum sensors,” PRX Quantum 4, 010315 (2023) arXiv:2207.05883</a:t>
            </a: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5A391384-EE6A-4F35-C935-31A944C921B0}"/>
              </a:ext>
            </a:extLst>
          </p:cNvPr>
          <p:cNvSpPr txBox="1"/>
          <p:nvPr/>
        </p:nvSpPr>
        <p:spPr>
          <a:xfrm>
            <a:off x="374596" y="5419104"/>
            <a:ext cx="6166638" cy="49244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>
              <a:spcBef>
                <a:spcPts val="600"/>
              </a:spcBef>
            </a:pPr>
            <a:r>
              <a:rPr lang="en-US" sz="1300" i="1" dirty="0">
                <a:latin typeface="Helvetica" pitchFamily="2" charset="0"/>
              </a:rPr>
              <a:t>J. Wang et al., “Mechanical detection of nuclear decays,” Phys. Rev. Lett. 133, 023602 (2024), arXiv:2402.13257</a:t>
            </a:r>
          </a:p>
        </p:txBody>
      </p:sp>
    </p:spTree>
    <p:extLst>
      <p:ext uri="{BB962C8B-B14F-4D97-AF65-F5344CB8AC3E}">
        <p14:creationId xmlns:p14="http://schemas.microsoft.com/office/powerpoint/2010/main" val="3236485405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E6152A6-D956-CFA1-95F9-9E0984046A0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lide Number Placeholder 6">
            <a:extLst>
              <a:ext uri="{FF2B5EF4-FFF2-40B4-BE49-F238E27FC236}">
                <a16:creationId xmlns:a16="http://schemas.microsoft.com/office/drawing/2014/main" id="{423C506D-6C18-0154-FA5E-97E4FBFFC2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845040" y="6515429"/>
            <a:ext cx="2346960" cy="413808"/>
          </a:xfrm>
        </p:spPr>
        <p:txBody>
          <a:bodyPr/>
          <a:lstStyle/>
          <a:p>
            <a:fld id="{321454C5-E992-0B4A-8BCD-5A61630EA55B}" type="slidenum">
              <a:rPr lang="en-US" smtClean="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pPr/>
              <a:t>4</a:t>
            </a:fld>
            <a:endParaRPr lang="en-US" dirty="0">
              <a:solidFill>
                <a:schemeClr val="bg1">
                  <a:lumMod val="50000"/>
                </a:schemeClr>
              </a:solidFill>
              <a:latin typeface="Helvetica"/>
              <a:cs typeface="Helvetica"/>
            </a:endParaRPr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EBC7CC46-F48A-0B54-F33E-7FE147584E41}"/>
              </a:ext>
            </a:extLst>
          </p:cNvPr>
          <p:cNvSpPr txBox="1">
            <a:spLocks/>
          </p:cNvSpPr>
          <p:nvPr/>
        </p:nvSpPr>
        <p:spPr>
          <a:xfrm>
            <a:off x="419100" y="248716"/>
            <a:ext cx="11196795" cy="636587"/>
          </a:xfrm>
          <a:prstGeom prst="rect">
            <a:avLst/>
          </a:prstGeom>
        </p:spPr>
        <p:txBody>
          <a:bodyPr vert="horz" lIns="101870" tIns="50935" rIns="101870" bIns="50935" rtlCol="0" anchor="ctr">
            <a:normAutofit fontScale="90000" lnSpcReduction="20000"/>
          </a:bodyPr>
          <a:lstStyle>
            <a:lvl1pPr algn="ctr" defTabSz="509352" rtl="0" eaLnBrk="1" latinLnBrk="0" hangingPunct="1">
              <a:spcBef>
                <a:spcPct val="0"/>
              </a:spcBef>
              <a:buNone/>
              <a:defRPr sz="49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en-US" sz="4400" dirty="0">
                <a:solidFill>
                  <a:srgbClr val="984807"/>
                </a:solidFill>
                <a:latin typeface="Helvetica"/>
                <a:ea typeface="ＭＳ Ｐゴシック" charset="0"/>
                <a:cs typeface="Helvetica"/>
              </a:rPr>
              <a:t>Nuclear decays in mechanical sensors</a:t>
            </a:r>
          </a:p>
        </p:txBody>
      </p:sp>
      <p:sp>
        <p:nvSpPr>
          <p:cNvPr id="30" name="Footer Placeholder 7">
            <a:extLst>
              <a:ext uri="{FF2B5EF4-FFF2-40B4-BE49-F238E27FC236}">
                <a16:creationId xmlns:a16="http://schemas.microsoft.com/office/drawing/2014/main" id="{55A181DE-E272-9BCF-6BC7-38351B944C8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 bwMode="auto">
          <a:xfrm>
            <a:off x="3837859" y="6515164"/>
            <a:ext cx="4359275" cy="414338"/>
          </a:xfr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r>
              <a:rPr lang="ro-RO" sz="130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t>BeEST collab mtg - May 15, 2025</a:t>
            </a:r>
            <a:endParaRPr lang="en-US" sz="1300" dirty="0">
              <a:solidFill>
                <a:schemeClr val="bg1">
                  <a:lumMod val="50000"/>
                </a:schemeClr>
              </a:solidFill>
              <a:latin typeface="Helvetica"/>
              <a:cs typeface="Helvetica"/>
            </a:endParaRPr>
          </a:p>
        </p:txBody>
      </p:sp>
      <p:sp>
        <p:nvSpPr>
          <p:cNvPr id="31" name="Footer Placeholder 7">
            <a:extLst>
              <a:ext uri="{FF2B5EF4-FFF2-40B4-BE49-F238E27FC236}">
                <a16:creationId xmlns:a16="http://schemas.microsoft.com/office/drawing/2014/main" id="{CDA9B212-7AC3-CC7B-7419-CB82BCC5AAB7}"/>
              </a:ext>
            </a:extLst>
          </p:cNvPr>
          <p:cNvSpPr txBox="1">
            <a:spLocks/>
          </p:cNvSpPr>
          <p:nvPr/>
        </p:nvSpPr>
        <p:spPr bwMode="auto">
          <a:xfrm>
            <a:off x="0" y="6515164"/>
            <a:ext cx="3184525" cy="414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01882" tIns="50941" rIns="101882" bIns="50941" anchor="ctr"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r>
              <a:rPr lang="en-US" sz="1300" dirty="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t>D. Moore, Yale</a:t>
            </a:r>
          </a:p>
        </p:txBody>
      </p:sp>
      <p:cxnSp>
        <p:nvCxnSpPr>
          <p:cNvPr id="24" name="Straight Connector 23">
            <a:extLst>
              <a:ext uri="{FF2B5EF4-FFF2-40B4-BE49-F238E27FC236}">
                <a16:creationId xmlns:a16="http://schemas.microsoft.com/office/drawing/2014/main" id="{05741A1F-4251-474D-21DC-8D9087AA8F07}"/>
              </a:ext>
            </a:extLst>
          </p:cNvPr>
          <p:cNvCxnSpPr>
            <a:cxnSpLocks/>
          </p:cNvCxnSpPr>
          <p:nvPr/>
        </p:nvCxnSpPr>
        <p:spPr>
          <a:xfrm>
            <a:off x="419100" y="846155"/>
            <a:ext cx="11196795" cy="0"/>
          </a:xfrm>
          <a:prstGeom prst="line">
            <a:avLst/>
          </a:prstGeom>
          <a:ln w="12700">
            <a:solidFill>
              <a:schemeClr val="tx1">
                <a:lumMod val="95000"/>
                <a:lumOff val="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grpSp>
        <p:nvGrpSpPr>
          <p:cNvPr id="9" name="Group 8">
            <a:extLst>
              <a:ext uri="{FF2B5EF4-FFF2-40B4-BE49-F238E27FC236}">
                <a16:creationId xmlns:a16="http://schemas.microsoft.com/office/drawing/2014/main" id="{C4204181-392D-C26C-8DF7-540064B63B82}"/>
              </a:ext>
            </a:extLst>
          </p:cNvPr>
          <p:cNvGrpSpPr/>
          <p:nvPr/>
        </p:nvGrpSpPr>
        <p:grpSpPr>
          <a:xfrm>
            <a:off x="7562373" y="5845171"/>
            <a:ext cx="6528464" cy="725482"/>
            <a:chOff x="-85118" y="6193972"/>
            <a:chExt cx="6528464" cy="725482"/>
          </a:xfrm>
        </p:grpSpPr>
        <p:grpSp>
          <p:nvGrpSpPr>
            <p:cNvPr id="10" name="Group 9">
              <a:extLst>
                <a:ext uri="{FF2B5EF4-FFF2-40B4-BE49-F238E27FC236}">
                  <a16:creationId xmlns:a16="http://schemas.microsoft.com/office/drawing/2014/main" id="{3097F2FE-AB2B-1636-3D47-5A0728EB6243}"/>
                </a:ext>
              </a:extLst>
            </p:cNvPr>
            <p:cNvGrpSpPr/>
            <p:nvPr/>
          </p:nvGrpSpPr>
          <p:grpSpPr>
            <a:xfrm>
              <a:off x="-19310" y="6438708"/>
              <a:ext cx="6462656" cy="480746"/>
              <a:chOff x="-19310" y="6362506"/>
              <a:chExt cx="6462656" cy="480746"/>
            </a:xfrm>
          </p:grpSpPr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BC822A1A-7FB8-BC83-3DBA-2E0B463398DD}"/>
                  </a:ext>
                </a:extLst>
              </p:cNvPr>
              <p:cNvSpPr txBox="1"/>
              <p:nvPr/>
            </p:nvSpPr>
            <p:spPr>
              <a:xfrm>
                <a:off x="-9072" y="6362506"/>
                <a:ext cx="6452418" cy="276999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r>
                  <a:rPr lang="en-US" sz="1200" i="1" dirty="0">
                    <a:latin typeface="Helvetica" pitchFamily="2" charset="0"/>
                  </a:rPr>
                  <a:t>Magrini et al., Nature 595, 373 (2021)</a:t>
                </a:r>
              </a:p>
            </p:txBody>
          </p:sp>
          <p:sp>
            <p:nvSpPr>
              <p:cNvPr id="15" name="TextBox 14">
                <a:extLst>
                  <a:ext uri="{FF2B5EF4-FFF2-40B4-BE49-F238E27FC236}">
                    <a16:creationId xmlns:a16="http://schemas.microsoft.com/office/drawing/2014/main" id="{C3D4D1BC-B007-B9EE-4264-EFE67E310284}"/>
                  </a:ext>
                </a:extLst>
              </p:cNvPr>
              <p:cNvSpPr txBox="1"/>
              <p:nvPr/>
            </p:nvSpPr>
            <p:spPr>
              <a:xfrm>
                <a:off x="-19310" y="6566253"/>
                <a:ext cx="6452418" cy="276999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r>
                  <a:rPr lang="en-US" sz="1200" i="1" dirty="0" err="1">
                    <a:latin typeface="Helvetica" pitchFamily="2" charset="0"/>
                  </a:rPr>
                  <a:t>Tebbenjohanns</a:t>
                </a:r>
                <a:r>
                  <a:rPr lang="en-US" sz="1200" i="1" dirty="0">
                    <a:latin typeface="Helvetica" pitchFamily="2" charset="0"/>
                  </a:rPr>
                  <a:t> et al., Nature 595, 378 (2021)</a:t>
                </a:r>
              </a:p>
            </p:txBody>
          </p:sp>
        </p:grpSp>
        <p:sp>
          <p:nvSpPr>
            <p:cNvPr id="12" name="TextBox 11">
              <a:extLst>
                <a:ext uri="{FF2B5EF4-FFF2-40B4-BE49-F238E27FC236}">
                  <a16:creationId xmlns:a16="http://schemas.microsoft.com/office/drawing/2014/main" id="{09005DAE-4426-EAC1-7A1B-77D143212BD4}"/>
                </a:ext>
              </a:extLst>
            </p:cNvPr>
            <p:cNvSpPr txBox="1"/>
            <p:nvPr/>
          </p:nvSpPr>
          <p:spPr>
            <a:xfrm>
              <a:off x="-85118" y="6193972"/>
              <a:ext cx="1141031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400" dirty="0">
                  <a:latin typeface="Arial" panose="020B0604020202020204" pitchFamily="34" charset="0"/>
                  <a:cs typeface="Arial" panose="020B0604020202020204" pitchFamily="34" charset="0"/>
                </a:rPr>
                <a:t>See, e.g.:</a:t>
              </a:r>
            </a:p>
          </p:txBody>
        </p:sp>
      </p:grpSp>
      <p:pic>
        <p:nvPicPr>
          <p:cNvPr id="2" name="Google Shape;219;p24">
            <a:extLst>
              <a:ext uri="{FF2B5EF4-FFF2-40B4-BE49-F238E27FC236}">
                <a16:creationId xmlns:a16="http://schemas.microsoft.com/office/drawing/2014/main" id="{17E4B5FC-0925-12BF-5BD0-17E55C531106}"/>
              </a:ext>
            </a:extLst>
          </p:cNvPr>
          <p:cNvPicPr preferRelativeResize="0">
            <a:picLocks noChangeAspect="1"/>
          </p:cNvPicPr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7680960" y="2596896"/>
            <a:ext cx="3620110" cy="3383280"/>
          </a:xfrm>
          <a:prstGeom prst="rect">
            <a:avLst/>
          </a:prstGeom>
          <a:noFill/>
          <a:ln>
            <a:noFill/>
          </a:ln>
        </p:spPr>
      </p:pic>
      <p:grpSp>
        <p:nvGrpSpPr>
          <p:cNvPr id="17" name="Group 16">
            <a:extLst>
              <a:ext uri="{FF2B5EF4-FFF2-40B4-BE49-F238E27FC236}">
                <a16:creationId xmlns:a16="http://schemas.microsoft.com/office/drawing/2014/main" id="{7888D375-7B7D-61BA-63FC-C89CC71D2765}"/>
              </a:ext>
            </a:extLst>
          </p:cNvPr>
          <p:cNvGrpSpPr/>
          <p:nvPr/>
        </p:nvGrpSpPr>
        <p:grpSpPr>
          <a:xfrm>
            <a:off x="419098" y="2924595"/>
            <a:ext cx="6375715" cy="2243801"/>
            <a:chOff x="131617" y="3300432"/>
            <a:chExt cx="6375715" cy="2243801"/>
          </a:xfrm>
        </p:grpSpPr>
        <p:grpSp>
          <p:nvGrpSpPr>
            <p:cNvPr id="21" name="Group 20">
              <a:extLst>
                <a:ext uri="{FF2B5EF4-FFF2-40B4-BE49-F238E27FC236}">
                  <a16:creationId xmlns:a16="http://schemas.microsoft.com/office/drawing/2014/main" id="{2F29EC9D-E99D-F262-4865-487F78D33FF4}"/>
                </a:ext>
              </a:extLst>
            </p:cNvPr>
            <p:cNvGrpSpPr>
              <a:grpSpLocks noChangeAspect="1"/>
            </p:cNvGrpSpPr>
            <p:nvPr/>
          </p:nvGrpSpPr>
          <p:grpSpPr>
            <a:xfrm>
              <a:off x="3464337" y="3331254"/>
              <a:ext cx="3042995" cy="2162306"/>
              <a:chOff x="8668796" y="3765336"/>
              <a:chExt cx="3890955" cy="2764853"/>
            </a:xfrm>
          </p:grpSpPr>
          <p:grpSp>
            <p:nvGrpSpPr>
              <p:cNvPr id="46" name="Group 45">
                <a:extLst>
                  <a:ext uri="{FF2B5EF4-FFF2-40B4-BE49-F238E27FC236}">
                    <a16:creationId xmlns:a16="http://schemas.microsoft.com/office/drawing/2014/main" id="{72463965-11CB-0E4D-027B-0EB68553ECB0}"/>
                  </a:ext>
                </a:extLst>
              </p:cNvPr>
              <p:cNvGrpSpPr/>
              <p:nvPr/>
            </p:nvGrpSpPr>
            <p:grpSpPr>
              <a:xfrm>
                <a:off x="9143168" y="3816384"/>
                <a:ext cx="3416583" cy="2167163"/>
                <a:chOff x="9052733" y="2779106"/>
                <a:chExt cx="3416583" cy="2167163"/>
              </a:xfrm>
            </p:grpSpPr>
            <p:grpSp>
              <p:nvGrpSpPr>
                <p:cNvPr id="50" name="Group 49">
                  <a:extLst>
                    <a:ext uri="{FF2B5EF4-FFF2-40B4-BE49-F238E27FC236}">
                      <a16:creationId xmlns:a16="http://schemas.microsoft.com/office/drawing/2014/main" id="{CA7AE4B6-A8FD-937C-039B-8142A4FE5DF4}"/>
                    </a:ext>
                  </a:extLst>
                </p:cNvPr>
                <p:cNvGrpSpPr/>
                <p:nvPr/>
              </p:nvGrpSpPr>
              <p:grpSpPr>
                <a:xfrm>
                  <a:off x="9052733" y="3407914"/>
                  <a:ext cx="3416583" cy="1538355"/>
                  <a:chOff x="4814319" y="1177725"/>
                  <a:chExt cx="1922905" cy="865810"/>
                </a:xfrm>
              </p:grpSpPr>
              <p:grpSp>
                <p:nvGrpSpPr>
                  <p:cNvPr id="52" name="Group 51">
                    <a:extLst>
                      <a:ext uri="{FF2B5EF4-FFF2-40B4-BE49-F238E27FC236}">
                        <a16:creationId xmlns:a16="http://schemas.microsoft.com/office/drawing/2014/main" id="{4B4F9A59-EFEC-5286-FDC3-CEDBB88A897A}"/>
                      </a:ext>
                    </a:extLst>
                  </p:cNvPr>
                  <p:cNvGrpSpPr>
                    <a:grpSpLocks noChangeAspect="1"/>
                  </p:cNvGrpSpPr>
                  <p:nvPr/>
                </p:nvGrpSpPr>
                <p:grpSpPr>
                  <a:xfrm>
                    <a:off x="4914025" y="1177725"/>
                    <a:ext cx="1541295" cy="865810"/>
                    <a:chOff x="4819177" y="-47739"/>
                    <a:chExt cx="1639105" cy="920754"/>
                  </a:xfrm>
                </p:grpSpPr>
                <p:cxnSp>
                  <p:nvCxnSpPr>
                    <p:cNvPr id="77" name="Straight Arrow Connector 76">
                      <a:extLst>
                        <a:ext uri="{FF2B5EF4-FFF2-40B4-BE49-F238E27FC236}">
                          <a16:creationId xmlns:a16="http://schemas.microsoft.com/office/drawing/2014/main" id="{DC7ED0E9-3214-CE0F-F271-FAFB231D005C}"/>
                        </a:ext>
                      </a:extLst>
                    </p:cNvPr>
                    <p:cNvCxnSpPr>
                      <a:cxnSpLocks/>
                    </p:cNvCxnSpPr>
                    <p:nvPr/>
                  </p:nvCxnSpPr>
                  <p:spPr>
                    <a:xfrm flipH="1" flipV="1">
                      <a:off x="5202576" y="56854"/>
                      <a:ext cx="274320" cy="274320"/>
                    </a:xfrm>
                    <a:prstGeom prst="straightConnector1">
                      <a:avLst/>
                    </a:prstGeom>
                    <a:ln>
                      <a:tailEnd type="triangle"/>
                    </a:ln>
                  </p:spPr>
                  <p:style>
                    <a:lnRef idx="1">
                      <a:schemeClr val="dk1"/>
                    </a:lnRef>
                    <a:fillRef idx="0">
                      <a:schemeClr val="dk1"/>
                    </a:fillRef>
                    <a:effectRef idx="0">
                      <a:schemeClr val="dk1"/>
                    </a:effectRef>
                    <a:fontRef idx="minor">
                      <a:schemeClr val="tx1"/>
                    </a:fontRef>
                  </p:style>
                </p:cxnSp>
                <mc:AlternateContent xmlns:mc="http://schemas.openxmlformats.org/markup-compatibility/2006" xmlns:a14="http://schemas.microsoft.com/office/drawing/2010/main">
                  <mc:Choice Requires="a14">
                    <p:sp>
                      <p:nvSpPr>
                        <p:cNvPr id="78" name="TextBox 77">
                          <a:extLst>
                            <a:ext uri="{FF2B5EF4-FFF2-40B4-BE49-F238E27FC236}">
                              <a16:creationId xmlns:a16="http://schemas.microsoft.com/office/drawing/2014/main" id="{00336C17-87F4-1CD4-87E4-5C8A75222215}"/>
                            </a:ext>
                          </a:extLst>
                        </p:cNvPr>
                        <p:cNvSpPr txBox="1"/>
                        <p:nvPr/>
                      </p:nvSpPr>
                      <p:spPr>
                        <a:xfrm>
                          <a:off x="4819177" y="-47739"/>
                          <a:ext cx="389744" cy="235219"/>
                        </a:xfrm>
                        <a:prstGeom prst="rect">
                          <a:avLst/>
                        </a:prstGeom>
                        <a:noFill/>
                      </p:spPr>
                      <p:txBody>
                        <a:bodyPr wrap="square" rtlCol="0">
                          <a:spAutoFit/>
                        </a:bodyPr>
                        <a:lstStyle/>
                        <a:p>
                          <a:pPr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acc>
                                  <m:accPr>
                                    <m:chr m:val="⃗"/>
                                    <m:ctrlPr>
                                      <a:rPr lang="en-US" sz="2000" i="1">
                                        <a:latin typeface="Cambria Math" panose="02040503050406030204" pitchFamily="18" charset="0"/>
                                      </a:rPr>
                                    </m:ctrlPr>
                                  </m:accPr>
                                  <m:e>
                                    <m:r>
                                      <a:rPr lang="en-US" sz="2000" i="1">
                                        <a:latin typeface="Cambria Math" panose="02040503050406030204" pitchFamily="18" charset="0"/>
                                      </a:rPr>
                                      <m:t>𝑝</m:t>
                                    </m:r>
                                  </m:e>
                                </m:acc>
                                <m:r>
                                  <a:rPr lang="en-US" sz="2000" i="1" baseline="-25000">
                                    <a:latin typeface="Cambria Math" panose="02040503050406030204" pitchFamily="18" charset="0"/>
                                  </a:rPr>
                                  <m:t>𝑠𝑝h</m:t>
                                </m:r>
                              </m:oMath>
                            </m:oMathPara>
                          </a14:m>
                          <a:endParaRPr lang="en-US" sz="2000" baseline="-25000" dirty="0"/>
                        </a:p>
                      </p:txBody>
                    </p:sp>
                  </mc:Choice>
                  <mc:Fallback xmlns="">
                    <p:sp>
                      <p:nvSpPr>
                        <p:cNvPr id="38" name="TextBox 37">
                          <a:extLst>
                            <a:ext uri="{FF2B5EF4-FFF2-40B4-BE49-F238E27FC236}">
                              <a16:creationId xmlns:a16="http://schemas.microsoft.com/office/drawing/2014/main" id="{92407C8E-CA4B-90D5-23BC-243121CC1E5B}"/>
                            </a:ext>
                          </a:extLst>
                        </p:cNvPr>
                        <p:cNvSpPr txBox="1">
                          <a:spLocks noRot="1" noChangeAspect="1" noMove="1" noResize="1" noEditPoints="1" noAdjustHandles="1" noChangeArrowheads="1" noChangeShapeType="1" noTextEdit="1"/>
                        </p:cNvSpPr>
                        <p:nvPr/>
                      </p:nvSpPr>
                      <p:spPr>
                        <a:xfrm>
                          <a:off x="4819177" y="-47739"/>
                          <a:ext cx="389744" cy="235219"/>
                        </a:xfrm>
                        <a:prstGeom prst="rect">
                          <a:avLst/>
                        </a:prstGeom>
                        <a:blipFill>
                          <a:blip r:embed="rId13"/>
                          <a:stretch>
                            <a:fillRect t="-24000" r="-14634" b="-48000"/>
                          </a:stretch>
                        </a:blipFill>
                      </p:spPr>
                      <p:txBody>
                        <a:bodyPr/>
                        <a:lstStyle/>
                        <a:p>
                          <a:r>
                            <a:rPr lang="en-US">
                              <a:noFill/>
                            </a:rPr>
                            <a:t> </a:t>
                          </a:r>
                        </a:p>
                      </p:txBody>
                    </p:sp>
                  </mc:Fallback>
                </mc:AlternateContent>
                <p:cxnSp>
                  <p:nvCxnSpPr>
                    <p:cNvPr id="79" name="Straight Arrow Connector 78">
                      <a:extLst>
                        <a:ext uri="{FF2B5EF4-FFF2-40B4-BE49-F238E27FC236}">
                          <a16:creationId xmlns:a16="http://schemas.microsoft.com/office/drawing/2014/main" id="{B9C625C1-5A5B-81BB-159B-8E1AAB4961BD}"/>
                        </a:ext>
                      </a:extLst>
                    </p:cNvPr>
                    <p:cNvCxnSpPr>
                      <a:cxnSpLocks/>
                    </p:cNvCxnSpPr>
                    <p:nvPr/>
                  </p:nvCxnSpPr>
                  <p:spPr>
                    <a:xfrm>
                      <a:off x="5670743" y="461369"/>
                      <a:ext cx="425134" cy="350847"/>
                    </a:xfrm>
                    <a:prstGeom prst="straightConnector1">
                      <a:avLst/>
                    </a:prstGeom>
                    <a:ln>
                      <a:tailEnd type="triangle"/>
                    </a:ln>
                  </p:spPr>
                  <p:style>
                    <a:lnRef idx="1">
                      <a:schemeClr val="dk1"/>
                    </a:lnRef>
                    <a:fillRef idx="0">
                      <a:schemeClr val="dk1"/>
                    </a:fillRef>
                    <a:effectRef idx="0">
                      <a:schemeClr val="dk1"/>
                    </a:effectRef>
                    <a:fontRef idx="minor">
                      <a:schemeClr val="tx1"/>
                    </a:fontRef>
                  </p:style>
                </p:cxnSp>
                <p:sp>
                  <p:nvSpPr>
                    <p:cNvPr id="80" name="Freeform 79">
                      <a:extLst>
                        <a:ext uri="{FF2B5EF4-FFF2-40B4-BE49-F238E27FC236}">
                          <a16:creationId xmlns:a16="http://schemas.microsoft.com/office/drawing/2014/main" id="{E1ABCB58-718A-4A5F-1DCE-47B356ADD32B}"/>
                        </a:ext>
                      </a:extLst>
                    </p:cNvPr>
                    <p:cNvSpPr>
                      <a:spLocks noChangeAspect="1"/>
                    </p:cNvSpPr>
                    <p:nvPr/>
                  </p:nvSpPr>
                  <p:spPr>
                    <a:xfrm>
                      <a:off x="5633398" y="452524"/>
                      <a:ext cx="36576" cy="36576"/>
                    </a:xfrm>
                    <a:custGeom>
                      <a:avLst/>
                      <a:gdLst>
                        <a:gd name="connsiteX0" fmla="*/ 73025 w 73025"/>
                        <a:gd name="connsiteY0" fmla="*/ 19050 h 57150"/>
                        <a:gd name="connsiteX1" fmla="*/ 38100 w 73025"/>
                        <a:gd name="connsiteY1" fmla="*/ 19050 h 57150"/>
                        <a:gd name="connsiteX2" fmla="*/ 28575 w 73025"/>
                        <a:gd name="connsiteY2" fmla="*/ 38100 h 57150"/>
                        <a:gd name="connsiteX3" fmla="*/ 28575 w 73025"/>
                        <a:gd name="connsiteY3" fmla="*/ 47625 h 57150"/>
                        <a:gd name="connsiteX4" fmla="*/ 22225 w 73025"/>
                        <a:gd name="connsiteY4" fmla="*/ 57150 h 57150"/>
                        <a:gd name="connsiteX5" fmla="*/ 12700 w 73025"/>
                        <a:gd name="connsiteY5" fmla="*/ 53975 h 57150"/>
                        <a:gd name="connsiteX6" fmla="*/ 3175 w 73025"/>
                        <a:gd name="connsiteY6" fmla="*/ 34925 h 57150"/>
                        <a:gd name="connsiteX7" fmla="*/ 15875 w 73025"/>
                        <a:gd name="connsiteY7" fmla="*/ 12700 h 57150"/>
                        <a:gd name="connsiteX8" fmla="*/ 6350 w 73025"/>
                        <a:gd name="connsiteY8" fmla="*/ 6350 h 57150"/>
                        <a:gd name="connsiteX9" fmla="*/ 0 w 73025"/>
                        <a:gd name="connsiteY9" fmla="*/ 0 h 57150"/>
                      </a:gdLst>
                      <a:ahLst/>
                      <a:cxnLst>
                        <a:cxn ang="0">
                          <a:pos x="connsiteX0" y="connsiteY0"/>
                        </a:cxn>
                        <a:cxn ang="0">
                          <a:pos x="connsiteX1" y="connsiteY1"/>
                        </a:cxn>
                        <a:cxn ang="0">
                          <a:pos x="connsiteX2" y="connsiteY2"/>
                        </a:cxn>
                        <a:cxn ang="0">
                          <a:pos x="connsiteX3" y="connsiteY3"/>
                        </a:cxn>
                        <a:cxn ang="0">
                          <a:pos x="connsiteX4" y="connsiteY4"/>
                        </a:cxn>
                        <a:cxn ang="0">
                          <a:pos x="connsiteX5" y="connsiteY5"/>
                        </a:cxn>
                        <a:cxn ang="0">
                          <a:pos x="connsiteX6" y="connsiteY6"/>
                        </a:cxn>
                        <a:cxn ang="0">
                          <a:pos x="connsiteX7" y="connsiteY7"/>
                        </a:cxn>
                        <a:cxn ang="0">
                          <a:pos x="connsiteX8" y="connsiteY8"/>
                        </a:cxn>
                        <a:cxn ang="0">
                          <a:pos x="connsiteX9" y="connsiteY9"/>
                        </a:cxn>
                      </a:cxnLst>
                      <a:rect l="l" t="t" r="r" b="b"/>
                      <a:pathLst>
                        <a:path w="73025" h="57150">
                          <a:moveTo>
                            <a:pt x="73025" y="19050"/>
                          </a:moveTo>
                          <a:cubicBezTo>
                            <a:pt x="60567" y="16558"/>
                            <a:pt x="50867" y="12667"/>
                            <a:pt x="38100" y="19050"/>
                          </a:cubicBezTo>
                          <a:cubicBezTo>
                            <a:pt x="33176" y="21512"/>
                            <a:pt x="30078" y="33592"/>
                            <a:pt x="28575" y="38100"/>
                          </a:cubicBezTo>
                          <a:cubicBezTo>
                            <a:pt x="44419" y="43381"/>
                            <a:pt x="37807" y="38393"/>
                            <a:pt x="28575" y="47625"/>
                          </a:cubicBezTo>
                          <a:cubicBezTo>
                            <a:pt x="25877" y="50323"/>
                            <a:pt x="24342" y="53975"/>
                            <a:pt x="22225" y="57150"/>
                          </a:cubicBezTo>
                          <a:cubicBezTo>
                            <a:pt x="19050" y="56092"/>
                            <a:pt x="15313" y="56066"/>
                            <a:pt x="12700" y="53975"/>
                          </a:cubicBezTo>
                          <a:cubicBezTo>
                            <a:pt x="7105" y="49499"/>
                            <a:pt x="5267" y="41200"/>
                            <a:pt x="3175" y="34925"/>
                          </a:cubicBezTo>
                          <a:cubicBezTo>
                            <a:pt x="8107" y="29993"/>
                            <a:pt x="19073" y="22294"/>
                            <a:pt x="15875" y="12700"/>
                          </a:cubicBezTo>
                          <a:cubicBezTo>
                            <a:pt x="14668" y="9080"/>
                            <a:pt x="9330" y="8734"/>
                            <a:pt x="6350" y="6350"/>
                          </a:cubicBezTo>
                          <a:cubicBezTo>
                            <a:pt x="4013" y="4480"/>
                            <a:pt x="2117" y="2117"/>
                            <a:pt x="0" y="0"/>
                          </a:cubicBezTo>
                        </a:path>
                      </a:pathLst>
                    </a:custGeom>
                  </p:spPr>
                  <p:style>
                    <a:lnRef idx="1">
                      <a:schemeClr val="dk1"/>
                    </a:lnRef>
                    <a:fillRef idx="0">
                      <a:schemeClr val="dk1"/>
                    </a:fillRef>
                    <a:effectRef idx="0">
                      <a:schemeClr val="dk1"/>
                    </a:effectRef>
                    <a:fontRef idx="minor">
                      <a:schemeClr val="tx1"/>
                    </a:fontRef>
                  </p:style>
                  <p:txBody>
                    <a:bodyPr rtlCol="0" anchor="ctr"/>
                    <a:lstStyle/>
                    <a:p>
                      <a:pPr algn="ctr"/>
                      <a:endParaRPr lang="en-US" sz="2000"/>
                    </a:p>
                  </p:txBody>
                </p:sp>
                <p:pic>
                  <p:nvPicPr>
                    <p:cNvPr id="83" name="Picture 82">
                      <a:extLst>
                        <a:ext uri="{FF2B5EF4-FFF2-40B4-BE49-F238E27FC236}">
                          <a16:creationId xmlns:a16="http://schemas.microsoft.com/office/drawing/2014/main" id="{B96CB323-AB4A-A582-B045-9676CBE6C778}"/>
                        </a:ext>
                      </a:extLst>
                    </p:cNvPr>
                    <p:cNvPicPr>
                      <a:picLocks noChangeAspect="1"/>
                    </p:cNvPicPr>
                    <p:nvPr/>
                  </p:nvPicPr>
                  <p:blipFill rotWithShape="1">
                    <a:blip r:embed="rId14" cstate="hqprint">
                      <a:extLst>
                        <a:ext uri="{28A0092B-C50C-407E-A947-70E740481C1C}">
                          <a14:useLocalDpi xmlns:a14="http://schemas.microsoft.com/office/drawing/2010/main"/>
                        </a:ext>
                      </a:extLst>
                    </a:blip>
                    <a:srcRect/>
                    <a:stretch/>
                  </p:blipFill>
                  <p:spPr>
                    <a:xfrm>
                      <a:off x="5536067" y="386114"/>
                      <a:ext cx="110125" cy="109728"/>
                    </a:xfrm>
                    <a:prstGeom prst="rect">
                      <a:avLst/>
                    </a:prstGeom>
                  </p:spPr>
                </p:pic>
                <p:sp>
                  <p:nvSpPr>
                    <p:cNvPr id="84" name="Oval 83">
                      <a:extLst>
                        <a:ext uri="{FF2B5EF4-FFF2-40B4-BE49-F238E27FC236}">
                          <a16:creationId xmlns:a16="http://schemas.microsoft.com/office/drawing/2014/main" id="{D2ECFF87-C15A-E18D-C88A-1B9561089C88}"/>
                        </a:ext>
                      </a:extLst>
                    </p:cNvPr>
                    <p:cNvSpPr>
                      <a:spLocks noChangeAspect="1"/>
                    </p:cNvSpPr>
                    <p:nvPr/>
                  </p:nvSpPr>
                  <p:spPr>
                    <a:xfrm>
                      <a:off x="6102659" y="810300"/>
                      <a:ext cx="45720" cy="45720"/>
                    </a:xfrm>
                    <a:prstGeom prst="ellipse">
                      <a:avLst/>
                    </a:prstGeom>
                    <a:gradFill flip="none" rotWithShape="1">
                      <a:gsLst>
                        <a:gs pos="0">
                          <a:schemeClr val="accent1">
                            <a:lumMod val="0"/>
                            <a:lumOff val="100000"/>
                          </a:schemeClr>
                        </a:gs>
                        <a:gs pos="35000">
                          <a:schemeClr val="accent1">
                            <a:lumMod val="0"/>
                            <a:lumOff val="100000"/>
                          </a:schemeClr>
                        </a:gs>
                        <a:gs pos="100000">
                          <a:schemeClr val="accent1">
                            <a:lumMod val="100000"/>
                          </a:schemeClr>
                        </a:gs>
                      </a:gsLst>
                      <a:path path="circle">
                        <a:fillToRect l="50000" t="-80000" r="50000" b="180000"/>
                      </a:path>
                      <a:tileRect/>
                    </a:gradFill>
                    <a:ln>
                      <a:noFill/>
                    </a:ln>
                  </p:spPr>
                  <p:style>
                    <a:lnRef idx="2">
                      <a:schemeClr val="accent1">
                        <a:shade val="50000"/>
                      </a:schemeClr>
                    </a:lnRef>
                    <a:fillRef idx="1">
                      <a:schemeClr val="accent1"/>
                    </a:fillRef>
                    <a:effectRef idx="0">
                      <a:schemeClr val="accent1"/>
                    </a:effectRef>
                    <a:fontRef idx="minor">
                      <a:schemeClr val="lt1"/>
                    </a:fontRef>
                  </p:style>
                  <p:txBody>
                    <a:bodyPr rtlCol="0" anchor="ctr"/>
                    <a:lstStyle/>
                    <a:p>
                      <a:pPr algn="ctr"/>
                      <a:endParaRPr lang="en-US" sz="2000"/>
                    </a:p>
                  </p:txBody>
                </p:sp>
                <mc:AlternateContent xmlns:mc="http://schemas.openxmlformats.org/markup-compatibility/2006" xmlns:a14="http://schemas.microsoft.com/office/drawing/2010/main">
                  <mc:Choice Requires="a14">
                    <p:sp>
                      <p:nvSpPr>
                        <p:cNvPr id="85" name="TextBox 84">
                          <a:extLst>
                            <a:ext uri="{FF2B5EF4-FFF2-40B4-BE49-F238E27FC236}">
                              <a16:creationId xmlns:a16="http://schemas.microsoft.com/office/drawing/2014/main" id="{C458E5EF-7843-D607-BA3B-09A1D628EC75}"/>
                            </a:ext>
                          </a:extLst>
                        </p:cNvPr>
                        <p:cNvSpPr txBox="1"/>
                        <p:nvPr/>
                      </p:nvSpPr>
                      <p:spPr>
                        <a:xfrm>
                          <a:off x="5679388" y="608135"/>
                          <a:ext cx="389744" cy="239478"/>
                        </a:xfrm>
                        <a:prstGeom prst="rect">
                          <a:avLst/>
                        </a:prstGeom>
                        <a:noFill/>
                      </p:spPr>
                      <p:txBody>
                        <a:bodyPr wrap="square" rtlCol="0">
                          <a:spAutoFit/>
                        </a:bodyPr>
                        <a:lstStyle/>
                        <a:p>
                          <a:pPr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acc>
                                  <m:accPr>
                                    <m:chr m:val="⃗"/>
                                    <m:ctrlPr>
                                      <a:rPr lang="en-US" sz="2000" i="1">
                                        <a:latin typeface="Cambria Math" panose="02040503050406030204" pitchFamily="18" charset="0"/>
                                      </a:rPr>
                                    </m:ctrlPr>
                                  </m:accPr>
                                  <m:e>
                                    <m:r>
                                      <a:rPr lang="en-US" sz="2000" i="1">
                                        <a:latin typeface="Cambria Math" panose="02040503050406030204" pitchFamily="18" charset="0"/>
                                      </a:rPr>
                                      <m:t>𝑝</m:t>
                                    </m:r>
                                  </m:e>
                                </m:acc>
                                <m:r>
                                  <a:rPr lang="en-US" sz="2000" i="1" baseline="-25000">
                                    <a:latin typeface="Cambria Math" panose="02040503050406030204" pitchFamily="18" charset="0"/>
                                    <a:ea typeface="Cambria Math" panose="02040503050406030204" pitchFamily="18" charset="0"/>
                                  </a:rPr>
                                  <m:t>𝜈</m:t>
                                </m:r>
                              </m:oMath>
                            </m:oMathPara>
                          </a14:m>
                          <a:endParaRPr lang="en-US" sz="2000" dirty="0"/>
                        </a:p>
                      </p:txBody>
                    </p:sp>
                  </mc:Choice>
                  <mc:Fallback xmlns="">
                    <p:sp>
                      <p:nvSpPr>
                        <p:cNvPr id="43" name="TextBox 42">
                          <a:extLst>
                            <a:ext uri="{FF2B5EF4-FFF2-40B4-BE49-F238E27FC236}">
                              <a16:creationId xmlns:a16="http://schemas.microsoft.com/office/drawing/2014/main" id="{4657F203-4598-6C4F-467F-F542858E2FE7}"/>
                            </a:ext>
                          </a:extLst>
                        </p:cNvPr>
                        <p:cNvSpPr txBox="1">
                          <a:spLocks noRot="1" noChangeAspect="1" noMove="1" noResize="1" noEditPoints="1" noAdjustHandles="1" noChangeArrowheads="1" noChangeShapeType="1" noTextEdit="1"/>
                        </p:cNvSpPr>
                        <p:nvPr/>
                      </p:nvSpPr>
                      <p:spPr>
                        <a:xfrm>
                          <a:off x="5679388" y="608135"/>
                          <a:ext cx="389744" cy="239478"/>
                        </a:xfrm>
                        <a:prstGeom prst="rect">
                          <a:avLst/>
                        </a:prstGeom>
                        <a:blipFill>
                          <a:blip r:embed="rId15"/>
                          <a:stretch>
                            <a:fillRect t="-19231" b="-34615"/>
                          </a:stretch>
                        </a:blipFill>
                      </p:spPr>
                      <p:txBody>
                        <a:bodyPr/>
                        <a:lstStyle/>
                        <a:p>
                          <a:r>
                            <a:rPr lang="en-US">
                              <a:noFill/>
                            </a:rPr>
                            <a:t> </a:t>
                          </a:r>
                        </a:p>
                      </p:txBody>
                    </p:sp>
                  </mc:Fallback>
                </mc:AlternateContent>
                <mc:AlternateContent xmlns:mc="http://schemas.openxmlformats.org/markup-compatibility/2006" xmlns:a14="http://schemas.microsoft.com/office/drawing/2010/main">
                  <mc:Choice Requires="a14">
                    <p:sp>
                      <p:nvSpPr>
                        <p:cNvPr id="87" name="TextBox 86">
                          <a:extLst>
                            <a:ext uri="{FF2B5EF4-FFF2-40B4-BE49-F238E27FC236}">
                              <a16:creationId xmlns:a16="http://schemas.microsoft.com/office/drawing/2014/main" id="{724C2221-ACC2-CE23-72F8-927C96B70277}"/>
                            </a:ext>
                          </a:extLst>
                        </p:cNvPr>
                        <p:cNvSpPr txBox="1"/>
                        <p:nvPr/>
                      </p:nvSpPr>
                      <p:spPr>
                        <a:xfrm>
                          <a:off x="6068538" y="637796"/>
                          <a:ext cx="389744" cy="235219"/>
                        </a:xfrm>
                        <a:prstGeom prst="rect">
                          <a:avLst/>
                        </a:prstGeom>
                        <a:noFill/>
                      </p:spPr>
                      <p:txBody>
                        <a:bodyPr wrap="square" rtlCol="0">
                          <a:spAutoFit/>
                        </a:bodyPr>
                        <a:lstStyle/>
                        <a:p>
                          <a:pPr/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sSub>
                                  <m:sSubPr>
                                    <m:ctrlPr>
                                      <a:rPr lang="en-US" sz="2000" i="1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en-US" sz="2000" i="1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</a:rPr>
                                      <m:t>𝜈</m:t>
                                    </m:r>
                                  </m:e>
                                  <m:sub>
                                    <m:r>
                                      <a:rPr lang="en-US" sz="2000" i="1">
                                        <a:latin typeface="Cambria Math" panose="02040503050406030204" pitchFamily="18" charset="0"/>
                                        <a:ea typeface="Cambria Math" panose="02040503050406030204" pitchFamily="18" charset="0"/>
                                      </a:rPr>
                                      <m:t>𝑒</m:t>
                                    </m:r>
                                  </m:sub>
                                </m:sSub>
                              </m:oMath>
                            </m:oMathPara>
                          </a14:m>
                          <a:endParaRPr lang="en-US" sz="2000" baseline="-25000" dirty="0"/>
                        </a:p>
                      </p:txBody>
                    </p:sp>
                  </mc:Choice>
                  <mc:Fallback xmlns="">
                    <p:sp>
                      <p:nvSpPr>
                        <p:cNvPr id="44" name="TextBox 43">
                          <a:extLst>
                            <a:ext uri="{FF2B5EF4-FFF2-40B4-BE49-F238E27FC236}">
                              <a16:creationId xmlns:a16="http://schemas.microsoft.com/office/drawing/2014/main" id="{E36AE7DC-83EE-637B-D4A7-A14233CA6DAB}"/>
                            </a:ext>
                          </a:extLst>
                        </p:cNvPr>
                        <p:cNvSpPr txBox="1">
                          <a:spLocks noRot="1" noChangeAspect="1" noMove="1" noResize="1" noEditPoints="1" noAdjustHandles="1" noChangeArrowheads="1" noChangeShapeType="1" noTextEdit="1"/>
                        </p:cNvSpPr>
                        <p:nvPr/>
                      </p:nvSpPr>
                      <p:spPr>
                        <a:xfrm>
                          <a:off x="6068538" y="637796"/>
                          <a:ext cx="389744" cy="235219"/>
                        </a:xfrm>
                        <a:prstGeom prst="rect">
                          <a:avLst/>
                        </a:prstGeom>
                        <a:blipFill>
                          <a:blip r:embed="rId16"/>
                          <a:stretch>
                            <a:fillRect b="-24000"/>
                          </a:stretch>
                        </a:blipFill>
                      </p:spPr>
                      <p:txBody>
                        <a:bodyPr/>
                        <a:lstStyle/>
                        <a:p>
                          <a:r>
                            <a:rPr lang="en-US">
                              <a:noFill/>
                            </a:rPr>
                            <a:t> </a:t>
                          </a:r>
                        </a:p>
                      </p:txBody>
                    </p:sp>
                  </mc:Fallback>
                </mc:AlternateContent>
              </p:grpSp>
              <p:sp>
                <p:nvSpPr>
                  <p:cNvPr id="53" name="Oval 52">
                    <a:extLst>
                      <a:ext uri="{FF2B5EF4-FFF2-40B4-BE49-F238E27FC236}">
                        <a16:creationId xmlns:a16="http://schemas.microsoft.com/office/drawing/2014/main" id="{4A98401F-5745-8BDC-1D11-A85456A65257}"/>
                      </a:ext>
                    </a:extLst>
                  </p:cNvPr>
                  <p:cNvSpPr>
                    <a:spLocks noChangeAspect="1"/>
                  </p:cNvSpPr>
                  <p:nvPr/>
                </p:nvSpPr>
                <p:spPr>
                  <a:xfrm>
                    <a:off x="5502619" y="1504108"/>
                    <a:ext cx="274320" cy="274320"/>
                  </a:xfrm>
                  <a:prstGeom prst="ellipse">
                    <a:avLst/>
                  </a:prstGeom>
                  <a:noFill/>
                  <a:ln w="6350"/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endParaRPr lang="en-US" sz="2400"/>
                  </a:p>
                </p:txBody>
              </p:sp>
              <p:sp>
                <p:nvSpPr>
                  <p:cNvPr id="54" name="Oval 53">
                    <a:extLst>
                      <a:ext uri="{FF2B5EF4-FFF2-40B4-BE49-F238E27FC236}">
                        <a16:creationId xmlns:a16="http://schemas.microsoft.com/office/drawing/2014/main" id="{E9880110-F497-A90D-F6AD-0F85EBB235E3}"/>
                      </a:ext>
                    </a:extLst>
                  </p:cNvPr>
                  <p:cNvSpPr>
                    <a:spLocks noChangeAspect="1"/>
                  </p:cNvSpPr>
                  <p:nvPr/>
                </p:nvSpPr>
                <p:spPr>
                  <a:xfrm>
                    <a:off x="5548339" y="1548515"/>
                    <a:ext cx="182880" cy="182880"/>
                  </a:xfrm>
                  <a:prstGeom prst="ellipse">
                    <a:avLst/>
                  </a:prstGeom>
                  <a:noFill/>
                  <a:ln w="6350"/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endParaRPr lang="en-US" sz="2400"/>
                  </a:p>
                </p:txBody>
              </p:sp>
              <p:sp>
                <p:nvSpPr>
                  <p:cNvPr id="62" name="Oval 61">
                    <a:extLst>
                      <a:ext uri="{FF2B5EF4-FFF2-40B4-BE49-F238E27FC236}">
                        <a16:creationId xmlns:a16="http://schemas.microsoft.com/office/drawing/2014/main" id="{B80FC6B2-EF59-6745-C3F8-8DC055587332}"/>
                      </a:ext>
                    </a:extLst>
                  </p:cNvPr>
                  <p:cNvSpPr>
                    <a:spLocks noChangeAspect="1"/>
                  </p:cNvSpPr>
                  <p:nvPr/>
                </p:nvSpPr>
                <p:spPr>
                  <a:xfrm>
                    <a:off x="5853087" y="1399766"/>
                    <a:ext cx="35251" cy="35251"/>
                  </a:xfrm>
                  <a:prstGeom prst="ellipse">
                    <a:avLst/>
                  </a:prstGeom>
                  <a:gradFill flip="none" rotWithShape="1">
                    <a:gsLst>
                      <a:gs pos="0">
                        <a:schemeClr val="accent6">
                          <a:lumMod val="0"/>
                          <a:lumOff val="100000"/>
                        </a:schemeClr>
                      </a:gs>
                      <a:gs pos="35000">
                        <a:schemeClr val="accent6">
                          <a:lumMod val="0"/>
                          <a:lumOff val="100000"/>
                        </a:schemeClr>
                      </a:gs>
                      <a:gs pos="100000">
                        <a:schemeClr val="accent6">
                          <a:lumMod val="100000"/>
                        </a:schemeClr>
                      </a:gs>
                    </a:gsLst>
                    <a:path path="circle">
                      <a:fillToRect l="50000" t="-80000" r="50000" b="180000"/>
                    </a:path>
                    <a:tileRect/>
                  </a:gradFill>
                  <a:ln>
                    <a:noFill/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endParaRPr lang="en-US" sz="2000"/>
                  </a:p>
                </p:txBody>
              </p:sp>
              <p:cxnSp>
                <p:nvCxnSpPr>
                  <p:cNvPr id="63" name="Straight Arrow Connector 62">
                    <a:extLst>
                      <a:ext uri="{FF2B5EF4-FFF2-40B4-BE49-F238E27FC236}">
                        <a16:creationId xmlns:a16="http://schemas.microsoft.com/office/drawing/2014/main" id="{CBAE7782-564A-DD53-E507-0D827EE95086}"/>
                      </a:ext>
                    </a:extLst>
                  </p:cNvPr>
                  <p:cNvCxnSpPr>
                    <a:cxnSpLocks/>
                  </p:cNvCxnSpPr>
                  <p:nvPr/>
                </p:nvCxnSpPr>
                <p:spPr>
                  <a:xfrm flipV="1">
                    <a:off x="5744031" y="1433123"/>
                    <a:ext cx="104809" cy="118639"/>
                  </a:xfrm>
                  <a:prstGeom prst="straightConnector1">
                    <a:avLst/>
                  </a:prstGeom>
                  <a:ln>
                    <a:solidFill>
                      <a:schemeClr val="accent6"/>
                    </a:solidFill>
                    <a:tailEnd type="triangle" w="sm" len="sm"/>
                  </a:ln>
                </p:spPr>
                <p:style>
                  <a:lnRef idx="1">
                    <a:schemeClr val="dk1"/>
                  </a:lnRef>
                  <a:fillRef idx="0">
                    <a:schemeClr val="dk1"/>
                  </a:fillRef>
                  <a:effectRef idx="0">
                    <a:schemeClr val="dk1"/>
                  </a:effectRef>
                  <a:fontRef idx="minor">
                    <a:schemeClr val="tx1"/>
                  </a:fontRef>
                </p:style>
              </p:cxnSp>
              <p:sp>
                <p:nvSpPr>
                  <p:cNvPr id="71" name="TextBox 70">
                    <a:extLst>
                      <a:ext uri="{FF2B5EF4-FFF2-40B4-BE49-F238E27FC236}">
                        <a16:creationId xmlns:a16="http://schemas.microsoft.com/office/drawing/2014/main" id="{A7BC01B7-3CF4-5977-6B07-C7A3D45FC2B1}"/>
                      </a:ext>
                    </a:extLst>
                  </p:cNvPr>
                  <p:cNvSpPr txBox="1"/>
                  <p:nvPr/>
                </p:nvSpPr>
                <p:spPr>
                  <a:xfrm>
                    <a:off x="5814741" y="1254273"/>
                    <a:ext cx="922483" cy="155899"/>
                  </a:xfrm>
                  <a:prstGeom prst="rect">
                    <a:avLst/>
                  </a:prstGeom>
                  <a:noFill/>
                </p:spPr>
                <p:txBody>
                  <a:bodyPr wrap="square" rtlCol="0">
                    <a:spAutoFit/>
                  </a:bodyPr>
                  <a:lstStyle/>
                  <a:p>
                    <a:r>
                      <a:rPr lang="en-US" sz="1200" i="1" dirty="0">
                        <a:solidFill>
                          <a:schemeClr val="accent6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rPr>
                      <a:t>Auger </a:t>
                    </a:r>
                    <a:r>
                      <a:rPr lang="en-US" sz="1200" i="1" dirty="0">
                        <a:solidFill>
                          <a:schemeClr val="accent6"/>
                        </a:solidFill>
                        <a:latin typeface="Times New Roman" panose="02020603050405020304" pitchFamily="18" charset="0"/>
                        <a:cs typeface="Times New Roman" panose="02020603050405020304" pitchFamily="18" charset="0"/>
                      </a:rPr>
                      <a:t>e</a:t>
                    </a:r>
                    <a:r>
                      <a:rPr lang="en-US" sz="1200" i="1" baseline="30000" dirty="0">
                        <a:solidFill>
                          <a:schemeClr val="accent6"/>
                        </a:solidFill>
                        <a:latin typeface="Times New Roman" panose="02020603050405020304" pitchFamily="18" charset="0"/>
                        <a:cs typeface="Times New Roman" panose="02020603050405020304" pitchFamily="18" charset="0"/>
                      </a:rPr>
                      <a:t>-</a:t>
                    </a:r>
                  </a:p>
                </p:txBody>
              </p:sp>
              <p:pic>
                <p:nvPicPr>
                  <p:cNvPr id="75" name="Picture 74">
                    <a:extLst>
                      <a:ext uri="{FF2B5EF4-FFF2-40B4-BE49-F238E27FC236}">
                        <a16:creationId xmlns:a16="http://schemas.microsoft.com/office/drawing/2014/main" id="{464E33A9-BF5E-FCAD-EFFE-0AE555204BC5}"/>
                      </a:ext>
                    </a:extLst>
                  </p:cNvPr>
                  <p:cNvPicPr>
                    <a:picLocks noChangeAspect="1"/>
                  </p:cNvPicPr>
                  <p:nvPr/>
                </p:nvPicPr>
                <p:blipFill>
                  <a:blip r:embed="rId17" cstate="hqprint">
                    <a:extLst>
                      <a:ext uri="{28A0092B-C50C-407E-A947-70E740481C1C}">
                        <a14:useLocalDpi xmlns:a14="http://schemas.microsoft.com/office/drawing/2010/main"/>
                      </a:ext>
                    </a:extLst>
                  </a:blip>
                  <a:stretch>
                    <a:fillRect/>
                  </a:stretch>
                </p:blipFill>
                <p:spPr>
                  <a:xfrm rot="20729715">
                    <a:off x="4990829" y="1558906"/>
                    <a:ext cx="685799" cy="457199"/>
                  </a:xfrm>
                  <a:prstGeom prst="rect">
                    <a:avLst/>
                  </a:prstGeom>
                </p:spPr>
              </p:pic>
              <p:sp>
                <p:nvSpPr>
                  <p:cNvPr id="76" name="TextBox 75">
                    <a:extLst>
                      <a:ext uri="{FF2B5EF4-FFF2-40B4-BE49-F238E27FC236}">
                        <a16:creationId xmlns:a16="http://schemas.microsoft.com/office/drawing/2014/main" id="{BD4337CA-98C2-4CA6-EAE0-BD9BB9E1E34A}"/>
                      </a:ext>
                    </a:extLst>
                  </p:cNvPr>
                  <p:cNvSpPr txBox="1"/>
                  <p:nvPr/>
                </p:nvSpPr>
                <p:spPr>
                  <a:xfrm>
                    <a:off x="4814319" y="1856716"/>
                    <a:ext cx="456148" cy="103933"/>
                  </a:xfrm>
                  <a:prstGeom prst="rect">
                    <a:avLst/>
                  </a:prstGeom>
                  <a:solidFill>
                    <a:schemeClr val="bg1"/>
                  </a:solidFill>
                </p:spPr>
                <p:txBody>
                  <a:bodyPr wrap="square" lIns="9144" tIns="0" rIns="0" bIns="0" rtlCol="0">
                    <a:spAutoFit/>
                  </a:bodyPr>
                  <a:lstStyle/>
                  <a:p>
                    <a:r>
                      <a:rPr lang="en-US" sz="1200" i="1" dirty="0">
                        <a:solidFill>
                          <a:schemeClr val="accent4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rPr>
                      <a:t>x-rays</a:t>
                    </a:r>
                    <a:r>
                      <a:rPr lang="en-US" sz="1200" i="1" dirty="0">
                        <a:latin typeface="Arial" panose="020B0604020202020204" pitchFamily="34" charset="0"/>
                        <a:cs typeface="Arial" panose="020B0604020202020204" pitchFamily="34" charset="0"/>
                      </a:rPr>
                      <a:t> </a:t>
                    </a:r>
                    <a:endParaRPr lang="en-US" sz="1200" i="1" baseline="30000" dirty="0">
                      <a:latin typeface="Times New Roman" panose="02020603050405020304" pitchFamily="18" charset="0"/>
                      <a:cs typeface="Times New Roman" panose="02020603050405020304" pitchFamily="18" charset="0"/>
                    </a:endParaRPr>
                  </a:p>
                </p:txBody>
              </p:sp>
            </p:grpSp>
            <mc:AlternateContent xmlns:mc="http://schemas.openxmlformats.org/markup-compatibility/2006" xmlns:a14="http://schemas.microsoft.com/office/drawing/2010/main">
              <mc:Choice Requires="a14">
                <p:sp>
                  <p:nvSpPr>
                    <p:cNvPr id="51" name="TextBox 50">
                      <a:extLst>
                        <a:ext uri="{FF2B5EF4-FFF2-40B4-BE49-F238E27FC236}">
                          <a16:creationId xmlns:a16="http://schemas.microsoft.com/office/drawing/2014/main" id="{E17BB1A5-92EA-897C-90A0-20E7812711D6}"/>
                        </a:ext>
                      </a:extLst>
                    </p:cNvPr>
                    <p:cNvSpPr txBox="1"/>
                    <p:nvPr/>
                  </p:nvSpPr>
                  <p:spPr>
                    <a:xfrm>
                      <a:off x="9416648" y="2779106"/>
                      <a:ext cx="2408882" cy="511604"/>
                    </a:xfrm>
                    <a:prstGeom prst="rect">
                      <a:avLst/>
                    </a:prstGeom>
                    <a:noFill/>
                  </p:spPr>
                  <p:txBody>
                    <a:bodyPr wrap="square" rtlCol="0">
                      <a:spAutoFit/>
                    </a:bodyPr>
                    <a:lstStyle/>
                    <a:p>
                      <a14:m>
                        <m:oMath xmlns:m="http://schemas.openxmlformats.org/officeDocument/2006/math">
                          <m:r>
                            <a:rPr lang="en-US" sz="2000" b="1" i="1" smtClean="0">
                              <a:solidFill>
                                <a:srgbClr val="C00000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Arial" panose="020B0604020202020204" pitchFamily="34" charset="0"/>
                            </a:rPr>
                            <m:t>𝜷</m:t>
                          </m:r>
                          <m:r>
                            <a:rPr lang="en-US" sz="2000" b="1" i="1" smtClean="0">
                              <a:solidFill>
                                <a:srgbClr val="C00000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Arial" panose="020B0604020202020204" pitchFamily="34" charset="0"/>
                            </a:rPr>
                            <m:t>/</m:t>
                          </m:r>
                        </m:oMath>
                      </a14:m>
                      <a:r>
                        <a:rPr lang="en-US" sz="2000" b="1" dirty="0">
                          <a:solidFill>
                            <a:srgbClr val="C00000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EC</a:t>
                      </a:r>
                      <a:r>
                        <a:rPr lang="en-US" sz="2000" b="1" baseline="30000" dirty="0">
                          <a:solidFill>
                            <a:srgbClr val="C00000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</a:t>
                      </a:r>
                      <a:r>
                        <a:rPr lang="en-US" sz="2000" b="1" dirty="0">
                          <a:solidFill>
                            <a:srgbClr val="C00000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decay</a:t>
                      </a:r>
                      <a:endParaRPr lang="en-US" sz="2000" b="1" i="1" baseline="30000" dirty="0">
                        <a:solidFill>
                          <a:srgbClr val="C00000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p:txBody>
                </p:sp>
              </mc:Choice>
              <mc:Fallback xmlns="">
                <p:sp>
                  <p:nvSpPr>
                    <p:cNvPr id="21" name="TextBox 20">
                      <a:extLst>
                        <a:ext uri="{FF2B5EF4-FFF2-40B4-BE49-F238E27FC236}">
                          <a16:creationId xmlns:a16="http://schemas.microsoft.com/office/drawing/2014/main" id="{2E8571B7-DA37-7DD5-C8AC-05D3853E6249}"/>
                        </a:ext>
                      </a:extLst>
                    </p:cNvPr>
                    <p:cNvSpPr txBox="1">
                      <a:spLocks noRot="1" noChangeAspect="1" noMove="1" noResize="1" noEditPoints="1" noAdjustHandles="1" noChangeArrowheads="1" noChangeShapeType="1" noTextEdit="1"/>
                    </p:cNvSpPr>
                    <p:nvPr/>
                  </p:nvSpPr>
                  <p:spPr>
                    <a:xfrm>
                      <a:off x="9416648" y="2779106"/>
                      <a:ext cx="2408882" cy="511604"/>
                    </a:xfrm>
                    <a:prstGeom prst="rect">
                      <a:avLst/>
                    </a:prstGeom>
                    <a:blipFill>
                      <a:blip r:embed="rId18"/>
                      <a:stretch>
                        <a:fillRect l="-1342" t="-6061" b="-24242"/>
                      </a:stretch>
                    </a:blipFill>
                  </p:spPr>
                  <p:txBody>
                    <a:bodyPr/>
                    <a:lstStyle/>
                    <a:p>
                      <a:r>
                        <a:rPr lang="en-US">
                          <a:noFill/>
                        </a:rPr>
                        <a:t> </a:t>
                      </a:r>
                    </a:p>
                  </p:txBody>
                </p:sp>
              </mc:Fallback>
            </mc:AlternateContent>
          </p:grpSp>
          <p:sp>
            <p:nvSpPr>
              <p:cNvPr id="47" name="Rounded Rectangle 46">
                <a:extLst>
                  <a:ext uri="{FF2B5EF4-FFF2-40B4-BE49-F238E27FC236}">
                    <a16:creationId xmlns:a16="http://schemas.microsoft.com/office/drawing/2014/main" id="{D5ABD40A-BC23-A6F3-0D06-4EB830F7812B}"/>
                  </a:ext>
                </a:extLst>
              </p:cNvPr>
              <p:cNvSpPr/>
              <p:nvPr/>
            </p:nvSpPr>
            <p:spPr>
              <a:xfrm>
                <a:off x="8668796" y="3765336"/>
                <a:ext cx="3577176" cy="2764853"/>
              </a:xfrm>
              <a:prstGeom prst="roundRect">
                <a:avLst/>
              </a:prstGeom>
              <a:noFill/>
              <a:ln>
                <a:solidFill>
                  <a:srgbClr val="C0000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</p:grpSp>
        <p:pic>
          <p:nvPicPr>
            <p:cNvPr id="23" name="Picture 22">
              <a:extLst>
                <a:ext uri="{FF2B5EF4-FFF2-40B4-BE49-F238E27FC236}">
                  <a16:creationId xmlns:a16="http://schemas.microsoft.com/office/drawing/2014/main" id="{12739A74-DC2F-C4C0-E7EC-61EE225475AE}"/>
                </a:ext>
              </a:extLst>
            </p:cNvPr>
            <p:cNvPicPr>
              <a:picLocks noChangeAspect="1"/>
            </p:cNvPicPr>
            <p:nvPr/>
          </p:nvPicPr>
          <p:blipFill>
            <a:blip r:embed="rId19"/>
            <a:stretch>
              <a:fillRect/>
            </a:stretch>
          </p:blipFill>
          <p:spPr>
            <a:xfrm>
              <a:off x="4458712" y="4074938"/>
              <a:ext cx="916644" cy="916643"/>
            </a:xfrm>
            <a:prstGeom prst="rect">
              <a:avLst/>
            </a:prstGeom>
          </p:spPr>
        </p:pic>
        <p:sp>
          <p:nvSpPr>
            <p:cNvPr id="25" name="Rounded Rectangle 24">
              <a:extLst>
                <a:ext uri="{FF2B5EF4-FFF2-40B4-BE49-F238E27FC236}">
                  <a16:creationId xmlns:a16="http://schemas.microsoft.com/office/drawing/2014/main" id="{24675353-E829-FE1F-5F15-ADC52041B454}"/>
                </a:ext>
              </a:extLst>
            </p:cNvPr>
            <p:cNvSpPr/>
            <p:nvPr/>
          </p:nvSpPr>
          <p:spPr>
            <a:xfrm>
              <a:off x="131617" y="3316200"/>
              <a:ext cx="3203269" cy="2169364"/>
            </a:xfrm>
            <a:prstGeom prst="roundRect">
              <a:avLst/>
            </a:prstGeom>
            <a:noFill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grpSp>
          <p:nvGrpSpPr>
            <p:cNvPr id="26" name="Group 25">
              <a:extLst>
                <a:ext uri="{FF2B5EF4-FFF2-40B4-BE49-F238E27FC236}">
                  <a16:creationId xmlns:a16="http://schemas.microsoft.com/office/drawing/2014/main" id="{93F2ABE4-C695-5944-B968-C2D9C8E1B25D}"/>
                </a:ext>
              </a:extLst>
            </p:cNvPr>
            <p:cNvGrpSpPr/>
            <p:nvPr/>
          </p:nvGrpSpPr>
          <p:grpSpPr>
            <a:xfrm>
              <a:off x="490279" y="3300432"/>
              <a:ext cx="2179689" cy="2000459"/>
              <a:chOff x="490676" y="2604808"/>
              <a:chExt cx="2778012" cy="2549583"/>
            </a:xfrm>
          </p:grpSpPr>
          <p:grpSp>
            <p:nvGrpSpPr>
              <p:cNvPr id="33" name="Group 32">
                <a:extLst>
                  <a:ext uri="{FF2B5EF4-FFF2-40B4-BE49-F238E27FC236}">
                    <a16:creationId xmlns:a16="http://schemas.microsoft.com/office/drawing/2014/main" id="{0641119C-39AA-BE30-BECD-B9140368EE67}"/>
                  </a:ext>
                </a:extLst>
              </p:cNvPr>
              <p:cNvGrpSpPr/>
              <p:nvPr/>
            </p:nvGrpSpPr>
            <p:grpSpPr>
              <a:xfrm>
                <a:off x="490676" y="2974337"/>
                <a:ext cx="2778012" cy="2180054"/>
                <a:chOff x="160241" y="-17960"/>
                <a:chExt cx="2778012" cy="2180054"/>
              </a:xfrm>
            </p:grpSpPr>
            <p:pic>
              <p:nvPicPr>
                <p:cNvPr id="35" name="Picture 34">
                  <a:extLst>
                    <a:ext uri="{FF2B5EF4-FFF2-40B4-BE49-F238E27FC236}">
                      <a16:creationId xmlns:a16="http://schemas.microsoft.com/office/drawing/2014/main" id="{059D51B0-C481-E3B4-C7A8-7CDAA308A3A0}"/>
                    </a:ext>
                  </a:extLst>
                </p:cNvPr>
                <p:cNvPicPr>
                  <a:picLocks noChangeAspect="1"/>
                </p:cNvPicPr>
                <p:nvPr/>
              </p:nvPicPr>
              <p:blipFill>
                <a:blip r:embed="rId19"/>
                <a:stretch>
                  <a:fillRect/>
                </a:stretch>
              </p:blipFill>
              <p:spPr>
                <a:xfrm>
                  <a:off x="544051" y="400539"/>
                  <a:ext cx="1584385" cy="1584385"/>
                </a:xfrm>
                <a:prstGeom prst="rect">
                  <a:avLst/>
                </a:prstGeom>
              </p:spPr>
            </p:pic>
            <p:sp>
              <p:nvSpPr>
                <p:cNvPr id="37" name="Freeform 36">
                  <a:extLst>
                    <a:ext uri="{FF2B5EF4-FFF2-40B4-BE49-F238E27FC236}">
                      <a16:creationId xmlns:a16="http://schemas.microsoft.com/office/drawing/2014/main" id="{3D2C7C7E-1D69-4232-2A28-6D14282A28D9}"/>
                    </a:ext>
                  </a:extLst>
                </p:cNvPr>
                <p:cNvSpPr/>
                <p:nvPr/>
              </p:nvSpPr>
              <p:spPr>
                <a:xfrm>
                  <a:off x="1618753" y="800827"/>
                  <a:ext cx="155342" cy="101601"/>
                </a:xfrm>
                <a:custGeom>
                  <a:avLst/>
                  <a:gdLst>
                    <a:gd name="connsiteX0" fmla="*/ 76200 w 307975"/>
                    <a:gd name="connsiteY0" fmla="*/ 247650 h 285750"/>
                    <a:gd name="connsiteX1" fmla="*/ 69850 w 307975"/>
                    <a:gd name="connsiteY1" fmla="*/ 231775 h 285750"/>
                    <a:gd name="connsiteX2" fmla="*/ 85725 w 307975"/>
                    <a:gd name="connsiteY2" fmla="*/ 180975 h 285750"/>
                    <a:gd name="connsiteX3" fmla="*/ 92075 w 307975"/>
                    <a:gd name="connsiteY3" fmla="*/ 171450 h 285750"/>
                    <a:gd name="connsiteX4" fmla="*/ 107950 w 307975"/>
                    <a:gd name="connsiteY4" fmla="*/ 146050 h 285750"/>
                    <a:gd name="connsiteX5" fmla="*/ 114300 w 307975"/>
                    <a:gd name="connsiteY5" fmla="*/ 158750 h 285750"/>
                    <a:gd name="connsiteX6" fmla="*/ 120650 w 307975"/>
                    <a:gd name="connsiteY6" fmla="*/ 180975 h 285750"/>
                    <a:gd name="connsiteX7" fmla="*/ 127000 w 307975"/>
                    <a:gd name="connsiteY7" fmla="*/ 190500 h 285750"/>
                    <a:gd name="connsiteX8" fmla="*/ 123825 w 307975"/>
                    <a:gd name="connsiteY8" fmla="*/ 203200 h 285750"/>
                    <a:gd name="connsiteX9" fmla="*/ 120650 w 307975"/>
                    <a:gd name="connsiteY9" fmla="*/ 212725 h 285750"/>
                    <a:gd name="connsiteX10" fmla="*/ 117475 w 307975"/>
                    <a:gd name="connsiteY10" fmla="*/ 228600 h 285750"/>
                    <a:gd name="connsiteX11" fmla="*/ 114300 w 307975"/>
                    <a:gd name="connsiteY11" fmla="*/ 241300 h 285750"/>
                    <a:gd name="connsiteX12" fmla="*/ 117475 w 307975"/>
                    <a:gd name="connsiteY12" fmla="*/ 260350 h 285750"/>
                    <a:gd name="connsiteX13" fmla="*/ 133350 w 307975"/>
                    <a:gd name="connsiteY13" fmla="*/ 276225 h 285750"/>
                    <a:gd name="connsiteX14" fmla="*/ 142875 w 307975"/>
                    <a:gd name="connsiteY14" fmla="*/ 279400 h 285750"/>
                    <a:gd name="connsiteX15" fmla="*/ 152400 w 307975"/>
                    <a:gd name="connsiteY15" fmla="*/ 285750 h 285750"/>
                    <a:gd name="connsiteX16" fmla="*/ 158750 w 307975"/>
                    <a:gd name="connsiteY16" fmla="*/ 276225 h 285750"/>
                    <a:gd name="connsiteX17" fmla="*/ 177800 w 307975"/>
                    <a:gd name="connsiteY17" fmla="*/ 260350 h 285750"/>
                    <a:gd name="connsiteX18" fmla="*/ 184150 w 307975"/>
                    <a:gd name="connsiteY18" fmla="*/ 250825 h 285750"/>
                    <a:gd name="connsiteX19" fmla="*/ 190500 w 307975"/>
                    <a:gd name="connsiteY19" fmla="*/ 231775 h 285750"/>
                    <a:gd name="connsiteX20" fmla="*/ 187325 w 307975"/>
                    <a:gd name="connsiteY20" fmla="*/ 187325 h 285750"/>
                    <a:gd name="connsiteX21" fmla="*/ 184150 w 307975"/>
                    <a:gd name="connsiteY21" fmla="*/ 177800 h 285750"/>
                    <a:gd name="connsiteX22" fmla="*/ 171450 w 307975"/>
                    <a:gd name="connsiteY22" fmla="*/ 158750 h 285750"/>
                    <a:gd name="connsiteX23" fmla="*/ 174625 w 307975"/>
                    <a:gd name="connsiteY23" fmla="*/ 146050 h 285750"/>
                    <a:gd name="connsiteX24" fmla="*/ 196850 w 307975"/>
                    <a:gd name="connsiteY24" fmla="*/ 136525 h 285750"/>
                    <a:gd name="connsiteX25" fmla="*/ 231775 w 307975"/>
                    <a:gd name="connsiteY25" fmla="*/ 139700 h 285750"/>
                    <a:gd name="connsiteX26" fmla="*/ 244475 w 307975"/>
                    <a:gd name="connsiteY26" fmla="*/ 142875 h 285750"/>
                    <a:gd name="connsiteX27" fmla="*/ 254000 w 307975"/>
                    <a:gd name="connsiteY27" fmla="*/ 161925 h 285750"/>
                    <a:gd name="connsiteX28" fmla="*/ 260350 w 307975"/>
                    <a:gd name="connsiteY28" fmla="*/ 171450 h 285750"/>
                    <a:gd name="connsiteX29" fmla="*/ 257175 w 307975"/>
                    <a:gd name="connsiteY29" fmla="*/ 180975 h 285750"/>
                    <a:gd name="connsiteX30" fmla="*/ 234950 w 307975"/>
                    <a:gd name="connsiteY30" fmla="*/ 187325 h 285750"/>
                    <a:gd name="connsiteX31" fmla="*/ 228600 w 307975"/>
                    <a:gd name="connsiteY31" fmla="*/ 196850 h 285750"/>
                    <a:gd name="connsiteX32" fmla="*/ 225425 w 307975"/>
                    <a:gd name="connsiteY32" fmla="*/ 212725 h 285750"/>
                    <a:gd name="connsiteX33" fmla="*/ 222250 w 307975"/>
                    <a:gd name="connsiteY33" fmla="*/ 238125 h 285750"/>
                    <a:gd name="connsiteX34" fmla="*/ 203200 w 307975"/>
                    <a:gd name="connsiteY34" fmla="*/ 247650 h 285750"/>
                    <a:gd name="connsiteX35" fmla="*/ 193675 w 307975"/>
                    <a:gd name="connsiteY35" fmla="*/ 244475 h 285750"/>
                    <a:gd name="connsiteX36" fmla="*/ 187325 w 307975"/>
                    <a:gd name="connsiteY36" fmla="*/ 234950 h 285750"/>
                    <a:gd name="connsiteX37" fmla="*/ 177800 w 307975"/>
                    <a:gd name="connsiteY37" fmla="*/ 206375 h 285750"/>
                    <a:gd name="connsiteX38" fmla="*/ 174625 w 307975"/>
                    <a:gd name="connsiteY38" fmla="*/ 196850 h 285750"/>
                    <a:gd name="connsiteX39" fmla="*/ 161925 w 307975"/>
                    <a:gd name="connsiteY39" fmla="*/ 168275 h 285750"/>
                    <a:gd name="connsiteX40" fmla="*/ 155575 w 307975"/>
                    <a:gd name="connsiteY40" fmla="*/ 146050 h 285750"/>
                    <a:gd name="connsiteX41" fmla="*/ 139700 w 307975"/>
                    <a:gd name="connsiteY41" fmla="*/ 127000 h 285750"/>
                    <a:gd name="connsiteX42" fmla="*/ 133350 w 307975"/>
                    <a:gd name="connsiteY42" fmla="*/ 117475 h 285750"/>
                    <a:gd name="connsiteX43" fmla="*/ 104775 w 307975"/>
                    <a:gd name="connsiteY43" fmla="*/ 101600 h 285750"/>
                    <a:gd name="connsiteX44" fmla="*/ 88900 w 307975"/>
                    <a:gd name="connsiteY44" fmla="*/ 98425 h 285750"/>
                    <a:gd name="connsiteX45" fmla="*/ 60325 w 307975"/>
                    <a:gd name="connsiteY45" fmla="*/ 101600 h 285750"/>
                    <a:gd name="connsiteX46" fmla="*/ 41275 w 307975"/>
                    <a:gd name="connsiteY46" fmla="*/ 111125 h 285750"/>
                    <a:gd name="connsiteX47" fmla="*/ 31750 w 307975"/>
                    <a:gd name="connsiteY47" fmla="*/ 114300 h 285750"/>
                    <a:gd name="connsiteX48" fmla="*/ 15875 w 307975"/>
                    <a:gd name="connsiteY48" fmla="*/ 92075 h 285750"/>
                    <a:gd name="connsiteX49" fmla="*/ 9525 w 307975"/>
                    <a:gd name="connsiteY49" fmla="*/ 73025 h 285750"/>
                    <a:gd name="connsiteX50" fmla="*/ 0 w 307975"/>
                    <a:gd name="connsiteY50" fmla="*/ 53975 h 285750"/>
                    <a:gd name="connsiteX51" fmla="*/ 22225 w 307975"/>
                    <a:gd name="connsiteY51" fmla="*/ 31750 h 285750"/>
                    <a:gd name="connsiteX52" fmla="*/ 41275 w 307975"/>
                    <a:gd name="connsiteY52" fmla="*/ 19050 h 285750"/>
                    <a:gd name="connsiteX53" fmla="*/ 60325 w 307975"/>
                    <a:gd name="connsiteY53" fmla="*/ 25400 h 285750"/>
                    <a:gd name="connsiteX54" fmla="*/ 69850 w 307975"/>
                    <a:gd name="connsiteY54" fmla="*/ 28575 h 285750"/>
                    <a:gd name="connsiteX55" fmla="*/ 111125 w 307975"/>
                    <a:gd name="connsiteY55" fmla="*/ 22225 h 285750"/>
                    <a:gd name="connsiteX56" fmla="*/ 139700 w 307975"/>
                    <a:gd name="connsiteY56" fmla="*/ 6350 h 285750"/>
                    <a:gd name="connsiteX57" fmla="*/ 174625 w 307975"/>
                    <a:gd name="connsiteY57" fmla="*/ 12700 h 285750"/>
                    <a:gd name="connsiteX58" fmla="*/ 193675 w 307975"/>
                    <a:gd name="connsiteY58" fmla="*/ 19050 h 285750"/>
                    <a:gd name="connsiteX59" fmla="*/ 222250 w 307975"/>
                    <a:gd name="connsiteY59" fmla="*/ 34925 h 285750"/>
                    <a:gd name="connsiteX60" fmla="*/ 244475 w 307975"/>
                    <a:gd name="connsiteY60" fmla="*/ 50800 h 285750"/>
                    <a:gd name="connsiteX61" fmla="*/ 263525 w 307975"/>
                    <a:gd name="connsiteY61" fmla="*/ 57150 h 285750"/>
                    <a:gd name="connsiteX62" fmla="*/ 288925 w 307975"/>
                    <a:gd name="connsiteY62" fmla="*/ 53975 h 285750"/>
                    <a:gd name="connsiteX63" fmla="*/ 304800 w 307975"/>
                    <a:gd name="connsiteY63" fmla="*/ 38100 h 285750"/>
                    <a:gd name="connsiteX64" fmla="*/ 307975 w 307975"/>
                    <a:gd name="connsiteY64" fmla="*/ 28575 h 285750"/>
                    <a:gd name="connsiteX65" fmla="*/ 304800 w 307975"/>
                    <a:gd name="connsiteY65" fmla="*/ 12700 h 285750"/>
                    <a:gd name="connsiteX66" fmla="*/ 295275 w 307975"/>
                    <a:gd name="connsiteY66" fmla="*/ 6350 h 285750"/>
                    <a:gd name="connsiteX67" fmla="*/ 282575 w 307975"/>
                    <a:gd name="connsiteY67" fmla="*/ 3175 h 285750"/>
                    <a:gd name="connsiteX68" fmla="*/ 273050 w 307975"/>
                    <a:gd name="connsiteY68" fmla="*/ 0 h 285750"/>
                    <a:gd name="connsiteX69" fmla="*/ 260350 w 307975"/>
                    <a:gd name="connsiteY69" fmla="*/ 3175 h 285750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  <a:cxn ang="0">
                      <a:pos x="connsiteX7" y="connsiteY7"/>
                    </a:cxn>
                    <a:cxn ang="0">
                      <a:pos x="connsiteX8" y="connsiteY8"/>
                    </a:cxn>
                    <a:cxn ang="0">
                      <a:pos x="connsiteX9" y="connsiteY9"/>
                    </a:cxn>
                    <a:cxn ang="0">
                      <a:pos x="connsiteX10" y="connsiteY10"/>
                    </a:cxn>
                    <a:cxn ang="0">
                      <a:pos x="connsiteX11" y="connsiteY11"/>
                    </a:cxn>
                    <a:cxn ang="0">
                      <a:pos x="connsiteX12" y="connsiteY12"/>
                    </a:cxn>
                    <a:cxn ang="0">
                      <a:pos x="connsiteX13" y="connsiteY13"/>
                    </a:cxn>
                    <a:cxn ang="0">
                      <a:pos x="connsiteX14" y="connsiteY14"/>
                    </a:cxn>
                    <a:cxn ang="0">
                      <a:pos x="connsiteX15" y="connsiteY15"/>
                    </a:cxn>
                    <a:cxn ang="0">
                      <a:pos x="connsiteX16" y="connsiteY16"/>
                    </a:cxn>
                    <a:cxn ang="0">
                      <a:pos x="connsiteX17" y="connsiteY17"/>
                    </a:cxn>
                    <a:cxn ang="0">
                      <a:pos x="connsiteX18" y="connsiteY18"/>
                    </a:cxn>
                    <a:cxn ang="0">
                      <a:pos x="connsiteX19" y="connsiteY19"/>
                    </a:cxn>
                    <a:cxn ang="0">
                      <a:pos x="connsiteX20" y="connsiteY20"/>
                    </a:cxn>
                    <a:cxn ang="0">
                      <a:pos x="connsiteX21" y="connsiteY21"/>
                    </a:cxn>
                    <a:cxn ang="0">
                      <a:pos x="connsiteX22" y="connsiteY22"/>
                    </a:cxn>
                    <a:cxn ang="0">
                      <a:pos x="connsiteX23" y="connsiteY23"/>
                    </a:cxn>
                    <a:cxn ang="0">
                      <a:pos x="connsiteX24" y="connsiteY24"/>
                    </a:cxn>
                    <a:cxn ang="0">
                      <a:pos x="connsiteX25" y="connsiteY25"/>
                    </a:cxn>
                    <a:cxn ang="0">
                      <a:pos x="connsiteX26" y="connsiteY26"/>
                    </a:cxn>
                    <a:cxn ang="0">
                      <a:pos x="connsiteX27" y="connsiteY27"/>
                    </a:cxn>
                    <a:cxn ang="0">
                      <a:pos x="connsiteX28" y="connsiteY28"/>
                    </a:cxn>
                    <a:cxn ang="0">
                      <a:pos x="connsiteX29" y="connsiteY29"/>
                    </a:cxn>
                    <a:cxn ang="0">
                      <a:pos x="connsiteX30" y="connsiteY30"/>
                    </a:cxn>
                    <a:cxn ang="0">
                      <a:pos x="connsiteX31" y="connsiteY31"/>
                    </a:cxn>
                    <a:cxn ang="0">
                      <a:pos x="connsiteX32" y="connsiteY32"/>
                    </a:cxn>
                    <a:cxn ang="0">
                      <a:pos x="connsiteX33" y="connsiteY33"/>
                    </a:cxn>
                    <a:cxn ang="0">
                      <a:pos x="connsiteX34" y="connsiteY34"/>
                    </a:cxn>
                    <a:cxn ang="0">
                      <a:pos x="connsiteX35" y="connsiteY35"/>
                    </a:cxn>
                    <a:cxn ang="0">
                      <a:pos x="connsiteX36" y="connsiteY36"/>
                    </a:cxn>
                    <a:cxn ang="0">
                      <a:pos x="connsiteX37" y="connsiteY37"/>
                    </a:cxn>
                    <a:cxn ang="0">
                      <a:pos x="connsiteX38" y="connsiteY38"/>
                    </a:cxn>
                    <a:cxn ang="0">
                      <a:pos x="connsiteX39" y="connsiteY39"/>
                    </a:cxn>
                    <a:cxn ang="0">
                      <a:pos x="connsiteX40" y="connsiteY40"/>
                    </a:cxn>
                    <a:cxn ang="0">
                      <a:pos x="connsiteX41" y="connsiteY41"/>
                    </a:cxn>
                    <a:cxn ang="0">
                      <a:pos x="connsiteX42" y="connsiteY42"/>
                    </a:cxn>
                    <a:cxn ang="0">
                      <a:pos x="connsiteX43" y="connsiteY43"/>
                    </a:cxn>
                    <a:cxn ang="0">
                      <a:pos x="connsiteX44" y="connsiteY44"/>
                    </a:cxn>
                    <a:cxn ang="0">
                      <a:pos x="connsiteX45" y="connsiteY45"/>
                    </a:cxn>
                    <a:cxn ang="0">
                      <a:pos x="connsiteX46" y="connsiteY46"/>
                    </a:cxn>
                    <a:cxn ang="0">
                      <a:pos x="connsiteX47" y="connsiteY47"/>
                    </a:cxn>
                    <a:cxn ang="0">
                      <a:pos x="connsiteX48" y="connsiteY48"/>
                    </a:cxn>
                    <a:cxn ang="0">
                      <a:pos x="connsiteX49" y="connsiteY49"/>
                    </a:cxn>
                    <a:cxn ang="0">
                      <a:pos x="connsiteX50" y="connsiteY50"/>
                    </a:cxn>
                    <a:cxn ang="0">
                      <a:pos x="connsiteX51" y="connsiteY51"/>
                    </a:cxn>
                    <a:cxn ang="0">
                      <a:pos x="connsiteX52" y="connsiteY52"/>
                    </a:cxn>
                    <a:cxn ang="0">
                      <a:pos x="connsiteX53" y="connsiteY53"/>
                    </a:cxn>
                    <a:cxn ang="0">
                      <a:pos x="connsiteX54" y="connsiteY54"/>
                    </a:cxn>
                    <a:cxn ang="0">
                      <a:pos x="connsiteX55" y="connsiteY55"/>
                    </a:cxn>
                    <a:cxn ang="0">
                      <a:pos x="connsiteX56" y="connsiteY56"/>
                    </a:cxn>
                    <a:cxn ang="0">
                      <a:pos x="connsiteX57" y="connsiteY57"/>
                    </a:cxn>
                    <a:cxn ang="0">
                      <a:pos x="connsiteX58" y="connsiteY58"/>
                    </a:cxn>
                    <a:cxn ang="0">
                      <a:pos x="connsiteX59" y="connsiteY59"/>
                    </a:cxn>
                    <a:cxn ang="0">
                      <a:pos x="connsiteX60" y="connsiteY60"/>
                    </a:cxn>
                    <a:cxn ang="0">
                      <a:pos x="connsiteX61" y="connsiteY61"/>
                    </a:cxn>
                    <a:cxn ang="0">
                      <a:pos x="connsiteX62" y="connsiteY62"/>
                    </a:cxn>
                    <a:cxn ang="0">
                      <a:pos x="connsiteX63" y="connsiteY63"/>
                    </a:cxn>
                    <a:cxn ang="0">
                      <a:pos x="connsiteX64" y="connsiteY64"/>
                    </a:cxn>
                    <a:cxn ang="0">
                      <a:pos x="connsiteX65" y="connsiteY65"/>
                    </a:cxn>
                    <a:cxn ang="0">
                      <a:pos x="connsiteX66" y="connsiteY66"/>
                    </a:cxn>
                    <a:cxn ang="0">
                      <a:pos x="connsiteX67" y="connsiteY67"/>
                    </a:cxn>
                    <a:cxn ang="0">
                      <a:pos x="connsiteX68" y="connsiteY68"/>
                    </a:cxn>
                    <a:cxn ang="0">
                      <a:pos x="connsiteX69" y="connsiteY69"/>
                    </a:cxn>
                  </a:cxnLst>
                  <a:rect l="l" t="t" r="r" b="b"/>
                  <a:pathLst>
                    <a:path w="307975" h="285750">
                      <a:moveTo>
                        <a:pt x="76200" y="247650"/>
                      </a:moveTo>
                      <a:cubicBezTo>
                        <a:pt x="74083" y="242358"/>
                        <a:pt x="70287" y="237458"/>
                        <a:pt x="69850" y="231775"/>
                      </a:cubicBezTo>
                      <a:cubicBezTo>
                        <a:pt x="68414" y="213104"/>
                        <a:pt x="75627" y="196121"/>
                        <a:pt x="85725" y="180975"/>
                      </a:cubicBezTo>
                      <a:cubicBezTo>
                        <a:pt x="87842" y="177800"/>
                        <a:pt x="90525" y="174937"/>
                        <a:pt x="92075" y="171450"/>
                      </a:cubicBezTo>
                      <a:cubicBezTo>
                        <a:pt x="103211" y="146394"/>
                        <a:pt x="90815" y="157473"/>
                        <a:pt x="107950" y="146050"/>
                      </a:cubicBezTo>
                      <a:cubicBezTo>
                        <a:pt x="110067" y="150283"/>
                        <a:pt x="112638" y="154318"/>
                        <a:pt x="114300" y="158750"/>
                      </a:cubicBezTo>
                      <a:cubicBezTo>
                        <a:pt x="117352" y="166888"/>
                        <a:pt x="116812" y="173299"/>
                        <a:pt x="120650" y="180975"/>
                      </a:cubicBezTo>
                      <a:cubicBezTo>
                        <a:pt x="122357" y="184388"/>
                        <a:pt x="124883" y="187325"/>
                        <a:pt x="127000" y="190500"/>
                      </a:cubicBezTo>
                      <a:cubicBezTo>
                        <a:pt x="125942" y="194733"/>
                        <a:pt x="125024" y="199004"/>
                        <a:pt x="123825" y="203200"/>
                      </a:cubicBezTo>
                      <a:cubicBezTo>
                        <a:pt x="122906" y="206418"/>
                        <a:pt x="121462" y="209478"/>
                        <a:pt x="120650" y="212725"/>
                      </a:cubicBezTo>
                      <a:cubicBezTo>
                        <a:pt x="119341" y="217960"/>
                        <a:pt x="118646" y="223332"/>
                        <a:pt x="117475" y="228600"/>
                      </a:cubicBezTo>
                      <a:cubicBezTo>
                        <a:pt x="116528" y="232860"/>
                        <a:pt x="115358" y="237067"/>
                        <a:pt x="114300" y="241300"/>
                      </a:cubicBezTo>
                      <a:cubicBezTo>
                        <a:pt x="115358" y="247650"/>
                        <a:pt x="115439" y="254243"/>
                        <a:pt x="117475" y="260350"/>
                      </a:cubicBezTo>
                      <a:cubicBezTo>
                        <a:pt x="120015" y="267970"/>
                        <a:pt x="126577" y="272838"/>
                        <a:pt x="133350" y="276225"/>
                      </a:cubicBezTo>
                      <a:cubicBezTo>
                        <a:pt x="136343" y="277722"/>
                        <a:pt x="139882" y="277903"/>
                        <a:pt x="142875" y="279400"/>
                      </a:cubicBezTo>
                      <a:cubicBezTo>
                        <a:pt x="146288" y="281107"/>
                        <a:pt x="149225" y="283633"/>
                        <a:pt x="152400" y="285750"/>
                      </a:cubicBezTo>
                      <a:cubicBezTo>
                        <a:pt x="154517" y="282575"/>
                        <a:pt x="156307" y="279156"/>
                        <a:pt x="158750" y="276225"/>
                      </a:cubicBezTo>
                      <a:cubicBezTo>
                        <a:pt x="166390" y="267058"/>
                        <a:pt x="168434" y="266594"/>
                        <a:pt x="177800" y="260350"/>
                      </a:cubicBezTo>
                      <a:cubicBezTo>
                        <a:pt x="179917" y="257175"/>
                        <a:pt x="182600" y="254312"/>
                        <a:pt x="184150" y="250825"/>
                      </a:cubicBezTo>
                      <a:cubicBezTo>
                        <a:pt x="186868" y="244708"/>
                        <a:pt x="190500" y="231775"/>
                        <a:pt x="190500" y="231775"/>
                      </a:cubicBezTo>
                      <a:cubicBezTo>
                        <a:pt x="189442" y="216958"/>
                        <a:pt x="189061" y="202078"/>
                        <a:pt x="187325" y="187325"/>
                      </a:cubicBezTo>
                      <a:cubicBezTo>
                        <a:pt x="186934" y="184001"/>
                        <a:pt x="185775" y="180726"/>
                        <a:pt x="184150" y="177800"/>
                      </a:cubicBezTo>
                      <a:cubicBezTo>
                        <a:pt x="180444" y="171129"/>
                        <a:pt x="171450" y="158750"/>
                        <a:pt x="171450" y="158750"/>
                      </a:cubicBezTo>
                      <a:cubicBezTo>
                        <a:pt x="172508" y="154517"/>
                        <a:pt x="171831" y="149402"/>
                        <a:pt x="174625" y="146050"/>
                      </a:cubicBezTo>
                      <a:cubicBezTo>
                        <a:pt x="177643" y="142428"/>
                        <a:pt x="191798" y="138209"/>
                        <a:pt x="196850" y="136525"/>
                      </a:cubicBezTo>
                      <a:cubicBezTo>
                        <a:pt x="208492" y="137583"/>
                        <a:pt x="220188" y="138155"/>
                        <a:pt x="231775" y="139700"/>
                      </a:cubicBezTo>
                      <a:cubicBezTo>
                        <a:pt x="236100" y="140277"/>
                        <a:pt x="240844" y="140454"/>
                        <a:pt x="244475" y="142875"/>
                      </a:cubicBezTo>
                      <a:cubicBezTo>
                        <a:pt x="251299" y="147425"/>
                        <a:pt x="250831" y="155586"/>
                        <a:pt x="254000" y="161925"/>
                      </a:cubicBezTo>
                      <a:cubicBezTo>
                        <a:pt x="255707" y="165338"/>
                        <a:pt x="258233" y="168275"/>
                        <a:pt x="260350" y="171450"/>
                      </a:cubicBezTo>
                      <a:cubicBezTo>
                        <a:pt x="259292" y="174625"/>
                        <a:pt x="259542" y="178608"/>
                        <a:pt x="257175" y="180975"/>
                      </a:cubicBezTo>
                      <a:cubicBezTo>
                        <a:pt x="255657" y="182493"/>
                        <a:pt x="235060" y="187298"/>
                        <a:pt x="234950" y="187325"/>
                      </a:cubicBezTo>
                      <a:cubicBezTo>
                        <a:pt x="232833" y="190500"/>
                        <a:pt x="229940" y="193277"/>
                        <a:pt x="228600" y="196850"/>
                      </a:cubicBezTo>
                      <a:cubicBezTo>
                        <a:pt x="226705" y="201903"/>
                        <a:pt x="226246" y="207391"/>
                        <a:pt x="225425" y="212725"/>
                      </a:cubicBezTo>
                      <a:cubicBezTo>
                        <a:pt x="224128" y="221158"/>
                        <a:pt x="225419" y="230203"/>
                        <a:pt x="222250" y="238125"/>
                      </a:cubicBezTo>
                      <a:cubicBezTo>
                        <a:pt x="220356" y="242859"/>
                        <a:pt x="207210" y="246313"/>
                        <a:pt x="203200" y="247650"/>
                      </a:cubicBezTo>
                      <a:cubicBezTo>
                        <a:pt x="200025" y="246592"/>
                        <a:pt x="196288" y="246566"/>
                        <a:pt x="193675" y="244475"/>
                      </a:cubicBezTo>
                      <a:cubicBezTo>
                        <a:pt x="190695" y="242091"/>
                        <a:pt x="188875" y="238437"/>
                        <a:pt x="187325" y="234950"/>
                      </a:cubicBezTo>
                      <a:lnTo>
                        <a:pt x="177800" y="206375"/>
                      </a:lnTo>
                      <a:cubicBezTo>
                        <a:pt x="176742" y="203200"/>
                        <a:pt x="176481" y="199635"/>
                        <a:pt x="174625" y="196850"/>
                      </a:cubicBezTo>
                      <a:cubicBezTo>
                        <a:pt x="166285" y="184340"/>
                        <a:pt x="166459" y="186411"/>
                        <a:pt x="161925" y="168275"/>
                      </a:cubicBezTo>
                      <a:cubicBezTo>
                        <a:pt x="160908" y="164206"/>
                        <a:pt x="157852" y="150605"/>
                        <a:pt x="155575" y="146050"/>
                      </a:cubicBezTo>
                      <a:cubicBezTo>
                        <a:pt x="149663" y="134226"/>
                        <a:pt x="148477" y="137533"/>
                        <a:pt x="139700" y="127000"/>
                      </a:cubicBezTo>
                      <a:cubicBezTo>
                        <a:pt x="137257" y="124069"/>
                        <a:pt x="136222" y="119988"/>
                        <a:pt x="133350" y="117475"/>
                      </a:cubicBezTo>
                      <a:cubicBezTo>
                        <a:pt x="123891" y="109198"/>
                        <a:pt x="116113" y="104435"/>
                        <a:pt x="104775" y="101600"/>
                      </a:cubicBezTo>
                      <a:cubicBezTo>
                        <a:pt x="99540" y="100291"/>
                        <a:pt x="94192" y="99483"/>
                        <a:pt x="88900" y="98425"/>
                      </a:cubicBezTo>
                      <a:cubicBezTo>
                        <a:pt x="79375" y="99483"/>
                        <a:pt x="69778" y="100024"/>
                        <a:pt x="60325" y="101600"/>
                      </a:cubicBezTo>
                      <a:cubicBezTo>
                        <a:pt x="48354" y="103595"/>
                        <a:pt x="52246" y="105640"/>
                        <a:pt x="41275" y="111125"/>
                      </a:cubicBezTo>
                      <a:cubicBezTo>
                        <a:pt x="38282" y="112622"/>
                        <a:pt x="34925" y="113242"/>
                        <a:pt x="31750" y="114300"/>
                      </a:cubicBezTo>
                      <a:cubicBezTo>
                        <a:pt x="30471" y="112594"/>
                        <a:pt x="17563" y="95874"/>
                        <a:pt x="15875" y="92075"/>
                      </a:cubicBezTo>
                      <a:cubicBezTo>
                        <a:pt x="13157" y="85958"/>
                        <a:pt x="13238" y="78594"/>
                        <a:pt x="9525" y="73025"/>
                      </a:cubicBezTo>
                      <a:cubicBezTo>
                        <a:pt x="1319" y="60715"/>
                        <a:pt x="4382" y="67120"/>
                        <a:pt x="0" y="53975"/>
                      </a:cubicBezTo>
                      <a:cubicBezTo>
                        <a:pt x="23552" y="18647"/>
                        <a:pt x="1515" y="43255"/>
                        <a:pt x="22225" y="31750"/>
                      </a:cubicBezTo>
                      <a:cubicBezTo>
                        <a:pt x="28896" y="28044"/>
                        <a:pt x="41275" y="19050"/>
                        <a:pt x="41275" y="19050"/>
                      </a:cubicBezTo>
                      <a:lnTo>
                        <a:pt x="60325" y="25400"/>
                      </a:lnTo>
                      <a:lnTo>
                        <a:pt x="69850" y="28575"/>
                      </a:lnTo>
                      <a:cubicBezTo>
                        <a:pt x="74521" y="28108"/>
                        <a:pt x="101078" y="27807"/>
                        <a:pt x="111125" y="22225"/>
                      </a:cubicBezTo>
                      <a:cubicBezTo>
                        <a:pt x="143877" y="4029"/>
                        <a:pt x="118147" y="13534"/>
                        <a:pt x="139700" y="6350"/>
                      </a:cubicBezTo>
                      <a:cubicBezTo>
                        <a:pt x="165769" y="15040"/>
                        <a:pt x="124363" y="1930"/>
                        <a:pt x="174625" y="12700"/>
                      </a:cubicBezTo>
                      <a:cubicBezTo>
                        <a:pt x="181170" y="14102"/>
                        <a:pt x="187325" y="16933"/>
                        <a:pt x="193675" y="19050"/>
                      </a:cubicBezTo>
                      <a:cubicBezTo>
                        <a:pt x="208525" y="24000"/>
                        <a:pt x="204782" y="21824"/>
                        <a:pt x="222250" y="34925"/>
                      </a:cubicBezTo>
                      <a:cubicBezTo>
                        <a:pt x="223956" y="36204"/>
                        <a:pt x="240676" y="49112"/>
                        <a:pt x="244475" y="50800"/>
                      </a:cubicBezTo>
                      <a:cubicBezTo>
                        <a:pt x="250592" y="53518"/>
                        <a:pt x="263525" y="57150"/>
                        <a:pt x="263525" y="57150"/>
                      </a:cubicBezTo>
                      <a:cubicBezTo>
                        <a:pt x="271992" y="56092"/>
                        <a:pt x="280693" y="56220"/>
                        <a:pt x="288925" y="53975"/>
                      </a:cubicBezTo>
                      <a:cubicBezTo>
                        <a:pt x="296278" y="51970"/>
                        <a:pt x="301681" y="44339"/>
                        <a:pt x="304800" y="38100"/>
                      </a:cubicBezTo>
                      <a:cubicBezTo>
                        <a:pt x="306297" y="35107"/>
                        <a:pt x="306917" y="31750"/>
                        <a:pt x="307975" y="28575"/>
                      </a:cubicBezTo>
                      <a:cubicBezTo>
                        <a:pt x="306917" y="23283"/>
                        <a:pt x="307477" y="17385"/>
                        <a:pt x="304800" y="12700"/>
                      </a:cubicBezTo>
                      <a:cubicBezTo>
                        <a:pt x="302907" y="9387"/>
                        <a:pt x="298782" y="7853"/>
                        <a:pt x="295275" y="6350"/>
                      </a:cubicBezTo>
                      <a:cubicBezTo>
                        <a:pt x="291264" y="4631"/>
                        <a:pt x="286771" y="4374"/>
                        <a:pt x="282575" y="3175"/>
                      </a:cubicBezTo>
                      <a:cubicBezTo>
                        <a:pt x="279357" y="2256"/>
                        <a:pt x="276225" y="1058"/>
                        <a:pt x="273050" y="0"/>
                      </a:cubicBezTo>
                      <a:cubicBezTo>
                        <a:pt x="262521" y="3510"/>
                        <a:pt x="266872" y="3175"/>
                        <a:pt x="260350" y="3175"/>
                      </a:cubicBezTo>
                    </a:path>
                  </a:pathLst>
                </a:custGeom>
                <a:noFill/>
                <a:ln w="6350"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pic>
              <p:nvPicPr>
                <p:cNvPr id="38" name="Picture 37">
                  <a:extLst>
                    <a:ext uri="{FF2B5EF4-FFF2-40B4-BE49-F238E27FC236}">
                      <a16:creationId xmlns:a16="http://schemas.microsoft.com/office/drawing/2014/main" id="{7F46E5A1-FE7A-50F0-88E2-747AD503BD5F}"/>
                    </a:ext>
                  </a:extLst>
                </p:cNvPr>
                <p:cNvPicPr>
                  <a:picLocks noChangeAspect="1"/>
                </p:cNvPicPr>
                <p:nvPr/>
              </p:nvPicPr>
              <p:blipFill rotWithShape="1">
                <a:blip r:embed="rId20" cstate="hqprint">
                  <a:extLst>
                    <a:ext uri="{28A0092B-C50C-407E-A947-70E740481C1C}">
                      <a14:useLocalDpi xmlns:a14="http://schemas.microsoft.com/office/drawing/2010/main"/>
                    </a:ext>
                  </a:extLst>
                </a:blip>
                <a:srcRect/>
                <a:stretch/>
              </p:blipFill>
              <p:spPr>
                <a:xfrm>
                  <a:off x="1431559" y="843787"/>
                  <a:ext cx="285204" cy="274968"/>
                </a:xfrm>
                <a:prstGeom prst="rect">
                  <a:avLst/>
                </a:prstGeom>
              </p:spPr>
            </p:pic>
            <p:cxnSp>
              <p:nvCxnSpPr>
                <p:cNvPr id="39" name="Straight Connector 38">
                  <a:extLst>
                    <a:ext uri="{FF2B5EF4-FFF2-40B4-BE49-F238E27FC236}">
                      <a16:creationId xmlns:a16="http://schemas.microsoft.com/office/drawing/2014/main" id="{5BDE5F32-D81D-6472-EB0E-9AECAA83DD0D}"/>
                    </a:ext>
                  </a:extLst>
                </p:cNvPr>
                <p:cNvCxnSpPr>
                  <a:cxnSpLocks/>
                </p:cNvCxnSpPr>
                <p:nvPr/>
              </p:nvCxnSpPr>
              <p:spPr>
                <a:xfrm flipV="1">
                  <a:off x="1758220" y="232349"/>
                  <a:ext cx="677680" cy="569150"/>
                </a:xfrm>
                <a:prstGeom prst="line">
                  <a:avLst/>
                </a:prstGeom>
                <a:ln>
                  <a:solidFill>
                    <a:schemeClr val="tx1"/>
                  </a:solidFill>
                  <a:tailEnd type="triangle"/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  <p:pic>
              <p:nvPicPr>
                <p:cNvPr id="40" name="Picture 39">
                  <a:extLst>
                    <a:ext uri="{FF2B5EF4-FFF2-40B4-BE49-F238E27FC236}">
                      <a16:creationId xmlns:a16="http://schemas.microsoft.com/office/drawing/2014/main" id="{E353C4F3-4861-C3BB-6E87-4A1C331B1087}"/>
                    </a:ext>
                  </a:extLst>
                </p:cNvPr>
                <p:cNvPicPr>
                  <a:picLocks noChangeAspect="1"/>
                </p:cNvPicPr>
                <p:nvPr/>
              </p:nvPicPr>
              <p:blipFill rotWithShape="1">
                <a:blip r:embed="rId21" cstate="hqprint">
                  <a:extLst>
                    <a:ext uri="{28A0092B-C50C-407E-A947-70E740481C1C}">
                      <a14:useLocalDpi xmlns:a14="http://schemas.microsoft.com/office/drawing/2010/main"/>
                    </a:ext>
                  </a:extLst>
                </a:blip>
                <a:srcRect/>
                <a:stretch/>
              </p:blipFill>
              <p:spPr>
                <a:xfrm>
                  <a:off x="2390930" y="120432"/>
                  <a:ext cx="230098" cy="138404"/>
                </a:xfrm>
                <a:prstGeom prst="rect">
                  <a:avLst/>
                </a:prstGeom>
              </p:spPr>
            </p:pic>
            <mc:AlternateContent xmlns:mc="http://schemas.openxmlformats.org/markup-compatibility/2006" xmlns:a14="http://schemas.microsoft.com/office/drawing/2010/main">
              <mc:Choice Requires="a14">
                <p:sp>
                  <p:nvSpPr>
                    <p:cNvPr id="41" name="TextBox 40">
                      <a:extLst>
                        <a:ext uri="{FF2B5EF4-FFF2-40B4-BE49-F238E27FC236}">
                          <a16:creationId xmlns:a16="http://schemas.microsoft.com/office/drawing/2014/main" id="{98D2C140-4CAB-4E73-B578-C2B113F3F543}"/>
                        </a:ext>
                      </a:extLst>
                    </p:cNvPr>
                    <p:cNvSpPr txBox="1"/>
                    <p:nvPr/>
                  </p:nvSpPr>
                  <p:spPr>
                    <a:xfrm>
                      <a:off x="2548509" y="-17960"/>
                      <a:ext cx="389744" cy="369332"/>
                    </a:xfrm>
                    <a:prstGeom prst="rect">
                      <a:avLst/>
                    </a:prstGeom>
                    <a:noFill/>
                  </p:spPr>
                  <p:txBody>
                    <a:bodyPr wrap="square" rtlCol="0">
                      <a:spAutoFit/>
                    </a:bodyPr>
                    <a:lstStyle/>
                    <a:p>
                      <a:pPr/>
                      <a14:m>
                        <m:oMathPara xmlns:m="http://schemas.openxmlformats.org/officeDocument/2006/math">
                          <m:oMathParaPr>
                            <m:jc m:val="centerGroup"/>
                          </m:oMathParaPr>
                          <m:oMath xmlns:m="http://schemas.openxmlformats.org/officeDocument/2006/math">
                            <m:r>
                              <a:rPr lang="en-US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𝛼</m:t>
                            </m:r>
                          </m:oMath>
                        </m:oMathPara>
                      </a14:m>
                      <a:endParaRPr lang="en-US" dirty="0"/>
                    </a:p>
                  </p:txBody>
                </p:sp>
              </mc:Choice>
              <mc:Fallback xmlns="">
                <p:sp>
                  <p:nvSpPr>
                    <p:cNvPr id="34" name="TextBox 33">
                      <a:extLst>
                        <a:ext uri="{FF2B5EF4-FFF2-40B4-BE49-F238E27FC236}">
                          <a16:creationId xmlns:a16="http://schemas.microsoft.com/office/drawing/2014/main" id="{FAE417C2-0F9A-F847-A897-C9578254AF3D}"/>
                        </a:ext>
                      </a:extLst>
                    </p:cNvPr>
                    <p:cNvSpPr txBox="1">
                      <a:spLocks noRot="1" noChangeAspect="1" noMove="1" noResize="1" noEditPoints="1" noAdjustHandles="1" noChangeArrowheads="1" noChangeShapeType="1" noTextEdit="1"/>
                    </p:cNvSpPr>
                    <p:nvPr/>
                  </p:nvSpPr>
                  <p:spPr>
                    <a:xfrm>
                      <a:off x="2548509" y="-17960"/>
                      <a:ext cx="389744" cy="369332"/>
                    </a:xfrm>
                    <a:prstGeom prst="rect">
                      <a:avLst/>
                    </a:prstGeom>
                    <a:blipFill>
                      <a:blip r:embed="rId6"/>
                      <a:stretch>
                        <a:fillRect/>
                      </a:stretch>
                    </a:blipFill>
                  </p:spPr>
                  <p:txBody>
                    <a:bodyPr/>
                    <a:lstStyle/>
                    <a:p>
                      <a:r>
                        <a:rPr lang="en-US">
                          <a:noFill/>
                        </a:rPr>
                        <a:t> </a:t>
                      </a:r>
                    </a:p>
                  </p:txBody>
                </p:sp>
              </mc:Fallback>
            </mc:AlternateContent>
            <p:cxnSp>
              <p:nvCxnSpPr>
                <p:cNvPr id="42" name="Straight Connector 41">
                  <a:extLst>
                    <a:ext uri="{FF2B5EF4-FFF2-40B4-BE49-F238E27FC236}">
                      <a16:creationId xmlns:a16="http://schemas.microsoft.com/office/drawing/2014/main" id="{FB5387A5-1ABF-CC2C-CF45-D8CABCE9052F}"/>
                    </a:ext>
                  </a:extLst>
                </p:cNvPr>
                <p:cNvCxnSpPr>
                  <a:cxnSpLocks/>
                </p:cNvCxnSpPr>
                <p:nvPr/>
              </p:nvCxnSpPr>
              <p:spPr>
                <a:xfrm flipH="1">
                  <a:off x="160241" y="1558292"/>
                  <a:ext cx="677680" cy="569150"/>
                </a:xfrm>
                <a:prstGeom prst="line">
                  <a:avLst/>
                </a:prstGeom>
                <a:ln>
                  <a:solidFill>
                    <a:schemeClr val="tx1"/>
                  </a:solidFill>
                  <a:tailEnd type="triangle"/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  <mc:AlternateContent xmlns:mc="http://schemas.openxmlformats.org/markup-compatibility/2006" xmlns:a14="http://schemas.microsoft.com/office/drawing/2010/main">
              <mc:Choice Requires="a14">
                <p:sp>
                  <p:nvSpPr>
                    <p:cNvPr id="43" name="TextBox 42">
                      <a:extLst>
                        <a:ext uri="{FF2B5EF4-FFF2-40B4-BE49-F238E27FC236}">
                          <a16:creationId xmlns:a16="http://schemas.microsoft.com/office/drawing/2014/main" id="{5961A4A1-C161-2637-F7B3-7CB35DF648BC}"/>
                        </a:ext>
                      </a:extLst>
                    </p:cNvPr>
                    <p:cNvSpPr txBox="1"/>
                    <p:nvPr/>
                  </p:nvSpPr>
                  <p:spPr>
                    <a:xfrm>
                      <a:off x="2099533" y="356722"/>
                      <a:ext cx="389744" cy="369332"/>
                    </a:xfrm>
                    <a:prstGeom prst="rect">
                      <a:avLst/>
                    </a:prstGeom>
                    <a:noFill/>
                  </p:spPr>
                  <p:txBody>
                    <a:bodyPr wrap="square" rtlCol="0">
                      <a:spAutoFit/>
                    </a:bodyPr>
                    <a:lstStyle/>
                    <a:p>
                      <a:pPr/>
                      <a14:m>
                        <m:oMathPara xmlns:m="http://schemas.openxmlformats.org/officeDocument/2006/math">
                          <m:oMathParaPr>
                            <m:jc m:val="centerGroup"/>
                          </m:oMathParaPr>
                          <m:oMath xmlns:m="http://schemas.openxmlformats.org/officeDocument/2006/math">
                            <m:acc>
                              <m:accPr>
                                <m:chr m:val="⃗"/>
                                <m:ctrlPr>
                                  <a:rPr lang="en-US" i="1" smtClean="0">
                                    <a:latin typeface="Cambria Math" panose="02040503050406030204" pitchFamily="18" charset="0"/>
                                  </a:rPr>
                                </m:ctrlPr>
                              </m:accPr>
                              <m:e>
                                <m:r>
                                  <a:rPr lang="en-US" b="0" i="1" smtClean="0">
                                    <a:latin typeface="Cambria Math" panose="02040503050406030204" pitchFamily="18" charset="0"/>
                                  </a:rPr>
                                  <m:t>𝑝</m:t>
                                </m:r>
                              </m:e>
                            </m:acc>
                            <m:r>
                              <a:rPr lang="en-US" i="1" baseline="-25000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𝛼</m:t>
                            </m:r>
                          </m:oMath>
                        </m:oMathPara>
                      </a14:m>
                      <a:endParaRPr lang="en-US" dirty="0"/>
                    </a:p>
                  </p:txBody>
                </p:sp>
              </mc:Choice>
              <mc:Fallback xmlns="">
                <p:sp>
                  <p:nvSpPr>
                    <p:cNvPr id="38" name="TextBox 37">
                      <a:extLst>
                        <a:ext uri="{FF2B5EF4-FFF2-40B4-BE49-F238E27FC236}">
                          <a16:creationId xmlns:a16="http://schemas.microsoft.com/office/drawing/2014/main" id="{C2EA2950-5741-AB4D-BAD3-944B2E09BECC}"/>
                        </a:ext>
                      </a:extLst>
                    </p:cNvPr>
                    <p:cNvSpPr txBox="1">
                      <a:spLocks noRot="1" noChangeAspect="1" noMove="1" noResize="1" noEditPoints="1" noAdjustHandles="1" noChangeArrowheads="1" noChangeShapeType="1" noTextEdit="1"/>
                    </p:cNvSpPr>
                    <p:nvPr/>
                  </p:nvSpPr>
                  <p:spPr>
                    <a:xfrm>
                      <a:off x="2099533" y="356722"/>
                      <a:ext cx="389744" cy="369332"/>
                    </a:xfrm>
                    <a:prstGeom prst="rect">
                      <a:avLst/>
                    </a:prstGeom>
                    <a:blipFill>
                      <a:blip r:embed="rId8"/>
                      <a:stretch>
                        <a:fillRect t="-13333" b="-6667"/>
                      </a:stretch>
                    </a:blipFill>
                  </p:spPr>
                  <p:txBody>
                    <a:bodyPr/>
                    <a:lstStyle/>
                    <a:p>
                      <a:r>
                        <a:rPr lang="en-US">
                          <a:noFill/>
                        </a:rPr>
                        <a:t> </a:t>
                      </a:r>
                    </a:p>
                  </p:txBody>
                </p:sp>
              </mc:Fallback>
            </mc:AlternateContent>
            <mc:AlternateContent xmlns:mc="http://schemas.openxmlformats.org/markup-compatibility/2006" xmlns:a14="http://schemas.microsoft.com/office/drawing/2010/main">
              <mc:Choice Requires="a14">
                <p:sp>
                  <p:nvSpPr>
                    <p:cNvPr id="44" name="TextBox 43">
                      <a:extLst>
                        <a:ext uri="{FF2B5EF4-FFF2-40B4-BE49-F238E27FC236}">
                          <a16:creationId xmlns:a16="http://schemas.microsoft.com/office/drawing/2014/main" id="{2283AF7F-A6D2-E982-A7F8-FF39E15BCDC8}"/>
                        </a:ext>
                      </a:extLst>
                    </p:cNvPr>
                    <p:cNvSpPr txBox="1"/>
                    <p:nvPr/>
                  </p:nvSpPr>
                  <p:spPr>
                    <a:xfrm>
                      <a:off x="372834" y="1792762"/>
                      <a:ext cx="389744" cy="369332"/>
                    </a:xfrm>
                    <a:prstGeom prst="rect">
                      <a:avLst/>
                    </a:prstGeom>
                    <a:noFill/>
                  </p:spPr>
                  <p:txBody>
                    <a:bodyPr wrap="square" rtlCol="0">
                      <a:spAutoFit/>
                    </a:bodyPr>
                    <a:lstStyle/>
                    <a:p>
                      <a:pPr/>
                      <a14:m>
                        <m:oMathPara xmlns:m="http://schemas.openxmlformats.org/officeDocument/2006/math">
                          <m:oMathParaPr>
                            <m:jc m:val="centerGroup"/>
                          </m:oMathParaPr>
                          <m:oMath xmlns:m="http://schemas.openxmlformats.org/officeDocument/2006/math">
                            <m:acc>
                              <m:accPr>
                                <m:chr m:val="⃗"/>
                                <m:ctrlPr>
                                  <a:rPr lang="en-US" i="1" smtClean="0">
                                    <a:latin typeface="Cambria Math" panose="02040503050406030204" pitchFamily="18" charset="0"/>
                                  </a:rPr>
                                </m:ctrlPr>
                              </m:accPr>
                              <m:e>
                                <m:r>
                                  <a:rPr lang="en-US" b="0" i="1" smtClean="0">
                                    <a:latin typeface="Cambria Math" panose="02040503050406030204" pitchFamily="18" charset="0"/>
                                  </a:rPr>
                                  <m:t>𝑝</m:t>
                                </m:r>
                              </m:e>
                            </m:acc>
                            <m:r>
                              <a:rPr lang="en-US" b="0" i="1" baseline="-25000" smtClean="0">
                                <a:latin typeface="Cambria Math" panose="02040503050406030204" pitchFamily="18" charset="0"/>
                              </a:rPr>
                              <m:t>𝑠𝑝h</m:t>
                            </m:r>
                          </m:oMath>
                        </m:oMathPara>
                      </a14:m>
                      <a:endParaRPr lang="en-US" baseline="-25000" dirty="0"/>
                    </a:p>
                  </p:txBody>
                </p:sp>
              </mc:Choice>
              <mc:Fallback xmlns="">
                <p:sp>
                  <p:nvSpPr>
                    <p:cNvPr id="39" name="TextBox 38">
                      <a:extLst>
                        <a:ext uri="{FF2B5EF4-FFF2-40B4-BE49-F238E27FC236}">
                          <a16:creationId xmlns:a16="http://schemas.microsoft.com/office/drawing/2014/main" id="{953D497B-69C8-CD49-9349-1361AAAD69E1}"/>
                        </a:ext>
                      </a:extLst>
                    </p:cNvPr>
                    <p:cNvSpPr txBox="1">
                      <a:spLocks noRot="1" noChangeAspect="1" noMove="1" noResize="1" noEditPoints="1" noAdjustHandles="1" noChangeArrowheads="1" noChangeShapeType="1" noTextEdit="1"/>
                    </p:cNvSpPr>
                    <p:nvPr/>
                  </p:nvSpPr>
                  <p:spPr>
                    <a:xfrm>
                      <a:off x="372834" y="1792762"/>
                      <a:ext cx="389744" cy="369332"/>
                    </a:xfrm>
                    <a:prstGeom prst="rect">
                      <a:avLst/>
                    </a:prstGeom>
                    <a:blipFill>
                      <a:blip r:embed="rId9"/>
                      <a:stretch>
                        <a:fillRect t="-13333" r="-34375" b="-10000"/>
                      </a:stretch>
                    </a:blipFill>
                  </p:spPr>
                  <p:txBody>
                    <a:bodyPr/>
                    <a:lstStyle/>
                    <a:p>
                      <a:r>
                        <a:rPr lang="en-US">
                          <a:noFill/>
                        </a:rPr>
                        <a:t> </a:t>
                      </a:r>
                    </a:p>
                  </p:txBody>
                </p:sp>
              </mc:Fallback>
            </mc:AlternateContent>
          </p:grp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34" name="TextBox 33">
                    <a:extLst>
                      <a:ext uri="{FF2B5EF4-FFF2-40B4-BE49-F238E27FC236}">
                        <a16:creationId xmlns:a16="http://schemas.microsoft.com/office/drawing/2014/main" id="{97794E44-0E23-B469-76EC-98237242CC18}"/>
                      </a:ext>
                    </a:extLst>
                  </p:cNvPr>
                  <p:cNvSpPr txBox="1"/>
                  <p:nvPr/>
                </p:nvSpPr>
                <p:spPr>
                  <a:xfrm>
                    <a:off x="829181" y="2604808"/>
                    <a:ext cx="1990531" cy="400110"/>
                  </a:xfrm>
                  <a:prstGeom prst="rect">
                    <a:avLst/>
                  </a:prstGeom>
                  <a:noFill/>
                </p:spPr>
                <p:txBody>
                  <a:bodyPr wrap="square" rtlCol="0">
                    <a:spAutoFit/>
                  </a:bodyPr>
                  <a:lstStyle/>
                  <a:p>
                    <a:pPr algn="ctr"/>
                    <a14:m>
                      <m:oMath xmlns:m="http://schemas.openxmlformats.org/officeDocument/2006/math">
                        <m:r>
                          <a:rPr lang="en-US" sz="2000" i="1" smtClean="0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𝛼</m:t>
                        </m:r>
                      </m:oMath>
                    </a14:m>
                    <a:r>
                      <a:rPr lang="en-US" sz="2000" dirty="0">
                        <a:solidFill>
                          <a:schemeClr val="accent1"/>
                        </a:solidFill>
                      </a:rPr>
                      <a:t> </a:t>
                    </a:r>
                    <a:r>
                      <a:rPr lang="en-US" sz="2000" b="1" dirty="0">
                        <a:solidFill>
                          <a:schemeClr val="accent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rPr>
                      <a:t>decay</a:t>
                    </a:r>
                    <a:endParaRPr lang="en-US" sz="2000" b="1" i="1" baseline="30000" dirty="0">
                      <a:solidFill>
                        <a:schemeClr val="accent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endParaRPr>
                  </a:p>
                </p:txBody>
              </p:sp>
            </mc:Choice>
            <mc:Fallback xmlns="">
              <p:sp>
                <p:nvSpPr>
                  <p:cNvPr id="118" name="TextBox 117">
                    <a:extLst>
                      <a:ext uri="{FF2B5EF4-FFF2-40B4-BE49-F238E27FC236}">
                        <a16:creationId xmlns:a16="http://schemas.microsoft.com/office/drawing/2014/main" id="{AFE89620-F413-0A89-C017-5F137E7364F2}"/>
                      </a:ext>
                    </a:extLst>
                  </p:cNvPr>
                  <p:cNvSpPr txBox="1"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829181" y="2604808"/>
                    <a:ext cx="1990531" cy="400110"/>
                  </a:xfrm>
                  <a:prstGeom prst="rect">
                    <a:avLst/>
                  </a:prstGeom>
                  <a:blipFill>
                    <a:blip r:embed="rId10"/>
                    <a:stretch>
                      <a:fillRect t="-9375" b="-28125"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7" name="TextBox 26">
                  <a:extLst>
                    <a:ext uri="{FF2B5EF4-FFF2-40B4-BE49-F238E27FC236}">
                      <a16:creationId xmlns:a16="http://schemas.microsoft.com/office/drawing/2014/main" id="{A32A602A-BFD6-5D13-9C5D-9BA6FA8845A7}"/>
                    </a:ext>
                  </a:extLst>
                </p:cNvPr>
                <p:cNvSpPr txBox="1"/>
                <p:nvPr/>
              </p:nvSpPr>
              <p:spPr>
                <a:xfrm>
                  <a:off x="1028723" y="5019098"/>
                  <a:ext cx="2159373" cy="523220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algn="r"/>
                  <a:r>
                    <a:rPr lang="en-US" sz="1400" dirty="0">
                      <a:solidFill>
                        <a:schemeClr val="accent1"/>
                      </a:solidFill>
                    </a:rPr>
                    <a:t>10 </a:t>
                  </a:r>
                  <a14:m>
                    <m:oMath xmlns:m="http://schemas.openxmlformats.org/officeDocument/2006/math">
                      <m:r>
                        <a:rPr lang="en-US" sz="1400" i="1">
                          <a:solidFill>
                            <a:schemeClr val="accent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𝜇</m:t>
                      </m:r>
                    </m:oMath>
                  </a14:m>
                  <a:r>
                    <a:rPr lang="en-US" sz="1400" dirty="0">
                      <a:solidFill>
                        <a:schemeClr val="accent1"/>
                      </a:solidFill>
                    </a:rPr>
                    <a:t>m sphere</a:t>
                  </a:r>
                </a:p>
                <a:p>
                  <a:pPr algn="r"/>
                  <a14:m>
                    <m:oMath xmlns:m="http://schemas.openxmlformats.org/officeDocument/2006/math">
                      <m:r>
                        <a:rPr lang="en-US" sz="1400" i="1" smtClean="0">
                          <a:solidFill>
                            <a:schemeClr val="accent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𝜎</m:t>
                      </m:r>
                      <m:r>
                        <a:rPr lang="en-US" sz="1400" b="0" i="1" smtClean="0">
                          <a:solidFill>
                            <a:schemeClr val="accent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</m:t>
                      </m:r>
                    </m:oMath>
                  </a14:m>
                  <a:r>
                    <a:rPr lang="en-US" sz="1400" dirty="0">
                      <a:solidFill>
                        <a:schemeClr val="accent1"/>
                      </a:solidFill>
                    </a:rPr>
                    <a:t>10 MeV/c = 5x10</a:t>
                  </a:r>
                  <a:r>
                    <a:rPr lang="en-US" sz="1400" baseline="30000" dirty="0">
                      <a:solidFill>
                        <a:schemeClr val="accent1"/>
                      </a:solidFill>
                    </a:rPr>
                    <a:t>-21</a:t>
                  </a:r>
                  <a:r>
                    <a:rPr lang="en-US" sz="1400" dirty="0">
                      <a:solidFill>
                        <a:schemeClr val="accent1"/>
                      </a:solidFill>
                    </a:rPr>
                    <a:t>Ns</a:t>
                  </a:r>
                </a:p>
              </p:txBody>
            </p:sp>
          </mc:Choice>
          <mc:Fallback xmlns="">
            <p:sp>
              <p:nvSpPr>
                <p:cNvPr id="19" name="TextBox 18">
                  <a:extLst>
                    <a:ext uri="{FF2B5EF4-FFF2-40B4-BE49-F238E27FC236}">
                      <a16:creationId xmlns:a16="http://schemas.microsoft.com/office/drawing/2014/main" id="{424BDF0E-E1D4-9828-30D0-DDDE4FB50ACF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028723" y="5019098"/>
                  <a:ext cx="2159373" cy="523220"/>
                </a:xfrm>
                <a:prstGeom prst="rect">
                  <a:avLst/>
                </a:prstGeom>
                <a:blipFill>
                  <a:blip r:embed="rId22"/>
                  <a:stretch>
                    <a:fillRect t="-2381" r="-585" b="-11905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8" name="TextBox 27">
                  <a:extLst>
                    <a:ext uri="{FF2B5EF4-FFF2-40B4-BE49-F238E27FC236}">
                      <a16:creationId xmlns:a16="http://schemas.microsoft.com/office/drawing/2014/main" id="{713AD9ED-54FD-150B-EF54-D0D2C9E4BC85}"/>
                    </a:ext>
                  </a:extLst>
                </p:cNvPr>
                <p:cNvSpPr txBox="1"/>
                <p:nvPr/>
              </p:nvSpPr>
              <p:spPr>
                <a:xfrm>
                  <a:off x="3653481" y="5021013"/>
                  <a:ext cx="2180802" cy="523220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r>
                    <a:rPr lang="en-US" sz="1400" dirty="0">
                      <a:solidFill>
                        <a:srgbClr val="C00000"/>
                      </a:solidFill>
                    </a:rPr>
                    <a:t>100 nm sphere</a:t>
                  </a:r>
                </a:p>
                <a:p>
                  <a14:m>
                    <m:oMath xmlns:m="http://schemas.openxmlformats.org/officeDocument/2006/math">
                      <m:r>
                        <a:rPr lang="en-US" sz="1400" i="1" smtClean="0">
                          <a:solidFill>
                            <a:srgbClr val="C00000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𝜎</m:t>
                      </m:r>
                      <m:r>
                        <a:rPr lang="en-US" sz="1400" b="0" i="1" smtClean="0">
                          <a:solidFill>
                            <a:srgbClr val="C00000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 </m:t>
                      </m:r>
                    </m:oMath>
                  </a14:m>
                  <a:r>
                    <a:rPr lang="en-US" sz="1400" dirty="0">
                      <a:solidFill>
                        <a:srgbClr val="C00000"/>
                      </a:solidFill>
                    </a:rPr>
                    <a:t>10 keV/c = 5x10</a:t>
                  </a:r>
                  <a:r>
                    <a:rPr lang="en-US" sz="1400" baseline="30000" dirty="0">
                      <a:solidFill>
                        <a:srgbClr val="C00000"/>
                      </a:solidFill>
                    </a:rPr>
                    <a:t>-24</a:t>
                  </a:r>
                  <a:r>
                    <a:rPr lang="en-US" sz="1400" dirty="0">
                      <a:solidFill>
                        <a:srgbClr val="C00000"/>
                      </a:solidFill>
                    </a:rPr>
                    <a:t> Ns</a:t>
                  </a:r>
                </a:p>
              </p:txBody>
            </p:sp>
          </mc:Choice>
          <mc:Fallback xmlns="">
            <p:sp>
              <p:nvSpPr>
                <p:cNvPr id="20" name="TextBox 19">
                  <a:extLst>
                    <a:ext uri="{FF2B5EF4-FFF2-40B4-BE49-F238E27FC236}">
                      <a16:creationId xmlns:a16="http://schemas.microsoft.com/office/drawing/2014/main" id="{36420994-9EBA-6FC1-7308-C80572099996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3653481" y="5021013"/>
                  <a:ext cx="2180802" cy="523220"/>
                </a:xfrm>
                <a:prstGeom prst="rect">
                  <a:avLst/>
                </a:prstGeom>
                <a:blipFill>
                  <a:blip r:embed="rId23"/>
                  <a:stretch>
                    <a:fillRect l="-578" t="-2381" b="-11905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91" name="TextBox 90">
            <a:extLst>
              <a:ext uri="{FF2B5EF4-FFF2-40B4-BE49-F238E27FC236}">
                <a16:creationId xmlns:a16="http://schemas.microsoft.com/office/drawing/2014/main" id="{8305A892-602A-8F52-B14D-053D1E9F68CD}"/>
              </a:ext>
            </a:extLst>
          </p:cNvPr>
          <p:cNvSpPr txBox="1"/>
          <p:nvPr/>
        </p:nvSpPr>
        <p:spPr>
          <a:xfrm>
            <a:off x="374596" y="6036805"/>
            <a:ext cx="6401285" cy="49244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300" i="1" dirty="0">
                <a:latin typeface="Helvetica" pitchFamily="2" charset="0"/>
              </a:rPr>
              <a:t>D. Carney, K. Leach, and DCM, “Searches for massive neutrinos with mechanical quantum sensors,” PRX Quantum 4, 010315 (2023) arXiv:2207.05883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95" name="TextBox 94">
                <a:extLst>
                  <a:ext uri="{FF2B5EF4-FFF2-40B4-BE49-F238E27FC236}">
                    <a16:creationId xmlns:a16="http://schemas.microsoft.com/office/drawing/2014/main" id="{44844CEE-09D0-343D-50AF-220BBBB96284}"/>
                  </a:ext>
                </a:extLst>
              </p:cNvPr>
              <p:cNvSpPr txBox="1"/>
              <p:nvPr/>
            </p:nvSpPr>
            <p:spPr>
              <a:xfrm>
                <a:off x="10020248" y="5507547"/>
                <a:ext cx="2301961" cy="636713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lang="en-US" sz="1600" b="0" i="1" smtClean="0">
                              <a:solidFill>
                                <a:srgbClr val="C0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d>
                            <m:dPr>
                              <m:ctrlPr>
                                <a:rPr lang="en-US" sz="1600" i="1">
                                  <a:solidFill>
                                    <a:srgbClr val="C00000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r>
                                <m:rPr>
                                  <m:sty m:val="p"/>
                                </m:rPr>
                                <a:rPr lang="en-US" sz="1600">
                                  <a:solidFill>
                                    <a:srgbClr val="C00000"/>
                                  </a:solidFill>
                                  <a:latin typeface="Cambria Math" panose="02040503050406030204" pitchFamily="18" charset="0"/>
                                </a:rPr>
                                <m:t>Δ</m:t>
                              </m:r>
                              <m:r>
                                <a:rPr lang="en-US" sz="1600" i="1">
                                  <a:solidFill>
                                    <a:srgbClr val="C00000"/>
                                  </a:solidFill>
                                  <a:latin typeface="Cambria Math" panose="02040503050406030204" pitchFamily="18" charset="0"/>
                                </a:rPr>
                                <m:t>𝑝</m:t>
                              </m:r>
                            </m:e>
                          </m:d>
                        </m:e>
                        <m:sup>
                          <m:r>
                            <a:rPr lang="en-US" sz="1600" i="1">
                              <a:solidFill>
                                <a:srgbClr val="C00000"/>
                              </a:solidFill>
                              <a:latin typeface="Cambria Math" panose="02040503050406030204" pitchFamily="18" charset="0"/>
                            </a:rPr>
                            <m:t>𝑆𝑄𝐿</m:t>
                          </m:r>
                        </m:sup>
                      </m:sSup>
                      <m:r>
                        <a:rPr lang="en-US" sz="1600" b="0" i="1" smtClean="0">
                          <a:solidFill>
                            <a:srgbClr val="C00000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rad>
                        <m:radPr>
                          <m:degHide m:val="on"/>
                          <m:ctrlPr>
                            <a:rPr lang="en-US" sz="1600" b="0" i="1" smtClean="0">
                              <a:solidFill>
                                <a:srgbClr val="C0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radPr>
                        <m:deg/>
                        <m:e>
                          <m:r>
                            <a:rPr lang="en-US" sz="1600" b="0" i="1" smtClean="0">
                              <a:solidFill>
                                <a:srgbClr val="C00000"/>
                              </a:solidFill>
                              <a:latin typeface="Cambria Math" panose="02040503050406030204" pitchFamily="18" charset="0"/>
                            </a:rPr>
                            <m:t>ℏ</m:t>
                          </m:r>
                          <m:r>
                            <a:rPr lang="en-US" sz="1600" b="0" i="1" smtClean="0">
                              <a:solidFill>
                                <a:srgbClr val="C00000"/>
                              </a:solidFill>
                              <a:latin typeface="Cambria Math" panose="02040503050406030204" pitchFamily="18" charset="0"/>
                            </a:rPr>
                            <m:t>𝑚</m:t>
                          </m:r>
                          <m:r>
                            <a:rPr lang="en-US" sz="1600" b="0" i="1" smtClean="0">
                              <a:solidFill>
                                <a:srgbClr val="C00000"/>
                              </a:solidFill>
                              <a:latin typeface="Cambria Math" panose="02040503050406030204" pitchFamily="18" charset="0"/>
                            </a:rPr>
                            <m:t>𝜔</m:t>
                          </m:r>
                          <m:r>
                            <a:rPr lang="en-US" sz="1600" b="0" i="1" baseline="-25000" smtClean="0">
                              <a:solidFill>
                                <a:srgbClr val="C00000"/>
                              </a:solidFill>
                              <a:latin typeface="Cambria Math" panose="02040503050406030204" pitchFamily="18" charset="0"/>
                            </a:rPr>
                            <m:t>0</m:t>
                          </m:r>
                        </m:e>
                      </m:rad>
                    </m:oMath>
                  </m:oMathPara>
                </a14:m>
                <a:endParaRPr lang="en-US" sz="1600" dirty="0">
                  <a:solidFill>
                    <a:srgbClr val="C00000"/>
                  </a:solidFill>
                </a:endParaRPr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1600" b="0" i="1" smtClean="0">
                          <a:solidFill>
                            <a:srgbClr val="C00000"/>
                          </a:solidFill>
                          <a:latin typeface="Cambria Math" panose="02040503050406030204" pitchFamily="18" charset="0"/>
                        </a:rPr>
                        <m:t>              </m:t>
                      </m:r>
                    </m:oMath>
                  </m:oMathPara>
                </a14:m>
                <a:endParaRPr lang="en-US" sz="1600" dirty="0">
                  <a:solidFill>
                    <a:srgbClr val="C00000"/>
                  </a:solidFill>
                </a:endParaRPr>
              </a:p>
            </p:txBody>
          </p:sp>
        </mc:Choice>
        <mc:Fallback xmlns="">
          <p:sp>
            <p:nvSpPr>
              <p:cNvPr id="95" name="TextBox 94">
                <a:extLst>
                  <a:ext uri="{FF2B5EF4-FFF2-40B4-BE49-F238E27FC236}">
                    <a16:creationId xmlns:a16="http://schemas.microsoft.com/office/drawing/2014/main" id="{44844CEE-09D0-343D-50AF-220BBBB9628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020248" y="5507547"/>
                <a:ext cx="2301961" cy="636713"/>
              </a:xfrm>
              <a:prstGeom prst="rect">
                <a:avLst/>
              </a:prstGeom>
              <a:blipFill>
                <a:blip r:embed="rId24"/>
                <a:stretch>
                  <a:fillRect b="-588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96" name="TextBox 95">
            <a:extLst>
              <a:ext uri="{FF2B5EF4-FFF2-40B4-BE49-F238E27FC236}">
                <a16:creationId xmlns:a16="http://schemas.microsoft.com/office/drawing/2014/main" id="{43C19C9B-4FB0-0E2A-FC7D-563B302CF9B8}"/>
              </a:ext>
            </a:extLst>
          </p:cNvPr>
          <p:cNvSpPr txBox="1"/>
          <p:nvPr/>
        </p:nvSpPr>
        <p:spPr>
          <a:xfrm>
            <a:off x="1043359" y="2599579"/>
            <a:ext cx="4886196" cy="3231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500" b="1" dirty="0">
                <a:latin typeface="Arial" panose="020B0604020202020204" pitchFamily="34" charset="0"/>
                <a:cs typeface="Arial" panose="020B0604020202020204" pitchFamily="34" charset="0"/>
              </a:rPr>
              <a:t>Example force measurements for nuclear decay: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4E8DD451-0CD6-351E-BA34-50C003943DC0}"/>
              </a:ext>
            </a:extLst>
          </p:cNvPr>
          <p:cNvSpPr txBox="1"/>
          <p:nvPr/>
        </p:nvSpPr>
        <p:spPr>
          <a:xfrm>
            <a:off x="374596" y="5419104"/>
            <a:ext cx="6166638" cy="49244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>
              <a:spcBef>
                <a:spcPts val="600"/>
              </a:spcBef>
            </a:pPr>
            <a:r>
              <a:rPr lang="en-US" sz="1300" i="1" dirty="0">
                <a:latin typeface="Helvetica" pitchFamily="2" charset="0"/>
              </a:rPr>
              <a:t>J. Wang et al., “Mechanical detection of nuclear decays,” Phys. Rev. Lett. 133, 023602 (2024), arXiv:2402.13257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265F3918-5F80-90B4-1C95-D3530658D269}"/>
              </a:ext>
            </a:extLst>
          </p:cNvPr>
          <p:cNvSpPr txBox="1"/>
          <p:nvPr/>
        </p:nvSpPr>
        <p:spPr>
          <a:xfrm>
            <a:off x="419098" y="946453"/>
            <a:ext cx="11196795" cy="1426304"/>
          </a:xfrm>
          <a:prstGeom prst="rect">
            <a:avLst/>
          </a:prstGeom>
          <a:noFill/>
        </p:spPr>
        <p:txBody>
          <a:bodyPr wrap="square" lIns="101870" tIns="50935" rIns="101870" bIns="50935" rtlCol="0">
            <a:spAutoFit/>
          </a:bodyPr>
          <a:lstStyle/>
          <a:p>
            <a:pPr marL="318346" indent="-318346">
              <a:spcBef>
                <a:spcPts val="1200"/>
              </a:spcBef>
              <a:buFont typeface="Arial"/>
              <a:buChar char="•"/>
            </a:pPr>
            <a:r>
              <a:rPr lang="en-US" sz="2000" dirty="0">
                <a:latin typeface="Helvetica"/>
                <a:cs typeface="Helvetica"/>
              </a:rPr>
              <a:t>Levitated sensors are now reaching sufficient sensitivity to detect the miniscule forces imparted by single sub-atomic particles</a:t>
            </a:r>
          </a:p>
          <a:p>
            <a:pPr marL="775546" lvl="1" indent="-318346">
              <a:spcBef>
                <a:spcPts val="1200"/>
              </a:spcBef>
              <a:buFont typeface="Arial"/>
              <a:buChar char="•"/>
            </a:pPr>
            <a:r>
              <a:rPr lang="en-US" dirty="0">
                <a:latin typeface="Helvetica"/>
                <a:cs typeface="Helvetica"/>
              </a:rPr>
              <a:t>For weak decays, allows the momentum of each neutrino to be reconstructed on an event-by-event basis</a:t>
            </a:r>
          </a:p>
        </p:txBody>
      </p:sp>
      <p:sp>
        <p:nvSpPr>
          <p:cNvPr id="29" name="TextBox 28">
            <a:extLst>
              <a:ext uri="{FF2B5EF4-FFF2-40B4-BE49-F238E27FC236}">
                <a16:creationId xmlns:a16="http://schemas.microsoft.com/office/drawing/2014/main" id="{7658D6D2-0B56-AEEC-C05B-B901B5724193}"/>
              </a:ext>
            </a:extLst>
          </p:cNvPr>
          <p:cNvSpPr txBox="1"/>
          <p:nvPr/>
        </p:nvSpPr>
        <p:spPr>
          <a:xfrm>
            <a:off x="6634367" y="2211166"/>
            <a:ext cx="5557633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US" b="1" i="0" dirty="0">
                <a:solidFill>
                  <a:srgbClr val="222222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Particle trajectory (quantum harmonic oscillator):</a:t>
            </a:r>
            <a:endParaRPr lang="en-US" b="1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6867629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93F8532-C6F9-765C-E4B5-1933A26526F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lide Number Placeholder 6">
            <a:extLst>
              <a:ext uri="{FF2B5EF4-FFF2-40B4-BE49-F238E27FC236}">
                <a16:creationId xmlns:a16="http://schemas.microsoft.com/office/drawing/2014/main" id="{DB7BB47D-9B45-2D84-AE60-FF7B2A6CF00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845040" y="6515429"/>
            <a:ext cx="2346960" cy="413808"/>
          </a:xfrm>
        </p:spPr>
        <p:txBody>
          <a:bodyPr/>
          <a:lstStyle/>
          <a:p>
            <a:fld id="{321454C5-E992-0B4A-8BCD-5A61630EA55B}" type="slidenum">
              <a:rPr lang="en-US" smtClean="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pPr/>
              <a:t>5</a:t>
            </a:fld>
            <a:endParaRPr lang="en-US" dirty="0">
              <a:solidFill>
                <a:schemeClr val="bg1">
                  <a:lumMod val="50000"/>
                </a:schemeClr>
              </a:solidFill>
              <a:latin typeface="Helvetica"/>
              <a:cs typeface="Helvetica"/>
            </a:endParaRPr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4C16724F-41DC-9CCD-31FF-B3E714FC27D8}"/>
              </a:ext>
            </a:extLst>
          </p:cNvPr>
          <p:cNvSpPr txBox="1">
            <a:spLocks/>
          </p:cNvSpPr>
          <p:nvPr/>
        </p:nvSpPr>
        <p:spPr>
          <a:xfrm>
            <a:off x="419100" y="248716"/>
            <a:ext cx="11196795" cy="636587"/>
          </a:xfrm>
          <a:prstGeom prst="rect">
            <a:avLst/>
          </a:prstGeom>
        </p:spPr>
        <p:txBody>
          <a:bodyPr vert="horz" lIns="101870" tIns="50935" rIns="101870" bIns="50935" rtlCol="0" anchor="ctr">
            <a:normAutofit fontScale="90000" lnSpcReduction="20000"/>
          </a:bodyPr>
          <a:lstStyle>
            <a:lvl1pPr algn="ctr" defTabSz="509352" rtl="0" eaLnBrk="1" latinLnBrk="0" hangingPunct="1">
              <a:spcBef>
                <a:spcPct val="0"/>
              </a:spcBef>
              <a:buNone/>
              <a:defRPr sz="49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en-US" sz="4400" dirty="0">
                <a:solidFill>
                  <a:srgbClr val="984807"/>
                </a:solidFill>
                <a:latin typeface="Helvetica"/>
                <a:ea typeface="ＭＳ Ｐゴシック" charset="0"/>
                <a:cs typeface="Helvetica"/>
              </a:rPr>
              <a:t>Complementarity to energy measurements</a:t>
            </a:r>
          </a:p>
        </p:txBody>
      </p:sp>
      <p:sp>
        <p:nvSpPr>
          <p:cNvPr id="30" name="Footer Placeholder 7">
            <a:extLst>
              <a:ext uri="{FF2B5EF4-FFF2-40B4-BE49-F238E27FC236}">
                <a16:creationId xmlns:a16="http://schemas.microsoft.com/office/drawing/2014/main" id="{31E90C2A-B614-DE71-A781-1157713527A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 bwMode="auto">
          <a:xfrm>
            <a:off x="3837859" y="6515164"/>
            <a:ext cx="4359275" cy="414338"/>
          </a:xfr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r>
              <a:rPr lang="ro-RO" sz="130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t>BeEST collab mtg - May 15, 2025</a:t>
            </a:r>
            <a:endParaRPr lang="en-US" sz="1300" dirty="0">
              <a:solidFill>
                <a:schemeClr val="bg1">
                  <a:lumMod val="50000"/>
                </a:schemeClr>
              </a:solidFill>
              <a:latin typeface="Helvetica"/>
              <a:cs typeface="Helvetica"/>
            </a:endParaRPr>
          </a:p>
        </p:txBody>
      </p:sp>
      <p:sp>
        <p:nvSpPr>
          <p:cNvPr id="31" name="Footer Placeholder 7">
            <a:extLst>
              <a:ext uri="{FF2B5EF4-FFF2-40B4-BE49-F238E27FC236}">
                <a16:creationId xmlns:a16="http://schemas.microsoft.com/office/drawing/2014/main" id="{A7D09571-9798-A025-A1F7-A38F77A8A27D}"/>
              </a:ext>
            </a:extLst>
          </p:cNvPr>
          <p:cNvSpPr txBox="1">
            <a:spLocks/>
          </p:cNvSpPr>
          <p:nvPr/>
        </p:nvSpPr>
        <p:spPr bwMode="auto">
          <a:xfrm>
            <a:off x="0" y="6515164"/>
            <a:ext cx="3184525" cy="414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01882" tIns="50941" rIns="101882" bIns="50941" anchor="ctr"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r>
              <a:rPr lang="en-US" sz="1300" dirty="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t>D. Moore, Yale</a:t>
            </a:r>
          </a:p>
        </p:txBody>
      </p:sp>
      <p:cxnSp>
        <p:nvCxnSpPr>
          <p:cNvPr id="24" name="Straight Connector 23">
            <a:extLst>
              <a:ext uri="{FF2B5EF4-FFF2-40B4-BE49-F238E27FC236}">
                <a16:creationId xmlns:a16="http://schemas.microsoft.com/office/drawing/2014/main" id="{D48E4A9B-285D-50EA-EC8F-02D06E9C8BC7}"/>
              </a:ext>
            </a:extLst>
          </p:cNvPr>
          <p:cNvCxnSpPr>
            <a:cxnSpLocks/>
          </p:cNvCxnSpPr>
          <p:nvPr/>
        </p:nvCxnSpPr>
        <p:spPr>
          <a:xfrm>
            <a:off x="419100" y="846155"/>
            <a:ext cx="11196795" cy="0"/>
          </a:xfrm>
          <a:prstGeom prst="line">
            <a:avLst/>
          </a:prstGeom>
          <a:ln w="12700">
            <a:solidFill>
              <a:schemeClr val="tx1">
                <a:lumMod val="95000"/>
                <a:lumOff val="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32" name="TextBox 31">
                <a:extLst>
                  <a:ext uri="{FF2B5EF4-FFF2-40B4-BE49-F238E27FC236}">
                    <a16:creationId xmlns:a16="http://schemas.microsoft.com/office/drawing/2014/main" id="{F41AAFAD-FD4B-667E-9253-4AC996DC289B}"/>
                  </a:ext>
                </a:extLst>
              </p:cNvPr>
              <p:cNvSpPr txBox="1"/>
              <p:nvPr/>
            </p:nvSpPr>
            <p:spPr>
              <a:xfrm>
                <a:off x="419098" y="946453"/>
                <a:ext cx="11196795" cy="5442788"/>
              </a:xfrm>
              <a:prstGeom prst="rect">
                <a:avLst/>
              </a:prstGeom>
              <a:noFill/>
            </p:spPr>
            <p:txBody>
              <a:bodyPr wrap="square" lIns="101870" tIns="50935" rIns="101870" bIns="50935" rtlCol="0">
                <a:spAutoFit/>
              </a:bodyPr>
              <a:lstStyle/>
              <a:p>
                <a:pPr marL="318346" indent="-318346">
                  <a:spcBef>
                    <a:spcPts val="1800"/>
                  </a:spcBef>
                  <a:buFont typeface="Arial"/>
                  <a:buChar char="•"/>
                </a:pPr>
                <a:r>
                  <a:rPr lang="en-US" sz="2000" dirty="0">
                    <a:latin typeface="Helvetica"/>
                    <a:cs typeface="Helvetica"/>
                  </a:rPr>
                  <a:t>Compared to energy resolving measurements such as those in BeEST, directly measuring the momentum of the recoil has some differences/complementarity:</a:t>
                </a:r>
              </a:p>
              <a:p>
                <a:pPr marL="914400" lvl="1" indent="-457200">
                  <a:spcBef>
                    <a:spcPts val="1800"/>
                  </a:spcBef>
                  <a:buFont typeface="+mj-lt"/>
                  <a:buAutoNum type="arabicPeriod"/>
                </a:pPr>
                <a:r>
                  <a:rPr lang="en-US" sz="2000" dirty="0">
                    <a:latin typeface="Helvetica"/>
                    <a:cs typeface="Times New Roman" panose="02020603050405020304" pitchFamily="18" charset="0"/>
                  </a:rPr>
                  <a:t>Momentum transfer is independent of daughter mass </a:t>
                </a:r>
                <a:r>
                  <a:rPr lang="en-US" sz="2000" i="1" dirty="0">
                    <a:latin typeface="Helvetica"/>
                    <a:cs typeface="Times New Roman" panose="02020603050405020304" pitchFamily="18" charset="0"/>
                  </a:rPr>
                  <a:t>M</a:t>
                </a:r>
                <a:r>
                  <a:rPr lang="en-US" sz="2000" dirty="0">
                    <a:latin typeface="Helvetica"/>
                    <a:cs typeface="Times New Roman" panose="02020603050405020304" pitchFamily="18" charset="0"/>
                  </a:rPr>
                  <a:t>, so signals do not decrease for heavy isotopes (i.e., </a:t>
                </a:r>
                <a:r>
                  <a:rPr lang="en-US" sz="2000" i="1" dirty="0">
                    <a:latin typeface="Helvetica"/>
                    <a:cs typeface="Times New Roman" panose="02020603050405020304" pitchFamily="18" charset="0"/>
                  </a:rPr>
                  <a:t>E</a:t>
                </a:r>
                <a:r>
                  <a:rPr lang="en-US" sz="2000" dirty="0">
                    <a:latin typeface="Helvetica"/>
                    <a:cs typeface="Times New Roman" panose="02020603050405020304" pitchFamily="18" charset="0"/>
                  </a:rPr>
                  <a:t> = </a:t>
                </a:r>
                <a:r>
                  <a:rPr lang="en-US" sz="2000" i="1" dirty="0">
                    <a:latin typeface="Helvetica"/>
                    <a:cs typeface="Times New Roman" panose="02020603050405020304" pitchFamily="18" charset="0"/>
                  </a:rPr>
                  <a:t>p</a:t>
                </a:r>
                <a:r>
                  <a:rPr lang="en-US" sz="2000" baseline="30000" dirty="0">
                    <a:latin typeface="Helvetica"/>
                    <a:cs typeface="Times New Roman" panose="02020603050405020304" pitchFamily="18" charset="0"/>
                  </a:rPr>
                  <a:t>2</a:t>
                </a:r>
                <a:r>
                  <a:rPr lang="en-US" sz="2000" dirty="0">
                    <a:latin typeface="Helvetica"/>
                    <a:cs typeface="Times New Roman" panose="02020603050405020304" pitchFamily="18" charset="0"/>
                  </a:rPr>
                  <a:t>/2</a:t>
                </a:r>
                <a:r>
                  <a:rPr lang="en-US" sz="2000" i="1" dirty="0">
                    <a:latin typeface="Helvetica"/>
                    <a:cs typeface="Times New Roman" panose="02020603050405020304" pitchFamily="18" charset="0"/>
                  </a:rPr>
                  <a:t>M</a:t>
                </a:r>
                <a:r>
                  <a:rPr lang="en-US" sz="2000" dirty="0">
                    <a:latin typeface="Helvetica"/>
                    <a:cs typeface="Times New Roman" panose="02020603050405020304" pitchFamily="18" charset="0"/>
                  </a:rPr>
                  <a:t>, while </a:t>
                </a:r>
                <a:r>
                  <a:rPr lang="en-US" sz="2000" i="1" dirty="0">
                    <a:latin typeface="Helvetica"/>
                    <a:cs typeface="Times New Roman" panose="02020603050405020304" pitchFamily="18" charset="0"/>
                  </a:rPr>
                  <a:t>p</a:t>
                </a:r>
                <a:r>
                  <a:rPr lang="en-US" sz="2000" dirty="0">
                    <a:latin typeface="Helvetica"/>
                    <a:cs typeface="Times New Roman" panose="02020603050405020304" pitchFamily="18" charset="0"/>
                  </a:rPr>
                  <a:t> unchanged)</a:t>
                </a:r>
              </a:p>
              <a:p>
                <a:pPr marL="1232746" lvl="2" indent="-318346">
                  <a:spcBef>
                    <a:spcPts val="600"/>
                  </a:spcBef>
                  <a:buFont typeface="Arial"/>
                  <a:buChar char="•"/>
                </a:pPr>
                <a:r>
                  <a:rPr lang="en-US" dirty="0">
                    <a:latin typeface="Helvetica"/>
                    <a:cs typeface="Times New Roman" panose="02020603050405020304" pitchFamily="18" charset="0"/>
                  </a:rPr>
                  <a:t>E.g., could look for 765 keV 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Times New Roman" panose="02020603050405020304" pitchFamily="18" charset="0"/>
                      </a:rPr>
                      <m:t>𝜈</m:t>
                    </m:r>
                  </m:oMath>
                </a14:m>
                <a:r>
                  <a:rPr lang="en-US" dirty="0">
                    <a:latin typeface="Helvetica"/>
                    <a:cs typeface="Times New Roman" panose="02020603050405020304" pitchFamily="18" charset="0"/>
                  </a:rPr>
                  <a:t> from </a:t>
                </a:r>
                <a:r>
                  <a:rPr lang="en-US" baseline="30000" dirty="0">
                    <a:latin typeface="Helvetica"/>
                    <a:cs typeface="Times New Roman" panose="02020603050405020304" pitchFamily="18" charset="0"/>
                  </a:rPr>
                  <a:t>207</a:t>
                </a:r>
                <a:r>
                  <a:rPr lang="en-US" dirty="0">
                    <a:latin typeface="Helvetica"/>
                    <a:cs typeface="Times New Roman" panose="02020603050405020304" pitchFamily="18" charset="0"/>
                  </a:rPr>
                  <a:t>Bi with good SNR, tagged on delayed gamma (while in an energy resolving detector, the 1.4 eV NR would be more challenging)</a:t>
                </a:r>
              </a:p>
              <a:p>
                <a:pPr marL="914400" lvl="1" indent="-457200">
                  <a:spcBef>
                    <a:spcPts val="1800"/>
                  </a:spcBef>
                  <a:buFont typeface="+mj-lt"/>
                  <a:buAutoNum type="arabicPeriod"/>
                </a:pPr>
                <a:r>
                  <a:rPr lang="en-US" sz="2000" dirty="0">
                    <a:latin typeface="Helvetica"/>
                    <a:cs typeface="Times New Roman" panose="02020603050405020304" pitchFamily="18" charset="0"/>
                  </a:rPr>
                  <a:t>Atomic de-excitations (Augers, x-rays) tend to be less important since they are at lower momentum:</a:t>
                </a:r>
              </a:p>
              <a:p>
                <a:pPr marL="1232746" lvl="2" indent="-318346">
                  <a:spcBef>
                    <a:spcPts val="600"/>
                  </a:spcBef>
                  <a:buFont typeface="Arial"/>
                  <a:buChar char="•"/>
                </a:pPr>
                <a:r>
                  <a:rPr lang="en-US" dirty="0">
                    <a:latin typeface="Helvetica"/>
                    <a:cs typeface="Times New Roman" panose="02020603050405020304" pitchFamily="18" charset="0"/>
                  </a:rPr>
                  <a:t>E.g. for </a:t>
                </a:r>
                <a:r>
                  <a:rPr lang="en-US" baseline="30000" dirty="0">
                    <a:latin typeface="Helvetica"/>
                    <a:cs typeface="Times New Roman" panose="02020603050405020304" pitchFamily="18" charset="0"/>
                  </a:rPr>
                  <a:t>37</a:t>
                </a:r>
                <a:r>
                  <a:rPr lang="en-US" dirty="0">
                    <a:latin typeface="Helvetica"/>
                    <a:cs typeface="Times New Roman" panose="02020603050405020304" pitchFamily="18" charset="0"/>
                  </a:rPr>
                  <a:t>Ar, 3 keV Auger has 50 keV/c momentum (compared to 813 keV momentum 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Times New Roman" panose="02020603050405020304" pitchFamily="18" charset="0"/>
                      </a:rPr>
                      <m:t>𝜈</m:t>
                    </m:r>
                  </m:oMath>
                </a14:m>
                <a:r>
                  <a:rPr lang="en-US" dirty="0">
                    <a:latin typeface="Helvetica"/>
                    <a:cs typeface="Times New Roman" panose="02020603050405020304" pitchFamily="18" charset="0"/>
                  </a:rPr>
                  <a:t>) but can deposit much higher energy than the NR</a:t>
                </a:r>
              </a:p>
              <a:p>
                <a:pPr marL="914400" lvl="1" indent="-457200">
                  <a:spcBef>
                    <a:spcPts val="1800"/>
                  </a:spcBef>
                  <a:buFont typeface="+mj-lt"/>
                  <a:buAutoNum type="arabicPeriod"/>
                </a:pPr>
                <a:r>
                  <a:rPr lang="en-US" sz="2000" dirty="0">
                    <a:latin typeface="Helvetica"/>
                    <a:cs typeface="Times New Roman" panose="02020603050405020304" pitchFamily="18" charset="0"/>
                  </a:rPr>
                  <a:t>Detection of vector momentum of recoil allows </a:t>
                </a:r>
                <a14:m>
                  <m:oMath xmlns:m="http://schemas.openxmlformats.org/officeDocument/2006/math">
                    <m:r>
                      <a:rPr lang="en-US" sz="200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Times New Roman" panose="02020603050405020304" pitchFamily="18" charset="0"/>
                      </a:rPr>
                      <m:t>𝛽</m:t>
                    </m:r>
                  </m:oMath>
                </a14:m>
                <a:r>
                  <a:rPr lang="en-US" sz="2000" dirty="0">
                    <a:latin typeface="Helvetica"/>
                    <a:cs typeface="Times New Roman" panose="02020603050405020304" pitchFamily="18" charset="0"/>
                  </a:rPr>
                  <a:t> emitters to also be used (given sufficiently accurate detection of </a:t>
                </a:r>
                <a14:m>
                  <m:oMath xmlns:m="http://schemas.openxmlformats.org/officeDocument/2006/math"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Times New Roman" panose="02020603050405020304" pitchFamily="18" charset="0"/>
                      </a:rPr>
                      <m:t>𝛽</m:t>
                    </m:r>
                  </m:oMath>
                </a14:m>
                <a:r>
                  <a:rPr lang="en-US" sz="2000" dirty="0">
                    <a:latin typeface="Helvetica"/>
                    <a:cs typeface="Times New Roman" panose="02020603050405020304" pitchFamily="18" charset="0"/>
                  </a:rPr>
                  <a:t> energy and direction)</a:t>
                </a:r>
              </a:p>
              <a:p>
                <a:pPr marL="914400" lvl="1" indent="-457200">
                  <a:spcBef>
                    <a:spcPts val="1800"/>
                  </a:spcBef>
                  <a:buFont typeface="+mj-lt"/>
                  <a:buAutoNum type="arabicPeriod"/>
                </a:pPr>
                <a:r>
                  <a:rPr lang="en-US" sz="2000" dirty="0">
                    <a:latin typeface="Helvetica"/>
                    <a:cs typeface="Times New Roman" panose="02020603050405020304" pitchFamily="18" charset="0"/>
                  </a:rPr>
                  <a:t>Multiple coincident signals with recoil can minimize backgrounds (charge change, detection of secondary particle, possibly scintillation)</a:t>
                </a:r>
              </a:p>
            </p:txBody>
          </p:sp>
        </mc:Choice>
        <mc:Fallback>
          <p:sp>
            <p:nvSpPr>
              <p:cNvPr id="32" name="TextBox 31">
                <a:extLst>
                  <a:ext uri="{FF2B5EF4-FFF2-40B4-BE49-F238E27FC236}">
                    <a16:creationId xmlns:a16="http://schemas.microsoft.com/office/drawing/2014/main" id="{F41AAFAD-FD4B-667E-9253-4AC996DC289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9098" y="946453"/>
                <a:ext cx="11196795" cy="5442788"/>
              </a:xfrm>
              <a:prstGeom prst="rect">
                <a:avLst/>
              </a:prstGeom>
              <a:blipFill>
                <a:blip r:embed="rId3"/>
                <a:stretch>
                  <a:fillRect l="-454" t="-465" r="-79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20294788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5F9EC72-449E-B0EA-19B2-14D688119D5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lide Number Placeholder 6">
            <a:extLst>
              <a:ext uri="{FF2B5EF4-FFF2-40B4-BE49-F238E27FC236}">
                <a16:creationId xmlns:a16="http://schemas.microsoft.com/office/drawing/2014/main" id="{645707C1-4914-47C7-7659-C4A1110BC25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845040" y="6515429"/>
            <a:ext cx="2346960" cy="413808"/>
          </a:xfrm>
        </p:spPr>
        <p:txBody>
          <a:bodyPr/>
          <a:lstStyle/>
          <a:p>
            <a:fld id="{321454C5-E992-0B4A-8BCD-5A61630EA55B}" type="slidenum">
              <a:rPr lang="en-US" smtClean="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pPr/>
              <a:t>6</a:t>
            </a:fld>
            <a:endParaRPr lang="en-US" dirty="0">
              <a:solidFill>
                <a:schemeClr val="bg1">
                  <a:lumMod val="50000"/>
                </a:schemeClr>
              </a:solidFill>
              <a:latin typeface="Helvetica"/>
              <a:cs typeface="Helvetica"/>
            </a:endParaRP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4" name="Title 1">
                <a:extLst>
                  <a:ext uri="{FF2B5EF4-FFF2-40B4-BE49-F238E27FC236}">
                    <a16:creationId xmlns:a16="http://schemas.microsoft.com/office/drawing/2014/main" id="{468C307E-FED9-FD28-2067-9C34D2B3B3A0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419100" y="248716"/>
                <a:ext cx="11196795" cy="636587"/>
              </a:xfrm>
              <a:prstGeom prst="rect">
                <a:avLst/>
              </a:prstGeom>
            </p:spPr>
            <p:txBody>
              <a:bodyPr vert="horz" lIns="101870" tIns="50935" rIns="101870" bIns="50935" rtlCol="0" anchor="ctr">
                <a:normAutofit fontScale="90000" lnSpcReduction="20000"/>
              </a:bodyPr>
              <a:lstStyle>
                <a:lvl1pPr algn="ctr" defTabSz="509352" rtl="0" eaLnBrk="1" latinLnBrk="0" hangingPunct="1">
                  <a:spcBef>
                    <a:spcPct val="0"/>
                  </a:spcBef>
                  <a:buNone/>
                  <a:defRPr sz="4900" kern="1200">
                    <a:solidFill>
                      <a:schemeClr val="tx1"/>
                    </a:solidFill>
                    <a:latin typeface="+mj-lt"/>
                    <a:ea typeface="+mj-ea"/>
                    <a:cs typeface="+mj-cs"/>
                  </a:defRPr>
                </a:lvl1pPr>
              </a:lstStyle>
              <a:p>
                <a:pPr algn="l">
                  <a:defRPr/>
                </a:pPr>
                <a:r>
                  <a:rPr lang="en-US" sz="4400" dirty="0">
                    <a:solidFill>
                      <a:srgbClr val="984807"/>
                    </a:solidFill>
                    <a:latin typeface="Helvetica"/>
                    <a:ea typeface="ＭＳ Ｐゴシック" charset="0"/>
                    <a:cs typeface="Helvetica"/>
                  </a:rPr>
                  <a:t>Nanoparticle arrays for sterile </a:t>
                </a:r>
                <a14:m>
                  <m:oMath xmlns:m="http://schemas.openxmlformats.org/officeDocument/2006/math">
                    <m:r>
                      <a:rPr lang="en-US" sz="4400" i="1" smtClean="0">
                        <a:solidFill>
                          <a:srgbClr val="984807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  <a:cs typeface="Helvetica"/>
                      </a:rPr>
                      <m:t>𝜈</m:t>
                    </m:r>
                  </m:oMath>
                </a14:m>
                <a:endParaRPr lang="en-US" sz="4400" dirty="0">
                  <a:solidFill>
                    <a:srgbClr val="984807"/>
                  </a:solidFill>
                  <a:latin typeface="Helvetica"/>
                  <a:ea typeface="ＭＳ Ｐゴシック" charset="0"/>
                  <a:cs typeface="Helvetica"/>
                </a:endParaRPr>
              </a:p>
            </p:txBody>
          </p:sp>
        </mc:Choice>
        <mc:Fallback>
          <p:sp>
            <p:nvSpPr>
              <p:cNvPr id="4" name="Title 1">
                <a:extLst>
                  <a:ext uri="{FF2B5EF4-FFF2-40B4-BE49-F238E27FC236}">
                    <a16:creationId xmlns:a16="http://schemas.microsoft.com/office/drawing/2014/main" id="{468C307E-FED9-FD28-2067-9C34D2B3B3A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9100" y="248716"/>
                <a:ext cx="11196795" cy="636587"/>
              </a:xfrm>
              <a:prstGeom prst="rect">
                <a:avLst/>
              </a:prstGeom>
              <a:blipFill>
                <a:blip r:embed="rId3"/>
                <a:stretch>
                  <a:fillRect l="-1927" t="-29412" b="-3921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0" name="Footer Placeholder 7">
            <a:extLst>
              <a:ext uri="{FF2B5EF4-FFF2-40B4-BE49-F238E27FC236}">
                <a16:creationId xmlns:a16="http://schemas.microsoft.com/office/drawing/2014/main" id="{0CB87CAC-7824-8255-446E-397C58164D5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 bwMode="auto">
          <a:xfrm>
            <a:off x="3837859" y="6515164"/>
            <a:ext cx="4359275" cy="414338"/>
          </a:xfr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r>
              <a:rPr lang="ro-RO" sz="130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t>BeEST collab mtg - May 15, 2025</a:t>
            </a:r>
            <a:endParaRPr lang="en-US" sz="1300" dirty="0">
              <a:solidFill>
                <a:schemeClr val="bg1">
                  <a:lumMod val="50000"/>
                </a:schemeClr>
              </a:solidFill>
              <a:latin typeface="Helvetica"/>
              <a:cs typeface="Helvetica"/>
            </a:endParaRPr>
          </a:p>
        </p:txBody>
      </p:sp>
      <p:sp>
        <p:nvSpPr>
          <p:cNvPr id="31" name="Footer Placeholder 7">
            <a:extLst>
              <a:ext uri="{FF2B5EF4-FFF2-40B4-BE49-F238E27FC236}">
                <a16:creationId xmlns:a16="http://schemas.microsoft.com/office/drawing/2014/main" id="{61139D27-E6F4-BF3F-4C7A-E6B0FB8CEAEB}"/>
              </a:ext>
            </a:extLst>
          </p:cNvPr>
          <p:cNvSpPr txBox="1">
            <a:spLocks/>
          </p:cNvSpPr>
          <p:nvPr/>
        </p:nvSpPr>
        <p:spPr bwMode="auto">
          <a:xfrm>
            <a:off x="0" y="6515164"/>
            <a:ext cx="3184525" cy="414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01882" tIns="50941" rIns="101882" bIns="50941" anchor="ctr"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r>
              <a:rPr lang="en-US" sz="1300" dirty="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t>D. Moore, Yale</a:t>
            </a:r>
          </a:p>
        </p:txBody>
      </p:sp>
      <p:cxnSp>
        <p:nvCxnSpPr>
          <p:cNvPr id="24" name="Straight Connector 23">
            <a:extLst>
              <a:ext uri="{FF2B5EF4-FFF2-40B4-BE49-F238E27FC236}">
                <a16:creationId xmlns:a16="http://schemas.microsoft.com/office/drawing/2014/main" id="{74540B14-2D0F-BFE3-5311-D2D413AA7722}"/>
              </a:ext>
            </a:extLst>
          </p:cNvPr>
          <p:cNvCxnSpPr>
            <a:cxnSpLocks/>
          </p:cNvCxnSpPr>
          <p:nvPr/>
        </p:nvCxnSpPr>
        <p:spPr>
          <a:xfrm>
            <a:off x="419100" y="846155"/>
            <a:ext cx="11196795" cy="0"/>
          </a:xfrm>
          <a:prstGeom prst="line">
            <a:avLst/>
          </a:prstGeom>
          <a:ln w="12700">
            <a:solidFill>
              <a:schemeClr val="tx1">
                <a:lumMod val="95000"/>
                <a:lumOff val="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2" name="TextBox 31">
            <a:extLst>
              <a:ext uri="{FF2B5EF4-FFF2-40B4-BE49-F238E27FC236}">
                <a16:creationId xmlns:a16="http://schemas.microsoft.com/office/drawing/2014/main" id="{374964B3-2E4E-680B-694A-46B68CD231A8}"/>
              </a:ext>
            </a:extLst>
          </p:cNvPr>
          <p:cNvSpPr txBox="1"/>
          <p:nvPr/>
        </p:nvSpPr>
        <p:spPr>
          <a:xfrm>
            <a:off x="419098" y="946453"/>
            <a:ext cx="11662066" cy="1426304"/>
          </a:xfrm>
          <a:prstGeom prst="rect">
            <a:avLst/>
          </a:prstGeom>
          <a:noFill/>
        </p:spPr>
        <p:txBody>
          <a:bodyPr wrap="square" lIns="101870" tIns="50935" rIns="101870" bIns="50935" rtlCol="0">
            <a:spAutoFit/>
          </a:bodyPr>
          <a:lstStyle/>
          <a:p>
            <a:pPr marL="318346" indent="-318346">
              <a:spcBef>
                <a:spcPts val="1800"/>
              </a:spcBef>
              <a:buFont typeface="Arial"/>
              <a:buChar char="•"/>
            </a:pPr>
            <a:r>
              <a:rPr lang="en-US" sz="2000" dirty="0">
                <a:latin typeface="Helvetica"/>
                <a:cs typeface="Helvetica"/>
              </a:rPr>
              <a:t>Arrays of radioisotope loaded nanoparticles can search for </a:t>
            </a:r>
            <a:r>
              <a:rPr lang="en-US" sz="2000" dirty="0" err="1">
                <a:latin typeface="Helvetica"/>
                <a:cs typeface="Helvetica"/>
              </a:rPr>
              <a:t>steriles</a:t>
            </a:r>
            <a:r>
              <a:rPr lang="en-US" sz="2000" dirty="0">
                <a:latin typeface="Helvetica"/>
                <a:cs typeface="Helvetica"/>
              </a:rPr>
              <a:t> following similar strategy to BeEST</a:t>
            </a:r>
          </a:p>
          <a:p>
            <a:pPr marL="775546" lvl="1" indent="-318346">
              <a:spcBef>
                <a:spcPts val="600"/>
              </a:spcBef>
              <a:buFont typeface="Arial"/>
              <a:buChar char="•"/>
            </a:pPr>
            <a:r>
              <a:rPr lang="en-US" dirty="0">
                <a:latin typeface="Helvetica"/>
                <a:cs typeface="Helvetica"/>
              </a:rPr>
              <a:t>Possibility to probe many orders of magnitude beyond best existing limits</a:t>
            </a:r>
          </a:p>
          <a:p>
            <a:pPr marL="775546" lvl="1" indent="-318346">
              <a:spcBef>
                <a:spcPts val="600"/>
              </a:spcBef>
              <a:buFont typeface="Arial"/>
              <a:buChar char="•"/>
            </a:pPr>
            <a:r>
              <a:rPr lang="en-US" dirty="0">
                <a:latin typeface="Helvetica"/>
                <a:cs typeface="Times New Roman" panose="02020603050405020304" pitchFamily="18" charset="0"/>
              </a:rPr>
              <a:t>These are naïve projections and time will tell what the most challenging backgrounds, systematics are</a:t>
            </a:r>
            <a:endParaRPr lang="en-US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pSp>
        <p:nvGrpSpPr>
          <p:cNvPr id="48" name="Group 47">
            <a:extLst>
              <a:ext uri="{FF2B5EF4-FFF2-40B4-BE49-F238E27FC236}">
                <a16:creationId xmlns:a16="http://schemas.microsoft.com/office/drawing/2014/main" id="{FD3BE323-F484-6F96-3558-6BCB0CBDFCC0}"/>
              </a:ext>
            </a:extLst>
          </p:cNvPr>
          <p:cNvGrpSpPr/>
          <p:nvPr/>
        </p:nvGrpSpPr>
        <p:grpSpPr>
          <a:xfrm>
            <a:off x="6212800" y="2525453"/>
            <a:ext cx="6132439" cy="4384817"/>
            <a:chOff x="5526998" y="2454199"/>
            <a:chExt cx="6132439" cy="4384817"/>
          </a:xfrm>
        </p:grpSpPr>
        <p:grpSp>
          <p:nvGrpSpPr>
            <p:cNvPr id="5" name="Group 4">
              <a:extLst>
                <a:ext uri="{FF2B5EF4-FFF2-40B4-BE49-F238E27FC236}">
                  <a16:creationId xmlns:a16="http://schemas.microsoft.com/office/drawing/2014/main" id="{DDD90B7D-B42A-ED3E-B908-F303021AEF40}"/>
                </a:ext>
              </a:extLst>
            </p:cNvPr>
            <p:cNvGrpSpPr/>
            <p:nvPr/>
          </p:nvGrpSpPr>
          <p:grpSpPr>
            <a:xfrm>
              <a:off x="5526998" y="2454199"/>
              <a:ext cx="6132439" cy="4351867"/>
              <a:chOff x="8277669" y="3511394"/>
              <a:chExt cx="4193376" cy="2975817"/>
            </a:xfrm>
          </p:grpSpPr>
          <p:pic>
            <p:nvPicPr>
              <p:cNvPr id="6" name="Picture 5">
                <a:extLst>
                  <a:ext uri="{FF2B5EF4-FFF2-40B4-BE49-F238E27FC236}">
                    <a16:creationId xmlns:a16="http://schemas.microsoft.com/office/drawing/2014/main" id="{2EC53AD4-CA46-2885-7536-CA59EF90121E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4"/>
              <a:stretch>
                <a:fillRect/>
              </a:stretch>
            </p:blipFill>
            <p:spPr>
              <a:xfrm>
                <a:off x="8277669" y="3628855"/>
                <a:ext cx="4083363" cy="2858356"/>
              </a:xfrm>
              <a:prstGeom prst="rect">
                <a:avLst/>
              </a:prstGeom>
            </p:spPr>
          </p:pic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8" name="TextBox 7">
                    <a:extLst>
                      <a:ext uri="{FF2B5EF4-FFF2-40B4-BE49-F238E27FC236}">
                        <a16:creationId xmlns:a16="http://schemas.microsoft.com/office/drawing/2014/main" id="{74D046FC-D282-5B8B-11B1-A964A4DD78D6}"/>
                      </a:ext>
                    </a:extLst>
                  </p:cNvPr>
                  <p:cNvSpPr txBox="1"/>
                  <p:nvPr/>
                </p:nvSpPr>
                <p:spPr>
                  <a:xfrm>
                    <a:off x="8615649" y="3511394"/>
                    <a:ext cx="3855396" cy="252550"/>
                  </a:xfrm>
                  <a:prstGeom prst="rect">
                    <a:avLst/>
                  </a:prstGeom>
                  <a:noFill/>
                </p:spPr>
                <p:txBody>
                  <a:bodyPr wrap="square" rtlCol="0">
                    <a:spAutoFit/>
                  </a:bodyPr>
                  <a:lstStyle/>
                  <a:p>
                    <a:pPr algn="ctr"/>
                    <a:r>
                      <a:rPr lang="en-US" b="1" dirty="0">
                        <a:latin typeface="Helvetica" pitchFamily="2" charset="0"/>
                      </a:rPr>
                      <a:t>Projected sterile </a:t>
                    </a:r>
                    <a14:m>
                      <m:oMath xmlns:m="http://schemas.openxmlformats.org/officeDocument/2006/math">
                        <m:r>
                          <a:rPr lang="en-US" b="1" i="1" smtClean="0">
                            <a:latin typeface="Cambria Math" panose="02040503050406030204" pitchFamily="18" charset="0"/>
                          </a:rPr>
                          <m:t>𝝂</m:t>
                        </m:r>
                      </m:oMath>
                    </a14:m>
                    <a:r>
                      <a:rPr lang="en-US" b="1" dirty="0">
                        <a:latin typeface="Helvetica" pitchFamily="2" charset="0"/>
                      </a:rPr>
                      <a:t> sensitivity vs </a:t>
                    </a:r>
                    <a:r>
                      <a:rPr lang="en-US" b="1" dirty="0" err="1">
                        <a:latin typeface="Helvetica" pitchFamily="2" charset="0"/>
                      </a:rPr>
                      <a:t>livetime</a:t>
                    </a:r>
                    <a:r>
                      <a:rPr lang="en-US" b="1" dirty="0">
                        <a:latin typeface="Helvetica" pitchFamily="2" charset="0"/>
                      </a:rPr>
                      <a:t>:</a:t>
                    </a:r>
                  </a:p>
                </p:txBody>
              </p:sp>
            </mc:Choice>
            <mc:Fallback xmlns="">
              <p:sp>
                <p:nvSpPr>
                  <p:cNvPr id="8" name="TextBox 7">
                    <a:extLst>
                      <a:ext uri="{FF2B5EF4-FFF2-40B4-BE49-F238E27FC236}">
                        <a16:creationId xmlns:a16="http://schemas.microsoft.com/office/drawing/2014/main" id="{74D046FC-D282-5B8B-11B1-A964A4DD78D6}"/>
                      </a:ext>
                    </a:extLst>
                  </p:cNvPr>
                  <p:cNvSpPr txBox="1"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8615649" y="3511394"/>
                    <a:ext cx="3855396" cy="252550"/>
                  </a:xfrm>
                  <a:prstGeom prst="rect">
                    <a:avLst/>
                  </a:prstGeom>
                  <a:blipFill>
                    <a:blip r:embed="rId5"/>
                    <a:stretch>
                      <a:fillRect t="-6667" b="-26667"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  <p:grpSp>
          <p:nvGrpSpPr>
            <p:cNvPr id="11" name="Group 10">
              <a:extLst>
                <a:ext uri="{FF2B5EF4-FFF2-40B4-BE49-F238E27FC236}">
                  <a16:creationId xmlns:a16="http://schemas.microsoft.com/office/drawing/2014/main" id="{7A37F753-9575-338A-E5B9-CDADA5A1DF91}"/>
                </a:ext>
              </a:extLst>
            </p:cNvPr>
            <p:cNvGrpSpPr>
              <a:grpSpLocks noChangeAspect="1"/>
            </p:cNvGrpSpPr>
            <p:nvPr/>
          </p:nvGrpSpPr>
          <p:grpSpPr>
            <a:xfrm>
              <a:off x="7955642" y="5174282"/>
              <a:ext cx="1978204" cy="725176"/>
              <a:chOff x="9776793" y="5144965"/>
              <a:chExt cx="1587893" cy="582095"/>
            </a:xfrm>
          </p:grpSpPr>
          <p:grpSp>
            <p:nvGrpSpPr>
              <p:cNvPr id="13" name="Group 12">
                <a:extLst>
                  <a:ext uri="{FF2B5EF4-FFF2-40B4-BE49-F238E27FC236}">
                    <a16:creationId xmlns:a16="http://schemas.microsoft.com/office/drawing/2014/main" id="{5551C46B-6AA9-FE93-A30C-6B1664024949}"/>
                  </a:ext>
                </a:extLst>
              </p:cNvPr>
              <p:cNvGrpSpPr/>
              <p:nvPr/>
            </p:nvGrpSpPr>
            <p:grpSpPr>
              <a:xfrm>
                <a:off x="9776793" y="5297229"/>
                <a:ext cx="222644" cy="323148"/>
                <a:chOff x="9778054" y="5297229"/>
                <a:chExt cx="234898" cy="323148"/>
              </a:xfrm>
            </p:grpSpPr>
            <p:cxnSp>
              <p:nvCxnSpPr>
                <p:cNvPr id="20" name="Straight Connector 19">
                  <a:extLst>
                    <a:ext uri="{FF2B5EF4-FFF2-40B4-BE49-F238E27FC236}">
                      <a16:creationId xmlns:a16="http://schemas.microsoft.com/office/drawing/2014/main" id="{FD179A9E-4C38-7AD6-DD54-EB455357A84D}"/>
                    </a:ext>
                  </a:extLst>
                </p:cNvPr>
                <p:cNvCxnSpPr/>
                <p:nvPr/>
              </p:nvCxnSpPr>
              <p:spPr>
                <a:xfrm>
                  <a:off x="9779495" y="5297229"/>
                  <a:ext cx="233457" cy="0"/>
                </a:xfrm>
                <a:prstGeom prst="line">
                  <a:avLst/>
                </a:prstGeom>
                <a:ln w="28575"/>
              </p:spPr>
              <p:style>
                <a:lnRef idx="1">
                  <a:schemeClr val="dk1"/>
                </a:lnRef>
                <a:fillRef idx="0">
                  <a:schemeClr val="dk1"/>
                </a:fillRef>
                <a:effectRef idx="0">
                  <a:schemeClr val="dk1"/>
                </a:effectRef>
                <a:fontRef idx="minor">
                  <a:schemeClr val="tx1"/>
                </a:fontRef>
              </p:style>
            </p:cxnSp>
            <p:cxnSp>
              <p:nvCxnSpPr>
                <p:cNvPr id="22" name="Straight Connector 21">
                  <a:extLst>
                    <a:ext uri="{FF2B5EF4-FFF2-40B4-BE49-F238E27FC236}">
                      <a16:creationId xmlns:a16="http://schemas.microsoft.com/office/drawing/2014/main" id="{4253910A-C641-E7DF-D811-2864473E2AFC}"/>
                    </a:ext>
                  </a:extLst>
                </p:cNvPr>
                <p:cNvCxnSpPr/>
                <p:nvPr/>
              </p:nvCxnSpPr>
              <p:spPr>
                <a:xfrm>
                  <a:off x="9778776" y="5457930"/>
                  <a:ext cx="233457" cy="0"/>
                </a:xfrm>
                <a:prstGeom prst="line">
                  <a:avLst/>
                </a:prstGeom>
                <a:ln w="28575">
                  <a:prstDash val="sysDash"/>
                </a:ln>
              </p:spPr>
              <p:style>
                <a:lnRef idx="1">
                  <a:schemeClr val="dk1"/>
                </a:lnRef>
                <a:fillRef idx="0">
                  <a:schemeClr val="dk1"/>
                </a:fillRef>
                <a:effectRef idx="0">
                  <a:schemeClr val="dk1"/>
                </a:effectRef>
                <a:fontRef idx="minor">
                  <a:schemeClr val="tx1"/>
                </a:fontRef>
              </p:style>
            </p:cxnSp>
            <p:cxnSp>
              <p:nvCxnSpPr>
                <p:cNvPr id="29" name="Straight Connector 28">
                  <a:extLst>
                    <a:ext uri="{FF2B5EF4-FFF2-40B4-BE49-F238E27FC236}">
                      <a16:creationId xmlns:a16="http://schemas.microsoft.com/office/drawing/2014/main" id="{34967941-61D4-3EE7-6290-DE7E3FA0CFC1}"/>
                    </a:ext>
                  </a:extLst>
                </p:cNvPr>
                <p:cNvCxnSpPr/>
                <p:nvPr/>
              </p:nvCxnSpPr>
              <p:spPr>
                <a:xfrm>
                  <a:off x="9778054" y="5620377"/>
                  <a:ext cx="233457" cy="0"/>
                </a:xfrm>
                <a:prstGeom prst="line">
                  <a:avLst/>
                </a:prstGeom>
                <a:ln w="28575">
                  <a:prstDash val="sysDot"/>
                </a:ln>
              </p:spPr>
              <p:style>
                <a:lnRef idx="1">
                  <a:schemeClr val="dk1"/>
                </a:lnRef>
                <a:fillRef idx="0">
                  <a:schemeClr val="dk1"/>
                </a:fillRef>
                <a:effectRef idx="0">
                  <a:schemeClr val="dk1"/>
                </a:effectRef>
                <a:fontRef idx="minor">
                  <a:schemeClr val="tx1"/>
                </a:fontRef>
              </p:style>
            </p:cxnSp>
          </p:grpSp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327D8929-6B2A-FA56-7562-904E71D29ADE}"/>
                  </a:ext>
                </a:extLst>
              </p:cNvPr>
              <p:cNvSpPr txBox="1"/>
              <p:nvPr/>
            </p:nvSpPr>
            <p:spPr>
              <a:xfrm>
                <a:off x="9975886" y="5144965"/>
                <a:ext cx="1293684" cy="24705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/>
                  <a:t>1 sphere month</a:t>
                </a:r>
              </a:p>
            </p:txBody>
          </p:sp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92715546-338F-7D8F-D5AB-BBBAEEFFE47C}"/>
                  </a:ext>
                </a:extLst>
              </p:cNvPr>
              <p:cNvSpPr txBox="1"/>
              <p:nvPr/>
            </p:nvSpPr>
            <p:spPr>
              <a:xfrm>
                <a:off x="9978015" y="5307411"/>
                <a:ext cx="1293684" cy="24705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/>
                  <a:t>10 sphere years</a:t>
                </a:r>
              </a:p>
            </p:txBody>
          </p:sp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2DC49936-33DD-A238-614D-7E8DBE9945EA}"/>
                  </a:ext>
                </a:extLst>
              </p:cNvPr>
              <p:cNvSpPr txBox="1"/>
              <p:nvPr/>
            </p:nvSpPr>
            <p:spPr>
              <a:xfrm>
                <a:off x="9978015" y="5480009"/>
                <a:ext cx="1386671" cy="24705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/>
                  <a:t>1000 sphere years</a:t>
                </a:r>
              </a:p>
            </p:txBody>
          </p:sp>
        </p:grpSp>
        <p:sp>
          <p:nvSpPr>
            <p:cNvPr id="36" name="TextBox 35">
              <a:extLst>
                <a:ext uri="{FF2B5EF4-FFF2-40B4-BE49-F238E27FC236}">
                  <a16:creationId xmlns:a16="http://schemas.microsoft.com/office/drawing/2014/main" id="{C5AC9369-9E31-A4FB-A1F4-19FE5B4954E4}"/>
                </a:ext>
              </a:extLst>
            </p:cNvPr>
            <p:cNvSpPr txBox="1"/>
            <p:nvPr/>
          </p:nvSpPr>
          <p:spPr>
            <a:xfrm>
              <a:off x="6772334" y="6531239"/>
              <a:ext cx="3647050" cy="307777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r>
                <a:rPr lang="en-US" sz="1400" i="1" dirty="0">
                  <a:latin typeface="Helvetica" pitchFamily="2" charset="0"/>
                </a:rPr>
                <a:t>PRX Q 4, 010315 (2023) arXiv:2207.05883</a:t>
              </a:r>
            </a:p>
          </p:txBody>
        </p:sp>
      </p:grpSp>
      <p:grpSp>
        <p:nvGrpSpPr>
          <p:cNvPr id="49" name="Group 48">
            <a:extLst>
              <a:ext uri="{FF2B5EF4-FFF2-40B4-BE49-F238E27FC236}">
                <a16:creationId xmlns:a16="http://schemas.microsoft.com/office/drawing/2014/main" id="{31A02FD3-3E8C-88E3-DDF3-AFC8B772DF0A}"/>
              </a:ext>
            </a:extLst>
          </p:cNvPr>
          <p:cNvGrpSpPr/>
          <p:nvPr/>
        </p:nvGrpSpPr>
        <p:grpSpPr>
          <a:xfrm>
            <a:off x="96761" y="2710119"/>
            <a:ext cx="5867148" cy="3855222"/>
            <a:chOff x="6421104" y="2852188"/>
            <a:chExt cx="5867148" cy="3855222"/>
          </a:xfrm>
        </p:grpSpPr>
        <p:pic>
          <p:nvPicPr>
            <p:cNvPr id="55" name="Picture 54">
              <a:extLst>
                <a:ext uri="{FF2B5EF4-FFF2-40B4-BE49-F238E27FC236}">
                  <a16:creationId xmlns:a16="http://schemas.microsoft.com/office/drawing/2014/main" id="{8F7D1201-5206-BD3B-3FEA-FC08C0FF7629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6" cstate="hq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6421104" y="2992610"/>
              <a:ext cx="5801011" cy="3184748"/>
            </a:xfrm>
            <a:prstGeom prst="rect">
              <a:avLst/>
            </a:prstGeom>
          </p:spPr>
        </p:pic>
        <p:sp>
          <p:nvSpPr>
            <p:cNvPr id="56" name="TextBox 55">
              <a:extLst>
                <a:ext uri="{FF2B5EF4-FFF2-40B4-BE49-F238E27FC236}">
                  <a16:creationId xmlns:a16="http://schemas.microsoft.com/office/drawing/2014/main" id="{72AFDDAD-8140-C7BB-7178-78C7C4279F8C}"/>
                </a:ext>
              </a:extLst>
            </p:cNvPr>
            <p:cNvSpPr txBox="1"/>
            <p:nvPr/>
          </p:nvSpPr>
          <p:spPr>
            <a:xfrm>
              <a:off x="7070577" y="2852188"/>
              <a:ext cx="2253114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b="1" dirty="0">
                  <a:latin typeface="Helvetica" pitchFamily="2" charset="0"/>
                </a:rPr>
                <a:t>Detector concept:</a:t>
              </a:r>
            </a:p>
          </p:txBody>
        </p:sp>
        <p:sp>
          <p:nvSpPr>
            <p:cNvPr id="57" name="TextBox 56">
              <a:extLst>
                <a:ext uri="{FF2B5EF4-FFF2-40B4-BE49-F238E27FC236}">
                  <a16:creationId xmlns:a16="http://schemas.microsoft.com/office/drawing/2014/main" id="{DB3094D0-91C9-D641-B6F9-0DB45E1647EE}"/>
                </a:ext>
              </a:extLst>
            </p:cNvPr>
            <p:cNvSpPr txBox="1"/>
            <p:nvPr/>
          </p:nvSpPr>
          <p:spPr>
            <a:xfrm>
              <a:off x="10585588" y="2904715"/>
              <a:ext cx="1702664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400" i="1" dirty="0">
                  <a:latin typeface="Helvetica" pitchFamily="2" charset="0"/>
                </a:rPr>
                <a:t>Nanosphere array</a:t>
              </a:r>
            </a:p>
          </p:txBody>
        </p:sp>
        <p:sp>
          <p:nvSpPr>
            <p:cNvPr id="58" name="TextBox 57">
              <a:extLst>
                <a:ext uri="{FF2B5EF4-FFF2-40B4-BE49-F238E27FC236}">
                  <a16:creationId xmlns:a16="http://schemas.microsoft.com/office/drawing/2014/main" id="{C161441A-C29A-B27A-D405-2C9F8B3A7034}"/>
                </a:ext>
              </a:extLst>
            </p:cNvPr>
            <p:cNvSpPr txBox="1"/>
            <p:nvPr/>
          </p:nvSpPr>
          <p:spPr>
            <a:xfrm>
              <a:off x="8757520" y="6399633"/>
              <a:ext cx="2175040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400" i="1" dirty="0">
                  <a:latin typeface="Helvetica" pitchFamily="2" charset="0"/>
                </a:rPr>
                <a:t>Scintillator + SiPM arrays</a:t>
              </a:r>
            </a:p>
          </p:txBody>
        </p:sp>
        <p:cxnSp>
          <p:nvCxnSpPr>
            <p:cNvPr id="59" name="Straight Arrow Connector 58">
              <a:extLst>
                <a:ext uri="{FF2B5EF4-FFF2-40B4-BE49-F238E27FC236}">
                  <a16:creationId xmlns:a16="http://schemas.microsoft.com/office/drawing/2014/main" id="{C8FF443F-756E-7A5E-982E-5C7D4A5B41DC}"/>
                </a:ext>
              </a:extLst>
            </p:cNvPr>
            <p:cNvCxnSpPr>
              <a:cxnSpLocks/>
              <a:stCxn id="58" idx="0"/>
            </p:cNvCxnSpPr>
            <p:nvPr/>
          </p:nvCxnSpPr>
          <p:spPr>
            <a:xfrm flipV="1">
              <a:off x="9845040" y="6005123"/>
              <a:ext cx="121920" cy="394510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:p14="http://schemas.microsoft.com/office/powerpoint/2010/main" val="346222837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1" name="Group 60">
            <a:extLst>
              <a:ext uri="{FF2B5EF4-FFF2-40B4-BE49-F238E27FC236}">
                <a16:creationId xmlns:a16="http://schemas.microsoft.com/office/drawing/2014/main" id="{EE80994A-C9E3-9AC8-A0C0-A0D398ABFE47}"/>
              </a:ext>
            </a:extLst>
          </p:cNvPr>
          <p:cNvGrpSpPr/>
          <p:nvPr/>
        </p:nvGrpSpPr>
        <p:grpSpPr>
          <a:xfrm>
            <a:off x="105400" y="2479387"/>
            <a:ext cx="11848254" cy="4254978"/>
            <a:chOff x="105400" y="2479387"/>
            <a:chExt cx="11848254" cy="4254978"/>
          </a:xfrm>
        </p:grpSpPr>
        <p:grpSp>
          <p:nvGrpSpPr>
            <p:cNvPr id="58" name="Group 57">
              <a:extLst>
                <a:ext uri="{FF2B5EF4-FFF2-40B4-BE49-F238E27FC236}">
                  <a16:creationId xmlns:a16="http://schemas.microsoft.com/office/drawing/2014/main" id="{E71D36A5-29F1-FD8D-92E2-FE3E20E5307E}"/>
                </a:ext>
              </a:extLst>
            </p:cNvPr>
            <p:cNvGrpSpPr>
              <a:grpSpLocks noChangeAspect="1"/>
            </p:cNvGrpSpPr>
            <p:nvPr/>
          </p:nvGrpSpPr>
          <p:grpSpPr>
            <a:xfrm>
              <a:off x="105400" y="2619565"/>
              <a:ext cx="11848254" cy="4114800"/>
              <a:chOff x="1083207" y="3166246"/>
              <a:chExt cx="9873540" cy="3429000"/>
            </a:xfrm>
          </p:grpSpPr>
          <p:pic>
            <p:nvPicPr>
              <p:cNvPr id="48" name="Picture 47">
                <a:extLst>
                  <a:ext uri="{FF2B5EF4-FFF2-40B4-BE49-F238E27FC236}">
                    <a16:creationId xmlns:a16="http://schemas.microsoft.com/office/drawing/2014/main" id="{E67630BE-7B1E-FE99-184B-D104CD388559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3"/>
              <a:stretch>
                <a:fillRect/>
              </a:stretch>
            </p:blipFill>
            <p:spPr>
              <a:xfrm>
                <a:off x="1083207" y="3166246"/>
                <a:ext cx="4572000" cy="3429000"/>
              </a:xfrm>
              <a:prstGeom prst="rect">
                <a:avLst/>
              </a:prstGeom>
            </p:spPr>
          </p:pic>
          <p:pic>
            <p:nvPicPr>
              <p:cNvPr id="55" name="Picture 54">
                <a:extLst>
                  <a:ext uri="{FF2B5EF4-FFF2-40B4-BE49-F238E27FC236}">
                    <a16:creationId xmlns:a16="http://schemas.microsoft.com/office/drawing/2014/main" id="{2BC98D70-7C09-753E-81AA-8A3E8188EB13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4"/>
              <a:stretch>
                <a:fillRect/>
              </a:stretch>
            </p:blipFill>
            <p:spPr>
              <a:xfrm>
                <a:off x="6095594" y="3172384"/>
                <a:ext cx="4861153" cy="3402807"/>
              </a:xfrm>
              <a:prstGeom prst="rect">
                <a:avLst/>
              </a:prstGeom>
            </p:spPr>
          </p:pic>
        </p:grpSp>
        <p:sp>
          <p:nvSpPr>
            <p:cNvPr id="59" name="TextBox 58">
              <a:extLst>
                <a:ext uri="{FF2B5EF4-FFF2-40B4-BE49-F238E27FC236}">
                  <a16:creationId xmlns:a16="http://schemas.microsoft.com/office/drawing/2014/main" id="{0442A062-2663-F9ED-33F3-BC1E4FCBD823}"/>
                </a:ext>
              </a:extLst>
            </p:cNvPr>
            <p:cNvSpPr txBox="1"/>
            <p:nvPr/>
          </p:nvSpPr>
          <p:spPr>
            <a:xfrm>
              <a:off x="1164806" y="2479387"/>
              <a:ext cx="4039438" cy="33855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600" b="1" dirty="0">
                  <a:latin typeface="Helvetica" pitchFamily="2" charset="0"/>
                </a:rPr>
                <a:t>Example electron capture decay (</a:t>
              </a:r>
              <a:r>
                <a:rPr lang="en-US" sz="1600" b="1" baseline="30000" dirty="0">
                  <a:latin typeface="Helvetica" pitchFamily="2" charset="0"/>
                </a:rPr>
                <a:t>37</a:t>
              </a:r>
              <a:r>
                <a:rPr lang="en-US" sz="1600" b="1" dirty="0">
                  <a:latin typeface="Helvetica" pitchFamily="2" charset="0"/>
                </a:rPr>
                <a:t>Ar):</a:t>
              </a: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60" name="TextBox 59">
                  <a:extLst>
                    <a:ext uri="{FF2B5EF4-FFF2-40B4-BE49-F238E27FC236}">
                      <a16:creationId xmlns:a16="http://schemas.microsoft.com/office/drawing/2014/main" id="{179211CD-C07E-4F78-C440-657AD16148CB}"/>
                    </a:ext>
                  </a:extLst>
                </p:cNvPr>
                <p:cNvSpPr txBox="1"/>
                <p:nvPr/>
              </p:nvSpPr>
              <p:spPr>
                <a:xfrm>
                  <a:off x="7396458" y="2492668"/>
                  <a:ext cx="4039438" cy="344133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algn="ctr"/>
                  <a:r>
                    <a:rPr lang="en-US" sz="1600" b="1" dirty="0">
                      <a:latin typeface="Helvetica" pitchFamily="2" charset="0"/>
                    </a:rPr>
                    <a:t>Example </a:t>
                  </a:r>
                  <a14:m>
                    <m:oMath xmlns:m="http://schemas.openxmlformats.org/officeDocument/2006/math">
                      <m:sSup>
                        <m:sSupPr>
                          <m:ctrlPr>
                            <a:rPr lang="en-US" sz="1600" b="1" i="1" dirty="0" smtClean="0"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1600" b="1" i="1" dirty="0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𝜷</m:t>
                          </m:r>
                        </m:e>
                        <m:sup>
                          <m:r>
                            <a:rPr lang="en-US" sz="1600" b="1" i="1" dirty="0" smtClean="0">
                              <a:latin typeface="Cambria Math" panose="02040503050406030204" pitchFamily="18" charset="0"/>
                            </a:rPr>
                            <m:t>−</m:t>
                          </m:r>
                        </m:sup>
                      </m:sSup>
                    </m:oMath>
                  </a14:m>
                  <a:r>
                    <a:rPr lang="en-US" sz="1600" b="1" dirty="0">
                      <a:latin typeface="Helvetica" pitchFamily="2" charset="0"/>
                    </a:rPr>
                    <a:t> decay (</a:t>
                  </a:r>
                  <a:r>
                    <a:rPr lang="en-US" sz="1600" b="1" baseline="30000" dirty="0">
                      <a:latin typeface="Helvetica" pitchFamily="2" charset="0"/>
                    </a:rPr>
                    <a:t>32</a:t>
                  </a:r>
                  <a:r>
                    <a:rPr lang="en-US" sz="1600" b="1" dirty="0">
                      <a:latin typeface="Helvetica" pitchFamily="2" charset="0"/>
                    </a:rPr>
                    <a:t>P):</a:t>
                  </a:r>
                </a:p>
              </p:txBody>
            </p:sp>
          </mc:Choice>
          <mc:Fallback xmlns="">
            <p:sp>
              <p:nvSpPr>
                <p:cNvPr id="60" name="TextBox 59">
                  <a:extLst>
                    <a:ext uri="{FF2B5EF4-FFF2-40B4-BE49-F238E27FC236}">
                      <a16:creationId xmlns:a16="http://schemas.microsoft.com/office/drawing/2014/main" id="{179211CD-C07E-4F78-C440-657AD16148CB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7396458" y="2492668"/>
                  <a:ext cx="4039438" cy="344133"/>
                </a:xfrm>
                <a:prstGeom prst="rect">
                  <a:avLst/>
                </a:prstGeom>
                <a:blipFill>
                  <a:blip r:embed="rId5"/>
                  <a:stretch>
                    <a:fillRect t="-7143" b="-17857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3" name="Slide Number Placeholder 6">
            <a:extLst>
              <a:ext uri="{FF2B5EF4-FFF2-40B4-BE49-F238E27FC236}">
                <a16:creationId xmlns:a16="http://schemas.microsoft.com/office/drawing/2014/main" id="{87B8293C-95D5-F341-A25D-2F3FFCDDC36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845040" y="6515429"/>
            <a:ext cx="2346960" cy="413808"/>
          </a:xfrm>
        </p:spPr>
        <p:txBody>
          <a:bodyPr/>
          <a:lstStyle/>
          <a:p>
            <a:fld id="{321454C5-E992-0B4A-8BCD-5A61630EA55B}" type="slidenum">
              <a:rPr lang="en-US" smtClean="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pPr/>
              <a:t>7</a:t>
            </a:fld>
            <a:endParaRPr lang="en-US" dirty="0">
              <a:solidFill>
                <a:schemeClr val="bg1">
                  <a:lumMod val="50000"/>
                </a:schemeClr>
              </a:solidFill>
              <a:latin typeface="Helvetica"/>
              <a:cs typeface="Helvetica"/>
            </a:endParaRPr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239D3153-5246-3B4A-BE65-88C8A1F3399A}"/>
              </a:ext>
            </a:extLst>
          </p:cNvPr>
          <p:cNvSpPr txBox="1">
            <a:spLocks/>
          </p:cNvSpPr>
          <p:nvPr/>
        </p:nvSpPr>
        <p:spPr>
          <a:xfrm>
            <a:off x="419100" y="248716"/>
            <a:ext cx="11196795" cy="636587"/>
          </a:xfrm>
          <a:prstGeom prst="rect">
            <a:avLst/>
          </a:prstGeom>
        </p:spPr>
        <p:txBody>
          <a:bodyPr vert="horz" lIns="101870" tIns="50935" rIns="101870" bIns="50935" rtlCol="0" anchor="ctr">
            <a:normAutofit fontScale="90000" lnSpcReduction="20000"/>
          </a:bodyPr>
          <a:lstStyle>
            <a:lvl1pPr algn="ctr" defTabSz="509352" rtl="0" eaLnBrk="1" latinLnBrk="0" hangingPunct="1">
              <a:spcBef>
                <a:spcPct val="0"/>
              </a:spcBef>
              <a:buNone/>
              <a:defRPr sz="49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en-US" sz="4400" dirty="0">
                <a:solidFill>
                  <a:srgbClr val="984807"/>
                </a:solidFill>
                <a:latin typeface="Helvetica"/>
                <a:ea typeface="ＭＳ Ｐゴシック" charset="0"/>
                <a:cs typeface="Helvetica"/>
              </a:rPr>
              <a:t>Experimental signature</a:t>
            </a:r>
          </a:p>
        </p:txBody>
      </p:sp>
      <p:sp>
        <p:nvSpPr>
          <p:cNvPr id="30" name="Footer Placeholder 7">
            <a:extLst>
              <a:ext uri="{FF2B5EF4-FFF2-40B4-BE49-F238E27FC236}">
                <a16:creationId xmlns:a16="http://schemas.microsoft.com/office/drawing/2014/main" id="{89E71EF2-AD17-4F4A-8C39-48ACB40E201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 bwMode="auto">
          <a:xfrm>
            <a:off x="3837859" y="6515164"/>
            <a:ext cx="4359275" cy="414338"/>
          </a:xfr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r>
              <a:rPr lang="ro-RO" sz="130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t>BeEST collab mtg - May 15, 2025</a:t>
            </a:r>
            <a:endParaRPr lang="en-US" sz="1300" dirty="0">
              <a:solidFill>
                <a:schemeClr val="bg1">
                  <a:lumMod val="50000"/>
                </a:schemeClr>
              </a:solidFill>
              <a:latin typeface="Helvetica"/>
              <a:cs typeface="Helvetica"/>
            </a:endParaRPr>
          </a:p>
        </p:txBody>
      </p:sp>
      <p:sp>
        <p:nvSpPr>
          <p:cNvPr id="31" name="Footer Placeholder 7">
            <a:extLst>
              <a:ext uri="{FF2B5EF4-FFF2-40B4-BE49-F238E27FC236}">
                <a16:creationId xmlns:a16="http://schemas.microsoft.com/office/drawing/2014/main" id="{7709E6F1-0E46-C64E-97AE-133A134300FD}"/>
              </a:ext>
            </a:extLst>
          </p:cNvPr>
          <p:cNvSpPr txBox="1">
            <a:spLocks/>
          </p:cNvSpPr>
          <p:nvPr/>
        </p:nvSpPr>
        <p:spPr bwMode="auto">
          <a:xfrm>
            <a:off x="0" y="6515164"/>
            <a:ext cx="3184525" cy="414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01882" tIns="50941" rIns="101882" bIns="50941" anchor="ctr"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r>
              <a:rPr lang="en-US" sz="1300" dirty="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t>D. Moore, Yale</a:t>
            </a:r>
          </a:p>
        </p:txBody>
      </p:sp>
      <p:cxnSp>
        <p:nvCxnSpPr>
          <p:cNvPr id="24" name="Straight Connector 23">
            <a:extLst>
              <a:ext uri="{FF2B5EF4-FFF2-40B4-BE49-F238E27FC236}">
                <a16:creationId xmlns:a16="http://schemas.microsoft.com/office/drawing/2014/main" id="{B5E4AB17-061C-C84E-8835-D486C5612DE4}"/>
              </a:ext>
            </a:extLst>
          </p:cNvPr>
          <p:cNvCxnSpPr>
            <a:cxnSpLocks/>
          </p:cNvCxnSpPr>
          <p:nvPr/>
        </p:nvCxnSpPr>
        <p:spPr>
          <a:xfrm>
            <a:off x="419100" y="846155"/>
            <a:ext cx="11196795" cy="0"/>
          </a:xfrm>
          <a:prstGeom prst="line">
            <a:avLst/>
          </a:prstGeom>
          <a:ln w="12700">
            <a:solidFill>
              <a:schemeClr val="tx1">
                <a:lumMod val="95000"/>
                <a:lumOff val="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2" name="TextBox 31">
            <a:extLst>
              <a:ext uri="{FF2B5EF4-FFF2-40B4-BE49-F238E27FC236}">
                <a16:creationId xmlns:a16="http://schemas.microsoft.com/office/drawing/2014/main" id="{75D2A2A8-2EBA-1441-82B0-7360C27BF425}"/>
              </a:ext>
            </a:extLst>
          </p:cNvPr>
          <p:cNvSpPr txBox="1"/>
          <p:nvPr/>
        </p:nvSpPr>
        <p:spPr>
          <a:xfrm>
            <a:off x="419098" y="946453"/>
            <a:ext cx="11196795" cy="749196"/>
          </a:xfrm>
          <a:prstGeom prst="rect">
            <a:avLst/>
          </a:prstGeom>
          <a:noFill/>
        </p:spPr>
        <p:txBody>
          <a:bodyPr wrap="square" lIns="101870" tIns="50935" rIns="101870" bIns="50935" rtlCol="0">
            <a:spAutoFit/>
          </a:bodyPr>
          <a:lstStyle/>
          <a:p>
            <a:pPr marL="318346" indent="-318346">
              <a:spcBef>
                <a:spcPts val="1800"/>
              </a:spcBef>
              <a:buFont typeface="Arial"/>
              <a:buChar char="•"/>
            </a:pPr>
            <a:r>
              <a:rPr lang="en-US" sz="2100" dirty="0">
                <a:latin typeface="Helvetica"/>
                <a:cs typeface="Helvetica"/>
              </a:rPr>
              <a:t>If a keV – MeV mass sterile 𝜈 mixes with the light 𝜈, then expect small fraction of decays to emit a heavy 𝜈 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7" name="TextBox 56">
                <a:extLst>
                  <a:ext uri="{FF2B5EF4-FFF2-40B4-BE49-F238E27FC236}">
                    <a16:creationId xmlns:a16="http://schemas.microsoft.com/office/drawing/2014/main" id="{7970CE68-EC8A-4F90-B8A3-0B44DE7860DB}"/>
                  </a:ext>
                </a:extLst>
              </p:cNvPr>
              <p:cNvSpPr txBox="1"/>
              <p:nvPr/>
            </p:nvSpPr>
            <p:spPr>
              <a:xfrm>
                <a:off x="425658" y="1701200"/>
                <a:ext cx="11190235" cy="738664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 marL="318346" indent="-318346">
                  <a:spcBef>
                    <a:spcPts val="1800"/>
                  </a:spcBef>
                  <a:buFont typeface="Arial"/>
                  <a:buChar char="•"/>
                </a:pPr>
                <a:r>
                  <a:rPr lang="en-US" sz="2100" dirty="0">
                    <a:latin typeface="Helvetica"/>
                    <a:cs typeface="Helvetica"/>
                  </a:rPr>
                  <a:t>Momentum difference between heavy and light state is largest for non-relativistic neutrinos, i.e.,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10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100" b="0" i="1" smtClean="0">
                            <a:latin typeface="Cambria Math" panose="02040503050406030204" pitchFamily="18" charset="0"/>
                          </a:rPr>
                          <m:t>𝐸</m:t>
                        </m:r>
                      </m:e>
                      <m:sub>
                        <m:r>
                          <a:rPr lang="en-US" sz="210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𝜈</m:t>
                        </m:r>
                      </m:sub>
                    </m:sSub>
                    <m:r>
                      <a:rPr lang="en-US" sz="210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≈</m:t>
                    </m:r>
                    <m:sSub>
                      <m:sSubPr>
                        <m:ctrlPr>
                          <a:rPr lang="en-US" sz="210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1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𝑚</m:t>
                        </m:r>
                      </m:e>
                      <m:sub>
                        <m:r>
                          <a:rPr lang="en-US" sz="210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𝜈</m:t>
                        </m:r>
                      </m:sub>
                    </m:sSub>
                  </m:oMath>
                </a14:m>
                <a:endParaRPr lang="en-US" sz="2100" dirty="0">
                  <a:latin typeface="Helvetica"/>
                  <a:cs typeface="Helvetica"/>
                </a:endParaRPr>
              </a:p>
            </p:txBody>
          </p:sp>
        </mc:Choice>
        <mc:Fallback xmlns="">
          <p:sp>
            <p:nvSpPr>
              <p:cNvPr id="57" name="TextBox 56">
                <a:extLst>
                  <a:ext uri="{FF2B5EF4-FFF2-40B4-BE49-F238E27FC236}">
                    <a16:creationId xmlns:a16="http://schemas.microsoft.com/office/drawing/2014/main" id="{7970CE68-EC8A-4F90-B8A3-0B44DE7860D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25658" y="1701200"/>
                <a:ext cx="11190235" cy="738664"/>
              </a:xfrm>
              <a:prstGeom prst="rect">
                <a:avLst/>
              </a:prstGeom>
              <a:blipFill>
                <a:blip r:embed="rId6"/>
                <a:stretch>
                  <a:fillRect l="-567" t="-3390" b="-16949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62" name="TextBox 61">
                <a:extLst>
                  <a:ext uri="{FF2B5EF4-FFF2-40B4-BE49-F238E27FC236}">
                    <a16:creationId xmlns:a16="http://schemas.microsoft.com/office/drawing/2014/main" id="{7E2E6985-2B8F-9A93-EA7F-42FA46D2234E}"/>
                  </a:ext>
                </a:extLst>
              </p:cNvPr>
              <p:cNvSpPr txBox="1"/>
              <p:nvPr/>
            </p:nvSpPr>
            <p:spPr>
              <a:xfrm>
                <a:off x="1492111" y="2997642"/>
                <a:ext cx="1692414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400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𝑚</m:t>
                        </m:r>
                      </m:e>
                      <m:sub>
                        <m:r>
                          <a:rPr lang="en-US" sz="1400" b="0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4</m:t>
                        </m:r>
                      </m:sub>
                    </m:sSub>
                  </m:oMath>
                </a14:m>
                <a:r>
                  <a:rPr lang="en-US" sz="1400" i="1" dirty="0">
                    <a:solidFill>
                      <a:srgbClr val="FF0000"/>
                    </a:solidFill>
                  </a:rPr>
                  <a:t> = 750 keV</a:t>
                </a:r>
              </a:p>
            </p:txBody>
          </p:sp>
        </mc:Choice>
        <mc:Fallback xmlns="">
          <p:sp>
            <p:nvSpPr>
              <p:cNvPr id="62" name="TextBox 61">
                <a:extLst>
                  <a:ext uri="{FF2B5EF4-FFF2-40B4-BE49-F238E27FC236}">
                    <a16:creationId xmlns:a16="http://schemas.microsoft.com/office/drawing/2014/main" id="{7E2E6985-2B8F-9A93-EA7F-42FA46D2234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92111" y="2997642"/>
                <a:ext cx="1692414" cy="307777"/>
              </a:xfrm>
              <a:prstGeom prst="rect">
                <a:avLst/>
              </a:prstGeom>
              <a:blipFill>
                <a:blip r:embed="rId7"/>
                <a:stretch>
                  <a:fillRect t="-4000" b="-200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5" name="TextBox 4">
            <a:extLst>
              <a:ext uri="{FF2B5EF4-FFF2-40B4-BE49-F238E27FC236}">
                <a16:creationId xmlns:a16="http://schemas.microsoft.com/office/drawing/2014/main" id="{FEA420BC-4EFF-770F-DA90-D16607336DE0}"/>
              </a:ext>
            </a:extLst>
          </p:cNvPr>
          <p:cNvSpPr txBox="1"/>
          <p:nvPr/>
        </p:nvSpPr>
        <p:spPr>
          <a:xfrm>
            <a:off x="1592262" y="6620663"/>
            <a:ext cx="3340466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400" i="1" dirty="0">
                <a:latin typeface="Helvetica" pitchFamily="2" charset="0"/>
              </a:rPr>
              <a:t>PRX Quantum 4, 010315 (2023) </a:t>
            </a:r>
          </a:p>
        </p:txBody>
      </p:sp>
    </p:spTree>
    <p:extLst>
      <p:ext uri="{BB962C8B-B14F-4D97-AF65-F5344CB8AC3E}">
        <p14:creationId xmlns:p14="http://schemas.microsoft.com/office/powerpoint/2010/main" val="344509157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lide Number Placeholder 6">
            <a:extLst>
              <a:ext uri="{FF2B5EF4-FFF2-40B4-BE49-F238E27FC236}">
                <a16:creationId xmlns:a16="http://schemas.microsoft.com/office/drawing/2014/main" id="{87B8293C-95D5-F341-A25D-2F3FFCDDC36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845040" y="6515429"/>
            <a:ext cx="2346960" cy="413808"/>
          </a:xfrm>
        </p:spPr>
        <p:txBody>
          <a:bodyPr/>
          <a:lstStyle/>
          <a:p>
            <a:fld id="{321454C5-E992-0B4A-8BCD-5A61630EA55B}" type="slidenum">
              <a:rPr lang="en-US" smtClean="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pPr/>
              <a:t>8</a:t>
            </a:fld>
            <a:endParaRPr lang="en-US" dirty="0">
              <a:solidFill>
                <a:schemeClr val="bg1">
                  <a:lumMod val="50000"/>
                </a:schemeClr>
              </a:solidFill>
              <a:latin typeface="Helvetica"/>
              <a:cs typeface="Helvetica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4" name="Title 1">
                <a:extLst>
                  <a:ext uri="{FF2B5EF4-FFF2-40B4-BE49-F238E27FC236}">
                    <a16:creationId xmlns:a16="http://schemas.microsoft.com/office/drawing/2014/main" id="{239D3153-5246-3B4A-BE65-88C8A1F3399A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419100" y="248716"/>
                <a:ext cx="11196795" cy="636587"/>
              </a:xfrm>
              <a:prstGeom prst="rect">
                <a:avLst/>
              </a:prstGeom>
            </p:spPr>
            <p:txBody>
              <a:bodyPr vert="horz" lIns="101870" tIns="50935" rIns="101870" bIns="50935" rtlCol="0" anchor="ctr">
                <a:normAutofit fontScale="90000" lnSpcReduction="20000"/>
              </a:bodyPr>
              <a:lstStyle>
                <a:lvl1pPr algn="ctr" defTabSz="509352" rtl="0" eaLnBrk="1" latinLnBrk="0" hangingPunct="1">
                  <a:spcBef>
                    <a:spcPct val="0"/>
                  </a:spcBef>
                  <a:buNone/>
                  <a:defRPr sz="4900" kern="1200">
                    <a:solidFill>
                      <a:schemeClr val="tx1"/>
                    </a:solidFill>
                    <a:latin typeface="+mj-lt"/>
                    <a:ea typeface="+mj-ea"/>
                    <a:cs typeface="+mj-cs"/>
                  </a:defRPr>
                </a:lvl1pPr>
              </a:lstStyle>
              <a:p>
                <a:pPr algn="l">
                  <a:defRPr/>
                </a:pPr>
                <a:r>
                  <a:rPr lang="en-US" sz="4400" dirty="0">
                    <a:solidFill>
                      <a:srgbClr val="984807"/>
                    </a:solidFill>
                    <a:latin typeface="Helvetica"/>
                    <a:ea typeface="ＭＳ Ｐゴシック" charset="0"/>
                    <a:cs typeface="Helvetica"/>
                  </a:rPr>
                  <a:t>Proof of principle (</a:t>
                </a:r>
                <a14:m>
                  <m:oMath xmlns:m="http://schemas.openxmlformats.org/officeDocument/2006/math">
                    <m:r>
                      <a:rPr lang="en-US" sz="4400" i="1" smtClean="0">
                        <a:solidFill>
                          <a:srgbClr val="984807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  <a:cs typeface="Helvetica"/>
                      </a:rPr>
                      <m:t>𝛼</m:t>
                    </m:r>
                  </m:oMath>
                </a14:m>
                <a:r>
                  <a:rPr lang="en-US" sz="4400" dirty="0">
                    <a:solidFill>
                      <a:srgbClr val="984807"/>
                    </a:solidFill>
                    <a:latin typeface="Helvetica"/>
                    <a:ea typeface="ＭＳ Ｐゴシック" charset="0"/>
                    <a:cs typeface="Helvetica"/>
                  </a:rPr>
                  <a:t> decays)</a:t>
                </a:r>
              </a:p>
            </p:txBody>
          </p:sp>
        </mc:Choice>
        <mc:Fallback xmlns="">
          <p:sp>
            <p:nvSpPr>
              <p:cNvPr id="4" name="Title 1">
                <a:extLst>
                  <a:ext uri="{FF2B5EF4-FFF2-40B4-BE49-F238E27FC236}">
                    <a16:creationId xmlns:a16="http://schemas.microsoft.com/office/drawing/2014/main" id="{239D3153-5246-3B4A-BE65-88C8A1F3399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9100" y="248716"/>
                <a:ext cx="11196795" cy="636587"/>
              </a:xfrm>
              <a:prstGeom prst="rect">
                <a:avLst/>
              </a:prstGeom>
              <a:blipFill>
                <a:blip r:embed="rId3"/>
                <a:stretch>
                  <a:fillRect l="-1927" t="-29412" b="-3921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0" name="Footer Placeholder 7">
            <a:extLst>
              <a:ext uri="{FF2B5EF4-FFF2-40B4-BE49-F238E27FC236}">
                <a16:creationId xmlns:a16="http://schemas.microsoft.com/office/drawing/2014/main" id="{89E71EF2-AD17-4F4A-8C39-48ACB40E201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 bwMode="auto">
          <a:xfrm>
            <a:off x="3837859" y="6515164"/>
            <a:ext cx="4359275" cy="414338"/>
          </a:xfr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r>
              <a:rPr lang="ro-RO" sz="130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t>BeEST collab mtg - May 15, 2025</a:t>
            </a:r>
            <a:endParaRPr lang="en-US" sz="1300" dirty="0">
              <a:solidFill>
                <a:schemeClr val="bg1">
                  <a:lumMod val="50000"/>
                </a:schemeClr>
              </a:solidFill>
              <a:latin typeface="Helvetica"/>
              <a:cs typeface="Helvetica"/>
            </a:endParaRPr>
          </a:p>
        </p:txBody>
      </p:sp>
      <p:sp>
        <p:nvSpPr>
          <p:cNvPr id="31" name="Footer Placeholder 7">
            <a:extLst>
              <a:ext uri="{FF2B5EF4-FFF2-40B4-BE49-F238E27FC236}">
                <a16:creationId xmlns:a16="http://schemas.microsoft.com/office/drawing/2014/main" id="{7709E6F1-0E46-C64E-97AE-133A134300FD}"/>
              </a:ext>
            </a:extLst>
          </p:cNvPr>
          <p:cNvSpPr txBox="1">
            <a:spLocks/>
          </p:cNvSpPr>
          <p:nvPr/>
        </p:nvSpPr>
        <p:spPr bwMode="auto">
          <a:xfrm>
            <a:off x="0" y="6515164"/>
            <a:ext cx="3184525" cy="414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01882" tIns="50941" rIns="101882" bIns="50941" anchor="ctr"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r>
              <a:rPr lang="en-US" sz="1300" dirty="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t>D. Moore, Yale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2" name="TextBox 31">
                <a:extLst>
                  <a:ext uri="{FF2B5EF4-FFF2-40B4-BE49-F238E27FC236}">
                    <a16:creationId xmlns:a16="http://schemas.microsoft.com/office/drawing/2014/main" id="{75D2A2A8-2EBA-1441-82B0-7360C27BF425}"/>
                  </a:ext>
                </a:extLst>
              </p:cNvPr>
              <p:cNvSpPr txBox="1"/>
              <p:nvPr/>
            </p:nvSpPr>
            <p:spPr>
              <a:xfrm>
                <a:off x="419099" y="946453"/>
                <a:ext cx="11196795" cy="1218555"/>
              </a:xfrm>
              <a:prstGeom prst="rect">
                <a:avLst/>
              </a:prstGeom>
              <a:noFill/>
            </p:spPr>
            <p:txBody>
              <a:bodyPr wrap="square" lIns="101870" tIns="50935" rIns="101870" bIns="50935" rtlCol="0">
                <a:spAutoFit/>
              </a:bodyPr>
              <a:lstStyle/>
              <a:p>
                <a:pPr marL="318346" indent="-318346">
                  <a:spcBef>
                    <a:spcPts val="600"/>
                  </a:spcBef>
                  <a:buFont typeface="Arial"/>
                  <a:buChar char="•"/>
                </a:pPr>
                <a:r>
                  <a:rPr lang="en-US" sz="2000" dirty="0">
                    <a:latin typeface="Helvetica"/>
                    <a:cs typeface="Helvetica"/>
                  </a:rPr>
                  <a:t>As a proof-of-principle, we have detected single 𝛼 decays with &gt;</a:t>
                </a:r>
                <a14:m>
                  <m:oMath xmlns:m="http://schemas.openxmlformats.org/officeDocument/2006/math">
                    <m:r>
                      <a:rPr lang="en-US" sz="200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Helvetica"/>
                      </a:rPr>
                      <m:t>𝜇</m:t>
                    </m:r>
                  </m:oMath>
                </a14:m>
                <a:r>
                  <a:rPr lang="en-US" sz="2000" dirty="0">
                    <a:latin typeface="Helvetica"/>
                    <a:cs typeface="Helvetica"/>
                  </a:rPr>
                  <a:t>m sized spheres</a:t>
                </a:r>
              </a:p>
              <a:p>
                <a:pPr marL="775546" lvl="1" indent="-318346">
                  <a:spcBef>
                    <a:spcPts val="600"/>
                  </a:spcBef>
                  <a:buFont typeface="Arial"/>
                  <a:buChar char="•"/>
                </a:pPr>
                <a:r>
                  <a:rPr lang="en-US" dirty="0">
                    <a:latin typeface="Helvetica"/>
                    <a:cs typeface="Helvetica"/>
                  </a:rPr>
                  <a:t>Momentum is ~200 MeV/c (compared to 0.1-1 MeV/c for typical 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Helvetica"/>
                      </a:rPr>
                      <m:t>𝜈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Helvetica"/>
                      </a:rPr>
                      <m:t>, 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Helvetica"/>
                      </a:rPr>
                      <m:t>𝛾</m:t>
                    </m:r>
                  </m:oMath>
                </a14:m>
                <a:r>
                  <a:rPr lang="en-US" dirty="0">
                    <a:latin typeface="Helvetica"/>
                    <a:cs typeface="Helvetica"/>
                  </a:rPr>
                  <a:t>)</a:t>
                </a:r>
              </a:p>
              <a:p>
                <a:pPr marL="318346" indent="-318346">
                  <a:spcBef>
                    <a:spcPts val="900"/>
                  </a:spcBef>
                  <a:buFont typeface="Arial"/>
                  <a:buChar char="•"/>
                </a:pPr>
                <a:r>
                  <a:rPr lang="en-US" sz="2000" dirty="0">
                    <a:latin typeface="Helvetica"/>
                    <a:cs typeface="Helvetica"/>
                  </a:rPr>
                  <a:t>Have demonstrated loading of small quantities of </a:t>
                </a:r>
                <a:r>
                  <a:rPr lang="en-US" sz="2000" baseline="30000" dirty="0">
                    <a:latin typeface="Helvetica"/>
                    <a:cs typeface="Helvetica"/>
                  </a:rPr>
                  <a:t>212</a:t>
                </a:r>
                <a:r>
                  <a:rPr lang="en-US" sz="2000" dirty="0">
                    <a:latin typeface="Helvetica"/>
                    <a:cs typeface="Helvetica"/>
                  </a:rPr>
                  <a:t>Pb into trapped microspheres </a:t>
                </a:r>
              </a:p>
            </p:txBody>
          </p:sp>
        </mc:Choice>
        <mc:Fallback xmlns="">
          <p:sp>
            <p:nvSpPr>
              <p:cNvPr id="32" name="TextBox 31">
                <a:extLst>
                  <a:ext uri="{FF2B5EF4-FFF2-40B4-BE49-F238E27FC236}">
                    <a16:creationId xmlns:a16="http://schemas.microsoft.com/office/drawing/2014/main" id="{75D2A2A8-2EBA-1441-82B0-7360C27BF425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9099" y="946453"/>
                <a:ext cx="11196795" cy="1218555"/>
              </a:xfrm>
              <a:prstGeom prst="rect">
                <a:avLst/>
              </a:prstGeom>
              <a:blipFill>
                <a:blip r:embed="rId4"/>
                <a:stretch>
                  <a:fillRect l="-454" t="-2062" b="-515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1" name="Straight Connector 10">
            <a:extLst>
              <a:ext uri="{FF2B5EF4-FFF2-40B4-BE49-F238E27FC236}">
                <a16:creationId xmlns:a16="http://schemas.microsoft.com/office/drawing/2014/main" id="{EDEFED91-E7CA-6265-87BB-D31456C6D4AB}"/>
              </a:ext>
            </a:extLst>
          </p:cNvPr>
          <p:cNvCxnSpPr>
            <a:cxnSpLocks/>
          </p:cNvCxnSpPr>
          <p:nvPr/>
        </p:nvCxnSpPr>
        <p:spPr>
          <a:xfrm>
            <a:off x="419100" y="846155"/>
            <a:ext cx="9692640" cy="0"/>
          </a:xfrm>
          <a:prstGeom prst="line">
            <a:avLst/>
          </a:prstGeom>
          <a:ln w="12700">
            <a:solidFill>
              <a:schemeClr val="tx1">
                <a:lumMod val="95000"/>
                <a:lumOff val="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5" name="Picture 4">
            <a:extLst>
              <a:ext uri="{FF2B5EF4-FFF2-40B4-BE49-F238E27FC236}">
                <a16:creationId xmlns:a16="http://schemas.microsoft.com/office/drawing/2014/main" id="{D878C106-39F1-B0B0-1C2D-474462FA2837}"/>
              </a:ext>
            </a:extLst>
          </p:cNvPr>
          <p:cNvPicPr>
            <a:picLocks noChangeAspect="1"/>
          </p:cNvPicPr>
          <p:nvPr/>
        </p:nvPicPr>
        <p:blipFill>
          <a:blip r:embed="rId5"/>
          <a:srcRect t="39970"/>
          <a:stretch/>
        </p:blipFill>
        <p:spPr>
          <a:xfrm>
            <a:off x="8101348" y="2648774"/>
            <a:ext cx="4086064" cy="3783534"/>
          </a:xfrm>
          <a:prstGeom prst="rect">
            <a:avLst/>
          </a:prstGeom>
        </p:spPr>
      </p:pic>
      <p:sp>
        <p:nvSpPr>
          <p:cNvPr id="27" name="TextBox 26">
            <a:extLst>
              <a:ext uri="{FF2B5EF4-FFF2-40B4-BE49-F238E27FC236}">
                <a16:creationId xmlns:a16="http://schemas.microsoft.com/office/drawing/2014/main" id="{1C06AF43-6794-E1A4-5F36-6DCE0BAFC5C7}"/>
              </a:ext>
            </a:extLst>
          </p:cNvPr>
          <p:cNvSpPr txBox="1"/>
          <p:nvPr/>
        </p:nvSpPr>
        <p:spPr>
          <a:xfrm>
            <a:off x="8101348" y="2225048"/>
            <a:ext cx="4039438" cy="34413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b="1" dirty="0">
                <a:latin typeface="Helvetica" pitchFamily="2" charset="0"/>
              </a:rPr>
              <a:t>Rn-220 decay chain:</a:t>
            </a:r>
          </a:p>
        </p:txBody>
      </p:sp>
      <p:grpSp>
        <p:nvGrpSpPr>
          <p:cNvPr id="59" name="Group 58">
            <a:extLst>
              <a:ext uri="{FF2B5EF4-FFF2-40B4-BE49-F238E27FC236}">
                <a16:creationId xmlns:a16="http://schemas.microsoft.com/office/drawing/2014/main" id="{7052F44A-0E25-A10D-5D20-2ECBA27E60F6}"/>
              </a:ext>
            </a:extLst>
          </p:cNvPr>
          <p:cNvGrpSpPr/>
          <p:nvPr/>
        </p:nvGrpSpPr>
        <p:grpSpPr>
          <a:xfrm>
            <a:off x="539882" y="2641060"/>
            <a:ext cx="7101541" cy="3305874"/>
            <a:chOff x="89210" y="3209290"/>
            <a:chExt cx="7101541" cy="3305874"/>
          </a:xfrm>
        </p:grpSpPr>
        <p:sp>
          <p:nvSpPr>
            <p:cNvPr id="28" name="TextBox 27">
              <a:extLst>
                <a:ext uri="{FF2B5EF4-FFF2-40B4-BE49-F238E27FC236}">
                  <a16:creationId xmlns:a16="http://schemas.microsoft.com/office/drawing/2014/main" id="{271E2E02-824F-AD35-4765-B9E3050E53B8}"/>
                </a:ext>
              </a:extLst>
            </p:cNvPr>
            <p:cNvSpPr txBox="1"/>
            <p:nvPr/>
          </p:nvSpPr>
          <p:spPr>
            <a:xfrm>
              <a:off x="1434413" y="3209290"/>
              <a:ext cx="4039438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b="1" dirty="0">
                  <a:latin typeface="Helvetica" pitchFamily="2" charset="0"/>
                </a:rPr>
                <a:t>Schematic of loading scheme:</a:t>
              </a:r>
            </a:p>
          </p:txBody>
        </p:sp>
        <p:grpSp>
          <p:nvGrpSpPr>
            <p:cNvPr id="58" name="Group 57">
              <a:extLst>
                <a:ext uri="{FF2B5EF4-FFF2-40B4-BE49-F238E27FC236}">
                  <a16:creationId xmlns:a16="http://schemas.microsoft.com/office/drawing/2014/main" id="{B16AA450-C40B-4B27-5D49-246E520DF1CB}"/>
                </a:ext>
              </a:extLst>
            </p:cNvPr>
            <p:cNvGrpSpPr/>
            <p:nvPr/>
          </p:nvGrpSpPr>
          <p:grpSpPr>
            <a:xfrm>
              <a:off x="89210" y="3601480"/>
              <a:ext cx="7101541" cy="2913684"/>
              <a:chOff x="89210" y="3601480"/>
              <a:chExt cx="7101541" cy="2913684"/>
            </a:xfrm>
          </p:grpSpPr>
          <p:pic>
            <p:nvPicPr>
              <p:cNvPr id="9" name="Picture 8">
                <a:extLst>
                  <a:ext uri="{FF2B5EF4-FFF2-40B4-BE49-F238E27FC236}">
                    <a16:creationId xmlns:a16="http://schemas.microsoft.com/office/drawing/2014/main" id="{6E8B282A-F95E-2748-578B-B0F88A8B2D8B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6"/>
              <a:stretch>
                <a:fillRect/>
              </a:stretch>
            </p:blipFill>
            <p:spPr>
              <a:xfrm>
                <a:off x="4277062" y="3601480"/>
                <a:ext cx="2913689" cy="2913684"/>
              </a:xfrm>
              <a:prstGeom prst="rect">
                <a:avLst/>
              </a:prstGeom>
            </p:spPr>
          </p:pic>
          <p:pic>
            <p:nvPicPr>
              <p:cNvPr id="10" name="Picture 9">
                <a:extLst>
                  <a:ext uri="{FF2B5EF4-FFF2-40B4-BE49-F238E27FC236}">
                    <a16:creationId xmlns:a16="http://schemas.microsoft.com/office/drawing/2014/main" id="{B83CDE43-8016-CE94-2CE9-F5FFE9EE4886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7" cstate="hqprint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/>
            </p:blipFill>
            <p:spPr>
              <a:xfrm>
                <a:off x="620486" y="4157566"/>
                <a:ext cx="344586" cy="354843"/>
              </a:xfrm>
              <a:prstGeom prst="rect">
                <a:avLst/>
              </a:prstGeom>
            </p:spPr>
          </p:pic>
          <p:pic>
            <p:nvPicPr>
              <p:cNvPr id="12" name="Picture 11">
                <a:extLst>
                  <a:ext uri="{FF2B5EF4-FFF2-40B4-BE49-F238E27FC236}">
                    <a16:creationId xmlns:a16="http://schemas.microsoft.com/office/drawing/2014/main" id="{77CABBFA-B4DE-B2E0-5BD9-284200627923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7" cstate="hqprint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/>
            </p:blipFill>
            <p:spPr>
              <a:xfrm>
                <a:off x="371443" y="4666804"/>
                <a:ext cx="344586" cy="354843"/>
              </a:xfrm>
              <a:prstGeom prst="rect">
                <a:avLst/>
              </a:prstGeom>
            </p:spPr>
          </p:pic>
          <p:pic>
            <p:nvPicPr>
              <p:cNvPr id="13" name="Picture 12">
                <a:extLst>
                  <a:ext uri="{FF2B5EF4-FFF2-40B4-BE49-F238E27FC236}">
                    <a16:creationId xmlns:a16="http://schemas.microsoft.com/office/drawing/2014/main" id="{80797D02-E28A-0DCA-F370-3242BFB8F529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7" cstate="hqprint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/>
            </p:blipFill>
            <p:spPr>
              <a:xfrm>
                <a:off x="772886" y="4822921"/>
                <a:ext cx="344586" cy="354843"/>
              </a:xfrm>
              <a:prstGeom prst="rect">
                <a:avLst/>
              </a:prstGeom>
            </p:spPr>
          </p:pic>
          <p:pic>
            <p:nvPicPr>
              <p:cNvPr id="14" name="Picture 13">
                <a:extLst>
                  <a:ext uri="{FF2B5EF4-FFF2-40B4-BE49-F238E27FC236}">
                    <a16:creationId xmlns:a16="http://schemas.microsoft.com/office/drawing/2014/main" id="{DF7AC25B-942A-78C7-75A7-57F8F31B6F71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7" cstate="hqprint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/>
            </p:blipFill>
            <p:spPr>
              <a:xfrm>
                <a:off x="468087" y="5622089"/>
                <a:ext cx="344586" cy="354843"/>
              </a:xfrm>
              <a:prstGeom prst="rect">
                <a:avLst/>
              </a:prstGeom>
            </p:spPr>
          </p:pic>
          <p:sp>
            <p:nvSpPr>
              <p:cNvPr id="15" name="TextBox 14">
                <a:extLst>
                  <a:ext uri="{FF2B5EF4-FFF2-40B4-BE49-F238E27FC236}">
                    <a16:creationId xmlns:a16="http://schemas.microsoft.com/office/drawing/2014/main" id="{B8B65DD1-DC3B-16C1-196F-BA25A7F7109B}"/>
                  </a:ext>
                </a:extLst>
              </p:cNvPr>
              <p:cNvSpPr txBox="1"/>
              <p:nvPr/>
            </p:nvSpPr>
            <p:spPr>
              <a:xfrm>
                <a:off x="351755" y="3683428"/>
                <a:ext cx="1226634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b="1" baseline="30000" dirty="0">
                    <a:latin typeface="Arial" panose="020B0604020202020204" pitchFamily="34" charset="0"/>
                    <a:cs typeface="Arial" panose="020B0604020202020204" pitchFamily="34" charset="0"/>
                  </a:rPr>
                  <a:t>220</a:t>
                </a:r>
                <a:r>
                  <a:rPr lang="en-US" b="1" dirty="0">
                    <a:latin typeface="Arial" panose="020B0604020202020204" pitchFamily="34" charset="0"/>
                    <a:cs typeface="Arial" panose="020B0604020202020204" pitchFamily="34" charset="0"/>
                  </a:rPr>
                  <a:t>Rn</a:t>
                </a:r>
              </a:p>
            </p:txBody>
          </p:sp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492A8868-0097-76B4-AEF8-4DAF692A2802}"/>
                  </a:ext>
                </a:extLst>
              </p:cNvPr>
              <p:cNvSpPr txBox="1"/>
              <p:nvPr/>
            </p:nvSpPr>
            <p:spPr>
              <a:xfrm>
                <a:off x="1718377" y="3807895"/>
                <a:ext cx="1226634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b="1" baseline="30000" dirty="0">
                    <a:latin typeface="Arial" panose="020B0604020202020204" pitchFamily="34" charset="0"/>
                    <a:cs typeface="Arial" panose="020B0604020202020204" pitchFamily="34" charset="0"/>
                  </a:rPr>
                  <a:t>216</a:t>
                </a:r>
                <a:r>
                  <a:rPr lang="en-US" b="1" dirty="0">
                    <a:latin typeface="Arial" panose="020B0604020202020204" pitchFamily="34" charset="0"/>
                    <a:cs typeface="Arial" panose="020B0604020202020204" pitchFamily="34" charset="0"/>
                  </a:rPr>
                  <a:t>Po</a:t>
                </a:r>
                <a:r>
                  <a:rPr lang="en-US" b="1" baseline="30000" dirty="0">
                    <a:latin typeface="Arial" panose="020B0604020202020204" pitchFamily="34" charset="0"/>
                    <a:cs typeface="Arial" panose="020B0604020202020204" pitchFamily="34" charset="0"/>
                  </a:rPr>
                  <a:t>+</a:t>
                </a:r>
              </a:p>
            </p:txBody>
          </p:sp>
          <p:grpSp>
            <p:nvGrpSpPr>
              <p:cNvPr id="45" name="Group 44">
                <a:extLst>
                  <a:ext uri="{FF2B5EF4-FFF2-40B4-BE49-F238E27FC236}">
                    <a16:creationId xmlns:a16="http://schemas.microsoft.com/office/drawing/2014/main" id="{7F848234-E239-D01F-F4DB-1B29B041277F}"/>
                  </a:ext>
                </a:extLst>
              </p:cNvPr>
              <p:cNvGrpSpPr/>
              <p:nvPr/>
            </p:nvGrpSpPr>
            <p:grpSpPr>
              <a:xfrm rot="18579330">
                <a:off x="4126992" y="4301599"/>
                <a:ext cx="912354" cy="729059"/>
                <a:chOff x="1285620" y="4010247"/>
                <a:chExt cx="912354" cy="729059"/>
              </a:xfrm>
            </p:grpSpPr>
            <p:pic>
              <p:nvPicPr>
                <p:cNvPr id="46" name="Picture 45">
                  <a:extLst>
                    <a:ext uri="{FF2B5EF4-FFF2-40B4-BE49-F238E27FC236}">
                      <a16:creationId xmlns:a16="http://schemas.microsoft.com/office/drawing/2014/main" id="{3C38AAA1-7537-F62B-4C1C-D130FDA936D7}"/>
                    </a:ext>
                  </a:extLst>
                </p:cNvPr>
                <p:cNvPicPr>
                  <a:picLocks noChangeAspect="1"/>
                </p:cNvPicPr>
                <p:nvPr/>
              </p:nvPicPr>
              <p:blipFill rotWithShape="1">
                <a:blip r:embed="rId7" cstate="hqprint">
                  <a:extLst>
                    <a:ext uri="{28A0092B-C50C-407E-A947-70E740481C1C}">
                      <a14:useLocalDpi xmlns:a14="http://schemas.microsoft.com/office/drawing/2010/main"/>
                    </a:ext>
                  </a:extLst>
                </a:blip>
                <a:srcRect/>
                <a:stretch/>
              </p:blipFill>
              <p:spPr>
                <a:xfrm>
                  <a:off x="1853388" y="4384463"/>
                  <a:ext cx="344586" cy="354843"/>
                </a:xfrm>
                <a:prstGeom prst="rect">
                  <a:avLst/>
                </a:prstGeom>
              </p:spPr>
            </p:pic>
            <p:sp>
              <p:nvSpPr>
                <p:cNvPr id="47" name="Explosion 1 46">
                  <a:extLst>
                    <a:ext uri="{FF2B5EF4-FFF2-40B4-BE49-F238E27FC236}">
                      <a16:creationId xmlns:a16="http://schemas.microsoft.com/office/drawing/2014/main" id="{4B570F9A-0702-CC4D-5495-0AF5E04C8E2C}"/>
                    </a:ext>
                  </a:extLst>
                </p:cNvPr>
                <p:cNvSpPr/>
                <p:nvPr/>
              </p:nvSpPr>
              <p:spPr>
                <a:xfrm rot="19680758">
                  <a:off x="1616021" y="4254099"/>
                  <a:ext cx="263421" cy="237028"/>
                </a:xfrm>
                <a:prstGeom prst="irregularSeal1">
                  <a:avLst/>
                </a:prstGeom>
                <a:solidFill>
                  <a:srgbClr val="FFFC00"/>
                </a:solidFill>
                <a:ln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15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pic>
              <p:nvPicPr>
                <p:cNvPr id="48" name="Picture 47">
                  <a:extLst>
                    <a:ext uri="{FF2B5EF4-FFF2-40B4-BE49-F238E27FC236}">
                      <a16:creationId xmlns:a16="http://schemas.microsoft.com/office/drawing/2014/main" id="{9F7770F5-3EEC-CE1A-2B07-C537F4128B19}"/>
                    </a:ext>
                  </a:extLst>
                </p:cNvPr>
                <p:cNvPicPr>
                  <a:picLocks noChangeAspect="1"/>
                </p:cNvPicPr>
                <p:nvPr/>
              </p:nvPicPr>
              <p:blipFill rotWithShape="1">
                <a:blip r:embed="rId8" cstate="hqprint">
                  <a:extLst>
                    <a:ext uri="{28A0092B-C50C-407E-A947-70E740481C1C}">
                      <a14:useLocalDpi xmlns:a14="http://schemas.microsoft.com/office/drawing/2010/main"/>
                    </a:ext>
                  </a:extLst>
                </a:blip>
                <a:srcRect/>
                <a:stretch/>
              </p:blipFill>
              <p:spPr>
                <a:xfrm rot="18171160" flipH="1">
                  <a:off x="1300188" y="3995679"/>
                  <a:ext cx="144082" cy="173217"/>
                </a:xfrm>
                <a:prstGeom prst="rect">
                  <a:avLst/>
                </a:prstGeom>
              </p:spPr>
            </p:pic>
            <p:cxnSp>
              <p:nvCxnSpPr>
                <p:cNvPr id="49" name="Straight Arrow Connector 48">
                  <a:extLst>
                    <a:ext uri="{FF2B5EF4-FFF2-40B4-BE49-F238E27FC236}">
                      <a16:creationId xmlns:a16="http://schemas.microsoft.com/office/drawing/2014/main" id="{6978E043-5B50-18AA-FCC4-54D8C13B4B76}"/>
                    </a:ext>
                  </a:extLst>
                </p:cNvPr>
                <p:cNvCxnSpPr>
                  <a:cxnSpLocks/>
                </p:cNvCxnSpPr>
                <p:nvPr/>
              </p:nvCxnSpPr>
              <p:spPr>
                <a:xfrm flipH="1" flipV="1">
                  <a:off x="1427666" y="4129271"/>
                  <a:ext cx="302744" cy="227623"/>
                </a:xfrm>
                <a:prstGeom prst="straightConnector1">
                  <a:avLst/>
                </a:prstGeom>
                <a:ln>
                  <a:solidFill>
                    <a:schemeClr val="tx1"/>
                  </a:solidFill>
                  <a:tailEnd type="triangle"/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  <p:cxnSp>
              <p:nvCxnSpPr>
                <p:cNvPr id="50" name="Straight Arrow Connector 49">
                  <a:extLst>
                    <a:ext uri="{FF2B5EF4-FFF2-40B4-BE49-F238E27FC236}">
                      <a16:creationId xmlns:a16="http://schemas.microsoft.com/office/drawing/2014/main" id="{A99901E0-0BC9-AE3F-32CA-C624445603DF}"/>
                    </a:ext>
                  </a:extLst>
                </p:cNvPr>
                <p:cNvCxnSpPr>
                  <a:cxnSpLocks/>
                </p:cNvCxnSpPr>
                <p:nvPr/>
              </p:nvCxnSpPr>
              <p:spPr>
                <a:xfrm>
                  <a:off x="1734763" y="4358237"/>
                  <a:ext cx="220934" cy="151699"/>
                </a:xfrm>
                <a:prstGeom prst="straightConnector1">
                  <a:avLst/>
                </a:prstGeom>
                <a:ln>
                  <a:solidFill>
                    <a:schemeClr val="tx1"/>
                  </a:solidFill>
                  <a:tailEnd type="triangle"/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</p:grpSp>
          <p:sp>
            <p:nvSpPr>
              <p:cNvPr id="22" name="Arc 21">
                <a:extLst>
                  <a:ext uri="{FF2B5EF4-FFF2-40B4-BE49-F238E27FC236}">
                    <a16:creationId xmlns:a16="http://schemas.microsoft.com/office/drawing/2014/main" id="{3CC78118-32E9-E491-74AC-DE8B3B1651A7}"/>
                  </a:ext>
                </a:extLst>
              </p:cNvPr>
              <p:cNvSpPr/>
              <p:nvPr/>
            </p:nvSpPr>
            <p:spPr>
              <a:xfrm>
                <a:off x="343839" y="4537505"/>
                <a:ext cx="4334665" cy="459648"/>
              </a:xfrm>
              <a:prstGeom prst="arc">
                <a:avLst>
                  <a:gd name="adj1" fmla="val 12672222"/>
                  <a:gd name="adj2" fmla="val 21471037"/>
                </a:avLst>
              </a:prstGeom>
              <a:ln w="19050">
                <a:headEnd type="none" w="med" len="med"/>
                <a:tailEnd type="arrow" w="med" len="med"/>
              </a:ln>
            </p:spPr>
            <p:style>
              <a:lnRef idx="1">
                <a:schemeClr val="dk1"/>
              </a:lnRef>
              <a:fillRef idx="0">
                <a:schemeClr val="dk1"/>
              </a:fillRef>
              <a:effectRef idx="0">
                <a:schemeClr val="dk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4" name="TextBox 23">
                <a:extLst>
                  <a:ext uri="{FF2B5EF4-FFF2-40B4-BE49-F238E27FC236}">
                    <a16:creationId xmlns:a16="http://schemas.microsoft.com/office/drawing/2014/main" id="{57BDBCCC-C1AA-F46D-FAE6-FD93FFE1D31B}"/>
                  </a:ext>
                </a:extLst>
              </p:cNvPr>
              <p:cNvSpPr txBox="1"/>
              <p:nvPr/>
            </p:nvSpPr>
            <p:spPr>
              <a:xfrm rot="222244">
                <a:off x="2409429" y="4215707"/>
                <a:ext cx="1765891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dirty="0">
                    <a:latin typeface="Arial" panose="020B0604020202020204" pitchFamily="34" charset="0"/>
                    <a:cs typeface="Arial" panose="020B0604020202020204" pitchFamily="34" charset="0"/>
                  </a:rPr>
                  <a:t>Drift in E-field</a:t>
                </a:r>
              </a:p>
            </p:txBody>
          </p:sp>
          <p:sp>
            <p:nvSpPr>
              <p:cNvPr id="26" name="TextBox 25">
                <a:extLst>
                  <a:ext uri="{FF2B5EF4-FFF2-40B4-BE49-F238E27FC236}">
                    <a16:creationId xmlns:a16="http://schemas.microsoft.com/office/drawing/2014/main" id="{9260304C-813B-6F80-3587-2A5D26E77102}"/>
                  </a:ext>
                </a:extLst>
              </p:cNvPr>
              <p:cNvSpPr txBox="1"/>
              <p:nvPr/>
            </p:nvSpPr>
            <p:spPr>
              <a:xfrm>
                <a:off x="4723390" y="4688990"/>
                <a:ext cx="1226634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b="1" baseline="30000" dirty="0">
                    <a:latin typeface="Arial" panose="020B0604020202020204" pitchFamily="34" charset="0"/>
                    <a:cs typeface="Arial" panose="020B0604020202020204" pitchFamily="34" charset="0"/>
                  </a:rPr>
                  <a:t>212</a:t>
                </a:r>
                <a:r>
                  <a:rPr lang="en-US" b="1" dirty="0">
                    <a:latin typeface="Arial" panose="020B0604020202020204" pitchFamily="34" charset="0"/>
                    <a:cs typeface="Arial" panose="020B0604020202020204" pitchFamily="34" charset="0"/>
                  </a:rPr>
                  <a:t>Pb</a:t>
                </a:r>
                <a:endParaRPr lang="en-US" b="1" baseline="30000" dirty="0">
                  <a:latin typeface="Arial" panose="020B0604020202020204" pitchFamily="34" charset="0"/>
                  <a:cs typeface="Arial" panose="020B0604020202020204" pitchFamily="34" charset="0"/>
                </a:endParaRPr>
              </a:p>
            </p:txBody>
          </p:sp>
          <p:grpSp>
            <p:nvGrpSpPr>
              <p:cNvPr id="44" name="Group 43">
                <a:extLst>
                  <a:ext uri="{FF2B5EF4-FFF2-40B4-BE49-F238E27FC236}">
                    <a16:creationId xmlns:a16="http://schemas.microsoft.com/office/drawing/2014/main" id="{33216EF8-641C-7802-F8E9-16636F004574}"/>
                  </a:ext>
                </a:extLst>
              </p:cNvPr>
              <p:cNvGrpSpPr/>
              <p:nvPr/>
            </p:nvGrpSpPr>
            <p:grpSpPr>
              <a:xfrm>
                <a:off x="1285620" y="4010247"/>
                <a:ext cx="912354" cy="729059"/>
                <a:chOff x="1285620" y="4010247"/>
                <a:chExt cx="912354" cy="729059"/>
              </a:xfrm>
            </p:grpSpPr>
            <p:pic>
              <p:nvPicPr>
                <p:cNvPr id="16" name="Picture 15">
                  <a:extLst>
                    <a:ext uri="{FF2B5EF4-FFF2-40B4-BE49-F238E27FC236}">
                      <a16:creationId xmlns:a16="http://schemas.microsoft.com/office/drawing/2014/main" id="{C7E2D7D6-B974-0A34-E6E5-783BF6147423}"/>
                    </a:ext>
                  </a:extLst>
                </p:cNvPr>
                <p:cNvPicPr>
                  <a:picLocks noChangeAspect="1"/>
                </p:cNvPicPr>
                <p:nvPr/>
              </p:nvPicPr>
              <p:blipFill rotWithShape="1">
                <a:blip r:embed="rId7" cstate="hqprint">
                  <a:extLst>
                    <a:ext uri="{28A0092B-C50C-407E-A947-70E740481C1C}">
                      <a14:useLocalDpi xmlns:a14="http://schemas.microsoft.com/office/drawing/2010/main"/>
                    </a:ext>
                  </a:extLst>
                </a:blip>
                <a:srcRect/>
                <a:stretch/>
              </p:blipFill>
              <p:spPr>
                <a:xfrm>
                  <a:off x="1853388" y="4384463"/>
                  <a:ext cx="344586" cy="354843"/>
                </a:xfrm>
                <a:prstGeom prst="rect">
                  <a:avLst/>
                </a:prstGeom>
              </p:spPr>
            </p:pic>
            <p:sp>
              <p:nvSpPr>
                <p:cNvPr id="23" name="Explosion 1 22">
                  <a:extLst>
                    <a:ext uri="{FF2B5EF4-FFF2-40B4-BE49-F238E27FC236}">
                      <a16:creationId xmlns:a16="http://schemas.microsoft.com/office/drawing/2014/main" id="{4D262B43-C90C-502B-9A74-878546C45136}"/>
                    </a:ext>
                  </a:extLst>
                </p:cNvPr>
                <p:cNvSpPr/>
                <p:nvPr/>
              </p:nvSpPr>
              <p:spPr>
                <a:xfrm rot="19680758">
                  <a:off x="1616020" y="4254100"/>
                  <a:ext cx="263421" cy="237028"/>
                </a:xfrm>
                <a:prstGeom prst="irregularSeal1">
                  <a:avLst/>
                </a:prstGeom>
                <a:solidFill>
                  <a:srgbClr val="FFFC00"/>
                </a:solidFill>
                <a:ln>
                  <a:solidFill>
                    <a:schemeClr val="tx1"/>
                  </a:solidFill>
                </a:ln>
              </p:spPr>
              <p:style>
                <a:lnRef idx="2">
                  <a:schemeClr val="accent1">
                    <a:shade val="15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pic>
              <p:nvPicPr>
                <p:cNvPr id="35" name="Picture 34">
                  <a:extLst>
                    <a:ext uri="{FF2B5EF4-FFF2-40B4-BE49-F238E27FC236}">
                      <a16:creationId xmlns:a16="http://schemas.microsoft.com/office/drawing/2014/main" id="{BC2DB336-C832-43B6-AAAE-29321A814CED}"/>
                    </a:ext>
                  </a:extLst>
                </p:cNvPr>
                <p:cNvPicPr>
                  <a:picLocks noChangeAspect="1"/>
                </p:cNvPicPr>
                <p:nvPr/>
              </p:nvPicPr>
              <p:blipFill rotWithShape="1">
                <a:blip r:embed="rId8" cstate="hqprint">
                  <a:extLst>
                    <a:ext uri="{28A0092B-C50C-407E-A947-70E740481C1C}">
                      <a14:useLocalDpi xmlns:a14="http://schemas.microsoft.com/office/drawing/2010/main"/>
                    </a:ext>
                  </a:extLst>
                </a:blip>
                <a:srcRect/>
                <a:stretch/>
              </p:blipFill>
              <p:spPr>
                <a:xfrm rot="18171160" flipH="1">
                  <a:off x="1300188" y="3995679"/>
                  <a:ext cx="144082" cy="173217"/>
                </a:xfrm>
                <a:prstGeom prst="rect">
                  <a:avLst/>
                </a:prstGeom>
              </p:spPr>
            </p:pic>
            <p:cxnSp>
              <p:nvCxnSpPr>
                <p:cNvPr id="37" name="Straight Arrow Connector 36">
                  <a:extLst>
                    <a:ext uri="{FF2B5EF4-FFF2-40B4-BE49-F238E27FC236}">
                      <a16:creationId xmlns:a16="http://schemas.microsoft.com/office/drawing/2014/main" id="{58E46F7D-61DB-461C-F40F-D2F29C16949C}"/>
                    </a:ext>
                  </a:extLst>
                </p:cNvPr>
                <p:cNvCxnSpPr>
                  <a:cxnSpLocks/>
                </p:cNvCxnSpPr>
                <p:nvPr/>
              </p:nvCxnSpPr>
              <p:spPr>
                <a:xfrm flipH="1" flipV="1">
                  <a:off x="1427666" y="4129271"/>
                  <a:ext cx="302744" cy="227623"/>
                </a:xfrm>
                <a:prstGeom prst="straightConnector1">
                  <a:avLst/>
                </a:prstGeom>
                <a:ln>
                  <a:solidFill>
                    <a:schemeClr val="tx1"/>
                  </a:solidFill>
                  <a:tailEnd type="triangle"/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  <p:cxnSp>
              <p:nvCxnSpPr>
                <p:cNvPr id="39" name="Straight Arrow Connector 38">
                  <a:extLst>
                    <a:ext uri="{FF2B5EF4-FFF2-40B4-BE49-F238E27FC236}">
                      <a16:creationId xmlns:a16="http://schemas.microsoft.com/office/drawing/2014/main" id="{EB48E75F-7C5C-A662-7D4D-A19F0F153CB7}"/>
                    </a:ext>
                  </a:extLst>
                </p:cNvPr>
                <p:cNvCxnSpPr>
                  <a:cxnSpLocks/>
                </p:cNvCxnSpPr>
                <p:nvPr/>
              </p:nvCxnSpPr>
              <p:spPr>
                <a:xfrm>
                  <a:off x="1734763" y="4358237"/>
                  <a:ext cx="220934" cy="151699"/>
                </a:xfrm>
                <a:prstGeom prst="straightConnector1">
                  <a:avLst/>
                </a:prstGeom>
                <a:ln>
                  <a:solidFill>
                    <a:schemeClr val="tx1"/>
                  </a:solidFill>
                  <a:tailEnd type="triangle"/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</p:grpSp>
          <p:cxnSp>
            <p:nvCxnSpPr>
              <p:cNvPr id="52" name="Straight Arrow Connector 51">
                <a:extLst>
                  <a:ext uri="{FF2B5EF4-FFF2-40B4-BE49-F238E27FC236}">
                    <a16:creationId xmlns:a16="http://schemas.microsoft.com/office/drawing/2014/main" id="{56926B3F-4C90-59F8-EF8B-6F037A0A7C34}"/>
                  </a:ext>
                </a:extLst>
              </p:cNvPr>
              <p:cNvCxnSpPr>
                <a:cxnSpLocks/>
              </p:cNvCxnSpPr>
              <p:nvPr/>
            </p:nvCxnSpPr>
            <p:spPr>
              <a:xfrm>
                <a:off x="4770932" y="4239182"/>
                <a:ext cx="294520" cy="172516"/>
              </a:xfrm>
              <a:prstGeom prst="straightConnector1">
                <a:avLst/>
              </a:prstGeom>
              <a:ln>
                <a:solidFill>
                  <a:schemeClr val="tx1"/>
                </a:solidFill>
                <a:headEnd type="triangle"/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54" name="TextBox 53">
                <a:extLst>
                  <a:ext uri="{FF2B5EF4-FFF2-40B4-BE49-F238E27FC236}">
                    <a16:creationId xmlns:a16="http://schemas.microsoft.com/office/drawing/2014/main" id="{6D29543D-E630-BD13-E42A-DA1C6563479E}"/>
                  </a:ext>
                </a:extLst>
              </p:cNvPr>
              <p:cNvSpPr txBox="1"/>
              <p:nvPr/>
            </p:nvSpPr>
            <p:spPr>
              <a:xfrm>
                <a:off x="4829064" y="4084515"/>
                <a:ext cx="753083" cy="2616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100" dirty="0">
                    <a:latin typeface="Arial" panose="020B0604020202020204" pitchFamily="34" charset="0"/>
                    <a:cs typeface="Arial" panose="020B0604020202020204" pitchFamily="34" charset="0"/>
                  </a:rPr>
                  <a:t>~100 nm</a:t>
                </a:r>
              </a:p>
            </p:txBody>
          </p:sp>
          <p:sp>
            <p:nvSpPr>
              <p:cNvPr id="55" name="TextBox 54">
                <a:extLst>
                  <a:ext uri="{FF2B5EF4-FFF2-40B4-BE49-F238E27FC236}">
                    <a16:creationId xmlns:a16="http://schemas.microsoft.com/office/drawing/2014/main" id="{5827ABCA-564B-76AB-9B11-0CD4EAD884E1}"/>
                  </a:ext>
                </a:extLst>
              </p:cNvPr>
              <p:cNvSpPr txBox="1"/>
              <p:nvPr/>
            </p:nvSpPr>
            <p:spPr>
              <a:xfrm>
                <a:off x="89210" y="6079381"/>
                <a:ext cx="1171181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i="1" dirty="0">
                    <a:latin typeface="Arial" panose="020B0604020202020204" pitchFamily="34" charset="0"/>
                    <a:cs typeface="Arial" panose="020B0604020202020204" pitchFamily="34" charset="0"/>
                  </a:rPr>
                  <a:t>T</a:t>
                </a:r>
                <a:r>
                  <a:rPr lang="en-US" sz="1400" baseline="-25000" dirty="0">
                    <a:latin typeface="Arial" panose="020B0604020202020204" pitchFamily="34" charset="0"/>
                    <a:cs typeface="Arial" panose="020B0604020202020204" pitchFamily="34" charset="0"/>
                  </a:rPr>
                  <a:t>1/2</a:t>
                </a:r>
                <a:r>
                  <a:rPr lang="en-US" sz="1400" dirty="0">
                    <a:latin typeface="Arial" panose="020B0604020202020204" pitchFamily="34" charset="0"/>
                    <a:cs typeface="Arial" panose="020B0604020202020204" pitchFamily="34" charset="0"/>
                  </a:rPr>
                  <a:t> = 56 s</a:t>
                </a:r>
                <a:endParaRPr lang="en-US" sz="1400" baseline="-25000" dirty="0">
                  <a:latin typeface="Arial" panose="020B0604020202020204" pitchFamily="34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56" name="TextBox 55">
                <a:extLst>
                  <a:ext uri="{FF2B5EF4-FFF2-40B4-BE49-F238E27FC236}">
                    <a16:creationId xmlns:a16="http://schemas.microsoft.com/office/drawing/2014/main" id="{3AA1F274-E922-EE2A-E506-18EED7A363E1}"/>
                  </a:ext>
                </a:extLst>
              </p:cNvPr>
              <p:cNvSpPr txBox="1"/>
              <p:nvPr/>
            </p:nvSpPr>
            <p:spPr>
              <a:xfrm>
                <a:off x="1389638" y="6079380"/>
                <a:ext cx="1171181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i="1" dirty="0">
                    <a:latin typeface="Arial" panose="020B0604020202020204" pitchFamily="34" charset="0"/>
                    <a:cs typeface="Arial" panose="020B0604020202020204" pitchFamily="34" charset="0"/>
                  </a:rPr>
                  <a:t>T</a:t>
                </a:r>
                <a:r>
                  <a:rPr lang="en-US" sz="1400" baseline="-25000" dirty="0">
                    <a:latin typeface="Arial" panose="020B0604020202020204" pitchFamily="34" charset="0"/>
                    <a:cs typeface="Arial" panose="020B0604020202020204" pitchFamily="34" charset="0"/>
                  </a:rPr>
                  <a:t>1/2</a:t>
                </a:r>
                <a:r>
                  <a:rPr lang="en-US" sz="1400" dirty="0">
                    <a:latin typeface="Arial" panose="020B0604020202020204" pitchFamily="34" charset="0"/>
                    <a:cs typeface="Arial" panose="020B0604020202020204" pitchFamily="34" charset="0"/>
                  </a:rPr>
                  <a:t> = 0.14 s</a:t>
                </a:r>
                <a:endParaRPr lang="en-US" sz="1400" baseline="-25000" dirty="0">
                  <a:latin typeface="Arial" panose="020B0604020202020204" pitchFamily="34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57" name="TextBox 56">
                <a:extLst>
                  <a:ext uri="{FF2B5EF4-FFF2-40B4-BE49-F238E27FC236}">
                    <a16:creationId xmlns:a16="http://schemas.microsoft.com/office/drawing/2014/main" id="{19D24E30-B7F7-BEEB-E31E-74B783F89AF1}"/>
                  </a:ext>
                </a:extLst>
              </p:cNvPr>
              <p:cNvSpPr txBox="1"/>
              <p:nvPr/>
            </p:nvSpPr>
            <p:spPr>
              <a:xfrm>
                <a:off x="4446408" y="6079138"/>
                <a:ext cx="1171181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i="1" dirty="0">
                    <a:latin typeface="Arial" panose="020B0604020202020204" pitchFamily="34" charset="0"/>
                    <a:cs typeface="Arial" panose="020B0604020202020204" pitchFamily="34" charset="0"/>
                  </a:rPr>
                  <a:t>T</a:t>
                </a:r>
                <a:r>
                  <a:rPr lang="en-US" sz="1400" baseline="-25000" dirty="0">
                    <a:latin typeface="Arial" panose="020B0604020202020204" pitchFamily="34" charset="0"/>
                    <a:cs typeface="Arial" panose="020B0604020202020204" pitchFamily="34" charset="0"/>
                  </a:rPr>
                  <a:t>1/2</a:t>
                </a:r>
                <a:r>
                  <a:rPr lang="en-US" sz="1400" dirty="0">
                    <a:latin typeface="Arial" panose="020B0604020202020204" pitchFamily="34" charset="0"/>
                    <a:cs typeface="Arial" panose="020B0604020202020204" pitchFamily="34" charset="0"/>
                  </a:rPr>
                  <a:t> = 10.6 h</a:t>
                </a:r>
                <a:endParaRPr lang="en-US" sz="1400" baseline="-25000" dirty="0">
                  <a:latin typeface="Arial" panose="020B0604020202020204" pitchFamily="34" charset="0"/>
                  <a:cs typeface="Arial" panose="020B0604020202020204" pitchFamily="34" charset="0"/>
                </a:endParaRPr>
              </a:p>
            </p:txBody>
          </p:sp>
        </p:grpSp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62" name="TextBox 61">
                <a:extLst>
                  <a:ext uri="{FF2B5EF4-FFF2-40B4-BE49-F238E27FC236}">
                    <a16:creationId xmlns:a16="http://schemas.microsoft.com/office/drawing/2014/main" id="{0F9274C5-9633-D556-721F-AE7D0025E9E2}"/>
                  </a:ext>
                </a:extLst>
              </p:cNvPr>
              <p:cNvSpPr txBox="1"/>
              <p:nvPr/>
            </p:nvSpPr>
            <p:spPr>
              <a:xfrm>
                <a:off x="6268030" y="5554653"/>
                <a:ext cx="1560126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400" dirty="0">
                    <a:latin typeface="Arial" panose="020B0604020202020204" pitchFamily="34" charset="0"/>
                    <a:cs typeface="Arial" panose="020B0604020202020204" pitchFamily="34" charset="0"/>
                  </a:rPr>
                  <a:t>3 </a:t>
                </a:r>
                <a14:m>
                  <m:oMath xmlns:m="http://schemas.openxmlformats.org/officeDocument/2006/math">
                    <m:r>
                      <a:rPr lang="en-US" sz="140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𝜇</m:t>
                    </m:r>
                  </m:oMath>
                </a14:m>
                <a:r>
                  <a:rPr lang="en-US" sz="1400" dirty="0">
                    <a:latin typeface="Arial" panose="020B0604020202020204" pitchFamily="34" charset="0"/>
                    <a:cs typeface="Arial" panose="020B0604020202020204" pitchFamily="34" charset="0"/>
                  </a:rPr>
                  <a:t>m diameter SiO</a:t>
                </a:r>
                <a:r>
                  <a:rPr lang="en-US" sz="1400" baseline="-25000" dirty="0">
                    <a:latin typeface="Arial" panose="020B0604020202020204" pitchFamily="34" charset="0"/>
                    <a:cs typeface="Arial" panose="020B0604020202020204" pitchFamily="34" charset="0"/>
                  </a:rPr>
                  <a:t>2 </a:t>
                </a:r>
                <a:r>
                  <a:rPr lang="en-US" sz="1400" dirty="0">
                    <a:latin typeface="Arial" panose="020B0604020202020204" pitchFamily="34" charset="0"/>
                    <a:cs typeface="Arial" panose="020B0604020202020204" pitchFamily="34" charset="0"/>
                  </a:rPr>
                  <a:t>sphere</a:t>
                </a:r>
                <a:endParaRPr lang="en-US" sz="1400" baseline="-25000" dirty="0">
                  <a:latin typeface="Arial" panose="020B0604020202020204" pitchFamily="34" charset="0"/>
                  <a:cs typeface="Arial" panose="020B0604020202020204" pitchFamily="34" charset="0"/>
                </a:endParaRPr>
              </a:p>
            </p:txBody>
          </p:sp>
        </mc:Choice>
        <mc:Fallback xmlns="">
          <p:sp>
            <p:nvSpPr>
              <p:cNvPr id="62" name="TextBox 61">
                <a:extLst>
                  <a:ext uri="{FF2B5EF4-FFF2-40B4-BE49-F238E27FC236}">
                    <a16:creationId xmlns:a16="http://schemas.microsoft.com/office/drawing/2014/main" id="{0F9274C5-9633-D556-721F-AE7D0025E9E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268030" y="5554653"/>
                <a:ext cx="1560126" cy="523220"/>
              </a:xfrm>
              <a:prstGeom prst="rect">
                <a:avLst/>
              </a:prstGeom>
              <a:blipFill>
                <a:blip r:embed="rId9"/>
                <a:stretch>
                  <a:fillRect t="-2381" b="-952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" name="Rectangle 1">
            <a:extLst>
              <a:ext uri="{FF2B5EF4-FFF2-40B4-BE49-F238E27FC236}">
                <a16:creationId xmlns:a16="http://schemas.microsoft.com/office/drawing/2014/main" id="{9C4C393C-2F57-D4CB-B9F5-82EECE0F9B76}"/>
              </a:ext>
            </a:extLst>
          </p:cNvPr>
          <p:cNvSpPr/>
          <p:nvPr/>
        </p:nvSpPr>
        <p:spPr>
          <a:xfrm>
            <a:off x="10041777" y="4480788"/>
            <a:ext cx="545007" cy="1933027"/>
          </a:xfrm>
          <a:prstGeom prst="rect">
            <a:avLst/>
          </a:prstGeom>
          <a:noFill/>
          <a:ln>
            <a:solidFill>
              <a:srgbClr val="FF0000"/>
            </a:solidFill>
            <a:prstDash val="dash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8B55D94A-31FC-C3AE-258D-431DF192BC67}"/>
              </a:ext>
            </a:extLst>
          </p:cNvPr>
          <p:cNvSpPr/>
          <p:nvPr/>
        </p:nvSpPr>
        <p:spPr>
          <a:xfrm>
            <a:off x="10676363" y="3879170"/>
            <a:ext cx="545007" cy="1933027"/>
          </a:xfrm>
          <a:prstGeom prst="rect">
            <a:avLst/>
          </a:prstGeom>
          <a:noFill/>
          <a:ln>
            <a:solidFill>
              <a:srgbClr val="FF0000"/>
            </a:solidFill>
            <a:prstDash val="dash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877B8CCD-2CDB-988F-EC35-077DA66DDCEE}"/>
              </a:ext>
            </a:extLst>
          </p:cNvPr>
          <p:cNvSpPr txBox="1"/>
          <p:nvPr/>
        </p:nvSpPr>
        <p:spPr>
          <a:xfrm>
            <a:off x="652295" y="6035418"/>
            <a:ext cx="4693413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400" i="1" dirty="0">
                <a:latin typeface="Helvetica" pitchFamily="2" charset="0"/>
              </a:rPr>
              <a:t>J. Wang et al, PRL133, 023602 (2024), arXiv:2402.13257</a:t>
            </a:r>
            <a:endParaRPr lang="en-US" sz="1400" dirty="0"/>
          </a:p>
        </p:txBody>
      </p:sp>
      <p:grpSp>
        <p:nvGrpSpPr>
          <p:cNvPr id="8" name="Group 7">
            <a:extLst>
              <a:ext uri="{FF2B5EF4-FFF2-40B4-BE49-F238E27FC236}">
                <a16:creationId xmlns:a16="http://schemas.microsoft.com/office/drawing/2014/main" id="{BE190DCA-F5E9-8751-6592-C7B331B4C04D}"/>
              </a:ext>
            </a:extLst>
          </p:cNvPr>
          <p:cNvGrpSpPr/>
          <p:nvPr/>
        </p:nvGrpSpPr>
        <p:grpSpPr>
          <a:xfrm>
            <a:off x="10611038" y="86808"/>
            <a:ext cx="1756933" cy="2043629"/>
            <a:chOff x="10144380" y="170693"/>
            <a:chExt cx="1756933" cy="2043629"/>
          </a:xfrm>
        </p:grpSpPr>
        <p:pic>
          <p:nvPicPr>
            <p:cNvPr id="19" name="Google Shape;378;p34">
              <a:extLst>
                <a:ext uri="{FF2B5EF4-FFF2-40B4-BE49-F238E27FC236}">
                  <a16:creationId xmlns:a16="http://schemas.microsoft.com/office/drawing/2014/main" id="{05426F1D-9AD4-DAAD-81D6-8F9D6E5AA4D7}"/>
                </a:ext>
              </a:extLst>
            </p:cNvPr>
            <p:cNvPicPr preferRelativeResize="0"/>
            <p:nvPr/>
          </p:nvPicPr>
          <p:blipFill rotWithShape="1">
            <a:blip r:embed="rId10">
              <a:alphaModFix/>
            </a:blip>
            <a:srcRect l="11262" t="16638" r="8692"/>
            <a:stretch/>
          </p:blipFill>
          <p:spPr>
            <a:xfrm>
              <a:off x="10289699" y="170693"/>
              <a:ext cx="1247425" cy="1705075"/>
            </a:xfrm>
            <a:prstGeom prst="rect">
              <a:avLst/>
            </a:prstGeom>
            <a:noFill/>
            <a:ln>
              <a:noFill/>
            </a:ln>
          </p:spPr>
        </p:pic>
        <p:sp>
          <p:nvSpPr>
            <p:cNvPr id="20" name="TextBox 19">
              <a:extLst>
                <a:ext uri="{FF2B5EF4-FFF2-40B4-BE49-F238E27FC236}">
                  <a16:creationId xmlns:a16="http://schemas.microsoft.com/office/drawing/2014/main" id="{00F6444F-E49B-E189-F374-0BE0FE6D23EE}"/>
                </a:ext>
              </a:extLst>
            </p:cNvPr>
            <p:cNvSpPr txBox="1"/>
            <p:nvPr/>
          </p:nvSpPr>
          <p:spPr>
            <a:xfrm>
              <a:off x="10144380" y="1875768"/>
              <a:ext cx="1756933" cy="33855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600" i="1" dirty="0">
                  <a:latin typeface="Arial" panose="020B0604020202020204" pitchFamily="34" charset="0"/>
                  <a:cs typeface="Arial" panose="020B0604020202020204" pitchFamily="34" charset="0"/>
                </a:rPr>
                <a:t>Jiaxiang Wang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2688214127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5" name="Group 4">
            <a:extLst>
              <a:ext uri="{FF2B5EF4-FFF2-40B4-BE49-F238E27FC236}">
                <a16:creationId xmlns:a16="http://schemas.microsoft.com/office/drawing/2014/main" id="{B1519919-2D90-055D-0632-19EEEFAC4C46}"/>
              </a:ext>
            </a:extLst>
          </p:cNvPr>
          <p:cNvGrpSpPr/>
          <p:nvPr/>
        </p:nvGrpSpPr>
        <p:grpSpPr>
          <a:xfrm>
            <a:off x="449305" y="1595617"/>
            <a:ext cx="10599715" cy="5077530"/>
            <a:chOff x="190891" y="1585678"/>
            <a:chExt cx="10599715" cy="5077530"/>
          </a:xfrm>
        </p:grpSpPr>
        <p:pic>
          <p:nvPicPr>
            <p:cNvPr id="6" name="Picture 5">
              <a:extLst>
                <a:ext uri="{FF2B5EF4-FFF2-40B4-BE49-F238E27FC236}">
                  <a16:creationId xmlns:a16="http://schemas.microsoft.com/office/drawing/2014/main" id="{E4EB4351-8EB4-6E52-F30C-D7A540BD0B38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/>
            <a:srcRect r="28885"/>
            <a:stretch/>
          </p:blipFill>
          <p:spPr>
            <a:xfrm>
              <a:off x="190891" y="1585678"/>
              <a:ext cx="10599715" cy="5077530"/>
            </a:xfrm>
            <a:prstGeom prst="rect">
              <a:avLst/>
            </a:prstGeom>
          </p:spPr>
        </p:pic>
        <p:sp>
          <p:nvSpPr>
            <p:cNvPr id="8" name="Rectangle 7">
              <a:extLst>
                <a:ext uri="{FF2B5EF4-FFF2-40B4-BE49-F238E27FC236}">
                  <a16:creationId xmlns:a16="http://schemas.microsoft.com/office/drawing/2014/main" id="{53921FCF-081F-A295-F409-7248E864E78A}"/>
                </a:ext>
              </a:extLst>
            </p:cNvPr>
            <p:cNvSpPr/>
            <p:nvPr/>
          </p:nvSpPr>
          <p:spPr>
            <a:xfrm>
              <a:off x="230647" y="1585678"/>
              <a:ext cx="396781" cy="585167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3" name="Slide Number Placeholder 6">
            <a:extLst>
              <a:ext uri="{FF2B5EF4-FFF2-40B4-BE49-F238E27FC236}">
                <a16:creationId xmlns:a16="http://schemas.microsoft.com/office/drawing/2014/main" id="{87B8293C-95D5-F341-A25D-2F3FFCDDC36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845040" y="6515429"/>
            <a:ext cx="2346960" cy="413808"/>
          </a:xfrm>
        </p:spPr>
        <p:txBody>
          <a:bodyPr/>
          <a:lstStyle/>
          <a:p>
            <a:fld id="{321454C5-E992-0B4A-8BCD-5A61630EA55B}" type="slidenum">
              <a:rPr lang="en-US" smtClean="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pPr/>
              <a:t>9</a:t>
            </a:fld>
            <a:endParaRPr lang="en-US" dirty="0">
              <a:solidFill>
                <a:schemeClr val="bg1">
                  <a:lumMod val="50000"/>
                </a:schemeClr>
              </a:solidFill>
              <a:latin typeface="Helvetica"/>
              <a:cs typeface="Helvetica"/>
            </a:endParaRPr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239D3153-5246-3B4A-BE65-88C8A1F3399A}"/>
              </a:ext>
            </a:extLst>
          </p:cNvPr>
          <p:cNvSpPr txBox="1">
            <a:spLocks/>
          </p:cNvSpPr>
          <p:nvPr/>
        </p:nvSpPr>
        <p:spPr>
          <a:xfrm>
            <a:off x="419100" y="248716"/>
            <a:ext cx="11196795" cy="636587"/>
          </a:xfrm>
          <a:prstGeom prst="rect">
            <a:avLst/>
          </a:prstGeom>
        </p:spPr>
        <p:txBody>
          <a:bodyPr vert="horz" lIns="101870" tIns="50935" rIns="101870" bIns="50935" rtlCol="0" anchor="ctr">
            <a:normAutofit fontScale="90000" lnSpcReduction="20000"/>
          </a:bodyPr>
          <a:lstStyle>
            <a:lvl1pPr algn="ctr" defTabSz="509352" rtl="0" eaLnBrk="1" latinLnBrk="0" hangingPunct="1">
              <a:spcBef>
                <a:spcPct val="0"/>
              </a:spcBef>
              <a:buNone/>
              <a:defRPr sz="49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en-US" sz="4400" dirty="0">
                <a:solidFill>
                  <a:srgbClr val="984807"/>
                </a:solidFill>
                <a:latin typeface="Helvetica"/>
                <a:ea typeface="ＭＳ Ｐゴシック" charset="0"/>
                <a:cs typeface="Helvetica"/>
              </a:rPr>
              <a:t>Detection of single nuclear decays (charge)</a:t>
            </a:r>
          </a:p>
        </p:txBody>
      </p:sp>
      <p:sp>
        <p:nvSpPr>
          <p:cNvPr id="32" name="TextBox 31">
            <a:extLst>
              <a:ext uri="{FF2B5EF4-FFF2-40B4-BE49-F238E27FC236}">
                <a16:creationId xmlns:a16="http://schemas.microsoft.com/office/drawing/2014/main" id="{75D2A2A8-2EBA-1441-82B0-7360C27BF425}"/>
              </a:ext>
            </a:extLst>
          </p:cNvPr>
          <p:cNvSpPr txBox="1"/>
          <p:nvPr/>
        </p:nvSpPr>
        <p:spPr>
          <a:xfrm>
            <a:off x="419099" y="946453"/>
            <a:ext cx="11412345" cy="410641"/>
          </a:xfrm>
          <a:prstGeom prst="rect">
            <a:avLst/>
          </a:prstGeom>
          <a:noFill/>
        </p:spPr>
        <p:txBody>
          <a:bodyPr wrap="square" lIns="101870" tIns="50935" rIns="101870" bIns="50935" rtlCol="0">
            <a:spAutoFit/>
          </a:bodyPr>
          <a:lstStyle/>
          <a:p>
            <a:pPr marL="318346" indent="-318346">
              <a:spcBef>
                <a:spcPts val="1200"/>
              </a:spcBef>
              <a:buFont typeface="Arial"/>
              <a:buChar char="•"/>
            </a:pPr>
            <a:r>
              <a:rPr lang="en-US" sz="2000" dirty="0">
                <a:latin typeface="Helvetica"/>
                <a:cs typeface="Helvetica"/>
              </a:rPr>
              <a:t>Can detect single nuclear decays through the change in net charge of the particle</a:t>
            </a:r>
          </a:p>
        </p:txBody>
      </p:sp>
      <p:cxnSp>
        <p:nvCxnSpPr>
          <p:cNvPr id="2" name="Straight Connector 1">
            <a:extLst>
              <a:ext uri="{FF2B5EF4-FFF2-40B4-BE49-F238E27FC236}">
                <a16:creationId xmlns:a16="http://schemas.microsoft.com/office/drawing/2014/main" id="{4CABE3AF-B55E-D392-1C32-0C3AC40DC69E}"/>
              </a:ext>
            </a:extLst>
          </p:cNvPr>
          <p:cNvCxnSpPr>
            <a:cxnSpLocks/>
          </p:cNvCxnSpPr>
          <p:nvPr/>
        </p:nvCxnSpPr>
        <p:spPr>
          <a:xfrm>
            <a:off x="419100" y="846155"/>
            <a:ext cx="11196795" cy="0"/>
          </a:xfrm>
          <a:prstGeom prst="line">
            <a:avLst/>
          </a:prstGeom>
          <a:ln w="12700">
            <a:solidFill>
              <a:schemeClr val="tx1">
                <a:lumMod val="95000"/>
                <a:lumOff val="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TextBox 8">
            <a:extLst>
              <a:ext uri="{FF2B5EF4-FFF2-40B4-BE49-F238E27FC236}">
                <a16:creationId xmlns:a16="http://schemas.microsoft.com/office/drawing/2014/main" id="{8B7F0584-06D7-1F8B-DDBF-6BFB6BA9B17A}"/>
              </a:ext>
            </a:extLst>
          </p:cNvPr>
          <p:cNvSpPr txBox="1"/>
          <p:nvPr/>
        </p:nvSpPr>
        <p:spPr>
          <a:xfrm>
            <a:off x="2474842" y="1391123"/>
            <a:ext cx="673873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Helvetica" pitchFamily="2" charset="0"/>
              </a:rPr>
              <a:t>Example of measured charge changes vs. time: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7698E8D7-A249-39AC-380E-D6C281B6789B}"/>
                  </a:ext>
                </a:extLst>
              </p:cNvPr>
              <p:cNvSpPr txBox="1"/>
              <p:nvPr/>
            </p:nvSpPr>
            <p:spPr>
              <a:xfrm>
                <a:off x="7342370" y="2464905"/>
                <a:ext cx="1518088" cy="369332"/>
              </a:xfrm>
              <a:prstGeom prst="rect">
                <a:avLst/>
              </a:prstGeom>
              <a:solidFill>
                <a:schemeClr val="bg1"/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r>
                      <a:rPr lang="en-US" b="1" i="1" smtClean="0">
                        <a:solidFill>
                          <a:srgbClr val="FFA50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𝜶</m:t>
                    </m:r>
                    <m:r>
                      <a:rPr lang="en-US" b="1" i="1" smtClean="0">
                        <a:solidFill>
                          <a:srgbClr val="FFA50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/</m:t>
                    </m:r>
                    <m:r>
                      <a:rPr lang="en-US" b="1" i="1" smtClean="0">
                        <a:solidFill>
                          <a:srgbClr val="FFA50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𝜷</m:t>
                    </m:r>
                  </m:oMath>
                </a14:m>
                <a:r>
                  <a:rPr lang="en-US" b="1" dirty="0">
                    <a:solidFill>
                      <a:srgbClr val="FFA500"/>
                    </a:solidFill>
                  </a:rPr>
                  <a:t> </a:t>
                </a:r>
                <a:r>
                  <a:rPr lang="en-US" b="1" dirty="0">
                    <a:solidFill>
                      <a:srgbClr val="FFA500"/>
                    </a:solidFill>
                    <a:latin typeface="Arial" panose="020B0604020202020204" pitchFamily="34" charset="0"/>
                    <a:cs typeface="Arial" panose="020B0604020202020204" pitchFamily="34" charset="0"/>
                  </a:rPr>
                  <a:t>decays</a:t>
                </a:r>
              </a:p>
            </p:txBody>
          </p:sp>
        </mc:Choice>
        <mc:Fallback xmlns="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7698E8D7-A249-39AC-380E-D6C281B6789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342370" y="2464905"/>
                <a:ext cx="1518088" cy="369332"/>
              </a:xfrm>
              <a:prstGeom prst="rect">
                <a:avLst/>
              </a:prstGeom>
              <a:blipFill>
                <a:blip r:embed="rId4"/>
                <a:stretch>
                  <a:fillRect t="-6452" r="-826" b="-1935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3" name="Straight Arrow Connector 12">
            <a:extLst>
              <a:ext uri="{FF2B5EF4-FFF2-40B4-BE49-F238E27FC236}">
                <a16:creationId xmlns:a16="http://schemas.microsoft.com/office/drawing/2014/main" id="{58B0EF2F-69AD-7A7E-3F39-9434CC06654E}"/>
              </a:ext>
            </a:extLst>
          </p:cNvPr>
          <p:cNvCxnSpPr/>
          <p:nvPr/>
        </p:nvCxnSpPr>
        <p:spPr>
          <a:xfrm flipH="1">
            <a:off x="7663070" y="2872409"/>
            <a:ext cx="238539" cy="556591"/>
          </a:xfrm>
          <a:prstGeom prst="straightConnector1">
            <a:avLst/>
          </a:prstGeom>
          <a:ln>
            <a:solidFill>
              <a:srgbClr val="FFA500"/>
            </a:solidFill>
            <a:tailEnd type="triangle"/>
          </a:ln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</p:cxnSp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0C748825-FF2C-6C85-DD1C-D9E1226A8947}"/>
              </a:ext>
            </a:extLst>
          </p:cNvPr>
          <p:cNvCxnSpPr>
            <a:cxnSpLocks/>
          </p:cNvCxnSpPr>
          <p:nvPr/>
        </p:nvCxnSpPr>
        <p:spPr>
          <a:xfrm>
            <a:off x="8050696" y="2834237"/>
            <a:ext cx="180948" cy="507411"/>
          </a:xfrm>
          <a:prstGeom prst="straightConnector1">
            <a:avLst/>
          </a:prstGeom>
          <a:ln>
            <a:solidFill>
              <a:srgbClr val="FFA500"/>
            </a:solidFill>
            <a:tailEnd type="triangle"/>
          </a:ln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</p:cxnSp>
      <p:cxnSp>
        <p:nvCxnSpPr>
          <p:cNvPr id="16" name="Straight Arrow Connector 15">
            <a:extLst>
              <a:ext uri="{FF2B5EF4-FFF2-40B4-BE49-F238E27FC236}">
                <a16:creationId xmlns:a16="http://schemas.microsoft.com/office/drawing/2014/main" id="{B3599346-BD67-D20B-75AD-92E95BC58EEF}"/>
              </a:ext>
            </a:extLst>
          </p:cNvPr>
          <p:cNvCxnSpPr>
            <a:cxnSpLocks/>
          </p:cNvCxnSpPr>
          <p:nvPr/>
        </p:nvCxnSpPr>
        <p:spPr>
          <a:xfrm>
            <a:off x="8762371" y="2655546"/>
            <a:ext cx="758691" cy="135015"/>
          </a:xfrm>
          <a:prstGeom prst="straightConnector1">
            <a:avLst/>
          </a:prstGeom>
          <a:ln>
            <a:solidFill>
              <a:srgbClr val="FFA500"/>
            </a:solidFill>
            <a:tailEnd type="triangle"/>
          </a:ln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</p:cxnSp>
      <p:cxnSp>
        <p:nvCxnSpPr>
          <p:cNvPr id="17" name="Straight Arrow Connector 16">
            <a:extLst>
              <a:ext uri="{FF2B5EF4-FFF2-40B4-BE49-F238E27FC236}">
                <a16:creationId xmlns:a16="http://schemas.microsoft.com/office/drawing/2014/main" id="{B084A91D-546F-B076-D924-2271A4617F25}"/>
              </a:ext>
            </a:extLst>
          </p:cNvPr>
          <p:cNvCxnSpPr>
            <a:cxnSpLocks/>
          </p:cNvCxnSpPr>
          <p:nvPr/>
        </p:nvCxnSpPr>
        <p:spPr>
          <a:xfrm>
            <a:off x="8635760" y="2790561"/>
            <a:ext cx="264454" cy="337248"/>
          </a:xfrm>
          <a:prstGeom prst="straightConnector1">
            <a:avLst/>
          </a:prstGeom>
          <a:ln>
            <a:solidFill>
              <a:srgbClr val="FFA500"/>
            </a:solidFill>
            <a:tailEnd type="triangle"/>
          </a:ln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</p:cxnSp>
      <p:sp>
        <p:nvSpPr>
          <p:cNvPr id="21" name="TextBox 20">
            <a:extLst>
              <a:ext uri="{FF2B5EF4-FFF2-40B4-BE49-F238E27FC236}">
                <a16:creationId xmlns:a16="http://schemas.microsoft.com/office/drawing/2014/main" id="{A8AA679F-548E-F06C-305B-0D71503AB2AD}"/>
              </a:ext>
            </a:extLst>
          </p:cNvPr>
          <p:cNvSpPr txBox="1"/>
          <p:nvPr/>
        </p:nvSpPr>
        <p:spPr>
          <a:xfrm>
            <a:off x="7782339" y="1850118"/>
            <a:ext cx="1696992" cy="338554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dirty="0">
                <a:solidFill>
                  <a:srgbClr val="FF827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Auto-discharge</a:t>
            </a:r>
          </a:p>
        </p:txBody>
      </p:sp>
      <p:cxnSp>
        <p:nvCxnSpPr>
          <p:cNvPr id="22" name="Straight Arrow Connector 21">
            <a:extLst>
              <a:ext uri="{FF2B5EF4-FFF2-40B4-BE49-F238E27FC236}">
                <a16:creationId xmlns:a16="http://schemas.microsoft.com/office/drawing/2014/main" id="{B559E6E6-8E3F-3966-72EE-53694BD9DB11}"/>
              </a:ext>
            </a:extLst>
          </p:cNvPr>
          <p:cNvCxnSpPr>
            <a:cxnSpLocks/>
          </p:cNvCxnSpPr>
          <p:nvPr/>
        </p:nvCxnSpPr>
        <p:spPr>
          <a:xfrm flipV="1">
            <a:off x="9391849" y="1906085"/>
            <a:ext cx="279626" cy="124834"/>
          </a:xfrm>
          <a:prstGeom prst="straightConnector1">
            <a:avLst/>
          </a:prstGeom>
          <a:ln>
            <a:solidFill>
              <a:srgbClr val="FF827F"/>
            </a:solidFill>
            <a:tailEnd type="triangle"/>
          </a:ln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</p:cxnSp>
      <p:sp>
        <p:nvSpPr>
          <p:cNvPr id="24" name="Footer Placeholder 7">
            <a:extLst>
              <a:ext uri="{FF2B5EF4-FFF2-40B4-BE49-F238E27FC236}">
                <a16:creationId xmlns:a16="http://schemas.microsoft.com/office/drawing/2014/main" id="{5573A060-3C9C-8B13-9D1C-36278386AD7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 bwMode="auto">
          <a:xfrm>
            <a:off x="3837859" y="6515164"/>
            <a:ext cx="4359275" cy="414338"/>
          </a:xfr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r>
              <a:rPr lang="ro-RO" sz="130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t>BeEST collab mtg - May 15, 2025</a:t>
            </a:r>
            <a:endParaRPr lang="en-US" sz="1300" dirty="0">
              <a:solidFill>
                <a:schemeClr val="bg1">
                  <a:lumMod val="50000"/>
                </a:schemeClr>
              </a:solidFill>
              <a:latin typeface="Helvetica"/>
              <a:cs typeface="Helvetica"/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0A81E124-4D02-CAFD-7216-797E31ADABBB}"/>
              </a:ext>
            </a:extLst>
          </p:cNvPr>
          <p:cNvSpPr txBox="1"/>
          <p:nvPr/>
        </p:nvSpPr>
        <p:spPr>
          <a:xfrm>
            <a:off x="439680" y="6591737"/>
            <a:ext cx="3732088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400" i="1" dirty="0">
                <a:latin typeface="Helvetica" pitchFamily="2" charset="0"/>
              </a:rPr>
              <a:t>PRL133, 023602 (2024), arXiv:2402.13257</a:t>
            </a:r>
            <a:endParaRPr lang="en-US" sz="1400" dirty="0"/>
          </a:p>
        </p:txBody>
      </p:sp>
    </p:spTree>
    <p:extLst>
      <p:ext uri="{BB962C8B-B14F-4D97-AF65-F5344CB8AC3E}">
        <p14:creationId xmlns:p14="http://schemas.microsoft.com/office/powerpoint/2010/main" val="2557200188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Picture 14">
            <a:extLst>
              <a:ext uri="{FF2B5EF4-FFF2-40B4-BE49-F238E27FC236}">
                <a16:creationId xmlns:a16="http://schemas.microsoft.com/office/drawing/2014/main" id="{466217F4-8554-6CB8-3D8E-FFC6E7AE397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773801" y="1601797"/>
            <a:ext cx="5384962" cy="5057182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8AB8FCBA-3B33-4C24-6A82-499DF6D0671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29427" y="1601797"/>
            <a:ext cx="5384962" cy="5057182"/>
          </a:xfrm>
          <a:prstGeom prst="rect">
            <a:avLst/>
          </a:prstGeom>
        </p:spPr>
      </p:pic>
      <p:sp>
        <p:nvSpPr>
          <p:cNvPr id="3" name="Slide Number Placeholder 6">
            <a:extLst>
              <a:ext uri="{FF2B5EF4-FFF2-40B4-BE49-F238E27FC236}">
                <a16:creationId xmlns:a16="http://schemas.microsoft.com/office/drawing/2014/main" id="{87B8293C-95D5-F341-A25D-2F3FFCDDC36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845040" y="6515429"/>
            <a:ext cx="2346960" cy="413808"/>
          </a:xfrm>
        </p:spPr>
        <p:txBody>
          <a:bodyPr/>
          <a:lstStyle/>
          <a:p>
            <a:fld id="{321454C5-E992-0B4A-8BCD-5A61630EA55B}" type="slidenum">
              <a:rPr lang="en-US" smtClean="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pPr/>
              <a:t>10</a:t>
            </a:fld>
            <a:endParaRPr lang="en-US" dirty="0">
              <a:solidFill>
                <a:schemeClr val="bg1">
                  <a:lumMod val="50000"/>
                </a:schemeClr>
              </a:solidFill>
              <a:latin typeface="Helvetica"/>
              <a:cs typeface="Helvetica"/>
            </a:endParaRPr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239D3153-5246-3B4A-BE65-88C8A1F3399A}"/>
              </a:ext>
            </a:extLst>
          </p:cNvPr>
          <p:cNvSpPr txBox="1">
            <a:spLocks/>
          </p:cNvSpPr>
          <p:nvPr/>
        </p:nvSpPr>
        <p:spPr>
          <a:xfrm>
            <a:off x="419100" y="248716"/>
            <a:ext cx="11196795" cy="636587"/>
          </a:xfrm>
          <a:prstGeom prst="rect">
            <a:avLst/>
          </a:prstGeom>
        </p:spPr>
        <p:txBody>
          <a:bodyPr vert="horz" lIns="101870" tIns="50935" rIns="101870" bIns="50935" rtlCol="0" anchor="ctr">
            <a:normAutofit fontScale="90000" lnSpcReduction="20000"/>
          </a:bodyPr>
          <a:lstStyle>
            <a:lvl1pPr algn="ctr" defTabSz="509352" rtl="0" eaLnBrk="1" latinLnBrk="0" hangingPunct="1">
              <a:spcBef>
                <a:spcPct val="0"/>
              </a:spcBef>
              <a:buNone/>
              <a:defRPr sz="49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en-US" sz="4400" dirty="0">
                <a:solidFill>
                  <a:srgbClr val="984807"/>
                </a:solidFill>
                <a:latin typeface="Helvetica"/>
                <a:ea typeface="ＭＳ Ｐゴシック" charset="0"/>
                <a:cs typeface="Helvetica"/>
              </a:rPr>
              <a:t>Detection of single nuclear decays (recoil)</a:t>
            </a:r>
          </a:p>
        </p:txBody>
      </p:sp>
      <p:sp>
        <p:nvSpPr>
          <p:cNvPr id="32" name="TextBox 31">
            <a:extLst>
              <a:ext uri="{FF2B5EF4-FFF2-40B4-BE49-F238E27FC236}">
                <a16:creationId xmlns:a16="http://schemas.microsoft.com/office/drawing/2014/main" id="{75D2A2A8-2EBA-1441-82B0-7360C27BF425}"/>
              </a:ext>
            </a:extLst>
          </p:cNvPr>
          <p:cNvSpPr txBox="1"/>
          <p:nvPr/>
        </p:nvSpPr>
        <p:spPr>
          <a:xfrm>
            <a:off x="419099" y="946453"/>
            <a:ext cx="11412345" cy="410641"/>
          </a:xfrm>
          <a:prstGeom prst="rect">
            <a:avLst/>
          </a:prstGeom>
          <a:noFill/>
        </p:spPr>
        <p:txBody>
          <a:bodyPr wrap="square" lIns="101870" tIns="50935" rIns="101870" bIns="50935" rtlCol="0">
            <a:spAutoFit/>
          </a:bodyPr>
          <a:lstStyle/>
          <a:p>
            <a:pPr marL="318346" indent="-318346">
              <a:spcBef>
                <a:spcPts val="1200"/>
              </a:spcBef>
              <a:buFont typeface="Arial"/>
              <a:buChar char="•"/>
            </a:pPr>
            <a:r>
              <a:rPr lang="en-US" sz="2000" dirty="0">
                <a:latin typeface="Helvetica"/>
                <a:cs typeface="Helvetica"/>
              </a:rPr>
              <a:t>Reconstruct recoil of the entire particle correlated with the decay time</a:t>
            </a:r>
          </a:p>
        </p:txBody>
      </p:sp>
      <p:cxnSp>
        <p:nvCxnSpPr>
          <p:cNvPr id="2" name="Straight Connector 1">
            <a:extLst>
              <a:ext uri="{FF2B5EF4-FFF2-40B4-BE49-F238E27FC236}">
                <a16:creationId xmlns:a16="http://schemas.microsoft.com/office/drawing/2014/main" id="{4CABE3AF-B55E-D392-1C32-0C3AC40DC69E}"/>
              </a:ext>
            </a:extLst>
          </p:cNvPr>
          <p:cNvCxnSpPr>
            <a:cxnSpLocks/>
          </p:cNvCxnSpPr>
          <p:nvPr/>
        </p:nvCxnSpPr>
        <p:spPr>
          <a:xfrm>
            <a:off x="419100" y="846155"/>
            <a:ext cx="11196795" cy="0"/>
          </a:xfrm>
          <a:prstGeom prst="line">
            <a:avLst/>
          </a:prstGeom>
          <a:ln w="12700">
            <a:solidFill>
              <a:schemeClr val="tx1">
                <a:lumMod val="95000"/>
                <a:lumOff val="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7" name="TextBox 16">
            <a:extLst>
              <a:ext uri="{FF2B5EF4-FFF2-40B4-BE49-F238E27FC236}">
                <a16:creationId xmlns:a16="http://schemas.microsoft.com/office/drawing/2014/main" id="{C6B01732-26FD-8FD7-D0BF-584D048DD8D8}"/>
              </a:ext>
            </a:extLst>
          </p:cNvPr>
          <p:cNvSpPr txBox="1"/>
          <p:nvPr/>
        </p:nvSpPr>
        <p:spPr>
          <a:xfrm>
            <a:off x="1033237" y="1357094"/>
            <a:ext cx="445068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Helvetica" pitchFamily="2" charset="0"/>
              </a:rPr>
              <a:t>Recoil coincident with charge change: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EE3BD175-4974-E7D1-5617-B0CBBD7A652D}"/>
              </a:ext>
            </a:extLst>
          </p:cNvPr>
          <p:cNvSpPr txBox="1"/>
          <p:nvPr/>
        </p:nvSpPr>
        <p:spPr>
          <a:xfrm>
            <a:off x="2750525" y="1794977"/>
            <a:ext cx="273339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i="1" dirty="0">
                <a:solidFill>
                  <a:schemeClr val="bg1">
                    <a:lumMod val="50000"/>
                  </a:schemeClr>
                </a:solidFill>
              </a:rPr>
              <a:t>Signal to noise = 13</a:t>
            </a:r>
          </a:p>
        </p:txBody>
      </p:sp>
      <p:sp>
        <p:nvSpPr>
          <p:cNvPr id="5" name="Footer Placeholder 7">
            <a:extLst>
              <a:ext uri="{FF2B5EF4-FFF2-40B4-BE49-F238E27FC236}">
                <a16:creationId xmlns:a16="http://schemas.microsoft.com/office/drawing/2014/main" id="{FE02B124-704D-FEE6-639C-F17C6AD8F90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 bwMode="auto">
          <a:xfrm>
            <a:off x="3837859" y="6515164"/>
            <a:ext cx="4359275" cy="414338"/>
          </a:xfr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r>
              <a:rPr lang="ro-RO" sz="130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t>BeEST collab mtg - May 15, 2025</a:t>
            </a:r>
            <a:endParaRPr lang="en-US" sz="1300" dirty="0">
              <a:solidFill>
                <a:schemeClr val="bg1">
                  <a:lumMod val="50000"/>
                </a:schemeClr>
              </a:solidFill>
              <a:latin typeface="Helvetica"/>
              <a:cs typeface="Helvetica"/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BBDACA2F-EAD7-7D66-B2CD-6EA285655143}"/>
              </a:ext>
            </a:extLst>
          </p:cNvPr>
          <p:cNvSpPr txBox="1"/>
          <p:nvPr/>
        </p:nvSpPr>
        <p:spPr>
          <a:xfrm>
            <a:off x="439680" y="6591737"/>
            <a:ext cx="3732088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400" i="1" dirty="0">
                <a:latin typeface="Helvetica" pitchFamily="2" charset="0"/>
              </a:rPr>
              <a:t>PRL133, 023602 (2024), arXiv:2402.13257</a:t>
            </a:r>
            <a:endParaRPr lang="en-US" sz="1400" dirty="0"/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53C99AEE-1E34-B938-F9FE-67847BE5CEF5}"/>
              </a:ext>
            </a:extLst>
          </p:cNvPr>
          <p:cNvSpPr txBox="1"/>
          <p:nvPr/>
        </p:nvSpPr>
        <p:spPr>
          <a:xfrm>
            <a:off x="6346791" y="1345678"/>
            <a:ext cx="445068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Helvetica" pitchFamily="2" charset="0"/>
              </a:rPr>
              <a:t>Zoom to decay time:</a:t>
            </a:r>
          </a:p>
        </p:txBody>
      </p:sp>
    </p:spTree>
    <p:extLst>
      <p:ext uri="{BB962C8B-B14F-4D97-AF65-F5344CB8AC3E}">
        <p14:creationId xmlns:p14="http://schemas.microsoft.com/office/powerpoint/2010/main" val="3335258865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9102805-8FE7-FFB4-1E97-A1AFDED6DE5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6" name="Group 15">
            <a:extLst>
              <a:ext uri="{FF2B5EF4-FFF2-40B4-BE49-F238E27FC236}">
                <a16:creationId xmlns:a16="http://schemas.microsoft.com/office/drawing/2014/main" id="{251C6186-90A4-84C0-CA19-8742ACD945B7}"/>
              </a:ext>
            </a:extLst>
          </p:cNvPr>
          <p:cNvGrpSpPr/>
          <p:nvPr/>
        </p:nvGrpSpPr>
        <p:grpSpPr>
          <a:xfrm>
            <a:off x="5291668" y="2358894"/>
            <a:ext cx="6881079" cy="3994273"/>
            <a:chOff x="5291668" y="2032321"/>
            <a:chExt cx="6881079" cy="3994273"/>
          </a:xfrm>
        </p:grpSpPr>
        <p:pic>
          <p:nvPicPr>
            <p:cNvPr id="14" name="Picture 13" descr="A graph of a normalized pulse&#10;&#10;Description automatically generated with medium confidence">
              <a:extLst>
                <a:ext uri="{FF2B5EF4-FFF2-40B4-BE49-F238E27FC236}">
                  <a16:creationId xmlns:a16="http://schemas.microsoft.com/office/drawing/2014/main" id="{5D7D18F5-9E2E-4738-DBCC-F14FB407EB66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rcRect t="7097"/>
            <a:stretch/>
          </p:blipFill>
          <p:spPr>
            <a:xfrm>
              <a:off x="5291668" y="2433046"/>
              <a:ext cx="6881079" cy="3593548"/>
            </a:xfrm>
            <a:prstGeom prst="rect">
              <a:avLst/>
            </a:prstGeom>
          </p:spPr>
        </p:pic>
        <p:sp>
          <p:nvSpPr>
            <p:cNvPr id="19" name="TextBox 18">
              <a:extLst>
                <a:ext uri="{FF2B5EF4-FFF2-40B4-BE49-F238E27FC236}">
                  <a16:creationId xmlns:a16="http://schemas.microsoft.com/office/drawing/2014/main" id="{FFB874C5-701C-845A-1E91-32957EDE640A}"/>
                </a:ext>
              </a:extLst>
            </p:cNvPr>
            <p:cNvSpPr txBox="1"/>
            <p:nvPr/>
          </p:nvSpPr>
          <p:spPr>
            <a:xfrm>
              <a:off x="6059449" y="2032321"/>
              <a:ext cx="5646588" cy="38250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b="1" dirty="0">
                  <a:latin typeface="Arial" panose="020B0604020202020204" pitchFamily="34" charset="0"/>
                  <a:cs typeface="Arial" panose="020B0604020202020204" pitchFamily="34" charset="0"/>
                </a:rPr>
                <a:t>Resolution vs. pulse amplitude:</a:t>
              </a:r>
            </a:p>
          </p:txBody>
        </p:sp>
        <p:grpSp>
          <p:nvGrpSpPr>
            <p:cNvPr id="31" name="Group 30">
              <a:extLst>
                <a:ext uri="{FF2B5EF4-FFF2-40B4-BE49-F238E27FC236}">
                  <a16:creationId xmlns:a16="http://schemas.microsoft.com/office/drawing/2014/main" id="{5DF22617-26F9-4CCB-775D-EE31E3C28677}"/>
                </a:ext>
              </a:extLst>
            </p:cNvPr>
            <p:cNvGrpSpPr>
              <a:grpSpLocks noChangeAspect="1"/>
            </p:cNvGrpSpPr>
            <p:nvPr/>
          </p:nvGrpSpPr>
          <p:grpSpPr>
            <a:xfrm>
              <a:off x="10161067" y="3623848"/>
              <a:ext cx="1963252" cy="1592625"/>
              <a:chOff x="9742894" y="-34319"/>
              <a:chExt cx="2491481" cy="2021133"/>
            </a:xfrm>
          </p:grpSpPr>
          <p:pic>
            <p:nvPicPr>
              <p:cNvPr id="10" name="Picture 9">
                <a:extLst>
                  <a:ext uri="{FF2B5EF4-FFF2-40B4-BE49-F238E27FC236}">
                    <a16:creationId xmlns:a16="http://schemas.microsoft.com/office/drawing/2014/main" id="{65EE8E76-D62A-E58C-06E9-B87D440863F9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4"/>
              <a:srcRect t="39970"/>
              <a:stretch/>
            </p:blipFill>
            <p:spPr>
              <a:xfrm>
                <a:off x="9742894" y="50879"/>
                <a:ext cx="2090731" cy="1935935"/>
              </a:xfrm>
              <a:prstGeom prst="rect">
                <a:avLst/>
              </a:prstGeom>
            </p:spPr>
          </p:pic>
          <p:sp>
            <p:nvSpPr>
              <p:cNvPr id="25" name="Oval 24">
                <a:extLst>
                  <a:ext uri="{FF2B5EF4-FFF2-40B4-BE49-F238E27FC236}">
                    <a16:creationId xmlns:a16="http://schemas.microsoft.com/office/drawing/2014/main" id="{7A1B880B-CC49-EB16-21E2-57CE8624AB89}"/>
                  </a:ext>
                </a:extLst>
              </p:cNvPr>
              <p:cNvSpPr/>
              <p:nvPr/>
            </p:nvSpPr>
            <p:spPr>
              <a:xfrm rot="19762832">
                <a:off x="10625776" y="1357156"/>
                <a:ext cx="889659" cy="574653"/>
              </a:xfrm>
              <a:prstGeom prst="ellipse">
                <a:avLst/>
              </a:prstGeom>
              <a:noFill/>
              <a:ln>
                <a:solidFill>
                  <a:srgbClr val="FF0000"/>
                </a:solidFill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26" name="TextBox 25">
                <a:extLst>
                  <a:ext uri="{FF2B5EF4-FFF2-40B4-BE49-F238E27FC236}">
                    <a16:creationId xmlns:a16="http://schemas.microsoft.com/office/drawing/2014/main" id="{CD4F8643-3613-0F4C-1284-61A75F119EEB}"/>
                  </a:ext>
                </a:extLst>
              </p:cNvPr>
              <p:cNvSpPr txBox="1"/>
              <p:nvPr/>
            </p:nvSpPr>
            <p:spPr>
              <a:xfrm>
                <a:off x="10594705" y="-34319"/>
                <a:ext cx="1639670" cy="66399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400" b="1" dirty="0">
                    <a:latin typeface="Helvetica" pitchFamily="2" charset="0"/>
                  </a:rPr>
                  <a:t>Rn-220 decay chain:</a:t>
                </a:r>
              </a:p>
            </p:txBody>
          </p:sp>
        </p:grpSp>
        <p:sp>
          <p:nvSpPr>
            <p:cNvPr id="20" name="Rectangle 19">
              <a:extLst>
                <a:ext uri="{FF2B5EF4-FFF2-40B4-BE49-F238E27FC236}">
                  <a16:creationId xmlns:a16="http://schemas.microsoft.com/office/drawing/2014/main" id="{CA4CB4A2-4CD8-5A6A-94D6-7A20B91D1632}"/>
                </a:ext>
              </a:extLst>
            </p:cNvPr>
            <p:cNvSpPr/>
            <p:nvPr/>
          </p:nvSpPr>
          <p:spPr>
            <a:xfrm>
              <a:off x="10087897" y="3623848"/>
              <a:ext cx="1946787" cy="1732542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22" name="Straight Arrow Connector 21">
              <a:extLst>
                <a:ext uri="{FF2B5EF4-FFF2-40B4-BE49-F238E27FC236}">
                  <a16:creationId xmlns:a16="http://schemas.microsoft.com/office/drawing/2014/main" id="{9D5167FE-AF30-39F4-7556-FBEA99696EF8}"/>
                </a:ext>
              </a:extLst>
            </p:cNvPr>
            <p:cNvCxnSpPr/>
            <p:nvPr/>
          </p:nvCxnSpPr>
          <p:spPr>
            <a:xfrm flipH="1" flipV="1">
              <a:off x="9556955" y="4262285"/>
              <a:ext cx="530942" cy="191729"/>
            </a:xfrm>
            <a:prstGeom prst="straightConnector1">
              <a:avLst/>
            </a:prstGeom>
            <a:ln>
              <a:solidFill>
                <a:schemeClr val="tx1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3" name="Slide Number Placeholder 6">
            <a:extLst>
              <a:ext uri="{FF2B5EF4-FFF2-40B4-BE49-F238E27FC236}">
                <a16:creationId xmlns:a16="http://schemas.microsoft.com/office/drawing/2014/main" id="{B5C69A40-D26E-13EC-F187-764F6E40BE7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845040" y="6515429"/>
            <a:ext cx="2346960" cy="413808"/>
          </a:xfrm>
        </p:spPr>
        <p:txBody>
          <a:bodyPr/>
          <a:lstStyle/>
          <a:p>
            <a:fld id="{321454C5-E992-0B4A-8BCD-5A61630EA55B}" type="slidenum">
              <a:rPr lang="en-US" smtClean="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pPr/>
              <a:t>11</a:t>
            </a:fld>
            <a:endParaRPr lang="en-US" dirty="0">
              <a:solidFill>
                <a:schemeClr val="bg1">
                  <a:lumMod val="50000"/>
                </a:schemeClr>
              </a:solidFill>
              <a:latin typeface="Helvetica"/>
              <a:cs typeface="Helvetica"/>
            </a:endParaRPr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D5803FA5-4F10-9706-556A-FBC60C02A6A9}"/>
              </a:ext>
            </a:extLst>
          </p:cNvPr>
          <p:cNvSpPr txBox="1">
            <a:spLocks/>
          </p:cNvSpPr>
          <p:nvPr/>
        </p:nvSpPr>
        <p:spPr>
          <a:xfrm>
            <a:off x="419100" y="248716"/>
            <a:ext cx="11196795" cy="636587"/>
          </a:xfrm>
          <a:prstGeom prst="rect">
            <a:avLst/>
          </a:prstGeom>
        </p:spPr>
        <p:txBody>
          <a:bodyPr vert="horz" lIns="101870" tIns="50935" rIns="101870" bIns="50935" rtlCol="0" anchor="ctr">
            <a:normAutofit fontScale="90000" lnSpcReduction="20000"/>
          </a:bodyPr>
          <a:lstStyle>
            <a:lvl1pPr algn="ctr" defTabSz="509352" rtl="0" eaLnBrk="1" latinLnBrk="0" hangingPunct="1">
              <a:spcBef>
                <a:spcPct val="0"/>
              </a:spcBef>
              <a:buNone/>
              <a:defRPr sz="49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en-US" sz="4400" dirty="0" err="1">
                <a:solidFill>
                  <a:srgbClr val="984807"/>
                </a:solidFill>
                <a:latin typeface="Helvetica"/>
                <a:ea typeface="ＭＳ Ｐゴシック" charset="0"/>
                <a:cs typeface="Helvetica"/>
              </a:rPr>
              <a:t>fg</a:t>
            </a:r>
            <a:r>
              <a:rPr lang="en-US" sz="4400" dirty="0">
                <a:solidFill>
                  <a:srgbClr val="984807"/>
                </a:solidFill>
                <a:latin typeface="Helvetica"/>
                <a:ea typeface="ＭＳ Ｐゴシック" charset="0"/>
                <a:cs typeface="Helvetica"/>
              </a:rPr>
              <a:t> mass spheres</a:t>
            </a:r>
          </a:p>
        </p:txBody>
      </p:sp>
      <p:cxnSp>
        <p:nvCxnSpPr>
          <p:cNvPr id="2" name="Straight Connector 1">
            <a:extLst>
              <a:ext uri="{FF2B5EF4-FFF2-40B4-BE49-F238E27FC236}">
                <a16:creationId xmlns:a16="http://schemas.microsoft.com/office/drawing/2014/main" id="{9D7D3064-ACBC-D88B-D7EF-CB53FBF043CB}"/>
              </a:ext>
            </a:extLst>
          </p:cNvPr>
          <p:cNvCxnSpPr>
            <a:cxnSpLocks/>
          </p:cNvCxnSpPr>
          <p:nvPr/>
        </p:nvCxnSpPr>
        <p:spPr>
          <a:xfrm>
            <a:off x="419100" y="846155"/>
            <a:ext cx="8463643" cy="0"/>
          </a:xfrm>
          <a:prstGeom prst="line">
            <a:avLst/>
          </a:prstGeom>
          <a:ln w="12700">
            <a:solidFill>
              <a:schemeClr val="tx1">
                <a:lumMod val="95000"/>
                <a:lumOff val="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6" name="Footer Placeholder 7">
            <a:extLst>
              <a:ext uri="{FF2B5EF4-FFF2-40B4-BE49-F238E27FC236}">
                <a16:creationId xmlns:a16="http://schemas.microsoft.com/office/drawing/2014/main" id="{933EBFC8-F7DC-15A4-D4D7-54766EF7640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 bwMode="auto">
          <a:xfrm>
            <a:off x="3837859" y="6515164"/>
            <a:ext cx="4359275" cy="414338"/>
          </a:xfr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r>
              <a:rPr lang="ro-RO" sz="130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t>BeEST collab mtg - May 15, 2025</a:t>
            </a:r>
            <a:endParaRPr lang="en-US" sz="1300" dirty="0">
              <a:solidFill>
                <a:schemeClr val="bg1">
                  <a:lumMod val="50000"/>
                </a:schemeClr>
              </a:solidFill>
              <a:latin typeface="Helvetica"/>
              <a:cs typeface="Helvetica"/>
            </a:endParaRPr>
          </a:p>
        </p:txBody>
      </p:sp>
      <p:sp>
        <p:nvSpPr>
          <p:cNvPr id="7" name="Footer Placeholder 7">
            <a:extLst>
              <a:ext uri="{FF2B5EF4-FFF2-40B4-BE49-F238E27FC236}">
                <a16:creationId xmlns:a16="http://schemas.microsoft.com/office/drawing/2014/main" id="{13D63278-66A6-0A1B-CD52-03FD71037674}"/>
              </a:ext>
            </a:extLst>
          </p:cNvPr>
          <p:cNvSpPr txBox="1">
            <a:spLocks/>
          </p:cNvSpPr>
          <p:nvPr/>
        </p:nvSpPr>
        <p:spPr bwMode="auto">
          <a:xfrm>
            <a:off x="0" y="6515164"/>
            <a:ext cx="3184525" cy="414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01882" tIns="50941" rIns="101882" bIns="50941" anchor="ctr"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r>
              <a:rPr lang="en-US" sz="1300" dirty="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t>D. Moore, Yale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3B05658F-02B0-B8C1-3476-752AE8B7CE89}"/>
              </a:ext>
            </a:extLst>
          </p:cNvPr>
          <p:cNvSpPr txBox="1"/>
          <p:nvPr/>
        </p:nvSpPr>
        <p:spPr>
          <a:xfrm>
            <a:off x="360226" y="1003617"/>
            <a:ext cx="8598717" cy="109260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18346" indent="-318346">
              <a:spcBef>
                <a:spcPts val="1200"/>
              </a:spcBef>
              <a:buFont typeface="Arial"/>
              <a:buChar char="•"/>
            </a:pPr>
            <a:r>
              <a:rPr lang="en-US" sz="2000" dirty="0">
                <a:latin typeface="Helvetica"/>
                <a:cs typeface="Helvetica"/>
              </a:rPr>
              <a:t>In parallel, have reached required sensitivity to detect neutrinos with high signal-to-noise with ~150 nm diameter spheres</a:t>
            </a:r>
          </a:p>
          <a:p>
            <a:pPr marL="318346" indent="-318346">
              <a:spcBef>
                <a:spcPts val="600"/>
              </a:spcBef>
              <a:buFont typeface="Arial"/>
              <a:buChar char="•"/>
            </a:pPr>
            <a:r>
              <a:rPr lang="en-US" sz="2000" dirty="0">
                <a:latin typeface="Helvetica"/>
                <a:cs typeface="Helvetica"/>
              </a:rPr>
              <a:t>Resolution now reaching &lt;3x of Standard Quantum Limit (SQL)</a:t>
            </a:r>
          </a:p>
        </p:txBody>
      </p:sp>
      <p:pic>
        <p:nvPicPr>
          <p:cNvPr id="5" name="Google Shape;262;p28">
            <a:extLst>
              <a:ext uri="{FF2B5EF4-FFF2-40B4-BE49-F238E27FC236}">
                <a16:creationId xmlns:a16="http://schemas.microsoft.com/office/drawing/2014/main" id="{307A26CF-BF8D-2CFB-92AD-2CA3C738A209}"/>
              </a:ext>
            </a:extLst>
          </p:cNvPr>
          <p:cNvPicPr preferRelativeResize="0">
            <a:picLocks noChangeAspect="1"/>
          </p:cNvPicPr>
          <p:nvPr/>
        </p:nvPicPr>
        <p:blipFill>
          <a:blip r:embed="rId5">
            <a:alphaModFix/>
          </a:blip>
          <a:srcRect r="48556"/>
          <a:stretch/>
        </p:blipFill>
        <p:spPr>
          <a:xfrm>
            <a:off x="-119250" y="2451615"/>
            <a:ext cx="5410918" cy="4206240"/>
          </a:xfrm>
          <a:prstGeom prst="rect">
            <a:avLst/>
          </a:prstGeom>
          <a:noFill/>
          <a:ln>
            <a:noFill/>
          </a:ln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1DB3FA71-B410-C0D6-D57B-FBAB3F8504AB}"/>
                  </a:ext>
                </a:extLst>
              </p:cNvPr>
              <p:cNvSpPr txBox="1"/>
              <p:nvPr/>
            </p:nvSpPr>
            <p:spPr>
              <a:xfrm>
                <a:off x="7691017" y="3186074"/>
                <a:ext cx="1328291" cy="58477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600" b="1" dirty="0">
                    <a:solidFill>
                      <a:srgbClr val="CC5916"/>
                    </a:solidFill>
                  </a:rPr>
                  <a:t>S/N&gt;10 for </a:t>
                </a:r>
                <a:r>
                  <a:rPr lang="en-US" sz="1600" b="1" baseline="30000" dirty="0">
                    <a:solidFill>
                      <a:srgbClr val="CC5916"/>
                    </a:solidFill>
                  </a:rPr>
                  <a:t>208</a:t>
                </a:r>
                <a:r>
                  <a:rPr lang="en-US" sz="1600" b="1" dirty="0">
                    <a:solidFill>
                      <a:srgbClr val="CC5916"/>
                    </a:solidFill>
                  </a:rPr>
                  <a:t>Tl </a:t>
                </a:r>
                <a14:m>
                  <m:oMath xmlns:m="http://schemas.openxmlformats.org/officeDocument/2006/math">
                    <m:r>
                      <a:rPr lang="en-US" sz="1600" b="1" i="1" smtClean="0">
                        <a:solidFill>
                          <a:srgbClr val="CC5916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𝝂</m:t>
                    </m:r>
                  </m:oMath>
                </a14:m>
                <a:endParaRPr lang="en-US" sz="1600" b="1" dirty="0">
                  <a:solidFill>
                    <a:srgbClr val="CC5916"/>
                  </a:solidFill>
                </a:endParaRPr>
              </a:p>
            </p:txBody>
          </p:sp>
        </mc:Choice>
        <mc:Fallback xmlns="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1DB3FA71-B410-C0D6-D57B-FBAB3F8504A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91017" y="3186074"/>
                <a:ext cx="1328291" cy="584775"/>
              </a:xfrm>
              <a:prstGeom prst="rect">
                <a:avLst/>
              </a:prstGeom>
              <a:blipFill>
                <a:blip r:embed="rId6"/>
                <a:stretch>
                  <a:fillRect t="-4255" b="-1063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1" name="Straight Arrow Connector 10">
            <a:extLst>
              <a:ext uri="{FF2B5EF4-FFF2-40B4-BE49-F238E27FC236}">
                <a16:creationId xmlns:a16="http://schemas.microsoft.com/office/drawing/2014/main" id="{47FD86E6-90DD-9FF8-EB16-51564578B16B}"/>
              </a:ext>
            </a:extLst>
          </p:cNvPr>
          <p:cNvCxnSpPr>
            <a:cxnSpLocks/>
          </p:cNvCxnSpPr>
          <p:nvPr/>
        </p:nvCxnSpPr>
        <p:spPr>
          <a:xfrm>
            <a:off x="8697683" y="3671926"/>
            <a:ext cx="299856" cy="310610"/>
          </a:xfrm>
          <a:prstGeom prst="straightConnector1">
            <a:avLst/>
          </a:prstGeom>
          <a:ln>
            <a:solidFill>
              <a:srgbClr val="CC5916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" name="TextBox 11">
            <a:extLst>
              <a:ext uri="{FF2B5EF4-FFF2-40B4-BE49-F238E27FC236}">
                <a16:creationId xmlns:a16="http://schemas.microsoft.com/office/drawing/2014/main" id="{145C3D0B-B2B0-61AE-8482-3A3E5E011C3B}"/>
              </a:ext>
            </a:extLst>
          </p:cNvPr>
          <p:cNvSpPr txBox="1"/>
          <p:nvPr/>
        </p:nvSpPr>
        <p:spPr>
          <a:xfrm>
            <a:off x="-83432" y="2154177"/>
            <a:ext cx="5646588" cy="3825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Arial" panose="020B0604020202020204" pitchFamily="34" charset="0"/>
                <a:cs typeface="Arial" panose="020B0604020202020204" pitchFamily="34" charset="0"/>
              </a:rPr>
              <a:t>Calibrated response, 5 </a:t>
            </a:r>
            <a:r>
              <a:rPr lang="en-US" b="1" dirty="0" err="1">
                <a:latin typeface="Arial" panose="020B0604020202020204" pitchFamily="34" charset="0"/>
                <a:cs typeface="Arial" panose="020B0604020202020204" pitchFamily="34" charset="0"/>
              </a:rPr>
              <a:t>fg</a:t>
            </a:r>
            <a:r>
              <a:rPr lang="en-US" b="1" dirty="0">
                <a:latin typeface="Arial" panose="020B0604020202020204" pitchFamily="34" charset="0"/>
                <a:cs typeface="Arial" panose="020B0604020202020204" pitchFamily="34" charset="0"/>
              </a:rPr>
              <a:t> particle (4 MeV/c):</a:t>
            </a:r>
          </a:p>
        </p:txBody>
      </p:sp>
      <p:pic>
        <p:nvPicPr>
          <p:cNvPr id="13" name="Picture 12" descr="A person wearing glasses and a black shirt&#10;&#10;Description automatically generated">
            <a:extLst>
              <a:ext uri="{FF2B5EF4-FFF2-40B4-BE49-F238E27FC236}">
                <a16:creationId xmlns:a16="http://schemas.microsoft.com/office/drawing/2014/main" id="{F7B5FFBB-81E2-B26C-A15F-90112F4B5FFD}"/>
              </a:ext>
            </a:extLst>
          </p:cNvPr>
          <p:cNvPicPr>
            <a:picLocks noChangeAspect="1"/>
          </p:cNvPicPr>
          <p:nvPr/>
        </p:nvPicPr>
        <p:blipFill>
          <a:blip r:embed="rId7"/>
          <a:srcRect l="11886" r="17759"/>
          <a:stretch/>
        </p:blipFill>
        <p:spPr>
          <a:xfrm>
            <a:off x="9177900" y="88366"/>
            <a:ext cx="1147883" cy="1728833"/>
          </a:xfrm>
          <a:prstGeom prst="rect">
            <a:avLst/>
          </a:prstGeom>
        </p:spPr>
      </p:pic>
      <p:pic>
        <p:nvPicPr>
          <p:cNvPr id="23" name="Picture 22" descr="A person smiling for the camera&#10;&#10;Description automatically generated">
            <a:extLst>
              <a:ext uri="{FF2B5EF4-FFF2-40B4-BE49-F238E27FC236}">
                <a16:creationId xmlns:a16="http://schemas.microsoft.com/office/drawing/2014/main" id="{DC386C2E-41BC-3A81-14BF-5FDCA2CCCA0B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10656760" y="88366"/>
            <a:ext cx="1152555" cy="1728833"/>
          </a:xfrm>
          <a:prstGeom prst="rect">
            <a:avLst/>
          </a:prstGeom>
        </p:spPr>
      </p:pic>
      <p:sp>
        <p:nvSpPr>
          <p:cNvPr id="24" name="TextBox 23">
            <a:extLst>
              <a:ext uri="{FF2B5EF4-FFF2-40B4-BE49-F238E27FC236}">
                <a16:creationId xmlns:a16="http://schemas.microsoft.com/office/drawing/2014/main" id="{2663F270-845D-1868-2047-415B89A53257}"/>
              </a:ext>
            </a:extLst>
          </p:cNvPr>
          <p:cNvSpPr txBox="1"/>
          <p:nvPr/>
        </p:nvSpPr>
        <p:spPr>
          <a:xfrm>
            <a:off x="9111343" y="1780778"/>
            <a:ext cx="1328058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Helvetica" pitchFamily="2" charset="0"/>
              </a:rPr>
              <a:t>Yu-Han Tseng</a:t>
            </a:r>
          </a:p>
        </p:txBody>
      </p:sp>
      <p:sp>
        <p:nvSpPr>
          <p:cNvPr id="28" name="TextBox 27">
            <a:extLst>
              <a:ext uri="{FF2B5EF4-FFF2-40B4-BE49-F238E27FC236}">
                <a16:creationId xmlns:a16="http://schemas.microsoft.com/office/drawing/2014/main" id="{56715FE6-8DFB-D0D3-75A5-22AA6087625D}"/>
              </a:ext>
            </a:extLst>
          </p:cNvPr>
          <p:cNvSpPr txBox="1"/>
          <p:nvPr/>
        </p:nvSpPr>
        <p:spPr>
          <a:xfrm>
            <a:off x="10569008" y="1780778"/>
            <a:ext cx="1328058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Helvetica" pitchFamily="2" charset="0"/>
              </a:rPr>
              <a:t>Tom Penny</a:t>
            </a:r>
          </a:p>
        </p:txBody>
      </p:sp>
    </p:spTree>
    <p:extLst>
      <p:ext uri="{BB962C8B-B14F-4D97-AF65-F5344CB8AC3E}">
        <p14:creationId xmlns:p14="http://schemas.microsoft.com/office/powerpoint/2010/main" val="3924851160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0DE5450-53E8-9863-3CA7-D022B7D8326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6" name="Picture 25" descr="A white square with small dots&#10;&#10;AI-generated content may be incorrect.">
            <a:extLst>
              <a:ext uri="{FF2B5EF4-FFF2-40B4-BE49-F238E27FC236}">
                <a16:creationId xmlns:a16="http://schemas.microsoft.com/office/drawing/2014/main" id="{67D4346E-3943-77F3-6A76-F8C81376D875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sharpenSoften amount="100000"/>
                    </a14:imgEffect>
                    <a14:imgEffect>
                      <a14:brightnessContrast bright="-4000" contrast="40000"/>
                    </a14:imgEffect>
                  </a14:imgLayer>
                </a14:imgProps>
              </a:ext>
            </a:extLst>
          </a:blip>
          <a:srcRect l="9407" t="9617" r="9342" b="15111"/>
          <a:stretch/>
        </p:blipFill>
        <p:spPr>
          <a:xfrm>
            <a:off x="419099" y="3217225"/>
            <a:ext cx="3559894" cy="3297939"/>
          </a:xfrm>
          <a:prstGeom prst="rect">
            <a:avLst/>
          </a:prstGeom>
        </p:spPr>
      </p:pic>
      <p:sp>
        <p:nvSpPr>
          <p:cNvPr id="32" name="TextBox 31">
            <a:extLst>
              <a:ext uri="{FF2B5EF4-FFF2-40B4-BE49-F238E27FC236}">
                <a16:creationId xmlns:a16="http://schemas.microsoft.com/office/drawing/2014/main" id="{AF39961C-A826-13D7-B58A-54A1CCEF0D1B}"/>
              </a:ext>
            </a:extLst>
          </p:cNvPr>
          <p:cNvSpPr txBox="1"/>
          <p:nvPr/>
        </p:nvSpPr>
        <p:spPr>
          <a:xfrm>
            <a:off x="419099" y="946453"/>
            <a:ext cx="9824652" cy="1487859"/>
          </a:xfrm>
          <a:prstGeom prst="rect">
            <a:avLst/>
          </a:prstGeom>
          <a:noFill/>
        </p:spPr>
        <p:txBody>
          <a:bodyPr wrap="square" lIns="101870" tIns="50935" rIns="101870" bIns="50935" rtlCol="0">
            <a:spAutoFit/>
          </a:bodyPr>
          <a:lstStyle/>
          <a:p>
            <a:pPr marL="318346" indent="-318346">
              <a:spcBef>
                <a:spcPts val="600"/>
              </a:spcBef>
              <a:buFont typeface="Arial"/>
              <a:buChar char="•"/>
            </a:pPr>
            <a:r>
              <a:rPr lang="en-US" sz="2000" dirty="0">
                <a:latin typeface="Helvetica"/>
                <a:cs typeface="Helvetica"/>
              </a:rPr>
              <a:t>Microsphere trap has been upgraded with high power laser (100 W) to allow up to ~10 x 10 arrays</a:t>
            </a:r>
          </a:p>
          <a:p>
            <a:pPr marL="318346" indent="-318346">
              <a:spcBef>
                <a:spcPts val="600"/>
              </a:spcBef>
              <a:buFont typeface="Arial"/>
              <a:buChar char="•"/>
            </a:pPr>
            <a:r>
              <a:rPr lang="en-US" sz="2000" dirty="0">
                <a:latin typeface="Helvetica"/>
                <a:cs typeface="Helvetica"/>
              </a:rPr>
              <a:t>Similar technology to tweezer arrays for neutral atom quantum computing </a:t>
            </a:r>
          </a:p>
          <a:p>
            <a:pPr marL="800100" lvl="1" indent="-342900">
              <a:spcBef>
                <a:spcPts val="600"/>
              </a:spcBef>
              <a:buFont typeface="System Font Regular"/>
              <a:buChar char="→"/>
            </a:pPr>
            <a:r>
              <a:rPr lang="en-US" sz="2000" dirty="0">
                <a:latin typeface="Helvetica"/>
                <a:cs typeface="Helvetica"/>
              </a:rPr>
              <a:t>Real time control over trap positions</a:t>
            </a:r>
          </a:p>
        </p:txBody>
      </p:sp>
      <p:grpSp>
        <p:nvGrpSpPr>
          <p:cNvPr id="25" name="Group 24">
            <a:extLst>
              <a:ext uri="{FF2B5EF4-FFF2-40B4-BE49-F238E27FC236}">
                <a16:creationId xmlns:a16="http://schemas.microsoft.com/office/drawing/2014/main" id="{F5309287-70B6-0DC3-85F0-341E51FD215B}"/>
              </a:ext>
            </a:extLst>
          </p:cNvPr>
          <p:cNvGrpSpPr>
            <a:grpSpLocks noChangeAspect="1"/>
          </p:cNvGrpSpPr>
          <p:nvPr/>
        </p:nvGrpSpPr>
        <p:grpSpPr>
          <a:xfrm>
            <a:off x="10978324" y="57923"/>
            <a:ext cx="1097280" cy="1778128"/>
            <a:chOff x="58682" y="1368672"/>
            <a:chExt cx="1224761" cy="1984709"/>
          </a:xfrm>
        </p:grpSpPr>
        <p:pic>
          <p:nvPicPr>
            <p:cNvPr id="23" name="Picture 22" descr="A person wearing glasses smiling&#10;&#10;Description automatically generated">
              <a:extLst>
                <a:ext uri="{FF2B5EF4-FFF2-40B4-BE49-F238E27FC236}">
                  <a16:creationId xmlns:a16="http://schemas.microsoft.com/office/drawing/2014/main" id="{9403B8B3-70B2-4DEF-1839-BDAE726A579F}"/>
                </a:ext>
              </a:extLst>
            </p:cNvPr>
            <p:cNvPicPr>
              <a:picLocks noChangeAspect="1"/>
            </p:cNvPicPr>
            <p:nvPr/>
          </p:nvPicPr>
          <p:blipFill>
            <a:blip r:embed="rId7"/>
            <a:stretch>
              <a:fillRect/>
            </a:stretch>
          </p:blipFill>
          <p:spPr>
            <a:xfrm>
              <a:off x="140527" y="1368672"/>
              <a:ext cx="1142916" cy="1714374"/>
            </a:xfrm>
            <a:prstGeom prst="rect">
              <a:avLst/>
            </a:prstGeom>
          </p:spPr>
        </p:pic>
        <p:sp>
          <p:nvSpPr>
            <p:cNvPr id="24" name="TextBox 23">
              <a:extLst>
                <a:ext uri="{FF2B5EF4-FFF2-40B4-BE49-F238E27FC236}">
                  <a16:creationId xmlns:a16="http://schemas.microsoft.com/office/drawing/2014/main" id="{358F00BE-1E5F-CB2D-5F3C-2CEB147113FA}"/>
                </a:ext>
              </a:extLst>
            </p:cNvPr>
            <p:cNvSpPr txBox="1"/>
            <p:nvPr/>
          </p:nvSpPr>
          <p:spPr>
            <a:xfrm>
              <a:off x="58682" y="3045604"/>
              <a:ext cx="1224761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400" dirty="0">
                  <a:latin typeface="Arial" panose="020B0604020202020204" pitchFamily="34" charset="0"/>
                  <a:cs typeface="Arial" panose="020B0604020202020204" pitchFamily="34" charset="0"/>
                </a:rPr>
                <a:t>Ben Siegel</a:t>
              </a:r>
            </a:p>
          </p:txBody>
        </p:sp>
      </p:grpSp>
      <p:sp>
        <p:nvSpPr>
          <p:cNvPr id="3" name="Slide Number Placeholder 6">
            <a:extLst>
              <a:ext uri="{FF2B5EF4-FFF2-40B4-BE49-F238E27FC236}">
                <a16:creationId xmlns:a16="http://schemas.microsoft.com/office/drawing/2014/main" id="{7EE186AF-EFC6-FC8A-844B-FFDBA4F6F36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845040" y="6515429"/>
            <a:ext cx="2346960" cy="413808"/>
          </a:xfrm>
        </p:spPr>
        <p:txBody>
          <a:bodyPr/>
          <a:lstStyle/>
          <a:p>
            <a:fld id="{321454C5-E992-0B4A-8BCD-5A61630EA55B}" type="slidenum">
              <a:rPr lang="en-US" smtClean="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pPr/>
              <a:t>12</a:t>
            </a:fld>
            <a:endParaRPr lang="en-US" dirty="0">
              <a:solidFill>
                <a:schemeClr val="bg1">
                  <a:lumMod val="50000"/>
                </a:schemeClr>
              </a:solidFill>
              <a:latin typeface="Helvetica"/>
              <a:cs typeface="Helvetica"/>
            </a:endParaRPr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8FBC233E-5DB7-DBD7-E99D-9DA48C5E8A36}"/>
              </a:ext>
            </a:extLst>
          </p:cNvPr>
          <p:cNvSpPr txBox="1">
            <a:spLocks/>
          </p:cNvSpPr>
          <p:nvPr/>
        </p:nvSpPr>
        <p:spPr>
          <a:xfrm>
            <a:off x="419100" y="248716"/>
            <a:ext cx="11196795" cy="636587"/>
          </a:xfrm>
          <a:prstGeom prst="rect">
            <a:avLst/>
          </a:prstGeom>
        </p:spPr>
        <p:txBody>
          <a:bodyPr vert="horz" lIns="101870" tIns="50935" rIns="101870" bIns="50935" rtlCol="0" anchor="ctr">
            <a:normAutofit fontScale="90000" lnSpcReduction="20000"/>
          </a:bodyPr>
          <a:lstStyle>
            <a:lvl1pPr algn="ctr" defTabSz="509352" rtl="0" eaLnBrk="1" latinLnBrk="0" hangingPunct="1">
              <a:spcBef>
                <a:spcPct val="0"/>
              </a:spcBef>
              <a:buNone/>
              <a:defRPr sz="49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en-US" sz="4400" dirty="0">
                <a:solidFill>
                  <a:srgbClr val="984807"/>
                </a:solidFill>
                <a:latin typeface="Helvetica"/>
                <a:ea typeface="ＭＳ Ｐゴシック" charset="0"/>
                <a:cs typeface="Helvetica"/>
              </a:rPr>
              <a:t>Microsphere arrays</a:t>
            </a:r>
          </a:p>
        </p:txBody>
      </p:sp>
      <p:sp>
        <p:nvSpPr>
          <p:cNvPr id="31" name="Footer Placeholder 7">
            <a:extLst>
              <a:ext uri="{FF2B5EF4-FFF2-40B4-BE49-F238E27FC236}">
                <a16:creationId xmlns:a16="http://schemas.microsoft.com/office/drawing/2014/main" id="{7CE33FDD-CAF1-2C43-35CF-1F3D61A4214A}"/>
              </a:ext>
            </a:extLst>
          </p:cNvPr>
          <p:cNvSpPr txBox="1">
            <a:spLocks/>
          </p:cNvSpPr>
          <p:nvPr/>
        </p:nvSpPr>
        <p:spPr bwMode="auto">
          <a:xfrm>
            <a:off x="0" y="6515164"/>
            <a:ext cx="3184525" cy="414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01882" tIns="50941" rIns="101882" bIns="50941" anchor="ctr"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r>
              <a:rPr lang="en-US" sz="1300" dirty="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t>D. Moore, Yale</a:t>
            </a:r>
          </a:p>
        </p:txBody>
      </p:sp>
      <p:sp>
        <p:nvSpPr>
          <p:cNvPr id="30" name="Footer Placeholder 7">
            <a:extLst>
              <a:ext uri="{FF2B5EF4-FFF2-40B4-BE49-F238E27FC236}">
                <a16:creationId xmlns:a16="http://schemas.microsoft.com/office/drawing/2014/main" id="{64919DDB-33DB-253E-E1B6-1B8650041DF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 bwMode="auto">
          <a:xfrm>
            <a:off x="3837859" y="6515164"/>
            <a:ext cx="4359275" cy="414338"/>
          </a:xfr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r>
              <a:rPr lang="ro-RO" sz="130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t>BeEST collab mtg - May 15, 2025</a:t>
            </a:r>
            <a:endParaRPr lang="en-US" sz="1300" dirty="0">
              <a:solidFill>
                <a:schemeClr val="bg1">
                  <a:lumMod val="50000"/>
                </a:schemeClr>
              </a:solidFill>
              <a:latin typeface="Helvetica"/>
              <a:cs typeface="Helvetica"/>
            </a:endParaRPr>
          </a:p>
        </p:txBody>
      </p:sp>
      <p:cxnSp>
        <p:nvCxnSpPr>
          <p:cNvPr id="9" name="Straight Connector 8">
            <a:extLst>
              <a:ext uri="{FF2B5EF4-FFF2-40B4-BE49-F238E27FC236}">
                <a16:creationId xmlns:a16="http://schemas.microsoft.com/office/drawing/2014/main" id="{FDA5C610-9412-095C-60AF-21FE0C071D5E}"/>
              </a:ext>
            </a:extLst>
          </p:cNvPr>
          <p:cNvCxnSpPr>
            <a:cxnSpLocks/>
          </p:cNvCxnSpPr>
          <p:nvPr/>
        </p:nvCxnSpPr>
        <p:spPr>
          <a:xfrm>
            <a:off x="419100" y="846155"/>
            <a:ext cx="10332720" cy="0"/>
          </a:xfrm>
          <a:prstGeom prst="line">
            <a:avLst/>
          </a:prstGeom>
          <a:ln w="12700">
            <a:solidFill>
              <a:schemeClr val="tx1">
                <a:lumMod val="95000"/>
                <a:lumOff val="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3" name="TextBox 12">
            <a:extLst>
              <a:ext uri="{FF2B5EF4-FFF2-40B4-BE49-F238E27FC236}">
                <a16:creationId xmlns:a16="http://schemas.microsoft.com/office/drawing/2014/main" id="{38100731-8762-62F3-3F1B-36B2D5B147B3}"/>
              </a:ext>
            </a:extLst>
          </p:cNvPr>
          <p:cNvSpPr txBox="1"/>
          <p:nvPr/>
        </p:nvSpPr>
        <p:spPr>
          <a:xfrm>
            <a:off x="459068" y="2865065"/>
            <a:ext cx="3878058" cy="3539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700" b="1" dirty="0">
                <a:latin typeface="Helvetica" pitchFamily="2" charset="0"/>
              </a:rPr>
              <a:t>7x7 array of spheres</a:t>
            </a:r>
            <a:r>
              <a:rPr lang="en-US" sz="1700" b="1" dirty="0">
                <a:latin typeface="Helvetica" pitchFamily="2" charset="0"/>
                <a:sym typeface="Wingdings" pitchFamily="2" charset="2"/>
              </a:rPr>
              <a:t> (~1 mbar):</a:t>
            </a:r>
            <a:endParaRPr lang="en-US" sz="1700" b="1" dirty="0">
              <a:latin typeface="Helvetica" pitchFamily="2" charset="0"/>
            </a:endParaRPr>
          </a:p>
        </p:txBody>
      </p:sp>
      <p:grpSp>
        <p:nvGrpSpPr>
          <p:cNvPr id="21" name="Group 20">
            <a:extLst>
              <a:ext uri="{FF2B5EF4-FFF2-40B4-BE49-F238E27FC236}">
                <a16:creationId xmlns:a16="http://schemas.microsoft.com/office/drawing/2014/main" id="{3D4C81BC-007F-A282-FD2E-394261F775FD}"/>
              </a:ext>
            </a:extLst>
          </p:cNvPr>
          <p:cNvGrpSpPr/>
          <p:nvPr/>
        </p:nvGrpSpPr>
        <p:grpSpPr>
          <a:xfrm>
            <a:off x="892379" y="6260656"/>
            <a:ext cx="2595405" cy="307777"/>
            <a:chOff x="9315160" y="4232758"/>
            <a:chExt cx="2315001" cy="274525"/>
          </a:xfrm>
        </p:grpSpPr>
        <p:cxnSp>
          <p:nvCxnSpPr>
            <p:cNvPr id="16" name="Straight Arrow Connector 15">
              <a:extLst>
                <a:ext uri="{FF2B5EF4-FFF2-40B4-BE49-F238E27FC236}">
                  <a16:creationId xmlns:a16="http://schemas.microsoft.com/office/drawing/2014/main" id="{D8951DC7-52F8-438D-2377-B26D669312F5}"/>
                </a:ext>
              </a:extLst>
            </p:cNvPr>
            <p:cNvCxnSpPr>
              <a:cxnSpLocks/>
            </p:cNvCxnSpPr>
            <p:nvPr/>
          </p:nvCxnSpPr>
          <p:spPr>
            <a:xfrm>
              <a:off x="9315160" y="4272344"/>
              <a:ext cx="2315001" cy="4"/>
            </a:xfrm>
            <a:prstGeom prst="straightConnector1">
              <a:avLst/>
            </a:prstGeom>
            <a:ln>
              <a:headEnd type="triangle"/>
              <a:tailEnd type="triangle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8" name="TextBox 17">
                  <a:extLst>
                    <a:ext uri="{FF2B5EF4-FFF2-40B4-BE49-F238E27FC236}">
                      <a16:creationId xmlns:a16="http://schemas.microsoft.com/office/drawing/2014/main" id="{8DA08BF4-9617-7748-FD2B-6ECF2CD7D792}"/>
                    </a:ext>
                  </a:extLst>
                </p:cNvPr>
                <p:cNvSpPr txBox="1"/>
                <p:nvPr/>
              </p:nvSpPr>
              <p:spPr>
                <a:xfrm>
                  <a:off x="10088982" y="4232758"/>
                  <a:ext cx="1058238" cy="274525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r>
                    <a:rPr lang="en-US" sz="1400" dirty="0">
                      <a:latin typeface="Arial" panose="020B0604020202020204" pitchFamily="34" charset="0"/>
                      <a:cs typeface="Arial" panose="020B0604020202020204" pitchFamily="34" charset="0"/>
                    </a:rPr>
                    <a:t>~500 </a:t>
                  </a:r>
                  <a14:m>
                    <m:oMath xmlns:m="http://schemas.openxmlformats.org/officeDocument/2006/math">
                      <m:r>
                        <a:rPr lang="en-US" sz="140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𝜇</m:t>
                      </m:r>
                    </m:oMath>
                  </a14:m>
                  <a:r>
                    <a:rPr lang="en-US" sz="1400" dirty="0">
                      <a:latin typeface="Arial" panose="020B0604020202020204" pitchFamily="34" charset="0"/>
                      <a:cs typeface="Arial" panose="020B0604020202020204" pitchFamily="34" charset="0"/>
                    </a:rPr>
                    <a:t>m</a:t>
                  </a:r>
                </a:p>
              </p:txBody>
            </p:sp>
          </mc:Choice>
          <mc:Fallback xmlns="">
            <p:sp>
              <p:nvSpPr>
                <p:cNvPr id="18" name="TextBox 17">
                  <a:extLst>
                    <a:ext uri="{FF2B5EF4-FFF2-40B4-BE49-F238E27FC236}">
                      <a16:creationId xmlns:a16="http://schemas.microsoft.com/office/drawing/2014/main" id="{8DA08BF4-9617-7748-FD2B-6ECF2CD7D792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0088982" y="4232758"/>
                  <a:ext cx="1058238" cy="274525"/>
                </a:xfrm>
                <a:prstGeom prst="rect">
                  <a:avLst/>
                </a:prstGeom>
                <a:blipFill>
                  <a:blip r:embed="rId8"/>
                  <a:stretch>
                    <a:fillRect l="-2128" b="-24000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pic>
        <p:nvPicPr>
          <p:cNvPr id="27" name="Graphic 26">
            <a:extLst>
              <a:ext uri="{FF2B5EF4-FFF2-40B4-BE49-F238E27FC236}">
                <a16:creationId xmlns:a16="http://schemas.microsoft.com/office/drawing/2014/main" id="{1C9E7B7A-5A89-48E7-8632-BCACF1A13ED0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96DAC541-7B7A-43D3-8B79-37D633B846F1}">
                <asvg:svgBlip xmlns:asvg="http://schemas.microsoft.com/office/drawing/2016/SVG/main" r:embed="rId10"/>
              </a:ext>
            </a:extLst>
          </a:blip>
          <a:stretch>
            <a:fillRect/>
          </a:stretch>
        </p:blipFill>
        <p:spPr>
          <a:xfrm>
            <a:off x="4082536" y="1704028"/>
            <a:ext cx="8107225" cy="5018305"/>
          </a:xfrm>
          <a:prstGeom prst="rect">
            <a:avLst/>
          </a:prstGeom>
        </p:spPr>
      </p:pic>
      <p:sp>
        <p:nvSpPr>
          <p:cNvPr id="33" name="TextBox 32">
            <a:extLst>
              <a:ext uri="{FF2B5EF4-FFF2-40B4-BE49-F238E27FC236}">
                <a16:creationId xmlns:a16="http://schemas.microsoft.com/office/drawing/2014/main" id="{A0048C2F-BE22-D83B-645C-7DB5084CCE4C}"/>
              </a:ext>
            </a:extLst>
          </p:cNvPr>
          <p:cNvSpPr txBox="1"/>
          <p:nvPr/>
        </p:nvSpPr>
        <p:spPr>
          <a:xfrm>
            <a:off x="5001431" y="2957921"/>
            <a:ext cx="3878058" cy="3539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700" b="1" dirty="0">
                <a:latin typeface="Helvetica" pitchFamily="2" charset="0"/>
              </a:rPr>
              <a:t>Simplified schematic:</a:t>
            </a:r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2B00F2A3-8F63-4899-B661-F52D115B48D2}"/>
              </a:ext>
            </a:extLst>
          </p:cNvPr>
          <p:cNvSpPr>
            <a:spLocks noChangeAspect="1"/>
          </p:cNvSpPr>
          <p:nvPr/>
        </p:nvSpPr>
        <p:spPr>
          <a:xfrm>
            <a:off x="5206181" y="117985"/>
            <a:ext cx="6955854" cy="6531539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7" name="Yshape_fast.mp4">
            <a:hlinkClick r:id="" action="ppaction://media"/>
            <a:extLst>
              <a:ext uri="{FF2B5EF4-FFF2-40B4-BE49-F238E27FC236}">
                <a16:creationId xmlns:a16="http://schemas.microsoft.com/office/drawing/2014/main" id="{4BE48029-AC63-8A38-6AB0-F841971546F4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11"/>
          <a:srcRect r="18160"/>
          <a:stretch/>
        </p:blipFill>
        <p:spPr>
          <a:xfrm>
            <a:off x="5630994" y="594270"/>
            <a:ext cx="6235580" cy="5723836"/>
          </a:xfrm>
          <a:prstGeom prst="rect">
            <a:avLst/>
          </a:prstGeom>
        </p:spPr>
      </p:pic>
      <p:grpSp>
        <p:nvGrpSpPr>
          <p:cNvPr id="17" name="Group 16">
            <a:extLst>
              <a:ext uri="{FF2B5EF4-FFF2-40B4-BE49-F238E27FC236}">
                <a16:creationId xmlns:a16="http://schemas.microsoft.com/office/drawing/2014/main" id="{59F07270-5FEC-85D9-860C-8541AB7F29D8}"/>
              </a:ext>
            </a:extLst>
          </p:cNvPr>
          <p:cNvGrpSpPr/>
          <p:nvPr/>
        </p:nvGrpSpPr>
        <p:grpSpPr>
          <a:xfrm>
            <a:off x="5614240" y="5809654"/>
            <a:ext cx="1067431" cy="396359"/>
            <a:chOff x="5614240" y="5809654"/>
            <a:chExt cx="1067431" cy="396359"/>
          </a:xfrm>
        </p:grpSpPr>
        <p:cxnSp>
          <p:nvCxnSpPr>
            <p:cNvPr id="8" name="Straight Arrow Connector 7">
              <a:extLst>
                <a:ext uri="{FF2B5EF4-FFF2-40B4-BE49-F238E27FC236}">
                  <a16:creationId xmlns:a16="http://schemas.microsoft.com/office/drawing/2014/main" id="{D1E0E387-BE23-E9E2-64F6-E6C81D0B0931}"/>
                </a:ext>
              </a:extLst>
            </p:cNvPr>
            <p:cNvCxnSpPr>
              <a:cxnSpLocks/>
            </p:cNvCxnSpPr>
            <p:nvPr/>
          </p:nvCxnSpPr>
          <p:spPr>
            <a:xfrm>
              <a:off x="5769862" y="6162199"/>
              <a:ext cx="592112" cy="0"/>
            </a:xfrm>
            <a:prstGeom prst="straightConnector1">
              <a:avLst/>
            </a:prstGeom>
            <a:ln w="38100">
              <a:headEnd type="none" w="med" len="med"/>
              <a:tailEnd type="none" w="med" len="med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0" name="TextBox 9">
                  <a:extLst>
                    <a:ext uri="{FF2B5EF4-FFF2-40B4-BE49-F238E27FC236}">
                      <a16:creationId xmlns:a16="http://schemas.microsoft.com/office/drawing/2014/main" id="{85709DB6-8CF6-9D3D-D504-A98E2B2D5F80}"/>
                    </a:ext>
                  </a:extLst>
                </p:cNvPr>
                <p:cNvSpPr txBox="1"/>
                <p:nvPr/>
              </p:nvSpPr>
              <p:spPr>
                <a:xfrm>
                  <a:off x="5614240" y="5809654"/>
                  <a:ext cx="1067431" cy="396359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r>
                    <a:rPr lang="en-US" dirty="0"/>
                    <a:t>100 </a:t>
                  </a:r>
                  <a14:m>
                    <m:oMath xmlns:m="http://schemas.openxmlformats.org/officeDocument/2006/math"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𝜇</m:t>
                      </m:r>
                    </m:oMath>
                  </a14:m>
                  <a:r>
                    <a:rPr lang="en-US" dirty="0"/>
                    <a:t>m</a:t>
                  </a:r>
                </a:p>
              </p:txBody>
            </p:sp>
          </mc:Choice>
          <mc:Fallback xmlns="">
            <p:sp>
              <p:nvSpPr>
                <p:cNvPr id="10" name="TextBox 9">
                  <a:extLst>
                    <a:ext uri="{FF2B5EF4-FFF2-40B4-BE49-F238E27FC236}">
                      <a16:creationId xmlns:a16="http://schemas.microsoft.com/office/drawing/2014/main" id="{85709DB6-8CF6-9D3D-D504-A98E2B2D5F80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5614240" y="5809654"/>
                  <a:ext cx="1067431" cy="396359"/>
                </a:xfrm>
                <a:prstGeom prst="rect">
                  <a:avLst/>
                </a:prstGeom>
                <a:blipFill>
                  <a:blip r:embed="rId12"/>
                  <a:stretch>
                    <a:fillRect l="-4706" t="-6250" b="-18750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D946D012-CC21-F560-AA73-EFFB5F798C0E}"/>
                  </a:ext>
                </a:extLst>
              </p:cNvPr>
              <p:cNvSpPr txBox="1"/>
              <p:nvPr/>
            </p:nvSpPr>
            <p:spPr>
              <a:xfrm>
                <a:off x="5405395" y="234129"/>
                <a:ext cx="6770148" cy="39635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dirty="0">
                    <a:latin typeface="Helvetica" pitchFamily="2" charset="0"/>
                  </a:rPr>
                  <a:t>Rearrangement example (10 </a:t>
                </a:r>
                <a14:m>
                  <m:oMath xmlns:m="http://schemas.openxmlformats.org/officeDocument/2006/math">
                    <m:r>
                      <a:rPr lang="en-US" b="1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𝝁</m:t>
                    </m:r>
                  </m:oMath>
                </a14:m>
                <a:r>
                  <a:rPr lang="en-US" b="1" dirty="0">
                    <a:latin typeface="Helvetica" pitchFamily="2" charset="0"/>
                  </a:rPr>
                  <a:t>m spheres @ ~1 mbar):</a:t>
                </a:r>
              </a:p>
            </p:txBody>
          </p:sp>
        </mc:Choice>
        <mc:Fallback xmlns="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D946D012-CC21-F560-AA73-EFFB5F798C0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405395" y="234129"/>
                <a:ext cx="6770148" cy="396359"/>
              </a:xfrm>
              <a:prstGeom prst="rect">
                <a:avLst/>
              </a:prstGeom>
              <a:blipFill>
                <a:blip r:embed="rId13"/>
                <a:stretch>
                  <a:fillRect t="-6250" b="-1875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2" name="TextBox 11">
            <a:extLst>
              <a:ext uri="{FF2B5EF4-FFF2-40B4-BE49-F238E27FC236}">
                <a16:creationId xmlns:a16="http://schemas.microsoft.com/office/drawing/2014/main" id="{A2C817BE-6188-0E54-3D16-FD9BC40BF34C}"/>
              </a:ext>
            </a:extLst>
          </p:cNvPr>
          <p:cNvSpPr txBox="1"/>
          <p:nvPr/>
        </p:nvSpPr>
        <p:spPr>
          <a:xfrm>
            <a:off x="10318512" y="6267435"/>
            <a:ext cx="1773661" cy="3303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i="1" dirty="0"/>
              <a:t>Played at 8x speed</a:t>
            </a:r>
          </a:p>
        </p:txBody>
      </p:sp>
      <p:pic>
        <p:nvPicPr>
          <p:cNvPr id="14" name="Picture 13" descr="A blue letter y with white outline&#10;&#10;Description automatically generated">
            <a:extLst>
              <a:ext uri="{FF2B5EF4-FFF2-40B4-BE49-F238E27FC236}">
                <a16:creationId xmlns:a16="http://schemas.microsoft.com/office/drawing/2014/main" id="{2AA53492-F3A9-2AA4-AF8F-6A5ABD2D6B3B}"/>
              </a:ext>
            </a:extLst>
          </p:cNvPr>
          <p:cNvPicPr>
            <a:picLocks noChangeAspect="1"/>
          </p:cNvPicPr>
          <p:nvPr/>
        </p:nvPicPr>
        <p:blipFill>
          <a:blip r:embed="rId14"/>
          <a:stretch>
            <a:fillRect/>
          </a:stretch>
        </p:blipFill>
        <p:spPr>
          <a:xfrm>
            <a:off x="10049968" y="5019222"/>
            <a:ext cx="2090507" cy="1177851"/>
          </a:xfrm>
          <a:prstGeom prst="rect">
            <a:avLst/>
          </a:prstGeom>
        </p:spPr>
      </p:pic>
      <p:sp>
        <p:nvSpPr>
          <p:cNvPr id="34" name="TextBox 33">
            <a:extLst>
              <a:ext uri="{FF2B5EF4-FFF2-40B4-BE49-F238E27FC236}">
                <a16:creationId xmlns:a16="http://schemas.microsoft.com/office/drawing/2014/main" id="{366062CE-918C-D81F-6CE8-03CE6AD2AB06}"/>
              </a:ext>
            </a:extLst>
          </p:cNvPr>
          <p:cNvSpPr txBox="1"/>
          <p:nvPr/>
        </p:nvSpPr>
        <p:spPr>
          <a:xfrm>
            <a:off x="1486443" y="6583833"/>
            <a:ext cx="2969676" cy="29238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US" sz="1300" i="1" dirty="0">
                <a:latin typeface="Arial" panose="020B0604020202020204" pitchFamily="34" charset="0"/>
                <a:cs typeface="Arial" panose="020B0604020202020204" pitchFamily="34" charset="0"/>
              </a:rPr>
              <a:t>Siegel et al. PRA 111, 033514 (2025)</a:t>
            </a:r>
          </a:p>
        </p:txBody>
      </p:sp>
    </p:spTree>
    <p:extLst>
      <p:ext uri="{BB962C8B-B14F-4D97-AF65-F5344CB8AC3E}">
        <p14:creationId xmlns:p14="http://schemas.microsoft.com/office/powerpoint/2010/main" val="364347034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6" dur="9600" fill="hold"/>
                                        <p:tgtEl>
                                          <p:spTgt spid="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25" display="0">
                  <p:stCondLst>
                    <p:cond delay="indefinite"/>
                  </p:stCondLst>
                </p:cTn>
                <p:tgtEl>
                  <p:spTgt spid="7"/>
                </p:tgtEl>
              </p:cMediaNode>
            </p:video>
          </p:childTnLst>
        </p:cTn>
      </p:par>
    </p:tnLst>
    <p:bldLst>
      <p:bldP spid="15" grpId="0" animBg="1"/>
      <p:bldP spid="11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971482F-2F3B-BDF6-0EFF-579B5263FD2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D54B484E-6883-5111-C857-14283C8B1F9B}"/>
              </a:ext>
            </a:extLst>
          </p:cNvPr>
          <p:cNvCxnSpPr>
            <a:cxnSpLocks/>
          </p:cNvCxnSpPr>
          <p:nvPr/>
        </p:nvCxnSpPr>
        <p:spPr>
          <a:xfrm>
            <a:off x="419100" y="846155"/>
            <a:ext cx="11196795" cy="0"/>
          </a:xfrm>
          <a:prstGeom prst="line">
            <a:avLst/>
          </a:prstGeom>
          <a:ln w="12700">
            <a:solidFill>
              <a:schemeClr val="tx1">
                <a:lumMod val="95000"/>
                <a:lumOff val="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" name="Slide Number Placeholder 6">
            <a:extLst>
              <a:ext uri="{FF2B5EF4-FFF2-40B4-BE49-F238E27FC236}">
                <a16:creationId xmlns:a16="http://schemas.microsoft.com/office/drawing/2014/main" id="{3AC0BAED-5DD0-C2B4-82DB-8A8C675FD66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845040" y="6515429"/>
            <a:ext cx="2346960" cy="413808"/>
          </a:xfrm>
        </p:spPr>
        <p:txBody>
          <a:bodyPr/>
          <a:lstStyle/>
          <a:p>
            <a:fld id="{321454C5-E992-0B4A-8BCD-5A61630EA55B}" type="slidenum">
              <a:rPr lang="en-US" smtClean="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pPr/>
              <a:t>13</a:t>
            </a:fld>
            <a:endParaRPr lang="en-US" dirty="0">
              <a:solidFill>
                <a:schemeClr val="bg1">
                  <a:lumMod val="50000"/>
                </a:schemeClr>
              </a:solidFill>
              <a:latin typeface="Helvetica"/>
              <a:cs typeface="Helvetica"/>
            </a:endParaRPr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BFD44A2E-CF2B-3D63-E5B6-740F9C805FF8}"/>
              </a:ext>
            </a:extLst>
          </p:cNvPr>
          <p:cNvSpPr txBox="1">
            <a:spLocks/>
          </p:cNvSpPr>
          <p:nvPr/>
        </p:nvSpPr>
        <p:spPr>
          <a:xfrm>
            <a:off x="419100" y="248716"/>
            <a:ext cx="11196795" cy="636587"/>
          </a:xfrm>
          <a:prstGeom prst="rect">
            <a:avLst/>
          </a:prstGeom>
        </p:spPr>
        <p:txBody>
          <a:bodyPr vert="horz" lIns="101870" tIns="50935" rIns="101870" bIns="50935" rtlCol="0" anchor="ctr">
            <a:normAutofit fontScale="90000" lnSpcReduction="20000"/>
          </a:bodyPr>
          <a:lstStyle>
            <a:lvl1pPr algn="ctr" defTabSz="509352" rtl="0" eaLnBrk="1" latinLnBrk="0" hangingPunct="1">
              <a:spcBef>
                <a:spcPct val="0"/>
              </a:spcBef>
              <a:buNone/>
              <a:defRPr sz="49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en-US" sz="4400" dirty="0">
                <a:latin typeface="Helvetica"/>
                <a:ea typeface="ＭＳ Ｐゴシック" charset="0"/>
                <a:cs typeface="Helvetica"/>
              </a:rPr>
              <a:t>Summary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2E856467-39DE-A2D0-0B6F-A25B8DF7D285}"/>
              </a:ext>
            </a:extLst>
          </p:cNvPr>
          <p:cNvSpPr txBox="1"/>
          <p:nvPr/>
        </p:nvSpPr>
        <p:spPr>
          <a:xfrm>
            <a:off x="334859" y="1089652"/>
            <a:ext cx="11281036" cy="240065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18346" indent="-318346">
              <a:spcBef>
                <a:spcPts val="1200"/>
              </a:spcBef>
              <a:buFont typeface="Arial"/>
              <a:buChar char="•"/>
            </a:pPr>
            <a:r>
              <a:rPr lang="en-US" sz="2000" dirty="0">
                <a:latin typeface="Helvetica" pitchFamily="2" charset="0"/>
                <a:cs typeface="Times New Roman" panose="02020603050405020304" pitchFamily="18" charset="0"/>
              </a:rPr>
              <a:t>Optomechanical sensors can directly measure the missing momentum in weak decays</a:t>
            </a:r>
          </a:p>
          <a:p>
            <a:pPr marL="318346" indent="-318346">
              <a:spcBef>
                <a:spcPts val="1200"/>
              </a:spcBef>
              <a:buFont typeface="Arial"/>
              <a:buChar char="•"/>
            </a:pPr>
            <a:r>
              <a:rPr lang="en-US" sz="2000" dirty="0">
                <a:latin typeface="Helvetica" pitchFamily="2" charset="0"/>
                <a:cs typeface="Times New Roman" panose="02020603050405020304" pitchFamily="18" charset="0"/>
              </a:rPr>
              <a:t>While similar in concept to energy resolving measurements in the BeEST, there are some complementary features of the </a:t>
            </a:r>
            <a:r>
              <a:rPr lang="en-US" sz="2000" dirty="0" err="1">
                <a:latin typeface="Helvetica" pitchFamily="2" charset="0"/>
                <a:cs typeface="Times New Roman" panose="02020603050405020304" pitchFamily="18" charset="0"/>
              </a:rPr>
              <a:t>optomechanics</a:t>
            </a:r>
            <a:r>
              <a:rPr lang="en-US" sz="2000" dirty="0">
                <a:latin typeface="Helvetica" pitchFamily="2" charset="0"/>
                <a:cs typeface="Times New Roman" panose="02020603050405020304" pitchFamily="18" charset="0"/>
              </a:rPr>
              <a:t> approach</a:t>
            </a:r>
          </a:p>
          <a:p>
            <a:pPr marL="318346" indent="-318346">
              <a:spcBef>
                <a:spcPts val="1200"/>
              </a:spcBef>
              <a:buFont typeface="Arial"/>
              <a:buChar char="•"/>
            </a:pPr>
            <a:r>
              <a:rPr lang="en-US" sz="2000" dirty="0">
                <a:latin typeface="Helvetica" pitchFamily="2" charset="0"/>
                <a:cs typeface="Times New Roman" panose="02020603050405020304" pitchFamily="18" charset="0"/>
              </a:rPr>
              <a:t>Technology is still under development, but hope to do our first searches e.g. with </a:t>
            </a:r>
            <a:r>
              <a:rPr lang="en-US" sz="2000" baseline="30000" dirty="0">
                <a:latin typeface="Helvetica" pitchFamily="2" charset="0"/>
                <a:cs typeface="Times New Roman" panose="02020603050405020304" pitchFamily="18" charset="0"/>
              </a:rPr>
              <a:t>90</a:t>
            </a:r>
            <a:r>
              <a:rPr lang="en-US" sz="2000" dirty="0">
                <a:latin typeface="Helvetica" pitchFamily="2" charset="0"/>
                <a:cs typeface="Times New Roman" panose="02020603050405020304" pitchFamily="18" charset="0"/>
              </a:rPr>
              <a:t>Y in the coming year or two</a:t>
            </a:r>
          </a:p>
          <a:p>
            <a:pPr marL="318346" indent="-318346">
              <a:spcBef>
                <a:spcPts val="1200"/>
              </a:spcBef>
              <a:buFont typeface="Arial"/>
              <a:buChar char="•"/>
            </a:pPr>
            <a:r>
              <a:rPr lang="en-US" sz="2000" dirty="0">
                <a:latin typeface="Helvetica" pitchFamily="2" charset="0"/>
                <a:cs typeface="Times New Roman" panose="02020603050405020304" pitchFamily="18" charset="0"/>
              </a:rPr>
              <a:t>May provide a path to isotopes and branching ratios that BeEST is not sensitive to</a:t>
            </a:r>
          </a:p>
        </p:txBody>
      </p:sp>
      <p:sp>
        <p:nvSpPr>
          <p:cNvPr id="31" name="Footer Placeholder 7">
            <a:extLst>
              <a:ext uri="{FF2B5EF4-FFF2-40B4-BE49-F238E27FC236}">
                <a16:creationId xmlns:a16="http://schemas.microsoft.com/office/drawing/2014/main" id="{FAD7153D-9DFE-9341-B840-DC1076F6DBB5}"/>
              </a:ext>
            </a:extLst>
          </p:cNvPr>
          <p:cNvSpPr txBox="1">
            <a:spLocks/>
          </p:cNvSpPr>
          <p:nvPr/>
        </p:nvSpPr>
        <p:spPr bwMode="auto">
          <a:xfrm>
            <a:off x="0" y="6515164"/>
            <a:ext cx="3184525" cy="414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01882" tIns="50941" rIns="101882" bIns="50941" anchor="ctr"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r>
              <a:rPr lang="en-US" sz="1300" dirty="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t>D. Moore, Yale</a:t>
            </a:r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49D1F175-447F-1D90-0EBE-D65EF9AAB54C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4031" b="14111"/>
          <a:stretch/>
        </p:blipFill>
        <p:spPr>
          <a:xfrm>
            <a:off x="0" y="3986556"/>
            <a:ext cx="12192000" cy="2598985"/>
          </a:xfrm>
          <a:prstGeom prst="rect">
            <a:avLst/>
          </a:prstGeom>
        </p:spPr>
      </p:pic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FF7C440-4C51-8BFB-BFFB-AE43A698235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BeEST collab mtg - May 15, 2025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31519408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lide Number Placeholder 6">
            <a:extLst>
              <a:ext uri="{FF2B5EF4-FFF2-40B4-BE49-F238E27FC236}">
                <a16:creationId xmlns:a16="http://schemas.microsoft.com/office/drawing/2014/main" id="{87B8293C-95D5-F341-A25D-2F3FFCDDC36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845040" y="6515429"/>
            <a:ext cx="2346960" cy="413808"/>
          </a:xfrm>
        </p:spPr>
        <p:txBody>
          <a:bodyPr/>
          <a:lstStyle/>
          <a:p>
            <a:fld id="{321454C5-E992-0B4A-8BCD-5A61630EA55B}" type="slidenum">
              <a:rPr lang="en-US" smtClean="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pPr/>
              <a:t>14</a:t>
            </a:fld>
            <a:endParaRPr lang="en-US" dirty="0">
              <a:solidFill>
                <a:schemeClr val="bg1">
                  <a:lumMod val="50000"/>
                </a:schemeClr>
              </a:solidFill>
              <a:latin typeface="Helvetica"/>
              <a:cs typeface="Helvetica"/>
            </a:endParaRPr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239D3153-5246-3B4A-BE65-88C8A1F3399A}"/>
              </a:ext>
            </a:extLst>
          </p:cNvPr>
          <p:cNvSpPr txBox="1">
            <a:spLocks/>
          </p:cNvSpPr>
          <p:nvPr/>
        </p:nvSpPr>
        <p:spPr>
          <a:xfrm>
            <a:off x="419100" y="248716"/>
            <a:ext cx="11196795" cy="636587"/>
          </a:xfrm>
          <a:prstGeom prst="rect">
            <a:avLst/>
          </a:prstGeom>
        </p:spPr>
        <p:txBody>
          <a:bodyPr vert="horz" lIns="101870" tIns="50935" rIns="101870" bIns="50935" rtlCol="0" anchor="ctr">
            <a:normAutofit fontScale="90000" lnSpcReduction="20000"/>
          </a:bodyPr>
          <a:lstStyle>
            <a:lvl1pPr algn="ctr" defTabSz="509352" rtl="0" eaLnBrk="1" latinLnBrk="0" hangingPunct="1">
              <a:spcBef>
                <a:spcPct val="0"/>
              </a:spcBef>
              <a:buNone/>
              <a:defRPr sz="49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defRPr/>
            </a:pPr>
            <a:r>
              <a:rPr lang="en-US" sz="4400" dirty="0">
                <a:solidFill>
                  <a:srgbClr val="984807"/>
                </a:solidFill>
                <a:latin typeface="Helvetica"/>
                <a:ea typeface="ＭＳ Ｐゴシック" charset="0"/>
                <a:cs typeface="Helvetica"/>
              </a:rPr>
              <a:t>Light 𝜈 </a:t>
            </a:r>
          </a:p>
        </p:txBody>
      </p:sp>
      <p:sp>
        <p:nvSpPr>
          <p:cNvPr id="30" name="Footer Placeholder 7">
            <a:extLst>
              <a:ext uri="{FF2B5EF4-FFF2-40B4-BE49-F238E27FC236}">
                <a16:creationId xmlns:a16="http://schemas.microsoft.com/office/drawing/2014/main" id="{89E71EF2-AD17-4F4A-8C39-48ACB40E201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 bwMode="auto">
          <a:xfrm>
            <a:off x="3837859" y="6515164"/>
            <a:ext cx="4359275" cy="414338"/>
          </a:xfr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r>
              <a:rPr lang="ro-RO" sz="130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t>BeEST collab mtg - May 15, 2025</a:t>
            </a:r>
            <a:endParaRPr lang="en-US" sz="1300" dirty="0">
              <a:solidFill>
                <a:schemeClr val="bg1">
                  <a:lumMod val="50000"/>
                </a:schemeClr>
              </a:solidFill>
              <a:latin typeface="Helvetica"/>
              <a:cs typeface="Helvetica"/>
            </a:endParaRPr>
          </a:p>
        </p:txBody>
      </p:sp>
      <p:sp>
        <p:nvSpPr>
          <p:cNvPr id="31" name="Footer Placeholder 7">
            <a:extLst>
              <a:ext uri="{FF2B5EF4-FFF2-40B4-BE49-F238E27FC236}">
                <a16:creationId xmlns:a16="http://schemas.microsoft.com/office/drawing/2014/main" id="{7709E6F1-0E46-C64E-97AE-133A134300FD}"/>
              </a:ext>
            </a:extLst>
          </p:cNvPr>
          <p:cNvSpPr txBox="1">
            <a:spLocks/>
          </p:cNvSpPr>
          <p:nvPr/>
        </p:nvSpPr>
        <p:spPr bwMode="auto">
          <a:xfrm>
            <a:off x="0" y="6515164"/>
            <a:ext cx="3184525" cy="414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01882" tIns="50941" rIns="101882" bIns="50941" anchor="ctr"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5080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r>
              <a:rPr lang="en-US" sz="1300" dirty="0">
                <a:solidFill>
                  <a:schemeClr val="bg1">
                    <a:lumMod val="50000"/>
                  </a:schemeClr>
                </a:solidFill>
                <a:latin typeface="Helvetica"/>
                <a:cs typeface="Helvetica"/>
              </a:rPr>
              <a:t>D. Moore, Yale</a:t>
            </a:r>
          </a:p>
        </p:txBody>
      </p:sp>
      <p:sp>
        <p:nvSpPr>
          <p:cNvPr id="32" name="TextBox 31">
            <a:extLst>
              <a:ext uri="{FF2B5EF4-FFF2-40B4-BE49-F238E27FC236}">
                <a16:creationId xmlns:a16="http://schemas.microsoft.com/office/drawing/2014/main" id="{75D2A2A8-2EBA-1441-82B0-7360C27BF425}"/>
              </a:ext>
            </a:extLst>
          </p:cNvPr>
          <p:cNvSpPr txBox="1"/>
          <p:nvPr/>
        </p:nvSpPr>
        <p:spPr>
          <a:xfrm>
            <a:off x="419098" y="1680813"/>
            <a:ext cx="8137113" cy="1641748"/>
          </a:xfrm>
          <a:prstGeom prst="rect">
            <a:avLst/>
          </a:prstGeom>
          <a:noFill/>
        </p:spPr>
        <p:txBody>
          <a:bodyPr wrap="square" lIns="101870" tIns="50935" rIns="101870" bIns="50935" rtlCol="0">
            <a:spAutoFit/>
          </a:bodyPr>
          <a:lstStyle/>
          <a:p>
            <a:pPr marL="318346" indent="-318346">
              <a:spcBef>
                <a:spcPts val="1200"/>
              </a:spcBef>
              <a:buFont typeface="Arial"/>
              <a:buChar char="•"/>
            </a:pPr>
            <a:r>
              <a:rPr lang="en-US" sz="2000" dirty="0">
                <a:latin typeface="Helvetica"/>
                <a:cs typeface="Helvetica"/>
              </a:rPr>
              <a:t>A fixed solid source localizing nuclei at atomic distances cannot produce 𝜈 with sufficiently well defined momenta:</a:t>
            </a:r>
          </a:p>
          <a:p>
            <a:pPr marL="318346" indent="-318346">
              <a:spcBef>
                <a:spcPts val="1200"/>
              </a:spcBef>
              <a:buFont typeface="Arial"/>
              <a:buChar char="•"/>
            </a:pPr>
            <a:endParaRPr lang="en-US" sz="2000" dirty="0">
              <a:latin typeface="Helvetica"/>
              <a:cs typeface="Helvetica"/>
            </a:endParaRPr>
          </a:p>
          <a:p>
            <a:pPr marL="318346" indent="-318346">
              <a:spcBef>
                <a:spcPts val="1200"/>
              </a:spcBef>
              <a:buFont typeface="Arial"/>
              <a:buChar char="•"/>
            </a:pPr>
            <a:endParaRPr lang="en-US" sz="2000" dirty="0">
              <a:latin typeface="Helvetica"/>
              <a:cs typeface="Helvetica"/>
            </a:endParaRPr>
          </a:p>
        </p:txBody>
      </p:sp>
      <p:cxnSp>
        <p:nvCxnSpPr>
          <p:cNvPr id="11" name="Straight Connector 10">
            <a:extLst>
              <a:ext uri="{FF2B5EF4-FFF2-40B4-BE49-F238E27FC236}">
                <a16:creationId xmlns:a16="http://schemas.microsoft.com/office/drawing/2014/main" id="{EDEFED91-E7CA-6265-87BB-D31456C6D4AB}"/>
              </a:ext>
            </a:extLst>
          </p:cNvPr>
          <p:cNvCxnSpPr>
            <a:cxnSpLocks/>
          </p:cNvCxnSpPr>
          <p:nvPr/>
        </p:nvCxnSpPr>
        <p:spPr>
          <a:xfrm>
            <a:off x="419100" y="846155"/>
            <a:ext cx="7390086" cy="0"/>
          </a:xfrm>
          <a:prstGeom prst="line">
            <a:avLst/>
          </a:prstGeom>
          <a:ln w="12700">
            <a:solidFill>
              <a:schemeClr val="tx1">
                <a:lumMod val="95000"/>
                <a:lumOff val="5000"/>
              </a:schemeClr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grpSp>
        <p:nvGrpSpPr>
          <p:cNvPr id="29" name="Group 28">
            <a:extLst>
              <a:ext uri="{FF2B5EF4-FFF2-40B4-BE49-F238E27FC236}">
                <a16:creationId xmlns:a16="http://schemas.microsoft.com/office/drawing/2014/main" id="{C9EF3127-3FBC-867D-58A3-4FB09CECCA8D}"/>
              </a:ext>
            </a:extLst>
          </p:cNvPr>
          <p:cNvGrpSpPr>
            <a:grpSpLocks noChangeAspect="1"/>
          </p:cNvGrpSpPr>
          <p:nvPr/>
        </p:nvGrpSpPr>
        <p:grpSpPr>
          <a:xfrm>
            <a:off x="1678679" y="2481788"/>
            <a:ext cx="5433651" cy="584181"/>
            <a:chOff x="-258071" y="4009135"/>
            <a:chExt cx="8859507" cy="952500"/>
          </a:xfrm>
        </p:grpSpPr>
        <p:pic>
          <p:nvPicPr>
            <p:cNvPr id="27" name="Picture 26">
              <a:extLst>
                <a:ext uri="{FF2B5EF4-FFF2-40B4-BE49-F238E27FC236}">
                  <a16:creationId xmlns:a16="http://schemas.microsoft.com/office/drawing/2014/main" id="{CA4E0B5C-82DA-9D9A-D9CE-1E470EDDC608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-258071" y="4009135"/>
              <a:ext cx="2146300" cy="952500"/>
            </a:xfrm>
            <a:prstGeom prst="rect">
              <a:avLst/>
            </a:prstGeom>
          </p:spPr>
        </p:pic>
        <p:pic>
          <p:nvPicPr>
            <p:cNvPr id="28" name="Picture 27">
              <a:extLst>
                <a:ext uri="{FF2B5EF4-FFF2-40B4-BE49-F238E27FC236}">
                  <a16:creationId xmlns:a16="http://schemas.microsoft.com/office/drawing/2014/main" id="{4E2483B1-BEF4-95F0-540F-27FFBE557553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2543536" y="4204394"/>
              <a:ext cx="6057900" cy="520700"/>
            </a:xfrm>
            <a:prstGeom prst="rect">
              <a:avLst/>
            </a:prstGeom>
          </p:spPr>
        </p:pic>
      </p:grpSp>
      <p:sp>
        <p:nvSpPr>
          <p:cNvPr id="33" name="TextBox 32">
            <a:extLst>
              <a:ext uri="{FF2B5EF4-FFF2-40B4-BE49-F238E27FC236}">
                <a16:creationId xmlns:a16="http://schemas.microsoft.com/office/drawing/2014/main" id="{788881CB-01F2-F096-8470-04CF13640826}"/>
              </a:ext>
            </a:extLst>
          </p:cNvPr>
          <p:cNvSpPr txBox="1"/>
          <p:nvPr/>
        </p:nvSpPr>
        <p:spPr>
          <a:xfrm>
            <a:off x="566262" y="3274776"/>
            <a:ext cx="4077515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i="1" dirty="0"/>
              <a:t>Relevance of Heisenberg Uncertainty also recently pointed out for PTOLEMY (</a:t>
            </a:r>
            <a:r>
              <a:rPr lang="en-US" sz="1600" b="1" dirty="0"/>
              <a:t>C𝜈B</a:t>
            </a:r>
            <a:r>
              <a:rPr lang="en-US" sz="1600" b="1" i="1" dirty="0"/>
              <a:t>):</a:t>
            </a:r>
          </a:p>
        </p:txBody>
      </p:sp>
      <p:grpSp>
        <p:nvGrpSpPr>
          <p:cNvPr id="47" name="Group 46">
            <a:extLst>
              <a:ext uri="{FF2B5EF4-FFF2-40B4-BE49-F238E27FC236}">
                <a16:creationId xmlns:a16="http://schemas.microsoft.com/office/drawing/2014/main" id="{4314C1A0-887D-284F-7139-74A223D4E8B8}"/>
              </a:ext>
            </a:extLst>
          </p:cNvPr>
          <p:cNvGrpSpPr/>
          <p:nvPr/>
        </p:nvGrpSpPr>
        <p:grpSpPr>
          <a:xfrm>
            <a:off x="5314310" y="3163835"/>
            <a:ext cx="6958074" cy="3586125"/>
            <a:chOff x="5233926" y="3163835"/>
            <a:chExt cx="6958074" cy="3586125"/>
          </a:xfrm>
        </p:grpSpPr>
        <p:pic>
          <p:nvPicPr>
            <p:cNvPr id="8" name="Picture 7">
              <a:extLst>
                <a:ext uri="{FF2B5EF4-FFF2-40B4-BE49-F238E27FC236}">
                  <a16:creationId xmlns:a16="http://schemas.microsoft.com/office/drawing/2014/main" id="{A26E2B5C-C782-5119-1C01-DE832850223A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tretch>
              <a:fillRect/>
            </a:stretch>
          </p:blipFill>
          <p:spPr>
            <a:xfrm>
              <a:off x="5233926" y="3270923"/>
              <a:ext cx="6958074" cy="3479037"/>
            </a:xfrm>
            <a:prstGeom prst="rect">
              <a:avLst/>
            </a:prstGeom>
          </p:spPr>
        </p:pic>
        <p:sp>
          <p:nvSpPr>
            <p:cNvPr id="34" name="TextBox 33">
              <a:extLst>
                <a:ext uri="{FF2B5EF4-FFF2-40B4-BE49-F238E27FC236}">
                  <a16:creationId xmlns:a16="http://schemas.microsoft.com/office/drawing/2014/main" id="{E82BC7AA-9FF7-8C21-4BE8-514F4E9534F8}"/>
                </a:ext>
              </a:extLst>
            </p:cNvPr>
            <p:cNvSpPr txBox="1"/>
            <p:nvPr/>
          </p:nvSpPr>
          <p:spPr>
            <a:xfrm>
              <a:off x="6240234" y="3163835"/>
              <a:ext cx="5729027" cy="33855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600" b="1" dirty="0"/>
                <a:t>Example of requirements on state preparation and measurement:</a:t>
              </a:r>
            </a:p>
          </p:txBody>
        </p:sp>
        <p:sp>
          <p:nvSpPr>
            <p:cNvPr id="35" name="TextBox 34">
              <a:extLst>
                <a:ext uri="{FF2B5EF4-FFF2-40B4-BE49-F238E27FC236}">
                  <a16:creationId xmlns:a16="http://schemas.microsoft.com/office/drawing/2014/main" id="{FC7311DF-B37E-5235-DA59-CE24BF2318E2}"/>
                </a:ext>
              </a:extLst>
            </p:cNvPr>
            <p:cNvSpPr txBox="1"/>
            <p:nvPr/>
          </p:nvSpPr>
          <p:spPr>
            <a:xfrm>
              <a:off x="6339440" y="3643487"/>
              <a:ext cx="2355540" cy="52322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400" i="1" dirty="0">
                  <a:solidFill>
                    <a:srgbClr val="FF0000"/>
                  </a:solidFill>
                </a:rPr>
                <a:t>5 nm graphene flake in ground state of 100 Hz trap</a:t>
              </a:r>
            </a:p>
          </p:txBody>
        </p:sp>
        <p:cxnSp>
          <p:nvCxnSpPr>
            <p:cNvPr id="37" name="Straight Arrow Connector 36">
              <a:extLst>
                <a:ext uri="{FF2B5EF4-FFF2-40B4-BE49-F238E27FC236}">
                  <a16:creationId xmlns:a16="http://schemas.microsoft.com/office/drawing/2014/main" id="{CF3A34EC-EBD8-56B3-F575-38D35F9C7775}"/>
                </a:ext>
              </a:extLst>
            </p:cNvPr>
            <p:cNvCxnSpPr/>
            <p:nvPr/>
          </p:nvCxnSpPr>
          <p:spPr>
            <a:xfrm>
              <a:off x="7013749" y="4137415"/>
              <a:ext cx="251209" cy="311824"/>
            </a:xfrm>
            <a:prstGeom prst="straightConnector1">
              <a:avLst/>
            </a:prstGeom>
            <a:ln>
              <a:solidFill>
                <a:srgbClr val="FF000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8" name="TextBox 37">
              <a:extLst>
                <a:ext uri="{FF2B5EF4-FFF2-40B4-BE49-F238E27FC236}">
                  <a16:creationId xmlns:a16="http://schemas.microsoft.com/office/drawing/2014/main" id="{C87E3A6E-F0A4-007F-16F6-54500E204718}"/>
                </a:ext>
              </a:extLst>
            </p:cNvPr>
            <p:cNvSpPr txBox="1"/>
            <p:nvPr/>
          </p:nvSpPr>
          <p:spPr>
            <a:xfrm>
              <a:off x="7629048" y="5139684"/>
              <a:ext cx="975399" cy="52322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400" i="1" dirty="0">
                  <a:solidFill>
                    <a:srgbClr val="0432FF"/>
                  </a:solidFill>
                </a:rPr>
                <a:t>Squeezed by 20 dB</a:t>
              </a:r>
            </a:p>
          </p:txBody>
        </p:sp>
        <p:cxnSp>
          <p:nvCxnSpPr>
            <p:cNvPr id="39" name="Straight Arrow Connector 38">
              <a:extLst>
                <a:ext uri="{FF2B5EF4-FFF2-40B4-BE49-F238E27FC236}">
                  <a16:creationId xmlns:a16="http://schemas.microsoft.com/office/drawing/2014/main" id="{8636528A-A297-8198-E3DD-5DA4C198A969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8116748" y="4833043"/>
              <a:ext cx="148404" cy="354795"/>
            </a:xfrm>
            <a:prstGeom prst="straightConnector1">
              <a:avLst/>
            </a:prstGeom>
            <a:ln>
              <a:solidFill>
                <a:srgbClr val="0432FF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42" name="TextBox 41">
              <a:extLst>
                <a:ext uri="{FF2B5EF4-FFF2-40B4-BE49-F238E27FC236}">
                  <a16:creationId xmlns:a16="http://schemas.microsoft.com/office/drawing/2014/main" id="{21FD718E-3F43-2B7A-C724-A05A88B35276}"/>
                </a:ext>
              </a:extLst>
            </p:cNvPr>
            <p:cNvSpPr txBox="1"/>
            <p:nvPr/>
          </p:nvSpPr>
          <p:spPr>
            <a:xfrm>
              <a:off x="10371821" y="3533865"/>
              <a:ext cx="1393412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400" i="1" dirty="0">
                  <a:solidFill>
                    <a:srgbClr val="0432FF"/>
                  </a:solidFill>
                </a:rPr>
                <a:t>Flake COM</a:t>
              </a:r>
            </a:p>
          </p:txBody>
        </p:sp>
        <p:sp>
          <p:nvSpPr>
            <p:cNvPr id="43" name="TextBox 42">
              <a:extLst>
                <a:ext uri="{FF2B5EF4-FFF2-40B4-BE49-F238E27FC236}">
                  <a16:creationId xmlns:a16="http://schemas.microsoft.com/office/drawing/2014/main" id="{4BC0DF9A-2BD4-EBD9-0FEA-2E769F6A36B3}"/>
                </a:ext>
              </a:extLst>
            </p:cNvPr>
            <p:cNvSpPr txBox="1"/>
            <p:nvPr/>
          </p:nvSpPr>
          <p:spPr>
            <a:xfrm>
              <a:off x="10567970" y="4198737"/>
              <a:ext cx="1393412" cy="33855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600" dirty="0">
                  <a:solidFill>
                    <a:srgbClr val="008F00"/>
                  </a:solidFill>
                  <a:latin typeface="Helvetica"/>
                  <a:cs typeface="Helvetica"/>
                </a:rPr>
                <a:t>𝜈 </a:t>
              </a:r>
              <a:endParaRPr lang="en-US" sz="1600" i="1" dirty="0">
                <a:solidFill>
                  <a:srgbClr val="008F00"/>
                </a:solidFill>
              </a:endParaRPr>
            </a:p>
          </p:txBody>
        </p:sp>
      </p:grpSp>
      <p:sp>
        <p:nvSpPr>
          <p:cNvPr id="44" name="TextBox 43">
            <a:extLst>
              <a:ext uri="{FF2B5EF4-FFF2-40B4-BE49-F238E27FC236}">
                <a16:creationId xmlns:a16="http://schemas.microsoft.com/office/drawing/2014/main" id="{C720C509-F7F6-79AD-29D6-9E7CB65B822C}"/>
              </a:ext>
            </a:extLst>
          </p:cNvPr>
          <p:cNvSpPr txBox="1"/>
          <p:nvPr/>
        </p:nvSpPr>
        <p:spPr>
          <a:xfrm>
            <a:off x="954258" y="3805260"/>
            <a:ext cx="4989945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/>
              <a:t>See, e.g., </a:t>
            </a:r>
            <a:r>
              <a:rPr lang="en-US" sz="1400" dirty="0" err="1"/>
              <a:t>Cheipesh</a:t>
            </a:r>
            <a:r>
              <a:rPr lang="en-US" sz="1400" dirty="0"/>
              <a:t> et al., PRD 104, 116004 (2021)</a:t>
            </a:r>
          </a:p>
          <a:p>
            <a:r>
              <a:rPr lang="en-US" sz="1400" dirty="0" err="1"/>
              <a:t>Apponi</a:t>
            </a:r>
            <a:r>
              <a:rPr lang="en-US" sz="1400" dirty="0"/>
              <a:t> et al. (PTOLEMY), arXiv:2203.11228 (2022)</a:t>
            </a:r>
          </a:p>
          <a:p>
            <a:r>
              <a:rPr lang="en-US" sz="1400" dirty="0"/>
              <a:t> </a:t>
            </a:r>
          </a:p>
          <a:p>
            <a:endParaRPr lang="en-US" sz="1400" dirty="0"/>
          </a:p>
        </p:txBody>
      </p:sp>
      <p:sp>
        <p:nvSpPr>
          <p:cNvPr id="46" name="TextBox 45">
            <a:extLst>
              <a:ext uri="{FF2B5EF4-FFF2-40B4-BE49-F238E27FC236}">
                <a16:creationId xmlns:a16="http://schemas.microsoft.com/office/drawing/2014/main" id="{5FD8D760-DF86-A9F8-3B14-2D70E111D0CE}"/>
              </a:ext>
            </a:extLst>
          </p:cNvPr>
          <p:cNvSpPr txBox="1"/>
          <p:nvPr/>
        </p:nvSpPr>
        <p:spPr>
          <a:xfrm>
            <a:off x="419098" y="4596883"/>
            <a:ext cx="4989945" cy="193899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18346" indent="-318346">
              <a:spcBef>
                <a:spcPts val="1200"/>
              </a:spcBef>
              <a:buFont typeface="Arial"/>
              <a:buChar char="•"/>
            </a:pPr>
            <a:r>
              <a:rPr lang="en-US" sz="2000" dirty="0">
                <a:latin typeface="Helvetica"/>
                <a:cs typeface="Helvetica"/>
              </a:rPr>
              <a:t>Delocalizing COM of solid nanoparticle could allow required state-preparation</a:t>
            </a:r>
          </a:p>
          <a:p>
            <a:pPr marL="318346" indent="-318346">
              <a:spcBef>
                <a:spcPts val="1200"/>
              </a:spcBef>
              <a:buFont typeface="Arial"/>
              <a:buChar char="•"/>
            </a:pPr>
            <a:r>
              <a:rPr lang="en-US" sz="2000" dirty="0">
                <a:latin typeface="Helvetica"/>
                <a:cs typeface="Helvetica"/>
              </a:rPr>
              <a:t>Substantially beyond current state-of-the-art in quantum optomechanics</a:t>
            </a:r>
          </a:p>
          <a:p>
            <a:pPr marL="775546" lvl="1" indent="-318346">
              <a:spcBef>
                <a:spcPts val="1200"/>
              </a:spcBef>
              <a:buFont typeface="Arial"/>
              <a:buChar char="•"/>
            </a:pPr>
            <a:endParaRPr lang="en-US" sz="2000" dirty="0">
              <a:latin typeface="Helvetica"/>
              <a:cs typeface="Helvetica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2356D38C-FB0D-62FE-8418-49890C2381C8}"/>
              </a:ext>
            </a:extLst>
          </p:cNvPr>
          <p:cNvSpPr txBox="1"/>
          <p:nvPr/>
        </p:nvSpPr>
        <p:spPr>
          <a:xfrm>
            <a:off x="445476" y="936616"/>
            <a:ext cx="7900059" cy="70788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18346" indent="-318346">
              <a:spcBef>
                <a:spcPts val="1200"/>
              </a:spcBef>
              <a:buFont typeface="Arial"/>
              <a:buChar char="•"/>
            </a:pPr>
            <a:r>
              <a:rPr lang="en-US" sz="2000" dirty="0">
                <a:latin typeface="Helvetica"/>
                <a:cs typeface="Helvetica"/>
              </a:rPr>
              <a:t>Reaching a projective measurement of light 𝜈 masses would require measurements deep in the quantum regime</a:t>
            </a:r>
          </a:p>
        </p:txBody>
      </p:sp>
      <p:grpSp>
        <p:nvGrpSpPr>
          <p:cNvPr id="93" name="Group 92">
            <a:extLst>
              <a:ext uri="{FF2B5EF4-FFF2-40B4-BE49-F238E27FC236}">
                <a16:creationId xmlns:a16="http://schemas.microsoft.com/office/drawing/2014/main" id="{D4FAC09E-8728-8D80-167D-A774CA4C5063}"/>
              </a:ext>
            </a:extLst>
          </p:cNvPr>
          <p:cNvGrpSpPr/>
          <p:nvPr/>
        </p:nvGrpSpPr>
        <p:grpSpPr>
          <a:xfrm>
            <a:off x="7560669" y="12269"/>
            <a:ext cx="4927883" cy="2660610"/>
            <a:chOff x="7685364" y="12269"/>
            <a:chExt cx="4927883" cy="2660610"/>
          </a:xfrm>
        </p:grpSpPr>
        <p:grpSp>
          <p:nvGrpSpPr>
            <p:cNvPr id="92" name="Group 91">
              <a:extLst>
                <a:ext uri="{FF2B5EF4-FFF2-40B4-BE49-F238E27FC236}">
                  <a16:creationId xmlns:a16="http://schemas.microsoft.com/office/drawing/2014/main" id="{250080BB-F1F7-492F-6DFE-D8939CFA9343}"/>
                </a:ext>
              </a:extLst>
            </p:cNvPr>
            <p:cNvGrpSpPr/>
            <p:nvPr/>
          </p:nvGrpSpPr>
          <p:grpSpPr>
            <a:xfrm>
              <a:off x="7685364" y="12269"/>
              <a:ext cx="4863826" cy="2660610"/>
              <a:chOff x="7685364" y="12269"/>
              <a:chExt cx="4863826" cy="2660610"/>
            </a:xfrm>
          </p:grpSpPr>
          <p:sp>
            <p:nvSpPr>
              <p:cNvPr id="70" name="TextBox 69">
                <a:extLst>
                  <a:ext uri="{FF2B5EF4-FFF2-40B4-BE49-F238E27FC236}">
                    <a16:creationId xmlns:a16="http://schemas.microsoft.com/office/drawing/2014/main" id="{B06E4545-555E-C87C-B947-4FD266851B42}"/>
                  </a:ext>
                </a:extLst>
              </p:cNvPr>
              <p:cNvSpPr txBox="1"/>
              <p:nvPr/>
            </p:nvSpPr>
            <p:spPr>
              <a:xfrm>
                <a:off x="7852766" y="12269"/>
                <a:ext cx="4696424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600" b="1" dirty="0"/>
                  <a:t>Projective measurement of sphere momentum:</a:t>
                </a:r>
              </a:p>
            </p:txBody>
          </p:sp>
          <p:grpSp>
            <p:nvGrpSpPr>
              <p:cNvPr id="86" name="Group 85">
                <a:extLst>
                  <a:ext uri="{FF2B5EF4-FFF2-40B4-BE49-F238E27FC236}">
                    <a16:creationId xmlns:a16="http://schemas.microsoft.com/office/drawing/2014/main" id="{137721B2-1A97-F27C-C835-9AB53E487861}"/>
                  </a:ext>
                </a:extLst>
              </p:cNvPr>
              <p:cNvGrpSpPr/>
              <p:nvPr/>
            </p:nvGrpSpPr>
            <p:grpSpPr>
              <a:xfrm rot="634904">
                <a:off x="7685364" y="355951"/>
                <a:ext cx="4191369" cy="2316928"/>
                <a:chOff x="8114267" y="216455"/>
                <a:chExt cx="4191369" cy="2316928"/>
              </a:xfrm>
            </p:grpSpPr>
            <p:grpSp>
              <p:nvGrpSpPr>
                <p:cNvPr id="84" name="Group 83">
                  <a:extLst>
                    <a:ext uri="{FF2B5EF4-FFF2-40B4-BE49-F238E27FC236}">
                      <a16:creationId xmlns:a16="http://schemas.microsoft.com/office/drawing/2014/main" id="{8DE613A1-6443-78B2-5E6B-25A05ADA5BE7}"/>
                    </a:ext>
                  </a:extLst>
                </p:cNvPr>
                <p:cNvGrpSpPr/>
                <p:nvPr/>
              </p:nvGrpSpPr>
              <p:grpSpPr>
                <a:xfrm>
                  <a:off x="8114267" y="216455"/>
                  <a:ext cx="4191369" cy="2316928"/>
                  <a:chOff x="8114267" y="216455"/>
                  <a:chExt cx="4191369" cy="2316928"/>
                </a:xfrm>
              </p:grpSpPr>
              <p:pic>
                <p:nvPicPr>
                  <p:cNvPr id="25" name="Picture 24">
                    <a:extLst>
                      <a:ext uri="{FF2B5EF4-FFF2-40B4-BE49-F238E27FC236}">
                        <a16:creationId xmlns:a16="http://schemas.microsoft.com/office/drawing/2014/main" id="{24B04475-DF96-A198-6292-4A4876D283C9}"/>
                      </a:ext>
                    </a:extLst>
                  </p:cNvPr>
                  <p:cNvPicPr>
                    <a:picLocks noChangeAspect="1"/>
                  </p:cNvPicPr>
                  <p:nvPr/>
                </p:nvPicPr>
                <p:blipFill>
                  <a:blip r:embed="rId6"/>
                  <a:stretch>
                    <a:fillRect/>
                  </a:stretch>
                </p:blipFill>
                <p:spPr>
                  <a:xfrm>
                    <a:off x="8807328" y="926469"/>
                    <a:ext cx="716879" cy="716878"/>
                  </a:xfrm>
                  <a:prstGeom prst="rect">
                    <a:avLst/>
                  </a:prstGeom>
                </p:spPr>
              </p:pic>
              <p:cxnSp>
                <p:nvCxnSpPr>
                  <p:cNvPr id="26" name="Straight Arrow Connector 25">
                    <a:extLst>
                      <a:ext uri="{FF2B5EF4-FFF2-40B4-BE49-F238E27FC236}">
                        <a16:creationId xmlns:a16="http://schemas.microsoft.com/office/drawing/2014/main" id="{BCA90485-0667-FF83-11C3-46D3A8E2F0C1}"/>
                      </a:ext>
                    </a:extLst>
                  </p:cNvPr>
                  <p:cNvCxnSpPr>
                    <a:cxnSpLocks/>
                  </p:cNvCxnSpPr>
                  <p:nvPr/>
                </p:nvCxnSpPr>
                <p:spPr>
                  <a:xfrm flipH="1" flipV="1">
                    <a:off x="8615234" y="685876"/>
                    <a:ext cx="358439" cy="358439"/>
                  </a:xfrm>
                  <a:prstGeom prst="straightConnector1">
                    <a:avLst/>
                  </a:prstGeom>
                  <a:ln>
                    <a:tailEnd type="triangle"/>
                  </a:ln>
                </p:spPr>
                <p:style>
                  <a:lnRef idx="1">
                    <a:schemeClr val="dk1"/>
                  </a:lnRef>
                  <a:fillRef idx="0">
                    <a:schemeClr val="dk1"/>
                  </a:fillRef>
                  <a:effectRef idx="0">
                    <a:schemeClr val="dk1"/>
                  </a:effectRef>
                  <a:fontRef idx="minor">
                    <a:schemeClr val="tx1"/>
                  </a:fontRef>
                </p:style>
              </p:cxnSp>
              <mc:AlternateContent xmlns:mc="http://schemas.openxmlformats.org/markup-compatibility/2006" xmlns:a14="http://schemas.microsoft.com/office/drawing/2010/main">
                <mc:Choice Requires="a14">
                  <p:sp>
                    <p:nvSpPr>
                      <p:cNvPr id="36" name="TextBox 35">
                        <a:extLst>
                          <a:ext uri="{FF2B5EF4-FFF2-40B4-BE49-F238E27FC236}">
                            <a16:creationId xmlns:a16="http://schemas.microsoft.com/office/drawing/2014/main" id="{7F48CC80-33D1-F4E4-9420-DE3B4FADE771}"/>
                          </a:ext>
                        </a:extLst>
                      </p:cNvPr>
                      <p:cNvSpPr txBox="1"/>
                      <p:nvPr/>
                    </p:nvSpPr>
                    <p:spPr>
                      <a:xfrm rot="20965096">
                        <a:off x="8114267" y="549210"/>
                        <a:ext cx="509258" cy="307348"/>
                      </a:xfrm>
                      <a:prstGeom prst="rect">
                        <a:avLst/>
                      </a:prstGeom>
                      <a:noFill/>
                    </p:spPr>
                    <p:txBody>
                      <a:bodyPr wrap="square" rtlCol="0">
                        <a:spAutoFit/>
                      </a:bodyPr>
                      <a:lstStyle/>
                      <a:p>
                        <a:pPr/>
                        <a14:m>
                          <m:oMathPara xmlns:m="http://schemas.openxmlformats.org/officeDocument/2006/math">
                            <m:oMathParaPr>
                              <m:jc m:val="centerGroup"/>
                            </m:oMathParaPr>
                            <m:oMath xmlns:m="http://schemas.openxmlformats.org/officeDocument/2006/math">
                              <m:acc>
                                <m:accPr>
                                  <m:chr m:val="⃗"/>
                                  <m:ctrlPr>
                                    <a:rPr lang="en-US" sz="2000" i="1">
                                      <a:latin typeface="Cambria Math" panose="02040503050406030204" pitchFamily="18" charset="0"/>
                                    </a:rPr>
                                  </m:ctrlPr>
                                </m:accPr>
                                <m:e>
                                  <m:r>
                                    <a:rPr lang="en-US" sz="2000" i="1">
                                      <a:latin typeface="Cambria Math" panose="02040503050406030204" pitchFamily="18" charset="0"/>
                                    </a:rPr>
                                    <m:t>𝑝</m:t>
                                  </m:r>
                                </m:e>
                              </m:acc>
                              <m:r>
                                <a:rPr lang="en-US" sz="2000" i="1" baseline="-25000">
                                  <a:latin typeface="Cambria Math" panose="02040503050406030204" pitchFamily="18" charset="0"/>
                                </a:rPr>
                                <m:t>𝑠𝑝h</m:t>
                              </m:r>
                            </m:oMath>
                          </m:oMathPara>
                        </a14:m>
                        <a:endParaRPr lang="en-US" sz="2000" baseline="-25000" dirty="0"/>
                      </a:p>
                    </p:txBody>
                  </p:sp>
                </mc:Choice>
                <mc:Fallback xmlns="">
                  <p:sp>
                    <p:nvSpPr>
                      <p:cNvPr id="36" name="TextBox 35">
                        <a:extLst>
                          <a:ext uri="{FF2B5EF4-FFF2-40B4-BE49-F238E27FC236}">
                            <a16:creationId xmlns:a16="http://schemas.microsoft.com/office/drawing/2014/main" id="{7F48CC80-33D1-F4E4-9420-DE3B4FADE771}"/>
                          </a:ext>
                        </a:extLst>
                      </p:cNvPr>
                      <p:cNvSpPr txBox="1">
                        <a:spLocks noRot="1" noChangeAspect="1" noMove="1" noResize="1" noEditPoints="1" noAdjustHandles="1" noChangeArrowheads="1" noChangeShapeType="1" noTextEdit="1"/>
                      </p:cNvSpPr>
                      <p:nvPr/>
                    </p:nvSpPr>
                    <p:spPr>
                      <a:xfrm rot="20965096">
                        <a:off x="8114267" y="549210"/>
                        <a:ext cx="509258" cy="307348"/>
                      </a:xfrm>
                      <a:prstGeom prst="rect">
                        <a:avLst/>
                      </a:prstGeom>
                      <a:blipFill>
                        <a:blip r:embed="rId7"/>
                        <a:stretch>
                          <a:fillRect t="-20000" r="-14634" b="-48000"/>
                        </a:stretch>
                      </a:blipFill>
                    </p:spPr>
                    <p:txBody>
                      <a:bodyPr/>
                      <a:lstStyle/>
                      <a:p>
                        <a:r>
                          <a:rPr lang="en-US">
                            <a:noFill/>
                          </a:rPr>
                          <a:t> </a:t>
                        </a:r>
                      </a:p>
                    </p:txBody>
                  </p:sp>
                </mc:Fallback>
              </mc:AlternateContent>
              <p:cxnSp>
                <p:nvCxnSpPr>
                  <p:cNvPr id="40" name="Straight Arrow Connector 39">
                    <a:extLst>
                      <a:ext uri="{FF2B5EF4-FFF2-40B4-BE49-F238E27FC236}">
                        <a16:creationId xmlns:a16="http://schemas.microsoft.com/office/drawing/2014/main" id="{21A85A2B-D25C-1A07-AFAC-A90EFEAD6BDE}"/>
                      </a:ext>
                    </a:extLst>
                  </p:cNvPr>
                  <p:cNvCxnSpPr>
                    <a:cxnSpLocks/>
                  </p:cNvCxnSpPr>
                  <p:nvPr/>
                </p:nvCxnSpPr>
                <p:spPr>
                  <a:xfrm>
                    <a:off x="9226963" y="1214434"/>
                    <a:ext cx="489337" cy="485799"/>
                  </a:xfrm>
                  <a:prstGeom prst="straightConnector1">
                    <a:avLst/>
                  </a:prstGeom>
                  <a:ln>
                    <a:tailEnd type="triangle"/>
                  </a:ln>
                </p:spPr>
                <p:style>
                  <a:lnRef idx="1">
                    <a:schemeClr val="dk1"/>
                  </a:lnRef>
                  <a:fillRef idx="0">
                    <a:schemeClr val="dk1"/>
                  </a:fillRef>
                  <a:effectRef idx="0">
                    <a:schemeClr val="dk1"/>
                  </a:effectRef>
                  <a:fontRef idx="minor">
                    <a:schemeClr val="tx1"/>
                  </a:fontRef>
                </p:style>
              </p:cxnSp>
              <p:sp>
                <p:nvSpPr>
                  <p:cNvPr id="41" name="Freeform 40">
                    <a:extLst>
                      <a:ext uri="{FF2B5EF4-FFF2-40B4-BE49-F238E27FC236}">
                        <a16:creationId xmlns:a16="http://schemas.microsoft.com/office/drawing/2014/main" id="{F944C2CC-BE16-5E04-2C4C-26E3FB8C83FB}"/>
                      </a:ext>
                    </a:extLst>
                  </p:cNvPr>
                  <p:cNvSpPr>
                    <a:spLocks noChangeAspect="1"/>
                  </p:cNvSpPr>
                  <p:nvPr/>
                </p:nvSpPr>
                <p:spPr>
                  <a:xfrm>
                    <a:off x="9178166" y="1202877"/>
                    <a:ext cx="47792" cy="47792"/>
                  </a:xfrm>
                  <a:custGeom>
                    <a:avLst/>
                    <a:gdLst>
                      <a:gd name="connsiteX0" fmla="*/ 73025 w 73025"/>
                      <a:gd name="connsiteY0" fmla="*/ 19050 h 57150"/>
                      <a:gd name="connsiteX1" fmla="*/ 38100 w 73025"/>
                      <a:gd name="connsiteY1" fmla="*/ 19050 h 57150"/>
                      <a:gd name="connsiteX2" fmla="*/ 28575 w 73025"/>
                      <a:gd name="connsiteY2" fmla="*/ 38100 h 57150"/>
                      <a:gd name="connsiteX3" fmla="*/ 28575 w 73025"/>
                      <a:gd name="connsiteY3" fmla="*/ 47625 h 57150"/>
                      <a:gd name="connsiteX4" fmla="*/ 22225 w 73025"/>
                      <a:gd name="connsiteY4" fmla="*/ 57150 h 57150"/>
                      <a:gd name="connsiteX5" fmla="*/ 12700 w 73025"/>
                      <a:gd name="connsiteY5" fmla="*/ 53975 h 57150"/>
                      <a:gd name="connsiteX6" fmla="*/ 3175 w 73025"/>
                      <a:gd name="connsiteY6" fmla="*/ 34925 h 57150"/>
                      <a:gd name="connsiteX7" fmla="*/ 15875 w 73025"/>
                      <a:gd name="connsiteY7" fmla="*/ 12700 h 57150"/>
                      <a:gd name="connsiteX8" fmla="*/ 6350 w 73025"/>
                      <a:gd name="connsiteY8" fmla="*/ 6350 h 57150"/>
                      <a:gd name="connsiteX9" fmla="*/ 0 w 73025"/>
                      <a:gd name="connsiteY9" fmla="*/ 0 h 57150"/>
                    </a:gdLst>
                    <a:ahLst/>
                    <a:cxnLst>
                      <a:cxn ang="0">
                        <a:pos x="connsiteX0" y="connsiteY0"/>
                      </a:cxn>
                      <a:cxn ang="0">
                        <a:pos x="connsiteX1" y="connsiteY1"/>
                      </a:cxn>
                      <a:cxn ang="0">
                        <a:pos x="connsiteX2" y="connsiteY2"/>
                      </a:cxn>
                      <a:cxn ang="0">
                        <a:pos x="connsiteX3" y="connsiteY3"/>
                      </a:cxn>
                      <a:cxn ang="0">
                        <a:pos x="connsiteX4" y="connsiteY4"/>
                      </a:cxn>
                      <a:cxn ang="0">
                        <a:pos x="connsiteX5" y="connsiteY5"/>
                      </a:cxn>
                      <a:cxn ang="0">
                        <a:pos x="connsiteX6" y="connsiteY6"/>
                      </a:cxn>
                      <a:cxn ang="0">
                        <a:pos x="connsiteX7" y="connsiteY7"/>
                      </a:cxn>
                      <a:cxn ang="0">
                        <a:pos x="connsiteX8" y="connsiteY8"/>
                      </a:cxn>
                      <a:cxn ang="0">
                        <a:pos x="connsiteX9" y="connsiteY9"/>
                      </a:cxn>
                    </a:cxnLst>
                    <a:rect l="l" t="t" r="r" b="b"/>
                    <a:pathLst>
                      <a:path w="73025" h="57150">
                        <a:moveTo>
                          <a:pt x="73025" y="19050"/>
                        </a:moveTo>
                        <a:cubicBezTo>
                          <a:pt x="60567" y="16558"/>
                          <a:pt x="50867" y="12667"/>
                          <a:pt x="38100" y="19050"/>
                        </a:cubicBezTo>
                        <a:cubicBezTo>
                          <a:pt x="33176" y="21512"/>
                          <a:pt x="30078" y="33592"/>
                          <a:pt x="28575" y="38100"/>
                        </a:cubicBezTo>
                        <a:cubicBezTo>
                          <a:pt x="44419" y="43381"/>
                          <a:pt x="37807" y="38393"/>
                          <a:pt x="28575" y="47625"/>
                        </a:cubicBezTo>
                        <a:cubicBezTo>
                          <a:pt x="25877" y="50323"/>
                          <a:pt x="24342" y="53975"/>
                          <a:pt x="22225" y="57150"/>
                        </a:cubicBezTo>
                        <a:cubicBezTo>
                          <a:pt x="19050" y="56092"/>
                          <a:pt x="15313" y="56066"/>
                          <a:pt x="12700" y="53975"/>
                        </a:cubicBezTo>
                        <a:cubicBezTo>
                          <a:pt x="7105" y="49499"/>
                          <a:pt x="5267" y="41200"/>
                          <a:pt x="3175" y="34925"/>
                        </a:cubicBezTo>
                        <a:cubicBezTo>
                          <a:pt x="8107" y="29993"/>
                          <a:pt x="19073" y="22294"/>
                          <a:pt x="15875" y="12700"/>
                        </a:cubicBezTo>
                        <a:cubicBezTo>
                          <a:pt x="14668" y="9080"/>
                          <a:pt x="9330" y="8734"/>
                          <a:pt x="6350" y="6350"/>
                        </a:cubicBezTo>
                        <a:cubicBezTo>
                          <a:pt x="4013" y="4480"/>
                          <a:pt x="2117" y="2117"/>
                          <a:pt x="0" y="0"/>
                        </a:cubicBezTo>
                      </a:path>
                    </a:pathLst>
                  </a:custGeom>
                </p:spPr>
                <p:style>
                  <a:lnRef idx="1">
                    <a:schemeClr val="dk1"/>
                  </a:lnRef>
                  <a:fillRef idx="0">
                    <a:schemeClr val="dk1"/>
                  </a:fillRef>
                  <a:effectRef idx="0">
                    <a:schemeClr val="dk1"/>
                  </a:effectRef>
                  <a:fontRef idx="minor">
                    <a:schemeClr val="tx1"/>
                  </a:fontRef>
                </p:style>
                <p:txBody>
                  <a:bodyPr rtlCol="0" anchor="ctr"/>
                  <a:lstStyle/>
                  <a:p>
                    <a:pPr algn="ctr"/>
                    <a:endParaRPr lang="en-US" sz="2000"/>
                  </a:p>
                </p:txBody>
              </p:sp>
              <p:pic>
                <p:nvPicPr>
                  <p:cNvPr id="45" name="Picture 44">
                    <a:extLst>
                      <a:ext uri="{FF2B5EF4-FFF2-40B4-BE49-F238E27FC236}">
                        <a16:creationId xmlns:a16="http://schemas.microsoft.com/office/drawing/2014/main" id="{AF7507D6-EE80-41C3-AD42-195588C56276}"/>
                      </a:ext>
                    </a:extLst>
                  </p:cNvPr>
                  <p:cNvPicPr>
                    <a:picLocks noChangeAspect="1"/>
                  </p:cNvPicPr>
                  <p:nvPr/>
                </p:nvPicPr>
                <p:blipFill rotWithShape="1">
                  <a:blip r:embed="rId8"/>
                  <a:srcRect l="70473" t="28877" r="994" b="26472"/>
                  <a:stretch/>
                </p:blipFill>
                <p:spPr>
                  <a:xfrm>
                    <a:off x="9050989" y="1116102"/>
                    <a:ext cx="143894" cy="143376"/>
                  </a:xfrm>
                  <a:prstGeom prst="rect">
                    <a:avLst/>
                  </a:prstGeom>
                </p:spPr>
              </p:pic>
              <p:sp>
                <p:nvSpPr>
                  <p:cNvPr id="48" name="Oval 47">
                    <a:extLst>
                      <a:ext uri="{FF2B5EF4-FFF2-40B4-BE49-F238E27FC236}">
                        <a16:creationId xmlns:a16="http://schemas.microsoft.com/office/drawing/2014/main" id="{2B1AE560-1678-9080-8E27-B1539412B87F}"/>
                      </a:ext>
                    </a:extLst>
                  </p:cNvPr>
                  <p:cNvSpPr>
                    <a:spLocks noChangeAspect="1"/>
                  </p:cNvSpPr>
                  <p:nvPr/>
                </p:nvSpPr>
                <p:spPr>
                  <a:xfrm>
                    <a:off x="9707882" y="1705593"/>
                    <a:ext cx="137160" cy="137160"/>
                  </a:xfrm>
                  <a:prstGeom prst="ellipse">
                    <a:avLst/>
                  </a:prstGeom>
                  <a:gradFill flip="none" rotWithShape="1">
                    <a:gsLst>
                      <a:gs pos="0">
                        <a:schemeClr val="accent1">
                          <a:lumMod val="0"/>
                          <a:lumOff val="100000"/>
                        </a:schemeClr>
                      </a:gs>
                      <a:gs pos="35000">
                        <a:schemeClr val="accent1">
                          <a:lumMod val="0"/>
                          <a:lumOff val="100000"/>
                        </a:schemeClr>
                      </a:gs>
                      <a:gs pos="100000">
                        <a:schemeClr val="accent1">
                          <a:lumMod val="100000"/>
                        </a:schemeClr>
                      </a:gs>
                    </a:gsLst>
                    <a:path path="circle">
                      <a:fillToRect l="50000" t="-80000" r="50000" b="180000"/>
                    </a:path>
                    <a:tileRect/>
                  </a:gradFill>
                  <a:ln>
                    <a:noFill/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endParaRPr lang="en-US" sz="2000" dirty="0"/>
                  </a:p>
                </p:txBody>
              </p:sp>
              <p:sp>
                <p:nvSpPr>
                  <p:cNvPr id="73" name="Oval 72">
                    <a:extLst>
                      <a:ext uri="{FF2B5EF4-FFF2-40B4-BE49-F238E27FC236}">
                        <a16:creationId xmlns:a16="http://schemas.microsoft.com/office/drawing/2014/main" id="{D51619DC-3A44-DAE1-EB33-060686D3C6E1}"/>
                      </a:ext>
                    </a:extLst>
                  </p:cNvPr>
                  <p:cNvSpPr>
                    <a:spLocks noChangeAspect="1"/>
                  </p:cNvSpPr>
                  <p:nvPr/>
                </p:nvSpPr>
                <p:spPr>
                  <a:xfrm>
                    <a:off x="10475138" y="1310984"/>
                    <a:ext cx="137160" cy="137160"/>
                  </a:xfrm>
                  <a:prstGeom prst="ellipse">
                    <a:avLst/>
                  </a:prstGeom>
                  <a:gradFill flip="none" rotWithShape="1">
                    <a:gsLst>
                      <a:gs pos="0">
                        <a:schemeClr val="accent1">
                          <a:lumMod val="0"/>
                          <a:lumOff val="100000"/>
                        </a:schemeClr>
                      </a:gs>
                      <a:gs pos="35000">
                        <a:schemeClr val="accent1">
                          <a:lumMod val="0"/>
                          <a:lumOff val="100000"/>
                        </a:schemeClr>
                      </a:gs>
                      <a:gs pos="100000">
                        <a:schemeClr val="bg2">
                          <a:lumMod val="10000"/>
                        </a:schemeClr>
                      </a:gs>
                    </a:gsLst>
                    <a:path path="circle">
                      <a:fillToRect l="50000" t="-80000" r="50000" b="180000"/>
                    </a:path>
                    <a:tileRect/>
                  </a:gradFill>
                  <a:ln>
                    <a:noFill/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endParaRPr lang="en-US" sz="2000" dirty="0"/>
                  </a:p>
                </p:txBody>
              </p:sp>
              <p:sp>
                <p:nvSpPr>
                  <p:cNvPr id="74" name="Oval 73">
                    <a:extLst>
                      <a:ext uri="{FF2B5EF4-FFF2-40B4-BE49-F238E27FC236}">
                        <a16:creationId xmlns:a16="http://schemas.microsoft.com/office/drawing/2014/main" id="{A9FD5451-78F1-292E-31A5-16F6C524CF9A}"/>
                      </a:ext>
                    </a:extLst>
                  </p:cNvPr>
                  <p:cNvSpPr>
                    <a:spLocks noChangeAspect="1"/>
                  </p:cNvSpPr>
                  <p:nvPr/>
                </p:nvSpPr>
                <p:spPr>
                  <a:xfrm>
                    <a:off x="11126309" y="770647"/>
                    <a:ext cx="137160" cy="137160"/>
                  </a:xfrm>
                  <a:prstGeom prst="ellipse">
                    <a:avLst/>
                  </a:prstGeom>
                  <a:gradFill flip="none" rotWithShape="1">
                    <a:gsLst>
                      <a:gs pos="0">
                        <a:schemeClr val="accent1">
                          <a:lumMod val="0"/>
                          <a:lumOff val="100000"/>
                        </a:schemeClr>
                      </a:gs>
                      <a:gs pos="35000">
                        <a:schemeClr val="accent1">
                          <a:lumMod val="0"/>
                          <a:lumOff val="100000"/>
                        </a:schemeClr>
                      </a:gs>
                      <a:gs pos="100000">
                        <a:schemeClr val="bg2">
                          <a:lumMod val="50000"/>
                        </a:schemeClr>
                      </a:gs>
                    </a:gsLst>
                    <a:path path="circle">
                      <a:fillToRect l="50000" t="-80000" r="50000" b="180000"/>
                    </a:path>
                    <a:tileRect/>
                  </a:gradFill>
                  <a:ln>
                    <a:noFill/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endParaRPr lang="en-US" sz="2000" dirty="0"/>
                  </a:p>
                </p:txBody>
              </p:sp>
              <p:sp>
                <p:nvSpPr>
                  <p:cNvPr id="75" name="Oval 74">
                    <a:extLst>
                      <a:ext uri="{FF2B5EF4-FFF2-40B4-BE49-F238E27FC236}">
                        <a16:creationId xmlns:a16="http://schemas.microsoft.com/office/drawing/2014/main" id="{A43ACC20-062F-584D-E125-3FE0B0C2EFE5}"/>
                      </a:ext>
                    </a:extLst>
                  </p:cNvPr>
                  <p:cNvSpPr>
                    <a:spLocks noChangeAspect="1"/>
                  </p:cNvSpPr>
                  <p:nvPr/>
                </p:nvSpPr>
                <p:spPr>
                  <a:xfrm>
                    <a:off x="11763619" y="216455"/>
                    <a:ext cx="137160" cy="137160"/>
                  </a:xfrm>
                  <a:prstGeom prst="ellipse">
                    <a:avLst/>
                  </a:prstGeom>
                  <a:gradFill flip="none" rotWithShape="1">
                    <a:gsLst>
                      <a:gs pos="0">
                        <a:schemeClr val="accent1">
                          <a:lumMod val="0"/>
                          <a:lumOff val="100000"/>
                        </a:schemeClr>
                      </a:gs>
                      <a:gs pos="35000">
                        <a:schemeClr val="accent1">
                          <a:lumMod val="0"/>
                          <a:lumOff val="100000"/>
                        </a:schemeClr>
                      </a:gs>
                      <a:gs pos="100000">
                        <a:schemeClr val="bg2">
                          <a:lumMod val="90000"/>
                        </a:schemeClr>
                      </a:gs>
                    </a:gsLst>
                    <a:path path="circle">
                      <a:fillToRect l="50000" t="-80000" r="50000" b="180000"/>
                    </a:path>
                    <a:tileRect/>
                  </a:gradFill>
                  <a:ln>
                    <a:noFill/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endParaRPr lang="en-US" sz="2000" dirty="0"/>
                  </a:p>
                </p:txBody>
              </p:sp>
              <mc:AlternateContent xmlns:mc="http://schemas.openxmlformats.org/markup-compatibility/2006" xmlns:a14="http://schemas.microsoft.com/office/drawing/2010/main">
                <mc:Choice Requires="a14">
                  <p:sp>
                    <p:nvSpPr>
                      <p:cNvPr id="77" name="TextBox 76">
                        <a:extLst>
                          <a:ext uri="{FF2B5EF4-FFF2-40B4-BE49-F238E27FC236}">
                            <a16:creationId xmlns:a16="http://schemas.microsoft.com/office/drawing/2014/main" id="{FF1E9943-B485-138E-6910-F3F6672AE285}"/>
                          </a:ext>
                        </a:extLst>
                      </p:cNvPr>
                      <p:cNvSpPr txBox="1"/>
                      <p:nvPr/>
                    </p:nvSpPr>
                    <p:spPr>
                      <a:xfrm rot="19072709">
                        <a:off x="9194040" y="2010163"/>
                        <a:ext cx="1730857" cy="523220"/>
                      </a:xfrm>
                      <a:prstGeom prst="rect">
                        <a:avLst/>
                      </a:prstGeom>
                      <a:noFill/>
                    </p:spPr>
                    <p:txBody>
                      <a:bodyPr wrap="square" rtlCol="0">
                        <a:spAutoFit/>
                      </a:bodyPr>
                      <a:lstStyle/>
                      <a:p>
                        <a:pPr algn="ctr"/>
                        <a:r>
                          <a:rPr lang="en-US" sz="1400" dirty="0">
                            <a:solidFill>
                              <a:schemeClr val="accent2"/>
                            </a:solidFill>
                          </a:rPr>
                          <a:t>Projective measurement of </a:t>
                        </a:r>
                        <a14:m>
                          <m:oMath xmlns:m="http://schemas.openxmlformats.org/officeDocument/2006/math">
                            <m:acc>
                              <m:accPr>
                                <m:chr m:val="⃗"/>
                                <m:ctrlPr>
                                  <a:rPr lang="en-US" sz="1400" i="1" smtClean="0">
                                    <a:solidFill>
                                      <a:schemeClr val="accent2"/>
                                    </a:solidFill>
                                    <a:latin typeface="Cambria Math" panose="02040503050406030204" pitchFamily="18" charset="0"/>
                                  </a:rPr>
                                </m:ctrlPr>
                              </m:accPr>
                              <m:e>
                                <m:r>
                                  <a:rPr lang="en-US" sz="1400" i="1">
                                    <a:solidFill>
                                      <a:schemeClr val="accent2"/>
                                    </a:solidFill>
                                    <a:latin typeface="Cambria Math" panose="02040503050406030204" pitchFamily="18" charset="0"/>
                                  </a:rPr>
                                  <m:t>𝑝</m:t>
                                </m:r>
                              </m:e>
                            </m:acc>
                            <m:r>
                              <a:rPr lang="en-US" sz="1400" i="1" baseline="-25000">
                                <a:solidFill>
                                  <a:schemeClr val="accent2"/>
                                </a:solidFill>
                                <a:latin typeface="Cambria Math" panose="02040503050406030204" pitchFamily="18" charset="0"/>
                              </a:rPr>
                              <m:t>𝑠𝑝h</m:t>
                            </m:r>
                          </m:oMath>
                        </a14:m>
                        <a:r>
                          <a:rPr lang="en-US" sz="1400" dirty="0">
                            <a:solidFill>
                              <a:schemeClr val="accent2"/>
                            </a:solidFill>
                          </a:rPr>
                          <a:t> </a:t>
                        </a:r>
                      </a:p>
                    </p:txBody>
                  </p:sp>
                </mc:Choice>
                <mc:Fallback xmlns="">
                  <p:sp>
                    <p:nvSpPr>
                      <p:cNvPr id="77" name="TextBox 76">
                        <a:extLst>
                          <a:ext uri="{FF2B5EF4-FFF2-40B4-BE49-F238E27FC236}">
                            <a16:creationId xmlns:a16="http://schemas.microsoft.com/office/drawing/2014/main" id="{FF1E9943-B485-138E-6910-F3F6672AE285}"/>
                          </a:ext>
                        </a:extLst>
                      </p:cNvPr>
                      <p:cNvSpPr txBox="1">
                        <a:spLocks noRot="1" noChangeAspect="1" noMove="1" noResize="1" noEditPoints="1" noAdjustHandles="1" noChangeArrowheads="1" noChangeShapeType="1" noTextEdit="1"/>
                      </p:cNvSpPr>
                      <p:nvPr/>
                    </p:nvSpPr>
                    <p:spPr>
                      <a:xfrm rot="19072709">
                        <a:off x="9194040" y="2010163"/>
                        <a:ext cx="1730857" cy="523220"/>
                      </a:xfrm>
                      <a:prstGeom prst="rect">
                        <a:avLst/>
                      </a:prstGeom>
                      <a:blipFill>
                        <a:blip r:embed="rId9"/>
                        <a:stretch>
                          <a:fillRect b="-3670"/>
                        </a:stretch>
                      </a:blipFill>
                    </p:spPr>
                    <p:txBody>
                      <a:bodyPr/>
                      <a:lstStyle/>
                      <a:p>
                        <a:r>
                          <a:rPr lang="en-US">
                            <a:noFill/>
                          </a:rPr>
                          <a:t> </a:t>
                        </a:r>
                      </a:p>
                    </p:txBody>
                  </p:sp>
                </mc:Fallback>
              </mc:AlternateContent>
              <p:cxnSp>
                <p:nvCxnSpPr>
                  <p:cNvPr id="78" name="Straight Arrow Connector 77">
                    <a:extLst>
                      <a:ext uri="{FF2B5EF4-FFF2-40B4-BE49-F238E27FC236}">
                        <a16:creationId xmlns:a16="http://schemas.microsoft.com/office/drawing/2014/main" id="{26A559CB-D2B7-C49E-E5B3-CF44E367E3E0}"/>
                      </a:ext>
                    </a:extLst>
                  </p:cNvPr>
                  <p:cNvCxnSpPr>
                    <a:cxnSpLocks/>
                  </p:cNvCxnSpPr>
                  <p:nvPr/>
                </p:nvCxnSpPr>
                <p:spPr>
                  <a:xfrm rot="20965096">
                    <a:off x="10681581" y="1482011"/>
                    <a:ext cx="165508" cy="246197"/>
                  </a:xfrm>
                  <a:prstGeom prst="straightConnector1">
                    <a:avLst/>
                  </a:prstGeom>
                  <a:ln>
                    <a:solidFill>
                      <a:schemeClr val="accent2"/>
                    </a:solidFill>
                    <a:tailEnd type="triangle"/>
                  </a:ln>
                </p:spPr>
                <p:style>
                  <a:lnRef idx="1">
                    <a:schemeClr val="dk1"/>
                  </a:lnRef>
                  <a:fillRef idx="0">
                    <a:schemeClr val="dk1"/>
                  </a:fillRef>
                  <a:effectRef idx="0">
                    <a:schemeClr val="dk1"/>
                  </a:effectRef>
                  <a:fontRef idx="minor">
                    <a:schemeClr val="tx1"/>
                  </a:fontRef>
                </p:style>
              </p:cxnSp>
              <p:sp>
                <p:nvSpPr>
                  <p:cNvPr id="81" name="Oval 80">
                    <a:extLst>
                      <a:ext uri="{FF2B5EF4-FFF2-40B4-BE49-F238E27FC236}">
                        <a16:creationId xmlns:a16="http://schemas.microsoft.com/office/drawing/2014/main" id="{1EC300C1-4BCB-6A57-94ED-4C4FA9965784}"/>
                      </a:ext>
                    </a:extLst>
                  </p:cNvPr>
                  <p:cNvSpPr>
                    <a:spLocks noChangeAspect="1"/>
                  </p:cNvSpPr>
                  <p:nvPr/>
                </p:nvSpPr>
                <p:spPr>
                  <a:xfrm>
                    <a:off x="10892818" y="1750043"/>
                    <a:ext cx="137160" cy="137160"/>
                  </a:xfrm>
                  <a:prstGeom prst="ellipse">
                    <a:avLst/>
                  </a:prstGeom>
                  <a:gradFill flip="none" rotWithShape="1">
                    <a:gsLst>
                      <a:gs pos="0">
                        <a:schemeClr val="accent1">
                          <a:lumMod val="0"/>
                          <a:lumOff val="100000"/>
                        </a:schemeClr>
                      </a:gs>
                      <a:gs pos="35000">
                        <a:schemeClr val="accent1">
                          <a:lumMod val="0"/>
                          <a:lumOff val="100000"/>
                        </a:schemeClr>
                      </a:gs>
                      <a:gs pos="100000">
                        <a:schemeClr val="bg2">
                          <a:lumMod val="10000"/>
                        </a:schemeClr>
                      </a:gs>
                    </a:gsLst>
                    <a:path path="circle">
                      <a:fillToRect l="50000" t="-80000" r="50000" b="180000"/>
                    </a:path>
                    <a:tileRect/>
                  </a:gradFill>
                  <a:ln>
                    <a:noFill/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endParaRPr lang="en-US" sz="2000" dirty="0"/>
                  </a:p>
                </p:txBody>
              </p:sp>
              <p:sp>
                <p:nvSpPr>
                  <p:cNvPr id="82" name="Oval 81">
                    <a:extLst>
                      <a:ext uri="{FF2B5EF4-FFF2-40B4-BE49-F238E27FC236}">
                        <a16:creationId xmlns:a16="http://schemas.microsoft.com/office/drawing/2014/main" id="{D49ED908-D158-4E88-7BA7-26D3B31AF31C}"/>
                      </a:ext>
                    </a:extLst>
                  </p:cNvPr>
                  <p:cNvSpPr>
                    <a:spLocks noChangeAspect="1"/>
                  </p:cNvSpPr>
                  <p:nvPr/>
                </p:nvSpPr>
                <p:spPr>
                  <a:xfrm>
                    <a:off x="11573137" y="1208139"/>
                    <a:ext cx="137160" cy="137160"/>
                  </a:xfrm>
                  <a:prstGeom prst="ellipse">
                    <a:avLst/>
                  </a:prstGeom>
                  <a:gradFill flip="none" rotWithShape="1">
                    <a:gsLst>
                      <a:gs pos="0">
                        <a:schemeClr val="accent1">
                          <a:lumMod val="0"/>
                          <a:lumOff val="100000"/>
                        </a:schemeClr>
                      </a:gs>
                      <a:gs pos="35000">
                        <a:schemeClr val="accent1">
                          <a:lumMod val="0"/>
                          <a:lumOff val="100000"/>
                        </a:schemeClr>
                      </a:gs>
                      <a:gs pos="100000">
                        <a:schemeClr val="bg2">
                          <a:lumMod val="50000"/>
                        </a:schemeClr>
                      </a:gs>
                    </a:gsLst>
                    <a:path path="circle">
                      <a:fillToRect l="50000" t="-80000" r="50000" b="180000"/>
                    </a:path>
                    <a:tileRect/>
                  </a:gradFill>
                  <a:ln>
                    <a:noFill/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endParaRPr lang="en-US" sz="2000" dirty="0"/>
                  </a:p>
                </p:txBody>
              </p:sp>
              <p:sp>
                <p:nvSpPr>
                  <p:cNvPr id="83" name="Oval 82">
                    <a:extLst>
                      <a:ext uri="{FF2B5EF4-FFF2-40B4-BE49-F238E27FC236}">
                        <a16:creationId xmlns:a16="http://schemas.microsoft.com/office/drawing/2014/main" id="{B2DDA2A3-B121-50D4-1D20-C1634AF929AA}"/>
                      </a:ext>
                    </a:extLst>
                  </p:cNvPr>
                  <p:cNvSpPr>
                    <a:spLocks noChangeAspect="1"/>
                  </p:cNvSpPr>
                  <p:nvPr/>
                </p:nvSpPr>
                <p:spPr>
                  <a:xfrm>
                    <a:off x="12168476" y="616584"/>
                    <a:ext cx="137160" cy="137160"/>
                  </a:xfrm>
                  <a:prstGeom prst="ellipse">
                    <a:avLst/>
                  </a:prstGeom>
                  <a:gradFill flip="none" rotWithShape="1">
                    <a:gsLst>
                      <a:gs pos="0">
                        <a:schemeClr val="accent1">
                          <a:lumMod val="0"/>
                          <a:lumOff val="100000"/>
                        </a:schemeClr>
                      </a:gs>
                      <a:gs pos="35000">
                        <a:schemeClr val="accent1">
                          <a:lumMod val="0"/>
                          <a:lumOff val="100000"/>
                        </a:schemeClr>
                      </a:gs>
                      <a:gs pos="100000">
                        <a:schemeClr val="bg2">
                          <a:lumMod val="90000"/>
                        </a:schemeClr>
                      </a:gs>
                    </a:gsLst>
                    <a:path path="circle">
                      <a:fillToRect l="50000" t="-80000" r="50000" b="180000"/>
                    </a:path>
                    <a:tileRect/>
                  </a:gradFill>
                  <a:ln>
                    <a:noFill/>
                  </a:ln>
                </p:spPr>
                <p:style>
                  <a:lnRef idx="2">
                    <a:schemeClr val="accent1">
                      <a:shade val="50000"/>
                    </a:schemeClr>
                  </a:lnRef>
                  <a:fillRef idx="1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lt1"/>
                  </a:fontRef>
                </p:style>
                <p:txBody>
                  <a:bodyPr rtlCol="0" anchor="ctr"/>
                  <a:lstStyle/>
                  <a:p>
                    <a:pPr algn="ctr"/>
                    <a:endParaRPr lang="en-US" sz="2000" dirty="0"/>
                  </a:p>
                </p:txBody>
              </p:sp>
            </p:grpSp>
            <p:pic>
              <p:nvPicPr>
                <p:cNvPr id="85" name="Picture 84">
                  <a:extLst>
                    <a:ext uri="{FF2B5EF4-FFF2-40B4-BE49-F238E27FC236}">
                      <a16:creationId xmlns:a16="http://schemas.microsoft.com/office/drawing/2014/main" id="{B212AAE1-6FC2-A2B2-3F0D-3FB430679393}"/>
                    </a:ext>
                  </a:extLst>
                </p:cNvPr>
                <p:cNvPicPr>
                  <a:picLocks noChangeAspect="1"/>
                </p:cNvPicPr>
                <p:nvPr/>
              </p:nvPicPr>
              <p:blipFill>
                <a:blip r:embed="rId10"/>
                <a:stretch>
                  <a:fillRect/>
                </a:stretch>
              </p:blipFill>
              <p:spPr>
                <a:xfrm rot="19177256">
                  <a:off x="9513262" y="987645"/>
                  <a:ext cx="2782740" cy="182880"/>
                </a:xfrm>
                <a:prstGeom prst="rect">
                  <a:avLst/>
                </a:prstGeom>
              </p:spPr>
            </p:pic>
          </p:grpSp>
          <p:cxnSp>
            <p:nvCxnSpPr>
              <p:cNvPr id="89" name="Straight Arrow Connector 88">
                <a:extLst>
                  <a:ext uri="{FF2B5EF4-FFF2-40B4-BE49-F238E27FC236}">
                    <a16:creationId xmlns:a16="http://schemas.microsoft.com/office/drawing/2014/main" id="{31025E90-51EF-0264-5DC2-46374D1EFC4C}"/>
                  </a:ext>
                </a:extLst>
              </p:cNvPr>
              <p:cNvCxnSpPr>
                <a:cxnSpLocks/>
              </p:cNvCxnSpPr>
              <p:nvPr/>
            </p:nvCxnSpPr>
            <p:spPr>
              <a:xfrm>
                <a:off x="10927608" y="1259781"/>
                <a:ext cx="165508" cy="246197"/>
              </a:xfrm>
              <a:prstGeom prst="straightConnector1">
                <a:avLst/>
              </a:prstGeom>
              <a:ln>
                <a:solidFill>
                  <a:schemeClr val="accent2"/>
                </a:solidFill>
                <a:tailEnd type="triangle"/>
              </a:ln>
            </p:spPr>
            <p:style>
              <a:lnRef idx="1">
                <a:schemeClr val="dk1"/>
              </a:lnRef>
              <a:fillRef idx="0">
                <a:schemeClr val="dk1"/>
              </a:fillRef>
              <a:effectRef idx="0">
                <a:schemeClr val="dk1"/>
              </a:effectRef>
              <a:fontRef idx="minor">
                <a:schemeClr val="tx1"/>
              </a:fontRef>
            </p:style>
          </p:cxnSp>
          <p:cxnSp>
            <p:nvCxnSpPr>
              <p:cNvPr id="90" name="Straight Arrow Connector 89">
                <a:extLst>
                  <a:ext uri="{FF2B5EF4-FFF2-40B4-BE49-F238E27FC236}">
                    <a16:creationId xmlns:a16="http://schemas.microsoft.com/office/drawing/2014/main" id="{20C0D2CD-87AC-7239-B869-F355AF771F1D}"/>
                  </a:ext>
                </a:extLst>
              </p:cNvPr>
              <p:cNvCxnSpPr>
                <a:cxnSpLocks/>
              </p:cNvCxnSpPr>
              <p:nvPr/>
            </p:nvCxnSpPr>
            <p:spPr>
              <a:xfrm>
                <a:off x="11642163" y="847349"/>
                <a:ext cx="165508" cy="246197"/>
              </a:xfrm>
              <a:prstGeom prst="straightConnector1">
                <a:avLst/>
              </a:prstGeom>
              <a:ln>
                <a:solidFill>
                  <a:schemeClr val="accent2"/>
                </a:solidFill>
                <a:tailEnd type="triangle"/>
              </a:ln>
            </p:spPr>
            <p:style>
              <a:lnRef idx="1">
                <a:schemeClr val="dk1"/>
              </a:lnRef>
              <a:fillRef idx="0">
                <a:schemeClr val="dk1"/>
              </a:fillRef>
              <a:effectRef idx="0">
                <a:schemeClr val="dk1"/>
              </a:effectRef>
              <a:fontRef idx="minor">
                <a:schemeClr val="tx1"/>
              </a:fontRef>
            </p:style>
          </p:cxnSp>
        </p:grp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91" name="TextBox 90">
                  <a:extLst>
                    <a:ext uri="{FF2B5EF4-FFF2-40B4-BE49-F238E27FC236}">
                      <a16:creationId xmlns:a16="http://schemas.microsoft.com/office/drawing/2014/main" id="{604F3369-D33C-A70D-2E4F-A15A8430B7A4}"/>
                    </a:ext>
                  </a:extLst>
                </p:cNvPr>
                <p:cNvSpPr txBox="1"/>
                <p:nvPr/>
              </p:nvSpPr>
              <p:spPr>
                <a:xfrm rot="19673741">
                  <a:off x="9563762" y="1785619"/>
                  <a:ext cx="3049485" cy="338554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r>
                    <a:rPr lang="en-US" sz="1600" i="1" dirty="0"/>
                    <a:t>Prob.</a:t>
                  </a:r>
                  <a:r>
                    <a:rPr lang="en-US" sz="1600" dirty="0"/>
                    <a:t> = </a:t>
                  </a:r>
                  <a14:m>
                    <m:oMath xmlns:m="http://schemas.openxmlformats.org/officeDocument/2006/math">
                      <m:d>
                        <m:dPr>
                          <m:begChr m:val="|"/>
                          <m:endChr m:val="|"/>
                          <m:ctrlPr>
                            <a:rPr lang="en-US" sz="1600" b="0" i="1" smtClean="0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sSub>
                            <m:sSubPr>
                              <m:ctrlPr>
                                <a:rPr lang="en-US" sz="1600" b="0" i="1" smtClean="0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sz="1600" b="0" i="1" smtClean="0">
                                  <a:latin typeface="Cambria Math" panose="02040503050406030204" pitchFamily="18" charset="0"/>
                                </a:rPr>
                                <m:t>𝑈</m:t>
                              </m:r>
                            </m:e>
                            <m:sub>
                              <m:r>
                                <a:rPr lang="en-US" sz="1600" b="0" i="1" smtClean="0">
                                  <a:latin typeface="Cambria Math" panose="02040503050406030204" pitchFamily="18" charset="0"/>
                                </a:rPr>
                                <m:t>𝑒</m:t>
                              </m:r>
                              <m:r>
                                <a:rPr lang="en-US" sz="1600" b="0" i="1" smtClean="0">
                                  <a:latin typeface="Cambria Math" panose="02040503050406030204" pitchFamily="18" charset="0"/>
                                </a:rPr>
                                <m:t>1</m:t>
                              </m:r>
                            </m:sub>
                          </m:sSub>
                        </m:e>
                      </m:d>
                      <m:r>
                        <a:rPr lang="en-US" sz="1600" b="0" i="1" baseline="30000" smtClean="0">
                          <a:latin typeface="Cambria Math" panose="02040503050406030204" pitchFamily="18" charset="0"/>
                        </a:rPr>
                        <m:t>2 </m:t>
                      </m:r>
                    </m:oMath>
                  </a14:m>
                  <a:r>
                    <a:rPr lang="en-US" sz="1600" baseline="30000" dirty="0"/>
                    <a:t>   </a:t>
                  </a:r>
                  <a:r>
                    <a:rPr lang="en-US" sz="1600" dirty="0"/>
                    <a:t> </a:t>
                  </a:r>
                  <a14:m>
                    <m:oMath xmlns:m="http://schemas.openxmlformats.org/officeDocument/2006/math">
                      <m:r>
                        <a:rPr lang="en-US" sz="1600" b="0" i="0" smtClean="0">
                          <a:latin typeface="Cambria Math" panose="02040503050406030204" pitchFamily="18" charset="0"/>
                        </a:rPr>
                        <m:t>   </m:t>
                      </m:r>
                      <m:r>
                        <a:rPr lang="en-US" sz="1600" i="1">
                          <a:latin typeface="Cambria Math" panose="02040503050406030204" pitchFamily="18" charset="0"/>
                        </a:rPr>
                        <m:t>|</m:t>
                      </m:r>
                      <m:sSub>
                        <m:sSubPr>
                          <m:ctrlPr>
                            <a:rPr lang="en-US" sz="1600" i="1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1600" i="1">
                              <a:latin typeface="Cambria Math" panose="02040503050406030204" pitchFamily="18" charset="0"/>
                            </a:rPr>
                            <m:t>𝑈</m:t>
                          </m:r>
                        </m:e>
                        <m:sub>
                          <m:r>
                            <a:rPr lang="en-US" sz="1600" i="1">
                              <a:latin typeface="Cambria Math" panose="02040503050406030204" pitchFamily="18" charset="0"/>
                            </a:rPr>
                            <m:t>𝑒</m:t>
                          </m:r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  <m:r>
                        <a:rPr lang="en-US" sz="1600" i="1">
                          <a:latin typeface="Cambria Math" panose="02040503050406030204" pitchFamily="18" charset="0"/>
                        </a:rPr>
                        <m:t>|</m:t>
                      </m:r>
                      <m:r>
                        <a:rPr lang="en-US" sz="1600" i="1" baseline="30000">
                          <a:latin typeface="Cambria Math" panose="02040503050406030204" pitchFamily="18" charset="0"/>
                        </a:rPr>
                        <m:t>2</m:t>
                      </m:r>
                    </m:oMath>
                  </a14:m>
                  <a:r>
                    <a:rPr lang="en-US" sz="1600" baseline="30000" dirty="0"/>
                    <a:t> </a:t>
                  </a:r>
                  <a:r>
                    <a:rPr lang="en-US" sz="1600" dirty="0"/>
                    <a:t> </a:t>
                  </a:r>
                  <a:r>
                    <a:rPr lang="en-US" sz="1600" baseline="30000" dirty="0"/>
                    <a:t>   </a:t>
                  </a:r>
                  <a14:m>
                    <m:oMath xmlns:m="http://schemas.openxmlformats.org/officeDocument/2006/math">
                      <m:r>
                        <a:rPr lang="en-US" sz="1600" b="0" i="0" smtClean="0">
                          <a:latin typeface="Cambria Math" panose="02040503050406030204" pitchFamily="18" charset="0"/>
                        </a:rPr>
                        <m:t>    </m:t>
                      </m:r>
                      <m:r>
                        <a:rPr lang="en-US" sz="1600" i="1">
                          <a:latin typeface="Cambria Math" panose="02040503050406030204" pitchFamily="18" charset="0"/>
                        </a:rPr>
                        <m:t>|</m:t>
                      </m:r>
                      <m:sSub>
                        <m:sSubPr>
                          <m:ctrlPr>
                            <a:rPr lang="en-US" sz="1600" i="1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1600" i="1">
                              <a:latin typeface="Cambria Math" panose="02040503050406030204" pitchFamily="18" charset="0"/>
                            </a:rPr>
                            <m:t>𝑈</m:t>
                          </m:r>
                        </m:e>
                        <m:sub>
                          <m:r>
                            <a:rPr lang="en-US" sz="1600" i="1">
                              <a:latin typeface="Cambria Math" panose="02040503050406030204" pitchFamily="18" charset="0"/>
                            </a:rPr>
                            <m:t>𝑒</m:t>
                          </m:r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3</m:t>
                          </m:r>
                        </m:sub>
                      </m:sSub>
                      <m:r>
                        <a:rPr lang="en-US" sz="1600" i="1">
                          <a:latin typeface="Cambria Math" panose="02040503050406030204" pitchFamily="18" charset="0"/>
                        </a:rPr>
                        <m:t>|</m:t>
                      </m:r>
                      <m:r>
                        <a:rPr lang="en-US" sz="1600" i="1" baseline="30000">
                          <a:latin typeface="Cambria Math" panose="02040503050406030204" pitchFamily="18" charset="0"/>
                        </a:rPr>
                        <m:t>2</m:t>
                      </m:r>
                    </m:oMath>
                  </a14:m>
                  <a:endParaRPr lang="en-US" sz="1600" baseline="30000" dirty="0"/>
                </a:p>
              </p:txBody>
            </p:sp>
          </mc:Choice>
          <mc:Fallback xmlns="">
            <p:sp>
              <p:nvSpPr>
                <p:cNvPr id="91" name="TextBox 90">
                  <a:extLst>
                    <a:ext uri="{FF2B5EF4-FFF2-40B4-BE49-F238E27FC236}">
                      <a16:creationId xmlns:a16="http://schemas.microsoft.com/office/drawing/2014/main" id="{604F3369-D33C-A70D-2E4F-A15A8430B7A4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 rot="19673741">
                  <a:off x="9563762" y="1785619"/>
                  <a:ext cx="3049485" cy="338554"/>
                </a:xfrm>
                <a:prstGeom prst="rect">
                  <a:avLst/>
                </a:prstGeom>
                <a:blipFill>
                  <a:blip r:embed="rId11"/>
                  <a:stretch>
                    <a:fillRect l="-1370" b="-3947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</p:spTree>
    <p:extLst>
      <p:ext uri="{BB962C8B-B14F-4D97-AF65-F5344CB8AC3E}">
        <p14:creationId xmlns:p14="http://schemas.microsoft.com/office/powerpoint/2010/main" val="294562047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139564</TotalTime>
  <Words>1636</Words>
  <Application>Microsoft Macintosh PowerPoint</Application>
  <PresentationFormat>Widescreen</PresentationFormat>
  <Paragraphs>235</Paragraphs>
  <Slides>14</Slides>
  <Notes>14</Notes>
  <HiddenSlides>0</HiddenSlides>
  <MMClips>1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14</vt:i4>
      </vt:variant>
    </vt:vector>
  </HeadingPairs>
  <TitlesOfParts>
    <vt:vector size="22" baseType="lpstr">
      <vt:lpstr>Arial</vt:lpstr>
      <vt:lpstr>Calibri</vt:lpstr>
      <vt:lpstr>Calibri Light</vt:lpstr>
      <vt:lpstr>Cambria Math</vt:lpstr>
      <vt:lpstr>Helvetica</vt:lpstr>
      <vt:lpstr>System Font Regular</vt:lpstr>
      <vt:lpstr>Times New Roman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Moore, David</dc:creator>
  <cp:lastModifiedBy>David Moore</cp:lastModifiedBy>
  <cp:revision>3642</cp:revision>
  <dcterms:created xsi:type="dcterms:W3CDTF">2020-08-03T17:41:34Z</dcterms:created>
  <dcterms:modified xsi:type="dcterms:W3CDTF">2025-05-05T21:27:43Z</dcterms:modified>
</cp:coreProperties>
</file>