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5"/>
  </p:notesMasterIdLst>
  <p:sldIdLst>
    <p:sldId id="257" r:id="rId5"/>
    <p:sldId id="599" r:id="rId6"/>
    <p:sldId id="602" r:id="rId7"/>
    <p:sldId id="601" r:id="rId8"/>
    <p:sldId id="578" r:id="rId9"/>
    <p:sldId id="579" r:id="rId10"/>
    <p:sldId id="580" r:id="rId11"/>
    <p:sldId id="581" r:id="rId12"/>
    <p:sldId id="583" r:id="rId13"/>
    <p:sldId id="584" r:id="rId14"/>
    <p:sldId id="585" r:id="rId15"/>
    <p:sldId id="588" r:id="rId16"/>
    <p:sldId id="589" r:id="rId17"/>
    <p:sldId id="598" r:id="rId18"/>
    <p:sldId id="587" r:id="rId19"/>
    <p:sldId id="603" r:id="rId20"/>
    <p:sldId id="592" r:id="rId21"/>
    <p:sldId id="586" r:id="rId22"/>
    <p:sldId id="590" r:id="rId23"/>
    <p:sldId id="591" r:id="rId24"/>
    <p:sldId id="577" r:id="rId25"/>
    <p:sldId id="593" r:id="rId26"/>
    <p:sldId id="596" r:id="rId27"/>
    <p:sldId id="597" r:id="rId28"/>
    <p:sldId id="270" r:id="rId29"/>
    <p:sldId id="582" r:id="rId30"/>
    <p:sldId id="269" r:id="rId31"/>
    <p:sldId id="295" r:id="rId32"/>
    <p:sldId id="298" r:id="rId33"/>
    <p:sldId id="296" r:id="rId34"/>
    <p:sldId id="278" r:id="rId35"/>
    <p:sldId id="300" r:id="rId36"/>
    <p:sldId id="284" r:id="rId37"/>
    <p:sldId id="290" r:id="rId38"/>
    <p:sldId id="285" r:id="rId39"/>
    <p:sldId id="292" r:id="rId40"/>
    <p:sldId id="293" r:id="rId41"/>
    <p:sldId id="311" r:id="rId42"/>
    <p:sldId id="559" r:id="rId43"/>
    <p:sldId id="26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909"/>
    <a:srgbClr val="F9FF09"/>
    <a:srgbClr val="EDFF09"/>
    <a:srgbClr val="0CF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EEB8FC-0288-49D0-A374-1DD37CD7CB2C}" v="1" dt="2025-05-14T19:08:08.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5401" autoAdjust="0"/>
  </p:normalViewPr>
  <p:slideViewPr>
    <p:cSldViewPr snapToGrid="0">
      <p:cViewPr varScale="1">
        <p:scale>
          <a:sx n="63" d="100"/>
          <a:sy n="63" d="100"/>
        </p:scale>
        <p:origin x="612"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75A9CC-3CEB-4B70-B1E8-147368585758}" type="datetimeFigureOut">
              <a:t>5/13/2025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FD45A8-5BCC-44AD-8F1F-965330C42F30}" type="slidenum">
              <a:t>‹#›</a:t>
            </a:fld>
            <a:endParaRPr lang="en-US"/>
          </a:p>
        </p:txBody>
      </p:sp>
    </p:spTree>
    <p:extLst>
      <p:ext uri="{BB962C8B-B14F-4D97-AF65-F5344CB8AC3E}">
        <p14:creationId xmlns:p14="http://schemas.microsoft.com/office/powerpoint/2010/main" val="1880097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FD45A8-5BCC-44AD-8F1F-965330C42F30}" type="slidenum">
              <a:rPr lang="en-US" smtClean="0"/>
              <a:t>1</a:t>
            </a:fld>
            <a:endParaRPr lang="en-US"/>
          </a:p>
        </p:txBody>
      </p:sp>
    </p:spTree>
    <p:extLst>
      <p:ext uri="{BB962C8B-B14F-4D97-AF65-F5344CB8AC3E}">
        <p14:creationId xmlns:p14="http://schemas.microsoft.com/office/powerpoint/2010/main" val="3914181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73A82-435D-0818-1A43-C82F7C942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235A3-384C-ED7A-F321-DD2AAA325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4C11F-837F-98AB-A1D1-C24AA4B7658F}"/>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B715F795-7FC7-561A-F076-FD7FB27E012D}"/>
              </a:ext>
            </a:extLst>
          </p:cNvPr>
          <p:cNvSpPr>
            <a:spLocks noGrp="1"/>
          </p:cNvSpPr>
          <p:nvPr>
            <p:ph type="sldNum" sz="quarter" idx="5"/>
          </p:nvPr>
        </p:nvSpPr>
        <p:spPr/>
        <p:txBody>
          <a:bodyPr/>
          <a:lstStyle/>
          <a:p>
            <a:fld id="{73B5CBA5-D52D-4C78-8A55-3D6F57E4669E}" type="slidenum">
              <a:rPr lang="en-US"/>
              <a:t>10</a:t>
            </a:fld>
            <a:endParaRPr lang="en-US"/>
          </a:p>
        </p:txBody>
      </p:sp>
    </p:spTree>
    <p:extLst>
      <p:ext uri="{BB962C8B-B14F-4D97-AF65-F5344CB8AC3E}">
        <p14:creationId xmlns:p14="http://schemas.microsoft.com/office/powerpoint/2010/main" val="2785069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CA760-2007-8E1A-7087-C5F5722EDA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B4459F-B388-9C56-A952-A0C6A47969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CDC66-DB48-4273-BB70-179D5B1BD0C5}"/>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B8BA330E-2B76-991B-8068-9A64C48F7EE8}"/>
              </a:ext>
            </a:extLst>
          </p:cNvPr>
          <p:cNvSpPr>
            <a:spLocks noGrp="1"/>
          </p:cNvSpPr>
          <p:nvPr>
            <p:ph type="sldNum" sz="quarter" idx="5"/>
          </p:nvPr>
        </p:nvSpPr>
        <p:spPr/>
        <p:txBody>
          <a:bodyPr/>
          <a:lstStyle/>
          <a:p>
            <a:fld id="{73B5CBA5-D52D-4C78-8A55-3D6F57E4669E}" type="slidenum">
              <a:rPr lang="en-US"/>
              <a:t>11</a:t>
            </a:fld>
            <a:endParaRPr lang="en-US"/>
          </a:p>
        </p:txBody>
      </p:sp>
    </p:spTree>
    <p:extLst>
      <p:ext uri="{BB962C8B-B14F-4D97-AF65-F5344CB8AC3E}">
        <p14:creationId xmlns:p14="http://schemas.microsoft.com/office/powerpoint/2010/main" val="3633544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76F96-96C6-4CCA-CED2-CEC7A788D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DF197-2470-C774-784C-FD297B3484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525DA-40A9-30BC-083B-95FECB8A6DFA}"/>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D964E25F-FBCD-AE19-DB2E-DD45B7081D2C}"/>
              </a:ext>
            </a:extLst>
          </p:cNvPr>
          <p:cNvSpPr>
            <a:spLocks noGrp="1"/>
          </p:cNvSpPr>
          <p:nvPr>
            <p:ph type="sldNum" sz="quarter" idx="5"/>
          </p:nvPr>
        </p:nvSpPr>
        <p:spPr/>
        <p:txBody>
          <a:bodyPr/>
          <a:lstStyle/>
          <a:p>
            <a:fld id="{73B5CBA5-D52D-4C78-8A55-3D6F57E4669E}" type="slidenum">
              <a:rPr lang="en-US"/>
              <a:t>12</a:t>
            </a:fld>
            <a:endParaRPr lang="en-US"/>
          </a:p>
        </p:txBody>
      </p:sp>
    </p:spTree>
    <p:extLst>
      <p:ext uri="{BB962C8B-B14F-4D97-AF65-F5344CB8AC3E}">
        <p14:creationId xmlns:p14="http://schemas.microsoft.com/office/powerpoint/2010/main" val="301450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6543B-4C2D-7BC5-D739-26D7FF0AD7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EB7B1-5A85-5AB9-BF26-8072A1BB8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187460-2134-0D2C-7910-05C00EB309C7}"/>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96E3B356-01D6-98E3-F60A-88961D3EE41A}"/>
              </a:ext>
            </a:extLst>
          </p:cNvPr>
          <p:cNvSpPr>
            <a:spLocks noGrp="1"/>
          </p:cNvSpPr>
          <p:nvPr>
            <p:ph type="sldNum" sz="quarter" idx="5"/>
          </p:nvPr>
        </p:nvSpPr>
        <p:spPr/>
        <p:txBody>
          <a:bodyPr/>
          <a:lstStyle/>
          <a:p>
            <a:fld id="{73B5CBA5-D52D-4C78-8A55-3D6F57E4669E}" type="slidenum">
              <a:rPr lang="en-US"/>
              <a:t>13</a:t>
            </a:fld>
            <a:endParaRPr lang="en-US"/>
          </a:p>
        </p:txBody>
      </p:sp>
    </p:spTree>
    <p:extLst>
      <p:ext uri="{BB962C8B-B14F-4D97-AF65-F5344CB8AC3E}">
        <p14:creationId xmlns:p14="http://schemas.microsoft.com/office/powerpoint/2010/main" val="424880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291D4-6BE8-2394-200F-93FBAFDE78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9F9D4-CA97-8BE0-AC60-94E2A5C2E5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65FE75-17B4-68BA-DFE2-07005D9FDA62}"/>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43A87D17-1479-EC90-BCD5-21FA8C7F2EFC}"/>
              </a:ext>
            </a:extLst>
          </p:cNvPr>
          <p:cNvSpPr>
            <a:spLocks noGrp="1"/>
          </p:cNvSpPr>
          <p:nvPr>
            <p:ph type="sldNum" sz="quarter" idx="5"/>
          </p:nvPr>
        </p:nvSpPr>
        <p:spPr/>
        <p:txBody>
          <a:bodyPr/>
          <a:lstStyle/>
          <a:p>
            <a:fld id="{73B5CBA5-D52D-4C78-8A55-3D6F57E4669E}" type="slidenum">
              <a:rPr lang="en-US"/>
              <a:t>14</a:t>
            </a:fld>
            <a:endParaRPr lang="en-US"/>
          </a:p>
        </p:txBody>
      </p:sp>
    </p:spTree>
    <p:extLst>
      <p:ext uri="{BB962C8B-B14F-4D97-AF65-F5344CB8AC3E}">
        <p14:creationId xmlns:p14="http://schemas.microsoft.com/office/powerpoint/2010/main" val="39990043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484035-A0B8-003B-C7FD-7507C95B0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FD728-FCE7-AD18-628F-0CF4A2A41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509B4-4CFC-0CFC-731E-6741FDEFEABD}"/>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4847CA39-00A2-3275-EAAC-D012C793264F}"/>
              </a:ext>
            </a:extLst>
          </p:cNvPr>
          <p:cNvSpPr>
            <a:spLocks noGrp="1"/>
          </p:cNvSpPr>
          <p:nvPr>
            <p:ph type="sldNum" sz="quarter" idx="5"/>
          </p:nvPr>
        </p:nvSpPr>
        <p:spPr/>
        <p:txBody>
          <a:bodyPr/>
          <a:lstStyle/>
          <a:p>
            <a:fld id="{73B5CBA5-D52D-4C78-8A55-3D6F57E4669E}" type="slidenum">
              <a:rPr lang="en-US"/>
              <a:t>15</a:t>
            </a:fld>
            <a:endParaRPr lang="en-US"/>
          </a:p>
        </p:txBody>
      </p:sp>
    </p:spTree>
    <p:extLst>
      <p:ext uri="{BB962C8B-B14F-4D97-AF65-F5344CB8AC3E}">
        <p14:creationId xmlns:p14="http://schemas.microsoft.com/office/powerpoint/2010/main" val="1464839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1A46B-0C2C-91DC-8561-2110D9C33C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D31313-D594-DBB8-79F0-3F0769F81D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1E44E8-4E1F-163F-0AD3-15F865237D03}"/>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23E5AA0B-DEB6-4172-F559-4014731D8DCF}"/>
              </a:ext>
            </a:extLst>
          </p:cNvPr>
          <p:cNvSpPr>
            <a:spLocks noGrp="1"/>
          </p:cNvSpPr>
          <p:nvPr>
            <p:ph type="sldNum" sz="quarter" idx="5"/>
          </p:nvPr>
        </p:nvSpPr>
        <p:spPr/>
        <p:txBody>
          <a:bodyPr/>
          <a:lstStyle/>
          <a:p>
            <a:fld id="{73B5CBA5-D52D-4C78-8A55-3D6F57E4669E}" type="slidenum">
              <a:rPr lang="en-US"/>
              <a:t>16</a:t>
            </a:fld>
            <a:endParaRPr lang="en-US"/>
          </a:p>
        </p:txBody>
      </p:sp>
    </p:spTree>
    <p:extLst>
      <p:ext uri="{BB962C8B-B14F-4D97-AF65-F5344CB8AC3E}">
        <p14:creationId xmlns:p14="http://schemas.microsoft.com/office/powerpoint/2010/main" val="3982356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D074F-04C8-8E6D-3B42-90599DE6A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A5E17E-7954-17DE-73DF-99C69CD52C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736D59-DCF8-108C-2CAF-209DB3A52AF7}"/>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65C60735-4923-073F-9E62-2AC2F83C34F7}"/>
              </a:ext>
            </a:extLst>
          </p:cNvPr>
          <p:cNvSpPr>
            <a:spLocks noGrp="1"/>
          </p:cNvSpPr>
          <p:nvPr>
            <p:ph type="sldNum" sz="quarter" idx="5"/>
          </p:nvPr>
        </p:nvSpPr>
        <p:spPr/>
        <p:txBody>
          <a:bodyPr/>
          <a:lstStyle/>
          <a:p>
            <a:fld id="{73B5CBA5-D52D-4C78-8A55-3D6F57E4669E}" type="slidenum">
              <a:rPr lang="en-US"/>
              <a:t>17</a:t>
            </a:fld>
            <a:endParaRPr lang="en-US"/>
          </a:p>
        </p:txBody>
      </p:sp>
    </p:spTree>
    <p:extLst>
      <p:ext uri="{BB962C8B-B14F-4D97-AF65-F5344CB8AC3E}">
        <p14:creationId xmlns:p14="http://schemas.microsoft.com/office/powerpoint/2010/main" val="30780894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1394B-D6ED-931E-3E55-08325C6B43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DD63BE-AE86-EE53-DEA7-1842213C5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D8A8B8-5E2D-5CC6-2B23-D0AAC3397257}"/>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0C47A491-C416-D151-BA45-EA64074E8F13}"/>
              </a:ext>
            </a:extLst>
          </p:cNvPr>
          <p:cNvSpPr>
            <a:spLocks noGrp="1"/>
          </p:cNvSpPr>
          <p:nvPr>
            <p:ph type="sldNum" sz="quarter" idx="5"/>
          </p:nvPr>
        </p:nvSpPr>
        <p:spPr/>
        <p:txBody>
          <a:bodyPr/>
          <a:lstStyle/>
          <a:p>
            <a:fld id="{73B5CBA5-D52D-4C78-8A55-3D6F57E4669E}" type="slidenum">
              <a:rPr lang="en-US"/>
              <a:t>18</a:t>
            </a:fld>
            <a:endParaRPr lang="en-US"/>
          </a:p>
        </p:txBody>
      </p:sp>
    </p:spTree>
    <p:extLst>
      <p:ext uri="{BB962C8B-B14F-4D97-AF65-F5344CB8AC3E}">
        <p14:creationId xmlns:p14="http://schemas.microsoft.com/office/powerpoint/2010/main" val="263099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6816D-8108-5F5B-342A-8AA54D40D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2A7FB-ECCA-4D6E-37DB-E1CD6A979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3E280E-4708-D9AF-8237-C31DF18C72C0}"/>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9B139B86-184B-61EA-1C99-1B721ED34C2A}"/>
              </a:ext>
            </a:extLst>
          </p:cNvPr>
          <p:cNvSpPr>
            <a:spLocks noGrp="1"/>
          </p:cNvSpPr>
          <p:nvPr>
            <p:ph type="sldNum" sz="quarter" idx="5"/>
          </p:nvPr>
        </p:nvSpPr>
        <p:spPr/>
        <p:txBody>
          <a:bodyPr/>
          <a:lstStyle/>
          <a:p>
            <a:fld id="{73B5CBA5-D52D-4C78-8A55-3D6F57E4669E}" type="slidenum">
              <a:rPr lang="en-US"/>
              <a:t>19</a:t>
            </a:fld>
            <a:endParaRPr lang="en-US"/>
          </a:p>
        </p:txBody>
      </p:sp>
    </p:spTree>
    <p:extLst>
      <p:ext uri="{BB962C8B-B14F-4D97-AF65-F5344CB8AC3E}">
        <p14:creationId xmlns:p14="http://schemas.microsoft.com/office/powerpoint/2010/main" val="1693623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F2D11-E752-AF7D-8CCD-BCB6B5BCBD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1FB73C-EB36-4F37-683D-383978F504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631DC-E2BB-A150-BF8C-DF27C08835BC}"/>
              </a:ext>
            </a:extLst>
          </p:cNvPr>
          <p:cNvSpPr>
            <a:spLocks noGrp="1"/>
          </p:cNvSpPr>
          <p:nvPr>
            <p:ph type="body" idx="1"/>
          </p:nvPr>
        </p:nvSpPr>
        <p:spPr/>
        <p:txBody>
          <a:bodyPr/>
          <a:lstStyle/>
          <a:p>
            <a:r>
              <a:rPr lang="en-US" sz="900" dirty="0">
                <a:cs typeface="Calibri"/>
              </a:rPr>
              <a:t>General problems – Vibrational noise and Thermal Load minimization</a:t>
            </a:r>
          </a:p>
          <a:p>
            <a:r>
              <a:rPr lang="en-US" sz="900" dirty="0">
                <a:cs typeface="Calibri"/>
              </a:rPr>
              <a:t>Specific to the </a:t>
            </a:r>
            <a:r>
              <a:rPr lang="en-US" sz="900" dirty="0" err="1">
                <a:cs typeface="Calibri"/>
              </a:rPr>
              <a:t>BeEST</a:t>
            </a:r>
            <a:r>
              <a:rPr lang="en-US" sz="900" dirty="0">
                <a:cs typeface="Calibri"/>
              </a:rPr>
              <a:t> – Magnet current limitation </a:t>
            </a:r>
            <a:br>
              <a:rPr lang="en-US" sz="900" dirty="0">
                <a:cs typeface="Calibri"/>
              </a:rPr>
            </a:br>
            <a:br>
              <a:rPr lang="en-US" sz="900" dirty="0">
                <a:cs typeface="Calibri"/>
              </a:rPr>
            </a:br>
            <a:r>
              <a:rPr lang="en-US" sz="900" dirty="0">
                <a:cs typeface="Calibri"/>
              </a:rPr>
              <a:t>The challenges that I was mainly concerned with tackling in my design were the minimization of the thermal load at cold stages due to signal wires and the amperage limit on the wire used to produce our desired &gt;150 Gauss magnetic field. </a:t>
            </a:r>
          </a:p>
        </p:txBody>
      </p:sp>
      <p:sp>
        <p:nvSpPr>
          <p:cNvPr id="4" name="Slide Number Placeholder 3">
            <a:extLst>
              <a:ext uri="{FF2B5EF4-FFF2-40B4-BE49-F238E27FC236}">
                <a16:creationId xmlns:a16="http://schemas.microsoft.com/office/drawing/2014/main" id="{1B1E26AF-A1EE-BD50-BA90-C731AE1ECDC1}"/>
              </a:ext>
            </a:extLst>
          </p:cNvPr>
          <p:cNvSpPr>
            <a:spLocks noGrp="1"/>
          </p:cNvSpPr>
          <p:nvPr>
            <p:ph type="sldNum" sz="quarter" idx="5"/>
          </p:nvPr>
        </p:nvSpPr>
        <p:spPr/>
        <p:txBody>
          <a:bodyPr/>
          <a:lstStyle/>
          <a:p>
            <a:fld id="{73B5CBA5-D52D-4C78-8A55-3D6F57E4669E}" type="slidenum">
              <a:rPr lang="en-US"/>
              <a:t>2</a:t>
            </a:fld>
            <a:endParaRPr lang="en-US"/>
          </a:p>
        </p:txBody>
      </p:sp>
    </p:spTree>
    <p:extLst>
      <p:ext uri="{BB962C8B-B14F-4D97-AF65-F5344CB8AC3E}">
        <p14:creationId xmlns:p14="http://schemas.microsoft.com/office/powerpoint/2010/main" val="1404045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45109-78D6-A9EE-B29A-E66F09DBF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53906-283E-28BB-2953-677E3AB567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1D462-2D02-DCD6-1E2E-981B3891557C}"/>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45933A7A-44BD-E350-1DF6-5E1D3247BD18}"/>
              </a:ext>
            </a:extLst>
          </p:cNvPr>
          <p:cNvSpPr>
            <a:spLocks noGrp="1"/>
          </p:cNvSpPr>
          <p:nvPr>
            <p:ph type="sldNum" sz="quarter" idx="5"/>
          </p:nvPr>
        </p:nvSpPr>
        <p:spPr/>
        <p:txBody>
          <a:bodyPr/>
          <a:lstStyle/>
          <a:p>
            <a:fld id="{73B5CBA5-D52D-4C78-8A55-3D6F57E4669E}" type="slidenum">
              <a:rPr lang="en-US"/>
              <a:t>20</a:t>
            </a:fld>
            <a:endParaRPr lang="en-US"/>
          </a:p>
        </p:txBody>
      </p:sp>
    </p:spTree>
    <p:extLst>
      <p:ext uri="{BB962C8B-B14F-4D97-AF65-F5344CB8AC3E}">
        <p14:creationId xmlns:p14="http://schemas.microsoft.com/office/powerpoint/2010/main" val="17361868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6E091-546B-1E88-5020-49FD21C45D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6D85B2-8E4F-90D4-6DED-67F71ED65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F2914-7B33-B31B-2BA2-EACDD2053D43}"/>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2567657E-C8FA-0373-7689-C64D1EFBEA07}"/>
              </a:ext>
            </a:extLst>
          </p:cNvPr>
          <p:cNvSpPr>
            <a:spLocks noGrp="1"/>
          </p:cNvSpPr>
          <p:nvPr>
            <p:ph type="sldNum" sz="quarter" idx="5"/>
          </p:nvPr>
        </p:nvSpPr>
        <p:spPr/>
        <p:txBody>
          <a:bodyPr/>
          <a:lstStyle/>
          <a:p>
            <a:fld id="{73B5CBA5-D52D-4C78-8A55-3D6F57E4669E}" type="slidenum">
              <a:rPr lang="en-US"/>
              <a:t>22</a:t>
            </a:fld>
            <a:endParaRPr lang="en-US"/>
          </a:p>
        </p:txBody>
      </p:sp>
    </p:spTree>
    <p:extLst>
      <p:ext uri="{BB962C8B-B14F-4D97-AF65-F5344CB8AC3E}">
        <p14:creationId xmlns:p14="http://schemas.microsoft.com/office/powerpoint/2010/main" val="2128944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56C0B-A2F4-517A-8643-52A56E279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06711-3539-0222-9053-1F8C7F62F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87FDC3-9803-4163-D2B9-BCF615C3C25F}"/>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4DF2FBE9-9CBA-81D5-B1D4-B63B7F333203}"/>
              </a:ext>
            </a:extLst>
          </p:cNvPr>
          <p:cNvSpPr>
            <a:spLocks noGrp="1"/>
          </p:cNvSpPr>
          <p:nvPr>
            <p:ph type="sldNum" sz="quarter" idx="5"/>
          </p:nvPr>
        </p:nvSpPr>
        <p:spPr/>
        <p:txBody>
          <a:bodyPr/>
          <a:lstStyle/>
          <a:p>
            <a:fld id="{73B5CBA5-D52D-4C78-8A55-3D6F57E4669E}" type="slidenum">
              <a:rPr lang="en-US"/>
              <a:t>23</a:t>
            </a:fld>
            <a:endParaRPr lang="en-US"/>
          </a:p>
        </p:txBody>
      </p:sp>
    </p:spTree>
    <p:extLst>
      <p:ext uri="{BB962C8B-B14F-4D97-AF65-F5344CB8AC3E}">
        <p14:creationId xmlns:p14="http://schemas.microsoft.com/office/powerpoint/2010/main" val="42172296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4EFB8-55A4-4670-729E-D6E1C9573F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C2ED32-0F2E-1DD0-4742-8F7921692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AFEF63-AC23-E36D-CBD3-8162DAE0F4C9}"/>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BEC9D5C3-385E-4718-0A44-E11F0340B019}"/>
              </a:ext>
            </a:extLst>
          </p:cNvPr>
          <p:cNvSpPr>
            <a:spLocks noGrp="1"/>
          </p:cNvSpPr>
          <p:nvPr>
            <p:ph type="sldNum" sz="quarter" idx="5"/>
          </p:nvPr>
        </p:nvSpPr>
        <p:spPr/>
        <p:txBody>
          <a:bodyPr/>
          <a:lstStyle/>
          <a:p>
            <a:fld id="{73B5CBA5-D52D-4C78-8A55-3D6F57E4669E}" type="slidenum">
              <a:rPr lang="en-US"/>
              <a:t>24</a:t>
            </a:fld>
            <a:endParaRPr lang="en-US"/>
          </a:p>
        </p:txBody>
      </p:sp>
    </p:spTree>
    <p:extLst>
      <p:ext uri="{BB962C8B-B14F-4D97-AF65-F5344CB8AC3E}">
        <p14:creationId xmlns:p14="http://schemas.microsoft.com/office/powerpoint/2010/main" val="685168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22DE5-602E-AC06-456A-533CF56F3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F6EBD-7765-BD0B-BDE0-368748FC61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8E59B4-87C0-D8B4-84C2-5B19204D78CF}"/>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5BE5CAB3-E9F3-1DB5-133C-A306E30DB6E8}"/>
              </a:ext>
            </a:extLst>
          </p:cNvPr>
          <p:cNvSpPr>
            <a:spLocks noGrp="1"/>
          </p:cNvSpPr>
          <p:nvPr>
            <p:ph type="sldNum" sz="quarter" idx="5"/>
          </p:nvPr>
        </p:nvSpPr>
        <p:spPr/>
        <p:txBody>
          <a:bodyPr/>
          <a:lstStyle/>
          <a:p>
            <a:fld id="{73B5CBA5-D52D-4C78-8A55-3D6F57E4669E}" type="slidenum">
              <a:rPr lang="en-US"/>
              <a:t>26</a:t>
            </a:fld>
            <a:endParaRPr lang="en-US"/>
          </a:p>
        </p:txBody>
      </p:sp>
    </p:spTree>
    <p:extLst>
      <p:ext uri="{BB962C8B-B14F-4D97-AF65-F5344CB8AC3E}">
        <p14:creationId xmlns:p14="http://schemas.microsoft.com/office/powerpoint/2010/main" val="3679172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51CF4-8141-67DF-5B91-ACD7B47982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15452D-DD3B-3AC5-2DED-5AADFAF862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A1465-8359-1B4F-F3D7-9DBAA0509D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09EDAE-2583-0D0A-4202-71F6DD57FFF3}"/>
              </a:ext>
            </a:extLst>
          </p:cNvPr>
          <p:cNvSpPr>
            <a:spLocks noGrp="1"/>
          </p:cNvSpPr>
          <p:nvPr>
            <p:ph type="sldNum" sz="quarter" idx="5"/>
          </p:nvPr>
        </p:nvSpPr>
        <p:spPr/>
        <p:txBody>
          <a:bodyPr/>
          <a:lstStyle/>
          <a:p>
            <a:fld id="{52D949AD-82D4-4AC7-8E70-A475A28A363D}" type="slidenum">
              <a:rPr lang="en-US" smtClean="0"/>
              <a:t>32</a:t>
            </a:fld>
            <a:endParaRPr lang="en-US"/>
          </a:p>
        </p:txBody>
      </p:sp>
    </p:spTree>
    <p:extLst>
      <p:ext uri="{BB962C8B-B14F-4D97-AF65-F5344CB8AC3E}">
        <p14:creationId xmlns:p14="http://schemas.microsoft.com/office/powerpoint/2010/main" val="41530554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D949AD-82D4-4AC7-8E70-A475A28A363D}" type="slidenum">
              <a:rPr lang="en-US" smtClean="0"/>
              <a:t>33</a:t>
            </a:fld>
            <a:endParaRPr lang="en-US"/>
          </a:p>
        </p:txBody>
      </p:sp>
    </p:spTree>
    <p:extLst>
      <p:ext uri="{BB962C8B-B14F-4D97-AF65-F5344CB8AC3E}">
        <p14:creationId xmlns:p14="http://schemas.microsoft.com/office/powerpoint/2010/main" val="13952271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Misalign image, dim</a:t>
            </a:r>
          </a:p>
        </p:txBody>
      </p:sp>
      <p:sp>
        <p:nvSpPr>
          <p:cNvPr id="4" name="Slide Number Placeholder 3"/>
          <p:cNvSpPr>
            <a:spLocks noGrp="1"/>
          </p:cNvSpPr>
          <p:nvPr>
            <p:ph type="sldNum" sz="quarter" idx="5"/>
          </p:nvPr>
        </p:nvSpPr>
        <p:spPr/>
        <p:txBody>
          <a:bodyPr/>
          <a:lstStyle/>
          <a:p>
            <a:fld id="{73B5CBA5-D52D-4C78-8A55-3D6F57E4669E}" type="slidenum">
              <a:rPr lang="en-US"/>
              <a:t>38</a:t>
            </a:fld>
            <a:endParaRPr lang="en-US"/>
          </a:p>
        </p:txBody>
      </p:sp>
    </p:spTree>
    <p:extLst>
      <p:ext uri="{BB962C8B-B14F-4D97-AF65-F5344CB8AC3E}">
        <p14:creationId xmlns:p14="http://schemas.microsoft.com/office/powerpoint/2010/main" val="3911193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8DBE5-C354-67E3-4C79-746DF052AF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8890B-8E83-2D4D-C150-D18FB0418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0C0386-6A1C-6356-F444-95BF5ABAD2CF}"/>
              </a:ext>
            </a:extLst>
          </p:cNvPr>
          <p:cNvSpPr>
            <a:spLocks noGrp="1"/>
          </p:cNvSpPr>
          <p:nvPr>
            <p:ph type="body" idx="1"/>
          </p:nvPr>
        </p:nvSpPr>
        <p:spPr/>
        <p:txBody>
          <a:bodyPr/>
          <a:lstStyle/>
          <a:p>
            <a:r>
              <a:rPr lang="en-US" sz="900" dirty="0">
                <a:cs typeface="Calibri"/>
              </a:rPr>
              <a:t>General problems – Vibrational noise and Thermal Load minimization</a:t>
            </a:r>
          </a:p>
          <a:p>
            <a:r>
              <a:rPr lang="en-US" sz="900" dirty="0">
                <a:cs typeface="Calibri"/>
              </a:rPr>
              <a:t>Specific to the </a:t>
            </a:r>
            <a:r>
              <a:rPr lang="en-US" sz="900" dirty="0" err="1">
                <a:cs typeface="Calibri"/>
              </a:rPr>
              <a:t>BeEST</a:t>
            </a:r>
            <a:r>
              <a:rPr lang="en-US" sz="900" dirty="0">
                <a:cs typeface="Calibri"/>
              </a:rPr>
              <a:t> – Magnet current limitation </a:t>
            </a:r>
            <a:br>
              <a:rPr lang="en-US" sz="900" dirty="0">
                <a:cs typeface="Calibri"/>
              </a:rPr>
            </a:br>
            <a:br>
              <a:rPr lang="en-US" sz="900" dirty="0">
                <a:cs typeface="Calibri"/>
              </a:rPr>
            </a:br>
            <a:r>
              <a:rPr lang="en-US" sz="900" dirty="0">
                <a:cs typeface="Calibri"/>
              </a:rPr>
              <a:t>The challenges that I was mainly concerned with tackling in my design were the minimization of the thermal load at cold stages due to signal wires and the amperage limit on the wire used to produce our desired &gt;150 Gauss magnetic field. </a:t>
            </a:r>
          </a:p>
        </p:txBody>
      </p:sp>
      <p:sp>
        <p:nvSpPr>
          <p:cNvPr id="4" name="Slide Number Placeholder 3">
            <a:extLst>
              <a:ext uri="{FF2B5EF4-FFF2-40B4-BE49-F238E27FC236}">
                <a16:creationId xmlns:a16="http://schemas.microsoft.com/office/drawing/2014/main" id="{4D81E1F3-5185-A33A-EF77-1B0E310BC67B}"/>
              </a:ext>
            </a:extLst>
          </p:cNvPr>
          <p:cNvSpPr>
            <a:spLocks noGrp="1"/>
          </p:cNvSpPr>
          <p:nvPr>
            <p:ph type="sldNum" sz="quarter" idx="5"/>
          </p:nvPr>
        </p:nvSpPr>
        <p:spPr/>
        <p:txBody>
          <a:bodyPr/>
          <a:lstStyle/>
          <a:p>
            <a:fld id="{73B5CBA5-D52D-4C78-8A55-3D6F57E4669E}" type="slidenum">
              <a:rPr lang="en-US"/>
              <a:t>3</a:t>
            </a:fld>
            <a:endParaRPr lang="en-US"/>
          </a:p>
        </p:txBody>
      </p:sp>
    </p:spTree>
    <p:extLst>
      <p:ext uri="{BB962C8B-B14F-4D97-AF65-F5344CB8AC3E}">
        <p14:creationId xmlns:p14="http://schemas.microsoft.com/office/powerpoint/2010/main" val="317238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25F18-EA80-AAFC-F215-57C89B033E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C2CA42-D7ED-8F81-50B1-016AAC612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0689A4-0664-8B27-628E-072DB72B5CC4}"/>
              </a:ext>
            </a:extLst>
          </p:cNvPr>
          <p:cNvSpPr>
            <a:spLocks noGrp="1"/>
          </p:cNvSpPr>
          <p:nvPr>
            <p:ph type="body" idx="1"/>
          </p:nvPr>
        </p:nvSpPr>
        <p:spPr/>
        <p:txBody>
          <a:bodyPr/>
          <a:lstStyle/>
          <a:p>
            <a:r>
              <a:rPr lang="en-US" sz="900" dirty="0">
                <a:cs typeface="Calibri"/>
              </a:rPr>
              <a:t>General problems – Vibrational noise and Thermal Load minimization</a:t>
            </a:r>
          </a:p>
          <a:p>
            <a:r>
              <a:rPr lang="en-US" sz="900" dirty="0">
                <a:cs typeface="Calibri"/>
              </a:rPr>
              <a:t>Specific to the </a:t>
            </a:r>
            <a:r>
              <a:rPr lang="en-US" sz="900" dirty="0" err="1">
                <a:cs typeface="Calibri"/>
              </a:rPr>
              <a:t>BeEST</a:t>
            </a:r>
            <a:r>
              <a:rPr lang="en-US" sz="900" dirty="0">
                <a:cs typeface="Calibri"/>
              </a:rPr>
              <a:t> – Magnet current limitation </a:t>
            </a:r>
            <a:br>
              <a:rPr lang="en-US" sz="900" dirty="0">
                <a:cs typeface="Calibri"/>
              </a:rPr>
            </a:br>
            <a:br>
              <a:rPr lang="en-US" sz="900" dirty="0">
                <a:cs typeface="Calibri"/>
              </a:rPr>
            </a:br>
            <a:r>
              <a:rPr lang="en-US" sz="900" dirty="0">
                <a:cs typeface="Calibri"/>
              </a:rPr>
              <a:t>The challenges that I was mainly concerned with tackling in my design were the minimization of the thermal load at cold stages due to signal wires and the amperage limit on the wire used to produce our desired &gt;150 Gauss magnetic field. </a:t>
            </a:r>
          </a:p>
        </p:txBody>
      </p:sp>
      <p:sp>
        <p:nvSpPr>
          <p:cNvPr id="4" name="Slide Number Placeholder 3">
            <a:extLst>
              <a:ext uri="{FF2B5EF4-FFF2-40B4-BE49-F238E27FC236}">
                <a16:creationId xmlns:a16="http://schemas.microsoft.com/office/drawing/2014/main" id="{7A7A34E1-FDA1-53FD-9907-5DABE105FEB9}"/>
              </a:ext>
            </a:extLst>
          </p:cNvPr>
          <p:cNvSpPr>
            <a:spLocks noGrp="1"/>
          </p:cNvSpPr>
          <p:nvPr>
            <p:ph type="sldNum" sz="quarter" idx="5"/>
          </p:nvPr>
        </p:nvSpPr>
        <p:spPr/>
        <p:txBody>
          <a:bodyPr/>
          <a:lstStyle/>
          <a:p>
            <a:fld id="{73B5CBA5-D52D-4C78-8A55-3D6F57E4669E}" type="slidenum">
              <a:rPr lang="en-US"/>
              <a:t>4</a:t>
            </a:fld>
            <a:endParaRPr lang="en-US"/>
          </a:p>
        </p:txBody>
      </p:sp>
    </p:spTree>
    <p:extLst>
      <p:ext uri="{BB962C8B-B14F-4D97-AF65-F5344CB8AC3E}">
        <p14:creationId xmlns:p14="http://schemas.microsoft.com/office/powerpoint/2010/main" val="490708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CF286-BCFB-DD60-3A8B-4C6BDCE254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4DB1BE-6BF6-04BD-67B1-3EFC60DEDC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42ECB4-A4B2-FC36-3FBD-12E19BDD4635}"/>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E608DE2A-20D0-B02B-B719-21596037F4DF}"/>
              </a:ext>
            </a:extLst>
          </p:cNvPr>
          <p:cNvSpPr>
            <a:spLocks noGrp="1"/>
          </p:cNvSpPr>
          <p:nvPr>
            <p:ph type="sldNum" sz="quarter" idx="5"/>
          </p:nvPr>
        </p:nvSpPr>
        <p:spPr/>
        <p:txBody>
          <a:bodyPr/>
          <a:lstStyle/>
          <a:p>
            <a:fld id="{73B5CBA5-D52D-4C78-8A55-3D6F57E4669E}" type="slidenum">
              <a:rPr lang="en-US"/>
              <a:t>5</a:t>
            </a:fld>
            <a:endParaRPr lang="en-US"/>
          </a:p>
        </p:txBody>
      </p:sp>
    </p:spTree>
    <p:extLst>
      <p:ext uri="{BB962C8B-B14F-4D97-AF65-F5344CB8AC3E}">
        <p14:creationId xmlns:p14="http://schemas.microsoft.com/office/powerpoint/2010/main" val="81495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31502-D9E3-74D5-8BA6-BC660AF57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B6300-27A8-D6C6-44CD-41FD40D52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C5492-9940-8938-CB49-F4DC266A116B}"/>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117042ED-348E-65C5-098B-298D2396D79D}"/>
              </a:ext>
            </a:extLst>
          </p:cNvPr>
          <p:cNvSpPr>
            <a:spLocks noGrp="1"/>
          </p:cNvSpPr>
          <p:nvPr>
            <p:ph type="sldNum" sz="quarter" idx="5"/>
          </p:nvPr>
        </p:nvSpPr>
        <p:spPr/>
        <p:txBody>
          <a:bodyPr/>
          <a:lstStyle/>
          <a:p>
            <a:fld id="{73B5CBA5-D52D-4C78-8A55-3D6F57E4669E}" type="slidenum">
              <a:rPr lang="en-US"/>
              <a:t>6</a:t>
            </a:fld>
            <a:endParaRPr lang="en-US"/>
          </a:p>
        </p:txBody>
      </p:sp>
    </p:spTree>
    <p:extLst>
      <p:ext uri="{BB962C8B-B14F-4D97-AF65-F5344CB8AC3E}">
        <p14:creationId xmlns:p14="http://schemas.microsoft.com/office/powerpoint/2010/main" val="2256772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5893E-AA45-67A2-1E40-FC5BED1A6A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C6B183-182F-95BC-8F65-03F0B8279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38118C-9889-934D-3FF4-FA59736D4D55}"/>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42197519-CD2B-E24E-5C01-882436DB191C}"/>
              </a:ext>
            </a:extLst>
          </p:cNvPr>
          <p:cNvSpPr>
            <a:spLocks noGrp="1"/>
          </p:cNvSpPr>
          <p:nvPr>
            <p:ph type="sldNum" sz="quarter" idx="5"/>
          </p:nvPr>
        </p:nvSpPr>
        <p:spPr/>
        <p:txBody>
          <a:bodyPr/>
          <a:lstStyle/>
          <a:p>
            <a:fld id="{73B5CBA5-D52D-4C78-8A55-3D6F57E4669E}" type="slidenum">
              <a:rPr lang="en-US"/>
              <a:t>7</a:t>
            </a:fld>
            <a:endParaRPr lang="en-US"/>
          </a:p>
        </p:txBody>
      </p:sp>
    </p:spTree>
    <p:extLst>
      <p:ext uri="{BB962C8B-B14F-4D97-AF65-F5344CB8AC3E}">
        <p14:creationId xmlns:p14="http://schemas.microsoft.com/office/powerpoint/2010/main" val="3478298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14F55-6710-9DE6-DE8D-C98774E3DD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BAB0EF-636C-B9C9-6725-18E31AC6D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E3C2B-F375-7489-718F-F5AD6AC88EB3}"/>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2366CA94-CB54-AB3C-322C-D491FAA4E8F9}"/>
              </a:ext>
            </a:extLst>
          </p:cNvPr>
          <p:cNvSpPr>
            <a:spLocks noGrp="1"/>
          </p:cNvSpPr>
          <p:nvPr>
            <p:ph type="sldNum" sz="quarter" idx="5"/>
          </p:nvPr>
        </p:nvSpPr>
        <p:spPr/>
        <p:txBody>
          <a:bodyPr/>
          <a:lstStyle/>
          <a:p>
            <a:fld id="{73B5CBA5-D52D-4C78-8A55-3D6F57E4669E}" type="slidenum">
              <a:rPr lang="en-US"/>
              <a:t>8</a:t>
            </a:fld>
            <a:endParaRPr lang="en-US"/>
          </a:p>
        </p:txBody>
      </p:sp>
    </p:spTree>
    <p:extLst>
      <p:ext uri="{BB962C8B-B14F-4D97-AF65-F5344CB8AC3E}">
        <p14:creationId xmlns:p14="http://schemas.microsoft.com/office/powerpoint/2010/main" val="917996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588B5-AAAF-9FA0-685C-7CB22127D7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F87461-E47A-4900-C0DE-F76BC36D09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FA712C-F648-B438-DAE7-753BFED2ABAC}"/>
              </a:ext>
            </a:extLst>
          </p:cNvPr>
          <p:cNvSpPr>
            <a:spLocks noGrp="1"/>
          </p:cNvSpPr>
          <p:nvPr>
            <p:ph type="body" idx="1"/>
          </p:nvPr>
        </p:nvSpPr>
        <p:spPr/>
        <p:txBody>
          <a:bodyPr/>
          <a:lstStyle/>
          <a:p>
            <a:r>
              <a:rPr lang="en-US" dirty="0">
                <a:cs typeface="Calibri"/>
              </a:rPr>
              <a:t>Misalign image, dim</a:t>
            </a:r>
          </a:p>
        </p:txBody>
      </p:sp>
      <p:sp>
        <p:nvSpPr>
          <p:cNvPr id="4" name="Slide Number Placeholder 3">
            <a:extLst>
              <a:ext uri="{FF2B5EF4-FFF2-40B4-BE49-F238E27FC236}">
                <a16:creationId xmlns:a16="http://schemas.microsoft.com/office/drawing/2014/main" id="{09C45F99-8680-A3C2-35EA-782B5DE54C55}"/>
              </a:ext>
            </a:extLst>
          </p:cNvPr>
          <p:cNvSpPr>
            <a:spLocks noGrp="1"/>
          </p:cNvSpPr>
          <p:nvPr>
            <p:ph type="sldNum" sz="quarter" idx="5"/>
          </p:nvPr>
        </p:nvSpPr>
        <p:spPr/>
        <p:txBody>
          <a:bodyPr/>
          <a:lstStyle/>
          <a:p>
            <a:fld id="{73B5CBA5-D52D-4C78-8A55-3D6F57E4669E}" type="slidenum">
              <a:rPr lang="en-US"/>
              <a:t>9</a:t>
            </a:fld>
            <a:endParaRPr lang="en-US"/>
          </a:p>
        </p:txBody>
      </p:sp>
    </p:spTree>
    <p:extLst>
      <p:ext uri="{BB962C8B-B14F-4D97-AF65-F5344CB8AC3E}">
        <p14:creationId xmlns:p14="http://schemas.microsoft.com/office/powerpoint/2010/main" val="2777287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8"/>
            <a:ext cx="10356915" cy="5825765"/>
          </a:xfrm>
          <a:prstGeom prst="rect">
            <a:avLst/>
          </a:prstGeom>
        </p:spPr>
      </p:pic>
      <p:sp>
        <p:nvSpPr>
          <p:cNvPr id="4" name="Date Placeholder 3"/>
          <p:cNvSpPr>
            <a:spLocks noGrp="1"/>
          </p:cNvSpPr>
          <p:nvPr>
            <p:ph type="dt" sz="half" idx="10"/>
          </p:nvPr>
        </p:nvSpPr>
        <p:spPr>
          <a:xfrm>
            <a:off x="838200" y="6356352"/>
            <a:ext cx="2743200" cy="365125"/>
          </a:xfrm>
          <a:prstGeom prst="rect">
            <a:avLst/>
          </a:prstGeom>
        </p:spPr>
        <p:txBody>
          <a:bodyPr/>
          <a:lstStyle/>
          <a:p>
            <a:fld id="{7197AD89-FB07-4395-98A5-822869848C91}" type="datetime1">
              <a:rPr lang="en-US" smtClean="0"/>
              <a:t>5/13/2025</a:t>
            </a:fld>
            <a:endParaRPr lang="en-US"/>
          </a:p>
        </p:txBody>
      </p:sp>
      <p:sp>
        <p:nvSpPr>
          <p:cNvPr id="21" name="Rectangle 20">
            <a:extLst>
              <a:ext uri="{FF2B5EF4-FFF2-40B4-BE49-F238E27FC236}">
                <a16:creationId xmlns:a16="http://schemas.microsoft.com/office/drawing/2014/main" id="{2DF55106-BA85-A046-A450-43480962F8F7}"/>
              </a:ext>
            </a:extLst>
          </p:cNvPr>
          <p:cNvSpPr/>
          <p:nvPr userDrawn="1"/>
        </p:nvSpPr>
        <p:spPr>
          <a:xfrm>
            <a:off x="-34047" y="0"/>
            <a:ext cx="12260094" cy="6265544"/>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cxnSp>
        <p:nvCxnSpPr>
          <p:cNvPr id="14" name="Straight Connector 13"/>
          <p:cNvCxnSpPr/>
          <p:nvPr userDrawn="1"/>
        </p:nvCxnSpPr>
        <p:spPr>
          <a:xfrm>
            <a:off x="520878" y="3287006"/>
            <a:ext cx="911199" cy="0"/>
          </a:xfrm>
          <a:prstGeom prst="line">
            <a:avLst/>
          </a:prstGeom>
          <a:ln w="28575">
            <a:solidFill>
              <a:srgbClr val="D2492A"/>
            </a:solidFill>
          </a:ln>
          <a:effectLst/>
        </p:spPr>
        <p:style>
          <a:lnRef idx="2">
            <a:schemeClr val="accent1"/>
          </a:lnRef>
          <a:fillRef idx="0">
            <a:schemeClr val="accent1"/>
          </a:fillRef>
          <a:effectRef idx="1">
            <a:schemeClr val="accent1"/>
          </a:effectRef>
          <a:fontRef idx="minor">
            <a:schemeClr val="tx1"/>
          </a:fontRef>
        </p:style>
      </p:cxnSp>
      <p:pic>
        <p:nvPicPr>
          <p:cNvPr id="22" name="Picture 21">
            <a:extLst>
              <a:ext uri="{FF2B5EF4-FFF2-40B4-BE49-F238E27FC236}">
                <a16:creationId xmlns:a16="http://schemas.microsoft.com/office/drawing/2014/main" id="{08E7ABF0-DEE6-F34C-98A7-7FC5808DF58A}"/>
              </a:ext>
            </a:extLst>
          </p:cNvPr>
          <p:cNvPicPr/>
          <p:nvPr userDrawn="1"/>
        </p:nvPicPr>
        <p:blipFill>
          <a:blip r:embed="rId3"/>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23" name="TextBox 22">
            <a:extLst>
              <a:ext uri="{FF2B5EF4-FFF2-40B4-BE49-F238E27FC236}">
                <a16:creationId xmlns:a16="http://schemas.microsoft.com/office/drawing/2014/main" id="{78B3FD82-CB41-C84B-B706-06F09C4B7CF1}"/>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
        <p:nvSpPr>
          <p:cNvPr id="13" name="Subtitle 2"/>
          <p:cNvSpPr>
            <a:spLocks noGrp="1"/>
          </p:cNvSpPr>
          <p:nvPr>
            <p:ph type="subTitle" idx="1"/>
          </p:nvPr>
        </p:nvSpPr>
        <p:spPr>
          <a:xfrm>
            <a:off x="395371" y="3737295"/>
            <a:ext cx="9144000" cy="1655762"/>
          </a:xfrm>
        </p:spPr>
        <p:txBody>
          <a:bodyPr/>
          <a:lstStyle>
            <a:lvl1pPr marL="0" indent="0">
              <a:buNone/>
              <a:defRPr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Subhead, name or date goes here</a:t>
            </a:r>
          </a:p>
        </p:txBody>
      </p:sp>
      <p:pic>
        <p:nvPicPr>
          <p:cNvPr id="24" name="Picture 23">
            <a:extLst>
              <a:ext uri="{FF2B5EF4-FFF2-40B4-BE49-F238E27FC236}">
                <a16:creationId xmlns:a16="http://schemas.microsoft.com/office/drawing/2014/main" id="{F3429AB2-51CA-D34A-933D-348196C30A2C}"/>
              </a:ext>
            </a:extLst>
          </p:cNvPr>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170976"/>
            <a:ext cx="10356915" cy="5825765"/>
          </a:xfrm>
          <a:prstGeom prst="rect">
            <a:avLst/>
          </a:prstGeom>
        </p:spPr>
      </p:pic>
      <p:sp>
        <p:nvSpPr>
          <p:cNvPr id="12" name="Title 1"/>
          <p:cNvSpPr>
            <a:spLocks noGrp="1"/>
          </p:cNvSpPr>
          <p:nvPr>
            <p:ph type="ctrTitle"/>
          </p:nvPr>
        </p:nvSpPr>
        <p:spPr>
          <a:xfrm>
            <a:off x="395371" y="2243579"/>
            <a:ext cx="10803672" cy="719056"/>
          </a:xfrm>
        </p:spPr>
        <p:txBody>
          <a:bodyPr>
            <a:normAutofit/>
          </a:bodyPr>
          <a:lstStyle>
            <a:lvl1pPr>
              <a:defRPr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sz="5400">
                <a:solidFill>
                  <a:schemeClr val="bg1"/>
                </a:solidFill>
              </a:rPr>
              <a:t>Presentation Title Goes Here</a:t>
            </a:r>
          </a:p>
        </p:txBody>
      </p:sp>
    </p:spTree>
    <p:extLst>
      <p:ext uri="{BB962C8B-B14F-4D97-AF65-F5344CB8AC3E}">
        <p14:creationId xmlns:p14="http://schemas.microsoft.com/office/powerpoint/2010/main" val="608327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21314D"/>
                </a:solidFill>
              </a:defRPr>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77CAD2D2-A802-4DCF-B64E-61FF7C3ECF11}" type="datetime1">
              <a:rPr lang="en-US" smtClean="0"/>
              <a:t>5/13/2025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Rectangle 8"/>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D816478-27A8-5948-917C-6E6357F4BB0B}"/>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E530F95D-C0F7-B448-B59E-D27295E0C7A5}"/>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150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10048" y="-10049"/>
            <a:ext cx="5183189" cy="6943412"/>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450058" y="472281"/>
            <a:ext cx="3932237" cy="1600200"/>
          </a:xfrm>
        </p:spPr>
        <p:txBody>
          <a:bodyPr anchor="b">
            <a:normAutofit/>
          </a:bodyPr>
          <a:lstStyle>
            <a:lvl1pPr>
              <a:defRPr sz="4400">
                <a:solidFill>
                  <a:schemeClr val="bg1"/>
                </a:solidFill>
              </a:defRPr>
            </a:lvl1pPr>
          </a:lstStyle>
          <a:p>
            <a:r>
              <a:rPr lang="en-US"/>
              <a:t>Copy goes here</a:t>
            </a:r>
          </a:p>
        </p:txBody>
      </p:sp>
      <p:sp>
        <p:nvSpPr>
          <p:cNvPr id="3" name="Picture Placeholder 2"/>
          <p:cNvSpPr>
            <a:spLocks noGrp="1"/>
          </p:cNvSpPr>
          <p:nvPr>
            <p:ph type="pic" idx="1"/>
          </p:nvPr>
        </p:nvSpPr>
        <p:spPr>
          <a:xfrm>
            <a:off x="5183189" y="2"/>
            <a:ext cx="7008812"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hasCustomPrompt="1"/>
          </p:nvPr>
        </p:nvSpPr>
        <p:spPr>
          <a:xfrm>
            <a:off x="450058" y="2072481"/>
            <a:ext cx="3932237" cy="3811588"/>
          </a:xfrm>
        </p:spPr>
        <p:txBody>
          <a:bodyPr>
            <a:normAutofit/>
          </a:bodyPr>
          <a:lstStyle>
            <a:lvl1pPr marL="457189" indent="-457189">
              <a:buFont typeface="Arial" charset="0"/>
              <a:buChar char="•"/>
              <a:defRPr sz="2800">
                <a:solidFill>
                  <a:schemeClr val="bg1"/>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Supporting text goes here</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E8F8D63A-DD18-438C-8CDE-837546EEA991}" type="datetime1">
              <a:rPr lang="en-US" smtClean="0"/>
              <a:t>5/13/2025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E01F5E0A-84A7-2F4C-A9C5-069A0CC392D2}"/>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5166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9246FD72-CCB3-4006-B81E-C4F4819EC458}" type="datetime1">
              <a:rPr lang="en-US" smtClean="0"/>
              <a:t>5/13/2025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6C529638-9519-5646-BC6C-4C995584BC00}"/>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02467B4F-5A8F-3845-8B30-98B83A0003A1}"/>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67638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lvl1pPr>
              <a:defRPr>
                <a:solidFill>
                  <a:srgbClr val="21314D"/>
                </a:solidFill>
              </a:defRPr>
            </a:lvl1pPr>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09EF62B8-F7C3-4011-98B4-368905A62D40}" type="datetime1">
              <a:rPr lang="en-US" smtClean="0"/>
              <a:t>5/13/2025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7" name="Rectangle 6"/>
          <p:cNvSpPr/>
          <p:nvPr userDrawn="1"/>
        </p:nvSpPr>
        <p:spPr>
          <a:xfrm>
            <a:off x="-10048" y="6265545"/>
            <a:ext cx="1220204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1C06899B-D311-B446-8DBB-7D61E82846C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3" name="Picture 12">
            <a:extLst>
              <a:ext uri="{FF2B5EF4-FFF2-40B4-BE49-F238E27FC236}">
                <a16:creationId xmlns:a16="http://schemas.microsoft.com/office/drawing/2014/main" id="{C4CB1FB3-2557-BB46-9386-C66D040E875F}"/>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48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55D7B-AA77-4766-B862-9F1391F74A9F}" type="datetime1">
              <a:rPr lang="en-US" smtClean="0"/>
              <a:t>5/13/2025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1483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9728" y="-9729"/>
            <a:ext cx="12201728" cy="626554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1851" y="1709740"/>
            <a:ext cx="10515600" cy="2852737"/>
          </a:xfrm>
        </p:spPr>
        <p:txBody>
          <a:bodyPr anchor="b">
            <a:normAutofit/>
          </a:bodyPr>
          <a:lstStyle>
            <a:lvl1pPr>
              <a:defRPr sz="44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Section header goes here</a:t>
            </a:r>
          </a:p>
        </p:txBody>
      </p:sp>
      <p:sp>
        <p:nvSpPr>
          <p:cNvPr id="3" name="Text Placeholder 2"/>
          <p:cNvSpPr>
            <a:spLocks noGrp="1"/>
          </p:cNvSpPr>
          <p:nvPr>
            <p:ph type="body" idx="1" hasCustomPrompt="1"/>
          </p:nvPr>
        </p:nvSpPr>
        <p:spPr>
          <a:xfrm>
            <a:off x="831851" y="4589465"/>
            <a:ext cx="10515600" cy="1500187"/>
          </a:xfrm>
        </p:spPr>
        <p:txBody>
          <a:bodyPr/>
          <a:lstStyle>
            <a:lvl1pPr marL="0" indent="0">
              <a:buNone/>
              <a:defRPr sz="2400" b="0" i="0">
                <a:solidFill>
                  <a:srgbClr val="92A2BD"/>
                </a:solidFill>
                <a:latin typeface="Arial" panose="020B0604020202020204" pitchFamily="34" charset="0"/>
                <a:ea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Section subhead goes here</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70E0D6D1-1BA2-4094-8E22-DCCF666BF30C}" type="datetime1">
              <a:rPr lang="en-US" smtClean="0"/>
              <a:t>5/13/2025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pic>
        <p:nvPicPr>
          <p:cNvPr id="12" name="Picture 11">
            <a:extLst>
              <a:ext uri="{FF2B5EF4-FFF2-40B4-BE49-F238E27FC236}">
                <a16:creationId xmlns:a16="http://schemas.microsoft.com/office/drawing/2014/main" id="{4C2BC71D-0003-024E-9F29-71C949747F4A}"/>
              </a:ext>
            </a:extLst>
          </p:cNvPr>
          <p:cNvPicPr/>
          <p:nvPr userDrawn="1"/>
        </p:nvPicPr>
        <p:blipFill>
          <a:blip r:embed="rId2"/>
          <a:stretch>
            <a:fillRect/>
          </a:stretch>
        </p:blipFill>
        <p:spPr bwMode="auto">
          <a:xfrm>
            <a:off x="381000" y="6373243"/>
            <a:ext cx="3200400" cy="364310"/>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25715021-AF61-AF4F-9B48-1343FD8CB059}"/>
              </a:ext>
            </a:extLst>
          </p:cNvPr>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15936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15" name="Rectangle 14"/>
          <p:cNvSpPr/>
          <p:nvPr userDrawn="1"/>
        </p:nvSpPr>
        <p:spPr>
          <a:xfrm>
            <a:off x="-9728" y="6265545"/>
            <a:ext cx="12201728" cy="601701"/>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F2FB00B-8654-4E39-9076-EAD9E7056058}" type="datetime1">
              <a:rPr lang="en-US" smtClean="0"/>
              <a:t>5/13/2025</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4" name="TextBox 13"/>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0" name="Picture 9">
            <a:extLst>
              <a:ext uri="{FF2B5EF4-FFF2-40B4-BE49-F238E27FC236}">
                <a16:creationId xmlns:a16="http://schemas.microsoft.com/office/drawing/2014/main" id="{E3C7278D-9F84-1645-9C4A-4B5FD9D68954}"/>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6334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BA22353D-904C-4E5E-A54B-FD817AC01FC9}" type="datetime1">
              <a:rPr lang="en-US" smtClean="0"/>
              <a:t>5/13/2025</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8" name="Rectangle 7"/>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Box 12">
            <a:extLst>
              <a:ext uri="{FF2B5EF4-FFF2-40B4-BE49-F238E27FC236}">
                <a16:creationId xmlns:a16="http://schemas.microsoft.com/office/drawing/2014/main" id="{3E729617-3EE6-934F-B272-92B6163ABCA3}"/>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4" name="Picture 13">
            <a:extLst>
              <a:ext uri="{FF2B5EF4-FFF2-40B4-BE49-F238E27FC236}">
                <a16:creationId xmlns:a16="http://schemas.microsoft.com/office/drawing/2014/main" id="{AA977242-14B3-B24E-8B0C-44E4362EFCBD}"/>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1851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rgbClr val="21314D"/>
                </a:solidFill>
              </a:defRPr>
            </a:lvl1p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2"/>
            <a:ext cx="2743200" cy="365125"/>
          </a:xfrm>
          <a:prstGeom prst="rect">
            <a:avLst/>
          </a:prstGeom>
        </p:spPr>
        <p:txBody>
          <a:bodyPr/>
          <a:lstStyle/>
          <a:p>
            <a:fld id="{5C6A03FA-BD2A-4B1B-91D2-DF4E9633671A}" type="datetime1">
              <a:rPr lang="en-US" smtClean="0"/>
              <a:t>5/13/2025</a:t>
            </a:fld>
            <a:endParaRPr lang="en-US"/>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10" name="Rectangle 9"/>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Box 14">
            <a:extLst>
              <a:ext uri="{FF2B5EF4-FFF2-40B4-BE49-F238E27FC236}">
                <a16:creationId xmlns:a16="http://schemas.microsoft.com/office/drawing/2014/main" id="{07053E08-80AB-B043-979E-87B7A1E7EB21}"/>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6" name="Picture 15">
            <a:extLst>
              <a:ext uri="{FF2B5EF4-FFF2-40B4-BE49-F238E27FC236}">
                <a16:creationId xmlns:a16="http://schemas.microsoft.com/office/drawing/2014/main" id="{32B57081-B141-9B4E-9482-F401745054EE}"/>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879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1314D"/>
                </a:solidFill>
              </a:defRPr>
            </a:lvl1p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fld id="{00C8787A-8E7C-4596-959C-F1645F77DAA3}" type="datetime1">
              <a:rPr lang="en-US" smtClean="0"/>
              <a:t>5/13/2025</a:t>
            </a:fld>
            <a:endParaRPr lang="en-US"/>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6" name="Rectangle 5"/>
          <p:cNvSpPr/>
          <p:nvPr userDrawn="1"/>
        </p:nvSpPr>
        <p:spPr>
          <a:xfrm>
            <a:off x="-9728" y="6265545"/>
            <a:ext cx="12201728" cy="592455"/>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6BA0EA07-1225-FE4C-917E-74A024F5E428}"/>
              </a:ext>
            </a:extLst>
          </p:cNvPr>
          <p:cNvSpPr txBox="1"/>
          <p:nvPr userDrawn="1"/>
        </p:nvSpPr>
        <p:spPr>
          <a:xfrm>
            <a:off x="7478040" y="6398498"/>
            <a:ext cx="4489537" cy="369332"/>
          </a:xfrm>
          <a:prstGeom prst="rect">
            <a:avLst/>
          </a:prstGeom>
          <a:noFill/>
        </p:spPr>
        <p:txBody>
          <a:bodyPr wrap="square" rtlCol="0">
            <a:spAutoFit/>
          </a:bodyPr>
          <a:lstStyle/>
          <a:p>
            <a:pPr algn="r"/>
            <a:r>
              <a:rPr lang="en-US" sz="1800" b="1" i="0">
                <a:solidFill>
                  <a:schemeClr val="bg1"/>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pic>
        <p:nvPicPr>
          <p:cNvPr id="12" name="Picture 11">
            <a:extLst>
              <a:ext uri="{FF2B5EF4-FFF2-40B4-BE49-F238E27FC236}">
                <a16:creationId xmlns:a16="http://schemas.microsoft.com/office/drawing/2014/main" id="{43F1F743-16CE-3043-9E24-77715B0645DA}"/>
              </a:ext>
            </a:extLst>
          </p:cNvPr>
          <p:cNvPicPr/>
          <p:nvPr userDrawn="1"/>
        </p:nvPicPr>
        <p:blipFill>
          <a:blip r:embed="rId2"/>
          <a:stretch>
            <a:fillRect/>
          </a:stretch>
        </p:blipFill>
        <p:spPr bwMode="auto">
          <a:xfrm>
            <a:off x="381003" y="6381481"/>
            <a:ext cx="3200395" cy="3643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159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p>
            <a:fld id="{1A38B7CA-99F7-4D45-A2B2-FFE88C001F75}" type="datetime1">
              <a:rPr lang="en-US" smtClean="0"/>
              <a:t>5/13/2025</a:t>
            </a:fld>
            <a:endParaRPr lang="en-US"/>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AA3E255-DCE9-1E4B-905B-DD6A887BD484}" type="slidenum">
              <a:rPr lang="en-US" smtClean="0"/>
              <a:t>‹#›</a:t>
            </a:fld>
            <a:endParaRPr lang="en-US"/>
          </a:p>
        </p:txBody>
      </p:sp>
      <p:sp>
        <p:nvSpPr>
          <p:cNvPr id="9" name="Title 2"/>
          <p:cNvSpPr txBox="1">
            <a:spLocks/>
          </p:cNvSpPr>
          <p:nvPr userDrawn="1"/>
        </p:nvSpPr>
        <p:spPr>
          <a:xfrm>
            <a:off x="838202" y="5746528"/>
            <a:ext cx="13016751" cy="7793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rgbClr val="21314D"/>
                </a:solidFill>
                <a:latin typeface="Gotham Medium" charset="0"/>
                <a:ea typeface="Gotham Medium" charset="0"/>
                <a:cs typeface="Gotham Medium" charset="0"/>
              </a:defRPr>
            </a:lvl1pPr>
          </a:lstStyle>
          <a:p>
            <a:r>
              <a:rPr lang="en-US" sz="4400" b="1" i="0">
                <a:latin typeface="Arial" panose="020B0604020202020204" pitchFamily="34" charset="0"/>
                <a:cs typeface="Arial" panose="020B0604020202020204" pitchFamily="34" charset="0"/>
              </a:rPr>
              <a:t>Headline Copy Goes Here</a:t>
            </a:r>
          </a:p>
        </p:txBody>
      </p:sp>
      <p:sp>
        <p:nvSpPr>
          <p:cNvPr id="10" name="Picture Placeholder 2"/>
          <p:cNvSpPr>
            <a:spLocks noGrp="1"/>
          </p:cNvSpPr>
          <p:nvPr>
            <p:ph type="pic" idx="1"/>
          </p:nvPr>
        </p:nvSpPr>
        <p:spPr>
          <a:xfrm>
            <a:off x="0" y="1"/>
            <a:ext cx="12192000" cy="557703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Tree>
    <p:extLst>
      <p:ext uri="{BB962C8B-B14F-4D97-AF65-F5344CB8AC3E}">
        <p14:creationId xmlns:p14="http://schemas.microsoft.com/office/powerpoint/2010/main" val="2131095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10048" y="-10048"/>
            <a:ext cx="12202048" cy="6868048"/>
          </a:xfrm>
          <a:prstGeom prst="rect">
            <a:avLst/>
          </a:prstGeom>
          <a:solidFill>
            <a:srgbClr val="2131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cstate="screen">
            <a:alphaModFix amt="25000"/>
            <a:extLst>
              <a:ext uri="{28A0092B-C50C-407E-A947-70E740481C1C}">
                <a14:useLocalDpi xmlns:a14="http://schemas.microsoft.com/office/drawing/2010/main"/>
              </a:ext>
            </a:extLst>
          </a:blip>
          <a:stretch>
            <a:fillRect/>
          </a:stretch>
        </p:blipFill>
        <p:spPr>
          <a:xfrm>
            <a:off x="1835085" y="552941"/>
            <a:ext cx="10356915" cy="5825765"/>
          </a:xfrm>
          <a:prstGeom prst="rect">
            <a:avLst/>
          </a:prstGeom>
        </p:spPr>
      </p:pic>
      <p:sp>
        <p:nvSpPr>
          <p:cNvPr id="5" name="Subtitle 2"/>
          <p:cNvSpPr>
            <a:spLocks noGrp="1"/>
          </p:cNvSpPr>
          <p:nvPr>
            <p:ph type="subTitle" idx="1" hasCustomPrompt="1"/>
          </p:nvPr>
        </p:nvSpPr>
        <p:spPr>
          <a:xfrm>
            <a:off x="2046399" y="2531096"/>
            <a:ext cx="9144000" cy="1655762"/>
          </a:xfrm>
        </p:spPr>
        <p:txBody>
          <a:bodyPr>
            <a:normAutofit/>
          </a:bodyPr>
          <a:lstStyle>
            <a:lvl1pPr marL="0" indent="0">
              <a:buNone/>
              <a:defRPr sz="40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algn="l"/>
            <a:r>
              <a:rPr lang="en-US">
                <a:solidFill>
                  <a:schemeClr val="bg1"/>
                </a:solidFill>
              </a:rPr>
              <a:t>“Quote goes here.”</a:t>
            </a:r>
          </a:p>
        </p:txBody>
      </p:sp>
    </p:spTree>
    <p:extLst>
      <p:ext uri="{BB962C8B-B14F-4D97-AF65-F5344CB8AC3E}">
        <p14:creationId xmlns:p14="http://schemas.microsoft.com/office/powerpoint/2010/main" val="22439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7060252" y="982464"/>
            <a:ext cx="4862405" cy="1794085"/>
          </a:xfrm>
        </p:spPr>
        <p:txBody>
          <a:bodyPr/>
          <a:lstStyle/>
          <a:p>
            <a:r>
              <a:rPr lang="en-US"/>
              <a:t>Headline Copy Goes Here</a:t>
            </a:r>
          </a:p>
        </p:txBody>
      </p:sp>
      <p:sp>
        <p:nvSpPr>
          <p:cNvPr id="4" name="Content Placeholder 2"/>
          <p:cNvSpPr>
            <a:spLocks noGrp="1"/>
          </p:cNvSpPr>
          <p:nvPr>
            <p:ph idx="1"/>
          </p:nvPr>
        </p:nvSpPr>
        <p:spPr>
          <a:xfrm>
            <a:off x="7060253" y="3052261"/>
            <a:ext cx="4862404" cy="1975926"/>
          </a:xfrm>
        </p:spPr>
        <p:txBody>
          <a:bodyPr/>
          <a:lstStyle/>
          <a:p>
            <a:r>
              <a:rPr lang="en-US"/>
              <a:t>Click to add text</a:t>
            </a:r>
          </a:p>
          <a:p>
            <a:r>
              <a:rPr lang="en-US"/>
              <a:t>Click to add text</a:t>
            </a:r>
          </a:p>
        </p:txBody>
      </p:sp>
      <p:sp>
        <p:nvSpPr>
          <p:cNvPr id="6" name="Picture Placeholder 2"/>
          <p:cNvSpPr>
            <a:spLocks noGrp="1"/>
          </p:cNvSpPr>
          <p:nvPr>
            <p:ph type="pic" idx="10"/>
          </p:nvPr>
        </p:nvSpPr>
        <p:spPr>
          <a:xfrm>
            <a:off x="0" y="3"/>
            <a:ext cx="6890995" cy="68579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8" name="TextBox 7"/>
          <p:cNvSpPr txBox="1"/>
          <p:nvPr userDrawn="1"/>
        </p:nvSpPr>
        <p:spPr>
          <a:xfrm>
            <a:off x="7478040" y="6407925"/>
            <a:ext cx="4489537" cy="369332"/>
          </a:xfrm>
          <a:prstGeom prst="rect">
            <a:avLst/>
          </a:prstGeom>
          <a:noFill/>
        </p:spPr>
        <p:txBody>
          <a:bodyPr wrap="square" rtlCol="0">
            <a:spAutoFit/>
          </a:bodyPr>
          <a:lstStyle/>
          <a:p>
            <a:pPr algn="r"/>
            <a:r>
              <a:rPr lang="en-US" sz="1800" b="1" i="0">
                <a:solidFill>
                  <a:srgbClr val="21314D"/>
                </a:solidFill>
                <a:latin typeface="Gotham" charset="0"/>
                <a:ea typeface="Gotham" charset="0"/>
                <a:cs typeface="Gotham" charset="0"/>
              </a:rPr>
              <a:t>MINES</a:t>
            </a:r>
            <a:r>
              <a:rPr lang="en-US" sz="1800" b="1" i="0">
                <a:solidFill>
                  <a:srgbClr val="D2492A"/>
                </a:solidFill>
                <a:latin typeface="Gotham" charset="0"/>
                <a:ea typeface="Gotham" charset="0"/>
                <a:cs typeface="Gotham" charset="0"/>
              </a:rPr>
              <a:t>.</a:t>
            </a:r>
            <a:r>
              <a:rPr lang="en-US" sz="1800" b="0" i="0">
                <a:solidFill>
                  <a:srgbClr val="92A2BD"/>
                </a:solidFill>
                <a:latin typeface="Gotham Book" charset="0"/>
                <a:ea typeface="Gotham Book" charset="0"/>
                <a:cs typeface="Gotham Book" charset="0"/>
              </a:rPr>
              <a:t>EDU</a:t>
            </a:r>
          </a:p>
        </p:txBody>
      </p:sp>
    </p:spTree>
    <p:extLst>
      <p:ext uri="{BB962C8B-B14F-4D97-AF65-F5344CB8AC3E}">
        <p14:creationId xmlns:p14="http://schemas.microsoft.com/office/powerpoint/2010/main" val="539565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734776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75" r:id="rId8"/>
    <p:sldLayoutId id="2147483674" r:id="rId9"/>
    <p:sldLayoutId id="2147483656" r:id="rId10"/>
    <p:sldLayoutId id="2147483657" r:id="rId11"/>
    <p:sldLayoutId id="2147483658" r:id="rId12"/>
    <p:sldLayoutId id="2147483659" r:id="rId13"/>
    <p:sldLayoutId id="2147483676" r:id="rId14"/>
  </p:sldLayoutIdLst>
  <p:hf hdr="0" ftr="0" dt="0"/>
  <p:txStyles>
    <p:titleStyle>
      <a:lvl1pPr algn="l" defTabSz="914377" rtl="0" eaLnBrk="1" latinLnBrk="0" hangingPunct="1">
        <a:lnSpc>
          <a:spcPct val="90000"/>
        </a:lnSpc>
        <a:spcBef>
          <a:spcPct val="0"/>
        </a:spcBef>
        <a:buNone/>
        <a:defRPr sz="4400" b="1" i="0" kern="1200">
          <a:solidFill>
            <a:srgbClr val="21314D"/>
          </a:solidFill>
          <a:latin typeface="Arial" panose="020B0604020202020204" pitchFamily="34" charset="0"/>
          <a:ea typeface="Arial" panose="020B0604020202020204" pitchFamily="34" charset="0"/>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a:buChar char="•"/>
        <a:defRPr sz="2800" b="0" i="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685783" indent="-228594" algn="l" defTabSz="914377" rtl="0" eaLnBrk="1" latinLnBrk="0" hangingPunct="1">
        <a:lnSpc>
          <a:spcPct val="90000"/>
        </a:lnSpc>
        <a:spcBef>
          <a:spcPts val="500"/>
        </a:spcBef>
        <a:buFont typeface="Arial"/>
        <a:buChar char="•"/>
        <a:defRPr sz="2400" b="0" i="0" kern="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2971" indent="-228594" algn="l" defTabSz="914377" rtl="0" eaLnBrk="1" latinLnBrk="0" hangingPunct="1">
        <a:lnSpc>
          <a:spcPct val="90000"/>
        </a:lnSpc>
        <a:spcBef>
          <a:spcPts val="500"/>
        </a:spcBef>
        <a:buFont typeface="Arial"/>
        <a:buChar char="•"/>
        <a:defRPr sz="2000" b="0" i="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160"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349" indent="-228594" algn="l" defTabSz="914377" rtl="0" eaLnBrk="1" latinLnBrk="0" hangingPunct="1">
        <a:lnSpc>
          <a:spcPct val="90000"/>
        </a:lnSpc>
        <a:spcBef>
          <a:spcPts val="500"/>
        </a:spcBef>
        <a:buFont typeface="Arial"/>
        <a:buChar char="•"/>
        <a:defRPr sz="1800" b="0" i="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svg"/><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11" Type="http://schemas.openxmlformats.org/officeDocument/2006/relationships/image" Target="../media/image59.png"/><Relationship Id="rId5" Type="http://schemas.openxmlformats.org/officeDocument/2006/relationships/image" Target="../media/image50.svg"/><Relationship Id="rId10" Type="http://schemas.openxmlformats.org/officeDocument/2006/relationships/image" Target="../media/image58.png"/><Relationship Id="rId4" Type="http://schemas.openxmlformats.org/officeDocument/2006/relationships/image" Target="../media/image49.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8.svg"/><Relationship Id="rId7" Type="http://schemas.openxmlformats.org/officeDocument/2006/relationships/image" Target="../media/image61.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60.png"/><Relationship Id="rId5" Type="http://schemas.openxmlformats.org/officeDocument/2006/relationships/image" Target="../media/image52.sv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8.svg"/><Relationship Id="rId7" Type="http://schemas.openxmlformats.org/officeDocument/2006/relationships/image" Target="../media/image61.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60.png"/><Relationship Id="rId11" Type="http://schemas.openxmlformats.org/officeDocument/2006/relationships/image" Target="../media/image64.png"/><Relationship Id="rId5" Type="http://schemas.openxmlformats.org/officeDocument/2006/relationships/image" Target="../media/image52.svg"/><Relationship Id="rId10" Type="http://schemas.openxmlformats.org/officeDocument/2006/relationships/image" Target="../media/image63.png"/><Relationship Id="rId4" Type="http://schemas.openxmlformats.org/officeDocument/2006/relationships/image" Target="../media/image51.png"/><Relationship Id="rId9" Type="http://schemas.openxmlformats.org/officeDocument/2006/relationships/image" Target="../media/image6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48.svg"/><Relationship Id="rId7" Type="http://schemas.openxmlformats.org/officeDocument/2006/relationships/image" Target="../media/image61.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60.png"/><Relationship Id="rId11" Type="http://schemas.openxmlformats.org/officeDocument/2006/relationships/image" Target="../media/image64.png"/><Relationship Id="rId5" Type="http://schemas.openxmlformats.org/officeDocument/2006/relationships/image" Target="../media/image52.svg"/><Relationship Id="rId10" Type="http://schemas.openxmlformats.org/officeDocument/2006/relationships/image" Target="../media/image63.png"/><Relationship Id="rId4" Type="http://schemas.openxmlformats.org/officeDocument/2006/relationships/image" Target="../media/image51.png"/><Relationship Id="rId9"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66.pn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65.png"/><Relationship Id="rId5" Type="http://schemas.openxmlformats.org/officeDocument/2006/relationships/image" Target="../media/image52.sv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7.png"/><Relationship Id="rId7" Type="http://schemas.openxmlformats.org/officeDocument/2006/relationships/image" Target="../media/image67.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70.png"/><Relationship Id="rId5" Type="http://schemas.openxmlformats.org/officeDocument/2006/relationships/image" Target="../media/image51.png"/><Relationship Id="rId10" Type="http://schemas.openxmlformats.org/officeDocument/2006/relationships/image" Target="../media/image69.png"/><Relationship Id="rId4" Type="http://schemas.openxmlformats.org/officeDocument/2006/relationships/image" Target="../media/image48.svg"/><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47.png"/><Relationship Id="rId7"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48.svg"/><Relationship Id="rId9" Type="http://schemas.openxmlformats.org/officeDocument/2006/relationships/image" Target="../media/image72.png"/></Relationships>
</file>

<file path=ppt/slides/_rels/slide34.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2.svg"/><Relationship Id="rId7" Type="http://schemas.openxmlformats.org/officeDocument/2006/relationships/image" Target="../media/image74.png"/><Relationship Id="rId2"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73.png"/></Relationships>
</file>

<file path=ppt/slides/_rels/slide36.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37.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710.png"/><Relationship Id="rId5" Type="http://schemas.openxmlformats.org/officeDocument/2006/relationships/image" Target="../media/image4.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jpeg"/><Relationship Id="rId1" Type="http://schemas.openxmlformats.org/officeDocument/2006/relationships/slideLayout" Target="../slideLayouts/slideLayout3.xml"/><Relationship Id="rId6" Type="http://schemas.openxmlformats.org/officeDocument/2006/relationships/image" Target="../media/image80.png"/><Relationship Id="rId11" Type="http://schemas.openxmlformats.org/officeDocument/2006/relationships/image" Target="../media/image85.jpeg"/><Relationship Id="rId5" Type="http://schemas.openxmlformats.org/officeDocument/2006/relationships/image" Target="../media/image79.jpe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11" Type="http://schemas.openxmlformats.org/officeDocument/2006/relationships/image" Target="../media/image16.png"/><Relationship Id="rId5" Type="http://schemas.openxmlformats.org/officeDocument/2006/relationships/image" Target="../media/image150.png"/><Relationship Id="rId10" Type="http://schemas.openxmlformats.org/officeDocument/2006/relationships/image" Target="../media/image15.png"/><Relationship Id="rId9" Type="http://schemas.openxmlformats.org/officeDocument/2006/relationships/image" Target="../media/image20.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3" Type="http://schemas.openxmlformats.org/officeDocument/2006/relationships/image" Target="../media/image32.png"/><Relationship Id="rId18" Type="http://schemas.openxmlformats.org/officeDocument/2006/relationships/image" Target="../media/image33.png"/><Relationship Id="rId3" Type="http://schemas.openxmlformats.org/officeDocument/2006/relationships/image" Target="../media/image22.png"/><Relationship Id="rId12" Type="http://schemas.openxmlformats.org/officeDocument/2006/relationships/image" Target="../media/image31.png"/><Relationship Id="rId17" Type="http://schemas.openxmlformats.org/officeDocument/2006/relationships/image" Target="../media/image25.svg"/><Relationship Id="rId2" Type="http://schemas.openxmlformats.org/officeDocument/2006/relationships/notesSlide" Target="../notesSlides/notesSlide9.xml"/><Relationship Id="rId16" Type="http://schemas.openxmlformats.org/officeDocument/2006/relationships/image" Target="../media/image24.png"/><Relationship Id="rId20" Type="http://schemas.openxmlformats.org/officeDocument/2006/relationships/image" Target="../media/image35.png"/><Relationship Id="rId1" Type="http://schemas.openxmlformats.org/officeDocument/2006/relationships/slideLayout" Target="../slideLayouts/slideLayout4.xml"/><Relationship Id="rId11" Type="http://schemas.openxmlformats.org/officeDocument/2006/relationships/image" Target="../media/image19.svg"/><Relationship Id="rId6" Type="http://schemas.openxmlformats.org/officeDocument/2006/relationships/image" Target="../media/image25.png"/><Relationship Id="rId15" Type="http://schemas.openxmlformats.org/officeDocument/2006/relationships/image" Target="../media/image22.svg"/><Relationship Id="rId10" Type="http://schemas.openxmlformats.org/officeDocument/2006/relationships/image" Target="../media/image18.png"/><Relationship Id="rId19" Type="http://schemas.openxmlformats.org/officeDocument/2006/relationships/image" Target="../media/image34.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0001" y="506651"/>
            <a:ext cx="9911985" cy="2011874"/>
          </a:xfrm>
        </p:spPr>
        <p:txBody>
          <a:bodyPr>
            <a:noAutofit/>
          </a:bodyPr>
          <a:lstStyle/>
          <a:p>
            <a:pPr algn="ctr">
              <a:lnSpc>
                <a:spcPct val="100000"/>
              </a:lnSpc>
            </a:pPr>
            <a:r>
              <a:rPr lang="en-US" sz="4600" dirty="0">
                <a:latin typeface="Atkinson Hyperlegible" panose="020B0604020202020204" charset="0"/>
              </a:rPr>
              <a:t>An Experimental Design for Testing STJs in Dilution Refrigerators for The </a:t>
            </a:r>
            <a:r>
              <a:rPr lang="en-US" sz="4600" dirty="0" err="1">
                <a:latin typeface="Atkinson Hyperlegible" panose="020B0604020202020204" charset="0"/>
              </a:rPr>
              <a:t>BeEST</a:t>
            </a:r>
            <a:r>
              <a:rPr lang="en-US" sz="4600" dirty="0">
                <a:latin typeface="Atkinson Hyperlegible" panose="020B0604020202020204" charset="0"/>
              </a:rPr>
              <a:t>: PNNL &amp; Mines</a:t>
            </a:r>
            <a:endParaRPr lang="en-US" sz="4600" b="1" spc="-402" dirty="0">
              <a:solidFill>
                <a:srgbClr val="252525"/>
              </a:solidFill>
              <a:latin typeface="Atkinson Hyperlegible" panose="020B0604020202020204" charset="0"/>
              <a:ea typeface="The Seasons Bold"/>
              <a:cs typeface="The Seasons Bold"/>
              <a:sym typeface="The Seasons Bold"/>
            </a:endParaRPr>
          </a:p>
        </p:txBody>
      </p:sp>
      <p:sp>
        <p:nvSpPr>
          <p:cNvPr id="3" name="Subtitle 2"/>
          <p:cNvSpPr>
            <a:spLocks noGrp="1"/>
          </p:cNvSpPr>
          <p:nvPr>
            <p:ph type="subTitle" idx="1"/>
          </p:nvPr>
        </p:nvSpPr>
        <p:spPr>
          <a:xfrm>
            <a:off x="395371" y="3515914"/>
            <a:ext cx="9144000" cy="1655762"/>
          </a:xfrm>
        </p:spPr>
        <p:txBody>
          <a:bodyPr vert="horz" lIns="91440" tIns="45720" rIns="91440" bIns="45720" rtlCol="0" anchor="t">
            <a:normAutofit/>
          </a:bodyPr>
          <a:lstStyle/>
          <a:p>
            <a:r>
              <a:rPr lang="en-US" dirty="0">
                <a:latin typeface="Arial"/>
                <a:cs typeface="Arial"/>
              </a:rPr>
              <a:t>Joe Templet</a:t>
            </a:r>
          </a:p>
          <a:p>
            <a:r>
              <a:rPr lang="en-US" dirty="0">
                <a:latin typeface="Arial"/>
                <a:cs typeface="Arial"/>
              </a:rPr>
              <a:t>Colorado School of Mines</a:t>
            </a:r>
          </a:p>
          <a:p>
            <a:r>
              <a:rPr lang="en-US" dirty="0">
                <a:latin typeface="Arial"/>
                <a:cs typeface="Arial"/>
              </a:rPr>
              <a:t>M.S. Quantum Engineering</a:t>
            </a:r>
          </a:p>
        </p:txBody>
      </p:sp>
      <p:sp>
        <p:nvSpPr>
          <p:cNvPr id="4" name="TextBox 6">
            <a:extLst>
              <a:ext uri="{FF2B5EF4-FFF2-40B4-BE49-F238E27FC236}">
                <a16:creationId xmlns:a16="http://schemas.microsoft.com/office/drawing/2014/main" id="{A9224FB4-C41F-0C64-975C-6EFBA1032454}"/>
              </a:ext>
            </a:extLst>
          </p:cNvPr>
          <p:cNvSpPr txBox="1"/>
          <p:nvPr/>
        </p:nvSpPr>
        <p:spPr>
          <a:xfrm>
            <a:off x="3884968" y="5544693"/>
            <a:ext cx="4422053" cy="450636"/>
          </a:xfrm>
          <a:prstGeom prst="rect">
            <a:avLst/>
          </a:prstGeom>
        </p:spPr>
        <p:txBody>
          <a:bodyPr wrap="square" lIns="0" tIns="0" rIns="0" bIns="0" rtlCol="0" anchor="t">
            <a:spAutoFit/>
          </a:bodyPr>
          <a:lstStyle/>
          <a:p>
            <a:pPr algn="ctr">
              <a:lnSpc>
                <a:spcPts val="3736"/>
              </a:lnSpc>
            </a:pPr>
            <a:r>
              <a:rPr lang="en-US" sz="2800" b="1" dirty="0">
                <a:solidFill>
                  <a:schemeClr val="bg1"/>
                </a:solidFill>
                <a:latin typeface="Atkinson Hyperlegible"/>
                <a:ea typeface="Atkinson Hyperlegible"/>
                <a:cs typeface="Atkinson Hyperlegible"/>
                <a:sym typeface="Atkinson Hyperlegible"/>
              </a:rPr>
              <a:t>The </a:t>
            </a:r>
            <a:r>
              <a:rPr lang="en-US" sz="2800" b="1" dirty="0" err="1">
                <a:solidFill>
                  <a:schemeClr val="bg1"/>
                </a:solidFill>
                <a:latin typeface="Atkinson Hyperlegible"/>
                <a:ea typeface="Atkinson Hyperlegible"/>
                <a:cs typeface="Atkinson Hyperlegible"/>
                <a:sym typeface="Atkinson Hyperlegible"/>
              </a:rPr>
              <a:t>BeEST</a:t>
            </a:r>
            <a:r>
              <a:rPr lang="en-US" sz="2800" b="1" dirty="0">
                <a:solidFill>
                  <a:schemeClr val="bg1"/>
                </a:solidFill>
                <a:latin typeface="Atkinson Hyperlegible"/>
                <a:ea typeface="Atkinson Hyperlegible"/>
                <a:cs typeface="Atkinson Hyperlegible"/>
                <a:sym typeface="Atkinson Hyperlegible"/>
              </a:rPr>
              <a:t> Conference | 2025</a:t>
            </a:r>
          </a:p>
        </p:txBody>
      </p:sp>
    </p:spTree>
    <p:extLst>
      <p:ext uri="{BB962C8B-B14F-4D97-AF65-F5344CB8AC3E}">
        <p14:creationId xmlns:p14="http://schemas.microsoft.com/office/powerpoint/2010/main" val="2002446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B1883-CFA2-73F6-0750-90C7E0F09BE5}"/>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E6C438-543A-2C11-3F49-E0105E1BD1E4}"/>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10</a:t>
            </a:fld>
            <a:endParaRPr lang="en-US" dirty="0">
              <a:solidFill>
                <a:schemeClr val="bg1"/>
              </a:solidFill>
            </a:endParaRPr>
          </a:p>
        </p:txBody>
      </p:sp>
      <p:sp>
        <p:nvSpPr>
          <p:cNvPr id="3" name="TextBox 3">
            <a:extLst>
              <a:ext uri="{FF2B5EF4-FFF2-40B4-BE49-F238E27FC236}">
                <a16:creationId xmlns:a16="http://schemas.microsoft.com/office/drawing/2014/main" id="{EB5C5F1C-230F-43C5-D435-E30C05DF9D02}"/>
              </a:ext>
            </a:extLst>
          </p:cNvPr>
          <p:cNvSpPr txBox="1"/>
          <p:nvPr/>
        </p:nvSpPr>
        <p:spPr>
          <a:xfrm>
            <a:off x="0" y="10394"/>
            <a:ext cx="12288749" cy="1571712"/>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Magnetic Shielding: PNNL (</a:t>
            </a:r>
            <a:r>
              <a:rPr lang="en-US" sz="4000" b="1" dirty="0" err="1">
                <a:solidFill>
                  <a:srgbClr val="252525"/>
                </a:solidFill>
                <a:latin typeface="The Seasons Bold"/>
                <a:ea typeface="The Seasons Bold"/>
                <a:cs typeface="The Seasons Bold"/>
                <a:sym typeface="The Seasons Bold"/>
              </a:rPr>
              <a:t>Bluefors</a:t>
            </a:r>
            <a:r>
              <a:rPr lang="en-US" sz="4000" b="1" dirty="0">
                <a:solidFill>
                  <a:srgbClr val="252525"/>
                </a:solidFill>
                <a:latin typeface="The Seasons Bold"/>
                <a:ea typeface="The Seasons Bold"/>
                <a:cs typeface="The Seasons Bold"/>
                <a:sym typeface="The Seasons Bold"/>
              </a:rPr>
              <a:t>)</a:t>
            </a:r>
          </a:p>
          <a:p>
            <a:pPr algn="ctr">
              <a:lnSpc>
                <a:spcPts val="6400"/>
              </a:lnSpc>
            </a:pPr>
            <a:endParaRPr lang="en-US" sz="4000" b="1" dirty="0">
              <a:solidFill>
                <a:srgbClr val="252525"/>
              </a:solidFill>
              <a:latin typeface="The Seasons Bold"/>
              <a:ea typeface="The Seasons Bold"/>
              <a:cs typeface="The Seasons Bold"/>
              <a:sym typeface="The Seasons Bold"/>
            </a:endParaRPr>
          </a:p>
        </p:txBody>
      </p:sp>
      <p:sp>
        <p:nvSpPr>
          <p:cNvPr id="6" name="TextBox 5">
            <a:extLst>
              <a:ext uri="{FF2B5EF4-FFF2-40B4-BE49-F238E27FC236}">
                <a16:creationId xmlns:a16="http://schemas.microsoft.com/office/drawing/2014/main" id="{66556AA4-6584-41D7-B9C2-624148F747E5}"/>
              </a:ext>
            </a:extLst>
          </p:cNvPr>
          <p:cNvSpPr txBox="1"/>
          <p:nvPr/>
        </p:nvSpPr>
        <p:spPr>
          <a:xfrm>
            <a:off x="3537450" y="981941"/>
            <a:ext cx="4750473" cy="1200329"/>
          </a:xfrm>
          <a:prstGeom prst="rect">
            <a:avLst/>
          </a:prstGeom>
          <a:noFill/>
        </p:spPr>
        <p:txBody>
          <a:bodyPr wrap="square" rtlCol="0">
            <a:spAutoFit/>
          </a:bodyPr>
          <a:lstStyle/>
          <a:p>
            <a:pPr marL="914400" lvl="1" indent="-457200">
              <a:buFont typeface="Arial" panose="020B0604020202020204" pitchFamily="34" charset="0"/>
              <a:buChar char="•"/>
            </a:pPr>
            <a:r>
              <a:rPr lang="en-US" sz="2400" dirty="0"/>
              <a:t>Smaller shield</a:t>
            </a:r>
          </a:p>
          <a:p>
            <a:pPr marL="914400" lvl="1" indent="-457200">
              <a:buFont typeface="Arial" panose="020B0604020202020204" pitchFamily="34" charset="0"/>
              <a:buChar char="•"/>
            </a:pPr>
            <a:r>
              <a:rPr lang="en-US" sz="2400" dirty="0" err="1"/>
              <a:t>Cryoperm</a:t>
            </a:r>
            <a:r>
              <a:rPr lang="en-US" sz="2400" dirty="0"/>
              <a:t> Material</a:t>
            </a:r>
          </a:p>
          <a:p>
            <a:pPr marL="914400" lvl="1" indent="-457200">
              <a:buFont typeface="Arial" panose="020B0604020202020204" pitchFamily="34" charset="0"/>
              <a:buChar char="•"/>
            </a:pPr>
            <a:r>
              <a:rPr lang="en-US" sz="2400" dirty="0">
                <a:ea typeface="Cambria Math" panose="02040503050406030204" pitchFamily="18" charset="0"/>
              </a:rPr>
              <a:t>Dimensions (mm)</a:t>
            </a:r>
          </a:p>
        </p:txBody>
      </p:sp>
      <p:grpSp>
        <p:nvGrpSpPr>
          <p:cNvPr id="8" name="Group 7">
            <a:extLst>
              <a:ext uri="{FF2B5EF4-FFF2-40B4-BE49-F238E27FC236}">
                <a16:creationId xmlns:a16="http://schemas.microsoft.com/office/drawing/2014/main" id="{15D61095-390C-791A-A1D6-404C77732AA8}"/>
              </a:ext>
            </a:extLst>
          </p:cNvPr>
          <p:cNvGrpSpPr/>
          <p:nvPr/>
        </p:nvGrpSpPr>
        <p:grpSpPr>
          <a:xfrm>
            <a:off x="453297" y="2574754"/>
            <a:ext cx="11285406" cy="3042276"/>
            <a:chOff x="442412" y="2879554"/>
            <a:chExt cx="11285406" cy="3099396"/>
          </a:xfrm>
        </p:grpSpPr>
        <p:pic>
          <p:nvPicPr>
            <p:cNvPr id="4" name="Picture 3">
              <a:extLst>
                <a:ext uri="{FF2B5EF4-FFF2-40B4-BE49-F238E27FC236}">
                  <a16:creationId xmlns:a16="http://schemas.microsoft.com/office/drawing/2014/main" id="{3344C285-5FA1-69BF-04D8-223F18B88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412" y="2879554"/>
              <a:ext cx="5047466" cy="3099396"/>
            </a:xfrm>
            <a:prstGeom prst="rect">
              <a:avLst/>
            </a:prstGeom>
          </p:spPr>
        </p:pic>
        <p:pic>
          <p:nvPicPr>
            <p:cNvPr id="5" name="Picture 4">
              <a:extLst>
                <a:ext uri="{FF2B5EF4-FFF2-40B4-BE49-F238E27FC236}">
                  <a16:creationId xmlns:a16="http://schemas.microsoft.com/office/drawing/2014/main" id="{1E759505-87DE-9A9F-1D8D-2741C9053A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1802" y="2879554"/>
              <a:ext cx="2927905" cy="3099396"/>
            </a:xfrm>
            <a:prstGeom prst="rect">
              <a:avLst/>
            </a:prstGeom>
          </p:spPr>
        </p:pic>
        <p:pic>
          <p:nvPicPr>
            <p:cNvPr id="7" name="Picture 6" descr="A person in white protective gear working on a machine&#10;&#10;AI-generated content may be incorrect.">
              <a:extLst>
                <a:ext uri="{FF2B5EF4-FFF2-40B4-BE49-F238E27FC236}">
                  <a16:creationId xmlns:a16="http://schemas.microsoft.com/office/drawing/2014/main" id="{DF62C2D2-085A-6887-645E-0B6E35DA2A62}"/>
                </a:ext>
              </a:extLst>
            </p:cNvPr>
            <p:cNvPicPr>
              <a:picLocks noChangeAspect="1"/>
            </p:cNvPicPr>
            <p:nvPr/>
          </p:nvPicPr>
          <p:blipFill>
            <a:blip r:embed="rId5">
              <a:extLst>
                <a:ext uri="{28A0092B-C50C-407E-A947-70E740481C1C}">
                  <a14:useLocalDpi xmlns:a14="http://schemas.microsoft.com/office/drawing/2010/main" val="0"/>
                </a:ext>
              </a:extLst>
            </a:blip>
            <a:srcRect l="60043" t="3676" r="2074"/>
            <a:stretch/>
          </p:blipFill>
          <p:spPr>
            <a:xfrm>
              <a:off x="9241632" y="2879554"/>
              <a:ext cx="2486186" cy="3099396"/>
            </a:xfrm>
            <a:prstGeom prst="rect">
              <a:avLst/>
            </a:prstGeom>
          </p:spPr>
        </p:pic>
      </p:grpSp>
      <p:sp>
        <p:nvSpPr>
          <p:cNvPr id="9" name="TextBox 8">
            <a:extLst>
              <a:ext uri="{FF2B5EF4-FFF2-40B4-BE49-F238E27FC236}">
                <a16:creationId xmlns:a16="http://schemas.microsoft.com/office/drawing/2014/main" id="{F11201B3-B8FC-BC8A-7301-56A7C2700D93}"/>
              </a:ext>
            </a:extLst>
          </p:cNvPr>
          <p:cNvSpPr txBox="1"/>
          <p:nvPr/>
        </p:nvSpPr>
        <p:spPr>
          <a:xfrm>
            <a:off x="4863348" y="5722456"/>
            <a:ext cx="2562052" cy="461665"/>
          </a:xfrm>
          <a:prstGeom prst="rect">
            <a:avLst/>
          </a:prstGeom>
          <a:noFill/>
        </p:spPr>
        <p:txBody>
          <a:bodyPr wrap="square" rtlCol="0">
            <a:spAutoFit/>
          </a:bodyPr>
          <a:lstStyle/>
          <a:p>
            <a:r>
              <a:rPr lang="en-US" sz="2400" dirty="0">
                <a:latin typeface="Cambria Math" panose="02040503050406030204" pitchFamily="18" charset="0"/>
                <a:ea typeface="Cambria Math" panose="02040503050406030204" pitchFamily="18" charset="0"/>
              </a:rPr>
              <a:t>Dimensions (mm)</a:t>
            </a:r>
          </a:p>
        </p:txBody>
      </p:sp>
    </p:spTree>
    <p:extLst>
      <p:ext uri="{BB962C8B-B14F-4D97-AF65-F5344CB8AC3E}">
        <p14:creationId xmlns:p14="http://schemas.microsoft.com/office/powerpoint/2010/main" val="3679623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9714-125F-6541-D8F4-D555AD75E58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054683-CA41-250F-68FF-FD3C06C836C9}"/>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11</a:t>
            </a:fld>
            <a:endParaRPr lang="en-US" dirty="0">
              <a:solidFill>
                <a:schemeClr val="bg1"/>
              </a:solidFill>
            </a:endParaRPr>
          </a:p>
        </p:txBody>
      </p:sp>
      <p:sp>
        <p:nvSpPr>
          <p:cNvPr id="3" name="TextBox 3">
            <a:extLst>
              <a:ext uri="{FF2B5EF4-FFF2-40B4-BE49-F238E27FC236}">
                <a16:creationId xmlns:a16="http://schemas.microsoft.com/office/drawing/2014/main" id="{A6EBB2FD-C96B-236A-1678-38558CCA34BD}"/>
              </a:ext>
            </a:extLst>
          </p:cNvPr>
          <p:cNvSpPr txBox="1"/>
          <p:nvPr/>
        </p:nvSpPr>
        <p:spPr>
          <a:xfrm>
            <a:off x="-48377" y="-4956"/>
            <a:ext cx="12288749" cy="750975"/>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Magnetic Shielding: Mines (Maybell)</a:t>
            </a:r>
          </a:p>
        </p:txBody>
      </p:sp>
      <p:pic>
        <p:nvPicPr>
          <p:cNvPr id="5" name="Picture 4">
            <a:extLst>
              <a:ext uri="{FF2B5EF4-FFF2-40B4-BE49-F238E27FC236}">
                <a16:creationId xmlns:a16="http://schemas.microsoft.com/office/drawing/2014/main" id="{B2AB4827-1636-7C72-6BB9-3016344C9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867" y="2938034"/>
            <a:ext cx="4144190" cy="2392866"/>
          </a:xfrm>
          <a:prstGeom prst="rect">
            <a:avLst/>
          </a:prstGeom>
        </p:spPr>
      </p:pic>
      <p:pic>
        <p:nvPicPr>
          <p:cNvPr id="6" name="Picture 5">
            <a:extLst>
              <a:ext uri="{FF2B5EF4-FFF2-40B4-BE49-F238E27FC236}">
                <a16:creationId xmlns:a16="http://schemas.microsoft.com/office/drawing/2014/main" id="{7D4EF093-A77C-26AE-6FB0-110842D06C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5096" y="2938034"/>
            <a:ext cx="2981894" cy="2392866"/>
          </a:xfrm>
          <a:prstGeom prst="rect">
            <a:avLst/>
          </a:prstGeom>
        </p:spPr>
      </p:pic>
      <p:sp>
        <p:nvSpPr>
          <p:cNvPr id="7" name="TextBox 6">
            <a:extLst>
              <a:ext uri="{FF2B5EF4-FFF2-40B4-BE49-F238E27FC236}">
                <a16:creationId xmlns:a16="http://schemas.microsoft.com/office/drawing/2014/main" id="{54984965-CD9D-B64F-5D87-6F587F47AC5B}"/>
              </a:ext>
            </a:extLst>
          </p:cNvPr>
          <p:cNvSpPr txBox="1"/>
          <p:nvPr/>
        </p:nvSpPr>
        <p:spPr>
          <a:xfrm>
            <a:off x="1944116" y="1082594"/>
            <a:ext cx="7815942" cy="1631216"/>
          </a:xfrm>
          <a:prstGeom prst="rect">
            <a:avLst/>
          </a:prstGeom>
          <a:noFill/>
        </p:spPr>
        <p:txBody>
          <a:bodyPr wrap="square" rtlCol="0">
            <a:spAutoFit/>
          </a:bodyPr>
          <a:lstStyle/>
          <a:p>
            <a:pPr marL="914400" lvl="1" indent="-457200">
              <a:buFont typeface="Arial" panose="020B0604020202020204" pitchFamily="34" charset="0"/>
              <a:buChar char="•"/>
            </a:pPr>
            <a:r>
              <a:rPr lang="en-US" sz="2400" dirty="0"/>
              <a:t>Larger shield</a:t>
            </a:r>
          </a:p>
          <a:p>
            <a:pPr marL="914400" lvl="1" indent="-457200">
              <a:buFont typeface="Arial" panose="020B0604020202020204" pitchFamily="34" charset="0"/>
              <a:buChar char="•"/>
            </a:pPr>
            <a:r>
              <a:rPr lang="en-US" sz="2400" dirty="0"/>
              <a:t>1mm A4K </a:t>
            </a:r>
            <a:r>
              <a:rPr lang="en-US" sz="2400" dirty="0" err="1"/>
              <a:t>MuMetal</a:t>
            </a:r>
            <a:r>
              <a:rPr lang="en-US" sz="2400" dirty="0"/>
              <a:t> -&gt; 3 mm Pb </a:t>
            </a:r>
          </a:p>
          <a:p>
            <a:pPr marL="914400" lvl="1" indent="-457200">
              <a:buFont typeface="Arial" panose="020B0604020202020204" pitchFamily="34" charset="0"/>
              <a:buChar char="•"/>
            </a:pPr>
            <a:r>
              <a:rPr lang="en-US" sz="2400" dirty="0"/>
              <a:t>5Kg Pb shield also helps reduce vibrational noise</a:t>
            </a:r>
          </a:p>
          <a:p>
            <a:pPr marL="914400" lvl="1" indent="-457200">
              <a:buFont typeface="Arial" panose="020B0604020202020204" pitchFamily="34" charset="0"/>
              <a:buChar char="•"/>
            </a:pPr>
            <a:endParaRPr lang="en-US" sz="2800" dirty="0"/>
          </a:p>
        </p:txBody>
      </p:sp>
      <p:sp>
        <p:nvSpPr>
          <p:cNvPr id="8" name="TextBox 7">
            <a:extLst>
              <a:ext uri="{FF2B5EF4-FFF2-40B4-BE49-F238E27FC236}">
                <a16:creationId xmlns:a16="http://schemas.microsoft.com/office/drawing/2014/main" id="{EC5B94AA-21C8-42FE-C4B2-266FB0BF64A4}"/>
              </a:ext>
            </a:extLst>
          </p:cNvPr>
          <p:cNvSpPr txBox="1"/>
          <p:nvPr/>
        </p:nvSpPr>
        <p:spPr>
          <a:xfrm>
            <a:off x="1137556" y="5717701"/>
            <a:ext cx="9916885" cy="369332"/>
          </a:xfrm>
          <a:prstGeom prst="rect">
            <a:avLst/>
          </a:prstGeom>
          <a:noFill/>
        </p:spPr>
        <p:txBody>
          <a:bodyPr wrap="square" rtlCol="0">
            <a:spAutoFit/>
          </a:bodyPr>
          <a:lstStyle/>
          <a:p>
            <a:r>
              <a:rPr lang="en-US" b="1" dirty="0"/>
              <a:t>[1] Shield design brought to you by: Wouter Van De </a:t>
            </a:r>
            <a:r>
              <a:rPr lang="en-US" b="1" dirty="0" err="1"/>
              <a:t>Pontseele</a:t>
            </a:r>
            <a:r>
              <a:rPr lang="en-US" b="1" dirty="0"/>
              <a:t>, Grace Wagner, and Maybell Quantum</a:t>
            </a:r>
          </a:p>
        </p:txBody>
      </p:sp>
      <p:sp>
        <p:nvSpPr>
          <p:cNvPr id="9" name="TextBox 8">
            <a:extLst>
              <a:ext uri="{FF2B5EF4-FFF2-40B4-BE49-F238E27FC236}">
                <a16:creationId xmlns:a16="http://schemas.microsoft.com/office/drawing/2014/main" id="{04F16AE1-DAA8-0D7D-06F4-28FA41C05E1B}"/>
              </a:ext>
            </a:extLst>
          </p:cNvPr>
          <p:cNvSpPr txBox="1"/>
          <p:nvPr/>
        </p:nvSpPr>
        <p:spPr>
          <a:xfrm>
            <a:off x="8610600" y="4961568"/>
            <a:ext cx="517382" cy="369332"/>
          </a:xfrm>
          <a:prstGeom prst="rect">
            <a:avLst/>
          </a:prstGeom>
          <a:noFill/>
        </p:spPr>
        <p:txBody>
          <a:bodyPr wrap="square" rtlCol="0">
            <a:spAutoFit/>
          </a:bodyPr>
          <a:lstStyle/>
          <a:p>
            <a:r>
              <a:rPr lang="en-US" b="1" dirty="0"/>
              <a:t>[1]</a:t>
            </a:r>
          </a:p>
        </p:txBody>
      </p:sp>
      <p:pic>
        <p:nvPicPr>
          <p:cNvPr id="11" name="Picture 10" descr="A computer generated image of a machine&#10;&#10;AI-generated content may be incorrect.">
            <a:extLst>
              <a:ext uri="{FF2B5EF4-FFF2-40B4-BE49-F238E27FC236}">
                <a16:creationId xmlns:a16="http://schemas.microsoft.com/office/drawing/2014/main" id="{1D893FF9-B7E8-AD1A-814F-DD6FBACCA8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95202" y="1254118"/>
            <a:ext cx="2182236" cy="4076782"/>
          </a:xfrm>
          <a:prstGeom prst="rect">
            <a:avLst/>
          </a:prstGeom>
        </p:spPr>
      </p:pic>
    </p:spTree>
    <p:extLst>
      <p:ext uri="{BB962C8B-B14F-4D97-AF65-F5344CB8AC3E}">
        <p14:creationId xmlns:p14="http://schemas.microsoft.com/office/powerpoint/2010/main" val="1086557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5786D-974A-EC60-9ADF-FCF7B9396BF4}"/>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36657351-027F-D76F-E0E1-9E28EED30E66}"/>
              </a:ext>
            </a:extLst>
          </p:cNvPr>
          <p:cNvGrpSpPr/>
          <p:nvPr/>
        </p:nvGrpSpPr>
        <p:grpSpPr>
          <a:xfrm>
            <a:off x="6452894" y="1625692"/>
            <a:ext cx="3991425" cy="4501348"/>
            <a:chOff x="10032640" y="2938790"/>
            <a:chExt cx="4959717" cy="6858939"/>
          </a:xfrm>
        </p:grpSpPr>
        <p:grpSp>
          <p:nvGrpSpPr>
            <p:cNvPr id="34" name="Group 33">
              <a:extLst>
                <a:ext uri="{FF2B5EF4-FFF2-40B4-BE49-F238E27FC236}">
                  <a16:creationId xmlns:a16="http://schemas.microsoft.com/office/drawing/2014/main" id="{642DDBD2-5351-EC54-48A7-A19ADAC71BB6}"/>
                </a:ext>
              </a:extLst>
            </p:cNvPr>
            <p:cNvGrpSpPr/>
            <p:nvPr/>
          </p:nvGrpSpPr>
          <p:grpSpPr>
            <a:xfrm>
              <a:off x="10032640" y="2938790"/>
              <a:ext cx="4959717" cy="6858939"/>
              <a:chOff x="10032640" y="2938790"/>
              <a:chExt cx="4959717" cy="6858939"/>
            </a:xfrm>
          </p:grpSpPr>
          <p:grpSp>
            <p:nvGrpSpPr>
              <p:cNvPr id="36" name="Group 35">
                <a:extLst>
                  <a:ext uri="{FF2B5EF4-FFF2-40B4-BE49-F238E27FC236}">
                    <a16:creationId xmlns:a16="http://schemas.microsoft.com/office/drawing/2014/main" id="{ACCA7C66-562A-D025-D480-F042E294B6C3}"/>
                  </a:ext>
                </a:extLst>
              </p:cNvPr>
              <p:cNvGrpSpPr/>
              <p:nvPr/>
            </p:nvGrpSpPr>
            <p:grpSpPr>
              <a:xfrm>
                <a:off x="10032640" y="2938790"/>
                <a:ext cx="4959717" cy="6858939"/>
                <a:chOff x="8153401" y="2857500"/>
                <a:chExt cx="4800600" cy="6781800"/>
              </a:xfrm>
            </p:grpSpPr>
            <p:pic>
              <p:nvPicPr>
                <p:cNvPr id="38" name="Picture 37" descr="A diagram of a test&#10;&#10;AI-generated content may be incorrect.">
                  <a:extLst>
                    <a:ext uri="{FF2B5EF4-FFF2-40B4-BE49-F238E27FC236}">
                      <a16:creationId xmlns:a16="http://schemas.microsoft.com/office/drawing/2014/main" id="{297E40C4-5AF1-3874-3B67-A8EE791D24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401" y="2857500"/>
                  <a:ext cx="4800600" cy="6781800"/>
                </a:xfrm>
                <a:prstGeom prst="rect">
                  <a:avLst/>
                </a:prstGeom>
              </p:spPr>
            </p:pic>
            <p:cxnSp>
              <p:nvCxnSpPr>
                <p:cNvPr id="40" name="Straight Connector 39">
                  <a:extLst>
                    <a:ext uri="{FF2B5EF4-FFF2-40B4-BE49-F238E27FC236}">
                      <a16:creationId xmlns:a16="http://schemas.microsoft.com/office/drawing/2014/main" id="{969DD508-7A51-B8C9-0281-5B8458FA88B5}"/>
                    </a:ext>
                  </a:extLst>
                </p:cNvPr>
                <p:cNvCxnSpPr>
                  <a:cxnSpLocks/>
                </p:cNvCxnSpPr>
                <p:nvPr/>
              </p:nvCxnSpPr>
              <p:spPr>
                <a:xfrm>
                  <a:off x="10529519" y="5922706"/>
                  <a:ext cx="0" cy="289560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41" name="Straight Connector 40">
                  <a:extLst>
                    <a:ext uri="{FF2B5EF4-FFF2-40B4-BE49-F238E27FC236}">
                      <a16:creationId xmlns:a16="http://schemas.microsoft.com/office/drawing/2014/main" id="{A16D72D6-2D65-C9B5-A991-FA76DDDE1026}"/>
                    </a:ext>
                  </a:extLst>
                </p:cNvPr>
                <p:cNvCxnSpPr>
                  <a:cxnSpLocks/>
                </p:cNvCxnSpPr>
                <p:nvPr/>
              </p:nvCxnSpPr>
              <p:spPr>
                <a:xfrm>
                  <a:off x="11582400" y="3241038"/>
                  <a:ext cx="0" cy="381000"/>
                </a:xfrm>
                <a:prstGeom prst="line">
                  <a:avLst/>
                </a:prstGeom>
                <a:ln/>
              </p:spPr>
              <p:style>
                <a:lnRef idx="2">
                  <a:schemeClr val="accent2"/>
                </a:lnRef>
                <a:fillRef idx="0">
                  <a:schemeClr val="accent2"/>
                </a:fillRef>
                <a:effectRef idx="1">
                  <a:schemeClr val="accent2"/>
                </a:effectRef>
                <a:fontRef idx="minor">
                  <a:schemeClr val="tx1"/>
                </a:fontRef>
              </p:style>
            </p:cxnSp>
          </p:grpSp>
          <p:sp>
            <p:nvSpPr>
              <p:cNvPr id="37" name="Rectangle 36">
                <a:extLst>
                  <a:ext uri="{FF2B5EF4-FFF2-40B4-BE49-F238E27FC236}">
                    <a16:creationId xmlns:a16="http://schemas.microsoft.com/office/drawing/2014/main" id="{CDBAAA1F-DBC6-8735-6D91-66B4A19B4EAC}"/>
                  </a:ext>
                </a:extLst>
              </p:cNvPr>
              <p:cNvSpPr/>
              <p:nvPr/>
            </p:nvSpPr>
            <p:spPr>
              <a:xfrm>
                <a:off x="10147402" y="3729563"/>
                <a:ext cx="704967" cy="28278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1E5B8D46-02D8-D477-07AF-32728DCD745A}"/>
                </a:ext>
              </a:extLst>
            </p:cNvPr>
            <p:cNvSpPr txBox="1"/>
            <p:nvPr/>
          </p:nvSpPr>
          <p:spPr>
            <a:xfrm>
              <a:off x="10308613" y="3537605"/>
              <a:ext cx="553859" cy="2157827"/>
            </a:xfrm>
            <a:prstGeom prst="rect">
              <a:avLst/>
            </a:prstGeom>
            <a:noFill/>
          </p:spPr>
          <p:txBody>
            <a:bodyPr wrap="square" rtlCol="0">
              <a:spAutoFit/>
            </a:bodyPr>
            <a:lstStyle/>
            <a:p>
              <a:pPr>
                <a:lnSpc>
                  <a:spcPct val="150000"/>
                </a:lnSpc>
              </a:pPr>
              <a:r>
                <a:rPr lang="en-US" sz="1200" b="1" dirty="0"/>
                <a:t>RT</a:t>
              </a:r>
            </a:p>
            <a:p>
              <a:pPr>
                <a:lnSpc>
                  <a:spcPct val="150000"/>
                </a:lnSpc>
              </a:pPr>
              <a:r>
                <a:rPr lang="en-US" sz="1200" b="1" dirty="0"/>
                <a:t>70K</a:t>
              </a:r>
            </a:p>
            <a:p>
              <a:endParaRPr lang="en-US" sz="800" b="1" dirty="0"/>
            </a:p>
            <a:p>
              <a:r>
                <a:rPr lang="en-US" sz="1200" b="1" dirty="0"/>
                <a:t>9K</a:t>
              </a:r>
            </a:p>
            <a:p>
              <a:endParaRPr lang="en-US" sz="2000" b="1" dirty="0"/>
            </a:p>
            <a:p>
              <a:r>
                <a:rPr lang="en-US" sz="1200" b="1" dirty="0"/>
                <a:t>3K</a:t>
              </a:r>
            </a:p>
          </p:txBody>
        </p:sp>
      </p:grpSp>
      <p:sp>
        <p:nvSpPr>
          <p:cNvPr id="91" name="Rectangle 90">
            <a:extLst>
              <a:ext uri="{FF2B5EF4-FFF2-40B4-BE49-F238E27FC236}">
                <a16:creationId xmlns:a16="http://schemas.microsoft.com/office/drawing/2014/main" id="{BE6CD36C-97D9-F64F-DC21-1193E240DF80}"/>
              </a:ext>
            </a:extLst>
          </p:cNvPr>
          <p:cNvSpPr/>
          <p:nvPr/>
        </p:nvSpPr>
        <p:spPr>
          <a:xfrm>
            <a:off x="9266432" y="1815969"/>
            <a:ext cx="200442" cy="15351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rectangle with black lines&#10;&#10;AI-generated content may be incorrect.">
            <a:extLst>
              <a:ext uri="{FF2B5EF4-FFF2-40B4-BE49-F238E27FC236}">
                <a16:creationId xmlns:a16="http://schemas.microsoft.com/office/drawing/2014/main" id="{384E8B62-395D-E57A-E7D0-B71170FC1CC9}"/>
              </a:ext>
            </a:extLst>
          </p:cNvPr>
          <p:cNvPicPr>
            <a:picLocks noChangeAspect="1"/>
          </p:cNvPicPr>
          <p:nvPr/>
        </p:nvPicPr>
        <p:blipFill>
          <a:blip r:embed="rId4">
            <a:extLst>
              <a:ext uri="{28A0092B-C50C-407E-A947-70E740481C1C}">
                <a14:useLocalDpi xmlns:a14="http://schemas.microsoft.com/office/drawing/2010/main" val="0"/>
              </a:ext>
            </a:extLst>
          </a:blip>
          <a:srcRect l="3097" t="6638" b="-6638"/>
          <a:stretch/>
        </p:blipFill>
        <p:spPr>
          <a:xfrm>
            <a:off x="7080511" y="2362546"/>
            <a:ext cx="2075183" cy="303831"/>
          </a:xfrm>
          <a:prstGeom prst="rect">
            <a:avLst/>
          </a:prstGeom>
        </p:spPr>
      </p:pic>
      <p:cxnSp>
        <p:nvCxnSpPr>
          <p:cNvPr id="39" name="Straight Connector 38">
            <a:extLst>
              <a:ext uri="{FF2B5EF4-FFF2-40B4-BE49-F238E27FC236}">
                <a16:creationId xmlns:a16="http://schemas.microsoft.com/office/drawing/2014/main" id="{5CD5C5E6-4DFF-4F5A-0F66-F94FC672DF79}"/>
              </a:ext>
            </a:extLst>
          </p:cNvPr>
          <p:cNvCxnSpPr>
            <a:cxnSpLocks/>
          </p:cNvCxnSpPr>
          <p:nvPr/>
        </p:nvCxnSpPr>
        <p:spPr>
          <a:xfrm>
            <a:off x="7787729" y="2177286"/>
            <a:ext cx="0" cy="1213847"/>
          </a:xfrm>
          <a:prstGeom prst="line">
            <a:avLst/>
          </a:prstGeom>
          <a:ln w="38100"/>
        </p:spPr>
        <p:style>
          <a:lnRef idx="3">
            <a:schemeClr val="dk1"/>
          </a:lnRef>
          <a:fillRef idx="0">
            <a:schemeClr val="dk1"/>
          </a:fillRef>
          <a:effectRef idx="2">
            <a:schemeClr val="dk1"/>
          </a:effectRef>
          <a:fontRef idx="minor">
            <a:schemeClr val="tx1"/>
          </a:fontRef>
        </p:style>
      </p:cxnSp>
      <p:grpSp>
        <p:nvGrpSpPr>
          <p:cNvPr id="5" name="Group 4">
            <a:extLst>
              <a:ext uri="{FF2B5EF4-FFF2-40B4-BE49-F238E27FC236}">
                <a16:creationId xmlns:a16="http://schemas.microsoft.com/office/drawing/2014/main" id="{C23DA261-6CB0-6F63-B44B-4181AB8594C4}"/>
              </a:ext>
            </a:extLst>
          </p:cNvPr>
          <p:cNvGrpSpPr/>
          <p:nvPr/>
        </p:nvGrpSpPr>
        <p:grpSpPr>
          <a:xfrm>
            <a:off x="1053667" y="1709480"/>
            <a:ext cx="3991425" cy="4408942"/>
            <a:chOff x="2381793" y="2938789"/>
            <a:chExt cx="4959716" cy="6870848"/>
          </a:xfrm>
        </p:grpSpPr>
        <p:grpSp>
          <p:nvGrpSpPr>
            <p:cNvPr id="15" name="Group 14">
              <a:extLst>
                <a:ext uri="{FF2B5EF4-FFF2-40B4-BE49-F238E27FC236}">
                  <a16:creationId xmlns:a16="http://schemas.microsoft.com/office/drawing/2014/main" id="{D2C371CD-9878-B652-DCD3-D4978A14CE89}"/>
                </a:ext>
              </a:extLst>
            </p:cNvPr>
            <p:cNvGrpSpPr/>
            <p:nvPr/>
          </p:nvGrpSpPr>
          <p:grpSpPr>
            <a:xfrm>
              <a:off x="2381793" y="2938789"/>
              <a:ext cx="4959716" cy="6870848"/>
              <a:chOff x="8153399" y="2857500"/>
              <a:chExt cx="4800600" cy="6781799"/>
            </a:xfrm>
          </p:grpSpPr>
          <p:pic>
            <p:nvPicPr>
              <p:cNvPr id="17" name="Picture 16" descr="A diagram of a test&#10;&#10;AI-generated content may be incorrect.">
                <a:extLst>
                  <a:ext uri="{FF2B5EF4-FFF2-40B4-BE49-F238E27FC236}">
                    <a16:creationId xmlns:a16="http://schemas.microsoft.com/office/drawing/2014/main" id="{07523187-B1F1-C761-46D9-BF92265E1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399" y="2857500"/>
                <a:ext cx="4800600" cy="6781799"/>
              </a:xfrm>
              <a:prstGeom prst="rect">
                <a:avLst/>
              </a:prstGeom>
            </p:spPr>
          </p:pic>
          <p:cxnSp>
            <p:nvCxnSpPr>
              <p:cNvPr id="18" name="Straight Connector 17">
                <a:extLst>
                  <a:ext uri="{FF2B5EF4-FFF2-40B4-BE49-F238E27FC236}">
                    <a16:creationId xmlns:a16="http://schemas.microsoft.com/office/drawing/2014/main" id="{C2D6AED8-2AD3-E204-3243-8FF89B6AABC2}"/>
                  </a:ext>
                </a:extLst>
              </p:cNvPr>
              <p:cNvCxnSpPr>
                <a:cxnSpLocks/>
              </p:cNvCxnSpPr>
              <p:nvPr/>
            </p:nvCxnSpPr>
            <p:spPr>
              <a:xfrm>
                <a:off x="10515600" y="5905500"/>
                <a:ext cx="0" cy="289560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9" name="Straight Connector 18">
                <a:extLst>
                  <a:ext uri="{FF2B5EF4-FFF2-40B4-BE49-F238E27FC236}">
                    <a16:creationId xmlns:a16="http://schemas.microsoft.com/office/drawing/2014/main" id="{28B10B7D-4FFC-A8C2-1702-E6ACADEBDE88}"/>
                  </a:ext>
                </a:extLst>
              </p:cNvPr>
              <p:cNvCxnSpPr>
                <a:cxnSpLocks/>
              </p:cNvCxnSpPr>
              <p:nvPr/>
            </p:nvCxnSpPr>
            <p:spPr>
              <a:xfrm>
                <a:off x="11582400" y="3241038"/>
                <a:ext cx="0" cy="381000"/>
              </a:xfrm>
              <a:prstGeom prst="line">
                <a:avLst/>
              </a:prstGeom>
              <a:ln/>
            </p:spPr>
            <p:style>
              <a:lnRef idx="2">
                <a:schemeClr val="accent2"/>
              </a:lnRef>
              <a:fillRef idx="0">
                <a:schemeClr val="accent2"/>
              </a:fillRef>
              <a:effectRef idx="1">
                <a:schemeClr val="accent2"/>
              </a:effectRef>
              <a:fontRef idx="minor">
                <a:schemeClr val="tx1"/>
              </a:fontRef>
            </p:style>
          </p:cxnSp>
        </p:grpSp>
        <p:cxnSp>
          <p:nvCxnSpPr>
            <p:cNvPr id="16" name="Straight Connector 15">
              <a:extLst>
                <a:ext uri="{FF2B5EF4-FFF2-40B4-BE49-F238E27FC236}">
                  <a16:creationId xmlns:a16="http://schemas.microsoft.com/office/drawing/2014/main" id="{0FCEB45A-6053-6F19-A635-B5D81F71FEBD}"/>
                </a:ext>
              </a:extLst>
            </p:cNvPr>
            <p:cNvCxnSpPr>
              <a:cxnSpLocks/>
            </p:cNvCxnSpPr>
            <p:nvPr/>
          </p:nvCxnSpPr>
          <p:spPr>
            <a:xfrm>
              <a:off x="4038600" y="3786524"/>
              <a:ext cx="0" cy="1869440"/>
            </a:xfrm>
            <a:prstGeom prst="line">
              <a:avLst/>
            </a:prstGeom>
            <a:ln w="38100"/>
          </p:spPr>
          <p:style>
            <a:lnRef idx="3">
              <a:schemeClr val="accent6"/>
            </a:lnRef>
            <a:fillRef idx="0">
              <a:schemeClr val="accent6"/>
            </a:fillRef>
            <a:effectRef idx="2">
              <a:schemeClr val="accent6"/>
            </a:effectRef>
            <a:fontRef idx="minor">
              <a:schemeClr val="tx1"/>
            </a:fontRef>
          </p:style>
        </p:cxnSp>
      </p:grpSp>
      <p:sp>
        <p:nvSpPr>
          <p:cNvPr id="84" name="Rectangle 83">
            <a:extLst>
              <a:ext uri="{FF2B5EF4-FFF2-40B4-BE49-F238E27FC236}">
                <a16:creationId xmlns:a16="http://schemas.microsoft.com/office/drawing/2014/main" id="{192C8DB1-D1C6-191D-A3FB-7A568A6D8CD9}"/>
              </a:ext>
            </a:extLst>
          </p:cNvPr>
          <p:cNvSpPr/>
          <p:nvPr/>
        </p:nvSpPr>
        <p:spPr>
          <a:xfrm>
            <a:off x="3890466" y="1901808"/>
            <a:ext cx="200442" cy="15351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70B497B0-9FEF-B637-BA5B-101E619FBCA0}"/>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12</a:t>
            </a:fld>
            <a:endParaRPr lang="en-US" dirty="0">
              <a:solidFill>
                <a:schemeClr val="bg1"/>
              </a:solidFill>
            </a:endParaRPr>
          </a:p>
        </p:txBody>
      </p:sp>
      <p:sp>
        <p:nvSpPr>
          <p:cNvPr id="3" name="TextBox 3">
            <a:extLst>
              <a:ext uri="{FF2B5EF4-FFF2-40B4-BE49-F238E27FC236}">
                <a16:creationId xmlns:a16="http://schemas.microsoft.com/office/drawing/2014/main" id="{48D9F003-86BE-2E44-A51E-77B112BD1CE5}"/>
              </a:ext>
            </a:extLst>
          </p:cNvPr>
          <p:cNvSpPr txBox="1"/>
          <p:nvPr/>
        </p:nvSpPr>
        <p:spPr>
          <a:xfrm>
            <a:off x="0" y="286383"/>
            <a:ext cx="12288749" cy="551433"/>
          </a:xfrm>
          <a:prstGeom prst="rect">
            <a:avLst/>
          </a:prstGeom>
        </p:spPr>
        <p:txBody>
          <a:bodyPr lIns="0" tIns="0" rIns="0" bIns="0" rtlCol="0" anchor="t">
            <a:spAutoFit/>
          </a:bodyPr>
          <a:lstStyle/>
          <a:p>
            <a:pPr algn="ctr">
              <a:lnSpc>
                <a:spcPts val="4267"/>
              </a:lnSpc>
            </a:pPr>
            <a:r>
              <a:rPr lang="en-US" sz="4400" b="1" dirty="0">
                <a:solidFill>
                  <a:srgbClr val="252525"/>
                </a:solidFill>
                <a:latin typeface="The Seasons Bold"/>
                <a:ea typeface="The Seasons Bold"/>
                <a:cs typeface="The Seasons Bold"/>
                <a:sym typeface="The Seasons Bold"/>
              </a:rPr>
              <a:t>Wiring Tree Configurations</a:t>
            </a:r>
          </a:p>
        </p:txBody>
      </p:sp>
      <p:sp>
        <p:nvSpPr>
          <p:cNvPr id="42" name="TextBox 41">
            <a:extLst>
              <a:ext uri="{FF2B5EF4-FFF2-40B4-BE49-F238E27FC236}">
                <a16:creationId xmlns:a16="http://schemas.microsoft.com/office/drawing/2014/main" id="{92C741E1-A53A-F00E-5300-1724AB58AC81}"/>
              </a:ext>
            </a:extLst>
          </p:cNvPr>
          <p:cNvSpPr txBox="1"/>
          <p:nvPr/>
        </p:nvSpPr>
        <p:spPr>
          <a:xfrm>
            <a:off x="1510536" y="924677"/>
            <a:ext cx="2179363" cy="748795"/>
          </a:xfrm>
          <a:prstGeom prst="rect">
            <a:avLst/>
          </a:prstGeom>
          <a:noFill/>
        </p:spPr>
        <p:txBody>
          <a:bodyPr wrap="square" rtlCol="0">
            <a:spAutoFit/>
          </a:bodyPr>
          <a:lstStyle/>
          <a:p>
            <a:pPr algn="ctr"/>
            <a:r>
              <a:rPr lang="en-US" sz="2133" b="1" u="sng" dirty="0"/>
              <a:t>PNNL </a:t>
            </a:r>
          </a:p>
          <a:p>
            <a:pPr algn="ctr"/>
            <a:r>
              <a:rPr lang="en-US" sz="2133" b="1" dirty="0"/>
              <a:t>(Bluefors LD400)</a:t>
            </a:r>
          </a:p>
        </p:txBody>
      </p:sp>
      <p:sp>
        <p:nvSpPr>
          <p:cNvPr id="43" name="TextBox 42">
            <a:extLst>
              <a:ext uri="{FF2B5EF4-FFF2-40B4-BE49-F238E27FC236}">
                <a16:creationId xmlns:a16="http://schemas.microsoft.com/office/drawing/2014/main" id="{7FD30608-D001-E5C3-334B-9B78AC299B84}"/>
              </a:ext>
            </a:extLst>
          </p:cNvPr>
          <p:cNvSpPr txBox="1"/>
          <p:nvPr/>
        </p:nvSpPr>
        <p:spPr>
          <a:xfrm>
            <a:off x="6828918" y="875852"/>
            <a:ext cx="2399640" cy="748795"/>
          </a:xfrm>
          <a:prstGeom prst="rect">
            <a:avLst/>
          </a:prstGeom>
          <a:noFill/>
        </p:spPr>
        <p:txBody>
          <a:bodyPr wrap="square" rtlCol="0">
            <a:spAutoFit/>
          </a:bodyPr>
          <a:lstStyle/>
          <a:p>
            <a:pPr algn="ctr"/>
            <a:r>
              <a:rPr lang="en-US" sz="2133" b="1" u="sng" dirty="0"/>
              <a:t>Mines </a:t>
            </a:r>
          </a:p>
          <a:p>
            <a:pPr algn="ctr"/>
            <a:r>
              <a:rPr lang="en-US" sz="2133" b="1" dirty="0"/>
              <a:t>(Maybell Fridge2.0)</a:t>
            </a:r>
          </a:p>
        </p:txBody>
      </p:sp>
      <p:cxnSp>
        <p:nvCxnSpPr>
          <p:cNvPr id="46" name="Straight Connector 45">
            <a:extLst>
              <a:ext uri="{FF2B5EF4-FFF2-40B4-BE49-F238E27FC236}">
                <a16:creationId xmlns:a16="http://schemas.microsoft.com/office/drawing/2014/main" id="{411BB247-FAA5-F09E-4486-BFC1E89FF7A1}"/>
              </a:ext>
            </a:extLst>
          </p:cNvPr>
          <p:cNvCxnSpPr>
            <a:cxnSpLocks/>
          </p:cNvCxnSpPr>
          <p:nvPr/>
        </p:nvCxnSpPr>
        <p:spPr>
          <a:xfrm>
            <a:off x="7781502" y="2186517"/>
            <a:ext cx="0" cy="1213847"/>
          </a:xfrm>
          <a:prstGeom prst="line">
            <a:avLst/>
          </a:prstGeom>
          <a:ln w="38100"/>
        </p:spPr>
        <p:style>
          <a:lnRef idx="3">
            <a:schemeClr val="dk1"/>
          </a:lnRef>
          <a:fillRef idx="0">
            <a:schemeClr val="dk1"/>
          </a:fillRef>
          <a:effectRef idx="2">
            <a:schemeClr val="dk1"/>
          </a:effectRef>
          <a:fontRef idx="minor">
            <a:schemeClr val="tx1"/>
          </a:fontRef>
        </p:style>
      </p:cxnSp>
      <p:grpSp>
        <p:nvGrpSpPr>
          <p:cNvPr id="110" name="Group 109">
            <a:extLst>
              <a:ext uri="{FF2B5EF4-FFF2-40B4-BE49-F238E27FC236}">
                <a16:creationId xmlns:a16="http://schemas.microsoft.com/office/drawing/2014/main" id="{B3A5AECD-3BAB-8CFA-F532-60AB2CAB3E85}"/>
              </a:ext>
            </a:extLst>
          </p:cNvPr>
          <p:cNvGrpSpPr/>
          <p:nvPr/>
        </p:nvGrpSpPr>
        <p:grpSpPr>
          <a:xfrm>
            <a:off x="7882423" y="1528988"/>
            <a:ext cx="4126115" cy="4484114"/>
            <a:chOff x="7882423" y="1528988"/>
            <a:chExt cx="4126115" cy="4484114"/>
          </a:xfrm>
        </p:grpSpPr>
        <p:grpSp>
          <p:nvGrpSpPr>
            <p:cNvPr id="101" name="Group 100">
              <a:extLst>
                <a:ext uri="{FF2B5EF4-FFF2-40B4-BE49-F238E27FC236}">
                  <a16:creationId xmlns:a16="http://schemas.microsoft.com/office/drawing/2014/main" id="{8AA40812-328B-03E8-A6DB-C4799840B41B}"/>
                </a:ext>
              </a:extLst>
            </p:cNvPr>
            <p:cNvGrpSpPr/>
            <p:nvPr/>
          </p:nvGrpSpPr>
          <p:grpSpPr>
            <a:xfrm>
              <a:off x="9121061" y="1528988"/>
              <a:ext cx="2887477" cy="4484114"/>
              <a:chOff x="9121061" y="1528988"/>
              <a:chExt cx="2887477" cy="4484114"/>
            </a:xfrm>
          </p:grpSpPr>
          <p:cxnSp>
            <p:nvCxnSpPr>
              <p:cNvPr id="92" name="Straight Connector 91">
                <a:extLst>
                  <a:ext uri="{FF2B5EF4-FFF2-40B4-BE49-F238E27FC236}">
                    <a16:creationId xmlns:a16="http://schemas.microsoft.com/office/drawing/2014/main" id="{02124D96-AEC3-7A6E-1553-A3B62A3E1827}"/>
                  </a:ext>
                </a:extLst>
              </p:cNvPr>
              <p:cNvCxnSpPr>
                <a:cxnSpLocks/>
              </p:cNvCxnSpPr>
              <p:nvPr/>
            </p:nvCxnSpPr>
            <p:spPr>
              <a:xfrm>
                <a:off x="9316950" y="1888583"/>
                <a:ext cx="0" cy="301086"/>
              </a:xfrm>
              <a:prstGeom prst="line">
                <a:avLst/>
              </a:prstGeom>
              <a:ln w="28575">
                <a:solidFill>
                  <a:schemeClr val="tx1"/>
                </a:solidFill>
              </a:ln>
            </p:spPr>
            <p:style>
              <a:lnRef idx="3">
                <a:schemeClr val="accent6"/>
              </a:lnRef>
              <a:fillRef idx="0">
                <a:schemeClr val="accent6"/>
              </a:fillRef>
              <a:effectRef idx="2">
                <a:schemeClr val="accent6"/>
              </a:effectRef>
              <a:fontRef idx="minor">
                <a:schemeClr val="tx1"/>
              </a:fontRef>
            </p:style>
          </p:cxnSp>
          <p:cxnSp>
            <p:nvCxnSpPr>
              <p:cNvPr id="93" name="Straight Connector 92">
                <a:extLst>
                  <a:ext uri="{FF2B5EF4-FFF2-40B4-BE49-F238E27FC236}">
                    <a16:creationId xmlns:a16="http://schemas.microsoft.com/office/drawing/2014/main" id="{A23DFD90-F8C2-334A-38EE-0A076BF86AEC}"/>
                  </a:ext>
                </a:extLst>
              </p:cNvPr>
              <p:cNvCxnSpPr>
                <a:cxnSpLocks/>
              </p:cNvCxnSpPr>
              <p:nvPr/>
            </p:nvCxnSpPr>
            <p:spPr>
              <a:xfrm>
                <a:off x="9316950" y="2629810"/>
                <a:ext cx="0" cy="317907"/>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94" name="Straight Connector 93">
                <a:extLst>
                  <a:ext uri="{FF2B5EF4-FFF2-40B4-BE49-F238E27FC236}">
                    <a16:creationId xmlns:a16="http://schemas.microsoft.com/office/drawing/2014/main" id="{66662E9B-13DB-D5FC-E1C5-AE92E191D031}"/>
                  </a:ext>
                </a:extLst>
              </p:cNvPr>
              <p:cNvCxnSpPr>
                <a:cxnSpLocks/>
              </p:cNvCxnSpPr>
              <p:nvPr/>
            </p:nvCxnSpPr>
            <p:spPr>
              <a:xfrm>
                <a:off x="9316950" y="3034951"/>
                <a:ext cx="0" cy="284042"/>
              </a:xfrm>
              <a:prstGeom prst="line">
                <a:avLst/>
              </a:prstGeom>
              <a:ln w="28575">
                <a:solidFill>
                  <a:schemeClr val="accent3"/>
                </a:solidFill>
              </a:ln>
            </p:spPr>
            <p:style>
              <a:lnRef idx="3">
                <a:schemeClr val="accent3"/>
              </a:lnRef>
              <a:fillRef idx="0">
                <a:schemeClr val="accent3"/>
              </a:fillRef>
              <a:effectRef idx="2">
                <a:schemeClr val="accent3"/>
              </a:effectRef>
              <a:fontRef idx="minor">
                <a:schemeClr val="tx1"/>
              </a:fontRef>
            </p:style>
          </p:cxnSp>
          <p:cxnSp>
            <p:nvCxnSpPr>
              <p:cNvPr id="95" name="Straight Connector 94">
                <a:extLst>
                  <a:ext uri="{FF2B5EF4-FFF2-40B4-BE49-F238E27FC236}">
                    <a16:creationId xmlns:a16="http://schemas.microsoft.com/office/drawing/2014/main" id="{9C1DCBD0-9297-97D9-02D8-DDCFCFEB0484}"/>
                  </a:ext>
                </a:extLst>
              </p:cNvPr>
              <p:cNvCxnSpPr>
                <a:cxnSpLocks/>
              </p:cNvCxnSpPr>
              <p:nvPr/>
            </p:nvCxnSpPr>
            <p:spPr>
              <a:xfrm>
                <a:off x="9316950" y="2235776"/>
                <a:ext cx="0" cy="276147"/>
              </a:xfrm>
              <a:prstGeom prst="line">
                <a:avLst/>
              </a:prstGeom>
              <a:ln w="28575">
                <a:solidFill>
                  <a:schemeClr val="accent1">
                    <a:lumMod val="75000"/>
                  </a:schemeClr>
                </a:solidFill>
              </a:ln>
            </p:spPr>
            <p:style>
              <a:lnRef idx="3">
                <a:schemeClr val="accent3"/>
              </a:lnRef>
              <a:fillRef idx="0">
                <a:schemeClr val="accent3"/>
              </a:fillRef>
              <a:effectRef idx="2">
                <a:schemeClr val="accent3"/>
              </a:effectRef>
              <a:fontRef idx="minor">
                <a:schemeClr val="tx1"/>
              </a:fontRef>
            </p:style>
          </p:cxnSp>
          <p:grpSp>
            <p:nvGrpSpPr>
              <p:cNvPr id="24" name="Group 23">
                <a:extLst>
                  <a:ext uri="{FF2B5EF4-FFF2-40B4-BE49-F238E27FC236}">
                    <a16:creationId xmlns:a16="http://schemas.microsoft.com/office/drawing/2014/main" id="{F666DB5D-AD47-C2D1-E6B1-F5115398410D}"/>
                  </a:ext>
                </a:extLst>
              </p:cNvPr>
              <p:cNvGrpSpPr/>
              <p:nvPr/>
            </p:nvGrpSpPr>
            <p:grpSpPr>
              <a:xfrm>
                <a:off x="9121061" y="1528988"/>
                <a:ext cx="2887477" cy="4484114"/>
                <a:chOff x="13348085" y="2791437"/>
                <a:chExt cx="3587959" cy="6832679"/>
              </a:xfrm>
            </p:grpSpPr>
            <p:sp>
              <p:nvSpPr>
                <p:cNvPr id="25" name="Rectangle 24">
                  <a:extLst>
                    <a:ext uri="{FF2B5EF4-FFF2-40B4-BE49-F238E27FC236}">
                      <a16:creationId xmlns:a16="http://schemas.microsoft.com/office/drawing/2014/main" id="{C337DCE8-D7EF-3A5F-8C44-7EE7F4A192EA}"/>
                    </a:ext>
                  </a:extLst>
                </p:cNvPr>
                <p:cNvSpPr/>
                <p:nvPr/>
              </p:nvSpPr>
              <p:spPr>
                <a:xfrm>
                  <a:off x="13664836" y="2791437"/>
                  <a:ext cx="2160797" cy="34900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5B0903C-0F1B-F783-FC5D-F56B9B299763}"/>
                    </a:ext>
                  </a:extLst>
                </p:cNvPr>
                <p:cNvGrpSpPr/>
                <p:nvPr/>
              </p:nvGrpSpPr>
              <p:grpSpPr>
                <a:xfrm>
                  <a:off x="13348085" y="3324531"/>
                  <a:ext cx="3587959" cy="6299585"/>
                  <a:chOff x="13348085" y="3324531"/>
                  <a:chExt cx="3587959" cy="6299585"/>
                </a:xfrm>
              </p:grpSpPr>
              <p:grpSp>
                <p:nvGrpSpPr>
                  <p:cNvPr id="31" name="Group 30">
                    <a:extLst>
                      <a:ext uri="{FF2B5EF4-FFF2-40B4-BE49-F238E27FC236}">
                        <a16:creationId xmlns:a16="http://schemas.microsoft.com/office/drawing/2014/main" id="{0AC64DCF-8CDD-C977-24C2-26BFDD334430}"/>
                      </a:ext>
                    </a:extLst>
                  </p:cNvPr>
                  <p:cNvGrpSpPr/>
                  <p:nvPr/>
                </p:nvGrpSpPr>
                <p:grpSpPr>
                  <a:xfrm>
                    <a:off x="13348085" y="5723243"/>
                    <a:ext cx="1615444" cy="3900873"/>
                    <a:chOff x="13348085" y="5723243"/>
                    <a:chExt cx="1615444" cy="3900873"/>
                  </a:xfrm>
                </p:grpSpPr>
                <p:sp>
                  <p:nvSpPr>
                    <p:cNvPr id="32" name="Rectangle 31">
                      <a:extLst>
                        <a:ext uri="{FF2B5EF4-FFF2-40B4-BE49-F238E27FC236}">
                          <a16:creationId xmlns:a16="http://schemas.microsoft.com/office/drawing/2014/main" id="{9D4DFC34-5589-4442-1387-17A3243F8F48}"/>
                        </a:ext>
                      </a:extLst>
                    </p:cNvPr>
                    <p:cNvSpPr/>
                    <p:nvPr/>
                  </p:nvSpPr>
                  <p:spPr>
                    <a:xfrm>
                      <a:off x="13348085" y="6134100"/>
                      <a:ext cx="1518581" cy="349001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FFF9D8FE-CEFE-9783-86E8-10A84615D1FE}"/>
                        </a:ext>
                      </a:extLst>
                    </p:cNvPr>
                    <p:cNvSpPr/>
                    <p:nvPr/>
                  </p:nvSpPr>
                  <p:spPr>
                    <a:xfrm>
                      <a:off x="13444948" y="5723243"/>
                      <a:ext cx="1518581" cy="13108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81D0BB74-9486-1E41-D884-3359B1492BF3}"/>
                      </a:ext>
                    </a:extLst>
                  </p:cNvPr>
                  <p:cNvSpPr txBox="1"/>
                  <p:nvPr/>
                </p:nvSpPr>
                <p:spPr>
                  <a:xfrm>
                    <a:off x="13654733" y="4430490"/>
                    <a:ext cx="2280472" cy="515872"/>
                  </a:xfrm>
                  <a:prstGeom prst="rect">
                    <a:avLst/>
                  </a:prstGeom>
                  <a:noFill/>
                </p:spPr>
                <p:txBody>
                  <a:bodyPr wrap="square" rtlCol="0">
                    <a:spAutoFit/>
                  </a:bodyPr>
                  <a:lstStyle/>
                  <a:p>
                    <a:r>
                      <a:rPr lang="en-US" sz="1600" dirty="0" err="1"/>
                      <a:t>NbTi</a:t>
                    </a:r>
                    <a:r>
                      <a:rPr lang="en-US" sz="1600" dirty="0"/>
                      <a:t>-Cu  (5mil)</a:t>
                    </a:r>
                  </a:p>
                </p:txBody>
              </p:sp>
              <p:sp>
                <p:nvSpPr>
                  <p:cNvPr id="28" name="TextBox 27">
                    <a:extLst>
                      <a:ext uri="{FF2B5EF4-FFF2-40B4-BE49-F238E27FC236}">
                        <a16:creationId xmlns:a16="http://schemas.microsoft.com/office/drawing/2014/main" id="{D5A5F34B-D6BB-F146-006B-820F19C8122C}"/>
                      </a:ext>
                    </a:extLst>
                  </p:cNvPr>
                  <p:cNvSpPr txBox="1"/>
                  <p:nvPr/>
                </p:nvSpPr>
                <p:spPr>
                  <a:xfrm>
                    <a:off x="13664836" y="5081565"/>
                    <a:ext cx="2280471" cy="515872"/>
                  </a:xfrm>
                  <a:prstGeom prst="rect">
                    <a:avLst/>
                  </a:prstGeom>
                  <a:noFill/>
                </p:spPr>
                <p:txBody>
                  <a:bodyPr wrap="square" rtlCol="0">
                    <a:spAutoFit/>
                  </a:bodyPr>
                  <a:lstStyle/>
                  <a:p>
                    <a:r>
                      <a:rPr lang="en-US" sz="1600" dirty="0" err="1"/>
                      <a:t>NbTi-CuNi</a:t>
                    </a:r>
                    <a:r>
                      <a:rPr lang="en-US" sz="1600" dirty="0"/>
                      <a:t>  (5mil)</a:t>
                    </a:r>
                  </a:p>
                </p:txBody>
              </p:sp>
              <p:sp>
                <p:nvSpPr>
                  <p:cNvPr id="29" name="TextBox 28">
                    <a:extLst>
                      <a:ext uri="{FF2B5EF4-FFF2-40B4-BE49-F238E27FC236}">
                        <a16:creationId xmlns:a16="http://schemas.microsoft.com/office/drawing/2014/main" id="{D633C896-931B-4B00-B5D8-37E3FA778AF3}"/>
                      </a:ext>
                    </a:extLst>
                  </p:cNvPr>
                  <p:cNvSpPr txBox="1"/>
                  <p:nvPr/>
                </p:nvSpPr>
                <p:spPr>
                  <a:xfrm>
                    <a:off x="13648053" y="3851790"/>
                    <a:ext cx="3287991" cy="515872"/>
                  </a:xfrm>
                  <a:prstGeom prst="rect">
                    <a:avLst/>
                  </a:prstGeom>
                  <a:noFill/>
                </p:spPr>
                <p:txBody>
                  <a:bodyPr wrap="square">
                    <a:spAutoFit/>
                  </a:bodyPr>
                  <a:lstStyle/>
                  <a:p>
                    <a:r>
                      <a:rPr lang="en-US" sz="1600" dirty="0"/>
                      <a:t>Cu  (AWG35)</a:t>
                    </a:r>
                  </a:p>
                </p:txBody>
              </p:sp>
              <p:sp>
                <p:nvSpPr>
                  <p:cNvPr id="30" name="TextBox 29">
                    <a:extLst>
                      <a:ext uri="{FF2B5EF4-FFF2-40B4-BE49-F238E27FC236}">
                        <a16:creationId xmlns:a16="http://schemas.microsoft.com/office/drawing/2014/main" id="{2FF8D01E-7AC1-A0BB-0B0A-CF05F004AEDA}"/>
                      </a:ext>
                    </a:extLst>
                  </p:cNvPr>
                  <p:cNvSpPr txBox="1"/>
                  <p:nvPr/>
                </p:nvSpPr>
                <p:spPr>
                  <a:xfrm>
                    <a:off x="13648053" y="3324531"/>
                    <a:ext cx="2106004" cy="515872"/>
                  </a:xfrm>
                  <a:prstGeom prst="rect">
                    <a:avLst/>
                  </a:prstGeom>
                  <a:noFill/>
                </p:spPr>
                <p:txBody>
                  <a:bodyPr wrap="square">
                    <a:spAutoFit/>
                  </a:bodyPr>
                  <a:lstStyle/>
                  <a:p>
                    <a:r>
                      <a:rPr lang="en-US" sz="1600" b="1" dirty="0" err="1"/>
                      <a:t>PhBr</a:t>
                    </a:r>
                    <a:r>
                      <a:rPr lang="en-US" sz="1600" b="1" dirty="0"/>
                      <a:t>  (AWG36)</a:t>
                    </a:r>
                  </a:p>
                </p:txBody>
              </p:sp>
            </p:grpSp>
          </p:grpSp>
        </p:grpSp>
        <p:cxnSp>
          <p:nvCxnSpPr>
            <p:cNvPr id="65" name="Straight Arrow Connector 64">
              <a:extLst>
                <a:ext uri="{FF2B5EF4-FFF2-40B4-BE49-F238E27FC236}">
                  <a16:creationId xmlns:a16="http://schemas.microsoft.com/office/drawing/2014/main" id="{074CAAAC-E0B3-62AA-9B5C-7EEA1EE2A837}"/>
                </a:ext>
              </a:extLst>
            </p:cNvPr>
            <p:cNvCxnSpPr>
              <a:cxnSpLocks/>
            </p:cNvCxnSpPr>
            <p:nvPr/>
          </p:nvCxnSpPr>
          <p:spPr>
            <a:xfrm flipH="1">
              <a:off x="7882423" y="3197658"/>
              <a:ext cx="1392398" cy="209714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6" name="Straight Arrow Connector 65">
              <a:extLst>
                <a:ext uri="{FF2B5EF4-FFF2-40B4-BE49-F238E27FC236}">
                  <a16:creationId xmlns:a16="http://schemas.microsoft.com/office/drawing/2014/main" id="{F6ABF9B3-18F6-35B6-52FC-E26A8E92616E}"/>
                </a:ext>
              </a:extLst>
            </p:cNvPr>
            <p:cNvCxnSpPr>
              <a:cxnSpLocks/>
            </p:cNvCxnSpPr>
            <p:nvPr/>
          </p:nvCxnSpPr>
          <p:spPr>
            <a:xfrm flipH="1">
              <a:off x="8480532" y="2861316"/>
              <a:ext cx="726132" cy="111716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7" name="Straight Arrow Connector 66">
              <a:extLst>
                <a:ext uri="{FF2B5EF4-FFF2-40B4-BE49-F238E27FC236}">
                  <a16:creationId xmlns:a16="http://schemas.microsoft.com/office/drawing/2014/main" id="{13537EE4-E2F7-0915-AB45-9D8525234E4E}"/>
                </a:ext>
              </a:extLst>
            </p:cNvPr>
            <p:cNvCxnSpPr>
              <a:cxnSpLocks/>
            </p:cNvCxnSpPr>
            <p:nvPr/>
          </p:nvCxnSpPr>
          <p:spPr>
            <a:xfrm flipH="1">
              <a:off x="7883282" y="2057969"/>
              <a:ext cx="1314063" cy="550164"/>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8" name="Straight Arrow Connector 67">
              <a:extLst>
                <a:ext uri="{FF2B5EF4-FFF2-40B4-BE49-F238E27FC236}">
                  <a16:creationId xmlns:a16="http://schemas.microsoft.com/office/drawing/2014/main" id="{D1A898E2-75A7-6B9F-277B-C20E25971DC1}"/>
                </a:ext>
              </a:extLst>
            </p:cNvPr>
            <p:cNvCxnSpPr>
              <a:cxnSpLocks/>
            </p:cNvCxnSpPr>
            <p:nvPr/>
          </p:nvCxnSpPr>
          <p:spPr>
            <a:xfrm flipH="1">
              <a:off x="8548696" y="2407908"/>
              <a:ext cx="627858" cy="296793"/>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108" name="Group 107">
            <a:extLst>
              <a:ext uri="{FF2B5EF4-FFF2-40B4-BE49-F238E27FC236}">
                <a16:creationId xmlns:a16="http://schemas.microsoft.com/office/drawing/2014/main" id="{11923724-C216-B9A7-9D43-7917E566DAF0}"/>
              </a:ext>
            </a:extLst>
          </p:cNvPr>
          <p:cNvGrpSpPr/>
          <p:nvPr/>
        </p:nvGrpSpPr>
        <p:grpSpPr>
          <a:xfrm>
            <a:off x="3769310" y="1520371"/>
            <a:ext cx="1423896" cy="2801898"/>
            <a:chOff x="3769310" y="1520371"/>
            <a:chExt cx="1423896" cy="2801898"/>
          </a:xfrm>
        </p:grpSpPr>
        <p:sp>
          <p:nvSpPr>
            <p:cNvPr id="9" name="Rectangle 8">
              <a:extLst>
                <a:ext uri="{FF2B5EF4-FFF2-40B4-BE49-F238E27FC236}">
                  <a16:creationId xmlns:a16="http://schemas.microsoft.com/office/drawing/2014/main" id="{FECF7116-02DE-6BD2-6A1E-1C7CA7723BB1}"/>
                </a:ext>
              </a:extLst>
            </p:cNvPr>
            <p:cNvSpPr/>
            <p:nvPr/>
          </p:nvSpPr>
          <p:spPr>
            <a:xfrm>
              <a:off x="3971099" y="1520371"/>
              <a:ext cx="1222107" cy="27773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C7F6A-A669-C317-51FF-FD11C582F204}"/>
                </a:ext>
              </a:extLst>
            </p:cNvPr>
            <p:cNvSpPr/>
            <p:nvPr/>
          </p:nvSpPr>
          <p:spPr>
            <a:xfrm>
              <a:off x="3769310" y="3503876"/>
              <a:ext cx="1222107" cy="8183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09C7DA7C-6D9E-CFB0-3249-BF343FFE4BB4}"/>
              </a:ext>
            </a:extLst>
          </p:cNvPr>
          <p:cNvGrpSpPr/>
          <p:nvPr/>
        </p:nvGrpSpPr>
        <p:grpSpPr>
          <a:xfrm>
            <a:off x="2476893" y="1934066"/>
            <a:ext cx="4649199" cy="3386452"/>
            <a:chOff x="2476893" y="1934066"/>
            <a:chExt cx="4649199" cy="3386452"/>
          </a:xfrm>
        </p:grpSpPr>
        <p:grpSp>
          <p:nvGrpSpPr>
            <p:cNvPr id="100" name="Group 99">
              <a:extLst>
                <a:ext uri="{FF2B5EF4-FFF2-40B4-BE49-F238E27FC236}">
                  <a16:creationId xmlns:a16="http://schemas.microsoft.com/office/drawing/2014/main" id="{0D9AF4F5-9293-8E77-4B95-B677EC6EE718}"/>
                </a:ext>
              </a:extLst>
            </p:cNvPr>
            <p:cNvGrpSpPr/>
            <p:nvPr/>
          </p:nvGrpSpPr>
          <p:grpSpPr>
            <a:xfrm>
              <a:off x="3940984" y="1934066"/>
              <a:ext cx="3185108" cy="1523591"/>
              <a:chOff x="3940984" y="1934066"/>
              <a:chExt cx="3185108" cy="1523591"/>
            </a:xfrm>
          </p:grpSpPr>
          <p:cxnSp>
            <p:nvCxnSpPr>
              <p:cNvPr id="85" name="Straight Connector 84">
                <a:extLst>
                  <a:ext uri="{FF2B5EF4-FFF2-40B4-BE49-F238E27FC236}">
                    <a16:creationId xmlns:a16="http://schemas.microsoft.com/office/drawing/2014/main" id="{87DA16DF-2BE0-11DF-A08E-72F0751529E7}"/>
                  </a:ext>
                </a:extLst>
              </p:cNvPr>
              <p:cNvCxnSpPr>
                <a:cxnSpLocks/>
              </p:cNvCxnSpPr>
              <p:nvPr/>
            </p:nvCxnSpPr>
            <p:spPr>
              <a:xfrm>
                <a:off x="3940984" y="1974422"/>
                <a:ext cx="0" cy="301086"/>
              </a:xfrm>
              <a:prstGeom prst="line">
                <a:avLst/>
              </a:prstGeom>
              <a:ln w="28575"/>
            </p:spPr>
            <p:style>
              <a:lnRef idx="3">
                <a:schemeClr val="accent6"/>
              </a:lnRef>
              <a:fillRef idx="0">
                <a:schemeClr val="accent6"/>
              </a:fillRef>
              <a:effectRef idx="2">
                <a:schemeClr val="accent6"/>
              </a:effectRef>
              <a:fontRef idx="minor">
                <a:schemeClr val="tx1"/>
              </a:fontRef>
            </p:style>
          </p:cxnSp>
          <p:cxnSp>
            <p:nvCxnSpPr>
              <p:cNvPr id="86" name="Straight Connector 85">
                <a:extLst>
                  <a:ext uri="{FF2B5EF4-FFF2-40B4-BE49-F238E27FC236}">
                    <a16:creationId xmlns:a16="http://schemas.microsoft.com/office/drawing/2014/main" id="{E5ECFD0C-9199-9DDA-7661-72DD8524345D}"/>
                  </a:ext>
                </a:extLst>
              </p:cNvPr>
              <p:cNvCxnSpPr>
                <a:cxnSpLocks/>
              </p:cNvCxnSpPr>
              <p:nvPr/>
            </p:nvCxnSpPr>
            <p:spPr>
              <a:xfrm>
                <a:off x="3940984" y="2715649"/>
                <a:ext cx="0" cy="317907"/>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87" name="Straight Connector 86">
                <a:extLst>
                  <a:ext uri="{FF2B5EF4-FFF2-40B4-BE49-F238E27FC236}">
                    <a16:creationId xmlns:a16="http://schemas.microsoft.com/office/drawing/2014/main" id="{F79C28DD-C108-B773-A129-C363648820B5}"/>
                  </a:ext>
                </a:extLst>
              </p:cNvPr>
              <p:cNvCxnSpPr>
                <a:cxnSpLocks/>
              </p:cNvCxnSpPr>
              <p:nvPr/>
            </p:nvCxnSpPr>
            <p:spPr>
              <a:xfrm>
                <a:off x="3940984" y="3120790"/>
                <a:ext cx="0" cy="284042"/>
              </a:xfrm>
              <a:prstGeom prst="line">
                <a:avLst/>
              </a:prstGeom>
              <a:ln w="28575">
                <a:solidFill>
                  <a:schemeClr val="accent3"/>
                </a:solidFill>
              </a:ln>
            </p:spPr>
            <p:style>
              <a:lnRef idx="3">
                <a:schemeClr val="accent3"/>
              </a:lnRef>
              <a:fillRef idx="0">
                <a:schemeClr val="accent3"/>
              </a:fillRef>
              <a:effectRef idx="2">
                <a:schemeClr val="accent3"/>
              </a:effectRef>
              <a:fontRef idx="minor">
                <a:schemeClr val="tx1"/>
              </a:fontRef>
            </p:style>
          </p:cxnSp>
          <p:cxnSp>
            <p:nvCxnSpPr>
              <p:cNvPr id="88" name="Straight Connector 87">
                <a:extLst>
                  <a:ext uri="{FF2B5EF4-FFF2-40B4-BE49-F238E27FC236}">
                    <a16:creationId xmlns:a16="http://schemas.microsoft.com/office/drawing/2014/main" id="{BF44A54D-4F94-DFB9-D404-6E83B9832101}"/>
                  </a:ext>
                </a:extLst>
              </p:cNvPr>
              <p:cNvCxnSpPr>
                <a:cxnSpLocks/>
              </p:cNvCxnSpPr>
              <p:nvPr/>
            </p:nvCxnSpPr>
            <p:spPr>
              <a:xfrm>
                <a:off x="3940984" y="2321615"/>
                <a:ext cx="0" cy="276147"/>
              </a:xfrm>
              <a:prstGeom prst="line">
                <a:avLst/>
              </a:prstGeom>
              <a:ln w="28575">
                <a:solidFill>
                  <a:schemeClr val="accent1">
                    <a:lumMod val="75000"/>
                  </a:schemeClr>
                </a:solidFill>
              </a:ln>
            </p:spPr>
            <p:style>
              <a:lnRef idx="3">
                <a:schemeClr val="accent3"/>
              </a:lnRef>
              <a:fillRef idx="0">
                <a:schemeClr val="accent3"/>
              </a:fillRef>
              <a:effectRef idx="2">
                <a:schemeClr val="accent3"/>
              </a:effectRef>
              <a:fontRef idx="minor">
                <a:schemeClr val="tx1"/>
              </a:fontRef>
            </p:style>
          </p:cxnSp>
          <p:sp>
            <p:nvSpPr>
              <p:cNvPr id="10" name="TextBox 9">
                <a:extLst>
                  <a:ext uri="{FF2B5EF4-FFF2-40B4-BE49-F238E27FC236}">
                    <a16:creationId xmlns:a16="http://schemas.microsoft.com/office/drawing/2014/main" id="{BE9AE690-769F-A158-9375-769BEA3841F6}"/>
                  </a:ext>
                </a:extLst>
              </p:cNvPr>
              <p:cNvSpPr txBox="1"/>
              <p:nvPr/>
            </p:nvSpPr>
            <p:spPr>
              <a:xfrm>
                <a:off x="3991444" y="3119103"/>
                <a:ext cx="1999384" cy="338554"/>
              </a:xfrm>
              <a:prstGeom prst="rect">
                <a:avLst/>
              </a:prstGeom>
              <a:noFill/>
            </p:spPr>
            <p:txBody>
              <a:bodyPr wrap="square" rtlCol="0">
                <a:spAutoFit/>
              </a:bodyPr>
              <a:lstStyle/>
              <a:p>
                <a:r>
                  <a:rPr lang="en-US" sz="1600" dirty="0" err="1"/>
                  <a:t>NbTi-CuNi</a:t>
                </a:r>
                <a:r>
                  <a:rPr lang="en-US" sz="1600" dirty="0"/>
                  <a:t>  (5mil)</a:t>
                </a:r>
              </a:p>
            </p:txBody>
          </p:sp>
          <p:sp>
            <p:nvSpPr>
              <p:cNvPr id="11" name="TextBox 10">
                <a:extLst>
                  <a:ext uri="{FF2B5EF4-FFF2-40B4-BE49-F238E27FC236}">
                    <a16:creationId xmlns:a16="http://schemas.microsoft.com/office/drawing/2014/main" id="{FE5BD286-8BF7-4E38-238D-3167D689D9E8}"/>
                  </a:ext>
                </a:extLst>
              </p:cNvPr>
              <p:cNvSpPr txBox="1"/>
              <p:nvPr/>
            </p:nvSpPr>
            <p:spPr>
              <a:xfrm>
                <a:off x="3980055" y="2321507"/>
                <a:ext cx="3146037" cy="338554"/>
              </a:xfrm>
              <a:prstGeom prst="rect">
                <a:avLst/>
              </a:prstGeom>
              <a:noFill/>
            </p:spPr>
            <p:txBody>
              <a:bodyPr wrap="square">
                <a:spAutoFit/>
              </a:bodyPr>
              <a:lstStyle/>
              <a:p>
                <a:r>
                  <a:rPr lang="en-US" sz="1600" dirty="0"/>
                  <a:t>Cu  (AWG35)</a:t>
                </a:r>
              </a:p>
            </p:txBody>
          </p:sp>
          <p:sp>
            <p:nvSpPr>
              <p:cNvPr id="12" name="TextBox 11">
                <a:extLst>
                  <a:ext uri="{FF2B5EF4-FFF2-40B4-BE49-F238E27FC236}">
                    <a16:creationId xmlns:a16="http://schemas.microsoft.com/office/drawing/2014/main" id="{D319FA71-8041-F3A3-3113-0292E3602FFF}"/>
                  </a:ext>
                </a:extLst>
              </p:cNvPr>
              <p:cNvSpPr txBox="1"/>
              <p:nvPr/>
            </p:nvSpPr>
            <p:spPr>
              <a:xfrm>
                <a:off x="3971099" y="2668032"/>
                <a:ext cx="1694845" cy="338554"/>
              </a:xfrm>
              <a:prstGeom prst="rect">
                <a:avLst/>
              </a:prstGeom>
              <a:noFill/>
            </p:spPr>
            <p:txBody>
              <a:bodyPr wrap="square">
                <a:spAutoFit/>
              </a:bodyPr>
              <a:lstStyle/>
              <a:p>
                <a:r>
                  <a:rPr lang="en-US" sz="1600" dirty="0" err="1"/>
                  <a:t>NbTi</a:t>
                </a:r>
                <a:r>
                  <a:rPr lang="en-US" sz="1600" dirty="0"/>
                  <a:t>-Cu  (5mil)</a:t>
                </a:r>
              </a:p>
            </p:txBody>
          </p:sp>
          <p:sp>
            <p:nvSpPr>
              <p:cNvPr id="13" name="TextBox 12">
                <a:extLst>
                  <a:ext uri="{FF2B5EF4-FFF2-40B4-BE49-F238E27FC236}">
                    <a16:creationId xmlns:a16="http://schemas.microsoft.com/office/drawing/2014/main" id="{38903B4D-BCCA-617E-6AB2-A01B39E6F8AD}"/>
                  </a:ext>
                </a:extLst>
              </p:cNvPr>
              <p:cNvSpPr txBox="1"/>
              <p:nvPr/>
            </p:nvSpPr>
            <p:spPr>
              <a:xfrm>
                <a:off x="3971098" y="1934066"/>
                <a:ext cx="1694845" cy="324067"/>
              </a:xfrm>
              <a:prstGeom prst="rect">
                <a:avLst/>
              </a:prstGeom>
              <a:noFill/>
            </p:spPr>
            <p:txBody>
              <a:bodyPr wrap="square">
                <a:spAutoFit/>
              </a:bodyPr>
              <a:lstStyle/>
              <a:p>
                <a:r>
                  <a:rPr lang="en-US" sz="1600" b="1" dirty="0"/>
                  <a:t>Cu  (AWG35)</a:t>
                </a:r>
              </a:p>
            </p:txBody>
          </p:sp>
        </p:grpSp>
        <p:cxnSp>
          <p:nvCxnSpPr>
            <p:cNvPr id="57" name="Straight Arrow Connector 56">
              <a:extLst>
                <a:ext uri="{FF2B5EF4-FFF2-40B4-BE49-F238E27FC236}">
                  <a16:creationId xmlns:a16="http://schemas.microsoft.com/office/drawing/2014/main" id="{A533B674-2829-DB78-AD62-79F1A55DFDCA}"/>
                </a:ext>
              </a:extLst>
            </p:cNvPr>
            <p:cNvCxnSpPr>
              <a:cxnSpLocks/>
            </p:cNvCxnSpPr>
            <p:nvPr/>
          </p:nvCxnSpPr>
          <p:spPr>
            <a:xfrm flipH="1">
              <a:off x="2476893" y="3245282"/>
              <a:ext cx="1393055" cy="2075236"/>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8" name="Straight Arrow Connector 57">
              <a:extLst>
                <a:ext uri="{FF2B5EF4-FFF2-40B4-BE49-F238E27FC236}">
                  <a16:creationId xmlns:a16="http://schemas.microsoft.com/office/drawing/2014/main" id="{A84F1E43-457D-C030-97E5-C1CDAC31E61E}"/>
                </a:ext>
              </a:extLst>
            </p:cNvPr>
            <p:cNvCxnSpPr>
              <a:cxnSpLocks/>
            </p:cNvCxnSpPr>
            <p:nvPr/>
          </p:nvCxnSpPr>
          <p:spPr>
            <a:xfrm flipH="1">
              <a:off x="3127243" y="2925587"/>
              <a:ext cx="712574" cy="1029715"/>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Straight Arrow Connector 60">
              <a:extLst>
                <a:ext uri="{FF2B5EF4-FFF2-40B4-BE49-F238E27FC236}">
                  <a16:creationId xmlns:a16="http://schemas.microsoft.com/office/drawing/2014/main" id="{37F01E91-5A1F-B45E-46A6-ABF260F64F55}"/>
                </a:ext>
              </a:extLst>
            </p:cNvPr>
            <p:cNvCxnSpPr>
              <a:cxnSpLocks/>
            </p:cNvCxnSpPr>
            <p:nvPr/>
          </p:nvCxnSpPr>
          <p:spPr>
            <a:xfrm flipH="1">
              <a:off x="2516435" y="2186517"/>
              <a:ext cx="1252875" cy="443657"/>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3" name="Straight Arrow Connector 62">
              <a:extLst>
                <a:ext uri="{FF2B5EF4-FFF2-40B4-BE49-F238E27FC236}">
                  <a16:creationId xmlns:a16="http://schemas.microsoft.com/office/drawing/2014/main" id="{A2488164-35CB-F220-6055-083148384D54}"/>
                </a:ext>
              </a:extLst>
            </p:cNvPr>
            <p:cNvCxnSpPr>
              <a:cxnSpLocks/>
            </p:cNvCxnSpPr>
            <p:nvPr/>
          </p:nvCxnSpPr>
          <p:spPr>
            <a:xfrm flipH="1">
              <a:off x="3127243" y="2505627"/>
              <a:ext cx="684280" cy="253560"/>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sp>
        <p:nvSpPr>
          <p:cNvPr id="83" name="Rectangle 82">
            <a:extLst>
              <a:ext uri="{FF2B5EF4-FFF2-40B4-BE49-F238E27FC236}">
                <a16:creationId xmlns:a16="http://schemas.microsoft.com/office/drawing/2014/main" id="{F36C9D5D-9AB4-DE1D-71EA-90C5B2A85A08}"/>
              </a:ext>
            </a:extLst>
          </p:cNvPr>
          <p:cNvSpPr/>
          <p:nvPr/>
        </p:nvSpPr>
        <p:spPr>
          <a:xfrm>
            <a:off x="5642444" y="3762194"/>
            <a:ext cx="134699" cy="1429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6" name="Straight Connector 95">
            <a:extLst>
              <a:ext uri="{FF2B5EF4-FFF2-40B4-BE49-F238E27FC236}">
                <a16:creationId xmlns:a16="http://schemas.microsoft.com/office/drawing/2014/main" id="{5F7ACD86-2A06-88EF-8C95-540078557675}"/>
              </a:ext>
            </a:extLst>
          </p:cNvPr>
          <p:cNvCxnSpPr>
            <a:cxnSpLocks/>
          </p:cNvCxnSpPr>
          <p:nvPr/>
        </p:nvCxnSpPr>
        <p:spPr>
          <a:xfrm>
            <a:off x="8428501" y="2186517"/>
            <a:ext cx="0" cy="1204616"/>
          </a:xfrm>
          <a:prstGeom prst="line">
            <a:avLst/>
          </a:prstGeom>
          <a:ln w="28575">
            <a:solidFill>
              <a:schemeClr val="accent1">
                <a:lumMod val="75000"/>
              </a:schemeClr>
            </a:solidFill>
          </a:ln>
        </p:spPr>
        <p:style>
          <a:lnRef idx="3">
            <a:schemeClr val="accent3"/>
          </a:lnRef>
          <a:fillRef idx="0">
            <a:schemeClr val="accent3"/>
          </a:fillRef>
          <a:effectRef idx="2">
            <a:schemeClr val="accent3"/>
          </a:effectRef>
          <a:fontRef idx="minor">
            <a:schemeClr val="tx1"/>
          </a:fontRef>
        </p:style>
      </p:cxnSp>
      <p:cxnSp>
        <p:nvCxnSpPr>
          <p:cNvPr id="99" name="Straight Connector 98">
            <a:extLst>
              <a:ext uri="{FF2B5EF4-FFF2-40B4-BE49-F238E27FC236}">
                <a16:creationId xmlns:a16="http://schemas.microsoft.com/office/drawing/2014/main" id="{B7DF18B2-A1E3-81FE-AB41-BB44772F84A9}"/>
              </a:ext>
            </a:extLst>
          </p:cNvPr>
          <p:cNvCxnSpPr>
            <a:cxnSpLocks/>
          </p:cNvCxnSpPr>
          <p:nvPr/>
        </p:nvCxnSpPr>
        <p:spPr>
          <a:xfrm>
            <a:off x="3017702" y="2239473"/>
            <a:ext cx="0" cy="1204616"/>
          </a:xfrm>
          <a:prstGeom prst="line">
            <a:avLst/>
          </a:prstGeom>
          <a:ln w="28575">
            <a:solidFill>
              <a:schemeClr val="accent1">
                <a:lumMod val="75000"/>
              </a:schemeClr>
            </a:solidFill>
          </a:ln>
        </p:spPr>
        <p:style>
          <a:lnRef idx="3">
            <a:schemeClr val="accent3"/>
          </a:lnRef>
          <a:fillRef idx="0">
            <a:schemeClr val="accent3"/>
          </a:fillRef>
          <a:effectRef idx="2">
            <a:schemeClr val="accent3"/>
          </a:effectRef>
          <a:fontRef idx="minor">
            <a:schemeClr val="tx1"/>
          </a:fontRef>
        </p:style>
      </p:cxnSp>
      <p:sp>
        <p:nvSpPr>
          <p:cNvPr id="114" name="Rectangle 113">
            <a:extLst>
              <a:ext uri="{FF2B5EF4-FFF2-40B4-BE49-F238E27FC236}">
                <a16:creationId xmlns:a16="http://schemas.microsoft.com/office/drawing/2014/main" id="{762CCF15-ED6E-3108-30E4-9BA3869674F0}"/>
              </a:ext>
            </a:extLst>
          </p:cNvPr>
          <p:cNvSpPr/>
          <p:nvPr/>
        </p:nvSpPr>
        <p:spPr>
          <a:xfrm>
            <a:off x="2864204" y="1722175"/>
            <a:ext cx="343591" cy="543982"/>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ECD156F5-246A-ACFB-9651-BF38B0262388}"/>
              </a:ext>
            </a:extLst>
          </p:cNvPr>
          <p:cNvSpPr/>
          <p:nvPr/>
        </p:nvSpPr>
        <p:spPr>
          <a:xfrm>
            <a:off x="2203418" y="1712340"/>
            <a:ext cx="343591" cy="543982"/>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CA3283E5-C87C-86FA-5228-BEDE7A874219}"/>
              </a:ext>
            </a:extLst>
          </p:cNvPr>
          <p:cNvSpPr txBox="1"/>
          <p:nvPr/>
        </p:nvSpPr>
        <p:spPr>
          <a:xfrm>
            <a:off x="2230436" y="1799276"/>
            <a:ext cx="230567" cy="369332"/>
          </a:xfrm>
          <a:prstGeom prst="rect">
            <a:avLst/>
          </a:prstGeom>
          <a:noFill/>
        </p:spPr>
        <p:txBody>
          <a:bodyPr wrap="square" rtlCol="0">
            <a:spAutoFit/>
          </a:bodyPr>
          <a:lstStyle/>
          <a:p>
            <a:r>
              <a:rPr lang="en-US" dirty="0">
                <a:solidFill>
                  <a:schemeClr val="bg1"/>
                </a:solidFill>
              </a:rPr>
              <a:t>S</a:t>
            </a:r>
          </a:p>
        </p:txBody>
      </p:sp>
      <p:sp>
        <p:nvSpPr>
          <p:cNvPr id="117" name="TextBox 116">
            <a:extLst>
              <a:ext uri="{FF2B5EF4-FFF2-40B4-BE49-F238E27FC236}">
                <a16:creationId xmlns:a16="http://schemas.microsoft.com/office/drawing/2014/main" id="{8FBF1FDA-91A2-7028-BD0E-A3C0F3E19A70}"/>
              </a:ext>
            </a:extLst>
          </p:cNvPr>
          <p:cNvSpPr txBox="1"/>
          <p:nvPr/>
        </p:nvSpPr>
        <p:spPr>
          <a:xfrm>
            <a:off x="2868646" y="1799346"/>
            <a:ext cx="230567" cy="369332"/>
          </a:xfrm>
          <a:prstGeom prst="rect">
            <a:avLst/>
          </a:prstGeom>
          <a:noFill/>
        </p:spPr>
        <p:txBody>
          <a:bodyPr wrap="square" rtlCol="0">
            <a:spAutoFit/>
          </a:bodyPr>
          <a:lstStyle/>
          <a:p>
            <a:r>
              <a:rPr lang="en-US" dirty="0">
                <a:solidFill>
                  <a:schemeClr val="bg1"/>
                </a:solidFill>
              </a:rPr>
              <a:t>M</a:t>
            </a:r>
          </a:p>
        </p:txBody>
      </p:sp>
      <p:sp>
        <p:nvSpPr>
          <p:cNvPr id="118" name="Rectangle 117">
            <a:extLst>
              <a:ext uri="{FF2B5EF4-FFF2-40B4-BE49-F238E27FC236}">
                <a16:creationId xmlns:a16="http://schemas.microsoft.com/office/drawing/2014/main" id="{0520BC54-19B5-7225-61EA-4F8D3FF279B4}"/>
              </a:ext>
            </a:extLst>
          </p:cNvPr>
          <p:cNvSpPr/>
          <p:nvPr/>
        </p:nvSpPr>
        <p:spPr>
          <a:xfrm>
            <a:off x="8261182" y="1632360"/>
            <a:ext cx="343591" cy="543982"/>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8252E484-D002-F976-A51E-B9198448A145}"/>
              </a:ext>
            </a:extLst>
          </p:cNvPr>
          <p:cNvSpPr/>
          <p:nvPr/>
        </p:nvSpPr>
        <p:spPr>
          <a:xfrm>
            <a:off x="7599674" y="1632360"/>
            <a:ext cx="343591" cy="543982"/>
          </a:xfrm>
          <a:prstGeom prst="rect">
            <a:avLst/>
          </a:prstGeom>
          <a:solidFill>
            <a:schemeClr val="accent6">
              <a:lumMod val="5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C096239D-EE3C-C3CC-D079-A2B8131CDB4A}"/>
              </a:ext>
            </a:extLst>
          </p:cNvPr>
          <p:cNvSpPr txBox="1"/>
          <p:nvPr/>
        </p:nvSpPr>
        <p:spPr>
          <a:xfrm>
            <a:off x="7626692" y="1719296"/>
            <a:ext cx="230567" cy="369332"/>
          </a:xfrm>
          <a:prstGeom prst="rect">
            <a:avLst/>
          </a:prstGeom>
          <a:noFill/>
        </p:spPr>
        <p:txBody>
          <a:bodyPr wrap="square" rtlCol="0">
            <a:spAutoFit/>
          </a:bodyPr>
          <a:lstStyle/>
          <a:p>
            <a:r>
              <a:rPr lang="en-US" dirty="0">
                <a:solidFill>
                  <a:schemeClr val="bg1"/>
                </a:solidFill>
              </a:rPr>
              <a:t>S</a:t>
            </a:r>
          </a:p>
        </p:txBody>
      </p:sp>
      <p:sp>
        <p:nvSpPr>
          <p:cNvPr id="121" name="TextBox 120">
            <a:extLst>
              <a:ext uri="{FF2B5EF4-FFF2-40B4-BE49-F238E27FC236}">
                <a16:creationId xmlns:a16="http://schemas.microsoft.com/office/drawing/2014/main" id="{ECB43FF8-7F57-4C2D-BBDB-BA88B7D28F4E}"/>
              </a:ext>
            </a:extLst>
          </p:cNvPr>
          <p:cNvSpPr txBox="1"/>
          <p:nvPr/>
        </p:nvSpPr>
        <p:spPr>
          <a:xfrm>
            <a:off x="8256842" y="1724083"/>
            <a:ext cx="230567" cy="369332"/>
          </a:xfrm>
          <a:prstGeom prst="rect">
            <a:avLst/>
          </a:prstGeom>
          <a:noFill/>
        </p:spPr>
        <p:txBody>
          <a:bodyPr wrap="square" rtlCol="0">
            <a:spAutoFit/>
          </a:bodyPr>
          <a:lstStyle/>
          <a:p>
            <a:r>
              <a:rPr lang="en-US" dirty="0">
                <a:solidFill>
                  <a:schemeClr val="bg1"/>
                </a:solidFill>
              </a:rPr>
              <a:t>M</a:t>
            </a:r>
          </a:p>
        </p:txBody>
      </p:sp>
    </p:spTree>
    <p:extLst>
      <p:ext uri="{BB962C8B-B14F-4D97-AF65-F5344CB8AC3E}">
        <p14:creationId xmlns:p14="http://schemas.microsoft.com/office/powerpoint/2010/main" val="3941285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5B6AA-18D7-BBC4-E54A-53E076B8B182}"/>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5D777B3-3CDD-C0A6-9E11-574C10EB3042}"/>
              </a:ext>
            </a:extLst>
          </p:cNvPr>
          <p:cNvSpPr txBox="1"/>
          <p:nvPr/>
        </p:nvSpPr>
        <p:spPr>
          <a:xfrm>
            <a:off x="0" y="136523"/>
            <a:ext cx="12191999" cy="1325563"/>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Thermal Load Results: PNNL (</a:t>
            </a:r>
            <a:r>
              <a:rPr lang="en-US" sz="4400" b="1" i="0" kern="1200" dirty="0" err="1">
                <a:solidFill>
                  <a:srgbClr val="21314D"/>
                </a:solidFill>
                <a:latin typeface="Arial" panose="020B0604020202020204" pitchFamily="34" charset="0"/>
                <a:ea typeface="Arial" panose="020B0604020202020204" pitchFamily="34" charset="0"/>
                <a:cs typeface="Arial" panose="020B0604020202020204" pitchFamily="34" charset="0"/>
              </a:rPr>
              <a:t>Bluefors</a:t>
            </a:r>
            <a:r>
              <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346A8D35-3E9C-0660-5A7B-F27B999BB0FF}"/>
              </a:ext>
            </a:extLst>
          </p:cNvPr>
          <p:cNvSpPr>
            <a:spLocks noGrp="1"/>
          </p:cNvSpPr>
          <p:nvPr>
            <p:ph type="sldNum" sz="quarter" idx="12"/>
          </p:nvPr>
        </p:nvSpPr>
        <p:spPr>
          <a:xfrm>
            <a:off x="8610600" y="6356352"/>
            <a:ext cx="2743200" cy="365125"/>
          </a:xfrm>
        </p:spPr>
        <p:txBody>
          <a:bodyPr lIns="91440" tIns="45720" rIns="91440" bIns="45720">
            <a:normAutofit/>
          </a:bodyPr>
          <a:lstStyle/>
          <a:p>
            <a:pPr>
              <a:lnSpc>
                <a:spcPct val="90000"/>
              </a:lnSpc>
              <a:spcAft>
                <a:spcPts val="600"/>
              </a:spcAft>
            </a:pPr>
            <a:fld id="{FAA3E255-DCE9-1E4B-905B-DD6A887BD484}" type="slidenum">
              <a:rPr lang="en-US" smtClean="0">
                <a:solidFill>
                  <a:schemeClr val="bg1"/>
                </a:solidFill>
              </a:rPr>
              <a:pPr>
                <a:lnSpc>
                  <a:spcPct val="90000"/>
                </a:lnSpc>
                <a:spcAft>
                  <a:spcPts val="600"/>
                </a:spcAft>
              </a:pPr>
              <a:t>13</a:t>
            </a:fld>
            <a:endParaRPr lang="en-US" dirty="0">
              <a:solidFill>
                <a:schemeClr val="bg1"/>
              </a:solidFill>
            </a:endParaRPr>
          </a:p>
        </p:txBody>
      </p:sp>
      <p:graphicFrame>
        <p:nvGraphicFramePr>
          <p:cNvPr id="7" name="Content Placeholder 5">
            <a:extLst>
              <a:ext uri="{FF2B5EF4-FFF2-40B4-BE49-F238E27FC236}">
                <a16:creationId xmlns:a16="http://schemas.microsoft.com/office/drawing/2014/main" id="{B9F6F1D7-B231-EC9C-02C5-630D3AE70872}"/>
              </a:ext>
            </a:extLst>
          </p:cNvPr>
          <p:cNvGraphicFramePr>
            <a:graphicFrameLocks/>
          </p:cNvGraphicFramePr>
          <p:nvPr>
            <p:extLst>
              <p:ext uri="{D42A27DB-BD31-4B8C-83A1-F6EECF244321}">
                <p14:modId xmlns:p14="http://schemas.microsoft.com/office/powerpoint/2010/main" val="2977974359"/>
              </p:ext>
            </p:extLst>
          </p:nvPr>
        </p:nvGraphicFramePr>
        <p:xfrm>
          <a:off x="565148" y="1608345"/>
          <a:ext cx="11061701" cy="3915931"/>
        </p:xfrm>
        <a:graphic>
          <a:graphicData uri="http://schemas.openxmlformats.org/drawingml/2006/table">
            <a:tbl>
              <a:tblPr firstRow="1" bandRow="1">
                <a:tableStyleId>{68D230F3-CF80-4859-8CE7-A43EE81993B5}</a:tableStyleId>
              </a:tblPr>
              <a:tblGrid>
                <a:gridCol w="987607">
                  <a:extLst>
                    <a:ext uri="{9D8B030D-6E8A-4147-A177-3AD203B41FA5}">
                      <a16:colId xmlns:a16="http://schemas.microsoft.com/office/drawing/2014/main" val="1708499410"/>
                    </a:ext>
                  </a:extLst>
                </a:gridCol>
                <a:gridCol w="944920">
                  <a:extLst>
                    <a:ext uri="{9D8B030D-6E8A-4147-A177-3AD203B41FA5}">
                      <a16:colId xmlns:a16="http://schemas.microsoft.com/office/drawing/2014/main" val="3816141998"/>
                    </a:ext>
                  </a:extLst>
                </a:gridCol>
                <a:gridCol w="951639">
                  <a:extLst>
                    <a:ext uri="{9D8B030D-6E8A-4147-A177-3AD203B41FA5}">
                      <a16:colId xmlns:a16="http://schemas.microsoft.com/office/drawing/2014/main" val="3168135937"/>
                    </a:ext>
                  </a:extLst>
                </a:gridCol>
                <a:gridCol w="961062">
                  <a:extLst>
                    <a:ext uri="{9D8B030D-6E8A-4147-A177-3AD203B41FA5}">
                      <a16:colId xmlns:a16="http://schemas.microsoft.com/office/drawing/2014/main" val="1550861952"/>
                    </a:ext>
                  </a:extLst>
                </a:gridCol>
                <a:gridCol w="942217">
                  <a:extLst>
                    <a:ext uri="{9D8B030D-6E8A-4147-A177-3AD203B41FA5}">
                      <a16:colId xmlns:a16="http://schemas.microsoft.com/office/drawing/2014/main" val="1524410039"/>
                    </a:ext>
                  </a:extLst>
                </a:gridCol>
                <a:gridCol w="1396649">
                  <a:extLst>
                    <a:ext uri="{9D8B030D-6E8A-4147-A177-3AD203B41FA5}">
                      <a16:colId xmlns:a16="http://schemas.microsoft.com/office/drawing/2014/main" val="3433800670"/>
                    </a:ext>
                  </a:extLst>
                </a:gridCol>
                <a:gridCol w="1194606">
                  <a:extLst>
                    <a:ext uri="{9D8B030D-6E8A-4147-A177-3AD203B41FA5}">
                      <a16:colId xmlns:a16="http://schemas.microsoft.com/office/drawing/2014/main" val="1910038230"/>
                    </a:ext>
                  </a:extLst>
                </a:gridCol>
                <a:gridCol w="1388534">
                  <a:extLst>
                    <a:ext uri="{9D8B030D-6E8A-4147-A177-3AD203B41FA5}">
                      <a16:colId xmlns:a16="http://schemas.microsoft.com/office/drawing/2014/main" val="1095612602"/>
                    </a:ext>
                  </a:extLst>
                </a:gridCol>
                <a:gridCol w="1213185">
                  <a:extLst>
                    <a:ext uri="{9D8B030D-6E8A-4147-A177-3AD203B41FA5}">
                      <a16:colId xmlns:a16="http://schemas.microsoft.com/office/drawing/2014/main" val="1696324574"/>
                    </a:ext>
                  </a:extLst>
                </a:gridCol>
                <a:gridCol w="1081282">
                  <a:extLst>
                    <a:ext uri="{9D8B030D-6E8A-4147-A177-3AD203B41FA5}">
                      <a16:colId xmlns:a16="http://schemas.microsoft.com/office/drawing/2014/main" val="3091874537"/>
                    </a:ext>
                  </a:extLst>
                </a:gridCol>
              </a:tblGrid>
              <a:tr h="911252">
                <a:tc>
                  <a:txBody>
                    <a:bodyPr/>
                    <a:lstStyle/>
                    <a:p>
                      <a:pPr algn="ctr"/>
                      <a:r>
                        <a:rPr kumimoji="0" lang="en-US" sz="1600" b="1" i="0" u="none" strike="noStrike" kern="1200" cap="none" spc="0" normalizeH="0" baseline="0" noProof="0" dirty="0">
                          <a:ln>
                            <a:noFill/>
                          </a:ln>
                          <a:solidFill>
                            <a:prstClr val="black"/>
                          </a:solidFill>
                          <a:effectLst/>
                          <a:uLnTx/>
                          <a:uFillTx/>
                          <a:latin typeface="+mn-lt"/>
                          <a:ea typeface="+mn-ea"/>
                          <a:cs typeface="+mn-cs"/>
                        </a:rPr>
                        <a:t>PNNL</a:t>
                      </a:r>
                      <a:endParaRPr lang="en-US" sz="1600" dirty="0"/>
                    </a:p>
                  </a:txBody>
                  <a:tcPr/>
                </a:tc>
                <a:tc>
                  <a:txBody>
                    <a:bodyPr/>
                    <a:lstStyle/>
                    <a:p>
                      <a:r>
                        <a:rPr lang="en-US" sz="1600" dirty="0"/>
                        <a:t>2x RRR=300</a:t>
                      </a:r>
                    </a:p>
                    <a:p>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r>
                        <a:rPr lang="en-US" sz="1600" dirty="0"/>
                        <a:t>64x Signal</a:t>
                      </a:r>
                    </a:p>
                    <a:p>
                      <a:r>
                        <a:rPr lang="en-US" sz="1600" dirty="0"/>
                        <a:t>(</a:t>
                      </a:r>
                      <a:r>
                        <a:rPr lang="en-US" sz="1600" dirty="0" err="1"/>
                        <a:t>CuNi</a:t>
                      </a:r>
                      <a:r>
                        <a:rPr lang="en-US" sz="1600" dirty="0"/>
                        <a:t> &amp; </a:t>
                      </a:r>
                      <a:r>
                        <a:rPr lang="en-US" sz="1600" dirty="0" err="1"/>
                        <a:t>PhBr</a:t>
                      </a:r>
                      <a:r>
                        <a:rPr lang="en-US" sz="1600" dirty="0"/>
                        <a: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Total (</a:t>
                      </a:r>
                      <a:r>
                        <a:rPr lang="en-US" sz="1600" dirty="0" err="1"/>
                        <a:t>PhBr</a:t>
                      </a:r>
                      <a:r>
                        <a:rPr lang="en-US" sz="1600" dirty="0"/>
                        <a:t>)</a:t>
                      </a:r>
                    </a:p>
                    <a:p>
                      <a:endParaRPr lang="en-US" sz="1600" dirty="0"/>
                    </a:p>
                    <a:p>
                      <a:endParaRPr lang="en-US" sz="1600" dirty="0"/>
                    </a:p>
                  </a:txBody>
                  <a:tcPr/>
                </a:tc>
                <a:tc>
                  <a:txBody>
                    <a:bodyPr/>
                    <a:lstStyle/>
                    <a:p>
                      <a:r>
                        <a:rPr lang="en-US" sz="1600" dirty="0"/>
                        <a:t>64x Signal</a:t>
                      </a:r>
                    </a:p>
                    <a:p>
                      <a:r>
                        <a:rPr lang="en-US" sz="1600" dirty="0"/>
                        <a:t>(</a:t>
                      </a:r>
                      <a:r>
                        <a:rPr lang="en-US" sz="1600" dirty="0" err="1"/>
                        <a:t>CuNi</a:t>
                      </a:r>
                      <a:r>
                        <a:rPr lang="en-US" sz="1600" dirty="0"/>
                        <a:t> &amp; Cu50)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Total (Cu50)</a:t>
                      </a:r>
                    </a:p>
                    <a:p>
                      <a:endParaRPr lang="en-US" sz="1600" dirty="0"/>
                    </a:p>
                  </a:txBody>
                  <a:tcPr/>
                </a:tc>
                <a:tc>
                  <a:txBody>
                    <a:bodyPr/>
                    <a:lstStyle/>
                    <a:p>
                      <a:pPr algn="ctr"/>
                      <a:r>
                        <a:rPr lang="en-US" sz="1600" dirty="0"/>
                        <a:t>Thermal Budget</a:t>
                      </a:r>
                    </a:p>
                  </a:txBody>
                  <a:tcPr/>
                </a:tc>
                <a:extLst>
                  <a:ext uri="{0D108BD9-81ED-4DB2-BD59-A6C34878D82A}">
                    <a16:rowId xmlns:a16="http://schemas.microsoft.com/office/drawing/2014/main" val="2898477733"/>
                  </a:ext>
                </a:extLst>
              </a:tr>
              <a:tr h="597024">
                <a:tc>
                  <a:txBody>
                    <a:bodyPr/>
                    <a:lstStyle/>
                    <a:p>
                      <a:r>
                        <a:rPr lang="en-US" sz="1600" dirty="0"/>
                        <a:t>50K</a:t>
                      </a:r>
                    </a:p>
                  </a:txBody>
                  <a:tcPr/>
                </a:tc>
                <a:tc>
                  <a:txBody>
                    <a:bodyPr/>
                    <a:lstStyle/>
                    <a:p>
                      <a:r>
                        <a:rPr lang="en-US" sz="1600" dirty="0"/>
                        <a:t>2.5W</a:t>
                      </a:r>
                    </a:p>
                  </a:txBody>
                  <a:tcPr/>
                </a:tc>
                <a:tc>
                  <a:txBody>
                    <a:bodyPr/>
                    <a:lstStyle/>
                    <a:p>
                      <a:r>
                        <a:rPr lang="en-US" sz="1600" dirty="0"/>
                        <a:t>2.46W</a:t>
                      </a:r>
                    </a:p>
                  </a:txBody>
                  <a:tcPr/>
                </a:tc>
                <a:tc>
                  <a:txBody>
                    <a:bodyPr/>
                    <a:lstStyle/>
                    <a:p>
                      <a:r>
                        <a:rPr lang="en-US" sz="1600" dirty="0"/>
                        <a:t>2.39W</a:t>
                      </a:r>
                    </a:p>
                  </a:txBody>
                  <a:tcPr/>
                </a:tc>
                <a:tc>
                  <a:txBody>
                    <a:bodyPr/>
                    <a:lstStyle/>
                    <a:p>
                      <a:r>
                        <a:rPr lang="en-US" sz="1600" dirty="0"/>
                        <a:t>2.44W</a:t>
                      </a:r>
                    </a:p>
                  </a:txBody>
                  <a:tcPr/>
                </a:tc>
                <a:tc>
                  <a:txBody>
                    <a:bodyPr/>
                    <a:lstStyle/>
                    <a:p>
                      <a:r>
                        <a:rPr lang="en-US" sz="1600" dirty="0"/>
                        <a:t>0.1W</a:t>
                      </a:r>
                    </a:p>
                  </a:txBody>
                  <a:tcPr/>
                </a:tc>
                <a:tc>
                  <a:txBody>
                    <a:bodyPr/>
                    <a:lstStyle/>
                    <a:p>
                      <a:r>
                        <a:rPr lang="en-US" sz="1600" dirty="0"/>
                        <a:t>2.6W</a:t>
                      </a:r>
                    </a:p>
                  </a:txBody>
                  <a:tcPr/>
                </a:tc>
                <a:tc>
                  <a:txBody>
                    <a:bodyPr/>
                    <a:lstStyle/>
                    <a:p>
                      <a:r>
                        <a:rPr lang="en-US" sz="1600" dirty="0"/>
                        <a:t>0.75W</a:t>
                      </a:r>
                    </a:p>
                  </a:txBody>
                  <a:tcPr/>
                </a:tc>
                <a:tc>
                  <a:txBody>
                    <a:bodyPr/>
                    <a:lstStyle/>
                    <a:p>
                      <a:r>
                        <a:rPr lang="en-US" sz="1600" dirty="0"/>
                        <a:t>3.25W</a:t>
                      </a:r>
                    </a:p>
                  </a:txBody>
                  <a:tcPr/>
                </a:tc>
                <a:tc>
                  <a:txBody>
                    <a:bodyPr/>
                    <a:lstStyle/>
                    <a:p>
                      <a:r>
                        <a:rPr lang="en-US" sz="1600" dirty="0">
                          <a:highlight>
                            <a:srgbClr val="C0C0C0"/>
                          </a:highlight>
                        </a:rPr>
                        <a:t>-------</a:t>
                      </a:r>
                    </a:p>
                  </a:txBody>
                  <a:tcPr/>
                </a:tc>
                <a:extLst>
                  <a:ext uri="{0D108BD9-81ED-4DB2-BD59-A6C34878D82A}">
                    <a16:rowId xmlns:a16="http://schemas.microsoft.com/office/drawing/2014/main" val="2994694160"/>
                  </a:ext>
                </a:extLst>
              </a:tr>
              <a:tr h="579874">
                <a:tc>
                  <a:txBody>
                    <a:bodyPr/>
                    <a:lstStyle/>
                    <a:p>
                      <a:r>
                        <a:rPr lang="en-US" sz="1600" dirty="0"/>
                        <a:t>4K (3-5K)</a:t>
                      </a:r>
                    </a:p>
                  </a:txBody>
                  <a:tcPr/>
                </a:tc>
                <a:tc>
                  <a:txBody>
                    <a:bodyPr/>
                    <a:lstStyle/>
                    <a:p>
                      <a:r>
                        <a:rPr lang="en-US" sz="1600" dirty="0">
                          <a:highlight>
                            <a:srgbClr val="00FF00"/>
                          </a:highlight>
                        </a:rPr>
                        <a:t>42mW</a:t>
                      </a:r>
                    </a:p>
                  </a:txBody>
                  <a:tcPr/>
                </a:tc>
                <a:tc>
                  <a:txBody>
                    <a:bodyPr/>
                    <a:lstStyle/>
                    <a:p>
                      <a:r>
                        <a:rPr lang="en-US" sz="1600" dirty="0">
                          <a:highlight>
                            <a:srgbClr val="00FF00"/>
                          </a:highlight>
                        </a:rPr>
                        <a:t>35mW</a:t>
                      </a:r>
                    </a:p>
                  </a:txBody>
                  <a:tcPr/>
                </a:tc>
                <a:tc>
                  <a:txBody>
                    <a:bodyPr/>
                    <a:lstStyle/>
                    <a:p>
                      <a:r>
                        <a:rPr lang="en-US" sz="1600" dirty="0">
                          <a:highlight>
                            <a:srgbClr val="00FF00"/>
                          </a:highlight>
                        </a:rPr>
                        <a:t>32mW</a:t>
                      </a:r>
                    </a:p>
                  </a:txBody>
                  <a:tcPr/>
                </a:tc>
                <a:tc>
                  <a:txBody>
                    <a:bodyPr/>
                    <a:lstStyle/>
                    <a:p>
                      <a:r>
                        <a:rPr lang="en-US" sz="1600" dirty="0">
                          <a:highlight>
                            <a:srgbClr val="00FF00"/>
                          </a:highlight>
                        </a:rPr>
                        <a:t>36mW</a:t>
                      </a:r>
                    </a:p>
                  </a:txBody>
                  <a:tcPr/>
                </a:tc>
                <a:tc>
                  <a:txBody>
                    <a:bodyPr/>
                    <a:lstStyle/>
                    <a:p>
                      <a:r>
                        <a:rPr lang="en-US" sz="1600" dirty="0">
                          <a:highlight>
                            <a:srgbClr val="00FF00"/>
                          </a:highlight>
                        </a:rPr>
                        <a:t>4.45mW</a:t>
                      </a:r>
                    </a:p>
                  </a:txBody>
                  <a:tcPr/>
                </a:tc>
                <a:tc>
                  <a:txBody>
                    <a:bodyPr/>
                    <a:lstStyle/>
                    <a:p>
                      <a:r>
                        <a:rPr lang="en-US" sz="1600" dirty="0">
                          <a:highlight>
                            <a:srgbClr val="00FF00"/>
                          </a:highlight>
                        </a:rPr>
                        <a:t>47mW</a:t>
                      </a:r>
                    </a:p>
                  </a:txBody>
                  <a:tcPr/>
                </a:tc>
                <a:tc>
                  <a:txBody>
                    <a:bodyPr/>
                    <a:lstStyle/>
                    <a:p>
                      <a:r>
                        <a:rPr lang="en-US" sz="1600" dirty="0">
                          <a:highlight>
                            <a:srgbClr val="FFFF00"/>
                          </a:highlight>
                        </a:rPr>
                        <a:t>0.34W</a:t>
                      </a:r>
                    </a:p>
                  </a:txBody>
                  <a:tcPr/>
                </a:tc>
                <a:tc>
                  <a:txBody>
                    <a:bodyPr/>
                    <a:lstStyle/>
                    <a:p>
                      <a:r>
                        <a:rPr lang="en-US" sz="1600" dirty="0">
                          <a:highlight>
                            <a:srgbClr val="FFFF00"/>
                          </a:highlight>
                        </a:rPr>
                        <a:t>0.35W</a:t>
                      </a:r>
                    </a:p>
                  </a:txBody>
                  <a:tcPr/>
                </a:tc>
                <a:tc>
                  <a:txBody>
                    <a:bodyPr/>
                    <a:lstStyle/>
                    <a:p>
                      <a:r>
                        <a:rPr lang="en-US" sz="1600" dirty="0">
                          <a:highlight>
                            <a:srgbClr val="C0C0C0"/>
                          </a:highlight>
                        </a:rPr>
                        <a:t>0.6-1.5W</a:t>
                      </a:r>
                    </a:p>
                  </a:txBody>
                  <a:tcPr/>
                </a:tc>
                <a:extLst>
                  <a:ext uri="{0D108BD9-81ED-4DB2-BD59-A6C34878D82A}">
                    <a16:rowId xmlns:a16="http://schemas.microsoft.com/office/drawing/2014/main" val="4289031290"/>
                  </a:ext>
                </a:extLst>
              </a:tr>
              <a:tr h="561169">
                <a:tc>
                  <a:txBody>
                    <a:bodyPr/>
                    <a:lstStyle/>
                    <a:p>
                      <a:r>
                        <a:rPr lang="en-US" sz="1600" dirty="0"/>
                        <a:t>120mK</a:t>
                      </a:r>
                    </a:p>
                  </a:txBody>
                  <a:tcPr/>
                </a:tc>
                <a:tc>
                  <a:txBody>
                    <a:bodyPr/>
                    <a:lstStyle/>
                    <a:p>
                      <a:r>
                        <a:rPr lang="en-US" sz="1600" dirty="0">
                          <a:highlight>
                            <a:srgbClr val="00FF00"/>
                          </a:highlight>
                        </a:rPr>
                        <a:t>14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0.6mW</a:t>
                      </a:r>
                    </a:p>
                  </a:txBody>
                  <a:tcPr/>
                </a:tc>
                <a:extLst>
                  <a:ext uri="{0D108BD9-81ED-4DB2-BD59-A6C34878D82A}">
                    <a16:rowId xmlns:a16="http://schemas.microsoft.com/office/drawing/2014/main" val="1727262163"/>
                  </a:ext>
                </a:extLst>
              </a:tr>
              <a:tr h="606564">
                <a:tc>
                  <a:txBody>
                    <a:bodyPr/>
                    <a:lstStyle/>
                    <a:p>
                      <a:r>
                        <a:rPr lang="en-US" sz="1600" dirty="0"/>
                        <a:t>100mK</a:t>
                      </a:r>
                    </a:p>
                  </a:txBody>
                  <a:tcPr/>
                </a:tc>
                <a:tc>
                  <a:txBody>
                    <a:bodyPr/>
                    <a:lstStyle/>
                    <a:p>
                      <a:r>
                        <a:rPr lang="en-US" sz="1600" dirty="0">
                          <a:highlight>
                            <a:srgbClr val="00FF00"/>
                          </a:highlight>
                        </a:rPr>
                        <a:t>14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0.4mW</a:t>
                      </a:r>
                    </a:p>
                  </a:txBody>
                  <a:tcPr/>
                </a:tc>
                <a:extLst>
                  <a:ext uri="{0D108BD9-81ED-4DB2-BD59-A6C34878D82A}">
                    <a16:rowId xmlns:a16="http://schemas.microsoft.com/office/drawing/2014/main" val="3488516908"/>
                  </a:ext>
                </a:extLst>
              </a:tr>
              <a:tr h="660048">
                <a:tc>
                  <a:txBody>
                    <a:bodyPr/>
                    <a:lstStyle/>
                    <a:p>
                      <a:r>
                        <a:rPr lang="en-US" sz="1600" dirty="0"/>
                        <a:t>20mK</a:t>
                      </a:r>
                    </a:p>
                  </a:txBody>
                  <a:tcPr/>
                </a:tc>
                <a:tc>
                  <a:txBody>
                    <a:bodyPr/>
                    <a:lstStyle/>
                    <a:p>
                      <a:r>
                        <a:rPr lang="en-US" sz="1600" dirty="0">
                          <a:highlight>
                            <a:srgbClr val="00FF00"/>
                          </a:highlight>
                        </a:rPr>
                        <a:t>81nW</a:t>
                      </a:r>
                    </a:p>
                  </a:txBody>
                  <a:tcPr/>
                </a:tc>
                <a:tc>
                  <a:txBody>
                    <a:bodyPr/>
                    <a:lstStyle/>
                    <a:p>
                      <a:r>
                        <a:rPr lang="en-US" sz="1600" dirty="0">
                          <a:highlight>
                            <a:srgbClr val="00FF00"/>
                          </a:highlight>
                        </a:rPr>
                        <a:t>41nW</a:t>
                      </a:r>
                    </a:p>
                  </a:txBody>
                  <a:tcPr/>
                </a:tc>
                <a:tc>
                  <a:txBody>
                    <a:bodyPr/>
                    <a:lstStyle/>
                    <a:p>
                      <a:r>
                        <a:rPr lang="en-US" sz="1600" dirty="0">
                          <a:highlight>
                            <a:srgbClr val="00FF00"/>
                          </a:highlight>
                        </a:rPr>
                        <a:t>28nW</a:t>
                      </a:r>
                    </a:p>
                  </a:txBody>
                  <a:tcPr/>
                </a:tc>
                <a:tc>
                  <a:txBody>
                    <a:bodyPr/>
                    <a:lstStyle/>
                    <a:p>
                      <a:r>
                        <a:rPr lang="en-US" sz="1600" dirty="0">
                          <a:highlight>
                            <a:srgbClr val="00FF00"/>
                          </a:highlight>
                        </a:rPr>
                        <a:t>14nW</a:t>
                      </a:r>
                    </a:p>
                  </a:txBody>
                  <a:tcPr/>
                </a:tc>
                <a:tc>
                  <a:txBody>
                    <a:bodyPr/>
                    <a:lstStyle/>
                    <a:p>
                      <a:r>
                        <a:rPr lang="en-US" sz="1600" dirty="0">
                          <a:highlight>
                            <a:srgbClr val="00FF00"/>
                          </a:highlight>
                        </a:rPr>
                        <a:t>0.96nW</a:t>
                      </a:r>
                    </a:p>
                  </a:txBody>
                  <a:tcPr/>
                </a:tc>
                <a:tc>
                  <a:txBody>
                    <a:bodyPr/>
                    <a:lstStyle/>
                    <a:p>
                      <a:r>
                        <a:rPr lang="en-US" sz="1600" dirty="0">
                          <a:highlight>
                            <a:srgbClr val="00FF00"/>
                          </a:highlight>
                        </a:rPr>
                        <a:t>82nW</a:t>
                      </a:r>
                    </a:p>
                  </a:txBody>
                  <a:tcPr/>
                </a:tc>
                <a:tc>
                  <a:txBody>
                    <a:bodyPr/>
                    <a:lstStyle/>
                    <a:p>
                      <a:r>
                        <a:rPr lang="en-US" sz="1600" dirty="0">
                          <a:highlight>
                            <a:srgbClr val="00FF00"/>
                          </a:highlight>
                        </a:rPr>
                        <a:t>0.96nW</a:t>
                      </a:r>
                    </a:p>
                  </a:txBody>
                  <a:tcPr/>
                </a:tc>
                <a:tc>
                  <a:txBody>
                    <a:bodyPr/>
                    <a:lstStyle/>
                    <a:p>
                      <a:r>
                        <a:rPr lang="en-US" sz="1600" dirty="0">
                          <a:highlight>
                            <a:srgbClr val="00FF00"/>
                          </a:highlight>
                        </a:rPr>
                        <a:t>82nW</a:t>
                      </a:r>
                    </a:p>
                  </a:txBody>
                  <a:tcPr/>
                </a:tc>
                <a:tc>
                  <a:txBody>
                    <a:bodyPr/>
                    <a:lstStyle/>
                    <a:p>
                      <a:r>
                        <a:rPr lang="en-US" sz="1600" dirty="0">
                          <a:highlight>
                            <a:srgbClr val="C0C0C0"/>
                          </a:highlight>
                        </a:rPr>
                        <a:t>14</a:t>
                      </a:r>
                      <a:r>
                        <a:rPr lang="el-GR" sz="1600" dirty="0">
                          <a:highlight>
                            <a:srgbClr val="C0C0C0"/>
                          </a:highlight>
                        </a:rPr>
                        <a:t>μ</a:t>
                      </a:r>
                      <a:r>
                        <a:rPr lang="en-US" sz="1600" dirty="0">
                          <a:highlight>
                            <a:srgbClr val="C0C0C0"/>
                          </a:highlight>
                        </a:rPr>
                        <a:t>W</a:t>
                      </a:r>
                    </a:p>
                  </a:txBody>
                  <a:tcPr/>
                </a:tc>
                <a:extLst>
                  <a:ext uri="{0D108BD9-81ED-4DB2-BD59-A6C34878D82A}">
                    <a16:rowId xmlns:a16="http://schemas.microsoft.com/office/drawing/2014/main" val="3902700610"/>
                  </a:ext>
                </a:extLst>
              </a:tr>
            </a:tbl>
          </a:graphicData>
        </a:graphic>
      </p:graphicFrame>
      <p:grpSp>
        <p:nvGrpSpPr>
          <p:cNvPr id="11" name="Group 10">
            <a:extLst>
              <a:ext uri="{FF2B5EF4-FFF2-40B4-BE49-F238E27FC236}">
                <a16:creationId xmlns:a16="http://schemas.microsoft.com/office/drawing/2014/main" id="{9FF78C0A-863B-24BA-689B-6E06DF73D8DE}"/>
              </a:ext>
            </a:extLst>
          </p:cNvPr>
          <p:cNvGrpSpPr/>
          <p:nvPr/>
        </p:nvGrpSpPr>
        <p:grpSpPr>
          <a:xfrm>
            <a:off x="2070340" y="5737458"/>
            <a:ext cx="5164345" cy="372843"/>
            <a:chOff x="2070340" y="5737458"/>
            <a:chExt cx="5164345" cy="372843"/>
          </a:xfrm>
        </p:grpSpPr>
        <p:sp>
          <p:nvSpPr>
            <p:cNvPr id="4" name="Rectangle 3">
              <a:extLst>
                <a:ext uri="{FF2B5EF4-FFF2-40B4-BE49-F238E27FC236}">
                  <a16:creationId xmlns:a16="http://schemas.microsoft.com/office/drawing/2014/main" id="{1C28ED01-C067-A2A2-153A-83FA45498A2F}"/>
                </a:ext>
              </a:extLst>
            </p:cNvPr>
            <p:cNvSpPr/>
            <p:nvPr/>
          </p:nvSpPr>
          <p:spPr>
            <a:xfrm>
              <a:off x="2070340" y="5771072"/>
              <a:ext cx="310551" cy="310551"/>
            </a:xfrm>
            <a:prstGeom prst="rect">
              <a:avLst/>
            </a:prstGeom>
            <a:solidFill>
              <a:srgbClr val="0CFC1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0D3390-DF3A-1B88-3D89-B26412A52EE8}"/>
                </a:ext>
              </a:extLst>
            </p:cNvPr>
            <p:cNvSpPr/>
            <p:nvPr/>
          </p:nvSpPr>
          <p:spPr>
            <a:xfrm>
              <a:off x="3879012" y="5771072"/>
              <a:ext cx="310551" cy="310551"/>
            </a:xfrm>
            <a:prstGeom prst="rect">
              <a:avLst/>
            </a:prstGeom>
            <a:solidFill>
              <a:srgbClr val="F9FF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181E81B-7974-89E1-09B7-2D69418C2E45}"/>
                </a:ext>
              </a:extLst>
            </p:cNvPr>
            <p:cNvSpPr/>
            <p:nvPr/>
          </p:nvSpPr>
          <p:spPr>
            <a:xfrm>
              <a:off x="5687684" y="5766849"/>
              <a:ext cx="310551" cy="310551"/>
            </a:xfrm>
            <a:prstGeom prst="rect">
              <a:avLst/>
            </a:prstGeom>
            <a:solidFill>
              <a:srgbClr val="FF09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D75422-E68E-4B03-1B6A-DE35981C6AA0}"/>
                </a:ext>
              </a:extLst>
            </p:cNvPr>
            <p:cNvSpPr txBox="1"/>
            <p:nvPr/>
          </p:nvSpPr>
          <p:spPr>
            <a:xfrm>
              <a:off x="2481532" y="5740969"/>
              <a:ext cx="1138687" cy="369332"/>
            </a:xfrm>
            <a:prstGeom prst="rect">
              <a:avLst/>
            </a:prstGeom>
            <a:noFill/>
          </p:spPr>
          <p:txBody>
            <a:bodyPr wrap="square" rtlCol="0">
              <a:spAutoFit/>
            </a:bodyPr>
            <a:lstStyle/>
            <a:p>
              <a:r>
                <a:rPr lang="en-US" dirty="0"/>
                <a:t>&lt;0.1x</a:t>
              </a:r>
            </a:p>
          </p:txBody>
        </p:sp>
        <p:sp>
          <p:nvSpPr>
            <p:cNvPr id="9" name="TextBox 8">
              <a:extLst>
                <a:ext uri="{FF2B5EF4-FFF2-40B4-BE49-F238E27FC236}">
                  <a16:creationId xmlns:a16="http://schemas.microsoft.com/office/drawing/2014/main" id="{A4A0C731-F440-AAE9-DD87-2142BC75CEE3}"/>
                </a:ext>
              </a:extLst>
            </p:cNvPr>
            <p:cNvSpPr txBox="1"/>
            <p:nvPr/>
          </p:nvSpPr>
          <p:spPr>
            <a:xfrm>
              <a:off x="4287326" y="5737458"/>
              <a:ext cx="1048108" cy="369332"/>
            </a:xfrm>
            <a:prstGeom prst="rect">
              <a:avLst/>
            </a:prstGeom>
            <a:noFill/>
          </p:spPr>
          <p:txBody>
            <a:bodyPr wrap="square" rtlCol="0">
              <a:spAutoFit/>
            </a:bodyPr>
            <a:lstStyle/>
            <a:p>
              <a:r>
                <a:rPr lang="en-US" dirty="0"/>
                <a:t>0.1x – 1x</a:t>
              </a:r>
            </a:p>
          </p:txBody>
        </p:sp>
        <p:sp>
          <p:nvSpPr>
            <p:cNvPr id="10" name="TextBox 9">
              <a:extLst>
                <a:ext uri="{FF2B5EF4-FFF2-40B4-BE49-F238E27FC236}">
                  <a16:creationId xmlns:a16="http://schemas.microsoft.com/office/drawing/2014/main" id="{52F4CCAA-C9DB-F6BD-858A-DDEB43299CEA}"/>
                </a:ext>
              </a:extLst>
            </p:cNvPr>
            <p:cNvSpPr txBox="1"/>
            <p:nvPr/>
          </p:nvSpPr>
          <p:spPr>
            <a:xfrm>
              <a:off x="6095998" y="5737458"/>
              <a:ext cx="1138687" cy="369332"/>
            </a:xfrm>
            <a:prstGeom prst="rect">
              <a:avLst/>
            </a:prstGeom>
            <a:noFill/>
          </p:spPr>
          <p:txBody>
            <a:bodyPr wrap="square" rtlCol="0">
              <a:spAutoFit/>
            </a:bodyPr>
            <a:lstStyle/>
            <a:p>
              <a:r>
                <a:rPr lang="en-US" dirty="0"/>
                <a:t>Too Hot!</a:t>
              </a:r>
            </a:p>
          </p:txBody>
        </p:sp>
      </p:grpSp>
    </p:spTree>
    <p:extLst>
      <p:ext uri="{BB962C8B-B14F-4D97-AF65-F5344CB8AC3E}">
        <p14:creationId xmlns:p14="http://schemas.microsoft.com/office/powerpoint/2010/main" val="4318101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DBB03-0025-57E5-334F-A2AFD72203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1EA3F4-BD77-8F73-1C28-8285A20A3F2C}"/>
              </a:ext>
            </a:extLst>
          </p:cNvPr>
          <p:cNvSpPr>
            <a:spLocks noGrp="1"/>
          </p:cNvSpPr>
          <p:nvPr>
            <p:ph type="sldNum" sz="quarter" idx="12"/>
          </p:nvPr>
        </p:nvSpPr>
        <p:spPr>
          <a:xfrm>
            <a:off x="8610600" y="6356352"/>
            <a:ext cx="2743200" cy="365125"/>
          </a:xfrm>
        </p:spPr>
        <p:txBody>
          <a:bodyPr lIns="91440" tIns="45720" rIns="91440" bIns="45720">
            <a:normAutofit/>
          </a:bodyPr>
          <a:lstStyle/>
          <a:p>
            <a:pPr>
              <a:lnSpc>
                <a:spcPct val="90000"/>
              </a:lnSpc>
              <a:spcAft>
                <a:spcPts val="600"/>
              </a:spcAft>
            </a:pPr>
            <a:fld id="{FAA3E255-DCE9-1E4B-905B-DD6A887BD484}" type="slidenum">
              <a:rPr lang="en-US" smtClean="0">
                <a:solidFill>
                  <a:schemeClr val="bg1"/>
                </a:solidFill>
              </a:rPr>
              <a:pPr>
                <a:lnSpc>
                  <a:spcPct val="90000"/>
                </a:lnSpc>
                <a:spcAft>
                  <a:spcPts val="600"/>
                </a:spcAft>
              </a:pPr>
              <a:t>14</a:t>
            </a:fld>
            <a:endParaRPr lang="en-US" dirty="0">
              <a:solidFill>
                <a:schemeClr val="bg1"/>
              </a:solidFill>
            </a:endParaRPr>
          </a:p>
        </p:txBody>
      </p:sp>
      <p:graphicFrame>
        <p:nvGraphicFramePr>
          <p:cNvPr id="7" name="Content Placeholder 5">
            <a:extLst>
              <a:ext uri="{FF2B5EF4-FFF2-40B4-BE49-F238E27FC236}">
                <a16:creationId xmlns:a16="http://schemas.microsoft.com/office/drawing/2014/main" id="{79CCE0D2-0E7D-DD61-6318-EF5179FC686C}"/>
              </a:ext>
            </a:extLst>
          </p:cNvPr>
          <p:cNvGraphicFramePr>
            <a:graphicFrameLocks/>
          </p:cNvGraphicFramePr>
          <p:nvPr/>
        </p:nvGraphicFramePr>
        <p:xfrm>
          <a:off x="565148" y="1608345"/>
          <a:ext cx="11061701" cy="3915931"/>
        </p:xfrm>
        <a:graphic>
          <a:graphicData uri="http://schemas.openxmlformats.org/drawingml/2006/table">
            <a:tbl>
              <a:tblPr firstRow="1" bandRow="1">
                <a:tableStyleId>{68D230F3-CF80-4859-8CE7-A43EE81993B5}</a:tableStyleId>
              </a:tblPr>
              <a:tblGrid>
                <a:gridCol w="987607">
                  <a:extLst>
                    <a:ext uri="{9D8B030D-6E8A-4147-A177-3AD203B41FA5}">
                      <a16:colId xmlns:a16="http://schemas.microsoft.com/office/drawing/2014/main" val="1708499410"/>
                    </a:ext>
                  </a:extLst>
                </a:gridCol>
                <a:gridCol w="944920">
                  <a:extLst>
                    <a:ext uri="{9D8B030D-6E8A-4147-A177-3AD203B41FA5}">
                      <a16:colId xmlns:a16="http://schemas.microsoft.com/office/drawing/2014/main" val="3816141998"/>
                    </a:ext>
                  </a:extLst>
                </a:gridCol>
                <a:gridCol w="951639">
                  <a:extLst>
                    <a:ext uri="{9D8B030D-6E8A-4147-A177-3AD203B41FA5}">
                      <a16:colId xmlns:a16="http://schemas.microsoft.com/office/drawing/2014/main" val="3168135937"/>
                    </a:ext>
                  </a:extLst>
                </a:gridCol>
                <a:gridCol w="961062">
                  <a:extLst>
                    <a:ext uri="{9D8B030D-6E8A-4147-A177-3AD203B41FA5}">
                      <a16:colId xmlns:a16="http://schemas.microsoft.com/office/drawing/2014/main" val="1550861952"/>
                    </a:ext>
                  </a:extLst>
                </a:gridCol>
                <a:gridCol w="942217">
                  <a:extLst>
                    <a:ext uri="{9D8B030D-6E8A-4147-A177-3AD203B41FA5}">
                      <a16:colId xmlns:a16="http://schemas.microsoft.com/office/drawing/2014/main" val="1524410039"/>
                    </a:ext>
                  </a:extLst>
                </a:gridCol>
                <a:gridCol w="1396649">
                  <a:extLst>
                    <a:ext uri="{9D8B030D-6E8A-4147-A177-3AD203B41FA5}">
                      <a16:colId xmlns:a16="http://schemas.microsoft.com/office/drawing/2014/main" val="3433800670"/>
                    </a:ext>
                  </a:extLst>
                </a:gridCol>
                <a:gridCol w="1194606">
                  <a:extLst>
                    <a:ext uri="{9D8B030D-6E8A-4147-A177-3AD203B41FA5}">
                      <a16:colId xmlns:a16="http://schemas.microsoft.com/office/drawing/2014/main" val="1910038230"/>
                    </a:ext>
                  </a:extLst>
                </a:gridCol>
                <a:gridCol w="1388534">
                  <a:extLst>
                    <a:ext uri="{9D8B030D-6E8A-4147-A177-3AD203B41FA5}">
                      <a16:colId xmlns:a16="http://schemas.microsoft.com/office/drawing/2014/main" val="1095612602"/>
                    </a:ext>
                  </a:extLst>
                </a:gridCol>
                <a:gridCol w="1213185">
                  <a:extLst>
                    <a:ext uri="{9D8B030D-6E8A-4147-A177-3AD203B41FA5}">
                      <a16:colId xmlns:a16="http://schemas.microsoft.com/office/drawing/2014/main" val="1696324574"/>
                    </a:ext>
                  </a:extLst>
                </a:gridCol>
                <a:gridCol w="1081282">
                  <a:extLst>
                    <a:ext uri="{9D8B030D-6E8A-4147-A177-3AD203B41FA5}">
                      <a16:colId xmlns:a16="http://schemas.microsoft.com/office/drawing/2014/main" val="3091874537"/>
                    </a:ext>
                  </a:extLst>
                </a:gridCol>
              </a:tblGrid>
              <a:tr h="911252">
                <a:tc>
                  <a:txBody>
                    <a:bodyPr/>
                    <a:lstStyle/>
                    <a:p>
                      <a:pPr algn="ctr"/>
                      <a:r>
                        <a:rPr kumimoji="0" lang="en-US" sz="1600" b="1" i="0" u="none" strike="noStrike" kern="1200" cap="none" spc="0" normalizeH="0" baseline="0" noProof="0" dirty="0">
                          <a:ln>
                            <a:noFill/>
                          </a:ln>
                          <a:solidFill>
                            <a:prstClr val="black"/>
                          </a:solidFill>
                          <a:effectLst/>
                          <a:uLnTx/>
                          <a:uFillTx/>
                          <a:latin typeface="+mn-lt"/>
                          <a:ea typeface="+mn-ea"/>
                          <a:cs typeface="+mn-cs"/>
                        </a:rPr>
                        <a:t>PNNL</a:t>
                      </a:r>
                      <a:endParaRPr lang="en-US" sz="1600" dirty="0"/>
                    </a:p>
                  </a:txBody>
                  <a:tcPr/>
                </a:tc>
                <a:tc>
                  <a:txBody>
                    <a:bodyPr/>
                    <a:lstStyle/>
                    <a:p>
                      <a:r>
                        <a:rPr lang="en-US" sz="1600" dirty="0"/>
                        <a:t>2x RRR=300</a:t>
                      </a:r>
                    </a:p>
                    <a:p>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r>
                        <a:rPr lang="en-US" sz="1600" dirty="0"/>
                        <a:t>64x Signal</a:t>
                      </a:r>
                    </a:p>
                    <a:p>
                      <a:r>
                        <a:rPr lang="en-US" sz="1600" dirty="0"/>
                        <a:t>(</a:t>
                      </a:r>
                      <a:r>
                        <a:rPr lang="en-US" sz="1600" dirty="0" err="1"/>
                        <a:t>CuNi</a:t>
                      </a:r>
                      <a:r>
                        <a:rPr lang="en-US" sz="1600" dirty="0"/>
                        <a:t> &amp; </a:t>
                      </a:r>
                      <a:r>
                        <a:rPr lang="en-US" sz="1600" dirty="0" err="1"/>
                        <a:t>PhBr</a:t>
                      </a:r>
                      <a:r>
                        <a:rPr lang="en-US" sz="1600" dirty="0"/>
                        <a: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Total (</a:t>
                      </a:r>
                      <a:r>
                        <a:rPr lang="en-US" sz="1600" dirty="0" err="1"/>
                        <a:t>PhBr</a:t>
                      </a:r>
                      <a:r>
                        <a:rPr lang="en-US" sz="1600" dirty="0"/>
                        <a:t>)</a:t>
                      </a:r>
                    </a:p>
                    <a:p>
                      <a:endParaRPr lang="en-US" sz="1600" dirty="0"/>
                    </a:p>
                    <a:p>
                      <a:endParaRPr lang="en-US" sz="1600" dirty="0"/>
                    </a:p>
                  </a:txBody>
                  <a:tcPr/>
                </a:tc>
                <a:tc>
                  <a:txBody>
                    <a:bodyPr/>
                    <a:lstStyle/>
                    <a:p>
                      <a:r>
                        <a:rPr lang="en-US" sz="1600" dirty="0"/>
                        <a:t>64x Signal</a:t>
                      </a:r>
                    </a:p>
                    <a:p>
                      <a:r>
                        <a:rPr lang="en-US" sz="1600" dirty="0"/>
                        <a:t>(</a:t>
                      </a:r>
                      <a:r>
                        <a:rPr lang="en-US" sz="1600" dirty="0" err="1"/>
                        <a:t>CuNi</a:t>
                      </a:r>
                      <a:r>
                        <a:rPr lang="en-US" sz="1600" dirty="0"/>
                        <a:t> &amp; Cu50)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Total (Cu50)</a:t>
                      </a:r>
                    </a:p>
                    <a:p>
                      <a:endParaRPr lang="en-US" sz="1600" dirty="0"/>
                    </a:p>
                  </a:txBody>
                  <a:tcPr/>
                </a:tc>
                <a:tc>
                  <a:txBody>
                    <a:bodyPr/>
                    <a:lstStyle/>
                    <a:p>
                      <a:pPr algn="ctr"/>
                      <a:r>
                        <a:rPr lang="en-US" sz="1600" dirty="0"/>
                        <a:t>Thermal Budget</a:t>
                      </a:r>
                    </a:p>
                  </a:txBody>
                  <a:tcPr/>
                </a:tc>
                <a:extLst>
                  <a:ext uri="{0D108BD9-81ED-4DB2-BD59-A6C34878D82A}">
                    <a16:rowId xmlns:a16="http://schemas.microsoft.com/office/drawing/2014/main" val="2898477733"/>
                  </a:ext>
                </a:extLst>
              </a:tr>
              <a:tr h="597024">
                <a:tc>
                  <a:txBody>
                    <a:bodyPr/>
                    <a:lstStyle/>
                    <a:p>
                      <a:r>
                        <a:rPr lang="en-US" sz="1600" dirty="0"/>
                        <a:t>50K</a:t>
                      </a:r>
                    </a:p>
                  </a:txBody>
                  <a:tcPr/>
                </a:tc>
                <a:tc>
                  <a:txBody>
                    <a:bodyPr/>
                    <a:lstStyle/>
                    <a:p>
                      <a:r>
                        <a:rPr lang="en-US" sz="1600" dirty="0"/>
                        <a:t>2.5W</a:t>
                      </a:r>
                    </a:p>
                  </a:txBody>
                  <a:tcPr/>
                </a:tc>
                <a:tc>
                  <a:txBody>
                    <a:bodyPr/>
                    <a:lstStyle/>
                    <a:p>
                      <a:r>
                        <a:rPr lang="en-US" sz="1600" dirty="0"/>
                        <a:t>2.46W</a:t>
                      </a:r>
                    </a:p>
                  </a:txBody>
                  <a:tcPr/>
                </a:tc>
                <a:tc>
                  <a:txBody>
                    <a:bodyPr/>
                    <a:lstStyle/>
                    <a:p>
                      <a:r>
                        <a:rPr lang="en-US" sz="1600" dirty="0"/>
                        <a:t>2.39W</a:t>
                      </a:r>
                    </a:p>
                  </a:txBody>
                  <a:tcPr/>
                </a:tc>
                <a:tc>
                  <a:txBody>
                    <a:bodyPr/>
                    <a:lstStyle/>
                    <a:p>
                      <a:r>
                        <a:rPr lang="en-US" sz="1600" dirty="0"/>
                        <a:t>2.44W</a:t>
                      </a:r>
                    </a:p>
                  </a:txBody>
                  <a:tcPr/>
                </a:tc>
                <a:tc>
                  <a:txBody>
                    <a:bodyPr/>
                    <a:lstStyle/>
                    <a:p>
                      <a:r>
                        <a:rPr lang="en-US" sz="1600" dirty="0"/>
                        <a:t>0.1W</a:t>
                      </a:r>
                    </a:p>
                  </a:txBody>
                  <a:tcPr/>
                </a:tc>
                <a:tc>
                  <a:txBody>
                    <a:bodyPr/>
                    <a:lstStyle/>
                    <a:p>
                      <a:r>
                        <a:rPr lang="en-US" sz="1600" dirty="0"/>
                        <a:t>2.6W</a:t>
                      </a:r>
                    </a:p>
                  </a:txBody>
                  <a:tcPr/>
                </a:tc>
                <a:tc>
                  <a:txBody>
                    <a:bodyPr/>
                    <a:lstStyle/>
                    <a:p>
                      <a:r>
                        <a:rPr lang="en-US" sz="1600" dirty="0"/>
                        <a:t>0.75W</a:t>
                      </a:r>
                    </a:p>
                  </a:txBody>
                  <a:tcPr/>
                </a:tc>
                <a:tc>
                  <a:txBody>
                    <a:bodyPr/>
                    <a:lstStyle/>
                    <a:p>
                      <a:r>
                        <a:rPr lang="en-US" sz="1600" dirty="0"/>
                        <a:t>3.25W</a:t>
                      </a:r>
                    </a:p>
                  </a:txBody>
                  <a:tcPr/>
                </a:tc>
                <a:tc>
                  <a:txBody>
                    <a:bodyPr/>
                    <a:lstStyle/>
                    <a:p>
                      <a:r>
                        <a:rPr lang="en-US" sz="1600" dirty="0">
                          <a:highlight>
                            <a:srgbClr val="C0C0C0"/>
                          </a:highlight>
                        </a:rPr>
                        <a:t>-------</a:t>
                      </a:r>
                    </a:p>
                  </a:txBody>
                  <a:tcPr/>
                </a:tc>
                <a:extLst>
                  <a:ext uri="{0D108BD9-81ED-4DB2-BD59-A6C34878D82A}">
                    <a16:rowId xmlns:a16="http://schemas.microsoft.com/office/drawing/2014/main" val="2994694160"/>
                  </a:ext>
                </a:extLst>
              </a:tr>
              <a:tr h="579874">
                <a:tc>
                  <a:txBody>
                    <a:bodyPr/>
                    <a:lstStyle/>
                    <a:p>
                      <a:r>
                        <a:rPr lang="en-US" sz="1600" dirty="0"/>
                        <a:t>4K (3-5K)</a:t>
                      </a:r>
                    </a:p>
                  </a:txBody>
                  <a:tcPr/>
                </a:tc>
                <a:tc>
                  <a:txBody>
                    <a:bodyPr/>
                    <a:lstStyle/>
                    <a:p>
                      <a:r>
                        <a:rPr lang="en-US" sz="1600" dirty="0">
                          <a:highlight>
                            <a:srgbClr val="00FF00"/>
                          </a:highlight>
                        </a:rPr>
                        <a:t>42mW</a:t>
                      </a:r>
                    </a:p>
                  </a:txBody>
                  <a:tcPr/>
                </a:tc>
                <a:tc>
                  <a:txBody>
                    <a:bodyPr/>
                    <a:lstStyle/>
                    <a:p>
                      <a:r>
                        <a:rPr lang="en-US" sz="1600" dirty="0">
                          <a:highlight>
                            <a:srgbClr val="00FF00"/>
                          </a:highlight>
                        </a:rPr>
                        <a:t>35mW</a:t>
                      </a:r>
                    </a:p>
                  </a:txBody>
                  <a:tcPr/>
                </a:tc>
                <a:tc>
                  <a:txBody>
                    <a:bodyPr/>
                    <a:lstStyle/>
                    <a:p>
                      <a:r>
                        <a:rPr lang="en-US" sz="1600" dirty="0">
                          <a:highlight>
                            <a:srgbClr val="00FF00"/>
                          </a:highlight>
                        </a:rPr>
                        <a:t>32mW</a:t>
                      </a:r>
                    </a:p>
                  </a:txBody>
                  <a:tcPr/>
                </a:tc>
                <a:tc>
                  <a:txBody>
                    <a:bodyPr/>
                    <a:lstStyle/>
                    <a:p>
                      <a:r>
                        <a:rPr lang="en-US" sz="1600" dirty="0">
                          <a:highlight>
                            <a:srgbClr val="00FF00"/>
                          </a:highlight>
                        </a:rPr>
                        <a:t>36mW</a:t>
                      </a:r>
                    </a:p>
                  </a:txBody>
                  <a:tcPr/>
                </a:tc>
                <a:tc>
                  <a:txBody>
                    <a:bodyPr/>
                    <a:lstStyle/>
                    <a:p>
                      <a:r>
                        <a:rPr lang="en-US" sz="1600" dirty="0">
                          <a:highlight>
                            <a:srgbClr val="00FF00"/>
                          </a:highlight>
                        </a:rPr>
                        <a:t>4.45mW</a:t>
                      </a:r>
                    </a:p>
                  </a:txBody>
                  <a:tcPr/>
                </a:tc>
                <a:tc>
                  <a:txBody>
                    <a:bodyPr/>
                    <a:lstStyle/>
                    <a:p>
                      <a:r>
                        <a:rPr lang="en-US" sz="1600" dirty="0">
                          <a:highlight>
                            <a:srgbClr val="00FF00"/>
                          </a:highlight>
                        </a:rPr>
                        <a:t>47mW</a:t>
                      </a:r>
                    </a:p>
                  </a:txBody>
                  <a:tcPr/>
                </a:tc>
                <a:tc>
                  <a:txBody>
                    <a:bodyPr/>
                    <a:lstStyle/>
                    <a:p>
                      <a:r>
                        <a:rPr lang="en-US" sz="1600" dirty="0">
                          <a:highlight>
                            <a:srgbClr val="FFFF00"/>
                          </a:highlight>
                        </a:rPr>
                        <a:t>0.34W</a:t>
                      </a:r>
                    </a:p>
                  </a:txBody>
                  <a:tcPr/>
                </a:tc>
                <a:tc>
                  <a:txBody>
                    <a:bodyPr/>
                    <a:lstStyle/>
                    <a:p>
                      <a:r>
                        <a:rPr lang="en-US" sz="1600" dirty="0">
                          <a:highlight>
                            <a:srgbClr val="FFFF00"/>
                          </a:highlight>
                        </a:rPr>
                        <a:t>0.35W</a:t>
                      </a:r>
                    </a:p>
                  </a:txBody>
                  <a:tcPr/>
                </a:tc>
                <a:tc>
                  <a:txBody>
                    <a:bodyPr/>
                    <a:lstStyle/>
                    <a:p>
                      <a:r>
                        <a:rPr lang="en-US" sz="1600" dirty="0">
                          <a:highlight>
                            <a:srgbClr val="C0C0C0"/>
                          </a:highlight>
                        </a:rPr>
                        <a:t>0.6-1.5W</a:t>
                      </a:r>
                    </a:p>
                  </a:txBody>
                  <a:tcPr/>
                </a:tc>
                <a:extLst>
                  <a:ext uri="{0D108BD9-81ED-4DB2-BD59-A6C34878D82A}">
                    <a16:rowId xmlns:a16="http://schemas.microsoft.com/office/drawing/2014/main" val="4289031290"/>
                  </a:ext>
                </a:extLst>
              </a:tr>
              <a:tr h="561169">
                <a:tc>
                  <a:txBody>
                    <a:bodyPr/>
                    <a:lstStyle/>
                    <a:p>
                      <a:r>
                        <a:rPr lang="en-US" sz="1600" dirty="0"/>
                        <a:t>120mK</a:t>
                      </a:r>
                    </a:p>
                  </a:txBody>
                  <a:tcPr/>
                </a:tc>
                <a:tc>
                  <a:txBody>
                    <a:bodyPr/>
                    <a:lstStyle/>
                    <a:p>
                      <a:r>
                        <a:rPr lang="en-US" sz="1600" dirty="0">
                          <a:highlight>
                            <a:srgbClr val="00FF00"/>
                          </a:highlight>
                        </a:rPr>
                        <a:t>14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0.6mW</a:t>
                      </a:r>
                    </a:p>
                  </a:txBody>
                  <a:tcPr/>
                </a:tc>
                <a:extLst>
                  <a:ext uri="{0D108BD9-81ED-4DB2-BD59-A6C34878D82A}">
                    <a16:rowId xmlns:a16="http://schemas.microsoft.com/office/drawing/2014/main" val="1727262163"/>
                  </a:ext>
                </a:extLst>
              </a:tr>
              <a:tr h="606564">
                <a:tc>
                  <a:txBody>
                    <a:bodyPr/>
                    <a:lstStyle/>
                    <a:p>
                      <a:r>
                        <a:rPr lang="en-US" sz="1600" dirty="0"/>
                        <a:t>100mK</a:t>
                      </a:r>
                    </a:p>
                  </a:txBody>
                  <a:tcPr/>
                </a:tc>
                <a:tc>
                  <a:txBody>
                    <a:bodyPr/>
                    <a:lstStyle/>
                    <a:p>
                      <a:r>
                        <a:rPr lang="en-US" sz="1600" dirty="0">
                          <a:highlight>
                            <a:srgbClr val="00FF00"/>
                          </a:highlight>
                        </a:rPr>
                        <a:t>14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0.4mW</a:t>
                      </a:r>
                    </a:p>
                  </a:txBody>
                  <a:tcPr/>
                </a:tc>
                <a:extLst>
                  <a:ext uri="{0D108BD9-81ED-4DB2-BD59-A6C34878D82A}">
                    <a16:rowId xmlns:a16="http://schemas.microsoft.com/office/drawing/2014/main" val="3488516908"/>
                  </a:ext>
                </a:extLst>
              </a:tr>
              <a:tr h="660048">
                <a:tc>
                  <a:txBody>
                    <a:bodyPr/>
                    <a:lstStyle/>
                    <a:p>
                      <a:r>
                        <a:rPr lang="en-US" sz="1600" dirty="0"/>
                        <a:t>20mK</a:t>
                      </a:r>
                    </a:p>
                  </a:txBody>
                  <a:tcPr/>
                </a:tc>
                <a:tc>
                  <a:txBody>
                    <a:bodyPr/>
                    <a:lstStyle/>
                    <a:p>
                      <a:r>
                        <a:rPr lang="en-US" sz="1600" dirty="0">
                          <a:highlight>
                            <a:srgbClr val="00FF00"/>
                          </a:highlight>
                        </a:rPr>
                        <a:t>81nW</a:t>
                      </a:r>
                    </a:p>
                  </a:txBody>
                  <a:tcPr/>
                </a:tc>
                <a:tc>
                  <a:txBody>
                    <a:bodyPr/>
                    <a:lstStyle/>
                    <a:p>
                      <a:r>
                        <a:rPr lang="en-US" sz="1600" dirty="0">
                          <a:highlight>
                            <a:srgbClr val="00FF00"/>
                          </a:highlight>
                        </a:rPr>
                        <a:t>41nW</a:t>
                      </a:r>
                    </a:p>
                  </a:txBody>
                  <a:tcPr/>
                </a:tc>
                <a:tc>
                  <a:txBody>
                    <a:bodyPr/>
                    <a:lstStyle/>
                    <a:p>
                      <a:r>
                        <a:rPr lang="en-US" sz="1600" dirty="0">
                          <a:highlight>
                            <a:srgbClr val="00FF00"/>
                          </a:highlight>
                        </a:rPr>
                        <a:t>28nW</a:t>
                      </a:r>
                    </a:p>
                  </a:txBody>
                  <a:tcPr/>
                </a:tc>
                <a:tc>
                  <a:txBody>
                    <a:bodyPr/>
                    <a:lstStyle/>
                    <a:p>
                      <a:r>
                        <a:rPr lang="en-US" sz="1600" dirty="0">
                          <a:highlight>
                            <a:srgbClr val="00FF00"/>
                          </a:highlight>
                        </a:rPr>
                        <a:t>14nW</a:t>
                      </a:r>
                    </a:p>
                  </a:txBody>
                  <a:tcPr/>
                </a:tc>
                <a:tc>
                  <a:txBody>
                    <a:bodyPr/>
                    <a:lstStyle/>
                    <a:p>
                      <a:r>
                        <a:rPr lang="en-US" sz="1600" dirty="0">
                          <a:highlight>
                            <a:srgbClr val="00FF00"/>
                          </a:highlight>
                        </a:rPr>
                        <a:t>0.96nW</a:t>
                      </a:r>
                    </a:p>
                  </a:txBody>
                  <a:tcPr/>
                </a:tc>
                <a:tc>
                  <a:txBody>
                    <a:bodyPr/>
                    <a:lstStyle/>
                    <a:p>
                      <a:r>
                        <a:rPr lang="en-US" sz="1600" dirty="0">
                          <a:highlight>
                            <a:srgbClr val="00FF00"/>
                          </a:highlight>
                        </a:rPr>
                        <a:t>82nW</a:t>
                      </a:r>
                    </a:p>
                  </a:txBody>
                  <a:tcPr/>
                </a:tc>
                <a:tc>
                  <a:txBody>
                    <a:bodyPr/>
                    <a:lstStyle/>
                    <a:p>
                      <a:r>
                        <a:rPr lang="en-US" sz="1600" dirty="0">
                          <a:highlight>
                            <a:srgbClr val="00FF00"/>
                          </a:highlight>
                        </a:rPr>
                        <a:t>0.96nW</a:t>
                      </a:r>
                    </a:p>
                  </a:txBody>
                  <a:tcPr/>
                </a:tc>
                <a:tc>
                  <a:txBody>
                    <a:bodyPr/>
                    <a:lstStyle/>
                    <a:p>
                      <a:r>
                        <a:rPr lang="en-US" sz="1600" dirty="0">
                          <a:highlight>
                            <a:srgbClr val="00FF00"/>
                          </a:highlight>
                        </a:rPr>
                        <a:t>82nW</a:t>
                      </a:r>
                    </a:p>
                  </a:txBody>
                  <a:tcPr/>
                </a:tc>
                <a:tc>
                  <a:txBody>
                    <a:bodyPr/>
                    <a:lstStyle/>
                    <a:p>
                      <a:r>
                        <a:rPr lang="en-US" sz="1600" dirty="0">
                          <a:highlight>
                            <a:srgbClr val="C0C0C0"/>
                          </a:highlight>
                        </a:rPr>
                        <a:t>14</a:t>
                      </a:r>
                      <a:r>
                        <a:rPr lang="el-GR" sz="1600" dirty="0">
                          <a:highlight>
                            <a:srgbClr val="C0C0C0"/>
                          </a:highlight>
                        </a:rPr>
                        <a:t>μ</a:t>
                      </a:r>
                      <a:r>
                        <a:rPr lang="en-US" sz="1600" dirty="0">
                          <a:highlight>
                            <a:srgbClr val="C0C0C0"/>
                          </a:highlight>
                        </a:rPr>
                        <a:t>W</a:t>
                      </a:r>
                    </a:p>
                  </a:txBody>
                  <a:tcPr/>
                </a:tc>
                <a:extLst>
                  <a:ext uri="{0D108BD9-81ED-4DB2-BD59-A6C34878D82A}">
                    <a16:rowId xmlns:a16="http://schemas.microsoft.com/office/drawing/2014/main" val="3902700610"/>
                  </a:ext>
                </a:extLst>
              </a:tr>
            </a:tbl>
          </a:graphicData>
        </a:graphic>
      </p:graphicFrame>
      <p:grpSp>
        <p:nvGrpSpPr>
          <p:cNvPr id="11" name="Group 10">
            <a:extLst>
              <a:ext uri="{FF2B5EF4-FFF2-40B4-BE49-F238E27FC236}">
                <a16:creationId xmlns:a16="http://schemas.microsoft.com/office/drawing/2014/main" id="{083D443D-8412-F760-ACA5-3FF93995A02D}"/>
              </a:ext>
            </a:extLst>
          </p:cNvPr>
          <p:cNvGrpSpPr/>
          <p:nvPr/>
        </p:nvGrpSpPr>
        <p:grpSpPr>
          <a:xfrm>
            <a:off x="2070340" y="5737458"/>
            <a:ext cx="5164345" cy="372843"/>
            <a:chOff x="2070340" y="5737458"/>
            <a:chExt cx="5164345" cy="372843"/>
          </a:xfrm>
        </p:grpSpPr>
        <p:sp>
          <p:nvSpPr>
            <p:cNvPr id="4" name="Rectangle 3">
              <a:extLst>
                <a:ext uri="{FF2B5EF4-FFF2-40B4-BE49-F238E27FC236}">
                  <a16:creationId xmlns:a16="http://schemas.microsoft.com/office/drawing/2014/main" id="{E7D61D4B-BBBA-8670-4818-F4A75ADB960F}"/>
                </a:ext>
              </a:extLst>
            </p:cNvPr>
            <p:cNvSpPr/>
            <p:nvPr/>
          </p:nvSpPr>
          <p:spPr>
            <a:xfrm>
              <a:off x="2070340" y="5771072"/>
              <a:ext cx="310551" cy="310551"/>
            </a:xfrm>
            <a:prstGeom prst="rect">
              <a:avLst/>
            </a:prstGeom>
            <a:solidFill>
              <a:srgbClr val="0CFC1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7BDE725-70C2-E2BD-FA82-B8AB62684B8E}"/>
                </a:ext>
              </a:extLst>
            </p:cNvPr>
            <p:cNvSpPr/>
            <p:nvPr/>
          </p:nvSpPr>
          <p:spPr>
            <a:xfrm>
              <a:off x="3879012" y="5771072"/>
              <a:ext cx="310551" cy="310551"/>
            </a:xfrm>
            <a:prstGeom prst="rect">
              <a:avLst/>
            </a:prstGeom>
            <a:solidFill>
              <a:srgbClr val="F9FF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9415C5C-C100-46A3-F5F0-27908724FDE9}"/>
                </a:ext>
              </a:extLst>
            </p:cNvPr>
            <p:cNvSpPr/>
            <p:nvPr/>
          </p:nvSpPr>
          <p:spPr>
            <a:xfrm>
              <a:off x="5687684" y="5766849"/>
              <a:ext cx="310551" cy="310551"/>
            </a:xfrm>
            <a:prstGeom prst="rect">
              <a:avLst/>
            </a:prstGeom>
            <a:solidFill>
              <a:srgbClr val="FF09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1EFCA59-06D0-BFA2-5723-474DD529E0D4}"/>
                </a:ext>
              </a:extLst>
            </p:cNvPr>
            <p:cNvSpPr txBox="1"/>
            <p:nvPr/>
          </p:nvSpPr>
          <p:spPr>
            <a:xfrm>
              <a:off x="2481532" y="5740969"/>
              <a:ext cx="1138687" cy="369332"/>
            </a:xfrm>
            <a:prstGeom prst="rect">
              <a:avLst/>
            </a:prstGeom>
            <a:noFill/>
          </p:spPr>
          <p:txBody>
            <a:bodyPr wrap="square" rtlCol="0">
              <a:spAutoFit/>
            </a:bodyPr>
            <a:lstStyle/>
            <a:p>
              <a:r>
                <a:rPr lang="en-US" dirty="0"/>
                <a:t>&lt;0.1x</a:t>
              </a:r>
            </a:p>
          </p:txBody>
        </p:sp>
        <p:sp>
          <p:nvSpPr>
            <p:cNvPr id="9" name="TextBox 8">
              <a:extLst>
                <a:ext uri="{FF2B5EF4-FFF2-40B4-BE49-F238E27FC236}">
                  <a16:creationId xmlns:a16="http://schemas.microsoft.com/office/drawing/2014/main" id="{C3F79559-BE1C-A50B-1010-1A38C904C23E}"/>
                </a:ext>
              </a:extLst>
            </p:cNvPr>
            <p:cNvSpPr txBox="1"/>
            <p:nvPr/>
          </p:nvSpPr>
          <p:spPr>
            <a:xfrm>
              <a:off x="4287326" y="5737458"/>
              <a:ext cx="1048108" cy="369332"/>
            </a:xfrm>
            <a:prstGeom prst="rect">
              <a:avLst/>
            </a:prstGeom>
            <a:noFill/>
          </p:spPr>
          <p:txBody>
            <a:bodyPr wrap="square" rtlCol="0">
              <a:spAutoFit/>
            </a:bodyPr>
            <a:lstStyle/>
            <a:p>
              <a:r>
                <a:rPr lang="en-US" dirty="0"/>
                <a:t>0.1x – 1x</a:t>
              </a:r>
            </a:p>
          </p:txBody>
        </p:sp>
        <p:sp>
          <p:nvSpPr>
            <p:cNvPr id="10" name="TextBox 9">
              <a:extLst>
                <a:ext uri="{FF2B5EF4-FFF2-40B4-BE49-F238E27FC236}">
                  <a16:creationId xmlns:a16="http://schemas.microsoft.com/office/drawing/2014/main" id="{E8BD2527-015A-C7BD-5EC0-6D998ACFD7E6}"/>
                </a:ext>
              </a:extLst>
            </p:cNvPr>
            <p:cNvSpPr txBox="1"/>
            <p:nvPr/>
          </p:nvSpPr>
          <p:spPr>
            <a:xfrm>
              <a:off x="6095998" y="5737458"/>
              <a:ext cx="1138687" cy="369332"/>
            </a:xfrm>
            <a:prstGeom prst="rect">
              <a:avLst/>
            </a:prstGeom>
            <a:noFill/>
          </p:spPr>
          <p:txBody>
            <a:bodyPr wrap="square" rtlCol="0">
              <a:spAutoFit/>
            </a:bodyPr>
            <a:lstStyle/>
            <a:p>
              <a:r>
                <a:rPr lang="en-US" dirty="0"/>
                <a:t>Too Hot!</a:t>
              </a:r>
            </a:p>
          </p:txBody>
        </p:sp>
      </p:grpSp>
      <p:sp>
        <p:nvSpPr>
          <p:cNvPr id="12" name="Rectangle 11">
            <a:extLst>
              <a:ext uri="{FF2B5EF4-FFF2-40B4-BE49-F238E27FC236}">
                <a16:creationId xmlns:a16="http://schemas.microsoft.com/office/drawing/2014/main" id="{3D191E3E-C6B4-0BA7-D188-7DD4FE67E6AE}"/>
              </a:ext>
            </a:extLst>
          </p:cNvPr>
          <p:cNvSpPr/>
          <p:nvPr/>
        </p:nvSpPr>
        <p:spPr>
          <a:xfrm>
            <a:off x="1476672" y="1463967"/>
            <a:ext cx="3775494" cy="41518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0A0747E-3B08-B51D-7B68-5C112A18BE82}"/>
              </a:ext>
            </a:extLst>
          </p:cNvPr>
          <p:cNvSpPr/>
          <p:nvPr/>
        </p:nvSpPr>
        <p:spPr>
          <a:xfrm>
            <a:off x="5352806" y="1463967"/>
            <a:ext cx="2514485" cy="41518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363D39-03B0-E2AE-D606-5F076E48687A}"/>
              </a:ext>
            </a:extLst>
          </p:cNvPr>
          <p:cNvSpPr/>
          <p:nvPr/>
        </p:nvSpPr>
        <p:spPr>
          <a:xfrm>
            <a:off x="7965054" y="1463967"/>
            <a:ext cx="2576425" cy="415182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9618935-77CE-D0F4-C8FB-DF60BE502C26}"/>
              </a:ext>
            </a:extLst>
          </p:cNvPr>
          <p:cNvSpPr txBox="1"/>
          <p:nvPr/>
        </p:nvSpPr>
        <p:spPr>
          <a:xfrm>
            <a:off x="7118227" y="308725"/>
            <a:ext cx="3303917" cy="646331"/>
          </a:xfrm>
          <a:prstGeom prst="rect">
            <a:avLst/>
          </a:prstGeom>
          <a:noFill/>
        </p:spPr>
        <p:txBody>
          <a:bodyPr wrap="square" rtlCol="0">
            <a:spAutoFit/>
          </a:bodyPr>
          <a:lstStyle/>
          <a:p>
            <a:r>
              <a:rPr lang="en-US" b="1" dirty="0"/>
              <a:t>Signal Wires: </a:t>
            </a:r>
            <a:r>
              <a:rPr lang="en-US" dirty="0" err="1"/>
              <a:t>PhBr</a:t>
            </a:r>
            <a:r>
              <a:rPr lang="en-US" dirty="0"/>
              <a:t> is better than Cu, but either will work for 64-pix </a:t>
            </a:r>
          </a:p>
        </p:txBody>
      </p:sp>
      <p:sp>
        <p:nvSpPr>
          <p:cNvPr id="16" name="TextBox 15">
            <a:extLst>
              <a:ext uri="{FF2B5EF4-FFF2-40B4-BE49-F238E27FC236}">
                <a16:creationId xmlns:a16="http://schemas.microsoft.com/office/drawing/2014/main" id="{664F3202-EF94-47DE-D358-BE64C3DCF7EA}"/>
              </a:ext>
            </a:extLst>
          </p:cNvPr>
          <p:cNvSpPr txBox="1"/>
          <p:nvPr/>
        </p:nvSpPr>
        <p:spPr>
          <a:xfrm>
            <a:off x="1468163" y="308724"/>
            <a:ext cx="3303917" cy="646331"/>
          </a:xfrm>
          <a:prstGeom prst="rect">
            <a:avLst/>
          </a:prstGeom>
          <a:noFill/>
        </p:spPr>
        <p:txBody>
          <a:bodyPr wrap="square" rtlCol="0">
            <a:spAutoFit/>
          </a:bodyPr>
          <a:lstStyle/>
          <a:p>
            <a:r>
              <a:rPr lang="en-US" b="1" dirty="0"/>
              <a:t>Magnet Wire: </a:t>
            </a:r>
            <a:r>
              <a:rPr lang="en-US" dirty="0"/>
              <a:t>Purity of Cu is largely inconsequential</a:t>
            </a:r>
          </a:p>
        </p:txBody>
      </p:sp>
      <p:cxnSp>
        <p:nvCxnSpPr>
          <p:cNvPr id="18" name="Straight Arrow Connector 17">
            <a:extLst>
              <a:ext uri="{FF2B5EF4-FFF2-40B4-BE49-F238E27FC236}">
                <a16:creationId xmlns:a16="http://schemas.microsoft.com/office/drawing/2014/main" id="{24BFB7F2-DE84-7C3E-4577-049F4E968AF5}"/>
              </a:ext>
            </a:extLst>
          </p:cNvPr>
          <p:cNvCxnSpPr/>
          <p:nvPr/>
        </p:nvCxnSpPr>
        <p:spPr>
          <a:xfrm flipH="1">
            <a:off x="6875253" y="955056"/>
            <a:ext cx="992038" cy="390665"/>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Straight Arrow Connector 18">
            <a:extLst>
              <a:ext uri="{FF2B5EF4-FFF2-40B4-BE49-F238E27FC236}">
                <a16:creationId xmlns:a16="http://schemas.microsoft.com/office/drawing/2014/main" id="{EB9E1058-68ED-FD03-4E82-F4C2B5EBB6F6}"/>
              </a:ext>
            </a:extLst>
          </p:cNvPr>
          <p:cNvCxnSpPr>
            <a:cxnSpLocks/>
          </p:cNvCxnSpPr>
          <p:nvPr/>
        </p:nvCxnSpPr>
        <p:spPr>
          <a:xfrm>
            <a:off x="9109494" y="974262"/>
            <a:ext cx="658478" cy="359462"/>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561FB5C9-141F-37C8-1434-F1D99561BBB7}"/>
              </a:ext>
            </a:extLst>
          </p:cNvPr>
          <p:cNvCxnSpPr>
            <a:cxnSpLocks/>
          </p:cNvCxnSpPr>
          <p:nvPr/>
        </p:nvCxnSpPr>
        <p:spPr>
          <a:xfrm>
            <a:off x="2481532" y="936549"/>
            <a:ext cx="882887" cy="397175"/>
          </a:xfrm>
          <a:prstGeom prst="straightConnector1">
            <a:avLst/>
          </a:prstGeom>
          <a:ln w="1905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61141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BA7D1-CE6A-633B-56D1-9EEADAE5DD0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ED3FAD-87C7-39A5-5178-ECCD1774CB08}"/>
              </a:ext>
            </a:extLst>
          </p:cNvPr>
          <p:cNvSpPr>
            <a:spLocks noGrp="1"/>
          </p:cNvSpPr>
          <p:nvPr>
            <p:ph type="sldNum" sz="quarter" idx="12"/>
          </p:nvPr>
        </p:nvSpPr>
        <p:spPr>
          <a:xfrm>
            <a:off x="8610600" y="6356352"/>
            <a:ext cx="2743200" cy="365125"/>
          </a:xfrm>
        </p:spPr>
        <p:txBody>
          <a:bodyPr lIns="91440" tIns="45720" rIns="91440" bIns="45720">
            <a:normAutofit/>
          </a:bodyPr>
          <a:lstStyle/>
          <a:p>
            <a:pPr>
              <a:lnSpc>
                <a:spcPct val="90000"/>
              </a:lnSpc>
              <a:spcAft>
                <a:spcPts val="600"/>
              </a:spcAft>
            </a:pPr>
            <a:fld id="{FAA3E255-DCE9-1E4B-905B-DD6A887BD484}" type="slidenum">
              <a:rPr lang="en-US" smtClean="0">
                <a:solidFill>
                  <a:schemeClr val="bg1"/>
                </a:solidFill>
              </a:rPr>
              <a:pPr>
                <a:lnSpc>
                  <a:spcPct val="90000"/>
                </a:lnSpc>
                <a:spcAft>
                  <a:spcPts val="600"/>
                </a:spcAft>
              </a:pPr>
              <a:t>15</a:t>
            </a:fld>
            <a:endParaRPr lang="en-US" dirty="0">
              <a:solidFill>
                <a:schemeClr val="bg1"/>
              </a:solidFill>
            </a:endParaRPr>
          </a:p>
        </p:txBody>
      </p:sp>
      <p:sp>
        <p:nvSpPr>
          <p:cNvPr id="5" name="TextBox 3">
            <a:extLst>
              <a:ext uri="{FF2B5EF4-FFF2-40B4-BE49-F238E27FC236}">
                <a16:creationId xmlns:a16="http://schemas.microsoft.com/office/drawing/2014/main" id="{4C2F11A7-BE64-1AE5-3E05-2EB657CD542F}"/>
              </a:ext>
            </a:extLst>
          </p:cNvPr>
          <p:cNvSpPr txBox="1"/>
          <p:nvPr/>
        </p:nvSpPr>
        <p:spPr>
          <a:xfrm>
            <a:off x="1" y="136523"/>
            <a:ext cx="12192000" cy="1325563"/>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Thermal Load Results: Mines (Maybell)</a:t>
            </a:r>
          </a:p>
        </p:txBody>
      </p:sp>
      <p:graphicFrame>
        <p:nvGraphicFramePr>
          <p:cNvPr id="7" name="Content Placeholder 5">
            <a:extLst>
              <a:ext uri="{FF2B5EF4-FFF2-40B4-BE49-F238E27FC236}">
                <a16:creationId xmlns:a16="http://schemas.microsoft.com/office/drawing/2014/main" id="{8327392D-08C5-31A9-2F8D-28F0C1EC452A}"/>
              </a:ext>
            </a:extLst>
          </p:cNvPr>
          <p:cNvGraphicFramePr>
            <a:graphicFrameLocks/>
          </p:cNvGraphicFramePr>
          <p:nvPr>
            <p:extLst>
              <p:ext uri="{D42A27DB-BD31-4B8C-83A1-F6EECF244321}">
                <p14:modId xmlns:p14="http://schemas.microsoft.com/office/powerpoint/2010/main" val="4232150350"/>
              </p:ext>
            </p:extLst>
          </p:nvPr>
        </p:nvGraphicFramePr>
        <p:xfrm>
          <a:off x="1454907" y="1565603"/>
          <a:ext cx="9282186" cy="4066165"/>
        </p:xfrm>
        <a:graphic>
          <a:graphicData uri="http://schemas.openxmlformats.org/drawingml/2006/table">
            <a:tbl>
              <a:tblPr firstRow="1" bandRow="1">
                <a:tableStyleId>{68D230F3-CF80-4859-8CE7-A43EE81993B5}</a:tableStyleId>
              </a:tblPr>
              <a:tblGrid>
                <a:gridCol w="1153868">
                  <a:extLst>
                    <a:ext uri="{9D8B030D-6E8A-4147-A177-3AD203B41FA5}">
                      <a16:colId xmlns:a16="http://schemas.microsoft.com/office/drawing/2014/main" val="1708499410"/>
                    </a:ext>
                  </a:extLst>
                </a:gridCol>
                <a:gridCol w="982126">
                  <a:extLst>
                    <a:ext uri="{9D8B030D-6E8A-4147-A177-3AD203B41FA5}">
                      <a16:colId xmlns:a16="http://schemas.microsoft.com/office/drawing/2014/main" val="3816141998"/>
                    </a:ext>
                  </a:extLst>
                </a:gridCol>
                <a:gridCol w="1028099">
                  <a:extLst>
                    <a:ext uri="{9D8B030D-6E8A-4147-A177-3AD203B41FA5}">
                      <a16:colId xmlns:a16="http://schemas.microsoft.com/office/drawing/2014/main" val="3168135937"/>
                    </a:ext>
                  </a:extLst>
                </a:gridCol>
                <a:gridCol w="1028099">
                  <a:extLst>
                    <a:ext uri="{9D8B030D-6E8A-4147-A177-3AD203B41FA5}">
                      <a16:colId xmlns:a16="http://schemas.microsoft.com/office/drawing/2014/main" val="1550861952"/>
                    </a:ext>
                  </a:extLst>
                </a:gridCol>
                <a:gridCol w="1059388">
                  <a:extLst>
                    <a:ext uri="{9D8B030D-6E8A-4147-A177-3AD203B41FA5}">
                      <a16:colId xmlns:a16="http://schemas.microsoft.com/office/drawing/2014/main" val="1524410039"/>
                    </a:ext>
                  </a:extLst>
                </a:gridCol>
                <a:gridCol w="1399270">
                  <a:extLst>
                    <a:ext uri="{9D8B030D-6E8A-4147-A177-3AD203B41FA5}">
                      <a16:colId xmlns:a16="http://schemas.microsoft.com/office/drawing/2014/main" val="3433800670"/>
                    </a:ext>
                  </a:extLst>
                </a:gridCol>
                <a:gridCol w="1372988">
                  <a:extLst>
                    <a:ext uri="{9D8B030D-6E8A-4147-A177-3AD203B41FA5}">
                      <a16:colId xmlns:a16="http://schemas.microsoft.com/office/drawing/2014/main" val="193536871"/>
                    </a:ext>
                  </a:extLst>
                </a:gridCol>
                <a:gridCol w="1258348">
                  <a:extLst>
                    <a:ext uri="{9D8B030D-6E8A-4147-A177-3AD203B41FA5}">
                      <a16:colId xmlns:a16="http://schemas.microsoft.com/office/drawing/2014/main" val="3091874537"/>
                    </a:ext>
                  </a:extLst>
                </a:gridCol>
              </a:tblGrid>
              <a:tr h="9187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Mines</a:t>
                      </a:r>
                    </a:p>
                    <a:p>
                      <a:endParaRPr lang="en-US" sz="1600" dirty="0"/>
                    </a:p>
                  </a:txBody>
                  <a:tcPr/>
                </a:tc>
                <a:tc>
                  <a:txBody>
                    <a:bodyPr/>
                    <a:lstStyle/>
                    <a:p>
                      <a:r>
                        <a:rPr lang="en-US" sz="1600" dirty="0"/>
                        <a:t>2x RRR=300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RRR=100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r>
                        <a:rPr lang="en-US" sz="1600" dirty="0"/>
                        <a:t>64x Signal</a:t>
                      </a:r>
                    </a:p>
                    <a:p>
                      <a:r>
                        <a:rPr lang="en-US" sz="1600" dirty="0"/>
                        <a:t>(</a:t>
                      </a:r>
                      <a:r>
                        <a:rPr lang="en-US" sz="1600" dirty="0" err="1"/>
                        <a:t>CuNi</a:t>
                      </a:r>
                      <a:r>
                        <a:rPr lang="en-US" sz="1600" dirty="0"/>
                        <a:t> &amp; </a:t>
                      </a:r>
                      <a:r>
                        <a:rPr lang="en-US" sz="1600" dirty="0" err="1"/>
                        <a:t>PhBr</a:t>
                      </a:r>
                      <a:r>
                        <a:rPr lang="en-US" sz="1600" dirty="0"/>
                        <a:t>)</a:t>
                      </a:r>
                    </a:p>
                  </a:txBody>
                  <a:tcPr/>
                </a:tc>
                <a:tc>
                  <a:txBody>
                    <a:bodyPr/>
                    <a:lstStyle/>
                    <a:p>
                      <a:pPr algn="ctr"/>
                      <a:r>
                        <a:rPr lang="en-US" sz="1600" dirty="0"/>
                        <a:t>Total (</a:t>
                      </a:r>
                      <a:r>
                        <a:rPr lang="en-US" sz="1600" dirty="0" err="1"/>
                        <a:t>PhBr</a:t>
                      </a:r>
                      <a:r>
                        <a:rPr lang="en-US" sz="1600" dirty="0"/>
                        <a:t>) </a:t>
                      </a:r>
                    </a:p>
                  </a:txBody>
                  <a:tcPr/>
                </a:tc>
                <a:tc>
                  <a:txBody>
                    <a:bodyPr/>
                    <a:lstStyle/>
                    <a:p>
                      <a:pPr algn="ctr"/>
                      <a:r>
                        <a:rPr lang="en-US" sz="1600" dirty="0"/>
                        <a:t>Thermal Budget</a:t>
                      </a:r>
                    </a:p>
                  </a:txBody>
                  <a:tcPr/>
                </a:tc>
                <a:extLst>
                  <a:ext uri="{0D108BD9-81ED-4DB2-BD59-A6C34878D82A}">
                    <a16:rowId xmlns:a16="http://schemas.microsoft.com/office/drawing/2014/main" val="2898477733"/>
                  </a:ext>
                </a:extLst>
              </a:tr>
              <a:tr h="526863">
                <a:tc>
                  <a:txBody>
                    <a:bodyPr/>
                    <a:lstStyle/>
                    <a:p>
                      <a:r>
                        <a:rPr lang="en-US" sz="1600" dirty="0"/>
                        <a:t>70K</a:t>
                      </a:r>
                    </a:p>
                  </a:txBody>
                  <a:tcPr/>
                </a:tc>
                <a:tc>
                  <a:txBody>
                    <a:bodyPr/>
                    <a:lstStyle/>
                    <a:p>
                      <a:r>
                        <a:rPr lang="en-US" sz="1600" dirty="0">
                          <a:highlight>
                            <a:srgbClr val="00FF00"/>
                          </a:highlight>
                        </a:rPr>
                        <a:t>1.58W</a:t>
                      </a:r>
                    </a:p>
                  </a:txBody>
                  <a:tcPr/>
                </a:tc>
                <a:tc>
                  <a:txBody>
                    <a:bodyPr/>
                    <a:lstStyle/>
                    <a:p>
                      <a:r>
                        <a:rPr lang="en-US" sz="1600" dirty="0">
                          <a:highlight>
                            <a:srgbClr val="00FF00"/>
                          </a:highlight>
                        </a:rPr>
                        <a:t>1.53W</a:t>
                      </a:r>
                    </a:p>
                  </a:txBody>
                  <a:tcPr/>
                </a:tc>
                <a:tc>
                  <a:txBody>
                    <a:bodyPr/>
                    <a:lstStyle/>
                    <a:p>
                      <a:r>
                        <a:rPr lang="en-US" sz="1600" dirty="0">
                          <a:highlight>
                            <a:srgbClr val="00FF00"/>
                          </a:highlight>
                        </a:rPr>
                        <a:t>1.53W</a:t>
                      </a:r>
                    </a:p>
                  </a:txBody>
                  <a:tcPr/>
                </a:tc>
                <a:tc>
                  <a:txBody>
                    <a:bodyPr/>
                    <a:lstStyle/>
                    <a:p>
                      <a:r>
                        <a:rPr lang="en-US" sz="1600" dirty="0">
                          <a:highlight>
                            <a:srgbClr val="00FF00"/>
                          </a:highlight>
                        </a:rPr>
                        <a:t>1.55W</a:t>
                      </a:r>
                    </a:p>
                  </a:txBody>
                  <a:tcPr/>
                </a:tc>
                <a:tc>
                  <a:txBody>
                    <a:bodyPr/>
                    <a:lstStyle/>
                    <a:p>
                      <a:r>
                        <a:rPr lang="en-US" sz="1600" dirty="0">
                          <a:highlight>
                            <a:srgbClr val="00FF00"/>
                          </a:highlight>
                        </a:rPr>
                        <a:t>0.15W</a:t>
                      </a:r>
                    </a:p>
                  </a:txBody>
                  <a:tcPr/>
                </a:tc>
                <a:tc>
                  <a:txBody>
                    <a:bodyPr/>
                    <a:lstStyle/>
                    <a:p>
                      <a:r>
                        <a:rPr lang="en-US" sz="1600" dirty="0">
                          <a:highlight>
                            <a:srgbClr val="00FF00"/>
                          </a:highlight>
                        </a:rPr>
                        <a:t>1.73W</a:t>
                      </a:r>
                    </a:p>
                  </a:txBody>
                  <a:tcPr/>
                </a:tc>
                <a:tc>
                  <a:txBody>
                    <a:bodyPr/>
                    <a:lstStyle/>
                    <a:p>
                      <a:r>
                        <a:rPr lang="en-US" sz="1600" dirty="0">
                          <a:highlight>
                            <a:srgbClr val="C0C0C0"/>
                          </a:highlight>
                        </a:rPr>
                        <a:t>20W</a:t>
                      </a:r>
                    </a:p>
                  </a:txBody>
                  <a:tcPr/>
                </a:tc>
                <a:extLst>
                  <a:ext uri="{0D108BD9-81ED-4DB2-BD59-A6C34878D82A}">
                    <a16:rowId xmlns:a16="http://schemas.microsoft.com/office/drawing/2014/main" val="207680128"/>
                  </a:ext>
                </a:extLst>
              </a:tr>
              <a:tr h="526863">
                <a:tc>
                  <a:txBody>
                    <a:bodyPr/>
                    <a:lstStyle/>
                    <a:p>
                      <a:r>
                        <a:rPr lang="en-US" sz="1600" dirty="0"/>
                        <a:t>9K</a:t>
                      </a:r>
                    </a:p>
                  </a:txBody>
                  <a:tcPr/>
                </a:tc>
                <a:tc>
                  <a:txBody>
                    <a:bodyPr/>
                    <a:lstStyle/>
                    <a:p>
                      <a:r>
                        <a:rPr lang="en-US" sz="1600" dirty="0">
                          <a:highlight>
                            <a:srgbClr val="00FF00"/>
                          </a:highlight>
                        </a:rPr>
                        <a:t>53mW</a:t>
                      </a:r>
                    </a:p>
                  </a:txBody>
                  <a:tcPr/>
                </a:tc>
                <a:tc>
                  <a:txBody>
                    <a:bodyPr/>
                    <a:lstStyle/>
                    <a:p>
                      <a:r>
                        <a:rPr lang="en-US" sz="1600" dirty="0">
                          <a:highlight>
                            <a:srgbClr val="00FF00"/>
                          </a:highlight>
                        </a:rPr>
                        <a:t>41mW</a:t>
                      </a:r>
                    </a:p>
                  </a:txBody>
                  <a:tcPr/>
                </a:tc>
                <a:tc>
                  <a:txBody>
                    <a:bodyPr/>
                    <a:lstStyle/>
                    <a:p>
                      <a:r>
                        <a:rPr lang="en-US" sz="1600" dirty="0">
                          <a:highlight>
                            <a:srgbClr val="00FF00"/>
                          </a:highlight>
                        </a:rPr>
                        <a:t>35mW</a:t>
                      </a:r>
                    </a:p>
                  </a:txBody>
                  <a:tcPr/>
                </a:tc>
                <a:tc>
                  <a:txBody>
                    <a:bodyPr/>
                    <a:lstStyle/>
                    <a:p>
                      <a:r>
                        <a:rPr lang="en-US" sz="1600" dirty="0">
                          <a:highlight>
                            <a:srgbClr val="00FF00"/>
                          </a:highlight>
                        </a:rPr>
                        <a:t>31mW</a:t>
                      </a:r>
                    </a:p>
                  </a:txBody>
                  <a:tcPr/>
                </a:tc>
                <a:tc>
                  <a:txBody>
                    <a:bodyPr/>
                    <a:lstStyle/>
                    <a:p>
                      <a:r>
                        <a:rPr lang="en-US" sz="1600" dirty="0">
                          <a:highlight>
                            <a:srgbClr val="00FF00"/>
                          </a:highlight>
                        </a:rPr>
                        <a:t>11mW</a:t>
                      </a:r>
                    </a:p>
                  </a:txBody>
                  <a:tcPr/>
                </a:tc>
                <a:tc>
                  <a:txBody>
                    <a:bodyPr/>
                    <a:lstStyle/>
                    <a:p>
                      <a:r>
                        <a:rPr lang="en-US" sz="1600" dirty="0">
                          <a:highlight>
                            <a:srgbClr val="00FF00"/>
                          </a:highlight>
                        </a:rPr>
                        <a:t>64mW</a:t>
                      </a:r>
                    </a:p>
                  </a:txBody>
                  <a:tcPr/>
                </a:tc>
                <a:tc>
                  <a:txBody>
                    <a:bodyPr/>
                    <a:lstStyle/>
                    <a:p>
                      <a:r>
                        <a:rPr lang="en-US" sz="1600" dirty="0">
                          <a:highlight>
                            <a:srgbClr val="C0C0C0"/>
                          </a:highlight>
                        </a:rPr>
                        <a:t>1W</a:t>
                      </a:r>
                    </a:p>
                  </a:txBody>
                  <a:tcPr/>
                </a:tc>
                <a:extLst>
                  <a:ext uri="{0D108BD9-81ED-4DB2-BD59-A6C34878D82A}">
                    <a16:rowId xmlns:a16="http://schemas.microsoft.com/office/drawing/2014/main" val="2994694160"/>
                  </a:ext>
                </a:extLst>
              </a:tr>
              <a:tr h="494332">
                <a:tc>
                  <a:txBody>
                    <a:bodyPr/>
                    <a:lstStyle/>
                    <a:p>
                      <a:r>
                        <a:rPr lang="en-US" sz="1600" dirty="0"/>
                        <a:t>3K</a:t>
                      </a:r>
                    </a:p>
                  </a:txBody>
                  <a:tcPr/>
                </a:tc>
                <a:tc>
                  <a:txBody>
                    <a:bodyPr/>
                    <a:lstStyle/>
                    <a:p>
                      <a:r>
                        <a:rPr lang="en-US" sz="1600" dirty="0">
                          <a:highlight>
                            <a:srgbClr val="00FF00"/>
                          </a:highlight>
                        </a:rPr>
                        <a:t>6mW</a:t>
                      </a:r>
                    </a:p>
                  </a:txBody>
                  <a:tcPr/>
                </a:tc>
                <a:tc>
                  <a:txBody>
                    <a:bodyPr/>
                    <a:lstStyle/>
                    <a:p>
                      <a:r>
                        <a:rPr lang="en-US" sz="1600" dirty="0">
                          <a:highlight>
                            <a:srgbClr val="00FF00"/>
                          </a:highlight>
                        </a:rPr>
                        <a:t>3.8mW</a:t>
                      </a:r>
                    </a:p>
                  </a:txBody>
                  <a:tcPr/>
                </a:tc>
                <a:tc>
                  <a:txBody>
                    <a:bodyPr/>
                    <a:lstStyle/>
                    <a:p>
                      <a:r>
                        <a:rPr lang="en-US" sz="1600" dirty="0">
                          <a:highlight>
                            <a:srgbClr val="00FF00"/>
                          </a:highlight>
                        </a:rPr>
                        <a:t>2.7mW</a:t>
                      </a:r>
                    </a:p>
                  </a:txBody>
                  <a:tcPr/>
                </a:tc>
                <a:tc>
                  <a:txBody>
                    <a:bodyPr/>
                    <a:lstStyle/>
                    <a:p>
                      <a:r>
                        <a:rPr lang="en-US" sz="1600" dirty="0">
                          <a:highlight>
                            <a:srgbClr val="00FF00"/>
                          </a:highlight>
                        </a:rPr>
                        <a:t>2.4mW</a:t>
                      </a:r>
                    </a:p>
                  </a:txBody>
                  <a:tcPr/>
                </a:tc>
                <a:tc>
                  <a:txBody>
                    <a:bodyPr/>
                    <a:lstStyle/>
                    <a:p>
                      <a:r>
                        <a:rPr lang="en-US" sz="1600" dirty="0">
                          <a:highlight>
                            <a:srgbClr val="00FF00"/>
                          </a:highlight>
                        </a:rPr>
                        <a:t>0.16mW</a:t>
                      </a:r>
                    </a:p>
                  </a:txBody>
                  <a:tcPr/>
                </a:tc>
                <a:tc>
                  <a:txBody>
                    <a:bodyPr/>
                    <a:lstStyle/>
                    <a:p>
                      <a:r>
                        <a:rPr lang="en-US" sz="1600" dirty="0">
                          <a:highlight>
                            <a:srgbClr val="00FF00"/>
                          </a:highlight>
                        </a:rPr>
                        <a:t>7mW</a:t>
                      </a:r>
                    </a:p>
                  </a:txBody>
                  <a:tcPr/>
                </a:tc>
                <a:tc>
                  <a:txBody>
                    <a:bodyPr/>
                    <a:lstStyle/>
                    <a:p>
                      <a:r>
                        <a:rPr lang="en-US" sz="1600" dirty="0">
                          <a:highlight>
                            <a:srgbClr val="C0C0C0"/>
                          </a:highlight>
                        </a:rPr>
                        <a:t>0.25W</a:t>
                      </a:r>
                    </a:p>
                  </a:txBody>
                  <a:tcPr/>
                </a:tc>
                <a:extLst>
                  <a:ext uri="{0D108BD9-81ED-4DB2-BD59-A6C34878D82A}">
                    <a16:rowId xmlns:a16="http://schemas.microsoft.com/office/drawing/2014/main" val="4289031290"/>
                  </a:ext>
                </a:extLst>
              </a:tr>
              <a:tr h="545680">
                <a:tc>
                  <a:txBody>
                    <a:bodyPr/>
                    <a:lstStyle/>
                    <a:p>
                      <a:r>
                        <a:rPr lang="en-US" sz="1600" dirty="0"/>
                        <a:t>0.7K</a:t>
                      </a:r>
                    </a:p>
                  </a:txBody>
                  <a:tcPr/>
                </a:tc>
                <a:tc>
                  <a:txBody>
                    <a:bodyPr/>
                    <a:lstStyle/>
                    <a:p>
                      <a:r>
                        <a:rPr lang="en-US" sz="1600" dirty="0">
                          <a:highlight>
                            <a:srgbClr val="00FF00"/>
                          </a:highlight>
                        </a:rPr>
                        <a:t>0.16mW</a:t>
                      </a:r>
                    </a:p>
                  </a:txBody>
                  <a:tcPr/>
                </a:tc>
                <a:tc>
                  <a:txBody>
                    <a:bodyPr/>
                    <a:lstStyle/>
                    <a:p>
                      <a:r>
                        <a:rPr lang="en-US" sz="1600" dirty="0">
                          <a:highlight>
                            <a:srgbClr val="00FF00"/>
                          </a:highlight>
                        </a:rPr>
                        <a:t>73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1.74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162</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22mW</a:t>
                      </a:r>
                    </a:p>
                  </a:txBody>
                  <a:tcPr/>
                </a:tc>
                <a:extLst>
                  <a:ext uri="{0D108BD9-81ED-4DB2-BD59-A6C34878D82A}">
                    <a16:rowId xmlns:a16="http://schemas.microsoft.com/office/drawing/2014/main" val="1727262163"/>
                  </a:ext>
                </a:extLst>
              </a:tr>
              <a:tr h="526863">
                <a:tc>
                  <a:txBody>
                    <a:bodyPr/>
                    <a:lstStyle/>
                    <a:p>
                      <a:r>
                        <a:rPr lang="en-US" sz="1600" dirty="0"/>
                        <a:t>200mK</a:t>
                      </a:r>
                    </a:p>
                  </a:txBody>
                  <a:tcPr/>
                </a:tc>
                <a:tc>
                  <a:txBody>
                    <a:bodyPr/>
                    <a:lstStyle/>
                    <a:p>
                      <a:r>
                        <a:rPr lang="en-US" sz="1600" dirty="0">
                          <a:highlight>
                            <a:srgbClr val="00FF00"/>
                          </a:highlight>
                        </a:rPr>
                        <a:t>3.9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3.9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50nW</a:t>
                      </a:r>
                    </a:p>
                  </a:txBody>
                  <a:tcPr/>
                </a:tc>
                <a:tc>
                  <a:txBody>
                    <a:bodyPr/>
                    <a:lstStyle/>
                    <a:p>
                      <a:r>
                        <a:rPr lang="en-US" sz="1600" dirty="0">
                          <a:highlight>
                            <a:srgbClr val="00FF00"/>
                          </a:highlight>
                        </a:rPr>
                        <a:t>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1mW</a:t>
                      </a:r>
                    </a:p>
                  </a:txBody>
                  <a:tcPr/>
                </a:tc>
                <a:extLst>
                  <a:ext uri="{0D108BD9-81ED-4DB2-BD59-A6C34878D82A}">
                    <a16:rowId xmlns:a16="http://schemas.microsoft.com/office/drawing/2014/main" val="3488516908"/>
                  </a:ext>
                </a:extLst>
              </a:tr>
              <a:tr h="526863">
                <a:tc>
                  <a:txBody>
                    <a:bodyPr/>
                    <a:lstStyle/>
                    <a:p>
                      <a:r>
                        <a:rPr lang="en-US" sz="1600" dirty="0"/>
                        <a:t>20mK</a:t>
                      </a:r>
                    </a:p>
                  </a:txBody>
                  <a:tcPr/>
                </a:tc>
                <a:tc>
                  <a:txBody>
                    <a:bodyPr/>
                    <a:lstStyle/>
                    <a:p>
                      <a:r>
                        <a:rPr lang="en-US" sz="1600" dirty="0">
                          <a:highlight>
                            <a:srgbClr val="00FF00"/>
                          </a:highlight>
                        </a:rPr>
                        <a:t>0.67</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0.17</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57nW</a:t>
                      </a:r>
                    </a:p>
                  </a:txBody>
                  <a:tcPr/>
                </a:tc>
                <a:tc>
                  <a:txBody>
                    <a:bodyPr/>
                    <a:lstStyle/>
                    <a:p>
                      <a:r>
                        <a:rPr lang="en-US" sz="1600" dirty="0">
                          <a:highlight>
                            <a:srgbClr val="00FF00"/>
                          </a:highlight>
                        </a:rPr>
                        <a:t>8nW</a:t>
                      </a:r>
                    </a:p>
                  </a:txBody>
                  <a:tcPr/>
                </a:tc>
                <a:tc>
                  <a:txBody>
                    <a:bodyPr/>
                    <a:lstStyle/>
                    <a:p>
                      <a:r>
                        <a:rPr lang="en-US" sz="1600" dirty="0">
                          <a:highlight>
                            <a:srgbClr val="00FF00"/>
                          </a:highlight>
                        </a:rPr>
                        <a:t>0.68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14</a:t>
                      </a:r>
                      <a:r>
                        <a:rPr lang="el-GR" sz="1600" dirty="0">
                          <a:highlight>
                            <a:srgbClr val="C0C0C0"/>
                          </a:highlight>
                        </a:rPr>
                        <a:t>μ</a:t>
                      </a:r>
                      <a:r>
                        <a:rPr lang="en-US" sz="1600" dirty="0">
                          <a:highlight>
                            <a:srgbClr val="C0C0C0"/>
                          </a:highlight>
                        </a:rPr>
                        <a:t>W</a:t>
                      </a:r>
                    </a:p>
                  </a:txBody>
                  <a:tcPr/>
                </a:tc>
                <a:extLst>
                  <a:ext uri="{0D108BD9-81ED-4DB2-BD59-A6C34878D82A}">
                    <a16:rowId xmlns:a16="http://schemas.microsoft.com/office/drawing/2014/main" val="3902700610"/>
                  </a:ext>
                </a:extLst>
              </a:tr>
            </a:tbl>
          </a:graphicData>
        </a:graphic>
      </p:graphicFrame>
      <p:grpSp>
        <p:nvGrpSpPr>
          <p:cNvPr id="3" name="Group 2">
            <a:extLst>
              <a:ext uri="{FF2B5EF4-FFF2-40B4-BE49-F238E27FC236}">
                <a16:creationId xmlns:a16="http://schemas.microsoft.com/office/drawing/2014/main" id="{751BF4E0-B6D8-30C1-9831-B08E448528C7}"/>
              </a:ext>
            </a:extLst>
          </p:cNvPr>
          <p:cNvGrpSpPr/>
          <p:nvPr/>
        </p:nvGrpSpPr>
        <p:grpSpPr>
          <a:xfrm>
            <a:off x="2113472" y="5735285"/>
            <a:ext cx="5164345" cy="372843"/>
            <a:chOff x="2070340" y="5737458"/>
            <a:chExt cx="5164345" cy="372843"/>
          </a:xfrm>
        </p:grpSpPr>
        <p:sp>
          <p:nvSpPr>
            <p:cNvPr id="4" name="Rectangle 3">
              <a:extLst>
                <a:ext uri="{FF2B5EF4-FFF2-40B4-BE49-F238E27FC236}">
                  <a16:creationId xmlns:a16="http://schemas.microsoft.com/office/drawing/2014/main" id="{5DE3794C-5FCF-C6B9-E3A5-934BF7FB946B}"/>
                </a:ext>
              </a:extLst>
            </p:cNvPr>
            <p:cNvSpPr/>
            <p:nvPr/>
          </p:nvSpPr>
          <p:spPr>
            <a:xfrm>
              <a:off x="2070340" y="5771072"/>
              <a:ext cx="310551" cy="310551"/>
            </a:xfrm>
            <a:prstGeom prst="rect">
              <a:avLst/>
            </a:prstGeom>
            <a:solidFill>
              <a:srgbClr val="0CFC1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E3EC503-0FA5-E4D8-90DD-F2AC8E1FA7E5}"/>
                </a:ext>
              </a:extLst>
            </p:cNvPr>
            <p:cNvSpPr/>
            <p:nvPr/>
          </p:nvSpPr>
          <p:spPr>
            <a:xfrm>
              <a:off x="3879012" y="5771072"/>
              <a:ext cx="310551" cy="310551"/>
            </a:xfrm>
            <a:prstGeom prst="rect">
              <a:avLst/>
            </a:prstGeom>
            <a:solidFill>
              <a:srgbClr val="F9FF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1B257BA-890B-2ED5-A164-B43F6CCA5344}"/>
                </a:ext>
              </a:extLst>
            </p:cNvPr>
            <p:cNvSpPr/>
            <p:nvPr/>
          </p:nvSpPr>
          <p:spPr>
            <a:xfrm>
              <a:off x="5687684" y="5766849"/>
              <a:ext cx="310551" cy="310551"/>
            </a:xfrm>
            <a:prstGeom prst="rect">
              <a:avLst/>
            </a:prstGeom>
            <a:solidFill>
              <a:srgbClr val="FF09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F8468CC-D2F4-913D-B75B-FB467FD7583A}"/>
                </a:ext>
              </a:extLst>
            </p:cNvPr>
            <p:cNvSpPr txBox="1"/>
            <p:nvPr/>
          </p:nvSpPr>
          <p:spPr>
            <a:xfrm>
              <a:off x="2481532" y="5740969"/>
              <a:ext cx="1138687" cy="369332"/>
            </a:xfrm>
            <a:prstGeom prst="rect">
              <a:avLst/>
            </a:prstGeom>
            <a:noFill/>
          </p:spPr>
          <p:txBody>
            <a:bodyPr wrap="square" rtlCol="0">
              <a:spAutoFit/>
            </a:bodyPr>
            <a:lstStyle/>
            <a:p>
              <a:r>
                <a:rPr lang="en-US" dirty="0"/>
                <a:t>&lt;0.1x</a:t>
              </a:r>
            </a:p>
          </p:txBody>
        </p:sp>
        <p:sp>
          <p:nvSpPr>
            <p:cNvPr id="10" name="TextBox 9">
              <a:extLst>
                <a:ext uri="{FF2B5EF4-FFF2-40B4-BE49-F238E27FC236}">
                  <a16:creationId xmlns:a16="http://schemas.microsoft.com/office/drawing/2014/main" id="{25D6D6DA-1D28-31E7-50BC-D24839A76F30}"/>
                </a:ext>
              </a:extLst>
            </p:cNvPr>
            <p:cNvSpPr txBox="1"/>
            <p:nvPr/>
          </p:nvSpPr>
          <p:spPr>
            <a:xfrm>
              <a:off x="4287326" y="5737458"/>
              <a:ext cx="1048108" cy="369332"/>
            </a:xfrm>
            <a:prstGeom prst="rect">
              <a:avLst/>
            </a:prstGeom>
            <a:noFill/>
          </p:spPr>
          <p:txBody>
            <a:bodyPr wrap="square" rtlCol="0">
              <a:spAutoFit/>
            </a:bodyPr>
            <a:lstStyle/>
            <a:p>
              <a:r>
                <a:rPr lang="en-US" dirty="0"/>
                <a:t>0.1x – 1x</a:t>
              </a:r>
            </a:p>
          </p:txBody>
        </p:sp>
        <p:sp>
          <p:nvSpPr>
            <p:cNvPr id="11" name="TextBox 10">
              <a:extLst>
                <a:ext uri="{FF2B5EF4-FFF2-40B4-BE49-F238E27FC236}">
                  <a16:creationId xmlns:a16="http://schemas.microsoft.com/office/drawing/2014/main" id="{C3D45C84-E555-6548-C1D5-C224A24919BD}"/>
                </a:ext>
              </a:extLst>
            </p:cNvPr>
            <p:cNvSpPr txBox="1"/>
            <p:nvPr/>
          </p:nvSpPr>
          <p:spPr>
            <a:xfrm>
              <a:off x="6095998" y="5737458"/>
              <a:ext cx="1138687" cy="369332"/>
            </a:xfrm>
            <a:prstGeom prst="rect">
              <a:avLst/>
            </a:prstGeom>
            <a:noFill/>
          </p:spPr>
          <p:txBody>
            <a:bodyPr wrap="square" rtlCol="0">
              <a:spAutoFit/>
            </a:bodyPr>
            <a:lstStyle/>
            <a:p>
              <a:r>
                <a:rPr lang="en-US" dirty="0"/>
                <a:t>Too Hot!</a:t>
              </a:r>
            </a:p>
          </p:txBody>
        </p:sp>
      </p:grpSp>
    </p:spTree>
    <p:extLst>
      <p:ext uri="{BB962C8B-B14F-4D97-AF65-F5344CB8AC3E}">
        <p14:creationId xmlns:p14="http://schemas.microsoft.com/office/powerpoint/2010/main" val="305393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8C533-4D0A-1870-CDD5-F7E2B62740B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C77077-0E1C-F89A-7034-31E1D95E04A7}"/>
              </a:ext>
            </a:extLst>
          </p:cNvPr>
          <p:cNvSpPr>
            <a:spLocks noGrp="1"/>
          </p:cNvSpPr>
          <p:nvPr>
            <p:ph type="sldNum" sz="quarter" idx="12"/>
          </p:nvPr>
        </p:nvSpPr>
        <p:spPr>
          <a:xfrm>
            <a:off x="8610600" y="6356352"/>
            <a:ext cx="2743200" cy="365125"/>
          </a:xfrm>
        </p:spPr>
        <p:txBody>
          <a:bodyPr lIns="91440" tIns="45720" rIns="91440" bIns="45720">
            <a:normAutofit/>
          </a:bodyPr>
          <a:lstStyle/>
          <a:p>
            <a:pPr>
              <a:lnSpc>
                <a:spcPct val="90000"/>
              </a:lnSpc>
              <a:spcAft>
                <a:spcPts val="600"/>
              </a:spcAft>
            </a:pPr>
            <a:fld id="{FAA3E255-DCE9-1E4B-905B-DD6A887BD484}" type="slidenum">
              <a:rPr lang="en-US" smtClean="0">
                <a:solidFill>
                  <a:schemeClr val="bg1"/>
                </a:solidFill>
              </a:rPr>
              <a:pPr>
                <a:lnSpc>
                  <a:spcPct val="90000"/>
                </a:lnSpc>
                <a:spcAft>
                  <a:spcPts val="600"/>
                </a:spcAft>
              </a:pPr>
              <a:t>16</a:t>
            </a:fld>
            <a:endParaRPr lang="en-US" dirty="0">
              <a:solidFill>
                <a:schemeClr val="bg1"/>
              </a:solidFill>
            </a:endParaRPr>
          </a:p>
        </p:txBody>
      </p:sp>
      <p:sp>
        <p:nvSpPr>
          <p:cNvPr id="5" name="TextBox 3">
            <a:extLst>
              <a:ext uri="{FF2B5EF4-FFF2-40B4-BE49-F238E27FC236}">
                <a16:creationId xmlns:a16="http://schemas.microsoft.com/office/drawing/2014/main" id="{F07B7ECC-ACED-AAB8-961F-5F43CAEF8538}"/>
              </a:ext>
            </a:extLst>
          </p:cNvPr>
          <p:cNvSpPr txBox="1"/>
          <p:nvPr/>
        </p:nvSpPr>
        <p:spPr>
          <a:xfrm>
            <a:off x="1" y="136523"/>
            <a:ext cx="12192000" cy="1325563"/>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Thermal Load Results: Mines (Maybell)</a:t>
            </a:r>
          </a:p>
        </p:txBody>
      </p:sp>
      <p:graphicFrame>
        <p:nvGraphicFramePr>
          <p:cNvPr id="7" name="Content Placeholder 5">
            <a:extLst>
              <a:ext uri="{FF2B5EF4-FFF2-40B4-BE49-F238E27FC236}">
                <a16:creationId xmlns:a16="http://schemas.microsoft.com/office/drawing/2014/main" id="{EBAB7B3D-BB49-14D6-C670-881E293C548F}"/>
              </a:ext>
            </a:extLst>
          </p:cNvPr>
          <p:cNvGraphicFramePr>
            <a:graphicFrameLocks/>
          </p:cNvGraphicFramePr>
          <p:nvPr/>
        </p:nvGraphicFramePr>
        <p:xfrm>
          <a:off x="1454907" y="1565603"/>
          <a:ext cx="9282186" cy="4066165"/>
        </p:xfrm>
        <a:graphic>
          <a:graphicData uri="http://schemas.openxmlformats.org/drawingml/2006/table">
            <a:tbl>
              <a:tblPr firstRow="1" bandRow="1">
                <a:tableStyleId>{68D230F3-CF80-4859-8CE7-A43EE81993B5}</a:tableStyleId>
              </a:tblPr>
              <a:tblGrid>
                <a:gridCol w="1153868">
                  <a:extLst>
                    <a:ext uri="{9D8B030D-6E8A-4147-A177-3AD203B41FA5}">
                      <a16:colId xmlns:a16="http://schemas.microsoft.com/office/drawing/2014/main" val="1708499410"/>
                    </a:ext>
                  </a:extLst>
                </a:gridCol>
                <a:gridCol w="982126">
                  <a:extLst>
                    <a:ext uri="{9D8B030D-6E8A-4147-A177-3AD203B41FA5}">
                      <a16:colId xmlns:a16="http://schemas.microsoft.com/office/drawing/2014/main" val="3816141998"/>
                    </a:ext>
                  </a:extLst>
                </a:gridCol>
                <a:gridCol w="1028099">
                  <a:extLst>
                    <a:ext uri="{9D8B030D-6E8A-4147-A177-3AD203B41FA5}">
                      <a16:colId xmlns:a16="http://schemas.microsoft.com/office/drawing/2014/main" val="3168135937"/>
                    </a:ext>
                  </a:extLst>
                </a:gridCol>
                <a:gridCol w="1028099">
                  <a:extLst>
                    <a:ext uri="{9D8B030D-6E8A-4147-A177-3AD203B41FA5}">
                      <a16:colId xmlns:a16="http://schemas.microsoft.com/office/drawing/2014/main" val="1550861952"/>
                    </a:ext>
                  </a:extLst>
                </a:gridCol>
                <a:gridCol w="1059388">
                  <a:extLst>
                    <a:ext uri="{9D8B030D-6E8A-4147-A177-3AD203B41FA5}">
                      <a16:colId xmlns:a16="http://schemas.microsoft.com/office/drawing/2014/main" val="1524410039"/>
                    </a:ext>
                  </a:extLst>
                </a:gridCol>
                <a:gridCol w="1399270">
                  <a:extLst>
                    <a:ext uri="{9D8B030D-6E8A-4147-A177-3AD203B41FA5}">
                      <a16:colId xmlns:a16="http://schemas.microsoft.com/office/drawing/2014/main" val="3433800670"/>
                    </a:ext>
                  </a:extLst>
                </a:gridCol>
                <a:gridCol w="1372988">
                  <a:extLst>
                    <a:ext uri="{9D8B030D-6E8A-4147-A177-3AD203B41FA5}">
                      <a16:colId xmlns:a16="http://schemas.microsoft.com/office/drawing/2014/main" val="193536871"/>
                    </a:ext>
                  </a:extLst>
                </a:gridCol>
                <a:gridCol w="1258348">
                  <a:extLst>
                    <a:ext uri="{9D8B030D-6E8A-4147-A177-3AD203B41FA5}">
                      <a16:colId xmlns:a16="http://schemas.microsoft.com/office/drawing/2014/main" val="3091874537"/>
                    </a:ext>
                  </a:extLst>
                </a:gridCol>
              </a:tblGrid>
              <a:tr h="9187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Mines</a:t>
                      </a:r>
                    </a:p>
                    <a:p>
                      <a:endParaRPr lang="en-US" sz="1600" dirty="0"/>
                    </a:p>
                  </a:txBody>
                  <a:tcPr/>
                </a:tc>
                <a:tc>
                  <a:txBody>
                    <a:bodyPr/>
                    <a:lstStyle/>
                    <a:p>
                      <a:r>
                        <a:rPr lang="en-US" sz="1600" dirty="0"/>
                        <a:t>2x RRR=300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RRR=100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r>
                        <a:rPr lang="en-US" sz="1600" dirty="0"/>
                        <a:t>64x Signal</a:t>
                      </a:r>
                    </a:p>
                    <a:p>
                      <a:r>
                        <a:rPr lang="en-US" sz="1600" dirty="0"/>
                        <a:t>(</a:t>
                      </a:r>
                      <a:r>
                        <a:rPr lang="en-US" sz="1600" dirty="0" err="1"/>
                        <a:t>CuNi</a:t>
                      </a:r>
                      <a:r>
                        <a:rPr lang="en-US" sz="1600" dirty="0"/>
                        <a:t> &amp; </a:t>
                      </a:r>
                      <a:r>
                        <a:rPr lang="en-US" sz="1600" dirty="0" err="1"/>
                        <a:t>PhBr</a:t>
                      </a:r>
                      <a:r>
                        <a:rPr lang="en-US" sz="1600" dirty="0"/>
                        <a:t>)</a:t>
                      </a:r>
                    </a:p>
                  </a:txBody>
                  <a:tcPr/>
                </a:tc>
                <a:tc>
                  <a:txBody>
                    <a:bodyPr/>
                    <a:lstStyle/>
                    <a:p>
                      <a:pPr algn="ctr"/>
                      <a:r>
                        <a:rPr lang="en-US" sz="1600" dirty="0"/>
                        <a:t>Total (</a:t>
                      </a:r>
                      <a:r>
                        <a:rPr lang="en-US" sz="1600" dirty="0" err="1"/>
                        <a:t>PhBr</a:t>
                      </a:r>
                      <a:r>
                        <a:rPr lang="en-US" sz="1600" dirty="0"/>
                        <a:t>) </a:t>
                      </a:r>
                    </a:p>
                  </a:txBody>
                  <a:tcPr/>
                </a:tc>
                <a:tc>
                  <a:txBody>
                    <a:bodyPr/>
                    <a:lstStyle/>
                    <a:p>
                      <a:pPr algn="ctr"/>
                      <a:r>
                        <a:rPr lang="en-US" sz="1600" dirty="0"/>
                        <a:t>Thermal Budget</a:t>
                      </a:r>
                    </a:p>
                  </a:txBody>
                  <a:tcPr/>
                </a:tc>
                <a:extLst>
                  <a:ext uri="{0D108BD9-81ED-4DB2-BD59-A6C34878D82A}">
                    <a16:rowId xmlns:a16="http://schemas.microsoft.com/office/drawing/2014/main" val="2898477733"/>
                  </a:ext>
                </a:extLst>
              </a:tr>
              <a:tr h="526863">
                <a:tc>
                  <a:txBody>
                    <a:bodyPr/>
                    <a:lstStyle/>
                    <a:p>
                      <a:r>
                        <a:rPr lang="en-US" sz="1600" dirty="0"/>
                        <a:t>70K</a:t>
                      </a:r>
                    </a:p>
                  </a:txBody>
                  <a:tcPr/>
                </a:tc>
                <a:tc>
                  <a:txBody>
                    <a:bodyPr/>
                    <a:lstStyle/>
                    <a:p>
                      <a:r>
                        <a:rPr lang="en-US" sz="1600" dirty="0">
                          <a:highlight>
                            <a:srgbClr val="00FF00"/>
                          </a:highlight>
                        </a:rPr>
                        <a:t>1.58W</a:t>
                      </a:r>
                    </a:p>
                  </a:txBody>
                  <a:tcPr/>
                </a:tc>
                <a:tc>
                  <a:txBody>
                    <a:bodyPr/>
                    <a:lstStyle/>
                    <a:p>
                      <a:r>
                        <a:rPr lang="en-US" sz="1600" dirty="0">
                          <a:highlight>
                            <a:srgbClr val="00FF00"/>
                          </a:highlight>
                        </a:rPr>
                        <a:t>1.53W</a:t>
                      </a:r>
                    </a:p>
                  </a:txBody>
                  <a:tcPr/>
                </a:tc>
                <a:tc>
                  <a:txBody>
                    <a:bodyPr/>
                    <a:lstStyle/>
                    <a:p>
                      <a:r>
                        <a:rPr lang="en-US" sz="1600" dirty="0">
                          <a:highlight>
                            <a:srgbClr val="00FF00"/>
                          </a:highlight>
                        </a:rPr>
                        <a:t>1.53W</a:t>
                      </a:r>
                    </a:p>
                  </a:txBody>
                  <a:tcPr/>
                </a:tc>
                <a:tc>
                  <a:txBody>
                    <a:bodyPr/>
                    <a:lstStyle/>
                    <a:p>
                      <a:r>
                        <a:rPr lang="en-US" sz="1600" dirty="0">
                          <a:highlight>
                            <a:srgbClr val="00FF00"/>
                          </a:highlight>
                        </a:rPr>
                        <a:t>1.55W</a:t>
                      </a:r>
                    </a:p>
                  </a:txBody>
                  <a:tcPr/>
                </a:tc>
                <a:tc>
                  <a:txBody>
                    <a:bodyPr/>
                    <a:lstStyle/>
                    <a:p>
                      <a:r>
                        <a:rPr lang="en-US" sz="1600" dirty="0">
                          <a:highlight>
                            <a:srgbClr val="00FF00"/>
                          </a:highlight>
                        </a:rPr>
                        <a:t>0.15W</a:t>
                      </a:r>
                    </a:p>
                  </a:txBody>
                  <a:tcPr/>
                </a:tc>
                <a:tc>
                  <a:txBody>
                    <a:bodyPr/>
                    <a:lstStyle/>
                    <a:p>
                      <a:r>
                        <a:rPr lang="en-US" sz="1600" dirty="0">
                          <a:highlight>
                            <a:srgbClr val="00FF00"/>
                          </a:highlight>
                        </a:rPr>
                        <a:t>1.73W</a:t>
                      </a:r>
                    </a:p>
                  </a:txBody>
                  <a:tcPr/>
                </a:tc>
                <a:tc>
                  <a:txBody>
                    <a:bodyPr/>
                    <a:lstStyle/>
                    <a:p>
                      <a:r>
                        <a:rPr lang="en-US" sz="1600" dirty="0">
                          <a:highlight>
                            <a:srgbClr val="C0C0C0"/>
                          </a:highlight>
                        </a:rPr>
                        <a:t>20W</a:t>
                      </a:r>
                    </a:p>
                  </a:txBody>
                  <a:tcPr/>
                </a:tc>
                <a:extLst>
                  <a:ext uri="{0D108BD9-81ED-4DB2-BD59-A6C34878D82A}">
                    <a16:rowId xmlns:a16="http://schemas.microsoft.com/office/drawing/2014/main" val="207680128"/>
                  </a:ext>
                </a:extLst>
              </a:tr>
              <a:tr h="526863">
                <a:tc>
                  <a:txBody>
                    <a:bodyPr/>
                    <a:lstStyle/>
                    <a:p>
                      <a:r>
                        <a:rPr lang="en-US" sz="1600" dirty="0"/>
                        <a:t>9K</a:t>
                      </a:r>
                    </a:p>
                  </a:txBody>
                  <a:tcPr/>
                </a:tc>
                <a:tc>
                  <a:txBody>
                    <a:bodyPr/>
                    <a:lstStyle/>
                    <a:p>
                      <a:r>
                        <a:rPr lang="en-US" sz="1600" dirty="0">
                          <a:highlight>
                            <a:srgbClr val="00FF00"/>
                          </a:highlight>
                        </a:rPr>
                        <a:t>53mW</a:t>
                      </a:r>
                    </a:p>
                  </a:txBody>
                  <a:tcPr/>
                </a:tc>
                <a:tc>
                  <a:txBody>
                    <a:bodyPr/>
                    <a:lstStyle/>
                    <a:p>
                      <a:r>
                        <a:rPr lang="en-US" sz="1600" dirty="0">
                          <a:highlight>
                            <a:srgbClr val="00FF00"/>
                          </a:highlight>
                        </a:rPr>
                        <a:t>41mW</a:t>
                      </a:r>
                    </a:p>
                  </a:txBody>
                  <a:tcPr/>
                </a:tc>
                <a:tc>
                  <a:txBody>
                    <a:bodyPr/>
                    <a:lstStyle/>
                    <a:p>
                      <a:r>
                        <a:rPr lang="en-US" sz="1600" dirty="0">
                          <a:highlight>
                            <a:srgbClr val="00FF00"/>
                          </a:highlight>
                        </a:rPr>
                        <a:t>35mW</a:t>
                      </a:r>
                    </a:p>
                  </a:txBody>
                  <a:tcPr/>
                </a:tc>
                <a:tc>
                  <a:txBody>
                    <a:bodyPr/>
                    <a:lstStyle/>
                    <a:p>
                      <a:r>
                        <a:rPr lang="en-US" sz="1600" dirty="0">
                          <a:highlight>
                            <a:srgbClr val="00FF00"/>
                          </a:highlight>
                        </a:rPr>
                        <a:t>31mW</a:t>
                      </a:r>
                    </a:p>
                  </a:txBody>
                  <a:tcPr/>
                </a:tc>
                <a:tc>
                  <a:txBody>
                    <a:bodyPr/>
                    <a:lstStyle/>
                    <a:p>
                      <a:r>
                        <a:rPr lang="en-US" sz="1600" dirty="0">
                          <a:highlight>
                            <a:srgbClr val="00FF00"/>
                          </a:highlight>
                        </a:rPr>
                        <a:t>11mW</a:t>
                      </a:r>
                    </a:p>
                  </a:txBody>
                  <a:tcPr/>
                </a:tc>
                <a:tc>
                  <a:txBody>
                    <a:bodyPr/>
                    <a:lstStyle/>
                    <a:p>
                      <a:r>
                        <a:rPr lang="en-US" sz="1600" dirty="0">
                          <a:highlight>
                            <a:srgbClr val="00FF00"/>
                          </a:highlight>
                        </a:rPr>
                        <a:t>64mW</a:t>
                      </a:r>
                    </a:p>
                  </a:txBody>
                  <a:tcPr/>
                </a:tc>
                <a:tc>
                  <a:txBody>
                    <a:bodyPr/>
                    <a:lstStyle/>
                    <a:p>
                      <a:r>
                        <a:rPr lang="en-US" sz="1600" dirty="0">
                          <a:highlight>
                            <a:srgbClr val="C0C0C0"/>
                          </a:highlight>
                        </a:rPr>
                        <a:t>1W</a:t>
                      </a:r>
                    </a:p>
                  </a:txBody>
                  <a:tcPr/>
                </a:tc>
                <a:extLst>
                  <a:ext uri="{0D108BD9-81ED-4DB2-BD59-A6C34878D82A}">
                    <a16:rowId xmlns:a16="http://schemas.microsoft.com/office/drawing/2014/main" val="2994694160"/>
                  </a:ext>
                </a:extLst>
              </a:tr>
              <a:tr h="494332">
                <a:tc>
                  <a:txBody>
                    <a:bodyPr/>
                    <a:lstStyle/>
                    <a:p>
                      <a:r>
                        <a:rPr lang="en-US" sz="1600" dirty="0"/>
                        <a:t>3K</a:t>
                      </a:r>
                    </a:p>
                  </a:txBody>
                  <a:tcPr/>
                </a:tc>
                <a:tc>
                  <a:txBody>
                    <a:bodyPr/>
                    <a:lstStyle/>
                    <a:p>
                      <a:r>
                        <a:rPr lang="en-US" sz="1600" dirty="0">
                          <a:highlight>
                            <a:srgbClr val="00FF00"/>
                          </a:highlight>
                        </a:rPr>
                        <a:t>6mW</a:t>
                      </a:r>
                    </a:p>
                  </a:txBody>
                  <a:tcPr/>
                </a:tc>
                <a:tc>
                  <a:txBody>
                    <a:bodyPr/>
                    <a:lstStyle/>
                    <a:p>
                      <a:r>
                        <a:rPr lang="en-US" sz="1600" dirty="0">
                          <a:highlight>
                            <a:srgbClr val="00FF00"/>
                          </a:highlight>
                        </a:rPr>
                        <a:t>3.8mW</a:t>
                      </a:r>
                    </a:p>
                  </a:txBody>
                  <a:tcPr/>
                </a:tc>
                <a:tc>
                  <a:txBody>
                    <a:bodyPr/>
                    <a:lstStyle/>
                    <a:p>
                      <a:r>
                        <a:rPr lang="en-US" sz="1600" dirty="0">
                          <a:highlight>
                            <a:srgbClr val="00FF00"/>
                          </a:highlight>
                        </a:rPr>
                        <a:t>2.7mW</a:t>
                      </a:r>
                    </a:p>
                  </a:txBody>
                  <a:tcPr/>
                </a:tc>
                <a:tc>
                  <a:txBody>
                    <a:bodyPr/>
                    <a:lstStyle/>
                    <a:p>
                      <a:r>
                        <a:rPr lang="en-US" sz="1600" dirty="0">
                          <a:highlight>
                            <a:srgbClr val="00FF00"/>
                          </a:highlight>
                        </a:rPr>
                        <a:t>2.4mW</a:t>
                      </a:r>
                    </a:p>
                  </a:txBody>
                  <a:tcPr/>
                </a:tc>
                <a:tc>
                  <a:txBody>
                    <a:bodyPr/>
                    <a:lstStyle/>
                    <a:p>
                      <a:r>
                        <a:rPr lang="en-US" sz="1600" dirty="0">
                          <a:highlight>
                            <a:srgbClr val="00FF00"/>
                          </a:highlight>
                        </a:rPr>
                        <a:t>0.16mW</a:t>
                      </a:r>
                    </a:p>
                  </a:txBody>
                  <a:tcPr/>
                </a:tc>
                <a:tc>
                  <a:txBody>
                    <a:bodyPr/>
                    <a:lstStyle/>
                    <a:p>
                      <a:r>
                        <a:rPr lang="en-US" sz="1600" dirty="0">
                          <a:highlight>
                            <a:srgbClr val="00FF00"/>
                          </a:highlight>
                        </a:rPr>
                        <a:t>7mW</a:t>
                      </a:r>
                    </a:p>
                  </a:txBody>
                  <a:tcPr/>
                </a:tc>
                <a:tc>
                  <a:txBody>
                    <a:bodyPr/>
                    <a:lstStyle/>
                    <a:p>
                      <a:r>
                        <a:rPr lang="en-US" sz="1600" dirty="0">
                          <a:highlight>
                            <a:srgbClr val="C0C0C0"/>
                          </a:highlight>
                        </a:rPr>
                        <a:t>0.25W</a:t>
                      </a:r>
                    </a:p>
                  </a:txBody>
                  <a:tcPr/>
                </a:tc>
                <a:extLst>
                  <a:ext uri="{0D108BD9-81ED-4DB2-BD59-A6C34878D82A}">
                    <a16:rowId xmlns:a16="http://schemas.microsoft.com/office/drawing/2014/main" val="4289031290"/>
                  </a:ext>
                </a:extLst>
              </a:tr>
              <a:tr h="545680">
                <a:tc>
                  <a:txBody>
                    <a:bodyPr/>
                    <a:lstStyle/>
                    <a:p>
                      <a:r>
                        <a:rPr lang="en-US" sz="1600" dirty="0"/>
                        <a:t>0.7K</a:t>
                      </a:r>
                    </a:p>
                  </a:txBody>
                  <a:tcPr/>
                </a:tc>
                <a:tc>
                  <a:txBody>
                    <a:bodyPr/>
                    <a:lstStyle/>
                    <a:p>
                      <a:r>
                        <a:rPr lang="en-US" sz="1600" dirty="0">
                          <a:highlight>
                            <a:srgbClr val="00FF00"/>
                          </a:highlight>
                        </a:rPr>
                        <a:t>0.16mW</a:t>
                      </a:r>
                    </a:p>
                  </a:txBody>
                  <a:tcPr/>
                </a:tc>
                <a:tc>
                  <a:txBody>
                    <a:bodyPr/>
                    <a:lstStyle/>
                    <a:p>
                      <a:r>
                        <a:rPr lang="en-US" sz="1600" dirty="0">
                          <a:highlight>
                            <a:srgbClr val="00FF00"/>
                          </a:highlight>
                        </a:rPr>
                        <a:t>73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1.74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162</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22mW</a:t>
                      </a:r>
                    </a:p>
                  </a:txBody>
                  <a:tcPr/>
                </a:tc>
                <a:extLst>
                  <a:ext uri="{0D108BD9-81ED-4DB2-BD59-A6C34878D82A}">
                    <a16:rowId xmlns:a16="http://schemas.microsoft.com/office/drawing/2014/main" val="1727262163"/>
                  </a:ext>
                </a:extLst>
              </a:tr>
              <a:tr h="526863">
                <a:tc>
                  <a:txBody>
                    <a:bodyPr/>
                    <a:lstStyle/>
                    <a:p>
                      <a:r>
                        <a:rPr lang="en-US" sz="1600" dirty="0"/>
                        <a:t>200mK</a:t>
                      </a:r>
                    </a:p>
                  </a:txBody>
                  <a:tcPr/>
                </a:tc>
                <a:tc>
                  <a:txBody>
                    <a:bodyPr/>
                    <a:lstStyle/>
                    <a:p>
                      <a:r>
                        <a:rPr lang="en-US" sz="1600" dirty="0">
                          <a:highlight>
                            <a:srgbClr val="00FF00"/>
                          </a:highlight>
                        </a:rPr>
                        <a:t>3.9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3.9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50nW</a:t>
                      </a:r>
                    </a:p>
                  </a:txBody>
                  <a:tcPr/>
                </a:tc>
                <a:tc>
                  <a:txBody>
                    <a:bodyPr/>
                    <a:lstStyle/>
                    <a:p>
                      <a:r>
                        <a:rPr lang="en-US" sz="1600" dirty="0">
                          <a:highlight>
                            <a:srgbClr val="00FF00"/>
                          </a:highlight>
                        </a:rPr>
                        <a:t>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1mW</a:t>
                      </a:r>
                    </a:p>
                  </a:txBody>
                  <a:tcPr/>
                </a:tc>
                <a:extLst>
                  <a:ext uri="{0D108BD9-81ED-4DB2-BD59-A6C34878D82A}">
                    <a16:rowId xmlns:a16="http://schemas.microsoft.com/office/drawing/2014/main" val="3488516908"/>
                  </a:ext>
                </a:extLst>
              </a:tr>
              <a:tr h="526863">
                <a:tc>
                  <a:txBody>
                    <a:bodyPr/>
                    <a:lstStyle/>
                    <a:p>
                      <a:r>
                        <a:rPr lang="en-US" sz="1600" dirty="0"/>
                        <a:t>20mK</a:t>
                      </a:r>
                    </a:p>
                  </a:txBody>
                  <a:tcPr/>
                </a:tc>
                <a:tc>
                  <a:txBody>
                    <a:bodyPr/>
                    <a:lstStyle/>
                    <a:p>
                      <a:r>
                        <a:rPr lang="en-US" sz="1600" dirty="0">
                          <a:highlight>
                            <a:srgbClr val="00FF00"/>
                          </a:highlight>
                        </a:rPr>
                        <a:t>0.67</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0.17</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57nW</a:t>
                      </a:r>
                    </a:p>
                  </a:txBody>
                  <a:tcPr/>
                </a:tc>
                <a:tc>
                  <a:txBody>
                    <a:bodyPr/>
                    <a:lstStyle/>
                    <a:p>
                      <a:r>
                        <a:rPr lang="en-US" sz="1600" dirty="0">
                          <a:highlight>
                            <a:srgbClr val="00FF00"/>
                          </a:highlight>
                        </a:rPr>
                        <a:t>8nW</a:t>
                      </a:r>
                    </a:p>
                  </a:txBody>
                  <a:tcPr/>
                </a:tc>
                <a:tc>
                  <a:txBody>
                    <a:bodyPr/>
                    <a:lstStyle/>
                    <a:p>
                      <a:r>
                        <a:rPr lang="en-US" sz="1600" dirty="0">
                          <a:highlight>
                            <a:srgbClr val="00FF00"/>
                          </a:highlight>
                        </a:rPr>
                        <a:t>0.68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14</a:t>
                      </a:r>
                      <a:r>
                        <a:rPr lang="el-GR" sz="1600" dirty="0">
                          <a:highlight>
                            <a:srgbClr val="C0C0C0"/>
                          </a:highlight>
                        </a:rPr>
                        <a:t>μ</a:t>
                      </a:r>
                      <a:r>
                        <a:rPr lang="en-US" sz="1600" dirty="0">
                          <a:highlight>
                            <a:srgbClr val="C0C0C0"/>
                          </a:highlight>
                        </a:rPr>
                        <a:t>W</a:t>
                      </a:r>
                    </a:p>
                  </a:txBody>
                  <a:tcPr/>
                </a:tc>
                <a:extLst>
                  <a:ext uri="{0D108BD9-81ED-4DB2-BD59-A6C34878D82A}">
                    <a16:rowId xmlns:a16="http://schemas.microsoft.com/office/drawing/2014/main" val="3902700610"/>
                  </a:ext>
                </a:extLst>
              </a:tr>
            </a:tbl>
          </a:graphicData>
        </a:graphic>
      </p:graphicFrame>
      <p:grpSp>
        <p:nvGrpSpPr>
          <p:cNvPr id="3" name="Group 2">
            <a:extLst>
              <a:ext uri="{FF2B5EF4-FFF2-40B4-BE49-F238E27FC236}">
                <a16:creationId xmlns:a16="http://schemas.microsoft.com/office/drawing/2014/main" id="{C850111B-E734-DC6F-410F-C41A339F4E3E}"/>
              </a:ext>
            </a:extLst>
          </p:cNvPr>
          <p:cNvGrpSpPr/>
          <p:nvPr/>
        </p:nvGrpSpPr>
        <p:grpSpPr>
          <a:xfrm>
            <a:off x="2113472" y="5735285"/>
            <a:ext cx="5164345" cy="372843"/>
            <a:chOff x="2070340" y="5737458"/>
            <a:chExt cx="5164345" cy="372843"/>
          </a:xfrm>
        </p:grpSpPr>
        <p:sp>
          <p:nvSpPr>
            <p:cNvPr id="4" name="Rectangle 3">
              <a:extLst>
                <a:ext uri="{FF2B5EF4-FFF2-40B4-BE49-F238E27FC236}">
                  <a16:creationId xmlns:a16="http://schemas.microsoft.com/office/drawing/2014/main" id="{18408038-994F-1645-C36D-BD0FEAFB9FBF}"/>
                </a:ext>
              </a:extLst>
            </p:cNvPr>
            <p:cNvSpPr/>
            <p:nvPr/>
          </p:nvSpPr>
          <p:spPr>
            <a:xfrm>
              <a:off x="2070340" y="5771072"/>
              <a:ext cx="310551" cy="310551"/>
            </a:xfrm>
            <a:prstGeom prst="rect">
              <a:avLst/>
            </a:prstGeom>
            <a:solidFill>
              <a:srgbClr val="0CFC1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6619DFE-C0EB-BDEA-0B53-C02D65A81B52}"/>
                </a:ext>
              </a:extLst>
            </p:cNvPr>
            <p:cNvSpPr/>
            <p:nvPr/>
          </p:nvSpPr>
          <p:spPr>
            <a:xfrm>
              <a:off x="3879012" y="5771072"/>
              <a:ext cx="310551" cy="310551"/>
            </a:xfrm>
            <a:prstGeom prst="rect">
              <a:avLst/>
            </a:prstGeom>
            <a:solidFill>
              <a:srgbClr val="F9FF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4E0A1A5-8C51-786D-F9C1-025EFEB5A794}"/>
                </a:ext>
              </a:extLst>
            </p:cNvPr>
            <p:cNvSpPr/>
            <p:nvPr/>
          </p:nvSpPr>
          <p:spPr>
            <a:xfrm>
              <a:off x="5687684" y="5766849"/>
              <a:ext cx="310551" cy="310551"/>
            </a:xfrm>
            <a:prstGeom prst="rect">
              <a:avLst/>
            </a:prstGeom>
            <a:solidFill>
              <a:srgbClr val="FF09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E7E1750-D983-DEB2-E807-EE048F705D2F}"/>
                </a:ext>
              </a:extLst>
            </p:cNvPr>
            <p:cNvSpPr txBox="1"/>
            <p:nvPr/>
          </p:nvSpPr>
          <p:spPr>
            <a:xfrm>
              <a:off x="2481532" y="5740969"/>
              <a:ext cx="1138687" cy="369332"/>
            </a:xfrm>
            <a:prstGeom prst="rect">
              <a:avLst/>
            </a:prstGeom>
            <a:noFill/>
          </p:spPr>
          <p:txBody>
            <a:bodyPr wrap="square" rtlCol="0">
              <a:spAutoFit/>
            </a:bodyPr>
            <a:lstStyle/>
            <a:p>
              <a:r>
                <a:rPr lang="en-US" dirty="0"/>
                <a:t>&lt;0.1x</a:t>
              </a:r>
            </a:p>
          </p:txBody>
        </p:sp>
        <p:sp>
          <p:nvSpPr>
            <p:cNvPr id="10" name="TextBox 9">
              <a:extLst>
                <a:ext uri="{FF2B5EF4-FFF2-40B4-BE49-F238E27FC236}">
                  <a16:creationId xmlns:a16="http://schemas.microsoft.com/office/drawing/2014/main" id="{D87A4423-235F-1F87-A07F-07C9B5588591}"/>
                </a:ext>
              </a:extLst>
            </p:cNvPr>
            <p:cNvSpPr txBox="1"/>
            <p:nvPr/>
          </p:nvSpPr>
          <p:spPr>
            <a:xfrm>
              <a:off x="4287326" y="5737458"/>
              <a:ext cx="1048108" cy="369332"/>
            </a:xfrm>
            <a:prstGeom prst="rect">
              <a:avLst/>
            </a:prstGeom>
            <a:noFill/>
          </p:spPr>
          <p:txBody>
            <a:bodyPr wrap="square" rtlCol="0">
              <a:spAutoFit/>
            </a:bodyPr>
            <a:lstStyle/>
            <a:p>
              <a:r>
                <a:rPr lang="en-US" dirty="0"/>
                <a:t>0.1x – 1x</a:t>
              </a:r>
            </a:p>
          </p:txBody>
        </p:sp>
        <p:sp>
          <p:nvSpPr>
            <p:cNvPr id="11" name="TextBox 10">
              <a:extLst>
                <a:ext uri="{FF2B5EF4-FFF2-40B4-BE49-F238E27FC236}">
                  <a16:creationId xmlns:a16="http://schemas.microsoft.com/office/drawing/2014/main" id="{6B1FFA43-F5B7-70E8-C42E-18637A81BC5B}"/>
                </a:ext>
              </a:extLst>
            </p:cNvPr>
            <p:cNvSpPr txBox="1"/>
            <p:nvPr/>
          </p:nvSpPr>
          <p:spPr>
            <a:xfrm>
              <a:off x="6095998" y="5737458"/>
              <a:ext cx="1138687" cy="369332"/>
            </a:xfrm>
            <a:prstGeom prst="rect">
              <a:avLst/>
            </a:prstGeom>
            <a:noFill/>
          </p:spPr>
          <p:txBody>
            <a:bodyPr wrap="square" rtlCol="0">
              <a:spAutoFit/>
            </a:bodyPr>
            <a:lstStyle/>
            <a:p>
              <a:r>
                <a:rPr lang="en-US" dirty="0"/>
                <a:t>Too Hot!</a:t>
              </a:r>
            </a:p>
          </p:txBody>
        </p:sp>
      </p:grpSp>
      <p:sp>
        <p:nvSpPr>
          <p:cNvPr id="12" name="Rectangle 11">
            <a:extLst>
              <a:ext uri="{FF2B5EF4-FFF2-40B4-BE49-F238E27FC236}">
                <a16:creationId xmlns:a16="http://schemas.microsoft.com/office/drawing/2014/main" id="{5F8886F4-D6FA-8D4F-0033-68D5CCAC0FD6}"/>
              </a:ext>
            </a:extLst>
          </p:cNvPr>
          <p:cNvSpPr/>
          <p:nvPr/>
        </p:nvSpPr>
        <p:spPr>
          <a:xfrm>
            <a:off x="2598944" y="1462087"/>
            <a:ext cx="3954256" cy="42340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9F8418-CE0A-F8D2-2CED-95E6CBFA6CF4}"/>
              </a:ext>
            </a:extLst>
          </p:cNvPr>
          <p:cNvSpPr/>
          <p:nvPr/>
        </p:nvSpPr>
        <p:spPr>
          <a:xfrm>
            <a:off x="6629401" y="1462087"/>
            <a:ext cx="2743200" cy="42340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540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9A3FF-E934-592F-6C46-5D1D2D3AD7AB}"/>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DA354D-27CA-1AFF-6247-8C006BCCBA2C}"/>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17</a:t>
            </a:fld>
            <a:endParaRPr lang="en-US" dirty="0">
              <a:solidFill>
                <a:schemeClr val="bg1"/>
              </a:solidFill>
            </a:endParaRPr>
          </a:p>
        </p:txBody>
      </p:sp>
      <p:grpSp>
        <p:nvGrpSpPr>
          <p:cNvPr id="3" name="Group 2">
            <a:extLst>
              <a:ext uri="{FF2B5EF4-FFF2-40B4-BE49-F238E27FC236}">
                <a16:creationId xmlns:a16="http://schemas.microsoft.com/office/drawing/2014/main" id="{60DEE4E0-1433-22B2-A797-88BA4A4B1F89}"/>
              </a:ext>
            </a:extLst>
          </p:cNvPr>
          <p:cNvGrpSpPr/>
          <p:nvPr/>
        </p:nvGrpSpPr>
        <p:grpSpPr>
          <a:xfrm>
            <a:off x="603698" y="1325562"/>
            <a:ext cx="10984603" cy="4670977"/>
            <a:chOff x="846379" y="2031787"/>
            <a:chExt cx="14751412" cy="7159041"/>
          </a:xfrm>
        </p:grpSpPr>
        <p:grpSp>
          <p:nvGrpSpPr>
            <p:cNvPr id="4" name="Group 3">
              <a:extLst>
                <a:ext uri="{FF2B5EF4-FFF2-40B4-BE49-F238E27FC236}">
                  <a16:creationId xmlns:a16="http://schemas.microsoft.com/office/drawing/2014/main" id="{8A6FD395-CA81-F741-C731-A2A4A29FBD9E}"/>
                </a:ext>
              </a:extLst>
            </p:cNvPr>
            <p:cNvGrpSpPr/>
            <p:nvPr/>
          </p:nvGrpSpPr>
          <p:grpSpPr>
            <a:xfrm>
              <a:off x="8987855" y="5749233"/>
              <a:ext cx="6609936" cy="3441595"/>
              <a:chOff x="10217808" y="5548884"/>
              <a:chExt cx="7281419" cy="4708651"/>
            </a:xfrm>
          </p:grpSpPr>
          <p:pic>
            <p:nvPicPr>
              <p:cNvPr id="18" name="Picture 17" descr="A close-up of a machine&#10;&#10;AI-generated content may be incorrect.">
                <a:extLst>
                  <a:ext uri="{FF2B5EF4-FFF2-40B4-BE49-F238E27FC236}">
                    <a16:creationId xmlns:a16="http://schemas.microsoft.com/office/drawing/2014/main" id="{C280EEBD-11CF-71EC-7680-E1428DAE905C}"/>
                  </a:ext>
                </a:extLst>
              </p:cNvPr>
              <p:cNvPicPr>
                <a:picLocks noChangeAspect="1"/>
              </p:cNvPicPr>
              <p:nvPr/>
            </p:nvPicPr>
            <p:blipFill>
              <a:blip r:embed="rId3"/>
              <a:stretch>
                <a:fillRect/>
              </a:stretch>
            </p:blipFill>
            <p:spPr>
              <a:xfrm>
                <a:off x="10217808" y="5548884"/>
                <a:ext cx="7281419" cy="4708651"/>
              </a:xfrm>
              <a:prstGeom prst="rect">
                <a:avLst/>
              </a:prstGeom>
            </p:spPr>
          </p:pic>
          <p:cxnSp>
            <p:nvCxnSpPr>
              <p:cNvPr id="19" name="Straight Arrow Connector 18">
                <a:extLst>
                  <a:ext uri="{FF2B5EF4-FFF2-40B4-BE49-F238E27FC236}">
                    <a16:creationId xmlns:a16="http://schemas.microsoft.com/office/drawing/2014/main" id="{8862A771-0AB5-4B7E-C507-094301E44BDF}"/>
                  </a:ext>
                </a:extLst>
              </p:cNvPr>
              <p:cNvCxnSpPr>
                <a:cxnSpLocks/>
              </p:cNvCxnSpPr>
              <p:nvPr/>
            </p:nvCxnSpPr>
            <p:spPr>
              <a:xfrm>
                <a:off x="14028261" y="9180854"/>
                <a:ext cx="1555884"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0" name="Straight Arrow Connector 19">
                <a:extLst>
                  <a:ext uri="{FF2B5EF4-FFF2-40B4-BE49-F238E27FC236}">
                    <a16:creationId xmlns:a16="http://schemas.microsoft.com/office/drawing/2014/main" id="{226445D5-68FD-F43B-22A0-8A605D839730}"/>
                  </a:ext>
                </a:extLst>
              </p:cNvPr>
              <p:cNvCxnSpPr>
                <a:cxnSpLocks/>
              </p:cNvCxnSpPr>
              <p:nvPr/>
            </p:nvCxnSpPr>
            <p:spPr>
              <a:xfrm>
                <a:off x="14002380" y="8836612"/>
                <a:ext cx="1581765"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5" name="Group 4">
              <a:extLst>
                <a:ext uri="{FF2B5EF4-FFF2-40B4-BE49-F238E27FC236}">
                  <a16:creationId xmlns:a16="http://schemas.microsoft.com/office/drawing/2014/main" id="{793FCE79-4FB4-209F-8C88-418FEBFCED7D}"/>
                </a:ext>
              </a:extLst>
            </p:cNvPr>
            <p:cNvGrpSpPr/>
            <p:nvPr/>
          </p:nvGrpSpPr>
          <p:grpSpPr>
            <a:xfrm>
              <a:off x="846379" y="2055052"/>
              <a:ext cx="6825517" cy="2994793"/>
              <a:chOff x="425465" y="3376284"/>
              <a:chExt cx="5398441" cy="2781688"/>
            </a:xfrm>
          </p:grpSpPr>
          <p:pic>
            <p:nvPicPr>
              <p:cNvPr id="16" name="Picture 15" descr="A drawing of a green square&#10;&#10;AI-generated content may be incorrect.">
                <a:extLst>
                  <a:ext uri="{FF2B5EF4-FFF2-40B4-BE49-F238E27FC236}">
                    <a16:creationId xmlns:a16="http://schemas.microsoft.com/office/drawing/2014/main" id="{131D9F11-6043-A86E-691D-D21454B7C168}"/>
                  </a:ext>
                </a:extLst>
              </p:cNvPr>
              <p:cNvPicPr>
                <a:picLocks noChangeAspect="1"/>
              </p:cNvPicPr>
              <p:nvPr/>
            </p:nvPicPr>
            <p:blipFill>
              <a:blip r:embed="rId4"/>
              <a:stretch>
                <a:fillRect/>
              </a:stretch>
            </p:blipFill>
            <p:spPr>
              <a:xfrm>
                <a:off x="425465" y="3376284"/>
                <a:ext cx="5398441" cy="2781688"/>
              </a:xfrm>
              <a:prstGeom prst="rect">
                <a:avLst/>
              </a:prstGeom>
            </p:spPr>
          </p:pic>
          <p:cxnSp>
            <p:nvCxnSpPr>
              <p:cNvPr id="17" name="Straight Arrow Connector 16">
                <a:extLst>
                  <a:ext uri="{FF2B5EF4-FFF2-40B4-BE49-F238E27FC236}">
                    <a16:creationId xmlns:a16="http://schemas.microsoft.com/office/drawing/2014/main" id="{FEE155EC-FADC-4E30-4956-9725A0963138}"/>
                  </a:ext>
                </a:extLst>
              </p:cNvPr>
              <p:cNvCxnSpPr/>
              <p:nvPr/>
            </p:nvCxnSpPr>
            <p:spPr>
              <a:xfrm>
                <a:off x="4313382" y="3814618"/>
                <a:ext cx="0" cy="75738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6" name="Group 5">
              <a:extLst>
                <a:ext uri="{FF2B5EF4-FFF2-40B4-BE49-F238E27FC236}">
                  <a16:creationId xmlns:a16="http://schemas.microsoft.com/office/drawing/2014/main" id="{5F0DA27F-1B69-B1D8-E5A6-11201F86D95D}"/>
                </a:ext>
              </a:extLst>
            </p:cNvPr>
            <p:cNvGrpSpPr/>
            <p:nvPr/>
          </p:nvGrpSpPr>
          <p:grpSpPr>
            <a:xfrm>
              <a:off x="8987855" y="2031787"/>
              <a:ext cx="6609936" cy="3575985"/>
              <a:chOff x="6032601" y="3320913"/>
              <a:chExt cx="5601469" cy="3255378"/>
            </a:xfrm>
          </p:grpSpPr>
          <p:pic>
            <p:nvPicPr>
              <p:cNvPr id="13" name="Picture 12" descr="A green rectangular object with a red border&#10;&#10;AI-generated content may be incorrect.">
                <a:extLst>
                  <a:ext uri="{FF2B5EF4-FFF2-40B4-BE49-F238E27FC236}">
                    <a16:creationId xmlns:a16="http://schemas.microsoft.com/office/drawing/2014/main" id="{9C86575C-8EBD-04FE-7484-85A9BB7B4503}"/>
                  </a:ext>
                </a:extLst>
              </p:cNvPr>
              <p:cNvPicPr>
                <a:picLocks noChangeAspect="1"/>
              </p:cNvPicPr>
              <p:nvPr/>
            </p:nvPicPr>
            <p:blipFill>
              <a:blip r:embed="rId5"/>
              <a:stretch>
                <a:fillRect/>
              </a:stretch>
            </p:blipFill>
            <p:spPr>
              <a:xfrm>
                <a:off x="6032601" y="3320913"/>
                <a:ext cx="5601469" cy="2600688"/>
              </a:xfrm>
              <a:prstGeom prst="rect">
                <a:avLst/>
              </a:prstGeom>
            </p:spPr>
          </p:pic>
          <p:cxnSp>
            <p:nvCxnSpPr>
              <p:cNvPr id="14" name="Straight Arrow Connector 13">
                <a:extLst>
                  <a:ext uri="{FF2B5EF4-FFF2-40B4-BE49-F238E27FC236}">
                    <a16:creationId xmlns:a16="http://schemas.microsoft.com/office/drawing/2014/main" id="{28398D49-D27E-169E-28E6-53E57AD59A28}"/>
                  </a:ext>
                </a:extLst>
              </p:cNvPr>
              <p:cNvCxnSpPr>
                <a:cxnSpLocks/>
              </p:cNvCxnSpPr>
              <p:nvPr/>
            </p:nvCxnSpPr>
            <p:spPr>
              <a:xfrm>
                <a:off x="7301347" y="3814618"/>
                <a:ext cx="0" cy="240145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5" name="Straight Arrow Connector 14">
                <a:extLst>
                  <a:ext uri="{FF2B5EF4-FFF2-40B4-BE49-F238E27FC236}">
                    <a16:creationId xmlns:a16="http://schemas.microsoft.com/office/drawing/2014/main" id="{4DC5BDB6-0FD4-E4CC-0218-C6C5B735C2AA}"/>
                  </a:ext>
                </a:extLst>
              </p:cNvPr>
              <p:cNvCxnSpPr>
                <a:cxnSpLocks/>
              </p:cNvCxnSpPr>
              <p:nvPr/>
            </p:nvCxnSpPr>
            <p:spPr>
              <a:xfrm>
                <a:off x="7366003" y="4111274"/>
                <a:ext cx="0" cy="246501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nvGrpSpPr>
            <p:cNvPr id="7" name="Group 6">
              <a:extLst>
                <a:ext uri="{FF2B5EF4-FFF2-40B4-BE49-F238E27FC236}">
                  <a16:creationId xmlns:a16="http://schemas.microsoft.com/office/drawing/2014/main" id="{68C3826E-6C1E-8542-0525-1E663D70F351}"/>
                </a:ext>
              </a:extLst>
            </p:cNvPr>
            <p:cNvGrpSpPr/>
            <p:nvPr/>
          </p:nvGrpSpPr>
          <p:grpSpPr>
            <a:xfrm>
              <a:off x="846379" y="5523005"/>
              <a:ext cx="6825511" cy="3667823"/>
              <a:chOff x="616256" y="3231526"/>
              <a:chExt cx="4569800" cy="3489949"/>
            </a:xfrm>
          </p:grpSpPr>
          <p:pic>
            <p:nvPicPr>
              <p:cNvPr id="8" name="Picture 7" descr="A close-up of a metal object&#10;&#10;AI-generated content may be incorrect.">
                <a:extLst>
                  <a:ext uri="{FF2B5EF4-FFF2-40B4-BE49-F238E27FC236}">
                    <a16:creationId xmlns:a16="http://schemas.microsoft.com/office/drawing/2014/main" id="{E8496B8C-E863-BB23-2112-EE3DF0F79FD9}"/>
                  </a:ext>
                </a:extLst>
              </p:cNvPr>
              <p:cNvPicPr>
                <a:picLocks noChangeAspect="1"/>
              </p:cNvPicPr>
              <p:nvPr/>
            </p:nvPicPr>
            <p:blipFill>
              <a:blip r:embed="rId6"/>
              <a:stretch>
                <a:fillRect/>
              </a:stretch>
            </p:blipFill>
            <p:spPr>
              <a:xfrm>
                <a:off x="616256" y="3231526"/>
                <a:ext cx="4569800" cy="3489949"/>
              </a:xfrm>
              <a:prstGeom prst="rect">
                <a:avLst/>
              </a:prstGeom>
            </p:spPr>
          </p:pic>
          <p:cxnSp>
            <p:nvCxnSpPr>
              <p:cNvPr id="9" name="Straight Arrow Connector 8">
                <a:extLst>
                  <a:ext uri="{FF2B5EF4-FFF2-40B4-BE49-F238E27FC236}">
                    <a16:creationId xmlns:a16="http://schemas.microsoft.com/office/drawing/2014/main" id="{3B1F46C0-7333-8FCA-74D9-9135E4A51017}"/>
                  </a:ext>
                </a:extLst>
              </p:cNvPr>
              <p:cNvCxnSpPr>
                <a:cxnSpLocks/>
              </p:cNvCxnSpPr>
              <p:nvPr/>
            </p:nvCxnSpPr>
            <p:spPr>
              <a:xfrm>
                <a:off x="942109" y="5892801"/>
                <a:ext cx="2447636"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1FE03000-183C-06D8-2146-83218974D124}"/>
                  </a:ext>
                </a:extLst>
              </p:cNvPr>
              <p:cNvCxnSpPr/>
              <p:nvPr/>
            </p:nvCxnSpPr>
            <p:spPr>
              <a:xfrm>
                <a:off x="762000" y="5680364"/>
                <a:ext cx="2544618"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C94B9BB5-ADA2-CBE2-6ECD-6A14550D2701}"/>
                  </a:ext>
                </a:extLst>
              </p:cNvPr>
              <p:cNvCxnSpPr/>
              <p:nvPr/>
            </p:nvCxnSpPr>
            <p:spPr>
              <a:xfrm>
                <a:off x="4267200" y="3990109"/>
                <a:ext cx="0" cy="96058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 name="Straight Arrow Connector 11">
                <a:extLst>
                  <a:ext uri="{FF2B5EF4-FFF2-40B4-BE49-F238E27FC236}">
                    <a16:creationId xmlns:a16="http://schemas.microsoft.com/office/drawing/2014/main" id="{F8AE1569-86C2-9025-B312-2636816B65F2}"/>
                  </a:ext>
                </a:extLst>
              </p:cNvPr>
              <p:cNvCxnSpPr/>
              <p:nvPr/>
            </p:nvCxnSpPr>
            <p:spPr>
              <a:xfrm>
                <a:off x="2927927" y="4008582"/>
                <a:ext cx="0" cy="91440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sp>
        <p:nvSpPr>
          <p:cNvPr id="21" name="TextBox 3">
            <a:extLst>
              <a:ext uri="{FF2B5EF4-FFF2-40B4-BE49-F238E27FC236}">
                <a16:creationId xmlns:a16="http://schemas.microsoft.com/office/drawing/2014/main" id="{46A17227-D309-695F-3EA7-4EE96526C34F}"/>
              </a:ext>
            </a:extLst>
          </p:cNvPr>
          <p:cNvSpPr txBox="1"/>
          <p:nvPr/>
        </p:nvSpPr>
        <p:spPr>
          <a:xfrm>
            <a:off x="0" y="0"/>
            <a:ext cx="12192000" cy="1325563"/>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0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Design Assembly</a:t>
            </a:r>
          </a:p>
        </p:txBody>
      </p:sp>
    </p:spTree>
    <p:extLst>
      <p:ext uri="{BB962C8B-B14F-4D97-AF65-F5344CB8AC3E}">
        <p14:creationId xmlns:p14="http://schemas.microsoft.com/office/powerpoint/2010/main" val="1588269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ED8C6B-F28A-1040-9F93-3FBEAF458FA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DC976A-24DB-C939-FD40-3CAE0DD2E6B8}"/>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18</a:t>
            </a:fld>
            <a:endParaRPr lang="en-US" dirty="0">
              <a:solidFill>
                <a:schemeClr val="bg1"/>
              </a:solidFill>
            </a:endParaRPr>
          </a:p>
        </p:txBody>
      </p:sp>
      <p:grpSp>
        <p:nvGrpSpPr>
          <p:cNvPr id="3" name="Group 2">
            <a:extLst>
              <a:ext uri="{FF2B5EF4-FFF2-40B4-BE49-F238E27FC236}">
                <a16:creationId xmlns:a16="http://schemas.microsoft.com/office/drawing/2014/main" id="{545100D6-C1CF-2987-0234-487EE2EC8BA5}"/>
              </a:ext>
            </a:extLst>
          </p:cNvPr>
          <p:cNvGrpSpPr/>
          <p:nvPr/>
        </p:nvGrpSpPr>
        <p:grpSpPr>
          <a:xfrm>
            <a:off x="634025" y="1337910"/>
            <a:ext cx="10923950" cy="4557180"/>
            <a:chOff x="1509403" y="2141762"/>
            <a:chExt cx="15269193" cy="6525020"/>
          </a:xfrm>
        </p:grpSpPr>
        <p:grpSp>
          <p:nvGrpSpPr>
            <p:cNvPr id="4" name="Group 3">
              <a:extLst>
                <a:ext uri="{FF2B5EF4-FFF2-40B4-BE49-F238E27FC236}">
                  <a16:creationId xmlns:a16="http://schemas.microsoft.com/office/drawing/2014/main" id="{96ACD9F7-0044-8B3B-4E5B-A7EE8B4F2C87}"/>
                </a:ext>
              </a:extLst>
            </p:cNvPr>
            <p:cNvGrpSpPr/>
            <p:nvPr/>
          </p:nvGrpSpPr>
          <p:grpSpPr>
            <a:xfrm>
              <a:off x="1509403" y="5654903"/>
              <a:ext cx="6751729" cy="3011879"/>
              <a:chOff x="6622475" y="2545979"/>
              <a:chExt cx="5063914" cy="2833271"/>
            </a:xfrm>
          </p:grpSpPr>
          <p:pic>
            <p:nvPicPr>
              <p:cNvPr id="12" name="Picture 11" descr="A metal box with a green piece&#10;&#10;AI-generated content may be incorrect.">
                <a:extLst>
                  <a:ext uri="{FF2B5EF4-FFF2-40B4-BE49-F238E27FC236}">
                    <a16:creationId xmlns:a16="http://schemas.microsoft.com/office/drawing/2014/main" id="{24C476F4-B8F3-2C7A-C118-0FEDB79534AD}"/>
                  </a:ext>
                </a:extLst>
              </p:cNvPr>
              <p:cNvPicPr>
                <a:picLocks noChangeAspect="1"/>
              </p:cNvPicPr>
              <p:nvPr/>
            </p:nvPicPr>
            <p:blipFill>
              <a:blip r:embed="rId3"/>
              <a:stretch>
                <a:fillRect/>
              </a:stretch>
            </p:blipFill>
            <p:spPr>
              <a:xfrm>
                <a:off x="6622475" y="2545979"/>
                <a:ext cx="5063914" cy="2833271"/>
              </a:xfrm>
              <a:prstGeom prst="rect">
                <a:avLst/>
              </a:prstGeom>
            </p:spPr>
          </p:pic>
          <p:cxnSp>
            <p:nvCxnSpPr>
              <p:cNvPr id="13" name="Straight Arrow Connector 12">
                <a:extLst>
                  <a:ext uri="{FF2B5EF4-FFF2-40B4-BE49-F238E27FC236}">
                    <a16:creationId xmlns:a16="http://schemas.microsoft.com/office/drawing/2014/main" id="{E7991B04-931B-40A6-091C-8109E220CF3B}"/>
                  </a:ext>
                </a:extLst>
              </p:cNvPr>
              <p:cNvCxnSpPr>
                <a:cxnSpLocks/>
              </p:cNvCxnSpPr>
              <p:nvPr/>
            </p:nvCxnSpPr>
            <p:spPr>
              <a:xfrm flipH="1">
                <a:off x="7434464" y="3270732"/>
                <a:ext cx="1026079" cy="247339"/>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4" name="Straight Arrow Connector 13">
                <a:extLst>
                  <a:ext uri="{FF2B5EF4-FFF2-40B4-BE49-F238E27FC236}">
                    <a16:creationId xmlns:a16="http://schemas.microsoft.com/office/drawing/2014/main" id="{F8BA47FF-C320-DB1B-47FF-8E6B90C9CFA8}"/>
                  </a:ext>
                </a:extLst>
              </p:cNvPr>
              <p:cNvCxnSpPr>
                <a:cxnSpLocks/>
              </p:cNvCxnSpPr>
              <p:nvPr/>
            </p:nvCxnSpPr>
            <p:spPr>
              <a:xfrm flipH="1">
                <a:off x="7712121" y="4326109"/>
                <a:ext cx="960582" cy="203907"/>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pic>
          <p:nvPicPr>
            <p:cNvPr id="5" name="Picture 4" descr="A computer generated image of a device&#10;&#10;AI-generated content may be incorrect.">
              <a:extLst>
                <a:ext uri="{FF2B5EF4-FFF2-40B4-BE49-F238E27FC236}">
                  <a16:creationId xmlns:a16="http://schemas.microsoft.com/office/drawing/2014/main" id="{3611BD4A-0B77-CAE0-EBCC-0C26568CA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400" y="2772837"/>
              <a:ext cx="7101196" cy="4677584"/>
            </a:xfrm>
            <a:prstGeom prst="rect">
              <a:avLst/>
            </a:prstGeom>
          </p:spPr>
        </p:pic>
        <p:grpSp>
          <p:nvGrpSpPr>
            <p:cNvPr id="6" name="Group 5">
              <a:extLst>
                <a:ext uri="{FF2B5EF4-FFF2-40B4-BE49-F238E27FC236}">
                  <a16:creationId xmlns:a16="http://schemas.microsoft.com/office/drawing/2014/main" id="{33D513B1-803F-77D4-DE21-1E26F94D5666}"/>
                </a:ext>
              </a:extLst>
            </p:cNvPr>
            <p:cNvGrpSpPr/>
            <p:nvPr/>
          </p:nvGrpSpPr>
          <p:grpSpPr>
            <a:xfrm>
              <a:off x="1509404" y="2141762"/>
              <a:ext cx="6751728" cy="3011879"/>
              <a:chOff x="2127537" y="3289951"/>
              <a:chExt cx="6933335" cy="3544392"/>
            </a:xfrm>
          </p:grpSpPr>
          <p:pic>
            <p:nvPicPr>
              <p:cNvPr id="7" name="Picture 6" descr="A close-up of a machine&#10;&#10;AI-generated content may be incorrect.">
                <a:extLst>
                  <a:ext uri="{FF2B5EF4-FFF2-40B4-BE49-F238E27FC236}">
                    <a16:creationId xmlns:a16="http://schemas.microsoft.com/office/drawing/2014/main" id="{0A8B3BA5-1DB3-8969-AF44-A648896F298A}"/>
                  </a:ext>
                </a:extLst>
              </p:cNvPr>
              <p:cNvPicPr>
                <a:picLocks noChangeAspect="1"/>
              </p:cNvPicPr>
              <p:nvPr/>
            </p:nvPicPr>
            <p:blipFill>
              <a:blip r:embed="rId5"/>
              <a:stretch>
                <a:fillRect/>
              </a:stretch>
            </p:blipFill>
            <p:spPr>
              <a:xfrm>
                <a:off x="2127537" y="3289951"/>
                <a:ext cx="6933335" cy="3544392"/>
              </a:xfrm>
              <a:prstGeom prst="rect">
                <a:avLst/>
              </a:prstGeom>
            </p:spPr>
          </p:pic>
          <p:cxnSp>
            <p:nvCxnSpPr>
              <p:cNvPr id="8" name="Straight Arrow Connector 7">
                <a:extLst>
                  <a:ext uri="{FF2B5EF4-FFF2-40B4-BE49-F238E27FC236}">
                    <a16:creationId xmlns:a16="http://schemas.microsoft.com/office/drawing/2014/main" id="{D3C8376D-A01E-C29E-E4C3-93CEA78C04FB}"/>
                  </a:ext>
                </a:extLst>
              </p:cNvPr>
              <p:cNvCxnSpPr/>
              <p:nvPr/>
            </p:nvCxnSpPr>
            <p:spPr>
              <a:xfrm flipV="1">
                <a:off x="3759200" y="4849091"/>
                <a:ext cx="1690255" cy="350982"/>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 name="Straight Arrow Connector 8">
                <a:extLst>
                  <a:ext uri="{FF2B5EF4-FFF2-40B4-BE49-F238E27FC236}">
                    <a16:creationId xmlns:a16="http://schemas.microsoft.com/office/drawing/2014/main" id="{13CC8548-22E2-EC91-3FCA-FC9AD37F46D1}"/>
                  </a:ext>
                </a:extLst>
              </p:cNvPr>
              <p:cNvCxnSpPr>
                <a:cxnSpLocks/>
              </p:cNvCxnSpPr>
              <p:nvPr/>
            </p:nvCxnSpPr>
            <p:spPr>
              <a:xfrm>
                <a:off x="5126182" y="4387273"/>
                <a:ext cx="424873" cy="169949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5324AD80-73C9-2140-E542-94F1852F77A9}"/>
                  </a:ext>
                </a:extLst>
              </p:cNvPr>
              <p:cNvCxnSpPr>
                <a:cxnSpLocks/>
              </p:cNvCxnSpPr>
              <p:nvPr/>
            </p:nvCxnSpPr>
            <p:spPr>
              <a:xfrm>
                <a:off x="7629236" y="3657600"/>
                <a:ext cx="461819" cy="190269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Arrow Connector 10">
                <a:extLst>
                  <a:ext uri="{FF2B5EF4-FFF2-40B4-BE49-F238E27FC236}">
                    <a16:creationId xmlns:a16="http://schemas.microsoft.com/office/drawing/2014/main" id="{5E0B23DA-75E4-EE53-A187-F988412DC7DC}"/>
                  </a:ext>
                </a:extLst>
              </p:cNvPr>
              <p:cNvCxnSpPr>
                <a:cxnSpLocks/>
              </p:cNvCxnSpPr>
              <p:nvPr/>
            </p:nvCxnSpPr>
            <p:spPr>
              <a:xfrm>
                <a:off x="7315200" y="3657600"/>
                <a:ext cx="535709" cy="2207491"/>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sp>
        <p:nvSpPr>
          <p:cNvPr id="15" name="TextBox 3">
            <a:extLst>
              <a:ext uri="{FF2B5EF4-FFF2-40B4-BE49-F238E27FC236}">
                <a16:creationId xmlns:a16="http://schemas.microsoft.com/office/drawing/2014/main" id="{BE9C1DCB-B12C-07B8-6B02-DFF5F90C5FEF}"/>
              </a:ext>
            </a:extLst>
          </p:cNvPr>
          <p:cNvSpPr txBox="1"/>
          <p:nvPr/>
        </p:nvSpPr>
        <p:spPr>
          <a:xfrm>
            <a:off x="0" y="0"/>
            <a:ext cx="12192000" cy="1325563"/>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0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Design Assembly</a:t>
            </a:r>
          </a:p>
        </p:txBody>
      </p:sp>
    </p:spTree>
    <p:extLst>
      <p:ext uri="{BB962C8B-B14F-4D97-AF65-F5344CB8AC3E}">
        <p14:creationId xmlns:p14="http://schemas.microsoft.com/office/powerpoint/2010/main" val="264635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C218-7FA4-E82B-DE36-34DB9C06D4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F44AE0-1BD6-4778-63A4-4F7D90BA2698}"/>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19</a:t>
            </a:fld>
            <a:endParaRPr lang="en-US" dirty="0">
              <a:solidFill>
                <a:schemeClr val="bg1"/>
              </a:solidFill>
            </a:endParaRPr>
          </a:p>
        </p:txBody>
      </p:sp>
      <p:pic>
        <p:nvPicPr>
          <p:cNvPr id="3" name="Picture 2">
            <a:extLst>
              <a:ext uri="{FF2B5EF4-FFF2-40B4-BE49-F238E27FC236}">
                <a16:creationId xmlns:a16="http://schemas.microsoft.com/office/drawing/2014/main" id="{09B0E9D8-D5D5-3E88-69C4-8C769DEDF829}"/>
              </a:ext>
            </a:extLst>
          </p:cNvPr>
          <p:cNvPicPr>
            <a:picLocks noChangeAspect="1"/>
          </p:cNvPicPr>
          <p:nvPr/>
        </p:nvPicPr>
        <p:blipFill>
          <a:blip r:embed="rId3">
            <a:extLst>
              <a:ext uri="{28A0092B-C50C-407E-A947-70E740481C1C}">
                <a14:useLocalDpi xmlns:a14="http://schemas.microsoft.com/office/drawing/2010/main" val="0"/>
              </a:ext>
            </a:extLst>
          </a:blip>
          <a:srcRect r="44661"/>
          <a:stretch/>
        </p:blipFill>
        <p:spPr>
          <a:xfrm>
            <a:off x="5799622" y="1325563"/>
            <a:ext cx="5554178" cy="4266446"/>
          </a:xfrm>
          <a:prstGeom prst="rect">
            <a:avLst/>
          </a:prstGeom>
        </p:spPr>
      </p:pic>
      <p:sp>
        <p:nvSpPr>
          <p:cNvPr id="4" name="TextBox 3">
            <a:extLst>
              <a:ext uri="{FF2B5EF4-FFF2-40B4-BE49-F238E27FC236}">
                <a16:creationId xmlns:a16="http://schemas.microsoft.com/office/drawing/2014/main" id="{10ACAD7B-AF4E-13DA-1D70-E5660CE1EECE}"/>
              </a:ext>
            </a:extLst>
          </p:cNvPr>
          <p:cNvSpPr txBox="1"/>
          <p:nvPr/>
        </p:nvSpPr>
        <p:spPr>
          <a:xfrm>
            <a:off x="0" y="0"/>
            <a:ext cx="12192000" cy="1325563"/>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Moving Forward</a:t>
            </a:r>
          </a:p>
        </p:txBody>
      </p:sp>
      <p:sp>
        <p:nvSpPr>
          <p:cNvPr id="7" name="TextBox 6">
            <a:extLst>
              <a:ext uri="{FF2B5EF4-FFF2-40B4-BE49-F238E27FC236}">
                <a16:creationId xmlns:a16="http://schemas.microsoft.com/office/drawing/2014/main" id="{C56B9C8A-3764-1E65-E82D-A0D93B585535}"/>
              </a:ext>
            </a:extLst>
          </p:cNvPr>
          <p:cNvSpPr txBox="1"/>
          <p:nvPr/>
        </p:nvSpPr>
        <p:spPr>
          <a:xfrm>
            <a:off x="339666" y="1843950"/>
            <a:ext cx="5120290" cy="3170099"/>
          </a:xfrm>
          <a:prstGeom prst="rect">
            <a:avLst/>
          </a:prstGeom>
          <a:noFill/>
        </p:spPr>
        <p:txBody>
          <a:bodyPr wrap="square" rtlCol="0">
            <a:spAutoFit/>
          </a:bodyPr>
          <a:lstStyle/>
          <a:p>
            <a:pPr marL="285750" indent="-285750">
              <a:buFont typeface="Arial" panose="020B0604020202020204" pitchFamily="34" charset="0"/>
              <a:buChar char="•"/>
            </a:pPr>
            <a:r>
              <a:rPr lang="en-US" sz="2000" b="1" dirty="0" err="1"/>
              <a:t>PhBr</a:t>
            </a:r>
            <a:r>
              <a:rPr lang="en-US" sz="2000" b="1" dirty="0"/>
              <a:t> v. Cu Signal Wires: </a:t>
            </a:r>
            <a:r>
              <a:rPr lang="en-US" sz="2000" dirty="0"/>
              <a:t>For &gt;64 wires above 4K, </a:t>
            </a:r>
            <a:r>
              <a:rPr lang="en-US" sz="2000" dirty="0" err="1"/>
              <a:t>PhBr</a:t>
            </a:r>
            <a:r>
              <a:rPr lang="en-US" sz="2000" dirty="0"/>
              <a:t> is the only suitable option</a:t>
            </a:r>
            <a:endParaRPr lang="en-US" sz="2000" b="1" dirty="0"/>
          </a:p>
          <a:p>
            <a:endParaRPr lang="en-US" sz="2000" b="1" dirty="0"/>
          </a:p>
          <a:p>
            <a:endParaRPr lang="en-US" sz="2000" b="1" dirty="0"/>
          </a:p>
          <a:p>
            <a:pPr marL="285750" indent="-285750">
              <a:buFont typeface="Arial" panose="020B0604020202020204" pitchFamily="34" charset="0"/>
              <a:buChar char="•"/>
            </a:pPr>
            <a:r>
              <a:rPr lang="en-US" sz="2000" b="1" dirty="0"/>
              <a:t>Testing @ PNNL: </a:t>
            </a:r>
            <a:r>
              <a:rPr lang="en-US" sz="2000" dirty="0"/>
              <a:t>The first test for this device will be at PNNL from May 24-30</a:t>
            </a:r>
          </a:p>
          <a:p>
            <a:endParaRPr lang="en-US" sz="2000" dirty="0"/>
          </a:p>
          <a:p>
            <a:endParaRPr lang="en-US" sz="2000" dirty="0"/>
          </a:p>
          <a:p>
            <a:pPr marL="285750" indent="-285750">
              <a:buFont typeface="Arial" panose="020B0604020202020204" pitchFamily="34" charset="0"/>
              <a:buChar char="•"/>
            </a:pPr>
            <a:r>
              <a:rPr lang="en-US" sz="2000" b="1" dirty="0"/>
              <a:t>Testing @ Mines: </a:t>
            </a:r>
            <a:r>
              <a:rPr lang="en-US" sz="2000" dirty="0"/>
              <a:t>New Maybell fridge set to be installed July 7-11</a:t>
            </a:r>
          </a:p>
        </p:txBody>
      </p:sp>
    </p:spTree>
    <p:extLst>
      <p:ext uri="{BB962C8B-B14F-4D97-AF65-F5344CB8AC3E}">
        <p14:creationId xmlns:p14="http://schemas.microsoft.com/office/powerpoint/2010/main" val="35871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186B2-03CF-FCFA-EF8B-352A48172292}"/>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DE840D89-ACAF-0347-DEE2-EAC35CAC868A}"/>
              </a:ext>
            </a:extLst>
          </p:cNvPr>
          <p:cNvGrpSpPr/>
          <p:nvPr/>
        </p:nvGrpSpPr>
        <p:grpSpPr>
          <a:xfrm>
            <a:off x="5522976" y="1518083"/>
            <a:ext cx="6212559" cy="3813578"/>
            <a:chOff x="6273559" y="2688650"/>
            <a:chExt cx="5290146" cy="3140368"/>
          </a:xfrm>
        </p:grpSpPr>
        <p:grpSp>
          <p:nvGrpSpPr>
            <p:cNvPr id="31" name="Group 30">
              <a:extLst>
                <a:ext uri="{FF2B5EF4-FFF2-40B4-BE49-F238E27FC236}">
                  <a16:creationId xmlns:a16="http://schemas.microsoft.com/office/drawing/2014/main" id="{5B953A4F-F598-5664-FB51-5C489DE21CD1}"/>
                </a:ext>
              </a:extLst>
            </p:cNvPr>
            <p:cNvGrpSpPr/>
            <p:nvPr/>
          </p:nvGrpSpPr>
          <p:grpSpPr>
            <a:xfrm>
              <a:off x="6273559" y="2735948"/>
              <a:ext cx="5290146" cy="3093070"/>
              <a:chOff x="6273559" y="2735948"/>
              <a:chExt cx="5290146" cy="3093070"/>
            </a:xfrm>
          </p:grpSpPr>
          <p:pic>
            <p:nvPicPr>
              <p:cNvPr id="6" name="Picture 5" descr="A graph of a normal voltage&#10;&#10;AI-generated content may be incorrect.">
                <a:extLst>
                  <a:ext uri="{FF2B5EF4-FFF2-40B4-BE49-F238E27FC236}">
                    <a16:creationId xmlns:a16="http://schemas.microsoft.com/office/drawing/2014/main" id="{3EE71EA0-5663-4B6D-EA77-60A0220B2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13" y="2735948"/>
                <a:ext cx="5229592" cy="3093070"/>
              </a:xfrm>
              <a:prstGeom prst="rect">
                <a:avLst/>
              </a:prstGeom>
            </p:spPr>
          </p:pic>
          <p:sp>
            <p:nvSpPr>
              <p:cNvPr id="8" name="Rectangle 7">
                <a:extLst>
                  <a:ext uri="{FF2B5EF4-FFF2-40B4-BE49-F238E27FC236}">
                    <a16:creationId xmlns:a16="http://schemas.microsoft.com/office/drawing/2014/main" id="{A7A3BD13-AD79-30C8-AD54-946B26A61F34}"/>
                  </a:ext>
                </a:extLst>
              </p:cNvPr>
              <p:cNvSpPr/>
              <p:nvPr/>
            </p:nvSpPr>
            <p:spPr>
              <a:xfrm rot="16200000">
                <a:off x="5935667" y="4006478"/>
                <a:ext cx="93899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57585092-BC41-CB21-9CAF-37596CC279DF}"/>
                </a:ext>
              </a:extLst>
            </p:cNvPr>
            <p:cNvSpPr/>
            <p:nvPr/>
          </p:nvSpPr>
          <p:spPr>
            <a:xfrm>
              <a:off x="8242932" y="2688650"/>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8D8B642-ABC3-A101-7EBC-C1CD44975FBF}"/>
                </a:ext>
              </a:extLst>
            </p:cNvPr>
            <p:cNvSpPr/>
            <p:nvPr/>
          </p:nvSpPr>
          <p:spPr>
            <a:xfrm>
              <a:off x="7992914" y="5565804"/>
              <a:ext cx="229318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A4A15510-BA28-30D6-EDFE-6C7AFC4584CC}"/>
              </a:ext>
            </a:extLst>
          </p:cNvPr>
          <p:cNvSpPr/>
          <p:nvPr/>
        </p:nvSpPr>
        <p:spPr>
          <a:xfrm rot="16200000">
            <a:off x="4920319" y="2582159"/>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844CB36-6D27-13F6-67F3-092F2598347B}"/>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2</a:t>
            </a:fld>
            <a:endParaRPr lang="en-US" dirty="0">
              <a:solidFill>
                <a:schemeClr val="bg1"/>
              </a:solidFill>
            </a:endParaRPr>
          </a:p>
        </p:txBody>
      </p:sp>
      <p:sp>
        <p:nvSpPr>
          <p:cNvPr id="14" name="TextBox 3">
            <a:extLst>
              <a:ext uri="{FF2B5EF4-FFF2-40B4-BE49-F238E27FC236}">
                <a16:creationId xmlns:a16="http://schemas.microsoft.com/office/drawing/2014/main" id="{D90DB731-C742-9D71-063C-56E049DE7D87}"/>
              </a:ext>
            </a:extLst>
          </p:cNvPr>
          <p:cNvSpPr txBox="1"/>
          <p:nvPr/>
        </p:nvSpPr>
        <p:spPr>
          <a:xfrm>
            <a:off x="-48375" y="136523"/>
            <a:ext cx="12288749" cy="732380"/>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MOTIVATION</a:t>
            </a:r>
          </a:p>
        </p:txBody>
      </p:sp>
      <p:sp>
        <p:nvSpPr>
          <p:cNvPr id="16" name="TextBox 15">
            <a:extLst>
              <a:ext uri="{FF2B5EF4-FFF2-40B4-BE49-F238E27FC236}">
                <a16:creationId xmlns:a16="http://schemas.microsoft.com/office/drawing/2014/main" id="{9E749B0C-2CC2-C076-BA39-FC478A0DAA5E}"/>
              </a:ext>
            </a:extLst>
          </p:cNvPr>
          <p:cNvSpPr txBox="1"/>
          <p:nvPr/>
        </p:nvSpPr>
        <p:spPr>
          <a:xfrm>
            <a:off x="804032" y="1017367"/>
            <a:ext cx="4536249" cy="1354217"/>
          </a:xfrm>
          <a:prstGeom prst="rect">
            <a:avLst/>
          </a:prstGeom>
          <a:noFill/>
        </p:spPr>
        <p:txBody>
          <a:bodyPr wrap="square" rtlCol="0">
            <a:spAutoFit/>
          </a:bodyPr>
          <a:lstStyle/>
          <a:p>
            <a:r>
              <a:rPr lang="en-US" sz="2200" dirty="0"/>
              <a:t>DR Provides Continuous Cooling</a:t>
            </a:r>
          </a:p>
          <a:p>
            <a:pPr marL="285750" indent="-285750">
              <a:buFont typeface="Arial" panose="020B0604020202020204" pitchFamily="34" charset="0"/>
              <a:buChar char="•"/>
            </a:pPr>
            <a:r>
              <a:rPr lang="en-US" sz="2000" dirty="0"/>
              <a:t>   No more re-characterization </a:t>
            </a:r>
            <a:r>
              <a:rPr lang="en-US" sz="2000" dirty="0">
                <a:sym typeface="Wingdings" panose="05000000000000000000" pitchFamily="2" charset="2"/>
              </a:rPr>
              <a:t>  </a:t>
            </a:r>
            <a:endParaRPr lang="en-US" sz="2000" dirty="0"/>
          </a:p>
          <a:p>
            <a:pPr marL="285750" indent="-285750">
              <a:buFont typeface="Arial" panose="020B0604020202020204" pitchFamily="34" charset="0"/>
              <a:buChar char="•"/>
            </a:pPr>
            <a:r>
              <a:rPr lang="en-US" sz="2000" dirty="0"/>
              <a:t>   Longer experimental runtime</a:t>
            </a:r>
          </a:p>
          <a:p>
            <a:pPr marL="285750" indent="-285750">
              <a:buFont typeface="Arial" panose="020B0604020202020204" pitchFamily="34" charset="0"/>
              <a:buChar char="•"/>
            </a:pPr>
            <a:r>
              <a:rPr lang="en-US" sz="2000" dirty="0"/>
              <a:t>   Improved thermal stability</a:t>
            </a:r>
          </a:p>
        </p:txBody>
      </p:sp>
      <p:grpSp>
        <p:nvGrpSpPr>
          <p:cNvPr id="30" name="Group 29">
            <a:extLst>
              <a:ext uri="{FF2B5EF4-FFF2-40B4-BE49-F238E27FC236}">
                <a16:creationId xmlns:a16="http://schemas.microsoft.com/office/drawing/2014/main" id="{586F66F0-ED7E-A600-2B65-8AD7EC58AA60}"/>
              </a:ext>
            </a:extLst>
          </p:cNvPr>
          <p:cNvGrpSpPr/>
          <p:nvPr/>
        </p:nvGrpSpPr>
        <p:grpSpPr>
          <a:xfrm>
            <a:off x="5740756" y="1418323"/>
            <a:ext cx="5243906" cy="3944753"/>
            <a:chOff x="6330460" y="695180"/>
            <a:chExt cx="4465315" cy="3248387"/>
          </a:xfrm>
        </p:grpSpPr>
        <p:sp>
          <p:nvSpPr>
            <p:cNvPr id="37" name="TextBox 36">
              <a:extLst>
                <a:ext uri="{FF2B5EF4-FFF2-40B4-BE49-F238E27FC236}">
                  <a16:creationId xmlns:a16="http://schemas.microsoft.com/office/drawing/2014/main" id="{DF196114-5D57-578F-6605-9A5FA81648AE}"/>
                </a:ext>
              </a:extLst>
            </p:cNvPr>
            <p:cNvSpPr txBox="1"/>
            <p:nvPr/>
          </p:nvSpPr>
          <p:spPr>
            <a:xfrm>
              <a:off x="8559103" y="3666568"/>
              <a:ext cx="1556276" cy="276999"/>
            </a:xfrm>
            <a:prstGeom prst="rect">
              <a:avLst/>
            </a:prstGeom>
            <a:noFill/>
          </p:spPr>
          <p:txBody>
            <a:bodyPr wrap="square" rtlCol="0">
              <a:spAutoFit/>
            </a:bodyPr>
            <a:lstStyle/>
            <a:p>
              <a:r>
                <a:rPr lang="en-US" sz="1200" dirty="0"/>
                <a:t>Bias Voltage [</a:t>
              </a:r>
              <a:r>
                <a:rPr lang="el-GR" sz="1200" dirty="0"/>
                <a:t>μ</a:t>
              </a:r>
              <a:r>
                <a:rPr lang="en-US" sz="1200" dirty="0"/>
                <a:t>V]</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F57C4342-C5DB-34EB-2DFB-4F62C7CF491B}"/>
                    </a:ext>
                  </a:extLst>
                </p:cNvPr>
                <p:cNvSpPr txBox="1"/>
                <p:nvPr/>
              </p:nvSpPr>
              <p:spPr>
                <a:xfrm>
                  <a:off x="7864370" y="695180"/>
                  <a:ext cx="2931405" cy="307777"/>
                </a:xfrm>
                <a:prstGeom prst="rect">
                  <a:avLst/>
                </a:prstGeom>
                <a:noFill/>
              </p:spPr>
              <p:txBody>
                <a:bodyPr wrap="square" rtlCol="0">
                  <a:spAutoFit/>
                </a:bodyPr>
                <a:lstStyle/>
                <a:p>
                  <a:r>
                    <a:rPr lang="en-US" sz="1400" dirty="0"/>
                    <a:t>Bias scan, 64-pix, </a:t>
                  </a:r>
                  <a14:m>
                    <m:oMath xmlns:m="http://schemas.openxmlformats.org/officeDocument/2006/math">
                      <m:sSup>
                        <m:sSupPr>
                          <m:ctrlPr>
                            <a:rPr lang="en-US" sz="1400" i="1" smtClean="0">
                              <a:latin typeface="Cambria Math" panose="02040503050406030204" pitchFamily="18" charset="0"/>
                            </a:rPr>
                          </m:ctrlPr>
                        </m:sSupPr>
                        <m:e>
                          <m:r>
                            <m:rPr>
                              <m:nor/>
                            </m:rPr>
                            <a:rPr lang="en-US" sz="1400" dirty="0"/>
                            <m:t>(130</m:t>
                          </m:r>
                          <m:r>
                            <m:rPr>
                              <m:nor/>
                            </m:rPr>
                            <a:rPr lang="en-US" sz="1400" dirty="0"/>
                            <m:t>um</m:t>
                          </m:r>
                          <m:r>
                            <m:rPr>
                              <m:nor/>
                            </m:rPr>
                            <a:rPr lang="en-US" sz="1400" dirty="0"/>
                            <m:t>)</m:t>
                          </m:r>
                        </m:e>
                        <m:sup>
                          <m:r>
                            <a:rPr lang="en-US" sz="1400" b="0" i="1" smtClean="0">
                              <a:latin typeface="Cambria Math" panose="02040503050406030204" pitchFamily="18" charset="0"/>
                            </a:rPr>
                            <m:t>2</m:t>
                          </m:r>
                        </m:sup>
                      </m:sSup>
                    </m:oMath>
                  </a14:m>
                  <a:r>
                    <a:rPr lang="en-US" sz="1400" dirty="0"/>
                    <a:t> Ta STJ 34</a:t>
                  </a:r>
                </a:p>
              </p:txBody>
            </p:sp>
          </mc:Choice>
          <mc:Fallback xmlns="">
            <p:sp>
              <p:nvSpPr>
                <p:cNvPr id="27" name="TextBox 26">
                  <a:extLst>
                    <a:ext uri="{FF2B5EF4-FFF2-40B4-BE49-F238E27FC236}">
                      <a16:creationId xmlns:a16="http://schemas.microsoft.com/office/drawing/2014/main" id="{F57C4342-C5DB-34EB-2DFB-4F62C7CF491B}"/>
                    </a:ext>
                  </a:extLst>
                </p:cNvPr>
                <p:cNvSpPr txBox="1">
                  <a:spLocks noRot="1" noChangeAspect="1" noMove="1" noResize="1" noEditPoints="1" noAdjustHandles="1" noChangeArrowheads="1" noChangeShapeType="1" noTextEdit="1"/>
                </p:cNvSpPr>
                <p:nvPr/>
              </p:nvSpPr>
              <p:spPr>
                <a:xfrm>
                  <a:off x="7864370" y="695180"/>
                  <a:ext cx="2931405" cy="307777"/>
                </a:xfrm>
                <a:prstGeom prst="rect">
                  <a:avLst/>
                </a:prstGeom>
                <a:blipFill>
                  <a:blip r:embed="rId4"/>
                  <a:stretch>
                    <a:fillRect l="-531" t="-1639"/>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585A674C-430F-AA60-F417-81361F988D65}"/>
                </a:ext>
              </a:extLst>
            </p:cNvPr>
            <p:cNvSpPr txBox="1"/>
            <p:nvPr/>
          </p:nvSpPr>
          <p:spPr>
            <a:xfrm rot="16200000">
              <a:off x="5960995" y="2095160"/>
              <a:ext cx="1015930" cy="276999"/>
            </a:xfrm>
            <a:prstGeom prst="rect">
              <a:avLst/>
            </a:prstGeom>
            <a:noFill/>
          </p:spPr>
          <p:txBody>
            <a:bodyPr wrap="square" rtlCol="0">
              <a:spAutoFit/>
            </a:bodyPr>
            <a:lstStyle/>
            <a:p>
              <a:r>
                <a:rPr lang="en-US" sz="1200" dirty="0"/>
                <a:t>Current [</a:t>
              </a:r>
              <a:r>
                <a:rPr lang="en-US" sz="1200" dirty="0" err="1"/>
                <a:t>nA</a:t>
              </a:r>
              <a:r>
                <a:rPr lang="en-US" sz="1200" dirty="0"/>
                <a:t>]</a:t>
              </a:r>
            </a:p>
          </p:txBody>
        </p:sp>
      </p:grpSp>
    </p:spTree>
    <p:extLst>
      <p:ext uri="{BB962C8B-B14F-4D97-AF65-F5344CB8AC3E}">
        <p14:creationId xmlns:p14="http://schemas.microsoft.com/office/powerpoint/2010/main" val="2111508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F83661-30CA-D040-22AE-128FEFC8070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0F2DFD-B80B-A088-2887-6C4E0A163B9C}"/>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20</a:t>
            </a:fld>
            <a:endParaRPr lang="en-US" dirty="0">
              <a:solidFill>
                <a:schemeClr val="bg1"/>
              </a:solidFill>
            </a:endParaRPr>
          </a:p>
        </p:txBody>
      </p:sp>
      <p:sp>
        <p:nvSpPr>
          <p:cNvPr id="5" name="TextBox 4">
            <a:extLst>
              <a:ext uri="{FF2B5EF4-FFF2-40B4-BE49-F238E27FC236}">
                <a16:creationId xmlns:a16="http://schemas.microsoft.com/office/drawing/2014/main" id="{672B6C7F-D273-3815-B61D-9DE4775E595D}"/>
              </a:ext>
            </a:extLst>
          </p:cNvPr>
          <p:cNvSpPr txBox="1"/>
          <p:nvPr/>
        </p:nvSpPr>
        <p:spPr>
          <a:xfrm>
            <a:off x="534838" y="1399019"/>
            <a:ext cx="10964174" cy="4478149"/>
          </a:xfrm>
          <a:prstGeom prst="rect">
            <a:avLst/>
          </a:prstGeom>
          <a:noFill/>
        </p:spPr>
        <p:txBody>
          <a:bodyPr wrap="square">
            <a:spAutoFit/>
          </a:bodyPr>
          <a:lstStyle/>
          <a:p>
            <a:pPr marL="742950" lvl="1" indent="-285750">
              <a:buFont typeface="Arial" panose="020B0604020202020204" pitchFamily="34" charset="0"/>
              <a:buChar char="•"/>
            </a:pPr>
            <a:r>
              <a:rPr lang="en-US" sz="1500" dirty="0" err="1"/>
              <a:t>Brammertz</a:t>
            </a:r>
            <a:r>
              <a:rPr lang="en-US" sz="1500" dirty="0"/>
              <a:t>, G. B. W. (2003). Development of low critical temperature superconducting tunnel junctions for</a:t>
            </a:r>
          </a:p>
          <a:p>
            <a:pPr lvl="1"/>
            <a:r>
              <a:rPr lang="en-US" sz="1500" dirty="0"/>
              <a:t>		application as photon detectors in astronomy. </a:t>
            </a:r>
          </a:p>
          <a:p>
            <a:pPr lvl="1"/>
            <a:endParaRPr lang="en-US" sz="1500" dirty="0"/>
          </a:p>
          <a:p>
            <a:pPr marL="742950" lvl="1" indent="-285750">
              <a:buFont typeface="Arial" panose="020B0604020202020204" pitchFamily="34" charset="0"/>
              <a:buChar char="•"/>
            </a:pPr>
            <a:r>
              <a:rPr lang="en-US" sz="1500" dirty="0"/>
              <a:t>Cremers, C., Fine, H., &amp; Fine, H. A. (1990). Thermal conductivity. Springer Science &amp; Business Media. </a:t>
            </a:r>
          </a:p>
          <a:p>
            <a:pPr lvl="1"/>
            <a:endParaRPr lang="en-US" sz="1500" dirty="0"/>
          </a:p>
          <a:p>
            <a:pPr marL="742950" lvl="1" indent="-285750">
              <a:buFont typeface="Arial" panose="020B0604020202020204" pitchFamily="34" charset="0"/>
              <a:buChar char="•"/>
            </a:pPr>
            <a:r>
              <a:rPr lang="en-US" sz="1500" dirty="0"/>
              <a:t>cryogenic material properties OFHC Copper. (n.d.). </a:t>
            </a:r>
          </a:p>
          <a:p>
            <a:pPr lvl="1"/>
            <a:r>
              <a:rPr lang="en-US" sz="1500" dirty="0"/>
              <a:t>		https://trc.nist.gov/cryogenics/materials/OFHC%20Copper/OFHC_Copper_rev1.htm </a:t>
            </a:r>
          </a:p>
          <a:p>
            <a:pPr lvl="1"/>
            <a:endParaRPr lang="en-US" sz="1500" dirty="0"/>
          </a:p>
          <a:p>
            <a:pPr marL="742950" lvl="1" indent="-285750">
              <a:buFont typeface="Arial" panose="020B0604020202020204" pitchFamily="34" charset="0"/>
              <a:buChar char="•"/>
            </a:pPr>
            <a:r>
              <a:rPr lang="en-US" sz="1500" dirty="0"/>
              <a:t>Flachbart, K., Feher, A., Jánoš, Š., Málek, Z., &amp; </a:t>
            </a:r>
            <a:r>
              <a:rPr lang="en-US" sz="1500" dirty="0" err="1"/>
              <a:t>Ryska</a:t>
            </a:r>
            <a:r>
              <a:rPr lang="en-US" sz="1500" dirty="0"/>
              <a:t>, A. (1978). Thermal conductivity of </a:t>
            </a:r>
            <a:r>
              <a:rPr lang="en-US" sz="1500" dirty="0" err="1"/>
              <a:t>NbTi</a:t>
            </a:r>
            <a:r>
              <a:rPr lang="en-US" sz="1500" dirty="0"/>
              <a:t> alloy in the low-</a:t>
            </a:r>
          </a:p>
          <a:p>
            <a:pPr lvl="1"/>
            <a:r>
              <a:rPr lang="en-US" sz="1500" dirty="0"/>
              <a:t>		temperature range. Physica Status Solidi (B), 85(2), 545–551. https://doi.org/10.1002/pssb.2220850217 </a:t>
            </a:r>
          </a:p>
          <a:p>
            <a:pPr lvl="1"/>
            <a:endParaRPr lang="en-US" sz="1500" dirty="0"/>
          </a:p>
          <a:p>
            <a:pPr marL="742950" lvl="1" indent="-285750">
              <a:buFont typeface="Arial" panose="020B0604020202020204" pitchFamily="34" charset="0"/>
              <a:buChar char="•"/>
            </a:pPr>
            <a:r>
              <a:rPr lang="en-US" sz="1500" dirty="0"/>
              <a:t>Ho, C. Y., Ackerman, M. W., Wu, K. Y., Oh, S. G., &amp; Havill, T. N. (1978). Thermal conductivity of ten selected binary alloy</a:t>
            </a:r>
          </a:p>
          <a:p>
            <a:pPr lvl="1"/>
            <a:r>
              <a:rPr lang="en-US" sz="1500" dirty="0"/>
              <a:t>		systems. Journal of Physical and Chemical Reference Data, 7(3), 959–1178. https://doi.org/10.1063/1.555583 </a:t>
            </a:r>
          </a:p>
          <a:p>
            <a:pPr lvl="1"/>
            <a:endParaRPr lang="en-US" sz="1500" dirty="0"/>
          </a:p>
          <a:p>
            <a:pPr marL="742950" lvl="1" indent="-285750">
              <a:buFont typeface="Arial" panose="020B0604020202020204" pitchFamily="34" charset="0"/>
              <a:buChar char="•"/>
            </a:pPr>
            <a:r>
              <a:rPr lang="en-US" sz="1500" dirty="0"/>
              <a:t>Previous courses | The CERN Accelerator School. (2025). https://cas.web.cern.ch/previous-schools </a:t>
            </a:r>
          </a:p>
          <a:p>
            <a:pPr lvl="1"/>
            <a:endParaRPr lang="en-US" sz="1500" dirty="0"/>
          </a:p>
          <a:p>
            <a:pPr marL="742950" lvl="1" indent="-285750">
              <a:buFont typeface="Arial" panose="020B0604020202020204" pitchFamily="34" charset="0"/>
              <a:buChar char="•"/>
            </a:pPr>
            <a:r>
              <a:rPr lang="en-US" sz="1500" dirty="0"/>
              <a:t>Tuttle, J., Canavan, E., DiPirro, M., &amp; Balachandran, U. (2010). THERMAL AND ELECTRICAL CONDUCTIVITY </a:t>
            </a:r>
          </a:p>
          <a:p>
            <a:pPr lvl="1"/>
            <a:r>
              <a:rPr lang="en-US" sz="1500" dirty="0"/>
              <a:t>		MEASUREMENTS OF CDA 510 PHOSPHOR BRONZE. AIP Conference Proceedings, 55–62.</a:t>
            </a:r>
          </a:p>
          <a:p>
            <a:pPr lvl="1"/>
            <a:r>
              <a:rPr lang="en-US" sz="1500" dirty="0"/>
              <a:t>		https://doi.org/10.1063/1.3402333</a:t>
            </a:r>
          </a:p>
        </p:txBody>
      </p:sp>
      <p:sp>
        <p:nvSpPr>
          <p:cNvPr id="6" name="TextBox 5">
            <a:extLst>
              <a:ext uri="{FF2B5EF4-FFF2-40B4-BE49-F238E27FC236}">
                <a16:creationId xmlns:a16="http://schemas.microsoft.com/office/drawing/2014/main" id="{53792287-D999-1314-B9FC-0F443D460337}"/>
              </a:ext>
            </a:extLst>
          </p:cNvPr>
          <p:cNvSpPr txBox="1"/>
          <p:nvPr/>
        </p:nvSpPr>
        <p:spPr>
          <a:xfrm>
            <a:off x="0" y="0"/>
            <a:ext cx="12192000" cy="1535502"/>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400" b="1" i="0" kern="1200" dirty="0" err="1">
                <a:solidFill>
                  <a:srgbClr val="21314D"/>
                </a:solidFill>
                <a:latin typeface="Arial" panose="020B0604020202020204" pitchFamily="34" charset="0"/>
                <a:ea typeface="Arial" panose="020B0604020202020204" pitchFamily="34" charset="0"/>
                <a:cs typeface="Arial" panose="020B0604020202020204" pitchFamily="34" charset="0"/>
              </a:rPr>
              <a:t>Refrences</a:t>
            </a:r>
            <a:endPar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874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3106-9D97-E295-7084-0AABBC2D7D1C}"/>
              </a:ext>
            </a:extLst>
          </p:cNvPr>
          <p:cNvSpPr>
            <a:spLocks noGrp="1"/>
          </p:cNvSpPr>
          <p:nvPr>
            <p:ph type="title"/>
          </p:nvPr>
        </p:nvSpPr>
        <p:spPr/>
        <p:txBody>
          <a:bodyPr/>
          <a:lstStyle/>
          <a:p>
            <a:r>
              <a:rPr lang="en-US" dirty="0">
                <a:latin typeface="Arial"/>
                <a:cs typeface="Arial"/>
              </a:rPr>
              <a:t>Supplemental Slides</a:t>
            </a:r>
            <a:endParaRPr lang="en-US" dirty="0"/>
          </a:p>
        </p:txBody>
      </p:sp>
      <p:sp>
        <p:nvSpPr>
          <p:cNvPr id="3" name="Slide Number Placeholder 2">
            <a:extLst>
              <a:ext uri="{FF2B5EF4-FFF2-40B4-BE49-F238E27FC236}">
                <a16:creationId xmlns:a16="http://schemas.microsoft.com/office/drawing/2014/main" id="{BDE4CBBD-CFD4-588E-1EDA-1994081F1A5F}"/>
              </a:ext>
            </a:extLst>
          </p:cNvPr>
          <p:cNvSpPr>
            <a:spLocks noGrp="1"/>
          </p:cNvSpPr>
          <p:nvPr>
            <p:ph type="sldNum" sz="quarter" idx="12"/>
          </p:nvPr>
        </p:nvSpPr>
        <p:spPr/>
        <p:txBody>
          <a:bodyPr/>
          <a:lstStyle/>
          <a:p>
            <a:fld id="{FAA3E255-DCE9-1E4B-905B-DD6A887BD484}" type="slidenum">
              <a:rPr lang="en-US" smtClean="0"/>
              <a:t>21</a:t>
            </a:fld>
            <a:endParaRPr lang="en-US"/>
          </a:p>
        </p:txBody>
      </p:sp>
    </p:spTree>
    <p:extLst>
      <p:ext uri="{BB962C8B-B14F-4D97-AF65-F5344CB8AC3E}">
        <p14:creationId xmlns:p14="http://schemas.microsoft.com/office/powerpoint/2010/main" val="1095864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9654B-64F6-60B3-D2CC-11119597F25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24A8721-3C7B-412F-9B19-BE7532AC5B8E}"/>
              </a:ext>
            </a:extLst>
          </p:cNvPr>
          <p:cNvSpPr txBox="1"/>
          <p:nvPr/>
        </p:nvSpPr>
        <p:spPr>
          <a:xfrm>
            <a:off x="0" y="136523"/>
            <a:ext cx="12191999" cy="1325563"/>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Thermal Load Results: PNNL (</a:t>
            </a:r>
            <a:r>
              <a:rPr lang="en-US" sz="4400" b="1" i="0" kern="1200" dirty="0" err="1">
                <a:solidFill>
                  <a:srgbClr val="21314D"/>
                </a:solidFill>
                <a:latin typeface="Arial" panose="020B0604020202020204" pitchFamily="34" charset="0"/>
                <a:ea typeface="Arial" panose="020B0604020202020204" pitchFamily="34" charset="0"/>
                <a:cs typeface="Arial" panose="020B0604020202020204" pitchFamily="34" charset="0"/>
              </a:rPr>
              <a:t>Bluefors</a:t>
            </a:r>
            <a:r>
              <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a:t>
            </a:r>
          </a:p>
        </p:txBody>
      </p:sp>
      <p:sp>
        <p:nvSpPr>
          <p:cNvPr id="2" name="Slide Number Placeholder 1">
            <a:extLst>
              <a:ext uri="{FF2B5EF4-FFF2-40B4-BE49-F238E27FC236}">
                <a16:creationId xmlns:a16="http://schemas.microsoft.com/office/drawing/2014/main" id="{CAF1CEC0-2CE5-3F56-1C6E-F86EC29671AB}"/>
              </a:ext>
            </a:extLst>
          </p:cNvPr>
          <p:cNvSpPr>
            <a:spLocks noGrp="1"/>
          </p:cNvSpPr>
          <p:nvPr>
            <p:ph type="sldNum" sz="quarter" idx="12"/>
          </p:nvPr>
        </p:nvSpPr>
        <p:spPr>
          <a:xfrm>
            <a:off x="8610600" y="6356352"/>
            <a:ext cx="2743200" cy="365125"/>
          </a:xfrm>
        </p:spPr>
        <p:txBody>
          <a:bodyPr lIns="91440" tIns="45720" rIns="91440" bIns="45720">
            <a:normAutofit/>
          </a:bodyPr>
          <a:lstStyle/>
          <a:p>
            <a:pPr>
              <a:lnSpc>
                <a:spcPct val="90000"/>
              </a:lnSpc>
              <a:spcAft>
                <a:spcPts val="600"/>
              </a:spcAft>
            </a:pPr>
            <a:fld id="{FAA3E255-DCE9-1E4B-905B-DD6A887BD484}" type="slidenum">
              <a:rPr lang="en-US" smtClean="0">
                <a:solidFill>
                  <a:schemeClr val="bg1"/>
                </a:solidFill>
              </a:rPr>
              <a:pPr>
                <a:lnSpc>
                  <a:spcPct val="90000"/>
                </a:lnSpc>
                <a:spcAft>
                  <a:spcPts val="600"/>
                </a:spcAft>
              </a:pPr>
              <a:t>22</a:t>
            </a:fld>
            <a:endParaRPr lang="en-US" dirty="0">
              <a:solidFill>
                <a:schemeClr val="bg1"/>
              </a:solidFill>
            </a:endParaRPr>
          </a:p>
        </p:txBody>
      </p:sp>
      <p:graphicFrame>
        <p:nvGraphicFramePr>
          <p:cNvPr id="7" name="Content Placeholder 5">
            <a:extLst>
              <a:ext uri="{FF2B5EF4-FFF2-40B4-BE49-F238E27FC236}">
                <a16:creationId xmlns:a16="http://schemas.microsoft.com/office/drawing/2014/main" id="{20DEDB1C-A2C7-81CF-D5F9-C05EA8D44BD7}"/>
              </a:ext>
            </a:extLst>
          </p:cNvPr>
          <p:cNvGraphicFramePr>
            <a:graphicFrameLocks/>
          </p:cNvGraphicFramePr>
          <p:nvPr>
            <p:extLst>
              <p:ext uri="{D42A27DB-BD31-4B8C-83A1-F6EECF244321}">
                <p14:modId xmlns:p14="http://schemas.microsoft.com/office/powerpoint/2010/main" val="1832051685"/>
              </p:ext>
            </p:extLst>
          </p:nvPr>
        </p:nvGraphicFramePr>
        <p:xfrm>
          <a:off x="565148" y="1643270"/>
          <a:ext cx="11061701" cy="3916223"/>
        </p:xfrm>
        <a:graphic>
          <a:graphicData uri="http://schemas.openxmlformats.org/drawingml/2006/table">
            <a:tbl>
              <a:tblPr firstRow="1" bandRow="1">
                <a:tableStyleId>{68D230F3-CF80-4859-8CE7-A43EE81993B5}</a:tableStyleId>
              </a:tblPr>
              <a:tblGrid>
                <a:gridCol w="961727">
                  <a:extLst>
                    <a:ext uri="{9D8B030D-6E8A-4147-A177-3AD203B41FA5}">
                      <a16:colId xmlns:a16="http://schemas.microsoft.com/office/drawing/2014/main" val="1708499410"/>
                    </a:ext>
                  </a:extLst>
                </a:gridCol>
                <a:gridCol w="970800">
                  <a:extLst>
                    <a:ext uri="{9D8B030D-6E8A-4147-A177-3AD203B41FA5}">
                      <a16:colId xmlns:a16="http://schemas.microsoft.com/office/drawing/2014/main" val="3816141998"/>
                    </a:ext>
                  </a:extLst>
                </a:gridCol>
                <a:gridCol w="951639">
                  <a:extLst>
                    <a:ext uri="{9D8B030D-6E8A-4147-A177-3AD203B41FA5}">
                      <a16:colId xmlns:a16="http://schemas.microsoft.com/office/drawing/2014/main" val="3168135937"/>
                    </a:ext>
                  </a:extLst>
                </a:gridCol>
                <a:gridCol w="961062">
                  <a:extLst>
                    <a:ext uri="{9D8B030D-6E8A-4147-A177-3AD203B41FA5}">
                      <a16:colId xmlns:a16="http://schemas.microsoft.com/office/drawing/2014/main" val="1550861952"/>
                    </a:ext>
                  </a:extLst>
                </a:gridCol>
                <a:gridCol w="942217">
                  <a:extLst>
                    <a:ext uri="{9D8B030D-6E8A-4147-A177-3AD203B41FA5}">
                      <a16:colId xmlns:a16="http://schemas.microsoft.com/office/drawing/2014/main" val="1524410039"/>
                    </a:ext>
                  </a:extLst>
                </a:gridCol>
                <a:gridCol w="1396649">
                  <a:extLst>
                    <a:ext uri="{9D8B030D-6E8A-4147-A177-3AD203B41FA5}">
                      <a16:colId xmlns:a16="http://schemas.microsoft.com/office/drawing/2014/main" val="3433800670"/>
                    </a:ext>
                  </a:extLst>
                </a:gridCol>
                <a:gridCol w="1194606">
                  <a:extLst>
                    <a:ext uri="{9D8B030D-6E8A-4147-A177-3AD203B41FA5}">
                      <a16:colId xmlns:a16="http://schemas.microsoft.com/office/drawing/2014/main" val="1910038230"/>
                    </a:ext>
                  </a:extLst>
                </a:gridCol>
                <a:gridCol w="1389933">
                  <a:extLst>
                    <a:ext uri="{9D8B030D-6E8A-4147-A177-3AD203B41FA5}">
                      <a16:colId xmlns:a16="http://schemas.microsoft.com/office/drawing/2014/main" val="1095612602"/>
                    </a:ext>
                  </a:extLst>
                </a:gridCol>
                <a:gridCol w="1211786">
                  <a:extLst>
                    <a:ext uri="{9D8B030D-6E8A-4147-A177-3AD203B41FA5}">
                      <a16:colId xmlns:a16="http://schemas.microsoft.com/office/drawing/2014/main" val="1696324574"/>
                    </a:ext>
                  </a:extLst>
                </a:gridCol>
                <a:gridCol w="1081282">
                  <a:extLst>
                    <a:ext uri="{9D8B030D-6E8A-4147-A177-3AD203B41FA5}">
                      <a16:colId xmlns:a16="http://schemas.microsoft.com/office/drawing/2014/main" val="3091874537"/>
                    </a:ext>
                  </a:extLst>
                </a:gridCol>
              </a:tblGrid>
              <a:tr h="911544">
                <a:tc>
                  <a:txBody>
                    <a:bodyPr/>
                    <a:lstStyle/>
                    <a:p>
                      <a:pPr algn="ctr"/>
                      <a:r>
                        <a:rPr kumimoji="0" lang="en-US" sz="1600" b="1" i="0" u="none" strike="noStrike" kern="1200" cap="none" spc="0" normalizeH="0" baseline="0" noProof="0" dirty="0">
                          <a:ln>
                            <a:noFill/>
                          </a:ln>
                          <a:solidFill>
                            <a:prstClr val="black"/>
                          </a:solidFill>
                          <a:effectLst/>
                          <a:uLnTx/>
                          <a:uFillTx/>
                          <a:latin typeface="+mn-lt"/>
                          <a:ea typeface="+mn-ea"/>
                          <a:cs typeface="+mn-cs"/>
                        </a:rPr>
                        <a:t>PNNL</a:t>
                      </a:r>
                      <a:endParaRPr lang="en-US" sz="1600" dirty="0"/>
                    </a:p>
                  </a:txBody>
                  <a:tcPr/>
                </a:tc>
                <a:tc>
                  <a:txBody>
                    <a:bodyPr/>
                    <a:lstStyle/>
                    <a:p>
                      <a:r>
                        <a:rPr lang="en-US" sz="1600" dirty="0"/>
                        <a:t>2x RRR=300</a:t>
                      </a:r>
                    </a:p>
                    <a:p>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r>
                        <a:rPr lang="en-US" sz="1600" dirty="0"/>
                        <a:t>1024x Signal</a:t>
                      </a:r>
                    </a:p>
                    <a:p>
                      <a:r>
                        <a:rPr lang="en-US" sz="1600" dirty="0"/>
                        <a:t>(</a:t>
                      </a:r>
                      <a:r>
                        <a:rPr lang="en-US" sz="1600" dirty="0" err="1"/>
                        <a:t>CuNi</a:t>
                      </a:r>
                      <a:r>
                        <a:rPr lang="en-US" sz="1600" dirty="0"/>
                        <a:t> &amp; </a:t>
                      </a:r>
                      <a:r>
                        <a:rPr lang="en-US" sz="1600" dirty="0" err="1"/>
                        <a:t>PhBr</a:t>
                      </a:r>
                      <a:r>
                        <a:rPr lang="en-US" sz="1600" dirty="0"/>
                        <a: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Total (</a:t>
                      </a:r>
                      <a:r>
                        <a:rPr lang="en-US" sz="1600" dirty="0" err="1"/>
                        <a:t>PhBr</a:t>
                      </a:r>
                      <a:r>
                        <a:rPr lang="en-US" sz="1600" dirty="0"/>
                        <a:t>)</a:t>
                      </a:r>
                    </a:p>
                    <a:p>
                      <a:endParaRPr lang="en-US" sz="1600" dirty="0"/>
                    </a:p>
                    <a:p>
                      <a:endParaRPr lang="en-US" sz="1600" dirty="0"/>
                    </a:p>
                  </a:txBody>
                  <a:tcPr/>
                </a:tc>
                <a:tc>
                  <a:txBody>
                    <a:bodyPr/>
                    <a:lstStyle/>
                    <a:p>
                      <a:r>
                        <a:rPr lang="en-US" sz="1600" dirty="0"/>
                        <a:t>1024x Signal</a:t>
                      </a:r>
                    </a:p>
                    <a:p>
                      <a:r>
                        <a:rPr lang="en-US" sz="1600" dirty="0"/>
                        <a:t>(</a:t>
                      </a:r>
                      <a:r>
                        <a:rPr lang="en-US" sz="1600" dirty="0" err="1"/>
                        <a:t>CuNi</a:t>
                      </a:r>
                      <a:r>
                        <a:rPr lang="en-US" sz="1600" dirty="0"/>
                        <a:t> &amp; Cu50)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Total (Cu50)</a:t>
                      </a:r>
                    </a:p>
                    <a:p>
                      <a:endParaRPr lang="en-US" sz="1600" dirty="0"/>
                    </a:p>
                  </a:txBody>
                  <a:tcPr/>
                </a:tc>
                <a:tc>
                  <a:txBody>
                    <a:bodyPr/>
                    <a:lstStyle/>
                    <a:p>
                      <a:pPr algn="ctr"/>
                      <a:r>
                        <a:rPr lang="en-US" sz="1600" dirty="0"/>
                        <a:t>Thermal Budget</a:t>
                      </a:r>
                    </a:p>
                  </a:txBody>
                  <a:tcPr/>
                </a:tc>
                <a:extLst>
                  <a:ext uri="{0D108BD9-81ED-4DB2-BD59-A6C34878D82A}">
                    <a16:rowId xmlns:a16="http://schemas.microsoft.com/office/drawing/2014/main" val="2898477733"/>
                  </a:ext>
                </a:extLst>
              </a:tr>
              <a:tr h="597024">
                <a:tc>
                  <a:txBody>
                    <a:bodyPr/>
                    <a:lstStyle/>
                    <a:p>
                      <a:r>
                        <a:rPr lang="en-US" sz="1600" dirty="0"/>
                        <a:t>50K</a:t>
                      </a:r>
                    </a:p>
                  </a:txBody>
                  <a:tcPr/>
                </a:tc>
                <a:tc>
                  <a:txBody>
                    <a:bodyPr/>
                    <a:lstStyle/>
                    <a:p>
                      <a:r>
                        <a:rPr lang="en-US" sz="1600" dirty="0"/>
                        <a:t>2.5W</a:t>
                      </a:r>
                    </a:p>
                  </a:txBody>
                  <a:tcPr/>
                </a:tc>
                <a:tc>
                  <a:txBody>
                    <a:bodyPr/>
                    <a:lstStyle/>
                    <a:p>
                      <a:r>
                        <a:rPr lang="en-US" sz="1600" dirty="0"/>
                        <a:t>2.46W</a:t>
                      </a:r>
                    </a:p>
                  </a:txBody>
                  <a:tcPr/>
                </a:tc>
                <a:tc>
                  <a:txBody>
                    <a:bodyPr/>
                    <a:lstStyle/>
                    <a:p>
                      <a:r>
                        <a:rPr lang="en-US" sz="1600" dirty="0"/>
                        <a:t>2.39W</a:t>
                      </a:r>
                    </a:p>
                  </a:txBody>
                  <a:tcPr/>
                </a:tc>
                <a:tc>
                  <a:txBody>
                    <a:bodyPr/>
                    <a:lstStyle/>
                    <a:p>
                      <a:r>
                        <a:rPr lang="en-US" sz="1600" dirty="0"/>
                        <a:t>2.44W</a:t>
                      </a:r>
                    </a:p>
                  </a:txBody>
                  <a:tcPr/>
                </a:tc>
                <a:tc>
                  <a:txBody>
                    <a:bodyPr/>
                    <a:lstStyle/>
                    <a:p>
                      <a:r>
                        <a:rPr lang="en-US" sz="1600" dirty="0"/>
                        <a:t>1.2W</a:t>
                      </a:r>
                    </a:p>
                  </a:txBody>
                  <a:tcPr/>
                </a:tc>
                <a:tc>
                  <a:txBody>
                    <a:bodyPr/>
                    <a:lstStyle/>
                    <a:p>
                      <a:r>
                        <a:rPr lang="en-US" sz="1600" dirty="0"/>
                        <a:t>3.7W</a:t>
                      </a:r>
                    </a:p>
                  </a:txBody>
                  <a:tcPr/>
                </a:tc>
                <a:tc>
                  <a:txBody>
                    <a:bodyPr/>
                    <a:lstStyle/>
                    <a:p>
                      <a:r>
                        <a:rPr lang="en-US" sz="1600" dirty="0"/>
                        <a:t>9W</a:t>
                      </a:r>
                    </a:p>
                  </a:txBody>
                  <a:tcPr/>
                </a:tc>
                <a:tc>
                  <a:txBody>
                    <a:bodyPr/>
                    <a:lstStyle/>
                    <a:p>
                      <a:r>
                        <a:rPr lang="en-US" sz="1600" dirty="0"/>
                        <a:t>12.7W</a:t>
                      </a:r>
                    </a:p>
                  </a:txBody>
                  <a:tcPr/>
                </a:tc>
                <a:tc>
                  <a:txBody>
                    <a:bodyPr/>
                    <a:lstStyle/>
                    <a:p>
                      <a:r>
                        <a:rPr lang="en-US" sz="1600" dirty="0">
                          <a:highlight>
                            <a:srgbClr val="C0C0C0"/>
                          </a:highlight>
                        </a:rPr>
                        <a:t>-------</a:t>
                      </a:r>
                    </a:p>
                  </a:txBody>
                  <a:tcPr/>
                </a:tc>
                <a:extLst>
                  <a:ext uri="{0D108BD9-81ED-4DB2-BD59-A6C34878D82A}">
                    <a16:rowId xmlns:a16="http://schemas.microsoft.com/office/drawing/2014/main" val="2994694160"/>
                  </a:ext>
                </a:extLst>
              </a:tr>
              <a:tr h="579874">
                <a:tc>
                  <a:txBody>
                    <a:bodyPr/>
                    <a:lstStyle/>
                    <a:p>
                      <a:r>
                        <a:rPr lang="en-US" sz="1600" dirty="0"/>
                        <a:t>4K (3-5K)</a:t>
                      </a:r>
                    </a:p>
                  </a:txBody>
                  <a:tcPr/>
                </a:tc>
                <a:tc>
                  <a:txBody>
                    <a:bodyPr/>
                    <a:lstStyle/>
                    <a:p>
                      <a:r>
                        <a:rPr lang="en-US" sz="1600" dirty="0">
                          <a:highlight>
                            <a:srgbClr val="00FF00"/>
                          </a:highlight>
                        </a:rPr>
                        <a:t>42mW</a:t>
                      </a:r>
                    </a:p>
                  </a:txBody>
                  <a:tcPr/>
                </a:tc>
                <a:tc>
                  <a:txBody>
                    <a:bodyPr/>
                    <a:lstStyle/>
                    <a:p>
                      <a:r>
                        <a:rPr lang="en-US" sz="1600" dirty="0">
                          <a:highlight>
                            <a:srgbClr val="00FF00"/>
                          </a:highlight>
                        </a:rPr>
                        <a:t>35mW</a:t>
                      </a:r>
                    </a:p>
                  </a:txBody>
                  <a:tcPr/>
                </a:tc>
                <a:tc>
                  <a:txBody>
                    <a:bodyPr/>
                    <a:lstStyle/>
                    <a:p>
                      <a:r>
                        <a:rPr lang="en-US" sz="1600" dirty="0">
                          <a:highlight>
                            <a:srgbClr val="00FF00"/>
                          </a:highlight>
                        </a:rPr>
                        <a:t>32mW</a:t>
                      </a:r>
                    </a:p>
                  </a:txBody>
                  <a:tcPr/>
                </a:tc>
                <a:tc>
                  <a:txBody>
                    <a:bodyPr/>
                    <a:lstStyle/>
                    <a:p>
                      <a:r>
                        <a:rPr lang="en-US" sz="1600" dirty="0">
                          <a:highlight>
                            <a:srgbClr val="00FF00"/>
                          </a:highlight>
                        </a:rPr>
                        <a:t>36mW</a:t>
                      </a:r>
                    </a:p>
                  </a:txBody>
                  <a:tcPr/>
                </a:tc>
                <a:tc>
                  <a:txBody>
                    <a:bodyPr/>
                    <a:lstStyle/>
                    <a:p>
                      <a:r>
                        <a:rPr lang="en-US" sz="1600" dirty="0">
                          <a:highlight>
                            <a:srgbClr val="00FF00"/>
                          </a:highlight>
                        </a:rPr>
                        <a:t>53.4mW</a:t>
                      </a:r>
                    </a:p>
                  </a:txBody>
                  <a:tcPr/>
                </a:tc>
                <a:tc>
                  <a:txBody>
                    <a:bodyPr/>
                    <a:lstStyle/>
                    <a:p>
                      <a:r>
                        <a:rPr lang="en-US" sz="1600" dirty="0">
                          <a:highlight>
                            <a:srgbClr val="FFFF00"/>
                          </a:highlight>
                        </a:rPr>
                        <a:t>96mW</a:t>
                      </a:r>
                    </a:p>
                  </a:txBody>
                  <a:tcPr/>
                </a:tc>
                <a:tc>
                  <a:txBody>
                    <a:bodyPr/>
                    <a:lstStyle/>
                    <a:p>
                      <a:r>
                        <a:rPr lang="en-US" sz="1600" dirty="0">
                          <a:highlight>
                            <a:srgbClr val="FF0000"/>
                          </a:highlight>
                        </a:rPr>
                        <a:t>4.1W</a:t>
                      </a:r>
                    </a:p>
                  </a:txBody>
                  <a:tcPr/>
                </a:tc>
                <a:tc>
                  <a:txBody>
                    <a:bodyPr/>
                    <a:lstStyle/>
                    <a:p>
                      <a:r>
                        <a:rPr lang="en-US" sz="1600" dirty="0">
                          <a:highlight>
                            <a:srgbClr val="FF0000"/>
                          </a:highlight>
                        </a:rPr>
                        <a:t>4.2W</a:t>
                      </a:r>
                    </a:p>
                  </a:txBody>
                  <a:tcPr/>
                </a:tc>
                <a:tc>
                  <a:txBody>
                    <a:bodyPr/>
                    <a:lstStyle/>
                    <a:p>
                      <a:r>
                        <a:rPr lang="en-US" sz="1600" dirty="0">
                          <a:highlight>
                            <a:srgbClr val="C0C0C0"/>
                          </a:highlight>
                        </a:rPr>
                        <a:t>0.6-1.5W</a:t>
                      </a:r>
                    </a:p>
                  </a:txBody>
                  <a:tcPr/>
                </a:tc>
                <a:extLst>
                  <a:ext uri="{0D108BD9-81ED-4DB2-BD59-A6C34878D82A}">
                    <a16:rowId xmlns:a16="http://schemas.microsoft.com/office/drawing/2014/main" val="4289031290"/>
                  </a:ext>
                </a:extLst>
              </a:tr>
              <a:tr h="561169">
                <a:tc>
                  <a:txBody>
                    <a:bodyPr/>
                    <a:lstStyle/>
                    <a:p>
                      <a:r>
                        <a:rPr lang="en-US" sz="1600" dirty="0"/>
                        <a:t>120mK</a:t>
                      </a:r>
                    </a:p>
                  </a:txBody>
                  <a:tcPr/>
                </a:tc>
                <a:tc>
                  <a:txBody>
                    <a:bodyPr/>
                    <a:lstStyle/>
                    <a:p>
                      <a:r>
                        <a:rPr lang="en-US" sz="1600" dirty="0">
                          <a:highlight>
                            <a:srgbClr val="00FF00"/>
                          </a:highlight>
                        </a:rPr>
                        <a:t>14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0.6mW</a:t>
                      </a:r>
                    </a:p>
                  </a:txBody>
                  <a:tcPr/>
                </a:tc>
                <a:extLst>
                  <a:ext uri="{0D108BD9-81ED-4DB2-BD59-A6C34878D82A}">
                    <a16:rowId xmlns:a16="http://schemas.microsoft.com/office/drawing/2014/main" val="1727262163"/>
                  </a:ext>
                </a:extLst>
              </a:tr>
              <a:tr h="606564">
                <a:tc>
                  <a:txBody>
                    <a:bodyPr/>
                    <a:lstStyle/>
                    <a:p>
                      <a:r>
                        <a:rPr lang="en-US" sz="1600" dirty="0"/>
                        <a:t>100mK</a:t>
                      </a:r>
                    </a:p>
                  </a:txBody>
                  <a:tcPr/>
                </a:tc>
                <a:tc>
                  <a:txBody>
                    <a:bodyPr/>
                    <a:lstStyle/>
                    <a:p>
                      <a:r>
                        <a:rPr lang="en-US" sz="1600" dirty="0">
                          <a:highlight>
                            <a:srgbClr val="00FF00"/>
                          </a:highlight>
                        </a:rPr>
                        <a:t>14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0.4mW</a:t>
                      </a:r>
                    </a:p>
                  </a:txBody>
                  <a:tcPr/>
                </a:tc>
                <a:extLst>
                  <a:ext uri="{0D108BD9-81ED-4DB2-BD59-A6C34878D82A}">
                    <a16:rowId xmlns:a16="http://schemas.microsoft.com/office/drawing/2014/main" val="3488516908"/>
                  </a:ext>
                </a:extLst>
              </a:tr>
              <a:tr h="660048">
                <a:tc>
                  <a:txBody>
                    <a:bodyPr/>
                    <a:lstStyle/>
                    <a:p>
                      <a:r>
                        <a:rPr lang="en-US" sz="1600" dirty="0"/>
                        <a:t>20mK</a:t>
                      </a:r>
                    </a:p>
                  </a:txBody>
                  <a:tcPr/>
                </a:tc>
                <a:tc>
                  <a:txBody>
                    <a:bodyPr/>
                    <a:lstStyle/>
                    <a:p>
                      <a:r>
                        <a:rPr lang="en-US" sz="1600" dirty="0">
                          <a:highlight>
                            <a:srgbClr val="00FF00"/>
                          </a:highlight>
                        </a:rPr>
                        <a:t>81nW</a:t>
                      </a:r>
                    </a:p>
                  </a:txBody>
                  <a:tcPr/>
                </a:tc>
                <a:tc>
                  <a:txBody>
                    <a:bodyPr/>
                    <a:lstStyle/>
                    <a:p>
                      <a:r>
                        <a:rPr lang="en-US" sz="1600" dirty="0">
                          <a:highlight>
                            <a:srgbClr val="00FF00"/>
                          </a:highlight>
                        </a:rPr>
                        <a:t>41nW</a:t>
                      </a:r>
                    </a:p>
                  </a:txBody>
                  <a:tcPr/>
                </a:tc>
                <a:tc>
                  <a:txBody>
                    <a:bodyPr/>
                    <a:lstStyle/>
                    <a:p>
                      <a:r>
                        <a:rPr lang="en-US" sz="1600" dirty="0">
                          <a:highlight>
                            <a:srgbClr val="00FF00"/>
                          </a:highlight>
                        </a:rPr>
                        <a:t>28nW</a:t>
                      </a:r>
                    </a:p>
                  </a:txBody>
                  <a:tcPr/>
                </a:tc>
                <a:tc>
                  <a:txBody>
                    <a:bodyPr/>
                    <a:lstStyle/>
                    <a:p>
                      <a:r>
                        <a:rPr lang="en-US" sz="1600" dirty="0">
                          <a:highlight>
                            <a:srgbClr val="00FF00"/>
                          </a:highlight>
                        </a:rPr>
                        <a:t>14nW</a:t>
                      </a:r>
                    </a:p>
                  </a:txBody>
                  <a:tcPr/>
                </a:tc>
                <a:tc>
                  <a:txBody>
                    <a:bodyPr/>
                    <a:lstStyle/>
                    <a:p>
                      <a:r>
                        <a:rPr lang="en-US" sz="1600" dirty="0">
                          <a:highlight>
                            <a:srgbClr val="00FF00"/>
                          </a:highlight>
                        </a:rPr>
                        <a:t>11.9nW</a:t>
                      </a:r>
                    </a:p>
                  </a:txBody>
                  <a:tcPr/>
                </a:tc>
                <a:tc>
                  <a:txBody>
                    <a:bodyPr/>
                    <a:lstStyle/>
                    <a:p>
                      <a:r>
                        <a:rPr lang="en-US" sz="1600" dirty="0">
                          <a:highlight>
                            <a:srgbClr val="00FF00"/>
                          </a:highlight>
                        </a:rPr>
                        <a:t>94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11.9nW</a:t>
                      </a:r>
                    </a:p>
                  </a:txBody>
                  <a:tcPr/>
                </a:tc>
                <a:tc>
                  <a:txBody>
                    <a:bodyPr/>
                    <a:lstStyle/>
                    <a:p>
                      <a:r>
                        <a:rPr lang="en-US" sz="1600" dirty="0">
                          <a:highlight>
                            <a:srgbClr val="00FF00"/>
                          </a:highlight>
                        </a:rPr>
                        <a:t>94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14</a:t>
                      </a:r>
                      <a:r>
                        <a:rPr lang="el-GR" sz="1600" dirty="0">
                          <a:highlight>
                            <a:srgbClr val="C0C0C0"/>
                          </a:highlight>
                        </a:rPr>
                        <a:t>μ</a:t>
                      </a:r>
                      <a:r>
                        <a:rPr lang="en-US" sz="1600" dirty="0">
                          <a:highlight>
                            <a:srgbClr val="C0C0C0"/>
                          </a:highlight>
                        </a:rPr>
                        <a:t>W</a:t>
                      </a:r>
                    </a:p>
                  </a:txBody>
                  <a:tcPr/>
                </a:tc>
                <a:extLst>
                  <a:ext uri="{0D108BD9-81ED-4DB2-BD59-A6C34878D82A}">
                    <a16:rowId xmlns:a16="http://schemas.microsoft.com/office/drawing/2014/main" val="3902700610"/>
                  </a:ext>
                </a:extLst>
              </a:tr>
            </a:tbl>
          </a:graphicData>
        </a:graphic>
      </p:graphicFrame>
      <p:grpSp>
        <p:nvGrpSpPr>
          <p:cNvPr id="4" name="Group 3">
            <a:extLst>
              <a:ext uri="{FF2B5EF4-FFF2-40B4-BE49-F238E27FC236}">
                <a16:creationId xmlns:a16="http://schemas.microsoft.com/office/drawing/2014/main" id="{1278CC83-E2B2-26C1-7F3F-4330797266CE}"/>
              </a:ext>
            </a:extLst>
          </p:cNvPr>
          <p:cNvGrpSpPr/>
          <p:nvPr/>
        </p:nvGrpSpPr>
        <p:grpSpPr>
          <a:xfrm>
            <a:off x="2113472" y="5735285"/>
            <a:ext cx="5164345" cy="372843"/>
            <a:chOff x="2070340" y="5737458"/>
            <a:chExt cx="5164345" cy="372843"/>
          </a:xfrm>
        </p:grpSpPr>
        <p:sp>
          <p:nvSpPr>
            <p:cNvPr id="5" name="Rectangle 4">
              <a:extLst>
                <a:ext uri="{FF2B5EF4-FFF2-40B4-BE49-F238E27FC236}">
                  <a16:creationId xmlns:a16="http://schemas.microsoft.com/office/drawing/2014/main" id="{A55E1190-1B5C-5A2D-BB6C-45E7DA17F023}"/>
                </a:ext>
              </a:extLst>
            </p:cNvPr>
            <p:cNvSpPr/>
            <p:nvPr/>
          </p:nvSpPr>
          <p:spPr>
            <a:xfrm>
              <a:off x="2070340" y="5771072"/>
              <a:ext cx="310551" cy="310551"/>
            </a:xfrm>
            <a:prstGeom prst="rect">
              <a:avLst/>
            </a:prstGeom>
            <a:solidFill>
              <a:srgbClr val="0CFC1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90597B7-1A3D-24F8-9DFD-57B55A661637}"/>
                </a:ext>
              </a:extLst>
            </p:cNvPr>
            <p:cNvSpPr/>
            <p:nvPr/>
          </p:nvSpPr>
          <p:spPr>
            <a:xfrm>
              <a:off x="3879012" y="5771072"/>
              <a:ext cx="310551" cy="310551"/>
            </a:xfrm>
            <a:prstGeom prst="rect">
              <a:avLst/>
            </a:prstGeom>
            <a:solidFill>
              <a:srgbClr val="F9FF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E60A386-8581-96CF-CA5C-F6A2CD536662}"/>
                </a:ext>
              </a:extLst>
            </p:cNvPr>
            <p:cNvSpPr/>
            <p:nvPr/>
          </p:nvSpPr>
          <p:spPr>
            <a:xfrm>
              <a:off x="5687684" y="5766849"/>
              <a:ext cx="310551" cy="310551"/>
            </a:xfrm>
            <a:prstGeom prst="rect">
              <a:avLst/>
            </a:prstGeom>
            <a:solidFill>
              <a:srgbClr val="FF09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FE0E1ED-2D5A-E54A-B838-07906846F4F0}"/>
                </a:ext>
              </a:extLst>
            </p:cNvPr>
            <p:cNvSpPr txBox="1"/>
            <p:nvPr/>
          </p:nvSpPr>
          <p:spPr>
            <a:xfrm>
              <a:off x="2481532" y="5740969"/>
              <a:ext cx="1138687" cy="369332"/>
            </a:xfrm>
            <a:prstGeom prst="rect">
              <a:avLst/>
            </a:prstGeom>
            <a:noFill/>
          </p:spPr>
          <p:txBody>
            <a:bodyPr wrap="square" rtlCol="0">
              <a:spAutoFit/>
            </a:bodyPr>
            <a:lstStyle/>
            <a:p>
              <a:r>
                <a:rPr lang="en-US" dirty="0"/>
                <a:t>&lt;0.1x</a:t>
              </a:r>
            </a:p>
          </p:txBody>
        </p:sp>
        <p:sp>
          <p:nvSpPr>
            <p:cNvPr id="10" name="TextBox 9">
              <a:extLst>
                <a:ext uri="{FF2B5EF4-FFF2-40B4-BE49-F238E27FC236}">
                  <a16:creationId xmlns:a16="http://schemas.microsoft.com/office/drawing/2014/main" id="{01992C20-E113-C7BA-0E9E-2E7DDAA33528}"/>
                </a:ext>
              </a:extLst>
            </p:cNvPr>
            <p:cNvSpPr txBox="1"/>
            <p:nvPr/>
          </p:nvSpPr>
          <p:spPr>
            <a:xfrm>
              <a:off x="4287326" y="5737458"/>
              <a:ext cx="1048108" cy="369332"/>
            </a:xfrm>
            <a:prstGeom prst="rect">
              <a:avLst/>
            </a:prstGeom>
            <a:noFill/>
          </p:spPr>
          <p:txBody>
            <a:bodyPr wrap="square" rtlCol="0">
              <a:spAutoFit/>
            </a:bodyPr>
            <a:lstStyle/>
            <a:p>
              <a:r>
                <a:rPr lang="en-US" dirty="0"/>
                <a:t>0.1x – 1x</a:t>
              </a:r>
            </a:p>
          </p:txBody>
        </p:sp>
        <p:sp>
          <p:nvSpPr>
            <p:cNvPr id="11" name="TextBox 10">
              <a:extLst>
                <a:ext uri="{FF2B5EF4-FFF2-40B4-BE49-F238E27FC236}">
                  <a16:creationId xmlns:a16="http://schemas.microsoft.com/office/drawing/2014/main" id="{D7A3B1C5-A4B7-A184-54E6-D8952A9D6EDD}"/>
                </a:ext>
              </a:extLst>
            </p:cNvPr>
            <p:cNvSpPr txBox="1"/>
            <p:nvPr/>
          </p:nvSpPr>
          <p:spPr>
            <a:xfrm>
              <a:off x="6095998" y="5737458"/>
              <a:ext cx="1138687" cy="369332"/>
            </a:xfrm>
            <a:prstGeom prst="rect">
              <a:avLst/>
            </a:prstGeom>
            <a:noFill/>
          </p:spPr>
          <p:txBody>
            <a:bodyPr wrap="square" rtlCol="0">
              <a:spAutoFit/>
            </a:bodyPr>
            <a:lstStyle/>
            <a:p>
              <a:r>
                <a:rPr lang="en-US" dirty="0"/>
                <a:t>Too Hot!</a:t>
              </a:r>
            </a:p>
          </p:txBody>
        </p:sp>
      </p:grpSp>
    </p:spTree>
    <p:extLst>
      <p:ext uri="{BB962C8B-B14F-4D97-AF65-F5344CB8AC3E}">
        <p14:creationId xmlns:p14="http://schemas.microsoft.com/office/powerpoint/2010/main" val="2350254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E3C5A-30FE-A8E4-CB3F-F6924EF971E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925B11-CAC3-C5D3-2BB1-D2001E59A872}"/>
              </a:ext>
            </a:extLst>
          </p:cNvPr>
          <p:cNvSpPr>
            <a:spLocks noGrp="1"/>
          </p:cNvSpPr>
          <p:nvPr>
            <p:ph type="sldNum" sz="quarter" idx="12"/>
          </p:nvPr>
        </p:nvSpPr>
        <p:spPr>
          <a:xfrm>
            <a:off x="8610600" y="6356352"/>
            <a:ext cx="2743200" cy="365125"/>
          </a:xfrm>
        </p:spPr>
        <p:txBody>
          <a:bodyPr lIns="91440" tIns="45720" rIns="91440" bIns="45720">
            <a:normAutofit/>
          </a:bodyPr>
          <a:lstStyle/>
          <a:p>
            <a:pPr>
              <a:lnSpc>
                <a:spcPct val="90000"/>
              </a:lnSpc>
              <a:spcAft>
                <a:spcPts val="600"/>
              </a:spcAft>
            </a:pPr>
            <a:fld id="{FAA3E255-DCE9-1E4B-905B-DD6A887BD484}" type="slidenum">
              <a:rPr lang="en-US" smtClean="0">
                <a:solidFill>
                  <a:schemeClr val="bg1"/>
                </a:solidFill>
              </a:rPr>
              <a:pPr>
                <a:lnSpc>
                  <a:spcPct val="90000"/>
                </a:lnSpc>
                <a:spcAft>
                  <a:spcPts val="600"/>
                </a:spcAft>
              </a:pPr>
              <a:t>23</a:t>
            </a:fld>
            <a:endParaRPr lang="en-US" dirty="0">
              <a:solidFill>
                <a:schemeClr val="bg1"/>
              </a:solidFill>
            </a:endParaRPr>
          </a:p>
        </p:txBody>
      </p:sp>
      <p:graphicFrame>
        <p:nvGraphicFramePr>
          <p:cNvPr id="7" name="Content Placeholder 5">
            <a:extLst>
              <a:ext uri="{FF2B5EF4-FFF2-40B4-BE49-F238E27FC236}">
                <a16:creationId xmlns:a16="http://schemas.microsoft.com/office/drawing/2014/main" id="{4C911599-BF90-D559-4B97-C2892FD917C0}"/>
              </a:ext>
            </a:extLst>
          </p:cNvPr>
          <p:cNvGraphicFramePr>
            <a:graphicFrameLocks/>
          </p:cNvGraphicFramePr>
          <p:nvPr>
            <p:extLst>
              <p:ext uri="{D42A27DB-BD31-4B8C-83A1-F6EECF244321}">
                <p14:modId xmlns:p14="http://schemas.microsoft.com/office/powerpoint/2010/main" val="172611066"/>
              </p:ext>
            </p:extLst>
          </p:nvPr>
        </p:nvGraphicFramePr>
        <p:xfrm>
          <a:off x="565148" y="1643270"/>
          <a:ext cx="11061701" cy="3916223"/>
        </p:xfrm>
        <a:graphic>
          <a:graphicData uri="http://schemas.openxmlformats.org/drawingml/2006/table">
            <a:tbl>
              <a:tblPr firstRow="1" bandRow="1">
                <a:tableStyleId>{68D230F3-CF80-4859-8CE7-A43EE81993B5}</a:tableStyleId>
              </a:tblPr>
              <a:tblGrid>
                <a:gridCol w="961727">
                  <a:extLst>
                    <a:ext uri="{9D8B030D-6E8A-4147-A177-3AD203B41FA5}">
                      <a16:colId xmlns:a16="http://schemas.microsoft.com/office/drawing/2014/main" val="1708499410"/>
                    </a:ext>
                  </a:extLst>
                </a:gridCol>
                <a:gridCol w="970800">
                  <a:extLst>
                    <a:ext uri="{9D8B030D-6E8A-4147-A177-3AD203B41FA5}">
                      <a16:colId xmlns:a16="http://schemas.microsoft.com/office/drawing/2014/main" val="3816141998"/>
                    </a:ext>
                  </a:extLst>
                </a:gridCol>
                <a:gridCol w="951639">
                  <a:extLst>
                    <a:ext uri="{9D8B030D-6E8A-4147-A177-3AD203B41FA5}">
                      <a16:colId xmlns:a16="http://schemas.microsoft.com/office/drawing/2014/main" val="3168135937"/>
                    </a:ext>
                  </a:extLst>
                </a:gridCol>
                <a:gridCol w="961062">
                  <a:extLst>
                    <a:ext uri="{9D8B030D-6E8A-4147-A177-3AD203B41FA5}">
                      <a16:colId xmlns:a16="http://schemas.microsoft.com/office/drawing/2014/main" val="1550861952"/>
                    </a:ext>
                  </a:extLst>
                </a:gridCol>
                <a:gridCol w="942217">
                  <a:extLst>
                    <a:ext uri="{9D8B030D-6E8A-4147-A177-3AD203B41FA5}">
                      <a16:colId xmlns:a16="http://schemas.microsoft.com/office/drawing/2014/main" val="1524410039"/>
                    </a:ext>
                  </a:extLst>
                </a:gridCol>
                <a:gridCol w="1396649">
                  <a:extLst>
                    <a:ext uri="{9D8B030D-6E8A-4147-A177-3AD203B41FA5}">
                      <a16:colId xmlns:a16="http://schemas.microsoft.com/office/drawing/2014/main" val="3433800670"/>
                    </a:ext>
                  </a:extLst>
                </a:gridCol>
                <a:gridCol w="1194606">
                  <a:extLst>
                    <a:ext uri="{9D8B030D-6E8A-4147-A177-3AD203B41FA5}">
                      <a16:colId xmlns:a16="http://schemas.microsoft.com/office/drawing/2014/main" val="1910038230"/>
                    </a:ext>
                  </a:extLst>
                </a:gridCol>
                <a:gridCol w="1389933">
                  <a:extLst>
                    <a:ext uri="{9D8B030D-6E8A-4147-A177-3AD203B41FA5}">
                      <a16:colId xmlns:a16="http://schemas.microsoft.com/office/drawing/2014/main" val="1095612602"/>
                    </a:ext>
                  </a:extLst>
                </a:gridCol>
                <a:gridCol w="1211786">
                  <a:extLst>
                    <a:ext uri="{9D8B030D-6E8A-4147-A177-3AD203B41FA5}">
                      <a16:colId xmlns:a16="http://schemas.microsoft.com/office/drawing/2014/main" val="1696324574"/>
                    </a:ext>
                  </a:extLst>
                </a:gridCol>
                <a:gridCol w="1081282">
                  <a:extLst>
                    <a:ext uri="{9D8B030D-6E8A-4147-A177-3AD203B41FA5}">
                      <a16:colId xmlns:a16="http://schemas.microsoft.com/office/drawing/2014/main" val="3091874537"/>
                    </a:ext>
                  </a:extLst>
                </a:gridCol>
              </a:tblGrid>
              <a:tr h="911544">
                <a:tc>
                  <a:txBody>
                    <a:bodyPr/>
                    <a:lstStyle/>
                    <a:p>
                      <a:pPr algn="ctr"/>
                      <a:r>
                        <a:rPr kumimoji="0" lang="en-US" sz="1600" b="1" i="0" u="none" strike="noStrike" kern="1200" cap="none" spc="0" normalizeH="0" baseline="0" noProof="0" dirty="0">
                          <a:ln>
                            <a:noFill/>
                          </a:ln>
                          <a:solidFill>
                            <a:prstClr val="black"/>
                          </a:solidFill>
                          <a:effectLst/>
                          <a:uLnTx/>
                          <a:uFillTx/>
                          <a:latin typeface="+mn-lt"/>
                          <a:ea typeface="+mn-ea"/>
                          <a:cs typeface="+mn-cs"/>
                        </a:rPr>
                        <a:t>PNNL</a:t>
                      </a:r>
                      <a:endParaRPr lang="en-US" sz="1600" dirty="0"/>
                    </a:p>
                  </a:txBody>
                  <a:tcPr/>
                </a:tc>
                <a:tc>
                  <a:txBody>
                    <a:bodyPr/>
                    <a:lstStyle/>
                    <a:p>
                      <a:r>
                        <a:rPr lang="en-US" sz="1600" dirty="0"/>
                        <a:t>2x RRR=300</a:t>
                      </a:r>
                    </a:p>
                    <a:p>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r>
                        <a:rPr lang="en-US" sz="1600" dirty="0"/>
                        <a:t>1024x Signal</a:t>
                      </a:r>
                    </a:p>
                    <a:p>
                      <a:r>
                        <a:rPr lang="en-US" sz="1600" dirty="0"/>
                        <a:t>(</a:t>
                      </a:r>
                      <a:r>
                        <a:rPr lang="en-US" sz="1600" dirty="0" err="1"/>
                        <a:t>CuNi</a:t>
                      </a:r>
                      <a:r>
                        <a:rPr lang="en-US" sz="1600" dirty="0"/>
                        <a:t> &amp; </a:t>
                      </a:r>
                      <a:r>
                        <a:rPr lang="en-US" sz="1600" dirty="0" err="1"/>
                        <a:t>PhBr</a:t>
                      </a:r>
                      <a:r>
                        <a:rPr lang="en-US" sz="1600" dirty="0"/>
                        <a:t>)</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Total (</a:t>
                      </a:r>
                      <a:r>
                        <a:rPr lang="en-US" sz="1600" dirty="0" err="1"/>
                        <a:t>PhBr</a:t>
                      </a:r>
                      <a:r>
                        <a:rPr lang="en-US" sz="1600" dirty="0"/>
                        <a:t>)</a:t>
                      </a:r>
                    </a:p>
                    <a:p>
                      <a:endParaRPr lang="en-US" sz="1600" dirty="0"/>
                    </a:p>
                    <a:p>
                      <a:endParaRPr lang="en-US" sz="1600" dirty="0"/>
                    </a:p>
                  </a:txBody>
                  <a:tcPr/>
                </a:tc>
                <a:tc>
                  <a:txBody>
                    <a:bodyPr/>
                    <a:lstStyle/>
                    <a:p>
                      <a:r>
                        <a:rPr lang="en-US" sz="1600" dirty="0"/>
                        <a:t>1024x Signal</a:t>
                      </a:r>
                    </a:p>
                    <a:p>
                      <a:r>
                        <a:rPr lang="en-US" sz="1600" dirty="0"/>
                        <a:t>(</a:t>
                      </a:r>
                      <a:r>
                        <a:rPr lang="en-US" sz="1600" dirty="0" err="1"/>
                        <a:t>CuNi</a:t>
                      </a:r>
                      <a:r>
                        <a:rPr lang="en-US" sz="1600" dirty="0"/>
                        <a:t> &amp; Cu50)</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t>Total (Cu50)</a:t>
                      </a:r>
                    </a:p>
                    <a:p>
                      <a:endParaRPr lang="en-US" sz="1600" dirty="0"/>
                    </a:p>
                  </a:txBody>
                  <a:tcPr/>
                </a:tc>
                <a:tc>
                  <a:txBody>
                    <a:bodyPr/>
                    <a:lstStyle/>
                    <a:p>
                      <a:pPr algn="ctr"/>
                      <a:r>
                        <a:rPr lang="en-US" sz="1600" dirty="0"/>
                        <a:t>Thermal Budget</a:t>
                      </a:r>
                    </a:p>
                  </a:txBody>
                  <a:tcPr/>
                </a:tc>
                <a:extLst>
                  <a:ext uri="{0D108BD9-81ED-4DB2-BD59-A6C34878D82A}">
                    <a16:rowId xmlns:a16="http://schemas.microsoft.com/office/drawing/2014/main" val="2898477733"/>
                  </a:ext>
                </a:extLst>
              </a:tr>
              <a:tr h="597024">
                <a:tc>
                  <a:txBody>
                    <a:bodyPr/>
                    <a:lstStyle/>
                    <a:p>
                      <a:r>
                        <a:rPr lang="en-US" sz="1600" dirty="0"/>
                        <a:t>50K</a:t>
                      </a:r>
                    </a:p>
                  </a:txBody>
                  <a:tcPr/>
                </a:tc>
                <a:tc>
                  <a:txBody>
                    <a:bodyPr/>
                    <a:lstStyle/>
                    <a:p>
                      <a:r>
                        <a:rPr lang="en-US" sz="1600" dirty="0"/>
                        <a:t>2.5W</a:t>
                      </a:r>
                    </a:p>
                  </a:txBody>
                  <a:tcPr/>
                </a:tc>
                <a:tc>
                  <a:txBody>
                    <a:bodyPr/>
                    <a:lstStyle/>
                    <a:p>
                      <a:r>
                        <a:rPr lang="en-US" sz="1600" dirty="0"/>
                        <a:t>2.46W</a:t>
                      </a:r>
                    </a:p>
                  </a:txBody>
                  <a:tcPr/>
                </a:tc>
                <a:tc>
                  <a:txBody>
                    <a:bodyPr/>
                    <a:lstStyle/>
                    <a:p>
                      <a:r>
                        <a:rPr lang="en-US" sz="1600" dirty="0"/>
                        <a:t>2.39W</a:t>
                      </a:r>
                    </a:p>
                  </a:txBody>
                  <a:tcPr/>
                </a:tc>
                <a:tc>
                  <a:txBody>
                    <a:bodyPr/>
                    <a:lstStyle/>
                    <a:p>
                      <a:r>
                        <a:rPr lang="en-US" sz="1600" dirty="0"/>
                        <a:t>2.44W</a:t>
                      </a:r>
                    </a:p>
                  </a:txBody>
                  <a:tcPr/>
                </a:tc>
                <a:tc>
                  <a:txBody>
                    <a:bodyPr/>
                    <a:lstStyle/>
                    <a:p>
                      <a:r>
                        <a:rPr lang="en-US" sz="1600" dirty="0"/>
                        <a:t>1.2W</a:t>
                      </a:r>
                    </a:p>
                  </a:txBody>
                  <a:tcPr/>
                </a:tc>
                <a:tc>
                  <a:txBody>
                    <a:bodyPr/>
                    <a:lstStyle/>
                    <a:p>
                      <a:r>
                        <a:rPr lang="en-US" sz="1600" dirty="0"/>
                        <a:t>3.7W</a:t>
                      </a:r>
                    </a:p>
                  </a:txBody>
                  <a:tcPr/>
                </a:tc>
                <a:tc>
                  <a:txBody>
                    <a:bodyPr/>
                    <a:lstStyle/>
                    <a:p>
                      <a:r>
                        <a:rPr lang="en-US" sz="1600" dirty="0"/>
                        <a:t>9W</a:t>
                      </a:r>
                    </a:p>
                  </a:txBody>
                  <a:tcPr/>
                </a:tc>
                <a:tc>
                  <a:txBody>
                    <a:bodyPr/>
                    <a:lstStyle/>
                    <a:p>
                      <a:r>
                        <a:rPr lang="en-US" sz="1600" dirty="0"/>
                        <a:t>12.7W</a:t>
                      </a:r>
                    </a:p>
                  </a:txBody>
                  <a:tcPr/>
                </a:tc>
                <a:tc>
                  <a:txBody>
                    <a:bodyPr/>
                    <a:lstStyle/>
                    <a:p>
                      <a:r>
                        <a:rPr lang="en-US" sz="1600" dirty="0">
                          <a:highlight>
                            <a:srgbClr val="C0C0C0"/>
                          </a:highlight>
                        </a:rPr>
                        <a:t>-------</a:t>
                      </a:r>
                    </a:p>
                  </a:txBody>
                  <a:tcPr/>
                </a:tc>
                <a:extLst>
                  <a:ext uri="{0D108BD9-81ED-4DB2-BD59-A6C34878D82A}">
                    <a16:rowId xmlns:a16="http://schemas.microsoft.com/office/drawing/2014/main" val="2994694160"/>
                  </a:ext>
                </a:extLst>
              </a:tr>
              <a:tr h="579874">
                <a:tc>
                  <a:txBody>
                    <a:bodyPr/>
                    <a:lstStyle/>
                    <a:p>
                      <a:r>
                        <a:rPr lang="en-US" sz="1600" dirty="0"/>
                        <a:t>4K (3-5K)</a:t>
                      </a:r>
                    </a:p>
                  </a:txBody>
                  <a:tcPr/>
                </a:tc>
                <a:tc>
                  <a:txBody>
                    <a:bodyPr/>
                    <a:lstStyle/>
                    <a:p>
                      <a:r>
                        <a:rPr lang="en-US" sz="1600" dirty="0">
                          <a:highlight>
                            <a:srgbClr val="00FF00"/>
                          </a:highlight>
                        </a:rPr>
                        <a:t>42mW</a:t>
                      </a:r>
                    </a:p>
                  </a:txBody>
                  <a:tcPr/>
                </a:tc>
                <a:tc>
                  <a:txBody>
                    <a:bodyPr/>
                    <a:lstStyle/>
                    <a:p>
                      <a:r>
                        <a:rPr lang="en-US" sz="1600" dirty="0">
                          <a:highlight>
                            <a:srgbClr val="00FF00"/>
                          </a:highlight>
                        </a:rPr>
                        <a:t>35mW</a:t>
                      </a:r>
                    </a:p>
                  </a:txBody>
                  <a:tcPr/>
                </a:tc>
                <a:tc>
                  <a:txBody>
                    <a:bodyPr/>
                    <a:lstStyle/>
                    <a:p>
                      <a:r>
                        <a:rPr lang="en-US" sz="1600" dirty="0">
                          <a:highlight>
                            <a:srgbClr val="00FF00"/>
                          </a:highlight>
                        </a:rPr>
                        <a:t>32mW</a:t>
                      </a:r>
                    </a:p>
                  </a:txBody>
                  <a:tcPr/>
                </a:tc>
                <a:tc>
                  <a:txBody>
                    <a:bodyPr/>
                    <a:lstStyle/>
                    <a:p>
                      <a:r>
                        <a:rPr lang="en-US" sz="1600" dirty="0">
                          <a:highlight>
                            <a:srgbClr val="00FF00"/>
                          </a:highlight>
                        </a:rPr>
                        <a:t>36mW</a:t>
                      </a:r>
                    </a:p>
                  </a:txBody>
                  <a:tcPr/>
                </a:tc>
                <a:tc>
                  <a:txBody>
                    <a:bodyPr/>
                    <a:lstStyle/>
                    <a:p>
                      <a:r>
                        <a:rPr lang="en-US" sz="1600" dirty="0">
                          <a:highlight>
                            <a:srgbClr val="00FF00"/>
                          </a:highlight>
                        </a:rPr>
                        <a:t>53.4mW</a:t>
                      </a:r>
                    </a:p>
                  </a:txBody>
                  <a:tcPr/>
                </a:tc>
                <a:tc>
                  <a:txBody>
                    <a:bodyPr/>
                    <a:lstStyle/>
                    <a:p>
                      <a:r>
                        <a:rPr lang="en-US" sz="1600" dirty="0">
                          <a:highlight>
                            <a:srgbClr val="FFFF00"/>
                          </a:highlight>
                        </a:rPr>
                        <a:t>96mW</a:t>
                      </a:r>
                    </a:p>
                  </a:txBody>
                  <a:tcPr/>
                </a:tc>
                <a:tc>
                  <a:txBody>
                    <a:bodyPr/>
                    <a:lstStyle/>
                    <a:p>
                      <a:r>
                        <a:rPr lang="en-US" sz="1600" dirty="0">
                          <a:highlight>
                            <a:srgbClr val="FF0000"/>
                          </a:highlight>
                        </a:rPr>
                        <a:t>4.1W</a:t>
                      </a:r>
                    </a:p>
                  </a:txBody>
                  <a:tcPr/>
                </a:tc>
                <a:tc>
                  <a:txBody>
                    <a:bodyPr/>
                    <a:lstStyle/>
                    <a:p>
                      <a:r>
                        <a:rPr lang="en-US" sz="1600" dirty="0">
                          <a:highlight>
                            <a:srgbClr val="FF0000"/>
                          </a:highlight>
                        </a:rPr>
                        <a:t>4.2W</a:t>
                      </a:r>
                    </a:p>
                  </a:txBody>
                  <a:tcPr/>
                </a:tc>
                <a:tc>
                  <a:txBody>
                    <a:bodyPr/>
                    <a:lstStyle/>
                    <a:p>
                      <a:r>
                        <a:rPr lang="en-US" sz="1600" dirty="0">
                          <a:highlight>
                            <a:srgbClr val="C0C0C0"/>
                          </a:highlight>
                        </a:rPr>
                        <a:t>0.6-1.5W</a:t>
                      </a:r>
                    </a:p>
                  </a:txBody>
                  <a:tcPr/>
                </a:tc>
                <a:extLst>
                  <a:ext uri="{0D108BD9-81ED-4DB2-BD59-A6C34878D82A}">
                    <a16:rowId xmlns:a16="http://schemas.microsoft.com/office/drawing/2014/main" val="4289031290"/>
                  </a:ext>
                </a:extLst>
              </a:tr>
              <a:tr h="561169">
                <a:tc>
                  <a:txBody>
                    <a:bodyPr/>
                    <a:lstStyle/>
                    <a:p>
                      <a:r>
                        <a:rPr lang="en-US" sz="1600" dirty="0"/>
                        <a:t>120mK</a:t>
                      </a:r>
                    </a:p>
                  </a:txBody>
                  <a:tcPr/>
                </a:tc>
                <a:tc>
                  <a:txBody>
                    <a:bodyPr/>
                    <a:lstStyle/>
                    <a:p>
                      <a:r>
                        <a:rPr lang="en-US" sz="1600" dirty="0">
                          <a:highlight>
                            <a:srgbClr val="00FF00"/>
                          </a:highlight>
                        </a:rPr>
                        <a:t>14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0.6mW</a:t>
                      </a:r>
                    </a:p>
                  </a:txBody>
                  <a:tcPr/>
                </a:tc>
                <a:extLst>
                  <a:ext uri="{0D108BD9-81ED-4DB2-BD59-A6C34878D82A}">
                    <a16:rowId xmlns:a16="http://schemas.microsoft.com/office/drawing/2014/main" val="1727262163"/>
                  </a:ext>
                </a:extLst>
              </a:tr>
              <a:tr h="606564">
                <a:tc>
                  <a:txBody>
                    <a:bodyPr/>
                    <a:lstStyle/>
                    <a:p>
                      <a:r>
                        <a:rPr lang="en-US" sz="1600" dirty="0"/>
                        <a:t>100mK</a:t>
                      </a:r>
                    </a:p>
                  </a:txBody>
                  <a:tcPr/>
                </a:tc>
                <a:tc>
                  <a:txBody>
                    <a:bodyPr/>
                    <a:lstStyle/>
                    <a:p>
                      <a:r>
                        <a:rPr lang="en-US" sz="1600" dirty="0">
                          <a:highlight>
                            <a:srgbClr val="00FF00"/>
                          </a:highlight>
                        </a:rPr>
                        <a:t>14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6.8</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15.93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0.4mW</a:t>
                      </a:r>
                    </a:p>
                  </a:txBody>
                  <a:tcPr/>
                </a:tc>
                <a:extLst>
                  <a:ext uri="{0D108BD9-81ED-4DB2-BD59-A6C34878D82A}">
                    <a16:rowId xmlns:a16="http://schemas.microsoft.com/office/drawing/2014/main" val="3488516908"/>
                  </a:ext>
                </a:extLst>
              </a:tr>
              <a:tr h="660048">
                <a:tc>
                  <a:txBody>
                    <a:bodyPr/>
                    <a:lstStyle/>
                    <a:p>
                      <a:r>
                        <a:rPr lang="en-US" sz="1600" dirty="0"/>
                        <a:t>20mK</a:t>
                      </a:r>
                    </a:p>
                  </a:txBody>
                  <a:tcPr/>
                </a:tc>
                <a:tc>
                  <a:txBody>
                    <a:bodyPr/>
                    <a:lstStyle/>
                    <a:p>
                      <a:r>
                        <a:rPr lang="en-US" sz="1600" dirty="0">
                          <a:highlight>
                            <a:srgbClr val="00FF00"/>
                          </a:highlight>
                        </a:rPr>
                        <a:t>81nW</a:t>
                      </a:r>
                    </a:p>
                  </a:txBody>
                  <a:tcPr/>
                </a:tc>
                <a:tc>
                  <a:txBody>
                    <a:bodyPr/>
                    <a:lstStyle/>
                    <a:p>
                      <a:r>
                        <a:rPr lang="en-US" sz="1600" dirty="0">
                          <a:highlight>
                            <a:srgbClr val="00FF00"/>
                          </a:highlight>
                        </a:rPr>
                        <a:t>41nW</a:t>
                      </a:r>
                    </a:p>
                  </a:txBody>
                  <a:tcPr/>
                </a:tc>
                <a:tc>
                  <a:txBody>
                    <a:bodyPr/>
                    <a:lstStyle/>
                    <a:p>
                      <a:r>
                        <a:rPr lang="en-US" sz="1600" dirty="0">
                          <a:highlight>
                            <a:srgbClr val="00FF00"/>
                          </a:highlight>
                        </a:rPr>
                        <a:t>28nW</a:t>
                      </a:r>
                    </a:p>
                  </a:txBody>
                  <a:tcPr/>
                </a:tc>
                <a:tc>
                  <a:txBody>
                    <a:bodyPr/>
                    <a:lstStyle/>
                    <a:p>
                      <a:r>
                        <a:rPr lang="en-US" sz="1600" dirty="0">
                          <a:highlight>
                            <a:srgbClr val="00FF00"/>
                          </a:highlight>
                        </a:rPr>
                        <a:t>14nW</a:t>
                      </a:r>
                    </a:p>
                  </a:txBody>
                  <a:tcPr/>
                </a:tc>
                <a:tc>
                  <a:txBody>
                    <a:bodyPr/>
                    <a:lstStyle/>
                    <a:p>
                      <a:r>
                        <a:rPr lang="en-US" sz="1600" dirty="0">
                          <a:highlight>
                            <a:srgbClr val="00FF00"/>
                          </a:highlight>
                        </a:rPr>
                        <a:t>11.9nW</a:t>
                      </a:r>
                    </a:p>
                  </a:txBody>
                  <a:tcPr/>
                </a:tc>
                <a:tc>
                  <a:txBody>
                    <a:bodyPr/>
                    <a:lstStyle/>
                    <a:p>
                      <a:r>
                        <a:rPr lang="en-US" sz="1600" dirty="0">
                          <a:highlight>
                            <a:srgbClr val="00FF00"/>
                          </a:highlight>
                        </a:rPr>
                        <a:t>94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11.9nW</a:t>
                      </a:r>
                    </a:p>
                  </a:txBody>
                  <a:tcPr/>
                </a:tc>
                <a:tc>
                  <a:txBody>
                    <a:bodyPr/>
                    <a:lstStyle/>
                    <a:p>
                      <a:r>
                        <a:rPr lang="en-US" sz="1600" dirty="0">
                          <a:highlight>
                            <a:srgbClr val="00FF00"/>
                          </a:highlight>
                        </a:rPr>
                        <a:t>94</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14</a:t>
                      </a:r>
                      <a:r>
                        <a:rPr lang="el-GR" sz="1600" dirty="0">
                          <a:highlight>
                            <a:srgbClr val="C0C0C0"/>
                          </a:highlight>
                        </a:rPr>
                        <a:t>μ</a:t>
                      </a:r>
                      <a:r>
                        <a:rPr lang="en-US" sz="1600" dirty="0">
                          <a:highlight>
                            <a:srgbClr val="C0C0C0"/>
                          </a:highlight>
                        </a:rPr>
                        <a:t>W</a:t>
                      </a:r>
                    </a:p>
                  </a:txBody>
                  <a:tcPr/>
                </a:tc>
                <a:extLst>
                  <a:ext uri="{0D108BD9-81ED-4DB2-BD59-A6C34878D82A}">
                    <a16:rowId xmlns:a16="http://schemas.microsoft.com/office/drawing/2014/main" val="3902700610"/>
                  </a:ext>
                </a:extLst>
              </a:tr>
            </a:tbl>
          </a:graphicData>
        </a:graphic>
      </p:graphicFrame>
      <p:grpSp>
        <p:nvGrpSpPr>
          <p:cNvPr id="4" name="Group 3">
            <a:extLst>
              <a:ext uri="{FF2B5EF4-FFF2-40B4-BE49-F238E27FC236}">
                <a16:creationId xmlns:a16="http://schemas.microsoft.com/office/drawing/2014/main" id="{C0293E92-CAD7-2A1D-BDA0-3E6B68E4943E}"/>
              </a:ext>
            </a:extLst>
          </p:cNvPr>
          <p:cNvGrpSpPr/>
          <p:nvPr/>
        </p:nvGrpSpPr>
        <p:grpSpPr>
          <a:xfrm>
            <a:off x="2113472" y="5735285"/>
            <a:ext cx="5164345" cy="372843"/>
            <a:chOff x="2070340" y="5737458"/>
            <a:chExt cx="5164345" cy="372843"/>
          </a:xfrm>
        </p:grpSpPr>
        <p:sp>
          <p:nvSpPr>
            <p:cNvPr id="5" name="Rectangle 4">
              <a:extLst>
                <a:ext uri="{FF2B5EF4-FFF2-40B4-BE49-F238E27FC236}">
                  <a16:creationId xmlns:a16="http://schemas.microsoft.com/office/drawing/2014/main" id="{2C745FEC-7260-4F48-588D-37463DE01428}"/>
                </a:ext>
              </a:extLst>
            </p:cNvPr>
            <p:cNvSpPr/>
            <p:nvPr/>
          </p:nvSpPr>
          <p:spPr>
            <a:xfrm>
              <a:off x="2070340" y="5771072"/>
              <a:ext cx="310551" cy="310551"/>
            </a:xfrm>
            <a:prstGeom prst="rect">
              <a:avLst/>
            </a:prstGeom>
            <a:solidFill>
              <a:srgbClr val="0CFC1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3763886-155D-A650-27A7-8143629B5A9C}"/>
                </a:ext>
              </a:extLst>
            </p:cNvPr>
            <p:cNvSpPr/>
            <p:nvPr/>
          </p:nvSpPr>
          <p:spPr>
            <a:xfrm>
              <a:off x="3879012" y="5771072"/>
              <a:ext cx="310551" cy="310551"/>
            </a:xfrm>
            <a:prstGeom prst="rect">
              <a:avLst/>
            </a:prstGeom>
            <a:solidFill>
              <a:srgbClr val="F9FF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F4A071-8DC4-BA48-7A7A-85ECCC12E410}"/>
                </a:ext>
              </a:extLst>
            </p:cNvPr>
            <p:cNvSpPr/>
            <p:nvPr/>
          </p:nvSpPr>
          <p:spPr>
            <a:xfrm>
              <a:off x="5687684" y="5766849"/>
              <a:ext cx="310551" cy="310551"/>
            </a:xfrm>
            <a:prstGeom prst="rect">
              <a:avLst/>
            </a:prstGeom>
            <a:solidFill>
              <a:srgbClr val="FF09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AA7A26-F2E3-B387-E647-9A1BF0AC5FBE}"/>
                </a:ext>
              </a:extLst>
            </p:cNvPr>
            <p:cNvSpPr txBox="1"/>
            <p:nvPr/>
          </p:nvSpPr>
          <p:spPr>
            <a:xfrm>
              <a:off x="2481532" y="5740969"/>
              <a:ext cx="1138687" cy="369332"/>
            </a:xfrm>
            <a:prstGeom prst="rect">
              <a:avLst/>
            </a:prstGeom>
            <a:noFill/>
          </p:spPr>
          <p:txBody>
            <a:bodyPr wrap="square" rtlCol="0">
              <a:spAutoFit/>
            </a:bodyPr>
            <a:lstStyle/>
            <a:p>
              <a:r>
                <a:rPr lang="en-US" dirty="0"/>
                <a:t>&lt;0.1x</a:t>
              </a:r>
            </a:p>
          </p:txBody>
        </p:sp>
        <p:sp>
          <p:nvSpPr>
            <p:cNvPr id="10" name="TextBox 9">
              <a:extLst>
                <a:ext uri="{FF2B5EF4-FFF2-40B4-BE49-F238E27FC236}">
                  <a16:creationId xmlns:a16="http://schemas.microsoft.com/office/drawing/2014/main" id="{4984F469-9455-5BCC-7CA2-9B3B81F445FD}"/>
                </a:ext>
              </a:extLst>
            </p:cNvPr>
            <p:cNvSpPr txBox="1"/>
            <p:nvPr/>
          </p:nvSpPr>
          <p:spPr>
            <a:xfrm>
              <a:off x="4287326" y="5737458"/>
              <a:ext cx="1048108" cy="369332"/>
            </a:xfrm>
            <a:prstGeom prst="rect">
              <a:avLst/>
            </a:prstGeom>
            <a:noFill/>
          </p:spPr>
          <p:txBody>
            <a:bodyPr wrap="square" rtlCol="0">
              <a:spAutoFit/>
            </a:bodyPr>
            <a:lstStyle/>
            <a:p>
              <a:r>
                <a:rPr lang="en-US" dirty="0"/>
                <a:t>0.1x – 1x</a:t>
              </a:r>
            </a:p>
          </p:txBody>
        </p:sp>
        <p:sp>
          <p:nvSpPr>
            <p:cNvPr id="11" name="TextBox 10">
              <a:extLst>
                <a:ext uri="{FF2B5EF4-FFF2-40B4-BE49-F238E27FC236}">
                  <a16:creationId xmlns:a16="http://schemas.microsoft.com/office/drawing/2014/main" id="{31D84E8A-9433-DCF8-D237-85B440D0D1FC}"/>
                </a:ext>
              </a:extLst>
            </p:cNvPr>
            <p:cNvSpPr txBox="1"/>
            <p:nvPr/>
          </p:nvSpPr>
          <p:spPr>
            <a:xfrm>
              <a:off x="6095998" y="5737458"/>
              <a:ext cx="1138687" cy="369332"/>
            </a:xfrm>
            <a:prstGeom prst="rect">
              <a:avLst/>
            </a:prstGeom>
            <a:noFill/>
          </p:spPr>
          <p:txBody>
            <a:bodyPr wrap="square" rtlCol="0">
              <a:spAutoFit/>
            </a:bodyPr>
            <a:lstStyle/>
            <a:p>
              <a:r>
                <a:rPr lang="en-US" dirty="0"/>
                <a:t>Too Hot!</a:t>
              </a:r>
            </a:p>
          </p:txBody>
        </p:sp>
      </p:grpSp>
      <p:sp>
        <p:nvSpPr>
          <p:cNvPr id="12" name="Rectangle 11">
            <a:extLst>
              <a:ext uri="{FF2B5EF4-FFF2-40B4-BE49-F238E27FC236}">
                <a16:creationId xmlns:a16="http://schemas.microsoft.com/office/drawing/2014/main" id="{9335C83A-A691-6585-561C-C28329A38E38}"/>
              </a:ext>
            </a:extLst>
          </p:cNvPr>
          <p:cNvSpPr/>
          <p:nvPr/>
        </p:nvSpPr>
        <p:spPr>
          <a:xfrm>
            <a:off x="1476672" y="1463967"/>
            <a:ext cx="3775494" cy="42713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B26592-C8A0-6C32-663D-5ECBA9845574}"/>
              </a:ext>
            </a:extLst>
          </p:cNvPr>
          <p:cNvSpPr/>
          <p:nvPr/>
        </p:nvSpPr>
        <p:spPr>
          <a:xfrm>
            <a:off x="5352806" y="1463967"/>
            <a:ext cx="2514485" cy="42713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C9480AD-BEAC-EB6E-B01E-E1597C93EE9D}"/>
              </a:ext>
            </a:extLst>
          </p:cNvPr>
          <p:cNvSpPr/>
          <p:nvPr/>
        </p:nvSpPr>
        <p:spPr>
          <a:xfrm>
            <a:off x="7965054" y="1463967"/>
            <a:ext cx="2576425" cy="42713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9B5899D-D1F7-A3BA-8F48-7CA47D2D991F}"/>
              </a:ext>
            </a:extLst>
          </p:cNvPr>
          <p:cNvSpPr txBox="1"/>
          <p:nvPr/>
        </p:nvSpPr>
        <p:spPr>
          <a:xfrm>
            <a:off x="6471246" y="181707"/>
            <a:ext cx="3303917" cy="646331"/>
          </a:xfrm>
          <a:prstGeom prst="rect">
            <a:avLst/>
          </a:prstGeom>
          <a:noFill/>
        </p:spPr>
        <p:txBody>
          <a:bodyPr wrap="square" rtlCol="0">
            <a:spAutoFit/>
          </a:bodyPr>
          <a:lstStyle/>
          <a:p>
            <a:r>
              <a:rPr lang="en-US" b="1" dirty="0"/>
              <a:t>Signal Wires: </a:t>
            </a:r>
            <a:r>
              <a:rPr lang="en-US" dirty="0" err="1"/>
              <a:t>PhBr</a:t>
            </a:r>
            <a:r>
              <a:rPr lang="en-US" dirty="0"/>
              <a:t> is better than Cu, but either will work for 64-pix </a:t>
            </a:r>
          </a:p>
        </p:txBody>
      </p:sp>
      <p:sp>
        <p:nvSpPr>
          <p:cNvPr id="18" name="TextBox 17">
            <a:extLst>
              <a:ext uri="{FF2B5EF4-FFF2-40B4-BE49-F238E27FC236}">
                <a16:creationId xmlns:a16="http://schemas.microsoft.com/office/drawing/2014/main" id="{FBEB05EB-AB23-FCB9-5AFF-A11886AAF2C0}"/>
              </a:ext>
            </a:extLst>
          </p:cNvPr>
          <p:cNvSpPr txBox="1"/>
          <p:nvPr/>
        </p:nvSpPr>
        <p:spPr>
          <a:xfrm>
            <a:off x="2048889" y="342827"/>
            <a:ext cx="3303917" cy="646331"/>
          </a:xfrm>
          <a:prstGeom prst="rect">
            <a:avLst/>
          </a:prstGeom>
          <a:noFill/>
        </p:spPr>
        <p:txBody>
          <a:bodyPr wrap="square" rtlCol="0">
            <a:spAutoFit/>
          </a:bodyPr>
          <a:lstStyle/>
          <a:p>
            <a:r>
              <a:rPr lang="en-US" b="1" dirty="0"/>
              <a:t>Magnet Wire: </a:t>
            </a:r>
            <a:r>
              <a:rPr lang="en-US" dirty="0"/>
              <a:t>Purity of Cu is largely inconsequential</a:t>
            </a:r>
          </a:p>
        </p:txBody>
      </p:sp>
    </p:spTree>
    <p:extLst>
      <p:ext uri="{BB962C8B-B14F-4D97-AF65-F5344CB8AC3E}">
        <p14:creationId xmlns:p14="http://schemas.microsoft.com/office/powerpoint/2010/main" val="208030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AC798-85BB-D870-265C-9A07EAE3A9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8F1FD9-F7C8-1005-6A32-852773D1E60B}"/>
              </a:ext>
            </a:extLst>
          </p:cNvPr>
          <p:cNvSpPr>
            <a:spLocks noGrp="1"/>
          </p:cNvSpPr>
          <p:nvPr>
            <p:ph type="sldNum" sz="quarter" idx="12"/>
          </p:nvPr>
        </p:nvSpPr>
        <p:spPr>
          <a:xfrm>
            <a:off x="8610600" y="6356352"/>
            <a:ext cx="2743200" cy="365125"/>
          </a:xfrm>
        </p:spPr>
        <p:txBody>
          <a:bodyPr lIns="91440" tIns="45720" rIns="91440" bIns="45720">
            <a:normAutofit/>
          </a:bodyPr>
          <a:lstStyle/>
          <a:p>
            <a:pPr>
              <a:lnSpc>
                <a:spcPct val="90000"/>
              </a:lnSpc>
              <a:spcAft>
                <a:spcPts val="600"/>
              </a:spcAft>
            </a:pPr>
            <a:fld id="{FAA3E255-DCE9-1E4B-905B-DD6A887BD484}" type="slidenum">
              <a:rPr lang="en-US" smtClean="0">
                <a:solidFill>
                  <a:schemeClr val="bg1"/>
                </a:solidFill>
              </a:rPr>
              <a:pPr>
                <a:lnSpc>
                  <a:spcPct val="90000"/>
                </a:lnSpc>
                <a:spcAft>
                  <a:spcPts val="600"/>
                </a:spcAft>
              </a:pPr>
              <a:t>24</a:t>
            </a:fld>
            <a:endParaRPr lang="en-US" dirty="0">
              <a:solidFill>
                <a:schemeClr val="bg1"/>
              </a:solidFill>
            </a:endParaRPr>
          </a:p>
        </p:txBody>
      </p:sp>
      <p:sp>
        <p:nvSpPr>
          <p:cNvPr id="5" name="TextBox 3">
            <a:extLst>
              <a:ext uri="{FF2B5EF4-FFF2-40B4-BE49-F238E27FC236}">
                <a16:creationId xmlns:a16="http://schemas.microsoft.com/office/drawing/2014/main" id="{73AC1F3D-87E9-F5CE-9368-E39636E43A43}"/>
              </a:ext>
            </a:extLst>
          </p:cNvPr>
          <p:cNvSpPr txBox="1"/>
          <p:nvPr/>
        </p:nvSpPr>
        <p:spPr>
          <a:xfrm>
            <a:off x="1" y="136523"/>
            <a:ext cx="12192000" cy="1325563"/>
          </a:xfrm>
          <a:prstGeom prst="rect">
            <a:avLst/>
          </a:prstGeom>
        </p:spPr>
        <p:txBody>
          <a:bodyPr vert="horz" lIns="91440" tIns="45720" rIns="91440" bIns="45720" rtlCol="0" anchor="ctr">
            <a:normAutofit/>
          </a:bodyPr>
          <a:lstStyle/>
          <a:p>
            <a:pPr algn="ctr" defTabSz="914377">
              <a:lnSpc>
                <a:spcPct val="90000"/>
              </a:lnSpc>
              <a:spcBef>
                <a:spcPct val="0"/>
              </a:spcBef>
              <a:spcAft>
                <a:spcPts val="600"/>
              </a:spcAft>
            </a:pPr>
            <a:r>
              <a:rPr lang="en-US" sz="4400" b="1" i="0" kern="1200" dirty="0">
                <a:solidFill>
                  <a:srgbClr val="21314D"/>
                </a:solidFill>
                <a:latin typeface="Arial" panose="020B0604020202020204" pitchFamily="34" charset="0"/>
                <a:ea typeface="Arial" panose="020B0604020202020204" pitchFamily="34" charset="0"/>
                <a:cs typeface="Arial" panose="020B0604020202020204" pitchFamily="34" charset="0"/>
              </a:rPr>
              <a:t>Thermal Load Results: Mines (Maybell)</a:t>
            </a:r>
          </a:p>
        </p:txBody>
      </p:sp>
      <p:graphicFrame>
        <p:nvGraphicFramePr>
          <p:cNvPr id="7" name="Content Placeholder 5">
            <a:extLst>
              <a:ext uri="{FF2B5EF4-FFF2-40B4-BE49-F238E27FC236}">
                <a16:creationId xmlns:a16="http://schemas.microsoft.com/office/drawing/2014/main" id="{9D50C74D-667B-DB50-F68A-AF2D88967A0F}"/>
              </a:ext>
            </a:extLst>
          </p:cNvPr>
          <p:cNvGraphicFramePr>
            <a:graphicFrameLocks/>
          </p:cNvGraphicFramePr>
          <p:nvPr/>
        </p:nvGraphicFramePr>
        <p:xfrm>
          <a:off x="1454907" y="1565603"/>
          <a:ext cx="9282186" cy="4066165"/>
        </p:xfrm>
        <a:graphic>
          <a:graphicData uri="http://schemas.openxmlformats.org/drawingml/2006/table">
            <a:tbl>
              <a:tblPr firstRow="1" bandRow="1">
                <a:tableStyleId>{68D230F3-CF80-4859-8CE7-A43EE81993B5}</a:tableStyleId>
              </a:tblPr>
              <a:tblGrid>
                <a:gridCol w="1153868">
                  <a:extLst>
                    <a:ext uri="{9D8B030D-6E8A-4147-A177-3AD203B41FA5}">
                      <a16:colId xmlns:a16="http://schemas.microsoft.com/office/drawing/2014/main" val="1708499410"/>
                    </a:ext>
                  </a:extLst>
                </a:gridCol>
                <a:gridCol w="982126">
                  <a:extLst>
                    <a:ext uri="{9D8B030D-6E8A-4147-A177-3AD203B41FA5}">
                      <a16:colId xmlns:a16="http://schemas.microsoft.com/office/drawing/2014/main" val="3816141998"/>
                    </a:ext>
                  </a:extLst>
                </a:gridCol>
                <a:gridCol w="1028099">
                  <a:extLst>
                    <a:ext uri="{9D8B030D-6E8A-4147-A177-3AD203B41FA5}">
                      <a16:colId xmlns:a16="http://schemas.microsoft.com/office/drawing/2014/main" val="3168135937"/>
                    </a:ext>
                  </a:extLst>
                </a:gridCol>
                <a:gridCol w="1028099">
                  <a:extLst>
                    <a:ext uri="{9D8B030D-6E8A-4147-A177-3AD203B41FA5}">
                      <a16:colId xmlns:a16="http://schemas.microsoft.com/office/drawing/2014/main" val="1550861952"/>
                    </a:ext>
                  </a:extLst>
                </a:gridCol>
                <a:gridCol w="1072878">
                  <a:extLst>
                    <a:ext uri="{9D8B030D-6E8A-4147-A177-3AD203B41FA5}">
                      <a16:colId xmlns:a16="http://schemas.microsoft.com/office/drawing/2014/main" val="1524410039"/>
                    </a:ext>
                  </a:extLst>
                </a:gridCol>
                <a:gridCol w="1385780">
                  <a:extLst>
                    <a:ext uri="{9D8B030D-6E8A-4147-A177-3AD203B41FA5}">
                      <a16:colId xmlns:a16="http://schemas.microsoft.com/office/drawing/2014/main" val="3433800670"/>
                    </a:ext>
                  </a:extLst>
                </a:gridCol>
                <a:gridCol w="1372988">
                  <a:extLst>
                    <a:ext uri="{9D8B030D-6E8A-4147-A177-3AD203B41FA5}">
                      <a16:colId xmlns:a16="http://schemas.microsoft.com/office/drawing/2014/main" val="193536871"/>
                    </a:ext>
                  </a:extLst>
                </a:gridCol>
                <a:gridCol w="1258348">
                  <a:extLst>
                    <a:ext uri="{9D8B030D-6E8A-4147-A177-3AD203B41FA5}">
                      <a16:colId xmlns:a16="http://schemas.microsoft.com/office/drawing/2014/main" val="3091874537"/>
                    </a:ext>
                  </a:extLst>
                </a:gridCol>
              </a:tblGrid>
              <a:tr h="9187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Mines</a:t>
                      </a:r>
                    </a:p>
                    <a:p>
                      <a:endParaRPr lang="en-US" sz="1600" dirty="0"/>
                    </a:p>
                  </a:txBody>
                  <a:tcPr/>
                </a:tc>
                <a:tc>
                  <a:txBody>
                    <a:bodyPr/>
                    <a:lstStyle/>
                    <a:p>
                      <a:r>
                        <a:rPr lang="en-US" sz="1600" dirty="0"/>
                        <a:t>2x RRR=300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RRR=100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a:tc>
                <a:tc>
                  <a:txBody>
                    <a:bodyPr/>
                    <a:lstStyle/>
                    <a:p>
                      <a:r>
                        <a:rPr lang="en-US" sz="1600" dirty="0"/>
                        <a:t>1024x Signal</a:t>
                      </a:r>
                    </a:p>
                    <a:p>
                      <a:r>
                        <a:rPr lang="en-US" sz="1600" dirty="0"/>
                        <a:t>(</a:t>
                      </a:r>
                      <a:r>
                        <a:rPr lang="en-US" sz="1600" dirty="0" err="1"/>
                        <a:t>CuNi</a:t>
                      </a:r>
                      <a:r>
                        <a:rPr lang="en-US" sz="1600" dirty="0"/>
                        <a:t> &amp; </a:t>
                      </a:r>
                      <a:r>
                        <a:rPr lang="en-US" sz="1600" dirty="0" err="1"/>
                        <a:t>PhBr</a:t>
                      </a:r>
                      <a:r>
                        <a:rPr lang="en-US" sz="1600" dirty="0"/>
                        <a:t>)</a:t>
                      </a:r>
                    </a:p>
                  </a:txBody>
                  <a:tcPr/>
                </a:tc>
                <a:tc>
                  <a:txBody>
                    <a:bodyPr/>
                    <a:lstStyle/>
                    <a:p>
                      <a:pPr algn="ctr"/>
                      <a:r>
                        <a:rPr lang="en-US" sz="1600" dirty="0"/>
                        <a:t>Total (</a:t>
                      </a:r>
                      <a:r>
                        <a:rPr lang="en-US" sz="1600" dirty="0" err="1"/>
                        <a:t>PhBr</a:t>
                      </a:r>
                      <a:r>
                        <a:rPr lang="en-US" sz="1600" dirty="0"/>
                        <a:t>) </a:t>
                      </a:r>
                    </a:p>
                  </a:txBody>
                  <a:tcPr/>
                </a:tc>
                <a:tc>
                  <a:txBody>
                    <a:bodyPr/>
                    <a:lstStyle/>
                    <a:p>
                      <a:pPr algn="ctr"/>
                      <a:r>
                        <a:rPr lang="en-US" sz="1600" dirty="0"/>
                        <a:t>Thermal Budget</a:t>
                      </a:r>
                    </a:p>
                  </a:txBody>
                  <a:tcPr/>
                </a:tc>
                <a:extLst>
                  <a:ext uri="{0D108BD9-81ED-4DB2-BD59-A6C34878D82A}">
                    <a16:rowId xmlns:a16="http://schemas.microsoft.com/office/drawing/2014/main" val="2898477733"/>
                  </a:ext>
                </a:extLst>
              </a:tr>
              <a:tr h="526863">
                <a:tc>
                  <a:txBody>
                    <a:bodyPr/>
                    <a:lstStyle/>
                    <a:p>
                      <a:r>
                        <a:rPr lang="en-US" sz="1600" dirty="0"/>
                        <a:t>70K</a:t>
                      </a:r>
                    </a:p>
                  </a:txBody>
                  <a:tcPr/>
                </a:tc>
                <a:tc>
                  <a:txBody>
                    <a:bodyPr/>
                    <a:lstStyle/>
                    <a:p>
                      <a:r>
                        <a:rPr lang="en-US" sz="1600" dirty="0">
                          <a:highlight>
                            <a:srgbClr val="00FF00"/>
                          </a:highlight>
                        </a:rPr>
                        <a:t>1.58W</a:t>
                      </a:r>
                    </a:p>
                  </a:txBody>
                  <a:tcPr/>
                </a:tc>
                <a:tc>
                  <a:txBody>
                    <a:bodyPr/>
                    <a:lstStyle/>
                    <a:p>
                      <a:r>
                        <a:rPr lang="en-US" sz="1600" dirty="0">
                          <a:highlight>
                            <a:srgbClr val="00FF00"/>
                          </a:highlight>
                        </a:rPr>
                        <a:t>1.53W</a:t>
                      </a:r>
                    </a:p>
                  </a:txBody>
                  <a:tcPr/>
                </a:tc>
                <a:tc>
                  <a:txBody>
                    <a:bodyPr/>
                    <a:lstStyle/>
                    <a:p>
                      <a:r>
                        <a:rPr lang="en-US" sz="1600" dirty="0">
                          <a:highlight>
                            <a:srgbClr val="00FF00"/>
                          </a:highlight>
                        </a:rPr>
                        <a:t>1.53W</a:t>
                      </a:r>
                    </a:p>
                  </a:txBody>
                  <a:tcPr/>
                </a:tc>
                <a:tc>
                  <a:txBody>
                    <a:bodyPr/>
                    <a:lstStyle/>
                    <a:p>
                      <a:r>
                        <a:rPr lang="en-US" sz="1600" dirty="0">
                          <a:highlight>
                            <a:srgbClr val="00FF00"/>
                          </a:highlight>
                        </a:rPr>
                        <a:t>1.55W</a:t>
                      </a:r>
                    </a:p>
                  </a:txBody>
                  <a:tcPr/>
                </a:tc>
                <a:tc>
                  <a:txBody>
                    <a:bodyPr/>
                    <a:lstStyle/>
                    <a:p>
                      <a:r>
                        <a:rPr lang="en-US" sz="1600" dirty="0">
                          <a:highlight>
                            <a:srgbClr val="00FF00"/>
                          </a:highlight>
                        </a:rPr>
                        <a:t>1.8W</a:t>
                      </a:r>
                    </a:p>
                  </a:txBody>
                  <a:tcPr/>
                </a:tc>
                <a:tc>
                  <a:txBody>
                    <a:bodyPr/>
                    <a:lstStyle/>
                    <a:p>
                      <a:r>
                        <a:rPr lang="en-US" sz="1600" dirty="0">
                          <a:highlight>
                            <a:srgbClr val="FFFF00"/>
                          </a:highlight>
                        </a:rPr>
                        <a:t>3.38W</a:t>
                      </a:r>
                    </a:p>
                  </a:txBody>
                  <a:tcPr/>
                </a:tc>
                <a:tc>
                  <a:txBody>
                    <a:bodyPr/>
                    <a:lstStyle/>
                    <a:p>
                      <a:r>
                        <a:rPr lang="en-US" sz="1600" dirty="0">
                          <a:highlight>
                            <a:srgbClr val="C0C0C0"/>
                          </a:highlight>
                        </a:rPr>
                        <a:t>20W</a:t>
                      </a:r>
                    </a:p>
                  </a:txBody>
                  <a:tcPr/>
                </a:tc>
                <a:extLst>
                  <a:ext uri="{0D108BD9-81ED-4DB2-BD59-A6C34878D82A}">
                    <a16:rowId xmlns:a16="http://schemas.microsoft.com/office/drawing/2014/main" val="207680128"/>
                  </a:ext>
                </a:extLst>
              </a:tr>
              <a:tr h="526863">
                <a:tc>
                  <a:txBody>
                    <a:bodyPr/>
                    <a:lstStyle/>
                    <a:p>
                      <a:r>
                        <a:rPr lang="en-US" sz="1600" dirty="0"/>
                        <a:t>9K</a:t>
                      </a:r>
                    </a:p>
                  </a:txBody>
                  <a:tcPr/>
                </a:tc>
                <a:tc>
                  <a:txBody>
                    <a:bodyPr/>
                    <a:lstStyle/>
                    <a:p>
                      <a:r>
                        <a:rPr lang="en-US" sz="1600" dirty="0">
                          <a:highlight>
                            <a:srgbClr val="00FF00"/>
                          </a:highlight>
                        </a:rPr>
                        <a:t>53mW</a:t>
                      </a:r>
                    </a:p>
                  </a:txBody>
                  <a:tcPr/>
                </a:tc>
                <a:tc>
                  <a:txBody>
                    <a:bodyPr/>
                    <a:lstStyle/>
                    <a:p>
                      <a:r>
                        <a:rPr lang="en-US" sz="1600" dirty="0">
                          <a:highlight>
                            <a:srgbClr val="00FF00"/>
                          </a:highlight>
                        </a:rPr>
                        <a:t>41mW</a:t>
                      </a:r>
                    </a:p>
                  </a:txBody>
                  <a:tcPr/>
                </a:tc>
                <a:tc>
                  <a:txBody>
                    <a:bodyPr/>
                    <a:lstStyle/>
                    <a:p>
                      <a:r>
                        <a:rPr lang="en-US" sz="1600" dirty="0">
                          <a:highlight>
                            <a:srgbClr val="00FF00"/>
                          </a:highlight>
                        </a:rPr>
                        <a:t>35mW</a:t>
                      </a:r>
                    </a:p>
                  </a:txBody>
                  <a:tcPr/>
                </a:tc>
                <a:tc>
                  <a:txBody>
                    <a:bodyPr/>
                    <a:lstStyle/>
                    <a:p>
                      <a:r>
                        <a:rPr lang="en-US" sz="1600" dirty="0">
                          <a:highlight>
                            <a:srgbClr val="00FF00"/>
                          </a:highlight>
                        </a:rPr>
                        <a:t>31mW</a:t>
                      </a:r>
                    </a:p>
                  </a:txBody>
                  <a:tcPr/>
                </a:tc>
                <a:tc>
                  <a:txBody>
                    <a:bodyPr/>
                    <a:lstStyle/>
                    <a:p>
                      <a:r>
                        <a:rPr lang="en-US" sz="1600" dirty="0">
                          <a:highlight>
                            <a:srgbClr val="FFFF00"/>
                          </a:highlight>
                        </a:rPr>
                        <a:t>132mW</a:t>
                      </a:r>
                    </a:p>
                  </a:txBody>
                  <a:tcPr/>
                </a:tc>
                <a:tc>
                  <a:txBody>
                    <a:bodyPr/>
                    <a:lstStyle/>
                    <a:p>
                      <a:r>
                        <a:rPr lang="en-US" sz="1600" dirty="0">
                          <a:highlight>
                            <a:srgbClr val="FFFF00"/>
                          </a:highlight>
                        </a:rPr>
                        <a:t>185mW</a:t>
                      </a:r>
                    </a:p>
                  </a:txBody>
                  <a:tcPr/>
                </a:tc>
                <a:tc>
                  <a:txBody>
                    <a:bodyPr/>
                    <a:lstStyle/>
                    <a:p>
                      <a:r>
                        <a:rPr lang="en-US" sz="1600" dirty="0">
                          <a:highlight>
                            <a:srgbClr val="C0C0C0"/>
                          </a:highlight>
                        </a:rPr>
                        <a:t>1W</a:t>
                      </a:r>
                    </a:p>
                  </a:txBody>
                  <a:tcPr/>
                </a:tc>
                <a:extLst>
                  <a:ext uri="{0D108BD9-81ED-4DB2-BD59-A6C34878D82A}">
                    <a16:rowId xmlns:a16="http://schemas.microsoft.com/office/drawing/2014/main" val="2994694160"/>
                  </a:ext>
                </a:extLst>
              </a:tr>
              <a:tr h="494332">
                <a:tc>
                  <a:txBody>
                    <a:bodyPr/>
                    <a:lstStyle/>
                    <a:p>
                      <a:r>
                        <a:rPr lang="en-US" sz="1600" dirty="0"/>
                        <a:t>3K</a:t>
                      </a:r>
                    </a:p>
                  </a:txBody>
                  <a:tcPr/>
                </a:tc>
                <a:tc>
                  <a:txBody>
                    <a:bodyPr/>
                    <a:lstStyle/>
                    <a:p>
                      <a:r>
                        <a:rPr lang="en-US" sz="1600" dirty="0">
                          <a:highlight>
                            <a:srgbClr val="00FF00"/>
                          </a:highlight>
                        </a:rPr>
                        <a:t>6mW</a:t>
                      </a:r>
                    </a:p>
                  </a:txBody>
                  <a:tcPr/>
                </a:tc>
                <a:tc>
                  <a:txBody>
                    <a:bodyPr/>
                    <a:lstStyle/>
                    <a:p>
                      <a:r>
                        <a:rPr lang="en-US" sz="1600" dirty="0">
                          <a:highlight>
                            <a:srgbClr val="00FF00"/>
                          </a:highlight>
                        </a:rPr>
                        <a:t>3.8mW</a:t>
                      </a:r>
                    </a:p>
                  </a:txBody>
                  <a:tcPr/>
                </a:tc>
                <a:tc>
                  <a:txBody>
                    <a:bodyPr/>
                    <a:lstStyle/>
                    <a:p>
                      <a:r>
                        <a:rPr lang="en-US" sz="1600" dirty="0">
                          <a:highlight>
                            <a:srgbClr val="00FF00"/>
                          </a:highlight>
                        </a:rPr>
                        <a:t>2.7mW</a:t>
                      </a:r>
                    </a:p>
                  </a:txBody>
                  <a:tcPr/>
                </a:tc>
                <a:tc>
                  <a:txBody>
                    <a:bodyPr/>
                    <a:lstStyle/>
                    <a:p>
                      <a:r>
                        <a:rPr lang="en-US" sz="1600" dirty="0">
                          <a:highlight>
                            <a:srgbClr val="00FF00"/>
                          </a:highlight>
                        </a:rPr>
                        <a:t>2.4mW</a:t>
                      </a:r>
                    </a:p>
                  </a:txBody>
                  <a:tcPr/>
                </a:tc>
                <a:tc>
                  <a:txBody>
                    <a:bodyPr/>
                    <a:lstStyle/>
                    <a:p>
                      <a:r>
                        <a:rPr lang="en-US" sz="1600" dirty="0">
                          <a:highlight>
                            <a:srgbClr val="00FF00"/>
                          </a:highlight>
                        </a:rPr>
                        <a:t>1.92mW</a:t>
                      </a:r>
                    </a:p>
                  </a:txBody>
                  <a:tcPr/>
                </a:tc>
                <a:tc>
                  <a:txBody>
                    <a:bodyPr/>
                    <a:lstStyle/>
                    <a:p>
                      <a:r>
                        <a:rPr lang="en-US" sz="1600" dirty="0">
                          <a:highlight>
                            <a:srgbClr val="00FF00"/>
                          </a:highlight>
                        </a:rPr>
                        <a:t>7.92mW</a:t>
                      </a:r>
                    </a:p>
                  </a:txBody>
                  <a:tcPr/>
                </a:tc>
                <a:tc>
                  <a:txBody>
                    <a:bodyPr/>
                    <a:lstStyle/>
                    <a:p>
                      <a:r>
                        <a:rPr lang="en-US" sz="1600" dirty="0">
                          <a:highlight>
                            <a:srgbClr val="C0C0C0"/>
                          </a:highlight>
                        </a:rPr>
                        <a:t>0.25W</a:t>
                      </a:r>
                    </a:p>
                  </a:txBody>
                  <a:tcPr/>
                </a:tc>
                <a:extLst>
                  <a:ext uri="{0D108BD9-81ED-4DB2-BD59-A6C34878D82A}">
                    <a16:rowId xmlns:a16="http://schemas.microsoft.com/office/drawing/2014/main" val="4289031290"/>
                  </a:ext>
                </a:extLst>
              </a:tr>
              <a:tr h="545680">
                <a:tc>
                  <a:txBody>
                    <a:bodyPr/>
                    <a:lstStyle/>
                    <a:p>
                      <a:r>
                        <a:rPr lang="en-US" sz="1600" dirty="0"/>
                        <a:t>0.7K</a:t>
                      </a:r>
                    </a:p>
                  </a:txBody>
                  <a:tcPr/>
                </a:tc>
                <a:tc>
                  <a:txBody>
                    <a:bodyPr/>
                    <a:lstStyle/>
                    <a:p>
                      <a:r>
                        <a:rPr lang="en-US" sz="1600" dirty="0">
                          <a:highlight>
                            <a:srgbClr val="00FF00"/>
                          </a:highlight>
                        </a:rPr>
                        <a:t>0.16mW</a:t>
                      </a:r>
                    </a:p>
                  </a:txBody>
                  <a:tcPr/>
                </a:tc>
                <a:tc>
                  <a:txBody>
                    <a:bodyPr/>
                    <a:lstStyle/>
                    <a:p>
                      <a:r>
                        <a:rPr lang="en-US" sz="1600" dirty="0">
                          <a:highlight>
                            <a:srgbClr val="00FF00"/>
                          </a:highlight>
                        </a:rPr>
                        <a:t>73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22.5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20.9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181</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22mW</a:t>
                      </a:r>
                    </a:p>
                  </a:txBody>
                  <a:tcPr/>
                </a:tc>
                <a:extLst>
                  <a:ext uri="{0D108BD9-81ED-4DB2-BD59-A6C34878D82A}">
                    <a16:rowId xmlns:a16="http://schemas.microsoft.com/office/drawing/2014/main" val="1727262163"/>
                  </a:ext>
                </a:extLst>
              </a:tr>
              <a:tr h="526863">
                <a:tc>
                  <a:txBody>
                    <a:bodyPr/>
                    <a:lstStyle/>
                    <a:p>
                      <a:r>
                        <a:rPr lang="en-US" sz="1600" dirty="0"/>
                        <a:t>200mK</a:t>
                      </a:r>
                    </a:p>
                  </a:txBody>
                  <a:tcPr/>
                </a:tc>
                <a:tc>
                  <a:txBody>
                    <a:bodyPr/>
                    <a:lstStyle/>
                    <a:p>
                      <a:r>
                        <a:rPr lang="en-US" sz="1600" dirty="0">
                          <a:highlight>
                            <a:srgbClr val="00FF00"/>
                          </a:highlight>
                        </a:rPr>
                        <a:t>3.9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3.9</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2.6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1.3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0.6</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4.5</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1mW</a:t>
                      </a:r>
                    </a:p>
                  </a:txBody>
                  <a:tcPr/>
                </a:tc>
                <a:extLst>
                  <a:ext uri="{0D108BD9-81ED-4DB2-BD59-A6C34878D82A}">
                    <a16:rowId xmlns:a16="http://schemas.microsoft.com/office/drawing/2014/main" val="3488516908"/>
                  </a:ext>
                </a:extLst>
              </a:tr>
              <a:tr h="526863">
                <a:tc>
                  <a:txBody>
                    <a:bodyPr/>
                    <a:lstStyle/>
                    <a:p>
                      <a:r>
                        <a:rPr lang="en-US" sz="1600" dirty="0"/>
                        <a:t>20mK</a:t>
                      </a:r>
                    </a:p>
                  </a:txBody>
                  <a:tcPr/>
                </a:tc>
                <a:tc>
                  <a:txBody>
                    <a:bodyPr/>
                    <a:lstStyle/>
                    <a:p>
                      <a:r>
                        <a:rPr lang="en-US" sz="1600" dirty="0">
                          <a:highlight>
                            <a:srgbClr val="00FF00"/>
                          </a:highlight>
                        </a:rPr>
                        <a:t>0.67</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0.17</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0.13</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00FF00"/>
                          </a:highlight>
                        </a:rPr>
                        <a:t>57nW</a:t>
                      </a:r>
                    </a:p>
                  </a:txBody>
                  <a:tcPr/>
                </a:tc>
                <a:tc>
                  <a:txBody>
                    <a:bodyPr/>
                    <a:lstStyle/>
                    <a:p>
                      <a:r>
                        <a:rPr lang="en-US" sz="1600" dirty="0">
                          <a:highlight>
                            <a:srgbClr val="00FF00"/>
                          </a:highlight>
                        </a:rPr>
                        <a:t>96nW</a:t>
                      </a:r>
                    </a:p>
                  </a:txBody>
                  <a:tcPr/>
                </a:tc>
                <a:tc>
                  <a:txBody>
                    <a:bodyPr/>
                    <a:lstStyle/>
                    <a:p>
                      <a:r>
                        <a:rPr lang="en-US" sz="1600" dirty="0">
                          <a:highlight>
                            <a:srgbClr val="00FF00"/>
                          </a:highlight>
                        </a:rPr>
                        <a:t>0.77</a:t>
                      </a:r>
                      <a:r>
                        <a:rPr lang="el-GR" sz="1600" dirty="0">
                          <a:highlight>
                            <a:srgbClr val="00FF00"/>
                          </a:highlight>
                        </a:rPr>
                        <a:t>μ</a:t>
                      </a:r>
                      <a:r>
                        <a:rPr lang="en-US" sz="1600" dirty="0">
                          <a:highlight>
                            <a:srgbClr val="00FF00"/>
                          </a:highlight>
                        </a:rPr>
                        <a:t>W</a:t>
                      </a:r>
                    </a:p>
                  </a:txBody>
                  <a:tcPr/>
                </a:tc>
                <a:tc>
                  <a:txBody>
                    <a:bodyPr/>
                    <a:lstStyle/>
                    <a:p>
                      <a:r>
                        <a:rPr lang="en-US" sz="1600" dirty="0">
                          <a:highlight>
                            <a:srgbClr val="C0C0C0"/>
                          </a:highlight>
                        </a:rPr>
                        <a:t>14</a:t>
                      </a:r>
                      <a:r>
                        <a:rPr lang="el-GR" sz="1600" dirty="0">
                          <a:highlight>
                            <a:srgbClr val="C0C0C0"/>
                          </a:highlight>
                        </a:rPr>
                        <a:t>μ</a:t>
                      </a:r>
                      <a:r>
                        <a:rPr lang="en-US" sz="1600" dirty="0">
                          <a:highlight>
                            <a:srgbClr val="C0C0C0"/>
                          </a:highlight>
                        </a:rPr>
                        <a:t>W</a:t>
                      </a:r>
                    </a:p>
                  </a:txBody>
                  <a:tcPr/>
                </a:tc>
                <a:extLst>
                  <a:ext uri="{0D108BD9-81ED-4DB2-BD59-A6C34878D82A}">
                    <a16:rowId xmlns:a16="http://schemas.microsoft.com/office/drawing/2014/main" val="3902700610"/>
                  </a:ext>
                </a:extLst>
              </a:tr>
            </a:tbl>
          </a:graphicData>
        </a:graphic>
      </p:graphicFrame>
      <p:grpSp>
        <p:nvGrpSpPr>
          <p:cNvPr id="3" name="Group 2">
            <a:extLst>
              <a:ext uri="{FF2B5EF4-FFF2-40B4-BE49-F238E27FC236}">
                <a16:creationId xmlns:a16="http://schemas.microsoft.com/office/drawing/2014/main" id="{8C2AB16E-F89F-5D72-A410-1800371A4C55}"/>
              </a:ext>
            </a:extLst>
          </p:cNvPr>
          <p:cNvGrpSpPr/>
          <p:nvPr/>
        </p:nvGrpSpPr>
        <p:grpSpPr>
          <a:xfrm>
            <a:off x="2113472" y="5735285"/>
            <a:ext cx="5164345" cy="372843"/>
            <a:chOff x="2070340" y="5737458"/>
            <a:chExt cx="5164345" cy="372843"/>
          </a:xfrm>
        </p:grpSpPr>
        <p:sp>
          <p:nvSpPr>
            <p:cNvPr id="4" name="Rectangle 3">
              <a:extLst>
                <a:ext uri="{FF2B5EF4-FFF2-40B4-BE49-F238E27FC236}">
                  <a16:creationId xmlns:a16="http://schemas.microsoft.com/office/drawing/2014/main" id="{89674AC5-6323-41A3-DFEE-5D46152BDB90}"/>
                </a:ext>
              </a:extLst>
            </p:cNvPr>
            <p:cNvSpPr/>
            <p:nvPr/>
          </p:nvSpPr>
          <p:spPr>
            <a:xfrm>
              <a:off x="2070340" y="5771072"/>
              <a:ext cx="310551" cy="310551"/>
            </a:xfrm>
            <a:prstGeom prst="rect">
              <a:avLst/>
            </a:prstGeom>
            <a:solidFill>
              <a:srgbClr val="0CFC1D"/>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DC1BC19-F56A-1F78-08AE-D82B493A44AB}"/>
                </a:ext>
              </a:extLst>
            </p:cNvPr>
            <p:cNvSpPr/>
            <p:nvPr/>
          </p:nvSpPr>
          <p:spPr>
            <a:xfrm>
              <a:off x="3879012" y="5771072"/>
              <a:ext cx="310551" cy="310551"/>
            </a:xfrm>
            <a:prstGeom prst="rect">
              <a:avLst/>
            </a:prstGeom>
            <a:solidFill>
              <a:srgbClr val="F9FF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AD72781-6C6F-1E8C-0B99-2EBF8F2E0DF9}"/>
                </a:ext>
              </a:extLst>
            </p:cNvPr>
            <p:cNvSpPr/>
            <p:nvPr/>
          </p:nvSpPr>
          <p:spPr>
            <a:xfrm>
              <a:off x="5687684" y="5766849"/>
              <a:ext cx="310551" cy="310551"/>
            </a:xfrm>
            <a:prstGeom prst="rect">
              <a:avLst/>
            </a:prstGeom>
            <a:solidFill>
              <a:srgbClr val="FF0909"/>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570AD95-8EDA-3C64-433E-5600001D516C}"/>
                </a:ext>
              </a:extLst>
            </p:cNvPr>
            <p:cNvSpPr txBox="1"/>
            <p:nvPr/>
          </p:nvSpPr>
          <p:spPr>
            <a:xfrm>
              <a:off x="2481532" y="5740969"/>
              <a:ext cx="1138687" cy="369332"/>
            </a:xfrm>
            <a:prstGeom prst="rect">
              <a:avLst/>
            </a:prstGeom>
            <a:noFill/>
          </p:spPr>
          <p:txBody>
            <a:bodyPr wrap="square" rtlCol="0">
              <a:spAutoFit/>
            </a:bodyPr>
            <a:lstStyle/>
            <a:p>
              <a:r>
                <a:rPr lang="en-US" dirty="0"/>
                <a:t>&lt;0.1x</a:t>
              </a:r>
            </a:p>
          </p:txBody>
        </p:sp>
        <p:sp>
          <p:nvSpPr>
            <p:cNvPr id="10" name="TextBox 9">
              <a:extLst>
                <a:ext uri="{FF2B5EF4-FFF2-40B4-BE49-F238E27FC236}">
                  <a16:creationId xmlns:a16="http://schemas.microsoft.com/office/drawing/2014/main" id="{293C1312-586F-B845-7E5E-CB671F7B0AA2}"/>
                </a:ext>
              </a:extLst>
            </p:cNvPr>
            <p:cNvSpPr txBox="1"/>
            <p:nvPr/>
          </p:nvSpPr>
          <p:spPr>
            <a:xfrm>
              <a:off x="4287326" y="5737458"/>
              <a:ext cx="1048108" cy="369332"/>
            </a:xfrm>
            <a:prstGeom prst="rect">
              <a:avLst/>
            </a:prstGeom>
            <a:noFill/>
          </p:spPr>
          <p:txBody>
            <a:bodyPr wrap="square" rtlCol="0">
              <a:spAutoFit/>
            </a:bodyPr>
            <a:lstStyle/>
            <a:p>
              <a:r>
                <a:rPr lang="en-US" dirty="0"/>
                <a:t>0.1x – 1x</a:t>
              </a:r>
            </a:p>
          </p:txBody>
        </p:sp>
        <p:sp>
          <p:nvSpPr>
            <p:cNvPr id="11" name="TextBox 10">
              <a:extLst>
                <a:ext uri="{FF2B5EF4-FFF2-40B4-BE49-F238E27FC236}">
                  <a16:creationId xmlns:a16="http://schemas.microsoft.com/office/drawing/2014/main" id="{B5584DEE-E9C6-6531-1BE7-C1EB0FEA5B97}"/>
                </a:ext>
              </a:extLst>
            </p:cNvPr>
            <p:cNvSpPr txBox="1"/>
            <p:nvPr/>
          </p:nvSpPr>
          <p:spPr>
            <a:xfrm>
              <a:off x="6095998" y="5737458"/>
              <a:ext cx="1138687" cy="369332"/>
            </a:xfrm>
            <a:prstGeom prst="rect">
              <a:avLst/>
            </a:prstGeom>
            <a:noFill/>
          </p:spPr>
          <p:txBody>
            <a:bodyPr wrap="square" rtlCol="0">
              <a:spAutoFit/>
            </a:bodyPr>
            <a:lstStyle/>
            <a:p>
              <a:r>
                <a:rPr lang="en-US" dirty="0"/>
                <a:t>Too Hot!</a:t>
              </a:r>
            </a:p>
          </p:txBody>
        </p:sp>
      </p:grpSp>
    </p:spTree>
    <p:extLst>
      <p:ext uri="{BB962C8B-B14F-4D97-AF65-F5344CB8AC3E}">
        <p14:creationId xmlns:p14="http://schemas.microsoft.com/office/powerpoint/2010/main" val="3661637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9E72-147A-188B-3DB0-6A33EE707579}"/>
            </a:ext>
          </a:extLst>
        </p:cNvPr>
        <p:cNvGrpSpPr/>
        <p:nvPr/>
      </p:nvGrpSpPr>
      <p:grpSpPr>
        <a:xfrm>
          <a:off x="0" y="0"/>
          <a:ext cx="0" cy="0"/>
          <a:chOff x="0" y="0"/>
          <a:chExt cx="0" cy="0"/>
        </a:xfrm>
      </p:grpSpPr>
      <p:pic>
        <p:nvPicPr>
          <p:cNvPr id="18" name="Picture 17" descr="A math equations with numbers and symbols&#10;&#10;AI-generated content may be incorrect.">
            <a:extLst>
              <a:ext uri="{FF2B5EF4-FFF2-40B4-BE49-F238E27FC236}">
                <a16:creationId xmlns:a16="http://schemas.microsoft.com/office/drawing/2014/main" id="{B7F7310D-F024-0A88-A316-671914DA7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8492" y="2697925"/>
            <a:ext cx="2459165" cy="1593903"/>
          </a:xfrm>
          <a:prstGeom prst="rect">
            <a:avLst/>
          </a:prstGeom>
        </p:spPr>
      </p:pic>
      <p:sp>
        <p:nvSpPr>
          <p:cNvPr id="2" name="TextBox 2">
            <a:extLst>
              <a:ext uri="{FF2B5EF4-FFF2-40B4-BE49-F238E27FC236}">
                <a16:creationId xmlns:a16="http://schemas.microsoft.com/office/drawing/2014/main" id="{0DC0FEC5-F6F6-C705-C4A1-84BC4F01D898}"/>
              </a:ext>
            </a:extLst>
          </p:cNvPr>
          <p:cNvSpPr txBox="1"/>
          <p:nvPr/>
        </p:nvSpPr>
        <p:spPr>
          <a:xfrm>
            <a:off x="1563349" y="965627"/>
            <a:ext cx="9134307" cy="373949"/>
          </a:xfrm>
          <a:prstGeom prst="rect">
            <a:avLst/>
          </a:prstGeom>
        </p:spPr>
        <p:txBody>
          <a:bodyPr lIns="0" tIns="0" rIns="0" bIns="0" rtlCol="0" anchor="t">
            <a:spAutoFit/>
          </a:bodyPr>
          <a:lstStyle/>
          <a:p>
            <a:pPr algn="ctr">
              <a:lnSpc>
                <a:spcPts val="3173"/>
              </a:lnSpc>
            </a:pPr>
            <a:r>
              <a:rPr lang="en-US" sz="2266" spc="83" dirty="0">
                <a:solidFill>
                  <a:srgbClr val="252525"/>
                </a:solidFill>
                <a:latin typeface="Atkinson Hyperlegible"/>
                <a:ea typeface="Atkinson Hyperlegible"/>
                <a:cs typeface="Atkinson Hyperlegible"/>
                <a:sym typeface="Atkinson Hyperlegible"/>
              </a:rPr>
              <a:t>Derivation</a:t>
            </a:r>
          </a:p>
        </p:txBody>
      </p:sp>
      <p:sp>
        <p:nvSpPr>
          <p:cNvPr id="3" name="TextBox 3">
            <a:extLst>
              <a:ext uri="{FF2B5EF4-FFF2-40B4-BE49-F238E27FC236}">
                <a16:creationId xmlns:a16="http://schemas.microsoft.com/office/drawing/2014/main" id="{AEF00C21-4BC2-9C7F-62E4-53392FF6684F}"/>
              </a:ext>
            </a:extLst>
          </p:cNvPr>
          <p:cNvSpPr txBox="1"/>
          <p:nvPr/>
        </p:nvSpPr>
        <p:spPr>
          <a:xfrm>
            <a:off x="1996717" y="348893"/>
            <a:ext cx="8192499" cy="569387"/>
          </a:xfrm>
          <a:prstGeom prst="rect">
            <a:avLst/>
          </a:prstGeom>
        </p:spPr>
        <p:txBody>
          <a:bodyPr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Magnet Design</a:t>
            </a:r>
          </a:p>
        </p:txBody>
      </p:sp>
      <p:sp>
        <p:nvSpPr>
          <p:cNvPr id="4" name="TextBox 4">
            <a:extLst>
              <a:ext uri="{FF2B5EF4-FFF2-40B4-BE49-F238E27FC236}">
                <a16:creationId xmlns:a16="http://schemas.microsoft.com/office/drawing/2014/main" id="{01AB62C9-8881-9B12-78F1-8D36FF069AA7}"/>
              </a:ext>
            </a:extLst>
          </p:cNvPr>
          <p:cNvSpPr txBox="1"/>
          <p:nvPr/>
        </p:nvSpPr>
        <p:spPr>
          <a:xfrm>
            <a:off x="4102691" y="6319205"/>
            <a:ext cx="3986616" cy="256480"/>
          </a:xfrm>
          <a:prstGeom prst="rect">
            <a:avLst/>
          </a:prstGeom>
        </p:spPr>
        <p:txBody>
          <a:bodyPr lIns="0" tIns="0" rIns="0" bIns="0" rtlCol="0" anchor="t">
            <a:spAutoFit/>
          </a:bodyPr>
          <a:lstStyle/>
          <a:p>
            <a:pPr algn="ctr">
              <a:lnSpc>
                <a:spcPts val="2000"/>
              </a:lnSpc>
            </a:pPr>
            <a:r>
              <a:rPr lang="en-US" sz="2000" b="1" dirty="0">
                <a:solidFill>
                  <a:srgbClr val="252525"/>
                </a:solidFill>
                <a:latin typeface="Atkinson Hyperlegible Bold"/>
                <a:ea typeface="Atkinson Hyperlegible Bold"/>
                <a:cs typeface="Atkinson Hyperlegible Bold"/>
                <a:sym typeface="Atkinson Hyperlegible Bold"/>
              </a:rPr>
              <a:t>The </a:t>
            </a:r>
            <a:r>
              <a:rPr lang="en-US" sz="2000" b="1" dirty="0" err="1">
                <a:solidFill>
                  <a:srgbClr val="252525"/>
                </a:solidFill>
                <a:latin typeface="Atkinson Hyperlegible Bold"/>
                <a:ea typeface="Atkinson Hyperlegible Bold"/>
                <a:cs typeface="Atkinson Hyperlegible Bold"/>
                <a:sym typeface="Atkinson Hyperlegible Bold"/>
              </a:rPr>
              <a:t>BeEST</a:t>
            </a:r>
            <a:r>
              <a:rPr lang="en-US" sz="2000" b="1" dirty="0">
                <a:solidFill>
                  <a:srgbClr val="252525"/>
                </a:solidFill>
                <a:latin typeface="Atkinson Hyperlegible Bold"/>
                <a:ea typeface="Atkinson Hyperlegible Bold"/>
                <a:cs typeface="Atkinson Hyperlegible Bold"/>
                <a:sym typeface="Atkinson Hyperlegible Bold"/>
              </a:rPr>
              <a:t> Conference | 2025</a:t>
            </a:r>
          </a:p>
        </p:txBody>
      </p:sp>
      <p:sp>
        <p:nvSpPr>
          <p:cNvPr id="5" name="Freeform 5">
            <a:extLst>
              <a:ext uri="{FF2B5EF4-FFF2-40B4-BE49-F238E27FC236}">
                <a16:creationId xmlns:a16="http://schemas.microsoft.com/office/drawing/2014/main" id="{781CDC37-41FC-5087-6E76-6F0A4156AC56}"/>
              </a:ext>
            </a:extLst>
          </p:cNvPr>
          <p:cNvSpPr/>
          <p:nvPr/>
        </p:nvSpPr>
        <p:spPr>
          <a:xfrm>
            <a:off x="10389430" y="5055430"/>
            <a:ext cx="1802570" cy="1802570"/>
          </a:xfrm>
          <a:custGeom>
            <a:avLst/>
            <a:gdLst/>
            <a:ahLst/>
            <a:cxnLst/>
            <a:rect l="l" t="t" r="r" b="b"/>
            <a:pathLst>
              <a:path w="2703855" h="2703855">
                <a:moveTo>
                  <a:pt x="0" y="0"/>
                </a:moveTo>
                <a:lnTo>
                  <a:pt x="2703855" y="0"/>
                </a:lnTo>
                <a:lnTo>
                  <a:pt x="2703855" y="2703855"/>
                </a:lnTo>
                <a:lnTo>
                  <a:pt x="0" y="2703855"/>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B358D0C8-C600-F493-7860-38B535879BBC}"/>
              </a:ext>
            </a:extLst>
          </p:cNvPr>
          <p:cNvSpPr/>
          <p:nvPr/>
        </p:nvSpPr>
        <p:spPr>
          <a:xfrm>
            <a:off x="0" y="0"/>
            <a:ext cx="1729691" cy="1729691"/>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25C112D2-68C6-5672-F141-E49E3787E01C}"/>
              </a:ext>
            </a:extLst>
          </p:cNvPr>
          <p:cNvSpPr/>
          <p:nvPr/>
        </p:nvSpPr>
        <p:spPr>
          <a:xfrm>
            <a:off x="9425054" y="6079702"/>
            <a:ext cx="2199349" cy="479858"/>
          </a:xfrm>
          <a:custGeom>
            <a:avLst/>
            <a:gdLst/>
            <a:ahLst/>
            <a:cxnLst/>
            <a:rect l="l" t="t" r="r" b="b"/>
            <a:pathLst>
              <a:path w="3299024" h="719787">
                <a:moveTo>
                  <a:pt x="0" y="0"/>
                </a:moveTo>
                <a:lnTo>
                  <a:pt x="3299023" y="0"/>
                </a:lnTo>
                <a:lnTo>
                  <a:pt x="3299023" y="719787"/>
                </a:lnTo>
                <a:lnTo>
                  <a:pt x="0" y="719787"/>
                </a:lnTo>
                <a:lnTo>
                  <a:pt x="0"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ABC74D8A-968D-B1C2-81F8-A2B15B7D1919}"/>
              </a:ext>
            </a:extLst>
          </p:cNvPr>
          <p:cNvSpPr/>
          <p:nvPr/>
        </p:nvSpPr>
        <p:spPr>
          <a:xfrm flipH="1">
            <a:off x="516603" y="286374"/>
            <a:ext cx="2110427" cy="460457"/>
          </a:xfrm>
          <a:custGeom>
            <a:avLst/>
            <a:gdLst/>
            <a:ahLst/>
            <a:cxnLst/>
            <a:rect l="l" t="t" r="r" b="b"/>
            <a:pathLst>
              <a:path w="3165641" h="690685">
                <a:moveTo>
                  <a:pt x="3165641" y="0"/>
                </a:moveTo>
                <a:lnTo>
                  <a:pt x="0" y="0"/>
                </a:lnTo>
                <a:lnTo>
                  <a:pt x="0" y="690685"/>
                </a:lnTo>
                <a:lnTo>
                  <a:pt x="3165641" y="690685"/>
                </a:lnTo>
                <a:lnTo>
                  <a:pt x="3165641" y="0"/>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9" name="Freeform 9">
            <a:extLst>
              <a:ext uri="{FF2B5EF4-FFF2-40B4-BE49-F238E27FC236}">
                <a16:creationId xmlns:a16="http://schemas.microsoft.com/office/drawing/2014/main" id="{3EF3426A-DCE6-0C5D-CF1D-6125AA2850FF}"/>
              </a:ext>
            </a:extLst>
          </p:cNvPr>
          <p:cNvSpPr/>
          <p:nvPr/>
        </p:nvSpPr>
        <p:spPr>
          <a:xfrm>
            <a:off x="0" y="5183728"/>
            <a:ext cx="1674272" cy="1674272"/>
          </a:xfrm>
          <a:custGeom>
            <a:avLst/>
            <a:gdLst/>
            <a:ahLst/>
            <a:cxnLst/>
            <a:rect l="l" t="t" r="r" b="b"/>
            <a:pathLst>
              <a:path w="2511408" h="2511408">
                <a:moveTo>
                  <a:pt x="0" y="0"/>
                </a:moveTo>
                <a:lnTo>
                  <a:pt x="2511408" y="0"/>
                </a:lnTo>
                <a:lnTo>
                  <a:pt x="2511408" y="2511408"/>
                </a:lnTo>
                <a:lnTo>
                  <a:pt x="0" y="2511408"/>
                </a:lnTo>
                <a:lnTo>
                  <a:pt x="0" y="0"/>
                </a:lnTo>
                <a:close/>
              </a:path>
            </a:pathLst>
          </a:custGeom>
          <a:blipFill>
            <a:blip r:embed="rId7">
              <a:alphaModFix amt="50000"/>
              <a:extLst>
                <a:ext uri="{96DAC541-7B7A-43D3-8B79-37D633B846F1}">
                  <asvg:svgBlip xmlns:asvg="http://schemas.microsoft.com/office/drawing/2016/SVG/main" r:embed="rId8"/>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02E29859-81E5-C597-3781-B530E75F8FCD}"/>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7">
              <a:alphaModFix amt="50000"/>
              <a:extLst>
                <a:ext uri="{96DAC541-7B7A-43D3-8B79-37D633B846F1}">
                  <asvg:svgBlip xmlns:asvg="http://schemas.microsoft.com/office/drawing/2016/SVG/main" r:embed="rId8"/>
                </a:ext>
              </a:extLst>
            </a:blip>
            <a:stretch>
              <a:fillRect/>
            </a:stretch>
          </a:blipFill>
        </p:spPr>
        <p:txBody>
          <a:bodyPr/>
          <a:lstStyle/>
          <a:p>
            <a:endParaRPr lang="en-US" sz="1200"/>
          </a:p>
        </p:txBody>
      </p:sp>
      <p:pic>
        <p:nvPicPr>
          <p:cNvPr id="13" name="Picture 12">
            <a:extLst>
              <a:ext uri="{FF2B5EF4-FFF2-40B4-BE49-F238E27FC236}">
                <a16:creationId xmlns:a16="http://schemas.microsoft.com/office/drawing/2014/main" id="{2B55A427-B83D-8369-BA6F-7DE415A6C9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87600" y="2426422"/>
            <a:ext cx="3021587" cy="955809"/>
          </a:xfrm>
          <a:prstGeom prst="rect">
            <a:avLst/>
          </a:prstGeom>
        </p:spPr>
      </p:pic>
      <p:cxnSp>
        <p:nvCxnSpPr>
          <p:cNvPr id="26" name="Straight Arrow Connector 25">
            <a:extLst>
              <a:ext uri="{FF2B5EF4-FFF2-40B4-BE49-F238E27FC236}">
                <a16:creationId xmlns:a16="http://schemas.microsoft.com/office/drawing/2014/main" id="{0EFFDB6A-F474-6666-D4D2-A27331698F86}"/>
              </a:ext>
            </a:extLst>
          </p:cNvPr>
          <p:cNvCxnSpPr>
            <a:cxnSpLocks/>
          </p:cNvCxnSpPr>
          <p:nvPr/>
        </p:nvCxnSpPr>
        <p:spPr>
          <a:xfrm>
            <a:off x="5842000" y="2935682"/>
            <a:ext cx="2336800" cy="36119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2" name="Straight Arrow Connector 31">
            <a:extLst>
              <a:ext uri="{FF2B5EF4-FFF2-40B4-BE49-F238E27FC236}">
                <a16:creationId xmlns:a16="http://schemas.microsoft.com/office/drawing/2014/main" id="{FDBAF4E7-264D-1BEE-595D-16A380E5223B}"/>
              </a:ext>
            </a:extLst>
          </p:cNvPr>
          <p:cNvCxnSpPr>
            <a:cxnSpLocks/>
          </p:cNvCxnSpPr>
          <p:nvPr/>
        </p:nvCxnSpPr>
        <p:spPr>
          <a:xfrm>
            <a:off x="10660120" y="3429000"/>
            <a:ext cx="132868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12" name="Picture 11">
            <a:extLst>
              <a:ext uri="{FF2B5EF4-FFF2-40B4-BE49-F238E27FC236}">
                <a16:creationId xmlns:a16="http://schemas.microsoft.com/office/drawing/2014/main" id="{510D9D96-8DEE-F66D-A56A-3EA31A87A5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766" y="4045045"/>
            <a:ext cx="6937853" cy="817287"/>
          </a:xfrm>
          <a:prstGeom prst="rect">
            <a:avLst/>
          </a:prstGeom>
        </p:spPr>
      </p:pic>
      <p:cxnSp>
        <p:nvCxnSpPr>
          <p:cNvPr id="25" name="Straight Arrow Connector 24">
            <a:extLst>
              <a:ext uri="{FF2B5EF4-FFF2-40B4-BE49-F238E27FC236}">
                <a16:creationId xmlns:a16="http://schemas.microsoft.com/office/drawing/2014/main" id="{E37B34AD-88A7-9D6B-0DBE-6FDB3546123B}"/>
              </a:ext>
            </a:extLst>
          </p:cNvPr>
          <p:cNvCxnSpPr>
            <a:cxnSpLocks/>
          </p:cNvCxnSpPr>
          <p:nvPr/>
        </p:nvCxnSpPr>
        <p:spPr>
          <a:xfrm flipV="1">
            <a:off x="7112000" y="3683000"/>
            <a:ext cx="1066800" cy="477626"/>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1" name="Slide Number Placeholder 10">
            <a:extLst>
              <a:ext uri="{FF2B5EF4-FFF2-40B4-BE49-F238E27FC236}">
                <a16:creationId xmlns:a16="http://schemas.microsoft.com/office/drawing/2014/main" id="{336D5AF9-BD66-C0F9-79CF-8AE9E20A5BA2}"/>
              </a:ext>
            </a:extLst>
          </p:cNvPr>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02645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0FEF9-4D99-9B9D-4B20-98EB8D42B0C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53FD7F-73A0-9EFF-7534-4D75FBBB9A7D}"/>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26</a:t>
            </a:fld>
            <a:endParaRPr lang="en-US" dirty="0">
              <a:solidFill>
                <a:schemeClr val="bg1"/>
              </a:solidFill>
            </a:endParaRPr>
          </a:p>
        </p:txBody>
      </p:sp>
      <p:sp>
        <p:nvSpPr>
          <p:cNvPr id="3" name="TextBox 3">
            <a:extLst>
              <a:ext uri="{FF2B5EF4-FFF2-40B4-BE49-F238E27FC236}">
                <a16:creationId xmlns:a16="http://schemas.microsoft.com/office/drawing/2014/main" id="{3E36328F-B52D-35F2-8CEA-A7B878837F75}"/>
              </a:ext>
            </a:extLst>
          </p:cNvPr>
          <p:cNvSpPr txBox="1"/>
          <p:nvPr/>
        </p:nvSpPr>
        <p:spPr>
          <a:xfrm>
            <a:off x="491240" y="337390"/>
            <a:ext cx="10862560" cy="723916"/>
          </a:xfrm>
          <a:prstGeom prst="rect">
            <a:avLst/>
          </a:prstGeom>
        </p:spPr>
        <p:txBody>
          <a:bodyPr wrap="square" lIns="0" tIns="0" rIns="0" bIns="0" rtlCol="0" anchor="t">
            <a:spAutoFit/>
          </a:bodyPr>
          <a:lstStyle/>
          <a:p>
            <a:pPr algn="ctr">
              <a:lnSpc>
                <a:spcPts val="6400"/>
              </a:lnSpc>
            </a:pPr>
            <a:r>
              <a:rPr lang="en-US" sz="3200" b="1" dirty="0">
                <a:solidFill>
                  <a:srgbClr val="252525"/>
                </a:solidFill>
                <a:latin typeface="The Seasons Bold"/>
                <a:ea typeface="The Seasons Bold"/>
                <a:cs typeface="The Seasons Bold"/>
                <a:sym typeface="The Seasons Bold"/>
              </a:rPr>
              <a:t>Generalized Equations for Helmholtz-like Arrangements</a:t>
            </a:r>
          </a:p>
        </p:txBody>
      </p:sp>
      <p:grpSp>
        <p:nvGrpSpPr>
          <p:cNvPr id="4" name="Group 3">
            <a:extLst>
              <a:ext uri="{FF2B5EF4-FFF2-40B4-BE49-F238E27FC236}">
                <a16:creationId xmlns:a16="http://schemas.microsoft.com/office/drawing/2014/main" id="{A97ADBCF-98BF-1BD2-89B4-F80115DB78A4}"/>
              </a:ext>
            </a:extLst>
          </p:cNvPr>
          <p:cNvGrpSpPr/>
          <p:nvPr/>
        </p:nvGrpSpPr>
        <p:grpSpPr>
          <a:xfrm>
            <a:off x="345057" y="1953339"/>
            <a:ext cx="11182223" cy="2951321"/>
            <a:chOff x="457200" y="3439950"/>
            <a:chExt cx="17386110" cy="3606530"/>
          </a:xfrm>
        </p:grpSpPr>
        <p:cxnSp>
          <p:nvCxnSpPr>
            <p:cNvPr id="5" name="Straight Arrow Connector 4">
              <a:extLst>
                <a:ext uri="{FF2B5EF4-FFF2-40B4-BE49-F238E27FC236}">
                  <a16:creationId xmlns:a16="http://schemas.microsoft.com/office/drawing/2014/main" id="{28D4F8A5-7714-8B5A-351C-171AA6D64764}"/>
                </a:ext>
              </a:extLst>
            </p:cNvPr>
            <p:cNvCxnSpPr>
              <a:cxnSpLocks/>
            </p:cNvCxnSpPr>
            <p:nvPr/>
          </p:nvCxnSpPr>
          <p:spPr>
            <a:xfrm flipV="1">
              <a:off x="457200" y="4223728"/>
              <a:ext cx="2252505" cy="3250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6" name="Straight Arrow Connector 5">
              <a:extLst>
                <a:ext uri="{FF2B5EF4-FFF2-40B4-BE49-F238E27FC236}">
                  <a16:creationId xmlns:a16="http://schemas.microsoft.com/office/drawing/2014/main" id="{5613F7C3-52DA-C7BB-9886-DE449753B852}"/>
                </a:ext>
              </a:extLst>
            </p:cNvPr>
            <p:cNvCxnSpPr>
              <a:cxnSpLocks/>
            </p:cNvCxnSpPr>
            <p:nvPr/>
          </p:nvCxnSpPr>
          <p:spPr>
            <a:xfrm>
              <a:off x="457200" y="6365717"/>
              <a:ext cx="2252505"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pic>
          <p:nvPicPr>
            <p:cNvPr id="7" name="Picture 6">
              <a:extLst>
                <a:ext uri="{FF2B5EF4-FFF2-40B4-BE49-F238E27FC236}">
                  <a16:creationId xmlns:a16="http://schemas.microsoft.com/office/drawing/2014/main" id="{4574F37E-DA46-42E6-8E2E-E31E71C1A1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3884" y="3439950"/>
              <a:ext cx="14639426" cy="1381987"/>
            </a:xfrm>
            <a:prstGeom prst="rect">
              <a:avLst/>
            </a:prstGeom>
          </p:spPr>
        </p:pic>
        <p:pic>
          <p:nvPicPr>
            <p:cNvPr id="8" name="Picture 7">
              <a:extLst>
                <a:ext uri="{FF2B5EF4-FFF2-40B4-BE49-F238E27FC236}">
                  <a16:creationId xmlns:a16="http://schemas.microsoft.com/office/drawing/2014/main" id="{D07D3215-95C4-CE07-0DD7-B0157710E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039" y="5930184"/>
              <a:ext cx="14639427" cy="1116296"/>
            </a:xfrm>
            <a:prstGeom prst="rect">
              <a:avLst/>
            </a:prstGeom>
          </p:spPr>
        </p:pic>
      </p:grpSp>
    </p:spTree>
    <p:extLst>
      <p:ext uri="{BB962C8B-B14F-4D97-AF65-F5344CB8AC3E}">
        <p14:creationId xmlns:p14="http://schemas.microsoft.com/office/powerpoint/2010/main" val="3290648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D2C25C-2930-4349-BE57-02EFB1D42EA2}"/>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8042910-D67E-752D-D569-13EB4093FB5A}"/>
              </a:ext>
            </a:extLst>
          </p:cNvPr>
          <p:cNvSpPr txBox="1"/>
          <p:nvPr/>
        </p:nvSpPr>
        <p:spPr>
          <a:xfrm>
            <a:off x="1528847" y="1054583"/>
            <a:ext cx="9134307" cy="373949"/>
          </a:xfrm>
          <a:prstGeom prst="rect">
            <a:avLst/>
          </a:prstGeom>
        </p:spPr>
        <p:txBody>
          <a:bodyPr lIns="0" tIns="0" rIns="0" bIns="0" rtlCol="0" anchor="t">
            <a:spAutoFit/>
          </a:bodyPr>
          <a:lstStyle/>
          <a:p>
            <a:pPr algn="ctr">
              <a:lnSpc>
                <a:spcPts val="3173"/>
              </a:lnSpc>
            </a:pPr>
            <a:r>
              <a:rPr lang="en-US" sz="2266" spc="83" dirty="0">
                <a:solidFill>
                  <a:srgbClr val="252525"/>
                </a:solidFill>
                <a:latin typeface="Atkinson Hyperlegible"/>
                <a:ea typeface="Atkinson Hyperlegible"/>
                <a:cs typeface="Atkinson Hyperlegible"/>
                <a:sym typeface="Atkinson Hyperlegible"/>
              </a:rPr>
              <a:t>B-Field Optimization</a:t>
            </a:r>
          </a:p>
        </p:txBody>
      </p:sp>
      <p:sp>
        <p:nvSpPr>
          <p:cNvPr id="3" name="TextBox 3">
            <a:extLst>
              <a:ext uri="{FF2B5EF4-FFF2-40B4-BE49-F238E27FC236}">
                <a16:creationId xmlns:a16="http://schemas.microsoft.com/office/drawing/2014/main" id="{E383108F-9DA7-7989-1592-00352B50B059}"/>
              </a:ext>
            </a:extLst>
          </p:cNvPr>
          <p:cNvSpPr txBox="1"/>
          <p:nvPr/>
        </p:nvSpPr>
        <p:spPr>
          <a:xfrm>
            <a:off x="1976246" y="441643"/>
            <a:ext cx="8192499" cy="569387"/>
          </a:xfrm>
          <a:prstGeom prst="rect">
            <a:avLst/>
          </a:prstGeom>
        </p:spPr>
        <p:txBody>
          <a:bodyPr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Magnet Design</a:t>
            </a:r>
          </a:p>
        </p:txBody>
      </p:sp>
      <p:sp>
        <p:nvSpPr>
          <p:cNvPr id="5" name="Freeform 5">
            <a:extLst>
              <a:ext uri="{FF2B5EF4-FFF2-40B4-BE49-F238E27FC236}">
                <a16:creationId xmlns:a16="http://schemas.microsoft.com/office/drawing/2014/main" id="{B09413B0-A993-04DB-3651-FF1836A33675}"/>
              </a:ext>
            </a:extLst>
          </p:cNvPr>
          <p:cNvSpPr/>
          <p:nvPr/>
        </p:nvSpPr>
        <p:spPr>
          <a:xfrm>
            <a:off x="10389430" y="5055430"/>
            <a:ext cx="1802570" cy="1802570"/>
          </a:xfrm>
          <a:custGeom>
            <a:avLst/>
            <a:gdLst/>
            <a:ahLst/>
            <a:cxnLst/>
            <a:rect l="l" t="t" r="r" b="b"/>
            <a:pathLst>
              <a:path w="2703855" h="2703855">
                <a:moveTo>
                  <a:pt x="0" y="0"/>
                </a:moveTo>
                <a:lnTo>
                  <a:pt x="2703855" y="0"/>
                </a:lnTo>
                <a:lnTo>
                  <a:pt x="2703855" y="2703855"/>
                </a:lnTo>
                <a:lnTo>
                  <a:pt x="0" y="270385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DBAE1990-5FBC-352F-5CD1-AD55A080551A}"/>
              </a:ext>
            </a:extLst>
          </p:cNvPr>
          <p:cNvSpPr/>
          <p:nvPr/>
        </p:nvSpPr>
        <p:spPr>
          <a:xfrm>
            <a:off x="0" y="0"/>
            <a:ext cx="1729691" cy="1729691"/>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DAB82D56-51AD-2A3B-6AFA-F958417B0FB4}"/>
              </a:ext>
            </a:extLst>
          </p:cNvPr>
          <p:cNvSpPr/>
          <p:nvPr/>
        </p:nvSpPr>
        <p:spPr>
          <a:xfrm flipH="1">
            <a:off x="516603" y="286374"/>
            <a:ext cx="2110427" cy="460457"/>
          </a:xfrm>
          <a:custGeom>
            <a:avLst/>
            <a:gdLst/>
            <a:ahLst/>
            <a:cxnLst/>
            <a:rect l="l" t="t" r="r" b="b"/>
            <a:pathLst>
              <a:path w="3165641" h="690685">
                <a:moveTo>
                  <a:pt x="3165641" y="0"/>
                </a:moveTo>
                <a:lnTo>
                  <a:pt x="0" y="0"/>
                </a:lnTo>
                <a:lnTo>
                  <a:pt x="0" y="690685"/>
                </a:lnTo>
                <a:lnTo>
                  <a:pt x="3165641" y="690685"/>
                </a:lnTo>
                <a:lnTo>
                  <a:pt x="3165641"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9" name="Freeform 9">
            <a:extLst>
              <a:ext uri="{FF2B5EF4-FFF2-40B4-BE49-F238E27FC236}">
                <a16:creationId xmlns:a16="http://schemas.microsoft.com/office/drawing/2014/main" id="{A787DC7C-6EB2-1F21-E4E3-87E83BC67ABE}"/>
              </a:ext>
            </a:extLst>
          </p:cNvPr>
          <p:cNvSpPr/>
          <p:nvPr/>
        </p:nvSpPr>
        <p:spPr>
          <a:xfrm>
            <a:off x="15164" y="5189578"/>
            <a:ext cx="1674272" cy="1674272"/>
          </a:xfrm>
          <a:custGeom>
            <a:avLst/>
            <a:gdLst/>
            <a:ahLst/>
            <a:cxnLst/>
            <a:rect l="l" t="t" r="r" b="b"/>
            <a:pathLst>
              <a:path w="2511408" h="2511408">
                <a:moveTo>
                  <a:pt x="0" y="0"/>
                </a:moveTo>
                <a:lnTo>
                  <a:pt x="2511408" y="0"/>
                </a:lnTo>
                <a:lnTo>
                  <a:pt x="2511408" y="2511408"/>
                </a:lnTo>
                <a:lnTo>
                  <a:pt x="0" y="2511408"/>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4B85D2D3-EA5B-684F-723A-D6DBD4FE0495}"/>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9B15AC-73DF-BB2C-F8E3-9E495D491E4A}"/>
                  </a:ext>
                </a:extLst>
              </p:cNvPr>
              <p:cNvSpPr txBox="1"/>
              <p:nvPr/>
            </p:nvSpPr>
            <p:spPr>
              <a:xfrm>
                <a:off x="954212" y="2132319"/>
                <a:ext cx="3910837" cy="1467197"/>
              </a:xfrm>
              <a:prstGeom prst="rect">
                <a:avLst/>
              </a:prstGeom>
              <a:noFill/>
            </p:spPr>
            <p:txBody>
              <a:bodyPr wrap="square" rtlCol="0">
                <a:spAutoFit/>
              </a:bodyPr>
              <a:lstStyle/>
              <a:p>
                <a:pPr lvl="1"/>
                <a:r>
                  <a:rPr lang="en-US" sz="2133" dirty="0"/>
                  <a:t>Minimized Parameters</a:t>
                </a:r>
              </a:p>
              <a:p>
                <a:pPr lvl="1"/>
                <a:endParaRPr lang="en-US" sz="1200" dirty="0"/>
              </a:p>
              <a:p>
                <a:pPr marL="800140" lvl="2" indent="-190510">
                  <a:buFont typeface="Arial" panose="020B0604020202020204" pitchFamily="34" charset="0"/>
                  <a:buChar char="•"/>
                </a:pPr>
                <a:r>
                  <a:rPr lang="en-US" sz="1867" dirty="0"/>
                  <a:t>Inner Diameter </a:t>
                </a:r>
                <a14:m>
                  <m:oMath xmlns:m="http://schemas.openxmlformats.org/officeDocument/2006/math">
                    <m:sSub>
                      <m:sSubPr>
                        <m:ctrlPr>
                          <a:rPr lang="en-US" sz="1867" i="1">
                            <a:latin typeface="Cambria Math" panose="02040503050406030204" pitchFamily="18" charset="0"/>
                          </a:rPr>
                        </m:ctrlPr>
                      </m:sSubPr>
                      <m:e>
                        <m:r>
                          <a:rPr lang="en-US" sz="1867" i="1">
                            <a:latin typeface="Cambria Math" panose="02040503050406030204" pitchFamily="18" charset="0"/>
                          </a:rPr>
                          <m:t>(</m:t>
                        </m:r>
                        <m:r>
                          <a:rPr lang="en-US" sz="1867" i="1">
                            <a:latin typeface="Cambria Math" panose="02040503050406030204" pitchFamily="18" charset="0"/>
                          </a:rPr>
                          <m:t>𝐷</m:t>
                        </m:r>
                      </m:e>
                      <m:sub>
                        <m:r>
                          <a:rPr lang="en-US" sz="1867" i="1">
                            <a:latin typeface="Cambria Math" panose="02040503050406030204" pitchFamily="18" charset="0"/>
                          </a:rPr>
                          <m:t>𝑖𝑛</m:t>
                        </m:r>
                      </m:sub>
                    </m:sSub>
                    <m:r>
                      <a:rPr lang="en-US" sz="1867" i="1">
                        <a:latin typeface="Cambria Math" panose="02040503050406030204" pitchFamily="18" charset="0"/>
                      </a:rPr>
                      <m:t>=21</m:t>
                    </m:r>
                    <m:r>
                      <a:rPr lang="en-US" sz="1867" i="1">
                        <a:latin typeface="Cambria Math" panose="02040503050406030204" pitchFamily="18" charset="0"/>
                      </a:rPr>
                      <m:t>𝑚𝑚</m:t>
                    </m:r>
                    <m:r>
                      <a:rPr lang="en-US" sz="1867" i="1">
                        <a:latin typeface="Cambria Math" panose="02040503050406030204" pitchFamily="18" charset="0"/>
                      </a:rPr>
                      <m:t>)</m:t>
                    </m:r>
                  </m:oMath>
                </a14:m>
                <a:endParaRPr lang="en-US" sz="1867" dirty="0"/>
              </a:p>
              <a:p>
                <a:pPr marL="800140" lvl="2" indent="-190510">
                  <a:buFont typeface="Arial" panose="020B0604020202020204" pitchFamily="34" charset="0"/>
                  <a:buChar char="•"/>
                </a:pPr>
                <a:r>
                  <a:rPr lang="en-US" sz="1867" dirty="0"/>
                  <a:t>Coil Separation </a:t>
                </a:r>
                <a14:m>
                  <m:oMath xmlns:m="http://schemas.openxmlformats.org/officeDocument/2006/math">
                    <m:r>
                      <a:rPr lang="en-US" sz="1867" i="1">
                        <a:latin typeface="Cambria Math" panose="02040503050406030204" pitchFamily="18" charset="0"/>
                      </a:rPr>
                      <m:t>(</m:t>
                    </m:r>
                    <m:r>
                      <a:rPr lang="en-US" sz="1867" i="1">
                        <a:latin typeface="Cambria Math" panose="02040503050406030204" pitchFamily="18" charset="0"/>
                      </a:rPr>
                      <m:t>𝑋</m:t>
                    </m:r>
                    <m:r>
                      <a:rPr lang="en-US" sz="1867" i="1">
                        <a:latin typeface="Cambria Math" panose="02040503050406030204" pitchFamily="18" charset="0"/>
                      </a:rPr>
                      <m:t>=5</m:t>
                    </m:r>
                    <m:r>
                      <a:rPr lang="en-US" sz="1867" i="1">
                        <a:latin typeface="Cambria Math" panose="02040503050406030204" pitchFamily="18" charset="0"/>
                      </a:rPr>
                      <m:t>𝑚𝑚</m:t>
                    </m:r>
                    <m:r>
                      <a:rPr lang="en-US" sz="1867" i="1">
                        <a:latin typeface="Cambria Math" panose="02040503050406030204" pitchFamily="18" charset="0"/>
                      </a:rPr>
                      <m:t>)</m:t>
                    </m:r>
                  </m:oMath>
                </a14:m>
                <a:endParaRPr lang="en-US" sz="1867" dirty="0"/>
              </a:p>
            </p:txBody>
          </p:sp>
        </mc:Choice>
        <mc:Fallback xmlns="">
          <p:sp>
            <p:nvSpPr>
              <p:cNvPr id="11" name="TextBox 10">
                <a:extLst>
                  <a:ext uri="{FF2B5EF4-FFF2-40B4-BE49-F238E27FC236}">
                    <a16:creationId xmlns:a16="http://schemas.microsoft.com/office/drawing/2014/main" id="{B99B15AC-73DF-BB2C-F8E3-9E495D491E4A}"/>
                  </a:ext>
                </a:extLst>
              </p:cNvPr>
              <p:cNvSpPr txBox="1">
                <a:spLocks noRot="1" noChangeAspect="1" noMove="1" noResize="1" noEditPoints="1" noAdjustHandles="1" noChangeArrowheads="1" noChangeShapeType="1" noTextEdit="1"/>
              </p:cNvSpPr>
              <p:nvPr/>
            </p:nvSpPr>
            <p:spPr>
              <a:xfrm>
                <a:off x="954212" y="2132319"/>
                <a:ext cx="3910837" cy="1467197"/>
              </a:xfrm>
              <a:prstGeom prst="rect">
                <a:avLst/>
              </a:prstGeom>
              <a:blipFill>
                <a:blip r:embed="rId8"/>
                <a:stretch>
                  <a:fillRect t="-2083" b="-5833"/>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C1568039-F710-239C-3473-A718903F401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09103" y="4168725"/>
            <a:ext cx="4909231" cy="2446607"/>
          </a:xfrm>
          <a:prstGeom prst="rect">
            <a:avLst/>
          </a:prstGeom>
        </p:spPr>
      </p:pic>
      <p:pic>
        <p:nvPicPr>
          <p:cNvPr id="15" name="Picture 14">
            <a:extLst>
              <a:ext uri="{FF2B5EF4-FFF2-40B4-BE49-F238E27FC236}">
                <a16:creationId xmlns:a16="http://schemas.microsoft.com/office/drawing/2014/main" id="{455E602E-7710-BFC1-CC7A-75BB97CB685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49622" y="1583019"/>
            <a:ext cx="4923093" cy="2446607"/>
          </a:xfrm>
          <a:prstGeom prst="rect">
            <a:avLst/>
          </a:prstGeom>
        </p:spPr>
      </p:pic>
      <p:sp>
        <p:nvSpPr>
          <p:cNvPr id="16" name="TextBox 15">
            <a:extLst>
              <a:ext uri="{FF2B5EF4-FFF2-40B4-BE49-F238E27FC236}">
                <a16:creationId xmlns:a16="http://schemas.microsoft.com/office/drawing/2014/main" id="{2EE1ED7D-0077-6DD9-B639-53DF60499988}"/>
              </a:ext>
            </a:extLst>
          </p:cNvPr>
          <p:cNvSpPr txBox="1"/>
          <p:nvPr/>
        </p:nvSpPr>
        <p:spPr>
          <a:xfrm>
            <a:off x="9012936" y="1546583"/>
            <a:ext cx="973080" cy="379656"/>
          </a:xfrm>
          <a:prstGeom prst="rect">
            <a:avLst/>
          </a:prstGeom>
          <a:noFill/>
        </p:spPr>
        <p:txBody>
          <a:bodyPr wrap="square" rtlCol="0">
            <a:spAutoFit/>
          </a:bodyPr>
          <a:lstStyle/>
          <a:p>
            <a:r>
              <a:rPr lang="en-US" sz="1867" dirty="0"/>
              <a:t>X=5mm</a:t>
            </a:r>
          </a:p>
        </p:txBody>
      </p:sp>
      <p:sp>
        <p:nvSpPr>
          <p:cNvPr id="17" name="TextBox 16">
            <a:extLst>
              <a:ext uri="{FF2B5EF4-FFF2-40B4-BE49-F238E27FC236}">
                <a16:creationId xmlns:a16="http://schemas.microsoft.com/office/drawing/2014/main" id="{C8E5398D-0F48-7967-04C1-07D3282F96F4}"/>
              </a:ext>
            </a:extLst>
          </p:cNvPr>
          <p:cNvSpPr txBox="1"/>
          <p:nvPr/>
        </p:nvSpPr>
        <p:spPr>
          <a:xfrm>
            <a:off x="8992465" y="4292600"/>
            <a:ext cx="1176280" cy="379656"/>
          </a:xfrm>
          <a:prstGeom prst="rect">
            <a:avLst/>
          </a:prstGeom>
          <a:noFill/>
        </p:spPr>
        <p:txBody>
          <a:bodyPr wrap="square" rtlCol="0">
            <a:spAutoFit/>
          </a:bodyPr>
          <a:lstStyle/>
          <a:p>
            <a:r>
              <a:rPr lang="en-US" sz="1867" dirty="0"/>
              <a:t>D=21mm</a:t>
            </a:r>
          </a:p>
        </p:txBody>
      </p:sp>
      <p:grpSp>
        <p:nvGrpSpPr>
          <p:cNvPr id="18" name="Group 17">
            <a:extLst>
              <a:ext uri="{FF2B5EF4-FFF2-40B4-BE49-F238E27FC236}">
                <a16:creationId xmlns:a16="http://schemas.microsoft.com/office/drawing/2014/main" id="{7C1B664B-F4F6-F970-038E-B0345433AF03}"/>
              </a:ext>
            </a:extLst>
          </p:cNvPr>
          <p:cNvGrpSpPr/>
          <p:nvPr/>
        </p:nvGrpSpPr>
        <p:grpSpPr>
          <a:xfrm>
            <a:off x="1356865" y="4206718"/>
            <a:ext cx="3508184" cy="1160304"/>
            <a:chOff x="2035297" y="6310077"/>
            <a:chExt cx="5262276" cy="1740456"/>
          </a:xfrm>
        </p:grpSpPr>
        <p:pic>
          <p:nvPicPr>
            <p:cNvPr id="12" name="Picture 11" descr="A black and white math symbols&#10;&#10;AI-generated content may be incorrect.">
              <a:extLst>
                <a:ext uri="{FF2B5EF4-FFF2-40B4-BE49-F238E27FC236}">
                  <a16:creationId xmlns:a16="http://schemas.microsoft.com/office/drawing/2014/main" id="{D06CF820-8038-04A0-95C7-AB6D5211BF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94536" y="7115756"/>
              <a:ext cx="4013445" cy="934777"/>
            </a:xfrm>
            <a:prstGeom prst="rect">
              <a:avLst/>
            </a:prstGeom>
          </p:spPr>
        </p:pic>
        <p:sp>
          <p:nvSpPr>
            <p:cNvPr id="14" name="TextBox 13">
              <a:extLst>
                <a:ext uri="{FF2B5EF4-FFF2-40B4-BE49-F238E27FC236}">
                  <a16:creationId xmlns:a16="http://schemas.microsoft.com/office/drawing/2014/main" id="{AE2BC3F3-E7C0-D6CC-2B22-34A35CEB7D91}"/>
                </a:ext>
              </a:extLst>
            </p:cNvPr>
            <p:cNvSpPr txBox="1"/>
            <p:nvPr/>
          </p:nvSpPr>
          <p:spPr>
            <a:xfrm>
              <a:off x="2035297" y="6310077"/>
              <a:ext cx="5262276" cy="630846"/>
            </a:xfrm>
            <a:prstGeom prst="rect">
              <a:avLst/>
            </a:prstGeom>
            <a:noFill/>
          </p:spPr>
          <p:txBody>
            <a:bodyPr wrap="square" rtlCol="0">
              <a:spAutoFit/>
            </a:bodyPr>
            <a:lstStyle/>
            <a:p>
              <a:r>
                <a:rPr lang="en-US" sz="2133" dirty="0"/>
                <a:t>Optimal winds-to-layers ratio? </a:t>
              </a:r>
            </a:p>
          </p:txBody>
        </p:sp>
      </p:grpSp>
      <p:sp>
        <p:nvSpPr>
          <p:cNvPr id="4" name="Slide Number Placeholder 3">
            <a:extLst>
              <a:ext uri="{FF2B5EF4-FFF2-40B4-BE49-F238E27FC236}">
                <a16:creationId xmlns:a16="http://schemas.microsoft.com/office/drawing/2014/main" id="{FAB9AF35-7CC9-B8EB-35C3-2310A4FDDEF8}"/>
              </a:ext>
            </a:extLst>
          </p:cNvPr>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3137432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DED49-BE25-1CDC-F0E3-58EE1CCCADC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3E4C087-DAC8-5FD3-02E1-031FBAAC52CE}"/>
              </a:ext>
            </a:extLst>
          </p:cNvPr>
          <p:cNvSpPr txBox="1"/>
          <p:nvPr/>
        </p:nvSpPr>
        <p:spPr>
          <a:xfrm>
            <a:off x="1505341" y="878149"/>
            <a:ext cx="9134307" cy="373949"/>
          </a:xfrm>
          <a:prstGeom prst="rect">
            <a:avLst/>
          </a:prstGeom>
        </p:spPr>
        <p:txBody>
          <a:bodyPr lIns="0" tIns="0" rIns="0" bIns="0" rtlCol="0" anchor="t">
            <a:spAutoFit/>
          </a:bodyPr>
          <a:lstStyle/>
          <a:p>
            <a:pPr algn="ctr">
              <a:lnSpc>
                <a:spcPts val="3173"/>
              </a:lnSpc>
            </a:pPr>
            <a:r>
              <a:rPr lang="en-US" sz="2266" spc="83" dirty="0">
                <a:solidFill>
                  <a:srgbClr val="252525"/>
                </a:solidFill>
                <a:latin typeface="Atkinson Hyperlegible"/>
                <a:ea typeface="Atkinson Hyperlegible"/>
                <a:cs typeface="Atkinson Hyperlegible"/>
                <a:sym typeface="Atkinson Hyperlegible"/>
              </a:rPr>
              <a:t>B-Field Optimization</a:t>
            </a:r>
          </a:p>
        </p:txBody>
      </p:sp>
      <p:sp>
        <p:nvSpPr>
          <p:cNvPr id="3" name="TextBox 3">
            <a:extLst>
              <a:ext uri="{FF2B5EF4-FFF2-40B4-BE49-F238E27FC236}">
                <a16:creationId xmlns:a16="http://schemas.microsoft.com/office/drawing/2014/main" id="{06249157-4F75-0A75-14C0-2CDFE7724D34}"/>
              </a:ext>
            </a:extLst>
          </p:cNvPr>
          <p:cNvSpPr txBox="1"/>
          <p:nvPr/>
        </p:nvSpPr>
        <p:spPr>
          <a:xfrm>
            <a:off x="1976245" y="283524"/>
            <a:ext cx="8192499" cy="569387"/>
          </a:xfrm>
          <a:prstGeom prst="rect">
            <a:avLst/>
          </a:prstGeom>
        </p:spPr>
        <p:txBody>
          <a:bodyPr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Magnet Design</a:t>
            </a:r>
          </a:p>
        </p:txBody>
      </p:sp>
      <p:sp>
        <p:nvSpPr>
          <p:cNvPr id="6" name="Freeform 6">
            <a:extLst>
              <a:ext uri="{FF2B5EF4-FFF2-40B4-BE49-F238E27FC236}">
                <a16:creationId xmlns:a16="http://schemas.microsoft.com/office/drawing/2014/main" id="{AE7F5D3C-65DD-EAE0-6DC3-1BB9BCCD87A8}"/>
              </a:ext>
            </a:extLst>
          </p:cNvPr>
          <p:cNvSpPr/>
          <p:nvPr/>
        </p:nvSpPr>
        <p:spPr>
          <a:xfrm>
            <a:off x="0" y="0"/>
            <a:ext cx="1729691" cy="1729691"/>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51466184-F7AC-BB70-F656-C2E7A30BAD14}"/>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TextBox 10">
            <a:extLst>
              <a:ext uri="{FF2B5EF4-FFF2-40B4-BE49-F238E27FC236}">
                <a16:creationId xmlns:a16="http://schemas.microsoft.com/office/drawing/2014/main" id="{957331CD-F5A6-EBAF-C873-47D941A55A9E}"/>
              </a:ext>
            </a:extLst>
          </p:cNvPr>
          <p:cNvSpPr txBox="1"/>
          <p:nvPr/>
        </p:nvSpPr>
        <p:spPr>
          <a:xfrm>
            <a:off x="711200" y="2085641"/>
            <a:ext cx="5384800" cy="666977"/>
          </a:xfrm>
          <a:prstGeom prst="rect">
            <a:avLst/>
          </a:prstGeom>
          <a:noFill/>
        </p:spPr>
        <p:txBody>
          <a:bodyPr wrap="square" rtlCol="0">
            <a:spAutoFit/>
          </a:bodyPr>
          <a:lstStyle/>
          <a:p>
            <a:pPr marL="609630" lvl="1" indent="-304815">
              <a:buFont typeface="Arial" panose="020B0604020202020204" pitchFamily="34" charset="0"/>
              <a:buChar char="•"/>
            </a:pPr>
            <a:r>
              <a:rPr lang="en-US" sz="1867" dirty="0"/>
              <a:t>Optimal winds-to-layers ratio? </a:t>
            </a:r>
            <a:r>
              <a:rPr lang="en-US" sz="1867" dirty="0">
                <a:sym typeface="Wingdings" panose="05000000000000000000" pitchFamily="2" charset="2"/>
              </a:rPr>
              <a:t></a:t>
            </a:r>
            <a:r>
              <a:rPr lang="en-US" sz="1867" dirty="0"/>
              <a:t> Optimal Coil Length </a:t>
            </a:r>
            <a:r>
              <a:rPr lang="en-US" sz="1867" dirty="0">
                <a:sym typeface="Wingdings" panose="05000000000000000000" pitchFamily="2" charset="2"/>
              </a:rPr>
              <a:t></a:t>
            </a:r>
            <a:r>
              <a:rPr lang="en-US" sz="1867" dirty="0"/>
              <a:t> 10mm</a:t>
            </a:r>
          </a:p>
        </p:txBody>
      </p:sp>
      <p:pic>
        <p:nvPicPr>
          <p:cNvPr id="17" name="Picture 16" descr="A graph of a line&#10;&#10;AI-generated content may be incorrect.">
            <a:extLst>
              <a:ext uri="{FF2B5EF4-FFF2-40B4-BE49-F238E27FC236}">
                <a16:creationId xmlns:a16="http://schemas.microsoft.com/office/drawing/2014/main" id="{A827E90A-FE45-9B68-CEED-70CF8851B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8293" y="1314952"/>
            <a:ext cx="4420075" cy="2526590"/>
          </a:xfrm>
          <a:prstGeom prst="rect">
            <a:avLst/>
          </a:prstGeom>
        </p:spPr>
      </p:pic>
      <p:sp>
        <p:nvSpPr>
          <p:cNvPr id="18" name="Freeform 10">
            <a:extLst>
              <a:ext uri="{FF2B5EF4-FFF2-40B4-BE49-F238E27FC236}">
                <a16:creationId xmlns:a16="http://schemas.microsoft.com/office/drawing/2014/main" id="{CAC9956D-F06E-7E88-1ABF-0D996B03E1E9}"/>
              </a:ext>
            </a:extLst>
          </p:cNvPr>
          <p:cNvSpPr/>
          <p:nvPr/>
        </p:nvSpPr>
        <p:spPr>
          <a:xfrm rot="5400000" flipH="1" flipV="1">
            <a:off x="10462309" y="512831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E30B40F9-4523-21D5-BB7A-77F86361AD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8293" y="3887601"/>
            <a:ext cx="4854069" cy="2589399"/>
          </a:xfrm>
          <a:prstGeom prst="rect">
            <a:avLst/>
          </a:prstGeom>
        </p:spPr>
      </p:pic>
      <p:sp>
        <p:nvSpPr>
          <p:cNvPr id="25" name="Freeform 10">
            <a:extLst>
              <a:ext uri="{FF2B5EF4-FFF2-40B4-BE49-F238E27FC236}">
                <a16:creationId xmlns:a16="http://schemas.microsoft.com/office/drawing/2014/main" id="{882DA344-7E03-7516-8F6A-44F489B43224}"/>
              </a:ext>
            </a:extLst>
          </p:cNvPr>
          <p:cNvSpPr/>
          <p:nvPr/>
        </p:nvSpPr>
        <p:spPr>
          <a:xfrm rot="10800000" flipH="1" flipV="1">
            <a:off x="0" y="512831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cxnSp>
        <p:nvCxnSpPr>
          <p:cNvPr id="9" name="Straight Connector 8">
            <a:extLst>
              <a:ext uri="{FF2B5EF4-FFF2-40B4-BE49-F238E27FC236}">
                <a16:creationId xmlns:a16="http://schemas.microsoft.com/office/drawing/2014/main" id="{B8F8D15C-27D2-E855-E2F0-BBC05EA71B81}"/>
              </a:ext>
            </a:extLst>
          </p:cNvPr>
          <p:cNvCxnSpPr>
            <a:cxnSpLocks/>
          </p:cNvCxnSpPr>
          <p:nvPr/>
        </p:nvCxnSpPr>
        <p:spPr>
          <a:xfrm flipV="1">
            <a:off x="7264400" y="2967789"/>
            <a:ext cx="863600" cy="4011"/>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A13174D6-691E-608D-B3D4-7895C9379DDB}"/>
              </a:ext>
            </a:extLst>
          </p:cNvPr>
          <p:cNvCxnSpPr>
            <a:cxnSpLocks/>
          </p:cNvCxnSpPr>
          <p:nvPr/>
        </p:nvCxnSpPr>
        <p:spPr>
          <a:xfrm>
            <a:off x="8128000" y="2967790"/>
            <a:ext cx="0" cy="713071"/>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03D0A267-60BA-DA62-189E-383AEF6B1990}"/>
              </a:ext>
            </a:extLst>
          </p:cNvPr>
          <p:cNvCxnSpPr/>
          <p:nvPr/>
        </p:nvCxnSpPr>
        <p:spPr>
          <a:xfrm flipV="1">
            <a:off x="8068644" y="4800600"/>
            <a:ext cx="0" cy="1524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7134B548-1043-7E86-3FE6-C0F2CF324E3F}"/>
              </a:ext>
            </a:extLst>
          </p:cNvPr>
          <p:cNvCxnSpPr>
            <a:cxnSpLocks/>
          </p:cNvCxnSpPr>
          <p:nvPr/>
        </p:nvCxnSpPr>
        <p:spPr>
          <a:xfrm flipV="1">
            <a:off x="7228038" y="4800600"/>
            <a:ext cx="863600" cy="4011"/>
          </a:xfrm>
          <a:prstGeom prst="line">
            <a:avLst/>
          </a:prstGeom>
        </p:spPr>
        <p:style>
          <a:lnRef idx="3">
            <a:schemeClr val="accent6"/>
          </a:lnRef>
          <a:fillRef idx="0">
            <a:schemeClr val="accent6"/>
          </a:fillRef>
          <a:effectRef idx="2">
            <a:schemeClr val="accent6"/>
          </a:effectRef>
          <a:fontRef idx="minor">
            <a:schemeClr val="tx1"/>
          </a:fontRef>
        </p:style>
      </p:cxnSp>
      <p:pic>
        <p:nvPicPr>
          <p:cNvPr id="28" name="Picture 27" descr="A black and white math symbols&#10;&#10;AI-generated content may be incorrect.">
            <a:extLst>
              <a:ext uri="{FF2B5EF4-FFF2-40B4-BE49-F238E27FC236}">
                <a16:creationId xmlns:a16="http://schemas.microsoft.com/office/drawing/2014/main" id="{B997D84D-D6D9-1532-9E80-704378A98D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5200" y="1330724"/>
            <a:ext cx="2472430" cy="575857"/>
          </a:xfrm>
          <a:prstGeom prst="rect">
            <a:avLst/>
          </a:prstGeom>
        </p:spPr>
      </p:pic>
      <p:sp>
        <p:nvSpPr>
          <p:cNvPr id="4" name="Slide Number Placeholder 3">
            <a:extLst>
              <a:ext uri="{FF2B5EF4-FFF2-40B4-BE49-F238E27FC236}">
                <a16:creationId xmlns:a16="http://schemas.microsoft.com/office/drawing/2014/main" id="{669FDE44-7042-1B70-767B-A7ED301636E6}"/>
              </a:ext>
            </a:extLst>
          </p:cNvPr>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68395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A6095-3592-6BE7-F263-2C4B4EF90049}"/>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9769109-5FB6-C4E2-9B0B-B0C0314A78EE}"/>
              </a:ext>
            </a:extLst>
          </p:cNvPr>
          <p:cNvSpPr txBox="1"/>
          <p:nvPr/>
        </p:nvSpPr>
        <p:spPr>
          <a:xfrm>
            <a:off x="1505341" y="878149"/>
            <a:ext cx="9134307" cy="373949"/>
          </a:xfrm>
          <a:prstGeom prst="rect">
            <a:avLst/>
          </a:prstGeom>
        </p:spPr>
        <p:txBody>
          <a:bodyPr lIns="0" tIns="0" rIns="0" bIns="0" rtlCol="0" anchor="t">
            <a:spAutoFit/>
          </a:bodyPr>
          <a:lstStyle/>
          <a:p>
            <a:pPr algn="ctr">
              <a:lnSpc>
                <a:spcPts val="3173"/>
              </a:lnSpc>
            </a:pPr>
            <a:r>
              <a:rPr lang="en-US" sz="2266" spc="83" dirty="0">
                <a:solidFill>
                  <a:srgbClr val="252525"/>
                </a:solidFill>
                <a:latin typeface="Atkinson Hyperlegible"/>
                <a:ea typeface="Atkinson Hyperlegible"/>
                <a:cs typeface="Atkinson Hyperlegible"/>
                <a:sym typeface="Atkinson Hyperlegible"/>
              </a:rPr>
              <a:t>B-Field Optimization</a:t>
            </a:r>
          </a:p>
        </p:txBody>
      </p:sp>
      <p:sp>
        <p:nvSpPr>
          <p:cNvPr id="3" name="TextBox 3">
            <a:extLst>
              <a:ext uri="{FF2B5EF4-FFF2-40B4-BE49-F238E27FC236}">
                <a16:creationId xmlns:a16="http://schemas.microsoft.com/office/drawing/2014/main" id="{2862D240-2C5C-C945-14AB-78181B32E2FA}"/>
              </a:ext>
            </a:extLst>
          </p:cNvPr>
          <p:cNvSpPr txBox="1"/>
          <p:nvPr/>
        </p:nvSpPr>
        <p:spPr>
          <a:xfrm>
            <a:off x="1976245" y="283524"/>
            <a:ext cx="8192499" cy="569387"/>
          </a:xfrm>
          <a:prstGeom prst="rect">
            <a:avLst/>
          </a:prstGeom>
        </p:spPr>
        <p:txBody>
          <a:bodyPr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Magnet Design</a:t>
            </a:r>
          </a:p>
        </p:txBody>
      </p:sp>
      <p:sp>
        <p:nvSpPr>
          <p:cNvPr id="6" name="Freeform 6">
            <a:extLst>
              <a:ext uri="{FF2B5EF4-FFF2-40B4-BE49-F238E27FC236}">
                <a16:creationId xmlns:a16="http://schemas.microsoft.com/office/drawing/2014/main" id="{C5A0AA4B-55A2-69FE-5336-D6FF3ED34981}"/>
              </a:ext>
            </a:extLst>
          </p:cNvPr>
          <p:cNvSpPr/>
          <p:nvPr/>
        </p:nvSpPr>
        <p:spPr>
          <a:xfrm>
            <a:off x="0" y="0"/>
            <a:ext cx="1505341" cy="1451999"/>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028DBA17-A10F-8CC8-9421-3EA9B7418B02}"/>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TextBox 10">
            <a:extLst>
              <a:ext uri="{FF2B5EF4-FFF2-40B4-BE49-F238E27FC236}">
                <a16:creationId xmlns:a16="http://schemas.microsoft.com/office/drawing/2014/main" id="{FECACFE4-A5DE-3D78-591F-0DB355004D91}"/>
              </a:ext>
            </a:extLst>
          </p:cNvPr>
          <p:cNvSpPr txBox="1"/>
          <p:nvPr/>
        </p:nvSpPr>
        <p:spPr>
          <a:xfrm>
            <a:off x="711200" y="2085641"/>
            <a:ext cx="5384800" cy="666977"/>
          </a:xfrm>
          <a:prstGeom prst="rect">
            <a:avLst/>
          </a:prstGeom>
          <a:noFill/>
        </p:spPr>
        <p:txBody>
          <a:bodyPr wrap="square" rtlCol="0">
            <a:spAutoFit/>
          </a:bodyPr>
          <a:lstStyle/>
          <a:p>
            <a:pPr marL="609630" lvl="1" indent="-304815">
              <a:buFont typeface="Arial" panose="020B0604020202020204" pitchFamily="34" charset="0"/>
              <a:buChar char="•"/>
            </a:pPr>
            <a:r>
              <a:rPr lang="en-US" sz="1867" dirty="0"/>
              <a:t>Optimal winds-to-layers ratio? </a:t>
            </a:r>
            <a:r>
              <a:rPr lang="en-US" sz="1867" dirty="0">
                <a:sym typeface="Wingdings" panose="05000000000000000000" pitchFamily="2" charset="2"/>
              </a:rPr>
              <a:t></a:t>
            </a:r>
            <a:r>
              <a:rPr lang="en-US" sz="1867" dirty="0"/>
              <a:t> Optimal Coil Length </a:t>
            </a:r>
            <a:r>
              <a:rPr lang="en-US" sz="1867" dirty="0">
                <a:sym typeface="Wingdings" panose="05000000000000000000" pitchFamily="2" charset="2"/>
              </a:rPr>
              <a:t></a:t>
            </a:r>
            <a:r>
              <a:rPr lang="en-US" sz="1867" dirty="0"/>
              <a:t> 10mm</a:t>
            </a:r>
          </a:p>
        </p:txBody>
      </p:sp>
      <p:pic>
        <p:nvPicPr>
          <p:cNvPr id="17" name="Picture 16" descr="A graph of a line&#10;&#10;AI-generated content may be incorrect.">
            <a:extLst>
              <a:ext uri="{FF2B5EF4-FFF2-40B4-BE49-F238E27FC236}">
                <a16:creationId xmlns:a16="http://schemas.microsoft.com/office/drawing/2014/main" id="{CE9430C6-3512-8AF9-12CC-00AB494DF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8293" y="1314952"/>
            <a:ext cx="4420075" cy="2526590"/>
          </a:xfrm>
          <a:prstGeom prst="rect">
            <a:avLst/>
          </a:prstGeom>
        </p:spPr>
      </p:pic>
      <p:sp>
        <p:nvSpPr>
          <p:cNvPr id="18" name="Freeform 10">
            <a:extLst>
              <a:ext uri="{FF2B5EF4-FFF2-40B4-BE49-F238E27FC236}">
                <a16:creationId xmlns:a16="http://schemas.microsoft.com/office/drawing/2014/main" id="{22473D84-3AFD-5E74-FF46-8A37704CA6D8}"/>
              </a:ext>
            </a:extLst>
          </p:cNvPr>
          <p:cNvSpPr/>
          <p:nvPr/>
        </p:nvSpPr>
        <p:spPr>
          <a:xfrm rot="5400000" flipH="1" flipV="1">
            <a:off x="10462309" y="5134607"/>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2C6FCD5D-696F-8C58-E294-EDAA3E538E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8293" y="3887601"/>
            <a:ext cx="4854069" cy="2589399"/>
          </a:xfrm>
          <a:prstGeom prst="rect">
            <a:avLst/>
          </a:prstGeom>
        </p:spPr>
      </p:pic>
      <p:sp>
        <p:nvSpPr>
          <p:cNvPr id="25" name="Freeform 10">
            <a:extLst>
              <a:ext uri="{FF2B5EF4-FFF2-40B4-BE49-F238E27FC236}">
                <a16:creationId xmlns:a16="http://schemas.microsoft.com/office/drawing/2014/main" id="{AB3EA994-FE61-CD6B-DDFF-20AA52099886}"/>
              </a:ext>
            </a:extLst>
          </p:cNvPr>
          <p:cNvSpPr/>
          <p:nvPr/>
        </p:nvSpPr>
        <p:spPr>
          <a:xfrm rot="10800000" flipH="1" flipV="1">
            <a:off x="0" y="5406001"/>
            <a:ext cx="1467055" cy="1451999"/>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cxnSp>
        <p:nvCxnSpPr>
          <p:cNvPr id="9" name="Straight Connector 8">
            <a:extLst>
              <a:ext uri="{FF2B5EF4-FFF2-40B4-BE49-F238E27FC236}">
                <a16:creationId xmlns:a16="http://schemas.microsoft.com/office/drawing/2014/main" id="{8AE4E93C-916C-6940-481B-15A684E8429C}"/>
              </a:ext>
            </a:extLst>
          </p:cNvPr>
          <p:cNvCxnSpPr>
            <a:cxnSpLocks/>
          </p:cNvCxnSpPr>
          <p:nvPr/>
        </p:nvCxnSpPr>
        <p:spPr>
          <a:xfrm flipV="1">
            <a:off x="7264400" y="2967789"/>
            <a:ext cx="863600" cy="4011"/>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1966BB0E-B124-EA4C-EE38-4B610DCBBFEA}"/>
              </a:ext>
            </a:extLst>
          </p:cNvPr>
          <p:cNvCxnSpPr>
            <a:cxnSpLocks/>
          </p:cNvCxnSpPr>
          <p:nvPr/>
        </p:nvCxnSpPr>
        <p:spPr>
          <a:xfrm>
            <a:off x="8128000" y="2967790"/>
            <a:ext cx="0" cy="713071"/>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70865E83-379C-827A-27EA-411794DE52BF}"/>
              </a:ext>
            </a:extLst>
          </p:cNvPr>
          <p:cNvCxnSpPr/>
          <p:nvPr/>
        </p:nvCxnSpPr>
        <p:spPr>
          <a:xfrm flipV="1">
            <a:off x="8068644" y="4800600"/>
            <a:ext cx="0" cy="1524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80145EB7-664B-CAF8-9CF3-62568CBF69B7}"/>
              </a:ext>
            </a:extLst>
          </p:cNvPr>
          <p:cNvCxnSpPr>
            <a:cxnSpLocks/>
          </p:cNvCxnSpPr>
          <p:nvPr/>
        </p:nvCxnSpPr>
        <p:spPr>
          <a:xfrm flipV="1">
            <a:off x="7228038" y="4800600"/>
            <a:ext cx="863600" cy="4011"/>
          </a:xfrm>
          <a:prstGeom prst="line">
            <a:avLst/>
          </a:prstGeom>
        </p:spPr>
        <p:style>
          <a:lnRef idx="3">
            <a:schemeClr val="accent6"/>
          </a:lnRef>
          <a:fillRef idx="0">
            <a:schemeClr val="accent6"/>
          </a:fillRef>
          <a:effectRef idx="2">
            <a:schemeClr val="accent6"/>
          </a:effectRef>
          <a:fontRef idx="minor">
            <a:schemeClr val="tx1"/>
          </a:fontRef>
        </p:style>
      </p:cxnSp>
      <p:pic>
        <p:nvPicPr>
          <p:cNvPr id="28" name="Picture 27" descr="A black and white math symbols&#10;&#10;AI-generated content may be incorrect.">
            <a:extLst>
              <a:ext uri="{FF2B5EF4-FFF2-40B4-BE49-F238E27FC236}">
                <a16:creationId xmlns:a16="http://schemas.microsoft.com/office/drawing/2014/main" id="{B4AEC34F-07BA-F88E-7D73-D0A9E1AEB6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5200" y="1330724"/>
            <a:ext cx="2472430" cy="575857"/>
          </a:xfrm>
          <a:prstGeom prst="rect">
            <a:avLst/>
          </a:prstGeom>
        </p:spPr>
      </p:pic>
      <p:grpSp>
        <p:nvGrpSpPr>
          <p:cNvPr id="4" name="Group 3">
            <a:extLst>
              <a:ext uri="{FF2B5EF4-FFF2-40B4-BE49-F238E27FC236}">
                <a16:creationId xmlns:a16="http://schemas.microsoft.com/office/drawing/2014/main" id="{5BCC03D6-1FFA-5DEC-DF4D-83335F7950C5}"/>
              </a:ext>
            </a:extLst>
          </p:cNvPr>
          <p:cNvGrpSpPr/>
          <p:nvPr/>
        </p:nvGrpSpPr>
        <p:grpSpPr>
          <a:xfrm>
            <a:off x="612286" y="1608732"/>
            <a:ext cx="6259526" cy="4615626"/>
            <a:chOff x="827542" y="2563245"/>
            <a:chExt cx="9389289" cy="6923439"/>
          </a:xfrm>
        </p:grpSpPr>
        <p:pic>
          <p:nvPicPr>
            <p:cNvPr id="5" name="Picture 4" descr="A math equations with numbers&#10;&#10;AI-generated content may be incorrect.">
              <a:extLst>
                <a:ext uri="{FF2B5EF4-FFF2-40B4-BE49-F238E27FC236}">
                  <a16:creationId xmlns:a16="http://schemas.microsoft.com/office/drawing/2014/main" id="{7B35E07E-E1A4-26E8-D270-62894595F58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067" y="6864086"/>
              <a:ext cx="7562478" cy="2622598"/>
            </a:xfrm>
            <a:prstGeom prst="rect">
              <a:avLst/>
            </a:prstGeom>
          </p:spPr>
        </p:pic>
        <p:cxnSp>
          <p:nvCxnSpPr>
            <p:cNvPr id="7" name="Straight Arrow Connector 6">
              <a:extLst>
                <a:ext uri="{FF2B5EF4-FFF2-40B4-BE49-F238E27FC236}">
                  <a16:creationId xmlns:a16="http://schemas.microsoft.com/office/drawing/2014/main" id="{E8FA134D-EB18-9C86-4B60-B1E4E1058FEE}"/>
                </a:ext>
              </a:extLst>
            </p:cNvPr>
            <p:cNvCxnSpPr>
              <a:cxnSpLocks/>
            </p:cNvCxnSpPr>
            <p:nvPr/>
          </p:nvCxnSpPr>
          <p:spPr>
            <a:xfrm flipH="1">
              <a:off x="8265851" y="6171847"/>
              <a:ext cx="1950980" cy="110525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4392CDFD-9066-C0B6-E188-3C8CD737DD99}"/>
                </a:ext>
              </a:extLst>
            </p:cNvPr>
            <p:cNvCxnSpPr>
              <a:cxnSpLocks/>
            </p:cNvCxnSpPr>
            <p:nvPr/>
          </p:nvCxnSpPr>
          <p:spPr>
            <a:xfrm flipH="1">
              <a:off x="7940561" y="2563245"/>
              <a:ext cx="2194039" cy="227545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13" name="Group 12">
              <a:extLst>
                <a:ext uri="{FF2B5EF4-FFF2-40B4-BE49-F238E27FC236}">
                  <a16:creationId xmlns:a16="http://schemas.microsoft.com/office/drawing/2014/main" id="{F877554D-3F32-62EC-D7AB-FD5510051055}"/>
                </a:ext>
              </a:extLst>
            </p:cNvPr>
            <p:cNvGrpSpPr/>
            <p:nvPr/>
          </p:nvGrpSpPr>
          <p:grpSpPr>
            <a:xfrm>
              <a:off x="827542" y="5382039"/>
              <a:ext cx="7981527" cy="768892"/>
              <a:chOff x="1037067" y="5054408"/>
              <a:chExt cx="7981527" cy="768892"/>
            </a:xfrm>
          </p:grpSpPr>
          <p:pic>
            <p:nvPicPr>
              <p:cNvPr id="21" name="Picture 20" descr="A black numbers and a white background&#10;&#10;AI-generated content may be incorrect.">
                <a:extLst>
                  <a:ext uri="{FF2B5EF4-FFF2-40B4-BE49-F238E27FC236}">
                    <a16:creationId xmlns:a16="http://schemas.microsoft.com/office/drawing/2014/main" id="{81317FE9-2F56-BD05-F50A-872879814AA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998" y="5054408"/>
                <a:ext cx="4445596" cy="768892"/>
              </a:xfrm>
              <a:prstGeom prst="rect">
                <a:avLst/>
              </a:prstGeom>
            </p:spPr>
          </p:pic>
          <p:pic>
            <p:nvPicPr>
              <p:cNvPr id="22" name="Picture 21">
                <a:extLst>
                  <a:ext uri="{FF2B5EF4-FFF2-40B4-BE49-F238E27FC236}">
                    <a16:creationId xmlns:a16="http://schemas.microsoft.com/office/drawing/2014/main" id="{48FB83E1-FF03-40E1-84DF-5F44A6821D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067" y="5248328"/>
                <a:ext cx="2200582" cy="381053"/>
              </a:xfrm>
              <a:prstGeom prst="rect">
                <a:avLst/>
              </a:prstGeom>
            </p:spPr>
          </p:pic>
          <p:cxnSp>
            <p:nvCxnSpPr>
              <p:cNvPr id="23" name="Straight Arrow Connector 22">
                <a:extLst>
                  <a:ext uri="{FF2B5EF4-FFF2-40B4-BE49-F238E27FC236}">
                    <a16:creationId xmlns:a16="http://schemas.microsoft.com/office/drawing/2014/main" id="{21B6E236-178F-AA2F-19AC-CA48B2F913A2}"/>
                  </a:ext>
                </a:extLst>
              </p:cNvPr>
              <p:cNvCxnSpPr>
                <a:cxnSpLocks/>
              </p:cNvCxnSpPr>
              <p:nvPr/>
            </p:nvCxnSpPr>
            <p:spPr>
              <a:xfrm>
                <a:off x="3432758" y="5438854"/>
                <a:ext cx="978335"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grpSp>
      <p:sp>
        <p:nvSpPr>
          <p:cNvPr id="15" name="Slide Number Placeholder 14">
            <a:extLst>
              <a:ext uri="{FF2B5EF4-FFF2-40B4-BE49-F238E27FC236}">
                <a16:creationId xmlns:a16="http://schemas.microsoft.com/office/drawing/2014/main" id="{FDD5B2A1-178B-A8CA-2AF7-F714C5399D32}"/>
              </a:ext>
            </a:extLst>
          </p:cNvPr>
          <p:cNvSpPr>
            <a:spLocks noGrp="1"/>
          </p:cNvSpPr>
          <p:nvPr>
            <p:ph type="sldNum" sz="quarter" idx="12"/>
          </p:nvPr>
        </p:nvSpPr>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3444187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F9249-56E7-7980-128E-F8B2497FA8BE}"/>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74A6F703-18A8-4CEF-38B7-FED63F319D19}"/>
              </a:ext>
            </a:extLst>
          </p:cNvPr>
          <p:cNvGrpSpPr/>
          <p:nvPr/>
        </p:nvGrpSpPr>
        <p:grpSpPr>
          <a:xfrm>
            <a:off x="5522976" y="1518083"/>
            <a:ext cx="6212559" cy="3813578"/>
            <a:chOff x="6273559" y="2688650"/>
            <a:chExt cx="5290146" cy="3140368"/>
          </a:xfrm>
        </p:grpSpPr>
        <p:grpSp>
          <p:nvGrpSpPr>
            <p:cNvPr id="31" name="Group 30">
              <a:extLst>
                <a:ext uri="{FF2B5EF4-FFF2-40B4-BE49-F238E27FC236}">
                  <a16:creationId xmlns:a16="http://schemas.microsoft.com/office/drawing/2014/main" id="{5AF09149-F889-07F5-1561-9D97DE4B44E5}"/>
                </a:ext>
              </a:extLst>
            </p:cNvPr>
            <p:cNvGrpSpPr/>
            <p:nvPr/>
          </p:nvGrpSpPr>
          <p:grpSpPr>
            <a:xfrm>
              <a:off x="6273559" y="2735948"/>
              <a:ext cx="5290146" cy="3093070"/>
              <a:chOff x="6273559" y="2735948"/>
              <a:chExt cx="5290146" cy="3093070"/>
            </a:xfrm>
          </p:grpSpPr>
          <p:pic>
            <p:nvPicPr>
              <p:cNvPr id="6" name="Picture 5" descr="A graph of a normal voltage&#10;&#10;AI-generated content may be incorrect.">
                <a:extLst>
                  <a:ext uri="{FF2B5EF4-FFF2-40B4-BE49-F238E27FC236}">
                    <a16:creationId xmlns:a16="http://schemas.microsoft.com/office/drawing/2014/main" id="{5CDA32F5-C3A1-5C3A-E0F8-BD3D9F5725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13" y="2735948"/>
                <a:ext cx="5229592" cy="3093070"/>
              </a:xfrm>
              <a:prstGeom prst="rect">
                <a:avLst/>
              </a:prstGeom>
            </p:spPr>
          </p:pic>
          <p:sp>
            <p:nvSpPr>
              <p:cNvPr id="8" name="Rectangle 7">
                <a:extLst>
                  <a:ext uri="{FF2B5EF4-FFF2-40B4-BE49-F238E27FC236}">
                    <a16:creationId xmlns:a16="http://schemas.microsoft.com/office/drawing/2014/main" id="{A9D3F0DA-E0AA-DC71-4F98-F16E114A7664}"/>
                  </a:ext>
                </a:extLst>
              </p:cNvPr>
              <p:cNvSpPr/>
              <p:nvPr/>
            </p:nvSpPr>
            <p:spPr>
              <a:xfrm rot="16200000">
                <a:off x="5935667" y="4006478"/>
                <a:ext cx="93899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81BAB3BE-BCB5-E55F-D46E-12DDB5E3301B}"/>
                </a:ext>
              </a:extLst>
            </p:cNvPr>
            <p:cNvSpPr/>
            <p:nvPr/>
          </p:nvSpPr>
          <p:spPr>
            <a:xfrm>
              <a:off x="8242932" y="2688650"/>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2C3AF4C-AFCB-CFC4-BDBA-50485AFF10FB}"/>
                </a:ext>
              </a:extLst>
            </p:cNvPr>
            <p:cNvSpPr/>
            <p:nvPr/>
          </p:nvSpPr>
          <p:spPr>
            <a:xfrm>
              <a:off x="7992914" y="5565804"/>
              <a:ext cx="229318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E21D8305-BE00-C276-F4EC-290AB513AF18}"/>
              </a:ext>
            </a:extLst>
          </p:cNvPr>
          <p:cNvSpPr/>
          <p:nvPr/>
        </p:nvSpPr>
        <p:spPr>
          <a:xfrm rot="16200000">
            <a:off x="4920319" y="2582159"/>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EA77F4FC-778B-B707-BDE1-9018FA168AEB}"/>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3</a:t>
            </a:fld>
            <a:endParaRPr lang="en-US" dirty="0">
              <a:solidFill>
                <a:schemeClr val="bg1"/>
              </a:solidFill>
            </a:endParaRPr>
          </a:p>
        </p:txBody>
      </p:sp>
      <p:sp>
        <p:nvSpPr>
          <p:cNvPr id="14" name="TextBox 3">
            <a:extLst>
              <a:ext uri="{FF2B5EF4-FFF2-40B4-BE49-F238E27FC236}">
                <a16:creationId xmlns:a16="http://schemas.microsoft.com/office/drawing/2014/main" id="{061F033D-8DDD-AB65-3058-4EEED4942A2E}"/>
              </a:ext>
            </a:extLst>
          </p:cNvPr>
          <p:cNvSpPr txBox="1"/>
          <p:nvPr/>
        </p:nvSpPr>
        <p:spPr>
          <a:xfrm>
            <a:off x="-48375" y="136523"/>
            <a:ext cx="12288749" cy="732380"/>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MOTIVATION</a:t>
            </a:r>
          </a:p>
        </p:txBody>
      </p:sp>
      <p:sp>
        <p:nvSpPr>
          <p:cNvPr id="16" name="TextBox 15">
            <a:extLst>
              <a:ext uri="{FF2B5EF4-FFF2-40B4-BE49-F238E27FC236}">
                <a16:creationId xmlns:a16="http://schemas.microsoft.com/office/drawing/2014/main" id="{1803427F-24AA-2B2B-D199-D6895A6D4372}"/>
              </a:ext>
            </a:extLst>
          </p:cNvPr>
          <p:cNvSpPr txBox="1"/>
          <p:nvPr/>
        </p:nvSpPr>
        <p:spPr>
          <a:xfrm>
            <a:off x="804032" y="1017367"/>
            <a:ext cx="4536249" cy="1354217"/>
          </a:xfrm>
          <a:prstGeom prst="rect">
            <a:avLst/>
          </a:prstGeom>
          <a:noFill/>
        </p:spPr>
        <p:txBody>
          <a:bodyPr wrap="square" rtlCol="0">
            <a:spAutoFit/>
          </a:bodyPr>
          <a:lstStyle/>
          <a:p>
            <a:r>
              <a:rPr lang="en-US" sz="2200" dirty="0"/>
              <a:t>DR Provides Continuous Cooling</a:t>
            </a:r>
          </a:p>
          <a:p>
            <a:pPr marL="285750" indent="-285750">
              <a:buFont typeface="Arial" panose="020B0604020202020204" pitchFamily="34" charset="0"/>
              <a:buChar char="•"/>
            </a:pPr>
            <a:r>
              <a:rPr lang="en-US" sz="2000" dirty="0"/>
              <a:t>   No more re-characterization </a:t>
            </a:r>
            <a:r>
              <a:rPr lang="en-US" sz="2000" dirty="0">
                <a:sym typeface="Wingdings" panose="05000000000000000000" pitchFamily="2" charset="2"/>
              </a:rPr>
              <a:t>  </a:t>
            </a:r>
            <a:endParaRPr lang="en-US" sz="2000" dirty="0"/>
          </a:p>
          <a:p>
            <a:pPr marL="285750" indent="-285750">
              <a:buFont typeface="Arial" panose="020B0604020202020204" pitchFamily="34" charset="0"/>
              <a:buChar char="•"/>
            </a:pPr>
            <a:r>
              <a:rPr lang="en-US" sz="2000" dirty="0"/>
              <a:t>   Longer experimental runtime</a:t>
            </a:r>
          </a:p>
          <a:p>
            <a:pPr marL="285750" indent="-285750">
              <a:buFont typeface="Arial" panose="020B0604020202020204" pitchFamily="34" charset="0"/>
              <a:buChar char="•"/>
            </a:pPr>
            <a:r>
              <a:rPr lang="en-US" sz="2000" dirty="0"/>
              <a:t>   Improved thermal stability</a:t>
            </a:r>
          </a:p>
        </p:txBody>
      </p:sp>
      <p:sp>
        <p:nvSpPr>
          <p:cNvPr id="18" name="TextBox 17">
            <a:extLst>
              <a:ext uri="{FF2B5EF4-FFF2-40B4-BE49-F238E27FC236}">
                <a16:creationId xmlns:a16="http://schemas.microsoft.com/office/drawing/2014/main" id="{F45E150D-0EF4-80E4-D750-51C263531351}"/>
              </a:ext>
            </a:extLst>
          </p:cNvPr>
          <p:cNvSpPr txBox="1"/>
          <p:nvPr/>
        </p:nvSpPr>
        <p:spPr>
          <a:xfrm>
            <a:off x="804032" y="2832994"/>
            <a:ext cx="4718944" cy="135421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General DR Challenges: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Increased vibrational noise</a:t>
            </a:r>
            <a:endParaRPr lang="en-US" sz="2000" dirty="0">
              <a:solidFill>
                <a:prstClr val="black"/>
              </a:solidFill>
              <a:latin typeface="Calibri"/>
            </a:endParaRPr>
          </a:p>
          <a:p>
            <a:pPr lvl="1">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Future </a:t>
            </a:r>
            <a:r>
              <a:rPr lang="en-US" sz="2000" dirty="0">
                <a:solidFill>
                  <a:prstClr val="black"/>
                </a:solidFill>
                <a:latin typeface="Calibri"/>
              </a:rPr>
              <a:t>m</a:t>
            </a:r>
            <a:r>
              <a:rPr kumimoji="0" lang="en-US" sz="2000" b="0" i="0" u="none" strike="noStrike" kern="1200" cap="none" spc="0" normalizeH="0" baseline="0" noProof="0" dirty="0" err="1">
                <a:ln>
                  <a:noFill/>
                </a:ln>
                <a:solidFill>
                  <a:prstClr val="black"/>
                </a:solidFill>
                <a:effectLst/>
                <a:uLnTx/>
                <a:uFillTx/>
                <a:latin typeface="Calibri"/>
                <a:ea typeface="+mn-ea"/>
                <a:cs typeface="+mn-cs"/>
              </a:rPr>
              <a:t>icrophonic</a:t>
            </a:r>
            <a:r>
              <a:rPr kumimoji="0" lang="en-US" sz="2000" b="0" i="0" u="none" strike="noStrike" kern="1200" cap="none" spc="0" normalizeH="0" baseline="0" noProof="0" dirty="0">
                <a:ln>
                  <a:noFill/>
                </a:ln>
                <a:solidFill>
                  <a:prstClr val="black"/>
                </a:solidFill>
                <a:effectLst/>
                <a:uLnTx/>
                <a:uFillTx/>
                <a:latin typeface="Calibri"/>
                <a:ea typeface="+mn-ea"/>
                <a:cs typeface="+mn-cs"/>
              </a:rPr>
              <a:t> tests @ PNNL</a:t>
            </a:r>
          </a:p>
          <a:p>
            <a:pPr marL="457200" indent="-457200">
              <a:buFont typeface="Arial" panose="020B0604020202020204" pitchFamily="34" charset="0"/>
              <a:buChar char="•"/>
              <a:defRPr/>
            </a:pPr>
            <a:r>
              <a:rPr lang="en-US" sz="2000" b="1" dirty="0">
                <a:solidFill>
                  <a:prstClr val="black"/>
                </a:solidFill>
                <a:latin typeface="Calibri"/>
              </a:rPr>
              <a:t>Minimize thermal load</a:t>
            </a:r>
          </a:p>
        </p:txBody>
      </p:sp>
      <p:grpSp>
        <p:nvGrpSpPr>
          <p:cNvPr id="30" name="Group 29">
            <a:extLst>
              <a:ext uri="{FF2B5EF4-FFF2-40B4-BE49-F238E27FC236}">
                <a16:creationId xmlns:a16="http://schemas.microsoft.com/office/drawing/2014/main" id="{FACC7291-17B3-18EF-E78E-896D045261C3}"/>
              </a:ext>
            </a:extLst>
          </p:cNvPr>
          <p:cNvGrpSpPr/>
          <p:nvPr/>
        </p:nvGrpSpPr>
        <p:grpSpPr>
          <a:xfrm>
            <a:off x="5740756" y="1418323"/>
            <a:ext cx="5243906" cy="3944753"/>
            <a:chOff x="6330460" y="695180"/>
            <a:chExt cx="4465315" cy="3248387"/>
          </a:xfrm>
        </p:grpSpPr>
        <p:sp>
          <p:nvSpPr>
            <p:cNvPr id="37" name="TextBox 36">
              <a:extLst>
                <a:ext uri="{FF2B5EF4-FFF2-40B4-BE49-F238E27FC236}">
                  <a16:creationId xmlns:a16="http://schemas.microsoft.com/office/drawing/2014/main" id="{C869FC3F-C5F9-FCA8-0963-F3B6C7AB08CD}"/>
                </a:ext>
              </a:extLst>
            </p:cNvPr>
            <p:cNvSpPr txBox="1"/>
            <p:nvPr/>
          </p:nvSpPr>
          <p:spPr>
            <a:xfrm>
              <a:off x="8559103" y="3666568"/>
              <a:ext cx="1556276" cy="276999"/>
            </a:xfrm>
            <a:prstGeom prst="rect">
              <a:avLst/>
            </a:prstGeom>
            <a:noFill/>
          </p:spPr>
          <p:txBody>
            <a:bodyPr wrap="square" rtlCol="0">
              <a:spAutoFit/>
            </a:bodyPr>
            <a:lstStyle/>
            <a:p>
              <a:r>
                <a:rPr lang="en-US" sz="1200" dirty="0"/>
                <a:t>Bias Voltage [</a:t>
              </a:r>
              <a:r>
                <a:rPr lang="el-GR" sz="1200" dirty="0"/>
                <a:t>μ</a:t>
              </a:r>
              <a:r>
                <a:rPr lang="en-US" sz="1200" dirty="0"/>
                <a:t>V]</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2F5B6FA-625D-A0F9-878D-4A4F6986122F}"/>
                    </a:ext>
                  </a:extLst>
                </p:cNvPr>
                <p:cNvSpPr txBox="1"/>
                <p:nvPr/>
              </p:nvSpPr>
              <p:spPr>
                <a:xfrm>
                  <a:off x="7864370" y="695180"/>
                  <a:ext cx="2931405" cy="307777"/>
                </a:xfrm>
                <a:prstGeom prst="rect">
                  <a:avLst/>
                </a:prstGeom>
                <a:noFill/>
              </p:spPr>
              <p:txBody>
                <a:bodyPr wrap="square" rtlCol="0">
                  <a:spAutoFit/>
                </a:bodyPr>
                <a:lstStyle/>
                <a:p>
                  <a:r>
                    <a:rPr lang="en-US" sz="1400" dirty="0"/>
                    <a:t>Bias scan, 64-pix, </a:t>
                  </a:r>
                  <a14:m>
                    <m:oMath xmlns:m="http://schemas.openxmlformats.org/officeDocument/2006/math">
                      <m:sSup>
                        <m:sSupPr>
                          <m:ctrlPr>
                            <a:rPr lang="en-US" sz="1400" i="1" smtClean="0">
                              <a:latin typeface="Cambria Math" panose="02040503050406030204" pitchFamily="18" charset="0"/>
                            </a:rPr>
                          </m:ctrlPr>
                        </m:sSupPr>
                        <m:e>
                          <m:r>
                            <m:rPr>
                              <m:nor/>
                            </m:rPr>
                            <a:rPr lang="en-US" sz="1400" dirty="0"/>
                            <m:t>(130</m:t>
                          </m:r>
                          <m:r>
                            <m:rPr>
                              <m:nor/>
                            </m:rPr>
                            <a:rPr lang="en-US" sz="1400" dirty="0"/>
                            <m:t>um</m:t>
                          </m:r>
                          <m:r>
                            <m:rPr>
                              <m:nor/>
                            </m:rPr>
                            <a:rPr lang="en-US" sz="1400" dirty="0"/>
                            <m:t>)</m:t>
                          </m:r>
                        </m:e>
                        <m:sup>
                          <m:r>
                            <a:rPr lang="en-US" sz="1400" b="0" i="1" smtClean="0">
                              <a:latin typeface="Cambria Math" panose="02040503050406030204" pitchFamily="18" charset="0"/>
                            </a:rPr>
                            <m:t>2</m:t>
                          </m:r>
                        </m:sup>
                      </m:sSup>
                    </m:oMath>
                  </a14:m>
                  <a:r>
                    <a:rPr lang="en-US" sz="1400" dirty="0"/>
                    <a:t> Ta STJ 34</a:t>
                  </a:r>
                </a:p>
              </p:txBody>
            </p:sp>
          </mc:Choice>
          <mc:Fallback xmlns="">
            <p:sp>
              <p:nvSpPr>
                <p:cNvPr id="27" name="TextBox 26">
                  <a:extLst>
                    <a:ext uri="{FF2B5EF4-FFF2-40B4-BE49-F238E27FC236}">
                      <a16:creationId xmlns:a16="http://schemas.microsoft.com/office/drawing/2014/main" id="{F57C4342-C5DB-34EB-2DFB-4F62C7CF491B}"/>
                    </a:ext>
                  </a:extLst>
                </p:cNvPr>
                <p:cNvSpPr txBox="1">
                  <a:spLocks noRot="1" noChangeAspect="1" noMove="1" noResize="1" noEditPoints="1" noAdjustHandles="1" noChangeArrowheads="1" noChangeShapeType="1" noTextEdit="1"/>
                </p:cNvSpPr>
                <p:nvPr/>
              </p:nvSpPr>
              <p:spPr>
                <a:xfrm>
                  <a:off x="7864370" y="695180"/>
                  <a:ext cx="2931405" cy="307777"/>
                </a:xfrm>
                <a:prstGeom prst="rect">
                  <a:avLst/>
                </a:prstGeom>
                <a:blipFill>
                  <a:blip r:embed="rId4"/>
                  <a:stretch>
                    <a:fillRect l="-531" t="-1639"/>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6316B671-FD11-4E33-9F4D-0382C358D04A}"/>
                </a:ext>
              </a:extLst>
            </p:cNvPr>
            <p:cNvSpPr txBox="1"/>
            <p:nvPr/>
          </p:nvSpPr>
          <p:spPr>
            <a:xfrm rot="16200000">
              <a:off x="5960995" y="2095160"/>
              <a:ext cx="1015930" cy="276999"/>
            </a:xfrm>
            <a:prstGeom prst="rect">
              <a:avLst/>
            </a:prstGeom>
            <a:noFill/>
          </p:spPr>
          <p:txBody>
            <a:bodyPr wrap="square" rtlCol="0">
              <a:spAutoFit/>
            </a:bodyPr>
            <a:lstStyle/>
            <a:p>
              <a:r>
                <a:rPr lang="en-US" sz="1200" dirty="0"/>
                <a:t>Current [</a:t>
              </a:r>
              <a:r>
                <a:rPr lang="en-US" sz="1200" dirty="0" err="1"/>
                <a:t>nA</a:t>
              </a:r>
              <a:r>
                <a:rPr lang="en-US" sz="1200" dirty="0"/>
                <a:t>]</a:t>
              </a:r>
            </a:p>
          </p:txBody>
        </p:sp>
      </p:grpSp>
    </p:spTree>
    <p:extLst>
      <p:ext uri="{BB962C8B-B14F-4D97-AF65-F5344CB8AC3E}">
        <p14:creationId xmlns:p14="http://schemas.microsoft.com/office/powerpoint/2010/main" val="1435986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7CF9B-D9A9-2E3C-2DB7-345001D207BA}"/>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85A7A56-5BFE-D0B1-017B-72F0B8871D1C}"/>
              </a:ext>
            </a:extLst>
          </p:cNvPr>
          <p:cNvSpPr txBox="1"/>
          <p:nvPr/>
        </p:nvSpPr>
        <p:spPr>
          <a:xfrm>
            <a:off x="1505341" y="878149"/>
            <a:ext cx="9134307" cy="373949"/>
          </a:xfrm>
          <a:prstGeom prst="rect">
            <a:avLst/>
          </a:prstGeom>
        </p:spPr>
        <p:txBody>
          <a:bodyPr lIns="0" tIns="0" rIns="0" bIns="0" rtlCol="0" anchor="t">
            <a:spAutoFit/>
          </a:bodyPr>
          <a:lstStyle/>
          <a:p>
            <a:pPr algn="ctr">
              <a:lnSpc>
                <a:spcPts val="3173"/>
              </a:lnSpc>
            </a:pPr>
            <a:r>
              <a:rPr lang="en-US" sz="2266" spc="83" dirty="0">
                <a:solidFill>
                  <a:srgbClr val="252525"/>
                </a:solidFill>
                <a:latin typeface="Atkinson Hyperlegible"/>
                <a:ea typeface="Atkinson Hyperlegible"/>
                <a:cs typeface="Atkinson Hyperlegible"/>
                <a:sym typeface="Atkinson Hyperlegible"/>
              </a:rPr>
              <a:t>B-Field Optimization</a:t>
            </a:r>
          </a:p>
        </p:txBody>
      </p:sp>
      <p:sp>
        <p:nvSpPr>
          <p:cNvPr id="3" name="TextBox 3">
            <a:extLst>
              <a:ext uri="{FF2B5EF4-FFF2-40B4-BE49-F238E27FC236}">
                <a16:creationId xmlns:a16="http://schemas.microsoft.com/office/drawing/2014/main" id="{B5672530-9E01-8ED3-CDB9-9E1135C308B0}"/>
              </a:ext>
            </a:extLst>
          </p:cNvPr>
          <p:cNvSpPr txBox="1"/>
          <p:nvPr/>
        </p:nvSpPr>
        <p:spPr>
          <a:xfrm>
            <a:off x="1976245" y="283524"/>
            <a:ext cx="8192499" cy="569387"/>
          </a:xfrm>
          <a:prstGeom prst="rect">
            <a:avLst/>
          </a:prstGeom>
        </p:spPr>
        <p:txBody>
          <a:bodyPr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Magnet Design</a:t>
            </a:r>
          </a:p>
        </p:txBody>
      </p:sp>
      <p:sp>
        <p:nvSpPr>
          <p:cNvPr id="6" name="Freeform 6">
            <a:extLst>
              <a:ext uri="{FF2B5EF4-FFF2-40B4-BE49-F238E27FC236}">
                <a16:creationId xmlns:a16="http://schemas.microsoft.com/office/drawing/2014/main" id="{005799E0-475C-BCE1-2333-6A77B9061F9E}"/>
              </a:ext>
            </a:extLst>
          </p:cNvPr>
          <p:cNvSpPr/>
          <p:nvPr/>
        </p:nvSpPr>
        <p:spPr>
          <a:xfrm>
            <a:off x="0" y="0"/>
            <a:ext cx="1505341" cy="1451999"/>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90E1972F-95D7-3FDC-49F1-379D1B35C112}"/>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TextBox 10">
            <a:extLst>
              <a:ext uri="{FF2B5EF4-FFF2-40B4-BE49-F238E27FC236}">
                <a16:creationId xmlns:a16="http://schemas.microsoft.com/office/drawing/2014/main" id="{79EF7F73-4C13-C509-EB83-CE7D7C7555A1}"/>
              </a:ext>
            </a:extLst>
          </p:cNvPr>
          <p:cNvSpPr txBox="1"/>
          <p:nvPr/>
        </p:nvSpPr>
        <p:spPr>
          <a:xfrm>
            <a:off x="711200" y="2085641"/>
            <a:ext cx="5384800" cy="666977"/>
          </a:xfrm>
          <a:prstGeom prst="rect">
            <a:avLst/>
          </a:prstGeom>
          <a:noFill/>
        </p:spPr>
        <p:txBody>
          <a:bodyPr wrap="square" rtlCol="0">
            <a:spAutoFit/>
          </a:bodyPr>
          <a:lstStyle/>
          <a:p>
            <a:pPr marL="609630" lvl="1" indent="-304815">
              <a:buFont typeface="Arial" panose="020B0604020202020204" pitchFamily="34" charset="0"/>
              <a:buChar char="•"/>
            </a:pPr>
            <a:r>
              <a:rPr lang="en-US" sz="1867" dirty="0"/>
              <a:t>Optimal winds-to-layers ratio? </a:t>
            </a:r>
            <a:r>
              <a:rPr lang="en-US" sz="1867" dirty="0">
                <a:sym typeface="Wingdings" panose="05000000000000000000" pitchFamily="2" charset="2"/>
              </a:rPr>
              <a:t></a:t>
            </a:r>
            <a:r>
              <a:rPr lang="en-US" sz="1867" dirty="0"/>
              <a:t> Optimal Coil Length </a:t>
            </a:r>
            <a:r>
              <a:rPr lang="en-US" sz="1867" dirty="0">
                <a:sym typeface="Wingdings" panose="05000000000000000000" pitchFamily="2" charset="2"/>
              </a:rPr>
              <a:t></a:t>
            </a:r>
            <a:r>
              <a:rPr lang="en-US" sz="1867" dirty="0"/>
              <a:t> 10mm</a:t>
            </a:r>
          </a:p>
        </p:txBody>
      </p:sp>
      <p:pic>
        <p:nvPicPr>
          <p:cNvPr id="17" name="Picture 16" descr="A graph of a line&#10;&#10;AI-generated content may be incorrect.">
            <a:extLst>
              <a:ext uri="{FF2B5EF4-FFF2-40B4-BE49-F238E27FC236}">
                <a16:creationId xmlns:a16="http://schemas.microsoft.com/office/drawing/2014/main" id="{1A89DAF8-D7AB-5358-32E0-053C5D50AD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8293" y="1314952"/>
            <a:ext cx="4420075" cy="2526590"/>
          </a:xfrm>
          <a:prstGeom prst="rect">
            <a:avLst/>
          </a:prstGeom>
        </p:spPr>
      </p:pic>
      <p:sp>
        <p:nvSpPr>
          <p:cNvPr id="18" name="Freeform 10">
            <a:extLst>
              <a:ext uri="{FF2B5EF4-FFF2-40B4-BE49-F238E27FC236}">
                <a16:creationId xmlns:a16="http://schemas.microsoft.com/office/drawing/2014/main" id="{2AC2D31A-6652-D19C-EA54-7468931736EE}"/>
              </a:ext>
            </a:extLst>
          </p:cNvPr>
          <p:cNvSpPr/>
          <p:nvPr/>
        </p:nvSpPr>
        <p:spPr>
          <a:xfrm rot="5400000" flipH="1" flipV="1">
            <a:off x="10462309" y="5134607"/>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pic>
        <p:nvPicPr>
          <p:cNvPr id="12" name="Picture 11">
            <a:extLst>
              <a:ext uri="{FF2B5EF4-FFF2-40B4-BE49-F238E27FC236}">
                <a16:creationId xmlns:a16="http://schemas.microsoft.com/office/drawing/2014/main" id="{03A69F05-3818-6387-90E3-AF0BECD4250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98293" y="3887601"/>
            <a:ext cx="4854069" cy="2589399"/>
          </a:xfrm>
          <a:prstGeom prst="rect">
            <a:avLst/>
          </a:prstGeom>
        </p:spPr>
      </p:pic>
      <p:sp>
        <p:nvSpPr>
          <p:cNvPr id="25" name="Freeform 10">
            <a:extLst>
              <a:ext uri="{FF2B5EF4-FFF2-40B4-BE49-F238E27FC236}">
                <a16:creationId xmlns:a16="http://schemas.microsoft.com/office/drawing/2014/main" id="{FC5B7ECA-6003-768F-1250-9E0195365813}"/>
              </a:ext>
            </a:extLst>
          </p:cNvPr>
          <p:cNvSpPr/>
          <p:nvPr/>
        </p:nvSpPr>
        <p:spPr>
          <a:xfrm rot="10800000" flipH="1" flipV="1">
            <a:off x="0" y="5406001"/>
            <a:ext cx="1467055" cy="1451999"/>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cxnSp>
        <p:nvCxnSpPr>
          <p:cNvPr id="9" name="Straight Connector 8">
            <a:extLst>
              <a:ext uri="{FF2B5EF4-FFF2-40B4-BE49-F238E27FC236}">
                <a16:creationId xmlns:a16="http://schemas.microsoft.com/office/drawing/2014/main" id="{C97EB9F5-3FFD-6BD2-48AC-8A475014BD40}"/>
              </a:ext>
            </a:extLst>
          </p:cNvPr>
          <p:cNvCxnSpPr>
            <a:cxnSpLocks/>
          </p:cNvCxnSpPr>
          <p:nvPr/>
        </p:nvCxnSpPr>
        <p:spPr>
          <a:xfrm flipV="1">
            <a:off x="7264400" y="2967789"/>
            <a:ext cx="863600" cy="4011"/>
          </a:xfrm>
          <a:prstGeom prst="line">
            <a:avLst/>
          </a:prstGeom>
        </p:spPr>
        <p:style>
          <a:lnRef idx="3">
            <a:schemeClr val="accent6"/>
          </a:lnRef>
          <a:fillRef idx="0">
            <a:schemeClr val="accent6"/>
          </a:fillRef>
          <a:effectRef idx="2">
            <a:schemeClr val="accent6"/>
          </a:effectRef>
          <a:fontRef idx="minor">
            <a:schemeClr val="tx1"/>
          </a:fontRef>
        </p:style>
      </p:cxnSp>
      <p:cxnSp>
        <p:nvCxnSpPr>
          <p:cNvPr id="14" name="Straight Connector 13">
            <a:extLst>
              <a:ext uri="{FF2B5EF4-FFF2-40B4-BE49-F238E27FC236}">
                <a16:creationId xmlns:a16="http://schemas.microsoft.com/office/drawing/2014/main" id="{449960C3-59D6-134A-3BC1-794720633E12}"/>
              </a:ext>
            </a:extLst>
          </p:cNvPr>
          <p:cNvCxnSpPr>
            <a:cxnSpLocks/>
          </p:cNvCxnSpPr>
          <p:nvPr/>
        </p:nvCxnSpPr>
        <p:spPr>
          <a:xfrm>
            <a:off x="8128000" y="2967790"/>
            <a:ext cx="0" cy="713071"/>
          </a:xfrm>
          <a:prstGeom prst="line">
            <a:avLst/>
          </a:prstGeom>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B1B7FF59-F5F6-4C4B-4EAB-6FC5A22D58C6}"/>
              </a:ext>
            </a:extLst>
          </p:cNvPr>
          <p:cNvCxnSpPr/>
          <p:nvPr/>
        </p:nvCxnSpPr>
        <p:spPr>
          <a:xfrm flipV="1">
            <a:off x="8068644" y="4800600"/>
            <a:ext cx="0" cy="15240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a:extLst>
              <a:ext uri="{FF2B5EF4-FFF2-40B4-BE49-F238E27FC236}">
                <a16:creationId xmlns:a16="http://schemas.microsoft.com/office/drawing/2014/main" id="{CD9FD8EA-E7DD-D8A3-9587-EAC56243ACF4}"/>
              </a:ext>
            </a:extLst>
          </p:cNvPr>
          <p:cNvCxnSpPr>
            <a:cxnSpLocks/>
          </p:cNvCxnSpPr>
          <p:nvPr/>
        </p:nvCxnSpPr>
        <p:spPr>
          <a:xfrm flipV="1">
            <a:off x="7228038" y="4800600"/>
            <a:ext cx="863600" cy="4011"/>
          </a:xfrm>
          <a:prstGeom prst="line">
            <a:avLst/>
          </a:prstGeom>
        </p:spPr>
        <p:style>
          <a:lnRef idx="3">
            <a:schemeClr val="accent6"/>
          </a:lnRef>
          <a:fillRef idx="0">
            <a:schemeClr val="accent6"/>
          </a:fillRef>
          <a:effectRef idx="2">
            <a:schemeClr val="accent6"/>
          </a:effectRef>
          <a:fontRef idx="minor">
            <a:schemeClr val="tx1"/>
          </a:fontRef>
        </p:style>
      </p:cxnSp>
      <p:pic>
        <p:nvPicPr>
          <p:cNvPr id="28" name="Picture 27" descr="A black and white math symbols&#10;&#10;AI-generated content may be incorrect.">
            <a:extLst>
              <a:ext uri="{FF2B5EF4-FFF2-40B4-BE49-F238E27FC236}">
                <a16:creationId xmlns:a16="http://schemas.microsoft.com/office/drawing/2014/main" id="{1BF3542E-6A63-0465-CEA7-8FCD4B732E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6905" y="1331017"/>
            <a:ext cx="2472430" cy="566639"/>
          </a:xfrm>
          <a:prstGeom prst="rect">
            <a:avLst/>
          </a:prstGeom>
        </p:spPr>
      </p:pic>
      <p:grpSp>
        <p:nvGrpSpPr>
          <p:cNvPr id="4" name="Group 3">
            <a:extLst>
              <a:ext uri="{FF2B5EF4-FFF2-40B4-BE49-F238E27FC236}">
                <a16:creationId xmlns:a16="http://schemas.microsoft.com/office/drawing/2014/main" id="{9BE38BF3-4690-D273-DF55-3B0F7E3BDC73}"/>
              </a:ext>
            </a:extLst>
          </p:cNvPr>
          <p:cNvGrpSpPr/>
          <p:nvPr/>
        </p:nvGrpSpPr>
        <p:grpSpPr>
          <a:xfrm>
            <a:off x="612286" y="1608732"/>
            <a:ext cx="6259526" cy="4615626"/>
            <a:chOff x="827542" y="2563245"/>
            <a:chExt cx="9389289" cy="6923439"/>
          </a:xfrm>
        </p:grpSpPr>
        <p:pic>
          <p:nvPicPr>
            <p:cNvPr id="5" name="Picture 4" descr="A math equations with numbers&#10;&#10;AI-generated content may be incorrect.">
              <a:extLst>
                <a:ext uri="{FF2B5EF4-FFF2-40B4-BE49-F238E27FC236}">
                  <a16:creationId xmlns:a16="http://schemas.microsoft.com/office/drawing/2014/main" id="{7AF7B18B-BA8D-7895-D370-993E5B1E0D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067" y="6864086"/>
              <a:ext cx="7562478" cy="2622598"/>
            </a:xfrm>
            <a:prstGeom prst="rect">
              <a:avLst/>
            </a:prstGeom>
          </p:spPr>
        </p:pic>
        <p:cxnSp>
          <p:nvCxnSpPr>
            <p:cNvPr id="7" name="Straight Arrow Connector 6">
              <a:extLst>
                <a:ext uri="{FF2B5EF4-FFF2-40B4-BE49-F238E27FC236}">
                  <a16:creationId xmlns:a16="http://schemas.microsoft.com/office/drawing/2014/main" id="{D40C2138-F62D-E794-62FD-87FA83444EB3}"/>
                </a:ext>
              </a:extLst>
            </p:cNvPr>
            <p:cNvCxnSpPr>
              <a:cxnSpLocks/>
            </p:cNvCxnSpPr>
            <p:nvPr/>
          </p:nvCxnSpPr>
          <p:spPr>
            <a:xfrm flipH="1">
              <a:off x="8265851" y="6171847"/>
              <a:ext cx="1950980" cy="110525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8" name="Straight Arrow Connector 7">
              <a:extLst>
                <a:ext uri="{FF2B5EF4-FFF2-40B4-BE49-F238E27FC236}">
                  <a16:creationId xmlns:a16="http://schemas.microsoft.com/office/drawing/2014/main" id="{62E7455F-41D1-9D97-3802-7EFEABB186AF}"/>
                </a:ext>
              </a:extLst>
            </p:cNvPr>
            <p:cNvCxnSpPr>
              <a:cxnSpLocks/>
            </p:cNvCxnSpPr>
            <p:nvPr/>
          </p:nvCxnSpPr>
          <p:spPr>
            <a:xfrm flipH="1">
              <a:off x="7940561" y="2563245"/>
              <a:ext cx="2194039" cy="227545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13" name="Group 12">
              <a:extLst>
                <a:ext uri="{FF2B5EF4-FFF2-40B4-BE49-F238E27FC236}">
                  <a16:creationId xmlns:a16="http://schemas.microsoft.com/office/drawing/2014/main" id="{02143921-CD68-DED5-6495-1B7B962B21A5}"/>
                </a:ext>
              </a:extLst>
            </p:cNvPr>
            <p:cNvGrpSpPr/>
            <p:nvPr/>
          </p:nvGrpSpPr>
          <p:grpSpPr>
            <a:xfrm>
              <a:off x="827542" y="5382039"/>
              <a:ext cx="7981527" cy="768892"/>
              <a:chOff x="1037067" y="5054408"/>
              <a:chExt cx="7981527" cy="768892"/>
            </a:xfrm>
          </p:grpSpPr>
          <p:pic>
            <p:nvPicPr>
              <p:cNvPr id="21" name="Picture 20" descr="A black numbers and a white background&#10;&#10;AI-generated content may be incorrect.">
                <a:extLst>
                  <a:ext uri="{FF2B5EF4-FFF2-40B4-BE49-F238E27FC236}">
                    <a16:creationId xmlns:a16="http://schemas.microsoft.com/office/drawing/2014/main" id="{36B73C7A-1F9A-58EC-63A7-97AFEB7F97C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72998" y="5054408"/>
                <a:ext cx="4445596" cy="768892"/>
              </a:xfrm>
              <a:prstGeom prst="rect">
                <a:avLst/>
              </a:prstGeom>
            </p:spPr>
          </p:pic>
          <p:pic>
            <p:nvPicPr>
              <p:cNvPr id="22" name="Picture 21">
                <a:extLst>
                  <a:ext uri="{FF2B5EF4-FFF2-40B4-BE49-F238E27FC236}">
                    <a16:creationId xmlns:a16="http://schemas.microsoft.com/office/drawing/2014/main" id="{0018EA44-AFC2-24CE-E9F5-EF21376E4CC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37067" y="5248328"/>
                <a:ext cx="2200582" cy="381053"/>
              </a:xfrm>
              <a:prstGeom prst="rect">
                <a:avLst/>
              </a:prstGeom>
            </p:spPr>
          </p:pic>
          <p:cxnSp>
            <p:nvCxnSpPr>
              <p:cNvPr id="23" name="Straight Arrow Connector 22">
                <a:extLst>
                  <a:ext uri="{FF2B5EF4-FFF2-40B4-BE49-F238E27FC236}">
                    <a16:creationId xmlns:a16="http://schemas.microsoft.com/office/drawing/2014/main" id="{3314DA6D-7486-999B-AAED-D6A67D19AED9}"/>
                  </a:ext>
                </a:extLst>
              </p:cNvPr>
              <p:cNvCxnSpPr>
                <a:cxnSpLocks/>
              </p:cNvCxnSpPr>
              <p:nvPr/>
            </p:nvCxnSpPr>
            <p:spPr>
              <a:xfrm>
                <a:off x="3432758" y="5438854"/>
                <a:ext cx="978335"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15" name="Rectangle 14">
              <a:extLst>
                <a:ext uri="{FF2B5EF4-FFF2-40B4-BE49-F238E27FC236}">
                  <a16:creationId xmlns:a16="http://schemas.microsoft.com/office/drawing/2014/main" id="{9095D90C-D3AF-CB9B-9C4E-CA341345536C}"/>
                </a:ext>
              </a:extLst>
            </p:cNvPr>
            <p:cNvSpPr/>
            <p:nvPr/>
          </p:nvSpPr>
          <p:spPr>
            <a:xfrm>
              <a:off x="6172200" y="5196803"/>
              <a:ext cx="2661729" cy="110525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6" name="Rectangle 15">
              <a:extLst>
                <a:ext uri="{FF2B5EF4-FFF2-40B4-BE49-F238E27FC236}">
                  <a16:creationId xmlns:a16="http://schemas.microsoft.com/office/drawing/2014/main" id="{68639428-F131-5017-78A2-C230787FD6B3}"/>
                </a:ext>
              </a:extLst>
            </p:cNvPr>
            <p:cNvSpPr/>
            <p:nvPr/>
          </p:nvSpPr>
          <p:spPr>
            <a:xfrm>
              <a:off x="2441445" y="6896099"/>
              <a:ext cx="1763169" cy="653425"/>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19" name="Rectangle 18">
              <a:extLst>
                <a:ext uri="{FF2B5EF4-FFF2-40B4-BE49-F238E27FC236}">
                  <a16:creationId xmlns:a16="http://schemas.microsoft.com/office/drawing/2014/main" id="{BBC48E45-C8AD-521E-AF16-65EDF53B3A0C}"/>
                </a:ext>
              </a:extLst>
            </p:cNvPr>
            <p:cNvSpPr/>
            <p:nvPr/>
          </p:nvSpPr>
          <p:spPr>
            <a:xfrm>
              <a:off x="2661924" y="5647716"/>
              <a:ext cx="213439" cy="27691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grpSp>
      <p:sp>
        <p:nvSpPr>
          <p:cNvPr id="26" name="Rectangle 25">
            <a:extLst>
              <a:ext uri="{FF2B5EF4-FFF2-40B4-BE49-F238E27FC236}">
                <a16:creationId xmlns:a16="http://schemas.microsoft.com/office/drawing/2014/main" id="{ED00D02D-E3B7-42AF-2E80-E3EB7380D30A}"/>
              </a:ext>
            </a:extLst>
          </p:cNvPr>
          <p:cNvSpPr/>
          <p:nvPr/>
        </p:nvSpPr>
        <p:spPr>
          <a:xfrm>
            <a:off x="8541041" y="1267485"/>
            <a:ext cx="2584159" cy="709664"/>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a:p>
        </p:txBody>
      </p:sp>
      <p:sp>
        <p:nvSpPr>
          <p:cNvPr id="27" name="Slide Number Placeholder 26">
            <a:extLst>
              <a:ext uri="{FF2B5EF4-FFF2-40B4-BE49-F238E27FC236}">
                <a16:creationId xmlns:a16="http://schemas.microsoft.com/office/drawing/2014/main" id="{B76CBBC1-B8EC-5F1E-3BBC-3346F6027CB3}"/>
              </a:ext>
            </a:extLst>
          </p:cNvPr>
          <p:cNvSpPr>
            <a:spLocks noGrp="1"/>
          </p:cNvSpPr>
          <p:nvPr>
            <p:ph type="sldNum" sz="quarter" idx="12"/>
          </p:nvPr>
        </p:nvSpPr>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2445989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0A16A-76F7-F21B-3CE9-CBFB2142E77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DC93AB5-7619-8971-908E-9161CF9EE220}"/>
              </a:ext>
            </a:extLst>
          </p:cNvPr>
          <p:cNvSpPr txBox="1"/>
          <p:nvPr/>
        </p:nvSpPr>
        <p:spPr>
          <a:xfrm>
            <a:off x="1999750" y="531159"/>
            <a:ext cx="8192499" cy="1120820"/>
          </a:xfrm>
          <a:prstGeom prst="rect">
            <a:avLst/>
          </a:prstGeom>
        </p:spPr>
        <p:txBody>
          <a:bodyPr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Fiber Optic Configuration  </a:t>
            </a:r>
          </a:p>
        </p:txBody>
      </p:sp>
      <p:sp>
        <p:nvSpPr>
          <p:cNvPr id="4" name="TextBox 4">
            <a:extLst>
              <a:ext uri="{FF2B5EF4-FFF2-40B4-BE49-F238E27FC236}">
                <a16:creationId xmlns:a16="http://schemas.microsoft.com/office/drawing/2014/main" id="{0E9DD5CA-39AC-9B1B-1F66-BEEC0B1A0727}"/>
              </a:ext>
            </a:extLst>
          </p:cNvPr>
          <p:cNvSpPr txBox="1"/>
          <p:nvPr/>
        </p:nvSpPr>
        <p:spPr>
          <a:xfrm>
            <a:off x="4102691" y="6423035"/>
            <a:ext cx="3986616" cy="256480"/>
          </a:xfrm>
          <a:prstGeom prst="rect">
            <a:avLst/>
          </a:prstGeom>
        </p:spPr>
        <p:txBody>
          <a:bodyPr lIns="0" tIns="0" rIns="0" bIns="0" rtlCol="0" anchor="t">
            <a:spAutoFit/>
          </a:bodyPr>
          <a:lstStyle/>
          <a:p>
            <a:pPr algn="ctr">
              <a:lnSpc>
                <a:spcPts val="2000"/>
              </a:lnSpc>
            </a:pPr>
            <a:r>
              <a:rPr lang="en-US" sz="2000" b="1" dirty="0">
                <a:solidFill>
                  <a:srgbClr val="252525"/>
                </a:solidFill>
                <a:latin typeface="Atkinson Hyperlegible Bold"/>
                <a:ea typeface="Atkinson Hyperlegible Bold"/>
                <a:cs typeface="Atkinson Hyperlegible Bold"/>
                <a:sym typeface="Atkinson Hyperlegible Bold"/>
              </a:rPr>
              <a:t>The </a:t>
            </a:r>
            <a:r>
              <a:rPr lang="en-US" sz="2000" b="1" dirty="0" err="1">
                <a:solidFill>
                  <a:srgbClr val="252525"/>
                </a:solidFill>
                <a:latin typeface="Atkinson Hyperlegible Bold"/>
                <a:ea typeface="Atkinson Hyperlegible Bold"/>
                <a:cs typeface="Atkinson Hyperlegible Bold"/>
                <a:sym typeface="Atkinson Hyperlegible Bold"/>
              </a:rPr>
              <a:t>BeEST</a:t>
            </a:r>
            <a:r>
              <a:rPr lang="en-US" sz="2000" b="1" dirty="0">
                <a:solidFill>
                  <a:srgbClr val="252525"/>
                </a:solidFill>
                <a:latin typeface="Atkinson Hyperlegible Bold"/>
                <a:ea typeface="Atkinson Hyperlegible Bold"/>
                <a:cs typeface="Atkinson Hyperlegible Bold"/>
                <a:sym typeface="Atkinson Hyperlegible Bold"/>
              </a:rPr>
              <a:t> Conference | 2025</a:t>
            </a:r>
          </a:p>
        </p:txBody>
      </p:sp>
      <p:sp>
        <p:nvSpPr>
          <p:cNvPr id="6" name="Freeform 6">
            <a:extLst>
              <a:ext uri="{FF2B5EF4-FFF2-40B4-BE49-F238E27FC236}">
                <a16:creationId xmlns:a16="http://schemas.microsoft.com/office/drawing/2014/main" id="{3F708C52-0BBB-3960-38A1-AF0D062AF568}"/>
              </a:ext>
            </a:extLst>
          </p:cNvPr>
          <p:cNvSpPr/>
          <p:nvPr/>
        </p:nvSpPr>
        <p:spPr>
          <a:xfrm>
            <a:off x="0" y="0"/>
            <a:ext cx="1729691" cy="1729691"/>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9" name="Freeform 9">
            <a:extLst>
              <a:ext uri="{FF2B5EF4-FFF2-40B4-BE49-F238E27FC236}">
                <a16:creationId xmlns:a16="http://schemas.microsoft.com/office/drawing/2014/main" id="{0971B7D4-09F6-7038-F4D5-4BF997C6622F}"/>
              </a:ext>
            </a:extLst>
          </p:cNvPr>
          <p:cNvSpPr/>
          <p:nvPr/>
        </p:nvSpPr>
        <p:spPr>
          <a:xfrm>
            <a:off x="0" y="5183728"/>
            <a:ext cx="1674272" cy="1674272"/>
          </a:xfrm>
          <a:custGeom>
            <a:avLst/>
            <a:gdLst/>
            <a:ahLst/>
            <a:cxnLst/>
            <a:rect l="l" t="t" r="r" b="b"/>
            <a:pathLst>
              <a:path w="2511408" h="2511408">
                <a:moveTo>
                  <a:pt x="0" y="0"/>
                </a:moveTo>
                <a:lnTo>
                  <a:pt x="2511408" y="0"/>
                </a:lnTo>
                <a:lnTo>
                  <a:pt x="2511408" y="2511408"/>
                </a:lnTo>
                <a:lnTo>
                  <a:pt x="0" y="2511408"/>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1C25CE1E-CB65-7536-EB3C-67D91420831E}"/>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1" name="TextBox 10">
            <a:extLst>
              <a:ext uri="{FF2B5EF4-FFF2-40B4-BE49-F238E27FC236}">
                <a16:creationId xmlns:a16="http://schemas.microsoft.com/office/drawing/2014/main" id="{13E9A162-2CA6-3BDE-4F49-1B9AEEFC2FFD}"/>
              </a:ext>
            </a:extLst>
          </p:cNvPr>
          <p:cNvSpPr txBox="1"/>
          <p:nvPr/>
        </p:nvSpPr>
        <p:spPr>
          <a:xfrm>
            <a:off x="3481572" y="1234368"/>
            <a:ext cx="5211922" cy="1857175"/>
          </a:xfrm>
          <a:prstGeom prst="rect">
            <a:avLst/>
          </a:prstGeom>
          <a:noFill/>
        </p:spPr>
        <p:txBody>
          <a:bodyPr wrap="square" rtlCol="0">
            <a:spAutoFit/>
          </a:bodyPr>
          <a:lstStyle/>
          <a:p>
            <a:r>
              <a:rPr lang="en-US" sz="2133" dirty="0"/>
              <a:t>PNNL &amp; Mines:</a:t>
            </a:r>
          </a:p>
          <a:p>
            <a:pPr marL="190510" indent="-190510">
              <a:buFont typeface="Arial" panose="020B0604020202020204" pitchFamily="34" charset="0"/>
              <a:buChar char="•"/>
            </a:pPr>
            <a:r>
              <a:rPr lang="en-US" sz="1867" dirty="0"/>
              <a:t>SMA 905 @ MXP</a:t>
            </a:r>
          </a:p>
          <a:p>
            <a:pPr marL="190510" indent="-190510">
              <a:buFont typeface="Arial" panose="020B0604020202020204" pitchFamily="34" charset="0"/>
              <a:buChar char="•"/>
            </a:pPr>
            <a:r>
              <a:rPr lang="en-US" sz="1867" dirty="0"/>
              <a:t>FO feed-through 1.5mm ferrule &amp; ferrule sleeve</a:t>
            </a:r>
          </a:p>
          <a:p>
            <a:pPr marL="190510" indent="-190510">
              <a:buFont typeface="Arial" panose="020B0604020202020204" pitchFamily="34" charset="0"/>
              <a:buChar char="•"/>
            </a:pPr>
            <a:r>
              <a:rPr lang="en-US" sz="1867" dirty="0"/>
              <a:t>Fiber: </a:t>
            </a:r>
            <a:r>
              <a:rPr lang="pl-PL" sz="1867" dirty="0"/>
              <a:t>MV11L1 - Ø100 µm, 0.22 NA,</a:t>
            </a:r>
            <a:r>
              <a:rPr lang="en-US" sz="1867" dirty="0"/>
              <a:t> 11mm LTBR</a:t>
            </a:r>
          </a:p>
          <a:p>
            <a:pPr marL="190510" indent="-190510">
              <a:buFont typeface="Arial" panose="020B0604020202020204" pitchFamily="34" charset="0"/>
              <a:buChar char="•"/>
            </a:pPr>
            <a:endParaRPr lang="en-US" sz="1867" dirty="0"/>
          </a:p>
          <a:p>
            <a:pPr marL="190510" indent="-190510">
              <a:buFont typeface="Arial" panose="020B0604020202020204" pitchFamily="34" charset="0"/>
              <a:buChar char="•"/>
            </a:pPr>
            <a:endParaRPr lang="en-US" sz="1867" dirty="0"/>
          </a:p>
        </p:txBody>
      </p:sp>
      <p:pic>
        <p:nvPicPr>
          <p:cNvPr id="12" name="Picture 11">
            <a:extLst>
              <a:ext uri="{FF2B5EF4-FFF2-40B4-BE49-F238E27FC236}">
                <a16:creationId xmlns:a16="http://schemas.microsoft.com/office/drawing/2014/main" id="{BE73E3A2-F964-D755-76AA-284BF9BB0BB6}"/>
              </a:ext>
            </a:extLst>
          </p:cNvPr>
          <p:cNvPicPr>
            <a:picLocks noChangeAspect="1"/>
          </p:cNvPicPr>
          <p:nvPr/>
        </p:nvPicPr>
        <p:blipFill>
          <a:blip r:embed="rId6">
            <a:clrChange>
              <a:clrFrom>
                <a:srgbClr val="DEE1EB"/>
              </a:clrFrom>
              <a:clrTo>
                <a:srgbClr val="DEE1EB">
                  <a:alpha val="0"/>
                </a:srgbClr>
              </a:clrTo>
            </a:clrChange>
            <a:extLst>
              <a:ext uri="{28A0092B-C50C-407E-A947-70E740481C1C}">
                <a14:useLocalDpi xmlns:a14="http://schemas.microsoft.com/office/drawing/2010/main" val="0"/>
              </a:ext>
            </a:extLst>
          </a:blip>
          <a:stretch>
            <a:fillRect/>
          </a:stretch>
        </p:blipFill>
        <p:spPr>
          <a:xfrm>
            <a:off x="1547521" y="3089442"/>
            <a:ext cx="5745979" cy="3030085"/>
          </a:xfrm>
          <a:prstGeom prst="rect">
            <a:avLst/>
          </a:prstGeom>
          <a:solidFill>
            <a:schemeClr val="bg1"/>
          </a:solidFill>
        </p:spPr>
      </p:pic>
      <p:pic>
        <p:nvPicPr>
          <p:cNvPr id="14" name="Picture 13">
            <a:extLst>
              <a:ext uri="{FF2B5EF4-FFF2-40B4-BE49-F238E27FC236}">
                <a16:creationId xmlns:a16="http://schemas.microsoft.com/office/drawing/2014/main" id="{AB01CF94-B0F7-2C0A-418B-91C1459258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94594" y="1746624"/>
            <a:ext cx="2589347" cy="3940929"/>
          </a:xfrm>
          <a:prstGeom prst="rect">
            <a:avLst/>
          </a:prstGeom>
        </p:spPr>
      </p:pic>
      <p:sp>
        <p:nvSpPr>
          <p:cNvPr id="2" name="Freeform 10">
            <a:extLst>
              <a:ext uri="{FF2B5EF4-FFF2-40B4-BE49-F238E27FC236}">
                <a16:creationId xmlns:a16="http://schemas.microsoft.com/office/drawing/2014/main" id="{F68B28E8-FA71-AEEC-F549-3E0C6371D873}"/>
              </a:ext>
            </a:extLst>
          </p:cNvPr>
          <p:cNvSpPr/>
          <p:nvPr/>
        </p:nvSpPr>
        <p:spPr>
          <a:xfrm rot="5400000" flipH="1" flipV="1">
            <a:off x="10462309" y="512831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5" name="Slide Number Placeholder 4">
            <a:extLst>
              <a:ext uri="{FF2B5EF4-FFF2-40B4-BE49-F238E27FC236}">
                <a16:creationId xmlns:a16="http://schemas.microsoft.com/office/drawing/2014/main" id="{D09B5B2D-5CB2-B23E-40EF-0334AA87D07C}"/>
              </a:ext>
            </a:extLst>
          </p:cNvPr>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372861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01D38-AB22-2049-1FC6-C6848DBF082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EBD3D61-E560-465C-92BB-FDC72813FFCF}"/>
              </a:ext>
            </a:extLst>
          </p:cNvPr>
          <p:cNvSpPr txBox="1"/>
          <p:nvPr/>
        </p:nvSpPr>
        <p:spPr>
          <a:xfrm>
            <a:off x="1607959" y="481746"/>
            <a:ext cx="8976083" cy="569387"/>
          </a:xfrm>
          <a:prstGeom prst="rect">
            <a:avLst/>
          </a:prstGeom>
        </p:spPr>
        <p:txBody>
          <a:bodyPr wrap="square"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Thermal Load Calculations</a:t>
            </a:r>
          </a:p>
        </p:txBody>
      </p:sp>
      <p:sp>
        <p:nvSpPr>
          <p:cNvPr id="5" name="Freeform 5">
            <a:extLst>
              <a:ext uri="{FF2B5EF4-FFF2-40B4-BE49-F238E27FC236}">
                <a16:creationId xmlns:a16="http://schemas.microsoft.com/office/drawing/2014/main" id="{8952FDC6-251E-62BA-57FE-4A6CBDB628E5}"/>
              </a:ext>
            </a:extLst>
          </p:cNvPr>
          <p:cNvSpPr/>
          <p:nvPr/>
        </p:nvSpPr>
        <p:spPr>
          <a:xfrm>
            <a:off x="10389430" y="5055430"/>
            <a:ext cx="1802570" cy="1802570"/>
          </a:xfrm>
          <a:custGeom>
            <a:avLst/>
            <a:gdLst/>
            <a:ahLst/>
            <a:cxnLst/>
            <a:rect l="l" t="t" r="r" b="b"/>
            <a:pathLst>
              <a:path w="2703855" h="2703855">
                <a:moveTo>
                  <a:pt x="0" y="0"/>
                </a:moveTo>
                <a:lnTo>
                  <a:pt x="2703855" y="0"/>
                </a:lnTo>
                <a:lnTo>
                  <a:pt x="2703855" y="2703855"/>
                </a:lnTo>
                <a:lnTo>
                  <a:pt x="0" y="2703855"/>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6EE20FE1-770E-FCAB-748B-5D8C22A0A5C1}"/>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US" sz="1200"/>
          </a:p>
        </p:txBody>
      </p:sp>
      <p:grpSp>
        <p:nvGrpSpPr>
          <p:cNvPr id="11" name="Group 10">
            <a:extLst>
              <a:ext uri="{FF2B5EF4-FFF2-40B4-BE49-F238E27FC236}">
                <a16:creationId xmlns:a16="http://schemas.microsoft.com/office/drawing/2014/main" id="{56DC2C8A-F745-EEA2-5174-A0F58436354B}"/>
              </a:ext>
            </a:extLst>
          </p:cNvPr>
          <p:cNvGrpSpPr/>
          <p:nvPr/>
        </p:nvGrpSpPr>
        <p:grpSpPr>
          <a:xfrm>
            <a:off x="716111" y="1186263"/>
            <a:ext cx="4919945" cy="2225866"/>
            <a:chOff x="9862226" y="2469893"/>
            <a:chExt cx="7379917" cy="3338799"/>
          </a:xfrm>
        </p:grpSpPr>
        <p:sp>
          <p:nvSpPr>
            <p:cNvPr id="18" name="TextBox 17">
              <a:extLst>
                <a:ext uri="{FF2B5EF4-FFF2-40B4-BE49-F238E27FC236}">
                  <a16:creationId xmlns:a16="http://schemas.microsoft.com/office/drawing/2014/main" id="{C9F1294C-ACE0-7BFF-AE2A-A870BD994DBC}"/>
                </a:ext>
              </a:extLst>
            </p:cNvPr>
            <p:cNvSpPr txBox="1"/>
            <p:nvPr/>
          </p:nvSpPr>
          <p:spPr>
            <a:xfrm>
              <a:off x="9862226" y="2469893"/>
              <a:ext cx="7379917" cy="3338799"/>
            </a:xfrm>
            <a:prstGeom prst="rect">
              <a:avLst/>
            </a:prstGeom>
            <a:noFill/>
          </p:spPr>
          <p:txBody>
            <a:bodyPr wrap="square" rtlCol="0">
              <a:spAutoFit/>
            </a:bodyPr>
            <a:lstStyle/>
            <a:p>
              <a:r>
                <a:rPr lang="en-US" sz="2133" dirty="0"/>
                <a:t>Thermal Conductance &amp; Joule Heating:</a:t>
              </a:r>
            </a:p>
            <a:p>
              <a:pPr marL="609630" lvl="1" indent="-304815">
                <a:buFont typeface="Arial" panose="020B0604020202020204" pitchFamily="34" charset="0"/>
                <a:buChar char="•"/>
              </a:pPr>
              <a:endParaRPr lang="en-US" sz="2133" dirty="0"/>
            </a:p>
            <a:p>
              <a:pPr marL="609630" lvl="1" indent="-304815">
                <a:buFont typeface="Arial" panose="020B0604020202020204" pitchFamily="34" charset="0"/>
                <a:buChar char="•"/>
              </a:pPr>
              <a:r>
                <a:rPr lang="en-US" sz="2133" dirty="0"/>
                <a:t>TC: </a:t>
              </a:r>
            </a:p>
            <a:p>
              <a:pPr lvl="1">
                <a:lnSpc>
                  <a:spcPct val="150000"/>
                </a:lnSpc>
              </a:pPr>
              <a:endParaRPr lang="en-US" sz="2133" dirty="0"/>
            </a:p>
            <a:p>
              <a:pPr marL="609630" lvl="1" indent="-304815">
                <a:buFont typeface="Arial" panose="020B0604020202020204" pitchFamily="34" charset="0"/>
                <a:buChar char="•"/>
              </a:pPr>
              <a:r>
                <a:rPr lang="en-US" sz="2133" dirty="0"/>
                <a:t>JH:</a:t>
              </a:r>
              <a:br>
                <a:rPr lang="en-US" sz="2133" dirty="0"/>
              </a:br>
              <a:endParaRPr lang="en-US" sz="2133" dirty="0"/>
            </a:p>
          </p:txBody>
        </p:sp>
        <p:pic>
          <p:nvPicPr>
            <p:cNvPr id="27" name="Picture 26" descr="A black and white text&#10;&#10;AI-generated content may be incorrect.">
              <a:extLst>
                <a:ext uri="{FF2B5EF4-FFF2-40B4-BE49-F238E27FC236}">
                  <a16:creationId xmlns:a16="http://schemas.microsoft.com/office/drawing/2014/main" id="{75CD791B-1290-CFF0-4418-0C4F3DF66F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607460" y="3285081"/>
              <a:ext cx="3011687" cy="828489"/>
            </a:xfrm>
            <a:prstGeom prst="rect">
              <a:avLst/>
            </a:prstGeom>
          </p:spPr>
        </p:pic>
        <p:pic>
          <p:nvPicPr>
            <p:cNvPr id="13" name="Picture 12" descr="A group of black letters&#10;&#10;AI-generated content may be incorrect.">
              <a:extLst>
                <a:ext uri="{FF2B5EF4-FFF2-40B4-BE49-F238E27FC236}">
                  <a16:creationId xmlns:a16="http://schemas.microsoft.com/office/drawing/2014/main" id="{7DA7EDAD-E81D-B5F4-66F5-0F2A6D619D7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07460" y="4491210"/>
              <a:ext cx="3011687" cy="933671"/>
            </a:xfrm>
            <a:prstGeom prst="rect">
              <a:avLst/>
            </a:prstGeom>
          </p:spPr>
        </p:pic>
      </p:grpSp>
      <p:sp>
        <p:nvSpPr>
          <p:cNvPr id="12" name="Freeform 10">
            <a:extLst>
              <a:ext uri="{FF2B5EF4-FFF2-40B4-BE49-F238E27FC236}">
                <a16:creationId xmlns:a16="http://schemas.microsoft.com/office/drawing/2014/main" id="{337D8E21-EF2B-6604-5887-60515376ECB4}"/>
              </a:ext>
            </a:extLst>
          </p:cNvPr>
          <p:cNvSpPr/>
          <p:nvPr/>
        </p:nvSpPr>
        <p:spPr>
          <a:xfrm rot="16200000" flipH="1" flipV="1">
            <a:off x="4258" y="-3500"/>
            <a:ext cx="1600201" cy="160720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US" sz="1200"/>
          </a:p>
        </p:txBody>
      </p:sp>
      <p:pic>
        <p:nvPicPr>
          <p:cNvPr id="15" name="Picture 14" descr="A diagram of a test&#10;&#10;AI-generated content may be incorrect.">
            <a:extLst>
              <a:ext uri="{FF2B5EF4-FFF2-40B4-BE49-F238E27FC236}">
                <a16:creationId xmlns:a16="http://schemas.microsoft.com/office/drawing/2014/main" id="{C33162FA-1E23-CBB1-5F05-58B67749E1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35600" y="1905000"/>
            <a:ext cx="3200400" cy="4521200"/>
          </a:xfrm>
          <a:prstGeom prst="rect">
            <a:avLst/>
          </a:prstGeom>
        </p:spPr>
      </p:pic>
      <p:pic>
        <p:nvPicPr>
          <p:cNvPr id="16" name="Picture 15" descr="A diagram of a machine&#10;&#10;AI-generated content may be incorrect.">
            <a:extLst>
              <a:ext uri="{FF2B5EF4-FFF2-40B4-BE49-F238E27FC236}">
                <a16:creationId xmlns:a16="http://schemas.microsoft.com/office/drawing/2014/main" id="{D1A83779-FFDA-5302-381A-01CBC8F8E2E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50076" y="1904999"/>
            <a:ext cx="2525813" cy="4521200"/>
          </a:xfrm>
          <a:prstGeom prst="rect">
            <a:avLst/>
          </a:prstGeom>
        </p:spPr>
      </p:pic>
      <p:sp>
        <p:nvSpPr>
          <p:cNvPr id="17" name="TextBox 16">
            <a:extLst>
              <a:ext uri="{FF2B5EF4-FFF2-40B4-BE49-F238E27FC236}">
                <a16:creationId xmlns:a16="http://schemas.microsoft.com/office/drawing/2014/main" id="{0B88EA5C-87C8-17A5-4605-0FE784881E8C}"/>
              </a:ext>
            </a:extLst>
          </p:cNvPr>
          <p:cNvSpPr txBox="1"/>
          <p:nvPr/>
        </p:nvSpPr>
        <p:spPr>
          <a:xfrm>
            <a:off x="5676126" y="1052950"/>
            <a:ext cx="2246838" cy="748795"/>
          </a:xfrm>
          <a:prstGeom prst="rect">
            <a:avLst/>
          </a:prstGeom>
          <a:noFill/>
        </p:spPr>
        <p:txBody>
          <a:bodyPr wrap="square" rtlCol="0">
            <a:spAutoFit/>
          </a:bodyPr>
          <a:lstStyle/>
          <a:p>
            <a:pPr algn="ctr"/>
            <a:r>
              <a:rPr lang="en-US" sz="2133" b="1" u="sng" dirty="0"/>
              <a:t>PNNL </a:t>
            </a:r>
          </a:p>
          <a:p>
            <a:pPr algn="ctr"/>
            <a:r>
              <a:rPr lang="en-US" sz="2133" b="1" dirty="0"/>
              <a:t>(Bluefors LD400)</a:t>
            </a:r>
          </a:p>
        </p:txBody>
      </p:sp>
      <p:pic>
        <p:nvPicPr>
          <p:cNvPr id="19" name="Picture 18" descr="A graph of a function&#10;&#10;AI-generated content may be incorrect.">
            <a:extLst>
              <a:ext uri="{FF2B5EF4-FFF2-40B4-BE49-F238E27FC236}">
                <a16:creationId xmlns:a16="http://schemas.microsoft.com/office/drawing/2014/main" id="{B48D176E-ECA6-DB7A-1085-A3632D0A8254}"/>
              </a:ext>
            </a:extLst>
          </p:cNvPr>
          <p:cNvPicPr>
            <a:picLocks noChangeAspect="1"/>
          </p:cNvPicPr>
          <p:nvPr/>
        </p:nvPicPr>
        <p:blipFill>
          <a:blip r:embed="rId11">
            <a:extLst>
              <a:ext uri="{28A0092B-C50C-407E-A947-70E740481C1C}">
                <a14:useLocalDpi xmlns:a14="http://schemas.microsoft.com/office/drawing/2010/main" val="0"/>
              </a:ext>
            </a:extLst>
          </a:blip>
          <a:srcRect t="3466" r="7969" b="-11497"/>
          <a:stretch/>
        </p:blipFill>
        <p:spPr>
          <a:xfrm>
            <a:off x="353835" y="3268828"/>
            <a:ext cx="4103285" cy="3718965"/>
          </a:xfrm>
          <a:prstGeom prst="rect">
            <a:avLst/>
          </a:prstGeom>
        </p:spPr>
      </p:pic>
      <p:sp>
        <p:nvSpPr>
          <p:cNvPr id="4" name="TextBox 3">
            <a:extLst>
              <a:ext uri="{FF2B5EF4-FFF2-40B4-BE49-F238E27FC236}">
                <a16:creationId xmlns:a16="http://schemas.microsoft.com/office/drawing/2014/main" id="{11A831A3-221D-DD3E-DFA6-9C6426DA52C7}"/>
              </a:ext>
            </a:extLst>
          </p:cNvPr>
          <p:cNvSpPr txBox="1"/>
          <p:nvPr/>
        </p:nvSpPr>
        <p:spPr>
          <a:xfrm>
            <a:off x="8534400" y="1052950"/>
            <a:ext cx="3048000" cy="748795"/>
          </a:xfrm>
          <a:prstGeom prst="rect">
            <a:avLst/>
          </a:prstGeom>
          <a:noFill/>
        </p:spPr>
        <p:txBody>
          <a:bodyPr wrap="square" rtlCol="0">
            <a:spAutoFit/>
          </a:bodyPr>
          <a:lstStyle/>
          <a:p>
            <a:pPr algn="ctr"/>
            <a:r>
              <a:rPr lang="en-US" sz="2133" b="1" u="sng" dirty="0"/>
              <a:t>Mines </a:t>
            </a:r>
          </a:p>
          <a:p>
            <a:pPr algn="ctr"/>
            <a:r>
              <a:rPr lang="en-US" sz="2133" b="1" dirty="0"/>
              <a:t>(Maybell Fridge 2.0)</a:t>
            </a:r>
          </a:p>
        </p:txBody>
      </p:sp>
      <p:cxnSp>
        <p:nvCxnSpPr>
          <p:cNvPr id="6" name="Straight Connector 5">
            <a:extLst>
              <a:ext uri="{FF2B5EF4-FFF2-40B4-BE49-F238E27FC236}">
                <a16:creationId xmlns:a16="http://schemas.microsoft.com/office/drawing/2014/main" id="{385C3A9C-0874-35F3-319B-D5E21C86872B}"/>
              </a:ext>
            </a:extLst>
          </p:cNvPr>
          <p:cNvCxnSpPr>
            <a:cxnSpLocks/>
          </p:cNvCxnSpPr>
          <p:nvPr/>
        </p:nvCxnSpPr>
        <p:spPr>
          <a:xfrm>
            <a:off x="6502400" y="2463800"/>
            <a:ext cx="0" cy="1219200"/>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F3D63EDE-04DB-043D-4484-323745230AC7}"/>
              </a:ext>
            </a:extLst>
          </p:cNvPr>
          <p:cNvCxnSpPr>
            <a:cxnSpLocks/>
          </p:cNvCxnSpPr>
          <p:nvPr/>
        </p:nvCxnSpPr>
        <p:spPr>
          <a:xfrm>
            <a:off x="7010400" y="3937000"/>
            <a:ext cx="0" cy="193040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3" name="Straight Connector 22">
            <a:extLst>
              <a:ext uri="{FF2B5EF4-FFF2-40B4-BE49-F238E27FC236}">
                <a16:creationId xmlns:a16="http://schemas.microsoft.com/office/drawing/2014/main" id="{A2A0AC6C-F0AC-6B19-21AB-2ABC0CBE30B1}"/>
              </a:ext>
            </a:extLst>
          </p:cNvPr>
          <p:cNvCxnSpPr>
            <a:cxnSpLocks/>
          </p:cNvCxnSpPr>
          <p:nvPr/>
        </p:nvCxnSpPr>
        <p:spPr>
          <a:xfrm>
            <a:off x="7721600" y="2160692"/>
            <a:ext cx="0" cy="254000"/>
          </a:xfrm>
          <a:prstGeom prst="line">
            <a:avLst/>
          </a:prstGeom>
          <a:ln/>
        </p:spPr>
        <p:style>
          <a:lnRef idx="2">
            <a:schemeClr val="accent2"/>
          </a:lnRef>
          <a:fillRef idx="0">
            <a:schemeClr val="accent2"/>
          </a:fillRef>
          <a:effectRef idx="1">
            <a:schemeClr val="accent2"/>
          </a:effectRef>
          <a:fontRef idx="minor">
            <a:schemeClr val="tx1"/>
          </a:fontRef>
        </p:style>
      </p:cxnSp>
      <p:sp>
        <p:nvSpPr>
          <p:cNvPr id="25" name="TextBox 24">
            <a:extLst>
              <a:ext uri="{FF2B5EF4-FFF2-40B4-BE49-F238E27FC236}">
                <a16:creationId xmlns:a16="http://schemas.microsoft.com/office/drawing/2014/main" id="{3BBDD0A8-5D85-BC10-8B8F-60E51BA1E457}"/>
              </a:ext>
            </a:extLst>
          </p:cNvPr>
          <p:cNvSpPr txBox="1"/>
          <p:nvPr/>
        </p:nvSpPr>
        <p:spPr>
          <a:xfrm>
            <a:off x="7731885" y="2188990"/>
            <a:ext cx="711199" cy="256545"/>
          </a:xfrm>
          <a:prstGeom prst="rect">
            <a:avLst/>
          </a:prstGeom>
          <a:noFill/>
        </p:spPr>
        <p:txBody>
          <a:bodyPr wrap="square" rtlCol="0">
            <a:spAutoFit/>
          </a:bodyPr>
          <a:lstStyle/>
          <a:p>
            <a:r>
              <a:rPr lang="en-US" sz="1067" dirty="0" err="1"/>
              <a:t>NbTi</a:t>
            </a:r>
            <a:r>
              <a:rPr lang="en-US" sz="1067" dirty="0"/>
              <a:t>-Cu</a:t>
            </a:r>
          </a:p>
        </p:txBody>
      </p:sp>
      <p:sp>
        <p:nvSpPr>
          <p:cNvPr id="28" name="Rectangle 27">
            <a:extLst>
              <a:ext uri="{FF2B5EF4-FFF2-40B4-BE49-F238E27FC236}">
                <a16:creationId xmlns:a16="http://schemas.microsoft.com/office/drawing/2014/main" id="{ED0B5998-AB56-26E3-57B0-0D87D98F7637}"/>
              </a:ext>
            </a:extLst>
          </p:cNvPr>
          <p:cNvSpPr/>
          <p:nvPr/>
        </p:nvSpPr>
        <p:spPr>
          <a:xfrm>
            <a:off x="7771140" y="3327400"/>
            <a:ext cx="462825" cy="304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200"/>
          </a:p>
        </p:txBody>
      </p:sp>
      <p:sp>
        <p:nvSpPr>
          <p:cNvPr id="26" name="TextBox 25">
            <a:extLst>
              <a:ext uri="{FF2B5EF4-FFF2-40B4-BE49-F238E27FC236}">
                <a16:creationId xmlns:a16="http://schemas.microsoft.com/office/drawing/2014/main" id="{62D2AD4C-DA9E-8B04-141B-8A9FF31BECE0}"/>
              </a:ext>
            </a:extLst>
          </p:cNvPr>
          <p:cNvSpPr txBox="1"/>
          <p:nvPr/>
        </p:nvSpPr>
        <p:spPr>
          <a:xfrm>
            <a:off x="7731885" y="3366949"/>
            <a:ext cx="711199" cy="420756"/>
          </a:xfrm>
          <a:prstGeom prst="rect">
            <a:avLst/>
          </a:prstGeom>
          <a:noFill/>
        </p:spPr>
        <p:txBody>
          <a:bodyPr wrap="square" rtlCol="0">
            <a:spAutoFit/>
          </a:bodyPr>
          <a:lstStyle/>
          <a:p>
            <a:r>
              <a:rPr lang="en-US" sz="1067" dirty="0" err="1"/>
              <a:t>NbTi-CuNi</a:t>
            </a:r>
            <a:endParaRPr lang="en-US" sz="1067" dirty="0"/>
          </a:p>
        </p:txBody>
      </p:sp>
      <p:sp>
        <p:nvSpPr>
          <p:cNvPr id="2" name="Slide Number Placeholder 1">
            <a:extLst>
              <a:ext uri="{FF2B5EF4-FFF2-40B4-BE49-F238E27FC236}">
                <a16:creationId xmlns:a16="http://schemas.microsoft.com/office/drawing/2014/main" id="{4531CE76-13A1-0467-C961-8F7BAE1B75FF}"/>
              </a:ext>
            </a:extLst>
          </p:cNvPr>
          <p:cNvSpPr>
            <a:spLocks noGrp="1"/>
          </p:cNvSpPr>
          <p:nvPr>
            <p:ph type="sldNum" sz="quarter" idx="12"/>
          </p:nvPr>
        </p:nvSpPr>
        <p:spPr/>
        <p:txBody>
          <a:bodyPr/>
          <a:lstStyle/>
          <a:p>
            <a:fld id="{B6F15528-21DE-4FAA-801E-634DDDAF4B2B}" type="slidenum">
              <a:rPr lang="en-US" smtClean="0"/>
              <a:pPr/>
              <a:t>32</a:t>
            </a:fld>
            <a:endParaRPr lang="en-US"/>
          </a:p>
        </p:txBody>
      </p:sp>
    </p:spTree>
    <p:extLst>
      <p:ext uri="{BB962C8B-B14F-4D97-AF65-F5344CB8AC3E}">
        <p14:creationId xmlns:p14="http://schemas.microsoft.com/office/powerpoint/2010/main" val="1558304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19550C-B2D7-6DD7-FFEA-CBC0742F888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DF4D884-8CC6-192E-E525-957322583305}"/>
              </a:ext>
            </a:extLst>
          </p:cNvPr>
          <p:cNvSpPr txBox="1"/>
          <p:nvPr/>
        </p:nvSpPr>
        <p:spPr>
          <a:xfrm>
            <a:off x="1607959" y="591267"/>
            <a:ext cx="8976083" cy="569387"/>
          </a:xfrm>
          <a:prstGeom prst="rect">
            <a:avLst/>
          </a:prstGeom>
        </p:spPr>
        <p:txBody>
          <a:bodyPr wrap="square"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Thermal Load Calculations</a:t>
            </a:r>
          </a:p>
        </p:txBody>
      </p:sp>
      <p:sp>
        <p:nvSpPr>
          <p:cNvPr id="6" name="Freeform 6">
            <a:extLst>
              <a:ext uri="{FF2B5EF4-FFF2-40B4-BE49-F238E27FC236}">
                <a16:creationId xmlns:a16="http://schemas.microsoft.com/office/drawing/2014/main" id="{29091A97-29FC-CA2B-8752-070ED8C763D6}"/>
              </a:ext>
            </a:extLst>
          </p:cNvPr>
          <p:cNvSpPr/>
          <p:nvPr/>
        </p:nvSpPr>
        <p:spPr>
          <a:xfrm>
            <a:off x="0" y="0"/>
            <a:ext cx="1607959" cy="1450833"/>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3">
              <a:alphaModFix amt="35000"/>
              <a:extLst>
                <a:ext uri="{96DAC541-7B7A-43D3-8B79-37D633B846F1}">
                  <asvg:svgBlip xmlns:asvg="http://schemas.microsoft.com/office/drawing/2016/SVG/main" r:embed="rId4"/>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B3FA1406-7BBF-552D-8F6F-5517700A6B6B}"/>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5">
              <a:alphaModFix amt="50000"/>
              <a:extLst>
                <a:ext uri="{96DAC541-7B7A-43D3-8B79-37D633B846F1}">
                  <asvg:svgBlip xmlns:asvg="http://schemas.microsoft.com/office/drawing/2016/SVG/main" r:embed="rId6"/>
                </a:ext>
              </a:extLst>
            </a:blip>
            <a:stretch>
              <a:fillRect/>
            </a:stretch>
          </a:blipFill>
        </p:spPr>
        <p:txBody>
          <a:bodyPr/>
          <a:lstStyle/>
          <a:p>
            <a:endParaRPr lang="en-US" sz="1200"/>
          </a:p>
        </p:txBody>
      </p:sp>
      <p:pic>
        <p:nvPicPr>
          <p:cNvPr id="13" name="Picture 12" descr="A graph of a diagram&#10;&#10;AI-generated content may be incorrect.">
            <a:extLst>
              <a:ext uri="{FF2B5EF4-FFF2-40B4-BE49-F238E27FC236}">
                <a16:creationId xmlns:a16="http://schemas.microsoft.com/office/drawing/2014/main" id="{83E3E39C-7DB0-461A-2C57-8D2E0CE38C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21287" y="1729691"/>
            <a:ext cx="6152541" cy="501607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33B30D8-0F2B-3134-BCF3-7B21246E6068}"/>
                  </a:ext>
                </a:extLst>
              </p:cNvPr>
              <p:cNvSpPr txBox="1"/>
              <p:nvPr/>
            </p:nvSpPr>
            <p:spPr>
              <a:xfrm>
                <a:off x="396334" y="1494397"/>
                <a:ext cx="5638800" cy="1906548"/>
              </a:xfrm>
              <a:prstGeom prst="rect">
                <a:avLst/>
              </a:prstGeom>
              <a:noFill/>
            </p:spPr>
            <p:txBody>
              <a:bodyPr wrap="square" rtlCol="0">
                <a:spAutoFit/>
              </a:bodyPr>
              <a:lstStyle/>
              <a:p>
                <a:pPr>
                  <a:lnSpc>
                    <a:spcPct val="150000"/>
                  </a:lnSpc>
                </a:pPr>
                <a:r>
                  <a:rPr lang="en-US" sz="2133" dirty="0"/>
                  <a:t>Extension of k(T) Best-Fit:</a:t>
                </a:r>
              </a:p>
              <a:p>
                <a:pPr marL="609630" lvl="1" indent="-304815">
                  <a:lnSpc>
                    <a:spcPct val="150000"/>
                  </a:lnSpc>
                  <a:buFont typeface="Arial" panose="020B0604020202020204" pitchFamily="34" charset="0"/>
                  <a:buChar char="•"/>
                </a:pPr>
                <a:r>
                  <a:rPr lang="en-US" sz="2000" dirty="0"/>
                  <a:t>All available data on is 4K-300K </a:t>
                </a:r>
              </a:p>
              <a:p>
                <a:pPr marL="609630" lvl="1" indent="-304815">
                  <a:buFont typeface="Arial" panose="020B0604020202020204" pitchFamily="34" charset="0"/>
                  <a:buChar char="•"/>
                </a:pPr>
                <a:r>
                  <a:rPr lang="en-US" sz="2000" dirty="0"/>
                  <a:t>&lt;4K </a:t>
                </a:r>
                <a:r>
                  <a:rPr lang="en-US" sz="2000" dirty="0">
                    <a:sym typeface="Wingdings" panose="05000000000000000000" pitchFamily="2" charset="2"/>
                  </a:rPr>
                  <a:t> </a:t>
                </a:r>
                <a:r>
                  <a:rPr lang="en-US" sz="2000" dirty="0">
                    <a:solidFill>
                      <a:prstClr val="black"/>
                    </a:solidFill>
                    <a:latin typeface="Calibri"/>
                  </a:rPr>
                  <a:t>Wiedemann-Franz Law:  </a:t>
                </a:r>
                <a14:m>
                  <m:oMath xmlns:m="http://schemas.openxmlformats.org/officeDocument/2006/math">
                    <m:f>
                      <m:fPr>
                        <m:ctrlPr>
                          <a:rPr lang="en-US" sz="2400" i="1">
                            <a:solidFill>
                              <a:prstClr val="black"/>
                            </a:solidFill>
                            <a:latin typeface="Cambria Math" panose="02040503050406030204" pitchFamily="18" charset="0"/>
                          </a:rPr>
                        </m:ctrlPr>
                      </m:fPr>
                      <m:num>
                        <m:r>
                          <a:rPr lang="en-US" sz="2400" i="1">
                            <a:solidFill>
                              <a:prstClr val="black"/>
                            </a:solidFill>
                            <a:latin typeface="Cambria Math" panose="02040503050406030204" pitchFamily="18" charset="0"/>
                          </a:rPr>
                          <m:t>𝑘</m:t>
                        </m:r>
                      </m:num>
                      <m:den>
                        <m:r>
                          <a:rPr lang="el-GR" sz="2400" i="1">
                            <a:solidFill>
                              <a:prstClr val="black"/>
                            </a:solidFill>
                            <a:latin typeface="Cambria Math" panose="02040503050406030204" pitchFamily="18" charset="0"/>
                          </a:rPr>
                          <m:t>𝜎</m:t>
                        </m:r>
                        <m:r>
                          <a:rPr lang="el-GR" sz="2400" i="1">
                            <a:solidFill>
                              <a:prstClr val="black"/>
                            </a:solidFill>
                            <a:latin typeface="Cambria Math" panose="02040503050406030204" pitchFamily="18" charset="0"/>
                          </a:rPr>
                          <m:t>𝑇</m:t>
                        </m:r>
                      </m:den>
                    </m:f>
                    <m:r>
                      <a:rPr lang="en-US" sz="2400" i="1">
                        <a:solidFill>
                          <a:prstClr val="black"/>
                        </a:solidFill>
                        <a:latin typeface="Cambria Math" panose="02040503050406030204" pitchFamily="18" charset="0"/>
                      </a:rPr>
                      <m:t>=</m:t>
                    </m:r>
                    <m:r>
                      <a:rPr lang="en-US" sz="2400" i="1">
                        <a:solidFill>
                          <a:prstClr val="black"/>
                        </a:solidFill>
                        <a:latin typeface="Cambria Math" panose="02040503050406030204" pitchFamily="18" charset="0"/>
                      </a:rPr>
                      <m:t>𝐿</m:t>
                    </m:r>
                    <m:r>
                      <a:rPr lang="en-US" sz="2400" i="1">
                        <a:solidFill>
                          <a:prstClr val="black"/>
                        </a:solidFill>
                        <a:latin typeface="Cambria Math" panose="02040503050406030204" pitchFamily="18" charset="0"/>
                      </a:rPr>
                      <m:t>  </m:t>
                    </m:r>
                  </m:oMath>
                </a14:m>
                <a:endParaRPr lang="en-US" sz="2000" dirty="0">
                  <a:solidFill>
                    <a:prstClr val="black"/>
                  </a:solidFill>
                  <a:latin typeface="Calibri"/>
                </a:endParaRPr>
              </a:p>
              <a:p>
                <a:pPr marL="609630" lvl="1" indent="-304815">
                  <a:buFont typeface="Arial" panose="020B0604020202020204" pitchFamily="34" charset="0"/>
                  <a:buChar char="•"/>
                </a:pPr>
                <a:endParaRPr lang="en-US" sz="2133" dirty="0"/>
              </a:p>
            </p:txBody>
          </p:sp>
        </mc:Choice>
        <mc:Fallback xmlns="">
          <p:sp>
            <p:nvSpPr>
              <p:cNvPr id="16" name="TextBox 15">
                <a:extLst>
                  <a:ext uri="{FF2B5EF4-FFF2-40B4-BE49-F238E27FC236}">
                    <a16:creationId xmlns:a16="http://schemas.microsoft.com/office/drawing/2014/main" id="{533B30D8-0F2B-3134-BCF3-7B21246E6068}"/>
                  </a:ext>
                </a:extLst>
              </p:cNvPr>
              <p:cNvSpPr txBox="1">
                <a:spLocks noRot="1" noChangeAspect="1" noMove="1" noResize="1" noEditPoints="1" noAdjustHandles="1" noChangeArrowheads="1" noChangeShapeType="1" noTextEdit="1"/>
              </p:cNvSpPr>
              <p:nvPr/>
            </p:nvSpPr>
            <p:spPr>
              <a:xfrm>
                <a:off x="396334" y="1494397"/>
                <a:ext cx="5638800" cy="1906548"/>
              </a:xfrm>
              <a:prstGeom prst="rect">
                <a:avLst/>
              </a:prstGeom>
              <a:blipFill>
                <a:blip r:embed="rId8"/>
                <a:stretch>
                  <a:fillRect l="-1297"/>
                </a:stretch>
              </a:blipFill>
            </p:spPr>
            <p:txBody>
              <a:bodyPr/>
              <a:lstStyle/>
              <a:p>
                <a:r>
                  <a:rPr lang="en-US">
                    <a:noFill/>
                  </a:rPr>
                  <a:t> </a:t>
                </a:r>
              </a:p>
            </p:txBody>
          </p:sp>
        </mc:Fallback>
      </mc:AlternateContent>
      <p:pic>
        <p:nvPicPr>
          <p:cNvPr id="5" name="Picture 4" descr="A graph of a function&#10;&#10;AI-generated content may be incorrect.">
            <a:extLst>
              <a:ext uri="{FF2B5EF4-FFF2-40B4-BE49-F238E27FC236}">
                <a16:creationId xmlns:a16="http://schemas.microsoft.com/office/drawing/2014/main" id="{FA3ADB64-5A24-17B1-2EAF-DFA1D58BEA1E}"/>
              </a:ext>
            </a:extLst>
          </p:cNvPr>
          <p:cNvPicPr>
            <a:picLocks noChangeAspect="1"/>
          </p:cNvPicPr>
          <p:nvPr/>
        </p:nvPicPr>
        <p:blipFill>
          <a:blip r:embed="rId9">
            <a:extLst>
              <a:ext uri="{28A0092B-C50C-407E-A947-70E740481C1C}">
                <a14:useLocalDpi xmlns:a14="http://schemas.microsoft.com/office/drawing/2010/main" val="0"/>
              </a:ext>
            </a:extLst>
          </a:blip>
          <a:srcRect b="49575"/>
          <a:stretch/>
        </p:blipFill>
        <p:spPr>
          <a:xfrm>
            <a:off x="457201" y="3225800"/>
            <a:ext cx="5015163" cy="3401359"/>
          </a:xfrm>
          <a:prstGeom prst="rect">
            <a:avLst/>
          </a:prstGeom>
        </p:spPr>
      </p:pic>
      <p:sp>
        <p:nvSpPr>
          <p:cNvPr id="2" name="Slide Number Placeholder 1">
            <a:extLst>
              <a:ext uri="{FF2B5EF4-FFF2-40B4-BE49-F238E27FC236}">
                <a16:creationId xmlns:a16="http://schemas.microsoft.com/office/drawing/2014/main" id="{69282DC6-C358-628E-6021-AFB4E3993B34}"/>
              </a:ext>
            </a:extLst>
          </p:cNvPr>
          <p:cNvSpPr>
            <a:spLocks noGrp="1"/>
          </p:cNvSpPr>
          <p:nvPr>
            <p:ph type="sldNum" sz="quarter" idx="12"/>
          </p:nvPr>
        </p:nvSpPr>
        <p:spPr>
          <a:xfrm>
            <a:off x="10470776" y="6505450"/>
            <a:ext cx="1422400" cy="243417"/>
          </a:xfrm>
        </p:spPr>
        <p:txBody>
          <a:bodyPr/>
          <a:lstStyle/>
          <a:p>
            <a:fld id="{B6F15528-21DE-4FAA-801E-634DDDAF4B2B}" type="slidenum">
              <a:rPr lang="en-US" smtClean="0"/>
              <a:pPr/>
              <a:t>33</a:t>
            </a:fld>
            <a:endParaRPr lang="en-US" dirty="0"/>
          </a:p>
        </p:txBody>
      </p:sp>
    </p:spTree>
    <p:extLst>
      <p:ext uri="{BB962C8B-B14F-4D97-AF65-F5344CB8AC3E}">
        <p14:creationId xmlns:p14="http://schemas.microsoft.com/office/powerpoint/2010/main" val="1012812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D25BE-0446-AFD5-A4F9-AB3A1171988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38A91F4-9F47-6982-8909-FB5139A1E2A8}"/>
              </a:ext>
            </a:extLst>
          </p:cNvPr>
          <p:cNvSpPr txBox="1"/>
          <p:nvPr/>
        </p:nvSpPr>
        <p:spPr>
          <a:xfrm>
            <a:off x="1607959" y="591267"/>
            <a:ext cx="8976083" cy="569387"/>
          </a:xfrm>
          <a:prstGeom prst="rect">
            <a:avLst/>
          </a:prstGeom>
        </p:spPr>
        <p:txBody>
          <a:bodyPr wrap="square"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Thermal Load Calculations</a:t>
            </a:r>
          </a:p>
        </p:txBody>
      </p:sp>
      <p:sp>
        <p:nvSpPr>
          <p:cNvPr id="4" name="TextBox 4">
            <a:extLst>
              <a:ext uri="{FF2B5EF4-FFF2-40B4-BE49-F238E27FC236}">
                <a16:creationId xmlns:a16="http://schemas.microsoft.com/office/drawing/2014/main" id="{085947E5-CD2F-54A4-3077-D70F425C8829}"/>
              </a:ext>
            </a:extLst>
          </p:cNvPr>
          <p:cNvSpPr txBox="1"/>
          <p:nvPr/>
        </p:nvSpPr>
        <p:spPr>
          <a:xfrm>
            <a:off x="4102692" y="5820189"/>
            <a:ext cx="3986616" cy="256480"/>
          </a:xfrm>
          <a:prstGeom prst="rect">
            <a:avLst/>
          </a:prstGeom>
        </p:spPr>
        <p:txBody>
          <a:bodyPr lIns="0" tIns="0" rIns="0" bIns="0" rtlCol="0" anchor="t">
            <a:spAutoFit/>
          </a:bodyPr>
          <a:lstStyle/>
          <a:p>
            <a:pPr algn="ctr">
              <a:lnSpc>
                <a:spcPts val="2000"/>
              </a:lnSpc>
            </a:pPr>
            <a:r>
              <a:rPr lang="en-US" sz="2000" b="1" dirty="0">
                <a:solidFill>
                  <a:srgbClr val="252525"/>
                </a:solidFill>
                <a:latin typeface="Atkinson Hyperlegible Bold"/>
                <a:ea typeface="Atkinson Hyperlegible Bold"/>
                <a:cs typeface="Atkinson Hyperlegible Bold"/>
                <a:sym typeface="Atkinson Hyperlegible Bold"/>
              </a:rPr>
              <a:t>L = 1.5 x Length</a:t>
            </a:r>
          </a:p>
        </p:txBody>
      </p:sp>
      <p:sp>
        <p:nvSpPr>
          <p:cNvPr id="5" name="Freeform 5">
            <a:extLst>
              <a:ext uri="{FF2B5EF4-FFF2-40B4-BE49-F238E27FC236}">
                <a16:creationId xmlns:a16="http://schemas.microsoft.com/office/drawing/2014/main" id="{A190FAC4-AEFE-2320-0003-CFF5E49914FF}"/>
              </a:ext>
            </a:extLst>
          </p:cNvPr>
          <p:cNvSpPr/>
          <p:nvPr/>
        </p:nvSpPr>
        <p:spPr>
          <a:xfrm>
            <a:off x="10389430" y="5055430"/>
            <a:ext cx="1802570" cy="1802570"/>
          </a:xfrm>
          <a:custGeom>
            <a:avLst/>
            <a:gdLst/>
            <a:ahLst/>
            <a:cxnLst/>
            <a:rect l="l" t="t" r="r" b="b"/>
            <a:pathLst>
              <a:path w="2703855" h="2703855">
                <a:moveTo>
                  <a:pt x="0" y="0"/>
                </a:moveTo>
                <a:lnTo>
                  <a:pt x="2703855" y="0"/>
                </a:lnTo>
                <a:lnTo>
                  <a:pt x="2703855" y="2703855"/>
                </a:lnTo>
                <a:lnTo>
                  <a:pt x="0" y="270385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2029CB7C-CF87-39A0-4922-B1ED6AD8F5E5}"/>
              </a:ext>
            </a:extLst>
          </p:cNvPr>
          <p:cNvSpPr/>
          <p:nvPr/>
        </p:nvSpPr>
        <p:spPr>
          <a:xfrm>
            <a:off x="0" y="0"/>
            <a:ext cx="1729691" cy="1729691"/>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92A33459-881D-931F-E8BB-827113403671}"/>
              </a:ext>
            </a:extLst>
          </p:cNvPr>
          <p:cNvSpPr/>
          <p:nvPr/>
        </p:nvSpPr>
        <p:spPr>
          <a:xfrm>
            <a:off x="9425054" y="6079702"/>
            <a:ext cx="2199349" cy="479858"/>
          </a:xfrm>
          <a:custGeom>
            <a:avLst/>
            <a:gdLst/>
            <a:ahLst/>
            <a:cxnLst/>
            <a:rect l="l" t="t" r="r" b="b"/>
            <a:pathLst>
              <a:path w="3299024" h="719787">
                <a:moveTo>
                  <a:pt x="0" y="0"/>
                </a:moveTo>
                <a:lnTo>
                  <a:pt x="3299023" y="0"/>
                </a:lnTo>
                <a:lnTo>
                  <a:pt x="3299023" y="719787"/>
                </a:lnTo>
                <a:lnTo>
                  <a:pt x="0" y="719787"/>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9" name="Freeform 9">
            <a:extLst>
              <a:ext uri="{FF2B5EF4-FFF2-40B4-BE49-F238E27FC236}">
                <a16:creationId xmlns:a16="http://schemas.microsoft.com/office/drawing/2014/main" id="{9AEB52EC-E850-F754-5830-58ADD08ED1AF}"/>
              </a:ext>
            </a:extLst>
          </p:cNvPr>
          <p:cNvSpPr/>
          <p:nvPr/>
        </p:nvSpPr>
        <p:spPr>
          <a:xfrm>
            <a:off x="0" y="5183728"/>
            <a:ext cx="1674272" cy="1674272"/>
          </a:xfrm>
          <a:custGeom>
            <a:avLst/>
            <a:gdLst/>
            <a:ahLst/>
            <a:cxnLst/>
            <a:rect l="l" t="t" r="r" b="b"/>
            <a:pathLst>
              <a:path w="2511408" h="2511408">
                <a:moveTo>
                  <a:pt x="0" y="0"/>
                </a:moveTo>
                <a:lnTo>
                  <a:pt x="2511408" y="0"/>
                </a:lnTo>
                <a:lnTo>
                  <a:pt x="2511408" y="2511408"/>
                </a:lnTo>
                <a:lnTo>
                  <a:pt x="0" y="2511408"/>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FCFE84AD-AE0A-4B72-CED3-6B952D85E4B6}"/>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2" name="TextBox 11">
            <a:extLst>
              <a:ext uri="{FF2B5EF4-FFF2-40B4-BE49-F238E27FC236}">
                <a16:creationId xmlns:a16="http://schemas.microsoft.com/office/drawing/2014/main" id="{639C6E8F-14D7-898F-F823-C1389081BDEA}"/>
              </a:ext>
            </a:extLst>
          </p:cNvPr>
          <p:cNvSpPr txBox="1"/>
          <p:nvPr/>
        </p:nvSpPr>
        <p:spPr>
          <a:xfrm>
            <a:off x="1270000" y="1856919"/>
            <a:ext cx="5281955" cy="1236236"/>
          </a:xfrm>
          <a:prstGeom prst="rect">
            <a:avLst/>
          </a:prstGeom>
          <a:noFill/>
        </p:spPr>
        <p:txBody>
          <a:bodyPr wrap="square" rtlCol="0">
            <a:spAutoFit/>
          </a:bodyPr>
          <a:lstStyle/>
          <a:p>
            <a:r>
              <a:rPr lang="en-US" sz="2133" dirty="0"/>
              <a:t>&gt;4K Wire Configurations: </a:t>
            </a:r>
          </a:p>
          <a:p>
            <a:pPr marL="495325" lvl="1" indent="-190510">
              <a:lnSpc>
                <a:spcPct val="150000"/>
              </a:lnSpc>
              <a:buFont typeface="Arial" panose="020B0604020202020204" pitchFamily="34" charset="0"/>
              <a:buChar char="•"/>
            </a:pPr>
            <a:r>
              <a:rPr lang="en-US" sz="1867" dirty="0"/>
              <a:t>Signal: 64x AWG36 PhBronze</a:t>
            </a:r>
          </a:p>
          <a:p>
            <a:pPr marL="495325" lvl="1" indent="-190510">
              <a:lnSpc>
                <a:spcPct val="150000"/>
              </a:lnSpc>
              <a:buFont typeface="Arial" panose="020B0604020202020204" pitchFamily="34" charset="0"/>
              <a:buChar char="•"/>
            </a:pPr>
            <a:r>
              <a:rPr lang="en-US" sz="1867" dirty="0"/>
              <a:t>Magnet: 2x 35AWG Cu </a:t>
            </a:r>
            <a:r>
              <a:rPr lang="en-US" sz="1867" dirty="0">
                <a:sym typeface="Wingdings" panose="05000000000000000000" pitchFamily="2" charset="2"/>
              </a:rPr>
              <a:t> </a:t>
            </a:r>
            <a:r>
              <a:rPr lang="en-US" sz="1867" b="1" dirty="0">
                <a:sym typeface="Wingdings" panose="05000000000000000000" pitchFamily="2" charset="2"/>
              </a:rPr>
              <a:t>PNNL Only</a:t>
            </a:r>
            <a:endParaRPr lang="en-US" sz="1867" b="1" dirty="0"/>
          </a:p>
        </p:txBody>
      </p:sp>
      <p:sp>
        <p:nvSpPr>
          <p:cNvPr id="17" name="TextBox 16">
            <a:extLst>
              <a:ext uri="{FF2B5EF4-FFF2-40B4-BE49-F238E27FC236}">
                <a16:creationId xmlns:a16="http://schemas.microsoft.com/office/drawing/2014/main" id="{22D34828-184E-3819-373A-285E06A1C056}"/>
              </a:ext>
            </a:extLst>
          </p:cNvPr>
          <p:cNvSpPr txBox="1"/>
          <p:nvPr/>
        </p:nvSpPr>
        <p:spPr>
          <a:xfrm>
            <a:off x="6433814" y="1856919"/>
            <a:ext cx="5190589" cy="1238096"/>
          </a:xfrm>
          <a:prstGeom prst="rect">
            <a:avLst/>
          </a:prstGeom>
          <a:noFill/>
        </p:spPr>
        <p:txBody>
          <a:bodyPr wrap="square" rtlCol="0">
            <a:spAutoFit/>
          </a:bodyPr>
          <a:lstStyle/>
          <a:p>
            <a:r>
              <a:rPr lang="en-US" sz="2133" dirty="0"/>
              <a:t>&lt;4K Wire Configurations:</a:t>
            </a:r>
          </a:p>
          <a:p>
            <a:pPr marL="495325" lvl="1" indent="-190510">
              <a:lnSpc>
                <a:spcPct val="150000"/>
              </a:lnSpc>
              <a:buFont typeface="Arial" panose="020B0604020202020204" pitchFamily="34" charset="0"/>
              <a:buChar char="•"/>
            </a:pPr>
            <a:r>
              <a:rPr lang="en-US" sz="1867" dirty="0"/>
              <a:t>Signal: 64x </a:t>
            </a:r>
            <a:r>
              <a:rPr lang="en-US" sz="1867" dirty="0" err="1"/>
              <a:t>CuNi</a:t>
            </a:r>
            <a:r>
              <a:rPr lang="en-US" sz="1867" dirty="0"/>
              <a:t>-clad </a:t>
            </a:r>
            <a:r>
              <a:rPr lang="en-US" sz="1867" dirty="0" err="1"/>
              <a:t>NbTi</a:t>
            </a:r>
            <a:r>
              <a:rPr lang="en-US" sz="1867" dirty="0"/>
              <a:t> </a:t>
            </a:r>
          </a:p>
          <a:p>
            <a:pPr marL="495325" lvl="1" indent="-190510">
              <a:lnSpc>
                <a:spcPct val="150000"/>
              </a:lnSpc>
              <a:buFont typeface="Arial" panose="020B0604020202020204" pitchFamily="34" charset="0"/>
              <a:buChar char="•"/>
            </a:pPr>
            <a:r>
              <a:rPr lang="en-US" sz="1867" dirty="0"/>
              <a:t>Magnet: 2x 5thou Cu-clad </a:t>
            </a:r>
            <a:r>
              <a:rPr lang="en-US" sz="1867" dirty="0" err="1"/>
              <a:t>NbTi</a:t>
            </a:r>
            <a:endParaRPr lang="en-US" sz="1867" dirty="0"/>
          </a:p>
        </p:txBody>
      </p:sp>
      <p:graphicFrame>
        <p:nvGraphicFramePr>
          <p:cNvPr id="11" name="Content Placeholder 5">
            <a:extLst>
              <a:ext uri="{FF2B5EF4-FFF2-40B4-BE49-F238E27FC236}">
                <a16:creationId xmlns:a16="http://schemas.microsoft.com/office/drawing/2014/main" id="{77F88B25-BE9B-B1C2-0220-1F25997507E5}"/>
              </a:ext>
            </a:extLst>
          </p:cNvPr>
          <p:cNvGraphicFramePr>
            <a:graphicFrameLocks/>
          </p:cNvGraphicFramePr>
          <p:nvPr/>
        </p:nvGraphicFramePr>
        <p:xfrm>
          <a:off x="2223110" y="3546427"/>
          <a:ext cx="7745780" cy="2021139"/>
        </p:xfrm>
        <a:graphic>
          <a:graphicData uri="http://schemas.openxmlformats.org/drawingml/2006/table">
            <a:tbl>
              <a:tblPr firstRow="1" bandRow="1">
                <a:tableStyleId>{68D230F3-CF80-4859-8CE7-A43EE81993B5}</a:tableStyleId>
              </a:tblPr>
              <a:tblGrid>
                <a:gridCol w="1084441">
                  <a:extLst>
                    <a:ext uri="{9D8B030D-6E8A-4147-A177-3AD203B41FA5}">
                      <a16:colId xmlns:a16="http://schemas.microsoft.com/office/drawing/2014/main" val="1708499410"/>
                    </a:ext>
                  </a:extLst>
                </a:gridCol>
                <a:gridCol w="965200">
                  <a:extLst>
                    <a:ext uri="{9D8B030D-6E8A-4147-A177-3AD203B41FA5}">
                      <a16:colId xmlns:a16="http://schemas.microsoft.com/office/drawing/2014/main" val="3816141998"/>
                    </a:ext>
                  </a:extLst>
                </a:gridCol>
                <a:gridCol w="863600">
                  <a:extLst>
                    <a:ext uri="{9D8B030D-6E8A-4147-A177-3AD203B41FA5}">
                      <a16:colId xmlns:a16="http://schemas.microsoft.com/office/drawing/2014/main" val="3168135937"/>
                    </a:ext>
                  </a:extLst>
                </a:gridCol>
                <a:gridCol w="762000">
                  <a:extLst>
                    <a:ext uri="{9D8B030D-6E8A-4147-A177-3AD203B41FA5}">
                      <a16:colId xmlns:a16="http://schemas.microsoft.com/office/drawing/2014/main" val="1550861952"/>
                    </a:ext>
                  </a:extLst>
                </a:gridCol>
                <a:gridCol w="1016000">
                  <a:extLst>
                    <a:ext uri="{9D8B030D-6E8A-4147-A177-3AD203B41FA5}">
                      <a16:colId xmlns:a16="http://schemas.microsoft.com/office/drawing/2014/main" val="1524410039"/>
                    </a:ext>
                  </a:extLst>
                </a:gridCol>
                <a:gridCol w="1524000">
                  <a:extLst>
                    <a:ext uri="{9D8B030D-6E8A-4147-A177-3AD203B41FA5}">
                      <a16:colId xmlns:a16="http://schemas.microsoft.com/office/drawing/2014/main" val="3433800670"/>
                    </a:ext>
                  </a:extLst>
                </a:gridCol>
                <a:gridCol w="1530539">
                  <a:extLst>
                    <a:ext uri="{9D8B030D-6E8A-4147-A177-3AD203B41FA5}">
                      <a16:colId xmlns:a16="http://schemas.microsoft.com/office/drawing/2014/main" val="3091874537"/>
                    </a:ext>
                  </a:extLst>
                </a:gridCol>
              </a:tblGrid>
              <a:tr h="431121">
                <a:tc>
                  <a:txBody>
                    <a:bodyPr/>
                    <a:lstStyle/>
                    <a:p>
                      <a:pPr algn="ctr"/>
                      <a:r>
                        <a:rPr lang="en-US" sz="1600" dirty="0"/>
                        <a:t>Mines</a:t>
                      </a:r>
                    </a:p>
                  </a:txBody>
                  <a:tcPr marL="60960" marR="60960" marT="30480" marB="3048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600" dirty="0"/>
                        <a:t>300K-70K</a:t>
                      </a:r>
                    </a:p>
                  </a:txBody>
                  <a:tcPr marL="60960" marR="60960" marT="30480" marB="3048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70K-9K</a:t>
                      </a:r>
                    </a:p>
                  </a:txBody>
                  <a:tcPr marL="60960" marR="60960" marT="30480" marB="3048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9K-3K</a:t>
                      </a:r>
                    </a:p>
                  </a:txBody>
                  <a:tcPr marL="60960" marR="60960" marT="30480" marB="30480">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3K-700mK</a:t>
                      </a:r>
                    </a:p>
                  </a:txBody>
                  <a:tcPr marL="60960" marR="60960" marT="30480" marB="30480">
                    <a:lnT w="12700" cap="flat" cmpd="sng" algn="ctr">
                      <a:solidFill>
                        <a:schemeClr val="tx1"/>
                      </a:solidFill>
                      <a:prstDash val="solid"/>
                      <a:round/>
                      <a:headEnd type="none" w="med" len="med"/>
                      <a:tailEnd type="none" w="med" len="med"/>
                    </a:lnT>
                  </a:tcPr>
                </a:tc>
                <a:tc>
                  <a:txBody>
                    <a:bodyPr/>
                    <a:lstStyle/>
                    <a:p>
                      <a:r>
                        <a:rPr lang="en-US" sz="1600" dirty="0"/>
                        <a:t>700mK - 200mK</a:t>
                      </a:r>
                    </a:p>
                  </a:txBody>
                  <a:tcPr marL="60960" marR="60960" marT="30480" marB="30480">
                    <a:lnT w="12700" cap="flat" cmpd="sng" algn="ctr">
                      <a:solidFill>
                        <a:schemeClr val="tx1"/>
                      </a:solidFill>
                      <a:prstDash val="solid"/>
                      <a:round/>
                      <a:headEnd type="none" w="med" len="med"/>
                      <a:tailEnd type="none" w="med" len="med"/>
                    </a:lnT>
                  </a:tcPr>
                </a:tc>
                <a:tc>
                  <a:txBody>
                    <a:bodyPr/>
                    <a:lstStyle/>
                    <a:p>
                      <a:r>
                        <a:rPr lang="en-US" sz="1600" dirty="0"/>
                        <a:t>200mK - 10mK</a:t>
                      </a:r>
                    </a:p>
                  </a:txBody>
                  <a:tcPr marL="60960" marR="60960" marT="30480" marB="3048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98477733"/>
                  </a:ext>
                </a:extLst>
              </a:tr>
              <a:tr h="594520">
                <a:tc>
                  <a:txBody>
                    <a:bodyPr/>
                    <a:lstStyle/>
                    <a:p>
                      <a:r>
                        <a:rPr lang="en-US" sz="1600" dirty="0"/>
                        <a:t>Stage Separation</a:t>
                      </a:r>
                    </a:p>
                  </a:txBody>
                  <a:tcPr marL="60960" marR="60960" marT="30480" marB="3048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150mm</a:t>
                      </a:r>
                    </a:p>
                    <a:p>
                      <a:endParaRPr lang="en-US" sz="1600" dirty="0"/>
                    </a:p>
                  </a:txBody>
                  <a:tcPr marL="60960" marR="60960" marT="30480" marB="30480">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150mm</a:t>
                      </a:r>
                    </a:p>
                    <a:p>
                      <a:endParaRPr lang="en-US" sz="1600" dirty="0"/>
                    </a:p>
                  </a:txBody>
                  <a:tcPr marL="60960" marR="60960" marT="30480" marB="30480">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150mm</a:t>
                      </a:r>
                    </a:p>
                    <a:p>
                      <a:endParaRPr lang="en-US" sz="1600" dirty="0"/>
                    </a:p>
                  </a:txBody>
                  <a:tcPr marL="60960" marR="60960" marT="30480" marB="30480">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150mm</a:t>
                      </a:r>
                    </a:p>
                    <a:p>
                      <a:endParaRPr lang="en-US" sz="1600" dirty="0"/>
                    </a:p>
                  </a:txBody>
                  <a:tcPr marL="60960" marR="60960" marT="30480" marB="30480">
                    <a:lnB w="12700" cap="flat" cmpd="sng" algn="ctr">
                      <a:solidFill>
                        <a:schemeClr val="tx1"/>
                      </a:solidFill>
                      <a:prstDash val="solid"/>
                      <a:round/>
                      <a:headEnd type="none" w="med" len="med"/>
                      <a:tailEnd type="none" w="med" len="med"/>
                    </a:lnB>
                  </a:tcPr>
                </a:tc>
                <a:tc>
                  <a:txBody>
                    <a:bodyPr/>
                    <a:lstStyle/>
                    <a:p>
                      <a:r>
                        <a:rPr lang="en-US" sz="1600" dirty="0"/>
                        <a:t>150mm</a:t>
                      </a:r>
                    </a:p>
                  </a:txBody>
                  <a:tcPr marL="60960" marR="60960" marT="30480" marB="30480">
                    <a:lnB w="12700" cap="flat" cmpd="sng" algn="ctr">
                      <a:solidFill>
                        <a:schemeClr val="tx1"/>
                      </a:solidFill>
                      <a:prstDash val="solid"/>
                      <a:round/>
                      <a:headEnd type="none" w="med" len="med"/>
                      <a:tailEnd type="none" w="med" len="med"/>
                    </a:lnB>
                  </a:tcPr>
                </a:tc>
                <a:tc>
                  <a:txBody>
                    <a:bodyPr/>
                    <a:lstStyle/>
                    <a:p>
                      <a:r>
                        <a:rPr lang="en-US" sz="1600" dirty="0"/>
                        <a:t>300mm</a:t>
                      </a:r>
                    </a:p>
                  </a:txBody>
                  <a:tcPr marL="60960" marR="60960" marT="30480" marB="3048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262163"/>
                  </a:ext>
                </a:extLst>
              </a:tr>
              <a:tr h="421480">
                <a:tc>
                  <a:txBody>
                    <a:bodyPr/>
                    <a:lstStyle/>
                    <a:p>
                      <a:pPr algn="ctr"/>
                      <a:r>
                        <a:rPr lang="en-US" sz="1600" b="1" dirty="0"/>
                        <a:t>PNNL</a:t>
                      </a:r>
                    </a:p>
                  </a:txBody>
                  <a:tcPr marL="60960" marR="60960" marT="30480" marB="3048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300K-50K</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50K-10K</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t>4K-Still</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Still - 100K</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100mK - 10mK</a:t>
                      </a:r>
                    </a:p>
                  </a:txBody>
                  <a:tcPr marL="60960" marR="60960" marT="30480" marB="304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t>--------------------</a:t>
                      </a:r>
                    </a:p>
                  </a:txBody>
                  <a:tcPr marL="60960" marR="60960" marT="30480" marB="304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516908"/>
                  </a:ext>
                </a:extLst>
              </a:tr>
              <a:tr h="5740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Stage Separation</a:t>
                      </a:r>
                    </a:p>
                  </a:txBody>
                  <a:tcPr marL="60960" marR="60960" marT="30480" marB="30480">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320mm</a:t>
                      </a:r>
                    </a:p>
                  </a:txBody>
                  <a:tcPr marL="60960" marR="60960" marT="30480" marB="3048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340mm</a:t>
                      </a:r>
                    </a:p>
                  </a:txBody>
                  <a:tcPr marL="60960" marR="60960" marT="30480" marB="3048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440mm</a:t>
                      </a:r>
                    </a:p>
                  </a:txBody>
                  <a:tcPr marL="60960" marR="60960" marT="30480" marB="3048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250mm</a:t>
                      </a:r>
                    </a:p>
                  </a:txBody>
                  <a:tcPr marL="60960" marR="60960" marT="30480" marB="3048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400mm</a:t>
                      </a:r>
                    </a:p>
                  </a:txBody>
                  <a:tcPr marL="60960" marR="60960" marT="30480" marB="3048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a:t>
                      </a:r>
                    </a:p>
                  </a:txBody>
                  <a:tcPr marL="60960" marR="60960" marT="30480" marB="3048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2700610"/>
                  </a:ext>
                </a:extLst>
              </a:tr>
            </a:tbl>
          </a:graphicData>
        </a:graphic>
      </p:graphicFrame>
      <p:sp>
        <p:nvSpPr>
          <p:cNvPr id="2" name="Slide Number Placeholder 1">
            <a:extLst>
              <a:ext uri="{FF2B5EF4-FFF2-40B4-BE49-F238E27FC236}">
                <a16:creationId xmlns:a16="http://schemas.microsoft.com/office/drawing/2014/main" id="{B490D08E-FD13-E70E-27B0-20C5318B0A20}"/>
              </a:ext>
            </a:extLst>
          </p:cNvPr>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1906815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7FC6A-7ABD-F501-1BAC-67C5B6FDB329}"/>
            </a:ext>
          </a:extLst>
        </p:cNvPr>
        <p:cNvGrpSpPr/>
        <p:nvPr/>
      </p:nvGrpSpPr>
      <p:grpSpPr>
        <a:xfrm>
          <a:off x="0" y="0"/>
          <a:ext cx="0" cy="0"/>
          <a:chOff x="0" y="0"/>
          <a:chExt cx="0" cy="0"/>
        </a:xfrm>
      </p:grpSpPr>
      <p:sp>
        <p:nvSpPr>
          <p:cNvPr id="9" name="Freeform 9">
            <a:extLst>
              <a:ext uri="{FF2B5EF4-FFF2-40B4-BE49-F238E27FC236}">
                <a16:creationId xmlns:a16="http://schemas.microsoft.com/office/drawing/2014/main" id="{047B1F30-8A40-4A96-FDE3-2A755C96F632}"/>
              </a:ext>
            </a:extLst>
          </p:cNvPr>
          <p:cNvSpPr/>
          <p:nvPr/>
        </p:nvSpPr>
        <p:spPr>
          <a:xfrm>
            <a:off x="0" y="5183728"/>
            <a:ext cx="1674272" cy="1674272"/>
          </a:xfrm>
          <a:custGeom>
            <a:avLst/>
            <a:gdLst/>
            <a:ahLst/>
            <a:cxnLst/>
            <a:rect l="l" t="t" r="r" b="b"/>
            <a:pathLst>
              <a:path w="2511408" h="2511408">
                <a:moveTo>
                  <a:pt x="0" y="0"/>
                </a:moveTo>
                <a:lnTo>
                  <a:pt x="2511408" y="0"/>
                </a:lnTo>
                <a:lnTo>
                  <a:pt x="2511408" y="2511408"/>
                </a:lnTo>
                <a:lnTo>
                  <a:pt x="0" y="2511408"/>
                </a:lnTo>
                <a:lnTo>
                  <a:pt x="0" y="0"/>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dirty="0"/>
          </a:p>
        </p:txBody>
      </p:sp>
      <p:pic>
        <p:nvPicPr>
          <p:cNvPr id="14" name="Picture 13" descr="A graph of different colored lines&#10;&#10;AI-generated content may be incorrect.">
            <a:extLst>
              <a:ext uri="{FF2B5EF4-FFF2-40B4-BE49-F238E27FC236}">
                <a16:creationId xmlns:a16="http://schemas.microsoft.com/office/drawing/2014/main" id="{66171BA3-A16D-4FD7-8D8A-166A6BAC05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221" y="2768601"/>
            <a:ext cx="6582949" cy="3623919"/>
          </a:xfrm>
          <a:prstGeom prst="rect">
            <a:avLst/>
          </a:prstGeom>
        </p:spPr>
      </p:pic>
      <p:sp>
        <p:nvSpPr>
          <p:cNvPr id="3" name="TextBox 3">
            <a:extLst>
              <a:ext uri="{FF2B5EF4-FFF2-40B4-BE49-F238E27FC236}">
                <a16:creationId xmlns:a16="http://schemas.microsoft.com/office/drawing/2014/main" id="{A8D93B6F-8657-0157-9D4C-DCEBD1235009}"/>
              </a:ext>
            </a:extLst>
          </p:cNvPr>
          <p:cNvSpPr txBox="1"/>
          <p:nvPr/>
        </p:nvSpPr>
        <p:spPr>
          <a:xfrm>
            <a:off x="1607959" y="702948"/>
            <a:ext cx="8976083" cy="569387"/>
          </a:xfrm>
          <a:prstGeom prst="rect">
            <a:avLst/>
          </a:prstGeom>
        </p:spPr>
        <p:txBody>
          <a:bodyPr wrap="square"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Thermal Load Calculations</a:t>
            </a:r>
          </a:p>
        </p:txBody>
      </p:sp>
      <p:sp>
        <p:nvSpPr>
          <p:cNvPr id="5" name="Freeform 5">
            <a:extLst>
              <a:ext uri="{FF2B5EF4-FFF2-40B4-BE49-F238E27FC236}">
                <a16:creationId xmlns:a16="http://schemas.microsoft.com/office/drawing/2014/main" id="{48DAD98D-8787-E117-0822-DC3DECE419CD}"/>
              </a:ext>
            </a:extLst>
          </p:cNvPr>
          <p:cNvSpPr/>
          <p:nvPr/>
        </p:nvSpPr>
        <p:spPr>
          <a:xfrm>
            <a:off x="10389430" y="5055430"/>
            <a:ext cx="1802570" cy="1802570"/>
          </a:xfrm>
          <a:custGeom>
            <a:avLst/>
            <a:gdLst/>
            <a:ahLst/>
            <a:cxnLst/>
            <a:rect l="l" t="t" r="r" b="b"/>
            <a:pathLst>
              <a:path w="2703855" h="2703855">
                <a:moveTo>
                  <a:pt x="0" y="0"/>
                </a:moveTo>
                <a:lnTo>
                  <a:pt x="2703855" y="0"/>
                </a:lnTo>
                <a:lnTo>
                  <a:pt x="2703855" y="2703855"/>
                </a:lnTo>
                <a:lnTo>
                  <a:pt x="0" y="2703855"/>
                </a:lnTo>
                <a:lnTo>
                  <a:pt x="0" y="0"/>
                </a:lnTo>
                <a:close/>
              </a:path>
            </a:pathLst>
          </a:custGeom>
          <a:blipFill>
            <a:blip r:embed="rId5">
              <a:alphaModFix amt="35000"/>
              <a:extLst>
                <a:ext uri="{96DAC541-7B7A-43D3-8B79-37D633B846F1}">
                  <asvg:svgBlip xmlns:asvg="http://schemas.microsoft.com/office/drawing/2016/SVG/main" r:embed="rId6"/>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CB07AA0A-BD7B-F33A-4A92-8581BF094217}"/>
              </a:ext>
            </a:extLst>
          </p:cNvPr>
          <p:cNvSpPr/>
          <p:nvPr/>
        </p:nvSpPr>
        <p:spPr>
          <a:xfrm rot="16200000" flipH="1" flipV="1">
            <a:off x="0" y="17207"/>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12" name="TextBox 11">
            <a:extLst>
              <a:ext uri="{FF2B5EF4-FFF2-40B4-BE49-F238E27FC236}">
                <a16:creationId xmlns:a16="http://schemas.microsoft.com/office/drawing/2014/main" id="{15B02275-E86F-DDF8-593F-3E65F08F13F0}"/>
              </a:ext>
            </a:extLst>
          </p:cNvPr>
          <p:cNvSpPr txBox="1"/>
          <p:nvPr/>
        </p:nvSpPr>
        <p:spPr>
          <a:xfrm>
            <a:off x="886075" y="1556185"/>
            <a:ext cx="5130289" cy="2636363"/>
          </a:xfrm>
          <a:prstGeom prst="rect">
            <a:avLst/>
          </a:prstGeom>
          <a:noFill/>
        </p:spPr>
        <p:txBody>
          <a:bodyPr wrap="square" rtlCol="0">
            <a:spAutoFit/>
          </a:bodyPr>
          <a:lstStyle/>
          <a:p>
            <a:pPr marL="304815" indent="-304815">
              <a:buFont typeface="Arial" panose="020B0604020202020204" pitchFamily="34" charset="0"/>
              <a:buChar char="•"/>
            </a:pPr>
            <a:r>
              <a:rPr lang="en-US" sz="2133" dirty="0"/>
              <a:t>Mines Fridge: What is the most optimal magnet wire gauge? </a:t>
            </a:r>
            <a:r>
              <a:rPr lang="en-US" sz="2133" dirty="0">
                <a:sym typeface="Wingdings" panose="05000000000000000000" pitchFamily="2" charset="2"/>
              </a:rPr>
              <a:t> AWG36 (~5 thou)</a:t>
            </a:r>
            <a:endParaRPr lang="en-US" sz="2133" dirty="0"/>
          </a:p>
          <a:p>
            <a:pPr marL="304815" indent="-304815">
              <a:buFont typeface="Arial" panose="020B0604020202020204" pitchFamily="34" charset="0"/>
              <a:buChar char="•"/>
            </a:pPr>
            <a:endParaRPr lang="en-US" sz="2133" dirty="0"/>
          </a:p>
          <a:p>
            <a:pPr marL="304815" indent="-304815">
              <a:buFont typeface="Arial" panose="020B0604020202020204" pitchFamily="34" charset="0"/>
              <a:buChar char="•"/>
            </a:pPr>
            <a:endParaRPr lang="en-US" sz="2133" dirty="0"/>
          </a:p>
          <a:p>
            <a:pPr marL="304815" indent="-304815">
              <a:buFont typeface="Arial" panose="020B0604020202020204" pitchFamily="34" charset="0"/>
              <a:buChar char="•"/>
            </a:pPr>
            <a:endParaRPr lang="en-US" sz="2133" dirty="0"/>
          </a:p>
          <a:p>
            <a:endParaRPr lang="en-US" sz="2133" dirty="0"/>
          </a:p>
          <a:p>
            <a:endParaRPr lang="en-US" sz="1867" dirty="0"/>
          </a:p>
          <a:p>
            <a:pPr marL="495325" lvl="1" indent="-190510">
              <a:buFont typeface="Arial" panose="020B0604020202020204" pitchFamily="34" charset="0"/>
              <a:buChar char="•"/>
            </a:pPr>
            <a:endParaRPr lang="en-US" sz="1867" dirty="0"/>
          </a:p>
        </p:txBody>
      </p:sp>
      <p:sp>
        <p:nvSpPr>
          <p:cNvPr id="17" name="TextBox 16">
            <a:extLst>
              <a:ext uri="{FF2B5EF4-FFF2-40B4-BE49-F238E27FC236}">
                <a16:creationId xmlns:a16="http://schemas.microsoft.com/office/drawing/2014/main" id="{84A54BBD-DE93-3BA0-FC58-51ADE7D99FFE}"/>
              </a:ext>
            </a:extLst>
          </p:cNvPr>
          <p:cNvSpPr txBox="1"/>
          <p:nvPr/>
        </p:nvSpPr>
        <p:spPr>
          <a:xfrm>
            <a:off x="6248402" y="1559005"/>
            <a:ext cx="5587488" cy="748795"/>
          </a:xfrm>
          <a:prstGeom prst="rect">
            <a:avLst/>
          </a:prstGeom>
          <a:noFill/>
        </p:spPr>
        <p:txBody>
          <a:bodyPr wrap="square" rtlCol="0">
            <a:spAutoFit/>
          </a:bodyPr>
          <a:lstStyle/>
          <a:p>
            <a:pPr marL="304815" indent="-304815">
              <a:buFont typeface="Arial" panose="020B0604020202020204" pitchFamily="34" charset="0"/>
              <a:buChar char="•"/>
            </a:pPr>
            <a:r>
              <a:rPr lang="en-US" sz="2133" dirty="0"/>
              <a:t>Residual Resistivity Ratio (RRR): 	     Resistivity @300k / @4K</a:t>
            </a:r>
          </a:p>
        </p:txBody>
      </p:sp>
      <p:pic>
        <p:nvPicPr>
          <p:cNvPr id="11" name="Picture 10" descr="A graph of a function&#10;&#10;AI-generated content may be incorrect.">
            <a:extLst>
              <a:ext uri="{FF2B5EF4-FFF2-40B4-BE49-F238E27FC236}">
                <a16:creationId xmlns:a16="http://schemas.microsoft.com/office/drawing/2014/main" id="{29DE02BC-9AB5-092F-4005-83BD30590445}"/>
              </a:ext>
            </a:extLst>
          </p:cNvPr>
          <p:cNvPicPr>
            <a:picLocks noChangeAspect="1"/>
          </p:cNvPicPr>
          <p:nvPr/>
        </p:nvPicPr>
        <p:blipFill>
          <a:blip r:embed="rId7">
            <a:extLst>
              <a:ext uri="{28A0092B-C50C-407E-A947-70E740481C1C}">
                <a14:useLocalDpi xmlns:a14="http://schemas.microsoft.com/office/drawing/2010/main" val="0"/>
              </a:ext>
            </a:extLst>
          </a:blip>
          <a:srcRect l="8991" t="9616" r="7990" b="3159"/>
          <a:stretch/>
        </p:blipFill>
        <p:spPr>
          <a:xfrm>
            <a:off x="7162800" y="2572424"/>
            <a:ext cx="4673090" cy="3904997"/>
          </a:xfrm>
          <a:prstGeom prst="rect">
            <a:avLst/>
          </a:prstGeom>
        </p:spPr>
      </p:pic>
      <p:sp>
        <p:nvSpPr>
          <p:cNvPr id="13" name="Freeform 10">
            <a:extLst>
              <a:ext uri="{FF2B5EF4-FFF2-40B4-BE49-F238E27FC236}">
                <a16:creationId xmlns:a16="http://schemas.microsoft.com/office/drawing/2014/main" id="{D19759AF-946D-E4FF-2CDE-9D478F6639A6}"/>
              </a:ext>
            </a:extLst>
          </p:cNvPr>
          <p:cNvSpPr/>
          <p:nvPr/>
        </p:nvSpPr>
        <p:spPr>
          <a:xfrm flipH="1" flipV="1">
            <a:off x="10462309" y="1667"/>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2">
              <a:alphaModFix amt="50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2" name="Slide Number Placeholder 1">
            <a:extLst>
              <a:ext uri="{FF2B5EF4-FFF2-40B4-BE49-F238E27FC236}">
                <a16:creationId xmlns:a16="http://schemas.microsoft.com/office/drawing/2014/main" id="{33ED9A31-7751-ABA0-AB35-B1CD598F596D}"/>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869085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E7C58-1489-764B-5371-CEF0691F61E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DD9BD03-9EE5-C726-7AEE-0397F9613183}"/>
              </a:ext>
            </a:extLst>
          </p:cNvPr>
          <p:cNvSpPr txBox="1"/>
          <p:nvPr/>
        </p:nvSpPr>
        <p:spPr>
          <a:xfrm>
            <a:off x="1571816" y="516602"/>
            <a:ext cx="8976083" cy="1120820"/>
          </a:xfrm>
          <a:prstGeom prst="rect">
            <a:avLst/>
          </a:prstGeom>
        </p:spPr>
        <p:txBody>
          <a:bodyPr wrap="square"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Thermal Load Results: PNNL</a:t>
            </a:r>
          </a:p>
        </p:txBody>
      </p:sp>
      <p:sp>
        <p:nvSpPr>
          <p:cNvPr id="4" name="TextBox 4">
            <a:extLst>
              <a:ext uri="{FF2B5EF4-FFF2-40B4-BE49-F238E27FC236}">
                <a16:creationId xmlns:a16="http://schemas.microsoft.com/office/drawing/2014/main" id="{0F17FAFC-9A9B-0F56-8312-7BC9AFCD952D}"/>
              </a:ext>
            </a:extLst>
          </p:cNvPr>
          <p:cNvSpPr txBox="1"/>
          <p:nvPr/>
        </p:nvSpPr>
        <p:spPr>
          <a:xfrm>
            <a:off x="4102692" y="6286510"/>
            <a:ext cx="3986616" cy="256480"/>
          </a:xfrm>
          <a:prstGeom prst="rect">
            <a:avLst/>
          </a:prstGeom>
        </p:spPr>
        <p:txBody>
          <a:bodyPr lIns="0" tIns="0" rIns="0" bIns="0" rtlCol="0" anchor="t">
            <a:spAutoFit/>
          </a:bodyPr>
          <a:lstStyle/>
          <a:p>
            <a:pPr algn="ctr">
              <a:lnSpc>
                <a:spcPts val="2000"/>
              </a:lnSpc>
            </a:pPr>
            <a:r>
              <a:rPr lang="en-US" sz="2000" b="1" dirty="0">
                <a:solidFill>
                  <a:srgbClr val="252525"/>
                </a:solidFill>
                <a:latin typeface="Atkinson Hyperlegible Bold"/>
                <a:ea typeface="Atkinson Hyperlegible Bold"/>
                <a:cs typeface="Atkinson Hyperlegible Bold"/>
                <a:sym typeface="Atkinson Hyperlegible Bold"/>
              </a:rPr>
              <a:t>The </a:t>
            </a:r>
            <a:r>
              <a:rPr lang="en-US" sz="2000" b="1" dirty="0" err="1">
                <a:solidFill>
                  <a:srgbClr val="252525"/>
                </a:solidFill>
                <a:latin typeface="Atkinson Hyperlegible Bold"/>
                <a:ea typeface="Atkinson Hyperlegible Bold"/>
                <a:cs typeface="Atkinson Hyperlegible Bold"/>
                <a:sym typeface="Atkinson Hyperlegible Bold"/>
              </a:rPr>
              <a:t>BeEST</a:t>
            </a:r>
            <a:r>
              <a:rPr lang="en-US" sz="2000" b="1" dirty="0">
                <a:solidFill>
                  <a:srgbClr val="252525"/>
                </a:solidFill>
                <a:latin typeface="Atkinson Hyperlegible Bold"/>
                <a:ea typeface="Atkinson Hyperlegible Bold"/>
                <a:cs typeface="Atkinson Hyperlegible Bold"/>
                <a:sym typeface="Atkinson Hyperlegible Bold"/>
              </a:rPr>
              <a:t> Conference | 2025</a:t>
            </a:r>
          </a:p>
        </p:txBody>
      </p:sp>
      <p:sp>
        <p:nvSpPr>
          <p:cNvPr id="5" name="Freeform 5">
            <a:extLst>
              <a:ext uri="{FF2B5EF4-FFF2-40B4-BE49-F238E27FC236}">
                <a16:creationId xmlns:a16="http://schemas.microsoft.com/office/drawing/2014/main" id="{D4A4C974-5097-6017-6DEA-B17B1D971EFE}"/>
              </a:ext>
            </a:extLst>
          </p:cNvPr>
          <p:cNvSpPr/>
          <p:nvPr/>
        </p:nvSpPr>
        <p:spPr>
          <a:xfrm>
            <a:off x="10389430" y="5055430"/>
            <a:ext cx="1802570" cy="1802570"/>
          </a:xfrm>
          <a:custGeom>
            <a:avLst/>
            <a:gdLst/>
            <a:ahLst/>
            <a:cxnLst/>
            <a:rect l="l" t="t" r="r" b="b"/>
            <a:pathLst>
              <a:path w="2703855" h="2703855">
                <a:moveTo>
                  <a:pt x="0" y="0"/>
                </a:moveTo>
                <a:lnTo>
                  <a:pt x="2703855" y="0"/>
                </a:lnTo>
                <a:lnTo>
                  <a:pt x="2703855" y="2703855"/>
                </a:lnTo>
                <a:lnTo>
                  <a:pt x="0" y="270385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D43A76BC-3990-BE2F-BC7D-7E92C6110FA6}"/>
              </a:ext>
            </a:extLst>
          </p:cNvPr>
          <p:cNvSpPr/>
          <p:nvPr/>
        </p:nvSpPr>
        <p:spPr>
          <a:xfrm>
            <a:off x="0" y="0"/>
            <a:ext cx="1729691" cy="1729691"/>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A718FD1D-85DE-2944-819C-60C546FEAA66}"/>
              </a:ext>
            </a:extLst>
          </p:cNvPr>
          <p:cNvSpPr/>
          <p:nvPr/>
        </p:nvSpPr>
        <p:spPr>
          <a:xfrm>
            <a:off x="9425054" y="6079702"/>
            <a:ext cx="2199349" cy="479858"/>
          </a:xfrm>
          <a:custGeom>
            <a:avLst/>
            <a:gdLst/>
            <a:ahLst/>
            <a:cxnLst/>
            <a:rect l="l" t="t" r="r" b="b"/>
            <a:pathLst>
              <a:path w="3299024" h="719787">
                <a:moveTo>
                  <a:pt x="0" y="0"/>
                </a:moveTo>
                <a:lnTo>
                  <a:pt x="3299023" y="0"/>
                </a:lnTo>
                <a:lnTo>
                  <a:pt x="3299023" y="719787"/>
                </a:lnTo>
                <a:lnTo>
                  <a:pt x="0" y="719787"/>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AB00B9F5-FC8C-79B8-5906-59DA2E5B9CC8}"/>
              </a:ext>
            </a:extLst>
          </p:cNvPr>
          <p:cNvSpPr/>
          <p:nvPr/>
        </p:nvSpPr>
        <p:spPr>
          <a:xfrm flipH="1">
            <a:off x="516603" y="286374"/>
            <a:ext cx="2110427" cy="460457"/>
          </a:xfrm>
          <a:custGeom>
            <a:avLst/>
            <a:gdLst/>
            <a:ahLst/>
            <a:cxnLst/>
            <a:rect l="l" t="t" r="r" b="b"/>
            <a:pathLst>
              <a:path w="3165641" h="690685">
                <a:moveTo>
                  <a:pt x="3165641" y="0"/>
                </a:moveTo>
                <a:lnTo>
                  <a:pt x="0" y="0"/>
                </a:lnTo>
                <a:lnTo>
                  <a:pt x="0" y="690685"/>
                </a:lnTo>
                <a:lnTo>
                  <a:pt x="3165641" y="690685"/>
                </a:lnTo>
                <a:lnTo>
                  <a:pt x="3165641"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9" name="Freeform 9">
            <a:extLst>
              <a:ext uri="{FF2B5EF4-FFF2-40B4-BE49-F238E27FC236}">
                <a16:creationId xmlns:a16="http://schemas.microsoft.com/office/drawing/2014/main" id="{AD967855-5F8B-C6E4-57AC-A4BBC4F7D1A8}"/>
              </a:ext>
            </a:extLst>
          </p:cNvPr>
          <p:cNvSpPr/>
          <p:nvPr/>
        </p:nvSpPr>
        <p:spPr>
          <a:xfrm>
            <a:off x="0" y="5183728"/>
            <a:ext cx="1674272" cy="1674272"/>
          </a:xfrm>
          <a:custGeom>
            <a:avLst/>
            <a:gdLst/>
            <a:ahLst/>
            <a:cxnLst/>
            <a:rect l="l" t="t" r="r" b="b"/>
            <a:pathLst>
              <a:path w="2511408" h="2511408">
                <a:moveTo>
                  <a:pt x="0" y="0"/>
                </a:moveTo>
                <a:lnTo>
                  <a:pt x="2511408" y="0"/>
                </a:lnTo>
                <a:lnTo>
                  <a:pt x="2511408" y="2511408"/>
                </a:lnTo>
                <a:lnTo>
                  <a:pt x="0" y="2511408"/>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9AEECF05-87E0-B631-CF3E-3763F756611B}"/>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graphicFrame>
        <p:nvGraphicFramePr>
          <p:cNvPr id="2" name="Content Placeholder 5">
            <a:extLst>
              <a:ext uri="{FF2B5EF4-FFF2-40B4-BE49-F238E27FC236}">
                <a16:creationId xmlns:a16="http://schemas.microsoft.com/office/drawing/2014/main" id="{2996B803-B504-1BA6-AB6A-BF2E95005544}"/>
              </a:ext>
            </a:extLst>
          </p:cNvPr>
          <p:cNvGraphicFramePr>
            <a:graphicFrameLocks/>
          </p:cNvGraphicFramePr>
          <p:nvPr/>
        </p:nvGraphicFramePr>
        <p:xfrm>
          <a:off x="1842745" y="1962510"/>
          <a:ext cx="8223978" cy="3943542"/>
        </p:xfrm>
        <a:graphic>
          <a:graphicData uri="http://schemas.openxmlformats.org/drawingml/2006/table">
            <a:tbl>
              <a:tblPr firstRow="1" bandRow="1">
                <a:tableStyleId>{68D230F3-CF80-4859-8CE7-A43EE81993B5}</a:tableStyleId>
              </a:tblPr>
              <a:tblGrid>
                <a:gridCol w="906770">
                  <a:extLst>
                    <a:ext uri="{9D8B030D-6E8A-4147-A177-3AD203B41FA5}">
                      <a16:colId xmlns:a16="http://schemas.microsoft.com/office/drawing/2014/main" val="1708499410"/>
                    </a:ext>
                  </a:extLst>
                </a:gridCol>
                <a:gridCol w="912931">
                  <a:extLst>
                    <a:ext uri="{9D8B030D-6E8A-4147-A177-3AD203B41FA5}">
                      <a16:colId xmlns:a16="http://schemas.microsoft.com/office/drawing/2014/main" val="3816141998"/>
                    </a:ext>
                  </a:extLst>
                </a:gridCol>
                <a:gridCol w="963371">
                  <a:extLst>
                    <a:ext uri="{9D8B030D-6E8A-4147-A177-3AD203B41FA5}">
                      <a16:colId xmlns:a16="http://schemas.microsoft.com/office/drawing/2014/main" val="3168135937"/>
                    </a:ext>
                  </a:extLst>
                </a:gridCol>
                <a:gridCol w="963371">
                  <a:extLst>
                    <a:ext uri="{9D8B030D-6E8A-4147-A177-3AD203B41FA5}">
                      <a16:colId xmlns:a16="http://schemas.microsoft.com/office/drawing/2014/main" val="1550861952"/>
                    </a:ext>
                  </a:extLst>
                </a:gridCol>
                <a:gridCol w="909851">
                  <a:extLst>
                    <a:ext uri="{9D8B030D-6E8A-4147-A177-3AD203B41FA5}">
                      <a16:colId xmlns:a16="http://schemas.microsoft.com/office/drawing/2014/main" val="1524410039"/>
                    </a:ext>
                  </a:extLst>
                </a:gridCol>
                <a:gridCol w="1259629">
                  <a:extLst>
                    <a:ext uri="{9D8B030D-6E8A-4147-A177-3AD203B41FA5}">
                      <a16:colId xmlns:a16="http://schemas.microsoft.com/office/drawing/2014/main" val="3433800670"/>
                    </a:ext>
                  </a:extLst>
                </a:gridCol>
                <a:gridCol w="1368686">
                  <a:extLst>
                    <a:ext uri="{9D8B030D-6E8A-4147-A177-3AD203B41FA5}">
                      <a16:colId xmlns:a16="http://schemas.microsoft.com/office/drawing/2014/main" val="1910038230"/>
                    </a:ext>
                  </a:extLst>
                </a:gridCol>
                <a:gridCol w="939369">
                  <a:extLst>
                    <a:ext uri="{9D8B030D-6E8A-4147-A177-3AD203B41FA5}">
                      <a16:colId xmlns:a16="http://schemas.microsoft.com/office/drawing/2014/main" val="3091874537"/>
                    </a:ext>
                  </a:extLst>
                </a:gridCol>
              </a:tblGrid>
              <a:tr h="837884">
                <a:tc>
                  <a:txBody>
                    <a:bodyPr/>
                    <a:lstStyle/>
                    <a:p>
                      <a:pPr algn="ctr"/>
                      <a:r>
                        <a:rPr kumimoji="0" lang="en-US" sz="1600" b="1" i="0" u="none" strike="noStrike" kern="1200" cap="none" spc="0" normalizeH="0" baseline="0" noProof="0" dirty="0">
                          <a:ln>
                            <a:noFill/>
                          </a:ln>
                          <a:solidFill>
                            <a:prstClr val="black"/>
                          </a:solidFill>
                          <a:effectLst/>
                          <a:uLnTx/>
                          <a:uFillTx/>
                          <a:latin typeface="+mn-lt"/>
                          <a:ea typeface="+mn-ea"/>
                          <a:cs typeface="+mn-cs"/>
                        </a:rPr>
                        <a:t>PNNL</a:t>
                      </a:r>
                      <a:endParaRPr lang="en-US" sz="1200" dirty="0"/>
                    </a:p>
                  </a:txBody>
                  <a:tcPr marL="60960" marR="60960" marT="30480" marB="30480"/>
                </a:tc>
                <a:tc>
                  <a:txBody>
                    <a:bodyPr/>
                    <a:lstStyle/>
                    <a:p>
                      <a:r>
                        <a:rPr lang="en-US" sz="1600" dirty="0"/>
                        <a:t>2x RRR=300</a:t>
                      </a:r>
                    </a:p>
                    <a:p>
                      <a:r>
                        <a:rPr lang="en-US" sz="1600" dirty="0"/>
                        <a:t>(TC + JH)</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RRR=100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(TC + JH)</a:t>
                      </a:r>
                    </a:p>
                  </a:txBody>
                  <a:tcPr marL="60960" marR="60960" marT="30480" marB="30480"/>
                </a:tc>
                <a:tc>
                  <a:txBody>
                    <a:bodyPr/>
                    <a:lstStyle/>
                    <a:p>
                      <a:r>
                        <a:rPr lang="en-US" sz="1600" dirty="0"/>
                        <a:t>256x Signal</a:t>
                      </a:r>
                    </a:p>
                    <a:p>
                      <a:r>
                        <a:rPr lang="en-US" sz="1600" dirty="0"/>
                        <a:t>(</a:t>
                      </a:r>
                      <a:r>
                        <a:rPr lang="en-US" sz="1600" dirty="0" err="1"/>
                        <a:t>CuNi</a:t>
                      </a:r>
                      <a:r>
                        <a:rPr lang="en-US" sz="1600" dirty="0"/>
                        <a:t> &amp; </a:t>
                      </a:r>
                      <a:r>
                        <a:rPr lang="en-US" sz="1600" dirty="0" err="1"/>
                        <a:t>PhB</a:t>
                      </a:r>
                      <a:r>
                        <a:rPr lang="en-US" sz="1600" dirty="0"/>
                        <a:t>)</a:t>
                      </a:r>
                    </a:p>
                  </a:txBody>
                  <a:tcPr marL="60960" marR="60960" marT="30480" marB="30480"/>
                </a:tc>
                <a:tc>
                  <a:txBody>
                    <a:bodyPr/>
                    <a:lstStyle/>
                    <a:p>
                      <a:r>
                        <a:rPr lang="en-US" sz="1600" dirty="0"/>
                        <a:t>256x Signal</a:t>
                      </a:r>
                    </a:p>
                    <a:p>
                      <a:r>
                        <a:rPr lang="en-US" sz="1600" dirty="0"/>
                        <a:t>(</a:t>
                      </a:r>
                      <a:r>
                        <a:rPr lang="en-US" sz="1600" dirty="0" err="1"/>
                        <a:t>CuNi</a:t>
                      </a:r>
                      <a:r>
                        <a:rPr lang="en-US" sz="1600" dirty="0"/>
                        <a:t> &amp; Cu50)</a:t>
                      </a:r>
                    </a:p>
                    <a:p>
                      <a:endParaRPr lang="en-US" sz="1600" dirty="0"/>
                    </a:p>
                  </a:txBody>
                  <a:tcPr marL="60960" marR="60960" marT="30480" marB="30480"/>
                </a:tc>
                <a:tc>
                  <a:txBody>
                    <a:bodyPr/>
                    <a:lstStyle/>
                    <a:p>
                      <a:pPr algn="ctr"/>
                      <a:r>
                        <a:rPr lang="en-US" sz="1600" dirty="0"/>
                        <a:t>PNNL</a:t>
                      </a:r>
                    </a:p>
                  </a:txBody>
                  <a:tcPr marL="60960" marR="60960" marT="30480" marB="30480"/>
                </a:tc>
                <a:extLst>
                  <a:ext uri="{0D108BD9-81ED-4DB2-BD59-A6C34878D82A}">
                    <a16:rowId xmlns:a16="http://schemas.microsoft.com/office/drawing/2014/main" val="2898477733"/>
                  </a:ext>
                </a:extLst>
              </a:tr>
              <a:tr h="693831">
                <a:tc>
                  <a:txBody>
                    <a:bodyPr/>
                    <a:lstStyle/>
                    <a:p>
                      <a:r>
                        <a:rPr lang="en-US" sz="1600" dirty="0"/>
                        <a:t>50K</a:t>
                      </a:r>
                    </a:p>
                  </a:txBody>
                  <a:tcPr marL="60960" marR="60960" marT="30480" marB="30480"/>
                </a:tc>
                <a:tc>
                  <a:txBody>
                    <a:bodyPr/>
                    <a:lstStyle/>
                    <a:p>
                      <a:r>
                        <a:rPr lang="en-US" sz="1600" dirty="0"/>
                        <a:t>2.5W</a:t>
                      </a:r>
                    </a:p>
                  </a:txBody>
                  <a:tcPr marL="60960" marR="60960" marT="30480" marB="30480"/>
                </a:tc>
                <a:tc>
                  <a:txBody>
                    <a:bodyPr/>
                    <a:lstStyle/>
                    <a:p>
                      <a:r>
                        <a:rPr lang="en-US" sz="1600" dirty="0"/>
                        <a:t>2.46W</a:t>
                      </a:r>
                    </a:p>
                  </a:txBody>
                  <a:tcPr marL="60960" marR="60960" marT="30480" marB="30480"/>
                </a:tc>
                <a:tc>
                  <a:txBody>
                    <a:bodyPr/>
                    <a:lstStyle/>
                    <a:p>
                      <a:r>
                        <a:rPr lang="en-US" sz="1600" dirty="0"/>
                        <a:t>2.39W</a:t>
                      </a:r>
                    </a:p>
                  </a:txBody>
                  <a:tcPr marL="60960" marR="60960" marT="30480" marB="30480"/>
                </a:tc>
                <a:tc>
                  <a:txBody>
                    <a:bodyPr/>
                    <a:lstStyle/>
                    <a:p>
                      <a:r>
                        <a:rPr lang="en-US" sz="1600" dirty="0"/>
                        <a:t>2.44W</a:t>
                      </a:r>
                    </a:p>
                  </a:txBody>
                  <a:tcPr marL="60960" marR="60960" marT="30480" marB="30480"/>
                </a:tc>
                <a:tc>
                  <a:txBody>
                    <a:bodyPr/>
                    <a:lstStyle/>
                    <a:p>
                      <a:r>
                        <a:rPr lang="en-US" sz="1600" dirty="0"/>
                        <a:t>0.39W</a:t>
                      </a:r>
                    </a:p>
                  </a:txBody>
                  <a:tcPr marL="60960" marR="60960" marT="30480" marB="30480"/>
                </a:tc>
                <a:tc>
                  <a:txBody>
                    <a:bodyPr/>
                    <a:lstStyle/>
                    <a:p>
                      <a:r>
                        <a:rPr lang="en-US" sz="1600" dirty="0"/>
                        <a:t>2.95W</a:t>
                      </a:r>
                    </a:p>
                  </a:txBody>
                  <a:tcPr marL="60960" marR="60960" marT="30480" marB="30480"/>
                </a:tc>
                <a:tc>
                  <a:txBody>
                    <a:bodyPr/>
                    <a:lstStyle/>
                    <a:p>
                      <a:r>
                        <a:rPr lang="en-US" sz="1600" dirty="0"/>
                        <a:t>-------</a:t>
                      </a:r>
                    </a:p>
                  </a:txBody>
                  <a:tcPr marL="60960" marR="60960" marT="30480" marB="30480"/>
                </a:tc>
                <a:extLst>
                  <a:ext uri="{0D108BD9-81ED-4DB2-BD59-A6C34878D82A}">
                    <a16:rowId xmlns:a16="http://schemas.microsoft.com/office/drawing/2014/main" val="2994694160"/>
                  </a:ext>
                </a:extLst>
              </a:tr>
              <a:tr h="569433">
                <a:tc>
                  <a:txBody>
                    <a:bodyPr/>
                    <a:lstStyle/>
                    <a:p>
                      <a:r>
                        <a:rPr lang="en-US" sz="1600" dirty="0"/>
                        <a:t>4K (3-5K)</a:t>
                      </a:r>
                    </a:p>
                  </a:txBody>
                  <a:tcPr marL="60960" marR="60960" marT="30480" marB="30480"/>
                </a:tc>
                <a:tc>
                  <a:txBody>
                    <a:bodyPr/>
                    <a:lstStyle/>
                    <a:p>
                      <a:r>
                        <a:rPr lang="en-US" sz="1600" dirty="0"/>
                        <a:t>42mW</a:t>
                      </a:r>
                    </a:p>
                  </a:txBody>
                  <a:tcPr marL="60960" marR="60960" marT="30480" marB="30480"/>
                </a:tc>
                <a:tc>
                  <a:txBody>
                    <a:bodyPr/>
                    <a:lstStyle/>
                    <a:p>
                      <a:r>
                        <a:rPr lang="en-US" sz="1600" dirty="0"/>
                        <a:t>35mW</a:t>
                      </a:r>
                    </a:p>
                  </a:txBody>
                  <a:tcPr marL="60960" marR="60960" marT="30480" marB="30480"/>
                </a:tc>
                <a:tc>
                  <a:txBody>
                    <a:bodyPr/>
                    <a:lstStyle/>
                    <a:p>
                      <a:r>
                        <a:rPr lang="en-US" sz="1600" dirty="0"/>
                        <a:t>32mW</a:t>
                      </a:r>
                    </a:p>
                  </a:txBody>
                  <a:tcPr marL="60960" marR="60960" marT="30480" marB="30480"/>
                </a:tc>
                <a:tc>
                  <a:txBody>
                    <a:bodyPr/>
                    <a:lstStyle/>
                    <a:p>
                      <a:r>
                        <a:rPr lang="en-US" sz="1600" dirty="0"/>
                        <a:t>36mW</a:t>
                      </a:r>
                    </a:p>
                  </a:txBody>
                  <a:tcPr marL="60960" marR="60960" marT="30480" marB="30480"/>
                </a:tc>
                <a:tc>
                  <a:txBody>
                    <a:bodyPr/>
                    <a:lstStyle/>
                    <a:p>
                      <a:r>
                        <a:rPr lang="en-US" sz="1600" dirty="0"/>
                        <a:t>13.8mW</a:t>
                      </a:r>
                    </a:p>
                  </a:txBody>
                  <a:tcPr marL="60960" marR="60960" marT="30480" marB="30480"/>
                </a:tc>
                <a:tc>
                  <a:txBody>
                    <a:bodyPr/>
                    <a:lstStyle/>
                    <a:p>
                      <a:r>
                        <a:rPr lang="en-US" sz="1600" dirty="0"/>
                        <a:t>1.33W</a:t>
                      </a:r>
                    </a:p>
                  </a:txBody>
                  <a:tcPr marL="60960" marR="60960" marT="30480" marB="30480"/>
                </a:tc>
                <a:tc>
                  <a:txBody>
                    <a:bodyPr/>
                    <a:lstStyle/>
                    <a:p>
                      <a:r>
                        <a:rPr lang="en-US" sz="1600" dirty="0"/>
                        <a:t>0.6-1.5W</a:t>
                      </a:r>
                    </a:p>
                  </a:txBody>
                  <a:tcPr marL="60960" marR="60960" marT="30480" marB="30480"/>
                </a:tc>
                <a:extLst>
                  <a:ext uri="{0D108BD9-81ED-4DB2-BD59-A6C34878D82A}">
                    <a16:rowId xmlns:a16="http://schemas.microsoft.com/office/drawing/2014/main" val="4289031290"/>
                  </a:ext>
                </a:extLst>
              </a:tr>
              <a:tr h="628582">
                <a:tc>
                  <a:txBody>
                    <a:bodyPr/>
                    <a:lstStyle/>
                    <a:p>
                      <a:r>
                        <a:rPr lang="en-US" sz="1600" dirty="0"/>
                        <a:t>120mK</a:t>
                      </a:r>
                    </a:p>
                  </a:txBody>
                  <a:tcPr marL="60960" marR="60960" marT="30480" marB="30480"/>
                </a:tc>
                <a:tc>
                  <a:txBody>
                    <a:bodyPr/>
                    <a:lstStyle/>
                    <a:p>
                      <a:r>
                        <a:rPr lang="en-US" sz="1600" dirty="0"/>
                        <a:t>14</a:t>
                      </a:r>
                      <a:r>
                        <a:rPr lang="el-GR" sz="1600" dirty="0"/>
                        <a:t>μ</a:t>
                      </a:r>
                      <a:r>
                        <a:rPr lang="en-US" sz="1600" dirty="0"/>
                        <a:t>W</a:t>
                      </a:r>
                    </a:p>
                  </a:txBody>
                  <a:tcPr marL="60960" marR="60960" marT="30480" marB="30480"/>
                </a:tc>
                <a:tc>
                  <a:txBody>
                    <a:bodyPr/>
                    <a:lstStyle/>
                    <a:p>
                      <a:r>
                        <a:rPr lang="en-US" sz="1600" dirty="0"/>
                        <a:t>6.8</a:t>
                      </a:r>
                      <a:r>
                        <a:rPr lang="el-GR" sz="1600" dirty="0"/>
                        <a:t>μ</a:t>
                      </a:r>
                      <a:r>
                        <a:rPr lang="en-US" sz="1600" dirty="0"/>
                        <a:t>W</a:t>
                      </a:r>
                    </a:p>
                  </a:txBody>
                  <a:tcPr marL="60960" marR="60960" marT="30480" marB="30480"/>
                </a:tc>
                <a:tc>
                  <a:txBody>
                    <a:bodyPr/>
                    <a:lstStyle/>
                    <a:p>
                      <a:r>
                        <a:rPr lang="en-US" sz="1600" dirty="0"/>
                        <a:t>4.5</a:t>
                      </a:r>
                      <a:r>
                        <a:rPr lang="el-GR" sz="1600" dirty="0"/>
                        <a:t>μ</a:t>
                      </a:r>
                      <a:r>
                        <a:rPr lang="en-US" sz="1600" dirty="0"/>
                        <a:t>W</a:t>
                      </a:r>
                    </a:p>
                  </a:txBody>
                  <a:tcPr marL="60960" marR="60960" marT="30480" marB="30480"/>
                </a:tc>
                <a:tc>
                  <a:txBody>
                    <a:bodyPr/>
                    <a:lstStyle/>
                    <a:p>
                      <a:r>
                        <a:rPr lang="en-US" sz="1600" dirty="0"/>
                        <a:t>2.25</a:t>
                      </a:r>
                      <a:r>
                        <a:rPr lang="el-GR" sz="1600" dirty="0"/>
                        <a:t>μ</a:t>
                      </a:r>
                      <a:r>
                        <a:rPr lang="en-US" sz="1600" dirty="0"/>
                        <a:t>W</a:t>
                      </a:r>
                    </a:p>
                  </a:txBody>
                  <a:tcPr marL="60960" marR="60960" marT="30480" marB="30480"/>
                </a:tc>
                <a:tc>
                  <a:txBody>
                    <a:bodyPr/>
                    <a:lstStyle/>
                    <a:p>
                      <a:r>
                        <a:rPr lang="en-US" sz="1600" dirty="0"/>
                        <a:t>0.64</a:t>
                      </a:r>
                      <a:r>
                        <a:rPr lang="el-GR" sz="1600" dirty="0"/>
                        <a:t>μ</a:t>
                      </a:r>
                      <a:r>
                        <a:rPr lang="en-US" sz="1600" dirty="0"/>
                        <a:t>W</a:t>
                      </a:r>
                    </a:p>
                  </a:txBody>
                  <a:tcPr marL="60960" marR="60960" marT="30480" marB="30480"/>
                </a:tc>
                <a:tc>
                  <a:txBody>
                    <a:bodyPr/>
                    <a:lstStyle/>
                    <a:p>
                      <a:r>
                        <a:rPr lang="en-US" sz="1600" dirty="0"/>
                        <a:t>0.64</a:t>
                      </a:r>
                      <a:r>
                        <a:rPr lang="el-GR" sz="1600" dirty="0"/>
                        <a:t>μ</a:t>
                      </a:r>
                      <a:r>
                        <a:rPr lang="en-US" sz="1600" dirty="0"/>
                        <a:t>W</a:t>
                      </a:r>
                    </a:p>
                  </a:txBody>
                  <a:tcPr marL="60960" marR="60960" marT="30480" marB="30480"/>
                </a:tc>
                <a:tc>
                  <a:txBody>
                    <a:bodyPr/>
                    <a:lstStyle/>
                    <a:p>
                      <a:r>
                        <a:rPr lang="en-US" sz="1600" dirty="0"/>
                        <a:t>0.6mW</a:t>
                      </a:r>
                    </a:p>
                  </a:txBody>
                  <a:tcPr marL="60960" marR="60960" marT="30480" marB="30480"/>
                </a:tc>
                <a:extLst>
                  <a:ext uri="{0D108BD9-81ED-4DB2-BD59-A6C34878D82A}">
                    <a16:rowId xmlns:a16="http://schemas.microsoft.com/office/drawing/2014/main" val="1727262163"/>
                  </a:ext>
                </a:extLst>
              </a:tr>
              <a:tr h="606906">
                <a:tc>
                  <a:txBody>
                    <a:bodyPr/>
                    <a:lstStyle/>
                    <a:p>
                      <a:r>
                        <a:rPr lang="en-US" sz="1600" dirty="0"/>
                        <a:t>100mK</a:t>
                      </a:r>
                    </a:p>
                  </a:txBody>
                  <a:tcPr marL="60960" marR="60960" marT="30480" marB="30480"/>
                </a:tc>
                <a:tc>
                  <a:txBody>
                    <a:bodyPr/>
                    <a:lstStyle/>
                    <a:p>
                      <a:r>
                        <a:rPr lang="en-US" sz="1600" dirty="0"/>
                        <a:t>14</a:t>
                      </a:r>
                      <a:r>
                        <a:rPr lang="el-GR" sz="1600" dirty="0"/>
                        <a:t>μ</a:t>
                      </a:r>
                      <a:r>
                        <a:rPr lang="en-US" sz="1600" dirty="0"/>
                        <a:t>W</a:t>
                      </a:r>
                    </a:p>
                  </a:txBody>
                  <a:tcPr marL="60960" marR="60960" marT="30480" marB="30480"/>
                </a:tc>
                <a:tc>
                  <a:txBody>
                    <a:bodyPr/>
                    <a:lstStyle/>
                    <a:p>
                      <a:r>
                        <a:rPr lang="en-US" sz="1600" dirty="0"/>
                        <a:t>6.8</a:t>
                      </a:r>
                      <a:r>
                        <a:rPr lang="el-GR" sz="1600" dirty="0"/>
                        <a:t>μ</a:t>
                      </a:r>
                      <a:r>
                        <a:rPr lang="en-US" sz="1600" dirty="0"/>
                        <a:t>W</a:t>
                      </a:r>
                    </a:p>
                  </a:txBody>
                  <a:tcPr marL="60960" marR="60960" marT="30480" marB="30480"/>
                </a:tc>
                <a:tc>
                  <a:txBody>
                    <a:bodyPr/>
                    <a:lstStyle/>
                    <a:p>
                      <a:r>
                        <a:rPr lang="en-US" sz="1600" dirty="0"/>
                        <a:t>4.5</a:t>
                      </a:r>
                      <a:r>
                        <a:rPr lang="el-GR" sz="1600" dirty="0"/>
                        <a:t>μ</a:t>
                      </a:r>
                      <a:r>
                        <a:rPr lang="en-US" sz="1600" dirty="0"/>
                        <a:t>W</a:t>
                      </a:r>
                    </a:p>
                  </a:txBody>
                  <a:tcPr marL="60960" marR="60960" marT="30480" marB="30480"/>
                </a:tc>
                <a:tc>
                  <a:txBody>
                    <a:bodyPr/>
                    <a:lstStyle/>
                    <a:p>
                      <a:r>
                        <a:rPr lang="en-US" sz="1600" dirty="0"/>
                        <a:t>2.26</a:t>
                      </a:r>
                      <a:r>
                        <a:rPr lang="el-GR" sz="1600" dirty="0"/>
                        <a:t>μ</a:t>
                      </a:r>
                      <a:r>
                        <a:rPr lang="en-US" sz="1600" dirty="0"/>
                        <a:t>W</a:t>
                      </a:r>
                    </a:p>
                  </a:txBody>
                  <a:tcPr marL="60960" marR="60960" marT="30480" marB="30480"/>
                </a:tc>
                <a:tc>
                  <a:txBody>
                    <a:bodyPr/>
                    <a:lstStyle/>
                    <a:p>
                      <a:r>
                        <a:rPr lang="en-US" sz="1600" dirty="0"/>
                        <a:t>0.64</a:t>
                      </a:r>
                      <a:r>
                        <a:rPr lang="el-GR" sz="1600" dirty="0"/>
                        <a:t>μ</a:t>
                      </a:r>
                      <a:r>
                        <a:rPr lang="en-US" sz="1600" dirty="0"/>
                        <a:t>W</a:t>
                      </a:r>
                    </a:p>
                  </a:txBody>
                  <a:tcPr marL="60960" marR="60960" marT="30480" marB="30480"/>
                </a:tc>
                <a:tc>
                  <a:txBody>
                    <a:bodyPr/>
                    <a:lstStyle/>
                    <a:p>
                      <a:r>
                        <a:rPr lang="en-US" sz="1600" dirty="0"/>
                        <a:t>0.64</a:t>
                      </a:r>
                      <a:r>
                        <a:rPr lang="el-GR" sz="1600" dirty="0"/>
                        <a:t>μ</a:t>
                      </a:r>
                      <a:r>
                        <a:rPr lang="en-US" sz="1600" dirty="0"/>
                        <a:t>W</a:t>
                      </a:r>
                    </a:p>
                  </a:txBody>
                  <a:tcPr marL="60960" marR="60960" marT="30480" marB="30480"/>
                </a:tc>
                <a:tc>
                  <a:txBody>
                    <a:bodyPr/>
                    <a:lstStyle/>
                    <a:p>
                      <a:r>
                        <a:rPr lang="en-US" sz="1600" dirty="0"/>
                        <a:t>0.4mW</a:t>
                      </a:r>
                    </a:p>
                  </a:txBody>
                  <a:tcPr marL="60960" marR="60960" marT="30480" marB="30480"/>
                </a:tc>
                <a:extLst>
                  <a:ext uri="{0D108BD9-81ED-4DB2-BD59-A6C34878D82A}">
                    <a16:rowId xmlns:a16="http://schemas.microsoft.com/office/drawing/2014/main" val="3488516908"/>
                  </a:ext>
                </a:extLst>
              </a:tr>
              <a:tr h="606906">
                <a:tc>
                  <a:txBody>
                    <a:bodyPr/>
                    <a:lstStyle/>
                    <a:p>
                      <a:r>
                        <a:rPr lang="en-US" sz="1600" dirty="0"/>
                        <a:t>20mK</a:t>
                      </a:r>
                    </a:p>
                  </a:txBody>
                  <a:tcPr marL="60960" marR="60960" marT="30480" marB="30480"/>
                </a:tc>
                <a:tc>
                  <a:txBody>
                    <a:bodyPr/>
                    <a:lstStyle/>
                    <a:p>
                      <a:r>
                        <a:rPr lang="en-US" sz="1600" dirty="0"/>
                        <a:t>81nW</a:t>
                      </a:r>
                    </a:p>
                  </a:txBody>
                  <a:tcPr marL="60960" marR="60960" marT="30480" marB="30480"/>
                </a:tc>
                <a:tc>
                  <a:txBody>
                    <a:bodyPr/>
                    <a:lstStyle/>
                    <a:p>
                      <a:r>
                        <a:rPr lang="en-US" sz="1600" dirty="0"/>
                        <a:t>41nW</a:t>
                      </a:r>
                    </a:p>
                  </a:txBody>
                  <a:tcPr marL="60960" marR="60960" marT="30480" marB="30480"/>
                </a:tc>
                <a:tc>
                  <a:txBody>
                    <a:bodyPr/>
                    <a:lstStyle/>
                    <a:p>
                      <a:r>
                        <a:rPr lang="en-US" sz="1600" dirty="0"/>
                        <a:t>28nW</a:t>
                      </a:r>
                    </a:p>
                  </a:txBody>
                  <a:tcPr marL="60960" marR="60960" marT="30480" marB="30480"/>
                </a:tc>
                <a:tc>
                  <a:txBody>
                    <a:bodyPr/>
                    <a:lstStyle/>
                    <a:p>
                      <a:r>
                        <a:rPr lang="en-US" sz="1600" dirty="0"/>
                        <a:t>14nW</a:t>
                      </a:r>
                    </a:p>
                  </a:txBody>
                  <a:tcPr marL="60960" marR="60960" marT="30480" marB="30480"/>
                </a:tc>
                <a:tc>
                  <a:txBody>
                    <a:bodyPr/>
                    <a:lstStyle/>
                    <a:p>
                      <a:r>
                        <a:rPr lang="en-US" sz="1600" dirty="0"/>
                        <a:t>3.85nW</a:t>
                      </a:r>
                    </a:p>
                  </a:txBody>
                  <a:tcPr marL="60960" marR="60960" marT="30480" marB="30480"/>
                </a:tc>
                <a:tc>
                  <a:txBody>
                    <a:bodyPr/>
                    <a:lstStyle/>
                    <a:p>
                      <a:r>
                        <a:rPr lang="en-US" sz="1600" dirty="0"/>
                        <a:t>3.85nW</a:t>
                      </a:r>
                    </a:p>
                  </a:txBody>
                  <a:tcPr marL="60960" marR="60960" marT="30480" marB="30480"/>
                </a:tc>
                <a:tc>
                  <a:txBody>
                    <a:bodyPr/>
                    <a:lstStyle/>
                    <a:p>
                      <a:r>
                        <a:rPr lang="en-US" sz="1600" dirty="0"/>
                        <a:t>14</a:t>
                      </a:r>
                      <a:r>
                        <a:rPr lang="el-GR" sz="1600" dirty="0"/>
                        <a:t>μ</a:t>
                      </a:r>
                      <a:r>
                        <a:rPr lang="en-US" sz="1600" dirty="0"/>
                        <a:t>W</a:t>
                      </a:r>
                    </a:p>
                  </a:txBody>
                  <a:tcPr marL="60960" marR="60960" marT="30480" marB="30480"/>
                </a:tc>
                <a:extLst>
                  <a:ext uri="{0D108BD9-81ED-4DB2-BD59-A6C34878D82A}">
                    <a16:rowId xmlns:a16="http://schemas.microsoft.com/office/drawing/2014/main" val="3902700610"/>
                  </a:ext>
                </a:extLst>
              </a:tr>
            </a:tbl>
          </a:graphicData>
        </a:graphic>
      </p:graphicFrame>
      <p:sp>
        <p:nvSpPr>
          <p:cNvPr id="11" name="Slide Number Placeholder 10">
            <a:extLst>
              <a:ext uri="{FF2B5EF4-FFF2-40B4-BE49-F238E27FC236}">
                <a16:creationId xmlns:a16="http://schemas.microsoft.com/office/drawing/2014/main" id="{E9B4614F-66EF-7F49-DC9B-E868A164BA0D}"/>
              </a:ext>
            </a:extLst>
          </p:cNvPr>
          <p:cNvSpPr>
            <a:spLocks noGrp="1"/>
          </p:cNvSpPr>
          <p:nvPr>
            <p:ph type="sldNum" sz="quarter" idx="12"/>
          </p:nvPr>
        </p:nvSpPr>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590779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E3FA8-5E67-88E8-98C2-DE75A752028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D598EC52-9A29-3D09-6628-F3D088EE3A2B}"/>
              </a:ext>
            </a:extLst>
          </p:cNvPr>
          <p:cNvSpPr txBox="1"/>
          <p:nvPr/>
        </p:nvSpPr>
        <p:spPr>
          <a:xfrm>
            <a:off x="1607958" y="485103"/>
            <a:ext cx="8976083" cy="1120820"/>
          </a:xfrm>
          <a:prstGeom prst="rect">
            <a:avLst/>
          </a:prstGeom>
        </p:spPr>
        <p:txBody>
          <a:bodyPr wrap="square" lIns="0" tIns="0" rIns="0" bIns="0" rtlCol="0" anchor="t">
            <a:spAutoFit/>
          </a:bodyPr>
          <a:lstStyle/>
          <a:p>
            <a:pPr algn="ctr">
              <a:lnSpc>
                <a:spcPts val="4267"/>
              </a:lnSpc>
            </a:pPr>
            <a:r>
              <a:rPr lang="en-US" sz="5334" b="1" dirty="0">
                <a:solidFill>
                  <a:srgbClr val="252525"/>
                </a:solidFill>
                <a:latin typeface="The Seasons Bold"/>
                <a:ea typeface="The Seasons Bold"/>
                <a:cs typeface="The Seasons Bold"/>
                <a:sym typeface="The Seasons Bold"/>
              </a:rPr>
              <a:t>Thermal Load Results: Mines</a:t>
            </a:r>
          </a:p>
        </p:txBody>
      </p:sp>
      <p:sp>
        <p:nvSpPr>
          <p:cNvPr id="4" name="TextBox 4">
            <a:extLst>
              <a:ext uri="{FF2B5EF4-FFF2-40B4-BE49-F238E27FC236}">
                <a16:creationId xmlns:a16="http://schemas.microsoft.com/office/drawing/2014/main" id="{20CF6F2E-96E7-DB0B-B0CD-05733A69E363}"/>
              </a:ext>
            </a:extLst>
          </p:cNvPr>
          <p:cNvSpPr txBox="1"/>
          <p:nvPr/>
        </p:nvSpPr>
        <p:spPr>
          <a:xfrm>
            <a:off x="4102692" y="6286510"/>
            <a:ext cx="3986616" cy="256480"/>
          </a:xfrm>
          <a:prstGeom prst="rect">
            <a:avLst/>
          </a:prstGeom>
        </p:spPr>
        <p:txBody>
          <a:bodyPr lIns="0" tIns="0" rIns="0" bIns="0" rtlCol="0" anchor="t">
            <a:spAutoFit/>
          </a:bodyPr>
          <a:lstStyle/>
          <a:p>
            <a:pPr algn="ctr">
              <a:lnSpc>
                <a:spcPts val="2000"/>
              </a:lnSpc>
            </a:pPr>
            <a:r>
              <a:rPr lang="en-US" sz="2000" b="1" dirty="0">
                <a:solidFill>
                  <a:srgbClr val="252525"/>
                </a:solidFill>
                <a:latin typeface="Atkinson Hyperlegible Bold"/>
                <a:ea typeface="Atkinson Hyperlegible Bold"/>
                <a:cs typeface="Atkinson Hyperlegible Bold"/>
                <a:sym typeface="Atkinson Hyperlegible Bold"/>
              </a:rPr>
              <a:t>The </a:t>
            </a:r>
            <a:r>
              <a:rPr lang="en-US" sz="2000" b="1" dirty="0" err="1">
                <a:solidFill>
                  <a:srgbClr val="252525"/>
                </a:solidFill>
                <a:latin typeface="Atkinson Hyperlegible Bold"/>
                <a:ea typeface="Atkinson Hyperlegible Bold"/>
                <a:cs typeface="Atkinson Hyperlegible Bold"/>
                <a:sym typeface="Atkinson Hyperlegible Bold"/>
              </a:rPr>
              <a:t>BeEST</a:t>
            </a:r>
            <a:r>
              <a:rPr lang="en-US" sz="2000" b="1" dirty="0">
                <a:solidFill>
                  <a:srgbClr val="252525"/>
                </a:solidFill>
                <a:latin typeface="Atkinson Hyperlegible Bold"/>
                <a:ea typeface="Atkinson Hyperlegible Bold"/>
                <a:cs typeface="Atkinson Hyperlegible Bold"/>
                <a:sym typeface="Atkinson Hyperlegible Bold"/>
              </a:rPr>
              <a:t> Conference | 2025</a:t>
            </a:r>
          </a:p>
        </p:txBody>
      </p:sp>
      <p:sp>
        <p:nvSpPr>
          <p:cNvPr id="5" name="Freeform 5">
            <a:extLst>
              <a:ext uri="{FF2B5EF4-FFF2-40B4-BE49-F238E27FC236}">
                <a16:creationId xmlns:a16="http://schemas.microsoft.com/office/drawing/2014/main" id="{561062E7-0176-FD34-6D74-5E364D27D79B}"/>
              </a:ext>
            </a:extLst>
          </p:cNvPr>
          <p:cNvSpPr/>
          <p:nvPr/>
        </p:nvSpPr>
        <p:spPr>
          <a:xfrm>
            <a:off x="10389430" y="5055430"/>
            <a:ext cx="1802570" cy="1802570"/>
          </a:xfrm>
          <a:custGeom>
            <a:avLst/>
            <a:gdLst/>
            <a:ahLst/>
            <a:cxnLst/>
            <a:rect l="l" t="t" r="r" b="b"/>
            <a:pathLst>
              <a:path w="2703855" h="2703855">
                <a:moveTo>
                  <a:pt x="0" y="0"/>
                </a:moveTo>
                <a:lnTo>
                  <a:pt x="2703855" y="0"/>
                </a:lnTo>
                <a:lnTo>
                  <a:pt x="2703855" y="2703855"/>
                </a:lnTo>
                <a:lnTo>
                  <a:pt x="0" y="2703855"/>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Freeform 6">
            <a:extLst>
              <a:ext uri="{FF2B5EF4-FFF2-40B4-BE49-F238E27FC236}">
                <a16:creationId xmlns:a16="http://schemas.microsoft.com/office/drawing/2014/main" id="{18441D67-CF5B-95EF-7A5B-172AD95FD022}"/>
              </a:ext>
            </a:extLst>
          </p:cNvPr>
          <p:cNvSpPr/>
          <p:nvPr/>
        </p:nvSpPr>
        <p:spPr>
          <a:xfrm>
            <a:off x="0" y="0"/>
            <a:ext cx="1729691" cy="1729691"/>
          </a:xfrm>
          <a:custGeom>
            <a:avLst/>
            <a:gdLst/>
            <a:ahLst/>
            <a:cxnLst/>
            <a:rect l="l" t="t" r="r" b="b"/>
            <a:pathLst>
              <a:path w="2594536" h="2594536">
                <a:moveTo>
                  <a:pt x="0" y="0"/>
                </a:moveTo>
                <a:lnTo>
                  <a:pt x="2594536" y="0"/>
                </a:lnTo>
                <a:lnTo>
                  <a:pt x="2594536" y="2594536"/>
                </a:lnTo>
                <a:lnTo>
                  <a:pt x="0" y="2594536"/>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7" name="Freeform 7">
            <a:extLst>
              <a:ext uri="{FF2B5EF4-FFF2-40B4-BE49-F238E27FC236}">
                <a16:creationId xmlns:a16="http://schemas.microsoft.com/office/drawing/2014/main" id="{A0C6F716-A80E-4DC1-9CA5-27BFF74F2A30}"/>
              </a:ext>
            </a:extLst>
          </p:cNvPr>
          <p:cNvSpPr/>
          <p:nvPr/>
        </p:nvSpPr>
        <p:spPr>
          <a:xfrm>
            <a:off x="9425054" y="6079702"/>
            <a:ext cx="2199349" cy="479858"/>
          </a:xfrm>
          <a:custGeom>
            <a:avLst/>
            <a:gdLst/>
            <a:ahLst/>
            <a:cxnLst/>
            <a:rect l="l" t="t" r="r" b="b"/>
            <a:pathLst>
              <a:path w="3299024" h="719787">
                <a:moveTo>
                  <a:pt x="0" y="0"/>
                </a:moveTo>
                <a:lnTo>
                  <a:pt x="3299023" y="0"/>
                </a:lnTo>
                <a:lnTo>
                  <a:pt x="3299023" y="719787"/>
                </a:lnTo>
                <a:lnTo>
                  <a:pt x="0" y="719787"/>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a:extLst>
              <a:ext uri="{FF2B5EF4-FFF2-40B4-BE49-F238E27FC236}">
                <a16:creationId xmlns:a16="http://schemas.microsoft.com/office/drawing/2014/main" id="{B59E043B-61A7-CEF3-589C-7C832C7AE516}"/>
              </a:ext>
            </a:extLst>
          </p:cNvPr>
          <p:cNvSpPr/>
          <p:nvPr/>
        </p:nvSpPr>
        <p:spPr>
          <a:xfrm flipH="1">
            <a:off x="516603" y="286374"/>
            <a:ext cx="2110427" cy="460457"/>
          </a:xfrm>
          <a:custGeom>
            <a:avLst/>
            <a:gdLst/>
            <a:ahLst/>
            <a:cxnLst/>
            <a:rect l="l" t="t" r="r" b="b"/>
            <a:pathLst>
              <a:path w="3165641" h="690685">
                <a:moveTo>
                  <a:pt x="3165641" y="0"/>
                </a:moveTo>
                <a:lnTo>
                  <a:pt x="0" y="0"/>
                </a:lnTo>
                <a:lnTo>
                  <a:pt x="0" y="690685"/>
                </a:lnTo>
                <a:lnTo>
                  <a:pt x="3165641" y="690685"/>
                </a:lnTo>
                <a:lnTo>
                  <a:pt x="3165641"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9" name="Freeform 9">
            <a:extLst>
              <a:ext uri="{FF2B5EF4-FFF2-40B4-BE49-F238E27FC236}">
                <a16:creationId xmlns:a16="http://schemas.microsoft.com/office/drawing/2014/main" id="{378911CC-2B67-5040-D079-B30CF61817D5}"/>
              </a:ext>
            </a:extLst>
          </p:cNvPr>
          <p:cNvSpPr/>
          <p:nvPr/>
        </p:nvSpPr>
        <p:spPr>
          <a:xfrm>
            <a:off x="0" y="5183728"/>
            <a:ext cx="1674272" cy="1674272"/>
          </a:xfrm>
          <a:custGeom>
            <a:avLst/>
            <a:gdLst/>
            <a:ahLst/>
            <a:cxnLst/>
            <a:rect l="l" t="t" r="r" b="b"/>
            <a:pathLst>
              <a:path w="2511408" h="2511408">
                <a:moveTo>
                  <a:pt x="0" y="0"/>
                </a:moveTo>
                <a:lnTo>
                  <a:pt x="2511408" y="0"/>
                </a:lnTo>
                <a:lnTo>
                  <a:pt x="2511408" y="2511408"/>
                </a:lnTo>
                <a:lnTo>
                  <a:pt x="0" y="2511408"/>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a:extLst>
              <a:ext uri="{FF2B5EF4-FFF2-40B4-BE49-F238E27FC236}">
                <a16:creationId xmlns:a16="http://schemas.microsoft.com/office/drawing/2014/main" id="{35C278EB-DD2C-38B2-6ED2-56358D245CDE}"/>
              </a:ext>
            </a:extLst>
          </p:cNvPr>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graphicFrame>
        <p:nvGraphicFramePr>
          <p:cNvPr id="2" name="Content Placeholder 5">
            <a:extLst>
              <a:ext uri="{FF2B5EF4-FFF2-40B4-BE49-F238E27FC236}">
                <a16:creationId xmlns:a16="http://schemas.microsoft.com/office/drawing/2014/main" id="{ECB0D50C-D09C-EA53-7A2A-44EAF42FF721}"/>
              </a:ext>
            </a:extLst>
          </p:cNvPr>
          <p:cNvGraphicFramePr>
            <a:graphicFrameLocks/>
          </p:cNvGraphicFramePr>
          <p:nvPr/>
        </p:nvGraphicFramePr>
        <p:xfrm>
          <a:off x="2184400" y="1803451"/>
          <a:ext cx="7465108" cy="3977569"/>
        </p:xfrm>
        <a:graphic>
          <a:graphicData uri="http://schemas.openxmlformats.org/drawingml/2006/table">
            <a:tbl>
              <a:tblPr firstRow="1" bandRow="1">
                <a:tableStyleId>{68D230F3-CF80-4859-8CE7-A43EE81993B5}</a:tableStyleId>
              </a:tblPr>
              <a:tblGrid>
                <a:gridCol w="1357552">
                  <a:extLst>
                    <a:ext uri="{9D8B030D-6E8A-4147-A177-3AD203B41FA5}">
                      <a16:colId xmlns:a16="http://schemas.microsoft.com/office/drawing/2014/main" val="1708499410"/>
                    </a:ext>
                  </a:extLst>
                </a:gridCol>
                <a:gridCol w="925957">
                  <a:extLst>
                    <a:ext uri="{9D8B030D-6E8A-4147-A177-3AD203B41FA5}">
                      <a16:colId xmlns:a16="http://schemas.microsoft.com/office/drawing/2014/main" val="3816141998"/>
                    </a:ext>
                  </a:extLst>
                </a:gridCol>
                <a:gridCol w="965200">
                  <a:extLst>
                    <a:ext uri="{9D8B030D-6E8A-4147-A177-3AD203B41FA5}">
                      <a16:colId xmlns:a16="http://schemas.microsoft.com/office/drawing/2014/main" val="3168135937"/>
                    </a:ext>
                  </a:extLst>
                </a:gridCol>
                <a:gridCol w="1066800">
                  <a:extLst>
                    <a:ext uri="{9D8B030D-6E8A-4147-A177-3AD203B41FA5}">
                      <a16:colId xmlns:a16="http://schemas.microsoft.com/office/drawing/2014/main" val="1550861952"/>
                    </a:ext>
                  </a:extLst>
                </a:gridCol>
                <a:gridCol w="914400">
                  <a:extLst>
                    <a:ext uri="{9D8B030D-6E8A-4147-A177-3AD203B41FA5}">
                      <a16:colId xmlns:a16="http://schemas.microsoft.com/office/drawing/2014/main" val="1524410039"/>
                    </a:ext>
                  </a:extLst>
                </a:gridCol>
                <a:gridCol w="1421668">
                  <a:extLst>
                    <a:ext uri="{9D8B030D-6E8A-4147-A177-3AD203B41FA5}">
                      <a16:colId xmlns:a16="http://schemas.microsoft.com/office/drawing/2014/main" val="3433800670"/>
                    </a:ext>
                  </a:extLst>
                </a:gridCol>
                <a:gridCol w="813531">
                  <a:extLst>
                    <a:ext uri="{9D8B030D-6E8A-4147-A177-3AD203B41FA5}">
                      <a16:colId xmlns:a16="http://schemas.microsoft.com/office/drawing/2014/main" val="3091874537"/>
                    </a:ext>
                  </a:extLst>
                </a:gridCol>
              </a:tblGrid>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n-lt"/>
                          <a:ea typeface="+mn-ea"/>
                          <a:cs typeface="+mn-cs"/>
                        </a:rPr>
                        <a:t>Mines</a:t>
                      </a:r>
                    </a:p>
                    <a:p>
                      <a:endParaRPr lang="en-US" sz="1200" dirty="0"/>
                    </a:p>
                  </a:txBody>
                  <a:tcPr marL="60960" marR="60960" marT="30480" marB="30480"/>
                </a:tc>
                <a:tc>
                  <a:txBody>
                    <a:bodyPr/>
                    <a:lstStyle/>
                    <a:p>
                      <a:r>
                        <a:rPr lang="en-US" sz="1600" dirty="0"/>
                        <a:t>2x RRR=300</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RRR=150</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RRR=100</a:t>
                      </a:r>
                    </a:p>
                  </a:txBody>
                  <a:tcPr marL="60960" marR="60960" marT="30480" marB="304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2x  RRR=50</a:t>
                      </a:r>
                    </a:p>
                  </a:txBody>
                  <a:tcPr marL="60960" marR="60960" marT="30480" marB="30480"/>
                </a:tc>
                <a:tc>
                  <a:txBody>
                    <a:bodyPr/>
                    <a:lstStyle/>
                    <a:p>
                      <a:r>
                        <a:rPr lang="en-US" sz="1600" dirty="0"/>
                        <a:t>256x Signal</a:t>
                      </a:r>
                    </a:p>
                    <a:p>
                      <a:r>
                        <a:rPr lang="en-US" sz="1600" dirty="0"/>
                        <a:t>(</a:t>
                      </a:r>
                      <a:r>
                        <a:rPr lang="en-US" sz="1600" dirty="0" err="1"/>
                        <a:t>CuNi</a:t>
                      </a:r>
                      <a:r>
                        <a:rPr lang="en-US" sz="1600" dirty="0"/>
                        <a:t> &amp; </a:t>
                      </a:r>
                      <a:r>
                        <a:rPr lang="en-US" sz="1600" dirty="0" err="1"/>
                        <a:t>PhB</a:t>
                      </a:r>
                      <a:r>
                        <a:rPr lang="en-US" sz="1600" dirty="0"/>
                        <a:t>)</a:t>
                      </a:r>
                    </a:p>
                  </a:txBody>
                  <a:tcPr marL="60960" marR="60960" marT="30480" marB="30480"/>
                </a:tc>
                <a:tc>
                  <a:txBody>
                    <a:bodyPr/>
                    <a:lstStyle/>
                    <a:p>
                      <a:pPr algn="ctr"/>
                      <a:r>
                        <a:rPr lang="en-US" sz="1600" dirty="0"/>
                        <a:t>Mines</a:t>
                      </a:r>
                    </a:p>
                  </a:txBody>
                  <a:tcPr marL="60960" marR="60960" marT="30480" marB="30480"/>
                </a:tc>
                <a:extLst>
                  <a:ext uri="{0D108BD9-81ED-4DB2-BD59-A6C34878D82A}">
                    <a16:rowId xmlns:a16="http://schemas.microsoft.com/office/drawing/2014/main" val="2898477733"/>
                  </a:ext>
                </a:extLst>
              </a:tr>
              <a:tr h="574019">
                <a:tc>
                  <a:txBody>
                    <a:bodyPr/>
                    <a:lstStyle/>
                    <a:p>
                      <a:r>
                        <a:rPr lang="en-US" sz="1600" dirty="0"/>
                        <a:t>70K</a:t>
                      </a:r>
                    </a:p>
                  </a:txBody>
                  <a:tcPr marL="60960" marR="60960" marT="30480" marB="30480"/>
                </a:tc>
                <a:tc>
                  <a:txBody>
                    <a:bodyPr/>
                    <a:lstStyle/>
                    <a:p>
                      <a:r>
                        <a:rPr lang="en-US" sz="1600" dirty="0"/>
                        <a:t>1.58W</a:t>
                      </a:r>
                    </a:p>
                  </a:txBody>
                  <a:tcPr marL="60960" marR="60960" marT="30480" marB="30480"/>
                </a:tc>
                <a:tc>
                  <a:txBody>
                    <a:bodyPr/>
                    <a:lstStyle/>
                    <a:p>
                      <a:r>
                        <a:rPr lang="en-US" sz="1600" dirty="0"/>
                        <a:t>1.53W</a:t>
                      </a:r>
                    </a:p>
                  </a:txBody>
                  <a:tcPr marL="60960" marR="60960" marT="30480" marB="30480"/>
                </a:tc>
                <a:tc>
                  <a:txBody>
                    <a:bodyPr/>
                    <a:lstStyle/>
                    <a:p>
                      <a:r>
                        <a:rPr lang="en-US" sz="1600" dirty="0"/>
                        <a:t>1.53W</a:t>
                      </a:r>
                    </a:p>
                  </a:txBody>
                  <a:tcPr marL="60960" marR="60960" marT="30480" marB="30480"/>
                </a:tc>
                <a:tc>
                  <a:txBody>
                    <a:bodyPr/>
                    <a:lstStyle/>
                    <a:p>
                      <a:r>
                        <a:rPr lang="en-US" sz="1600" dirty="0"/>
                        <a:t>1.55W</a:t>
                      </a:r>
                    </a:p>
                  </a:txBody>
                  <a:tcPr marL="60960" marR="60960" marT="30480" marB="30480"/>
                </a:tc>
                <a:tc>
                  <a:txBody>
                    <a:bodyPr/>
                    <a:lstStyle/>
                    <a:p>
                      <a:r>
                        <a:rPr lang="en-US" sz="1600" dirty="0"/>
                        <a:t>0.6W</a:t>
                      </a:r>
                    </a:p>
                  </a:txBody>
                  <a:tcPr marL="60960" marR="60960" marT="30480" marB="30480"/>
                </a:tc>
                <a:tc>
                  <a:txBody>
                    <a:bodyPr/>
                    <a:lstStyle/>
                    <a:p>
                      <a:r>
                        <a:rPr lang="en-US" sz="1600" dirty="0"/>
                        <a:t>20W</a:t>
                      </a:r>
                    </a:p>
                  </a:txBody>
                  <a:tcPr marL="60960" marR="60960" marT="30480" marB="30480"/>
                </a:tc>
                <a:extLst>
                  <a:ext uri="{0D108BD9-81ED-4DB2-BD59-A6C34878D82A}">
                    <a16:rowId xmlns:a16="http://schemas.microsoft.com/office/drawing/2014/main" val="207680128"/>
                  </a:ext>
                </a:extLst>
              </a:tr>
              <a:tr h="574019">
                <a:tc>
                  <a:txBody>
                    <a:bodyPr/>
                    <a:lstStyle/>
                    <a:p>
                      <a:r>
                        <a:rPr lang="en-US" sz="1600" dirty="0"/>
                        <a:t>9K</a:t>
                      </a:r>
                    </a:p>
                  </a:txBody>
                  <a:tcPr marL="60960" marR="60960" marT="30480" marB="30480"/>
                </a:tc>
                <a:tc>
                  <a:txBody>
                    <a:bodyPr/>
                    <a:lstStyle/>
                    <a:p>
                      <a:r>
                        <a:rPr lang="en-US" sz="1600" dirty="0"/>
                        <a:t>53mW</a:t>
                      </a:r>
                    </a:p>
                  </a:txBody>
                  <a:tcPr marL="60960" marR="60960" marT="30480" marB="30480"/>
                </a:tc>
                <a:tc>
                  <a:txBody>
                    <a:bodyPr/>
                    <a:lstStyle/>
                    <a:p>
                      <a:r>
                        <a:rPr lang="en-US" sz="1600" dirty="0"/>
                        <a:t>41mW</a:t>
                      </a:r>
                    </a:p>
                  </a:txBody>
                  <a:tcPr marL="60960" marR="60960" marT="30480" marB="30480"/>
                </a:tc>
                <a:tc>
                  <a:txBody>
                    <a:bodyPr/>
                    <a:lstStyle/>
                    <a:p>
                      <a:r>
                        <a:rPr lang="en-US" sz="1600" dirty="0"/>
                        <a:t>35mW</a:t>
                      </a:r>
                    </a:p>
                  </a:txBody>
                  <a:tcPr marL="60960" marR="60960" marT="30480" marB="30480"/>
                </a:tc>
                <a:tc>
                  <a:txBody>
                    <a:bodyPr/>
                    <a:lstStyle/>
                    <a:p>
                      <a:r>
                        <a:rPr lang="en-US" sz="1600" dirty="0"/>
                        <a:t>31mW</a:t>
                      </a:r>
                    </a:p>
                  </a:txBody>
                  <a:tcPr marL="60960" marR="60960" marT="30480" marB="30480"/>
                </a:tc>
                <a:tc>
                  <a:txBody>
                    <a:bodyPr/>
                    <a:lstStyle/>
                    <a:p>
                      <a:r>
                        <a:rPr lang="en-US" sz="1600" dirty="0"/>
                        <a:t>43mW</a:t>
                      </a:r>
                    </a:p>
                  </a:txBody>
                  <a:tcPr marL="60960" marR="60960" marT="30480" marB="30480"/>
                </a:tc>
                <a:tc>
                  <a:txBody>
                    <a:bodyPr/>
                    <a:lstStyle/>
                    <a:p>
                      <a:r>
                        <a:rPr lang="en-US" sz="1600" dirty="0"/>
                        <a:t>1W</a:t>
                      </a:r>
                    </a:p>
                  </a:txBody>
                  <a:tcPr marL="60960" marR="60960" marT="30480" marB="30480"/>
                </a:tc>
                <a:extLst>
                  <a:ext uri="{0D108BD9-81ED-4DB2-BD59-A6C34878D82A}">
                    <a16:rowId xmlns:a16="http://schemas.microsoft.com/office/drawing/2014/main" val="2994694160"/>
                  </a:ext>
                </a:extLst>
              </a:tr>
              <a:tr h="538577">
                <a:tc>
                  <a:txBody>
                    <a:bodyPr/>
                    <a:lstStyle/>
                    <a:p>
                      <a:r>
                        <a:rPr lang="en-US" sz="1600" dirty="0"/>
                        <a:t>3K</a:t>
                      </a:r>
                    </a:p>
                  </a:txBody>
                  <a:tcPr marL="60960" marR="60960" marT="30480" marB="30480"/>
                </a:tc>
                <a:tc>
                  <a:txBody>
                    <a:bodyPr/>
                    <a:lstStyle/>
                    <a:p>
                      <a:r>
                        <a:rPr lang="en-US" sz="1600" dirty="0"/>
                        <a:t>6mW</a:t>
                      </a:r>
                    </a:p>
                  </a:txBody>
                  <a:tcPr marL="60960" marR="60960" marT="30480" marB="30480"/>
                </a:tc>
                <a:tc>
                  <a:txBody>
                    <a:bodyPr/>
                    <a:lstStyle/>
                    <a:p>
                      <a:r>
                        <a:rPr lang="en-US" sz="1600" dirty="0"/>
                        <a:t>3.8mW</a:t>
                      </a:r>
                    </a:p>
                  </a:txBody>
                  <a:tcPr marL="60960" marR="60960" marT="30480" marB="30480"/>
                </a:tc>
                <a:tc>
                  <a:txBody>
                    <a:bodyPr/>
                    <a:lstStyle/>
                    <a:p>
                      <a:r>
                        <a:rPr lang="en-US" sz="1600" dirty="0"/>
                        <a:t>2.7mW</a:t>
                      </a:r>
                    </a:p>
                  </a:txBody>
                  <a:tcPr marL="60960" marR="60960" marT="30480" marB="30480"/>
                </a:tc>
                <a:tc>
                  <a:txBody>
                    <a:bodyPr/>
                    <a:lstStyle/>
                    <a:p>
                      <a:r>
                        <a:rPr lang="en-US" sz="1600" dirty="0"/>
                        <a:t>2.4mW</a:t>
                      </a:r>
                    </a:p>
                  </a:txBody>
                  <a:tcPr marL="60960" marR="60960" marT="30480" marB="30480"/>
                </a:tc>
                <a:tc>
                  <a:txBody>
                    <a:bodyPr/>
                    <a:lstStyle/>
                    <a:p>
                      <a:r>
                        <a:rPr lang="en-US" sz="1600" dirty="0"/>
                        <a:t>0.62mW</a:t>
                      </a:r>
                    </a:p>
                  </a:txBody>
                  <a:tcPr marL="60960" marR="60960" marT="30480" marB="30480"/>
                </a:tc>
                <a:tc>
                  <a:txBody>
                    <a:bodyPr/>
                    <a:lstStyle/>
                    <a:p>
                      <a:r>
                        <a:rPr lang="en-US" sz="1600" dirty="0"/>
                        <a:t>0.25W</a:t>
                      </a:r>
                    </a:p>
                  </a:txBody>
                  <a:tcPr marL="60960" marR="60960" marT="30480" marB="30480"/>
                </a:tc>
                <a:extLst>
                  <a:ext uri="{0D108BD9-81ED-4DB2-BD59-A6C34878D82A}">
                    <a16:rowId xmlns:a16="http://schemas.microsoft.com/office/drawing/2014/main" val="4289031290"/>
                  </a:ext>
                </a:extLst>
              </a:tr>
              <a:tr h="594520">
                <a:tc>
                  <a:txBody>
                    <a:bodyPr/>
                    <a:lstStyle/>
                    <a:p>
                      <a:r>
                        <a:rPr lang="en-US" sz="1600" dirty="0"/>
                        <a:t>0.7K</a:t>
                      </a:r>
                    </a:p>
                  </a:txBody>
                  <a:tcPr marL="60960" marR="60960" marT="30480" marB="30480"/>
                </a:tc>
                <a:tc>
                  <a:txBody>
                    <a:bodyPr/>
                    <a:lstStyle/>
                    <a:p>
                      <a:r>
                        <a:rPr lang="en-US" sz="1600" dirty="0"/>
                        <a:t>0.16mW</a:t>
                      </a:r>
                    </a:p>
                  </a:txBody>
                  <a:tcPr marL="60960" marR="60960" marT="30480" marB="30480"/>
                </a:tc>
                <a:tc>
                  <a:txBody>
                    <a:bodyPr/>
                    <a:lstStyle/>
                    <a:p>
                      <a:r>
                        <a:rPr lang="en-US" sz="1600" dirty="0"/>
                        <a:t>73</a:t>
                      </a:r>
                      <a:r>
                        <a:rPr lang="el-GR" sz="1600" dirty="0"/>
                        <a:t>μ</a:t>
                      </a:r>
                      <a:r>
                        <a:rPr lang="en-US" sz="1600" dirty="0"/>
                        <a:t>W</a:t>
                      </a:r>
                    </a:p>
                  </a:txBody>
                  <a:tcPr marL="60960" marR="60960" marT="30480" marB="30480"/>
                </a:tc>
                <a:tc>
                  <a:txBody>
                    <a:bodyPr/>
                    <a:lstStyle/>
                    <a:p>
                      <a:r>
                        <a:rPr lang="en-US" sz="1600" dirty="0"/>
                        <a:t>49</a:t>
                      </a:r>
                      <a:r>
                        <a:rPr lang="el-GR" sz="1600" dirty="0"/>
                        <a:t>μ</a:t>
                      </a:r>
                      <a:r>
                        <a:rPr lang="en-US" sz="1600" dirty="0"/>
                        <a:t>W</a:t>
                      </a:r>
                    </a:p>
                  </a:txBody>
                  <a:tcPr marL="60960" marR="60960" marT="30480" marB="30480"/>
                </a:tc>
                <a:tc>
                  <a:txBody>
                    <a:bodyPr/>
                    <a:lstStyle/>
                    <a:p>
                      <a:r>
                        <a:rPr lang="en-US" sz="1600" dirty="0"/>
                        <a:t>22.5</a:t>
                      </a:r>
                      <a:r>
                        <a:rPr lang="el-GR" sz="1600" dirty="0"/>
                        <a:t>μ</a:t>
                      </a:r>
                      <a:r>
                        <a:rPr lang="en-US" sz="1600" dirty="0"/>
                        <a:t>W</a:t>
                      </a:r>
                    </a:p>
                  </a:txBody>
                  <a:tcPr marL="60960" marR="60960" marT="30480" marB="30480"/>
                </a:tc>
                <a:tc>
                  <a:txBody>
                    <a:bodyPr/>
                    <a:lstStyle/>
                    <a:p>
                      <a:r>
                        <a:rPr lang="en-US" sz="1600" dirty="0"/>
                        <a:t>6.9</a:t>
                      </a:r>
                      <a:r>
                        <a:rPr lang="el-GR" sz="1600" dirty="0"/>
                        <a:t>μ</a:t>
                      </a:r>
                      <a:r>
                        <a:rPr lang="en-US" sz="1600" dirty="0"/>
                        <a:t>W</a:t>
                      </a:r>
                    </a:p>
                  </a:txBody>
                  <a:tcPr marL="60960" marR="60960" marT="30480" marB="30480"/>
                </a:tc>
                <a:tc>
                  <a:txBody>
                    <a:bodyPr/>
                    <a:lstStyle/>
                    <a:p>
                      <a:r>
                        <a:rPr lang="en-US" sz="1600" dirty="0"/>
                        <a:t>22mW</a:t>
                      </a:r>
                    </a:p>
                  </a:txBody>
                  <a:tcPr marL="60960" marR="60960" marT="30480" marB="30480"/>
                </a:tc>
                <a:extLst>
                  <a:ext uri="{0D108BD9-81ED-4DB2-BD59-A6C34878D82A}">
                    <a16:rowId xmlns:a16="http://schemas.microsoft.com/office/drawing/2014/main" val="1727262163"/>
                  </a:ext>
                </a:extLst>
              </a:tr>
              <a:tr h="573775">
                <a:tc>
                  <a:txBody>
                    <a:bodyPr/>
                    <a:lstStyle/>
                    <a:p>
                      <a:r>
                        <a:rPr lang="en-US" sz="1600" dirty="0"/>
                        <a:t>200mK</a:t>
                      </a:r>
                    </a:p>
                  </a:txBody>
                  <a:tcPr marL="60960" marR="60960" marT="30480" marB="30480"/>
                </a:tc>
                <a:tc>
                  <a:txBody>
                    <a:bodyPr/>
                    <a:lstStyle/>
                    <a:p>
                      <a:r>
                        <a:rPr lang="en-US" sz="1600" dirty="0"/>
                        <a:t>3.8</a:t>
                      </a:r>
                      <a:r>
                        <a:rPr lang="el-GR" sz="1600" dirty="0"/>
                        <a:t>μ</a:t>
                      </a:r>
                      <a:r>
                        <a:rPr lang="en-US" sz="1600" dirty="0"/>
                        <a:t>W</a:t>
                      </a:r>
                    </a:p>
                  </a:txBody>
                  <a:tcPr marL="60960" marR="60960" marT="30480" marB="30480"/>
                </a:tc>
                <a:tc>
                  <a:txBody>
                    <a:bodyPr/>
                    <a:lstStyle/>
                    <a:p>
                      <a:r>
                        <a:rPr lang="en-US" sz="1600" dirty="0"/>
                        <a:t>3.9</a:t>
                      </a:r>
                      <a:r>
                        <a:rPr lang="el-GR" sz="1600" dirty="0"/>
                        <a:t>μ</a:t>
                      </a:r>
                      <a:r>
                        <a:rPr lang="en-US" sz="1600" dirty="0"/>
                        <a:t>W</a:t>
                      </a:r>
                    </a:p>
                  </a:txBody>
                  <a:tcPr marL="60960" marR="60960" marT="30480" marB="30480"/>
                </a:tc>
                <a:tc>
                  <a:txBody>
                    <a:bodyPr/>
                    <a:lstStyle/>
                    <a:p>
                      <a:r>
                        <a:rPr lang="en-US" sz="1600" dirty="0"/>
                        <a:t>2.6</a:t>
                      </a:r>
                      <a:r>
                        <a:rPr lang="el-GR" sz="1600" dirty="0"/>
                        <a:t>μ</a:t>
                      </a:r>
                      <a:r>
                        <a:rPr lang="en-US" sz="1600" dirty="0"/>
                        <a:t>W</a:t>
                      </a:r>
                    </a:p>
                  </a:txBody>
                  <a:tcPr marL="60960" marR="60960" marT="30480" marB="30480"/>
                </a:tc>
                <a:tc>
                  <a:txBody>
                    <a:bodyPr/>
                    <a:lstStyle/>
                    <a:p>
                      <a:r>
                        <a:rPr lang="en-US" sz="1600" dirty="0"/>
                        <a:t>1.3</a:t>
                      </a:r>
                      <a:r>
                        <a:rPr lang="el-GR" sz="1600" dirty="0"/>
                        <a:t>μ</a:t>
                      </a:r>
                      <a:r>
                        <a:rPr lang="en-US" sz="1600" dirty="0"/>
                        <a:t>W</a:t>
                      </a:r>
                    </a:p>
                  </a:txBody>
                  <a:tcPr marL="60960" marR="60960" marT="30480" marB="30480"/>
                </a:tc>
                <a:tc>
                  <a:txBody>
                    <a:bodyPr/>
                    <a:lstStyle/>
                    <a:p>
                      <a:r>
                        <a:rPr lang="en-US" sz="1600" dirty="0"/>
                        <a:t>0.19</a:t>
                      </a:r>
                      <a:r>
                        <a:rPr lang="el-GR" sz="1600" dirty="0"/>
                        <a:t>μ</a:t>
                      </a:r>
                      <a:r>
                        <a:rPr lang="en-US" sz="1600" dirty="0"/>
                        <a:t>W</a:t>
                      </a:r>
                    </a:p>
                  </a:txBody>
                  <a:tcPr marL="60960" marR="60960" marT="30480" marB="30480"/>
                </a:tc>
                <a:tc>
                  <a:txBody>
                    <a:bodyPr/>
                    <a:lstStyle/>
                    <a:p>
                      <a:r>
                        <a:rPr lang="en-US" sz="1600" dirty="0"/>
                        <a:t>1mW</a:t>
                      </a:r>
                    </a:p>
                  </a:txBody>
                  <a:tcPr marL="60960" marR="60960" marT="30480" marB="30480"/>
                </a:tc>
                <a:extLst>
                  <a:ext uri="{0D108BD9-81ED-4DB2-BD59-A6C34878D82A}">
                    <a16:rowId xmlns:a16="http://schemas.microsoft.com/office/drawing/2014/main" val="3488516908"/>
                  </a:ext>
                </a:extLst>
              </a:tr>
              <a:tr h="574019">
                <a:tc>
                  <a:txBody>
                    <a:bodyPr/>
                    <a:lstStyle/>
                    <a:p>
                      <a:r>
                        <a:rPr lang="en-US" sz="1600" dirty="0"/>
                        <a:t>20mK</a:t>
                      </a:r>
                    </a:p>
                  </a:txBody>
                  <a:tcPr marL="60960" marR="60960" marT="30480" marB="30480"/>
                </a:tc>
                <a:tc>
                  <a:txBody>
                    <a:bodyPr/>
                    <a:lstStyle/>
                    <a:p>
                      <a:r>
                        <a:rPr lang="en-US" sz="1600" dirty="0"/>
                        <a:t>0.67</a:t>
                      </a:r>
                      <a:r>
                        <a:rPr lang="el-GR" sz="1600" dirty="0"/>
                        <a:t>μ</a:t>
                      </a:r>
                      <a:r>
                        <a:rPr lang="en-US" sz="1600" dirty="0"/>
                        <a:t>W</a:t>
                      </a:r>
                    </a:p>
                  </a:txBody>
                  <a:tcPr marL="60960" marR="60960" marT="30480" marB="30480"/>
                </a:tc>
                <a:tc>
                  <a:txBody>
                    <a:bodyPr/>
                    <a:lstStyle/>
                    <a:p>
                      <a:r>
                        <a:rPr lang="en-US" sz="1600" dirty="0"/>
                        <a:t>0.17</a:t>
                      </a:r>
                      <a:r>
                        <a:rPr lang="el-GR" sz="1600" dirty="0"/>
                        <a:t>μ</a:t>
                      </a:r>
                      <a:r>
                        <a:rPr lang="en-US" sz="1600" dirty="0"/>
                        <a:t>W</a:t>
                      </a:r>
                    </a:p>
                  </a:txBody>
                  <a:tcPr marL="60960" marR="60960" marT="30480" marB="30480"/>
                </a:tc>
                <a:tc>
                  <a:txBody>
                    <a:bodyPr/>
                    <a:lstStyle/>
                    <a:p>
                      <a:r>
                        <a:rPr lang="en-US" sz="1600" dirty="0"/>
                        <a:t>0.13</a:t>
                      </a:r>
                      <a:r>
                        <a:rPr lang="el-GR" sz="1600" dirty="0"/>
                        <a:t>μ</a:t>
                      </a:r>
                      <a:r>
                        <a:rPr lang="en-US" sz="1600" dirty="0"/>
                        <a:t>W</a:t>
                      </a:r>
                    </a:p>
                  </a:txBody>
                  <a:tcPr marL="60960" marR="60960" marT="30480" marB="30480"/>
                </a:tc>
                <a:tc>
                  <a:txBody>
                    <a:bodyPr/>
                    <a:lstStyle/>
                    <a:p>
                      <a:r>
                        <a:rPr lang="en-US" sz="1600" dirty="0"/>
                        <a:t>57nW</a:t>
                      </a:r>
                    </a:p>
                  </a:txBody>
                  <a:tcPr marL="60960" marR="60960" marT="30480" marB="30480"/>
                </a:tc>
                <a:tc>
                  <a:txBody>
                    <a:bodyPr/>
                    <a:lstStyle/>
                    <a:p>
                      <a:r>
                        <a:rPr lang="en-US" sz="1600" dirty="0"/>
                        <a:t>32nW</a:t>
                      </a:r>
                    </a:p>
                  </a:txBody>
                  <a:tcPr marL="60960" marR="60960" marT="30480" marB="30480"/>
                </a:tc>
                <a:tc>
                  <a:txBody>
                    <a:bodyPr/>
                    <a:lstStyle/>
                    <a:p>
                      <a:r>
                        <a:rPr lang="en-US" sz="1600" dirty="0"/>
                        <a:t>14</a:t>
                      </a:r>
                      <a:r>
                        <a:rPr lang="el-GR" sz="1600" dirty="0"/>
                        <a:t>μ</a:t>
                      </a:r>
                      <a:r>
                        <a:rPr lang="en-US" sz="1600" dirty="0"/>
                        <a:t>W</a:t>
                      </a:r>
                    </a:p>
                  </a:txBody>
                  <a:tcPr marL="60960" marR="60960" marT="30480" marB="30480"/>
                </a:tc>
                <a:extLst>
                  <a:ext uri="{0D108BD9-81ED-4DB2-BD59-A6C34878D82A}">
                    <a16:rowId xmlns:a16="http://schemas.microsoft.com/office/drawing/2014/main" val="3902700610"/>
                  </a:ext>
                </a:extLst>
              </a:tr>
            </a:tbl>
          </a:graphicData>
        </a:graphic>
      </p:graphicFrame>
      <p:sp>
        <p:nvSpPr>
          <p:cNvPr id="11" name="Slide Number Placeholder 10">
            <a:extLst>
              <a:ext uri="{FF2B5EF4-FFF2-40B4-BE49-F238E27FC236}">
                <a16:creationId xmlns:a16="http://schemas.microsoft.com/office/drawing/2014/main" id="{6926137D-1223-BAFB-D07C-C78094D1C6B4}"/>
              </a:ext>
            </a:extLst>
          </p:cNvPr>
          <p:cNvSpPr>
            <a:spLocks noGrp="1"/>
          </p:cNvSpPr>
          <p:nvPr>
            <p:ph type="sldNum" sz="quarter" idx="12"/>
          </p:nvPr>
        </p:nvSpPr>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16229510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DEAAF08-8959-8370-D219-9317CE3E31FB}"/>
              </a:ext>
            </a:extLst>
          </p:cNvPr>
          <p:cNvSpPr/>
          <p:nvPr/>
        </p:nvSpPr>
        <p:spPr>
          <a:xfrm>
            <a:off x="7693017" y="994779"/>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EA3A245-6211-008F-C604-C4383B02A086}"/>
              </a:ext>
            </a:extLst>
          </p:cNvPr>
          <p:cNvSpPr/>
          <p:nvPr/>
        </p:nvSpPr>
        <p:spPr>
          <a:xfrm rot="16200000">
            <a:off x="4920319" y="2582159"/>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FAE8523-79B3-8170-4C5C-66BA6982B9C4}"/>
              </a:ext>
            </a:extLst>
          </p:cNvPr>
          <p:cNvSpPr/>
          <p:nvPr/>
        </p:nvSpPr>
        <p:spPr>
          <a:xfrm>
            <a:off x="7715539" y="3912459"/>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0EF2C324-206D-0094-8034-003C6768085A}"/>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38</a:t>
            </a:fld>
            <a:endParaRPr lang="en-US" dirty="0">
              <a:solidFill>
                <a:schemeClr val="bg1"/>
              </a:solidFill>
            </a:endParaRPr>
          </a:p>
        </p:txBody>
      </p:sp>
      <p:sp>
        <p:nvSpPr>
          <p:cNvPr id="14" name="TextBox 3">
            <a:extLst>
              <a:ext uri="{FF2B5EF4-FFF2-40B4-BE49-F238E27FC236}">
                <a16:creationId xmlns:a16="http://schemas.microsoft.com/office/drawing/2014/main" id="{5EF5321C-0D5F-B2B1-395C-52B92D74A115}"/>
              </a:ext>
            </a:extLst>
          </p:cNvPr>
          <p:cNvSpPr txBox="1"/>
          <p:nvPr/>
        </p:nvSpPr>
        <p:spPr>
          <a:xfrm>
            <a:off x="-48375" y="-28326"/>
            <a:ext cx="12288749" cy="732380"/>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MOTIVATION</a:t>
            </a:r>
          </a:p>
        </p:txBody>
      </p:sp>
      <p:sp>
        <p:nvSpPr>
          <p:cNvPr id="16" name="TextBox 15">
            <a:extLst>
              <a:ext uri="{FF2B5EF4-FFF2-40B4-BE49-F238E27FC236}">
                <a16:creationId xmlns:a16="http://schemas.microsoft.com/office/drawing/2014/main" id="{4DCDE092-B630-FA08-5868-164B1CB604F0}"/>
              </a:ext>
            </a:extLst>
          </p:cNvPr>
          <p:cNvSpPr txBox="1"/>
          <p:nvPr/>
        </p:nvSpPr>
        <p:spPr>
          <a:xfrm>
            <a:off x="819521" y="1118729"/>
            <a:ext cx="4536249" cy="1661993"/>
          </a:xfrm>
          <a:prstGeom prst="rect">
            <a:avLst/>
          </a:prstGeom>
          <a:noFill/>
        </p:spPr>
        <p:txBody>
          <a:bodyPr wrap="square" rtlCol="0">
            <a:spAutoFit/>
          </a:bodyPr>
          <a:lstStyle/>
          <a:p>
            <a:r>
              <a:rPr lang="en-US" sz="2200" dirty="0"/>
              <a:t>DR Provides Continuous Cooling</a:t>
            </a:r>
          </a:p>
          <a:p>
            <a:pPr marL="285750" indent="-285750">
              <a:buFont typeface="Arial" panose="020B0604020202020204" pitchFamily="34" charset="0"/>
              <a:buChar char="•"/>
            </a:pPr>
            <a:r>
              <a:rPr lang="en-US" sz="2000" dirty="0"/>
              <a:t>No more re-characterization </a:t>
            </a:r>
            <a:r>
              <a:rPr lang="en-US" sz="2000" dirty="0">
                <a:sym typeface="Wingdings" panose="05000000000000000000" pitchFamily="2" charset="2"/>
              </a:rPr>
              <a:t>  </a:t>
            </a:r>
            <a:endParaRPr lang="en-US" sz="2000" dirty="0"/>
          </a:p>
          <a:p>
            <a:pPr marL="285750" indent="-285750">
              <a:buFont typeface="Arial" panose="020B0604020202020204" pitchFamily="34" charset="0"/>
              <a:buChar char="•"/>
            </a:pPr>
            <a:r>
              <a:rPr lang="en-US" sz="2000" dirty="0"/>
              <a:t>Longer experimental runtime</a:t>
            </a:r>
          </a:p>
          <a:p>
            <a:pPr marL="285750" indent="-285750">
              <a:buFont typeface="Arial" panose="020B0604020202020204" pitchFamily="34" charset="0"/>
              <a:buChar char="•"/>
            </a:pPr>
            <a:r>
              <a:rPr lang="en-US" sz="2000" dirty="0"/>
              <a:t>Improved thermal stability</a:t>
            </a:r>
          </a:p>
          <a:p>
            <a:endParaRPr lang="en-US" sz="2000" dirty="0"/>
          </a:p>
        </p:txBody>
      </p:sp>
      <p:sp>
        <p:nvSpPr>
          <p:cNvPr id="18" name="TextBox 17">
            <a:extLst>
              <a:ext uri="{FF2B5EF4-FFF2-40B4-BE49-F238E27FC236}">
                <a16:creationId xmlns:a16="http://schemas.microsoft.com/office/drawing/2014/main" id="{F81A9A94-D5B7-D3EC-BDE4-33FD43528F22}"/>
              </a:ext>
            </a:extLst>
          </p:cNvPr>
          <p:cNvSpPr txBox="1"/>
          <p:nvPr/>
        </p:nvSpPr>
        <p:spPr>
          <a:xfrm>
            <a:off x="804032" y="3429000"/>
            <a:ext cx="5354342"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Novel Challenges: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Increased vibrational noise</a:t>
            </a:r>
            <a:endParaRPr lang="en-US" sz="2000" dirty="0">
              <a:solidFill>
                <a:prstClr val="black"/>
              </a:solidFill>
              <a:latin typeface="Calibri"/>
            </a:endParaRPr>
          </a:p>
          <a:p>
            <a:pPr lvl="1">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Future </a:t>
            </a:r>
            <a:r>
              <a:rPr lang="en-US" sz="2000" dirty="0">
                <a:solidFill>
                  <a:prstClr val="black"/>
                </a:solidFill>
                <a:latin typeface="Calibri"/>
              </a:rPr>
              <a:t>m</a:t>
            </a:r>
            <a:r>
              <a:rPr kumimoji="0" lang="en-US" sz="2000" b="0" i="0" u="none" strike="noStrike" kern="1200" cap="none" spc="0" normalizeH="0" baseline="0" noProof="0" dirty="0" err="1">
                <a:ln>
                  <a:noFill/>
                </a:ln>
                <a:solidFill>
                  <a:prstClr val="black"/>
                </a:solidFill>
                <a:effectLst/>
                <a:uLnTx/>
                <a:uFillTx/>
                <a:latin typeface="Calibri"/>
                <a:ea typeface="+mn-ea"/>
                <a:cs typeface="+mn-cs"/>
              </a:rPr>
              <a:t>icrophonic</a:t>
            </a:r>
            <a:r>
              <a:rPr kumimoji="0" lang="en-US" sz="2000" b="0" i="0" u="none" strike="noStrike" kern="1200" cap="none" spc="0" normalizeH="0" baseline="0" noProof="0" dirty="0">
                <a:ln>
                  <a:noFill/>
                </a:ln>
                <a:solidFill>
                  <a:prstClr val="black"/>
                </a:solidFill>
                <a:effectLst/>
                <a:uLnTx/>
                <a:uFillTx/>
                <a:latin typeface="Calibri"/>
                <a:ea typeface="+mn-ea"/>
                <a:cs typeface="+mn-cs"/>
              </a:rPr>
              <a:t> tests @ PNNL</a:t>
            </a:r>
          </a:p>
          <a:p>
            <a:pPr marL="457200" indent="-457200">
              <a:buFont typeface="Arial" panose="020B0604020202020204" pitchFamily="34" charset="0"/>
              <a:buChar char="•"/>
              <a:defRPr/>
            </a:pPr>
            <a:r>
              <a:rPr lang="en-US" sz="2000" b="1" dirty="0">
                <a:solidFill>
                  <a:prstClr val="black"/>
                </a:solidFill>
                <a:latin typeface="Calibri"/>
              </a:rPr>
              <a:t>Minimize amperage to magnet</a:t>
            </a:r>
          </a:p>
          <a:p>
            <a:pPr marL="457200" indent="-457200">
              <a:buFont typeface="Arial" panose="020B0604020202020204" pitchFamily="34" charset="0"/>
              <a:buChar char="•"/>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Minimize thermal load</a:t>
            </a:r>
          </a:p>
          <a:p>
            <a:pPr marR="0" lvl="0" algn="l" defTabSz="914400" rtl="0" eaLnBrk="1" fontAlgn="auto" latinLnBrk="0" hangingPunct="1">
              <a:lnSpc>
                <a:spcPct val="100000"/>
              </a:lnSpc>
              <a:spcBef>
                <a:spcPts val="0"/>
              </a:spcBef>
              <a:spcAft>
                <a:spcPts val="0"/>
              </a:spcAft>
              <a:buClrTx/>
              <a:buSzTx/>
              <a:tabLst/>
              <a:defRPr/>
            </a:pPr>
            <a:endParaRPr lang="en-US" sz="2000" b="1" dirty="0">
              <a:solidFill>
                <a:prstClr val="black"/>
              </a:solidFill>
              <a:latin typeface="Calibri"/>
            </a:endParaRPr>
          </a:p>
        </p:txBody>
      </p:sp>
      <p:grpSp>
        <p:nvGrpSpPr>
          <p:cNvPr id="4" name="Group 3">
            <a:extLst>
              <a:ext uri="{FF2B5EF4-FFF2-40B4-BE49-F238E27FC236}">
                <a16:creationId xmlns:a16="http://schemas.microsoft.com/office/drawing/2014/main" id="{D0DC9FB8-2C49-4BE7-1049-F76894745585}"/>
              </a:ext>
            </a:extLst>
          </p:cNvPr>
          <p:cNvGrpSpPr/>
          <p:nvPr/>
        </p:nvGrpSpPr>
        <p:grpSpPr>
          <a:xfrm>
            <a:off x="7066071" y="4197913"/>
            <a:ext cx="3949988" cy="2122565"/>
            <a:chOff x="7150683" y="4313779"/>
            <a:chExt cx="3379585" cy="2035301"/>
          </a:xfrm>
        </p:grpSpPr>
        <p:grpSp>
          <p:nvGrpSpPr>
            <p:cNvPr id="32" name="Group 31">
              <a:extLst>
                <a:ext uri="{FF2B5EF4-FFF2-40B4-BE49-F238E27FC236}">
                  <a16:creationId xmlns:a16="http://schemas.microsoft.com/office/drawing/2014/main" id="{DB391403-F7C7-368D-F753-D96856385747}"/>
                </a:ext>
              </a:extLst>
            </p:cNvPr>
            <p:cNvGrpSpPr/>
            <p:nvPr/>
          </p:nvGrpSpPr>
          <p:grpSpPr>
            <a:xfrm>
              <a:off x="7150683" y="4313779"/>
              <a:ext cx="3379585" cy="2035301"/>
              <a:chOff x="7168274" y="4045148"/>
              <a:chExt cx="3704314" cy="2257353"/>
            </a:xfrm>
          </p:grpSpPr>
          <p:pic>
            <p:nvPicPr>
              <p:cNvPr id="13" name="Picture 12" descr="A diagram of a test&#10;&#10;AI-generated content may be incorrect.">
                <a:extLst>
                  <a:ext uri="{FF2B5EF4-FFF2-40B4-BE49-F238E27FC236}">
                    <a16:creationId xmlns:a16="http://schemas.microsoft.com/office/drawing/2014/main" id="{F2B610D0-B982-D166-675A-5134E1B61396}"/>
                  </a:ext>
                </a:extLst>
              </p:cNvPr>
              <p:cNvPicPr>
                <a:picLocks noChangeAspect="1"/>
              </p:cNvPicPr>
              <p:nvPr/>
            </p:nvPicPr>
            <p:blipFill>
              <a:blip r:embed="rId3">
                <a:extLst>
                  <a:ext uri="{28A0092B-C50C-407E-A947-70E740481C1C}">
                    <a14:useLocalDpi xmlns:a14="http://schemas.microsoft.com/office/drawing/2010/main" val="0"/>
                  </a:ext>
                </a:extLst>
              </a:blip>
              <a:srcRect t="34159" r="28560" b="14283"/>
              <a:stretch/>
            </p:blipFill>
            <p:spPr>
              <a:xfrm>
                <a:off x="7168274" y="4045148"/>
                <a:ext cx="3119433" cy="1590604"/>
              </a:xfrm>
              <a:prstGeom prst="rect">
                <a:avLst/>
              </a:prstGeom>
            </p:spPr>
          </p:pic>
          <p:grpSp>
            <p:nvGrpSpPr>
              <p:cNvPr id="26" name="Group 25">
                <a:extLst>
                  <a:ext uri="{FF2B5EF4-FFF2-40B4-BE49-F238E27FC236}">
                    <a16:creationId xmlns:a16="http://schemas.microsoft.com/office/drawing/2014/main" id="{CC3E5D36-489D-84F5-0707-C8456500F6C2}"/>
                  </a:ext>
                </a:extLst>
              </p:cNvPr>
              <p:cNvGrpSpPr/>
              <p:nvPr/>
            </p:nvGrpSpPr>
            <p:grpSpPr>
              <a:xfrm>
                <a:off x="9514794" y="5093238"/>
                <a:ext cx="1357794" cy="1209263"/>
                <a:chOff x="10250979" y="5029985"/>
                <a:chExt cx="1255535" cy="1165411"/>
              </a:xfrm>
            </p:grpSpPr>
            <p:grpSp>
              <p:nvGrpSpPr>
                <p:cNvPr id="19" name="Group 18">
                  <a:extLst>
                    <a:ext uri="{FF2B5EF4-FFF2-40B4-BE49-F238E27FC236}">
                      <a16:creationId xmlns:a16="http://schemas.microsoft.com/office/drawing/2014/main" id="{B7CB6714-8AF2-54CE-5A31-E2BDC914C010}"/>
                    </a:ext>
                  </a:extLst>
                </p:cNvPr>
                <p:cNvGrpSpPr/>
                <p:nvPr/>
              </p:nvGrpSpPr>
              <p:grpSpPr>
                <a:xfrm rot="5400000">
                  <a:off x="10296041" y="4984923"/>
                  <a:ext cx="1165411" cy="1255535"/>
                  <a:chOff x="5581877" y="3821451"/>
                  <a:chExt cx="4461078" cy="5181004"/>
                </a:xfrm>
              </p:grpSpPr>
              <p:sp>
                <p:nvSpPr>
                  <p:cNvPr id="20" name="Rectangle 19">
                    <a:extLst>
                      <a:ext uri="{FF2B5EF4-FFF2-40B4-BE49-F238E27FC236}">
                        <a16:creationId xmlns:a16="http://schemas.microsoft.com/office/drawing/2014/main" id="{9B62A8CE-2D0E-920D-3ACF-5C4A6B34AF50}"/>
                      </a:ext>
                    </a:extLst>
                  </p:cNvPr>
                  <p:cNvSpPr/>
                  <p:nvPr/>
                </p:nvSpPr>
                <p:spPr>
                  <a:xfrm>
                    <a:off x="9158950" y="7810500"/>
                    <a:ext cx="167832" cy="6656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1" name="Picture 20">
                    <a:extLst>
                      <a:ext uri="{FF2B5EF4-FFF2-40B4-BE49-F238E27FC236}">
                        <a16:creationId xmlns:a16="http://schemas.microsoft.com/office/drawing/2014/main" id="{74E13764-EB31-8045-C29E-BB3595553CD6}"/>
                      </a:ext>
                    </a:extLst>
                  </p:cNvPr>
                  <p:cNvPicPr>
                    <a:picLocks noChangeAspect="1"/>
                  </p:cNvPicPr>
                  <p:nvPr/>
                </p:nvPicPr>
                <p:blipFill>
                  <a:blip r:embed="rId4" cstate="print">
                    <a:extLst>
                      <a:ext uri="{28A0092B-C50C-407E-A947-70E740481C1C}">
                        <a14:useLocalDpi xmlns:a14="http://schemas.microsoft.com/office/drawing/2010/main" val="0"/>
                      </a:ext>
                    </a:extLst>
                  </a:blip>
                  <a:srcRect l="8649" t="8316" r="62972" b="18736"/>
                  <a:stretch/>
                </p:blipFill>
                <p:spPr>
                  <a:xfrm>
                    <a:off x="5581877" y="3821451"/>
                    <a:ext cx="4461078" cy="5181004"/>
                  </a:xfrm>
                  <a:prstGeom prst="rect">
                    <a:avLst/>
                  </a:prstGeom>
                </p:spPr>
              </p:pic>
              <p:sp>
                <p:nvSpPr>
                  <p:cNvPr id="22" name="Rectangle 21">
                    <a:extLst>
                      <a:ext uri="{FF2B5EF4-FFF2-40B4-BE49-F238E27FC236}">
                        <a16:creationId xmlns:a16="http://schemas.microsoft.com/office/drawing/2014/main" id="{16115817-F8E0-9799-3948-13C83B9EBA7A}"/>
                      </a:ext>
                    </a:extLst>
                  </p:cNvPr>
                  <p:cNvSpPr/>
                  <p:nvPr/>
                </p:nvSpPr>
                <p:spPr>
                  <a:xfrm>
                    <a:off x="9326782" y="6896100"/>
                    <a:ext cx="350618" cy="7963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Rectangle 22">
                    <a:extLst>
                      <a:ext uri="{FF2B5EF4-FFF2-40B4-BE49-F238E27FC236}">
                        <a16:creationId xmlns:a16="http://schemas.microsoft.com/office/drawing/2014/main" id="{EA850F3D-D19F-437C-8085-EBF573F6B457}"/>
                      </a:ext>
                    </a:extLst>
                  </p:cNvPr>
                  <p:cNvSpPr/>
                  <p:nvPr/>
                </p:nvSpPr>
                <p:spPr>
                  <a:xfrm>
                    <a:off x="7584902" y="8057169"/>
                    <a:ext cx="1741884" cy="515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a:extLst>
                      <a:ext uri="{FF2B5EF4-FFF2-40B4-BE49-F238E27FC236}">
                        <a16:creationId xmlns:a16="http://schemas.microsoft.com/office/drawing/2014/main" id="{C1BEE03F-9E98-F8AD-822F-56B04B82E993}"/>
                      </a:ext>
                    </a:extLst>
                  </p:cNvPr>
                  <p:cNvSpPr/>
                  <p:nvPr/>
                </p:nvSpPr>
                <p:spPr>
                  <a:xfrm>
                    <a:off x="5728654" y="5248915"/>
                    <a:ext cx="476676" cy="2377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5" name="Rectangle 24">
                  <a:extLst>
                    <a:ext uri="{FF2B5EF4-FFF2-40B4-BE49-F238E27FC236}">
                      <a16:creationId xmlns:a16="http://schemas.microsoft.com/office/drawing/2014/main" id="{62C3F98A-4034-6290-9CF1-DEFE421BA2A0}"/>
                    </a:ext>
                  </a:extLst>
                </p:cNvPr>
                <p:cNvSpPr/>
                <p:nvPr/>
              </p:nvSpPr>
              <p:spPr>
                <a:xfrm>
                  <a:off x="10433050" y="5901267"/>
                  <a:ext cx="124883" cy="10583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a:extLst>
                <a:ext uri="{FF2B5EF4-FFF2-40B4-BE49-F238E27FC236}">
                  <a16:creationId xmlns:a16="http://schemas.microsoft.com/office/drawing/2014/main" id="{92BDBC31-0C72-64C9-BD4D-1E8136A0A642}"/>
                </a:ext>
              </a:extLst>
            </p:cNvPr>
            <p:cNvSpPr/>
            <p:nvPr/>
          </p:nvSpPr>
          <p:spPr>
            <a:xfrm>
              <a:off x="9933007" y="4313780"/>
              <a:ext cx="448266" cy="681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descr="A graph of a normal voltage&#10;&#10;AI-generated content may be incorrect.">
            <a:extLst>
              <a:ext uri="{FF2B5EF4-FFF2-40B4-BE49-F238E27FC236}">
                <a16:creationId xmlns:a16="http://schemas.microsoft.com/office/drawing/2014/main" id="{6CA88E33-531F-40E0-79DF-322CC74914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8376" y="837749"/>
            <a:ext cx="5229592" cy="3093070"/>
          </a:xfrm>
          <a:prstGeom prst="rect">
            <a:avLst/>
          </a:prstGeom>
        </p:spPr>
      </p:pic>
      <p:sp>
        <p:nvSpPr>
          <p:cNvPr id="7" name="Rectangle 6">
            <a:extLst>
              <a:ext uri="{FF2B5EF4-FFF2-40B4-BE49-F238E27FC236}">
                <a16:creationId xmlns:a16="http://schemas.microsoft.com/office/drawing/2014/main" id="{2E5B0026-13AC-47B1-1562-987C7F21579C}"/>
              </a:ext>
            </a:extLst>
          </p:cNvPr>
          <p:cNvSpPr/>
          <p:nvPr/>
        </p:nvSpPr>
        <p:spPr>
          <a:xfrm>
            <a:off x="8055429" y="770014"/>
            <a:ext cx="229318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1C47317-F2E1-667B-B55E-128F14B3E8B0}"/>
              </a:ext>
            </a:extLst>
          </p:cNvPr>
          <p:cNvSpPr/>
          <p:nvPr/>
        </p:nvSpPr>
        <p:spPr>
          <a:xfrm rot="16200000">
            <a:off x="5154388" y="2150799"/>
            <a:ext cx="229318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8CE304F-841B-CCB7-61DE-FB40D7084485}"/>
              </a:ext>
            </a:extLst>
          </p:cNvPr>
          <p:cNvSpPr/>
          <p:nvPr/>
        </p:nvSpPr>
        <p:spPr>
          <a:xfrm>
            <a:off x="8150253" y="3703479"/>
            <a:ext cx="229318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CB54919F-A5E5-F986-9C44-777E818CDDCC}"/>
              </a:ext>
            </a:extLst>
          </p:cNvPr>
          <p:cNvSpPr txBox="1"/>
          <p:nvPr/>
        </p:nvSpPr>
        <p:spPr>
          <a:xfrm rot="16200000">
            <a:off x="5675317" y="1984296"/>
            <a:ext cx="1338205" cy="276999"/>
          </a:xfrm>
          <a:prstGeom prst="rect">
            <a:avLst/>
          </a:prstGeom>
          <a:noFill/>
        </p:spPr>
        <p:txBody>
          <a:bodyPr wrap="square" rtlCol="0">
            <a:spAutoFit/>
          </a:bodyPr>
          <a:lstStyle/>
          <a:p>
            <a:r>
              <a:rPr lang="en-US" sz="1200" dirty="0"/>
              <a:t>Current [</a:t>
            </a:r>
            <a:r>
              <a:rPr lang="en-US" sz="1200" dirty="0" err="1"/>
              <a:t>nA</a:t>
            </a:r>
            <a:r>
              <a:rPr lang="en-US" sz="1200" dirty="0"/>
              <a:t>]</a:t>
            </a:r>
          </a:p>
        </p:txBody>
      </p:sp>
      <p:sp>
        <p:nvSpPr>
          <p:cNvPr id="37" name="TextBox 36">
            <a:extLst>
              <a:ext uri="{FF2B5EF4-FFF2-40B4-BE49-F238E27FC236}">
                <a16:creationId xmlns:a16="http://schemas.microsoft.com/office/drawing/2014/main" id="{FF23BC7C-F90E-6339-E13B-347EA6B3CE83}"/>
              </a:ext>
            </a:extLst>
          </p:cNvPr>
          <p:cNvSpPr txBox="1"/>
          <p:nvPr/>
        </p:nvSpPr>
        <p:spPr>
          <a:xfrm>
            <a:off x="8436025" y="3700814"/>
            <a:ext cx="1556276" cy="276999"/>
          </a:xfrm>
          <a:prstGeom prst="rect">
            <a:avLst/>
          </a:prstGeom>
          <a:noFill/>
        </p:spPr>
        <p:txBody>
          <a:bodyPr wrap="square" rtlCol="0">
            <a:spAutoFit/>
          </a:bodyPr>
          <a:lstStyle/>
          <a:p>
            <a:r>
              <a:rPr lang="en-US" sz="1200" dirty="0"/>
              <a:t>Bias Voltage [</a:t>
            </a:r>
            <a:r>
              <a:rPr lang="el-GR" sz="1200" dirty="0"/>
              <a:t>μ</a:t>
            </a:r>
            <a:r>
              <a:rPr lang="en-US" sz="1200" dirty="0"/>
              <a:t>V]</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CD31B0C-8674-2AD1-599D-E66DF81AB345}"/>
                  </a:ext>
                </a:extLst>
              </p:cNvPr>
              <p:cNvSpPr txBox="1"/>
              <p:nvPr/>
            </p:nvSpPr>
            <p:spPr>
              <a:xfrm>
                <a:off x="7575363" y="718429"/>
                <a:ext cx="2931405" cy="307777"/>
              </a:xfrm>
              <a:prstGeom prst="rect">
                <a:avLst/>
              </a:prstGeom>
              <a:noFill/>
            </p:spPr>
            <p:txBody>
              <a:bodyPr wrap="square" rtlCol="0">
                <a:spAutoFit/>
              </a:bodyPr>
              <a:lstStyle/>
              <a:p>
                <a:r>
                  <a:rPr lang="en-US" sz="1400" dirty="0"/>
                  <a:t>Bias scan, 64-pix, </a:t>
                </a:r>
                <a14:m>
                  <m:oMath xmlns:m="http://schemas.openxmlformats.org/officeDocument/2006/math">
                    <m:sSup>
                      <m:sSupPr>
                        <m:ctrlPr>
                          <a:rPr lang="en-US" sz="1400" i="1" smtClean="0">
                            <a:latin typeface="Cambria Math" panose="02040503050406030204" pitchFamily="18" charset="0"/>
                          </a:rPr>
                        </m:ctrlPr>
                      </m:sSupPr>
                      <m:e>
                        <m:r>
                          <m:rPr>
                            <m:nor/>
                          </m:rPr>
                          <a:rPr lang="en-US" sz="1400" dirty="0"/>
                          <m:t>(130</m:t>
                        </m:r>
                        <m:r>
                          <m:rPr>
                            <m:nor/>
                          </m:rPr>
                          <a:rPr lang="en-US" sz="1400" dirty="0"/>
                          <m:t>um</m:t>
                        </m:r>
                        <m:r>
                          <m:rPr>
                            <m:nor/>
                          </m:rPr>
                          <a:rPr lang="en-US" sz="1400" dirty="0"/>
                          <m:t>)</m:t>
                        </m:r>
                      </m:e>
                      <m:sup>
                        <m:r>
                          <a:rPr lang="en-US" sz="1400" b="0" i="1" smtClean="0">
                            <a:latin typeface="Cambria Math" panose="02040503050406030204" pitchFamily="18" charset="0"/>
                          </a:rPr>
                          <m:t>2</m:t>
                        </m:r>
                      </m:sup>
                    </m:sSup>
                  </m:oMath>
                </a14:m>
                <a:r>
                  <a:rPr lang="en-US" sz="1400" dirty="0"/>
                  <a:t> Ta STJ 34</a:t>
                </a:r>
              </a:p>
            </p:txBody>
          </p:sp>
        </mc:Choice>
        <mc:Fallback xmlns="">
          <p:sp>
            <p:nvSpPr>
              <p:cNvPr id="27" name="TextBox 26">
                <a:extLst>
                  <a:ext uri="{FF2B5EF4-FFF2-40B4-BE49-F238E27FC236}">
                    <a16:creationId xmlns:a16="http://schemas.microsoft.com/office/drawing/2014/main" id="{7CD31B0C-8674-2AD1-599D-E66DF81AB345}"/>
                  </a:ext>
                </a:extLst>
              </p:cNvPr>
              <p:cNvSpPr txBox="1">
                <a:spLocks noRot="1" noChangeAspect="1" noMove="1" noResize="1" noEditPoints="1" noAdjustHandles="1" noChangeArrowheads="1" noChangeShapeType="1" noTextEdit="1"/>
              </p:cNvSpPr>
              <p:nvPr/>
            </p:nvSpPr>
            <p:spPr>
              <a:xfrm>
                <a:off x="7575363" y="718429"/>
                <a:ext cx="2931405" cy="307777"/>
              </a:xfrm>
              <a:prstGeom prst="rect">
                <a:avLst/>
              </a:prstGeom>
              <a:blipFill>
                <a:blip r:embed="rId6"/>
                <a:stretch>
                  <a:fillRect l="-624" t="-2000" b="-22000"/>
                </a:stretch>
              </a:blipFill>
            </p:spPr>
            <p:txBody>
              <a:bodyPr/>
              <a:lstStyle/>
              <a:p>
                <a:r>
                  <a:rPr lang="en-US">
                    <a:noFill/>
                  </a:rPr>
                  <a:t> </a:t>
                </a:r>
              </a:p>
            </p:txBody>
          </p:sp>
        </mc:Fallback>
      </mc:AlternateContent>
    </p:spTree>
    <p:extLst>
      <p:ext uri="{BB962C8B-B14F-4D97-AF65-F5344CB8AC3E}">
        <p14:creationId xmlns:p14="http://schemas.microsoft.com/office/powerpoint/2010/main" val="3938992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5920E1-1AD4-6FC6-2F74-DF465C5AEAD7}"/>
              </a:ext>
            </a:extLst>
          </p:cNvPr>
          <p:cNvSpPr txBox="1"/>
          <p:nvPr/>
        </p:nvSpPr>
        <p:spPr>
          <a:xfrm>
            <a:off x="418453" y="-31501"/>
            <a:ext cx="11322441" cy="707886"/>
          </a:xfrm>
          <a:prstGeom prst="rect">
            <a:avLst/>
          </a:prstGeom>
          <a:noFill/>
        </p:spPr>
        <p:txBody>
          <a:bodyPr wrap="square" rtlCol="0">
            <a:spAutoFit/>
          </a:bodyPr>
          <a:lstStyle/>
          <a:p>
            <a:pPr algn="ctr"/>
            <a:r>
              <a:rPr lang="en-US" sz="4000"/>
              <a:t>The BeEST Collaboration</a:t>
            </a:r>
          </a:p>
        </p:txBody>
      </p:sp>
      <p:pic>
        <p:nvPicPr>
          <p:cNvPr id="14" name="Picture 4" descr="Image result for doe sc logo">
            <a:extLst>
              <a:ext uri="{FF2B5EF4-FFF2-40B4-BE49-F238E27FC236}">
                <a16:creationId xmlns:a16="http://schemas.microsoft.com/office/drawing/2014/main" id="{7111E635-5036-9C8E-9F20-141B30849CC7}"/>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79029" y="2161566"/>
            <a:ext cx="1903168" cy="3193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picture containing sky, weapon&#10;&#10;Description automatically generated">
            <a:extLst>
              <a:ext uri="{FF2B5EF4-FFF2-40B4-BE49-F238E27FC236}">
                <a16:creationId xmlns:a16="http://schemas.microsoft.com/office/drawing/2014/main" id="{35F596A8-06A6-5247-46BE-2DA97F39C3BE}"/>
              </a:ext>
            </a:extLst>
          </p:cNvPr>
          <p:cNvPicPr>
            <a:picLocks noChangeAspect="1"/>
          </p:cNvPicPr>
          <p:nvPr/>
        </p:nvPicPr>
        <p:blipFill>
          <a:blip r:embed="rId3"/>
          <a:stretch>
            <a:fillRect/>
          </a:stretch>
        </p:blipFill>
        <p:spPr>
          <a:xfrm>
            <a:off x="8882904" y="790306"/>
            <a:ext cx="1144613" cy="1109361"/>
          </a:xfrm>
          <a:prstGeom prst="rect">
            <a:avLst/>
          </a:prstGeom>
        </p:spPr>
      </p:pic>
      <p:pic>
        <p:nvPicPr>
          <p:cNvPr id="21" name="Picture 2">
            <a:extLst>
              <a:ext uri="{FF2B5EF4-FFF2-40B4-BE49-F238E27FC236}">
                <a16:creationId xmlns:a16="http://schemas.microsoft.com/office/drawing/2014/main" id="{1D5AC4C2-ED99-9BAF-8A7E-637F87F147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8014" y="2508656"/>
            <a:ext cx="1734524" cy="45290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all for Applications: Nuclear Nonproliferation International Safeguards ( NNIS) Graduate Fellowship Program | CNEC">
            <a:extLst>
              <a:ext uri="{FF2B5EF4-FFF2-40B4-BE49-F238E27FC236}">
                <a16:creationId xmlns:a16="http://schemas.microsoft.com/office/drawing/2014/main" id="{C2D7011C-3FDF-E95A-EA3E-CDE702B6E8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72538" y="2508656"/>
            <a:ext cx="1393338" cy="40406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Flag of Canada - Wikipedia">
            <a:extLst>
              <a:ext uri="{FF2B5EF4-FFF2-40B4-BE49-F238E27FC236}">
                <a16:creationId xmlns:a16="http://schemas.microsoft.com/office/drawing/2014/main" id="{204D4EC5-AF68-EAFF-F56B-E7696810357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152922" y="988510"/>
            <a:ext cx="712954" cy="35647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4" descr="Flag of the United States - Wikipedia">
            <a:extLst>
              <a:ext uri="{FF2B5EF4-FFF2-40B4-BE49-F238E27FC236}">
                <a16:creationId xmlns:a16="http://schemas.microsoft.com/office/drawing/2014/main" id="{951A3E40-0583-BE6B-7F79-C8FCA9C8ED7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53113" y="988510"/>
            <a:ext cx="677962" cy="35647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Flag of France - Wikipedia">
            <a:extLst>
              <a:ext uri="{FF2B5EF4-FFF2-40B4-BE49-F238E27FC236}">
                <a16:creationId xmlns:a16="http://schemas.microsoft.com/office/drawing/2014/main" id="{62434CF6-CEB2-BEA9-0365-9E056045D5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0011" y="1485008"/>
            <a:ext cx="681064" cy="4532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8" descr="Flag of Portugal - Wikipedia">
            <a:extLst>
              <a:ext uri="{FF2B5EF4-FFF2-40B4-BE49-F238E27FC236}">
                <a16:creationId xmlns:a16="http://schemas.microsoft.com/office/drawing/2014/main" id="{B54CB451-E4EB-C98A-8F62-C64DF822BB3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169487" y="1485009"/>
            <a:ext cx="679823" cy="45321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Gordon and Betty Moore Foundation - Wikipedia">
            <a:extLst>
              <a:ext uri="{FF2B5EF4-FFF2-40B4-BE49-F238E27FC236}">
                <a16:creationId xmlns:a16="http://schemas.microsoft.com/office/drawing/2014/main" id="{4D491DC7-3D55-FDEF-B88B-A77EEB6C851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98724" y="2124695"/>
            <a:ext cx="1012128" cy="3930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AD7FB8-EE44-F033-4A42-D6BE70417F49}"/>
              </a:ext>
            </a:extLst>
          </p:cNvPr>
          <p:cNvSpPr txBox="1"/>
          <p:nvPr/>
        </p:nvSpPr>
        <p:spPr>
          <a:xfrm>
            <a:off x="206218" y="693822"/>
            <a:ext cx="7664534" cy="5693866"/>
          </a:xfrm>
          <a:prstGeom prst="rect">
            <a:avLst/>
          </a:prstGeom>
          <a:noFill/>
        </p:spPr>
        <p:txBody>
          <a:bodyPr wrap="square" rtlCol="0">
            <a:spAutoFit/>
          </a:bodyPr>
          <a:lstStyle/>
          <a:p>
            <a:r>
              <a:rPr lang="en-US" sz="1400" dirty="0"/>
              <a:t>Keith Borbridge, Connor Bray, Harris Crocker, David Diercks, Spencer Fretwell, Abbi Gillespie, Cameron Harris, Calvin Hinkle, Amii Lamm, Kyle Leach, Drew Marino, John Taylor, Joseph Templet, Ben Waters, Joseph Smolsky, Caitlyn Stone-Whitehead</a:t>
            </a:r>
          </a:p>
          <a:p>
            <a:r>
              <a:rPr lang="en-US" sz="1400" b="1" dirty="0"/>
              <a:t>Colorado School of Mines, Golden CO USA</a:t>
            </a:r>
          </a:p>
          <a:p>
            <a:endParaRPr lang="en-US" sz="1400" b="1" dirty="0"/>
          </a:p>
          <a:p>
            <a:r>
              <a:rPr lang="de-DE" sz="1400" dirty="0"/>
              <a:t>Stephan Friedrich, </a:t>
            </a:r>
            <a:r>
              <a:rPr lang="de-DE" sz="1400" dirty="0" err="1"/>
              <a:t>Geon</a:t>
            </a:r>
            <a:r>
              <a:rPr lang="de-DE" sz="1400" dirty="0"/>
              <a:t>-Bo Kim, </a:t>
            </a:r>
            <a:r>
              <a:rPr lang="de-DE" sz="1400" dirty="0" err="1"/>
              <a:t>Inwook</a:t>
            </a:r>
            <a:r>
              <a:rPr lang="de-DE" sz="1400" dirty="0"/>
              <a:t> Kim, Vincenzo Lordi, Amit Samanta</a:t>
            </a:r>
          </a:p>
          <a:p>
            <a:r>
              <a:rPr lang="de-DE" sz="1400" b="1" dirty="0"/>
              <a:t>Lawrence Livermore National Laboratory, Livermore CA USA</a:t>
            </a:r>
            <a:endParaRPr lang="de-DE" sz="1400" dirty="0"/>
          </a:p>
          <a:p>
            <a:endParaRPr lang="de-DE" sz="1400" b="1" dirty="0"/>
          </a:p>
          <a:p>
            <a:r>
              <a:rPr lang="de-DE" sz="1400" dirty="0"/>
              <a:t>Ryan Abells, Annika Lennarz, Peter </a:t>
            </a:r>
            <a:r>
              <a:rPr lang="de-DE" sz="1400" dirty="0" err="1"/>
              <a:t>Machule</a:t>
            </a:r>
            <a:r>
              <a:rPr lang="de-DE" sz="1400" dirty="0"/>
              <a:t>, Dave </a:t>
            </a:r>
            <a:r>
              <a:rPr lang="de-DE" sz="1400" dirty="0" err="1"/>
              <a:t>McKeen</a:t>
            </a:r>
            <a:r>
              <a:rPr lang="de-DE" sz="1400" dirty="0"/>
              <a:t>, Chris Ruiz, Teja </a:t>
            </a:r>
            <a:r>
              <a:rPr lang="de-DE" sz="1400" dirty="0" err="1"/>
              <a:t>Upadhyayula</a:t>
            </a:r>
            <a:r>
              <a:rPr lang="de-DE" sz="1400" dirty="0"/>
              <a:t>, Louis Wagner</a:t>
            </a:r>
          </a:p>
          <a:p>
            <a:r>
              <a:rPr lang="de-DE" sz="1400" b="1" dirty="0"/>
              <a:t>TRIUMF, Vancouver BC Canada</a:t>
            </a:r>
          </a:p>
          <a:p>
            <a:endParaRPr lang="de-DE" sz="1400" b="1" dirty="0"/>
          </a:p>
          <a:p>
            <a:r>
              <a:rPr lang="pt-BR" sz="1400" dirty="0"/>
              <a:t>Pedro Amaro, Mauro Guerra, Jorge Machado, José Paulo Santos</a:t>
            </a:r>
          </a:p>
          <a:p>
            <a:r>
              <a:rPr lang="pt-BR" sz="1400" b="1" dirty="0"/>
              <a:t>NOVA </a:t>
            </a:r>
            <a:r>
              <a:rPr lang="pt-BR" sz="1400" b="1" dirty="0" err="1"/>
              <a:t>School</a:t>
            </a:r>
            <a:r>
              <a:rPr lang="pt-BR" sz="1400" b="1" dirty="0"/>
              <a:t> </a:t>
            </a:r>
            <a:r>
              <a:rPr lang="pt-BR" sz="1400" b="1" dirty="0" err="1"/>
              <a:t>of</a:t>
            </a:r>
            <a:r>
              <a:rPr lang="pt-BR" sz="1400" b="1" dirty="0"/>
              <a:t> Science </a:t>
            </a:r>
            <a:r>
              <a:rPr lang="pt-BR" sz="1400" b="1" dirty="0" err="1"/>
              <a:t>and</a:t>
            </a:r>
            <a:r>
              <a:rPr lang="pt-BR" sz="1400" b="1" dirty="0"/>
              <a:t> Technology, Lisbon Portugal</a:t>
            </a:r>
          </a:p>
          <a:p>
            <a:endParaRPr lang="de-DE" sz="1400" b="1" dirty="0"/>
          </a:p>
          <a:p>
            <a:r>
              <a:rPr lang="de-DE" sz="1400" dirty="0"/>
              <a:t>Adrien </a:t>
            </a:r>
            <a:r>
              <a:rPr lang="de-DE" sz="1400" dirty="0" err="1"/>
              <a:t>Andoche</a:t>
            </a:r>
            <a:r>
              <a:rPr lang="de-DE" sz="1400" dirty="0"/>
              <a:t>, Paul-Antoine </a:t>
            </a:r>
            <a:r>
              <a:rPr lang="de-DE" sz="1400" dirty="0" err="1"/>
              <a:t>Hervieux</a:t>
            </a:r>
            <a:endParaRPr lang="de-DE" sz="1400" dirty="0"/>
          </a:p>
          <a:p>
            <a:r>
              <a:rPr lang="de-DE" sz="1400" b="1" dirty="0" err="1"/>
              <a:t>Universit</a:t>
            </a:r>
            <a:r>
              <a:rPr lang="en-GB" sz="1400" b="1" dirty="0">
                <a:effectLst/>
                <a:ea typeface="Times New Roman" panose="02020603050405020304" pitchFamily="18" charset="0"/>
              </a:rPr>
              <a:t>é</a:t>
            </a:r>
            <a:r>
              <a:rPr lang="de-DE" sz="1400" b="1" dirty="0"/>
              <a:t> Strasbourg, Strasbourg France</a:t>
            </a:r>
          </a:p>
          <a:p>
            <a:endParaRPr lang="de-DE" sz="1400" b="1" dirty="0"/>
          </a:p>
          <a:p>
            <a:r>
              <a:rPr lang="de-DE" sz="1400" dirty="0"/>
              <a:t>Robin Cantor, Ad Hall</a:t>
            </a:r>
          </a:p>
          <a:p>
            <a:r>
              <a:rPr lang="de-DE" sz="1400" b="1" dirty="0"/>
              <a:t>Star </a:t>
            </a:r>
            <a:r>
              <a:rPr lang="de-DE" sz="1400" b="1" dirty="0" err="1"/>
              <a:t>Cryoelectronics</a:t>
            </a:r>
            <a:r>
              <a:rPr lang="de-DE" sz="1400" b="1" dirty="0"/>
              <a:t> LLC, Santa </a:t>
            </a:r>
            <a:r>
              <a:rPr lang="de-DE" sz="1400" b="1" dirty="0" err="1"/>
              <a:t>Fe</a:t>
            </a:r>
            <a:r>
              <a:rPr lang="de-DE" sz="1400" b="1" dirty="0"/>
              <a:t> NM USA</a:t>
            </a:r>
          </a:p>
          <a:p>
            <a:endParaRPr lang="de-DE" sz="1400" b="1" dirty="0"/>
          </a:p>
          <a:p>
            <a:r>
              <a:rPr lang="de-DE" sz="1400" dirty="0"/>
              <a:t>Jack Harris, Bill Warburton</a:t>
            </a:r>
          </a:p>
          <a:p>
            <a:r>
              <a:rPr lang="de-DE" sz="1400" b="1" dirty="0"/>
              <a:t>XIA LLC, Oakland CA USA</a:t>
            </a:r>
          </a:p>
          <a:p>
            <a:endParaRPr lang="de-DE" sz="1400" b="1" dirty="0"/>
          </a:p>
          <a:p>
            <a:r>
              <a:rPr lang="en-US" sz="1400" dirty="0"/>
              <a:t>Francisco Ponce</a:t>
            </a:r>
          </a:p>
          <a:p>
            <a:r>
              <a:rPr lang="en-US" sz="1400" b="1" dirty="0"/>
              <a:t>Pacific Northwest National Laboratory, Richland WA USA</a:t>
            </a:r>
          </a:p>
        </p:txBody>
      </p:sp>
      <p:sp>
        <p:nvSpPr>
          <p:cNvPr id="8" name="TextBox 7">
            <a:extLst>
              <a:ext uri="{FF2B5EF4-FFF2-40B4-BE49-F238E27FC236}">
                <a16:creationId xmlns:a16="http://schemas.microsoft.com/office/drawing/2014/main" id="{D5AB5DF0-8AFE-492E-DE5E-969F6D05E0B3}"/>
              </a:ext>
            </a:extLst>
          </p:cNvPr>
          <p:cNvSpPr txBox="1"/>
          <p:nvPr/>
        </p:nvSpPr>
        <p:spPr>
          <a:xfrm>
            <a:off x="3702853" y="4634663"/>
            <a:ext cx="4440628" cy="1384995"/>
          </a:xfrm>
          <a:prstGeom prst="rect">
            <a:avLst/>
          </a:prstGeom>
          <a:noFill/>
        </p:spPr>
        <p:txBody>
          <a:bodyPr wrap="square">
            <a:spAutoFit/>
          </a:bodyPr>
          <a:lstStyle/>
          <a:p>
            <a:r>
              <a:rPr lang="en-US" sz="1400"/>
              <a:t>Leendert Hayen</a:t>
            </a:r>
          </a:p>
          <a:p>
            <a:r>
              <a:rPr lang="en-US" sz="1400" b="1"/>
              <a:t>LPC Caen, Caen France</a:t>
            </a:r>
          </a:p>
          <a:p>
            <a:endParaRPr lang="en-US" sz="1400"/>
          </a:p>
          <a:p>
            <a:r>
              <a:rPr lang="en-US" sz="1400"/>
              <a:t>Xavier Mougeot</a:t>
            </a:r>
          </a:p>
          <a:p>
            <a:r>
              <a:rPr lang="en-US" sz="1400" b="1"/>
              <a:t>CEA </a:t>
            </a:r>
            <a:r>
              <a:rPr lang="en-US" sz="1400" b="1" err="1"/>
              <a:t>Saclay</a:t>
            </a:r>
            <a:r>
              <a:rPr lang="en-US" sz="1400" b="1"/>
              <a:t>, Paris France</a:t>
            </a:r>
          </a:p>
          <a:p>
            <a:endParaRPr lang="en-US" sz="1400"/>
          </a:p>
        </p:txBody>
      </p:sp>
      <p:pic>
        <p:nvPicPr>
          <p:cNvPr id="10" name="Picture 9" descr="A group of people posing for a photo&#10;&#10;Description automatically generated">
            <a:extLst>
              <a:ext uri="{FF2B5EF4-FFF2-40B4-BE49-F238E27FC236}">
                <a16:creationId xmlns:a16="http://schemas.microsoft.com/office/drawing/2014/main" id="{3124FC92-C026-7C05-5662-6B9D0EFCF0C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 t="9940" r="-93" b="6119"/>
          <a:stretch/>
        </p:blipFill>
        <p:spPr>
          <a:xfrm>
            <a:off x="6046434" y="3256946"/>
            <a:ext cx="5320953" cy="2974896"/>
          </a:xfrm>
          <a:prstGeom prst="rect">
            <a:avLst/>
          </a:prstGeom>
        </p:spPr>
      </p:pic>
      <p:sp>
        <p:nvSpPr>
          <p:cNvPr id="12" name="TextBox 11">
            <a:extLst>
              <a:ext uri="{FF2B5EF4-FFF2-40B4-BE49-F238E27FC236}">
                <a16:creationId xmlns:a16="http://schemas.microsoft.com/office/drawing/2014/main" id="{175B91CF-635D-EAB7-B836-0C9EEBB9A219}"/>
              </a:ext>
            </a:extLst>
          </p:cNvPr>
          <p:cNvSpPr txBox="1"/>
          <p:nvPr/>
        </p:nvSpPr>
        <p:spPr>
          <a:xfrm>
            <a:off x="6042674" y="6314454"/>
            <a:ext cx="2261709" cy="523220"/>
          </a:xfrm>
          <a:prstGeom prst="rect">
            <a:avLst/>
          </a:prstGeom>
          <a:noFill/>
        </p:spPr>
        <p:txBody>
          <a:bodyPr wrap="none" rtlCol="0">
            <a:spAutoFit/>
          </a:bodyPr>
          <a:lstStyle/>
          <a:p>
            <a:r>
              <a:rPr lang="en-US" sz="1400" b="1" dirty="0">
                <a:solidFill>
                  <a:schemeClr val="bg1"/>
                </a:solidFill>
              </a:rPr>
              <a:t>2023 Collaboration Meeting</a:t>
            </a:r>
          </a:p>
          <a:p>
            <a:r>
              <a:rPr lang="en-US" sz="1400" b="1" dirty="0">
                <a:solidFill>
                  <a:schemeClr val="bg1"/>
                </a:solidFill>
              </a:rPr>
              <a:t>Livermore, California</a:t>
            </a:r>
          </a:p>
        </p:txBody>
      </p:sp>
      <p:sp>
        <p:nvSpPr>
          <p:cNvPr id="3" name="Slide Number Placeholder 2">
            <a:extLst>
              <a:ext uri="{FF2B5EF4-FFF2-40B4-BE49-F238E27FC236}">
                <a16:creationId xmlns:a16="http://schemas.microsoft.com/office/drawing/2014/main" id="{88F62407-33C3-709F-04C7-5C9FE0A051C0}"/>
              </a:ext>
            </a:extLst>
          </p:cNvPr>
          <p:cNvSpPr>
            <a:spLocks noGrp="1"/>
          </p:cNvSpPr>
          <p:nvPr>
            <p:ph type="sldNum" sz="quarter" idx="12"/>
          </p:nvPr>
        </p:nvSpPr>
        <p:spPr/>
        <p:txBody>
          <a:bodyPr/>
          <a:lstStyle/>
          <a:p>
            <a:fld id="{FAA3E255-DCE9-1E4B-905B-DD6A887BD484}" type="slidenum">
              <a:rPr lang="en-US" smtClean="0">
                <a:solidFill>
                  <a:schemeClr val="bg1"/>
                </a:solidFill>
              </a:rPr>
              <a:t>39</a:t>
            </a:fld>
            <a:endParaRPr lang="en-US" dirty="0">
              <a:solidFill>
                <a:schemeClr val="bg1"/>
              </a:solidFill>
            </a:endParaRPr>
          </a:p>
        </p:txBody>
      </p:sp>
    </p:spTree>
    <p:extLst>
      <p:ext uri="{BB962C8B-B14F-4D97-AF65-F5344CB8AC3E}">
        <p14:creationId xmlns:p14="http://schemas.microsoft.com/office/powerpoint/2010/main" val="2712549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F411B1-1155-2616-1EC8-EB392A46A9C7}"/>
            </a:ext>
          </a:extLst>
        </p:cNvPr>
        <p:cNvGrpSpPr/>
        <p:nvPr/>
      </p:nvGrpSpPr>
      <p:grpSpPr>
        <a:xfrm>
          <a:off x="0" y="0"/>
          <a:ext cx="0" cy="0"/>
          <a:chOff x="0" y="0"/>
          <a:chExt cx="0" cy="0"/>
        </a:xfrm>
      </p:grpSpPr>
      <p:grpSp>
        <p:nvGrpSpPr>
          <p:cNvPr id="36" name="Group 35">
            <a:extLst>
              <a:ext uri="{FF2B5EF4-FFF2-40B4-BE49-F238E27FC236}">
                <a16:creationId xmlns:a16="http://schemas.microsoft.com/office/drawing/2014/main" id="{0FB8B60D-91C1-BCE9-00A9-7DF11CF883ED}"/>
              </a:ext>
            </a:extLst>
          </p:cNvPr>
          <p:cNvGrpSpPr/>
          <p:nvPr/>
        </p:nvGrpSpPr>
        <p:grpSpPr>
          <a:xfrm>
            <a:off x="5522976" y="1518083"/>
            <a:ext cx="6212559" cy="3813578"/>
            <a:chOff x="6273559" y="2688650"/>
            <a:chExt cx="5290146" cy="3140368"/>
          </a:xfrm>
        </p:grpSpPr>
        <p:grpSp>
          <p:nvGrpSpPr>
            <p:cNvPr id="31" name="Group 30">
              <a:extLst>
                <a:ext uri="{FF2B5EF4-FFF2-40B4-BE49-F238E27FC236}">
                  <a16:creationId xmlns:a16="http://schemas.microsoft.com/office/drawing/2014/main" id="{032C0052-32A8-8AE6-24B8-1177B6B05F86}"/>
                </a:ext>
              </a:extLst>
            </p:cNvPr>
            <p:cNvGrpSpPr/>
            <p:nvPr/>
          </p:nvGrpSpPr>
          <p:grpSpPr>
            <a:xfrm>
              <a:off x="6273559" y="2735948"/>
              <a:ext cx="5290146" cy="3093070"/>
              <a:chOff x="6273559" y="2735948"/>
              <a:chExt cx="5290146" cy="3093070"/>
            </a:xfrm>
          </p:grpSpPr>
          <p:pic>
            <p:nvPicPr>
              <p:cNvPr id="6" name="Picture 5" descr="A graph of a normal voltage&#10;&#10;AI-generated content may be incorrect.">
                <a:extLst>
                  <a:ext uri="{FF2B5EF4-FFF2-40B4-BE49-F238E27FC236}">
                    <a16:creationId xmlns:a16="http://schemas.microsoft.com/office/drawing/2014/main" id="{95FDB206-E162-3A1C-1941-C10512C5C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113" y="2735948"/>
                <a:ext cx="5229592" cy="3093070"/>
              </a:xfrm>
              <a:prstGeom prst="rect">
                <a:avLst/>
              </a:prstGeom>
            </p:spPr>
          </p:pic>
          <p:sp>
            <p:nvSpPr>
              <p:cNvPr id="8" name="Rectangle 7">
                <a:extLst>
                  <a:ext uri="{FF2B5EF4-FFF2-40B4-BE49-F238E27FC236}">
                    <a16:creationId xmlns:a16="http://schemas.microsoft.com/office/drawing/2014/main" id="{6D40D65F-B4E4-0BDF-24EA-FA800E211F56}"/>
                  </a:ext>
                </a:extLst>
              </p:cNvPr>
              <p:cNvSpPr/>
              <p:nvPr/>
            </p:nvSpPr>
            <p:spPr>
              <a:xfrm rot="16200000">
                <a:off x="5935667" y="4006478"/>
                <a:ext cx="93899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23B67615-D485-03C9-CC05-004D2181E4D5}"/>
                </a:ext>
              </a:extLst>
            </p:cNvPr>
            <p:cNvSpPr/>
            <p:nvPr/>
          </p:nvSpPr>
          <p:spPr>
            <a:xfrm>
              <a:off x="8242932" y="2688650"/>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E26DFB4-E6B8-09D7-A9CB-3BDE5D4C8168}"/>
                </a:ext>
              </a:extLst>
            </p:cNvPr>
            <p:cNvSpPr/>
            <p:nvPr/>
          </p:nvSpPr>
          <p:spPr>
            <a:xfrm>
              <a:off x="7992914" y="5565804"/>
              <a:ext cx="2293187" cy="263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99C0D4E0-F694-71FC-F008-DC62F59F1A6A}"/>
              </a:ext>
            </a:extLst>
          </p:cNvPr>
          <p:cNvSpPr/>
          <p:nvPr/>
        </p:nvSpPr>
        <p:spPr>
          <a:xfrm rot="16200000">
            <a:off x="4920319" y="2582159"/>
            <a:ext cx="2000991" cy="2256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DA9C99B0-228B-369D-859A-D35222582777}"/>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4</a:t>
            </a:fld>
            <a:endParaRPr lang="en-US" dirty="0">
              <a:solidFill>
                <a:schemeClr val="bg1"/>
              </a:solidFill>
            </a:endParaRPr>
          </a:p>
        </p:txBody>
      </p:sp>
      <p:sp>
        <p:nvSpPr>
          <p:cNvPr id="14" name="TextBox 3">
            <a:extLst>
              <a:ext uri="{FF2B5EF4-FFF2-40B4-BE49-F238E27FC236}">
                <a16:creationId xmlns:a16="http://schemas.microsoft.com/office/drawing/2014/main" id="{9FB9168B-4874-F899-C0ED-40F18AC145C8}"/>
              </a:ext>
            </a:extLst>
          </p:cNvPr>
          <p:cNvSpPr txBox="1"/>
          <p:nvPr/>
        </p:nvSpPr>
        <p:spPr>
          <a:xfrm>
            <a:off x="-48375" y="136523"/>
            <a:ext cx="12288749" cy="732380"/>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MOTIVATION</a:t>
            </a:r>
          </a:p>
        </p:txBody>
      </p:sp>
      <p:sp>
        <p:nvSpPr>
          <p:cNvPr id="16" name="TextBox 15">
            <a:extLst>
              <a:ext uri="{FF2B5EF4-FFF2-40B4-BE49-F238E27FC236}">
                <a16:creationId xmlns:a16="http://schemas.microsoft.com/office/drawing/2014/main" id="{A729B75A-B4B9-E521-1BB6-067919F7CE86}"/>
              </a:ext>
            </a:extLst>
          </p:cNvPr>
          <p:cNvSpPr txBox="1"/>
          <p:nvPr/>
        </p:nvSpPr>
        <p:spPr>
          <a:xfrm>
            <a:off x="804032" y="1017367"/>
            <a:ext cx="4536249" cy="1354217"/>
          </a:xfrm>
          <a:prstGeom prst="rect">
            <a:avLst/>
          </a:prstGeom>
          <a:noFill/>
        </p:spPr>
        <p:txBody>
          <a:bodyPr wrap="square" rtlCol="0">
            <a:spAutoFit/>
          </a:bodyPr>
          <a:lstStyle/>
          <a:p>
            <a:r>
              <a:rPr lang="en-US" sz="2200" dirty="0"/>
              <a:t>DR Provides Continuous Cooling</a:t>
            </a:r>
          </a:p>
          <a:p>
            <a:pPr marL="285750" indent="-285750">
              <a:buFont typeface="Arial" panose="020B0604020202020204" pitchFamily="34" charset="0"/>
              <a:buChar char="•"/>
            </a:pPr>
            <a:r>
              <a:rPr lang="en-US" sz="2000" dirty="0"/>
              <a:t>   No more re-characterization </a:t>
            </a:r>
            <a:r>
              <a:rPr lang="en-US" sz="2000" dirty="0">
                <a:sym typeface="Wingdings" panose="05000000000000000000" pitchFamily="2" charset="2"/>
              </a:rPr>
              <a:t>  </a:t>
            </a:r>
            <a:endParaRPr lang="en-US" sz="2000" dirty="0"/>
          </a:p>
          <a:p>
            <a:pPr marL="285750" indent="-285750">
              <a:buFont typeface="Arial" panose="020B0604020202020204" pitchFamily="34" charset="0"/>
              <a:buChar char="•"/>
            </a:pPr>
            <a:r>
              <a:rPr lang="en-US" sz="2000" dirty="0"/>
              <a:t>   Longer experimental runtime</a:t>
            </a:r>
          </a:p>
          <a:p>
            <a:pPr marL="285750" indent="-285750">
              <a:buFont typeface="Arial" panose="020B0604020202020204" pitchFamily="34" charset="0"/>
              <a:buChar char="•"/>
            </a:pPr>
            <a:r>
              <a:rPr lang="en-US" sz="2000" dirty="0"/>
              <a:t>   Improved thermal stability</a:t>
            </a:r>
          </a:p>
        </p:txBody>
      </p:sp>
      <p:sp>
        <p:nvSpPr>
          <p:cNvPr id="18" name="TextBox 17">
            <a:extLst>
              <a:ext uri="{FF2B5EF4-FFF2-40B4-BE49-F238E27FC236}">
                <a16:creationId xmlns:a16="http://schemas.microsoft.com/office/drawing/2014/main" id="{70A4F975-D1E7-0632-F209-24B3AD2488BF}"/>
              </a:ext>
            </a:extLst>
          </p:cNvPr>
          <p:cNvSpPr txBox="1"/>
          <p:nvPr/>
        </p:nvSpPr>
        <p:spPr>
          <a:xfrm>
            <a:off x="804032" y="2832994"/>
            <a:ext cx="4718944" cy="1354217"/>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General DR Challenges: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Increased vibrational noise</a:t>
            </a:r>
            <a:endParaRPr lang="en-US" sz="2000" dirty="0">
              <a:solidFill>
                <a:prstClr val="black"/>
              </a:solidFill>
              <a:latin typeface="Calibri"/>
            </a:endParaRPr>
          </a:p>
          <a:p>
            <a:pPr lvl="1">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     Future </a:t>
            </a:r>
            <a:r>
              <a:rPr lang="en-US" sz="2000" dirty="0">
                <a:solidFill>
                  <a:prstClr val="black"/>
                </a:solidFill>
                <a:latin typeface="Calibri"/>
              </a:rPr>
              <a:t>m</a:t>
            </a:r>
            <a:r>
              <a:rPr kumimoji="0" lang="en-US" sz="2000" b="0" i="0" u="none" strike="noStrike" kern="1200" cap="none" spc="0" normalizeH="0" baseline="0" noProof="0" dirty="0" err="1">
                <a:ln>
                  <a:noFill/>
                </a:ln>
                <a:solidFill>
                  <a:prstClr val="black"/>
                </a:solidFill>
                <a:effectLst/>
                <a:uLnTx/>
                <a:uFillTx/>
                <a:latin typeface="Calibri"/>
                <a:ea typeface="+mn-ea"/>
                <a:cs typeface="+mn-cs"/>
              </a:rPr>
              <a:t>icrophonic</a:t>
            </a:r>
            <a:r>
              <a:rPr kumimoji="0" lang="en-US" sz="2000" b="0" i="0" u="none" strike="noStrike" kern="1200" cap="none" spc="0" normalizeH="0" baseline="0" noProof="0" dirty="0">
                <a:ln>
                  <a:noFill/>
                </a:ln>
                <a:solidFill>
                  <a:prstClr val="black"/>
                </a:solidFill>
                <a:effectLst/>
                <a:uLnTx/>
                <a:uFillTx/>
                <a:latin typeface="Calibri"/>
                <a:ea typeface="+mn-ea"/>
                <a:cs typeface="+mn-cs"/>
              </a:rPr>
              <a:t> tests @ PNNL</a:t>
            </a:r>
          </a:p>
          <a:p>
            <a:pPr marL="457200" indent="-457200">
              <a:buFont typeface="Arial" panose="020B0604020202020204" pitchFamily="34" charset="0"/>
              <a:buChar char="•"/>
              <a:defRPr/>
            </a:pPr>
            <a:r>
              <a:rPr lang="en-US" sz="2000" b="1" dirty="0">
                <a:solidFill>
                  <a:prstClr val="black"/>
                </a:solidFill>
                <a:latin typeface="Calibri"/>
              </a:rPr>
              <a:t>Minimize thermal load</a:t>
            </a:r>
          </a:p>
        </p:txBody>
      </p:sp>
      <p:grpSp>
        <p:nvGrpSpPr>
          <p:cNvPr id="30" name="Group 29">
            <a:extLst>
              <a:ext uri="{FF2B5EF4-FFF2-40B4-BE49-F238E27FC236}">
                <a16:creationId xmlns:a16="http://schemas.microsoft.com/office/drawing/2014/main" id="{31D40A74-4BAB-5017-AA37-61E9DE2856A2}"/>
              </a:ext>
            </a:extLst>
          </p:cNvPr>
          <p:cNvGrpSpPr/>
          <p:nvPr/>
        </p:nvGrpSpPr>
        <p:grpSpPr>
          <a:xfrm>
            <a:off x="5740756" y="1418323"/>
            <a:ext cx="5243906" cy="3944753"/>
            <a:chOff x="6330460" y="695180"/>
            <a:chExt cx="4465315" cy="3248387"/>
          </a:xfrm>
        </p:grpSpPr>
        <p:sp>
          <p:nvSpPr>
            <p:cNvPr id="37" name="TextBox 36">
              <a:extLst>
                <a:ext uri="{FF2B5EF4-FFF2-40B4-BE49-F238E27FC236}">
                  <a16:creationId xmlns:a16="http://schemas.microsoft.com/office/drawing/2014/main" id="{6D6CBBD3-D9BB-D67C-0EA5-27A9944EA07C}"/>
                </a:ext>
              </a:extLst>
            </p:cNvPr>
            <p:cNvSpPr txBox="1"/>
            <p:nvPr/>
          </p:nvSpPr>
          <p:spPr>
            <a:xfrm>
              <a:off x="8559103" y="3666568"/>
              <a:ext cx="1556276" cy="276999"/>
            </a:xfrm>
            <a:prstGeom prst="rect">
              <a:avLst/>
            </a:prstGeom>
            <a:noFill/>
          </p:spPr>
          <p:txBody>
            <a:bodyPr wrap="square" rtlCol="0">
              <a:spAutoFit/>
            </a:bodyPr>
            <a:lstStyle/>
            <a:p>
              <a:r>
                <a:rPr lang="en-US" sz="1200" dirty="0"/>
                <a:t>Bias Voltage [</a:t>
              </a:r>
              <a:r>
                <a:rPr lang="el-GR" sz="1200" dirty="0"/>
                <a:t>μ</a:t>
              </a:r>
              <a:r>
                <a:rPr lang="en-US" sz="1200" dirty="0"/>
                <a:t>V]</a:t>
              </a: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B0684052-0C22-C990-5005-7B7DCE41B607}"/>
                    </a:ext>
                  </a:extLst>
                </p:cNvPr>
                <p:cNvSpPr txBox="1"/>
                <p:nvPr/>
              </p:nvSpPr>
              <p:spPr>
                <a:xfrm>
                  <a:off x="7864370" y="695180"/>
                  <a:ext cx="2931405" cy="307777"/>
                </a:xfrm>
                <a:prstGeom prst="rect">
                  <a:avLst/>
                </a:prstGeom>
                <a:noFill/>
              </p:spPr>
              <p:txBody>
                <a:bodyPr wrap="square" rtlCol="0">
                  <a:spAutoFit/>
                </a:bodyPr>
                <a:lstStyle/>
                <a:p>
                  <a:r>
                    <a:rPr lang="en-US" sz="1400" dirty="0"/>
                    <a:t>Bias scan, 64-pix, </a:t>
                  </a:r>
                  <a14:m>
                    <m:oMath xmlns:m="http://schemas.openxmlformats.org/officeDocument/2006/math">
                      <m:sSup>
                        <m:sSupPr>
                          <m:ctrlPr>
                            <a:rPr lang="en-US" sz="1400" i="1" smtClean="0">
                              <a:latin typeface="Cambria Math" panose="02040503050406030204" pitchFamily="18" charset="0"/>
                            </a:rPr>
                          </m:ctrlPr>
                        </m:sSupPr>
                        <m:e>
                          <m:r>
                            <m:rPr>
                              <m:nor/>
                            </m:rPr>
                            <a:rPr lang="en-US" sz="1400" dirty="0"/>
                            <m:t>(130</m:t>
                          </m:r>
                          <m:r>
                            <m:rPr>
                              <m:nor/>
                            </m:rPr>
                            <a:rPr lang="en-US" sz="1400" dirty="0"/>
                            <m:t>um</m:t>
                          </m:r>
                          <m:r>
                            <m:rPr>
                              <m:nor/>
                            </m:rPr>
                            <a:rPr lang="en-US" sz="1400" dirty="0"/>
                            <m:t>)</m:t>
                          </m:r>
                        </m:e>
                        <m:sup>
                          <m:r>
                            <a:rPr lang="en-US" sz="1400" b="0" i="1" smtClean="0">
                              <a:latin typeface="Cambria Math" panose="02040503050406030204" pitchFamily="18" charset="0"/>
                            </a:rPr>
                            <m:t>2</m:t>
                          </m:r>
                        </m:sup>
                      </m:sSup>
                    </m:oMath>
                  </a14:m>
                  <a:r>
                    <a:rPr lang="en-US" sz="1400" dirty="0"/>
                    <a:t> Ta STJ 34</a:t>
                  </a:r>
                </a:p>
              </p:txBody>
            </p:sp>
          </mc:Choice>
          <mc:Fallback xmlns="">
            <p:sp>
              <p:nvSpPr>
                <p:cNvPr id="27" name="TextBox 26">
                  <a:extLst>
                    <a:ext uri="{FF2B5EF4-FFF2-40B4-BE49-F238E27FC236}">
                      <a16:creationId xmlns:a16="http://schemas.microsoft.com/office/drawing/2014/main" id="{F57C4342-C5DB-34EB-2DFB-4F62C7CF491B}"/>
                    </a:ext>
                  </a:extLst>
                </p:cNvPr>
                <p:cNvSpPr txBox="1">
                  <a:spLocks noRot="1" noChangeAspect="1" noMove="1" noResize="1" noEditPoints="1" noAdjustHandles="1" noChangeArrowheads="1" noChangeShapeType="1" noTextEdit="1"/>
                </p:cNvSpPr>
                <p:nvPr/>
              </p:nvSpPr>
              <p:spPr>
                <a:xfrm>
                  <a:off x="7864370" y="695180"/>
                  <a:ext cx="2931405" cy="307777"/>
                </a:xfrm>
                <a:prstGeom prst="rect">
                  <a:avLst/>
                </a:prstGeom>
                <a:blipFill>
                  <a:blip r:embed="rId4"/>
                  <a:stretch>
                    <a:fillRect l="-531" t="-1639"/>
                  </a:stretch>
                </a:blipFill>
              </p:spPr>
              <p:txBody>
                <a:bodyPr/>
                <a:lstStyle/>
                <a:p>
                  <a:r>
                    <a:rPr lang="en-US">
                      <a:noFill/>
                    </a:rPr>
                    <a:t> </a:t>
                  </a:r>
                </a:p>
              </p:txBody>
            </p:sp>
          </mc:Fallback>
        </mc:AlternateContent>
        <p:sp>
          <p:nvSpPr>
            <p:cNvPr id="33" name="TextBox 32">
              <a:extLst>
                <a:ext uri="{FF2B5EF4-FFF2-40B4-BE49-F238E27FC236}">
                  <a16:creationId xmlns:a16="http://schemas.microsoft.com/office/drawing/2014/main" id="{02E15948-201F-6F2E-EB8D-AC097051D1E3}"/>
                </a:ext>
              </a:extLst>
            </p:cNvPr>
            <p:cNvSpPr txBox="1"/>
            <p:nvPr/>
          </p:nvSpPr>
          <p:spPr>
            <a:xfrm rot="16200000">
              <a:off x="5960995" y="2095160"/>
              <a:ext cx="1015930" cy="276999"/>
            </a:xfrm>
            <a:prstGeom prst="rect">
              <a:avLst/>
            </a:prstGeom>
            <a:noFill/>
          </p:spPr>
          <p:txBody>
            <a:bodyPr wrap="square" rtlCol="0">
              <a:spAutoFit/>
            </a:bodyPr>
            <a:lstStyle/>
            <a:p>
              <a:r>
                <a:rPr lang="en-US" sz="1200" dirty="0"/>
                <a:t>Current [</a:t>
              </a:r>
              <a:r>
                <a:rPr lang="en-US" sz="1200" dirty="0" err="1"/>
                <a:t>nA</a:t>
              </a:r>
              <a:r>
                <a:rPr lang="en-US" sz="1200" dirty="0"/>
                <a:t>]</a:t>
              </a:r>
            </a:p>
          </p:txBody>
        </p:sp>
      </p:grpSp>
      <p:sp>
        <p:nvSpPr>
          <p:cNvPr id="3" name="TextBox 2">
            <a:extLst>
              <a:ext uri="{FF2B5EF4-FFF2-40B4-BE49-F238E27FC236}">
                <a16:creationId xmlns:a16="http://schemas.microsoft.com/office/drawing/2014/main" id="{4C08E002-F1F8-9DD8-DEEF-8D5D7F852BE0}"/>
              </a:ext>
            </a:extLst>
          </p:cNvPr>
          <p:cNvSpPr txBox="1"/>
          <p:nvPr/>
        </p:nvSpPr>
        <p:spPr>
          <a:xfrm>
            <a:off x="804032" y="4648621"/>
            <a:ext cx="4718944" cy="1046440"/>
          </a:xfrm>
          <a:prstGeom prst="rect">
            <a:avLst/>
          </a:prstGeom>
          <a:noFill/>
        </p:spPr>
        <p:txBody>
          <a:bodyPr wrap="square" rtlCol="0">
            <a:spAutoFit/>
          </a:bodyPr>
          <a:lstStyle/>
          <a:p>
            <a:pPr>
              <a:defRPr/>
            </a:pPr>
            <a:r>
              <a:rPr lang="en-US" sz="2200" dirty="0" err="1">
                <a:solidFill>
                  <a:prstClr val="black"/>
                </a:solidFill>
                <a:latin typeface="Calibri"/>
              </a:rPr>
              <a:t>BeEST</a:t>
            </a:r>
            <a:r>
              <a:rPr lang="en-US" sz="2200" dirty="0">
                <a:solidFill>
                  <a:prstClr val="black"/>
                </a:solidFill>
                <a:latin typeface="Calibri"/>
              </a:rPr>
              <a:t> Specific Challenge:</a:t>
            </a:r>
          </a:p>
          <a:p>
            <a:pPr marL="457200" indent="-457200">
              <a:buFont typeface="Arial" panose="020B0604020202020204" pitchFamily="34" charset="0"/>
              <a:buChar char="•"/>
              <a:defRPr/>
            </a:pPr>
            <a:r>
              <a:rPr lang="en-US" sz="2000" b="1" dirty="0">
                <a:solidFill>
                  <a:prstClr val="black"/>
                </a:solidFill>
                <a:latin typeface="Calibri"/>
              </a:rPr>
              <a:t>Magnet limited to 500mA @PNNL</a:t>
            </a:r>
          </a:p>
          <a:p>
            <a:pPr marL="800100" lvl="1" indent="-342900">
              <a:buFontTx/>
              <a:buChar char="-"/>
              <a:defRPr/>
            </a:pPr>
            <a:r>
              <a:rPr lang="en-US" sz="2000" b="1" dirty="0">
                <a:solidFill>
                  <a:prstClr val="black"/>
                </a:solidFill>
                <a:latin typeface="Calibri"/>
              </a:rPr>
              <a:t>Maximize B-Field </a:t>
            </a:r>
          </a:p>
        </p:txBody>
      </p:sp>
    </p:spTree>
    <p:extLst>
      <p:ext uri="{BB962C8B-B14F-4D97-AF65-F5344CB8AC3E}">
        <p14:creationId xmlns:p14="http://schemas.microsoft.com/office/powerpoint/2010/main" val="2202124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36101" y="3029256"/>
            <a:ext cx="8519799" cy="1100942"/>
          </a:xfrm>
          <a:prstGeom prst="rect">
            <a:avLst/>
          </a:prstGeom>
        </p:spPr>
        <p:txBody>
          <a:bodyPr lIns="0" tIns="0" rIns="0" bIns="0" rtlCol="0" anchor="t">
            <a:spAutoFit/>
          </a:bodyPr>
          <a:lstStyle/>
          <a:p>
            <a:pPr algn="ctr">
              <a:lnSpc>
                <a:spcPts val="8290"/>
              </a:lnSpc>
            </a:pPr>
            <a:r>
              <a:rPr lang="en-US" sz="10363" b="1">
                <a:solidFill>
                  <a:srgbClr val="252525"/>
                </a:solidFill>
                <a:latin typeface="The Seasons Bold"/>
                <a:ea typeface="The Seasons Bold"/>
                <a:cs typeface="The Seasons Bold"/>
                <a:sym typeface="The Seasons Bold"/>
              </a:rPr>
              <a:t>THANK YOU</a:t>
            </a:r>
          </a:p>
        </p:txBody>
      </p:sp>
      <p:sp>
        <p:nvSpPr>
          <p:cNvPr id="3" name="TextBox 3"/>
          <p:cNvSpPr txBox="1"/>
          <p:nvPr/>
        </p:nvSpPr>
        <p:spPr>
          <a:xfrm>
            <a:off x="2797652" y="4448735"/>
            <a:ext cx="6596697" cy="346249"/>
          </a:xfrm>
          <a:prstGeom prst="rect">
            <a:avLst/>
          </a:prstGeom>
        </p:spPr>
        <p:txBody>
          <a:bodyPr lIns="0" tIns="0" rIns="0" bIns="0" rtlCol="0" anchor="t">
            <a:spAutoFit/>
          </a:bodyPr>
          <a:lstStyle/>
          <a:p>
            <a:pPr algn="ctr">
              <a:lnSpc>
                <a:spcPts val="2666"/>
              </a:lnSpc>
            </a:pPr>
            <a:r>
              <a:rPr lang="en-US" sz="2666" spc="247" dirty="0">
                <a:solidFill>
                  <a:srgbClr val="252525"/>
                </a:solidFill>
                <a:latin typeface="Atkinson Hyperlegible"/>
                <a:ea typeface="Atkinson Hyperlegible"/>
                <a:cs typeface="Atkinson Hyperlegible"/>
                <a:sym typeface="Atkinson Hyperlegible"/>
              </a:rPr>
              <a:t>Presented by Joe Templet</a:t>
            </a:r>
          </a:p>
        </p:txBody>
      </p:sp>
      <p:sp>
        <p:nvSpPr>
          <p:cNvPr id="4" name="Freeform 4"/>
          <p:cNvSpPr/>
          <p:nvPr/>
        </p:nvSpPr>
        <p:spPr>
          <a:xfrm>
            <a:off x="9895801" y="4561801"/>
            <a:ext cx="2296199" cy="2296199"/>
          </a:xfrm>
          <a:custGeom>
            <a:avLst/>
            <a:gdLst/>
            <a:ahLst/>
            <a:cxnLst/>
            <a:rect l="l" t="t" r="r" b="b"/>
            <a:pathLst>
              <a:path w="3444298" h="3444298">
                <a:moveTo>
                  <a:pt x="0" y="0"/>
                </a:moveTo>
                <a:lnTo>
                  <a:pt x="3444298" y="0"/>
                </a:lnTo>
                <a:lnTo>
                  <a:pt x="3444298" y="3444298"/>
                </a:lnTo>
                <a:lnTo>
                  <a:pt x="0" y="3444298"/>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5" name="Freeform 5"/>
          <p:cNvSpPr/>
          <p:nvPr/>
        </p:nvSpPr>
        <p:spPr>
          <a:xfrm>
            <a:off x="0" y="0"/>
            <a:ext cx="2296199" cy="2296199"/>
          </a:xfrm>
          <a:custGeom>
            <a:avLst/>
            <a:gdLst/>
            <a:ahLst/>
            <a:cxnLst/>
            <a:rect l="l" t="t" r="r" b="b"/>
            <a:pathLst>
              <a:path w="3444298" h="3444298">
                <a:moveTo>
                  <a:pt x="0" y="0"/>
                </a:moveTo>
                <a:lnTo>
                  <a:pt x="3444298" y="0"/>
                </a:lnTo>
                <a:lnTo>
                  <a:pt x="3444298" y="3444298"/>
                </a:lnTo>
                <a:lnTo>
                  <a:pt x="0" y="3444298"/>
                </a:lnTo>
                <a:lnTo>
                  <a:pt x="0" y="0"/>
                </a:lnTo>
                <a:close/>
              </a:path>
            </a:pathLst>
          </a:custGeom>
          <a:blipFill>
            <a:blip r:embed="rId2">
              <a:alphaModFix amt="35000"/>
              <a:extLst>
                <a:ext uri="{96DAC541-7B7A-43D3-8B79-37D633B846F1}">
                  <asvg:svgBlip xmlns:asvg="http://schemas.microsoft.com/office/drawing/2016/SVG/main" r:embed="rId3"/>
                </a:ext>
              </a:extLst>
            </a:blip>
            <a:stretch>
              <a:fillRect/>
            </a:stretch>
          </a:blipFill>
        </p:spPr>
        <p:txBody>
          <a:bodyPr/>
          <a:lstStyle/>
          <a:p>
            <a:endParaRPr lang="en-US" sz="1200"/>
          </a:p>
        </p:txBody>
      </p:sp>
      <p:sp>
        <p:nvSpPr>
          <p:cNvPr id="6" name="TextBox 6"/>
          <p:cNvSpPr txBox="1"/>
          <p:nvPr/>
        </p:nvSpPr>
        <p:spPr>
          <a:xfrm>
            <a:off x="4102692" y="1192550"/>
            <a:ext cx="3986616" cy="320601"/>
          </a:xfrm>
          <a:prstGeom prst="rect">
            <a:avLst/>
          </a:prstGeom>
        </p:spPr>
        <p:txBody>
          <a:bodyPr lIns="0" tIns="0" rIns="0" bIns="0" rtlCol="0" anchor="t">
            <a:spAutoFit/>
          </a:bodyPr>
          <a:lstStyle/>
          <a:p>
            <a:pPr algn="ctr">
              <a:lnSpc>
                <a:spcPts val="2491"/>
              </a:lnSpc>
            </a:pPr>
            <a:r>
              <a:rPr lang="en-US" sz="2491" b="1" dirty="0" err="1">
                <a:solidFill>
                  <a:srgbClr val="252525"/>
                </a:solidFill>
                <a:latin typeface="Atkinson Hyperlegible Bold"/>
                <a:ea typeface="Atkinson Hyperlegible Bold"/>
                <a:cs typeface="Atkinson Hyperlegible Bold"/>
                <a:sym typeface="Atkinson Hyperlegible Bold"/>
              </a:rPr>
              <a:t>BeEST</a:t>
            </a:r>
            <a:r>
              <a:rPr lang="en-US" sz="2491" b="1" dirty="0">
                <a:solidFill>
                  <a:srgbClr val="252525"/>
                </a:solidFill>
                <a:latin typeface="Atkinson Hyperlegible Bold"/>
                <a:ea typeface="Atkinson Hyperlegible Bold"/>
                <a:cs typeface="Atkinson Hyperlegible Bold"/>
                <a:sym typeface="Atkinson Hyperlegible Bold"/>
              </a:rPr>
              <a:t> Conference | 2025</a:t>
            </a:r>
          </a:p>
        </p:txBody>
      </p:sp>
      <p:sp>
        <p:nvSpPr>
          <p:cNvPr id="7" name="Freeform 7"/>
          <p:cNvSpPr/>
          <p:nvPr/>
        </p:nvSpPr>
        <p:spPr>
          <a:xfrm>
            <a:off x="8667333" y="5866568"/>
            <a:ext cx="2801635" cy="611266"/>
          </a:xfrm>
          <a:custGeom>
            <a:avLst/>
            <a:gdLst/>
            <a:ahLst/>
            <a:cxnLst/>
            <a:rect l="l" t="t" r="r" b="b"/>
            <a:pathLst>
              <a:path w="4202452" h="916899">
                <a:moveTo>
                  <a:pt x="0" y="0"/>
                </a:moveTo>
                <a:lnTo>
                  <a:pt x="4202452" y="0"/>
                </a:lnTo>
                <a:lnTo>
                  <a:pt x="4202452" y="916898"/>
                </a:lnTo>
                <a:lnTo>
                  <a:pt x="0" y="916898"/>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8" name="Freeform 8"/>
          <p:cNvSpPr/>
          <p:nvPr/>
        </p:nvSpPr>
        <p:spPr>
          <a:xfrm flipH="1">
            <a:off x="685800" y="380168"/>
            <a:ext cx="2801635" cy="611266"/>
          </a:xfrm>
          <a:custGeom>
            <a:avLst/>
            <a:gdLst/>
            <a:ahLst/>
            <a:cxnLst/>
            <a:rect l="l" t="t" r="r" b="b"/>
            <a:pathLst>
              <a:path w="4202452" h="916899">
                <a:moveTo>
                  <a:pt x="4202452" y="0"/>
                </a:moveTo>
                <a:lnTo>
                  <a:pt x="0" y="0"/>
                </a:lnTo>
                <a:lnTo>
                  <a:pt x="0" y="916898"/>
                </a:lnTo>
                <a:lnTo>
                  <a:pt x="4202452" y="916898"/>
                </a:lnTo>
                <a:lnTo>
                  <a:pt x="4202452"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9" name="Freeform 9"/>
          <p:cNvSpPr/>
          <p:nvPr/>
        </p:nvSpPr>
        <p:spPr>
          <a:xfrm>
            <a:off x="0" y="5183728"/>
            <a:ext cx="1674272" cy="1674272"/>
          </a:xfrm>
          <a:custGeom>
            <a:avLst/>
            <a:gdLst/>
            <a:ahLst/>
            <a:cxnLst/>
            <a:rect l="l" t="t" r="r" b="b"/>
            <a:pathLst>
              <a:path w="2511408" h="2511408">
                <a:moveTo>
                  <a:pt x="0" y="0"/>
                </a:moveTo>
                <a:lnTo>
                  <a:pt x="2511408" y="0"/>
                </a:lnTo>
                <a:lnTo>
                  <a:pt x="2511408" y="2511408"/>
                </a:lnTo>
                <a:lnTo>
                  <a:pt x="0" y="2511408"/>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0" name="Freeform 10"/>
          <p:cNvSpPr/>
          <p:nvPr/>
        </p:nvSpPr>
        <p:spPr>
          <a:xfrm flipH="1" flipV="1">
            <a:off x="10462309" y="0"/>
            <a:ext cx="1729691" cy="1729691"/>
          </a:xfrm>
          <a:custGeom>
            <a:avLst/>
            <a:gdLst/>
            <a:ahLst/>
            <a:cxnLst/>
            <a:rect l="l" t="t" r="r" b="b"/>
            <a:pathLst>
              <a:path w="2594536" h="2594536">
                <a:moveTo>
                  <a:pt x="2594536" y="2594536"/>
                </a:moveTo>
                <a:lnTo>
                  <a:pt x="0" y="2594536"/>
                </a:lnTo>
                <a:lnTo>
                  <a:pt x="0" y="0"/>
                </a:lnTo>
                <a:lnTo>
                  <a:pt x="2594536" y="0"/>
                </a:lnTo>
                <a:lnTo>
                  <a:pt x="2594536" y="2594536"/>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txBody>
          <a:bodyPr/>
          <a:lstStyle/>
          <a:p>
            <a:endParaRPr lang="en-US" sz="1200"/>
          </a:p>
        </p:txBody>
      </p:sp>
      <p:sp>
        <p:nvSpPr>
          <p:cNvPr id="11" name="Slide Number Placeholder 10">
            <a:extLst>
              <a:ext uri="{FF2B5EF4-FFF2-40B4-BE49-F238E27FC236}">
                <a16:creationId xmlns:a16="http://schemas.microsoft.com/office/drawing/2014/main" id="{DA9439A4-A159-C2C7-1E35-28AD8070B589}"/>
              </a:ext>
            </a:extLst>
          </p:cNvPr>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8217-17EA-9A16-1BC7-7D30147023E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433BE1-E26F-24A9-F124-519A6E4AF0C9}"/>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5</a:t>
            </a:fld>
            <a:endParaRPr lang="en-US" dirty="0">
              <a:solidFill>
                <a:schemeClr val="bg1"/>
              </a:solidFill>
            </a:endParaRPr>
          </a:p>
        </p:txBody>
      </p:sp>
      <p:sp>
        <p:nvSpPr>
          <p:cNvPr id="3" name="TextBox 3">
            <a:extLst>
              <a:ext uri="{FF2B5EF4-FFF2-40B4-BE49-F238E27FC236}">
                <a16:creationId xmlns:a16="http://schemas.microsoft.com/office/drawing/2014/main" id="{AA2B488B-A588-CFC7-492E-816390B8CE19}"/>
              </a:ext>
            </a:extLst>
          </p:cNvPr>
          <p:cNvSpPr txBox="1"/>
          <p:nvPr/>
        </p:nvSpPr>
        <p:spPr>
          <a:xfrm>
            <a:off x="-48375" y="183798"/>
            <a:ext cx="12288749" cy="732380"/>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Requirements for STJ Operation</a:t>
            </a:r>
          </a:p>
        </p:txBody>
      </p:sp>
      <p:grpSp>
        <p:nvGrpSpPr>
          <p:cNvPr id="4" name="Group 3">
            <a:extLst>
              <a:ext uri="{FF2B5EF4-FFF2-40B4-BE49-F238E27FC236}">
                <a16:creationId xmlns:a16="http://schemas.microsoft.com/office/drawing/2014/main" id="{A98421D4-23D7-8055-2E03-3D3B540586DF}"/>
              </a:ext>
            </a:extLst>
          </p:cNvPr>
          <p:cNvGrpSpPr/>
          <p:nvPr/>
        </p:nvGrpSpPr>
        <p:grpSpPr>
          <a:xfrm>
            <a:off x="3624153" y="2541384"/>
            <a:ext cx="2606114" cy="3796234"/>
            <a:chOff x="5581895" y="3821431"/>
            <a:chExt cx="4461077" cy="5181002"/>
          </a:xfrm>
        </p:grpSpPr>
        <p:pic>
          <p:nvPicPr>
            <p:cNvPr id="10" name="Picture 9">
              <a:extLst>
                <a:ext uri="{FF2B5EF4-FFF2-40B4-BE49-F238E27FC236}">
                  <a16:creationId xmlns:a16="http://schemas.microsoft.com/office/drawing/2014/main" id="{71A5D36F-6422-A450-77B8-4931C3B1AAC1}"/>
                </a:ext>
              </a:extLst>
            </p:cNvPr>
            <p:cNvPicPr>
              <a:picLocks noChangeAspect="1"/>
            </p:cNvPicPr>
            <p:nvPr/>
          </p:nvPicPr>
          <p:blipFill>
            <a:blip r:embed="rId3">
              <a:extLst>
                <a:ext uri="{28A0092B-C50C-407E-A947-70E740481C1C}">
                  <a14:useLocalDpi xmlns:a14="http://schemas.microsoft.com/office/drawing/2010/main" val="0"/>
                </a:ext>
              </a:extLst>
            </a:blip>
            <a:srcRect l="8649" t="8316" r="62972" b="18736"/>
            <a:stretch/>
          </p:blipFill>
          <p:spPr>
            <a:xfrm>
              <a:off x="5581895" y="3821431"/>
              <a:ext cx="4461077" cy="5181002"/>
            </a:xfrm>
            <a:prstGeom prst="rect">
              <a:avLst/>
            </a:prstGeom>
          </p:spPr>
        </p:pic>
        <p:sp>
          <p:nvSpPr>
            <p:cNvPr id="6" name="Rectangle 5">
              <a:extLst>
                <a:ext uri="{FF2B5EF4-FFF2-40B4-BE49-F238E27FC236}">
                  <a16:creationId xmlns:a16="http://schemas.microsoft.com/office/drawing/2014/main" id="{BB98EE1B-47B2-1264-0752-244F2E47E133}"/>
                </a:ext>
              </a:extLst>
            </p:cNvPr>
            <p:cNvSpPr/>
            <p:nvPr/>
          </p:nvSpPr>
          <p:spPr>
            <a:xfrm>
              <a:off x="9326782" y="6896100"/>
              <a:ext cx="350618" cy="79636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CA35A42-6335-F17E-C04B-5FF9C8957E61}"/>
                </a:ext>
              </a:extLst>
            </p:cNvPr>
            <p:cNvSpPr/>
            <p:nvPr/>
          </p:nvSpPr>
          <p:spPr>
            <a:xfrm>
              <a:off x="7616261" y="8097825"/>
              <a:ext cx="1542690" cy="49634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F552BF4-89F9-58DE-5E57-20BE4AE902A9}"/>
                </a:ext>
              </a:extLst>
            </p:cNvPr>
            <p:cNvSpPr/>
            <p:nvPr/>
          </p:nvSpPr>
          <p:spPr>
            <a:xfrm>
              <a:off x="9158950" y="7810500"/>
              <a:ext cx="167832" cy="6656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82CDA7B-3C54-8D97-6C9D-E3F89C21D928}"/>
                </a:ext>
              </a:extLst>
            </p:cNvPr>
            <p:cNvSpPr/>
            <p:nvPr/>
          </p:nvSpPr>
          <p:spPr>
            <a:xfrm>
              <a:off x="5775528" y="5130800"/>
              <a:ext cx="471556" cy="2377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D56EFF0A-7691-457B-783A-AD3E5994EF42}"/>
              </a:ext>
            </a:extLst>
          </p:cNvPr>
          <p:cNvGrpSpPr/>
          <p:nvPr/>
        </p:nvGrpSpPr>
        <p:grpSpPr>
          <a:xfrm>
            <a:off x="566171" y="2650017"/>
            <a:ext cx="2441333" cy="3319961"/>
            <a:chOff x="10722232" y="3398477"/>
            <a:chExt cx="4830146" cy="6948590"/>
          </a:xfrm>
        </p:grpSpPr>
        <p:pic>
          <p:nvPicPr>
            <p:cNvPr id="13" name="Picture 12">
              <a:extLst>
                <a:ext uri="{FF2B5EF4-FFF2-40B4-BE49-F238E27FC236}">
                  <a16:creationId xmlns:a16="http://schemas.microsoft.com/office/drawing/2014/main" id="{DD3C117A-A272-7677-16BB-A3C4B08013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9663011" y="4457700"/>
              <a:ext cx="6948589" cy="4830144"/>
            </a:xfrm>
            <a:prstGeom prst="rect">
              <a:avLst/>
            </a:prstGeom>
          </p:spPr>
        </p:pic>
        <p:sp>
          <p:nvSpPr>
            <p:cNvPr id="14" name="Rectangle 13">
              <a:extLst>
                <a:ext uri="{FF2B5EF4-FFF2-40B4-BE49-F238E27FC236}">
                  <a16:creationId xmlns:a16="http://schemas.microsoft.com/office/drawing/2014/main" id="{D59E4097-F447-FF01-CD71-00AC5D19BA56}"/>
                </a:ext>
              </a:extLst>
            </p:cNvPr>
            <p:cNvSpPr/>
            <p:nvPr/>
          </p:nvSpPr>
          <p:spPr>
            <a:xfrm>
              <a:off x="10722232" y="5448300"/>
              <a:ext cx="2018867" cy="48987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1E9431-7AF4-0A00-F96D-60223266CBBD}"/>
                </a:ext>
              </a:extLst>
            </p:cNvPr>
            <p:cNvSpPr/>
            <p:nvPr/>
          </p:nvSpPr>
          <p:spPr>
            <a:xfrm>
              <a:off x="13509357" y="5448300"/>
              <a:ext cx="2043021" cy="489876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descr="A close up of a metal object&#10;&#10;AI-generated content may be incorrect.">
            <a:extLst>
              <a:ext uri="{FF2B5EF4-FFF2-40B4-BE49-F238E27FC236}">
                <a16:creationId xmlns:a16="http://schemas.microsoft.com/office/drawing/2014/main" id="{9B993240-BEAB-0009-D9EF-62FABF051B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945682" y="4083476"/>
            <a:ext cx="3242035" cy="530969"/>
          </a:xfrm>
          <a:prstGeom prst="rect">
            <a:avLst/>
          </a:prstGeom>
        </p:spPr>
      </p:pic>
      <p:sp>
        <p:nvSpPr>
          <p:cNvPr id="17" name="TextBox 16">
            <a:extLst>
              <a:ext uri="{FF2B5EF4-FFF2-40B4-BE49-F238E27FC236}">
                <a16:creationId xmlns:a16="http://schemas.microsoft.com/office/drawing/2014/main" id="{C5B63C8B-C437-3C7E-CEFE-FFA67AE2324C}"/>
              </a:ext>
            </a:extLst>
          </p:cNvPr>
          <p:cNvSpPr txBox="1"/>
          <p:nvPr/>
        </p:nvSpPr>
        <p:spPr>
          <a:xfrm>
            <a:off x="218053" y="1365514"/>
            <a:ext cx="3137568" cy="954107"/>
          </a:xfrm>
          <a:prstGeom prst="rect">
            <a:avLst/>
          </a:prstGeom>
          <a:noFill/>
        </p:spPr>
        <p:txBody>
          <a:bodyPr wrap="square" rtlCol="0">
            <a:spAutoFit/>
          </a:bodyPr>
          <a:lstStyle/>
          <a:p>
            <a:pPr algn="ctr"/>
            <a:r>
              <a:rPr lang="en-US" sz="2800" b="1" dirty="0"/>
              <a:t>PCB</a:t>
            </a:r>
          </a:p>
          <a:p>
            <a:pPr algn="ctr"/>
            <a:r>
              <a:rPr lang="en-US" sz="2800" b="1" dirty="0"/>
              <a:t>32-pix Readout</a:t>
            </a:r>
          </a:p>
        </p:txBody>
      </p:sp>
      <p:sp>
        <p:nvSpPr>
          <p:cNvPr id="18" name="TextBox 17">
            <a:extLst>
              <a:ext uri="{FF2B5EF4-FFF2-40B4-BE49-F238E27FC236}">
                <a16:creationId xmlns:a16="http://schemas.microsoft.com/office/drawing/2014/main" id="{11B0A464-68C9-9078-FD9F-7FB46868A696}"/>
              </a:ext>
            </a:extLst>
          </p:cNvPr>
          <p:cNvSpPr txBox="1"/>
          <p:nvPr/>
        </p:nvSpPr>
        <p:spPr>
          <a:xfrm>
            <a:off x="3599690" y="1365514"/>
            <a:ext cx="2362044" cy="954107"/>
          </a:xfrm>
          <a:prstGeom prst="rect">
            <a:avLst/>
          </a:prstGeom>
          <a:noFill/>
        </p:spPr>
        <p:txBody>
          <a:bodyPr wrap="square" rtlCol="0">
            <a:spAutoFit/>
          </a:bodyPr>
          <a:lstStyle/>
          <a:p>
            <a:pPr algn="ctr"/>
            <a:r>
              <a:rPr lang="en-US" sz="2800" b="1" dirty="0"/>
              <a:t>Magnet</a:t>
            </a:r>
          </a:p>
          <a:p>
            <a:pPr algn="ctr"/>
            <a:r>
              <a:rPr lang="en-US" sz="2800" b="1" dirty="0"/>
              <a:t>&gt;150 Gauss</a:t>
            </a:r>
          </a:p>
        </p:txBody>
      </p:sp>
      <p:sp>
        <p:nvSpPr>
          <p:cNvPr id="19" name="TextBox 18">
            <a:extLst>
              <a:ext uri="{FF2B5EF4-FFF2-40B4-BE49-F238E27FC236}">
                <a16:creationId xmlns:a16="http://schemas.microsoft.com/office/drawing/2014/main" id="{026207B6-38B5-A577-9803-7E8896210A2B}"/>
              </a:ext>
            </a:extLst>
          </p:cNvPr>
          <p:cNvSpPr txBox="1"/>
          <p:nvPr/>
        </p:nvSpPr>
        <p:spPr>
          <a:xfrm>
            <a:off x="6205803" y="1586239"/>
            <a:ext cx="2606114" cy="523220"/>
          </a:xfrm>
          <a:prstGeom prst="rect">
            <a:avLst/>
          </a:prstGeom>
          <a:noFill/>
        </p:spPr>
        <p:txBody>
          <a:bodyPr wrap="square" rtlCol="0">
            <a:spAutoFit/>
          </a:bodyPr>
          <a:lstStyle/>
          <a:p>
            <a:pPr algn="ctr"/>
            <a:r>
              <a:rPr lang="en-US" sz="2800" b="1" dirty="0"/>
              <a:t>Laser</a:t>
            </a:r>
          </a:p>
        </p:txBody>
      </p:sp>
      <p:sp>
        <p:nvSpPr>
          <p:cNvPr id="20" name="TextBox 19">
            <a:extLst>
              <a:ext uri="{FF2B5EF4-FFF2-40B4-BE49-F238E27FC236}">
                <a16:creationId xmlns:a16="http://schemas.microsoft.com/office/drawing/2014/main" id="{D6D2C3F1-3CA8-3D10-455A-DA51AB6DFB7A}"/>
              </a:ext>
            </a:extLst>
          </p:cNvPr>
          <p:cNvSpPr txBox="1"/>
          <p:nvPr/>
        </p:nvSpPr>
        <p:spPr>
          <a:xfrm>
            <a:off x="9331332" y="1364629"/>
            <a:ext cx="2194506" cy="954107"/>
          </a:xfrm>
          <a:prstGeom prst="rect">
            <a:avLst/>
          </a:prstGeom>
          <a:noFill/>
        </p:spPr>
        <p:txBody>
          <a:bodyPr wrap="square" rtlCol="0">
            <a:spAutoFit/>
          </a:bodyPr>
          <a:lstStyle/>
          <a:p>
            <a:r>
              <a:rPr lang="en-US" sz="2800" b="1" dirty="0"/>
              <a:t>Magnetic Shielding </a:t>
            </a:r>
          </a:p>
        </p:txBody>
      </p:sp>
      <p:pic>
        <p:nvPicPr>
          <p:cNvPr id="21" name="Picture 20" descr="A computer generated image of a machine&#10;&#10;AI-generated content may be incorrect.">
            <a:extLst>
              <a:ext uri="{FF2B5EF4-FFF2-40B4-BE49-F238E27FC236}">
                <a16:creationId xmlns:a16="http://schemas.microsoft.com/office/drawing/2014/main" id="{E10B461B-ACBD-B06F-429C-3589753821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0536" y="2631254"/>
            <a:ext cx="1777123" cy="3319963"/>
          </a:xfrm>
          <a:prstGeom prst="rect">
            <a:avLst/>
          </a:prstGeom>
        </p:spPr>
      </p:pic>
    </p:spTree>
    <p:extLst>
      <p:ext uri="{BB962C8B-B14F-4D97-AF65-F5344CB8AC3E}">
        <p14:creationId xmlns:p14="http://schemas.microsoft.com/office/powerpoint/2010/main" val="420711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D2B8-737A-0D8F-12C1-434E9165392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2400A8-1312-0EE9-96D4-9EAFA77C985C}"/>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6</a:t>
            </a:fld>
            <a:endParaRPr lang="en-US" dirty="0">
              <a:solidFill>
                <a:schemeClr val="bg1"/>
              </a:solidFill>
            </a:endParaRPr>
          </a:p>
        </p:txBody>
      </p:sp>
      <p:sp>
        <p:nvSpPr>
          <p:cNvPr id="3" name="TextBox 3">
            <a:extLst>
              <a:ext uri="{FF2B5EF4-FFF2-40B4-BE49-F238E27FC236}">
                <a16:creationId xmlns:a16="http://schemas.microsoft.com/office/drawing/2014/main" id="{85B967C9-CA71-6C66-097F-394F52F36990}"/>
              </a:ext>
            </a:extLst>
          </p:cNvPr>
          <p:cNvSpPr txBox="1"/>
          <p:nvPr/>
        </p:nvSpPr>
        <p:spPr>
          <a:xfrm>
            <a:off x="-48375" y="183798"/>
            <a:ext cx="12288749" cy="732380"/>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Design Overview</a:t>
            </a:r>
          </a:p>
        </p:txBody>
      </p:sp>
      <p:pic>
        <p:nvPicPr>
          <p:cNvPr id="5" name="Picture 4" descr="A close-up of a machine&#10;&#10;AI-generated content may be incorrect.">
            <a:extLst>
              <a:ext uri="{FF2B5EF4-FFF2-40B4-BE49-F238E27FC236}">
                <a16:creationId xmlns:a16="http://schemas.microsoft.com/office/drawing/2014/main" id="{1F17981A-37D9-DED7-E821-097F130CE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061" y="1555996"/>
            <a:ext cx="6011078" cy="3746007"/>
          </a:xfrm>
          <a:prstGeom prst="rect">
            <a:avLst/>
          </a:prstGeom>
        </p:spPr>
      </p:pic>
      <p:sp>
        <p:nvSpPr>
          <p:cNvPr id="7" name="TextBox 6">
            <a:extLst>
              <a:ext uri="{FF2B5EF4-FFF2-40B4-BE49-F238E27FC236}">
                <a16:creationId xmlns:a16="http://schemas.microsoft.com/office/drawing/2014/main" id="{05AB7E75-A367-D946-472B-B95C4C0BC7BF}"/>
              </a:ext>
            </a:extLst>
          </p:cNvPr>
          <p:cNvSpPr txBox="1"/>
          <p:nvPr/>
        </p:nvSpPr>
        <p:spPr>
          <a:xfrm>
            <a:off x="328434" y="1971295"/>
            <a:ext cx="4883179" cy="3083921"/>
          </a:xfrm>
          <a:prstGeom prst="rect">
            <a:avLst/>
          </a:prstGeom>
          <a:noFill/>
        </p:spPr>
        <p:txBody>
          <a:bodyPr wrap="square">
            <a:spAutoFit/>
          </a:bodyPr>
          <a:lstStyle/>
          <a:p>
            <a:pPr marL="457200" indent="-457200">
              <a:lnSpc>
                <a:spcPct val="200000"/>
              </a:lnSpc>
              <a:buFont typeface="Arial" panose="020B0604020202020204" pitchFamily="34" charset="0"/>
              <a:buChar char="•"/>
            </a:pPr>
            <a:r>
              <a:rPr lang="en-US" sz="2000" dirty="0"/>
              <a:t>STJ + Collimator Mount onto PCB</a:t>
            </a:r>
          </a:p>
          <a:p>
            <a:pPr marL="457200" indent="-457200">
              <a:lnSpc>
                <a:spcPct val="200000"/>
              </a:lnSpc>
              <a:buFont typeface="Arial" panose="020B0604020202020204" pitchFamily="34" charset="0"/>
              <a:buChar char="•"/>
            </a:pPr>
            <a:r>
              <a:rPr lang="en-US" sz="2000" dirty="0"/>
              <a:t>Located @MXC</a:t>
            </a:r>
          </a:p>
          <a:p>
            <a:pPr marL="457200" indent="-457200">
              <a:lnSpc>
                <a:spcPct val="200000"/>
              </a:lnSpc>
              <a:buFont typeface="Arial" panose="020B0604020202020204" pitchFamily="34" charset="0"/>
              <a:buChar char="•"/>
            </a:pPr>
            <a:r>
              <a:rPr lang="en-US" sz="2000" dirty="0">
                <a:sym typeface="Wingdings" panose="05000000000000000000" pitchFamily="2" charset="2"/>
              </a:rPr>
              <a:t>No Ferromagnetic Materials (Nickel)</a:t>
            </a:r>
          </a:p>
          <a:p>
            <a:pPr marL="457200" indent="-457200">
              <a:lnSpc>
                <a:spcPct val="200000"/>
              </a:lnSpc>
              <a:buFont typeface="Arial" panose="020B0604020202020204" pitchFamily="34" charset="0"/>
              <a:buChar char="•"/>
            </a:pPr>
            <a:r>
              <a:rPr lang="en-US" sz="2000" dirty="0">
                <a:sym typeface="Wingdings" panose="05000000000000000000" pitchFamily="2" charset="2"/>
              </a:rPr>
              <a:t>Currently intended for calibration results</a:t>
            </a:r>
          </a:p>
          <a:p>
            <a:pPr marL="457200" indent="-457200">
              <a:lnSpc>
                <a:spcPct val="200000"/>
              </a:lnSpc>
              <a:buFont typeface="Arial" panose="020B0604020202020204" pitchFamily="34" charset="0"/>
              <a:buChar char="•"/>
            </a:pPr>
            <a:endParaRPr lang="en-US" sz="2000" dirty="0"/>
          </a:p>
        </p:txBody>
      </p:sp>
    </p:spTree>
    <p:extLst>
      <p:ext uri="{BB962C8B-B14F-4D97-AF65-F5344CB8AC3E}">
        <p14:creationId xmlns:p14="http://schemas.microsoft.com/office/powerpoint/2010/main" val="4095490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DE194-FF1B-2901-294B-DE1BC7E41E9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25369B-D12E-5C4A-D0B4-1848848583DE}"/>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7</a:t>
            </a:fld>
            <a:endParaRPr lang="en-US" dirty="0">
              <a:solidFill>
                <a:schemeClr val="bg1"/>
              </a:solidFill>
            </a:endParaRPr>
          </a:p>
        </p:txBody>
      </p:sp>
      <p:sp>
        <p:nvSpPr>
          <p:cNvPr id="3" name="TextBox 3">
            <a:extLst>
              <a:ext uri="{FF2B5EF4-FFF2-40B4-BE49-F238E27FC236}">
                <a16:creationId xmlns:a16="http://schemas.microsoft.com/office/drawing/2014/main" id="{DC3AE802-7D13-E730-61DC-87D6BFDD4A8D}"/>
              </a:ext>
            </a:extLst>
          </p:cNvPr>
          <p:cNvSpPr txBox="1"/>
          <p:nvPr/>
        </p:nvSpPr>
        <p:spPr>
          <a:xfrm>
            <a:off x="-48376" y="56463"/>
            <a:ext cx="12288749" cy="732380"/>
          </a:xfrm>
          <a:prstGeom prst="rect">
            <a:avLst/>
          </a:prstGeom>
        </p:spPr>
        <p:txBody>
          <a:bodyPr lIns="0" tIns="0" rIns="0" bIns="0" rtlCol="0" anchor="t">
            <a:spAutoFit/>
          </a:bodyPr>
          <a:lstStyle/>
          <a:p>
            <a:pPr algn="ctr">
              <a:lnSpc>
                <a:spcPts val="6400"/>
              </a:lnSpc>
            </a:pPr>
            <a:r>
              <a:rPr lang="en-US" sz="4000" b="1" dirty="0">
                <a:solidFill>
                  <a:srgbClr val="252525"/>
                </a:solidFill>
                <a:latin typeface="The Seasons Bold"/>
                <a:ea typeface="The Seasons Bold"/>
                <a:cs typeface="The Seasons Bold"/>
                <a:sym typeface="The Seasons Bold"/>
              </a:rPr>
              <a:t>PCB Design</a:t>
            </a:r>
          </a:p>
        </p:txBody>
      </p:sp>
      <p:pic>
        <p:nvPicPr>
          <p:cNvPr id="4" name="Picture 3">
            <a:extLst>
              <a:ext uri="{FF2B5EF4-FFF2-40B4-BE49-F238E27FC236}">
                <a16:creationId xmlns:a16="http://schemas.microsoft.com/office/drawing/2014/main" id="{D641FF46-80BB-503C-94D9-DC4DA13459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0622" y="3165903"/>
            <a:ext cx="4320035" cy="2843903"/>
          </a:xfrm>
          <a:prstGeom prst="rect">
            <a:avLst/>
          </a:prstGeom>
        </p:spPr>
      </p:pic>
      <p:grpSp>
        <p:nvGrpSpPr>
          <p:cNvPr id="5" name="Group 4">
            <a:extLst>
              <a:ext uri="{FF2B5EF4-FFF2-40B4-BE49-F238E27FC236}">
                <a16:creationId xmlns:a16="http://schemas.microsoft.com/office/drawing/2014/main" id="{5632D751-62D2-32CB-A3ED-F47CD0AF3C9C}"/>
              </a:ext>
            </a:extLst>
          </p:cNvPr>
          <p:cNvGrpSpPr/>
          <p:nvPr/>
        </p:nvGrpSpPr>
        <p:grpSpPr>
          <a:xfrm>
            <a:off x="1491343" y="3165903"/>
            <a:ext cx="4027714" cy="2843903"/>
            <a:chOff x="1070581" y="4071579"/>
            <a:chExt cx="7590621" cy="5216265"/>
          </a:xfrm>
        </p:grpSpPr>
        <p:grpSp>
          <p:nvGrpSpPr>
            <p:cNvPr id="6" name="Group 5">
              <a:extLst>
                <a:ext uri="{FF2B5EF4-FFF2-40B4-BE49-F238E27FC236}">
                  <a16:creationId xmlns:a16="http://schemas.microsoft.com/office/drawing/2014/main" id="{32778DBB-6939-1524-09D6-F010B17F4F4A}"/>
                </a:ext>
              </a:extLst>
            </p:cNvPr>
            <p:cNvGrpSpPr/>
            <p:nvPr/>
          </p:nvGrpSpPr>
          <p:grpSpPr>
            <a:xfrm>
              <a:off x="1070581" y="4071579"/>
              <a:ext cx="7590621" cy="5216265"/>
              <a:chOff x="5791072" y="2097787"/>
              <a:chExt cx="5410201" cy="4142953"/>
            </a:xfrm>
          </p:grpSpPr>
          <p:pic>
            <p:nvPicPr>
              <p:cNvPr id="8" name="Picture 7" descr="A computer chip with numbers and a white cross&#10;&#10;AI-generated content may be incorrect.">
                <a:extLst>
                  <a:ext uri="{FF2B5EF4-FFF2-40B4-BE49-F238E27FC236}">
                    <a16:creationId xmlns:a16="http://schemas.microsoft.com/office/drawing/2014/main" id="{3DA6B643-444B-FCC5-9567-A8E407FD6D67}"/>
                  </a:ext>
                </a:extLst>
              </p:cNvPr>
              <p:cNvPicPr>
                <a:picLocks noChangeAspect="1"/>
              </p:cNvPicPr>
              <p:nvPr/>
            </p:nvPicPr>
            <p:blipFill>
              <a:blip r:embed="rId4"/>
              <a:stretch>
                <a:fillRect/>
              </a:stretch>
            </p:blipFill>
            <p:spPr>
              <a:xfrm>
                <a:off x="5791072" y="2097787"/>
                <a:ext cx="5410201" cy="4142953"/>
              </a:xfrm>
              <a:prstGeom prst="rect">
                <a:avLst/>
              </a:prstGeom>
            </p:spPr>
          </p:pic>
          <p:pic>
            <p:nvPicPr>
              <p:cNvPr id="9" name="Content Placeholder 14" descr="A close-up of a computer generated pattern&#10;&#10;AI-generated content may be incorrect.">
                <a:extLst>
                  <a:ext uri="{FF2B5EF4-FFF2-40B4-BE49-F238E27FC236}">
                    <a16:creationId xmlns:a16="http://schemas.microsoft.com/office/drawing/2014/main" id="{94179EE9-B226-A245-DDE0-82F42E358D2C}"/>
                  </a:ext>
                </a:extLst>
              </p:cNvPr>
              <p:cNvPicPr>
                <a:picLocks noGrp="1" noChangeAspect="1"/>
              </p:cNvPicPr>
              <p:nvPr>
                <p:ph sz="quarter" idx="13"/>
              </p:nvPr>
            </p:nvPicPr>
            <p:blipFill>
              <a:blip r:embed="rId5"/>
              <a:stretch>
                <a:fillRect/>
              </a:stretch>
            </p:blipFill>
            <p:spPr>
              <a:xfrm>
                <a:off x="7313612" y="3349203"/>
                <a:ext cx="1984313" cy="1984313"/>
              </a:xfrm>
            </p:spPr>
          </p:pic>
        </p:grpSp>
        <p:pic>
          <p:nvPicPr>
            <p:cNvPr id="7" name="Picture 6">
              <a:extLst>
                <a:ext uri="{FF2B5EF4-FFF2-40B4-BE49-F238E27FC236}">
                  <a16:creationId xmlns:a16="http://schemas.microsoft.com/office/drawing/2014/main" id="{60F440A2-D79E-385C-E541-B05C27DAF8DF}"/>
                </a:ext>
              </a:extLst>
            </p:cNvPr>
            <p:cNvPicPr>
              <a:picLocks noChangeAspect="1"/>
            </p:cNvPicPr>
            <p:nvPr/>
          </p:nvPicPr>
          <p:blipFill>
            <a:blip r:embed="rId6" cstate="print">
              <a:extLst>
                <a:ext uri="{28A0092B-C50C-407E-A947-70E740481C1C}">
                  <a14:useLocalDpi xmlns:a14="http://schemas.microsoft.com/office/drawing/2010/main" val="0"/>
                </a:ext>
              </a:extLst>
            </a:blip>
            <a:srcRect l="563" t="590" r="434" b="1082"/>
            <a:stretch/>
          </p:blipFill>
          <p:spPr>
            <a:xfrm>
              <a:off x="3317386" y="5524500"/>
              <a:ext cx="2562727" cy="2545248"/>
            </a:xfrm>
            <a:prstGeom prst="rect">
              <a:avLst/>
            </a:prstGeom>
          </p:spPr>
        </p:pic>
      </p:grpSp>
      <p:sp>
        <p:nvSpPr>
          <p:cNvPr id="10" name="TextBox 3">
            <a:extLst>
              <a:ext uri="{FF2B5EF4-FFF2-40B4-BE49-F238E27FC236}">
                <a16:creationId xmlns:a16="http://schemas.microsoft.com/office/drawing/2014/main" id="{350E74BE-4921-04DF-BC49-2721EA401930}"/>
              </a:ext>
            </a:extLst>
          </p:cNvPr>
          <p:cNvSpPr txBox="1"/>
          <p:nvPr/>
        </p:nvSpPr>
        <p:spPr>
          <a:xfrm>
            <a:off x="2029892" y="846609"/>
            <a:ext cx="8132212" cy="1978875"/>
          </a:xfrm>
          <a:prstGeom prst="rect">
            <a:avLst/>
          </a:prstGeom>
        </p:spPr>
        <p:txBody>
          <a:bodyPr wrap="square" lIns="0" tIns="0" rIns="0" bIns="0" rtlCol="0" anchor="t">
            <a:spAutoFit/>
          </a:bodyPr>
          <a:lstStyle/>
          <a:p>
            <a:pPr marL="781050" lvl="1" indent="-457200">
              <a:lnSpc>
                <a:spcPct val="150000"/>
              </a:lnSpc>
              <a:buFont typeface="Arial" panose="020B0604020202020204" pitchFamily="34" charset="0"/>
              <a:buChar char="•"/>
            </a:pPr>
            <a:r>
              <a:rPr lang="en-US" sz="2200" spc="110" dirty="0">
                <a:solidFill>
                  <a:srgbClr val="252525"/>
                </a:solidFill>
                <a:latin typeface="Atkinson Hyperlegible"/>
                <a:ea typeface="Atkinson Hyperlegible"/>
                <a:cs typeface="Atkinson Hyperlegible"/>
                <a:sym typeface="Atkinson Hyperlegible"/>
              </a:rPr>
              <a:t>32-pixel chip design</a:t>
            </a:r>
          </a:p>
          <a:p>
            <a:pPr marL="781050" lvl="1" indent="-457200">
              <a:lnSpc>
                <a:spcPct val="150000"/>
              </a:lnSpc>
              <a:buFont typeface="Arial" panose="020B0604020202020204" pitchFamily="34" charset="0"/>
              <a:buChar char="•"/>
            </a:pPr>
            <a:r>
              <a:rPr lang="en-US" sz="2200" spc="110" dirty="0">
                <a:solidFill>
                  <a:srgbClr val="252525"/>
                </a:solidFill>
                <a:latin typeface="Atkinson Hyperlegible"/>
                <a:ea typeface="Atkinson Hyperlegible"/>
                <a:cs typeface="Atkinson Hyperlegible"/>
                <a:sym typeface="Atkinson Hyperlegible"/>
              </a:rPr>
              <a:t>PCB Finish: Electroless Palladium Immersion Gold (EPIG)</a:t>
            </a:r>
          </a:p>
          <a:p>
            <a:pPr marL="781050" lvl="1" indent="-457200">
              <a:lnSpc>
                <a:spcPct val="150000"/>
              </a:lnSpc>
              <a:buFont typeface="Arial" panose="020B0604020202020204" pitchFamily="34" charset="0"/>
              <a:buChar char="•"/>
            </a:pPr>
            <a:r>
              <a:rPr lang="en-US" sz="2200" spc="110" dirty="0">
                <a:solidFill>
                  <a:srgbClr val="252525"/>
                </a:solidFill>
                <a:latin typeface="Atkinson Hyperlegible"/>
                <a:ea typeface="Atkinson Hyperlegible"/>
                <a:cs typeface="Atkinson Hyperlegible"/>
                <a:sym typeface="Atkinson Hyperlegible"/>
              </a:rPr>
              <a:t>PCB width: 17.6mm</a:t>
            </a:r>
          </a:p>
          <a:p>
            <a:pPr marL="781050" lvl="1" indent="-457200" algn="just">
              <a:lnSpc>
                <a:spcPct val="150000"/>
              </a:lnSpc>
              <a:buFont typeface="Arial" panose="020B0604020202020204" pitchFamily="34" charset="0"/>
              <a:buChar char="•"/>
            </a:pPr>
            <a:r>
              <a:rPr lang="en-US" sz="2200" spc="110" dirty="0">
                <a:solidFill>
                  <a:srgbClr val="252525"/>
                </a:solidFill>
                <a:latin typeface="Atkinson Hyperlegible"/>
                <a:ea typeface="Atkinson Hyperlegible"/>
                <a:cs typeface="Atkinson Hyperlegible"/>
                <a:sym typeface="Atkinson Hyperlegible"/>
              </a:rPr>
              <a:t>PCB Pitch: 9mil (</a:t>
            </a:r>
            <a:r>
              <a:rPr lang="el-GR" sz="2200" spc="110" dirty="0">
                <a:solidFill>
                  <a:srgbClr val="252525"/>
                </a:solidFill>
                <a:latin typeface="Atkinson Hyperlegible"/>
                <a:ea typeface="Atkinson Hyperlegible"/>
                <a:cs typeface="Atkinson Hyperlegible"/>
                <a:sym typeface="Atkinson Hyperlegible"/>
              </a:rPr>
              <a:t>228.6μ</a:t>
            </a:r>
            <a:r>
              <a:rPr lang="en-US" sz="2200" spc="110" dirty="0">
                <a:solidFill>
                  <a:srgbClr val="252525"/>
                </a:solidFill>
                <a:latin typeface="Atkinson Hyperlegible"/>
                <a:ea typeface="Atkinson Hyperlegible"/>
                <a:cs typeface="Atkinson Hyperlegible"/>
                <a:sym typeface="Atkinson Hyperlegible"/>
              </a:rPr>
              <a:t>m ) /// Sensor Pitch: 200</a:t>
            </a:r>
            <a:r>
              <a:rPr lang="el-GR" sz="2200" spc="110" dirty="0">
                <a:solidFill>
                  <a:srgbClr val="252525"/>
                </a:solidFill>
                <a:latin typeface="Atkinson Hyperlegible"/>
                <a:ea typeface="Atkinson Hyperlegible"/>
                <a:cs typeface="Atkinson Hyperlegible"/>
                <a:sym typeface="Atkinson Hyperlegible"/>
              </a:rPr>
              <a:t>μ</a:t>
            </a:r>
            <a:r>
              <a:rPr lang="en-US" sz="2200" spc="110" dirty="0">
                <a:solidFill>
                  <a:srgbClr val="252525"/>
                </a:solidFill>
                <a:latin typeface="Atkinson Hyperlegible"/>
                <a:ea typeface="Atkinson Hyperlegible"/>
                <a:cs typeface="Atkinson Hyperlegible"/>
                <a:sym typeface="Atkinson Hyperlegible"/>
              </a:rPr>
              <a:t>m</a:t>
            </a:r>
          </a:p>
        </p:txBody>
      </p:sp>
    </p:spTree>
    <p:extLst>
      <p:ext uri="{BB962C8B-B14F-4D97-AF65-F5344CB8AC3E}">
        <p14:creationId xmlns:p14="http://schemas.microsoft.com/office/powerpoint/2010/main" val="265259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D327E-3408-A69B-8336-CC3AB63A002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52153E9-BF92-E736-5219-F61143AEB60C}"/>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8</a:t>
            </a:fld>
            <a:endParaRPr lang="en-US" dirty="0">
              <a:solidFill>
                <a:schemeClr val="bg1"/>
              </a:solidFill>
            </a:endParaRPr>
          </a:p>
        </p:txBody>
      </p:sp>
      <p:sp>
        <p:nvSpPr>
          <p:cNvPr id="3" name="TextBox 3">
            <a:extLst>
              <a:ext uri="{FF2B5EF4-FFF2-40B4-BE49-F238E27FC236}">
                <a16:creationId xmlns:a16="http://schemas.microsoft.com/office/drawing/2014/main" id="{09C28100-D63E-E799-103E-7DE7C010A407}"/>
              </a:ext>
            </a:extLst>
          </p:cNvPr>
          <p:cNvSpPr txBox="1"/>
          <p:nvPr/>
        </p:nvSpPr>
        <p:spPr>
          <a:xfrm>
            <a:off x="-48375" y="183798"/>
            <a:ext cx="12288749" cy="744114"/>
          </a:xfrm>
          <a:prstGeom prst="rect">
            <a:avLst/>
          </a:prstGeom>
        </p:spPr>
        <p:txBody>
          <a:bodyPr lIns="0" tIns="0" rIns="0" bIns="0" rtlCol="0" anchor="t">
            <a:spAutoFit/>
          </a:bodyPr>
          <a:lstStyle/>
          <a:p>
            <a:pPr algn="ctr">
              <a:lnSpc>
                <a:spcPts val="6400"/>
              </a:lnSpc>
            </a:pPr>
            <a:r>
              <a:rPr lang="en-US" sz="4400" b="1" dirty="0">
                <a:solidFill>
                  <a:srgbClr val="252525"/>
                </a:solidFill>
                <a:latin typeface="The Seasons Bold"/>
                <a:ea typeface="The Seasons Bold"/>
                <a:cs typeface="The Seasons Bold"/>
                <a:sym typeface="The Seasons Bold"/>
              </a:rPr>
              <a:t>Magnet Design</a:t>
            </a:r>
          </a:p>
        </p:txBody>
      </p:sp>
      <p:grpSp>
        <p:nvGrpSpPr>
          <p:cNvPr id="10" name="Group 9">
            <a:extLst>
              <a:ext uri="{FF2B5EF4-FFF2-40B4-BE49-F238E27FC236}">
                <a16:creationId xmlns:a16="http://schemas.microsoft.com/office/drawing/2014/main" id="{8D69111D-DFDA-954D-6CA1-CD3B141B7A9F}"/>
              </a:ext>
            </a:extLst>
          </p:cNvPr>
          <p:cNvGrpSpPr/>
          <p:nvPr/>
        </p:nvGrpSpPr>
        <p:grpSpPr>
          <a:xfrm>
            <a:off x="7977592" y="1636204"/>
            <a:ext cx="4262782" cy="3249692"/>
            <a:chOff x="11700695" y="3007090"/>
            <a:chExt cx="6619257" cy="4468000"/>
          </a:xfrm>
        </p:grpSpPr>
        <p:pic>
          <p:nvPicPr>
            <p:cNvPr id="11" name="Picture 10">
              <a:extLst>
                <a:ext uri="{FF2B5EF4-FFF2-40B4-BE49-F238E27FC236}">
                  <a16:creationId xmlns:a16="http://schemas.microsoft.com/office/drawing/2014/main" id="{B1F99871-B7CE-E1B9-9A20-61EA1D1FB298}"/>
                </a:ext>
              </a:extLst>
            </p:cNvPr>
            <p:cNvPicPr>
              <a:picLocks noChangeAspect="1"/>
            </p:cNvPicPr>
            <p:nvPr/>
          </p:nvPicPr>
          <p:blipFill>
            <a:blip r:embed="rId3">
              <a:extLst>
                <a:ext uri="{28A0092B-C50C-407E-A947-70E740481C1C}">
                  <a14:useLocalDpi xmlns:a14="http://schemas.microsoft.com/office/drawing/2010/main" val="0"/>
                </a:ext>
              </a:extLst>
            </a:blip>
            <a:srcRect l="53625" t="18886" r="8025" b="28042"/>
            <a:stretch/>
          </p:blipFill>
          <p:spPr>
            <a:xfrm>
              <a:off x="11700695" y="3007090"/>
              <a:ext cx="6619257" cy="44680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2CFA5C0-8C0B-954B-A571-53893DC77ED8}"/>
                    </a:ext>
                  </a:extLst>
                </p:cNvPr>
                <p:cNvSpPr txBox="1"/>
                <p:nvPr/>
              </p:nvSpPr>
              <p:spPr>
                <a:xfrm>
                  <a:off x="13131188" y="5490825"/>
                  <a:ext cx="294105" cy="5077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𝑛</m:t>
                        </m:r>
                      </m:oMath>
                    </m:oMathPara>
                  </a14:m>
                  <a:endParaRPr lang="en-US" sz="2600" dirty="0">
                    <a:latin typeface="Cambria Math" panose="02040503050406030204" pitchFamily="18" charset="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A2CFA5C0-8C0B-954B-A571-53893DC77ED8}"/>
                    </a:ext>
                  </a:extLst>
                </p:cNvPr>
                <p:cNvSpPr txBox="1">
                  <a:spLocks noRot="1" noChangeAspect="1" noMove="1" noResize="1" noEditPoints="1" noAdjustHandles="1" noChangeArrowheads="1" noChangeShapeType="1" noTextEdit="1"/>
                </p:cNvSpPr>
                <p:nvPr/>
              </p:nvSpPr>
              <p:spPr>
                <a:xfrm>
                  <a:off x="13131188" y="5490825"/>
                  <a:ext cx="294105" cy="507794"/>
                </a:xfrm>
                <a:prstGeom prst="rect">
                  <a:avLst/>
                </a:prstGeom>
                <a:blipFill>
                  <a:blip r:embed="rId8"/>
                  <a:stretch>
                    <a:fillRect r="-516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24CD8B0-FF5B-138F-ABBF-BA315F26D417}"/>
                    </a:ext>
                  </a:extLst>
                </p:cNvPr>
                <p:cNvSpPr txBox="1"/>
                <p:nvPr/>
              </p:nvSpPr>
              <p:spPr>
                <a:xfrm>
                  <a:off x="15187369" y="6137578"/>
                  <a:ext cx="347834" cy="50779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𝑤</m:t>
                        </m:r>
                      </m:oMath>
                    </m:oMathPara>
                  </a14:m>
                  <a:endParaRPr lang="en-US" dirty="0"/>
                </a:p>
              </p:txBody>
            </p:sp>
          </mc:Choice>
          <mc:Fallback xmlns="">
            <p:sp>
              <p:nvSpPr>
                <p:cNvPr id="13" name="TextBox 12">
                  <a:extLst>
                    <a:ext uri="{FF2B5EF4-FFF2-40B4-BE49-F238E27FC236}">
                      <a16:creationId xmlns:a16="http://schemas.microsoft.com/office/drawing/2014/main" id="{924CD8B0-FF5B-138F-ABBF-BA315F26D417}"/>
                    </a:ext>
                  </a:extLst>
                </p:cNvPr>
                <p:cNvSpPr txBox="1">
                  <a:spLocks noRot="1" noChangeAspect="1" noMove="1" noResize="1" noEditPoints="1" noAdjustHandles="1" noChangeArrowheads="1" noChangeShapeType="1" noTextEdit="1"/>
                </p:cNvSpPr>
                <p:nvPr/>
              </p:nvSpPr>
              <p:spPr>
                <a:xfrm>
                  <a:off x="15187369" y="6137578"/>
                  <a:ext cx="347834" cy="507794"/>
                </a:xfrm>
                <a:prstGeom prst="rect">
                  <a:avLst/>
                </a:prstGeom>
                <a:blipFill>
                  <a:blip r:embed="rId9"/>
                  <a:stretch>
                    <a:fillRect r="-43243"/>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14" name="TextBox 13">
                <a:extLst>
                  <a:ext uri="{FF2B5EF4-FFF2-40B4-BE49-F238E27FC236}">
                    <a16:creationId xmlns:a16="http://schemas.microsoft.com/office/drawing/2014/main" id="{3ED320DB-12AB-5729-84C3-0BC908C4AF47}"/>
                  </a:ext>
                </a:extLst>
              </p:cNvPr>
              <p:cNvSpPr txBox="1"/>
              <p:nvPr/>
            </p:nvSpPr>
            <p:spPr>
              <a:xfrm>
                <a:off x="141200" y="2088571"/>
                <a:ext cx="5815371" cy="3447098"/>
              </a:xfrm>
              <a:prstGeom prst="rect">
                <a:avLst/>
              </a:prstGeom>
              <a:noFill/>
            </p:spPr>
            <p:txBody>
              <a:bodyPr wrap="square" rtlCol="0">
                <a:spAutoFit/>
              </a:bodyPr>
              <a:lstStyle/>
              <a:p>
                <a:pPr marL="742950" lvl="1" indent="-285750">
                  <a:buFont typeface="Arial" panose="020B0604020202020204" pitchFamily="34" charset="0"/>
                  <a:buChar char="•"/>
                </a:pPr>
                <a:r>
                  <a:rPr lang="en-US" dirty="0"/>
                  <a:t>Helmholtz-Like Arrangement</a:t>
                </a:r>
              </a:p>
              <a:p>
                <a:pPr lvl="1"/>
                <a:endParaRPr lang="en-US" dirty="0"/>
              </a:p>
              <a:p>
                <a:pPr marL="742950" lvl="1" indent="-285750">
                  <a:buFont typeface="Arial" panose="020B0604020202020204" pitchFamily="34" charset="0"/>
                  <a:buChar char="•"/>
                </a:pPr>
                <a:r>
                  <a:rPr lang="en-US" dirty="0"/>
                  <a:t>&gt;900ft of Ø5mil Cu-clad </a:t>
                </a:r>
                <a:r>
                  <a:rPr lang="en-US" dirty="0" err="1"/>
                  <a:t>NbTi</a:t>
                </a:r>
                <a:r>
                  <a:rPr lang="en-US" dirty="0"/>
                  <a:t> Wire</a:t>
                </a:r>
              </a:p>
              <a:p>
                <a:pPr lvl="1"/>
                <a:endParaRPr lang="en-US" dirty="0"/>
              </a:p>
              <a:p>
                <a:pPr marL="742950" lvl="1" indent="-285750">
                  <a:buFont typeface="Arial" panose="020B0604020202020204" pitchFamily="34" charset="0"/>
                  <a:buChar char="•"/>
                </a:pPr>
                <a:r>
                  <a:rPr lang="en-US" dirty="0"/>
                  <a:t>Required strength: &gt;150 Gauss</a:t>
                </a:r>
              </a:p>
              <a:p>
                <a:pPr lvl="1"/>
                <a:endParaRPr lang="en-US" dirty="0"/>
              </a:p>
              <a:p>
                <a:pPr marL="742950" lvl="1" indent="-285750">
                  <a:buFont typeface="Arial" panose="020B0604020202020204" pitchFamily="34" charset="0"/>
                  <a:buChar char="•"/>
                </a:pPr>
                <a:r>
                  <a:rPr lang="en-US" dirty="0"/>
                  <a:t>Sufficient Field over </a:t>
                </a:r>
                <a:br>
                  <a:rPr lang="en-US" dirty="0"/>
                </a:br>
                <a:r>
                  <a:rPr lang="en-US" dirty="0"/>
                  <a:t>Chip Dimensions: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(2.5</m:t>
                        </m:r>
                        <m:r>
                          <a:rPr lang="en-US" b="0" i="1" smtClean="0">
                            <a:latin typeface="Cambria Math" panose="02040503050406030204" pitchFamily="18" charset="0"/>
                          </a:rPr>
                          <m:t>𝑚𝑚</m:t>
                        </m:r>
                        <m:r>
                          <a:rPr lang="en-US" b="0" i="1" smtClean="0">
                            <a:latin typeface="Cambria Math" panose="02040503050406030204" pitchFamily="18" charset="0"/>
                          </a:rPr>
                          <m:t>)</m:t>
                        </m:r>
                      </m:e>
                      <m:sup>
                        <m:r>
                          <a:rPr lang="en-US" b="0" i="1" smtClean="0">
                            <a:latin typeface="Cambria Math" panose="02040503050406030204" pitchFamily="18" charset="0"/>
                          </a:rPr>
                          <m:t>2</m:t>
                        </m:r>
                      </m:sup>
                    </m:sSup>
                  </m:oMath>
                </a14:m>
                <a:endParaRPr lang="en-US" dirty="0"/>
              </a:p>
              <a:p>
                <a:pPr lvl="1"/>
                <a:endParaRPr lang="en-US" dirty="0"/>
              </a:p>
              <a:p>
                <a:pPr lvl="1"/>
                <a:r>
                  <a:rPr lang="en-US" sz="2800" dirty="0"/>
                  <a:t> </a:t>
                </a:r>
              </a:p>
              <a:p>
                <a:pPr marL="742950" lvl="1" indent="-285750">
                  <a:buFont typeface="Arial" panose="020B0604020202020204" pitchFamily="34" charset="0"/>
                  <a:buChar char="•"/>
                </a:pPr>
                <a:endParaRPr lang="en-US" sz="2800" dirty="0"/>
              </a:p>
            </p:txBody>
          </p:sp>
        </mc:Choice>
        <mc:Fallback>
          <p:sp>
            <p:nvSpPr>
              <p:cNvPr id="14" name="TextBox 13">
                <a:extLst>
                  <a:ext uri="{FF2B5EF4-FFF2-40B4-BE49-F238E27FC236}">
                    <a16:creationId xmlns:a16="http://schemas.microsoft.com/office/drawing/2014/main" id="{3ED320DB-12AB-5729-84C3-0BC908C4AF47}"/>
                  </a:ext>
                </a:extLst>
              </p:cNvPr>
              <p:cNvSpPr txBox="1">
                <a:spLocks noRot="1" noChangeAspect="1" noMove="1" noResize="1" noEditPoints="1" noAdjustHandles="1" noChangeArrowheads="1" noChangeShapeType="1" noTextEdit="1"/>
              </p:cNvSpPr>
              <p:nvPr/>
            </p:nvSpPr>
            <p:spPr>
              <a:xfrm>
                <a:off x="141200" y="2088571"/>
                <a:ext cx="5815371" cy="3447098"/>
              </a:xfrm>
              <a:prstGeom prst="rect">
                <a:avLst/>
              </a:prstGeom>
              <a:blipFill>
                <a:blip r:embed="rId10"/>
                <a:stretch>
                  <a:fillRect t="-1062"/>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983D0E81-A58C-22EE-3740-449B629CF343}"/>
              </a:ext>
            </a:extLst>
          </p:cNvPr>
          <p:cNvGrpSpPr/>
          <p:nvPr/>
        </p:nvGrpSpPr>
        <p:grpSpPr>
          <a:xfrm>
            <a:off x="3763333" y="1177403"/>
            <a:ext cx="5988705" cy="4530572"/>
            <a:chOff x="3496289" y="1555268"/>
            <a:chExt cx="5650361" cy="4357852"/>
          </a:xfrm>
        </p:grpSpPr>
        <p:grpSp>
          <p:nvGrpSpPr>
            <p:cNvPr id="4" name="Group 3">
              <a:extLst>
                <a:ext uri="{FF2B5EF4-FFF2-40B4-BE49-F238E27FC236}">
                  <a16:creationId xmlns:a16="http://schemas.microsoft.com/office/drawing/2014/main" id="{218EE26D-196B-FA53-9845-090788DA914B}"/>
                </a:ext>
              </a:extLst>
            </p:cNvPr>
            <p:cNvGrpSpPr/>
            <p:nvPr/>
          </p:nvGrpSpPr>
          <p:grpSpPr>
            <a:xfrm>
              <a:off x="3496289" y="1555268"/>
              <a:ext cx="5650361" cy="4357852"/>
              <a:chOff x="5409085" y="2954772"/>
              <a:chExt cx="9152466" cy="5288287"/>
            </a:xfrm>
          </p:grpSpPr>
          <p:pic>
            <p:nvPicPr>
              <p:cNvPr id="5" name="Picture 4">
                <a:extLst>
                  <a:ext uri="{FF2B5EF4-FFF2-40B4-BE49-F238E27FC236}">
                    <a16:creationId xmlns:a16="http://schemas.microsoft.com/office/drawing/2014/main" id="{ABF4DC6B-9BE0-383E-6D38-4555F82B1404}"/>
                  </a:ext>
                </a:extLst>
              </p:cNvPr>
              <p:cNvPicPr>
                <a:picLocks noChangeAspect="1"/>
              </p:cNvPicPr>
              <p:nvPr/>
            </p:nvPicPr>
            <p:blipFill>
              <a:blip r:embed="rId3">
                <a:extLst>
                  <a:ext uri="{28A0092B-C50C-407E-A947-70E740481C1C}">
                    <a14:useLocalDpi xmlns:a14="http://schemas.microsoft.com/office/drawing/2010/main" val="0"/>
                  </a:ext>
                </a:extLst>
              </a:blip>
              <a:srcRect l="8649" t="8316" r="62972" b="18736"/>
              <a:stretch/>
            </p:blipFill>
            <p:spPr>
              <a:xfrm>
                <a:off x="6897978" y="2954772"/>
                <a:ext cx="4501147" cy="518100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40697C4-C2C8-E2FE-9C83-C8BAD051A4D6}"/>
                      </a:ext>
                    </a:extLst>
                  </p:cNvPr>
                  <p:cNvSpPr txBox="1"/>
                  <p:nvPr/>
                </p:nvSpPr>
                <p:spPr>
                  <a:xfrm>
                    <a:off x="8896969" y="7586515"/>
                    <a:ext cx="2026527" cy="6565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i="1" smtClean="0">
                                  <a:latin typeface="Cambria Math" panose="02040503050406030204" pitchFamily="18" charset="0"/>
                                </a:rPr>
                                <m:t>𝐷</m:t>
                              </m:r>
                            </m:e>
                            <m:sub>
                              <m:r>
                                <a:rPr lang="en-US" sz="1800" b="0" i="1" smtClean="0">
                                  <a:latin typeface="Cambria Math" panose="02040503050406030204" pitchFamily="18" charset="0"/>
                                </a:rPr>
                                <m:t>𝑖𝑛</m:t>
                              </m:r>
                            </m:sub>
                          </m:sSub>
                          <m:r>
                            <a:rPr lang="en-US" sz="1800" b="0" i="1" smtClean="0">
                              <a:latin typeface="Cambria Math" panose="02040503050406030204" pitchFamily="18" charset="0"/>
                            </a:rPr>
                            <m:t>/2</m:t>
                          </m:r>
                        </m:oMath>
                      </m:oMathPara>
                    </a14:m>
                    <a:endParaRPr lang="en-US" dirty="0"/>
                  </a:p>
                </p:txBody>
              </p:sp>
            </mc:Choice>
            <mc:Fallback xmlns="">
              <p:sp>
                <p:nvSpPr>
                  <p:cNvPr id="6" name="TextBox 5">
                    <a:extLst>
                      <a:ext uri="{FF2B5EF4-FFF2-40B4-BE49-F238E27FC236}">
                        <a16:creationId xmlns:a16="http://schemas.microsoft.com/office/drawing/2014/main" id="{140697C4-C2C8-E2FE-9C83-C8BAD051A4D6}"/>
                      </a:ext>
                    </a:extLst>
                  </p:cNvPr>
                  <p:cNvSpPr txBox="1">
                    <a:spLocks noRot="1" noChangeAspect="1" noMove="1" noResize="1" noEditPoints="1" noAdjustHandles="1" noChangeArrowheads="1" noChangeShapeType="1" noTextEdit="1"/>
                  </p:cNvSpPr>
                  <p:nvPr/>
                </p:nvSpPr>
                <p:spPr>
                  <a:xfrm>
                    <a:off x="8896969" y="7586515"/>
                    <a:ext cx="2026527" cy="65654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7C065F5-1FC2-DBC5-FEED-71DD38407539}"/>
                      </a:ext>
                    </a:extLst>
                  </p:cNvPr>
                  <p:cNvSpPr txBox="1"/>
                  <p:nvPr/>
                </p:nvSpPr>
                <p:spPr>
                  <a:xfrm>
                    <a:off x="7162801" y="5356358"/>
                    <a:ext cx="381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i="1" smtClean="0">
                              <a:latin typeface="Cambria Math" panose="02040503050406030204" pitchFamily="18" charset="0"/>
                            </a:rPr>
                            <m:t>𝑋</m:t>
                          </m:r>
                        </m:oMath>
                      </m:oMathPara>
                    </a14:m>
                    <a:endParaRPr lang="en-US" dirty="0"/>
                  </a:p>
                </p:txBody>
              </p:sp>
            </mc:Choice>
            <mc:Fallback xmlns="">
              <p:sp>
                <p:nvSpPr>
                  <p:cNvPr id="7" name="TextBox 6">
                    <a:extLst>
                      <a:ext uri="{FF2B5EF4-FFF2-40B4-BE49-F238E27FC236}">
                        <a16:creationId xmlns:a16="http://schemas.microsoft.com/office/drawing/2014/main" id="{57C065F5-1FC2-DBC5-FEED-71DD38407539}"/>
                      </a:ext>
                    </a:extLst>
                  </p:cNvPr>
                  <p:cNvSpPr txBox="1">
                    <a:spLocks noRot="1" noChangeAspect="1" noMove="1" noResize="1" noEditPoints="1" noAdjustHandles="1" noChangeArrowheads="1" noChangeShapeType="1" noTextEdit="1"/>
                  </p:cNvSpPr>
                  <p:nvPr/>
                </p:nvSpPr>
                <p:spPr>
                  <a:xfrm>
                    <a:off x="7162801" y="5356358"/>
                    <a:ext cx="381000" cy="369332"/>
                  </a:xfrm>
                  <a:prstGeom prst="rect">
                    <a:avLst/>
                  </a:prstGeom>
                  <a:blipFill>
                    <a:blip r:embed="rId5"/>
                    <a:stretch>
                      <a:fillRect r="-38462" b="-1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CF507048-9037-19F1-FFFE-BEAB9B736D74}"/>
                      </a:ext>
                    </a:extLst>
                  </p:cNvPr>
                  <p:cNvSpPr txBox="1"/>
                  <p:nvPr/>
                </p:nvSpPr>
                <p:spPr>
                  <a:xfrm>
                    <a:off x="5409085" y="3355463"/>
                    <a:ext cx="9152466" cy="56902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e>
                            <m:sub>
                              <m:r>
                                <a:rPr lang="en-US" sz="2000" b="0" i="1" dirty="0" smtClean="0">
                                  <a:latin typeface="Cambria Math" panose="02040503050406030204" pitchFamily="18" charset="0"/>
                                </a:rPr>
                                <m:t>𝑧</m:t>
                              </m:r>
                            </m:sub>
                          </m:sSub>
                        </m:oMath>
                      </m:oMathPara>
                    </a14:m>
                    <a:endParaRPr lang="en-US" sz="2800" dirty="0"/>
                  </a:p>
                </p:txBody>
              </p:sp>
            </mc:Choice>
            <mc:Fallback>
              <p:sp>
                <p:nvSpPr>
                  <p:cNvPr id="9" name="TextBox 8">
                    <a:extLst>
                      <a:ext uri="{FF2B5EF4-FFF2-40B4-BE49-F238E27FC236}">
                        <a16:creationId xmlns:a16="http://schemas.microsoft.com/office/drawing/2014/main" id="{CF507048-9037-19F1-FFFE-BEAB9B736D74}"/>
                      </a:ext>
                    </a:extLst>
                  </p:cNvPr>
                  <p:cNvSpPr txBox="1">
                    <a:spLocks noRot="1" noChangeAspect="1" noMove="1" noResize="1" noEditPoints="1" noAdjustHandles="1" noChangeArrowheads="1" noChangeShapeType="1" noTextEdit="1"/>
                  </p:cNvSpPr>
                  <p:nvPr/>
                </p:nvSpPr>
                <p:spPr>
                  <a:xfrm>
                    <a:off x="5409085" y="3355463"/>
                    <a:ext cx="9152466" cy="569027"/>
                  </a:xfrm>
                  <a:prstGeom prst="rect">
                    <a:avLst/>
                  </a:prstGeom>
                  <a:blipFill>
                    <a:blip r:embed="rId11"/>
                    <a:stretch>
                      <a:fillRect/>
                    </a:stretch>
                  </a:blipFill>
                </p:spPr>
                <p:txBody>
                  <a:bodyPr/>
                  <a:lstStyle/>
                  <a:p>
                    <a:r>
                      <a:rPr lang="en-US">
                        <a:noFill/>
                      </a:rPr>
                      <a:t> </a:t>
                    </a:r>
                  </a:p>
                </p:txBody>
              </p:sp>
            </mc:Fallback>
          </mc:AlternateContent>
        </p:grpSp>
        <p:sp>
          <p:nvSpPr>
            <p:cNvPr id="15" name="Rectangle 14">
              <a:extLst>
                <a:ext uri="{FF2B5EF4-FFF2-40B4-BE49-F238E27FC236}">
                  <a16:creationId xmlns:a16="http://schemas.microsoft.com/office/drawing/2014/main" id="{CD9E6084-332E-33E3-2569-27654557A312}"/>
                </a:ext>
              </a:extLst>
            </p:cNvPr>
            <p:cNvSpPr/>
            <p:nvPr/>
          </p:nvSpPr>
          <p:spPr>
            <a:xfrm>
              <a:off x="6715760" y="3913089"/>
              <a:ext cx="396240" cy="7401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839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77DE9-ADB0-F14C-BC74-1BA18CB0979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A1BB49-81B6-3C86-D240-BE189FECC93A}"/>
              </a:ext>
            </a:extLst>
          </p:cNvPr>
          <p:cNvSpPr>
            <a:spLocks noGrp="1"/>
          </p:cNvSpPr>
          <p:nvPr>
            <p:ph type="sldNum" sz="quarter" idx="12"/>
          </p:nvPr>
        </p:nvSpPr>
        <p:spPr/>
        <p:txBody>
          <a:bodyPr lIns="91440" tIns="45720" rIns="91440" bIns="45720" anchor="t"/>
          <a:lstStyle/>
          <a:p>
            <a:fld id="{FAA3E255-DCE9-1E4B-905B-DD6A887BD484}" type="slidenum">
              <a:rPr lang="en-US" dirty="0" smtClean="0">
                <a:solidFill>
                  <a:schemeClr val="bg1"/>
                </a:solidFill>
              </a:rPr>
              <a:t>9</a:t>
            </a:fld>
            <a:endParaRPr lang="en-US" dirty="0">
              <a:solidFill>
                <a:schemeClr val="bg1"/>
              </a:solidFill>
            </a:endParaRPr>
          </a:p>
        </p:txBody>
      </p:sp>
      <p:sp>
        <p:nvSpPr>
          <p:cNvPr id="3" name="TextBox 3">
            <a:extLst>
              <a:ext uri="{FF2B5EF4-FFF2-40B4-BE49-F238E27FC236}">
                <a16:creationId xmlns:a16="http://schemas.microsoft.com/office/drawing/2014/main" id="{21057CE1-EC1B-6D30-41D2-36816519D7F3}"/>
              </a:ext>
            </a:extLst>
          </p:cNvPr>
          <p:cNvSpPr txBox="1"/>
          <p:nvPr/>
        </p:nvSpPr>
        <p:spPr>
          <a:xfrm>
            <a:off x="-48376" y="201523"/>
            <a:ext cx="12288749" cy="744114"/>
          </a:xfrm>
          <a:prstGeom prst="rect">
            <a:avLst/>
          </a:prstGeom>
        </p:spPr>
        <p:txBody>
          <a:bodyPr lIns="0" tIns="0" rIns="0" bIns="0" rtlCol="0" anchor="t">
            <a:spAutoFit/>
          </a:bodyPr>
          <a:lstStyle/>
          <a:p>
            <a:pPr algn="ctr">
              <a:lnSpc>
                <a:spcPts val="6400"/>
              </a:lnSpc>
            </a:pPr>
            <a:r>
              <a:rPr lang="en-US" sz="4400" b="1" dirty="0">
                <a:solidFill>
                  <a:srgbClr val="252525"/>
                </a:solidFill>
                <a:latin typeface="The Seasons Bold"/>
                <a:ea typeface="The Seasons Bold"/>
                <a:cs typeface="The Seasons Bold"/>
                <a:sym typeface="The Seasons Bold"/>
              </a:rPr>
              <a:t>Magnet Results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4172E9B-B190-6693-555E-877287A91ED6}"/>
                  </a:ext>
                </a:extLst>
              </p:cNvPr>
              <p:cNvSpPr txBox="1"/>
              <p:nvPr/>
            </p:nvSpPr>
            <p:spPr>
              <a:xfrm>
                <a:off x="682644" y="878589"/>
                <a:ext cx="4290445" cy="1938992"/>
              </a:xfrm>
              <a:prstGeom prst="rect">
                <a:avLst/>
              </a:prstGeom>
              <a:noFill/>
            </p:spPr>
            <p:txBody>
              <a:bodyPr wrap="square" rtlCol="0">
                <a:spAutoFit/>
              </a:bodyPr>
              <a:lstStyle/>
              <a:p>
                <a:pPr lvl="1">
                  <a:lnSpc>
                    <a:spcPct val="150000"/>
                  </a:lnSpc>
                </a:pPr>
                <a:r>
                  <a:rPr lang="en-US" sz="1600" dirty="0">
                    <a:latin typeface="Atkinson Hyperlegible" panose="020B0604020202020204" charset="0"/>
                    <a:ea typeface="Cambria Math" panose="02040503050406030204" pitchFamily="18" charset="0"/>
                    <a:cs typeface="Calibri" panose="020F0502020204030204" pitchFamily="34" charset="0"/>
                  </a:rPr>
                  <a:t>Parameters:</a:t>
                </a:r>
                <a:endParaRPr lang="en-US" sz="1600" i="1" dirty="0">
                  <a:latin typeface="Cambria Math" panose="02040503050406030204" pitchFamily="18" charset="0"/>
                  <a:ea typeface="Cambria Math" panose="02040503050406030204" pitchFamily="18" charset="0"/>
                  <a:cs typeface="Calibri" panose="020F0502020204030204" pitchFamily="34" charset="0"/>
                </a:endParaRPr>
              </a:p>
              <a:p>
                <a:pPr marL="914400" lvl="1" indent="-457200">
                  <a:buFont typeface="Arial" panose="020B0604020202020204" pitchFamily="34" charset="0"/>
                  <a:buChar char="•"/>
                </a:pP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𝐷</m:t>
                        </m:r>
                      </m:e>
                      <m:sub>
                        <m:r>
                          <a:rPr lang="en-US" sz="1600" b="0" i="1" smtClean="0">
                            <a:latin typeface="Cambria Math" panose="02040503050406030204" pitchFamily="18" charset="0"/>
                          </a:rPr>
                          <m:t>𝑖𝑛</m:t>
                        </m:r>
                      </m:sub>
                    </m:sSub>
                    <m:r>
                      <a:rPr lang="en-US" sz="1600" b="0" i="1" smtClean="0">
                        <a:latin typeface="Cambria Math" panose="02040503050406030204" pitchFamily="18" charset="0"/>
                      </a:rPr>
                      <m:t>=21</m:t>
                    </m:r>
                    <m:r>
                      <a:rPr lang="en-US" sz="1600" b="0" i="1" smtClean="0">
                        <a:latin typeface="Cambria Math" panose="02040503050406030204" pitchFamily="18" charset="0"/>
                      </a:rPr>
                      <m:t>𝑚𝑚</m:t>
                    </m:r>
                  </m:oMath>
                </a14:m>
                <a:r>
                  <a:rPr lang="en-US" sz="1600" dirty="0"/>
                  <a:t> </a:t>
                </a:r>
                <a:r>
                  <a:rPr lang="en-US" sz="1600" dirty="0">
                    <a:sym typeface="Wingdings" panose="05000000000000000000" pitchFamily="2" charset="2"/>
                  </a:rPr>
                  <a:t> Constrained by PCB</a:t>
                </a:r>
                <a:endParaRPr lang="en-US" sz="1600" dirty="0"/>
              </a:p>
              <a:p>
                <a:pPr marL="914400" lvl="1" indent="-457200">
                  <a:buFont typeface="Arial" panose="020B0604020202020204" pitchFamily="34" charset="0"/>
                  <a:buChar char="•"/>
                </a:pPr>
                <a14:m>
                  <m:oMath xmlns:m="http://schemas.openxmlformats.org/officeDocument/2006/math">
                    <m:r>
                      <a:rPr lang="en-US" sz="1600" b="0" i="1" smtClean="0">
                        <a:latin typeface="Cambria Math" panose="02040503050406030204" pitchFamily="18" charset="0"/>
                      </a:rPr>
                      <m:t>𝑋</m:t>
                    </m:r>
                    <m:r>
                      <a:rPr lang="en-US" sz="1600" b="0" i="1" smtClean="0">
                        <a:latin typeface="Cambria Math" panose="02040503050406030204" pitchFamily="18" charset="0"/>
                      </a:rPr>
                      <m:t>=5</m:t>
                    </m:r>
                    <m:r>
                      <a:rPr lang="en-US" sz="1600" b="0" i="1" smtClean="0">
                        <a:latin typeface="Cambria Math" panose="02040503050406030204" pitchFamily="18" charset="0"/>
                      </a:rPr>
                      <m:t>𝑚𝑚</m:t>
                    </m:r>
                  </m:oMath>
                </a14:m>
                <a:r>
                  <a:rPr lang="en-US" sz="1600" dirty="0"/>
                  <a:t> </a:t>
                </a:r>
                <a:r>
                  <a:rPr lang="en-US" sz="1600" dirty="0">
                    <a:sym typeface="Wingdings" panose="05000000000000000000" pitchFamily="2" charset="2"/>
                  </a:rPr>
                  <a:t> Constrained by FO</a:t>
                </a:r>
                <a:endParaRPr lang="en-US" sz="1600" dirty="0"/>
              </a:p>
              <a:p>
                <a:pPr marL="914400" lvl="1" indent="-457200">
                  <a:buFont typeface="Arial" panose="020B0604020202020204" pitchFamily="34" charset="0"/>
                  <a:buChar char="•"/>
                </a:pPr>
                <a:r>
                  <a:rPr lang="en-US" sz="1600" dirty="0"/>
                  <a:t>t = 6mil</a:t>
                </a:r>
              </a:p>
              <a:p>
                <a:pPr marL="914400" lvl="1" indent="-457200">
                  <a:buFont typeface="Arial" panose="020B0604020202020204" pitchFamily="34" charset="0"/>
                  <a:buChar char="•"/>
                </a:pPr>
                <a:r>
                  <a:rPr lang="en-US" sz="1600" dirty="0"/>
                  <a:t>J = 0.25A</a:t>
                </a:r>
              </a:p>
              <a:p>
                <a:pPr marL="914400" lvl="1" indent="-457200">
                  <a:buFont typeface="Arial" panose="020B0604020202020204" pitchFamily="34" charset="0"/>
                  <a:buChar char="•"/>
                </a:pPr>
                <a:r>
                  <a:rPr lang="en-US" sz="1600" dirty="0"/>
                  <a:t>888ft of Wire</a:t>
                </a:r>
              </a:p>
              <a:p>
                <a:pPr marL="914400" lvl="1" indent="-457200">
                  <a:buFont typeface="Arial" panose="020B0604020202020204" pitchFamily="34" charset="0"/>
                  <a:buChar char="•"/>
                </a:pPr>
                <a:r>
                  <a:rPr lang="en-US" sz="1600" dirty="0"/>
                  <a:t>w = 28, n = 60</a:t>
                </a:r>
              </a:p>
            </p:txBody>
          </p:sp>
        </mc:Choice>
        <mc:Fallback xmlns="">
          <p:sp>
            <p:nvSpPr>
              <p:cNvPr id="4" name="TextBox 3">
                <a:extLst>
                  <a:ext uri="{FF2B5EF4-FFF2-40B4-BE49-F238E27FC236}">
                    <a16:creationId xmlns:a16="http://schemas.microsoft.com/office/drawing/2014/main" id="{24172E9B-B190-6693-555E-877287A91ED6}"/>
                  </a:ext>
                </a:extLst>
              </p:cNvPr>
              <p:cNvSpPr txBox="1">
                <a:spLocks noRot="1" noChangeAspect="1" noMove="1" noResize="1" noEditPoints="1" noAdjustHandles="1" noChangeArrowheads="1" noChangeShapeType="1" noTextEdit="1"/>
              </p:cNvSpPr>
              <p:nvPr/>
            </p:nvSpPr>
            <p:spPr>
              <a:xfrm>
                <a:off x="682644" y="878589"/>
                <a:ext cx="4290445" cy="1938992"/>
              </a:xfrm>
              <a:prstGeom prst="rect">
                <a:avLst/>
              </a:prstGeom>
              <a:blipFill>
                <a:blip r:embed="rId3"/>
                <a:stretch>
                  <a:fillRect b="-3145"/>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3484FD56-7FD6-79B3-1D54-527D1FDFF0CB}"/>
              </a:ext>
            </a:extLst>
          </p:cNvPr>
          <p:cNvSpPr/>
          <p:nvPr/>
        </p:nvSpPr>
        <p:spPr>
          <a:xfrm>
            <a:off x="7549843" y="2819985"/>
            <a:ext cx="790171" cy="216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840CDC-6AAA-1EB2-54FA-707B420D9F01}"/>
              </a:ext>
            </a:extLst>
          </p:cNvPr>
          <p:cNvSpPr/>
          <p:nvPr/>
        </p:nvSpPr>
        <p:spPr>
          <a:xfrm>
            <a:off x="11147718" y="2989262"/>
            <a:ext cx="790171" cy="216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5B28AB-A26E-50D1-F172-1BB8F51C4156}"/>
                  </a:ext>
                </a:extLst>
              </p:cNvPr>
              <p:cNvSpPr txBox="1"/>
              <p:nvPr/>
            </p:nvSpPr>
            <p:spPr>
              <a:xfrm>
                <a:off x="8574638" y="2928378"/>
                <a:ext cx="2247499"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𝐵</m:t>
                          </m:r>
                        </m:e>
                        <m:sub>
                          <m:r>
                            <a:rPr lang="en-US" sz="1400" b="0" i="1" smtClean="0">
                              <a:latin typeface="Cambria Math" panose="02040503050406030204" pitchFamily="18" charset="0"/>
                            </a:rPr>
                            <m:t>𝑧</m:t>
                          </m:r>
                        </m:sub>
                      </m:sSub>
                      <m:r>
                        <a:rPr lang="en-US" sz="1400" b="0" i="1" smtClean="0">
                          <a:latin typeface="Cambria Math" panose="02040503050406030204" pitchFamily="18" charset="0"/>
                        </a:rPr>
                        <m:t>(</m:t>
                      </m:r>
                      <m:r>
                        <a:rPr lang="en-US" sz="1400" b="0" i="1" smtClean="0">
                          <a:latin typeface="Cambria Math" panose="02040503050406030204" pitchFamily="18" charset="0"/>
                        </a:rPr>
                        <m:t>𝑧</m:t>
                      </m:r>
                      <m:r>
                        <a:rPr lang="en-US" sz="1400" b="0" i="1" smtClean="0">
                          <a:latin typeface="Cambria Math" panose="02040503050406030204" pitchFamily="18" charset="0"/>
                        </a:rPr>
                        <m:t>=0, </m:t>
                      </m:r>
                      <m:r>
                        <a:rPr lang="en-US" sz="1400" b="0" i="1" smtClean="0">
                          <a:latin typeface="Cambria Math" panose="02040503050406030204" pitchFamily="18" charset="0"/>
                        </a:rPr>
                        <m:t>𝑟</m:t>
                      </m:r>
                      <m:r>
                        <a:rPr lang="en-US" sz="1400" b="0" i="1" smtClean="0">
                          <a:latin typeface="Cambria Math" panose="02040503050406030204" pitchFamily="18" charset="0"/>
                        </a:rPr>
                        <m:t>)</m:t>
                      </m:r>
                    </m:oMath>
                  </m:oMathPara>
                </a14:m>
                <a:endParaRPr lang="en-US" sz="1400" dirty="0"/>
              </a:p>
            </p:txBody>
          </p:sp>
        </mc:Choice>
        <mc:Fallback xmlns="">
          <p:sp>
            <p:nvSpPr>
              <p:cNvPr id="8" name="TextBox 7">
                <a:extLst>
                  <a:ext uri="{FF2B5EF4-FFF2-40B4-BE49-F238E27FC236}">
                    <a16:creationId xmlns:a16="http://schemas.microsoft.com/office/drawing/2014/main" id="{065B28AB-A26E-50D1-F172-1BB8F51C4156}"/>
                  </a:ext>
                </a:extLst>
              </p:cNvPr>
              <p:cNvSpPr txBox="1">
                <a:spLocks noRot="1" noChangeAspect="1" noMove="1" noResize="1" noEditPoints="1" noAdjustHandles="1" noChangeArrowheads="1" noChangeShapeType="1" noTextEdit="1"/>
              </p:cNvSpPr>
              <p:nvPr/>
            </p:nvSpPr>
            <p:spPr>
              <a:xfrm>
                <a:off x="8574638" y="2928378"/>
                <a:ext cx="2247499" cy="307777"/>
              </a:xfrm>
              <a:prstGeom prst="rect">
                <a:avLst/>
              </a:prstGeom>
              <a:blipFill>
                <a:blip r:embed="rId4"/>
                <a:stretch>
                  <a:fillRect b="-588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id="{6AE43DE9-70CF-9D06-44AF-CA75D0CBFA11}"/>
              </a:ext>
            </a:extLst>
          </p:cNvPr>
          <p:cNvSpPr/>
          <p:nvPr/>
        </p:nvSpPr>
        <p:spPr>
          <a:xfrm>
            <a:off x="11015711" y="3433210"/>
            <a:ext cx="790361" cy="3077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978B104-0C74-AF73-181E-AD38A09D478E}"/>
                  </a:ext>
                </a:extLst>
              </p:cNvPr>
              <p:cNvSpPr txBox="1"/>
              <p:nvPr/>
            </p:nvSpPr>
            <p:spPr>
              <a:xfrm>
                <a:off x="6919972" y="5829867"/>
                <a:ext cx="2115194"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𝐵</m:t>
                          </m:r>
                        </m:e>
                        <m:sub>
                          <m:r>
                            <a:rPr lang="en-US" sz="1400" b="0" i="1" smtClean="0">
                              <a:latin typeface="Cambria Math" panose="02040503050406030204" pitchFamily="18" charset="0"/>
                            </a:rPr>
                            <m:t>𝑧</m:t>
                          </m:r>
                        </m:sub>
                      </m:sSub>
                      <m:r>
                        <a:rPr lang="en-US" sz="1400" b="0" i="1" smtClean="0">
                          <a:latin typeface="Cambria Math" panose="02040503050406030204" pitchFamily="18" charset="0"/>
                        </a:rPr>
                        <m:t>(</m:t>
                      </m:r>
                      <m:r>
                        <a:rPr lang="en-US" sz="1400" b="0" i="1" smtClean="0">
                          <a:latin typeface="Cambria Math" panose="02040503050406030204" pitchFamily="18" charset="0"/>
                        </a:rPr>
                        <m:t>𝑧</m:t>
                      </m:r>
                      <m:r>
                        <a:rPr lang="en-US" sz="1400" b="0" i="1" smtClean="0">
                          <a:latin typeface="Cambria Math" panose="02040503050406030204" pitchFamily="18" charset="0"/>
                        </a:rPr>
                        <m:t>, </m:t>
                      </m:r>
                      <m:r>
                        <a:rPr lang="en-US" sz="1400" b="0" i="1" smtClean="0">
                          <a:latin typeface="Cambria Math" panose="02040503050406030204" pitchFamily="18" charset="0"/>
                        </a:rPr>
                        <m:t>𝑟</m:t>
                      </m:r>
                      <m:r>
                        <a:rPr lang="en-US" sz="1400" b="0" i="1" smtClean="0">
                          <a:latin typeface="Cambria Math" panose="02040503050406030204" pitchFamily="18" charset="0"/>
                        </a:rPr>
                        <m:t>=0)</m:t>
                      </m:r>
                    </m:oMath>
                  </m:oMathPara>
                </a14:m>
                <a:endParaRPr lang="en-US" sz="1400" dirty="0"/>
              </a:p>
            </p:txBody>
          </p:sp>
        </mc:Choice>
        <mc:Fallback xmlns="">
          <p:sp>
            <p:nvSpPr>
              <p:cNvPr id="10" name="TextBox 9">
                <a:extLst>
                  <a:ext uri="{FF2B5EF4-FFF2-40B4-BE49-F238E27FC236}">
                    <a16:creationId xmlns:a16="http://schemas.microsoft.com/office/drawing/2014/main" id="{C978B104-0C74-AF73-181E-AD38A09D478E}"/>
                  </a:ext>
                </a:extLst>
              </p:cNvPr>
              <p:cNvSpPr txBox="1">
                <a:spLocks noRot="1" noChangeAspect="1" noMove="1" noResize="1" noEditPoints="1" noAdjustHandles="1" noChangeArrowheads="1" noChangeShapeType="1" noTextEdit="1"/>
              </p:cNvSpPr>
              <p:nvPr/>
            </p:nvSpPr>
            <p:spPr>
              <a:xfrm>
                <a:off x="6919972" y="5829867"/>
                <a:ext cx="2115194" cy="307777"/>
              </a:xfrm>
              <a:prstGeom prst="rect">
                <a:avLst/>
              </a:prstGeom>
              <a:blipFill>
                <a:blip r:embed="rId9"/>
                <a:stretch>
                  <a:fillRect b="-5882"/>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5C947556-F1B2-21B1-2D83-6BBC458DE4F0}"/>
              </a:ext>
            </a:extLst>
          </p:cNvPr>
          <p:cNvSpPr/>
          <p:nvPr/>
        </p:nvSpPr>
        <p:spPr>
          <a:xfrm>
            <a:off x="9973497" y="5586987"/>
            <a:ext cx="768029" cy="20684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464C6B9-0147-8694-9314-819106FD6321}"/>
              </a:ext>
            </a:extLst>
          </p:cNvPr>
          <p:cNvSpPr/>
          <p:nvPr/>
        </p:nvSpPr>
        <p:spPr>
          <a:xfrm>
            <a:off x="7478621" y="3187570"/>
            <a:ext cx="997896" cy="1651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DBD7E42F-6478-1D6D-394C-05B636FED7B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137946" y="3212253"/>
            <a:ext cx="4282649" cy="2632045"/>
          </a:xfrm>
          <a:prstGeom prst="rect">
            <a:avLst/>
          </a:prstGeom>
        </p:spPr>
      </p:pic>
      <p:sp>
        <p:nvSpPr>
          <p:cNvPr id="36" name="Rectangle 35">
            <a:extLst>
              <a:ext uri="{FF2B5EF4-FFF2-40B4-BE49-F238E27FC236}">
                <a16:creationId xmlns:a16="http://schemas.microsoft.com/office/drawing/2014/main" id="{6CBF143B-F216-1874-8E27-D5455F9788AD}"/>
              </a:ext>
            </a:extLst>
          </p:cNvPr>
          <p:cNvSpPr/>
          <p:nvPr/>
        </p:nvSpPr>
        <p:spPr>
          <a:xfrm rot="16200000">
            <a:off x="7873094" y="2731710"/>
            <a:ext cx="232914" cy="9739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B50D350-EDD1-C7F7-08FC-877877219D6B}"/>
              </a:ext>
            </a:extLst>
          </p:cNvPr>
          <p:cNvSpPr/>
          <p:nvPr/>
        </p:nvSpPr>
        <p:spPr>
          <a:xfrm rot="16200000">
            <a:off x="9999076" y="5372314"/>
            <a:ext cx="291062" cy="55197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94FA33C-1BEA-E330-BBA6-01F69DBC9F5A}"/>
                  </a:ext>
                </a:extLst>
              </p:cNvPr>
              <p:cNvSpPr txBox="1"/>
              <p:nvPr/>
            </p:nvSpPr>
            <p:spPr>
              <a:xfrm>
                <a:off x="9381755" y="5533591"/>
                <a:ext cx="15832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𝑧</m:t>
                      </m:r>
                      <m:r>
                        <a:rPr lang="en-US" sz="1400" b="0" i="1" smtClean="0">
                          <a:latin typeface="Cambria Math" panose="02040503050406030204" pitchFamily="18" charset="0"/>
                        </a:rPr>
                        <m:t> (</m:t>
                      </m:r>
                      <m:r>
                        <a:rPr lang="en-US" sz="1400" b="0" i="1" smtClean="0">
                          <a:latin typeface="Cambria Math" panose="02040503050406030204" pitchFamily="18" charset="0"/>
                        </a:rPr>
                        <m:t>𝑚𝑚</m:t>
                      </m:r>
                      <m:r>
                        <a:rPr lang="en-US" sz="1400" b="0" i="1" smtClean="0">
                          <a:latin typeface="Cambria Math" panose="02040503050406030204" pitchFamily="18" charset="0"/>
                        </a:rPr>
                        <m:t>)</m:t>
                      </m:r>
                    </m:oMath>
                  </m:oMathPara>
                </a14:m>
                <a:endParaRPr lang="en-US" sz="1400" dirty="0"/>
              </a:p>
            </p:txBody>
          </p:sp>
        </mc:Choice>
        <mc:Fallback xmlns="">
          <p:sp>
            <p:nvSpPr>
              <p:cNvPr id="17" name="TextBox 16">
                <a:extLst>
                  <a:ext uri="{FF2B5EF4-FFF2-40B4-BE49-F238E27FC236}">
                    <a16:creationId xmlns:a16="http://schemas.microsoft.com/office/drawing/2014/main" id="{E94FA33C-1BEA-E330-BBA6-01F69DBC9F5A}"/>
                  </a:ext>
                </a:extLst>
              </p:cNvPr>
              <p:cNvSpPr txBox="1">
                <a:spLocks noRot="1" noChangeAspect="1" noMove="1" noResize="1" noEditPoints="1" noAdjustHandles="1" noChangeArrowheads="1" noChangeShapeType="1" noTextEdit="1"/>
              </p:cNvSpPr>
              <p:nvPr/>
            </p:nvSpPr>
            <p:spPr>
              <a:xfrm>
                <a:off x="9381755" y="5533591"/>
                <a:ext cx="1583267" cy="307777"/>
              </a:xfrm>
              <a:prstGeom prst="rect">
                <a:avLst/>
              </a:prstGeom>
              <a:blipFill>
                <a:blip r:embed="rId12"/>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D2882BFB-15D2-388C-9770-E70C55D5E86A}"/>
                  </a:ext>
                </a:extLst>
              </p:cNvPr>
              <p:cNvSpPr txBox="1"/>
              <p:nvPr/>
            </p:nvSpPr>
            <p:spPr>
              <a:xfrm>
                <a:off x="7153294" y="3063482"/>
                <a:ext cx="1583267" cy="2923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00" b="0" i="1" smtClean="0">
                          <a:latin typeface="Cambria Math" panose="02040503050406030204" pitchFamily="18" charset="0"/>
                        </a:rPr>
                        <m:t>𝐺𝑎𝑢𝑠𝑠</m:t>
                      </m:r>
                      <m:r>
                        <a:rPr lang="en-US" sz="1300" b="0" i="1" smtClean="0">
                          <a:latin typeface="Cambria Math" panose="02040503050406030204" pitchFamily="18" charset="0"/>
                        </a:rPr>
                        <m:t> (</m:t>
                      </m:r>
                      <m:r>
                        <a:rPr lang="en-US" sz="1300" b="0" i="1" smtClean="0">
                          <a:latin typeface="Cambria Math" panose="02040503050406030204" pitchFamily="18" charset="0"/>
                        </a:rPr>
                        <m:t>𝐺</m:t>
                      </m:r>
                      <m:r>
                        <a:rPr lang="en-US" sz="1300" b="0" i="1" smtClean="0">
                          <a:latin typeface="Cambria Math" panose="02040503050406030204" pitchFamily="18" charset="0"/>
                        </a:rPr>
                        <m:t>)</m:t>
                      </m:r>
                    </m:oMath>
                  </m:oMathPara>
                </a14:m>
                <a:endParaRPr lang="en-US" sz="1300" dirty="0"/>
              </a:p>
            </p:txBody>
          </p:sp>
        </mc:Choice>
        <mc:Fallback xmlns="">
          <p:sp>
            <p:nvSpPr>
              <p:cNvPr id="22" name="TextBox 21">
                <a:extLst>
                  <a:ext uri="{FF2B5EF4-FFF2-40B4-BE49-F238E27FC236}">
                    <a16:creationId xmlns:a16="http://schemas.microsoft.com/office/drawing/2014/main" id="{D2882BFB-15D2-388C-9770-E70C55D5E86A}"/>
                  </a:ext>
                </a:extLst>
              </p:cNvPr>
              <p:cNvSpPr txBox="1">
                <a:spLocks noRot="1" noChangeAspect="1" noMove="1" noResize="1" noEditPoints="1" noAdjustHandles="1" noChangeArrowheads="1" noChangeShapeType="1" noTextEdit="1"/>
              </p:cNvSpPr>
              <p:nvPr/>
            </p:nvSpPr>
            <p:spPr>
              <a:xfrm>
                <a:off x="7153294" y="3063482"/>
                <a:ext cx="1583267" cy="292388"/>
              </a:xfrm>
              <a:prstGeom prst="rect">
                <a:avLst/>
              </a:prstGeom>
              <a:blipFill>
                <a:blip r:embed="rId13"/>
                <a:stretch>
                  <a:fillRect b="-625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DA110CDA-8F6F-E909-70FD-95AECF9AA83B}"/>
              </a:ext>
            </a:extLst>
          </p:cNvPr>
          <p:cNvGrpSpPr/>
          <p:nvPr/>
        </p:nvGrpSpPr>
        <p:grpSpPr>
          <a:xfrm>
            <a:off x="7909561" y="561578"/>
            <a:ext cx="4092629" cy="2388205"/>
            <a:chOff x="7909561" y="561578"/>
            <a:chExt cx="4092629" cy="2388205"/>
          </a:xfrm>
        </p:grpSpPr>
        <p:pic>
          <p:nvPicPr>
            <p:cNvPr id="39" name="Graphic 38">
              <a:extLst>
                <a:ext uri="{FF2B5EF4-FFF2-40B4-BE49-F238E27FC236}">
                  <a16:creationId xmlns:a16="http://schemas.microsoft.com/office/drawing/2014/main" id="{D8F4EE4B-9D9E-C400-F4BD-BFEDFB40ACE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7909561" y="679748"/>
              <a:ext cx="4092628" cy="2270035"/>
            </a:xfrm>
            <a:prstGeom prst="rect">
              <a:avLst/>
            </a:prstGeom>
          </p:spPr>
        </p:pic>
        <p:sp>
          <p:nvSpPr>
            <p:cNvPr id="13" name="Rectangle 12">
              <a:extLst>
                <a:ext uri="{FF2B5EF4-FFF2-40B4-BE49-F238E27FC236}">
                  <a16:creationId xmlns:a16="http://schemas.microsoft.com/office/drawing/2014/main" id="{4D5420C4-09B8-201A-321B-EC65773BF8A8}"/>
                </a:ext>
              </a:extLst>
            </p:cNvPr>
            <p:cNvSpPr/>
            <p:nvPr/>
          </p:nvSpPr>
          <p:spPr>
            <a:xfrm>
              <a:off x="8906753" y="561578"/>
              <a:ext cx="1583267" cy="2022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3C90A781-5C0A-8463-9E75-2F97BF0EB417}"/>
                </a:ext>
              </a:extLst>
            </p:cNvPr>
            <p:cNvSpPr/>
            <p:nvPr/>
          </p:nvSpPr>
          <p:spPr>
            <a:xfrm rot="16200000">
              <a:off x="11582980" y="2414514"/>
              <a:ext cx="307776" cy="53064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7991869-F503-51F2-5C20-890C216619A5}"/>
                  </a:ext>
                </a:extLst>
              </p:cNvPr>
              <p:cNvSpPr txBox="1"/>
              <p:nvPr/>
            </p:nvSpPr>
            <p:spPr>
              <a:xfrm>
                <a:off x="11015711" y="2663693"/>
                <a:ext cx="15832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 (</m:t>
                      </m:r>
                      <m:r>
                        <a:rPr lang="en-US" sz="1400" b="0" i="1" smtClean="0">
                          <a:latin typeface="Cambria Math" panose="02040503050406030204" pitchFamily="18" charset="0"/>
                        </a:rPr>
                        <m:t>𝑚𝑚</m:t>
                      </m:r>
                      <m:r>
                        <a:rPr lang="en-US" sz="1400" b="0" i="1" smtClean="0">
                          <a:latin typeface="Cambria Math" panose="02040503050406030204" pitchFamily="18" charset="0"/>
                        </a:rPr>
                        <m:t>)</m:t>
                      </m:r>
                    </m:oMath>
                  </m:oMathPara>
                </a14:m>
                <a:endParaRPr lang="en-US" sz="1400" dirty="0"/>
              </a:p>
            </p:txBody>
          </p:sp>
        </mc:Choice>
        <mc:Fallback xmlns="">
          <p:sp>
            <p:nvSpPr>
              <p:cNvPr id="18" name="TextBox 17">
                <a:extLst>
                  <a:ext uri="{FF2B5EF4-FFF2-40B4-BE49-F238E27FC236}">
                    <a16:creationId xmlns:a16="http://schemas.microsoft.com/office/drawing/2014/main" id="{37991869-F503-51F2-5C20-890C216619A5}"/>
                  </a:ext>
                </a:extLst>
              </p:cNvPr>
              <p:cNvSpPr txBox="1">
                <a:spLocks noRot="1" noChangeAspect="1" noMove="1" noResize="1" noEditPoints="1" noAdjustHandles="1" noChangeArrowheads="1" noChangeShapeType="1" noTextEdit="1"/>
              </p:cNvSpPr>
              <p:nvPr/>
            </p:nvSpPr>
            <p:spPr>
              <a:xfrm>
                <a:off x="11015711" y="2663693"/>
                <a:ext cx="1583267" cy="30777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4D3BBCA-7FF1-5927-75DC-5ADF431A8EBF}"/>
                  </a:ext>
                </a:extLst>
              </p:cNvPr>
              <p:cNvSpPr txBox="1"/>
              <p:nvPr/>
            </p:nvSpPr>
            <p:spPr>
              <a:xfrm>
                <a:off x="8871204" y="484748"/>
                <a:ext cx="1583267" cy="2923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300" i="1">
                          <a:latin typeface="Cambria Math" panose="02040503050406030204" pitchFamily="18" charset="0"/>
                        </a:rPr>
                        <m:t>𝐺𝑎𝑢𝑠𝑠</m:t>
                      </m:r>
                      <m:r>
                        <a:rPr lang="en-US" sz="1300" i="1">
                          <a:latin typeface="Cambria Math" panose="02040503050406030204" pitchFamily="18" charset="0"/>
                        </a:rPr>
                        <m:t> (</m:t>
                      </m:r>
                      <m:r>
                        <a:rPr lang="en-US" sz="1300" i="1">
                          <a:latin typeface="Cambria Math" panose="02040503050406030204" pitchFamily="18" charset="0"/>
                        </a:rPr>
                        <m:t>𝐺</m:t>
                      </m:r>
                      <m:r>
                        <a:rPr lang="en-US" sz="1300" i="1">
                          <a:latin typeface="Cambria Math" panose="02040503050406030204" pitchFamily="18" charset="0"/>
                        </a:rPr>
                        <m:t>)</m:t>
                      </m:r>
                    </m:oMath>
                  </m:oMathPara>
                </a14:m>
                <a:endParaRPr lang="en-US" sz="1300" dirty="0"/>
              </a:p>
            </p:txBody>
          </p:sp>
        </mc:Choice>
        <mc:Fallback xmlns="">
          <p:sp>
            <p:nvSpPr>
              <p:cNvPr id="23" name="TextBox 22">
                <a:extLst>
                  <a:ext uri="{FF2B5EF4-FFF2-40B4-BE49-F238E27FC236}">
                    <a16:creationId xmlns:a16="http://schemas.microsoft.com/office/drawing/2014/main" id="{64D3BBCA-7FF1-5927-75DC-5ADF431A8EBF}"/>
                  </a:ext>
                </a:extLst>
              </p:cNvPr>
              <p:cNvSpPr txBox="1">
                <a:spLocks noRot="1" noChangeAspect="1" noMove="1" noResize="1" noEditPoints="1" noAdjustHandles="1" noChangeArrowheads="1" noChangeShapeType="1" noTextEdit="1"/>
              </p:cNvSpPr>
              <p:nvPr/>
            </p:nvSpPr>
            <p:spPr>
              <a:xfrm>
                <a:off x="8871204" y="484748"/>
                <a:ext cx="1583267" cy="292388"/>
              </a:xfrm>
              <a:prstGeom prst="rect">
                <a:avLst/>
              </a:prstGeom>
              <a:blipFill>
                <a:blip r:embed="rId13"/>
                <a:stretch>
                  <a:fillRect b="-8511"/>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ABCFE259-2099-4F08-A906-DCE05DF26EB4}"/>
              </a:ext>
            </a:extLst>
          </p:cNvPr>
          <p:cNvCxnSpPr>
            <a:cxnSpLocks/>
          </p:cNvCxnSpPr>
          <p:nvPr/>
        </p:nvCxnSpPr>
        <p:spPr>
          <a:xfrm flipV="1">
            <a:off x="7744587" y="3649663"/>
            <a:ext cx="0" cy="2011303"/>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a:extLst>
              <a:ext uri="{FF2B5EF4-FFF2-40B4-BE49-F238E27FC236}">
                <a16:creationId xmlns:a16="http://schemas.microsoft.com/office/drawing/2014/main" id="{DA262FE2-A3EC-2A68-C3AC-5D5C50DC403F}"/>
              </a:ext>
            </a:extLst>
          </p:cNvPr>
          <p:cNvCxnSpPr>
            <a:cxnSpLocks/>
          </p:cNvCxnSpPr>
          <p:nvPr/>
        </p:nvCxnSpPr>
        <p:spPr>
          <a:xfrm flipV="1">
            <a:off x="8222424" y="3649663"/>
            <a:ext cx="0" cy="2011303"/>
          </a:xfrm>
          <a:prstGeom prst="line">
            <a:avLst/>
          </a:prstGeom>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D0804230-2F8B-9BD8-2C36-374C295FBE07}"/>
              </a:ext>
            </a:extLst>
          </p:cNvPr>
          <p:cNvCxnSpPr>
            <a:cxnSpLocks/>
          </p:cNvCxnSpPr>
          <p:nvPr/>
        </p:nvCxnSpPr>
        <p:spPr>
          <a:xfrm flipV="1">
            <a:off x="9444161" y="1033463"/>
            <a:ext cx="0" cy="1754976"/>
          </a:xfrm>
          <a:prstGeom prst="line">
            <a:avLst/>
          </a:prstGeom>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9A9A563D-D042-2E4A-D5CA-C7B57744D867}"/>
              </a:ext>
            </a:extLst>
          </p:cNvPr>
          <p:cNvCxnSpPr>
            <a:cxnSpLocks/>
          </p:cNvCxnSpPr>
          <p:nvPr/>
        </p:nvCxnSpPr>
        <p:spPr>
          <a:xfrm flipV="1">
            <a:off x="9901361" y="1047750"/>
            <a:ext cx="0" cy="1740689"/>
          </a:xfrm>
          <a:prstGeom prst="line">
            <a:avLst/>
          </a:prstGeom>
        </p:spPr>
        <p:style>
          <a:lnRef idx="3">
            <a:schemeClr val="accent2"/>
          </a:lnRef>
          <a:fillRef idx="0">
            <a:schemeClr val="accent2"/>
          </a:fillRef>
          <a:effectRef idx="2">
            <a:schemeClr val="accent2"/>
          </a:effectRef>
          <a:fontRef idx="minor">
            <a:schemeClr val="tx1"/>
          </a:fontRef>
        </p:style>
      </p:cxnSp>
      <p:cxnSp>
        <p:nvCxnSpPr>
          <p:cNvPr id="38" name="Straight Connector 37">
            <a:extLst>
              <a:ext uri="{FF2B5EF4-FFF2-40B4-BE49-F238E27FC236}">
                <a16:creationId xmlns:a16="http://schemas.microsoft.com/office/drawing/2014/main" id="{D8DE4333-159F-161C-1765-4F24E43B4160}"/>
              </a:ext>
            </a:extLst>
          </p:cNvPr>
          <p:cNvCxnSpPr/>
          <p:nvPr/>
        </p:nvCxnSpPr>
        <p:spPr>
          <a:xfrm flipV="1">
            <a:off x="2374900" y="4301067"/>
            <a:ext cx="304800" cy="59266"/>
          </a:xfrm>
          <a:prstGeom prst="line">
            <a:avLst/>
          </a:prstGeom>
        </p:spPr>
        <p:style>
          <a:lnRef idx="3">
            <a:schemeClr val="accent6"/>
          </a:lnRef>
          <a:fillRef idx="0">
            <a:schemeClr val="accent6"/>
          </a:fillRef>
          <a:effectRef idx="2">
            <a:schemeClr val="accent6"/>
          </a:effectRef>
          <a:fontRef idx="minor">
            <a:schemeClr val="tx1"/>
          </a:fontRef>
        </p:style>
      </p:cxnSp>
      <p:cxnSp>
        <p:nvCxnSpPr>
          <p:cNvPr id="42" name="Straight Connector 41">
            <a:extLst>
              <a:ext uri="{FF2B5EF4-FFF2-40B4-BE49-F238E27FC236}">
                <a16:creationId xmlns:a16="http://schemas.microsoft.com/office/drawing/2014/main" id="{199C4228-05AE-AF09-B1DE-F00FC59C7F70}"/>
              </a:ext>
            </a:extLst>
          </p:cNvPr>
          <p:cNvCxnSpPr>
            <a:cxnSpLocks/>
          </p:cNvCxnSpPr>
          <p:nvPr/>
        </p:nvCxnSpPr>
        <p:spPr>
          <a:xfrm>
            <a:off x="2679700" y="4301067"/>
            <a:ext cx="148167" cy="135466"/>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Straight Connector 45">
            <a:extLst>
              <a:ext uri="{FF2B5EF4-FFF2-40B4-BE49-F238E27FC236}">
                <a16:creationId xmlns:a16="http://schemas.microsoft.com/office/drawing/2014/main" id="{8510F619-41C4-136F-72FC-970124350707}"/>
              </a:ext>
            </a:extLst>
          </p:cNvPr>
          <p:cNvCxnSpPr>
            <a:cxnSpLocks/>
          </p:cNvCxnSpPr>
          <p:nvPr/>
        </p:nvCxnSpPr>
        <p:spPr>
          <a:xfrm flipH="1">
            <a:off x="2506133" y="4436533"/>
            <a:ext cx="321734" cy="63500"/>
          </a:xfrm>
          <a:prstGeom prst="line">
            <a:avLst/>
          </a:prstGeom>
        </p:spPr>
        <p:style>
          <a:lnRef idx="3">
            <a:schemeClr val="accent6"/>
          </a:lnRef>
          <a:fillRef idx="0">
            <a:schemeClr val="accent6"/>
          </a:fillRef>
          <a:effectRef idx="2">
            <a:schemeClr val="accent6"/>
          </a:effectRef>
          <a:fontRef idx="minor">
            <a:schemeClr val="tx1"/>
          </a:fontRef>
        </p:style>
      </p:cxnSp>
      <p:cxnSp>
        <p:nvCxnSpPr>
          <p:cNvPr id="49" name="Straight Connector 48">
            <a:extLst>
              <a:ext uri="{FF2B5EF4-FFF2-40B4-BE49-F238E27FC236}">
                <a16:creationId xmlns:a16="http://schemas.microsoft.com/office/drawing/2014/main" id="{F87C5C9E-FE4F-AA7B-B206-EE40BE7E4AD4}"/>
              </a:ext>
            </a:extLst>
          </p:cNvPr>
          <p:cNvCxnSpPr>
            <a:cxnSpLocks/>
          </p:cNvCxnSpPr>
          <p:nvPr/>
        </p:nvCxnSpPr>
        <p:spPr>
          <a:xfrm>
            <a:off x="2375703" y="4360333"/>
            <a:ext cx="130430" cy="139700"/>
          </a:xfrm>
          <a:prstGeom prst="line">
            <a:avLst/>
          </a:prstGeom>
        </p:spPr>
        <p:style>
          <a:lnRef idx="3">
            <a:schemeClr val="accent6"/>
          </a:lnRef>
          <a:fillRef idx="0">
            <a:schemeClr val="accent6"/>
          </a:fillRef>
          <a:effectRef idx="2">
            <a:schemeClr val="accent6"/>
          </a:effectRef>
          <a:fontRef idx="minor">
            <a:schemeClr val="tx1"/>
          </a:fontRef>
        </p:style>
      </p:cxnSp>
      <p:grpSp>
        <p:nvGrpSpPr>
          <p:cNvPr id="56" name="Group 55">
            <a:extLst>
              <a:ext uri="{FF2B5EF4-FFF2-40B4-BE49-F238E27FC236}">
                <a16:creationId xmlns:a16="http://schemas.microsoft.com/office/drawing/2014/main" id="{BF8D8566-F804-D831-6448-8891F892ADE8}"/>
              </a:ext>
            </a:extLst>
          </p:cNvPr>
          <p:cNvGrpSpPr/>
          <p:nvPr/>
        </p:nvGrpSpPr>
        <p:grpSpPr>
          <a:xfrm>
            <a:off x="424221" y="2949783"/>
            <a:ext cx="5343794" cy="2964883"/>
            <a:chOff x="197363" y="2949783"/>
            <a:chExt cx="5343794" cy="2964883"/>
          </a:xfrm>
        </p:grpSpPr>
        <p:pic>
          <p:nvPicPr>
            <p:cNvPr id="52" name="Graphic 51">
              <a:extLst>
                <a:ext uri="{FF2B5EF4-FFF2-40B4-BE49-F238E27FC236}">
                  <a16:creationId xmlns:a16="http://schemas.microsoft.com/office/drawing/2014/main" id="{7E5EFA26-DE57-7F25-7FB3-A7AFE7A891A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97363" y="2949783"/>
              <a:ext cx="5343794" cy="2964883"/>
            </a:xfrm>
            <a:prstGeom prst="rect">
              <a:avLst/>
            </a:prstGeom>
          </p:spPr>
        </p:pic>
        <p:sp>
          <p:nvSpPr>
            <p:cNvPr id="53" name="Rectangle 52">
              <a:extLst>
                <a:ext uri="{FF2B5EF4-FFF2-40B4-BE49-F238E27FC236}">
                  <a16:creationId xmlns:a16="http://schemas.microsoft.com/office/drawing/2014/main" id="{98F1230F-6DE6-B6E1-2E6B-DA60E76D7400}"/>
                </a:ext>
              </a:extLst>
            </p:cNvPr>
            <p:cNvSpPr/>
            <p:nvPr/>
          </p:nvSpPr>
          <p:spPr>
            <a:xfrm>
              <a:off x="197363" y="4033520"/>
              <a:ext cx="713699" cy="2675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FC1106E3-13AA-A243-2D44-091EA3742DBF}"/>
                </a:ext>
              </a:extLst>
            </p:cNvPr>
            <p:cNvSpPr/>
            <p:nvPr/>
          </p:nvSpPr>
          <p:spPr>
            <a:xfrm>
              <a:off x="1423046" y="5368997"/>
              <a:ext cx="696717" cy="2675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6C1E173A-4D84-6A02-0521-FBF308812101}"/>
                </a:ext>
              </a:extLst>
            </p:cNvPr>
            <p:cNvSpPr/>
            <p:nvPr/>
          </p:nvSpPr>
          <p:spPr>
            <a:xfrm>
              <a:off x="4735000" y="5219420"/>
              <a:ext cx="696717" cy="26754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ACB07884-A8C9-B1F1-83BB-3F39A8ECA896}"/>
                  </a:ext>
                </a:extLst>
              </p:cNvPr>
              <p:cNvSpPr txBox="1"/>
              <p:nvPr/>
            </p:nvSpPr>
            <p:spPr>
              <a:xfrm>
                <a:off x="-152400" y="4005710"/>
                <a:ext cx="1583267" cy="3231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500" b="0" i="1" smtClean="0">
                          <a:latin typeface="Cambria Math" panose="02040503050406030204" pitchFamily="18" charset="0"/>
                        </a:rPr>
                        <m:t>𝐺𝑎𝑢𝑠𝑠</m:t>
                      </m:r>
                      <m:r>
                        <a:rPr lang="en-US" sz="1500" b="0" i="1" smtClean="0">
                          <a:latin typeface="Cambria Math" panose="02040503050406030204" pitchFamily="18" charset="0"/>
                        </a:rPr>
                        <m:t> (</m:t>
                      </m:r>
                      <m:r>
                        <a:rPr lang="en-US" sz="1500" b="0" i="1" smtClean="0">
                          <a:latin typeface="Cambria Math" panose="02040503050406030204" pitchFamily="18" charset="0"/>
                        </a:rPr>
                        <m:t>𝐺</m:t>
                      </m:r>
                      <m:r>
                        <a:rPr lang="en-US" sz="1500" b="0" i="1" smtClean="0">
                          <a:latin typeface="Cambria Math" panose="02040503050406030204" pitchFamily="18" charset="0"/>
                        </a:rPr>
                        <m:t>)</m:t>
                      </m:r>
                    </m:oMath>
                  </m:oMathPara>
                </a14:m>
                <a:endParaRPr lang="en-US" sz="1500" dirty="0"/>
              </a:p>
            </p:txBody>
          </p:sp>
        </mc:Choice>
        <mc:Fallback xmlns="">
          <p:sp>
            <p:nvSpPr>
              <p:cNvPr id="57" name="TextBox 56">
                <a:extLst>
                  <a:ext uri="{FF2B5EF4-FFF2-40B4-BE49-F238E27FC236}">
                    <a16:creationId xmlns:a16="http://schemas.microsoft.com/office/drawing/2014/main" id="{ACB07884-A8C9-B1F1-83BB-3F39A8ECA896}"/>
                  </a:ext>
                </a:extLst>
              </p:cNvPr>
              <p:cNvSpPr txBox="1">
                <a:spLocks noRot="1" noChangeAspect="1" noMove="1" noResize="1" noEditPoints="1" noAdjustHandles="1" noChangeArrowheads="1" noChangeShapeType="1" noTextEdit="1"/>
              </p:cNvSpPr>
              <p:nvPr/>
            </p:nvSpPr>
            <p:spPr>
              <a:xfrm>
                <a:off x="-152400" y="4005710"/>
                <a:ext cx="1583267" cy="323165"/>
              </a:xfrm>
              <a:prstGeom prst="rect">
                <a:avLst/>
              </a:prstGeom>
              <a:blipFill>
                <a:blip r:embed="rId18"/>
                <a:stretch>
                  <a:fillRect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F54BE412-B9C6-4A70-15E0-EF191831C98F}"/>
                  </a:ext>
                </a:extLst>
              </p:cNvPr>
              <p:cNvSpPr txBox="1"/>
              <p:nvPr/>
            </p:nvSpPr>
            <p:spPr>
              <a:xfrm>
                <a:off x="4440987" y="5219420"/>
                <a:ext cx="15832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𝑧</m:t>
                      </m:r>
                      <m:r>
                        <a:rPr lang="en-US" sz="1400" b="0" i="1" smtClean="0">
                          <a:latin typeface="Cambria Math" panose="02040503050406030204" pitchFamily="18" charset="0"/>
                        </a:rPr>
                        <m:t> (</m:t>
                      </m:r>
                      <m:r>
                        <a:rPr lang="en-US" sz="1400" b="0" i="1" smtClean="0">
                          <a:latin typeface="Cambria Math" panose="02040503050406030204" pitchFamily="18" charset="0"/>
                        </a:rPr>
                        <m:t>𝑚𝑚</m:t>
                      </m:r>
                      <m:r>
                        <a:rPr lang="en-US" sz="1400" b="0" i="1" smtClean="0">
                          <a:latin typeface="Cambria Math" panose="02040503050406030204" pitchFamily="18" charset="0"/>
                        </a:rPr>
                        <m:t>)</m:t>
                      </m:r>
                    </m:oMath>
                  </m:oMathPara>
                </a14:m>
                <a:endParaRPr lang="en-US" sz="1400" dirty="0"/>
              </a:p>
            </p:txBody>
          </p:sp>
        </mc:Choice>
        <mc:Fallback xmlns="">
          <p:sp>
            <p:nvSpPr>
              <p:cNvPr id="58" name="TextBox 57">
                <a:extLst>
                  <a:ext uri="{FF2B5EF4-FFF2-40B4-BE49-F238E27FC236}">
                    <a16:creationId xmlns:a16="http://schemas.microsoft.com/office/drawing/2014/main" id="{F54BE412-B9C6-4A70-15E0-EF191831C98F}"/>
                  </a:ext>
                </a:extLst>
              </p:cNvPr>
              <p:cNvSpPr txBox="1">
                <a:spLocks noRot="1" noChangeAspect="1" noMove="1" noResize="1" noEditPoints="1" noAdjustHandles="1" noChangeArrowheads="1" noChangeShapeType="1" noTextEdit="1"/>
              </p:cNvSpPr>
              <p:nvPr/>
            </p:nvSpPr>
            <p:spPr>
              <a:xfrm>
                <a:off x="4440987" y="5219420"/>
                <a:ext cx="1583267" cy="307777"/>
              </a:xfrm>
              <a:prstGeom prst="rect">
                <a:avLst/>
              </a:prstGeom>
              <a:blipFill>
                <a:blip r:embed="rId19"/>
                <a:stretch>
                  <a:fillRect b="-58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DE65487D-6C24-4210-172E-1DAF4416B10B}"/>
                  </a:ext>
                </a:extLst>
              </p:cNvPr>
              <p:cNvSpPr txBox="1"/>
              <p:nvPr/>
            </p:nvSpPr>
            <p:spPr>
              <a:xfrm>
                <a:off x="1363601" y="5340525"/>
                <a:ext cx="1583267"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𝑟</m:t>
                      </m:r>
                      <m:r>
                        <a:rPr lang="en-US" sz="1400" b="0" i="1" smtClean="0">
                          <a:latin typeface="Cambria Math" panose="02040503050406030204" pitchFamily="18" charset="0"/>
                        </a:rPr>
                        <m:t> (</m:t>
                      </m:r>
                      <m:r>
                        <a:rPr lang="en-US" sz="1400" b="0" i="1" smtClean="0">
                          <a:latin typeface="Cambria Math" panose="02040503050406030204" pitchFamily="18" charset="0"/>
                        </a:rPr>
                        <m:t>𝑚𝑚</m:t>
                      </m:r>
                      <m:r>
                        <a:rPr lang="en-US" sz="1400" b="0" i="1" smtClean="0">
                          <a:latin typeface="Cambria Math" panose="02040503050406030204" pitchFamily="18" charset="0"/>
                        </a:rPr>
                        <m:t>)</m:t>
                      </m:r>
                    </m:oMath>
                  </m:oMathPara>
                </a14:m>
                <a:endParaRPr lang="en-US" sz="1400" dirty="0"/>
              </a:p>
            </p:txBody>
          </p:sp>
        </mc:Choice>
        <mc:Fallback xmlns="">
          <p:sp>
            <p:nvSpPr>
              <p:cNvPr id="59" name="TextBox 58">
                <a:extLst>
                  <a:ext uri="{FF2B5EF4-FFF2-40B4-BE49-F238E27FC236}">
                    <a16:creationId xmlns:a16="http://schemas.microsoft.com/office/drawing/2014/main" id="{DE65487D-6C24-4210-172E-1DAF4416B10B}"/>
                  </a:ext>
                </a:extLst>
              </p:cNvPr>
              <p:cNvSpPr txBox="1">
                <a:spLocks noRot="1" noChangeAspect="1" noMove="1" noResize="1" noEditPoints="1" noAdjustHandles="1" noChangeArrowheads="1" noChangeShapeType="1" noTextEdit="1"/>
              </p:cNvSpPr>
              <p:nvPr/>
            </p:nvSpPr>
            <p:spPr>
              <a:xfrm>
                <a:off x="1363601" y="5340525"/>
                <a:ext cx="1583267" cy="307777"/>
              </a:xfrm>
              <a:prstGeom prst="rect">
                <a:avLst/>
              </a:prstGeom>
              <a:blipFill>
                <a:blip r:embed="rId20"/>
                <a:stretch>
                  <a:fillRect b="-5882"/>
                </a:stretch>
              </a:blipFill>
            </p:spPr>
            <p:txBody>
              <a:bodyPr/>
              <a:lstStyle/>
              <a:p>
                <a:r>
                  <a:rPr lang="en-US">
                    <a:noFill/>
                  </a:rPr>
                  <a:t> </a:t>
                </a:r>
              </a:p>
            </p:txBody>
          </p:sp>
        </mc:Fallback>
      </mc:AlternateContent>
    </p:spTree>
    <p:extLst>
      <p:ext uri="{BB962C8B-B14F-4D97-AF65-F5344CB8AC3E}">
        <p14:creationId xmlns:p14="http://schemas.microsoft.com/office/powerpoint/2010/main" val="2724960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bf9cd2-92d2-4c35-8c90-e36be1937b54" xsi:nil="true"/>
    <lcf76f155ced4ddcb4097134ff3c332f xmlns="b6bd4a60-c890-4134-8405-1cb575092a0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39D69470648E4592FA8C36CD55FCD8" ma:contentTypeVersion="13" ma:contentTypeDescription="Create a new document." ma:contentTypeScope="" ma:versionID="085fe1d95d1c3ad064b6fade32686210">
  <xsd:schema xmlns:xsd="http://www.w3.org/2001/XMLSchema" xmlns:xs="http://www.w3.org/2001/XMLSchema" xmlns:p="http://schemas.microsoft.com/office/2006/metadata/properties" xmlns:ns2="b6bd4a60-c890-4134-8405-1cb575092a0a" xmlns:ns3="16bf9cd2-92d2-4c35-8c90-e36be1937b54" targetNamespace="http://schemas.microsoft.com/office/2006/metadata/properties" ma:root="true" ma:fieldsID="057b05c18c8df9f14cfa78dca062011a" ns2:_="" ns3:_="">
    <xsd:import namespace="b6bd4a60-c890-4134-8405-1cb575092a0a"/>
    <xsd:import namespace="16bf9cd2-92d2-4c35-8c90-e36be1937b5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bd4a60-c890-4134-8405-1cb575092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892c282-ceba-42ac-8ce1-c7c398cdd30b"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bf9cd2-92d2-4c35-8c90-e36be1937b5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55df84e-6eb6-4a15-9cd2-3d79d517ee6d}" ma:internalName="TaxCatchAll" ma:showField="CatchAllData" ma:web="16bf9cd2-92d2-4c35-8c90-e36be1937b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5FEEC2-B493-4C84-BE76-CC4AB1526F9E}">
  <ds:schemaRefs>
    <ds:schemaRef ds:uri="http://schemas.microsoft.com/office/2006/documentManagement/types"/>
    <ds:schemaRef ds:uri="http://schemas.openxmlformats.org/package/2006/metadata/core-properties"/>
    <ds:schemaRef ds:uri="http://purl.org/dc/elements/1.1/"/>
    <ds:schemaRef ds:uri="http://www.w3.org/XML/1998/namespace"/>
    <ds:schemaRef ds:uri="16bf9cd2-92d2-4c35-8c90-e36be1937b54"/>
    <ds:schemaRef ds:uri="http://purl.org/dc/terms/"/>
    <ds:schemaRef ds:uri="http://purl.org/dc/dcmitype/"/>
    <ds:schemaRef ds:uri="http://schemas.microsoft.com/office/2006/metadata/properties"/>
    <ds:schemaRef ds:uri="http://schemas.microsoft.com/office/infopath/2007/PartnerControls"/>
    <ds:schemaRef ds:uri="b6bd4a60-c890-4134-8405-1cb575092a0a"/>
  </ds:schemaRefs>
</ds:datastoreItem>
</file>

<file path=customXml/itemProps2.xml><?xml version="1.0" encoding="utf-8"?>
<ds:datastoreItem xmlns:ds="http://schemas.openxmlformats.org/officeDocument/2006/customXml" ds:itemID="{DFD53333-314C-45A1-AFF3-D8F3F0DDCAD8}">
  <ds:schemaRefs>
    <ds:schemaRef ds:uri="http://schemas.microsoft.com/sharepoint/v3/contenttype/forms"/>
  </ds:schemaRefs>
</ds:datastoreItem>
</file>

<file path=customXml/itemProps3.xml><?xml version="1.0" encoding="utf-8"?>
<ds:datastoreItem xmlns:ds="http://schemas.openxmlformats.org/officeDocument/2006/customXml" ds:itemID="{E5BDD83C-10A6-4515-ABED-CD5D8D44E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bd4a60-c890-4134-8405-1cb575092a0a"/>
    <ds:schemaRef ds:uri="16bf9cd2-92d2-4c35-8c90-e36be1937b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7006</TotalTime>
  <Words>3090</Words>
  <Application>Microsoft Office PowerPoint</Application>
  <PresentationFormat>Widescreen</PresentationFormat>
  <Paragraphs>969</Paragraphs>
  <Slides>40</Slides>
  <Notes>27</Notes>
  <HiddenSlides>3</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Atkinson Hyperlegible</vt:lpstr>
      <vt:lpstr>Atkinson Hyperlegible Bold</vt:lpstr>
      <vt:lpstr>Calibri</vt:lpstr>
      <vt:lpstr>Cambria Math</vt:lpstr>
      <vt:lpstr>Gotham</vt:lpstr>
      <vt:lpstr>Gotham Book</vt:lpstr>
      <vt:lpstr>The Seasons Bold</vt:lpstr>
      <vt:lpstr>Times New Roman</vt:lpstr>
      <vt:lpstr>Wingdings</vt:lpstr>
      <vt:lpstr>Office Theme</vt:lpstr>
      <vt:lpstr>An Experimental Design for Testing STJs in Dilution Refrigerators for The BeEST: PNNL &amp; Mines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Supplemental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Templet</dc:creator>
  <cp:lastModifiedBy>Joseph Templet</cp:lastModifiedBy>
  <cp:revision>768</cp:revision>
  <dcterms:created xsi:type="dcterms:W3CDTF">2024-11-05T23:13:48Z</dcterms:created>
  <dcterms:modified xsi:type="dcterms:W3CDTF">2025-05-14T19:08:52Z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0x0101002439D69470648E4592FA8C36CD55FCD8</vt:lpwstr>
  </property>
  <property fmtid="{D5CDD505-2E9C-101B-9397-08002B2CF9AE}" pid="3" name="MediaServiceImageTags">
    <vt:lpwstr/>
  </property>
</Properties>
</file>