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58" r:id="rId5"/>
    <p:sldId id="260" r:id="rId6"/>
    <p:sldId id="259" r:id="rId7"/>
    <p:sldId id="261" r:id="rId8"/>
    <p:sldId id="269" r:id="rId9"/>
    <p:sldId id="267" r:id="rId10"/>
    <p:sldId id="268" r:id="rId11"/>
    <p:sldId id="266" r:id="rId12"/>
    <p:sldId id="270" r:id="rId13"/>
    <p:sldId id="263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61"/>
    <p:restoredTop sz="94716"/>
  </p:normalViewPr>
  <p:slideViewPr>
    <p:cSldViewPr snapToGrid="0">
      <p:cViewPr varScale="1">
        <p:scale>
          <a:sx n="61" d="100"/>
          <a:sy n="61" d="100"/>
        </p:scale>
        <p:origin x="24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12E99-0D39-1639-A9FE-A4394B362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F9143-C4A7-1703-9F18-F46E3B346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6E647-54DA-1271-1169-ABA8B1B2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C567-AC69-9F45-984B-B073CF35E44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698C9-B9BB-90D4-4F89-D5847408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D8227-1243-D9CB-A899-562535A9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1EA1-203B-D645-9A8C-301543E2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7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29257-9D7C-1472-6C86-FC2C8A02F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29714-E84B-00B4-6E41-C3BD0E97E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E3000-BAA4-0838-1D12-F0148052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C567-AC69-9F45-984B-B073CF35E44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815F2-28A3-23A1-75ED-CE58EF98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43C96-F2C0-5573-56C7-1441DE1E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1EA1-203B-D645-9A8C-301543E2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3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237F1-A5DC-1604-11B4-6DB22B44BE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E5504-076A-6649-9849-5975EAABC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6FEDB-FE29-F264-E739-D7DB1C12A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C567-AC69-9F45-984B-B073CF35E44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465E6-5506-2773-403A-D03DDE576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D89EE-CA81-6D37-1949-8E67C362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1EA1-203B-D645-9A8C-301543E2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94AFC-77FE-41E6-FD24-CC318AFF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67595-4313-3495-8B2F-4646A0029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965FF-BFD7-B655-5A1E-3B6231EC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C567-AC69-9F45-984B-B073CF35E44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06AE1-E995-3746-BC70-E0BD9F01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0337E-9A74-3724-87C9-7F055607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1EA1-203B-D645-9A8C-301543E2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2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FAEF7-8646-8596-BCFE-82EEAC9E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B1EFF-FB72-3179-2119-12743168B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52FCE-5C31-E272-2DF6-883952106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C567-AC69-9F45-984B-B073CF35E44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D52B7-FE7A-D2B6-02A4-2E8EED439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E6911-F315-AAA5-8B48-49449217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1EA1-203B-D645-9A8C-301543E2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8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63C16-6AEC-DCF5-E636-EF28BAC2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A1150-D1B5-7136-E060-496D4857F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FD5E6-4737-0121-9167-832C4E369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9DFD0-3966-9532-CB1B-B75D6F20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C567-AC69-9F45-984B-B073CF35E44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BCFF9-BF23-F119-38B7-D66B7DBD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FA074-70B2-9CC0-BF2D-73108CFF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1EA1-203B-D645-9A8C-301543E2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04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00710-F4D6-1D9F-B4FD-752C9BCC5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E6AB6-FEE8-4BB5-8F15-1D8F06950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1DD5C-F7FC-C675-7F1A-9E07DD18B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0F228D-73E8-BD28-66E1-EA140912B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87912-A731-CE8F-E78C-E305D3568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871D46-3C02-44F0-2043-F31DCE78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C567-AC69-9F45-984B-B073CF35E44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C9C8EE-B50B-E8A2-1A9D-2C864739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60D312-BD9C-1C90-FA98-17F28104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1EA1-203B-D645-9A8C-301543E2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C3619-FCB8-EE98-6C48-A6312571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E4838-01C8-BF6C-A4E3-9A0DDBC2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C567-AC69-9F45-984B-B073CF35E44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B9985-176B-F651-E863-095B516DE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13DB0-BD3A-A776-8A89-CAED105AD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1EA1-203B-D645-9A8C-301543E2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18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AC6CE-0016-50F8-B6CB-27955569E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C567-AC69-9F45-984B-B073CF35E44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DBA7F-53E3-1D7A-34D3-14171A3FE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8DC4E-3B6F-B0F7-39F1-31B14A2C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1EA1-203B-D645-9A8C-301543E2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9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0E369-D342-EEA5-4716-0DF324F2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F1EE2-32CF-4472-F0F3-C0E58746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0D000-FF4E-2410-7D12-E5E33D6B2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AA11-E3EF-6E50-552D-05A41607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C567-AC69-9F45-984B-B073CF35E44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32CFA-6B03-B85D-3C06-ADE9C9469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B8145-D7F6-D5F0-62FC-51CE9930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1EA1-203B-D645-9A8C-301543E2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6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9C1B-8EB0-CD8B-F0D6-68AE5B1FD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980175-04D4-8C14-EC55-C0E0018AE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47EB5-FF32-0D92-23B9-5C4C3C2EE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261C1-EFB5-C142-7BC4-A890C1A45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C567-AC69-9F45-984B-B073CF35E44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14AEC-592E-BE8C-868F-D0DDFD3E6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A4AD1-A5DD-787D-5860-0A240DD3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1EA1-203B-D645-9A8C-301543E2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4264C-20C7-7F7A-1962-CC7A5BAFA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BED34-C74B-4179-3BE7-C0676363A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26E5F-9B87-6788-7307-DD198C806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7FC567-AC69-9F45-984B-B073CF35E44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B9F9F-318E-500B-43C3-E7253444E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632A7-B143-33F7-9B0D-81F7F671B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C51EA1-203B-D645-9A8C-301543E2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6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020A64-DBBB-B3F2-3DC7-062ADD7DC6C7}"/>
              </a:ext>
            </a:extLst>
          </p:cNvPr>
          <p:cNvSpPr txBox="1"/>
          <p:nvPr/>
        </p:nvSpPr>
        <p:spPr>
          <a:xfrm>
            <a:off x="0" y="10089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Plans at LLNL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1D9FD-5E62-559F-BEEC-24C327B4A699}"/>
              </a:ext>
            </a:extLst>
          </p:cNvPr>
          <p:cNvSpPr txBox="1"/>
          <p:nvPr/>
        </p:nvSpPr>
        <p:spPr>
          <a:xfrm>
            <a:off x="0" y="264219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Stephan Friedrich, LLNL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A851A-2DFD-A1CD-367A-010347438348}"/>
              </a:ext>
            </a:extLst>
          </p:cNvPr>
          <p:cNvSpPr txBox="1"/>
          <p:nvPr/>
        </p:nvSpPr>
        <p:spPr>
          <a:xfrm>
            <a:off x="2445489" y="4279347"/>
            <a:ext cx="7804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• What capabilities do we have now?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• What’s next?</a:t>
            </a:r>
          </a:p>
        </p:txBody>
      </p:sp>
    </p:spTree>
    <p:extLst>
      <p:ext uri="{BB962C8B-B14F-4D97-AF65-F5344CB8AC3E}">
        <p14:creationId xmlns:p14="http://schemas.microsoft.com/office/powerpoint/2010/main" val="261017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FD61B-5B93-CEA7-47F3-E0059D07C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10773F-0E3C-581E-FBCE-50EDC718B08C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What’s Next (2)? New Isotopes, Especially 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B665BF-E21A-950A-FEE6-44A3BB115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4" y="2599713"/>
            <a:ext cx="3657600" cy="36576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E0D335-DEF4-71A4-6734-CA59010889C3}"/>
              </a:ext>
            </a:extLst>
          </p:cNvPr>
          <p:cNvGrpSpPr/>
          <p:nvPr/>
        </p:nvGrpSpPr>
        <p:grpSpPr>
          <a:xfrm>
            <a:off x="7023102" y="2909576"/>
            <a:ext cx="3797302" cy="3511550"/>
            <a:chOff x="7315200" y="2590800"/>
            <a:chExt cx="3797302" cy="3511550"/>
          </a:xfrm>
        </p:grpSpPr>
        <p:sp>
          <p:nvSpPr>
            <p:cNvPr id="22" name="Pie 21">
              <a:extLst>
                <a:ext uri="{FF2B5EF4-FFF2-40B4-BE49-F238E27FC236}">
                  <a16:creationId xmlns:a16="http://schemas.microsoft.com/office/drawing/2014/main" id="{66677809-679E-ED7B-5A61-22E6AAE18932}"/>
                </a:ext>
              </a:extLst>
            </p:cNvPr>
            <p:cNvSpPr/>
            <p:nvPr/>
          </p:nvSpPr>
          <p:spPr>
            <a:xfrm>
              <a:off x="10439404" y="3168650"/>
              <a:ext cx="126997" cy="2933700"/>
            </a:xfrm>
            <a:prstGeom prst="pie">
              <a:avLst>
                <a:gd name="adj1" fmla="val 10911835"/>
                <a:gd name="adj2" fmla="val 114552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Pie 22">
              <a:extLst>
                <a:ext uri="{FF2B5EF4-FFF2-40B4-BE49-F238E27FC236}">
                  <a16:creationId xmlns:a16="http://schemas.microsoft.com/office/drawing/2014/main" id="{91B46D9A-548F-AEE1-8124-2DA429FB9089}"/>
                </a:ext>
              </a:extLst>
            </p:cNvPr>
            <p:cNvSpPr/>
            <p:nvPr/>
          </p:nvSpPr>
          <p:spPr>
            <a:xfrm>
              <a:off x="9277353" y="3902075"/>
              <a:ext cx="126996" cy="1466850"/>
            </a:xfrm>
            <a:prstGeom prst="pie">
              <a:avLst>
                <a:gd name="adj1" fmla="val 10911835"/>
                <a:gd name="adj2" fmla="val 114552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Pie 23">
              <a:extLst>
                <a:ext uri="{FF2B5EF4-FFF2-40B4-BE49-F238E27FC236}">
                  <a16:creationId xmlns:a16="http://schemas.microsoft.com/office/drawing/2014/main" id="{980C1B37-7033-ADA8-293F-93CC57989C8C}"/>
                </a:ext>
              </a:extLst>
            </p:cNvPr>
            <p:cNvSpPr/>
            <p:nvPr/>
          </p:nvSpPr>
          <p:spPr>
            <a:xfrm>
              <a:off x="8181986" y="4450834"/>
              <a:ext cx="81277" cy="369332"/>
            </a:xfrm>
            <a:prstGeom prst="pie">
              <a:avLst>
                <a:gd name="adj1" fmla="val 10911835"/>
                <a:gd name="adj2" fmla="val 114552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92ABDBC-20AB-8FDA-5E85-21C11D6AA567}"/>
                </a:ext>
              </a:extLst>
            </p:cNvPr>
            <p:cNvCxnSpPr>
              <a:cxnSpLocks/>
            </p:cNvCxnSpPr>
            <p:nvPr/>
          </p:nvCxnSpPr>
          <p:spPr>
            <a:xfrm>
              <a:off x="7696202" y="4635500"/>
              <a:ext cx="3314698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8A62CD3-9037-A22A-6932-E606C2A3EC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6202" y="2590800"/>
              <a:ext cx="0" cy="20447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C26500D-67D5-ABC1-3BF0-13E48F022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7502" y="4572000"/>
              <a:ext cx="0" cy="152400"/>
            </a:xfrm>
            <a:prstGeom prst="straightConnector1">
              <a:avLst/>
            </a:prstGeom>
            <a:ln w="2540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5679D24-D836-194B-AE63-50D8A63C94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97952" y="4572000"/>
              <a:ext cx="0" cy="152400"/>
            </a:xfrm>
            <a:prstGeom prst="straightConnector1">
              <a:avLst/>
            </a:prstGeom>
            <a:ln w="2540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28F5F2F-22D1-9790-8196-D521470B27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8402" y="4572000"/>
              <a:ext cx="0" cy="152400"/>
            </a:xfrm>
            <a:prstGeom prst="straightConnector1">
              <a:avLst/>
            </a:prstGeom>
            <a:ln w="2540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128934-3655-9BAA-AD49-80DE668609A9}"/>
                </a:ext>
              </a:extLst>
            </p:cNvPr>
            <p:cNvSpPr txBox="1"/>
            <p:nvPr/>
          </p:nvSpPr>
          <p:spPr>
            <a:xfrm>
              <a:off x="7759705" y="4635500"/>
              <a:ext cx="31114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10               100            1000</a:t>
              </a:r>
            </a:p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   Energy [eV]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2EC75D-444B-1769-D761-7733FA9D1297}"/>
                </a:ext>
              </a:extLst>
            </p:cNvPr>
            <p:cNvSpPr txBox="1"/>
            <p:nvPr/>
          </p:nvSpPr>
          <p:spPr>
            <a:xfrm>
              <a:off x="9904722" y="2767568"/>
              <a:ext cx="1207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K capture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145BE4-0B31-FDEC-6DAB-AEC64DEFE56E}"/>
                </a:ext>
              </a:extLst>
            </p:cNvPr>
            <p:cNvSpPr txBox="1"/>
            <p:nvPr/>
          </p:nvSpPr>
          <p:spPr>
            <a:xfrm>
              <a:off x="8850622" y="3516868"/>
              <a:ext cx="1207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L capture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DC383D-9FF1-643E-D7AF-D414637103FB}"/>
                </a:ext>
              </a:extLst>
            </p:cNvPr>
            <p:cNvSpPr txBox="1"/>
            <p:nvPr/>
          </p:nvSpPr>
          <p:spPr>
            <a:xfrm>
              <a:off x="7758427" y="4044434"/>
              <a:ext cx="1207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 capture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EB5B6D-7467-9BF5-8392-9E1882370358}"/>
                </a:ext>
              </a:extLst>
            </p:cNvPr>
            <p:cNvSpPr txBox="1"/>
            <p:nvPr/>
          </p:nvSpPr>
          <p:spPr>
            <a:xfrm rot="16200000">
              <a:off x="6972476" y="3244334"/>
              <a:ext cx="1054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Counts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75B7DAE-7D02-F276-0121-200444554EE6}"/>
              </a:ext>
            </a:extLst>
          </p:cNvPr>
          <p:cNvSpPr txBox="1"/>
          <p:nvPr/>
        </p:nvSpPr>
        <p:spPr>
          <a:xfrm>
            <a:off x="1251217" y="1891607"/>
            <a:ext cx="394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Background dominated by </a:t>
            </a:r>
            <a:r>
              <a:rPr lang="en-US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Li* peaks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High recoil energy (56 eV)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E5B22A-EA9F-6398-615F-1361820992E2}"/>
              </a:ext>
            </a:extLst>
          </p:cNvPr>
          <p:cNvSpPr txBox="1"/>
          <p:nvPr/>
        </p:nvSpPr>
        <p:spPr>
          <a:xfrm>
            <a:off x="7089269" y="1852986"/>
            <a:ext cx="394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No background from 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Cl* peaks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Lower recoil energy (9 eV)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927A1F-F9A1-5C86-7242-4C55EAF4F785}"/>
              </a:ext>
            </a:extLst>
          </p:cNvPr>
          <p:cNvSpPr txBox="1"/>
          <p:nvPr/>
        </p:nvSpPr>
        <p:spPr>
          <a:xfrm>
            <a:off x="7076573" y="6167642"/>
            <a:ext cx="3944359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will other physics be different?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A08FF6-A8C6-A8E1-A5C3-AEBE19F3E52D}"/>
              </a:ext>
            </a:extLst>
          </p:cNvPr>
          <p:cNvSpPr txBox="1"/>
          <p:nvPr/>
        </p:nvSpPr>
        <p:spPr>
          <a:xfrm>
            <a:off x="1079498" y="1320800"/>
            <a:ext cx="384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10% of 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Be Decays to Excited 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490FA5-AB49-7C69-26B3-A7082D9B616B}"/>
              </a:ext>
            </a:extLst>
          </p:cNvPr>
          <p:cNvSpPr txBox="1"/>
          <p:nvPr/>
        </p:nvSpPr>
        <p:spPr>
          <a:xfrm>
            <a:off x="6996418" y="1320800"/>
            <a:ext cx="411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Ar only Decays of 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 Ground State</a:t>
            </a:r>
          </a:p>
        </p:txBody>
      </p:sp>
    </p:spTree>
    <p:extLst>
      <p:ext uri="{BB962C8B-B14F-4D97-AF65-F5344CB8AC3E}">
        <p14:creationId xmlns:p14="http://schemas.microsoft.com/office/powerpoint/2010/main" val="2804248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185CED-C887-9252-912B-8FEEEC7BD11D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What’s Next (3)? Coincidence Measurements, Especially for </a:t>
            </a:r>
            <a:r>
              <a:rPr lang="en-US" sz="3200" b="1" dirty="0">
                <a:latin typeface="Symbol" pitchFamily="2" charset="2"/>
                <a:cs typeface="Calibri" panose="020F0502020204030204" pitchFamily="34" charset="0"/>
              </a:rPr>
              <a:t>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Mass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C3736-E456-1B8C-A7BB-046FB9A647B5}"/>
              </a:ext>
            </a:extLst>
          </p:cNvPr>
          <p:cNvSpPr txBox="1"/>
          <p:nvPr/>
        </p:nvSpPr>
        <p:spPr>
          <a:xfrm>
            <a:off x="1172349" y="1320800"/>
            <a:ext cx="4023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Separate 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Be Decays to Excited 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416B22-729B-E1BE-8182-FE38C1EB4B9E}"/>
              </a:ext>
            </a:extLst>
          </p:cNvPr>
          <p:cNvSpPr txBox="1"/>
          <p:nvPr/>
        </p:nvSpPr>
        <p:spPr>
          <a:xfrm>
            <a:off x="8074149" y="1320800"/>
            <a:ext cx="2102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Apply to 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1??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3C23DC-A787-472D-D6F2-7F77FDD2FB7A}"/>
              </a:ext>
            </a:extLst>
          </p:cNvPr>
          <p:cNvSpPr txBox="1"/>
          <p:nvPr/>
        </p:nvSpPr>
        <p:spPr>
          <a:xfrm>
            <a:off x="1663909" y="6167642"/>
            <a:ext cx="9357024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Separating decay with Q ≈ 1 keV might enable sensitive neutrino mass measurement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4917DEB-DBF0-8E6A-5CA2-A5C5F4EB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93" y="2196489"/>
            <a:ext cx="5370312" cy="334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02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9B23-55FD-1AD0-28BC-6136A88F5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3E690E-5FB8-D1D0-61C4-E5932CC331D6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What’s Next (4)? Modeling!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EA9DF-E51A-1EA6-81B1-80B8EA7B3F06}"/>
              </a:ext>
            </a:extLst>
          </p:cNvPr>
          <p:cNvSpPr txBox="1"/>
          <p:nvPr/>
        </p:nvSpPr>
        <p:spPr>
          <a:xfrm>
            <a:off x="1172349" y="1320800"/>
            <a:ext cx="4023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Open Questions for the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BeEST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E4AA6C-8B13-3B0E-4625-8A45BBB24300}"/>
              </a:ext>
            </a:extLst>
          </p:cNvPr>
          <p:cNvSpPr txBox="1"/>
          <p:nvPr/>
        </p:nvSpPr>
        <p:spPr>
          <a:xfrm>
            <a:off x="5693785" y="1318584"/>
            <a:ext cx="6009117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Extensive modeling capabilities</a:t>
            </a:r>
          </a:p>
          <a:p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– Livermore Computing (LC) facilities</a:t>
            </a:r>
          </a:p>
          <a:p>
            <a:r>
              <a:rPr lang="en-US" sz="2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Extensive density functional theory (DFT) modeling</a:t>
            </a:r>
          </a:p>
          <a:p>
            <a:r>
              <a:rPr lang="en-US" sz="2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Chemical shifts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Extensive molecular dynamics (MD) modeling</a:t>
            </a:r>
          </a:p>
          <a:p>
            <a:r>
              <a:rPr 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New Li-Ta (GEAM) potential </a:t>
            </a:r>
          </a:p>
          <a:p>
            <a:r>
              <a:rPr lang="en-US" sz="20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Electron-photon coupling</a:t>
            </a:r>
          </a:p>
          <a:p>
            <a:r>
              <a:rPr lang="en-US" sz="20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Ta 5d electron shake-up</a:t>
            </a:r>
          </a:p>
          <a:p>
            <a:r>
              <a:rPr lang="en-US" sz="20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Lattice damage by recoil?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CBBA53-0350-C901-DFFF-9C84A1C6BF92}"/>
              </a:ext>
            </a:extLst>
          </p:cNvPr>
          <p:cNvSpPr txBox="1"/>
          <p:nvPr/>
        </p:nvSpPr>
        <p:spPr>
          <a:xfrm>
            <a:off x="2736954" y="6167642"/>
            <a:ext cx="6718091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Depends on new LDRD to be funded (which is likely).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81031D-5063-F13C-E110-F5427134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18796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A97E2-F14F-9962-E186-14CBA5FCA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150F17E-5DAC-5181-B6D5-76A81E4B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515" y="3750591"/>
            <a:ext cx="2627542" cy="1998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2A4CF7-0CAA-6367-3855-CD40A89E4D9E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What Else at LLNL?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A46F9-7942-BF72-8BD9-2A4A55D155FD}"/>
              </a:ext>
            </a:extLst>
          </p:cNvPr>
          <p:cNvSpPr txBox="1"/>
          <p:nvPr/>
        </p:nvSpPr>
        <p:spPr>
          <a:xfrm>
            <a:off x="403266" y="1433622"/>
            <a:ext cx="6078073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There are many capabilities at LLNL: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Extensive modeling capabilities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– Livermore Computing (LC) facilities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– Extensive density functional theory (DFT) modeling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– Extensive molecular dynamics (MD) modeling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2)   Extensive analytical capabilities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– Electron microscopy (SEM, TEM, EELS), also at NCEM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– Mass spectrometry (SIMS, RIMS, TOF-SIMS, nano-SIMS)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– Synchrotron access (ALS, SSRL)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3)   Other cryogenic detectors (for keV / MeV science)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– Magnetic microcalorimeters (MMCs, Geon-Bo)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1D6297-4301-DAF8-51C4-3C76B01466BD}"/>
              </a:ext>
            </a:extLst>
          </p:cNvPr>
          <p:cNvGrpSpPr>
            <a:grpSpLocks noChangeAspect="1"/>
          </p:cNvGrpSpPr>
          <p:nvPr/>
        </p:nvGrpSpPr>
        <p:grpSpPr>
          <a:xfrm>
            <a:off x="8970894" y="1248614"/>
            <a:ext cx="2729786" cy="1893493"/>
            <a:chOff x="7109565" y="2141691"/>
            <a:chExt cx="4394200" cy="304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C1B926-1509-40B0-A1EB-A6D531BB0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9565" y="2141691"/>
              <a:ext cx="4394200" cy="3048000"/>
            </a:xfrm>
            <a:prstGeom prst="rect">
              <a:avLst/>
            </a:prstGeom>
            <a:solidFill>
              <a:schemeClr val="bg1"/>
            </a:solidFill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E0824D-BADD-D499-2ED1-A83676248305}"/>
                </a:ext>
              </a:extLst>
            </p:cNvPr>
            <p:cNvSpPr/>
            <p:nvPr/>
          </p:nvSpPr>
          <p:spPr>
            <a:xfrm>
              <a:off x="8930640" y="3108960"/>
              <a:ext cx="376025" cy="556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78617D-3E2F-DDC7-D492-429D4B43F693}"/>
                </a:ext>
              </a:extLst>
            </p:cNvPr>
            <p:cNvSpPr/>
            <p:nvPr/>
          </p:nvSpPr>
          <p:spPr>
            <a:xfrm>
              <a:off x="7121929" y="3184889"/>
              <a:ext cx="285019" cy="556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8ED738-001D-584F-A106-AB90739A5635}"/>
                </a:ext>
              </a:extLst>
            </p:cNvPr>
            <p:cNvSpPr/>
            <p:nvPr/>
          </p:nvSpPr>
          <p:spPr>
            <a:xfrm>
              <a:off x="7122237" y="4602480"/>
              <a:ext cx="285019" cy="556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406379-6FFA-CE01-D7C8-410F5A312C05}"/>
                </a:ext>
              </a:extLst>
            </p:cNvPr>
            <p:cNvSpPr/>
            <p:nvPr/>
          </p:nvSpPr>
          <p:spPr>
            <a:xfrm>
              <a:off x="8930640" y="4602479"/>
              <a:ext cx="285019" cy="556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52CB5A-BCAC-A841-07BD-D87B052DD97A}"/>
              </a:ext>
            </a:extLst>
          </p:cNvPr>
          <p:cNvGrpSpPr>
            <a:grpSpLocks noChangeAspect="1"/>
          </p:cNvGrpSpPr>
          <p:nvPr/>
        </p:nvGrpSpPr>
        <p:grpSpPr>
          <a:xfrm>
            <a:off x="6557854" y="2298916"/>
            <a:ext cx="1981179" cy="1893493"/>
            <a:chOff x="176628" y="2400713"/>
            <a:chExt cx="3722903" cy="3558129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1534321D-9955-C3B7-5B0B-BB330DDCE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02" y="2400713"/>
              <a:ext cx="3558129" cy="355812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8FC759-DC41-8C91-D145-1508397A4548}"/>
                </a:ext>
              </a:extLst>
            </p:cNvPr>
            <p:cNvSpPr/>
            <p:nvPr/>
          </p:nvSpPr>
          <p:spPr>
            <a:xfrm>
              <a:off x="2071668" y="3334987"/>
              <a:ext cx="540904" cy="655123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F682FE-6A22-734B-B4DE-FA36388D23C4}"/>
                </a:ext>
              </a:extLst>
            </p:cNvPr>
            <p:cNvCxnSpPr>
              <a:cxnSpLocks/>
            </p:cNvCxnSpPr>
            <p:nvPr/>
          </p:nvCxnSpPr>
          <p:spPr>
            <a:xfrm>
              <a:off x="1815625" y="2609668"/>
              <a:ext cx="796947" cy="7140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850387D-AEF4-ED83-C47D-2F9E3DF8D5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5625" y="4006439"/>
              <a:ext cx="796947" cy="58829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Background pattern&#10;&#10;Description automatically generated">
              <a:extLst>
                <a:ext uri="{FF2B5EF4-FFF2-40B4-BE49-F238E27FC236}">
                  <a16:creationId xmlns:a16="http://schemas.microsoft.com/office/drawing/2014/main" id="{C94C2138-5318-9C14-2709-FBA052B6B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42" y="2633239"/>
              <a:ext cx="1619683" cy="1945161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7CE3BAE-F2A3-7271-2B4B-20A3A67879EE}"/>
                </a:ext>
              </a:extLst>
            </p:cNvPr>
            <p:cNvCxnSpPr/>
            <p:nvPr/>
          </p:nvCxnSpPr>
          <p:spPr>
            <a:xfrm>
              <a:off x="308744" y="4463639"/>
              <a:ext cx="2743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2B549E-504C-D7EE-32D9-53FDA2F64DB5}"/>
                </a:ext>
              </a:extLst>
            </p:cNvPr>
            <p:cNvSpPr txBox="1"/>
            <p:nvPr/>
          </p:nvSpPr>
          <p:spPr>
            <a:xfrm>
              <a:off x="361080" y="5159821"/>
              <a:ext cx="1352635" cy="607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nm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0691BB-43A0-8CA7-45BF-F35626D9BD28}"/>
                </a:ext>
              </a:extLst>
            </p:cNvPr>
            <p:cNvSpPr txBox="1"/>
            <p:nvPr/>
          </p:nvSpPr>
          <p:spPr>
            <a:xfrm>
              <a:off x="176628" y="3890598"/>
              <a:ext cx="1619683" cy="57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nm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3F71AFA-1608-63CD-11AD-C1A3EEF808F3}"/>
                </a:ext>
              </a:extLst>
            </p:cNvPr>
            <p:cNvCxnSpPr>
              <a:cxnSpLocks/>
            </p:cNvCxnSpPr>
            <p:nvPr/>
          </p:nvCxnSpPr>
          <p:spPr>
            <a:xfrm>
              <a:off x="559118" y="5710055"/>
              <a:ext cx="9144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9D4D48-98EE-AEEA-042E-56B46EADD836}"/>
              </a:ext>
            </a:extLst>
          </p:cNvPr>
          <p:cNvSpPr txBox="1"/>
          <p:nvPr/>
        </p:nvSpPr>
        <p:spPr>
          <a:xfrm>
            <a:off x="6840587" y="1928582"/>
            <a:ext cx="150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Li, TEM/EELS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79F20-C7FE-3BAE-3E09-6D1DD026B9FB}"/>
              </a:ext>
            </a:extLst>
          </p:cNvPr>
          <p:cNvSpPr txBox="1"/>
          <p:nvPr/>
        </p:nvSpPr>
        <p:spPr>
          <a:xfrm>
            <a:off x="10218989" y="962587"/>
            <a:ext cx="150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Samanta, DFT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5366EA-CFBE-CA0E-3C9E-2F9A4E390EDD}"/>
              </a:ext>
            </a:extLst>
          </p:cNvPr>
          <p:cNvSpPr txBox="1"/>
          <p:nvPr/>
        </p:nvSpPr>
        <p:spPr>
          <a:xfrm>
            <a:off x="9994871" y="3428134"/>
            <a:ext cx="195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Zepeda-Ruiz, MD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CC7454-1779-FBA5-718F-A90A3E337282}"/>
              </a:ext>
            </a:extLst>
          </p:cNvPr>
          <p:cNvSpPr txBox="1"/>
          <p:nvPr/>
        </p:nvSpPr>
        <p:spPr>
          <a:xfrm>
            <a:off x="3431608" y="6151958"/>
            <a:ext cx="5328783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LLNL is a national security lab, not a science lab.</a:t>
            </a:r>
          </a:p>
        </p:txBody>
      </p:sp>
    </p:spTree>
    <p:extLst>
      <p:ext uri="{BB962C8B-B14F-4D97-AF65-F5344CB8AC3E}">
        <p14:creationId xmlns:p14="http://schemas.microsoft.com/office/powerpoint/2010/main" val="3254972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320C2-B4C5-6CBA-96B0-B492D3975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FDFDE3-EA28-4CEC-AB82-D5C94FD9224A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Stephan’s Current Thinking about Plans at LLNL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4AF571-9013-09C8-805B-9CC4F120811F}"/>
              </a:ext>
            </a:extLst>
          </p:cNvPr>
          <p:cNvSpPr txBox="1"/>
          <p:nvPr/>
        </p:nvSpPr>
        <p:spPr>
          <a:xfrm>
            <a:off x="1005370" y="1875525"/>
            <a:ext cx="5495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Limit experiments to 32 pixels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– 64 and 128 pixels at PNNL, FRIB and TRIUMF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LLNL focus on: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– Testing new STJ designs (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Al-STJs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imagers…)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– Different isotopes (Cs-136,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Ar-3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7…)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– Coincidence measurements (Gd </a:t>
            </a:r>
            <a:r>
              <a:rPr lang="en-US" sz="2000" dirty="0">
                <a:latin typeface="Symbol" pitchFamily="2" charset="2"/>
                <a:cs typeface="Calibri" panose="020F0502020204030204" pitchFamily="34" charset="0"/>
              </a:rPr>
              <a:t>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mass…)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– Student training (“Intro to STJs” paper?)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C0809-BD50-B6E2-907A-3C7FD9584EB5}"/>
              </a:ext>
            </a:extLst>
          </p:cNvPr>
          <p:cNvSpPr txBox="1"/>
          <p:nvPr/>
        </p:nvSpPr>
        <p:spPr>
          <a:xfrm>
            <a:off x="1515035" y="6236460"/>
            <a:ext cx="8862342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Plans are flexible and depend on science drivers (=graduate students sent to LLNL).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637F57-5C31-B934-E732-43CADF84D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30056" y="2030882"/>
            <a:ext cx="4261793" cy="31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1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EF92F5-F7C3-E313-433F-610D6E4FBB37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1) The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BeEST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Experiment (“R2D2”)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2CA148-BB94-3041-43BD-4F9DA79E2A41}"/>
              </a:ext>
            </a:extLst>
          </p:cNvPr>
          <p:cNvSpPr txBox="1"/>
          <p:nvPr/>
        </p:nvSpPr>
        <p:spPr>
          <a:xfrm>
            <a:off x="8570258" y="1360742"/>
            <a:ext cx="36217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“Wet” ADR with STJs: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Liquid N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He precooling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Base T ≈ 100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mK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Up to 32 STJ pixels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•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Pulsed 355nm Laser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X-ray Source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 Can be operated at synchrotron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Pros:</a:t>
            </a:r>
          </a:p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Works well, 1 – 2 eV FWHM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Cons: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Expensive to operate (liquid He)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Wiring only for ≤36 pixels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A83F6-CC09-7622-2CFA-64B6EF77CE5C}"/>
              </a:ext>
            </a:extLst>
          </p:cNvPr>
          <p:cNvSpPr txBox="1"/>
          <p:nvPr/>
        </p:nvSpPr>
        <p:spPr>
          <a:xfrm>
            <a:off x="2711450" y="6221071"/>
            <a:ext cx="6769100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Most STJ /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BeEST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data have (so far) been taken with this setup.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AA722-C820-23F0-1DA1-A36437BC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378" y="1208993"/>
            <a:ext cx="5242034" cy="455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C8A-C72F-0F79-8427-B1AF4F84F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046DA2-F7B4-D4DE-DF7E-8889373054D3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1) The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BeEST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Experiment (“R2D2”)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B3A94-7101-3739-B9DE-11C2A5647530}"/>
              </a:ext>
            </a:extLst>
          </p:cNvPr>
          <p:cNvSpPr txBox="1"/>
          <p:nvPr/>
        </p:nvSpPr>
        <p:spPr>
          <a:xfrm>
            <a:off x="2095500" y="6190293"/>
            <a:ext cx="8001000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Let’s not modify the workhorse experiment until alternatives are available.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61664-4D8A-BC75-9166-F277D64429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22" t="21149" r="23027" b="27816"/>
          <a:stretch/>
        </p:blipFill>
        <p:spPr>
          <a:xfrm>
            <a:off x="359213" y="1332743"/>
            <a:ext cx="3923968" cy="4857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327F20-3A42-8C25-F197-EE3915AEA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287" y="2126088"/>
            <a:ext cx="3827517" cy="3197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696504-7400-922F-D4B9-0ED37D5687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507" t="24151" r="34812" b="25450"/>
          <a:stretch/>
        </p:blipFill>
        <p:spPr>
          <a:xfrm>
            <a:off x="8542580" y="1888477"/>
            <a:ext cx="3290207" cy="35912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042339-526E-1C34-795B-0E229B206BFE}"/>
              </a:ext>
            </a:extLst>
          </p:cNvPr>
          <p:cNvSpPr txBox="1"/>
          <p:nvPr/>
        </p:nvSpPr>
        <p:spPr>
          <a:xfrm>
            <a:off x="1230757" y="1064352"/>
            <a:ext cx="2008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Laser Calibration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3CB5E8-A596-502A-3263-6E20A2B9D030}"/>
              </a:ext>
            </a:extLst>
          </p:cNvPr>
          <p:cNvSpPr txBox="1"/>
          <p:nvPr/>
        </p:nvSpPr>
        <p:spPr>
          <a:xfrm>
            <a:off x="5628238" y="1059754"/>
            <a:ext cx="2008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Be Spectra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9462CE-9556-3169-E231-9B81B230ACEA}"/>
              </a:ext>
            </a:extLst>
          </p:cNvPr>
          <p:cNvSpPr txBox="1"/>
          <p:nvPr/>
        </p:nvSpPr>
        <p:spPr>
          <a:xfrm>
            <a:off x="8781136" y="1059754"/>
            <a:ext cx="3160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X-ray Spectra (Synchrotron)</a:t>
            </a:r>
          </a:p>
        </p:txBody>
      </p:sp>
    </p:spTree>
    <p:extLst>
      <p:ext uri="{BB962C8B-B14F-4D97-AF65-F5344CB8AC3E}">
        <p14:creationId xmlns:p14="http://schemas.microsoft.com/office/powerpoint/2010/main" val="27302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F3F34-1EBB-74C0-CCBA-3654FF256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8EC9BA-2A4D-C951-8558-8D5F79BEFC20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2) The Gamma Coincidence Experiment (“Bender”)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2329-A8AB-BDD8-26A9-AAB461E540F0}"/>
              </a:ext>
            </a:extLst>
          </p:cNvPr>
          <p:cNvSpPr txBox="1"/>
          <p:nvPr/>
        </p:nvSpPr>
        <p:spPr>
          <a:xfrm>
            <a:off x="2281765" y="6192535"/>
            <a:ext cx="7867370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(I think) coincidence measurements will continue to be important at LLNL.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64DE8-E5EC-67D5-1A75-0348B035D792}"/>
              </a:ext>
            </a:extLst>
          </p:cNvPr>
          <p:cNvSpPr txBox="1"/>
          <p:nvPr/>
        </p:nvSpPr>
        <p:spPr>
          <a:xfrm>
            <a:off x="8570258" y="1360742"/>
            <a:ext cx="362174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“Wet” ADR with Cold Finger: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Liquid N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He precooling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Base T ≈ 100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mK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Up to 32 STJ pixels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 Can be operated at synchrotron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Pros:</a:t>
            </a:r>
          </a:p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Works, ~few eV FWHM</a:t>
            </a:r>
          </a:p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Coincidence experiments possible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(if we re-install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Pb)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Cons: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Expensive to operate (liquid He)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No pulsed laser (yet)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No X-ray source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B2EDD-8E5A-78D6-9176-67AAEE61D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063" y="1402871"/>
            <a:ext cx="5864772" cy="4398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849021-33E7-E45D-6AB8-3EBB0AD6243C}"/>
              </a:ext>
            </a:extLst>
          </p:cNvPr>
          <p:cNvSpPr txBox="1"/>
          <p:nvPr/>
        </p:nvSpPr>
        <p:spPr>
          <a:xfrm>
            <a:off x="2557848" y="3589090"/>
            <a:ext cx="64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B943D-0ADA-FD6E-463F-CA4FBE406C90}"/>
              </a:ext>
            </a:extLst>
          </p:cNvPr>
          <p:cNvSpPr txBox="1"/>
          <p:nvPr/>
        </p:nvSpPr>
        <p:spPr>
          <a:xfrm>
            <a:off x="3620746" y="3244334"/>
            <a:ext cx="64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C677E-8586-3A47-F5F3-A94E7A75A51F}"/>
              </a:ext>
            </a:extLst>
          </p:cNvPr>
          <p:cNvSpPr txBox="1"/>
          <p:nvPr/>
        </p:nvSpPr>
        <p:spPr>
          <a:xfrm>
            <a:off x="3562503" y="3951640"/>
            <a:ext cx="64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2D0B4F-286D-2C43-9F8F-F13F72769ED7}"/>
              </a:ext>
            </a:extLst>
          </p:cNvPr>
          <p:cNvSpPr txBox="1"/>
          <p:nvPr/>
        </p:nvSpPr>
        <p:spPr>
          <a:xfrm>
            <a:off x="2310714" y="4492068"/>
            <a:ext cx="64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F9ED9-9276-AB9D-6551-1F4705F575A4}"/>
              </a:ext>
            </a:extLst>
          </p:cNvPr>
          <p:cNvSpPr txBox="1"/>
          <p:nvPr/>
        </p:nvSpPr>
        <p:spPr>
          <a:xfrm>
            <a:off x="2508531" y="2893703"/>
            <a:ext cx="64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8801BA4-EE5E-A191-5154-715ADA48C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5" t="6311" r="6153" b="5882"/>
          <a:stretch/>
        </p:blipFill>
        <p:spPr>
          <a:xfrm>
            <a:off x="2685979" y="2353268"/>
            <a:ext cx="724649" cy="5404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A8643A-02FD-AD9B-229D-CB745FE4D7A1}"/>
              </a:ext>
            </a:extLst>
          </p:cNvPr>
          <p:cNvSpPr txBox="1"/>
          <p:nvPr/>
        </p:nvSpPr>
        <p:spPr>
          <a:xfrm>
            <a:off x="2669165" y="2335343"/>
            <a:ext cx="64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323CEC-92B5-BC15-8013-68C4E201C08C}"/>
              </a:ext>
            </a:extLst>
          </p:cNvPr>
          <p:cNvSpPr txBox="1"/>
          <p:nvPr/>
        </p:nvSpPr>
        <p:spPr>
          <a:xfrm>
            <a:off x="4242125" y="3449617"/>
            <a:ext cx="128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 Finger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C15FA-9671-AFAE-381A-556654A56660}"/>
              </a:ext>
            </a:extLst>
          </p:cNvPr>
          <p:cNvSpPr txBox="1"/>
          <p:nvPr/>
        </p:nvSpPr>
        <p:spPr>
          <a:xfrm>
            <a:off x="5353560" y="2547889"/>
            <a:ext cx="86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6BB955F-1258-882D-2D58-AEBEE924F376}"/>
              </a:ext>
            </a:extLst>
          </p:cNvPr>
          <p:cNvCxnSpPr/>
          <p:nvPr/>
        </p:nvCxnSpPr>
        <p:spPr>
          <a:xfrm>
            <a:off x="3274541" y="2893703"/>
            <a:ext cx="325033" cy="925246"/>
          </a:xfrm>
          <a:prstGeom prst="straightConnector1">
            <a:avLst/>
          </a:prstGeom>
          <a:ln w="25400">
            <a:solidFill>
              <a:schemeClr val="bg1"/>
            </a:solidFill>
            <a:headEnd type="none" w="med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55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8B05C-EAE8-D03B-50C5-432E95FCF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8F90B7-03BD-5640-F07A-7F8D4186359F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2b) Same ADR with Snout at X-ray Fluorescence / EXAFS Setup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9E8404-F481-EA87-9C32-20663BE5BDBD}"/>
              </a:ext>
            </a:extLst>
          </p:cNvPr>
          <p:cNvSpPr txBox="1"/>
          <p:nvPr/>
        </p:nvSpPr>
        <p:spPr>
          <a:xfrm>
            <a:off x="8570258" y="1360742"/>
            <a:ext cx="362174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“Wet” ADR with Cold Finger: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Liquid N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He precooling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Base T ≈ 100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mK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Up to 32 STJ pixels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 Can be operated at synchrotron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Pros:</a:t>
            </a:r>
            <a:endParaRPr lang="en-US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Works, ~few eV FWHM</a:t>
            </a:r>
          </a:p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Fluorescence experiments possible</a:t>
            </a:r>
          </a:p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Transmission EXAFS possible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Cons: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Expensive to operate (liquid He)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No pulsed laser (yet)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No X-ray source (yet)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CD3B9-29EF-5D5D-A0DE-46233DD9C4EC}"/>
              </a:ext>
            </a:extLst>
          </p:cNvPr>
          <p:cNvSpPr txBox="1"/>
          <p:nvPr/>
        </p:nvSpPr>
        <p:spPr>
          <a:xfrm>
            <a:off x="2139950" y="6195110"/>
            <a:ext cx="7912100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setup will be used for Pa-229 experiment at FRIB (with Jaideep Singh).</a:t>
            </a:r>
          </a:p>
        </p:txBody>
      </p:sp>
      <p:pic>
        <p:nvPicPr>
          <p:cNvPr id="6" name="Picture 5" descr="A picture containing indoor, wall, microscope, appliance&#10;&#10;Description automatically generated">
            <a:extLst>
              <a:ext uri="{FF2B5EF4-FFF2-40B4-BE49-F238E27FC236}">
                <a16:creationId xmlns:a16="http://schemas.microsoft.com/office/drawing/2014/main" id="{8BCF1C5D-871B-DD58-6660-ECD29A384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70" r="3178"/>
          <a:stretch/>
        </p:blipFill>
        <p:spPr>
          <a:xfrm>
            <a:off x="808760" y="1590773"/>
            <a:ext cx="6424648" cy="4097283"/>
          </a:xfrm>
          <a:prstGeom prst="rect">
            <a:avLst/>
          </a:prstGeom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1F2545D8-D370-2E8E-87A9-87A80EA0B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735" y="2633440"/>
            <a:ext cx="13024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Aft>
                <a:spcPct val="50000"/>
              </a:spcAft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Tube</a:t>
            </a:r>
            <a:endParaRPr lang="en-US" sz="2000" b="1" baseline="-2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charset="0"/>
            </a:endParaRP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1F87C276-35F0-B4C3-CFEB-46A991C9E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206" y="1748713"/>
            <a:ext cx="1997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Aft>
                <a:spcPct val="50000"/>
              </a:spcAft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Chamber</a:t>
            </a:r>
            <a:endParaRPr lang="en-US" sz="2000" b="1" baseline="-2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charset="0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98DB25-5763-37FD-94C4-6534C0FF9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0" t="6129" r="6032" b="5908"/>
          <a:stretch/>
        </p:blipFill>
        <p:spPr>
          <a:xfrm>
            <a:off x="4064805" y="2643440"/>
            <a:ext cx="686840" cy="5148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8992D3-DE72-020E-1468-E8B110C9E6E7}"/>
              </a:ext>
            </a:extLst>
          </p:cNvPr>
          <p:cNvCxnSpPr>
            <a:cxnSpLocks/>
          </p:cNvCxnSpPr>
          <p:nvPr/>
        </p:nvCxnSpPr>
        <p:spPr>
          <a:xfrm flipV="1">
            <a:off x="3904735" y="3191299"/>
            <a:ext cx="275614" cy="570100"/>
          </a:xfrm>
          <a:prstGeom prst="line">
            <a:avLst/>
          </a:prstGeom>
          <a:ln w="25400">
            <a:solidFill>
              <a:schemeClr val="bg1"/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9">
            <a:extLst>
              <a:ext uri="{FF2B5EF4-FFF2-40B4-BE49-F238E27FC236}">
                <a16:creationId xmlns:a16="http://schemas.microsoft.com/office/drawing/2014/main" id="{BF75253E-8BB4-133C-27BF-E6AB79018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5015" y="2633249"/>
            <a:ext cx="5064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Aft>
                <a:spcPct val="50000"/>
              </a:spcAft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STJ</a:t>
            </a:r>
            <a:endParaRPr lang="en-US" sz="2000" b="1" baseline="-2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670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7EC26-4D52-EEC4-BE0A-9A02E5539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B009CD-A477-170D-F1C9-966D3B8E0E2E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3) The Dry ADR (“EVE”)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26C3-56E3-6197-090E-3E1FEAE3B6A0}"/>
              </a:ext>
            </a:extLst>
          </p:cNvPr>
          <p:cNvSpPr txBox="1"/>
          <p:nvPr/>
        </p:nvSpPr>
        <p:spPr>
          <a:xfrm>
            <a:off x="8570258" y="1360742"/>
            <a:ext cx="36217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“Dry” ADR: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Pulse-tube precooling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Base T ≈ 40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mK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Pros:</a:t>
            </a:r>
          </a:p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Cheap to operate (“dry”)</a:t>
            </a:r>
          </a:p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ADR works well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Cons: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Not adapted for STJs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142F7A-232B-B7B6-887B-E32EB7BB691F}"/>
              </a:ext>
            </a:extLst>
          </p:cNvPr>
          <p:cNvSpPr txBox="1"/>
          <p:nvPr/>
        </p:nvSpPr>
        <p:spPr>
          <a:xfrm>
            <a:off x="2091391" y="6194742"/>
            <a:ext cx="8009218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is a thesis project. Possibly for NASA X-ray camera project (if funded).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C43D8B-44D1-C57E-E8B2-8B2F5834B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0" b="17298"/>
          <a:stretch/>
        </p:blipFill>
        <p:spPr>
          <a:xfrm>
            <a:off x="691295" y="1360742"/>
            <a:ext cx="3859217" cy="44271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D2440B-34EB-17E2-FF1B-AAF6505147CF}"/>
              </a:ext>
            </a:extLst>
          </p:cNvPr>
          <p:cNvSpPr txBox="1"/>
          <p:nvPr/>
        </p:nvSpPr>
        <p:spPr>
          <a:xfrm rot="20116864">
            <a:off x="4572073" y="2111713"/>
            <a:ext cx="2479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Currently disassembled and in our lab.</a:t>
            </a:r>
          </a:p>
        </p:txBody>
      </p:sp>
    </p:spTree>
    <p:extLst>
      <p:ext uri="{BB962C8B-B14F-4D97-AF65-F5344CB8AC3E}">
        <p14:creationId xmlns:p14="http://schemas.microsoft.com/office/powerpoint/2010/main" val="1231054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98A48-ED10-326A-AD24-500E7F192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CAED16-6315-29DE-93A3-9A7992EBBEB1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4) The Wet Dilution Fridge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A216A5-4B41-4CF2-6B71-89DA3A91D72B}"/>
              </a:ext>
            </a:extLst>
          </p:cNvPr>
          <p:cNvSpPr txBox="1"/>
          <p:nvPr/>
        </p:nvSpPr>
        <p:spPr>
          <a:xfrm>
            <a:off x="4298950" y="6182673"/>
            <a:ext cx="3594100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is a thesis project.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E0E08-B080-6365-2433-841403998D1F}"/>
              </a:ext>
            </a:extLst>
          </p:cNvPr>
          <p:cNvSpPr txBox="1"/>
          <p:nvPr/>
        </p:nvSpPr>
        <p:spPr>
          <a:xfrm>
            <a:off x="8570258" y="1360742"/>
            <a:ext cx="36217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“Wet” dilution fridge: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Liquid N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He precooling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 Base T ≈ 15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mK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Pros:</a:t>
            </a:r>
          </a:p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Refrigerator works</a:t>
            </a:r>
          </a:p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Continuous operation at 15 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mK</a:t>
            </a:r>
            <a:endParaRPr lang="en-US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No pulse tube, no microphonics 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Cons: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Expensive to operate (liquid He)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Not adapted for STJs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Final_Crane.jpg">
            <a:extLst>
              <a:ext uri="{FF2B5EF4-FFF2-40B4-BE49-F238E27FC236}">
                <a16:creationId xmlns:a16="http://schemas.microsoft.com/office/drawing/2014/main" id="{61836EA2-2E9C-A491-A911-C2DDEED1A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80" y="1276939"/>
            <a:ext cx="3487833" cy="4650444"/>
          </a:xfrm>
          <a:prstGeom prst="rect">
            <a:avLst/>
          </a:prstGeom>
          <a:ln w="2857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8BBF1B-5690-74F8-55C0-CA94BFB179BB}"/>
              </a:ext>
            </a:extLst>
          </p:cNvPr>
          <p:cNvSpPr txBox="1"/>
          <p:nvPr/>
        </p:nvSpPr>
        <p:spPr>
          <a:xfrm rot="20116864">
            <a:off x="4572073" y="2111713"/>
            <a:ext cx="2479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Currently disassembled and in our lab.</a:t>
            </a:r>
          </a:p>
        </p:txBody>
      </p:sp>
    </p:spTree>
    <p:extLst>
      <p:ext uri="{BB962C8B-B14F-4D97-AF65-F5344CB8AC3E}">
        <p14:creationId xmlns:p14="http://schemas.microsoft.com/office/powerpoint/2010/main" val="174283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D0F3A7-5DB0-AE01-8AC1-F6723410DEF8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What’s Next?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44D83-DA27-64F2-5F1D-7FD353CC52B8}"/>
              </a:ext>
            </a:extLst>
          </p:cNvPr>
          <p:cNvSpPr txBox="1"/>
          <p:nvPr/>
        </p:nvSpPr>
        <p:spPr>
          <a:xfrm>
            <a:off x="1622556" y="1158411"/>
            <a:ext cx="8946887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LLNL is a national security lab, not a science lab. </a:t>
            </a:r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sym typeface="Symbol" pitchFamily="2" charset="2"/>
              </a:rPr>
              <a:t></a:t>
            </a:r>
            <a:r>
              <a:rPr lang="en-US" sz="2000" dirty="0">
                <a:effectLst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Lots of capabilities but expensive.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90559-97B0-06A6-4A90-439318AEFF2A}"/>
              </a:ext>
            </a:extLst>
          </p:cNvPr>
          <p:cNvSpPr txBox="1"/>
          <p:nvPr/>
        </p:nvSpPr>
        <p:spPr>
          <a:xfrm>
            <a:off x="3818009" y="2591045"/>
            <a:ext cx="492125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Limit experiments to 32 pixels</a:t>
            </a:r>
          </a:p>
          <a:p>
            <a:pPr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  – 64 and 128 pixels at PNNL, FRIB and TRIUMF</a:t>
            </a:r>
          </a:p>
          <a:p>
            <a:pPr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LLNL focus on: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– Testing new STJ designs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– Different isotopes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– Coincidence measurements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– Student training</a:t>
            </a:r>
          </a:p>
        </p:txBody>
      </p:sp>
    </p:spTree>
    <p:extLst>
      <p:ext uri="{BB962C8B-B14F-4D97-AF65-F5344CB8AC3E}">
        <p14:creationId xmlns:p14="http://schemas.microsoft.com/office/powerpoint/2010/main" val="2691059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97EC6-DED3-C205-912B-9D2065697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423C6C-7795-BB4D-3D86-8DD52D6E0FEA}"/>
              </a:ext>
            </a:extLst>
          </p:cNvPr>
          <p:cNvSpPr txBox="1"/>
          <p:nvPr/>
        </p:nvSpPr>
        <p:spPr>
          <a:xfrm>
            <a:off x="0" y="4368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What’s Next (1)? STJ Improvements, Especially Ta Cap Layer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F7E79A-2FA4-8C89-A2F7-25FD0743D292}"/>
              </a:ext>
            </a:extLst>
          </p:cNvPr>
          <p:cNvSpPr txBox="1"/>
          <p:nvPr/>
        </p:nvSpPr>
        <p:spPr>
          <a:xfrm>
            <a:off x="8070883" y="1207158"/>
            <a:ext cx="206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STJ Priorities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06E9633-4E5B-C0B4-3E9F-76978208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26" y="1941720"/>
            <a:ext cx="3746638" cy="280997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7E80CE9-0A5C-D117-1F0D-092E076862A2}"/>
              </a:ext>
            </a:extLst>
          </p:cNvPr>
          <p:cNvSpPr txBox="1"/>
          <p:nvPr/>
        </p:nvSpPr>
        <p:spPr>
          <a:xfrm>
            <a:off x="2570847" y="2701256"/>
            <a:ext cx="102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Ta-STJ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</a:t>
            </a: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51F214-D20B-D6E1-5A58-EE1F8A1908CC}"/>
              </a:ext>
            </a:extLst>
          </p:cNvPr>
          <p:cNvSpPr txBox="1"/>
          <p:nvPr/>
        </p:nvSpPr>
        <p:spPr>
          <a:xfrm>
            <a:off x="1744133" y="2991130"/>
            <a:ext cx="206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Photoresist mask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</a:t>
            </a: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C30A91-C682-06C1-4CFE-38549B691F14}"/>
              </a:ext>
            </a:extLst>
          </p:cNvPr>
          <p:cNvSpPr txBox="1"/>
          <p:nvPr/>
        </p:nvSpPr>
        <p:spPr>
          <a:xfrm>
            <a:off x="7074607" y="6149619"/>
            <a:ext cx="3997732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Our STJs are in decent shape.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B4264F-6B00-BF0C-3340-D3DD6BC52053}"/>
              </a:ext>
            </a:extLst>
          </p:cNvPr>
          <p:cNvSpPr txBox="1"/>
          <p:nvPr/>
        </p:nvSpPr>
        <p:spPr>
          <a:xfrm>
            <a:off x="1517746" y="1207158"/>
            <a:ext cx="3572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Deposit Ta Cap Using PR Mask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E78ABAB-FCE7-0228-E50B-758FC6689A3D}"/>
              </a:ext>
            </a:extLst>
          </p:cNvPr>
          <p:cNvGrpSpPr/>
          <p:nvPr/>
        </p:nvGrpSpPr>
        <p:grpSpPr>
          <a:xfrm>
            <a:off x="804062" y="5026972"/>
            <a:ext cx="4313333" cy="1390968"/>
            <a:chOff x="6995798" y="5419735"/>
            <a:chExt cx="4313333" cy="139096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22B59EB-599D-D35C-7872-D5C627E8BC4D}"/>
                </a:ext>
              </a:extLst>
            </p:cNvPr>
            <p:cNvSpPr/>
            <p:nvPr/>
          </p:nvSpPr>
          <p:spPr>
            <a:xfrm>
              <a:off x="8676227" y="5716664"/>
              <a:ext cx="1796512" cy="22347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C2EC263-A8AC-FCFC-C1DF-04F5E5243A35}"/>
                </a:ext>
              </a:extLst>
            </p:cNvPr>
            <p:cNvSpPr/>
            <p:nvPr/>
          </p:nvSpPr>
          <p:spPr>
            <a:xfrm flipV="1">
              <a:off x="6995965" y="6242690"/>
              <a:ext cx="1247628" cy="15364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A4C37CF3-0CF0-22DD-4991-5A0D0DBE99C3}"/>
                </a:ext>
              </a:extLst>
            </p:cNvPr>
            <p:cNvSpPr/>
            <p:nvPr/>
          </p:nvSpPr>
          <p:spPr>
            <a:xfrm>
              <a:off x="8118488" y="5792247"/>
              <a:ext cx="522802" cy="573632"/>
            </a:xfrm>
            <a:prstGeom prst="trapezoi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44A3C6D-CB6D-66B5-D7D6-CA4457E52757}"/>
                </a:ext>
              </a:extLst>
            </p:cNvPr>
            <p:cNvSpPr/>
            <p:nvPr/>
          </p:nvSpPr>
          <p:spPr>
            <a:xfrm>
              <a:off x="8400902" y="6038568"/>
              <a:ext cx="2238363" cy="1912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F5A5256-6C42-73A8-0114-0A8D4CFE10E2}"/>
                </a:ext>
              </a:extLst>
            </p:cNvPr>
            <p:cNvSpPr/>
            <p:nvPr/>
          </p:nvSpPr>
          <p:spPr>
            <a:xfrm>
              <a:off x="8222328" y="6213476"/>
              <a:ext cx="3086803" cy="26585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3DB2D47-9D5E-0929-4896-E390C987CB4F}"/>
                </a:ext>
              </a:extLst>
            </p:cNvPr>
            <p:cNvSpPr/>
            <p:nvPr/>
          </p:nvSpPr>
          <p:spPr>
            <a:xfrm>
              <a:off x="8397357" y="5907433"/>
              <a:ext cx="2238363" cy="19125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EB9EF15-FE37-F4E7-3EEC-82235CAD152D}"/>
                </a:ext>
              </a:extLst>
            </p:cNvPr>
            <p:cNvCxnSpPr>
              <a:cxnSpLocks/>
            </p:cNvCxnSpPr>
            <p:nvPr/>
          </p:nvCxnSpPr>
          <p:spPr>
            <a:xfrm>
              <a:off x="8398491" y="6143621"/>
              <a:ext cx="22383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304FC75-E398-7383-5C5F-42CD076F242F}"/>
                </a:ext>
              </a:extLst>
            </p:cNvPr>
            <p:cNvSpPr/>
            <p:nvPr/>
          </p:nvSpPr>
          <p:spPr>
            <a:xfrm>
              <a:off x="6995798" y="6362468"/>
              <a:ext cx="4313333" cy="4482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813B3F2-9916-0531-81A7-F509795CC9AA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>
              <a:off x="8397357" y="6003059"/>
              <a:ext cx="0" cy="2274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FE70A6F-5AA8-9B52-B054-8DCABF0D7A9B}"/>
                </a:ext>
              </a:extLst>
            </p:cNvPr>
            <p:cNvCxnSpPr>
              <a:cxnSpLocks/>
            </p:cNvCxnSpPr>
            <p:nvPr/>
          </p:nvCxnSpPr>
          <p:spPr>
            <a:xfrm>
              <a:off x="8281629" y="6203348"/>
              <a:ext cx="0" cy="137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3A146D-D8E9-825E-B657-9175674ACE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73773" y="6218115"/>
              <a:ext cx="1371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A66E31A-4D31-2253-323F-E66A70F559A8}"/>
                </a:ext>
              </a:extLst>
            </p:cNvPr>
            <p:cNvCxnSpPr>
              <a:cxnSpLocks/>
            </p:cNvCxnSpPr>
            <p:nvPr/>
          </p:nvCxnSpPr>
          <p:spPr>
            <a:xfrm>
              <a:off x="10632558" y="5901460"/>
              <a:ext cx="0" cy="3200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EDAFF30-C260-2D42-912A-8EE8C6B5A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31" t="45067" r="83328" b="43274"/>
            <a:stretch/>
          </p:blipFill>
          <p:spPr>
            <a:xfrm>
              <a:off x="9312619" y="5841593"/>
              <a:ext cx="182880" cy="17781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AEAB794-F67C-5A7A-8144-57443D94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31" t="45067" r="83328" b="43274"/>
            <a:stretch/>
          </p:blipFill>
          <p:spPr>
            <a:xfrm>
              <a:off x="10064147" y="5841593"/>
              <a:ext cx="182880" cy="17781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C4B9031-4B32-EEF5-7752-9A37341E3A09}"/>
                </a:ext>
              </a:extLst>
            </p:cNvPr>
            <p:cNvSpPr txBox="1"/>
            <p:nvPr/>
          </p:nvSpPr>
          <p:spPr>
            <a:xfrm>
              <a:off x="8927049" y="5419735"/>
              <a:ext cx="162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Ta cap layer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2C8EC9F-51FE-9FEF-D53B-35FF291AF017}"/>
              </a:ext>
            </a:extLst>
          </p:cNvPr>
          <p:cNvSpPr txBox="1"/>
          <p:nvPr/>
        </p:nvSpPr>
        <p:spPr>
          <a:xfrm>
            <a:off x="6859775" y="1851520"/>
            <a:ext cx="51173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1) Add Ta cap to remove e- escape tail.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(Increase yield by shorting STJ during Ta depo.)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already have Ta-STJs with separate grounds.</a:t>
            </a:r>
          </a:p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 implantation through PR mask does work.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2) Higher-resolution Al-STJs? Maybe…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SiN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membranes? Maybe…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4) Nb-STJs? Maybe…</a:t>
            </a:r>
          </a:p>
          <a:p>
            <a:pPr marL="342900" indent="-342900"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995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2572</TotalTime>
  <Words>1045</Words>
  <Application>Microsoft Macintosh PowerPoint</Application>
  <PresentationFormat>Widescreen</PresentationFormat>
  <Paragraphs>196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Chunshi Cui</dc:creator>
  <cp:lastModifiedBy>Chunshi Cui</cp:lastModifiedBy>
  <cp:revision>14</cp:revision>
  <dcterms:created xsi:type="dcterms:W3CDTF">2025-05-02T10:03:20Z</dcterms:created>
  <dcterms:modified xsi:type="dcterms:W3CDTF">2025-05-14T17:42:28Z</dcterms:modified>
</cp:coreProperties>
</file>