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56642673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56642673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86a064a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86a064a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4f9b5733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4f9b5733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e776097e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4e776097e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83f11cf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83f11cf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e776097e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4e776097e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e776097e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4e776097e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4e776097e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4e776097e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86a064a5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86a064a5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4f9b5733dc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4f9b5733dc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f9b5733dc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f9b5733dc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4e776097e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4e776097e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4f9b5733dc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4f9b5733dc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86a064a5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86a064a5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86a064a5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86a064a5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4e776097e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4e776097e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4e776097e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4e776097e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4e776097e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4e776097e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4e776097e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4e776097e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4f9b5733d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4f9b5733d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e776097e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e776097e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e776097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e776097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e776097e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4e776097e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86a064a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86a064a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86a064a5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86a064a5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e776097e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e776097e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55a38193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55a38193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5" Type="http://schemas.openxmlformats.org/officeDocument/2006/relationships/image" Target="../media/image23.png"/><Relationship Id="rId6" Type="http://schemas.openxmlformats.org/officeDocument/2006/relationships/image" Target="../media/image4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Header_Model_Independent_Searches_extend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3025" y="-68283"/>
            <a:ext cx="9144003" cy="514350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2276475" y="1466450"/>
            <a:ext cx="56892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979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2480">
                <a:solidFill>
                  <a:schemeClr val="dk2"/>
                </a:solidFill>
              </a:rPr>
              <a:t>A </a:t>
            </a:r>
            <a:r>
              <a:rPr lang="nl" sz="2480">
                <a:solidFill>
                  <a:srgbClr val="3D85C6"/>
                </a:solidFill>
              </a:rPr>
              <a:t>novel probe</a:t>
            </a:r>
            <a:r>
              <a:rPr lang="nl" sz="2480">
                <a:solidFill>
                  <a:schemeClr val="dk2"/>
                </a:solidFill>
              </a:rPr>
              <a:t> for </a:t>
            </a:r>
            <a:r>
              <a:rPr lang="nl" sz="2480">
                <a:solidFill>
                  <a:schemeClr val="accent4"/>
                </a:solidFill>
              </a:rPr>
              <a:t>new physics</a:t>
            </a:r>
            <a:endParaRPr sz="2480">
              <a:solidFill>
                <a:schemeClr val="accent4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77100" y="4249025"/>
            <a:ext cx="3566400" cy="8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8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nl" sz="1580"/>
              <a:t>BeEST collaboration meeting</a:t>
            </a:r>
            <a:endParaRPr sz="158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nl" sz="1580"/>
              <a:t>7 May 2025</a:t>
            </a:r>
            <a:endParaRPr sz="1580"/>
          </a:p>
        </p:txBody>
      </p:sp>
      <p:pic>
        <p:nvPicPr>
          <p:cNvPr id="57" name="Google Shape;57;p13" title="ASGARD_logo_simple_inv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8875" y="322900"/>
            <a:ext cx="1037900" cy="1455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276475" y="2530850"/>
            <a:ext cx="32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accent4"/>
                </a:solidFill>
              </a:rPr>
              <a:t>Beyond the Standard Model</a:t>
            </a:r>
            <a:endParaRPr sz="1800">
              <a:solidFill>
                <a:schemeClr val="accent4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276475" y="2073650"/>
            <a:ext cx="3824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3D85C6"/>
                </a:solidFill>
              </a:rPr>
              <a:t>Superconducting quantum sensors</a:t>
            </a:r>
            <a:endParaRPr sz="1800">
              <a:solidFill>
                <a:srgbClr val="3D85C6"/>
              </a:solidFill>
            </a:endParaRPr>
          </a:p>
        </p:txBody>
      </p:sp>
      <p:pic>
        <p:nvPicPr>
          <p:cNvPr id="60" name="Google Shape;60;p13" title="ASGARD_logo_simpl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475" y="516650"/>
            <a:ext cx="1513575" cy="21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276475" y="456650"/>
            <a:ext cx="54675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680">
                <a:solidFill>
                  <a:schemeClr val="dk2"/>
                </a:solidFill>
              </a:rPr>
              <a:t>A</a:t>
            </a:r>
            <a:r>
              <a:rPr lang="nl" sz="2680">
                <a:solidFill>
                  <a:schemeClr val="accent3"/>
                </a:solidFill>
              </a:rPr>
              <a:t>luminium</a:t>
            </a:r>
            <a:r>
              <a:rPr lang="nl" sz="2680">
                <a:solidFill>
                  <a:schemeClr val="dk2"/>
                </a:solidFill>
              </a:rPr>
              <a:t> </a:t>
            </a:r>
            <a:r>
              <a:rPr b="1" lang="nl" sz="2680">
                <a:solidFill>
                  <a:schemeClr val="dk2"/>
                </a:solidFill>
              </a:rPr>
              <a:t>S</a:t>
            </a:r>
            <a:r>
              <a:rPr lang="nl" sz="2680">
                <a:solidFill>
                  <a:schemeClr val="accent3"/>
                </a:solidFill>
              </a:rPr>
              <a:t>uperconducting</a:t>
            </a:r>
            <a:r>
              <a:rPr lang="nl" sz="2680">
                <a:solidFill>
                  <a:schemeClr val="dk2"/>
                </a:solidFill>
              </a:rPr>
              <a:t> </a:t>
            </a:r>
            <a:r>
              <a:rPr b="1" lang="nl" sz="2680">
                <a:solidFill>
                  <a:schemeClr val="dk2"/>
                </a:solidFill>
              </a:rPr>
              <a:t>G</a:t>
            </a:r>
            <a:r>
              <a:rPr lang="nl" sz="2680">
                <a:solidFill>
                  <a:schemeClr val="accent3"/>
                </a:solidFill>
              </a:rPr>
              <a:t>rid</a:t>
            </a:r>
            <a:r>
              <a:rPr lang="nl" sz="2680">
                <a:solidFill>
                  <a:schemeClr val="dk2"/>
                </a:solidFill>
              </a:rPr>
              <a:t> </a:t>
            </a:r>
            <a:r>
              <a:rPr b="1" lang="nl" sz="2680">
                <a:solidFill>
                  <a:schemeClr val="dk2"/>
                </a:solidFill>
              </a:rPr>
              <a:t>A</a:t>
            </a:r>
            <a:r>
              <a:rPr lang="nl" sz="2680">
                <a:solidFill>
                  <a:schemeClr val="accent3"/>
                </a:solidFill>
              </a:rPr>
              <a:t>rray</a:t>
            </a:r>
            <a:r>
              <a:rPr lang="nl" sz="2680">
                <a:solidFill>
                  <a:schemeClr val="dk2"/>
                </a:solidFill>
              </a:rPr>
              <a:t> </a:t>
            </a:r>
            <a:r>
              <a:rPr lang="nl" sz="2680">
                <a:solidFill>
                  <a:schemeClr val="accent3"/>
                </a:solidFill>
              </a:rPr>
              <a:t>for</a:t>
            </a:r>
            <a:r>
              <a:rPr lang="nl" sz="2680">
                <a:solidFill>
                  <a:schemeClr val="dk2"/>
                </a:solidFill>
              </a:rPr>
              <a:t> </a:t>
            </a:r>
            <a:r>
              <a:rPr b="1" lang="nl" sz="2680">
                <a:solidFill>
                  <a:schemeClr val="dk2"/>
                </a:solidFill>
              </a:rPr>
              <a:t>R</a:t>
            </a:r>
            <a:r>
              <a:rPr lang="nl" sz="2680">
                <a:solidFill>
                  <a:schemeClr val="accent3"/>
                </a:solidFill>
              </a:rPr>
              <a:t>adiation</a:t>
            </a:r>
            <a:r>
              <a:rPr lang="nl" sz="2680">
                <a:solidFill>
                  <a:schemeClr val="dk2"/>
                </a:solidFill>
              </a:rPr>
              <a:t> </a:t>
            </a:r>
            <a:r>
              <a:rPr b="1" lang="nl" sz="2680">
                <a:solidFill>
                  <a:schemeClr val="dk2"/>
                </a:solidFill>
              </a:rPr>
              <a:t>D</a:t>
            </a:r>
            <a:r>
              <a:rPr lang="nl" sz="2680">
                <a:solidFill>
                  <a:schemeClr val="accent3"/>
                </a:solidFill>
              </a:rPr>
              <a:t>etection</a:t>
            </a:r>
            <a:endParaRPr sz="2100"/>
          </a:p>
        </p:txBody>
      </p:sp>
      <p:sp>
        <p:nvSpPr>
          <p:cNvPr id="62" name="Google Shape;62;p13"/>
          <p:cNvSpPr txBox="1"/>
          <p:nvPr/>
        </p:nvSpPr>
        <p:spPr>
          <a:xfrm>
            <a:off x="7279775" y="4752000"/>
            <a:ext cx="18114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679">
                <a:solidFill>
                  <a:schemeClr val="dk2"/>
                </a:solidFill>
              </a:rPr>
              <a:t>Leendert Hayen</a:t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Systematics improvement</a:t>
            </a:r>
            <a:endParaRPr/>
          </a:p>
        </p:txBody>
      </p:sp>
      <p:sp>
        <p:nvSpPr>
          <p:cNvPr id="179" name="Google Shape;17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181" name="Google Shape;181;p22" title="Systematics_overview.png"/>
          <p:cNvPicPr preferRelativeResize="0"/>
          <p:nvPr/>
        </p:nvPicPr>
        <p:blipFill rotWithShape="1">
          <a:blip r:embed="rId3">
            <a:alphaModFix/>
          </a:blip>
          <a:srcRect b="38953" l="0" r="0" t="0"/>
          <a:stretch/>
        </p:blipFill>
        <p:spPr>
          <a:xfrm>
            <a:off x="681550" y="1152475"/>
            <a:ext cx="7780910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 title="Systematics_overview.png"/>
          <p:cNvPicPr preferRelativeResize="0"/>
          <p:nvPr/>
        </p:nvPicPr>
        <p:blipFill rotWithShape="1">
          <a:blip r:embed="rId3">
            <a:alphaModFix/>
          </a:blip>
          <a:srcRect b="0" l="0" r="0" t="60558"/>
          <a:stretch/>
        </p:blipFill>
        <p:spPr>
          <a:xfrm>
            <a:off x="131375" y="1568113"/>
            <a:ext cx="9112801" cy="2585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3" title="First_figure_B2_v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870" y="1017725"/>
            <a:ext cx="5682053" cy="37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ASGARD: Methodology</a:t>
            </a:r>
            <a:endParaRPr/>
          </a:p>
        </p:txBody>
      </p:sp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311700" y="1152475"/>
            <a:ext cx="32832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Complementary high-impact isotopes for BSM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90" name="Google Shape;19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91" name="Google Shape;191;p23"/>
          <p:cNvSpPr txBox="1"/>
          <p:nvPr/>
        </p:nvSpPr>
        <p:spPr>
          <a:xfrm>
            <a:off x="311700" y="4201525"/>
            <a:ext cx="345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Completely </a:t>
            </a:r>
            <a:r>
              <a:rPr lang="nl" sz="1800">
                <a:solidFill>
                  <a:schemeClr val="accent4"/>
                </a:solidFill>
              </a:rPr>
              <a:t>unexplored variable</a:t>
            </a:r>
            <a:endParaRPr/>
          </a:p>
        </p:txBody>
      </p:sp>
      <p:sp>
        <p:nvSpPr>
          <p:cNvPr id="192" name="Google Shape;192;p23"/>
          <p:cNvSpPr txBox="1"/>
          <p:nvPr/>
        </p:nvSpPr>
        <p:spPr>
          <a:xfrm>
            <a:off x="311700" y="2291300"/>
            <a:ext cx="30000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Unlock </a:t>
            </a:r>
            <a:r>
              <a:rPr b="1" lang="nl" sz="1800">
                <a:solidFill>
                  <a:schemeClr val="dk2"/>
                </a:solidFill>
              </a:rPr>
              <a:t>hundreds of isotopes</a:t>
            </a:r>
            <a:r>
              <a:rPr lang="nl" sz="1800">
                <a:solidFill>
                  <a:schemeClr val="dk2"/>
                </a:solidFill>
              </a:rPr>
              <a:t> for study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Nuclear structure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Auger spectroscopy</a:t>
            </a: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3712750" y="3097500"/>
            <a:ext cx="1601700" cy="57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6983875" y="4214125"/>
            <a:ext cx="1704000" cy="393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The team &amp; host institution</a:t>
            </a:r>
            <a:endParaRPr/>
          </a:p>
        </p:txBody>
      </p:sp>
      <p:sp>
        <p:nvSpPr>
          <p:cNvPr id="200" name="Google Shape;200;p24"/>
          <p:cNvSpPr txBox="1"/>
          <p:nvPr>
            <p:ph idx="1" type="body"/>
          </p:nvPr>
        </p:nvSpPr>
        <p:spPr>
          <a:xfrm>
            <a:off x="311700" y="1152475"/>
            <a:ext cx="7329300" cy="3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Team of 3 PhD’s and 2 postdocs (to be recruited)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LPC Caen (HI, CNRS) has </a:t>
            </a:r>
            <a:r>
              <a:rPr b="1" lang="nl"/>
              <a:t>very strong technical support</a:t>
            </a:r>
            <a:endParaRPr b="1"/>
          </a:p>
          <a:p>
            <a:pPr indent="-316470" lvl="0" marL="457200" rtl="0" algn="l">
              <a:spcBef>
                <a:spcPts val="1200"/>
              </a:spcBef>
              <a:spcAft>
                <a:spcPts val="0"/>
              </a:spcAft>
              <a:buSzPts val="1384"/>
              <a:buChar char="●"/>
            </a:pPr>
            <a:r>
              <a:rPr lang="nl" sz="1383"/>
              <a:t>expertise in design, construction and commissioning of complex systems</a:t>
            </a:r>
            <a:endParaRPr sz="1383"/>
          </a:p>
          <a:p>
            <a:pPr indent="-316470" lvl="0" marL="457200" rtl="0" algn="l">
              <a:spcBef>
                <a:spcPts val="0"/>
              </a:spcBef>
              <a:spcAft>
                <a:spcPts val="0"/>
              </a:spcAft>
              <a:buSzPts val="1384"/>
              <a:buChar char="●"/>
            </a:pPr>
            <a:r>
              <a:rPr lang="nl" sz="1383"/>
              <a:t>long history at radioactive ion beam facilities like GANIL</a:t>
            </a:r>
            <a:endParaRPr sz="138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700"/>
              <a:t>and</a:t>
            </a:r>
            <a:r>
              <a:rPr lang="nl" sz="1383"/>
              <a:t> </a:t>
            </a:r>
            <a:r>
              <a:rPr b="1" lang="nl"/>
              <a:t>long history in fundamental interactions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DESIR@GANIL will be </a:t>
            </a:r>
            <a:r>
              <a:rPr lang="nl">
                <a:solidFill>
                  <a:schemeClr val="accent4"/>
                </a:solidFill>
              </a:rPr>
              <a:t>world-class facility</a:t>
            </a:r>
            <a:endParaRPr/>
          </a:p>
        </p:txBody>
      </p:sp>
      <p:pic>
        <p:nvPicPr>
          <p:cNvPr id="201" name="Google Shape;201;p24" title="LPC CAEN LOGO RVB_VERTICAL-COULEUR.png"/>
          <p:cNvPicPr preferRelativeResize="0"/>
          <p:nvPr/>
        </p:nvPicPr>
        <p:blipFill rotWithShape="1">
          <a:blip r:embed="rId3">
            <a:alphaModFix/>
          </a:blip>
          <a:srcRect b="14675" l="7479" r="5245" t="15340"/>
          <a:stretch/>
        </p:blipFill>
        <p:spPr>
          <a:xfrm>
            <a:off x="6860800" y="1781263"/>
            <a:ext cx="1971499" cy="15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03" name="Google Shape;203;p24" title="LogoGANI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6825" y="3997050"/>
            <a:ext cx="2465474" cy="5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Timeline</a:t>
            </a:r>
            <a:endParaRPr/>
          </a:p>
        </p:txBody>
      </p:sp>
      <p:sp>
        <p:nvSpPr>
          <p:cNvPr id="209" name="Google Shape;209;p25"/>
          <p:cNvSpPr txBox="1"/>
          <p:nvPr>
            <p:ph idx="1" type="body"/>
          </p:nvPr>
        </p:nvSpPr>
        <p:spPr>
          <a:xfrm>
            <a:off x="311700" y="1152475"/>
            <a:ext cx="292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DESIR comes online in 2027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High resolution separator + ion buncher + penning traps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            20000 (HRS) 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to 1E5 (Penning)</a:t>
            </a:r>
            <a:endParaRPr/>
          </a:p>
        </p:txBody>
      </p:sp>
      <p:pic>
        <p:nvPicPr>
          <p:cNvPr id="210" name="Google Shape;210;p25" title="Gantt_B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625" y="160787"/>
            <a:ext cx="6003251" cy="482192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12" name="Google Shape;212;p25" title="[89,89,89,&quot;https://www.codecogs.com/eqnedit.php?latex=M%2F%5CDelta%20M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924325"/>
            <a:ext cx="805950" cy="2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Impact</a:t>
            </a:r>
            <a:endParaRPr/>
          </a:p>
        </p:txBody>
      </p:sp>
      <p:sp>
        <p:nvSpPr>
          <p:cNvPr id="218" name="Google Shape;218;p26"/>
          <p:cNvSpPr txBox="1"/>
          <p:nvPr>
            <p:ph idx="1" type="body"/>
          </p:nvPr>
        </p:nvSpPr>
        <p:spPr>
          <a:xfrm>
            <a:off x="311700" y="1152475"/>
            <a:ext cx="8520600" cy="36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Recoil spectroscopy is a new frontier</a:t>
            </a:r>
            <a:r>
              <a:rPr lang="nl"/>
              <a:t>, enabled by new quantum sensors, pioneered by myself and collaborators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ASGARD will be a </a:t>
            </a:r>
            <a:r>
              <a:rPr lang="nl">
                <a:solidFill>
                  <a:schemeClr val="accent4"/>
                </a:solidFill>
              </a:rPr>
              <a:t>world-first</a:t>
            </a:r>
            <a:r>
              <a:rPr lang="nl"/>
              <a:t> for precise recoil spectroscopy after radioactivity, and push </a:t>
            </a:r>
            <a:r>
              <a:rPr b="1" lang="nl"/>
              <a:t>new physics searches to tens of TeV</a:t>
            </a:r>
            <a:r>
              <a:rPr lang="nl"/>
              <a:t> with novel schemes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nl"/>
              <a:t>E</a:t>
            </a:r>
            <a:r>
              <a:rPr b="1" lang="nl"/>
              <a:t>nable broader breakthroughs</a:t>
            </a:r>
            <a:r>
              <a:rPr lang="nl"/>
              <a:t> in nuclear and atomic physics,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extensions into medical physics</a:t>
            </a:r>
            <a:endParaRPr/>
          </a:p>
        </p:txBody>
      </p:sp>
      <p:pic>
        <p:nvPicPr>
          <p:cNvPr id="219" name="Google Shape;219;p26" title="ASGARD_logo_simple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5650" y="3354480"/>
            <a:ext cx="1088625" cy="152697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Host Institution and Facility</a:t>
            </a:r>
            <a:endParaRPr/>
          </a:p>
        </p:txBody>
      </p:sp>
      <p:sp>
        <p:nvSpPr>
          <p:cNvPr id="226" name="Google Shape;226;p27"/>
          <p:cNvSpPr txBox="1"/>
          <p:nvPr>
            <p:ph idx="1" type="body"/>
          </p:nvPr>
        </p:nvSpPr>
        <p:spPr>
          <a:xfrm>
            <a:off x="311700" y="1152475"/>
            <a:ext cx="6549000" cy="19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LPC Caen (HI, CNRS) has </a:t>
            </a:r>
            <a:r>
              <a:rPr b="1" lang="nl"/>
              <a:t>very strong technical support</a:t>
            </a:r>
            <a:endParaRPr b="1"/>
          </a:p>
          <a:p>
            <a:pPr indent="-316470" lvl="0" marL="457200" rtl="0" algn="l">
              <a:spcBef>
                <a:spcPts val="1200"/>
              </a:spcBef>
              <a:spcAft>
                <a:spcPts val="0"/>
              </a:spcAft>
              <a:buSzPts val="1384"/>
              <a:buChar char="●"/>
            </a:pPr>
            <a:r>
              <a:rPr lang="nl" sz="1383"/>
              <a:t>expertise in design, construction and commissioning of complex systems</a:t>
            </a:r>
            <a:endParaRPr sz="1383"/>
          </a:p>
          <a:p>
            <a:pPr indent="-316470" lvl="0" marL="457200" rtl="0" algn="l">
              <a:spcBef>
                <a:spcPts val="0"/>
              </a:spcBef>
              <a:spcAft>
                <a:spcPts val="0"/>
              </a:spcAft>
              <a:buSzPts val="1384"/>
              <a:buChar char="●"/>
            </a:pPr>
            <a:r>
              <a:rPr lang="nl" sz="1383"/>
              <a:t>long history at radioactive ion beam facilities like GANIL</a:t>
            </a:r>
            <a:endParaRPr sz="1383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and personally coordinating complex deliverable</a:t>
            </a:r>
            <a:endParaRPr/>
          </a:p>
        </p:txBody>
      </p:sp>
      <p:pic>
        <p:nvPicPr>
          <p:cNvPr id="227" name="Google Shape;227;p27" title="LPC CAEN LOGO RVB_VERTICAL-COULEUR.png"/>
          <p:cNvPicPr preferRelativeResize="0"/>
          <p:nvPr/>
        </p:nvPicPr>
        <p:blipFill rotWithShape="1">
          <a:blip r:embed="rId3">
            <a:alphaModFix/>
          </a:blip>
          <a:srcRect b="14675" l="7479" r="5245" t="15340"/>
          <a:stretch/>
        </p:blipFill>
        <p:spPr>
          <a:xfrm>
            <a:off x="6860700" y="990775"/>
            <a:ext cx="1971499" cy="15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>
            <p:ph idx="1" type="body"/>
          </p:nvPr>
        </p:nvSpPr>
        <p:spPr>
          <a:xfrm>
            <a:off x="311700" y="3169900"/>
            <a:ext cx="8620200" cy="14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DESIR@GANIL will be </a:t>
            </a:r>
            <a:r>
              <a:rPr lang="nl">
                <a:solidFill>
                  <a:schemeClr val="accent4"/>
                </a:solidFill>
              </a:rPr>
              <a:t>world-class facility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Strong local support, and I am adjoint director for physics program of DESIR</a:t>
            </a:r>
            <a:endParaRPr/>
          </a:p>
        </p:txBody>
      </p:sp>
      <p:sp>
        <p:nvSpPr>
          <p:cNvPr id="229" name="Google Shape;22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8" title="Header_Model_Independent_Searches_extend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3025" y="-68283"/>
            <a:ext cx="9144003" cy="514350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 txBox="1"/>
          <p:nvPr>
            <p:ph type="ctrTitle"/>
          </p:nvPr>
        </p:nvSpPr>
        <p:spPr>
          <a:xfrm>
            <a:off x="311700" y="2200275"/>
            <a:ext cx="8520600" cy="133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98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nl" sz="1979">
                <a:solidFill>
                  <a:schemeClr val="dk2"/>
                </a:solidFill>
              </a:rPr>
              <a:t>A</a:t>
            </a:r>
            <a:r>
              <a:rPr lang="nl" sz="1979">
                <a:solidFill>
                  <a:schemeClr val="accent3"/>
                </a:solidFill>
              </a:rPr>
              <a:t>luminium</a:t>
            </a:r>
            <a:r>
              <a:rPr lang="nl" sz="1979">
                <a:solidFill>
                  <a:schemeClr val="dk2"/>
                </a:solidFill>
              </a:rPr>
              <a:t> </a:t>
            </a:r>
            <a:r>
              <a:rPr b="1" lang="nl" sz="1979">
                <a:solidFill>
                  <a:schemeClr val="dk2"/>
                </a:solidFill>
              </a:rPr>
              <a:t>S</a:t>
            </a:r>
            <a:r>
              <a:rPr lang="nl" sz="1979">
                <a:solidFill>
                  <a:schemeClr val="accent3"/>
                </a:solidFill>
              </a:rPr>
              <a:t>uperconducting</a:t>
            </a:r>
            <a:r>
              <a:rPr lang="nl" sz="1979">
                <a:solidFill>
                  <a:schemeClr val="dk2"/>
                </a:solidFill>
              </a:rPr>
              <a:t> </a:t>
            </a:r>
            <a:r>
              <a:rPr b="1" lang="nl" sz="1979">
                <a:solidFill>
                  <a:schemeClr val="dk2"/>
                </a:solidFill>
              </a:rPr>
              <a:t>G</a:t>
            </a:r>
            <a:r>
              <a:rPr lang="nl" sz="1979">
                <a:solidFill>
                  <a:schemeClr val="accent3"/>
                </a:solidFill>
              </a:rPr>
              <a:t>rid</a:t>
            </a:r>
            <a:r>
              <a:rPr lang="nl" sz="1979">
                <a:solidFill>
                  <a:schemeClr val="dk2"/>
                </a:solidFill>
              </a:rPr>
              <a:t> </a:t>
            </a:r>
            <a:r>
              <a:rPr b="1" lang="nl" sz="1979">
                <a:solidFill>
                  <a:schemeClr val="dk2"/>
                </a:solidFill>
              </a:rPr>
              <a:t>A</a:t>
            </a:r>
            <a:r>
              <a:rPr lang="nl" sz="1979">
                <a:solidFill>
                  <a:schemeClr val="accent3"/>
                </a:solidFill>
              </a:rPr>
              <a:t>rray</a:t>
            </a:r>
            <a:r>
              <a:rPr lang="nl" sz="1979">
                <a:solidFill>
                  <a:schemeClr val="dk2"/>
                </a:solidFill>
              </a:rPr>
              <a:t> </a:t>
            </a:r>
            <a:r>
              <a:rPr lang="nl" sz="1979">
                <a:solidFill>
                  <a:schemeClr val="accent3"/>
                </a:solidFill>
              </a:rPr>
              <a:t>for</a:t>
            </a:r>
            <a:r>
              <a:rPr lang="nl" sz="1979">
                <a:solidFill>
                  <a:schemeClr val="dk2"/>
                </a:solidFill>
              </a:rPr>
              <a:t> </a:t>
            </a:r>
            <a:r>
              <a:rPr b="1" lang="nl" sz="1979">
                <a:solidFill>
                  <a:schemeClr val="dk2"/>
                </a:solidFill>
              </a:rPr>
              <a:t>R</a:t>
            </a:r>
            <a:r>
              <a:rPr lang="nl" sz="1979">
                <a:solidFill>
                  <a:schemeClr val="accent3"/>
                </a:solidFill>
              </a:rPr>
              <a:t>adiation</a:t>
            </a:r>
            <a:r>
              <a:rPr lang="nl" sz="1979">
                <a:solidFill>
                  <a:schemeClr val="dk2"/>
                </a:solidFill>
              </a:rPr>
              <a:t> </a:t>
            </a:r>
            <a:r>
              <a:rPr b="1" lang="nl" sz="1979">
                <a:solidFill>
                  <a:schemeClr val="dk2"/>
                </a:solidFill>
              </a:rPr>
              <a:t>D</a:t>
            </a:r>
            <a:r>
              <a:rPr lang="nl" sz="1979">
                <a:solidFill>
                  <a:schemeClr val="accent3"/>
                </a:solidFill>
              </a:rPr>
              <a:t>etection</a:t>
            </a:r>
            <a:endParaRPr sz="1979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979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2480">
                <a:solidFill>
                  <a:schemeClr val="dk2"/>
                </a:solidFill>
              </a:rPr>
              <a:t>A </a:t>
            </a:r>
            <a:r>
              <a:rPr lang="nl" sz="2480">
                <a:solidFill>
                  <a:srgbClr val="4A86E8"/>
                </a:solidFill>
              </a:rPr>
              <a:t>novel probe</a:t>
            </a:r>
            <a:r>
              <a:rPr lang="nl" sz="2480">
                <a:solidFill>
                  <a:schemeClr val="dk2"/>
                </a:solidFill>
              </a:rPr>
              <a:t> for </a:t>
            </a:r>
            <a:r>
              <a:rPr lang="nl" sz="2480">
                <a:solidFill>
                  <a:schemeClr val="accent4"/>
                </a:solidFill>
              </a:rPr>
              <a:t>new physics</a:t>
            </a:r>
            <a:endParaRPr sz="2480">
              <a:solidFill>
                <a:schemeClr val="accent4"/>
              </a:solidFill>
            </a:endParaRPr>
          </a:p>
        </p:txBody>
      </p:sp>
      <p:sp>
        <p:nvSpPr>
          <p:cNvPr id="236" name="Google Shape;236;p28"/>
          <p:cNvSpPr txBox="1"/>
          <p:nvPr>
            <p:ph idx="1" type="subTitle"/>
          </p:nvPr>
        </p:nvSpPr>
        <p:spPr>
          <a:xfrm>
            <a:off x="3347250" y="4593500"/>
            <a:ext cx="2449500" cy="6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nl" sz="1580"/>
              <a:t>Leendert Hayen</a:t>
            </a:r>
            <a:endParaRPr sz="158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nl" sz="1580"/>
              <a:t>Rehearsal I 7 May 2025</a:t>
            </a:r>
            <a:endParaRPr sz="1580"/>
          </a:p>
        </p:txBody>
      </p:sp>
      <p:pic>
        <p:nvPicPr>
          <p:cNvPr id="237" name="Google Shape;237;p28" title="ASGARD_logo_simple_inv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8875" y="322900"/>
            <a:ext cx="1037900" cy="145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 txBox="1"/>
          <p:nvPr/>
        </p:nvSpPr>
        <p:spPr>
          <a:xfrm>
            <a:off x="5547600" y="3530625"/>
            <a:ext cx="32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accent4"/>
                </a:solidFill>
              </a:rPr>
              <a:t>Beyond the Standard Model</a:t>
            </a:r>
            <a:endParaRPr sz="1800">
              <a:solidFill>
                <a:schemeClr val="accent4"/>
              </a:solidFill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311700" y="3532875"/>
            <a:ext cx="3824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4A86E8"/>
                </a:solidFill>
              </a:rPr>
              <a:t>Superconducting quantum sensors</a:t>
            </a:r>
            <a:endParaRPr sz="1800">
              <a:solidFill>
                <a:srgbClr val="4A86E8"/>
              </a:solidFill>
            </a:endParaRPr>
          </a:p>
        </p:txBody>
      </p:sp>
      <p:pic>
        <p:nvPicPr>
          <p:cNvPr id="240" name="Google Shape;240;p28" title="ASGARD_logo_simpl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1400" y="713426"/>
            <a:ext cx="1141200" cy="16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29" title="First_figu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54" y="0"/>
            <a:ext cx="765649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Recoil spectroscopy for angular correlations</a:t>
            </a:r>
            <a:endParaRPr/>
          </a:p>
        </p:txBody>
      </p:sp>
      <p:sp>
        <p:nvSpPr>
          <p:cNvPr id="254" name="Google Shape;25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56" name="Google Shape;256;p30" title="Screenshot 2025-05-15 at 13.44.1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289" y="1184438"/>
            <a:ext cx="8613409" cy="331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Scientific Challenge 2</a:t>
            </a:r>
            <a:endParaRPr/>
          </a:p>
        </p:txBody>
      </p:sp>
      <p:sp>
        <p:nvSpPr>
          <p:cNvPr id="262" name="Google Shape;26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31" title="scalar_tensor_LHC_be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1636" y="0"/>
            <a:ext cx="563697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1" title="limits_S_T_beta_18F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0023" y="0"/>
            <a:ext cx="62404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 title="FINAL_header_102518_cropp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875" y="3283175"/>
            <a:ext cx="5023923" cy="19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ASGARD: Tabletop experiment for particle physics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9144000" y="1233325"/>
            <a:ext cx="7656600" cy="11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Direct collider searches don’t see new physics, but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>
                <a:solidFill>
                  <a:schemeClr val="accent4"/>
                </a:solidFill>
              </a:rPr>
              <a:t>t</a:t>
            </a:r>
            <a:r>
              <a:rPr lang="nl">
                <a:solidFill>
                  <a:schemeClr val="accent4"/>
                </a:solidFill>
              </a:rPr>
              <a:t>abletop experiments probe wealth of operators and energy scales</a:t>
            </a:r>
            <a:endParaRPr b="1"/>
          </a:p>
        </p:txBody>
      </p:sp>
      <p:sp>
        <p:nvSpPr>
          <p:cNvPr id="70" name="Google Shape;70;p14"/>
          <p:cNvSpPr txBox="1"/>
          <p:nvPr/>
        </p:nvSpPr>
        <p:spPr>
          <a:xfrm>
            <a:off x="6497425" y="4749025"/>
            <a:ext cx="244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solidFill>
                  <a:schemeClr val="dk2"/>
                </a:solidFill>
              </a:rPr>
              <a:t>Artwork by Sandbox Studio, Chicago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27450" y="1348838"/>
            <a:ext cx="85206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ASGARD will perform precise </a:t>
            </a:r>
            <a:r>
              <a:rPr b="1" lang="nl"/>
              <a:t>eV-scale spectroscopy</a:t>
            </a:r>
            <a:r>
              <a:rPr lang="nl"/>
              <a:t> on </a:t>
            </a:r>
            <a:r>
              <a:rPr b="1" lang="nl"/>
              <a:t>short-lived isotopes</a:t>
            </a:r>
            <a:r>
              <a:rPr lang="nl"/>
              <a:t> with </a:t>
            </a:r>
            <a:r>
              <a:rPr b="1" lang="nl"/>
              <a:t>superconducting </a:t>
            </a:r>
            <a:r>
              <a:rPr b="1" lang="nl"/>
              <a:t>quantum</a:t>
            </a:r>
            <a:r>
              <a:rPr b="1" lang="nl"/>
              <a:t> sensors</a:t>
            </a:r>
            <a:endParaRPr b="1"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2080263"/>
            <a:ext cx="4818900" cy="8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Novel TeV-scale new physics searches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New directions in nuclear physics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27450" y="3283175"/>
            <a:ext cx="4787400" cy="8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ASGARD will be </a:t>
            </a:r>
            <a:r>
              <a:rPr lang="nl">
                <a:solidFill>
                  <a:srgbClr val="FF0000"/>
                </a:solidFill>
              </a:rPr>
              <a:t>world-first precision device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32" title="Proble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9543"/>
            <a:ext cx="9144003" cy="388441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33" title="Gantt_B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375" y="239625"/>
            <a:ext cx="6003251" cy="482192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Novel nuclear structure methods</a:t>
            </a:r>
            <a:endParaRPr/>
          </a:p>
        </p:txBody>
      </p:sp>
      <p:sp>
        <p:nvSpPr>
          <p:cNvPr id="287" name="Google Shape;287;p34"/>
          <p:cNvSpPr txBox="1"/>
          <p:nvPr>
            <p:ph idx="1" type="body"/>
          </p:nvPr>
        </p:nvSpPr>
        <p:spPr>
          <a:xfrm>
            <a:off x="311700" y="1152475"/>
            <a:ext cx="245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Total absorption recoil spectroscopy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branching ratio measurements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Lifetimes?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essentially tip of the iceberg</a:t>
            </a:r>
            <a:endParaRPr/>
          </a:p>
        </p:txBody>
      </p:sp>
      <p:sp>
        <p:nvSpPr>
          <p:cNvPr id="288" name="Google Shape;28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89" name="Google Shape;289;p34" title="Screenshot 2025-05-15 at 13.40.47.png"/>
          <p:cNvPicPr preferRelativeResize="0"/>
          <p:nvPr/>
        </p:nvPicPr>
        <p:blipFill rotWithShape="1">
          <a:blip r:embed="rId3">
            <a:alphaModFix/>
          </a:blip>
          <a:srcRect b="0" l="50000" r="0" t="0"/>
          <a:stretch/>
        </p:blipFill>
        <p:spPr>
          <a:xfrm>
            <a:off x="3140948" y="1152475"/>
            <a:ext cx="6003052" cy="391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Exotic current constraints</a:t>
            </a:r>
            <a:endParaRPr/>
          </a:p>
        </p:txBody>
      </p:sp>
      <p:sp>
        <p:nvSpPr>
          <p:cNvPr id="295" name="Google Shape;29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97" name="Google Shape;297;p35" title="Screenshot 2025-05-15 at 13.39.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5400"/>
            <a:ext cx="8762127" cy="37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p36" title="STJSchematic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353" y="0"/>
            <a:ext cx="559529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2" name="Google Shape;312;p37" title="STJ_calibr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523123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7" title="STJ_threshol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7205" y="0"/>
            <a:ext cx="516534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38" title="Nb_EEL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24" y="0"/>
            <a:ext cx="867335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39" title="ImplantSchematic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40" title="Systematics_over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342" y="0"/>
            <a:ext cx="715131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Recoil in electroweak sector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104450"/>
            <a:ext cx="4727400" cy="23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 common channels, </a:t>
            </a:r>
            <a:r>
              <a:rPr b="1" lang="nl"/>
              <a:t>beta decay competitive with LHC </a:t>
            </a:r>
            <a:r>
              <a:rPr lang="nl"/>
              <a:t>(             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TeV-scale new currents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Extra flavour components</a:t>
            </a:r>
            <a:endParaRPr/>
          </a:p>
        </p:txBody>
      </p:sp>
      <p:grpSp>
        <p:nvGrpSpPr>
          <p:cNvPr id="81" name="Google Shape;81;p15"/>
          <p:cNvGrpSpPr/>
          <p:nvPr/>
        </p:nvGrpSpPr>
        <p:grpSpPr>
          <a:xfrm>
            <a:off x="4998125" y="909300"/>
            <a:ext cx="4104800" cy="3193087"/>
            <a:chOff x="5039200" y="1216550"/>
            <a:chExt cx="4104800" cy="3193087"/>
          </a:xfrm>
        </p:grpSpPr>
        <p:pic>
          <p:nvPicPr>
            <p:cNvPr id="82" name="Google Shape;82;p15" title="Vud_ASGARD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39200" y="1311713"/>
              <a:ext cx="4104800" cy="3097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15"/>
            <p:cNvSpPr/>
            <p:nvPr/>
          </p:nvSpPr>
          <p:spPr>
            <a:xfrm>
              <a:off x="5040675" y="1216550"/>
              <a:ext cx="3975000" cy="607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311700" y="2799050"/>
            <a:ext cx="4260300" cy="4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but </a:t>
            </a:r>
            <a:r>
              <a:rPr b="1" lang="nl"/>
              <a:t>plateau</a:t>
            </a:r>
            <a:r>
              <a:rPr lang="nl"/>
              <a:t> due to </a:t>
            </a:r>
            <a:r>
              <a:rPr b="1" lang="nl"/>
              <a:t>systematics</a:t>
            </a:r>
            <a:endParaRPr b="1"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311700" y="3493050"/>
            <a:ext cx="4727400" cy="13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l">
                <a:solidFill>
                  <a:schemeClr val="accent4"/>
                </a:solidFill>
              </a:rPr>
              <a:t>Recoiling ion contains wealth of information, </a:t>
            </a:r>
            <a:r>
              <a:rPr lang="nl"/>
              <a:t>but </a:t>
            </a:r>
            <a:r>
              <a:rPr b="1" lang="nl"/>
              <a:t>technologically in</a:t>
            </a:r>
            <a:r>
              <a:rPr b="1" lang="nl"/>
              <a:t>accessible</a:t>
            </a:r>
            <a:r>
              <a:rPr lang="nl"/>
              <a:t> and requires </a:t>
            </a:r>
            <a:r>
              <a:rPr b="1" lang="nl"/>
              <a:t>broad theory understanding</a:t>
            </a:r>
            <a:endParaRPr b="1"/>
          </a:p>
        </p:txBody>
      </p:sp>
      <p:sp>
        <p:nvSpPr>
          <p:cNvPr id="86" name="Google Shape;86;p15"/>
          <p:cNvSpPr txBox="1"/>
          <p:nvPr/>
        </p:nvSpPr>
        <p:spPr>
          <a:xfrm>
            <a:off x="4572000" y="4404150"/>
            <a:ext cx="519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100">
                <a:solidFill>
                  <a:schemeClr val="dk2"/>
                </a:solidFill>
              </a:rPr>
              <a:t>Hayen, </a:t>
            </a:r>
            <a:r>
              <a:rPr i="1" lang="nl" sz="1100">
                <a:solidFill>
                  <a:schemeClr val="dk2"/>
                </a:solidFill>
              </a:rPr>
              <a:t>Annual Reviews of Nuclear and Particle Science</a:t>
            </a:r>
            <a:r>
              <a:rPr lang="nl" sz="1100">
                <a:solidFill>
                  <a:schemeClr val="dk2"/>
                </a:solidFill>
              </a:rPr>
              <a:t> 74 (2024) 497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100">
                <a:solidFill>
                  <a:schemeClr val="dk2"/>
                </a:solidFill>
              </a:rPr>
              <a:t>Hayen et al., </a:t>
            </a:r>
            <a:r>
              <a:rPr i="1" lang="nl" sz="1100">
                <a:solidFill>
                  <a:schemeClr val="dk2"/>
                </a:solidFill>
              </a:rPr>
              <a:t>Reviews of Modern Physics</a:t>
            </a:r>
            <a:r>
              <a:rPr lang="nl" sz="1100">
                <a:solidFill>
                  <a:schemeClr val="dk2"/>
                </a:solidFill>
              </a:rPr>
              <a:t> 90 (2018) 015008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5067525" y="818400"/>
            <a:ext cx="33210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>
                <a:solidFill>
                  <a:srgbClr val="4A86E8"/>
                </a:solidFill>
              </a:rPr>
              <a:t>High precision</a:t>
            </a:r>
            <a:r>
              <a:rPr lang="nl" sz="1500">
                <a:solidFill>
                  <a:schemeClr val="dk2"/>
                </a:solidFill>
              </a:rPr>
              <a:t> at </a:t>
            </a:r>
            <a:r>
              <a:rPr i="1" lang="nl" sz="1500">
                <a:solidFill>
                  <a:schemeClr val="dk2"/>
                </a:solidFill>
              </a:rPr>
              <a:t>low energy</a:t>
            </a:r>
            <a:r>
              <a:rPr lang="nl" sz="1500">
                <a:solidFill>
                  <a:schemeClr val="dk2"/>
                </a:solidFill>
              </a:rPr>
              <a:t> probes </a:t>
            </a:r>
            <a:r>
              <a:rPr lang="nl" sz="1500">
                <a:solidFill>
                  <a:srgbClr val="CC0000"/>
                </a:solidFill>
              </a:rPr>
              <a:t>new physics</a:t>
            </a:r>
            <a:r>
              <a:rPr lang="nl" sz="1500">
                <a:solidFill>
                  <a:schemeClr val="dk2"/>
                </a:solidFill>
              </a:rPr>
              <a:t> at </a:t>
            </a:r>
            <a:r>
              <a:rPr i="1" lang="nl" sz="1500">
                <a:solidFill>
                  <a:schemeClr val="dk2"/>
                </a:solidFill>
              </a:rPr>
              <a:t>high energy</a:t>
            </a:r>
            <a:endParaRPr i="1" sz="1500">
              <a:solidFill>
                <a:schemeClr val="dk2"/>
              </a:solidFill>
            </a:endParaRPr>
          </a:p>
        </p:txBody>
      </p:sp>
      <p:pic>
        <p:nvPicPr>
          <p:cNvPr id="89" name="Google Shape;89;p15" title="[89,89,89,&quot;https://www.codecogs.com/eqnedit.php?latex=1%2F%5CLambda_%7BBSM%7D%5E2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1775" y="1541900"/>
            <a:ext cx="810800" cy="2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 title="Screenshot 2025-05-06 at 16.21.5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125" y="1525850"/>
            <a:ext cx="4185100" cy="3617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6"/>
          <p:cNvGrpSpPr/>
          <p:nvPr/>
        </p:nvGrpSpPr>
        <p:grpSpPr>
          <a:xfrm>
            <a:off x="9515123" y="1152470"/>
            <a:ext cx="5527892" cy="3518847"/>
            <a:chOff x="2307626" y="771175"/>
            <a:chExt cx="6836374" cy="4372325"/>
          </a:xfrm>
        </p:grpSpPr>
        <p:pic>
          <p:nvPicPr>
            <p:cNvPr id="96" name="Google Shape;96;p16" title="nuclear_chart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07626" y="771175"/>
              <a:ext cx="6836374" cy="4372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6"/>
            <p:cNvSpPr/>
            <p:nvPr/>
          </p:nvSpPr>
          <p:spPr>
            <a:xfrm>
              <a:off x="2620450" y="897100"/>
              <a:ext cx="1125300" cy="1613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691700" y="3150575"/>
              <a:ext cx="2224200" cy="1689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Recoil spectroscopy: broader scope</a:t>
            </a:r>
            <a:endParaRPr/>
          </a:p>
        </p:txBody>
      </p:sp>
      <p:cxnSp>
        <p:nvCxnSpPr>
          <p:cNvPr id="100" name="Google Shape;100;p16"/>
          <p:cNvCxnSpPr/>
          <p:nvPr/>
        </p:nvCxnSpPr>
        <p:spPr>
          <a:xfrm>
            <a:off x="1035425" y="3096875"/>
            <a:ext cx="31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1" name="Google Shape;101;p16" title="Screenshot 2025-05-06 at 16.28.5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9200" y="1589911"/>
            <a:ext cx="4765026" cy="348954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7703225" y="2635550"/>
            <a:ext cx="146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311700" y="3778525"/>
            <a:ext cx="4087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Recoil: Access to </a:t>
            </a:r>
            <a:r>
              <a:rPr lang="nl" sz="1800">
                <a:solidFill>
                  <a:schemeClr val="accent4"/>
                </a:solidFill>
              </a:rPr>
              <a:t>electron capture</a:t>
            </a:r>
            <a:r>
              <a:rPr lang="nl" sz="1800">
                <a:solidFill>
                  <a:schemeClr val="dk2"/>
                </a:solidFill>
              </a:rPr>
              <a:t> &amp;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 sz="1800">
                <a:solidFill>
                  <a:schemeClr val="accent4"/>
                </a:solidFill>
              </a:rPr>
              <a:t>electronic environment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311700" y="1152475"/>
            <a:ext cx="53121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Out of </a:t>
            </a:r>
            <a:r>
              <a:rPr i="1" lang="nl"/>
              <a:t>thousands of known</a:t>
            </a:r>
            <a:r>
              <a:rPr lang="nl"/>
              <a:t> radioactive transitions,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nl"/>
              <a:t>only handful measured</a:t>
            </a:r>
            <a:r>
              <a:rPr lang="nl"/>
              <a:t> recoiling nucleus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311700" y="2420000"/>
            <a:ext cx="5474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Coherent multi-scale framework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(QCD      Chemistry) is </a:t>
            </a:r>
            <a:r>
              <a:rPr b="1" lang="nl" sz="1800">
                <a:solidFill>
                  <a:schemeClr val="dk2"/>
                </a:solidFill>
              </a:rPr>
              <a:t>crucial</a:t>
            </a:r>
            <a:r>
              <a:rPr lang="nl" sz="1800">
                <a:solidFill>
                  <a:schemeClr val="dk2"/>
                </a:solidFill>
              </a:rPr>
              <a:t>, but </a:t>
            </a:r>
            <a:r>
              <a:rPr b="1" lang="nl" sz="1800">
                <a:solidFill>
                  <a:schemeClr val="dk2"/>
                </a:solidFill>
              </a:rPr>
              <a:t>missing</a:t>
            </a:r>
            <a:endParaRPr/>
          </a:p>
        </p:txBody>
      </p:sp>
      <p:pic>
        <p:nvPicPr>
          <p:cNvPr id="107" name="Google Shape;107;p16" title="chart_cropped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78400" y="663588"/>
            <a:ext cx="3653900" cy="335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 title="chart_cropped_recoil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78401" y="663588"/>
            <a:ext cx="3653900" cy="335708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311700" y="1152475"/>
            <a:ext cx="53121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Out of </a:t>
            </a:r>
            <a:r>
              <a:rPr i="1" lang="nl"/>
              <a:t>thousands of known</a:t>
            </a:r>
            <a:r>
              <a:rPr lang="nl"/>
              <a:t> radioactive transitions,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nl"/>
              <a:t>only </a:t>
            </a:r>
            <a:r>
              <a:rPr b="1" lang="nl">
                <a:solidFill>
                  <a:srgbClr val="FF0000"/>
                </a:solidFill>
              </a:rPr>
              <a:t>handful</a:t>
            </a:r>
            <a:r>
              <a:rPr b="1" lang="nl"/>
              <a:t> measured</a:t>
            </a:r>
            <a:r>
              <a:rPr lang="nl"/>
              <a:t> recoiling nucleus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ASGARD: Methodology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311700" y="1152475"/>
            <a:ext cx="3069000" cy="9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Perform full spectroscopy of </a:t>
            </a:r>
            <a:r>
              <a:rPr b="1" lang="nl"/>
              <a:t>short-lived isotopes</a:t>
            </a:r>
            <a:r>
              <a:rPr lang="nl"/>
              <a:t> with </a:t>
            </a:r>
            <a:r>
              <a:rPr b="1" lang="nl"/>
              <a:t>quantum sensors</a:t>
            </a:r>
            <a:endParaRPr b="1"/>
          </a:p>
        </p:txBody>
      </p:sp>
      <p:pic>
        <p:nvPicPr>
          <p:cNvPr id="116" name="Google Shape;116;p17" title="First_figure_v2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375" y="1017725"/>
            <a:ext cx="5626624" cy="3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311700" y="2149425"/>
            <a:ext cx="32739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Two novel measurement schemes: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I:  </a:t>
            </a:r>
            <a:r>
              <a:rPr lang="nl">
                <a:solidFill>
                  <a:schemeClr val="accent4"/>
                </a:solidFill>
              </a:rPr>
              <a:t>EC</a:t>
            </a:r>
            <a:r>
              <a:rPr lang="nl"/>
              <a:t>/</a:t>
            </a:r>
            <a:r>
              <a:rPr lang="nl">
                <a:solidFill>
                  <a:schemeClr val="accent5"/>
                </a:solidFill>
              </a:rPr>
              <a:t>B+</a:t>
            </a:r>
            <a:r>
              <a:rPr lang="nl"/>
              <a:t> Branching ratio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II: </a:t>
            </a:r>
            <a:r>
              <a:rPr lang="nl">
                <a:solidFill>
                  <a:schemeClr val="accent5"/>
                </a:solidFill>
              </a:rPr>
              <a:t>B+</a:t>
            </a:r>
            <a:r>
              <a:rPr lang="nl"/>
              <a:t> shape </a:t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311700" y="3966725"/>
            <a:ext cx="3205800" cy="9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probe new physics at tens of TeV in completely new way</a:t>
            </a:r>
            <a:endParaRPr/>
          </a:p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SALER: First short-lived measurements (Drew)</a:t>
            </a:r>
            <a:endParaRPr/>
          </a:p>
        </p:txBody>
      </p:sp>
      <p:pic>
        <p:nvPicPr>
          <p:cNvPr id="125" name="Google Shape;125;p18" title="ImplantSchematic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75" y="1017725"/>
            <a:ext cx="7009325" cy="39427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7158025" y="1072650"/>
            <a:ext cx="1986000" cy="3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but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closed fridge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significant scattering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no precise implantation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limited isotopes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Systematic effects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9" title="Systematics_overview.png"/>
          <p:cNvPicPr preferRelativeResize="0"/>
          <p:nvPr/>
        </p:nvPicPr>
        <p:blipFill rotWithShape="1">
          <a:blip r:embed="rId3">
            <a:alphaModFix/>
          </a:blip>
          <a:srcRect b="38748" l="0" r="0" t="0"/>
          <a:stretch/>
        </p:blipFill>
        <p:spPr>
          <a:xfrm>
            <a:off x="404738" y="1152475"/>
            <a:ext cx="8334525" cy="367183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 title="ASGARD_schematic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7200" y="1111227"/>
            <a:ext cx="6479073" cy="365714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ASGARD: Methodology</a:t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311700" y="1152475"/>
            <a:ext cx="2731200" cy="15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Combination of </a:t>
            </a:r>
            <a:r>
              <a:rPr b="1" lang="nl"/>
              <a:t>expertise</a:t>
            </a:r>
            <a:r>
              <a:rPr lang="nl"/>
              <a:t> in </a:t>
            </a:r>
            <a:r>
              <a:rPr lang="nl">
                <a:solidFill>
                  <a:schemeClr val="accent4"/>
                </a:solidFill>
              </a:rPr>
              <a:t>beta decay</a:t>
            </a:r>
            <a:r>
              <a:rPr lang="nl"/>
              <a:t> and </a:t>
            </a:r>
            <a:r>
              <a:rPr lang="nl">
                <a:solidFill>
                  <a:schemeClr val="accent4"/>
                </a:solidFill>
              </a:rPr>
              <a:t>technical innovations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311700" y="2959900"/>
            <a:ext cx="30000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nl" sz="1800">
                <a:solidFill>
                  <a:schemeClr val="dk2"/>
                </a:solidFill>
              </a:rPr>
              <a:t>Orders of magnitude improvement</a:t>
            </a:r>
            <a:r>
              <a:rPr lang="nl" sz="1800">
                <a:solidFill>
                  <a:schemeClr val="dk2"/>
                </a:solidFill>
              </a:rPr>
              <a:t> in </a:t>
            </a:r>
            <a:r>
              <a:rPr lang="nl" sz="1800">
                <a:solidFill>
                  <a:schemeClr val="accent4"/>
                </a:solidFill>
              </a:rPr>
              <a:t>systematic effects</a:t>
            </a:r>
            <a:r>
              <a:rPr lang="nl" sz="1800">
                <a:solidFill>
                  <a:schemeClr val="dk2"/>
                </a:solidFill>
              </a:rPr>
              <a:t> and </a:t>
            </a:r>
            <a:r>
              <a:rPr lang="nl" sz="1800">
                <a:solidFill>
                  <a:schemeClr val="accent4"/>
                </a:solidFill>
              </a:rPr>
              <a:t>efficiency</a:t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311700" y="4467575"/>
            <a:ext cx="35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chemeClr val="dk2"/>
                </a:solidFill>
              </a:rPr>
              <a:t>Hayen et al. CPC 240 (2019) 152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chemeClr val="dk2"/>
                </a:solidFill>
              </a:rPr>
              <a:t>Hayen et al. PRC 107 (2023) 065503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45" name="Google Shape;14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1" title="ASGARD_schematic (2).png"/>
          <p:cNvPicPr preferRelativeResize="0"/>
          <p:nvPr/>
        </p:nvPicPr>
        <p:blipFill rotWithShape="1">
          <a:blip r:embed="rId3">
            <a:alphaModFix/>
          </a:blip>
          <a:srcRect b="0" l="22342" r="0" t="0"/>
          <a:stretch/>
        </p:blipFill>
        <p:spPr>
          <a:xfrm>
            <a:off x="4244625" y="1111225"/>
            <a:ext cx="5031649" cy="365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ASGARD: Methodology</a:t>
            </a:r>
            <a:endParaRPr/>
          </a:p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grpSp>
        <p:nvGrpSpPr>
          <p:cNvPr id="153" name="Google Shape;153;p21"/>
          <p:cNvGrpSpPr/>
          <p:nvPr/>
        </p:nvGrpSpPr>
        <p:grpSpPr>
          <a:xfrm>
            <a:off x="4152150" y="1266925"/>
            <a:ext cx="4527600" cy="3396475"/>
            <a:chOff x="4152150" y="1266925"/>
            <a:chExt cx="4527600" cy="3396475"/>
          </a:xfrm>
        </p:grpSpPr>
        <p:sp>
          <p:nvSpPr>
            <p:cNvPr id="154" name="Google Shape;154;p21"/>
            <p:cNvSpPr/>
            <p:nvPr/>
          </p:nvSpPr>
          <p:spPr>
            <a:xfrm>
              <a:off x="4152150" y="1266925"/>
              <a:ext cx="2163900" cy="3396300"/>
            </a:xfrm>
            <a:prstGeom prst="rect">
              <a:avLst/>
            </a:prstGeom>
            <a:solidFill>
              <a:srgbClr val="939393">
                <a:alpha val="7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6316050" y="3911000"/>
              <a:ext cx="2363700" cy="752400"/>
            </a:xfrm>
            <a:prstGeom prst="rect">
              <a:avLst/>
            </a:prstGeom>
            <a:solidFill>
              <a:srgbClr val="939393">
                <a:alpha val="7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6316050" y="1266925"/>
              <a:ext cx="2363700" cy="165300"/>
            </a:xfrm>
            <a:prstGeom prst="rect">
              <a:avLst/>
            </a:prstGeom>
            <a:solidFill>
              <a:srgbClr val="939393">
                <a:alpha val="7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" name="Google Shape;157;p21"/>
          <p:cNvGrpSpPr/>
          <p:nvPr/>
        </p:nvGrpSpPr>
        <p:grpSpPr>
          <a:xfrm>
            <a:off x="311700" y="1111225"/>
            <a:ext cx="3840600" cy="1015800"/>
            <a:chOff x="311700" y="1111225"/>
            <a:chExt cx="3840600" cy="1015800"/>
          </a:xfrm>
        </p:grpSpPr>
        <p:sp>
          <p:nvSpPr>
            <p:cNvPr id="158" name="Google Shape;158;p21"/>
            <p:cNvSpPr txBox="1"/>
            <p:nvPr/>
          </p:nvSpPr>
          <p:spPr>
            <a:xfrm>
              <a:off x="311700" y="1111225"/>
              <a:ext cx="38406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800">
                  <a:solidFill>
                    <a:schemeClr val="dk2"/>
                  </a:solidFill>
                </a:rPr>
                <a:t>Key #1: </a:t>
              </a:r>
              <a:r>
                <a:rPr lang="nl" sz="1800">
                  <a:solidFill>
                    <a:schemeClr val="accent4"/>
                  </a:solidFill>
                </a:rPr>
                <a:t>Windowless dilution fridge</a:t>
              </a:r>
              <a:endParaRPr sz="1800">
                <a:solidFill>
                  <a:schemeClr val="accent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4"/>
                </a:solidFill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800">
                  <a:solidFill>
                    <a:schemeClr val="dk2"/>
                  </a:solidFill>
                </a:rPr>
                <a:t>Full access to nuclear chart</a:t>
              </a:r>
              <a:endParaRPr sz="1800">
                <a:solidFill>
                  <a:schemeClr val="dk2"/>
                </a:solidFill>
              </a:endParaRPr>
            </a:p>
          </p:txBody>
        </p:sp>
        <p:cxnSp>
          <p:nvCxnSpPr>
            <p:cNvPr id="159" name="Google Shape;159;p21"/>
            <p:cNvCxnSpPr/>
            <p:nvPr/>
          </p:nvCxnSpPr>
          <p:spPr>
            <a:xfrm>
              <a:off x="456400" y="1896475"/>
              <a:ext cx="35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60" name="Google Shape;160;p21"/>
          <p:cNvGrpSpPr/>
          <p:nvPr/>
        </p:nvGrpSpPr>
        <p:grpSpPr>
          <a:xfrm>
            <a:off x="311700" y="2261325"/>
            <a:ext cx="3840600" cy="1015800"/>
            <a:chOff x="311700" y="2977425"/>
            <a:chExt cx="3840600" cy="1015800"/>
          </a:xfrm>
        </p:grpSpPr>
        <p:sp>
          <p:nvSpPr>
            <p:cNvPr id="161" name="Google Shape;161;p21"/>
            <p:cNvSpPr txBox="1"/>
            <p:nvPr/>
          </p:nvSpPr>
          <p:spPr>
            <a:xfrm>
              <a:off x="311700" y="2977425"/>
              <a:ext cx="38406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800">
                  <a:solidFill>
                    <a:schemeClr val="dk2"/>
                  </a:solidFill>
                </a:rPr>
                <a:t>Key #2: </a:t>
              </a:r>
              <a:r>
                <a:rPr lang="nl" sz="1800">
                  <a:solidFill>
                    <a:schemeClr val="accent4"/>
                  </a:solidFill>
                </a:rPr>
                <a:t>Ultrathin Al-STJs</a:t>
              </a:r>
              <a:endParaRPr sz="1800">
                <a:solidFill>
                  <a:schemeClr val="accent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4"/>
                </a:solidFill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800">
                  <a:solidFill>
                    <a:schemeClr val="dk2"/>
                  </a:solidFill>
                </a:rPr>
                <a:t>x100 reduced scattering</a:t>
              </a:r>
              <a:endParaRPr sz="1800">
                <a:solidFill>
                  <a:schemeClr val="dk2"/>
                </a:solidFill>
              </a:endParaRPr>
            </a:p>
          </p:txBody>
        </p:sp>
        <p:cxnSp>
          <p:nvCxnSpPr>
            <p:cNvPr id="162" name="Google Shape;162;p21"/>
            <p:cNvCxnSpPr/>
            <p:nvPr/>
          </p:nvCxnSpPr>
          <p:spPr>
            <a:xfrm>
              <a:off x="456400" y="3772225"/>
              <a:ext cx="35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63" name="Google Shape;163;p21"/>
          <p:cNvGrpSpPr/>
          <p:nvPr/>
        </p:nvGrpSpPr>
        <p:grpSpPr>
          <a:xfrm>
            <a:off x="311700" y="3239975"/>
            <a:ext cx="3840600" cy="1015800"/>
            <a:chOff x="311700" y="2977425"/>
            <a:chExt cx="3840600" cy="1015800"/>
          </a:xfrm>
        </p:grpSpPr>
        <p:sp>
          <p:nvSpPr>
            <p:cNvPr id="164" name="Google Shape;164;p21"/>
            <p:cNvSpPr txBox="1"/>
            <p:nvPr/>
          </p:nvSpPr>
          <p:spPr>
            <a:xfrm>
              <a:off x="311700" y="2977425"/>
              <a:ext cx="38406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800">
                  <a:solidFill>
                    <a:schemeClr val="dk2"/>
                  </a:solidFill>
                </a:rPr>
                <a:t>Key #3: </a:t>
              </a:r>
              <a:r>
                <a:rPr lang="nl" sz="1800">
                  <a:solidFill>
                    <a:schemeClr val="accent4"/>
                  </a:solidFill>
                </a:rPr>
                <a:t>Injection beam line</a:t>
              </a:r>
              <a:endParaRPr sz="1800">
                <a:solidFill>
                  <a:schemeClr val="accent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4"/>
                </a:solidFill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800">
                  <a:solidFill>
                    <a:schemeClr val="dk2"/>
                  </a:solidFill>
                </a:rPr>
                <a:t>Extremely precise implantation</a:t>
              </a:r>
              <a:endParaRPr sz="1800">
                <a:solidFill>
                  <a:schemeClr val="dk2"/>
                </a:solidFill>
              </a:endParaRPr>
            </a:p>
          </p:txBody>
        </p:sp>
        <p:cxnSp>
          <p:nvCxnSpPr>
            <p:cNvPr id="165" name="Google Shape;165;p21"/>
            <p:cNvCxnSpPr/>
            <p:nvPr/>
          </p:nvCxnSpPr>
          <p:spPr>
            <a:xfrm>
              <a:off x="456400" y="3772225"/>
              <a:ext cx="35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66" name="Google Shape;166;p21"/>
          <p:cNvSpPr txBox="1"/>
          <p:nvPr/>
        </p:nvSpPr>
        <p:spPr>
          <a:xfrm>
            <a:off x="265500" y="4387375"/>
            <a:ext cx="393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chemeClr val="dk2"/>
                </a:solidFill>
              </a:rPr>
              <a:t>Together</a:t>
            </a:r>
            <a:r>
              <a:rPr lang="nl" sz="1800">
                <a:solidFill>
                  <a:schemeClr val="dk2"/>
                </a:solidFill>
              </a:rPr>
              <a:t> world-first precision device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167" name="Google Shape;167;p21"/>
          <p:cNvGrpSpPr/>
          <p:nvPr/>
        </p:nvGrpSpPr>
        <p:grpSpPr>
          <a:xfrm>
            <a:off x="4152150" y="1266925"/>
            <a:ext cx="4527600" cy="3396388"/>
            <a:chOff x="4152150" y="1266925"/>
            <a:chExt cx="4527600" cy="3396388"/>
          </a:xfrm>
        </p:grpSpPr>
        <p:grpSp>
          <p:nvGrpSpPr>
            <p:cNvPr id="168" name="Google Shape;168;p21"/>
            <p:cNvGrpSpPr/>
            <p:nvPr/>
          </p:nvGrpSpPr>
          <p:grpSpPr>
            <a:xfrm>
              <a:off x="6316050" y="1266925"/>
              <a:ext cx="2363700" cy="2647250"/>
              <a:chOff x="6316050" y="1266925"/>
              <a:chExt cx="2363700" cy="2647250"/>
            </a:xfrm>
          </p:grpSpPr>
          <p:sp>
            <p:nvSpPr>
              <p:cNvPr id="169" name="Google Shape;169;p21"/>
              <p:cNvSpPr/>
              <p:nvPr/>
            </p:nvSpPr>
            <p:spPr>
              <a:xfrm>
                <a:off x="6316050" y="3341475"/>
                <a:ext cx="2363700" cy="572700"/>
              </a:xfrm>
              <a:prstGeom prst="rect">
                <a:avLst/>
              </a:prstGeom>
              <a:solidFill>
                <a:srgbClr val="939393">
                  <a:alpha val="7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1"/>
              <p:cNvSpPr/>
              <p:nvPr/>
            </p:nvSpPr>
            <p:spPr>
              <a:xfrm>
                <a:off x="6316050" y="1266925"/>
                <a:ext cx="2363700" cy="1118400"/>
              </a:xfrm>
              <a:prstGeom prst="rect">
                <a:avLst/>
              </a:prstGeom>
              <a:solidFill>
                <a:srgbClr val="939393">
                  <a:alpha val="7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1"/>
              <p:cNvSpPr/>
              <p:nvPr/>
            </p:nvSpPr>
            <p:spPr>
              <a:xfrm>
                <a:off x="6316050" y="2385250"/>
                <a:ext cx="1491300" cy="956100"/>
              </a:xfrm>
              <a:prstGeom prst="rect">
                <a:avLst/>
              </a:prstGeom>
              <a:solidFill>
                <a:srgbClr val="939393">
                  <a:alpha val="7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2" name="Google Shape;172;p21"/>
            <p:cNvSpPr/>
            <p:nvPr/>
          </p:nvSpPr>
          <p:spPr>
            <a:xfrm>
              <a:off x="4152150" y="1267013"/>
              <a:ext cx="2163900" cy="3396300"/>
            </a:xfrm>
            <a:prstGeom prst="rect">
              <a:avLst/>
            </a:prstGeom>
            <a:solidFill>
              <a:srgbClr val="939393">
                <a:alpha val="7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" name="Google Shape;173;p21"/>
          <p:cNvSpPr/>
          <p:nvPr/>
        </p:nvSpPr>
        <p:spPr>
          <a:xfrm>
            <a:off x="6308550" y="1267088"/>
            <a:ext cx="2712600" cy="3396300"/>
          </a:xfrm>
          <a:prstGeom prst="rect">
            <a:avLst/>
          </a:prstGeom>
          <a:solidFill>
            <a:srgbClr val="939393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