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81e9b7db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81e9b7db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81e9b7db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81e9b7db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81e9b7db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81e9b7db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81e9b7db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81e9b7db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81e9b7db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81e9b7db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81b37ae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81b37ae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81b37aef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81b37aef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81b37aef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81b37aef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81b37aef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81b37aef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81e9b7d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81e9b7d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81e9b7db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81e9b7db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81e9b7db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81e9b7db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81e9b7db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81e9b7db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Relationship Id="rId4" Type="http://schemas.openxmlformats.org/officeDocument/2006/relationships/image" Target="../media/image22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gif"/><Relationship Id="rId4" Type="http://schemas.openxmlformats.org/officeDocument/2006/relationships/image" Target="../media/image27.gif"/><Relationship Id="rId5" Type="http://schemas.openxmlformats.org/officeDocument/2006/relationships/image" Target="../media/image22.gif"/><Relationship Id="rId6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7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5" Type="http://schemas.openxmlformats.org/officeDocument/2006/relationships/image" Target="../media/image24.png"/><Relationship Id="rId6" Type="http://schemas.openxmlformats.org/officeDocument/2006/relationships/image" Target="../media/image10.png"/><Relationship Id="rId7" Type="http://schemas.openxmlformats.org/officeDocument/2006/relationships/image" Target="../media/image23.png"/><Relationship Id="rId8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Relationship Id="rId6" Type="http://schemas.openxmlformats.org/officeDocument/2006/relationships/image" Target="../media/image18.png"/><Relationship Id="rId7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Three body decays in the BeEST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Leendert Hayen, Driss Guillet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86750" y="4481725"/>
            <a:ext cx="6117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BeEST collaboration meeting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14 May 2025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57" name="Google Shape;57;p13" title="LPC CAEN LOGO RVB_VERTICAL-COULEUR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9450" y="3548950"/>
            <a:ext cx="1594551" cy="159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4050" y="3800975"/>
            <a:ext cx="1938674" cy="10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226226"/>
            <a:ext cx="1294350" cy="125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Majoron: Sensitivity</a:t>
            </a:r>
            <a:endParaRPr/>
          </a:p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311700" y="1152475"/>
            <a:ext cx="354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Monte Carlo generated data sets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from expt fits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Profiling likelihood/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Feldman-Cousins/Bayesian is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underway, but </a:t>
            </a:r>
            <a:r>
              <a:rPr b="1" lang="nl"/>
              <a:t>battling fit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nl"/>
              <a:t>instability</a:t>
            </a:r>
            <a:r>
              <a:rPr lang="nl"/>
              <a:t> with simple methods</a:t>
            </a:r>
            <a:endParaRPr/>
          </a:p>
        </p:txBody>
      </p:sp>
      <p:pic>
        <p:nvPicPr>
          <p:cNvPr id="159" name="Google Shape;159;p22" title="test_fi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963" y="1152475"/>
            <a:ext cx="5186762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Majoron: Simple sensitivity</a:t>
            </a:r>
            <a:endParaRPr/>
          </a:p>
        </p:txBody>
      </p:sp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311700" y="1152475"/>
            <a:ext cx="305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Use simplified estimate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Define sensitivity as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at the location of the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nl"/>
              <a:t>largest signal</a:t>
            </a:r>
            <a:endParaRPr b="1"/>
          </a:p>
        </p:txBody>
      </p:sp>
      <p:pic>
        <p:nvPicPr>
          <p:cNvPr id="167" name="Google Shape;167;p23" title="simple_sensitivity_7B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4610" y="1152475"/>
            <a:ext cx="5671689" cy="366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 title="[89,89,89,&quot;http://www.texrendr.com/?eqn=max(s)%2F%5Csqrt%7Bb%7D#0&quot;]"/>
          <p:cNvPicPr preferRelativeResize="0"/>
          <p:nvPr/>
        </p:nvPicPr>
        <p:blipFill rotWithShape="1">
          <a:blip r:embed="rId4">
            <a:alphaModFix/>
          </a:blip>
          <a:srcRect b="0" l="58928" r="0" t="0"/>
          <a:stretch/>
        </p:blipFill>
        <p:spPr>
          <a:xfrm>
            <a:off x="817724" y="2863938"/>
            <a:ext cx="1571825" cy="3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/>
          <p:nvPr/>
        </p:nvSpPr>
        <p:spPr>
          <a:xfrm>
            <a:off x="7381050" y="1539925"/>
            <a:ext cx="732900" cy="9027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3"/>
          <p:cNvSpPr txBox="1"/>
          <p:nvPr/>
        </p:nvSpPr>
        <p:spPr>
          <a:xfrm>
            <a:off x="6376575" y="2442625"/>
            <a:ext cx="240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chemeClr val="dk2"/>
                </a:solidFill>
              </a:rPr>
              <a:t>At Auger loss peak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172" name="Google Shape;172;p23"/>
          <p:cNvCxnSpPr/>
          <p:nvPr/>
        </p:nvCxnSpPr>
        <p:spPr>
          <a:xfrm flipH="1">
            <a:off x="5209425" y="1392850"/>
            <a:ext cx="991500" cy="2856600"/>
          </a:xfrm>
          <a:prstGeom prst="straightConnector1">
            <a:avLst/>
          </a:prstGeom>
          <a:noFill/>
          <a:ln cap="flat" cmpd="sng" w="2857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Google Shape;173;p23"/>
          <p:cNvSpPr txBox="1"/>
          <p:nvPr/>
        </p:nvSpPr>
        <p:spPr>
          <a:xfrm>
            <a:off x="4493300" y="2211250"/>
            <a:ext cx="4532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chemeClr val="dk2"/>
                </a:solidFill>
              </a:rPr>
              <a:t>KGS overlap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Majoron: Simple sensitivity</a:t>
            </a:r>
            <a:endParaRPr/>
          </a:p>
        </p:txBody>
      </p: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Sensitivity then scales as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for              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normalized </a:t>
            </a:r>
            <a:endParaRPr/>
          </a:p>
        </p:txBody>
      </p:sp>
      <p:pic>
        <p:nvPicPr>
          <p:cNvPr id="180" name="Google Shape;180;p24" title="[89,89,89,&quot;http://www.texrendr.com/?eqn=%7Cg%7C(m_J)%20%3C%20S_n(m_J)%5E%7B-1%2F2%7DN%5E%7B-1%2F4%7D#0&quot;]"/>
          <p:cNvPicPr preferRelativeResize="0"/>
          <p:nvPr/>
        </p:nvPicPr>
        <p:blipFill rotWithShape="1">
          <a:blip r:embed="rId3">
            <a:alphaModFix/>
          </a:blip>
          <a:srcRect b="0" l="34853" r="0" t="0"/>
          <a:stretch/>
        </p:blipFill>
        <p:spPr>
          <a:xfrm>
            <a:off x="3483450" y="1149375"/>
            <a:ext cx="3593600" cy="35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 title="[89,89,89,&quot;http://www.texrendr.com/?eqn=S_n(m_J)#0&quot;]"/>
          <p:cNvPicPr preferRelativeResize="0"/>
          <p:nvPr/>
        </p:nvPicPr>
        <p:blipFill rotWithShape="1">
          <a:blip r:embed="rId4">
            <a:alphaModFix/>
          </a:blip>
          <a:srcRect b="0" l="65664" r="0" t="0"/>
          <a:stretch/>
        </p:blipFill>
        <p:spPr>
          <a:xfrm>
            <a:off x="840441" y="2172028"/>
            <a:ext cx="981134" cy="29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 title="[89,89,89,&quot;http://www.texrendr.com/?eqn=max(s)%2F%5Csqrt%7Bb%7D#0&quot;]"/>
          <p:cNvPicPr preferRelativeResize="0"/>
          <p:nvPr/>
        </p:nvPicPr>
        <p:blipFill rotWithShape="1">
          <a:blip r:embed="rId5">
            <a:alphaModFix/>
          </a:blip>
          <a:srcRect b="0" l="58928" r="0" t="0"/>
          <a:stretch/>
        </p:blipFill>
        <p:spPr>
          <a:xfrm>
            <a:off x="719235" y="3181650"/>
            <a:ext cx="1312490" cy="29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 title="mJ_exclusion_simple_comp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29400" y="1635500"/>
            <a:ext cx="6457101" cy="35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185" name="Google Shape;185;p24"/>
          <p:cNvCxnSpPr/>
          <p:nvPr/>
        </p:nvCxnSpPr>
        <p:spPr>
          <a:xfrm rot="10800000">
            <a:off x="4217900" y="1723500"/>
            <a:ext cx="582300" cy="10071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6" name="Google Shape;186;p24"/>
          <p:cNvSpPr txBox="1"/>
          <p:nvPr/>
        </p:nvSpPr>
        <p:spPr>
          <a:xfrm rot="1131836">
            <a:off x="4060632" y="2545273"/>
            <a:ext cx="5119049" cy="892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600">
                <a:solidFill>
                  <a:srgbClr val="D9D9D9"/>
                </a:solidFill>
              </a:rPr>
              <a:t>PRELIMINARY</a:t>
            </a:r>
            <a:endParaRPr b="1" sz="4600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Majoron: Double beta decay</a:t>
            </a:r>
            <a:endParaRPr/>
          </a:p>
        </p:txBody>
      </p:sp>
      <p:sp>
        <p:nvSpPr>
          <p:cNvPr id="192" name="Google Shape;19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nl"/>
              <a:t>Signal maximum for low masses in region of low background, opposite of BeEST</a:t>
            </a:r>
            <a:endParaRPr/>
          </a:p>
        </p:txBody>
      </p:sp>
      <p:pic>
        <p:nvPicPr>
          <p:cNvPr id="193" name="Google Shape;193;p25" title="Screenshot 2025-05-14 at 05.59.4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25" y="1630501"/>
            <a:ext cx="7965152" cy="33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Conclusions</a:t>
            </a:r>
            <a:endParaRPr/>
          </a:p>
        </p:txBody>
      </p:sp>
      <p:sp>
        <p:nvSpPr>
          <p:cNvPr id="200" name="Google Shape;200;p26"/>
          <p:cNvSpPr txBox="1"/>
          <p:nvPr>
            <p:ph idx="1" type="body"/>
          </p:nvPr>
        </p:nvSpPr>
        <p:spPr>
          <a:xfrm>
            <a:off x="311700" y="1152475"/>
            <a:ext cx="8520600" cy="3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BeEST is sensitive to </a:t>
            </a:r>
            <a:r>
              <a:rPr lang="nl">
                <a:solidFill>
                  <a:schemeClr val="accent4"/>
                </a:solidFill>
              </a:rPr>
              <a:t>well-motivated interactions</a:t>
            </a:r>
            <a:r>
              <a:rPr lang="nl"/>
              <a:t> through three body decays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nl"/>
              <a:t>Unclear if sensitivity will be competitive</a:t>
            </a:r>
            <a:r>
              <a:rPr lang="nl"/>
              <a:t>, however, mostly due to strong double beta decay limits (CMB &amp; BBN can be worked around)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Theoretical analysis will be re-checked, might change overall scale (for better or worse)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nl"/>
              <a:t>Proper sensitivity estimate is underwa</a:t>
            </a:r>
            <a:r>
              <a:rPr lang="nl"/>
              <a:t>y, fit instability is part of bigger issue (see Inwook’s talk)</a:t>
            </a:r>
            <a:endParaRPr/>
          </a:p>
        </p:txBody>
      </p:sp>
      <p:sp>
        <p:nvSpPr>
          <p:cNvPr id="201" name="Google Shape;20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Three body decays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Electron capture is two-body process: mono-energetic peaks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Three-body decay means </a:t>
            </a:r>
            <a:r>
              <a:rPr lang="nl"/>
              <a:t>continuous</a:t>
            </a:r>
            <a:r>
              <a:rPr lang="nl"/>
              <a:t> spectrum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We’ll look at specific process: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 title="[89,89,89,&quot;https://www.codecogs.com/eqnedit.php?latex=e%5E-%2B%5E7Be%20%5Crightarrow%20%5E7Li%20%2B%20%5Cnu%20%2B%20%5Cphi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4600" y="3117225"/>
            <a:ext cx="2715650" cy="27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4"/>
          <p:cNvCxnSpPr/>
          <p:nvPr/>
        </p:nvCxnSpPr>
        <p:spPr>
          <a:xfrm flipH="1" rot="10800000">
            <a:off x="6885550" y="3265625"/>
            <a:ext cx="613800" cy="43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8" name="Google Shape;68;p14"/>
          <p:cNvCxnSpPr/>
          <p:nvPr/>
        </p:nvCxnSpPr>
        <p:spPr>
          <a:xfrm>
            <a:off x="6869800" y="2872250"/>
            <a:ext cx="645300" cy="40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" name="Google Shape;69;p14"/>
          <p:cNvCxnSpPr/>
          <p:nvPr/>
        </p:nvCxnSpPr>
        <p:spPr>
          <a:xfrm>
            <a:off x="7507200" y="3265725"/>
            <a:ext cx="645300" cy="59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" name="Google Shape;70;p14"/>
          <p:cNvCxnSpPr/>
          <p:nvPr/>
        </p:nvCxnSpPr>
        <p:spPr>
          <a:xfrm flipH="1" rot="10800000">
            <a:off x="7507200" y="2958900"/>
            <a:ext cx="283200" cy="28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" name="Google Shape;71;p14"/>
          <p:cNvCxnSpPr/>
          <p:nvPr/>
        </p:nvCxnSpPr>
        <p:spPr>
          <a:xfrm>
            <a:off x="7782625" y="2966675"/>
            <a:ext cx="409200" cy="4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" name="Google Shape;72;p14"/>
          <p:cNvCxnSpPr/>
          <p:nvPr/>
        </p:nvCxnSpPr>
        <p:spPr>
          <a:xfrm flipH="1" rot="10800000">
            <a:off x="7790500" y="2612675"/>
            <a:ext cx="369900" cy="35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3" name="Google Shape;73;p14" title="[89,89,89,&quot;https://www.codecogs.com/eqnedit.php?latex=e%5E-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9800" y="2612675"/>
            <a:ext cx="283200" cy="16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 title="[89,89,89,&quot;https://www.codecogs.com/eqnedit.php?latex=%5E7Be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0300" y="3780800"/>
            <a:ext cx="36309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 title="[89,89,89,&quot;https://www.codecogs.com/eqnedit.php?latex=%5E7Li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52500" y="3780800"/>
            <a:ext cx="304474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 title="[89,89,89,&quot;https://www.codecogs.com/eqnedit.php?latex=%5Cnu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5088" y="2938475"/>
            <a:ext cx="112100" cy="103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 title="[89,89,89,&quot;https://www.codecogs.com/eqnedit.php?latex=%5Cnu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92300" y="2538600"/>
            <a:ext cx="112100" cy="103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 title="[89,89,89,&quot;https://www.codecogs.com/eqnedit.php?latex=%5Cphi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91825" y="3005250"/>
            <a:ext cx="11306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Neutrino self-interactions</a:t>
            </a:r>
            <a:endParaRPr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Interaction is generic example of neutrino self-interactions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Neutrino’s are least studied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particle in SM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-&gt; still leaves ‘a lot’ of room</a:t>
            </a:r>
            <a:endParaRPr/>
          </a:p>
        </p:txBody>
      </p:sp>
      <p:pic>
        <p:nvPicPr>
          <p:cNvPr id="86" name="Google Shape;86;p15" title="[89,89,89,&quot;https://www.codecogs.com/eqnedit.php?latex=%5Cmathcal%7BL%7D%20%5Csupset%20g_%7B%5Cnu%5Cnu%5Cphi%7D%5Cnu%5Cnu%5Cphi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5750" y="1790750"/>
            <a:ext cx="1429051" cy="26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 title="Screenshot 2025-05-13 at 06.44.5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9450" y="1575225"/>
            <a:ext cx="4852848" cy="36221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Probes and bounds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311700" y="1152475"/>
            <a:ext cx="238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Important </a:t>
            </a:r>
            <a:r>
              <a:rPr lang="nl"/>
              <a:t>distinction</a:t>
            </a:r>
            <a:r>
              <a:rPr lang="nl"/>
              <a:t> between indirect (CMB, BBN) and direct tests (2vbb)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BeEST would provide a direct test</a:t>
            </a:r>
            <a:endParaRPr/>
          </a:p>
        </p:txBody>
      </p:sp>
      <p:pic>
        <p:nvPicPr>
          <p:cNvPr id="95" name="Google Shape;95;p16" title="Screenshot 2025-05-13 at 06.46.4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100" y="1135820"/>
            <a:ext cx="6759151" cy="381760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Majoron: Introduction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   can in general be any scalar, but popular candidate is Majoron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Proposed in 1980, aims to do three things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Explain smallness of active neutrino masses (Type-I Seesaw)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Baryogenesis through leptogenesis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More recently: dark matter candidate</a:t>
            </a:r>
            <a:endParaRPr/>
          </a:p>
        </p:txBody>
      </p:sp>
      <p:pic>
        <p:nvPicPr>
          <p:cNvPr id="103" name="Google Shape;103;p17" title="[89,89,89,&quot;https://www.codecogs.com/eqnedit.php?latex=%5Cphi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050" y="1279600"/>
            <a:ext cx="175687" cy="29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 title="[89,89,89,&quot;https://www.codecogs.com/eqnedit.php?latex=J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4925" y="1319525"/>
            <a:ext cx="175675" cy="21620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561725" y="4152500"/>
            <a:ext cx="61173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chemeClr val="dk2"/>
                </a:solidFill>
              </a:rPr>
              <a:t>PRL 45 (1980) 1925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chemeClr val="dk2"/>
                </a:solidFill>
              </a:rPr>
              <a:t>PLB 690 (2010) 145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chemeClr val="dk2"/>
                </a:solidFill>
              </a:rPr>
              <a:t>arXiv: 2312.13417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Majoron: Introduction</a:t>
            </a:r>
            <a:endParaRPr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311700" y="1152475"/>
            <a:ext cx="8520600" cy="42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Lagrangian with right-handed sterile neutrinos and one complex scalar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conserves lepton number (                                       ), </a:t>
            </a:r>
            <a:r>
              <a:rPr b="1" lang="nl"/>
              <a:t>U(1) symmetry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After EW phase transition                     get                    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but spontaneously break U(1) symmetry at some scale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8" title="[89,89,89,&quot;https://www.codecogs.com/eqnedit.php?latex=-%5Cmathcal%7BL%7D%20%5Csupset%20Y_D%20%5Cbar%7BL%7D%5Ctilde%7BH%7DN_R%20%2B%20Y_M%5Cphi%20%5Cbar%7BN%7D_R%5EcN_R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9975" y="1662250"/>
            <a:ext cx="3016277" cy="2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/>
          <p:nvPr/>
        </p:nvSpPr>
        <p:spPr>
          <a:xfrm>
            <a:off x="3640088" y="1614275"/>
            <a:ext cx="1030200" cy="3930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4914513" y="1539925"/>
            <a:ext cx="1189500" cy="4674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4670300" y="2863563"/>
            <a:ext cx="142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3D85C6"/>
                </a:solidFill>
              </a:rPr>
              <a:t>Dirac mass</a:t>
            </a:r>
            <a:endParaRPr sz="1800">
              <a:solidFill>
                <a:srgbClr val="3D85C6"/>
              </a:solidFill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3557700" y="4181525"/>
            <a:ext cx="55863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accent4"/>
                </a:solidFill>
              </a:rPr>
              <a:t>Majorana Mass </a:t>
            </a:r>
            <a:endParaRPr sz="18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and </a:t>
            </a:r>
            <a:r>
              <a:rPr b="1" lang="nl" sz="1800">
                <a:solidFill>
                  <a:schemeClr val="dk2"/>
                </a:solidFill>
              </a:rPr>
              <a:t>massless Goldstone boson J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118" name="Google Shape;118;p18" title="[89,89,89,&quot;https://www.codecogs.com/eqnedit.php?latex=%5Clangle%20H%20%5Crangle%20%3D%20v%2F%5Csqrt%7B2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9975" y="2968025"/>
            <a:ext cx="1189499" cy="252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 title="[89,89,89,&quot;https://www.codecogs.com/eqnedit.php?latex=f_a%20%5Cgg%20v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6250" y="3811400"/>
            <a:ext cx="811306" cy="2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 title="[89,89,89,&quot;https://www.codecogs.com/eqnedit.php?latex=L(L)%3DL(N_R)%3D1%3D-2L(%5Cphi)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6050" y="2140150"/>
            <a:ext cx="2431676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 title="[89,89,89,&quot;https://www.codecogs.com/eqnedit.php?latex=%5Cphi%20%3D%20%5Cfrac%7B(f_a%2B%5Crho)e%5E%7BiJ%2Ff_a%7D%7D%7B%5Csqrt%7B2%7D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6975" y="4436338"/>
            <a:ext cx="2025836" cy="5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 title="[89,89,89,&quot;https://www.codecogs.com/eqnedit.php?latex=m_D%5Cpropto%20Y_Dv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56250" y="2999176"/>
            <a:ext cx="1146075" cy="20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 title="[89,89,89,&quot;https://www.codecogs.com/eqnedit.php?latex=M_M%20%5Cpropto%20Y_Mf_a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52600" y="4309075"/>
            <a:ext cx="1428301" cy="23740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Majoron: Type-I Seesaw</a:t>
            </a:r>
            <a:endParaRPr/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Writing                           can write mass Lagrangian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                                                                  with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Mass eigenstates of (mostly)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active neutrinos have mass </a:t>
            </a:r>
            <a:endParaRPr/>
          </a:p>
        </p:txBody>
      </p:sp>
      <p:pic>
        <p:nvPicPr>
          <p:cNvPr id="131" name="Google Shape;131;p19" title="[89,89,89,&quot;https://www.codecogs.com/eqnedit.php?latex=%5Cmathcal%7BL%7D%20%3D%20%5Cbar%7B%5Cchi%7D_L%5Cmathcal%7BM%7D%5Cchi_L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1425" y="1736763"/>
            <a:ext cx="1479225" cy="24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 title="[89,89,89,&quot;https://www.codecogs.com/eqnedit.php?latex=%5Cmathcal%7BM%7D%20%3D%20%5Cleft(%5Cbegin%7Barray%7D%7Bcc%7D0%20%26%20m_D%20%5C%5C%20m_D%20%26%20M_M%20%5Cend%7Barray%7D%5Cright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7475" y="1572387"/>
            <a:ext cx="214763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 title="[89,89,89,&quot;https://www.codecogs.com/eqnedit.php?latex=%5Cchi_L%20%3D%20(%5Cnu_L%2C%20N_R%5Ec)%5ET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4400" y="1290875"/>
            <a:ext cx="1479225" cy="25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 title="[89,89,89,&quot;https://www.codecogs.com/eqnedit.php?latex=m_%5Cnu%20%3D%20m_D%20%5Cfrac%7B1%7D%7BM_M%5E2%7Dm_D%5ET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5250" y="3614475"/>
            <a:ext cx="1727949" cy="3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 title="Seesaw_cropped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08100" y="2444300"/>
            <a:ext cx="5335890" cy="26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Majoron: Three body decay</a:t>
            </a:r>
            <a:endParaRPr/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311700" y="1152475"/>
            <a:ext cx="275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Analogous 4-peak structure as in regular electron capture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Additional Doppler broadening of excited states not yet taken into account</a:t>
            </a:r>
            <a:endParaRPr/>
          </a:p>
        </p:txBody>
      </p:sp>
      <p:pic>
        <p:nvPicPr>
          <p:cNvPr id="143" name="Google Shape;143;p20" title="3body_sign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1462" y="1017725"/>
            <a:ext cx="5855163" cy="361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Majoron: Branching ratio</a:t>
            </a:r>
            <a:endParaRPr/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311700" y="1152475"/>
            <a:ext cx="2848800" cy="37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Branching ratio decreases polynomially as Majoron mass increases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However, strange that it does not depend on Q at all </a:t>
            </a:r>
            <a:r>
              <a:rPr lang="nl">
                <a:solidFill>
                  <a:srgbClr val="0B5394"/>
                </a:solidFill>
              </a:rPr>
              <a:t>(Intuitively, BR should be proportional to Q)</a:t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nl">
                <a:solidFill>
                  <a:srgbClr val="0B5394"/>
                </a:solidFill>
              </a:rPr>
              <a:t>All following results may be incorrect, but trends largely remain</a:t>
            </a:r>
            <a:endParaRPr b="1">
              <a:solidFill>
                <a:srgbClr val="0B5394"/>
              </a:solidFill>
            </a:endParaRPr>
          </a:p>
        </p:txBody>
      </p:sp>
      <p:pic>
        <p:nvPicPr>
          <p:cNvPr id="151" name="Google Shape;151;p21" title="branching_ratio_mJ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0491" y="1152473"/>
            <a:ext cx="5671807" cy="36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