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Int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Int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Inter-bold.fntdata"/><Relationship Id="rId6" Type="http://schemas.openxmlformats.org/officeDocument/2006/relationships/slide" Target="slides/slide1.xml"/><Relationship Id="rId18" Type="http://schemas.openxmlformats.org/officeDocument/2006/relationships/font" Target="fonts/Int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Good morning, everyone.</a:t>
            </a:r>
            <a:endParaRPr>
              <a:solidFill>
                <a:schemeClr val="dk1"/>
              </a:solidFill>
            </a:endParaRPr>
          </a:p>
          <a:p>
            <a:pPr indent="0" lvl="0" marL="0" rtl="0" algn="l">
              <a:spcBef>
                <a:spcPts val="0"/>
              </a:spcBef>
              <a:spcAft>
                <a:spcPts val="0"/>
              </a:spcAft>
              <a:buNone/>
            </a:pPr>
            <a:r>
              <a:rPr lang="en">
                <a:solidFill>
                  <a:schemeClr val="dk1"/>
                </a:solidFill>
              </a:rPr>
              <a:t>Today, I’ll be presenting an update on the </a:t>
            </a:r>
            <a:r>
              <a:rPr b="1" lang="en">
                <a:solidFill>
                  <a:schemeClr val="dk1"/>
                </a:solidFill>
              </a:rPr>
              <a:t>Dilution Refrigerator (DR) at TRIUMF</a:t>
            </a:r>
            <a:r>
              <a:rPr lang="en">
                <a:solidFill>
                  <a:schemeClr val="dk1"/>
                </a:solidFill>
              </a:rPr>
              <a:t>, which we are now preparing to integrate into the </a:t>
            </a:r>
            <a:r>
              <a:rPr b="1" lang="en">
                <a:solidFill>
                  <a:schemeClr val="dk1"/>
                </a:solidFill>
              </a:rPr>
              <a:t>BeEST experiment</a:t>
            </a:r>
            <a:r>
              <a:rPr lang="en">
                <a:solidFill>
                  <a:schemeClr val="dk1"/>
                </a:solidFill>
              </a:rPr>
              <a:t>. Our primary motivation is to push our detector performance by accessing colder operational regimes—targeting </a:t>
            </a:r>
            <a:r>
              <a:rPr b="1" lang="en">
                <a:solidFill>
                  <a:schemeClr val="dk1"/>
                </a:solidFill>
              </a:rPr>
              <a:t>20 millikelvin</a:t>
            </a:r>
            <a:r>
              <a:rPr lang="en">
                <a:solidFill>
                  <a:schemeClr val="dk1"/>
                </a:solidFill>
              </a:rPr>
              <a:t> as opposed to the current ~100 mK environment offered by our adiabatic refrigerator.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58b4699c1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58b4699c1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20575be5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20575be5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Thank you for your time. I'm available to answer your questions or elaborate on any technical specifics you wish to discuss.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520575be5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520575be5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53b8003a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3b8003a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dilution refrigerator was formerly used for </a:t>
            </a:r>
            <a:r>
              <a:rPr b="1" lang="en">
                <a:solidFill>
                  <a:schemeClr val="dk1"/>
                </a:solidFill>
              </a:rPr>
              <a:t>SuperCDMS</a:t>
            </a:r>
            <a:r>
              <a:rPr lang="en">
                <a:solidFill>
                  <a:schemeClr val="dk1"/>
                </a:solidFill>
              </a:rPr>
              <a:t>, and we’re now adapting it for BeEST. This upgrade is key because: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At </a:t>
            </a:r>
            <a:r>
              <a:rPr b="1" lang="en">
                <a:solidFill>
                  <a:schemeClr val="dk1"/>
                </a:solidFill>
              </a:rPr>
              <a:t>20 mK</a:t>
            </a:r>
            <a:r>
              <a:rPr lang="en">
                <a:solidFill>
                  <a:schemeClr val="dk1"/>
                </a:solidFill>
              </a:rPr>
              <a:t>, superconducting detectors such as STJs or TESs perform with </a:t>
            </a:r>
            <a:r>
              <a:rPr b="1" lang="en">
                <a:solidFill>
                  <a:schemeClr val="dk1"/>
                </a:solidFill>
              </a:rPr>
              <a:t>higher resolution</a:t>
            </a:r>
            <a:r>
              <a:rPr lang="en">
                <a:solidFill>
                  <a:schemeClr val="dk1"/>
                </a:solidFill>
              </a:rPr>
              <a:t> and reduced thermal noise.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These lower temperatures offer a </a:t>
            </a:r>
            <a:r>
              <a:rPr b="1" lang="en">
                <a:solidFill>
                  <a:schemeClr val="dk1"/>
                </a:solidFill>
              </a:rPr>
              <a:t>cleaner quantum environment</a:t>
            </a:r>
            <a:r>
              <a:rPr lang="en">
                <a:solidFill>
                  <a:schemeClr val="dk1"/>
                </a:solidFill>
              </a:rPr>
              <a:t>, which enhances sensitivity to rare or low-energy events—exactly what we aim for in the sterile neutrino search.</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practically, it enables </a:t>
            </a:r>
            <a:r>
              <a:rPr b="1" lang="en">
                <a:solidFill>
                  <a:schemeClr val="dk1"/>
                </a:solidFill>
              </a:rPr>
              <a:t>stable long-term operation</a:t>
            </a:r>
            <a:r>
              <a:rPr lang="en">
                <a:solidFill>
                  <a:schemeClr val="dk1"/>
                </a:solidFill>
              </a:rPr>
              <a:t> at ultra-low base temperatures without active cycling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54bdc26d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54bdc26d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dilution refrigerator was formerly used for </a:t>
            </a:r>
            <a:r>
              <a:rPr b="1" lang="en">
                <a:solidFill>
                  <a:schemeClr val="dk1"/>
                </a:solidFill>
              </a:rPr>
              <a:t>SuperCDMS</a:t>
            </a:r>
            <a:r>
              <a:rPr lang="en">
                <a:solidFill>
                  <a:schemeClr val="dk1"/>
                </a:solidFill>
              </a:rPr>
              <a:t>, and we’re now adapting it for BeEST. This upgrade is key because: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At </a:t>
            </a:r>
            <a:r>
              <a:rPr b="1" lang="en">
                <a:solidFill>
                  <a:schemeClr val="dk1"/>
                </a:solidFill>
              </a:rPr>
              <a:t>20 mK</a:t>
            </a:r>
            <a:r>
              <a:rPr lang="en">
                <a:solidFill>
                  <a:schemeClr val="dk1"/>
                </a:solidFill>
              </a:rPr>
              <a:t>, superconducting detectors such as STJs or TESs perform with </a:t>
            </a:r>
            <a:r>
              <a:rPr b="1" lang="en">
                <a:solidFill>
                  <a:schemeClr val="dk1"/>
                </a:solidFill>
              </a:rPr>
              <a:t>higher resolution</a:t>
            </a:r>
            <a:r>
              <a:rPr lang="en">
                <a:solidFill>
                  <a:schemeClr val="dk1"/>
                </a:solidFill>
              </a:rPr>
              <a:t> and reduced thermal noise.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These lower temperatures offer a </a:t>
            </a:r>
            <a:r>
              <a:rPr b="1" lang="en">
                <a:solidFill>
                  <a:schemeClr val="dk1"/>
                </a:solidFill>
              </a:rPr>
              <a:t>cleaner quantum environment</a:t>
            </a:r>
            <a:r>
              <a:rPr lang="en">
                <a:solidFill>
                  <a:schemeClr val="dk1"/>
                </a:solidFill>
              </a:rPr>
              <a:t>, which enhances sensitivity to rare or low-energy events—exactly what we aim for in the sterile neutrino search.</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practically, it enables </a:t>
            </a:r>
            <a:r>
              <a:rPr b="1" lang="en">
                <a:solidFill>
                  <a:schemeClr val="dk1"/>
                </a:solidFill>
              </a:rPr>
              <a:t>stable long-term operation</a:t>
            </a:r>
            <a:r>
              <a:rPr lang="en">
                <a:solidFill>
                  <a:schemeClr val="dk1"/>
                </a:solidFill>
              </a:rPr>
              <a:t> at ultra-low base temperatures without active cycling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03114d2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03114d2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Slide 3: How Dilution Refrigeration Works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core principle involves the </a:t>
            </a:r>
            <a:r>
              <a:rPr b="1" lang="en">
                <a:solidFill>
                  <a:schemeClr val="dk1"/>
                </a:solidFill>
              </a:rPr>
              <a:t>quantum properties of helium-3 and helium-4 mixtures</a:t>
            </a:r>
            <a:r>
              <a:rPr lang="en">
                <a:solidFill>
                  <a:schemeClr val="dk1"/>
                </a:solidFill>
              </a:rPr>
              <a:t>. Below ~870 mK, the two isotopes phase-separate.</a:t>
            </a:r>
            <a:br>
              <a:rPr lang="en">
                <a:solidFill>
                  <a:schemeClr val="dk1"/>
                </a:solidFill>
              </a:rPr>
            </a:br>
            <a:r>
              <a:rPr lang="en">
                <a:solidFill>
                  <a:schemeClr val="dk1"/>
                </a:solidFill>
              </a:rPr>
              <a:t> This separation enables </a:t>
            </a:r>
            <a:r>
              <a:rPr b="1" lang="en">
                <a:solidFill>
                  <a:schemeClr val="dk1"/>
                </a:solidFill>
              </a:rPr>
              <a:t>continuous cooling</a:t>
            </a:r>
            <a:r>
              <a:rPr lang="en">
                <a:solidFill>
                  <a:schemeClr val="dk1"/>
                </a:solidFill>
              </a:rPr>
              <a:t> via the endothermic enthalpy of mixing as ³He atoms cross the phase boundary from the concentrated phase into the dilute phase. This is what allows us to reach the </a:t>
            </a:r>
            <a:r>
              <a:rPr b="1" lang="en">
                <a:solidFill>
                  <a:schemeClr val="dk1"/>
                </a:solidFill>
              </a:rPr>
              <a:t>~10–20 mK range</a:t>
            </a:r>
            <a:r>
              <a:rPr lang="en">
                <a:solidFill>
                  <a:schemeClr val="dk1"/>
                </a:solidFill>
              </a:rPr>
              <a: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03114d20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03114d20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Here we show a typical cooldown profile from our dilution refrigerator system, specifically Run 177.</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process begins by </a:t>
            </a:r>
            <a:r>
              <a:rPr b="1" lang="en">
                <a:solidFill>
                  <a:schemeClr val="dk1"/>
                </a:solidFill>
              </a:rPr>
              <a:t>sealing and evacuating</a:t>
            </a:r>
            <a:r>
              <a:rPr lang="en">
                <a:solidFill>
                  <a:schemeClr val="dk1"/>
                </a:solidFill>
              </a:rPr>
              <a:t> the system—this takes roughly </a:t>
            </a:r>
            <a:r>
              <a:rPr b="1" lang="en">
                <a:solidFill>
                  <a:schemeClr val="dk1"/>
                </a:solidFill>
              </a:rPr>
              <a:t>14 hours </a:t>
            </a:r>
            <a:r>
              <a:rPr lang="en">
                <a:solidFill>
                  <a:schemeClr val="dk1"/>
                </a:solidFill>
              </a:rPr>
              <a:t>to achieve a vacuum of 1×10⁻³  mbar. Creating vacuum in the DR chamber thermally isolates the cooling plates and provides the necessary environment for efficient precooling.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then enter the </a:t>
            </a:r>
            <a:r>
              <a:rPr b="1" lang="en">
                <a:solidFill>
                  <a:schemeClr val="dk1"/>
                </a:solidFill>
              </a:rPr>
              <a:t>pre-cooling phase</a:t>
            </a:r>
            <a:r>
              <a:rPr lang="en">
                <a:solidFill>
                  <a:schemeClr val="dk1"/>
                </a:solidFill>
              </a:rPr>
              <a:t>, which lasts about </a:t>
            </a:r>
            <a:r>
              <a:rPr b="1" lang="en">
                <a:solidFill>
                  <a:schemeClr val="dk1"/>
                </a:solidFill>
              </a:rPr>
              <a:t>18.5 hours</a:t>
            </a:r>
            <a:r>
              <a:rPr lang="en">
                <a:solidFill>
                  <a:schemeClr val="dk1"/>
                </a:solidFill>
              </a:rPr>
              <a:t>. Here, we circulate a gaseous mixture of </a:t>
            </a:r>
            <a:r>
              <a:rPr b="1" lang="en">
                <a:solidFill>
                  <a:schemeClr val="dk1"/>
                </a:solidFill>
              </a:rPr>
              <a:t>helium-3 and helium-4</a:t>
            </a:r>
            <a:r>
              <a:rPr lang="en">
                <a:solidFill>
                  <a:schemeClr val="dk1"/>
                </a:solidFill>
              </a:rPr>
              <a:t> to remove the bulk of the thermal load from the system.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After precooling, we initiate </a:t>
            </a:r>
            <a:r>
              <a:rPr b="1" lang="en">
                <a:solidFill>
                  <a:schemeClr val="dk1"/>
                </a:solidFill>
              </a:rPr>
              <a:t>condensation</a:t>
            </a:r>
            <a:r>
              <a:rPr lang="en">
                <a:solidFill>
                  <a:schemeClr val="dk1"/>
                </a:solidFill>
              </a:rPr>
              <a:t>, where the helium mixture transitions into liquid phase under low temperature and high vacuum. This is the critical stage where </a:t>
            </a:r>
            <a:r>
              <a:rPr b="1" lang="en">
                <a:solidFill>
                  <a:schemeClr val="dk1"/>
                </a:solidFill>
              </a:rPr>
              <a:t>³He and ⁴He separate</a:t>
            </a:r>
            <a:r>
              <a:rPr lang="en">
                <a:solidFill>
                  <a:schemeClr val="dk1"/>
                </a:solidFill>
              </a:rPr>
              <a:t>, initiating the dilution process. This step generally takes between </a:t>
            </a:r>
            <a:r>
              <a:rPr b="1" lang="en">
                <a:solidFill>
                  <a:schemeClr val="dk1"/>
                </a:solidFill>
              </a:rPr>
              <a:t>2.5 to 3 hours</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Once condensation completes, the system enters </a:t>
            </a:r>
            <a:r>
              <a:rPr b="1" lang="en">
                <a:solidFill>
                  <a:schemeClr val="dk1"/>
                </a:solidFill>
              </a:rPr>
              <a:t>base temperature operation</a:t>
            </a:r>
            <a:r>
              <a:rPr lang="en">
                <a:solidFill>
                  <a:schemeClr val="dk1"/>
                </a:solidFill>
              </a:rPr>
              <a:t>—the black curve here shows temperature settling in the </a:t>
            </a:r>
            <a:r>
              <a:rPr b="1" lang="en">
                <a:solidFill>
                  <a:schemeClr val="dk1"/>
                </a:solidFill>
              </a:rPr>
              <a:t>10–100 millikelvin range</a:t>
            </a:r>
            <a:r>
              <a:rPr lang="en">
                <a:solidFill>
                  <a:schemeClr val="dk1"/>
                </a:solidFill>
              </a:rPr>
              <a:t>, where our detectors operate with maximum sensitivity.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20575be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20575be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We've spent considerable time optimizing the turbo pump system, which turns out to be a critical factor in maintaining temperature stability at the mixing chamber—the coldest plate of the dilution refrigerator.</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Interestingly, pump speed has a </a:t>
            </a:r>
            <a:r>
              <a:rPr b="1" lang="en">
                <a:solidFill>
                  <a:schemeClr val="dk1"/>
                </a:solidFill>
              </a:rPr>
              <a:t>non-linear influence</a:t>
            </a:r>
            <a:r>
              <a:rPr lang="en">
                <a:solidFill>
                  <a:schemeClr val="dk1"/>
                </a:solidFill>
              </a:rPr>
              <a:t> on thermal behavior:</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If the turbo spins too fast</a:t>
            </a:r>
            <a:r>
              <a:rPr lang="en">
                <a:solidFill>
                  <a:schemeClr val="dk1"/>
                </a:solidFill>
              </a:rPr>
              <a:t>, beyond our optimal range, it introduces </a:t>
            </a:r>
            <a:r>
              <a:rPr b="1" lang="en">
                <a:solidFill>
                  <a:schemeClr val="dk1"/>
                </a:solidFill>
              </a:rPr>
              <a:t>mechanical vibrations</a:t>
            </a:r>
            <a:r>
              <a:rPr lang="en">
                <a:solidFill>
                  <a:schemeClr val="dk1"/>
                </a:solidFill>
              </a:rPr>
              <a:t>. These vibrations convert to excess kinetic energy in the system, which in turn causes </a:t>
            </a:r>
            <a:r>
              <a:rPr b="1" lang="en">
                <a:solidFill>
                  <a:schemeClr val="dk1"/>
                </a:solidFill>
              </a:rPr>
              <a:t>fluctuations in the base temperature</a:t>
            </a:r>
            <a:r>
              <a:rPr lang="en">
                <a:solidFill>
                  <a:schemeClr val="dk1"/>
                </a:solidFill>
              </a:rPr>
              <a:t>—directly impacting detector performance.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On the other hand, if the pump runs too slow</a:t>
            </a:r>
            <a:r>
              <a:rPr lang="en">
                <a:solidFill>
                  <a:schemeClr val="dk1"/>
                </a:solidFill>
              </a:rPr>
              <a:t>, we see reduced </a:t>
            </a:r>
            <a:r>
              <a:rPr b="1" lang="en">
                <a:solidFill>
                  <a:schemeClr val="dk1"/>
                </a:solidFill>
              </a:rPr>
              <a:t>helium-3 evaporation</a:t>
            </a:r>
            <a:r>
              <a:rPr lang="en">
                <a:solidFill>
                  <a:schemeClr val="dk1"/>
                </a:solidFill>
              </a:rPr>
              <a:t>. This weakens the endothermic mixing process fundamental to cooling, and as a result, our system struggles to reach target base temperatures.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To stabilize the pump, we </a:t>
            </a:r>
            <a:r>
              <a:rPr b="1" lang="en">
                <a:solidFill>
                  <a:schemeClr val="dk1"/>
                </a:solidFill>
              </a:rPr>
              <a:t>actively cool it</a:t>
            </a:r>
            <a:r>
              <a:rPr lang="en">
                <a:solidFill>
                  <a:schemeClr val="dk1"/>
                </a:solidFill>
              </a:rPr>
              <a:t> using water flow. We’ve found that maintaining a </a:t>
            </a:r>
            <a:r>
              <a:rPr b="1" lang="en">
                <a:solidFill>
                  <a:schemeClr val="dk1"/>
                </a:solidFill>
              </a:rPr>
              <a:t>flow rate between 10 and 15 liters per minute</a:t>
            </a:r>
            <a:r>
              <a:rPr lang="en">
                <a:solidFill>
                  <a:schemeClr val="dk1"/>
                </a:solidFill>
              </a:rPr>
              <a:t> holds the turbo at around </a:t>
            </a:r>
            <a:r>
              <a:rPr b="1" lang="en">
                <a:solidFill>
                  <a:schemeClr val="dk1"/>
                </a:solidFill>
              </a:rPr>
              <a:t>820 Hz</a:t>
            </a:r>
            <a:r>
              <a:rPr lang="en">
                <a:solidFill>
                  <a:schemeClr val="dk1"/>
                </a:solidFill>
              </a:rPr>
              <a:t>, which is currently our most stable operating point. At this speed, we strike the right balance between minimizing vibrations and maximizing helium-3 evaporation efficiency.</a:t>
            </a:r>
            <a:endParaRPr b="1" sz="13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20575be5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20575be5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Another key area of optimization we focused on was </a:t>
            </a:r>
            <a:r>
              <a:rPr b="1" lang="en">
                <a:solidFill>
                  <a:schemeClr val="dk1"/>
                </a:solidFill>
              </a:rPr>
              <a:t>minimizing helium leaks</a:t>
            </a:r>
            <a:r>
              <a:rPr lang="en">
                <a:solidFill>
                  <a:schemeClr val="dk1"/>
                </a:solidFill>
              </a:rPr>
              <a:t>, especially into the pre-cool loop.</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Even </a:t>
            </a:r>
            <a:r>
              <a:rPr b="1" lang="en">
                <a:solidFill>
                  <a:schemeClr val="dk1"/>
                </a:solidFill>
              </a:rPr>
              <a:t>small amounts</a:t>
            </a:r>
            <a:r>
              <a:rPr lang="en">
                <a:solidFill>
                  <a:schemeClr val="dk1"/>
                </a:solidFill>
              </a:rPr>
              <a:t> of the He-3/He-4 mixture leaking into the system during cooldown can cause a </a:t>
            </a:r>
            <a:r>
              <a:rPr b="1" lang="en">
                <a:solidFill>
                  <a:schemeClr val="dk1"/>
                </a:solidFill>
              </a:rPr>
              <a:t>noticeable rise in baseline temperature</a:t>
            </a:r>
            <a:r>
              <a:rPr lang="en">
                <a:solidFill>
                  <a:schemeClr val="dk1"/>
                </a:solidFill>
              </a:rPr>
              <a:t>. That’s because when the mixture leaks into the entire inner region of the fridge, it essentially acts like an </a:t>
            </a:r>
            <a:r>
              <a:rPr b="1" lang="en">
                <a:solidFill>
                  <a:schemeClr val="dk1"/>
                </a:solidFill>
              </a:rPr>
              <a:t>invisible thermal bridge</a:t>
            </a:r>
            <a:r>
              <a:rPr lang="en">
                <a:solidFill>
                  <a:schemeClr val="dk1"/>
                </a:solidFill>
              </a:rPr>
              <a:t>, unintentionally linking various cold stages and distributing heat where we don’t want it — making it much harder to maintain stable millikelvin conditions.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 helped was </a:t>
            </a:r>
            <a:r>
              <a:rPr b="1" lang="en">
                <a:solidFill>
                  <a:schemeClr val="dk1"/>
                </a:solidFill>
              </a:rPr>
              <a:t>slow, controlled venting</a:t>
            </a:r>
            <a:r>
              <a:rPr lang="en">
                <a:solidFill>
                  <a:schemeClr val="dk1"/>
                </a:solidFill>
              </a:rPr>
              <a:t> to the recovery line. With that method, we were able to </a:t>
            </a:r>
            <a:r>
              <a:rPr b="1" lang="en">
                <a:solidFill>
                  <a:schemeClr val="dk1"/>
                </a:solidFill>
              </a:rPr>
              <a:t>recover temperature stability in around 20 minutes</a:t>
            </a:r>
            <a:r>
              <a:rPr lang="en">
                <a:solidFill>
                  <a:schemeClr val="dk1"/>
                </a:solidFill>
              </a:rPr>
              <a:t>, without needing to fully warm up the dilution fridge.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 reduce the risk of this happening again, we’ve now performed </a:t>
            </a:r>
            <a:r>
              <a:rPr b="1" lang="en">
                <a:solidFill>
                  <a:schemeClr val="dk1"/>
                </a:solidFill>
              </a:rPr>
              <a:t>leak testing</a:t>
            </a:r>
            <a:r>
              <a:rPr lang="en">
                <a:solidFill>
                  <a:schemeClr val="dk1"/>
                </a:solidFill>
              </a:rPr>
              <a:t>, and have </a:t>
            </a:r>
            <a:r>
              <a:rPr b="1" lang="en">
                <a:solidFill>
                  <a:schemeClr val="dk1"/>
                </a:solidFill>
              </a:rPr>
              <a:t>updated the 'empty pre-cool' step</a:t>
            </a:r>
            <a:r>
              <a:rPr lang="en">
                <a:solidFill>
                  <a:schemeClr val="dk1"/>
                </a:solidFill>
              </a:rPr>
              <a:t> in our cooldown procedure to better isolate the system in future runs.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96040f9c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496040f9c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how cold do we actually get?</a:t>
            </a:r>
            <a:endParaRPr>
              <a:solidFill>
                <a:schemeClr val="dk1"/>
              </a:solidFill>
            </a:endParaRPr>
          </a:p>
          <a:p>
            <a:pPr indent="0" lvl="0" marL="0" rtl="0" algn="l">
              <a:spcBef>
                <a:spcPts val="1200"/>
              </a:spcBef>
              <a:spcAft>
                <a:spcPts val="0"/>
              </a:spcAft>
              <a:buNone/>
            </a:pPr>
            <a:r>
              <a:rPr lang="en">
                <a:solidFill>
                  <a:schemeClr val="dk1"/>
                </a:solidFill>
              </a:rPr>
              <a:t>After 2.76 hours of cooldown for Run 177, the Mixing Chamber stabilized at an average temperature of </a:t>
            </a:r>
            <a:r>
              <a:rPr b="1" lang="en">
                <a:solidFill>
                  <a:schemeClr val="dk1"/>
                </a:solidFill>
              </a:rPr>
              <a:t>20.29 ± 0.24 mK</a:t>
            </a:r>
            <a:r>
              <a:rPr lang="en">
                <a:solidFill>
                  <a:schemeClr val="dk1"/>
                </a:solidFill>
              </a:rPr>
              <a:t>. The histogram shows a slight left skew, with occasional short-lived temperature dips due to better </a:t>
            </a:r>
            <a:r>
              <a:rPr b="1" lang="en">
                <a:solidFill>
                  <a:schemeClr val="dk1"/>
                </a:solidFill>
              </a:rPr>
              <a:t>helium evaporation</a:t>
            </a:r>
            <a:r>
              <a:rPr lang="en">
                <a:solidFill>
                  <a:schemeClr val="dk1"/>
                </a:solidFill>
              </a:rPr>
              <a:t> and </a:t>
            </a:r>
            <a:r>
              <a:rPr b="1" lang="en">
                <a:solidFill>
                  <a:schemeClr val="dk1"/>
                </a:solidFill>
              </a:rPr>
              <a:t>momentary isolation improvements</a:t>
            </a:r>
            <a:r>
              <a:rPr lang="en">
                <a:solidFill>
                  <a:schemeClr val="dk1"/>
                </a:solidFill>
              </a:rPr>
              <a:t>. Additionally, more frequent </a:t>
            </a:r>
            <a:r>
              <a:rPr b="1" lang="en">
                <a:solidFill>
                  <a:schemeClr val="dk1"/>
                </a:solidFill>
              </a:rPr>
              <a:t>right dips</a:t>
            </a:r>
            <a:r>
              <a:rPr lang="en">
                <a:solidFill>
                  <a:schemeClr val="dk1"/>
                </a:solidFill>
              </a:rPr>
              <a:t>—repeated, higher temperature drops—are easier to replicate and typically occur due to </a:t>
            </a:r>
            <a:r>
              <a:rPr b="1" lang="en">
                <a:solidFill>
                  <a:schemeClr val="dk1"/>
                </a:solidFill>
              </a:rPr>
              <a:t>minor fluctuations in heat load</a:t>
            </a:r>
            <a:r>
              <a:rPr lang="en">
                <a:solidFill>
                  <a:schemeClr val="dk1"/>
                </a:solidFill>
              </a:rPr>
              <a:t> or the system's stabilization process.</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20575be5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20575be5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critical next step for the BeEST project is the installation of a sophisticated </a:t>
            </a:r>
            <a:r>
              <a:rPr b="1" lang="en">
                <a:solidFill>
                  <a:schemeClr val="dk1"/>
                </a:solidFill>
              </a:rPr>
              <a:t>cryogenic optical beam system</a:t>
            </a:r>
            <a:r>
              <a:rPr lang="en">
                <a:solidFill>
                  <a:schemeClr val="dk1"/>
                </a:solidFill>
              </a:rPr>
              <a:t>. As the first bullet point highlights, BeEST requires </a:t>
            </a:r>
            <a:r>
              <a:rPr b="1" lang="en">
                <a:solidFill>
                  <a:schemeClr val="dk1"/>
                </a:solidFill>
              </a:rPr>
              <a:t>Cryogenic Beam Steering</a:t>
            </a:r>
            <a:r>
              <a:rPr lang="en">
                <a:solidFill>
                  <a:schemeClr val="dk1"/>
                </a:solidFill>
              </a:rPr>
              <a:t> for precise laser calibration and characterization of our cryogenic detectors, such as STJ detectors.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green area indicates the current progress in integrating this system within the DR vacuum vessel, spanning various temperature stages for proper heat sinking before going down to the MC plate.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graph on the left represents the type of spectral data we aim to acquire using this precisely controlled optical beam. The multiple peaks illustrate the detailed energy information on our detectors we can access through accurate laser calibration.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Thus, the installation of this sophisticated cryogenic optical beam system into our dilution </a:t>
            </a:r>
            <a:r>
              <a:rPr lang="en">
                <a:solidFill>
                  <a:schemeClr val="dk1"/>
                </a:solidFill>
              </a:rPr>
              <a:t>refrigerator</a:t>
            </a:r>
            <a:r>
              <a:rPr lang="en">
                <a:solidFill>
                  <a:schemeClr val="dk1"/>
                </a:solidFill>
              </a:rPr>
              <a:t> is a key milestone, enabling us to run the </a:t>
            </a:r>
            <a:r>
              <a:rPr lang="en">
                <a:solidFill>
                  <a:schemeClr val="dk1"/>
                </a:solidFill>
              </a:rPr>
              <a:t>experiment</a:t>
            </a:r>
            <a:r>
              <a:rPr lang="en">
                <a:solidFill>
                  <a:schemeClr val="dk1"/>
                </a:solidFill>
              </a:rPr>
              <a:t> at TRIUMF in the near future.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1.jpg"/><Relationship Id="rId5" Type="http://schemas.openxmlformats.org/officeDocument/2006/relationships/image" Target="../media/image13.jpg"/><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28850" y="1530925"/>
            <a:ext cx="8286300" cy="130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080"/>
              <a:t>Dilution Refrigerator @ TRIUMF: </a:t>
            </a:r>
            <a:endParaRPr b="1" sz="3080"/>
          </a:p>
          <a:p>
            <a:pPr indent="0" lvl="0" marL="0" rtl="0" algn="ctr">
              <a:spcBef>
                <a:spcPts val="0"/>
              </a:spcBef>
              <a:spcAft>
                <a:spcPts val="0"/>
              </a:spcAft>
              <a:buSzPts val="990"/>
              <a:buNone/>
            </a:pPr>
            <a:r>
              <a:rPr b="1" lang="en" sz="3080"/>
              <a:t>Updates and Insights into Thermal Stability</a:t>
            </a:r>
            <a:endParaRPr b="1" sz="278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406400" lvl="0" marL="457200" rtl="0" algn="ctr">
              <a:spcBef>
                <a:spcPts val="0"/>
              </a:spcBef>
              <a:spcAft>
                <a:spcPts val="0"/>
              </a:spcAft>
              <a:buSzPts val="2800"/>
              <a:buAutoNum type="alphaUcPeriod"/>
            </a:pPr>
            <a:r>
              <a:rPr lang="en"/>
              <a:t>Evangelista, TRIUMF</a:t>
            </a:r>
            <a:endParaRPr/>
          </a:p>
        </p:txBody>
      </p:sp>
      <p:pic>
        <p:nvPicPr>
          <p:cNvPr id="56" name="Google Shape;56;p13"/>
          <p:cNvPicPr preferRelativeResize="0"/>
          <p:nvPr/>
        </p:nvPicPr>
        <p:blipFill>
          <a:blip r:embed="rId3">
            <a:alphaModFix/>
          </a:blip>
          <a:stretch>
            <a:fillRect/>
          </a:stretch>
        </p:blipFill>
        <p:spPr>
          <a:xfrm>
            <a:off x="40325" y="70802"/>
            <a:ext cx="1192274" cy="215400"/>
          </a:xfrm>
          <a:prstGeom prst="rect">
            <a:avLst/>
          </a:prstGeom>
          <a:noFill/>
          <a:ln>
            <a:noFill/>
          </a:ln>
        </p:spPr>
      </p:pic>
      <p:sp>
        <p:nvSpPr>
          <p:cNvPr id="57" name="Google Shape;57;p13"/>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1</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500"/>
              <a:t>Next Steps</a:t>
            </a:r>
            <a:endParaRPr b="1" sz="2500"/>
          </a:p>
        </p:txBody>
      </p:sp>
      <p:sp>
        <p:nvSpPr>
          <p:cNvPr id="162" name="Google Shape;16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b="1" lang="en" sz="2000">
                <a:solidFill>
                  <a:schemeClr val="dk1"/>
                </a:solidFill>
              </a:rPr>
              <a:t>Laser Source</a:t>
            </a:r>
            <a:r>
              <a:rPr lang="en" sz="2000">
                <a:solidFill>
                  <a:schemeClr val="dk1"/>
                </a:solidFill>
              </a:rPr>
              <a:t> Design:</a:t>
            </a:r>
            <a:endParaRPr sz="20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Working towards first designs and safety requirements.</a:t>
            </a:r>
            <a:endParaRPr sz="18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Detector </a:t>
            </a:r>
            <a:r>
              <a:rPr b="1" lang="en" sz="2000">
                <a:solidFill>
                  <a:schemeClr val="dk1"/>
                </a:solidFill>
              </a:rPr>
              <a:t>Cabling</a:t>
            </a:r>
            <a:r>
              <a:rPr lang="en" sz="2000">
                <a:solidFill>
                  <a:schemeClr val="dk1"/>
                </a:solidFill>
              </a:rPr>
              <a:t>: Installations underway.</a:t>
            </a:r>
            <a:endParaRPr sz="2000">
              <a:solidFill>
                <a:schemeClr val="dk1"/>
              </a:solidFill>
            </a:endParaRPr>
          </a:p>
          <a:p>
            <a:pPr indent="-355600" lvl="0" marL="457200" rtl="0" algn="l">
              <a:spcBef>
                <a:spcPts val="0"/>
              </a:spcBef>
              <a:spcAft>
                <a:spcPts val="0"/>
              </a:spcAft>
              <a:buClr>
                <a:schemeClr val="dk1"/>
              </a:buClr>
              <a:buSzPts val="2000"/>
              <a:buChar char="●"/>
            </a:pPr>
            <a:r>
              <a:rPr b="1" lang="en" sz="2000">
                <a:solidFill>
                  <a:schemeClr val="dk1"/>
                </a:solidFill>
              </a:rPr>
              <a:t>Superconducting Wires</a:t>
            </a:r>
            <a:r>
              <a:rPr lang="en" sz="2000">
                <a:solidFill>
                  <a:schemeClr val="dk1"/>
                </a:solidFill>
              </a:rPr>
              <a:t>: </a:t>
            </a:r>
            <a:endParaRPr sz="20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Orders confirmed; delivery expected within a month.</a:t>
            </a:r>
            <a:endParaRPr sz="1800">
              <a:solidFill>
                <a:schemeClr val="dk1"/>
              </a:solidFill>
            </a:endParaRPr>
          </a:p>
        </p:txBody>
      </p:sp>
      <p:pic>
        <p:nvPicPr>
          <p:cNvPr id="163" name="Google Shape;163;p22"/>
          <p:cNvPicPr preferRelativeResize="0"/>
          <p:nvPr/>
        </p:nvPicPr>
        <p:blipFill>
          <a:blip r:embed="rId3">
            <a:alphaModFix/>
          </a:blip>
          <a:stretch>
            <a:fillRect/>
          </a:stretch>
        </p:blipFill>
        <p:spPr>
          <a:xfrm>
            <a:off x="40325" y="70802"/>
            <a:ext cx="1192274" cy="215400"/>
          </a:xfrm>
          <a:prstGeom prst="rect">
            <a:avLst/>
          </a:prstGeom>
          <a:noFill/>
          <a:ln>
            <a:noFill/>
          </a:ln>
        </p:spPr>
      </p:pic>
      <p:sp>
        <p:nvSpPr>
          <p:cNvPr id="164" name="Google Shape;164;p22"/>
          <p:cNvSpPr txBox="1"/>
          <p:nvPr/>
        </p:nvSpPr>
        <p:spPr>
          <a:xfrm>
            <a:off x="8234275" y="4605875"/>
            <a:ext cx="5982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10</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40325" y="70802"/>
            <a:ext cx="1192274" cy="215400"/>
          </a:xfrm>
          <a:prstGeom prst="rect">
            <a:avLst/>
          </a:prstGeom>
          <a:noFill/>
          <a:ln>
            <a:noFill/>
          </a:ln>
        </p:spPr>
      </p:pic>
      <p:pic>
        <p:nvPicPr>
          <p:cNvPr id="170" name="Google Shape;170;p23"/>
          <p:cNvPicPr preferRelativeResize="0"/>
          <p:nvPr/>
        </p:nvPicPr>
        <p:blipFill>
          <a:blip r:embed="rId4">
            <a:alphaModFix/>
          </a:blip>
          <a:stretch>
            <a:fillRect/>
          </a:stretch>
        </p:blipFill>
        <p:spPr>
          <a:xfrm>
            <a:off x="-628700" y="-32925"/>
            <a:ext cx="5200701" cy="5209351"/>
          </a:xfrm>
          <a:prstGeom prst="rect">
            <a:avLst/>
          </a:prstGeom>
          <a:noFill/>
          <a:ln>
            <a:noFill/>
          </a:ln>
        </p:spPr>
      </p:pic>
      <p:sp>
        <p:nvSpPr>
          <p:cNvPr id="171" name="Google Shape;171;p23"/>
          <p:cNvSpPr txBox="1"/>
          <p:nvPr>
            <p:ph type="title"/>
          </p:nvPr>
        </p:nvSpPr>
        <p:spPr>
          <a:xfrm>
            <a:off x="4955150" y="1853900"/>
            <a:ext cx="308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rgbClr val="21D1FF"/>
                </a:solidFill>
              </a:rPr>
              <a:t>Thank You</a:t>
            </a:r>
            <a:endParaRPr b="1" sz="3020">
              <a:solidFill>
                <a:srgbClr val="21D1FF"/>
              </a:solidFill>
            </a:endParaRPr>
          </a:p>
        </p:txBody>
      </p:sp>
      <p:sp>
        <p:nvSpPr>
          <p:cNvPr id="172" name="Google Shape;172;p23"/>
          <p:cNvSpPr txBox="1"/>
          <p:nvPr>
            <p:ph type="title"/>
          </p:nvPr>
        </p:nvSpPr>
        <p:spPr>
          <a:xfrm>
            <a:off x="4955150" y="2267850"/>
            <a:ext cx="308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chemeClr val="dk2"/>
                </a:solidFill>
              </a:rPr>
              <a:t>Merci</a:t>
            </a:r>
            <a:endParaRPr b="1" sz="3020">
              <a:solidFill>
                <a:schemeClr val="dk2"/>
              </a:solidFill>
            </a:endParaRPr>
          </a:p>
        </p:txBody>
      </p:sp>
      <p:sp>
        <p:nvSpPr>
          <p:cNvPr id="173" name="Google Shape;173;p23"/>
          <p:cNvSpPr txBox="1"/>
          <p:nvPr/>
        </p:nvSpPr>
        <p:spPr>
          <a:xfrm>
            <a:off x="8331450" y="4605875"/>
            <a:ext cx="500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11</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More detailed Cooldown </a:t>
            </a:r>
            <a:r>
              <a:rPr b="1" lang="en"/>
              <a:t>Procedure</a:t>
            </a:r>
            <a:endParaRPr b="1"/>
          </a:p>
        </p:txBody>
      </p:sp>
      <p:sp>
        <p:nvSpPr>
          <p:cNvPr id="179" name="Google Shape;179;p24"/>
          <p:cNvSpPr txBox="1"/>
          <p:nvPr>
            <p:ph idx="1" type="body"/>
          </p:nvPr>
        </p:nvSpPr>
        <p:spPr>
          <a:xfrm>
            <a:off x="311700" y="1152475"/>
            <a:ext cx="8163600" cy="1625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lang="en" sz="1700">
                <a:solidFill>
                  <a:schemeClr val="dk1"/>
                </a:solidFill>
              </a:rPr>
              <a:t>Consist of about </a:t>
            </a:r>
            <a:r>
              <a:rPr b="1" lang="en" sz="1700">
                <a:solidFill>
                  <a:schemeClr val="dk1"/>
                </a:solidFill>
              </a:rPr>
              <a:t>10 steps: </a:t>
            </a:r>
            <a:r>
              <a:rPr i="1" lang="en" sz="1700">
                <a:solidFill>
                  <a:schemeClr val="dk1"/>
                </a:solidFill>
              </a:rPr>
              <a:t>Sealing, General Vacuum, Fine Vacuum, Introduce Gas Exchange, Pre-cooling, Emptying the Pre-cool Loop, Condensation, Baseline Temperature, Warm-Up Automation, Additional collection of mixture</a:t>
            </a:r>
            <a:endParaRPr b="1" i="1" sz="1700">
              <a:solidFill>
                <a:srgbClr val="6AA84F"/>
              </a:solidFill>
            </a:endParaRPr>
          </a:p>
        </p:txBody>
      </p:sp>
      <p:pic>
        <p:nvPicPr>
          <p:cNvPr id="180" name="Google Shape;180;p24"/>
          <p:cNvPicPr preferRelativeResize="0"/>
          <p:nvPr/>
        </p:nvPicPr>
        <p:blipFill>
          <a:blip r:embed="rId3">
            <a:alphaModFix/>
          </a:blip>
          <a:stretch>
            <a:fillRect/>
          </a:stretch>
        </p:blipFill>
        <p:spPr>
          <a:xfrm>
            <a:off x="40325" y="70802"/>
            <a:ext cx="1192274" cy="215400"/>
          </a:xfrm>
          <a:prstGeom prst="rect">
            <a:avLst/>
          </a:prstGeom>
          <a:noFill/>
          <a:ln>
            <a:noFill/>
          </a:ln>
        </p:spPr>
      </p:pic>
      <p:pic>
        <p:nvPicPr>
          <p:cNvPr id="181" name="Google Shape;181;p24"/>
          <p:cNvPicPr preferRelativeResize="0"/>
          <p:nvPr/>
        </p:nvPicPr>
        <p:blipFill>
          <a:blip r:embed="rId4">
            <a:alphaModFix/>
          </a:blip>
          <a:stretch>
            <a:fillRect/>
          </a:stretch>
        </p:blipFill>
        <p:spPr>
          <a:xfrm>
            <a:off x="766275" y="2176724"/>
            <a:ext cx="7254446" cy="2693375"/>
          </a:xfrm>
          <a:prstGeom prst="rect">
            <a:avLst/>
          </a:prstGeom>
          <a:noFill/>
          <a:ln>
            <a:noFill/>
          </a:ln>
        </p:spPr>
      </p:pic>
      <p:sp>
        <p:nvSpPr>
          <p:cNvPr id="182" name="Google Shape;182;p24"/>
          <p:cNvSpPr txBox="1"/>
          <p:nvPr/>
        </p:nvSpPr>
        <p:spPr>
          <a:xfrm>
            <a:off x="8370325" y="4605875"/>
            <a:ext cx="4620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12</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4153375" y="306368"/>
            <a:ext cx="4838224" cy="4565857"/>
          </a:xfrm>
          <a:prstGeom prst="rect">
            <a:avLst/>
          </a:prstGeom>
          <a:noFill/>
          <a:ln>
            <a:noFill/>
          </a:ln>
        </p:spPr>
      </p:pic>
      <p:sp>
        <p:nvSpPr>
          <p:cNvPr id="63" name="Google Shape;63;p14"/>
          <p:cNvSpPr txBox="1"/>
          <p:nvPr>
            <p:ph idx="1" type="body"/>
          </p:nvPr>
        </p:nvSpPr>
        <p:spPr>
          <a:xfrm>
            <a:off x="311700" y="1304875"/>
            <a:ext cx="3768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solidFill>
                  <a:srgbClr val="1C1C1C"/>
                </a:solidFill>
                <a:highlight>
                  <a:srgbClr val="FFFFFF"/>
                </a:highlight>
                <a:latin typeface="Inter"/>
                <a:ea typeface="Inter"/>
                <a:cs typeface="Inter"/>
                <a:sym typeface="Inter"/>
              </a:rPr>
              <a:t>The equipment previously used for </a:t>
            </a:r>
            <a:r>
              <a:rPr b="1" lang="en" sz="1600">
                <a:solidFill>
                  <a:srgbClr val="1C1C1C"/>
                </a:solidFill>
                <a:highlight>
                  <a:srgbClr val="FFFFFF"/>
                </a:highlight>
                <a:latin typeface="Inter"/>
                <a:ea typeface="Inter"/>
                <a:cs typeface="Inter"/>
                <a:sym typeface="Inter"/>
              </a:rPr>
              <a:t>SuperCDMS</a:t>
            </a:r>
            <a:r>
              <a:rPr lang="en" sz="1600">
                <a:solidFill>
                  <a:srgbClr val="1C1C1C"/>
                </a:solidFill>
                <a:highlight>
                  <a:srgbClr val="FFFFFF"/>
                </a:highlight>
                <a:latin typeface="Inter"/>
                <a:ea typeface="Inter"/>
                <a:cs typeface="Inter"/>
                <a:sym typeface="Inter"/>
              </a:rPr>
              <a:t> (Super Cryogenic Dark Matter Search) related research at TRIUMF.</a:t>
            </a:r>
            <a:endParaRPr sz="1600">
              <a:solidFill>
                <a:srgbClr val="1C1C1C"/>
              </a:solidFill>
              <a:highlight>
                <a:srgbClr val="FFFFFF"/>
              </a:highlight>
              <a:latin typeface="Inter"/>
              <a:ea typeface="Inter"/>
              <a:cs typeface="Inter"/>
              <a:sym typeface="Inter"/>
            </a:endParaRPr>
          </a:p>
          <a:p>
            <a:pPr indent="0" lvl="0" marL="0" rtl="0" algn="l">
              <a:spcBef>
                <a:spcPts val="1200"/>
              </a:spcBef>
              <a:spcAft>
                <a:spcPts val="0"/>
              </a:spcAft>
              <a:buNone/>
            </a:pPr>
            <a:r>
              <a:rPr lang="en" sz="1600">
                <a:solidFill>
                  <a:srgbClr val="1C1C1C"/>
                </a:solidFill>
                <a:highlight>
                  <a:srgbClr val="FFFFFF"/>
                </a:highlight>
                <a:latin typeface="Inter"/>
                <a:ea typeface="Inter"/>
                <a:cs typeface="Inter"/>
                <a:sym typeface="Inter"/>
              </a:rPr>
              <a:t>Now being repurposed for the </a:t>
            </a:r>
            <a:r>
              <a:rPr b="1" lang="en" sz="1600">
                <a:solidFill>
                  <a:srgbClr val="1C1C1C"/>
                </a:solidFill>
                <a:highlight>
                  <a:srgbClr val="FFFFFF"/>
                </a:highlight>
                <a:latin typeface="Inter"/>
                <a:ea typeface="Inter"/>
                <a:cs typeface="Inter"/>
                <a:sym typeface="Inter"/>
              </a:rPr>
              <a:t>BeEST</a:t>
            </a:r>
            <a:r>
              <a:rPr lang="en" sz="1600">
                <a:solidFill>
                  <a:srgbClr val="1C1C1C"/>
                </a:solidFill>
                <a:highlight>
                  <a:srgbClr val="FFFFFF"/>
                </a:highlight>
                <a:latin typeface="Inter"/>
                <a:ea typeface="Inter"/>
                <a:cs typeface="Inter"/>
                <a:sym typeface="Inter"/>
              </a:rPr>
              <a:t> Experiment at TRIUMF. </a:t>
            </a:r>
            <a:endParaRPr sz="1600">
              <a:solidFill>
                <a:srgbClr val="1C1C1C"/>
              </a:solidFill>
              <a:highlight>
                <a:srgbClr val="FFFFFF"/>
              </a:highlight>
              <a:latin typeface="Inter"/>
              <a:ea typeface="Inter"/>
              <a:cs typeface="Inter"/>
              <a:sym typeface="Inter"/>
            </a:endParaRPr>
          </a:p>
          <a:p>
            <a:pPr indent="-330200" lvl="0" marL="457200" rtl="0" algn="l">
              <a:spcBef>
                <a:spcPts val="1200"/>
              </a:spcBef>
              <a:spcAft>
                <a:spcPts val="0"/>
              </a:spcAft>
              <a:buClr>
                <a:srgbClr val="1C1C1C"/>
              </a:buClr>
              <a:buSzPts val="1600"/>
              <a:buFont typeface="Inter"/>
              <a:buChar char="●"/>
            </a:pPr>
            <a:r>
              <a:rPr lang="en" sz="1600">
                <a:solidFill>
                  <a:srgbClr val="1C1C1C"/>
                </a:solidFill>
                <a:highlight>
                  <a:srgbClr val="FFFFFF"/>
                </a:highlight>
                <a:latin typeface="Inter"/>
                <a:ea typeface="Inter"/>
                <a:cs typeface="Inter"/>
                <a:sym typeface="Inter"/>
              </a:rPr>
              <a:t>Transition from a </a:t>
            </a:r>
            <a:r>
              <a:rPr lang="en" sz="1600">
                <a:solidFill>
                  <a:srgbClr val="1C1C1C"/>
                </a:solidFill>
                <a:highlight>
                  <a:srgbClr val="FFFFFF"/>
                </a:highlight>
                <a:latin typeface="Inter"/>
                <a:ea typeface="Inter"/>
                <a:cs typeface="Inter"/>
                <a:sym typeface="Inter"/>
              </a:rPr>
              <a:t>testing to operational facility</a:t>
            </a:r>
            <a:endParaRPr sz="1600">
              <a:solidFill>
                <a:srgbClr val="1C1C1C"/>
              </a:solidFill>
              <a:highlight>
                <a:srgbClr val="FFFFFF"/>
              </a:highlight>
              <a:latin typeface="Inter"/>
              <a:ea typeface="Inter"/>
              <a:cs typeface="Inter"/>
              <a:sym typeface="Inter"/>
            </a:endParaRPr>
          </a:p>
          <a:p>
            <a:pPr indent="-330200" lvl="0" marL="457200" rtl="0" algn="l">
              <a:spcBef>
                <a:spcPts val="0"/>
              </a:spcBef>
              <a:spcAft>
                <a:spcPts val="0"/>
              </a:spcAft>
              <a:buClr>
                <a:srgbClr val="1C1C1C"/>
              </a:buClr>
              <a:buSzPts val="1600"/>
              <a:buFont typeface="Inter"/>
              <a:buChar char="●"/>
            </a:pPr>
            <a:r>
              <a:rPr lang="en" sz="1600">
                <a:solidFill>
                  <a:srgbClr val="1C1C1C"/>
                </a:solidFill>
                <a:highlight>
                  <a:srgbClr val="FFFFFF"/>
                </a:highlight>
                <a:latin typeface="Inter"/>
                <a:ea typeface="Inter"/>
                <a:cs typeface="Inter"/>
                <a:sym typeface="Inter"/>
              </a:rPr>
              <a:t>Enables stable long-term operation in comparison to the ADR at LNLL.</a:t>
            </a:r>
            <a:endParaRPr sz="1600">
              <a:solidFill>
                <a:srgbClr val="1C1C1C"/>
              </a:solidFill>
              <a:highlight>
                <a:srgbClr val="FFFFFF"/>
              </a:highlight>
              <a:latin typeface="Inter"/>
              <a:ea typeface="Inter"/>
              <a:cs typeface="Inter"/>
              <a:sym typeface="Inter"/>
            </a:endParaRPr>
          </a:p>
        </p:txBody>
      </p:sp>
      <p:pic>
        <p:nvPicPr>
          <p:cNvPr id="64" name="Google Shape;64;p14"/>
          <p:cNvPicPr preferRelativeResize="0"/>
          <p:nvPr/>
        </p:nvPicPr>
        <p:blipFill>
          <a:blip r:embed="rId4">
            <a:alphaModFix/>
          </a:blip>
          <a:stretch>
            <a:fillRect/>
          </a:stretch>
        </p:blipFill>
        <p:spPr>
          <a:xfrm>
            <a:off x="40325" y="70802"/>
            <a:ext cx="1192274" cy="215400"/>
          </a:xfrm>
          <a:prstGeom prst="rect">
            <a:avLst/>
          </a:prstGeom>
          <a:noFill/>
          <a:ln>
            <a:noFill/>
          </a:ln>
        </p:spPr>
      </p:pic>
      <p:sp>
        <p:nvSpPr>
          <p:cNvPr id="65" name="Google Shape;65;p14"/>
          <p:cNvSpPr txBox="1"/>
          <p:nvPr>
            <p:ph type="title"/>
          </p:nvPr>
        </p:nvSpPr>
        <p:spPr>
          <a:xfrm>
            <a:off x="311700" y="445025"/>
            <a:ext cx="432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History of TRIUMF’s Dilution Refrigerator</a:t>
            </a:r>
            <a:endParaRPr b="1"/>
          </a:p>
        </p:txBody>
      </p:sp>
      <p:sp>
        <p:nvSpPr>
          <p:cNvPr id="66" name="Google Shape;66;p14"/>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2</a:t>
            </a:r>
            <a:endParaRPr sz="1800">
              <a:solidFill>
                <a:schemeClr val="dk2"/>
              </a:solidFill>
            </a:endParaRPr>
          </a:p>
        </p:txBody>
      </p:sp>
      <p:pic>
        <p:nvPicPr>
          <p:cNvPr id="67" name="Google Shape;67;p14"/>
          <p:cNvPicPr preferRelativeResize="0"/>
          <p:nvPr/>
        </p:nvPicPr>
        <p:blipFill>
          <a:blip r:embed="rId5">
            <a:alphaModFix/>
          </a:blip>
          <a:stretch>
            <a:fillRect/>
          </a:stretch>
        </p:blipFill>
        <p:spPr>
          <a:xfrm>
            <a:off x="4028850" y="3238500"/>
            <a:ext cx="1905000" cy="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40325" y="70802"/>
            <a:ext cx="1192274" cy="215400"/>
          </a:xfrm>
          <a:prstGeom prst="rect">
            <a:avLst/>
          </a:prstGeom>
          <a:noFill/>
          <a:ln>
            <a:noFill/>
          </a:ln>
        </p:spPr>
      </p:pic>
      <p:sp>
        <p:nvSpPr>
          <p:cNvPr id="73" name="Google Shape;73;p15"/>
          <p:cNvSpPr txBox="1"/>
          <p:nvPr>
            <p:ph type="title"/>
          </p:nvPr>
        </p:nvSpPr>
        <p:spPr>
          <a:xfrm>
            <a:off x="311700" y="445025"/>
            <a:ext cx="5173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Dilution Refrigerator at TRIUMF</a:t>
            </a:r>
            <a:endParaRPr b="1"/>
          </a:p>
        </p:txBody>
      </p:sp>
      <p:sp>
        <p:nvSpPr>
          <p:cNvPr id="74" name="Google Shape;74;p15"/>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3</a:t>
            </a:r>
            <a:endParaRPr sz="1800">
              <a:solidFill>
                <a:schemeClr val="dk2"/>
              </a:solidFill>
            </a:endParaRPr>
          </a:p>
        </p:txBody>
      </p:sp>
      <p:pic>
        <p:nvPicPr>
          <p:cNvPr id="75" name="Google Shape;75;p15" title="IMG_8714.jpg"/>
          <p:cNvPicPr preferRelativeResize="0"/>
          <p:nvPr/>
        </p:nvPicPr>
        <p:blipFill>
          <a:blip r:embed="rId4">
            <a:alphaModFix/>
          </a:blip>
          <a:stretch>
            <a:fillRect/>
          </a:stretch>
        </p:blipFill>
        <p:spPr>
          <a:xfrm>
            <a:off x="311700" y="1017725"/>
            <a:ext cx="3094327" cy="4125774"/>
          </a:xfrm>
          <a:prstGeom prst="rect">
            <a:avLst/>
          </a:prstGeom>
          <a:noFill/>
          <a:ln>
            <a:noFill/>
          </a:ln>
        </p:spPr>
      </p:pic>
      <p:pic>
        <p:nvPicPr>
          <p:cNvPr id="76" name="Google Shape;76;p15"/>
          <p:cNvPicPr preferRelativeResize="0"/>
          <p:nvPr/>
        </p:nvPicPr>
        <p:blipFill>
          <a:blip r:embed="rId5">
            <a:alphaModFix/>
          </a:blip>
          <a:stretch>
            <a:fillRect/>
          </a:stretch>
        </p:blipFill>
        <p:spPr>
          <a:xfrm rot="5400000">
            <a:off x="2091975" y="2331775"/>
            <a:ext cx="4780250" cy="2152150"/>
          </a:xfrm>
          <a:prstGeom prst="rect">
            <a:avLst/>
          </a:prstGeom>
          <a:noFill/>
          <a:ln>
            <a:noFill/>
          </a:ln>
        </p:spPr>
      </p:pic>
      <p:sp>
        <p:nvSpPr>
          <p:cNvPr id="77" name="Google Shape;77;p15"/>
          <p:cNvSpPr/>
          <p:nvPr/>
        </p:nvSpPr>
        <p:spPr>
          <a:xfrm rot="10800000">
            <a:off x="2453800" y="4675475"/>
            <a:ext cx="485700" cy="170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a:off x="3034275" y="4646675"/>
            <a:ext cx="1192200" cy="21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MC Plate (~20mK)</a:t>
            </a:r>
            <a:endParaRPr sz="900"/>
          </a:p>
        </p:txBody>
      </p:sp>
      <p:sp>
        <p:nvSpPr>
          <p:cNvPr id="79" name="Google Shape;79;p15"/>
          <p:cNvSpPr/>
          <p:nvPr/>
        </p:nvSpPr>
        <p:spPr>
          <a:xfrm rot="10800000">
            <a:off x="2453800" y="3921100"/>
            <a:ext cx="485700" cy="170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a:off x="3034275" y="3892300"/>
            <a:ext cx="1192200" cy="21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CP </a:t>
            </a:r>
            <a:r>
              <a:rPr lang="en" sz="900"/>
              <a:t>Plate (~55mK)</a:t>
            </a:r>
            <a:endParaRPr sz="900"/>
          </a:p>
        </p:txBody>
      </p:sp>
      <p:sp>
        <p:nvSpPr>
          <p:cNvPr id="81" name="Google Shape;81;p15"/>
          <p:cNvSpPr/>
          <p:nvPr/>
        </p:nvSpPr>
        <p:spPr>
          <a:xfrm>
            <a:off x="2023425" y="1094475"/>
            <a:ext cx="1192200" cy="50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Inside the cleaning room </a:t>
            </a:r>
            <a:r>
              <a:rPr lang="en" sz="900"/>
              <a:t>without</a:t>
            </a:r>
            <a:r>
              <a:rPr lang="en" sz="900"/>
              <a:t> Vacuum Canisters</a:t>
            </a:r>
            <a:endParaRPr sz="900"/>
          </a:p>
        </p:txBody>
      </p:sp>
      <p:sp>
        <p:nvSpPr>
          <p:cNvPr id="82" name="Google Shape;82;p15"/>
          <p:cNvSpPr/>
          <p:nvPr/>
        </p:nvSpPr>
        <p:spPr>
          <a:xfrm>
            <a:off x="3886000" y="1395875"/>
            <a:ext cx="1192200" cy="63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Outside the cleaning room in the Development Lab at TRIUMF</a:t>
            </a:r>
            <a:endParaRPr sz="900"/>
          </a:p>
        </p:txBody>
      </p:sp>
      <p:pic>
        <p:nvPicPr>
          <p:cNvPr id="83" name="Google Shape;83;p15" title="b972fd47-2912-4059-be59-a6faa5294dc5.jpg"/>
          <p:cNvPicPr preferRelativeResize="0"/>
          <p:nvPr/>
        </p:nvPicPr>
        <p:blipFill>
          <a:blip r:embed="rId6">
            <a:alphaModFix/>
          </a:blip>
          <a:stretch>
            <a:fillRect/>
          </a:stretch>
        </p:blipFill>
        <p:spPr>
          <a:xfrm>
            <a:off x="5558175" y="1017725"/>
            <a:ext cx="3225807" cy="4301076"/>
          </a:xfrm>
          <a:prstGeom prst="rect">
            <a:avLst/>
          </a:prstGeom>
          <a:noFill/>
          <a:ln>
            <a:noFill/>
          </a:ln>
        </p:spPr>
      </p:pic>
      <p:sp>
        <p:nvSpPr>
          <p:cNvPr id="84" name="Google Shape;84;p15"/>
          <p:cNvSpPr/>
          <p:nvPr/>
        </p:nvSpPr>
        <p:spPr>
          <a:xfrm>
            <a:off x="6517725" y="1309025"/>
            <a:ext cx="1422600" cy="359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Top View of the DR</a:t>
            </a:r>
            <a:endParaRPr sz="1000"/>
          </a:p>
        </p:txBody>
      </p:sp>
      <p:sp>
        <p:nvSpPr>
          <p:cNvPr id="85" name="Google Shape;85;p15"/>
          <p:cNvSpPr/>
          <p:nvPr/>
        </p:nvSpPr>
        <p:spPr>
          <a:xfrm>
            <a:off x="4885225" y="2702225"/>
            <a:ext cx="1476900" cy="359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OVC/Vacuum Pipe</a:t>
            </a:r>
            <a:endParaRPr sz="1000"/>
          </a:p>
        </p:txBody>
      </p:sp>
      <p:sp>
        <p:nvSpPr>
          <p:cNvPr id="86" name="Google Shape;86;p15"/>
          <p:cNvSpPr/>
          <p:nvPr/>
        </p:nvSpPr>
        <p:spPr>
          <a:xfrm rot="-1536929">
            <a:off x="5800254" y="2434937"/>
            <a:ext cx="485741" cy="17068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5"/>
          <p:cNvSpPr/>
          <p:nvPr/>
        </p:nvSpPr>
        <p:spPr>
          <a:xfrm>
            <a:off x="5319625" y="4386100"/>
            <a:ext cx="1042500" cy="359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Turbo pump</a:t>
            </a:r>
            <a:endParaRPr sz="1000"/>
          </a:p>
        </p:txBody>
      </p:sp>
      <p:sp>
        <p:nvSpPr>
          <p:cNvPr id="88" name="Google Shape;88;p15"/>
          <p:cNvSpPr/>
          <p:nvPr/>
        </p:nvSpPr>
        <p:spPr>
          <a:xfrm rot="-3254905">
            <a:off x="6267370" y="4053874"/>
            <a:ext cx="485733" cy="17067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Principle</a:t>
            </a:r>
            <a:r>
              <a:rPr lang="en"/>
              <a:t> of Dilution Refrigerators</a:t>
            </a:r>
            <a:endParaRPr/>
          </a:p>
        </p:txBody>
      </p:sp>
      <p:sp>
        <p:nvSpPr>
          <p:cNvPr id="94" name="Google Shape;94;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dk1"/>
                </a:solidFill>
              </a:rPr>
              <a:t>The cooling core of a Dilution R</a:t>
            </a:r>
            <a:r>
              <a:rPr lang="en" sz="1700">
                <a:solidFill>
                  <a:schemeClr val="dk1"/>
                </a:solidFill>
              </a:rPr>
              <a:t>efrigerator</a:t>
            </a:r>
            <a:r>
              <a:rPr lang="en" sz="1700">
                <a:solidFill>
                  <a:schemeClr val="dk1"/>
                </a:solidFill>
              </a:rPr>
              <a:t> lies in the unique interaction between </a:t>
            </a:r>
            <a:r>
              <a:rPr b="1" lang="en" sz="1700">
                <a:solidFill>
                  <a:schemeClr val="dk1"/>
                </a:solidFill>
              </a:rPr>
              <a:t>Helium-3 (³He)</a:t>
            </a:r>
            <a:r>
              <a:rPr lang="en" sz="1700">
                <a:solidFill>
                  <a:schemeClr val="dk1"/>
                </a:solidFill>
              </a:rPr>
              <a:t> and </a:t>
            </a:r>
            <a:r>
              <a:rPr b="1" lang="en" sz="1700">
                <a:solidFill>
                  <a:schemeClr val="dk1"/>
                </a:solidFill>
              </a:rPr>
              <a:t>Helium-4 (⁴He)</a:t>
            </a:r>
            <a:r>
              <a:rPr lang="en" sz="1700">
                <a:solidFill>
                  <a:schemeClr val="dk1"/>
                </a:solidFill>
              </a:rPr>
              <a:t>. </a:t>
            </a:r>
            <a:endParaRPr sz="1700">
              <a:solidFill>
                <a:schemeClr val="dk1"/>
              </a:solidFill>
            </a:endParaRPr>
          </a:p>
          <a:p>
            <a:pPr indent="-330200" lvl="0" marL="457200" rtl="0" algn="l">
              <a:spcBef>
                <a:spcPts val="1200"/>
              </a:spcBef>
              <a:spcAft>
                <a:spcPts val="0"/>
              </a:spcAft>
              <a:buClr>
                <a:schemeClr val="dk1"/>
              </a:buClr>
              <a:buSzPts val="1600"/>
              <a:buChar char="●"/>
            </a:pPr>
            <a:r>
              <a:rPr b="1" lang="en" sz="1600">
                <a:solidFill>
                  <a:schemeClr val="dk1"/>
                </a:solidFill>
              </a:rPr>
              <a:t>Phase separation</a:t>
            </a:r>
            <a:r>
              <a:rPr lang="en" sz="1600">
                <a:solidFill>
                  <a:schemeClr val="dk1"/>
                </a:solidFill>
              </a:rPr>
              <a:t> between Isotopes at extremely low temperatures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‘Finite Solubility’ between ³He and ⁴He by Van der Waals Forces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Binding energy as an </a:t>
            </a:r>
            <a:r>
              <a:rPr b="1" lang="en" sz="1600">
                <a:solidFill>
                  <a:schemeClr val="dk1"/>
                </a:solidFill>
              </a:rPr>
              <a:t>endothermic reaction</a:t>
            </a:r>
            <a:endParaRPr b="1" sz="1600">
              <a:solidFill>
                <a:schemeClr val="dk1"/>
              </a:solidFill>
            </a:endParaRPr>
          </a:p>
        </p:txBody>
      </p:sp>
      <p:pic>
        <p:nvPicPr>
          <p:cNvPr id="95" name="Google Shape;95;p16"/>
          <p:cNvPicPr preferRelativeResize="0"/>
          <p:nvPr/>
        </p:nvPicPr>
        <p:blipFill>
          <a:blip r:embed="rId3">
            <a:alphaModFix/>
          </a:blip>
          <a:stretch>
            <a:fillRect/>
          </a:stretch>
        </p:blipFill>
        <p:spPr>
          <a:xfrm>
            <a:off x="4437725" y="2388375"/>
            <a:ext cx="2721190" cy="2668551"/>
          </a:xfrm>
          <a:prstGeom prst="rect">
            <a:avLst/>
          </a:prstGeom>
          <a:noFill/>
          <a:ln>
            <a:noFill/>
          </a:ln>
        </p:spPr>
      </p:pic>
      <p:pic>
        <p:nvPicPr>
          <p:cNvPr id="96" name="Google Shape;96;p16"/>
          <p:cNvPicPr preferRelativeResize="0"/>
          <p:nvPr/>
        </p:nvPicPr>
        <p:blipFill>
          <a:blip r:embed="rId4">
            <a:alphaModFix/>
          </a:blip>
          <a:stretch>
            <a:fillRect/>
          </a:stretch>
        </p:blipFill>
        <p:spPr>
          <a:xfrm>
            <a:off x="5933420" y="171125"/>
            <a:ext cx="3068876" cy="2217250"/>
          </a:xfrm>
          <a:prstGeom prst="rect">
            <a:avLst/>
          </a:prstGeom>
          <a:noFill/>
          <a:ln>
            <a:noFill/>
          </a:ln>
        </p:spPr>
      </p:pic>
      <p:pic>
        <p:nvPicPr>
          <p:cNvPr id="97" name="Google Shape;97;p16"/>
          <p:cNvPicPr preferRelativeResize="0"/>
          <p:nvPr/>
        </p:nvPicPr>
        <p:blipFill>
          <a:blip r:embed="rId5">
            <a:alphaModFix/>
          </a:blip>
          <a:stretch>
            <a:fillRect/>
          </a:stretch>
        </p:blipFill>
        <p:spPr>
          <a:xfrm>
            <a:off x="6867475" y="2388375"/>
            <a:ext cx="2134826" cy="2668551"/>
          </a:xfrm>
          <a:prstGeom prst="rect">
            <a:avLst/>
          </a:prstGeom>
          <a:noFill/>
          <a:ln>
            <a:noFill/>
          </a:ln>
        </p:spPr>
      </p:pic>
      <p:pic>
        <p:nvPicPr>
          <p:cNvPr id="98" name="Google Shape;98;p16"/>
          <p:cNvPicPr preferRelativeResize="0"/>
          <p:nvPr/>
        </p:nvPicPr>
        <p:blipFill>
          <a:blip r:embed="rId6">
            <a:alphaModFix/>
          </a:blip>
          <a:stretch>
            <a:fillRect/>
          </a:stretch>
        </p:blipFill>
        <p:spPr>
          <a:xfrm>
            <a:off x="40325" y="70802"/>
            <a:ext cx="1192274" cy="215400"/>
          </a:xfrm>
          <a:prstGeom prst="rect">
            <a:avLst/>
          </a:prstGeom>
          <a:noFill/>
          <a:ln>
            <a:noFill/>
          </a:ln>
        </p:spPr>
      </p:pic>
      <p:sp>
        <p:nvSpPr>
          <p:cNvPr id="99" name="Google Shape;99;p16"/>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4</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0909"/>
              <a:buNone/>
            </a:pPr>
            <a:r>
              <a:rPr b="1" lang="en" sz="2420"/>
              <a:t>Process:</a:t>
            </a:r>
            <a:r>
              <a:rPr lang="en" sz="2420"/>
              <a:t> Procedure and Expected Timeframe during a Cooldown</a:t>
            </a:r>
            <a:endParaRPr sz="2420"/>
          </a:p>
        </p:txBody>
      </p:sp>
      <p:pic>
        <p:nvPicPr>
          <p:cNvPr id="105" name="Google Shape;105;p17"/>
          <p:cNvPicPr preferRelativeResize="0"/>
          <p:nvPr/>
        </p:nvPicPr>
        <p:blipFill>
          <a:blip r:embed="rId3">
            <a:alphaModFix/>
          </a:blip>
          <a:stretch>
            <a:fillRect/>
          </a:stretch>
        </p:blipFill>
        <p:spPr>
          <a:xfrm>
            <a:off x="40325" y="70802"/>
            <a:ext cx="1192274" cy="215400"/>
          </a:xfrm>
          <a:prstGeom prst="rect">
            <a:avLst/>
          </a:prstGeom>
          <a:noFill/>
          <a:ln>
            <a:noFill/>
          </a:ln>
        </p:spPr>
      </p:pic>
      <p:sp>
        <p:nvSpPr>
          <p:cNvPr id="106" name="Google Shape;106;p17"/>
          <p:cNvSpPr txBox="1"/>
          <p:nvPr>
            <p:ph idx="1" type="body"/>
          </p:nvPr>
        </p:nvSpPr>
        <p:spPr>
          <a:xfrm>
            <a:off x="311700" y="3308300"/>
            <a:ext cx="8303700" cy="1694400"/>
          </a:xfrm>
          <a:prstGeom prst="rect">
            <a:avLst/>
          </a:prstGeom>
        </p:spPr>
        <p:txBody>
          <a:bodyPr anchorCtr="0" anchor="t" bIns="91425" lIns="91425" spcFirstLastPara="1" rIns="91425" wrap="square" tIns="91425">
            <a:noAutofit/>
          </a:bodyPr>
          <a:lstStyle/>
          <a:p>
            <a:pPr indent="-335915" lvl="0" marL="457200" rtl="0" algn="l">
              <a:spcBef>
                <a:spcPts val="0"/>
              </a:spcBef>
              <a:spcAft>
                <a:spcPts val="0"/>
              </a:spcAft>
              <a:buClr>
                <a:schemeClr val="dk1"/>
              </a:buClr>
              <a:buSzPts val="1690"/>
              <a:buChar char="●"/>
            </a:pPr>
            <a:r>
              <a:rPr lang="en" sz="1690">
                <a:solidFill>
                  <a:schemeClr val="dk1"/>
                </a:solidFill>
              </a:rPr>
              <a:t>It takes about </a:t>
            </a:r>
            <a:r>
              <a:rPr b="1" lang="en" sz="1690">
                <a:solidFill>
                  <a:schemeClr val="dk1"/>
                </a:solidFill>
              </a:rPr>
              <a:t>1-2 hours</a:t>
            </a:r>
            <a:r>
              <a:rPr lang="en" sz="1690">
                <a:solidFill>
                  <a:schemeClr val="dk1"/>
                </a:solidFill>
              </a:rPr>
              <a:t> to close the DR.</a:t>
            </a:r>
            <a:endParaRPr sz="1690">
              <a:solidFill>
                <a:schemeClr val="dk1"/>
              </a:solidFill>
            </a:endParaRPr>
          </a:p>
          <a:p>
            <a:pPr indent="-335915" lvl="0" marL="457200" rtl="0" algn="l">
              <a:spcBef>
                <a:spcPts val="0"/>
              </a:spcBef>
              <a:spcAft>
                <a:spcPts val="0"/>
              </a:spcAft>
              <a:buClr>
                <a:schemeClr val="dk1"/>
              </a:buClr>
              <a:buSzPts val="1690"/>
              <a:buChar char="●"/>
            </a:pPr>
            <a:r>
              <a:rPr lang="en" sz="1690">
                <a:solidFill>
                  <a:schemeClr val="dk1"/>
                </a:solidFill>
              </a:rPr>
              <a:t>Approximately </a:t>
            </a:r>
            <a:r>
              <a:rPr b="1" lang="en" sz="1690">
                <a:solidFill>
                  <a:schemeClr val="dk1"/>
                </a:solidFill>
              </a:rPr>
              <a:t>6-14 hours</a:t>
            </a:r>
            <a:r>
              <a:rPr lang="en" sz="1690">
                <a:solidFill>
                  <a:schemeClr val="dk1"/>
                </a:solidFill>
              </a:rPr>
              <a:t> to achieve a vacuum of 1×10⁻</a:t>
            </a:r>
            <a:r>
              <a:rPr baseline="30000" lang="en" sz="1690">
                <a:solidFill>
                  <a:schemeClr val="dk1"/>
                </a:solidFill>
              </a:rPr>
              <a:t>4</a:t>
            </a:r>
            <a:r>
              <a:rPr lang="en" sz="1690">
                <a:solidFill>
                  <a:schemeClr val="dk1"/>
                </a:solidFill>
              </a:rPr>
              <a:t> </a:t>
            </a:r>
            <a:r>
              <a:rPr lang="en" sz="1690">
                <a:solidFill>
                  <a:schemeClr val="dk1"/>
                </a:solidFill>
              </a:rPr>
              <a:t> </a:t>
            </a:r>
            <a:r>
              <a:rPr lang="en" sz="1690">
                <a:solidFill>
                  <a:schemeClr val="dk1"/>
                </a:solidFill>
              </a:rPr>
              <a:t>mbar.</a:t>
            </a:r>
            <a:endParaRPr sz="1690">
              <a:solidFill>
                <a:schemeClr val="dk1"/>
              </a:solidFill>
            </a:endParaRPr>
          </a:p>
          <a:p>
            <a:pPr indent="-335915" lvl="0" marL="457200" rtl="0" algn="l">
              <a:spcBef>
                <a:spcPts val="0"/>
              </a:spcBef>
              <a:spcAft>
                <a:spcPts val="0"/>
              </a:spcAft>
              <a:buClr>
                <a:schemeClr val="dk1"/>
              </a:buClr>
              <a:buSzPts val="1690"/>
              <a:buChar char="●"/>
            </a:pPr>
            <a:r>
              <a:rPr b="1" lang="en" sz="1690">
                <a:solidFill>
                  <a:schemeClr val="dk1"/>
                </a:solidFill>
              </a:rPr>
              <a:t>18.5 hours</a:t>
            </a:r>
            <a:r>
              <a:rPr lang="en" sz="1690">
                <a:solidFill>
                  <a:schemeClr val="dk1"/>
                </a:solidFill>
              </a:rPr>
              <a:t> to pre-cool the system.</a:t>
            </a:r>
            <a:endParaRPr sz="1690">
              <a:solidFill>
                <a:schemeClr val="dk1"/>
              </a:solidFill>
            </a:endParaRPr>
          </a:p>
          <a:p>
            <a:pPr indent="-335915" lvl="0" marL="457200" rtl="0" algn="l">
              <a:spcBef>
                <a:spcPts val="0"/>
              </a:spcBef>
              <a:spcAft>
                <a:spcPts val="0"/>
              </a:spcAft>
              <a:buClr>
                <a:schemeClr val="dk1"/>
              </a:buClr>
              <a:buSzPts val="1690"/>
              <a:buChar char="●"/>
            </a:pPr>
            <a:r>
              <a:rPr b="1" lang="en" sz="1690">
                <a:solidFill>
                  <a:schemeClr val="dk1"/>
                </a:solidFill>
              </a:rPr>
              <a:t>2.5 - 3</a:t>
            </a:r>
            <a:r>
              <a:rPr lang="en" sz="1690">
                <a:solidFill>
                  <a:schemeClr val="dk1"/>
                </a:solidFill>
              </a:rPr>
              <a:t> hours to condensate the Helium mixture before it stabilize at baseline temperature.</a:t>
            </a:r>
            <a:endParaRPr sz="1690">
              <a:solidFill>
                <a:schemeClr val="dk1"/>
              </a:solidFill>
            </a:endParaRPr>
          </a:p>
        </p:txBody>
      </p:sp>
      <p:sp>
        <p:nvSpPr>
          <p:cNvPr id="107" name="Google Shape;107;p17"/>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5</a:t>
            </a:r>
            <a:endParaRPr sz="1800">
              <a:solidFill>
                <a:schemeClr val="dk2"/>
              </a:solidFill>
            </a:endParaRPr>
          </a:p>
        </p:txBody>
      </p:sp>
      <p:pic>
        <p:nvPicPr>
          <p:cNvPr id="108" name="Google Shape;108;p17"/>
          <p:cNvPicPr preferRelativeResize="0"/>
          <p:nvPr/>
        </p:nvPicPr>
        <p:blipFill>
          <a:blip r:embed="rId4">
            <a:alphaModFix/>
          </a:blip>
          <a:stretch>
            <a:fillRect/>
          </a:stretch>
        </p:blipFill>
        <p:spPr>
          <a:xfrm>
            <a:off x="311700" y="972150"/>
            <a:ext cx="8303701" cy="233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DR Optimization:</a:t>
            </a:r>
            <a:r>
              <a:rPr lang="en"/>
              <a:t> Turbo Pump Effects</a:t>
            </a:r>
            <a:endParaRPr/>
          </a:p>
        </p:txBody>
      </p:sp>
      <p:sp>
        <p:nvSpPr>
          <p:cNvPr id="114" name="Google Shape;114;p18"/>
          <p:cNvSpPr txBox="1"/>
          <p:nvPr>
            <p:ph idx="1" type="body"/>
          </p:nvPr>
        </p:nvSpPr>
        <p:spPr>
          <a:xfrm>
            <a:off x="311700" y="1017725"/>
            <a:ext cx="8570400" cy="1760100"/>
          </a:xfrm>
          <a:prstGeom prst="rect">
            <a:avLst/>
          </a:prstGeom>
        </p:spPr>
        <p:txBody>
          <a:bodyPr anchorCtr="0" anchor="t" bIns="91425" lIns="91425" spcFirstLastPara="1" rIns="91425" wrap="square" tIns="91425">
            <a:normAutofit fontScale="85000" lnSpcReduction="20000"/>
          </a:bodyPr>
          <a:lstStyle/>
          <a:p>
            <a:pPr indent="-320357" lvl="0" marL="457200" rtl="0" algn="l">
              <a:spcBef>
                <a:spcPts val="0"/>
              </a:spcBef>
              <a:spcAft>
                <a:spcPts val="0"/>
              </a:spcAft>
              <a:buClr>
                <a:schemeClr val="dk1"/>
              </a:buClr>
              <a:buSzPct val="100000"/>
              <a:buChar char="●"/>
            </a:pPr>
            <a:r>
              <a:rPr b="1" lang="en" sz="1700">
                <a:solidFill>
                  <a:schemeClr val="dk1"/>
                </a:solidFill>
              </a:rPr>
              <a:t>High cooling water helps to enhance the speed of the turbo pump, leading to greater thermal stability.</a:t>
            </a:r>
            <a:endParaRPr sz="1700">
              <a:solidFill>
                <a:schemeClr val="dk1"/>
              </a:solidFill>
            </a:endParaRPr>
          </a:p>
          <a:p>
            <a:pPr indent="-320357" lvl="0" marL="457200" rtl="0" algn="l">
              <a:spcBef>
                <a:spcPts val="0"/>
              </a:spcBef>
              <a:spcAft>
                <a:spcPts val="0"/>
              </a:spcAft>
              <a:buClr>
                <a:schemeClr val="dk1"/>
              </a:buClr>
              <a:buSzPct val="100000"/>
              <a:buChar char="●"/>
            </a:pPr>
            <a:r>
              <a:rPr lang="en" sz="1700">
                <a:solidFill>
                  <a:schemeClr val="dk1"/>
                </a:solidFill>
              </a:rPr>
              <a:t>Conversely, a lower speed is likely to maintain a similar temperature but exhibit more temperature variation, potentially due to:</a:t>
            </a:r>
            <a:endParaRPr sz="1700">
              <a:solidFill>
                <a:schemeClr val="dk1"/>
              </a:solidFill>
            </a:endParaRPr>
          </a:p>
          <a:p>
            <a:pPr indent="-320357" lvl="1" marL="914400" rtl="0" algn="l">
              <a:spcBef>
                <a:spcPts val="0"/>
              </a:spcBef>
              <a:spcAft>
                <a:spcPts val="0"/>
              </a:spcAft>
              <a:buClr>
                <a:schemeClr val="dk1"/>
              </a:buClr>
              <a:buSzPct val="100000"/>
              <a:buChar char="○"/>
            </a:pPr>
            <a:r>
              <a:rPr b="1" lang="en" sz="1700">
                <a:solidFill>
                  <a:schemeClr val="dk1"/>
                </a:solidFill>
              </a:rPr>
              <a:t>Less evaporation of ³He </a:t>
            </a:r>
            <a:endParaRPr b="1" sz="1700">
              <a:solidFill>
                <a:schemeClr val="dk1"/>
              </a:solidFill>
            </a:endParaRPr>
          </a:p>
          <a:p>
            <a:pPr indent="-320357" lvl="1" marL="914400" rtl="0" algn="l">
              <a:spcBef>
                <a:spcPts val="0"/>
              </a:spcBef>
              <a:spcAft>
                <a:spcPts val="0"/>
              </a:spcAft>
              <a:buClr>
                <a:schemeClr val="dk1"/>
              </a:buClr>
              <a:buSzPct val="100000"/>
              <a:buChar char="○"/>
            </a:pPr>
            <a:r>
              <a:rPr b="1" lang="en" sz="1700">
                <a:solidFill>
                  <a:schemeClr val="dk1"/>
                </a:solidFill>
              </a:rPr>
              <a:t>Inconstant speed</a:t>
            </a:r>
            <a:r>
              <a:rPr lang="en" sz="1700">
                <a:solidFill>
                  <a:schemeClr val="dk1"/>
                </a:solidFill>
              </a:rPr>
              <a:t> of </a:t>
            </a:r>
            <a:r>
              <a:rPr lang="en" sz="1700">
                <a:solidFill>
                  <a:schemeClr val="dk1"/>
                </a:solidFill>
              </a:rPr>
              <a:t>turbo pump</a:t>
            </a:r>
            <a:r>
              <a:rPr lang="en" sz="1700">
                <a:solidFill>
                  <a:schemeClr val="dk1"/>
                </a:solidFill>
              </a:rPr>
              <a:t>.</a:t>
            </a:r>
            <a:endParaRPr sz="1700">
              <a:solidFill>
                <a:schemeClr val="dk1"/>
              </a:solidFill>
            </a:endParaRPr>
          </a:p>
          <a:p>
            <a:pPr indent="-320357" lvl="1" marL="914400" rtl="0" algn="l">
              <a:spcBef>
                <a:spcPts val="0"/>
              </a:spcBef>
              <a:spcAft>
                <a:spcPts val="0"/>
              </a:spcAft>
              <a:buClr>
                <a:schemeClr val="dk1"/>
              </a:buClr>
              <a:buSzPct val="100000"/>
              <a:buChar char="○"/>
            </a:pPr>
            <a:r>
              <a:rPr b="1" lang="en" sz="1700">
                <a:solidFill>
                  <a:schemeClr val="dk1"/>
                </a:solidFill>
              </a:rPr>
              <a:t>Warmer temperature </a:t>
            </a:r>
            <a:r>
              <a:rPr lang="en" sz="1700">
                <a:solidFill>
                  <a:schemeClr val="dk1"/>
                </a:solidFill>
              </a:rPr>
              <a:t>of the pump due to slower cooling flow</a:t>
            </a:r>
            <a:endParaRPr sz="1700">
              <a:solidFill>
                <a:schemeClr val="dk1"/>
              </a:solidFill>
            </a:endParaRPr>
          </a:p>
        </p:txBody>
      </p:sp>
      <p:pic>
        <p:nvPicPr>
          <p:cNvPr id="115" name="Google Shape;115;p18"/>
          <p:cNvPicPr preferRelativeResize="0"/>
          <p:nvPr/>
        </p:nvPicPr>
        <p:blipFill>
          <a:blip r:embed="rId3">
            <a:alphaModFix/>
          </a:blip>
          <a:stretch>
            <a:fillRect/>
          </a:stretch>
        </p:blipFill>
        <p:spPr>
          <a:xfrm>
            <a:off x="40325" y="70802"/>
            <a:ext cx="1192274" cy="215400"/>
          </a:xfrm>
          <a:prstGeom prst="rect">
            <a:avLst/>
          </a:prstGeom>
          <a:noFill/>
          <a:ln>
            <a:noFill/>
          </a:ln>
        </p:spPr>
      </p:pic>
      <p:pic>
        <p:nvPicPr>
          <p:cNvPr id="116" name="Google Shape;116;p18"/>
          <p:cNvPicPr preferRelativeResize="0"/>
          <p:nvPr/>
        </p:nvPicPr>
        <p:blipFill>
          <a:blip r:embed="rId4">
            <a:alphaModFix/>
          </a:blip>
          <a:stretch>
            <a:fillRect/>
          </a:stretch>
        </p:blipFill>
        <p:spPr>
          <a:xfrm>
            <a:off x="3148625" y="2799000"/>
            <a:ext cx="2779950" cy="2148812"/>
          </a:xfrm>
          <a:prstGeom prst="rect">
            <a:avLst/>
          </a:prstGeom>
          <a:noFill/>
          <a:ln>
            <a:noFill/>
          </a:ln>
        </p:spPr>
      </p:pic>
      <p:pic>
        <p:nvPicPr>
          <p:cNvPr id="117" name="Google Shape;117;p18"/>
          <p:cNvPicPr preferRelativeResize="0"/>
          <p:nvPr/>
        </p:nvPicPr>
        <p:blipFill>
          <a:blip r:embed="rId5">
            <a:alphaModFix/>
          </a:blip>
          <a:stretch>
            <a:fillRect/>
          </a:stretch>
        </p:blipFill>
        <p:spPr>
          <a:xfrm>
            <a:off x="6015113" y="2799013"/>
            <a:ext cx="2779950" cy="2148763"/>
          </a:xfrm>
          <a:prstGeom prst="rect">
            <a:avLst/>
          </a:prstGeom>
          <a:noFill/>
          <a:ln>
            <a:noFill/>
          </a:ln>
        </p:spPr>
      </p:pic>
      <p:sp>
        <p:nvSpPr>
          <p:cNvPr id="118" name="Google Shape;118;p18"/>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188850" rtl="0" algn="ctr">
              <a:spcBef>
                <a:spcPts val="0"/>
              </a:spcBef>
              <a:spcAft>
                <a:spcPts val="0"/>
              </a:spcAft>
              <a:buNone/>
            </a:pPr>
            <a:r>
              <a:rPr lang="en" sz="1800">
                <a:solidFill>
                  <a:schemeClr val="dk2"/>
                </a:solidFill>
              </a:rPr>
              <a:t>6</a:t>
            </a:r>
            <a:endParaRPr sz="1800">
              <a:solidFill>
                <a:schemeClr val="dk2"/>
              </a:solidFill>
            </a:endParaRPr>
          </a:p>
        </p:txBody>
      </p:sp>
      <p:pic>
        <p:nvPicPr>
          <p:cNvPr id="119" name="Google Shape;119;p18"/>
          <p:cNvPicPr preferRelativeResize="0"/>
          <p:nvPr/>
        </p:nvPicPr>
        <p:blipFill>
          <a:blip r:embed="rId6">
            <a:alphaModFix/>
          </a:blip>
          <a:stretch>
            <a:fillRect/>
          </a:stretch>
        </p:blipFill>
        <p:spPr>
          <a:xfrm>
            <a:off x="348937" y="2799025"/>
            <a:ext cx="2713175" cy="2097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DR Optimization: </a:t>
            </a:r>
            <a:r>
              <a:rPr lang="en"/>
              <a:t>Helium Leaks</a:t>
            </a:r>
            <a:endParaRPr/>
          </a:p>
        </p:txBody>
      </p:sp>
      <p:sp>
        <p:nvSpPr>
          <p:cNvPr id="125" name="Google Shape;125;p19"/>
          <p:cNvSpPr txBox="1"/>
          <p:nvPr>
            <p:ph idx="1" type="body"/>
          </p:nvPr>
        </p:nvSpPr>
        <p:spPr>
          <a:xfrm>
            <a:off x="439325" y="870150"/>
            <a:ext cx="8261700" cy="162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lang="en" sz="1400">
                <a:solidFill>
                  <a:schemeClr val="dk1"/>
                </a:solidFill>
              </a:rPr>
              <a:t>Minor </a:t>
            </a:r>
            <a:r>
              <a:rPr b="1" lang="en" sz="1400">
                <a:solidFill>
                  <a:schemeClr val="dk1"/>
                </a:solidFill>
              </a:rPr>
              <a:t>Helium mixture leaks into the pre-cool loop</a:t>
            </a:r>
            <a:r>
              <a:rPr lang="en" sz="1400">
                <a:solidFill>
                  <a:schemeClr val="dk1"/>
                </a:solidFill>
              </a:rPr>
              <a:t> can significantly raise baseline temperature.</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Leaked mixture acts like an invisible thermal bridge, unintentionally linking cold stages and spreading heat.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Leaking is likely due to </a:t>
            </a:r>
            <a:r>
              <a:rPr b="1" lang="en" sz="1400">
                <a:solidFill>
                  <a:schemeClr val="dk1"/>
                </a:solidFill>
              </a:rPr>
              <a:t>long period of dormancy</a:t>
            </a:r>
            <a:r>
              <a:rPr lang="en" sz="1400">
                <a:solidFill>
                  <a:schemeClr val="dk1"/>
                </a:solidFill>
              </a:rPr>
              <a:t> however the </a:t>
            </a:r>
            <a:r>
              <a:rPr b="1" lang="en" sz="1400">
                <a:solidFill>
                  <a:schemeClr val="dk1"/>
                </a:solidFill>
              </a:rPr>
              <a:t>scale </a:t>
            </a:r>
            <a:r>
              <a:rPr lang="en" sz="1400">
                <a:solidFill>
                  <a:schemeClr val="dk1"/>
                </a:solidFill>
              </a:rPr>
              <a:t>of the leak is </a:t>
            </a:r>
            <a:r>
              <a:rPr b="1" lang="en" sz="1400">
                <a:solidFill>
                  <a:schemeClr val="dk1"/>
                </a:solidFill>
              </a:rPr>
              <a:t>very small</a:t>
            </a:r>
            <a:r>
              <a:rPr lang="en" sz="1400">
                <a:solidFill>
                  <a:schemeClr val="dk1"/>
                </a:solidFill>
              </a:rPr>
              <a:t>.</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Controlled venting</a:t>
            </a:r>
            <a:r>
              <a:rPr lang="en" sz="1400">
                <a:solidFill>
                  <a:schemeClr val="dk1"/>
                </a:solidFill>
              </a:rPr>
              <a:t> restores the original baseline temperature stability within </a:t>
            </a:r>
            <a:r>
              <a:rPr b="1" lang="en" sz="1400">
                <a:solidFill>
                  <a:schemeClr val="dk1"/>
                </a:solidFill>
              </a:rPr>
              <a:t>~20 minutes</a:t>
            </a:r>
            <a:r>
              <a:rPr lang="en" sz="1400">
                <a:solidFill>
                  <a:schemeClr val="dk1"/>
                </a:solidFill>
              </a:rPr>
              <a:t> — no need for a full warm-up.</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Leak testing completed; </a:t>
            </a:r>
            <a:r>
              <a:rPr b="1" lang="en" sz="1400">
                <a:solidFill>
                  <a:schemeClr val="dk1"/>
                </a:solidFill>
              </a:rPr>
              <a:t>cooldown procedure updated</a:t>
            </a:r>
            <a:r>
              <a:rPr lang="en" sz="1400">
                <a:solidFill>
                  <a:schemeClr val="dk1"/>
                </a:solidFill>
              </a:rPr>
              <a:t> to minimize future leak risks.</a:t>
            </a:r>
            <a:endParaRPr sz="1400">
              <a:solidFill>
                <a:schemeClr val="dk1"/>
              </a:solidFill>
            </a:endParaRPr>
          </a:p>
        </p:txBody>
      </p:sp>
      <p:pic>
        <p:nvPicPr>
          <p:cNvPr id="126" name="Google Shape;126;p19"/>
          <p:cNvPicPr preferRelativeResize="0"/>
          <p:nvPr/>
        </p:nvPicPr>
        <p:blipFill>
          <a:blip r:embed="rId3">
            <a:alphaModFix/>
          </a:blip>
          <a:stretch>
            <a:fillRect/>
          </a:stretch>
        </p:blipFill>
        <p:spPr>
          <a:xfrm>
            <a:off x="40325" y="70802"/>
            <a:ext cx="1192274" cy="215400"/>
          </a:xfrm>
          <a:prstGeom prst="rect">
            <a:avLst/>
          </a:prstGeom>
          <a:noFill/>
          <a:ln>
            <a:noFill/>
          </a:ln>
        </p:spPr>
      </p:pic>
      <p:sp>
        <p:nvSpPr>
          <p:cNvPr id="127" name="Google Shape;127;p19"/>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7</a:t>
            </a:r>
            <a:endParaRPr sz="1800">
              <a:solidFill>
                <a:schemeClr val="dk2"/>
              </a:solidFill>
            </a:endParaRPr>
          </a:p>
        </p:txBody>
      </p:sp>
      <p:pic>
        <p:nvPicPr>
          <p:cNvPr id="128" name="Google Shape;128;p19"/>
          <p:cNvPicPr preferRelativeResize="0"/>
          <p:nvPr/>
        </p:nvPicPr>
        <p:blipFill>
          <a:blip r:embed="rId4">
            <a:alphaModFix/>
          </a:blip>
          <a:stretch>
            <a:fillRect/>
          </a:stretch>
        </p:blipFill>
        <p:spPr>
          <a:xfrm>
            <a:off x="389450" y="2817400"/>
            <a:ext cx="8155799" cy="2173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Results:</a:t>
            </a:r>
            <a:r>
              <a:rPr lang="en"/>
              <a:t> How </a:t>
            </a:r>
            <a:r>
              <a:rPr b="1" lang="en"/>
              <a:t>cold</a:t>
            </a:r>
            <a:r>
              <a:rPr lang="en"/>
              <a:t> do we get?</a:t>
            </a:r>
            <a:endParaRPr/>
          </a:p>
        </p:txBody>
      </p:sp>
      <p:sp>
        <p:nvSpPr>
          <p:cNvPr id="134" name="Google Shape;134;p20"/>
          <p:cNvSpPr txBox="1"/>
          <p:nvPr>
            <p:ph idx="1" type="body"/>
          </p:nvPr>
        </p:nvSpPr>
        <p:spPr>
          <a:xfrm>
            <a:off x="311700" y="1017725"/>
            <a:ext cx="4631400" cy="1554000"/>
          </a:xfrm>
          <a:prstGeom prst="rect">
            <a:avLst/>
          </a:prstGeom>
        </p:spPr>
        <p:txBody>
          <a:bodyPr anchorCtr="0" anchor="t" bIns="91425" lIns="91425" spcFirstLastPara="1" rIns="91425" wrap="square" tIns="91425">
            <a:normAutofit lnSpcReduction="10000"/>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Data analyzed the moment the condensation automation finished for the recent cooldown which took:</a:t>
            </a:r>
            <a:endParaRPr>
              <a:solidFill>
                <a:schemeClr val="dk1"/>
              </a:solidFill>
            </a:endParaRPr>
          </a:p>
          <a:p>
            <a:pPr indent="0" lvl="0" marL="914400" rtl="0" algn="l">
              <a:lnSpc>
                <a:spcPct val="100000"/>
              </a:lnSpc>
              <a:spcBef>
                <a:spcPts val="0"/>
              </a:spcBef>
              <a:spcAft>
                <a:spcPts val="0"/>
              </a:spcAft>
              <a:buNone/>
            </a:pPr>
            <a:r>
              <a:rPr lang="en">
                <a:solidFill>
                  <a:schemeClr val="dk1"/>
                </a:solidFill>
              </a:rPr>
              <a:t>Δt₂= </a:t>
            </a:r>
            <a:r>
              <a:rPr b="1" lang="en">
                <a:solidFill>
                  <a:schemeClr val="dk1"/>
                </a:solidFill>
              </a:rPr>
              <a:t>2.76 hours</a:t>
            </a:r>
            <a:endParaRPr b="1">
              <a:solidFill>
                <a:schemeClr val="dk1"/>
              </a:solidFill>
            </a:endParaRPr>
          </a:p>
          <a:p>
            <a:pPr indent="457200" lvl="0" marL="0" rtl="0" algn="l">
              <a:lnSpc>
                <a:spcPct val="100000"/>
              </a:lnSpc>
              <a:spcBef>
                <a:spcPts val="0"/>
              </a:spcBef>
              <a:spcAft>
                <a:spcPts val="0"/>
              </a:spcAft>
              <a:buNone/>
            </a:pPr>
            <a:r>
              <a:rPr lang="en">
                <a:solidFill>
                  <a:schemeClr val="dk1"/>
                </a:solidFill>
              </a:rPr>
              <a:t> 	δt₂ = 0.01</a:t>
            </a:r>
            <a:r>
              <a:rPr lang="en">
                <a:solidFill>
                  <a:schemeClr val="dk1"/>
                </a:solidFill>
              </a:rPr>
              <a:t>Δt₂ = 0.0276 hours</a:t>
            </a:r>
            <a:endParaRPr>
              <a:solidFill>
                <a:schemeClr val="dk1"/>
              </a:solidFill>
            </a:endParaRPr>
          </a:p>
        </p:txBody>
      </p:sp>
      <p:pic>
        <p:nvPicPr>
          <p:cNvPr id="135" name="Google Shape;135;p20"/>
          <p:cNvPicPr preferRelativeResize="0"/>
          <p:nvPr/>
        </p:nvPicPr>
        <p:blipFill>
          <a:blip r:embed="rId3">
            <a:alphaModFix/>
          </a:blip>
          <a:stretch>
            <a:fillRect/>
          </a:stretch>
        </p:blipFill>
        <p:spPr>
          <a:xfrm>
            <a:off x="40325" y="70802"/>
            <a:ext cx="1192274" cy="215400"/>
          </a:xfrm>
          <a:prstGeom prst="rect">
            <a:avLst/>
          </a:prstGeom>
          <a:noFill/>
          <a:ln>
            <a:noFill/>
          </a:ln>
        </p:spPr>
      </p:pic>
      <p:sp>
        <p:nvSpPr>
          <p:cNvPr id="136" name="Google Shape;136;p20"/>
          <p:cNvSpPr txBox="1"/>
          <p:nvPr>
            <p:ph idx="1" type="body"/>
          </p:nvPr>
        </p:nvSpPr>
        <p:spPr>
          <a:xfrm>
            <a:off x="311700" y="2497825"/>
            <a:ext cx="4631400" cy="4272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a:solidFill>
                  <a:schemeClr val="dk1"/>
                </a:solidFill>
              </a:rPr>
              <a:t>How stable is the baseline temperature?</a:t>
            </a:r>
            <a:endParaRPr>
              <a:solidFill>
                <a:schemeClr val="dk1"/>
              </a:solidFill>
            </a:endParaRPr>
          </a:p>
        </p:txBody>
      </p:sp>
      <p:pic>
        <p:nvPicPr>
          <p:cNvPr id="137" name="Google Shape;137;p20"/>
          <p:cNvPicPr preferRelativeResize="0"/>
          <p:nvPr/>
        </p:nvPicPr>
        <p:blipFill>
          <a:blip r:embed="rId4">
            <a:alphaModFix/>
          </a:blip>
          <a:stretch>
            <a:fillRect/>
          </a:stretch>
        </p:blipFill>
        <p:spPr>
          <a:xfrm>
            <a:off x="4829000" y="2837550"/>
            <a:ext cx="4266400" cy="2214801"/>
          </a:xfrm>
          <a:prstGeom prst="rect">
            <a:avLst/>
          </a:prstGeom>
          <a:noFill/>
          <a:ln>
            <a:noFill/>
          </a:ln>
        </p:spPr>
      </p:pic>
      <p:sp>
        <p:nvSpPr>
          <p:cNvPr id="138" name="Google Shape;138;p20"/>
          <p:cNvSpPr txBox="1"/>
          <p:nvPr>
            <p:ph idx="1" type="body"/>
          </p:nvPr>
        </p:nvSpPr>
        <p:spPr>
          <a:xfrm>
            <a:off x="311700" y="2837550"/>
            <a:ext cx="4517400" cy="1290600"/>
          </a:xfrm>
          <a:prstGeom prst="rect">
            <a:avLst/>
          </a:prstGeom>
        </p:spPr>
        <p:txBody>
          <a:bodyPr anchorCtr="0" anchor="t" bIns="91425" lIns="91425" spcFirstLastPara="1" rIns="91425" wrap="square" tIns="91425">
            <a:normAutofit fontScale="92500" lnSpcReduction="10000"/>
          </a:bodyPr>
          <a:lstStyle/>
          <a:p>
            <a:pPr indent="-328453" lvl="0" marL="457200" rtl="0" algn="l">
              <a:lnSpc>
                <a:spcPct val="100000"/>
              </a:lnSpc>
              <a:spcBef>
                <a:spcPts val="0"/>
              </a:spcBef>
              <a:spcAft>
                <a:spcPts val="0"/>
              </a:spcAft>
              <a:buClr>
                <a:schemeClr val="dk1"/>
              </a:buClr>
              <a:buSzPct val="100000"/>
              <a:buChar char="●"/>
            </a:pPr>
            <a:r>
              <a:rPr lang="en" sz="1700">
                <a:solidFill>
                  <a:schemeClr val="dk1"/>
                </a:solidFill>
              </a:rPr>
              <a:t>Specifically at the </a:t>
            </a:r>
            <a:r>
              <a:rPr b="1" lang="en" sz="1700">
                <a:solidFill>
                  <a:schemeClr val="dk1"/>
                </a:solidFill>
              </a:rPr>
              <a:t>Mixing Chamber</a:t>
            </a:r>
            <a:r>
              <a:rPr lang="en" sz="1700">
                <a:solidFill>
                  <a:schemeClr val="dk1"/>
                </a:solidFill>
              </a:rPr>
              <a:t> located in the MC Sig3 plate with </a:t>
            </a:r>
            <a:r>
              <a:rPr lang="en" sz="1700" u="sng">
                <a:solidFill>
                  <a:schemeClr val="dk1"/>
                </a:solidFill>
              </a:rPr>
              <a:t>no payload</a:t>
            </a:r>
            <a:r>
              <a:rPr lang="en" sz="1700">
                <a:solidFill>
                  <a:schemeClr val="dk1"/>
                </a:solidFill>
              </a:rPr>
              <a:t>:</a:t>
            </a:r>
            <a:endParaRPr sz="1700">
              <a:solidFill>
                <a:schemeClr val="dk1"/>
              </a:solidFill>
            </a:endParaRPr>
          </a:p>
          <a:p>
            <a:pPr indent="457200" lvl="0" marL="457200" rtl="0" algn="l">
              <a:lnSpc>
                <a:spcPct val="100000"/>
              </a:lnSpc>
              <a:spcBef>
                <a:spcPts val="0"/>
              </a:spcBef>
              <a:spcAft>
                <a:spcPts val="0"/>
              </a:spcAft>
              <a:buNone/>
            </a:pPr>
            <a:r>
              <a:rPr lang="en" sz="1700">
                <a:solidFill>
                  <a:schemeClr val="dk1"/>
                </a:solidFill>
              </a:rPr>
              <a:t>x̄ = 20.29 mK</a:t>
            </a:r>
            <a:endParaRPr sz="1700">
              <a:solidFill>
                <a:schemeClr val="dk1"/>
              </a:solidFill>
            </a:endParaRPr>
          </a:p>
          <a:p>
            <a:pPr indent="457200" lvl="0" marL="457200" rtl="0" algn="l">
              <a:lnSpc>
                <a:spcPct val="100000"/>
              </a:lnSpc>
              <a:spcBef>
                <a:spcPts val="0"/>
              </a:spcBef>
              <a:spcAft>
                <a:spcPts val="0"/>
              </a:spcAft>
              <a:buNone/>
            </a:pPr>
            <a:r>
              <a:rPr lang="en" sz="1700">
                <a:solidFill>
                  <a:schemeClr val="dk1"/>
                </a:solidFill>
              </a:rPr>
              <a:t>σ = 0.24 mK</a:t>
            </a:r>
            <a:endParaRPr sz="1700">
              <a:solidFill>
                <a:schemeClr val="dk1"/>
              </a:solidFill>
            </a:endParaRPr>
          </a:p>
          <a:p>
            <a:pPr indent="-328453" lvl="0" marL="457200" rtl="0" algn="l">
              <a:lnSpc>
                <a:spcPct val="100000"/>
              </a:lnSpc>
              <a:spcBef>
                <a:spcPts val="0"/>
              </a:spcBef>
              <a:spcAft>
                <a:spcPts val="0"/>
              </a:spcAft>
              <a:buClr>
                <a:schemeClr val="dk1"/>
              </a:buClr>
              <a:buSzPct val="100000"/>
              <a:buChar char="●"/>
            </a:pPr>
            <a:r>
              <a:rPr lang="en" sz="1700">
                <a:solidFill>
                  <a:schemeClr val="dk1"/>
                </a:solidFill>
              </a:rPr>
              <a:t>Average temperature:</a:t>
            </a:r>
            <a:r>
              <a:rPr lang="en" sz="1700">
                <a:solidFill>
                  <a:schemeClr val="dk1"/>
                </a:solidFill>
              </a:rPr>
              <a:t> </a:t>
            </a:r>
            <a:r>
              <a:rPr b="1" lang="en" sz="1700">
                <a:solidFill>
                  <a:schemeClr val="dk1"/>
                </a:solidFill>
                <a:highlight>
                  <a:srgbClr val="FFFF00"/>
                </a:highlight>
              </a:rPr>
              <a:t>20.29 ± 0.24mK</a:t>
            </a:r>
            <a:r>
              <a:rPr lang="en" sz="1700">
                <a:solidFill>
                  <a:schemeClr val="dk1"/>
                </a:solidFill>
              </a:rPr>
              <a:t> </a:t>
            </a:r>
            <a:endParaRPr sz="1700">
              <a:solidFill>
                <a:schemeClr val="dk1"/>
              </a:solidFill>
            </a:endParaRPr>
          </a:p>
        </p:txBody>
      </p:sp>
      <p:pic>
        <p:nvPicPr>
          <p:cNvPr id="139" name="Google Shape;139;p20"/>
          <p:cNvPicPr preferRelativeResize="0"/>
          <p:nvPr/>
        </p:nvPicPr>
        <p:blipFill>
          <a:blip r:embed="rId5">
            <a:alphaModFix/>
          </a:blip>
          <a:stretch>
            <a:fillRect/>
          </a:stretch>
        </p:blipFill>
        <p:spPr>
          <a:xfrm>
            <a:off x="5493575" y="130325"/>
            <a:ext cx="3338714" cy="2707225"/>
          </a:xfrm>
          <a:prstGeom prst="rect">
            <a:avLst/>
          </a:prstGeom>
          <a:noFill/>
          <a:ln>
            <a:noFill/>
          </a:ln>
        </p:spPr>
      </p:pic>
      <p:sp>
        <p:nvSpPr>
          <p:cNvPr id="140" name="Google Shape;140;p20"/>
          <p:cNvSpPr txBox="1"/>
          <p:nvPr/>
        </p:nvSpPr>
        <p:spPr>
          <a:xfrm>
            <a:off x="225000" y="4742450"/>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8</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DR Upgrades</a:t>
            </a:r>
            <a:r>
              <a:rPr b="1" lang="en"/>
              <a:t>:</a:t>
            </a:r>
            <a:r>
              <a:rPr lang="en"/>
              <a:t> </a:t>
            </a:r>
            <a:r>
              <a:rPr lang="en"/>
              <a:t>Cryogenic Optical Beam </a:t>
            </a:r>
            <a:r>
              <a:rPr lang="en"/>
              <a:t>Installation</a:t>
            </a:r>
            <a:endParaRPr/>
          </a:p>
        </p:txBody>
      </p:sp>
      <p:sp>
        <p:nvSpPr>
          <p:cNvPr id="146" name="Google Shape;146;p21"/>
          <p:cNvSpPr txBox="1"/>
          <p:nvPr>
            <p:ph idx="1" type="body"/>
          </p:nvPr>
        </p:nvSpPr>
        <p:spPr>
          <a:xfrm>
            <a:off x="311700" y="1152475"/>
            <a:ext cx="8163600" cy="1625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lang="en" sz="1700">
                <a:solidFill>
                  <a:schemeClr val="dk1"/>
                </a:solidFill>
              </a:rPr>
              <a:t>The BeEST requires a </a:t>
            </a:r>
            <a:r>
              <a:rPr b="1" lang="en" sz="1700">
                <a:solidFill>
                  <a:schemeClr val="dk1"/>
                </a:solidFill>
              </a:rPr>
              <a:t>Cryogenic Optical Beam Steering </a:t>
            </a:r>
            <a:r>
              <a:rPr lang="en" sz="1700">
                <a:solidFill>
                  <a:schemeClr val="dk1"/>
                </a:solidFill>
              </a:rPr>
              <a:t>for precise </a:t>
            </a:r>
            <a:r>
              <a:rPr b="1" lang="en" sz="1700">
                <a:solidFill>
                  <a:schemeClr val="dk1"/>
                </a:solidFill>
              </a:rPr>
              <a:t>laser calibration</a:t>
            </a:r>
            <a:r>
              <a:rPr lang="en" sz="1700">
                <a:solidFill>
                  <a:schemeClr val="dk1"/>
                </a:solidFill>
              </a:rPr>
              <a:t> and characterization of Cryogenic (e.g. STJ) Detectors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Current Progress Highlighted in </a:t>
            </a:r>
            <a:r>
              <a:rPr b="1" lang="en" sz="1700">
                <a:solidFill>
                  <a:srgbClr val="6AA84F"/>
                </a:solidFill>
              </a:rPr>
              <a:t>Green</a:t>
            </a:r>
            <a:endParaRPr b="1" sz="1700">
              <a:solidFill>
                <a:srgbClr val="6AA84F"/>
              </a:solidFill>
            </a:endParaRPr>
          </a:p>
          <a:p>
            <a:pPr indent="-336550" lvl="0" marL="457200" rtl="0" algn="l">
              <a:spcBef>
                <a:spcPts val="0"/>
              </a:spcBef>
              <a:spcAft>
                <a:spcPts val="0"/>
              </a:spcAft>
              <a:buClr>
                <a:schemeClr val="dk1"/>
              </a:buClr>
              <a:buSzPts val="1700"/>
              <a:buChar char="●"/>
            </a:pPr>
            <a:r>
              <a:rPr lang="en" sz="1700">
                <a:solidFill>
                  <a:schemeClr val="dk1"/>
                </a:solidFill>
              </a:rPr>
              <a:t>What’s next: Making draft designs for the Optical Steering Box</a:t>
            </a:r>
            <a:endParaRPr sz="1700">
              <a:solidFill>
                <a:schemeClr val="dk1"/>
              </a:solidFill>
            </a:endParaRPr>
          </a:p>
        </p:txBody>
      </p:sp>
      <p:pic>
        <p:nvPicPr>
          <p:cNvPr id="147" name="Google Shape;147;p21"/>
          <p:cNvPicPr preferRelativeResize="0"/>
          <p:nvPr/>
        </p:nvPicPr>
        <p:blipFill>
          <a:blip r:embed="rId3">
            <a:alphaModFix/>
          </a:blip>
          <a:stretch>
            <a:fillRect/>
          </a:stretch>
        </p:blipFill>
        <p:spPr>
          <a:xfrm>
            <a:off x="40325" y="70802"/>
            <a:ext cx="1192274" cy="215400"/>
          </a:xfrm>
          <a:prstGeom prst="rect">
            <a:avLst/>
          </a:prstGeom>
          <a:noFill/>
          <a:ln>
            <a:noFill/>
          </a:ln>
        </p:spPr>
      </p:pic>
      <p:pic>
        <p:nvPicPr>
          <p:cNvPr id="148" name="Google Shape;148;p21"/>
          <p:cNvPicPr preferRelativeResize="0"/>
          <p:nvPr/>
        </p:nvPicPr>
        <p:blipFill>
          <a:blip r:embed="rId4">
            <a:alphaModFix/>
          </a:blip>
          <a:stretch>
            <a:fillRect/>
          </a:stretch>
        </p:blipFill>
        <p:spPr>
          <a:xfrm>
            <a:off x="4743508" y="2571750"/>
            <a:ext cx="3765017" cy="2359024"/>
          </a:xfrm>
          <a:prstGeom prst="rect">
            <a:avLst/>
          </a:prstGeom>
          <a:noFill/>
          <a:ln>
            <a:noFill/>
          </a:ln>
        </p:spPr>
      </p:pic>
      <p:pic>
        <p:nvPicPr>
          <p:cNvPr id="149" name="Google Shape;149;p21" title="IMG_8263.jpg"/>
          <p:cNvPicPr preferRelativeResize="0"/>
          <p:nvPr/>
        </p:nvPicPr>
        <p:blipFill>
          <a:blip r:embed="rId5">
            <a:alphaModFix/>
          </a:blip>
          <a:stretch>
            <a:fillRect/>
          </a:stretch>
        </p:blipFill>
        <p:spPr>
          <a:xfrm>
            <a:off x="1676143" y="2589851"/>
            <a:ext cx="1769271" cy="2359027"/>
          </a:xfrm>
          <a:prstGeom prst="rect">
            <a:avLst/>
          </a:prstGeom>
          <a:noFill/>
          <a:ln>
            <a:noFill/>
          </a:ln>
        </p:spPr>
      </p:pic>
      <p:pic>
        <p:nvPicPr>
          <p:cNvPr id="150" name="Google Shape;150;p21" title="IMG_8404.jpg"/>
          <p:cNvPicPr preferRelativeResize="0"/>
          <p:nvPr/>
        </p:nvPicPr>
        <p:blipFill rotWithShape="1">
          <a:blip r:embed="rId6">
            <a:alphaModFix/>
          </a:blip>
          <a:srcRect b="0" l="9210" r="9210" t="18420"/>
          <a:stretch/>
        </p:blipFill>
        <p:spPr>
          <a:xfrm>
            <a:off x="429599" y="2589850"/>
            <a:ext cx="1651376" cy="2359027"/>
          </a:xfrm>
          <a:prstGeom prst="rect">
            <a:avLst/>
          </a:prstGeom>
          <a:noFill/>
          <a:ln>
            <a:noFill/>
          </a:ln>
        </p:spPr>
      </p:pic>
      <p:pic>
        <p:nvPicPr>
          <p:cNvPr id="151" name="Google Shape;151;p21" title="IMG_8412.jpg"/>
          <p:cNvPicPr preferRelativeResize="0"/>
          <p:nvPr/>
        </p:nvPicPr>
        <p:blipFill>
          <a:blip r:embed="rId7">
            <a:alphaModFix/>
          </a:blip>
          <a:stretch>
            <a:fillRect/>
          </a:stretch>
        </p:blipFill>
        <p:spPr>
          <a:xfrm>
            <a:off x="3012550" y="2589850"/>
            <a:ext cx="1769274" cy="2359032"/>
          </a:xfrm>
          <a:prstGeom prst="rect">
            <a:avLst/>
          </a:prstGeom>
          <a:noFill/>
          <a:ln>
            <a:noFill/>
          </a:ln>
        </p:spPr>
      </p:pic>
      <p:sp>
        <p:nvSpPr>
          <p:cNvPr id="152" name="Google Shape;152;p21"/>
          <p:cNvSpPr/>
          <p:nvPr/>
        </p:nvSpPr>
        <p:spPr>
          <a:xfrm>
            <a:off x="473325" y="4212975"/>
            <a:ext cx="15639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Optical Feedthrough that is to be connected to the Laser source sitting outside the DR vessel</a:t>
            </a:r>
            <a:endParaRPr sz="900"/>
          </a:p>
        </p:txBody>
      </p:sp>
      <p:sp>
        <p:nvSpPr>
          <p:cNvPr id="153" name="Google Shape;153;p21"/>
          <p:cNvSpPr/>
          <p:nvPr/>
        </p:nvSpPr>
        <p:spPr>
          <a:xfrm>
            <a:off x="1899725" y="2777875"/>
            <a:ext cx="1322100" cy="68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SMA connector attached to each feedthrough</a:t>
            </a:r>
            <a:endParaRPr sz="900"/>
          </a:p>
        </p:txBody>
      </p:sp>
      <p:sp>
        <p:nvSpPr>
          <p:cNvPr id="154" name="Google Shape;154;p21"/>
          <p:cNvSpPr/>
          <p:nvPr/>
        </p:nvSpPr>
        <p:spPr>
          <a:xfrm>
            <a:off x="3967450" y="2777875"/>
            <a:ext cx="1040100" cy="68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Optical Fiber that goes all the way down to the MC Plate</a:t>
            </a:r>
            <a:endParaRPr sz="900"/>
          </a:p>
        </p:txBody>
      </p:sp>
      <p:sp>
        <p:nvSpPr>
          <p:cNvPr id="155" name="Google Shape;155;p21"/>
          <p:cNvSpPr/>
          <p:nvPr/>
        </p:nvSpPr>
        <p:spPr>
          <a:xfrm rot="7442218">
            <a:off x="3446738" y="3777330"/>
            <a:ext cx="687120" cy="17049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1"/>
          <p:cNvSpPr txBox="1"/>
          <p:nvPr/>
        </p:nvSpPr>
        <p:spPr>
          <a:xfrm>
            <a:off x="8460600" y="4605875"/>
            <a:ext cx="3717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9</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