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17" r:id="rId1"/>
  </p:sldMasterIdLst>
  <p:notesMasterIdLst>
    <p:notesMasterId r:id="rId36"/>
  </p:notesMasterIdLst>
  <p:handoutMasterIdLst>
    <p:handoutMasterId r:id="rId37"/>
  </p:handoutMasterIdLst>
  <p:sldIdLst>
    <p:sldId id="635" r:id="rId2"/>
    <p:sldId id="634" r:id="rId3"/>
    <p:sldId id="636" r:id="rId4"/>
    <p:sldId id="637" r:id="rId5"/>
    <p:sldId id="500" r:id="rId6"/>
    <p:sldId id="615" r:id="rId7"/>
    <p:sldId id="525" r:id="rId8"/>
    <p:sldId id="530" r:id="rId9"/>
    <p:sldId id="517" r:id="rId10"/>
    <p:sldId id="567" r:id="rId11"/>
    <p:sldId id="583" r:id="rId12"/>
    <p:sldId id="516" r:id="rId13"/>
    <p:sldId id="474" r:id="rId14"/>
    <p:sldId id="588" r:id="rId15"/>
    <p:sldId id="565" r:id="rId16"/>
    <p:sldId id="541" r:id="rId17"/>
    <p:sldId id="537" r:id="rId18"/>
    <p:sldId id="540" r:id="rId19"/>
    <p:sldId id="543" r:id="rId20"/>
    <p:sldId id="640" r:id="rId21"/>
    <p:sldId id="554" r:id="rId22"/>
    <p:sldId id="486" r:id="rId23"/>
    <p:sldId id="544" r:id="rId24"/>
    <p:sldId id="546" r:id="rId25"/>
    <p:sldId id="547" r:id="rId26"/>
    <p:sldId id="548" r:id="rId27"/>
    <p:sldId id="551" r:id="rId28"/>
    <p:sldId id="638" r:id="rId29"/>
    <p:sldId id="639" r:id="rId30"/>
    <p:sldId id="473" r:id="rId31"/>
    <p:sldId id="494" r:id="rId32"/>
    <p:sldId id="496" r:id="rId33"/>
    <p:sldId id="564" r:id="rId34"/>
    <p:sldId id="498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" id="{0765AC2A-7527-423C-91FF-8865EBF814D4}">
          <p14:sldIdLst>
            <p14:sldId id="635"/>
            <p14:sldId id="634"/>
            <p14:sldId id="636"/>
            <p14:sldId id="637"/>
            <p14:sldId id="500"/>
          </p14:sldIdLst>
        </p14:section>
        <p14:section name="Section1" id="{BC4889D8-C9BE-474C-B953-3F84D217B7FA}">
          <p14:sldIdLst>
            <p14:sldId id="615"/>
            <p14:sldId id="525"/>
            <p14:sldId id="530"/>
            <p14:sldId id="517"/>
            <p14:sldId id="567"/>
            <p14:sldId id="583"/>
            <p14:sldId id="516"/>
            <p14:sldId id="474"/>
            <p14:sldId id="588"/>
            <p14:sldId id="565"/>
            <p14:sldId id="541"/>
            <p14:sldId id="537"/>
            <p14:sldId id="540"/>
            <p14:sldId id="543"/>
            <p14:sldId id="640"/>
          </p14:sldIdLst>
        </p14:section>
        <p14:section name="section2" id="{6244FDCF-E352-474D-9D2F-368459F96C74}">
          <p14:sldIdLst>
            <p14:sldId id="554"/>
            <p14:sldId id="486"/>
            <p14:sldId id="544"/>
            <p14:sldId id="546"/>
            <p14:sldId id="547"/>
            <p14:sldId id="548"/>
            <p14:sldId id="551"/>
            <p14:sldId id="638"/>
            <p14:sldId id="639"/>
            <p14:sldId id="473"/>
            <p14:sldId id="494"/>
          </p14:sldIdLst>
        </p14:section>
        <p14:section name="Conclusion" id="{222B7881-716D-421E-AF13-7C09ECE4843E}">
          <p14:sldIdLst>
            <p14:sldId id="496"/>
            <p14:sldId id="564"/>
          </p14:sldIdLst>
        </p14:section>
        <p14:section name="Perspectives" id="{8C26B493-BE1E-4767-BAF7-A1001AC083B8}">
          <p14:sldIdLst>
            <p14:sldId id="49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18FF"/>
    <a:srgbClr val="EE3338"/>
    <a:srgbClr val="E8950E"/>
    <a:srgbClr val="007700"/>
    <a:srgbClr val="FF0000"/>
    <a:srgbClr val="2A2AFF"/>
    <a:srgbClr val="00A85A"/>
    <a:srgbClr val="F0FAFE"/>
    <a:srgbClr val="088A00"/>
    <a:srgbClr val="FF1A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8" autoAdjust="0"/>
    <p:restoredTop sz="94796" autoAdjust="0"/>
  </p:normalViewPr>
  <p:slideViewPr>
    <p:cSldViewPr snapToGrid="0">
      <p:cViewPr>
        <p:scale>
          <a:sx n="68" d="100"/>
          <a:sy n="68" d="100"/>
        </p:scale>
        <p:origin x="588" y="2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132"/>
    </p:cViewPr>
  </p:sorterViewPr>
  <p:notesViewPr>
    <p:cSldViewPr snapToGrid="0">
      <p:cViewPr varScale="1">
        <p:scale>
          <a:sx n="51" d="100"/>
          <a:sy n="51" d="100"/>
        </p:scale>
        <p:origin x="2692" y="5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FBB5F88-245B-4106-B7CB-9F5BA25D072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C501477-010E-43D3-AA69-492ACEC9D8F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241823-569E-47C9-9F13-4013DBA8A6E3}" type="datetimeFigureOut">
              <a:rPr lang="fr-FR" smtClean="0"/>
              <a:t>14/05/2025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AC6C307-1E2D-4853-8826-9E532D67CC1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D67689E-60FA-4229-935A-C08B40807EB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8F5BDF-83EC-4E6D-A07A-B4460EE8FE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09086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78EB56-CD00-4F20-A820-06D01C231007}" type="datetimeFigureOut">
              <a:rPr lang="fr-FR" smtClean="0"/>
              <a:t>14/05/2025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880DD1-610C-42A8-9FEC-C5A12980A3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4356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n-US" dirty="0"/>
              <a:t>The results I’m going to show you come from Adrien </a:t>
            </a:r>
            <a:r>
              <a:rPr lang="en-US" dirty="0" err="1"/>
              <a:t>Andoche's</a:t>
            </a:r>
            <a:r>
              <a:rPr lang="en-US" dirty="0"/>
              <a:t> PhD thesis, which he defended last December. He is now post-doc at Xavier </a:t>
            </a:r>
            <a:r>
              <a:rPr lang="en-US" dirty="0" err="1"/>
              <a:t>Mougeot's</a:t>
            </a:r>
            <a:r>
              <a:rPr lang="en-US" dirty="0"/>
              <a:t> CEA </a:t>
            </a:r>
            <a:r>
              <a:rPr lang="en-US" dirty="0" err="1"/>
              <a:t>Saclay</a:t>
            </a:r>
            <a:r>
              <a:rPr lang="en-US" dirty="0"/>
              <a:t> laboratory.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983A999-5E0E-42CA-8400-604AE921FF7C}" type="slidenum">
              <a:rPr lang="fr-FR" smtClean="0"/>
              <a:t>1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C0A24FE-7EA0-4AB7-A794-AF7E7158E8D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F2608A69-737F-413C-BA1C-9226EBC60FD4}" type="datetime1">
              <a:rPr lang="fr-FR" smtClean="0"/>
              <a:t>14/05/2025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271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You're all familiar with the </a:t>
            </a:r>
            <a:r>
              <a:rPr lang="en-US" dirty="0" err="1"/>
              <a:t>BeEST</a:t>
            </a:r>
            <a:r>
              <a:rPr lang="en-US" dirty="0"/>
              <a:t> spectrum. For the last three years, the key question for us has been to find a theoretical model for estimating the ratio of capture probabilities from the K and L shells. More important is the role that the tantalum matrix plays in this ratio.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80DD1-610C-42A8-9FEC-C5A12980A3C3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8840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 describing how to model the environment, it's important to understand the situation of a radioactive atom in a vacuum.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80DD1-610C-42A8-9FEC-C5A12980A3C3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2367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This part has be performed in collaboration with…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80DD1-610C-42A8-9FEC-C5A12980A3C3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1452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 the last few years, we have developed a rather sophisticated code for describing the electronic properties of radioactive atoms by electron capture or beta decay.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80DD1-610C-42A8-9FEC-C5A12980A3C3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5547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calculated binding energies (inner and outer shells) of virtually all the atoms of interest are in good agreement with the experimental data.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80DD1-610C-42A8-9FEC-C5A12980A3C3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8486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Betashape</a:t>
            </a:r>
            <a:r>
              <a:rPr lang="en-US" dirty="0"/>
              <a:t> is one of the reference codes for calculating disintegration rates. It was developed by Xavier </a:t>
            </a:r>
            <a:r>
              <a:rPr lang="en-US" dirty="0" err="1"/>
              <a:t>Mougeot</a:t>
            </a:r>
            <a:r>
              <a:rPr lang="en-US" dirty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80DD1-610C-42A8-9FEC-C5A12980A3C3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49050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Decay</a:t>
            </a:r>
            <a:r>
              <a:rPr lang="fr-FR" dirty="0"/>
              <a:t> rates…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80DD1-610C-42A8-9FEC-C5A12980A3C3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82408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Vienna Ab initio Simulation Package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80DD1-610C-42A8-9FEC-C5A12980A3C3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1996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7D1A3-11BD-45B3-96C0-57A82FBC374E}" type="datetime1">
              <a:rPr lang="fr-FR" smtClean="0"/>
              <a:t>14/05/2025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C3D99-1684-4E22-9058-D087416B656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63314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FEF8E-FD97-4D99-AEAA-839C7EF30A34}" type="datetime1">
              <a:rPr lang="fr-FR" smtClean="0"/>
              <a:t>14/05/2025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C3D99-1684-4E22-9058-D087416B65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0460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6C4F4-067B-44CC-B53E-B11BB94B6DA1}" type="datetime1">
              <a:rPr lang="fr-FR" smtClean="0"/>
              <a:t>14/05/2025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C3D99-1684-4E22-9058-D087416B65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02765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9E68F591-F3C7-4872-BBA0-0693794F4F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99414" y="1051551"/>
            <a:ext cx="3565524" cy="2384898"/>
          </a:xfrm>
        </p:spPr>
        <p:txBody>
          <a:bodyPr rtlCol="0" anchor="b" anchorCtr="0">
            <a:noAutofit/>
          </a:bodyPr>
          <a:lstStyle/>
          <a:p>
            <a:pPr rtl="0"/>
            <a:r>
              <a:rPr lang="fr-FR" sz="4800"/>
              <a:t>3DFloat</a:t>
            </a: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938AD48E-7D67-4BE9-97B6-DB64DE525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7999413" y="445272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fr-FR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EB6FF8E2-165B-49EB-8120-14190F949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0915300" y="5534727"/>
            <a:ext cx="667802" cy="631474"/>
            <a:chOff x="10478914" y="1506691"/>
            <a:chExt cx="667802" cy="631474"/>
          </a:xfrm>
        </p:grpSpPr>
        <p:sp>
          <p:nvSpPr>
            <p:cNvPr id="10" name="Forme libre : Forme 9">
              <a:extLst>
                <a:ext uri="{FF2B5EF4-FFF2-40B4-BE49-F238E27FC236}">
                  <a16:creationId xmlns:a16="http://schemas.microsoft.com/office/drawing/2014/main" id="{79B763A7-EE7D-4306-8306-01E8C86E6350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fr-FR"/>
            </a:p>
          </p:txBody>
        </p:sp>
        <p:sp>
          <p:nvSpPr>
            <p:cNvPr id="11" name="Ovale 10">
              <a:extLst>
                <a:ext uri="{FF2B5EF4-FFF2-40B4-BE49-F238E27FC236}">
                  <a16:creationId xmlns:a16="http://schemas.microsoft.com/office/drawing/2014/main" id="{4B3A935F-6844-4FCE-B0AE-5492715A58F1}"/>
                </a:ext>
              </a:extLst>
            </p:cNvPr>
            <p:cNvSpPr/>
            <p:nvPr/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fr-FR"/>
            </a:p>
          </p:txBody>
        </p:sp>
      </p:grp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B16EB97-6E8A-4B50-8701-7CB158044D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99413" y="3568700"/>
            <a:ext cx="3565524" cy="1731963"/>
          </a:xfrm>
        </p:spPr>
        <p:txBody>
          <a:bodyPr rtlCol="0">
            <a:noAutofit/>
          </a:bodyPr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id="{8EC76E4C-C8A5-4B26-937A-5AD9C0B8C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2350" y="6426885"/>
            <a:ext cx="2743200" cy="365125"/>
          </a:xfrm>
        </p:spPr>
        <p:txBody>
          <a:bodyPr/>
          <a:lstStyle/>
          <a:p>
            <a:fld id="{02FC3D99-1684-4E22-9058-D087416B65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7038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24B7862-9C3E-4BA4-BC03-C2B4CB0C65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1975" y="648816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AEDDD3-0188-4DDD-8236-6DA79CC4DC29}" type="datetime1">
              <a:rPr lang="fr-FR" smtClean="0"/>
              <a:pPr/>
              <a:t>14/05/2025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5F27720-2EC3-4CCC-B589-0F5E462B2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AFD14295-7943-4365-8E45-46EF83F5C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2350" y="6426885"/>
            <a:ext cx="2743200" cy="365125"/>
          </a:xfrm>
        </p:spPr>
        <p:txBody>
          <a:bodyPr/>
          <a:lstStyle/>
          <a:p>
            <a:fld id="{02FC3D99-1684-4E22-9058-D087416B65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32749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1B42B-20B8-4A73-8DA8-6BC568252436}" type="datetime1">
              <a:rPr lang="fr-FR" smtClean="0"/>
              <a:t>14/05/2025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C3D99-1684-4E22-9058-D087416B65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3742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864DA-838E-48EF-A780-8B847931A724}" type="datetime1">
              <a:rPr lang="fr-FR" smtClean="0"/>
              <a:t>14/05/2025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C3D99-1684-4E22-9058-D087416B65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9417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76BC0-EE8B-4F9B-8C5E-9671ED65BFFA}" type="datetime1">
              <a:rPr lang="fr-FR" smtClean="0"/>
              <a:t>14/05/2025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C3D99-1684-4E22-9058-D087416B65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0639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3794F-C25C-443B-90A3-6977DB8D7BFD}" type="datetime1">
              <a:rPr lang="fr-FR" smtClean="0"/>
              <a:t>14/05/2025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C3D99-1684-4E22-9058-D087416B65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383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1DC2-D30D-4672-AA17-3C447D982178}" type="datetime1">
              <a:rPr lang="fr-FR" smtClean="0"/>
              <a:t>14/05/2025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90C99303-207E-4303-8A42-372E29D5A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2350" y="6426885"/>
            <a:ext cx="2743200" cy="365125"/>
          </a:xfrm>
        </p:spPr>
        <p:txBody>
          <a:bodyPr/>
          <a:lstStyle/>
          <a:p>
            <a:fld id="{02FC3D99-1684-4E22-9058-D087416B65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7734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BD7D7-8647-4F5B-898F-1254D34FB189}" type="datetime1">
              <a:rPr lang="fr-FR" smtClean="0"/>
              <a:t>14/05/2025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C3D99-1684-4E22-9058-D087416B65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9793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062A0-66D5-4B93-A939-AFD50F5D93F6}" type="datetime1">
              <a:rPr lang="fr-FR" smtClean="0"/>
              <a:t>14/05/2025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C3D99-1684-4E22-9058-D087416B65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8863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FCD0B0B-BC53-4C9D-BEBE-BE9FE5D6FE7A}"/>
              </a:ext>
            </a:extLst>
          </p:cNvPr>
          <p:cNvSpPr/>
          <p:nvPr userDrawn="1"/>
        </p:nvSpPr>
        <p:spPr>
          <a:xfrm>
            <a:off x="0" y="6397663"/>
            <a:ext cx="12192000" cy="460336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AEDDD3-0188-4DDD-8236-6DA79CC4DC29}" type="datetime1">
              <a:rPr lang="fr-FR" smtClean="0"/>
              <a:t>14/05/2025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92350" y="64268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2FC3D99-1684-4E22-9058-D087416B656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9" name="Picture 2" descr="Institut de physique et de chimie des Matériaux de Strasbourg">
            <a:extLst>
              <a:ext uri="{FF2B5EF4-FFF2-40B4-BE49-F238E27FC236}">
                <a16:creationId xmlns:a16="http://schemas.microsoft.com/office/drawing/2014/main" id="{1611E66C-1032-45E6-9C5E-520D1CFEC0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9100" y="483054"/>
            <a:ext cx="512900" cy="511291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phic 10">
            <a:extLst>
              <a:ext uri="{FF2B5EF4-FFF2-40B4-BE49-F238E27FC236}">
                <a16:creationId xmlns:a16="http://schemas.microsoft.com/office/drawing/2014/main" id="{452E2906-83F1-42C2-A810-12700450BB4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284437" y="53386"/>
            <a:ext cx="1907563" cy="429668"/>
          </a:xfrm>
          <a:prstGeom prst="rect">
            <a:avLst/>
          </a:prstGeom>
        </p:spPr>
      </p:pic>
      <p:pic>
        <p:nvPicPr>
          <p:cNvPr id="8" name="Picture 2" descr="File:Université de Strasbourg.svg">
            <a:extLst>
              <a:ext uri="{FF2B5EF4-FFF2-40B4-BE49-F238E27FC236}">
                <a16:creationId xmlns:a16="http://schemas.microsoft.com/office/drawing/2014/main" id="{46FA9512-BE6B-40BF-83FD-8BFCEB5C75E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437" y="490319"/>
            <a:ext cx="1394663" cy="51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59A126A-E9EC-4D70-8C79-0804DB194D34}"/>
              </a:ext>
            </a:extLst>
          </p:cNvPr>
          <p:cNvSpPr/>
          <p:nvPr userDrawn="1"/>
        </p:nvSpPr>
        <p:spPr>
          <a:xfrm>
            <a:off x="0" y="0"/>
            <a:ext cx="12192000" cy="8870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70662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2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840.png"/><Relationship Id="rId7" Type="http://schemas.openxmlformats.org/officeDocument/2006/relationships/image" Target="../media/image820.png"/><Relationship Id="rId12" Type="http://schemas.openxmlformats.org/officeDocument/2006/relationships/slide" Target="slide27.xml"/><Relationship Id="rId17" Type="http://schemas.openxmlformats.org/officeDocument/2006/relationships/image" Target="../media/image62.png"/><Relationship Id="rId2" Type="http://schemas.openxmlformats.org/officeDocument/2006/relationships/image" Target="../media/image58.png"/><Relationship Id="rId16" Type="http://schemas.openxmlformats.org/officeDocument/2006/relationships/image" Target="../media/image85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3.xml"/><Relationship Id="rId11" Type="http://schemas.openxmlformats.org/officeDocument/2006/relationships/image" Target="../media/image60.png"/><Relationship Id="rId15" Type="http://schemas.openxmlformats.org/officeDocument/2006/relationships/slide" Target="slide31.xml"/><Relationship Id="rId10" Type="http://schemas.openxmlformats.org/officeDocument/2006/relationships/image" Target="../media/image830.png"/><Relationship Id="rId9" Type="http://schemas.openxmlformats.org/officeDocument/2006/relationships/slide" Target="slide24.xml"/><Relationship Id="rId1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66.jpg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24.png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24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2.png"/><Relationship Id="rId7" Type="http://schemas.openxmlformats.org/officeDocument/2006/relationships/image" Target="../media/image84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83.png"/><Relationship Id="rId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0.png"/><Relationship Id="rId7" Type="http://schemas.openxmlformats.org/officeDocument/2006/relationships/image" Target="../media/image93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24.png"/><Relationship Id="rId4" Type="http://schemas.openxmlformats.org/officeDocument/2006/relationships/image" Target="../media/image9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png"/><Relationship Id="rId5" Type="http://schemas.openxmlformats.org/officeDocument/2006/relationships/image" Target="../media/image23.e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CE2F2DE-966F-4D57-BD87-5B4E6A189A2B}"/>
              </a:ext>
            </a:extLst>
          </p:cNvPr>
          <p:cNvSpPr/>
          <p:nvPr/>
        </p:nvSpPr>
        <p:spPr>
          <a:xfrm>
            <a:off x="287078" y="3436449"/>
            <a:ext cx="1163025" cy="104818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7556EBF4-A89F-4989-B5D5-34F2361891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4" name="Espace réservé pour une image  13">
            <a:extLst>
              <a:ext uri="{FF2B5EF4-FFF2-40B4-BE49-F238E27FC236}">
                <a16:creationId xmlns:a16="http://schemas.microsoft.com/office/drawing/2014/main" id="{8D51F0B5-7C0E-4223-805B-D6C399D90A82}"/>
              </a:ext>
            </a:extLst>
          </p:cNvPr>
          <p:cNvSpPr>
            <a:spLocks noGrp="1"/>
          </p:cNvSpPr>
          <p:nvPr>
            <p:ph type="pic" sz="quarter" idx="4294967295"/>
          </p:nvPr>
        </p:nvSpPr>
        <p:spPr>
          <a:xfrm>
            <a:off x="0" y="0"/>
            <a:ext cx="7452360" cy="6858000"/>
          </a:xfrm>
        </p:spPr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C43124EC-DFA6-489E-B649-9BDC95D6E4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04C551-F77F-4FD3-A016-0E916000851D}"/>
              </a:ext>
            </a:extLst>
          </p:cNvPr>
          <p:cNvSpPr/>
          <p:nvPr/>
        </p:nvSpPr>
        <p:spPr>
          <a:xfrm>
            <a:off x="0" y="0"/>
            <a:ext cx="12229316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r>
              <a:rPr lang="fr-FR" dirty="0" err="1"/>
              <a:t>jjj</a:t>
            </a:r>
            <a:endParaRPr lang="fr-FR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0E1B6B1-6062-42ED-8F96-6F9A29A1A21C}"/>
              </a:ext>
            </a:extLst>
          </p:cNvPr>
          <p:cNvSpPr/>
          <p:nvPr/>
        </p:nvSpPr>
        <p:spPr>
          <a:xfrm>
            <a:off x="-19220" y="6307488"/>
            <a:ext cx="12211220" cy="56978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					  	</a:t>
            </a:r>
            <a:endParaRPr lang="fr-FR" u="sng" dirty="0">
              <a:solidFill>
                <a:schemeClr val="bg1"/>
              </a:solidFill>
              <a:latin typeface="LM Roman 10" panose="000005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fr-FR" u="sng" dirty="0">
              <a:solidFill>
                <a:schemeClr val="bg1"/>
              </a:solidFill>
              <a:latin typeface="LM Roman 10" panose="000005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fr-FR" u="sng" dirty="0">
              <a:solidFill>
                <a:schemeClr val="bg1"/>
              </a:solidFill>
              <a:latin typeface="LM Roman 10" panose="000005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fr-FR" u="sng" dirty="0">
              <a:solidFill>
                <a:schemeClr val="bg1"/>
              </a:solidFill>
              <a:latin typeface="LM Roman 10" panose="000005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Espace réservé pour une image  7">
            <a:extLst>
              <a:ext uri="{FF2B5EF4-FFF2-40B4-BE49-F238E27FC236}">
                <a16:creationId xmlns:a16="http://schemas.microsoft.com/office/drawing/2014/main" id="{47BA0C4B-BBF9-4012-B8D2-6D88046568C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t="3984" b="3984"/>
          <a:stretch>
            <a:fillRect/>
          </a:stretch>
        </p:blipFill>
        <p:spPr>
          <a:xfrm>
            <a:off x="10766383" y="0"/>
            <a:ext cx="1345609" cy="123839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5" name="Image 34" descr="Une image contenant cercle, capture d’écran, sphère, conception&#10;&#10;Description générée automatiquement">
            <a:extLst>
              <a:ext uri="{FF2B5EF4-FFF2-40B4-BE49-F238E27FC236}">
                <a16:creationId xmlns:a16="http://schemas.microsoft.com/office/drawing/2014/main" id="{73B14B78-96F9-4519-8F43-F8F406FE16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7150" y="2896768"/>
            <a:ext cx="1355031" cy="1273464"/>
          </a:xfrm>
          <a:prstGeom prst="rect">
            <a:avLst/>
          </a:prstGeom>
        </p:spPr>
      </p:pic>
      <p:pic>
        <p:nvPicPr>
          <p:cNvPr id="37" name="Image 36" descr="Une image contenant Graphique, symbole, clipart, conception&#10;&#10;Description générée automatiquement">
            <a:extLst>
              <a:ext uri="{FF2B5EF4-FFF2-40B4-BE49-F238E27FC236}">
                <a16:creationId xmlns:a16="http://schemas.microsoft.com/office/drawing/2014/main" id="{94F8488F-2AFD-4C98-AB83-63A35F76CE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3827" y="4588653"/>
            <a:ext cx="2062427" cy="729022"/>
          </a:xfrm>
          <a:prstGeom prst="rect">
            <a:avLst/>
          </a:prstGeom>
        </p:spPr>
      </p:pic>
      <p:pic>
        <p:nvPicPr>
          <p:cNvPr id="39" name="Image 38" descr="Une image contenant texte, croquis, Graphique, cercle&#10;&#10;Description générée automatiquement">
            <a:extLst>
              <a:ext uri="{FF2B5EF4-FFF2-40B4-BE49-F238E27FC236}">
                <a16:creationId xmlns:a16="http://schemas.microsoft.com/office/drawing/2014/main" id="{E17363F3-B3DE-4E4D-AC31-EDBB4646E6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078" y="1549976"/>
            <a:ext cx="1686040" cy="1541086"/>
          </a:xfrm>
          <a:prstGeom prst="rect">
            <a:avLst/>
          </a:prstGeom>
        </p:spPr>
      </p:pic>
      <p:sp>
        <p:nvSpPr>
          <p:cNvPr id="25" name="Titre 1">
            <a:extLst>
              <a:ext uri="{FF2B5EF4-FFF2-40B4-BE49-F238E27FC236}">
                <a16:creationId xmlns:a16="http://schemas.microsoft.com/office/drawing/2014/main" id="{96FFF02D-40A2-40E5-B263-2D9FD05D10DF}"/>
              </a:ext>
            </a:extLst>
          </p:cNvPr>
          <p:cNvSpPr txBox="1">
            <a:spLocks/>
          </p:cNvSpPr>
          <p:nvPr/>
        </p:nvSpPr>
        <p:spPr>
          <a:xfrm>
            <a:off x="1976338" y="1336507"/>
            <a:ext cx="8609352" cy="138421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2060"/>
                </a:solidFill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Influence of the environment on electron capture decay: update</a:t>
            </a:r>
            <a:endParaRPr lang="fr-FR" sz="3200" dirty="0">
              <a:latin typeface="LM Roman 10" panose="000005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7A03031A-06C5-4841-B942-A23901E89229}"/>
              </a:ext>
            </a:extLst>
          </p:cNvPr>
          <p:cNvCxnSpPr/>
          <p:nvPr/>
        </p:nvCxnSpPr>
        <p:spPr>
          <a:xfrm>
            <a:off x="2270466" y="2852971"/>
            <a:ext cx="7929515" cy="1181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4" name="Image 12" descr="Une image contenant texte&#10;&#10;Description générée automatiquement">
            <a:extLst>
              <a:ext uri="{FF2B5EF4-FFF2-40B4-BE49-F238E27FC236}">
                <a16:creationId xmlns:a16="http://schemas.microsoft.com/office/drawing/2014/main" id="{A73A5415-B48D-4BB8-88B1-4C043CF1E1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326" y="3183697"/>
            <a:ext cx="1573505" cy="140783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389CFD1-7EB8-4B46-A99F-2944D34BAB62}"/>
              </a:ext>
            </a:extLst>
          </p:cNvPr>
          <p:cNvSpPr/>
          <p:nvPr/>
        </p:nvSpPr>
        <p:spPr>
          <a:xfrm>
            <a:off x="321278" y="6427863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13/05/2025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BE81579-07C5-4848-8922-F4B285DDFB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8771" y="68771"/>
            <a:ext cx="2289966" cy="128810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B1131FB-BBDB-4E0D-A10A-F93AAA65F936}"/>
              </a:ext>
            </a:extLst>
          </p:cNvPr>
          <p:cNvSpPr txBox="1"/>
          <p:nvPr/>
        </p:nvSpPr>
        <p:spPr>
          <a:xfrm>
            <a:off x="2987484" y="3045480"/>
            <a:ext cx="65870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Adrien Andoche and </a:t>
            </a:r>
            <a:r>
              <a:rPr lang="fr-FR" sz="2800" u="sng" dirty="0"/>
              <a:t>Paul-Antoine Hervieux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EE4A63B-FD8F-42A3-A7B8-D64457EE1F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86364" y="3875215"/>
            <a:ext cx="3496136" cy="2292063"/>
          </a:xfrm>
          <a:prstGeom prst="rect">
            <a:avLst/>
          </a:prstGeom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05F4211B-20A3-4A0D-B768-7998FDB6D804}"/>
              </a:ext>
            </a:extLst>
          </p:cNvPr>
          <p:cNvCxnSpPr/>
          <p:nvPr/>
        </p:nvCxnSpPr>
        <p:spPr>
          <a:xfrm>
            <a:off x="3688080" y="3568700"/>
            <a:ext cx="1960880" cy="698500"/>
          </a:xfrm>
          <a:prstGeom prst="straightConnector1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39407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EF67B627-7593-4A82-8AB2-751F40A7F680}"/>
              </a:ext>
            </a:extLst>
          </p:cNvPr>
          <p:cNvSpPr txBox="1">
            <a:spLocks/>
          </p:cNvSpPr>
          <p:nvPr/>
        </p:nvSpPr>
        <p:spPr>
          <a:xfrm>
            <a:off x="0" y="399555"/>
            <a:ext cx="12192000" cy="8484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000" dirty="0">
                <a:solidFill>
                  <a:srgbClr val="002060"/>
                </a:solidFill>
                <a:latin typeface="LM Roman 10" panose="00000500000000000000" pitchFamily="2" charset="0"/>
              </a:rPr>
              <a:t>3. </a:t>
            </a:r>
            <a:r>
              <a:rPr lang="fr-FR" sz="3000" dirty="0" err="1">
                <a:solidFill>
                  <a:srgbClr val="002060"/>
                </a:solidFill>
                <a:latin typeface="LM Roman 10" panose="00000500000000000000" pitchFamily="2" charset="0"/>
              </a:rPr>
              <a:t>Shaking</a:t>
            </a:r>
            <a:r>
              <a:rPr lang="fr-FR" sz="3000" dirty="0">
                <a:solidFill>
                  <a:srgbClr val="002060"/>
                </a:solidFill>
                <a:latin typeface="LM Roman 10" panose="00000500000000000000" pitchFamily="2" charset="0"/>
              </a:rPr>
              <a:t> </a:t>
            </a:r>
            <a:r>
              <a:rPr lang="fr-FR" sz="3000" dirty="0" err="1">
                <a:solidFill>
                  <a:srgbClr val="002060"/>
                </a:solidFill>
                <a:latin typeface="LM Roman 10" panose="00000500000000000000" pitchFamily="2" charset="0"/>
              </a:rPr>
              <a:t>Processes</a:t>
            </a:r>
            <a:endParaRPr lang="fr-FR" sz="3000" dirty="0">
              <a:solidFill>
                <a:srgbClr val="002060"/>
              </a:solidFill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4599959E-43D5-4BF2-ABD6-DBCB6B70514E}"/>
              </a:ext>
            </a:extLst>
          </p:cNvPr>
          <p:cNvSpPr txBox="1">
            <a:spLocks/>
          </p:cNvSpPr>
          <p:nvPr/>
        </p:nvSpPr>
        <p:spPr>
          <a:xfrm>
            <a:off x="429272" y="1301797"/>
            <a:ext cx="11628474" cy="47522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1800" dirty="0">
              <a:latin typeface="LM Roman 10" panose="00000500000000000000" pitchFamily="2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r-FR" sz="1800" dirty="0">
              <a:latin typeface="LM Roman 10" panose="00000500000000000000" pitchFamily="2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r-FR" sz="1800" dirty="0">
              <a:latin typeface="LM Roman 10" panose="00000500000000000000" pitchFamily="2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br>
              <a:rPr lang="fr-FR" sz="1800" dirty="0">
                <a:latin typeface="LM Roman 10" panose="00000500000000000000" pitchFamily="2" charset="0"/>
                <a:sym typeface="Wingdings" panose="05000000000000000000" pitchFamily="2" charset="2"/>
              </a:rPr>
            </a:br>
            <a:br>
              <a:rPr lang="fr-FR" sz="1800" dirty="0">
                <a:latin typeface="LM Roman 10" panose="00000500000000000000" pitchFamily="2" charset="0"/>
                <a:sym typeface="Wingdings" panose="05000000000000000000" pitchFamily="2" charset="2"/>
              </a:rPr>
            </a:br>
            <a:br>
              <a:rPr lang="fr-FR" sz="1800" dirty="0">
                <a:latin typeface="LM Roman 10" panose="00000500000000000000" pitchFamily="2" charset="0"/>
                <a:sym typeface="Wingdings" panose="05000000000000000000" pitchFamily="2" charset="2"/>
              </a:rPr>
            </a:br>
            <a:br>
              <a:rPr lang="fr-FR" sz="1800" dirty="0">
                <a:latin typeface="LM Roman 10" panose="00000500000000000000" pitchFamily="2" charset="0"/>
                <a:sym typeface="Wingdings" panose="05000000000000000000" pitchFamily="2" charset="2"/>
              </a:rPr>
            </a:br>
            <a:br>
              <a:rPr lang="fr-FR" sz="1800" dirty="0">
                <a:latin typeface="LM Roman 10" panose="00000500000000000000" pitchFamily="2" charset="0"/>
                <a:sym typeface="Wingdings" panose="05000000000000000000" pitchFamily="2" charset="2"/>
              </a:rPr>
            </a:br>
            <a:endParaRPr lang="fr-FR" sz="1800" dirty="0">
              <a:latin typeface="LM Roman 10" panose="00000500000000000000" pitchFamily="2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r-FR" sz="1800" dirty="0">
              <a:latin typeface="LM Roman 10" panose="00000500000000000000" pitchFamily="2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r-FR" sz="1800" dirty="0">
              <a:latin typeface="LM Roman 10" panose="00000500000000000000" pitchFamily="2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br>
              <a:rPr lang="fr-FR" sz="1800" dirty="0">
                <a:latin typeface="LM Roman 10" panose="00000500000000000000" pitchFamily="2" charset="0"/>
                <a:sym typeface="Wingdings" panose="05000000000000000000" pitchFamily="2" charset="2"/>
              </a:rPr>
            </a:br>
            <a:endParaRPr lang="fr-FR" sz="1800" dirty="0">
              <a:latin typeface="LM Roman 10" panose="00000500000000000000" pitchFamily="2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r-FR" sz="1800" dirty="0">
              <a:latin typeface="LM Roman 10" panose="00000500000000000000" pitchFamily="2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r-FR" sz="1800" dirty="0">
              <a:latin typeface="LM Roman 10" panose="00000500000000000000" pitchFamily="2" charset="0"/>
            </a:endParaRP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CE83B73D-2BB7-4668-B930-87ADF420D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2FC3D99-1684-4E22-9058-D087416B6561}" type="slidenum">
              <a:rPr lang="fr-FR" smtClean="0"/>
              <a:t>10</a:t>
            </a:fld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6E824F5-15D1-4573-9A04-01F5AE2B47A8}"/>
              </a:ext>
            </a:extLst>
          </p:cNvPr>
          <p:cNvSpPr/>
          <p:nvPr/>
        </p:nvSpPr>
        <p:spPr>
          <a:xfrm>
            <a:off x="363651" y="1141845"/>
            <a:ext cx="15525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rgbClr val="00206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Shake-up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5D89F7C-72A0-4087-A9C9-B72D3C138BBF}"/>
              </a:ext>
            </a:extLst>
          </p:cNvPr>
          <p:cNvSpPr/>
          <p:nvPr/>
        </p:nvSpPr>
        <p:spPr>
          <a:xfrm>
            <a:off x="245192" y="4580767"/>
            <a:ext cx="101071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Shake-up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probability</a:t>
            </a:r>
            <a:endParaRPr lang="fr-FR" dirty="0"/>
          </a:p>
        </p:txBody>
      </p:sp>
      <p:sp>
        <p:nvSpPr>
          <p:cNvPr id="54" name="Flèche : gauche 53">
            <a:extLst>
              <a:ext uri="{FF2B5EF4-FFF2-40B4-BE49-F238E27FC236}">
                <a16:creationId xmlns:a16="http://schemas.microsoft.com/office/drawing/2014/main" id="{EFE3A2C7-4163-479C-AD1D-97D1CB350FAC}"/>
              </a:ext>
            </a:extLst>
          </p:cNvPr>
          <p:cNvSpPr/>
          <p:nvPr/>
        </p:nvSpPr>
        <p:spPr>
          <a:xfrm rot="10800000">
            <a:off x="5009206" y="2539180"/>
            <a:ext cx="1223055" cy="198679"/>
          </a:xfrm>
          <a:prstGeom prst="lef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7B9C8B39-A0EC-4C76-B10D-2B09F38BB30C}"/>
              </a:ext>
            </a:extLst>
          </p:cNvPr>
          <p:cNvSpPr/>
          <p:nvPr/>
        </p:nvSpPr>
        <p:spPr>
          <a:xfrm>
            <a:off x="2915402" y="2045955"/>
            <a:ext cx="1286746" cy="1286746"/>
          </a:xfrm>
          <a:prstGeom prst="ellipse">
            <a:avLst/>
          </a:prstGeom>
          <a:solidFill>
            <a:srgbClr val="00B0F0">
              <a:alpha val="6000"/>
            </a:srgbClr>
          </a:solidFill>
          <a:ln w="127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9" name="Image 88">
            <a:extLst>
              <a:ext uri="{FF2B5EF4-FFF2-40B4-BE49-F238E27FC236}">
                <a16:creationId xmlns:a16="http://schemas.microsoft.com/office/drawing/2014/main" id="{DCDAA729-C6BC-4E23-9A0A-247742EC60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6" t="14198" r="30908" b="12076"/>
          <a:stretch/>
        </p:blipFill>
        <p:spPr>
          <a:xfrm>
            <a:off x="3066491" y="2033669"/>
            <a:ext cx="982001" cy="1102259"/>
          </a:xfrm>
          <a:prstGeom prst="rect">
            <a:avLst/>
          </a:prstGeom>
          <a:ln>
            <a:noFill/>
          </a:ln>
        </p:spPr>
      </p:pic>
      <p:sp>
        <p:nvSpPr>
          <p:cNvPr id="90" name="Rectangle 89">
            <a:extLst>
              <a:ext uri="{FF2B5EF4-FFF2-40B4-BE49-F238E27FC236}">
                <a16:creationId xmlns:a16="http://schemas.microsoft.com/office/drawing/2014/main" id="{DDA93B17-4563-433F-B554-9AD2D2AE6175}"/>
              </a:ext>
            </a:extLst>
          </p:cNvPr>
          <p:cNvSpPr/>
          <p:nvPr/>
        </p:nvSpPr>
        <p:spPr>
          <a:xfrm>
            <a:off x="3878842" y="2433368"/>
            <a:ext cx="207734" cy="152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8BE52495-868E-4746-8819-B167C882D868}"/>
              </a:ext>
            </a:extLst>
          </p:cNvPr>
          <p:cNvSpPr/>
          <p:nvPr/>
        </p:nvSpPr>
        <p:spPr>
          <a:xfrm>
            <a:off x="3005482" y="2775881"/>
            <a:ext cx="207734" cy="76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0C517CA2-653F-4896-8819-BD7506318653}"/>
              </a:ext>
            </a:extLst>
          </p:cNvPr>
          <p:cNvSpPr/>
          <p:nvPr/>
        </p:nvSpPr>
        <p:spPr>
          <a:xfrm>
            <a:off x="4039262" y="2289523"/>
            <a:ext cx="94627" cy="94627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21D04B4E-E409-45EC-9B95-3C7BCCBA1186}"/>
              </a:ext>
            </a:extLst>
          </p:cNvPr>
          <p:cNvSpPr/>
          <p:nvPr/>
        </p:nvSpPr>
        <p:spPr>
          <a:xfrm>
            <a:off x="3286360" y="3253876"/>
            <a:ext cx="94627" cy="94627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9E92E3EF-B6D8-43C7-93F0-E463CF8D8319}"/>
              </a:ext>
            </a:extLst>
          </p:cNvPr>
          <p:cNvSpPr/>
          <p:nvPr/>
        </p:nvSpPr>
        <p:spPr>
          <a:xfrm>
            <a:off x="4576837" y="2245066"/>
            <a:ext cx="94627" cy="94627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E411D653-2829-4F74-BA31-42480A7216EB}"/>
              </a:ext>
            </a:extLst>
          </p:cNvPr>
          <p:cNvSpPr/>
          <p:nvPr/>
        </p:nvSpPr>
        <p:spPr>
          <a:xfrm>
            <a:off x="2471711" y="1959573"/>
            <a:ext cx="94627" cy="94627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8A1C4733-0C28-4C04-8989-1B4B8655B7FD}"/>
              </a:ext>
            </a:extLst>
          </p:cNvPr>
          <p:cNvSpPr/>
          <p:nvPr/>
        </p:nvSpPr>
        <p:spPr>
          <a:xfrm>
            <a:off x="4637439" y="3297089"/>
            <a:ext cx="94627" cy="94627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28974DC4-B5FB-4A1C-88C1-1F702E3021BE}"/>
              </a:ext>
            </a:extLst>
          </p:cNvPr>
          <p:cNvSpPr/>
          <p:nvPr/>
        </p:nvSpPr>
        <p:spPr>
          <a:xfrm>
            <a:off x="3575208" y="3993103"/>
            <a:ext cx="94627" cy="94627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6923C18E-2C6D-4A7C-8196-B30B2BAD5D9C}"/>
              </a:ext>
            </a:extLst>
          </p:cNvPr>
          <p:cNvSpPr/>
          <p:nvPr/>
        </p:nvSpPr>
        <p:spPr>
          <a:xfrm>
            <a:off x="3418259" y="1416927"/>
            <a:ext cx="94627" cy="94627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Flèche : courbe vers le haut 99">
            <a:extLst>
              <a:ext uri="{FF2B5EF4-FFF2-40B4-BE49-F238E27FC236}">
                <a16:creationId xmlns:a16="http://schemas.microsoft.com/office/drawing/2014/main" id="{EACE81B5-0420-4A6F-8797-785B96B25684}"/>
              </a:ext>
            </a:extLst>
          </p:cNvPr>
          <p:cNvSpPr/>
          <p:nvPr/>
        </p:nvSpPr>
        <p:spPr>
          <a:xfrm rot="18009112">
            <a:off x="3365689" y="3108375"/>
            <a:ext cx="441349" cy="235620"/>
          </a:xfrm>
          <a:prstGeom prst="curvedUp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BF8FFED8-6E84-4224-9C00-44173FB0A134}"/>
              </a:ext>
            </a:extLst>
          </p:cNvPr>
          <p:cNvSpPr/>
          <p:nvPr/>
        </p:nvSpPr>
        <p:spPr>
          <a:xfrm rot="18349571">
            <a:off x="2916891" y="1444481"/>
            <a:ext cx="1316635" cy="2586757"/>
          </a:xfrm>
          <a:prstGeom prst="ellipse">
            <a:avLst/>
          </a:prstGeom>
          <a:solidFill>
            <a:srgbClr val="00B0F0">
              <a:alpha val="6000"/>
            </a:srgb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3" name="Ellipse 102">
            <a:extLst>
              <a:ext uri="{FF2B5EF4-FFF2-40B4-BE49-F238E27FC236}">
                <a16:creationId xmlns:a16="http://schemas.microsoft.com/office/drawing/2014/main" id="{472E01E7-18DB-4264-83BB-119F745BAB21}"/>
              </a:ext>
            </a:extLst>
          </p:cNvPr>
          <p:cNvSpPr/>
          <p:nvPr/>
        </p:nvSpPr>
        <p:spPr>
          <a:xfrm rot="3032042">
            <a:off x="2969646" y="1419430"/>
            <a:ext cx="1294101" cy="2542041"/>
          </a:xfrm>
          <a:prstGeom prst="ellipse">
            <a:avLst/>
          </a:prstGeom>
          <a:solidFill>
            <a:srgbClr val="00B0F0">
              <a:alpha val="6000"/>
            </a:srgbClr>
          </a:solidFill>
          <a:ln w="1905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C7D2CE68-0CED-4ED6-94BE-984CED2FC858}"/>
              </a:ext>
            </a:extLst>
          </p:cNvPr>
          <p:cNvSpPr/>
          <p:nvPr/>
        </p:nvSpPr>
        <p:spPr>
          <a:xfrm rot="2550994">
            <a:off x="2989650" y="1085245"/>
            <a:ext cx="1624435" cy="3190926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Flèche : courbe vers le bas 11">
            <a:extLst>
              <a:ext uri="{FF2B5EF4-FFF2-40B4-BE49-F238E27FC236}">
                <a16:creationId xmlns:a16="http://schemas.microsoft.com/office/drawing/2014/main" id="{4D4401D0-902C-4D95-9B99-384C1054B836}"/>
              </a:ext>
            </a:extLst>
          </p:cNvPr>
          <p:cNvSpPr/>
          <p:nvPr/>
        </p:nvSpPr>
        <p:spPr>
          <a:xfrm rot="21107751">
            <a:off x="4617443" y="2019539"/>
            <a:ext cx="376288" cy="198680"/>
          </a:xfrm>
          <a:prstGeom prst="curved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A6E29610-F07A-4474-89D9-3E47E7C52AC1}"/>
              </a:ext>
            </a:extLst>
          </p:cNvPr>
          <p:cNvSpPr/>
          <p:nvPr/>
        </p:nvSpPr>
        <p:spPr>
          <a:xfrm>
            <a:off x="4939710" y="2167612"/>
            <a:ext cx="94627" cy="94627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D9137171-C8AC-4F67-A2B6-DA39B1D268FE}"/>
              </a:ext>
            </a:extLst>
          </p:cNvPr>
          <p:cNvSpPr/>
          <p:nvPr/>
        </p:nvSpPr>
        <p:spPr>
          <a:xfrm rot="21361818">
            <a:off x="2928047" y="1484668"/>
            <a:ext cx="1316635" cy="2586757"/>
          </a:xfrm>
          <a:prstGeom prst="ellipse">
            <a:avLst/>
          </a:prstGeom>
          <a:solidFill>
            <a:srgbClr val="00B0F0">
              <a:alpha val="6000"/>
            </a:srgb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C27E6C84-0520-4101-ABAF-BDA921640088}"/>
              </a:ext>
            </a:extLst>
          </p:cNvPr>
          <p:cNvSpPr/>
          <p:nvPr/>
        </p:nvSpPr>
        <p:spPr>
          <a:xfrm>
            <a:off x="7049307" y="2089593"/>
            <a:ext cx="1286746" cy="1286746"/>
          </a:xfrm>
          <a:prstGeom prst="ellipse">
            <a:avLst/>
          </a:prstGeom>
          <a:solidFill>
            <a:srgbClr val="00B0F0">
              <a:alpha val="6000"/>
            </a:srgbClr>
          </a:solidFill>
          <a:ln w="127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8" name="Image 107">
            <a:extLst>
              <a:ext uri="{FF2B5EF4-FFF2-40B4-BE49-F238E27FC236}">
                <a16:creationId xmlns:a16="http://schemas.microsoft.com/office/drawing/2014/main" id="{BFFCAB0A-1058-42FE-B8E5-68AF89813B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6" t="14198" r="30908" b="12076"/>
          <a:stretch/>
        </p:blipFill>
        <p:spPr>
          <a:xfrm>
            <a:off x="7200396" y="2077307"/>
            <a:ext cx="982001" cy="1102259"/>
          </a:xfrm>
          <a:prstGeom prst="rect">
            <a:avLst/>
          </a:prstGeom>
          <a:ln>
            <a:noFill/>
          </a:ln>
        </p:spPr>
      </p:pic>
      <p:sp>
        <p:nvSpPr>
          <p:cNvPr id="109" name="Rectangle 108">
            <a:extLst>
              <a:ext uri="{FF2B5EF4-FFF2-40B4-BE49-F238E27FC236}">
                <a16:creationId xmlns:a16="http://schemas.microsoft.com/office/drawing/2014/main" id="{688A787F-99C7-4D9D-BE8F-CA3D27AB19DD}"/>
              </a:ext>
            </a:extLst>
          </p:cNvPr>
          <p:cNvSpPr/>
          <p:nvPr/>
        </p:nvSpPr>
        <p:spPr>
          <a:xfrm>
            <a:off x="8012747" y="2477006"/>
            <a:ext cx="207734" cy="152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73DC4A21-12FF-441D-828C-ECB439C74F8C}"/>
              </a:ext>
            </a:extLst>
          </p:cNvPr>
          <p:cNvSpPr/>
          <p:nvPr/>
        </p:nvSpPr>
        <p:spPr>
          <a:xfrm>
            <a:off x="7139387" y="2819519"/>
            <a:ext cx="207734" cy="76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" name="Ellipse 110">
            <a:extLst>
              <a:ext uri="{FF2B5EF4-FFF2-40B4-BE49-F238E27FC236}">
                <a16:creationId xmlns:a16="http://schemas.microsoft.com/office/drawing/2014/main" id="{C00ED70A-9470-487C-A67A-6AC82E2840A0}"/>
              </a:ext>
            </a:extLst>
          </p:cNvPr>
          <p:cNvSpPr/>
          <p:nvPr/>
        </p:nvSpPr>
        <p:spPr>
          <a:xfrm>
            <a:off x="8173167" y="2333161"/>
            <a:ext cx="94627" cy="94627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2" name="Ellipse 111">
            <a:extLst>
              <a:ext uri="{FF2B5EF4-FFF2-40B4-BE49-F238E27FC236}">
                <a16:creationId xmlns:a16="http://schemas.microsoft.com/office/drawing/2014/main" id="{F934974A-B84A-4EAF-8195-1416F31A7FEE}"/>
              </a:ext>
            </a:extLst>
          </p:cNvPr>
          <p:cNvSpPr/>
          <p:nvPr/>
        </p:nvSpPr>
        <p:spPr>
          <a:xfrm>
            <a:off x="7420265" y="3297514"/>
            <a:ext cx="94627" cy="94627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3" name="Ellipse 112">
            <a:extLst>
              <a:ext uri="{FF2B5EF4-FFF2-40B4-BE49-F238E27FC236}">
                <a16:creationId xmlns:a16="http://schemas.microsoft.com/office/drawing/2014/main" id="{1DC2CE29-D2FC-41C1-9833-9EF19EBE5264}"/>
              </a:ext>
            </a:extLst>
          </p:cNvPr>
          <p:cNvSpPr/>
          <p:nvPr/>
        </p:nvSpPr>
        <p:spPr>
          <a:xfrm>
            <a:off x="8710742" y="2288704"/>
            <a:ext cx="94627" cy="94627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4" name="Ellipse 113">
            <a:extLst>
              <a:ext uri="{FF2B5EF4-FFF2-40B4-BE49-F238E27FC236}">
                <a16:creationId xmlns:a16="http://schemas.microsoft.com/office/drawing/2014/main" id="{8F44D50F-C972-4032-AF64-51B82029958C}"/>
              </a:ext>
            </a:extLst>
          </p:cNvPr>
          <p:cNvSpPr/>
          <p:nvPr/>
        </p:nvSpPr>
        <p:spPr>
          <a:xfrm>
            <a:off x="6605616" y="2003211"/>
            <a:ext cx="94627" cy="94627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5" name="Ellipse 114">
            <a:extLst>
              <a:ext uri="{FF2B5EF4-FFF2-40B4-BE49-F238E27FC236}">
                <a16:creationId xmlns:a16="http://schemas.microsoft.com/office/drawing/2014/main" id="{A979F45C-5043-4481-9437-AC4286994A5D}"/>
              </a:ext>
            </a:extLst>
          </p:cNvPr>
          <p:cNvSpPr/>
          <p:nvPr/>
        </p:nvSpPr>
        <p:spPr>
          <a:xfrm>
            <a:off x="8771344" y="3340727"/>
            <a:ext cx="94627" cy="94627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6" name="Ellipse 115">
            <a:extLst>
              <a:ext uri="{FF2B5EF4-FFF2-40B4-BE49-F238E27FC236}">
                <a16:creationId xmlns:a16="http://schemas.microsoft.com/office/drawing/2014/main" id="{752FFD41-4512-4F54-8A64-B4D900E5276D}"/>
              </a:ext>
            </a:extLst>
          </p:cNvPr>
          <p:cNvSpPr/>
          <p:nvPr/>
        </p:nvSpPr>
        <p:spPr>
          <a:xfrm>
            <a:off x="7709113" y="4036741"/>
            <a:ext cx="94627" cy="94627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7" name="Ellipse 116">
            <a:extLst>
              <a:ext uri="{FF2B5EF4-FFF2-40B4-BE49-F238E27FC236}">
                <a16:creationId xmlns:a16="http://schemas.microsoft.com/office/drawing/2014/main" id="{BA24EC01-92B5-4980-855D-9C506A39BD18}"/>
              </a:ext>
            </a:extLst>
          </p:cNvPr>
          <p:cNvSpPr/>
          <p:nvPr/>
        </p:nvSpPr>
        <p:spPr>
          <a:xfrm>
            <a:off x="7552164" y="1460565"/>
            <a:ext cx="94627" cy="94627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9" name="Ellipse 118">
            <a:extLst>
              <a:ext uri="{FF2B5EF4-FFF2-40B4-BE49-F238E27FC236}">
                <a16:creationId xmlns:a16="http://schemas.microsoft.com/office/drawing/2014/main" id="{4EB8359B-F604-4EA2-BF83-8A8D770A32E5}"/>
              </a:ext>
            </a:extLst>
          </p:cNvPr>
          <p:cNvSpPr/>
          <p:nvPr/>
        </p:nvSpPr>
        <p:spPr>
          <a:xfrm rot="3032042">
            <a:off x="7103551" y="1463068"/>
            <a:ext cx="1294101" cy="2542041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4" name="Ellipse 123">
            <a:extLst>
              <a:ext uri="{FF2B5EF4-FFF2-40B4-BE49-F238E27FC236}">
                <a16:creationId xmlns:a16="http://schemas.microsoft.com/office/drawing/2014/main" id="{EE5E0862-DA57-4DB5-8A2F-3D4E3A3C7214}"/>
              </a:ext>
            </a:extLst>
          </p:cNvPr>
          <p:cNvSpPr/>
          <p:nvPr/>
        </p:nvSpPr>
        <p:spPr>
          <a:xfrm>
            <a:off x="9084115" y="2218331"/>
            <a:ext cx="94627" cy="94627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5" name="Ellipse 124">
            <a:extLst>
              <a:ext uri="{FF2B5EF4-FFF2-40B4-BE49-F238E27FC236}">
                <a16:creationId xmlns:a16="http://schemas.microsoft.com/office/drawing/2014/main" id="{DC4841BF-7EF1-45D7-A348-73DA9BA25653}"/>
              </a:ext>
            </a:extLst>
          </p:cNvPr>
          <p:cNvSpPr/>
          <p:nvPr/>
        </p:nvSpPr>
        <p:spPr>
          <a:xfrm>
            <a:off x="2527739" y="3363171"/>
            <a:ext cx="94627" cy="94627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6" name="Ellipse 125">
            <a:extLst>
              <a:ext uri="{FF2B5EF4-FFF2-40B4-BE49-F238E27FC236}">
                <a16:creationId xmlns:a16="http://schemas.microsoft.com/office/drawing/2014/main" id="{54E8C834-D793-4116-BD31-40642D1CBC8E}"/>
              </a:ext>
            </a:extLst>
          </p:cNvPr>
          <p:cNvSpPr/>
          <p:nvPr/>
        </p:nvSpPr>
        <p:spPr>
          <a:xfrm>
            <a:off x="6661523" y="3410484"/>
            <a:ext cx="94627" cy="94627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2" name="Ellipse 121">
            <a:extLst>
              <a:ext uri="{FF2B5EF4-FFF2-40B4-BE49-F238E27FC236}">
                <a16:creationId xmlns:a16="http://schemas.microsoft.com/office/drawing/2014/main" id="{BDEA61FF-5552-4B94-A6BE-89CA2D39008C}"/>
              </a:ext>
            </a:extLst>
          </p:cNvPr>
          <p:cNvSpPr/>
          <p:nvPr/>
        </p:nvSpPr>
        <p:spPr>
          <a:xfrm rot="21361818">
            <a:off x="7061952" y="1528306"/>
            <a:ext cx="1316635" cy="2586757"/>
          </a:xfrm>
          <a:prstGeom prst="ellipse">
            <a:avLst/>
          </a:prstGeom>
          <a:solidFill>
            <a:srgbClr val="00B0F0">
              <a:alpha val="6000"/>
            </a:srgb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3" name="Ellipse 122">
            <a:extLst>
              <a:ext uri="{FF2B5EF4-FFF2-40B4-BE49-F238E27FC236}">
                <a16:creationId xmlns:a16="http://schemas.microsoft.com/office/drawing/2014/main" id="{A4AFA82A-A5E4-48D1-88B9-23805EB98C15}"/>
              </a:ext>
            </a:extLst>
          </p:cNvPr>
          <p:cNvSpPr/>
          <p:nvPr/>
        </p:nvSpPr>
        <p:spPr>
          <a:xfrm rot="18349571">
            <a:off x="7050796" y="1483268"/>
            <a:ext cx="1316635" cy="2586757"/>
          </a:xfrm>
          <a:prstGeom prst="ellipse">
            <a:avLst/>
          </a:prstGeom>
          <a:solidFill>
            <a:srgbClr val="00B0F0">
              <a:alpha val="6000"/>
            </a:srgb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0" name="Ellipse 119">
            <a:extLst>
              <a:ext uri="{FF2B5EF4-FFF2-40B4-BE49-F238E27FC236}">
                <a16:creationId xmlns:a16="http://schemas.microsoft.com/office/drawing/2014/main" id="{754EEE1B-2E97-418A-B37F-4912176A12BE}"/>
              </a:ext>
            </a:extLst>
          </p:cNvPr>
          <p:cNvSpPr/>
          <p:nvPr/>
        </p:nvSpPr>
        <p:spPr>
          <a:xfrm rot="2550994">
            <a:off x="7123555" y="1128883"/>
            <a:ext cx="1624435" cy="3190926"/>
          </a:xfrm>
          <a:prstGeom prst="ellipse">
            <a:avLst/>
          </a:prstGeom>
          <a:solidFill>
            <a:srgbClr val="00B0F0">
              <a:alpha val="6000"/>
            </a:srgbClr>
          </a:solidFill>
          <a:ln w="19050">
            <a:solidFill>
              <a:srgbClr val="00863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9F1AB326-816B-4218-A0C5-49945CD61DE1}"/>
              </a:ext>
            </a:extLst>
          </p:cNvPr>
          <p:cNvSpPr/>
          <p:nvPr/>
        </p:nvSpPr>
        <p:spPr>
          <a:xfrm>
            <a:off x="7720269" y="4994606"/>
            <a:ext cx="34788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>
                <a:latin typeface="LM Roman 10" panose="00000500000000000000" pitchFamily="2" charset="0"/>
                <a:sym typeface="Wingdings" panose="05000000000000000000" pitchFamily="2" charset="2"/>
              </a:rPr>
              <a:t> i  j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knowing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the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hole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state </a:t>
            </a:r>
            <a:r>
              <a:rPr lang="fr-FR" i="1" dirty="0">
                <a:latin typeface="LM Roman 10" panose="00000500000000000000" pitchFamily="2" charset="0"/>
                <a:sym typeface="Wingdings" panose="05000000000000000000" pitchFamily="2" charset="2"/>
              </a:rPr>
              <a:t>h</a:t>
            </a:r>
            <a:endParaRPr lang="fr-FR" i="1" dirty="0"/>
          </a:p>
        </p:txBody>
      </p:sp>
      <p:grpSp>
        <p:nvGrpSpPr>
          <p:cNvPr id="136" name="Groupe 135">
            <a:extLst>
              <a:ext uri="{FF2B5EF4-FFF2-40B4-BE49-F238E27FC236}">
                <a16:creationId xmlns:a16="http://schemas.microsoft.com/office/drawing/2014/main" id="{9B6A5D48-B85D-4C63-A814-90C640510E7E}"/>
              </a:ext>
            </a:extLst>
          </p:cNvPr>
          <p:cNvGrpSpPr/>
          <p:nvPr/>
        </p:nvGrpSpPr>
        <p:grpSpPr>
          <a:xfrm>
            <a:off x="344429" y="3154279"/>
            <a:ext cx="1556256" cy="646331"/>
            <a:chOff x="10189733" y="842466"/>
            <a:chExt cx="1556256" cy="646331"/>
          </a:xfrm>
        </p:grpSpPr>
        <p:pic>
          <p:nvPicPr>
            <p:cNvPr id="137" name="Image 136">
              <a:extLst>
                <a:ext uri="{FF2B5EF4-FFF2-40B4-BE49-F238E27FC236}">
                  <a16:creationId xmlns:a16="http://schemas.microsoft.com/office/drawing/2014/main" id="{37B71CB2-CF31-4ECB-9305-68D5E64661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222"/>
            <a:stretch/>
          </p:blipFill>
          <p:spPr>
            <a:xfrm>
              <a:off x="10189733" y="940553"/>
              <a:ext cx="645117" cy="423750"/>
            </a:xfrm>
            <a:prstGeom prst="rect">
              <a:avLst/>
            </a:prstGeom>
          </p:spPr>
        </p:pic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683BEBC0-0F22-4C9C-A254-14A4568493D8}"/>
                </a:ext>
              </a:extLst>
            </p:cNvPr>
            <p:cNvSpPr/>
            <p:nvPr/>
          </p:nvSpPr>
          <p:spPr>
            <a:xfrm>
              <a:off x="10836487" y="842466"/>
              <a:ext cx="90950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dirty="0">
                  <a:latin typeface="LM Roman 10" panose="00000500000000000000" pitchFamily="2" charset="0"/>
                </a:rPr>
                <a:t>Parent </a:t>
              </a:r>
              <a:r>
                <a:rPr lang="fr-FR" dirty="0" err="1">
                  <a:latin typeface="LM Roman 10" panose="00000500000000000000" pitchFamily="2" charset="0"/>
                </a:rPr>
                <a:t>atom</a:t>
              </a:r>
              <a:endParaRPr lang="fr-FR" dirty="0">
                <a:latin typeface="LM Roman 10" panose="00000500000000000000" pitchFamily="2" charset="0"/>
              </a:endParaRPr>
            </a:p>
          </p:txBody>
        </p:sp>
      </p:grpSp>
      <p:pic>
        <p:nvPicPr>
          <p:cNvPr id="139" name="Image 138">
            <a:extLst>
              <a:ext uri="{FF2B5EF4-FFF2-40B4-BE49-F238E27FC236}">
                <a16:creationId xmlns:a16="http://schemas.microsoft.com/office/drawing/2014/main" id="{FE89FBBE-CB74-4C75-886A-35D42473E9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968" y="2053507"/>
            <a:ext cx="766364" cy="369332"/>
          </a:xfrm>
          <a:prstGeom prst="rect">
            <a:avLst/>
          </a:prstGeom>
        </p:spPr>
      </p:pic>
      <p:sp>
        <p:nvSpPr>
          <p:cNvPr id="140" name="Rectangle 139">
            <a:extLst>
              <a:ext uri="{FF2B5EF4-FFF2-40B4-BE49-F238E27FC236}">
                <a16:creationId xmlns:a16="http://schemas.microsoft.com/office/drawing/2014/main" id="{4C643B22-08AE-4EC4-B745-E1E83A7734F8}"/>
              </a:ext>
            </a:extLst>
          </p:cNvPr>
          <p:cNvSpPr/>
          <p:nvPr/>
        </p:nvSpPr>
        <p:spPr>
          <a:xfrm>
            <a:off x="10265561" y="1962321"/>
            <a:ext cx="13548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err="1">
                <a:latin typeface="LM Roman 10" panose="00000500000000000000" pitchFamily="2" charset="0"/>
              </a:rPr>
              <a:t>Daughter</a:t>
            </a:r>
            <a:r>
              <a:rPr lang="fr-FR" dirty="0">
                <a:latin typeface="LM Roman 10" panose="00000500000000000000" pitchFamily="2" charset="0"/>
              </a:rPr>
              <a:t> </a:t>
            </a:r>
            <a:r>
              <a:rPr lang="fr-FR" dirty="0" err="1">
                <a:latin typeface="LM Roman 10" panose="00000500000000000000" pitchFamily="2" charset="0"/>
              </a:rPr>
              <a:t>atom</a:t>
            </a:r>
            <a:endParaRPr lang="fr-FR" dirty="0">
              <a:latin typeface="LM Roman 10" panose="00000500000000000000" pitchFamily="2" charset="0"/>
            </a:endParaRPr>
          </a:p>
        </p:txBody>
      </p:sp>
      <p:pic>
        <p:nvPicPr>
          <p:cNvPr id="52" name="Image 51">
            <a:extLst>
              <a:ext uri="{FF2B5EF4-FFF2-40B4-BE49-F238E27FC236}">
                <a16:creationId xmlns:a16="http://schemas.microsoft.com/office/drawing/2014/main" id="{3CDFE014-1D0D-4F77-9E94-C413548707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575" y="4994606"/>
            <a:ext cx="2835313" cy="444756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DD27E559-EBBB-46BD-BED4-9536F123B0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9401" y="97290"/>
            <a:ext cx="1932599" cy="1018120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F027C1D7-EB05-4F54-B707-93454BECF49B}"/>
              </a:ext>
            </a:extLst>
          </p:cNvPr>
          <p:cNvSpPr/>
          <p:nvPr/>
        </p:nvSpPr>
        <p:spPr>
          <a:xfrm>
            <a:off x="321278" y="6427863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13/05/2025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7C6EEE4-B66A-4DF6-92C9-2BA044DFA99D}"/>
              </a:ext>
            </a:extLst>
          </p:cNvPr>
          <p:cNvSpPr txBox="1"/>
          <p:nvPr/>
        </p:nvSpPr>
        <p:spPr>
          <a:xfrm>
            <a:off x="2980715" y="3155936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h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BEFB36B-1CBE-4D3E-A8B5-A81CB22C565E}"/>
              </a:ext>
            </a:extLst>
          </p:cNvPr>
          <p:cNvSpPr txBox="1"/>
          <p:nvPr/>
        </p:nvSpPr>
        <p:spPr>
          <a:xfrm>
            <a:off x="4361951" y="2146971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i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1F70DDC-5064-4BB0-9DE6-061ADA227C53}"/>
              </a:ext>
            </a:extLst>
          </p:cNvPr>
          <p:cNvSpPr txBox="1"/>
          <p:nvPr/>
        </p:nvSpPr>
        <p:spPr>
          <a:xfrm>
            <a:off x="5066409" y="2028203"/>
            <a:ext cx="239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j</a:t>
            </a:r>
          </a:p>
        </p:txBody>
      </p:sp>
    </p:spTree>
    <p:extLst>
      <p:ext uri="{BB962C8B-B14F-4D97-AF65-F5344CB8AC3E}">
        <p14:creationId xmlns:p14="http://schemas.microsoft.com/office/powerpoint/2010/main" val="135801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54" grpId="0" animBg="1"/>
      <p:bldP spid="88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6" grpId="0" animBg="1"/>
      <p:bldP spid="97" grpId="0" animBg="1"/>
      <p:bldP spid="98" grpId="0" animBg="1"/>
      <p:bldP spid="99" grpId="0" animBg="1"/>
      <p:bldP spid="100" grpId="1" animBg="1"/>
      <p:bldP spid="102" grpId="0" animBg="1"/>
      <p:bldP spid="103" grpId="0" animBg="1"/>
      <p:bldP spid="104" grpId="0" animBg="1"/>
      <p:bldP spid="12" grpId="1" animBg="1"/>
      <p:bldP spid="106" grpId="0" animBg="1"/>
      <p:bldP spid="101" grpId="0" animBg="1"/>
      <p:bldP spid="107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9" grpId="0" animBg="1"/>
      <p:bldP spid="124" grpId="0" animBg="1"/>
      <p:bldP spid="125" grpId="0" animBg="1"/>
      <p:bldP spid="126" grpId="0" animBg="1"/>
      <p:bldP spid="122" grpId="0" animBg="1"/>
      <p:bldP spid="123" grpId="0" animBg="1"/>
      <p:bldP spid="120" grpId="0" animBg="1"/>
      <p:bldP spid="129" grpId="0"/>
      <p:bldP spid="140" grpId="0"/>
      <p:bldP spid="2" grpId="0"/>
      <p:bldP spid="3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EF67B627-7593-4A82-8AB2-751F40A7F680}"/>
              </a:ext>
            </a:extLst>
          </p:cNvPr>
          <p:cNvSpPr txBox="1">
            <a:spLocks/>
          </p:cNvSpPr>
          <p:nvPr/>
        </p:nvSpPr>
        <p:spPr>
          <a:xfrm>
            <a:off x="0" y="399555"/>
            <a:ext cx="12192000" cy="8484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000" dirty="0">
                <a:solidFill>
                  <a:srgbClr val="002060"/>
                </a:solidFill>
                <a:latin typeface="LM Roman 10" panose="00000500000000000000" pitchFamily="2" charset="0"/>
              </a:rPr>
              <a:t>3. </a:t>
            </a:r>
            <a:r>
              <a:rPr lang="fr-FR" sz="3000" dirty="0" err="1">
                <a:solidFill>
                  <a:srgbClr val="002060"/>
                </a:solidFill>
                <a:latin typeface="LM Roman 10" panose="00000500000000000000" pitchFamily="2" charset="0"/>
              </a:rPr>
              <a:t>Shaking</a:t>
            </a:r>
            <a:r>
              <a:rPr lang="fr-FR" sz="3000" dirty="0">
                <a:solidFill>
                  <a:srgbClr val="002060"/>
                </a:solidFill>
                <a:latin typeface="LM Roman 10" panose="00000500000000000000" pitchFamily="2" charset="0"/>
              </a:rPr>
              <a:t> </a:t>
            </a:r>
            <a:r>
              <a:rPr lang="fr-FR" sz="3000" dirty="0" err="1">
                <a:solidFill>
                  <a:srgbClr val="002060"/>
                </a:solidFill>
                <a:latin typeface="LM Roman 10" panose="00000500000000000000" pitchFamily="2" charset="0"/>
              </a:rPr>
              <a:t>Processes</a:t>
            </a:r>
            <a:endParaRPr lang="fr-FR" sz="3000" dirty="0">
              <a:solidFill>
                <a:srgbClr val="002060"/>
              </a:solidFill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4599959E-43D5-4BF2-ABD6-DBCB6B70514E}"/>
              </a:ext>
            </a:extLst>
          </p:cNvPr>
          <p:cNvSpPr txBox="1">
            <a:spLocks/>
          </p:cNvSpPr>
          <p:nvPr/>
        </p:nvSpPr>
        <p:spPr>
          <a:xfrm>
            <a:off x="429272" y="1301797"/>
            <a:ext cx="11628474" cy="47522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1800" dirty="0">
              <a:latin typeface="LM Roman 10" panose="00000500000000000000" pitchFamily="2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r-FR" sz="1800" dirty="0">
              <a:latin typeface="LM Roman 10" panose="00000500000000000000" pitchFamily="2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r-FR" sz="1800" dirty="0">
              <a:latin typeface="LM Roman 10" panose="00000500000000000000" pitchFamily="2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br>
              <a:rPr lang="fr-FR" sz="1800" dirty="0">
                <a:latin typeface="LM Roman 10" panose="00000500000000000000" pitchFamily="2" charset="0"/>
                <a:sym typeface="Wingdings" panose="05000000000000000000" pitchFamily="2" charset="2"/>
              </a:rPr>
            </a:br>
            <a:br>
              <a:rPr lang="fr-FR" sz="1800" dirty="0">
                <a:latin typeface="LM Roman 10" panose="00000500000000000000" pitchFamily="2" charset="0"/>
                <a:sym typeface="Wingdings" panose="05000000000000000000" pitchFamily="2" charset="2"/>
              </a:rPr>
            </a:br>
            <a:br>
              <a:rPr lang="fr-FR" sz="1800" dirty="0">
                <a:latin typeface="LM Roman 10" panose="00000500000000000000" pitchFamily="2" charset="0"/>
                <a:sym typeface="Wingdings" panose="05000000000000000000" pitchFamily="2" charset="2"/>
              </a:rPr>
            </a:br>
            <a:br>
              <a:rPr lang="fr-FR" sz="1800" dirty="0">
                <a:latin typeface="LM Roman 10" panose="00000500000000000000" pitchFamily="2" charset="0"/>
                <a:sym typeface="Wingdings" panose="05000000000000000000" pitchFamily="2" charset="2"/>
              </a:rPr>
            </a:br>
            <a:br>
              <a:rPr lang="fr-FR" sz="1800" dirty="0">
                <a:latin typeface="LM Roman 10" panose="00000500000000000000" pitchFamily="2" charset="0"/>
                <a:sym typeface="Wingdings" panose="05000000000000000000" pitchFamily="2" charset="2"/>
              </a:rPr>
            </a:br>
            <a:endParaRPr lang="fr-FR" sz="1800" dirty="0">
              <a:latin typeface="LM Roman 10" panose="00000500000000000000" pitchFamily="2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r-FR" sz="1800" dirty="0">
              <a:latin typeface="LM Roman 10" panose="00000500000000000000" pitchFamily="2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r-FR" sz="1800" dirty="0">
              <a:latin typeface="LM Roman 10" panose="00000500000000000000" pitchFamily="2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br>
              <a:rPr lang="fr-FR" sz="1800" dirty="0">
                <a:latin typeface="LM Roman 10" panose="00000500000000000000" pitchFamily="2" charset="0"/>
                <a:sym typeface="Wingdings" panose="05000000000000000000" pitchFamily="2" charset="2"/>
              </a:rPr>
            </a:br>
            <a:endParaRPr lang="fr-FR" sz="1800" dirty="0">
              <a:latin typeface="LM Roman 10" panose="00000500000000000000" pitchFamily="2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r-FR" sz="1800" dirty="0">
              <a:latin typeface="LM Roman 10" panose="00000500000000000000" pitchFamily="2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r-FR" sz="1800" dirty="0">
              <a:latin typeface="LM Roman 10" panose="00000500000000000000" pitchFamily="2" charset="0"/>
            </a:endParaRP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CE83B73D-2BB7-4668-B930-87ADF420D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2FC3D99-1684-4E22-9058-D087416B6561}" type="slidenum">
              <a:rPr lang="fr-FR" smtClean="0"/>
              <a:t>11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5D89F7C-72A0-4087-A9C9-B72D3C138BBF}"/>
              </a:ext>
            </a:extLst>
          </p:cNvPr>
          <p:cNvSpPr/>
          <p:nvPr/>
        </p:nvSpPr>
        <p:spPr>
          <a:xfrm>
            <a:off x="245192" y="4580767"/>
            <a:ext cx="101071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Shake-off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probability</a:t>
            </a:r>
            <a:endParaRPr lang="fr-FR" dirty="0"/>
          </a:p>
        </p:txBody>
      </p:sp>
      <p:sp>
        <p:nvSpPr>
          <p:cNvPr id="54" name="Flèche : gauche 53">
            <a:extLst>
              <a:ext uri="{FF2B5EF4-FFF2-40B4-BE49-F238E27FC236}">
                <a16:creationId xmlns:a16="http://schemas.microsoft.com/office/drawing/2014/main" id="{EFE3A2C7-4163-479C-AD1D-97D1CB350FAC}"/>
              </a:ext>
            </a:extLst>
          </p:cNvPr>
          <p:cNvSpPr/>
          <p:nvPr/>
        </p:nvSpPr>
        <p:spPr>
          <a:xfrm rot="10800000">
            <a:off x="5349181" y="2759089"/>
            <a:ext cx="1223055" cy="198679"/>
          </a:xfrm>
          <a:prstGeom prst="lef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7B9C8B39-A0EC-4C76-B10D-2B09F38BB30C}"/>
              </a:ext>
            </a:extLst>
          </p:cNvPr>
          <p:cNvSpPr/>
          <p:nvPr/>
        </p:nvSpPr>
        <p:spPr>
          <a:xfrm>
            <a:off x="2915402" y="2045955"/>
            <a:ext cx="1286746" cy="1286746"/>
          </a:xfrm>
          <a:prstGeom prst="ellipse">
            <a:avLst/>
          </a:prstGeom>
          <a:solidFill>
            <a:srgbClr val="00B0F0">
              <a:alpha val="6000"/>
            </a:srgbClr>
          </a:solidFill>
          <a:ln w="127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9" name="Image 88">
            <a:extLst>
              <a:ext uri="{FF2B5EF4-FFF2-40B4-BE49-F238E27FC236}">
                <a16:creationId xmlns:a16="http://schemas.microsoft.com/office/drawing/2014/main" id="{DCDAA729-C6BC-4E23-9A0A-247742EC60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6" t="14198" r="30908" b="12076"/>
          <a:stretch/>
        </p:blipFill>
        <p:spPr>
          <a:xfrm>
            <a:off x="3066491" y="2033669"/>
            <a:ext cx="982001" cy="1102259"/>
          </a:xfrm>
          <a:prstGeom prst="rect">
            <a:avLst/>
          </a:prstGeom>
          <a:ln>
            <a:noFill/>
          </a:ln>
        </p:spPr>
      </p:pic>
      <p:sp>
        <p:nvSpPr>
          <p:cNvPr id="90" name="Rectangle 89">
            <a:extLst>
              <a:ext uri="{FF2B5EF4-FFF2-40B4-BE49-F238E27FC236}">
                <a16:creationId xmlns:a16="http://schemas.microsoft.com/office/drawing/2014/main" id="{DDA93B17-4563-433F-B554-9AD2D2AE6175}"/>
              </a:ext>
            </a:extLst>
          </p:cNvPr>
          <p:cNvSpPr/>
          <p:nvPr/>
        </p:nvSpPr>
        <p:spPr>
          <a:xfrm>
            <a:off x="3878842" y="2433368"/>
            <a:ext cx="207734" cy="152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8BE52495-868E-4746-8819-B167C882D868}"/>
              </a:ext>
            </a:extLst>
          </p:cNvPr>
          <p:cNvSpPr/>
          <p:nvPr/>
        </p:nvSpPr>
        <p:spPr>
          <a:xfrm>
            <a:off x="3005482" y="2775881"/>
            <a:ext cx="207734" cy="76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0C517CA2-653F-4896-8819-BD7506318653}"/>
              </a:ext>
            </a:extLst>
          </p:cNvPr>
          <p:cNvSpPr/>
          <p:nvPr/>
        </p:nvSpPr>
        <p:spPr>
          <a:xfrm>
            <a:off x="4039262" y="2289523"/>
            <a:ext cx="94627" cy="94627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21D04B4E-E409-45EC-9B95-3C7BCCBA1186}"/>
              </a:ext>
            </a:extLst>
          </p:cNvPr>
          <p:cNvSpPr/>
          <p:nvPr/>
        </p:nvSpPr>
        <p:spPr>
          <a:xfrm>
            <a:off x="3286360" y="3253876"/>
            <a:ext cx="94627" cy="94627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9E92E3EF-B6D8-43C7-93F0-E463CF8D8319}"/>
              </a:ext>
            </a:extLst>
          </p:cNvPr>
          <p:cNvSpPr/>
          <p:nvPr/>
        </p:nvSpPr>
        <p:spPr>
          <a:xfrm>
            <a:off x="4576837" y="2245066"/>
            <a:ext cx="94627" cy="94627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E411D653-2829-4F74-BA31-42480A7216EB}"/>
              </a:ext>
            </a:extLst>
          </p:cNvPr>
          <p:cNvSpPr/>
          <p:nvPr/>
        </p:nvSpPr>
        <p:spPr>
          <a:xfrm>
            <a:off x="2471711" y="1959573"/>
            <a:ext cx="94627" cy="94627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8A1C4733-0C28-4C04-8989-1B4B8655B7FD}"/>
              </a:ext>
            </a:extLst>
          </p:cNvPr>
          <p:cNvSpPr/>
          <p:nvPr/>
        </p:nvSpPr>
        <p:spPr>
          <a:xfrm>
            <a:off x="4637439" y="3297089"/>
            <a:ext cx="94627" cy="94627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28974DC4-B5FB-4A1C-88C1-1F702E3021BE}"/>
              </a:ext>
            </a:extLst>
          </p:cNvPr>
          <p:cNvSpPr/>
          <p:nvPr/>
        </p:nvSpPr>
        <p:spPr>
          <a:xfrm>
            <a:off x="3575208" y="3993103"/>
            <a:ext cx="94627" cy="94627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6923C18E-2C6D-4A7C-8196-B30B2BAD5D9C}"/>
              </a:ext>
            </a:extLst>
          </p:cNvPr>
          <p:cNvSpPr/>
          <p:nvPr/>
        </p:nvSpPr>
        <p:spPr>
          <a:xfrm>
            <a:off x="3418259" y="1416927"/>
            <a:ext cx="94627" cy="94627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Flèche : courbe vers le haut 99">
            <a:extLst>
              <a:ext uri="{FF2B5EF4-FFF2-40B4-BE49-F238E27FC236}">
                <a16:creationId xmlns:a16="http://schemas.microsoft.com/office/drawing/2014/main" id="{EACE81B5-0420-4A6F-8797-785B96B25684}"/>
              </a:ext>
            </a:extLst>
          </p:cNvPr>
          <p:cNvSpPr/>
          <p:nvPr/>
        </p:nvSpPr>
        <p:spPr>
          <a:xfrm rot="18009112">
            <a:off x="3365689" y="3108375"/>
            <a:ext cx="441349" cy="235620"/>
          </a:xfrm>
          <a:prstGeom prst="curvedUp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BF8FFED8-6E84-4224-9C00-44173FB0A134}"/>
              </a:ext>
            </a:extLst>
          </p:cNvPr>
          <p:cNvSpPr/>
          <p:nvPr/>
        </p:nvSpPr>
        <p:spPr>
          <a:xfrm rot="18349571">
            <a:off x="2916891" y="1444481"/>
            <a:ext cx="1316635" cy="2586757"/>
          </a:xfrm>
          <a:prstGeom prst="ellipse">
            <a:avLst/>
          </a:prstGeom>
          <a:solidFill>
            <a:srgbClr val="00B0F0">
              <a:alpha val="6000"/>
            </a:srgb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3" name="Ellipse 102">
            <a:extLst>
              <a:ext uri="{FF2B5EF4-FFF2-40B4-BE49-F238E27FC236}">
                <a16:creationId xmlns:a16="http://schemas.microsoft.com/office/drawing/2014/main" id="{472E01E7-18DB-4264-83BB-119F745BAB21}"/>
              </a:ext>
            </a:extLst>
          </p:cNvPr>
          <p:cNvSpPr/>
          <p:nvPr/>
        </p:nvSpPr>
        <p:spPr>
          <a:xfrm rot="3032042">
            <a:off x="2969646" y="1419430"/>
            <a:ext cx="1294101" cy="2542041"/>
          </a:xfrm>
          <a:prstGeom prst="ellipse">
            <a:avLst/>
          </a:prstGeom>
          <a:solidFill>
            <a:srgbClr val="00B0F0">
              <a:alpha val="6000"/>
            </a:srgbClr>
          </a:solidFill>
          <a:ln w="1905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D9137171-C8AC-4F67-A2B6-DA39B1D268FE}"/>
              </a:ext>
            </a:extLst>
          </p:cNvPr>
          <p:cNvSpPr/>
          <p:nvPr/>
        </p:nvSpPr>
        <p:spPr>
          <a:xfrm rot="21361818">
            <a:off x="2928047" y="1484668"/>
            <a:ext cx="1316635" cy="2586757"/>
          </a:xfrm>
          <a:prstGeom prst="ellipse">
            <a:avLst/>
          </a:prstGeom>
          <a:solidFill>
            <a:srgbClr val="00B0F0">
              <a:alpha val="6000"/>
            </a:srgb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5" name="Ellipse 124">
            <a:extLst>
              <a:ext uri="{FF2B5EF4-FFF2-40B4-BE49-F238E27FC236}">
                <a16:creationId xmlns:a16="http://schemas.microsoft.com/office/drawing/2014/main" id="{DC4841BF-7EF1-45D7-A348-73DA9BA25653}"/>
              </a:ext>
            </a:extLst>
          </p:cNvPr>
          <p:cNvSpPr/>
          <p:nvPr/>
        </p:nvSpPr>
        <p:spPr>
          <a:xfrm>
            <a:off x="2527739" y="3363171"/>
            <a:ext cx="94627" cy="94627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D3B17236-2EF5-4E8A-A150-E1957DF178A8}"/>
              </a:ext>
            </a:extLst>
          </p:cNvPr>
          <p:cNvCxnSpPr>
            <a:cxnSpLocks/>
          </p:cNvCxnSpPr>
          <p:nvPr/>
        </p:nvCxnSpPr>
        <p:spPr>
          <a:xfrm flipV="1">
            <a:off x="4707063" y="1664123"/>
            <a:ext cx="1184043" cy="5944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Ellipse 47">
            <a:extLst>
              <a:ext uri="{FF2B5EF4-FFF2-40B4-BE49-F238E27FC236}">
                <a16:creationId xmlns:a16="http://schemas.microsoft.com/office/drawing/2014/main" id="{DF8A3E33-F028-4B71-BB29-10A47DBB441B}"/>
              </a:ext>
            </a:extLst>
          </p:cNvPr>
          <p:cNvSpPr/>
          <p:nvPr/>
        </p:nvSpPr>
        <p:spPr>
          <a:xfrm>
            <a:off x="5881322" y="1597610"/>
            <a:ext cx="94627" cy="94627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3D4D5D73-AE6F-4037-8177-EBE3A19E1C80}"/>
              </a:ext>
            </a:extLst>
          </p:cNvPr>
          <p:cNvSpPr/>
          <p:nvPr/>
        </p:nvSpPr>
        <p:spPr>
          <a:xfrm>
            <a:off x="7766390" y="1960731"/>
            <a:ext cx="1286746" cy="1286746"/>
          </a:xfrm>
          <a:prstGeom prst="ellipse">
            <a:avLst/>
          </a:prstGeom>
          <a:solidFill>
            <a:srgbClr val="00B0F0">
              <a:alpha val="6000"/>
            </a:srgbClr>
          </a:solidFill>
          <a:ln w="127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5" name="Image 64">
            <a:extLst>
              <a:ext uri="{FF2B5EF4-FFF2-40B4-BE49-F238E27FC236}">
                <a16:creationId xmlns:a16="http://schemas.microsoft.com/office/drawing/2014/main" id="{64A99322-00EE-4B3B-BEA1-F894014004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6" t="14198" r="30908" b="12076"/>
          <a:stretch/>
        </p:blipFill>
        <p:spPr>
          <a:xfrm>
            <a:off x="7917479" y="1948445"/>
            <a:ext cx="982001" cy="1102259"/>
          </a:xfrm>
          <a:prstGeom prst="rect">
            <a:avLst/>
          </a:prstGeom>
          <a:ln>
            <a:noFill/>
          </a:ln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E1E6818F-3943-4DDF-BC6B-3CD61DBB5588}"/>
              </a:ext>
            </a:extLst>
          </p:cNvPr>
          <p:cNvSpPr/>
          <p:nvPr/>
        </p:nvSpPr>
        <p:spPr>
          <a:xfrm>
            <a:off x="8729830" y="2348144"/>
            <a:ext cx="207734" cy="152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C37037CE-1CE9-4712-B883-2FF0DB21F20F}"/>
              </a:ext>
            </a:extLst>
          </p:cNvPr>
          <p:cNvSpPr/>
          <p:nvPr/>
        </p:nvSpPr>
        <p:spPr>
          <a:xfrm>
            <a:off x="7856470" y="2690657"/>
            <a:ext cx="207734" cy="76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086D5852-989D-47D2-BDD9-1200AE023320}"/>
              </a:ext>
            </a:extLst>
          </p:cNvPr>
          <p:cNvSpPr/>
          <p:nvPr/>
        </p:nvSpPr>
        <p:spPr>
          <a:xfrm>
            <a:off x="8890250" y="2204299"/>
            <a:ext cx="94627" cy="94627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77FF9B74-EF32-4A26-9F50-577A800F7662}"/>
              </a:ext>
            </a:extLst>
          </p:cNvPr>
          <p:cNvSpPr/>
          <p:nvPr/>
        </p:nvSpPr>
        <p:spPr>
          <a:xfrm>
            <a:off x="8137348" y="3168652"/>
            <a:ext cx="94627" cy="94627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3B0976A4-0AB0-41CF-8C8E-8BB74D158077}"/>
              </a:ext>
            </a:extLst>
          </p:cNvPr>
          <p:cNvSpPr/>
          <p:nvPr/>
        </p:nvSpPr>
        <p:spPr>
          <a:xfrm>
            <a:off x="9427825" y="2159842"/>
            <a:ext cx="94627" cy="94627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F4874610-FD70-4744-8317-D87728E489D5}"/>
              </a:ext>
            </a:extLst>
          </p:cNvPr>
          <p:cNvSpPr/>
          <p:nvPr/>
        </p:nvSpPr>
        <p:spPr>
          <a:xfrm>
            <a:off x="7322699" y="1874349"/>
            <a:ext cx="94627" cy="94627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D7F0B6BB-B056-4114-8CF1-CAECFA053BF7}"/>
              </a:ext>
            </a:extLst>
          </p:cNvPr>
          <p:cNvSpPr/>
          <p:nvPr/>
        </p:nvSpPr>
        <p:spPr>
          <a:xfrm>
            <a:off x="9488427" y="3211865"/>
            <a:ext cx="94627" cy="94627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0D8C7CB9-5233-4618-AA79-3C2CB5D57C3A}"/>
              </a:ext>
            </a:extLst>
          </p:cNvPr>
          <p:cNvSpPr/>
          <p:nvPr/>
        </p:nvSpPr>
        <p:spPr>
          <a:xfrm>
            <a:off x="8426196" y="3907879"/>
            <a:ext cx="94627" cy="94627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5A62DDB9-1A10-4454-8E4F-9933302E4E5C}"/>
              </a:ext>
            </a:extLst>
          </p:cNvPr>
          <p:cNvSpPr/>
          <p:nvPr/>
        </p:nvSpPr>
        <p:spPr>
          <a:xfrm>
            <a:off x="8269247" y="1331703"/>
            <a:ext cx="94627" cy="94627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CBA42AC4-6747-49BD-AF3D-411F3D5B3F61}"/>
              </a:ext>
            </a:extLst>
          </p:cNvPr>
          <p:cNvSpPr/>
          <p:nvPr/>
        </p:nvSpPr>
        <p:spPr>
          <a:xfrm>
            <a:off x="7378727" y="3277947"/>
            <a:ext cx="94627" cy="94627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0" name="Connecteur droit avec flèche 79">
            <a:extLst>
              <a:ext uri="{FF2B5EF4-FFF2-40B4-BE49-F238E27FC236}">
                <a16:creationId xmlns:a16="http://schemas.microsoft.com/office/drawing/2014/main" id="{8A7E33A4-CC2E-43BC-AA23-0771FB7AF9AE}"/>
              </a:ext>
            </a:extLst>
          </p:cNvPr>
          <p:cNvCxnSpPr>
            <a:cxnSpLocks/>
          </p:cNvCxnSpPr>
          <p:nvPr/>
        </p:nvCxnSpPr>
        <p:spPr>
          <a:xfrm flipV="1">
            <a:off x="9535740" y="1570865"/>
            <a:ext cx="1184043" cy="5944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Ellipse 80">
            <a:extLst>
              <a:ext uri="{FF2B5EF4-FFF2-40B4-BE49-F238E27FC236}">
                <a16:creationId xmlns:a16="http://schemas.microsoft.com/office/drawing/2014/main" id="{AEBBDE75-DB26-4BDB-A396-636DF0F2ED76}"/>
              </a:ext>
            </a:extLst>
          </p:cNvPr>
          <p:cNvSpPr/>
          <p:nvPr/>
        </p:nvSpPr>
        <p:spPr>
          <a:xfrm>
            <a:off x="10719783" y="1503068"/>
            <a:ext cx="94627" cy="94627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058ADA8C-C18D-4295-B93D-C4BCF0065D99}"/>
              </a:ext>
            </a:extLst>
          </p:cNvPr>
          <p:cNvSpPr/>
          <p:nvPr/>
        </p:nvSpPr>
        <p:spPr>
          <a:xfrm rot="3032042">
            <a:off x="7776370" y="1302907"/>
            <a:ext cx="1294101" cy="2542041"/>
          </a:xfrm>
          <a:prstGeom prst="ellipse">
            <a:avLst/>
          </a:prstGeom>
          <a:solidFill>
            <a:srgbClr val="00B0F0">
              <a:alpha val="3000"/>
            </a:srgbClr>
          </a:solidFill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39394848-7D5D-4B19-9647-9FA47966306E}"/>
              </a:ext>
            </a:extLst>
          </p:cNvPr>
          <p:cNvSpPr/>
          <p:nvPr/>
        </p:nvSpPr>
        <p:spPr>
          <a:xfrm rot="21361818">
            <a:off x="7779035" y="1399444"/>
            <a:ext cx="1316635" cy="2586757"/>
          </a:xfrm>
          <a:prstGeom prst="ellipse">
            <a:avLst/>
          </a:prstGeom>
          <a:solidFill>
            <a:srgbClr val="00B0F0">
              <a:alpha val="6000"/>
            </a:srgb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257C3841-0299-47AE-B711-1104E03F825A}"/>
              </a:ext>
            </a:extLst>
          </p:cNvPr>
          <p:cNvSpPr/>
          <p:nvPr/>
        </p:nvSpPr>
        <p:spPr>
          <a:xfrm rot="18349571">
            <a:off x="7767879" y="1359257"/>
            <a:ext cx="1316635" cy="2586757"/>
          </a:xfrm>
          <a:prstGeom prst="ellipse">
            <a:avLst/>
          </a:prstGeom>
          <a:solidFill>
            <a:srgbClr val="00B0F0">
              <a:alpha val="6000"/>
            </a:srgb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292037D-B477-48C9-9B9A-3CD6F96A1652}"/>
              </a:ext>
            </a:extLst>
          </p:cNvPr>
          <p:cNvSpPr/>
          <p:nvPr/>
        </p:nvSpPr>
        <p:spPr>
          <a:xfrm>
            <a:off x="258307" y="5882432"/>
            <a:ext cx="71769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Ejected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electron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2  3 body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causing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broadening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of the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recoil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spectra</a:t>
            </a:r>
            <a:endParaRPr lang="fr-FR" dirty="0"/>
          </a:p>
        </p:txBody>
      </p:sp>
      <p:grpSp>
        <p:nvGrpSpPr>
          <p:cNvPr id="84" name="Groupe 83">
            <a:extLst>
              <a:ext uri="{FF2B5EF4-FFF2-40B4-BE49-F238E27FC236}">
                <a16:creationId xmlns:a16="http://schemas.microsoft.com/office/drawing/2014/main" id="{E1C843A5-A47B-45C8-9BFF-B2654BDA75D4}"/>
              </a:ext>
            </a:extLst>
          </p:cNvPr>
          <p:cNvGrpSpPr/>
          <p:nvPr/>
        </p:nvGrpSpPr>
        <p:grpSpPr>
          <a:xfrm>
            <a:off x="797351" y="3315236"/>
            <a:ext cx="1556256" cy="646331"/>
            <a:chOff x="10189733" y="842466"/>
            <a:chExt cx="1556256" cy="646331"/>
          </a:xfrm>
        </p:grpSpPr>
        <p:pic>
          <p:nvPicPr>
            <p:cNvPr id="85" name="Image 84">
              <a:extLst>
                <a:ext uri="{FF2B5EF4-FFF2-40B4-BE49-F238E27FC236}">
                  <a16:creationId xmlns:a16="http://schemas.microsoft.com/office/drawing/2014/main" id="{C2989D91-887F-4A7A-A778-D60267EC06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222"/>
            <a:stretch/>
          </p:blipFill>
          <p:spPr>
            <a:xfrm>
              <a:off x="10189733" y="940553"/>
              <a:ext cx="645117" cy="423750"/>
            </a:xfrm>
            <a:prstGeom prst="rect">
              <a:avLst/>
            </a:prstGeom>
          </p:spPr>
        </p:pic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4403481C-B22F-4D5C-A89E-01335CAC18F5}"/>
                </a:ext>
              </a:extLst>
            </p:cNvPr>
            <p:cNvSpPr/>
            <p:nvPr/>
          </p:nvSpPr>
          <p:spPr>
            <a:xfrm>
              <a:off x="10836487" y="842466"/>
              <a:ext cx="90950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dirty="0">
                  <a:latin typeface="LM Roman 10" panose="00000500000000000000" pitchFamily="2" charset="0"/>
                </a:rPr>
                <a:t>Parent </a:t>
              </a:r>
              <a:r>
                <a:rPr lang="fr-FR" dirty="0" err="1">
                  <a:latin typeface="LM Roman 10" panose="00000500000000000000" pitchFamily="2" charset="0"/>
                </a:rPr>
                <a:t>atom</a:t>
              </a:r>
              <a:endParaRPr lang="fr-FR" dirty="0">
                <a:latin typeface="LM Roman 10" panose="00000500000000000000" pitchFamily="2" charset="0"/>
              </a:endParaRPr>
            </a:p>
          </p:txBody>
        </p:sp>
      </p:grpSp>
      <p:pic>
        <p:nvPicPr>
          <p:cNvPr id="87" name="Image 86">
            <a:extLst>
              <a:ext uri="{FF2B5EF4-FFF2-40B4-BE49-F238E27FC236}">
                <a16:creationId xmlns:a16="http://schemas.microsoft.com/office/drawing/2014/main" id="{CA5AF90F-CAC2-4B48-BBA0-3DA58FDE9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890" y="2214464"/>
            <a:ext cx="766364" cy="369332"/>
          </a:xfrm>
          <a:prstGeom prst="rect">
            <a:avLst/>
          </a:prstGeom>
        </p:spPr>
      </p:pic>
      <p:sp>
        <p:nvSpPr>
          <p:cNvPr id="95" name="Rectangle 94">
            <a:extLst>
              <a:ext uri="{FF2B5EF4-FFF2-40B4-BE49-F238E27FC236}">
                <a16:creationId xmlns:a16="http://schemas.microsoft.com/office/drawing/2014/main" id="{BE72D30E-4744-4EB3-B1AB-D24267F40AB2}"/>
              </a:ext>
            </a:extLst>
          </p:cNvPr>
          <p:cNvSpPr/>
          <p:nvPr/>
        </p:nvSpPr>
        <p:spPr>
          <a:xfrm>
            <a:off x="10718483" y="2123278"/>
            <a:ext cx="13548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err="1">
                <a:latin typeface="LM Roman 10" panose="00000500000000000000" pitchFamily="2" charset="0"/>
              </a:rPr>
              <a:t>Daughter</a:t>
            </a:r>
            <a:r>
              <a:rPr lang="fr-FR" dirty="0">
                <a:latin typeface="LM Roman 10" panose="00000500000000000000" pitchFamily="2" charset="0"/>
              </a:rPr>
              <a:t> ion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E579E8F-EDCC-4F0F-8104-1A9E1200C396}"/>
              </a:ext>
            </a:extLst>
          </p:cNvPr>
          <p:cNvSpPr/>
          <p:nvPr/>
        </p:nvSpPr>
        <p:spPr>
          <a:xfrm>
            <a:off x="7720269" y="4994606"/>
            <a:ext cx="34788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>
                <a:latin typeface="LM Roman 10" panose="00000500000000000000" pitchFamily="2" charset="0"/>
                <a:sym typeface="Wingdings" panose="05000000000000000000" pitchFamily="2" charset="2"/>
              </a:rPr>
              <a:t> i  E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knowing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the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hole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state </a:t>
            </a:r>
            <a:r>
              <a:rPr lang="fr-FR" i="1" dirty="0">
                <a:latin typeface="LM Roman 10" panose="00000500000000000000" pitchFamily="2" charset="0"/>
                <a:sym typeface="Wingdings" panose="05000000000000000000" pitchFamily="2" charset="2"/>
              </a:rPr>
              <a:t>h</a:t>
            </a:r>
            <a:endParaRPr lang="fr-FR" i="1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208AE03-A855-4137-B24B-D7674ECDC2F2}"/>
              </a:ext>
            </a:extLst>
          </p:cNvPr>
          <p:cNvSpPr/>
          <p:nvPr/>
        </p:nvSpPr>
        <p:spPr>
          <a:xfrm>
            <a:off x="363651" y="1141845"/>
            <a:ext cx="15525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rgbClr val="00206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Shake-off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BAC989C-5D43-40D8-A522-7A63A41150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575" y="4972356"/>
            <a:ext cx="2866204" cy="376130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0EC3F64D-30AC-4C44-8635-35D7FB6879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9401" y="97290"/>
            <a:ext cx="1932599" cy="1018120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78F0270E-C597-454C-AC83-FB08F2B7A9EE}"/>
              </a:ext>
            </a:extLst>
          </p:cNvPr>
          <p:cNvSpPr/>
          <p:nvPr/>
        </p:nvSpPr>
        <p:spPr>
          <a:xfrm>
            <a:off x="321278" y="6427863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13/05/2025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3AAE651-E66E-4E7D-AF27-12F48630CD78}"/>
              </a:ext>
            </a:extLst>
          </p:cNvPr>
          <p:cNvSpPr txBox="1"/>
          <p:nvPr/>
        </p:nvSpPr>
        <p:spPr>
          <a:xfrm>
            <a:off x="5956727" y="1559021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8287776-126B-461C-89CE-6293839E281A}"/>
              </a:ext>
            </a:extLst>
          </p:cNvPr>
          <p:cNvSpPr txBox="1"/>
          <p:nvPr/>
        </p:nvSpPr>
        <p:spPr>
          <a:xfrm>
            <a:off x="4657042" y="2199484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i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DE24BA2-1251-4AC0-9586-34DB6F2AF90F}"/>
              </a:ext>
            </a:extLst>
          </p:cNvPr>
          <p:cNvSpPr txBox="1"/>
          <p:nvPr/>
        </p:nvSpPr>
        <p:spPr>
          <a:xfrm>
            <a:off x="3008370" y="3218156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2639844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54" grpId="0" animBg="1"/>
      <p:bldP spid="88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2" grpId="0" animBg="1"/>
      <p:bldP spid="103" grpId="0" animBg="1"/>
      <p:bldP spid="101" grpId="0" animBg="1"/>
      <p:bldP spid="125" grpId="0" animBg="1"/>
      <p:bldP spid="48" grpId="0" animBg="1"/>
      <p:bldP spid="64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8" grpId="0" animBg="1"/>
      <p:bldP spid="81" grpId="0" animBg="1"/>
      <p:bldP spid="79" grpId="0" animBg="1"/>
      <p:bldP spid="77" grpId="0" animBg="1"/>
      <p:bldP spid="76" grpId="0" animBg="1"/>
      <p:bldP spid="2" grpId="0"/>
      <p:bldP spid="95" grpId="0"/>
      <p:bldP spid="51" grpId="0"/>
      <p:bldP spid="55" grpId="0"/>
      <p:bldP spid="3" grpId="0"/>
      <p:bldP spid="6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CFE4621-8820-4EBE-B27B-8E9089526257}"/>
              </a:ext>
            </a:extLst>
          </p:cNvPr>
          <p:cNvSpPr/>
          <p:nvPr/>
        </p:nvSpPr>
        <p:spPr>
          <a:xfrm>
            <a:off x="344431" y="148967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dirty="0">
                <a:solidFill>
                  <a:srgbClr val="00206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Total </a:t>
            </a:r>
            <a:r>
              <a:rPr lang="fr-FR" b="1" dirty="0" err="1">
                <a:solidFill>
                  <a:srgbClr val="00206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shaking</a:t>
            </a:r>
            <a:r>
              <a:rPr lang="fr-FR" b="1" dirty="0">
                <a:solidFill>
                  <a:srgbClr val="00206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fr-FR" b="1" dirty="0" err="1">
                <a:solidFill>
                  <a:srgbClr val="00206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probability</a:t>
            </a:r>
            <a:r>
              <a:rPr lang="fr-FR" b="1" dirty="0">
                <a:solidFill>
                  <a:srgbClr val="00206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knowing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the capture in state </a:t>
            </a:r>
            <a:r>
              <a:rPr lang="fr-FR" i="1" dirty="0">
                <a:latin typeface="LM Roman 10" panose="00000500000000000000" pitchFamily="2" charset="0"/>
                <a:sym typeface="Wingdings" panose="05000000000000000000" pitchFamily="2" charset="2"/>
              </a:rPr>
              <a:t>h</a:t>
            </a:r>
            <a:endParaRPr lang="fr-FR" dirty="0">
              <a:latin typeface="LM Roman 10" panose="00000500000000000000" pitchFamily="2" charset="0"/>
              <a:sym typeface="Wingdings" panose="05000000000000000000" pitchFamily="2" charset="2"/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EF67B627-7593-4A82-8AB2-751F40A7F680}"/>
              </a:ext>
            </a:extLst>
          </p:cNvPr>
          <p:cNvSpPr txBox="1">
            <a:spLocks/>
          </p:cNvSpPr>
          <p:nvPr/>
        </p:nvSpPr>
        <p:spPr>
          <a:xfrm>
            <a:off x="0" y="399555"/>
            <a:ext cx="12192000" cy="8484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000" dirty="0">
                <a:solidFill>
                  <a:srgbClr val="002060"/>
                </a:solidFill>
                <a:latin typeface="LM Roman 10" panose="00000500000000000000" pitchFamily="2" charset="0"/>
              </a:rPr>
              <a:t>3. </a:t>
            </a:r>
            <a:r>
              <a:rPr lang="fr-FR" sz="3000" dirty="0" err="1">
                <a:solidFill>
                  <a:srgbClr val="002060"/>
                </a:solidFill>
                <a:latin typeface="LM Roman 10" panose="00000500000000000000" pitchFamily="2" charset="0"/>
              </a:rPr>
              <a:t>Shaking</a:t>
            </a:r>
            <a:r>
              <a:rPr lang="fr-FR" sz="3000" dirty="0">
                <a:solidFill>
                  <a:srgbClr val="002060"/>
                </a:solidFill>
                <a:latin typeface="LM Roman 10" panose="00000500000000000000" pitchFamily="2" charset="0"/>
              </a:rPr>
              <a:t> </a:t>
            </a:r>
            <a:r>
              <a:rPr lang="fr-FR" sz="3000" dirty="0" err="1">
                <a:solidFill>
                  <a:srgbClr val="002060"/>
                </a:solidFill>
                <a:latin typeface="LM Roman 10" panose="00000500000000000000" pitchFamily="2" charset="0"/>
              </a:rPr>
              <a:t>Processes</a:t>
            </a:r>
            <a:endParaRPr lang="fr-FR" sz="3000" dirty="0">
              <a:solidFill>
                <a:srgbClr val="002060"/>
              </a:solidFill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4599959E-43D5-4BF2-ABD6-DBCB6B70514E}"/>
              </a:ext>
            </a:extLst>
          </p:cNvPr>
          <p:cNvSpPr txBox="1">
            <a:spLocks/>
          </p:cNvSpPr>
          <p:nvPr/>
        </p:nvSpPr>
        <p:spPr>
          <a:xfrm>
            <a:off x="429272" y="1301797"/>
            <a:ext cx="11628474" cy="47522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1800" dirty="0">
              <a:latin typeface="LM Roman 10" panose="00000500000000000000" pitchFamily="2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r-FR" sz="1800" dirty="0">
              <a:latin typeface="LM Roman 10" panose="00000500000000000000" pitchFamily="2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r-FR" sz="1800" dirty="0">
              <a:latin typeface="LM Roman 10" panose="00000500000000000000" pitchFamily="2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br>
              <a:rPr lang="fr-FR" sz="1800" dirty="0">
                <a:latin typeface="LM Roman 10" panose="00000500000000000000" pitchFamily="2" charset="0"/>
                <a:sym typeface="Wingdings" panose="05000000000000000000" pitchFamily="2" charset="2"/>
              </a:rPr>
            </a:br>
            <a:br>
              <a:rPr lang="fr-FR" sz="1800" dirty="0">
                <a:latin typeface="LM Roman 10" panose="00000500000000000000" pitchFamily="2" charset="0"/>
                <a:sym typeface="Wingdings" panose="05000000000000000000" pitchFamily="2" charset="2"/>
              </a:rPr>
            </a:br>
            <a:br>
              <a:rPr lang="fr-FR" sz="1800" dirty="0">
                <a:latin typeface="LM Roman 10" panose="00000500000000000000" pitchFamily="2" charset="0"/>
                <a:sym typeface="Wingdings" panose="05000000000000000000" pitchFamily="2" charset="2"/>
              </a:rPr>
            </a:br>
            <a:br>
              <a:rPr lang="fr-FR" sz="1800" dirty="0">
                <a:latin typeface="LM Roman 10" panose="00000500000000000000" pitchFamily="2" charset="0"/>
                <a:sym typeface="Wingdings" panose="05000000000000000000" pitchFamily="2" charset="2"/>
              </a:rPr>
            </a:br>
            <a:br>
              <a:rPr lang="fr-FR" sz="1800" dirty="0">
                <a:latin typeface="LM Roman 10" panose="00000500000000000000" pitchFamily="2" charset="0"/>
                <a:sym typeface="Wingdings" panose="05000000000000000000" pitchFamily="2" charset="2"/>
              </a:rPr>
            </a:br>
            <a:endParaRPr lang="fr-FR" sz="1800" dirty="0">
              <a:latin typeface="LM Roman 10" panose="00000500000000000000" pitchFamily="2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r-FR" sz="1800" dirty="0">
              <a:latin typeface="LM Roman 10" panose="00000500000000000000" pitchFamily="2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r-FR" sz="1800" dirty="0">
              <a:latin typeface="LM Roman 10" panose="00000500000000000000" pitchFamily="2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br>
              <a:rPr lang="fr-FR" sz="1800" dirty="0">
                <a:latin typeface="LM Roman 10" panose="00000500000000000000" pitchFamily="2" charset="0"/>
                <a:sym typeface="Wingdings" panose="05000000000000000000" pitchFamily="2" charset="2"/>
              </a:rPr>
            </a:br>
            <a:endParaRPr lang="fr-FR" sz="1800" dirty="0">
              <a:latin typeface="LM Roman 10" panose="00000500000000000000" pitchFamily="2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r-FR" sz="1800" dirty="0">
              <a:latin typeface="LM Roman 10" panose="00000500000000000000" pitchFamily="2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r-FR" sz="1800" dirty="0">
              <a:latin typeface="LM Roman 10" panose="00000500000000000000" pitchFamily="2" charset="0"/>
            </a:endParaRP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CE83B73D-2BB7-4668-B930-87ADF420D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2FC3D99-1684-4E22-9058-D087416B6561}" type="slidenum">
              <a:rPr lang="fr-FR" smtClean="0"/>
              <a:t>12</a:t>
            </a:fld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C008D0-DA7F-4D1D-9913-7441632A29A9}"/>
              </a:ext>
            </a:extLst>
          </p:cNvPr>
          <p:cNvSpPr/>
          <p:nvPr/>
        </p:nvSpPr>
        <p:spPr>
          <a:xfrm>
            <a:off x="319724" y="3130894"/>
            <a:ext cx="118475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err="1">
                <a:solidFill>
                  <a:srgbClr val="00206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Crasemann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approximation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103099-8A5E-4B50-86FC-6C4789C7B3F9}"/>
              </a:ext>
            </a:extLst>
          </p:cNvPr>
          <p:cNvSpPr/>
          <p:nvPr/>
        </p:nvSpPr>
        <p:spPr>
          <a:xfrm>
            <a:off x="513084" y="4805073"/>
            <a:ext cx="114608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u="sng" dirty="0" err="1">
                <a:solidFill>
                  <a:srgbClr val="00206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Advantages</a:t>
            </a:r>
            <a:r>
              <a:rPr lang="fr-FR" dirty="0">
                <a:solidFill>
                  <a:srgbClr val="00206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: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Requires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only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one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electronic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configuration of the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daughter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atom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822967-50C6-4638-8355-CB2D12973ABB}"/>
              </a:ext>
            </a:extLst>
          </p:cNvPr>
          <p:cNvSpPr/>
          <p:nvPr/>
        </p:nvSpPr>
        <p:spPr>
          <a:xfrm>
            <a:off x="513084" y="5429543"/>
            <a:ext cx="107569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u="sng" dirty="0">
                <a:solidFill>
                  <a:srgbClr val="00206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Drawback</a:t>
            </a:r>
            <a:r>
              <a:rPr lang="fr-FR" dirty="0">
                <a:solidFill>
                  <a:srgbClr val="00206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: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Doesn’t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include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multiple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shake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corrections or all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electrons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in the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calculation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F0FDA26-EF6F-44D7-B78D-466AE561E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420" y="1975348"/>
            <a:ext cx="4914430" cy="89385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A00BA0-2329-45A8-808E-7E14FFFE5EEE}"/>
              </a:ext>
            </a:extLst>
          </p:cNvPr>
          <p:cNvSpPr/>
          <p:nvPr/>
        </p:nvSpPr>
        <p:spPr>
          <a:xfrm>
            <a:off x="161110" y="5976969"/>
            <a:ext cx="114608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Crasemann</a:t>
            </a:r>
            <a:r>
              <a:rPr lang="fr-FR" i="1" dirty="0">
                <a:solidFill>
                  <a:schemeClr val="tx1">
                    <a:lumMod val="50000"/>
                    <a:lumOff val="50000"/>
                  </a:schemeClr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 et al., PRC (1979)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42033C0-AC51-43E7-A3AE-18CDBE30C2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00" y="3678320"/>
            <a:ext cx="5613400" cy="75326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3AA07A3-1B60-4749-A75B-C1BBA9D457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9401" y="97290"/>
            <a:ext cx="1932599" cy="101812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E15420D-AB1A-4A02-A805-95AAA7B47C3A}"/>
              </a:ext>
            </a:extLst>
          </p:cNvPr>
          <p:cNvSpPr/>
          <p:nvPr/>
        </p:nvSpPr>
        <p:spPr>
          <a:xfrm>
            <a:off x="321278" y="6427863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13/05/2025</a:t>
            </a:r>
          </a:p>
        </p:txBody>
      </p:sp>
    </p:spTree>
    <p:extLst>
      <p:ext uri="{BB962C8B-B14F-4D97-AF65-F5344CB8AC3E}">
        <p14:creationId xmlns:p14="http://schemas.microsoft.com/office/powerpoint/2010/main" val="46689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  <p:bldP spid="3" grpId="0"/>
      <p:bldP spid="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D869DAB7-D895-467F-8A8B-8415ABC73C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491" y="1206581"/>
            <a:ext cx="2713514" cy="464276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CB54A61-6238-4880-B880-ADBF139C3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297" y="1288912"/>
            <a:ext cx="2659144" cy="4505661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FE72613E-E3BE-47EB-931F-DF2F614F4652}"/>
              </a:ext>
            </a:extLst>
          </p:cNvPr>
          <p:cNvSpPr txBox="1">
            <a:spLocks/>
          </p:cNvSpPr>
          <p:nvPr/>
        </p:nvSpPr>
        <p:spPr>
          <a:xfrm>
            <a:off x="0" y="603084"/>
            <a:ext cx="12192000" cy="4990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000" dirty="0">
                <a:solidFill>
                  <a:srgbClr val="002060"/>
                </a:solidFill>
                <a:latin typeface="LM Roman 10" panose="00000500000000000000" pitchFamily="2" charset="0"/>
              </a:rPr>
              <a:t>3. </a:t>
            </a:r>
            <a:r>
              <a:rPr lang="fr-FR" sz="3000" dirty="0" err="1">
                <a:solidFill>
                  <a:srgbClr val="002060"/>
                </a:solidFill>
                <a:latin typeface="LM Roman 10" panose="00000500000000000000" pitchFamily="2" charset="0"/>
              </a:rPr>
              <a:t>Shaking</a:t>
            </a:r>
            <a:r>
              <a:rPr lang="fr-FR" sz="3000" dirty="0">
                <a:solidFill>
                  <a:srgbClr val="002060"/>
                </a:solidFill>
                <a:latin typeface="LM Roman 10" panose="00000500000000000000" pitchFamily="2" charset="0"/>
              </a:rPr>
              <a:t> </a:t>
            </a:r>
            <a:r>
              <a:rPr lang="fr-FR" sz="3000" dirty="0" err="1">
                <a:solidFill>
                  <a:srgbClr val="002060"/>
                </a:solidFill>
                <a:latin typeface="LM Roman 10" panose="00000500000000000000" pitchFamily="2" charset="0"/>
              </a:rPr>
              <a:t>processes</a:t>
            </a:r>
            <a:endParaRPr lang="fr-FR" sz="3000" dirty="0">
              <a:solidFill>
                <a:srgbClr val="E8950E"/>
              </a:solidFill>
              <a:latin typeface="LM Roman 10" panose="000005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6FD56B59-8727-40D1-AF81-8A5FCC7DADC1}"/>
              </a:ext>
            </a:extLst>
          </p:cNvPr>
          <p:cNvSpPr txBox="1">
            <a:spLocks/>
          </p:cNvSpPr>
          <p:nvPr/>
        </p:nvSpPr>
        <p:spPr>
          <a:xfrm>
            <a:off x="301256" y="1935126"/>
            <a:ext cx="11628474" cy="47522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1800" dirty="0">
              <a:latin typeface="LM Roman 10" panose="00000500000000000000" pitchFamily="2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r-FR" sz="1800" dirty="0">
              <a:latin typeface="LM Roman 10" panose="00000500000000000000" pitchFamily="2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br>
              <a:rPr lang="fr-FR" sz="1800" dirty="0">
                <a:latin typeface="LM Roman 10" panose="00000500000000000000" pitchFamily="2" charset="0"/>
                <a:sym typeface="Wingdings" panose="05000000000000000000" pitchFamily="2" charset="2"/>
              </a:rPr>
            </a:br>
            <a:endParaRPr lang="fr-FR" sz="1800" dirty="0">
              <a:latin typeface="LM Roman 10" panose="00000500000000000000" pitchFamily="2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r-FR" sz="1800" dirty="0">
              <a:latin typeface="LM Roman 10" panose="00000500000000000000" pitchFamily="2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r-FR" sz="1800" dirty="0">
              <a:latin typeface="LM Roman 10" panose="00000500000000000000" pitchFamily="2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359DB64-E7EA-458B-9111-6EB572D9A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2FC3D99-1684-4E22-9058-D087416B6561}" type="slidenum">
              <a:rPr lang="fr-FR" smtClean="0"/>
              <a:t>13</a:t>
            </a:fld>
            <a:endParaRPr lang="fr-FR"/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8A1F6C34-E3A5-47A2-8014-2F78F3544B1C}"/>
              </a:ext>
            </a:extLst>
          </p:cNvPr>
          <p:cNvSpPr txBox="1">
            <a:spLocks/>
          </p:cNvSpPr>
          <p:nvPr/>
        </p:nvSpPr>
        <p:spPr>
          <a:xfrm>
            <a:off x="563526" y="2926570"/>
            <a:ext cx="5310366" cy="8930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dirty="0">
                <a:latin typeface="LM Roman 10" panose="00000500000000000000" pitchFamily="2" charset="0"/>
                <a:sym typeface="Wingdings" panose="05000000000000000000" pitchFamily="2" charset="2"/>
              </a:rPr>
              <a:t>1. </a:t>
            </a:r>
            <a:r>
              <a:rPr lang="fr-FR" sz="1800" dirty="0" err="1">
                <a:latin typeface="LM Roman 10" panose="00000500000000000000" pitchFamily="2" charset="0"/>
                <a:sym typeface="Wingdings" panose="05000000000000000000" pitchFamily="2" charset="2"/>
              </a:rPr>
              <a:t>Photoionization</a:t>
            </a:r>
            <a:r>
              <a:rPr lang="fr-FR" sz="1800" dirty="0">
                <a:latin typeface="LM Roman 10" panose="00000500000000000000" pitchFamily="2" charset="0"/>
                <a:sym typeface="Wingdings" panose="05000000000000000000" pitchFamily="2" charset="2"/>
              </a:rPr>
              <a:t> (FO).</a:t>
            </a:r>
          </a:p>
          <a:p>
            <a:pPr marL="0" indent="0">
              <a:buNone/>
            </a:pPr>
            <a:br>
              <a:rPr lang="fr-FR" sz="1800" dirty="0">
                <a:latin typeface="LM Roman 10" panose="00000500000000000000" pitchFamily="2" charset="0"/>
                <a:sym typeface="Wingdings" panose="05000000000000000000" pitchFamily="2" charset="2"/>
              </a:rPr>
            </a:br>
            <a:br>
              <a:rPr lang="fr-FR" sz="1800" dirty="0">
                <a:latin typeface="LM Roman 10" panose="00000500000000000000" pitchFamily="2" charset="0"/>
                <a:sym typeface="Wingdings" panose="05000000000000000000" pitchFamily="2" charset="2"/>
              </a:rPr>
            </a:br>
            <a:br>
              <a:rPr lang="fr-FR" sz="1800" dirty="0">
                <a:latin typeface="LM Roman 10" panose="00000500000000000000" pitchFamily="2" charset="0"/>
                <a:sym typeface="Wingdings" panose="05000000000000000000" pitchFamily="2" charset="2"/>
              </a:rPr>
            </a:br>
            <a:endParaRPr lang="fr-FR" sz="1800" i="1" dirty="0">
              <a:latin typeface="LM Roman 10" panose="00000500000000000000" pitchFamily="2" charset="0"/>
            </a:endParaRP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4E4C89CF-5AEC-4697-810C-97D7431C8A09}"/>
              </a:ext>
            </a:extLst>
          </p:cNvPr>
          <p:cNvSpPr txBox="1">
            <a:spLocks/>
          </p:cNvSpPr>
          <p:nvPr/>
        </p:nvSpPr>
        <p:spPr>
          <a:xfrm>
            <a:off x="563526" y="3754449"/>
            <a:ext cx="11628474" cy="12016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dirty="0">
                <a:latin typeface="LM Roman 10" panose="00000500000000000000" pitchFamily="2" charset="0"/>
                <a:sym typeface="Wingdings" panose="05000000000000000000" pitchFamily="2" charset="2"/>
              </a:rPr>
              <a:t>2. EC </a:t>
            </a:r>
            <a:r>
              <a:rPr lang="fr-FR" sz="1800" dirty="0" err="1">
                <a:latin typeface="LM Roman 10" panose="00000500000000000000" pitchFamily="2" charset="0"/>
                <a:sym typeface="Wingdings" panose="05000000000000000000" pitchFamily="2" charset="2"/>
              </a:rPr>
              <a:t>decay</a:t>
            </a:r>
            <a:r>
              <a:rPr lang="fr-FR" sz="1800" dirty="0">
                <a:latin typeface="LM Roman 10" panose="00000500000000000000" pitchFamily="2" charset="0"/>
                <a:sym typeface="Wingdings" panose="05000000000000000000" pitchFamily="2" charset="2"/>
              </a:rPr>
              <a:t> (DE)</a:t>
            </a:r>
            <a:br>
              <a:rPr lang="fr-FR" sz="1800" i="1" dirty="0">
                <a:latin typeface="LM Roman 10" panose="00000500000000000000" pitchFamily="2" charset="0"/>
                <a:sym typeface="Wingdings" panose="05000000000000000000" pitchFamily="2" charset="2"/>
              </a:rPr>
            </a:br>
            <a:endParaRPr lang="fr-FR" sz="1800" dirty="0">
              <a:latin typeface="LM Roman 10" panose="000005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EF569F-005E-45C4-A99A-A1309022C7A0}"/>
              </a:ext>
            </a:extLst>
          </p:cNvPr>
          <p:cNvSpPr/>
          <p:nvPr/>
        </p:nvSpPr>
        <p:spPr>
          <a:xfrm>
            <a:off x="82886" y="4995438"/>
            <a:ext cx="2727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Andoche et al., PRA (2024)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D066CC0-F95D-4256-A20E-082DB91B1183}"/>
              </a:ext>
            </a:extLst>
          </p:cNvPr>
          <p:cNvSpPr/>
          <p:nvPr/>
        </p:nvSpPr>
        <p:spPr>
          <a:xfrm>
            <a:off x="67845" y="525698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Mukoyama</a:t>
            </a:r>
            <a:r>
              <a:rPr lang="fr-FR" i="1" dirty="0">
                <a:solidFill>
                  <a:schemeClr val="tx1">
                    <a:lumMod val="50000"/>
                    <a:lumOff val="50000"/>
                  </a:schemeClr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 et al., PRA (1987)</a:t>
            </a:r>
            <a:endParaRPr lang="fr-FR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91BB71-4B6A-48AA-8926-4F6BE45F16EC}"/>
              </a:ext>
            </a:extLst>
          </p:cNvPr>
          <p:cNvSpPr/>
          <p:nvPr/>
        </p:nvSpPr>
        <p:spPr>
          <a:xfrm>
            <a:off x="44235" y="5928958"/>
            <a:ext cx="114608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Crasemann</a:t>
            </a:r>
            <a:r>
              <a:rPr lang="fr-FR" i="1" dirty="0">
                <a:solidFill>
                  <a:schemeClr val="tx1">
                    <a:lumMod val="50000"/>
                    <a:lumOff val="50000"/>
                  </a:schemeClr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 et al., PRC (1979)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76B57FE6-445D-41E8-B6B5-23649EBFC697}"/>
              </a:ext>
            </a:extLst>
          </p:cNvPr>
          <p:cNvSpPr txBox="1">
            <a:spLocks/>
          </p:cNvSpPr>
          <p:nvPr/>
        </p:nvSpPr>
        <p:spPr>
          <a:xfrm>
            <a:off x="70884" y="1261892"/>
            <a:ext cx="6033978" cy="4044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b="1" dirty="0" err="1">
                <a:solidFill>
                  <a:srgbClr val="00206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Shaking</a:t>
            </a:r>
            <a:r>
              <a:rPr lang="fr-FR" sz="2000" b="1" dirty="0">
                <a:solidFill>
                  <a:srgbClr val="00206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fr-FR" sz="2000" b="1" dirty="0" err="1">
                <a:solidFill>
                  <a:srgbClr val="00206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probabilities</a:t>
            </a:r>
            <a:r>
              <a:rPr lang="fr-FR" sz="2000" b="1" dirty="0">
                <a:solidFill>
                  <a:srgbClr val="00206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fr-FR" sz="2000" b="1" dirty="0" err="1">
                <a:solidFill>
                  <a:srgbClr val="00206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after</a:t>
            </a:r>
            <a:r>
              <a:rPr lang="fr-FR" sz="2000" b="1" dirty="0">
                <a:solidFill>
                  <a:srgbClr val="00206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fr-FR" sz="2000" b="1" dirty="0" err="1">
                <a:solidFill>
                  <a:srgbClr val="00206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vacancy</a:t>
            </a:r>
            <a:r>
              <a:rPr lang="fr-FR" sz="2000" b="1" dirty="0">
                <a:solidFill>
                  <a:srgbClr val="00206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fr-FR" sz="2000" b="1" dirty="0" err="1">
                <a:solidFill>
                  <a:srgbClr val="00206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creation</a:t>
            </a:r>
            <a:endParaRPr lang="fr-FR" sz="2000" b="1" dirty="0">
              <a:solidFill>
                <a:srgbClr val="002060"/>
              </a:solidFill>
              <a:latin typeface="LM Roman 10" panose="000005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FE6CAEF-2D16-4568-9FA4-FEB55DA9E900}"/>
              </a:ext>
            </a:extLst>
          </p:cNvPr>
          <p:cNvSpPr/>
          <p:nvPr/>
        </p:nvSpPr>
        <p:spPr>
          <a:xfrm>
            <a:off x="66306" y="5596108"/>
            <a:ext cx="5185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Kochur</a:t>
            </a:r>
            <a:r>
              <a:rPr lang="fr-FR" i="1" dirty="0">
                <a:solidFill>
                  <a:schemeClr val="tx1">
                    <a:lumMod val="50000"/>
                    <a:lumOff val="50000"/>
                  </a:schemeClr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 et al., Radiation </a:t>
            </a:r>
            <a:r>
              <a:rPr lang="fr-FR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Physics</a:t>
            </a:r>
            <a:r>
              <a:rPr lang="fr-FR" i="1" dirty="0">
                <a:solidFill>
                  <a:schemeClr val="tx1">
                    <a:lumMod val="50000"/>
                    <a:lumOff val="50000"/>
                  </a:schemeClr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 and Chemistry (2005)</a:t>
            </a:r>
            <a:endParaRPr lang="fr-FR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B143E2D6-1857-46FB-AE33-1B764A4CC7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479" y="3301564"/>
            <a:ext cx="1706486" cy="38673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A2C0578-70BB-4742-926D-5565B79D1A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479" y="4135697"/>
            <a:ext cx="1752945" cy="368073"/>
          </a:xfrm>
          <a:prstGeom prst="rect">
            <a:avLst/>
          </a:prstGeom>
        </p:spPr>
      </p:pic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08A538DC-FC95-4ABB-933F-3670CA38C793}"/>
              </a:ext>
            </a:extLst>
          </p:cNvPr>
          <p:cNvSpPr txBox="1">
            <a:spLocks/>
          </p:cNvSpPr>
          <p:nvPr/>
        </p:nvSpPr>
        <p:spPr>
          <a:xfrm>
            <a:off x="301256" y="2055760"/>
            <a:ext cx="5074646" cy="5949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en-US" sz="1800" dirty="0">
                <a:latin typeface="LM Roman 10" panose="00000500000000000000" pitchFamily="2" charset="0"/>
                <a:sym typeface="Wingdings" panose="05000000000000000000" pitchFamily="2" charset="2"/>
              </a:rPr>
              <a:t>Impact of atomic modeling (KLI, MCDF, </a:t>
            </a:r>
            <a:r>
              <a:rPr lang="en-US" sz="1800" dirty="0" err="1">
                <a:latin typeface="LM Roman 10" panose="00000500000000000000" pitchFamily="2" charset="0"/>
                <a:sym typeface="Wingdings" panose="05000000000000000000" pitchFamily="2" charset="2"/>
              </a:rPr>
              <a:t>BetaShape</a:t>
            </a:r>
            <a:r>
              <a:rPr lang="en-US" sz="1800" dirty="0">
                <a:latin typeface="LM Roman 10" panose="00000500000000000000" pitchFamily="2" charset="0"/>
                <a:sym typeface="Wingdings" panose="05000000000000000000" pitchFamily="2" charset="2"/>
              </a:rPr>
              <a:t>) on the shaking for two scenarios</a:t>
            </a:r>
            <a:endParaRPr lang="fr-FR" sz="1800" i="1" dirty="0">
              <a:latin typeface="LM Roman 10" panose="00000500000000000000" pitchFamily="2" charset="0"/>
            </a:endParaRP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C2760169-E605-473B-AA73-5F3B6D8A6A9C}"/>
              </a:ext>
            </a:extLst>
          </p:cNvPr>
          <p:cNvSpPr txBox="1">
            <a:spLocks/>
          </p:cNvSpPr>
          <p:nvPr/>
        </p:nvSpPr>
        <p:spPr>
          <a:xfrm>
            <a:off x="563526" y="2685039"/>
            <a:ext cx="5773479" cy="568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dirty="0">
                <a:latin typeface="LM Roman 10" panose="00000500000000000000" pitchFamily="2" charset="0"/>
                <a:sym typeface="Wingdings" panose="05000000000000000000" pitchFamily="2" charset="2"/>
              </a:rPr>
              <a:t>1. </a:t>
            </a:r>
            <a:r>
              <a:rPr lang="fr-FR" sz="1800" dirty="0" err="1">
                <a:latin typeface="LM Roman 10" panose="00000500000000000000" pitchFamily="2" charset="0"/>
                <a:sym typeface="Wingdings" panose="05000000000000000000" pitchFamily="2" charset="2"/>
              </a:rPr>
              <a:t>BetaShape</a:t>
            </a:r>
            <a:r>
              <a:rPr lang="fr-FR" sz="1800" dirty="0">
                <a:latin typeface="LM Roman 10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fr-FR" sz="1800" dirty="0" err="1">
                <a:latin typeface="LM Roman 10" panose="00000500000000000000" pitchFamily="2" charset="0"/>
                <a:sym typeface="Wingdings" panose="05000000000000000000" pitchFamily="2" charset="2"/>
              </a:rPr>
              <a:t>wave</a:t>
            </a:r>
            <a:r>
              <a:rPr lang="fr-FR" sz="1800" dirty="0">
                <a:latin typeface="LM Roman 10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fr-FR" sz="1800" dirty="0" err="1">
                <a:latin typeface="LM Roman 10" panose="00000500000000000000" pitchFamily="2" charset="0"/>
                <a:sym typeface="Wingdings" panose="05000000000000000000" pitchFamily="2" charset="2"/>
              </a:rPr>
              <a:t>functions</a:t>
            </a:r>
            <a:r>
              <a:rPr lang="fr-FR" sz="1800" dirty="0">
                <a:latin typeface="LM Roman 10" panose="00000500000000000000" pitchFamily="2" charset="0"/>
                <a:sym typeface="Wingdings" panose="05000000000000000000" pitchFamily="2" charset="2"/>
              </a:rPr>
              <a:t>    </a:t>
            </a:r>
            <a:r>
              <a:rPr lang="fr-FR" sz="1800" dirty="0" err="1">
                <a:latin typeface="LM Roman 10" panose="00000500000000000000" pitchFamily="2" charset="0"/>
                <a:sym typeface="Wingdings" panose="05000000000000000000" pitchFamily="2" charset="2"/>
              </a:rPr>
              <a:t>same</a:t>
            </a:r>
            <a:r>
              <a:rPr lang="fr-FR" sz="1800" dirty="0">
                <a:latin typeface="LM Roman 10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fr-FR" sz="1800" dirty="0" err="1">
                <a:latin typeface="LM Roman 10" panose="00000500000000000000" pitchFamily="2" charset="0"/>
                <a:sym typeface="Wingdings" panose="05000000000000000000" pitchFamily="2" charset="2"/>
              </a:rPr>
              <a:t>shaking</a:t>
            </a:r>
            <a:r>
              <a:rPr lang="fr-FR" sz="1800" dirty="0">
                <a:latin typeface="LM Roman 10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fr-FR" sz="1800" dirty="0" err="1">
                <a:latin typeface="LM Roman 10" panose="00000500000000000000" pitchFamily="2" charset="0"/>
                <a:sym typeface="Wingdings" panose="05000000000000000000" pitchFamily="2" charset="2"/>
              </a:rPr>
              <a:t>probabilities</a:t>
            </a:r>
            <a:endParaRPr lang="fr-FR" sz="1800" dirty="0">
              <a:latin typeface="LM Roman 10" panose="00000500000000000000" pitchFamily="2" charset="0"/>
              <a:sym typeface="Wingdings" panose="05000000000000000000" pitchFamily="2" charset="2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7259A91-ABA9-4672-A1F6-61490F1F7722}"/>
              </a:ext>
            </a:extLst>
          </p:cNvPr>
          <p:cNvSpPr/>
          <p:nvPr/>
        </p:nvSpPr>
        <p:spPr>
          <a:xfrm>
            <a:off x="563525" y="3490572"/>
            <a:ext cx="5344647" cy="661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2. Impact of the approximation (FO/DE) on the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shaking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probability</a:t>
            </a:r>
            <a:endParaRPr lang="fr-FR" dirty="0">
              <a:latin typeface="LM Roman 10" panose="00000500000000000000" pitchFamily="2" charset="0"/>
              <a:sym typeface="Wingdings" panose="05000000000000000000" pitchFamily="2" charset="2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407254B-7FAE-46DF-9B2A-941B121A6F47}"/>
              </a:ext>
            </a:extLst>
          </p:cNvPr>
          <p:cNvSpPr/>
          <p:nvPr/>
        </p:nvSpPr>
        <p:spPr>
          <a:xfrm>
            <a:off x="563526" y="4331938"/>
            <a:ext cx="52265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3.  Capture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probability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is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depending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on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shaking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(2 to 20%) correction.</a:t>
            </a:r>
            <a:endParaRPr lang="fr-FR" dirty="0"/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96FEF652-B9EC-45BA-BEFD-7B7D9DBB4E5B}"/>
              </a:ext>
            </a:extLst>
          </p:cNvPr>
          <p:cNvGrpSpPr/>
          <p:nvPr/>
        </p:nvGrpSpPr>
        <p:grpSpPr>
          <a:xfrm>
            <a:off x="301256" y="5152061"/>
            <a:ext cx="4053243" cy="369332"/>
            <a:chOff x="125565" y="5455649"/>
            <a:chExt cx="4053243" cy="369332"/>
          </a:xfrm>
        </p:grpSpPr>
        <p:sp>
          <p:nvSpPr>
            <p:cNvPr id="26" name="Espace réservé du contenu 2">
              <a:extLst>
                <a:ext uri="{FF2B5EF4-FFF2-40B4-BE49-F238E27FC236}">
                  <a16:creationId xmlns:a16="http://schemas.microsoft.com/office/drawing/2014/main" id="{2DE761E6-9E88-4DE0-813F-7F44FB3BA6C2}"/>
                </a:ext>
              </a:extLst>
            </p:cNvPr>
            <p:cNvSpPr txBox="1">
              <a:spLocks/>
            </p:cNvSpPr>
            <p:nvPr/>
          </p:nvSpPr>
          <p:spPr>
            <a:xfrm>
              <a:off x="125565" y="5455649"/>
              <a:ext cx="888705" cy="36933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fr-FR" sz="1800" u="sng" dirty="0" err="1">
                  <a:solidFill>
                    <a:srgbClr val="002060"/>
                  </a:solidFill>
                  <a:latin typeface="LM Roman 10" panose="00000500000000000000" pitchFamily="2" charset="0"/>
                  <a:sym typeface="Wingdings" panose="05000000000000000000" pitchFamily="2" charset="2"/>
                </a:rPr>
                <a:t>Recall</a:t>
              </a:r>
              <a:r>
                <a:rPr lang="fr-FR" sz="1800" u="sng" dirty="0">
                  <a:solidFill>
                    <a:srgbClr val="002060"/>
                  </a:solidFill>
                  <a:latin typeface="LM Roman 10" panose="00000500000000000000" pitchFamily="2" charset="0"/>
                  <a:sym typeface="Wingdings" panose="05000000000000000000" pitchFamily="2" charset="2"/>
                </a:rPr>
                <a:t>:</a:t>
              </a:r>
              <a:endParaRPr lang="fr-FR" sz="1800" u="sng" dirty="0">
                <a:solidFill>
                  <a:srgbClr val="002060"/>
                </a:solidFill>
                <a:latin typeface="LM Roman 10" panose="00000500000000000000" pitchFamily="2" charset="0"/>
              </a:endParaRPr>
            </a:p>
          </p:txBody>
        </p:sp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07FBCD73-9925-4658-858A-BF3E2C7D2F63}"/>
                </a:ext>
              </a:extLst>
            </p:cNvPr>
            <p:cNvGrpSpPr/>
            <p:nvPr/>
          </p:nvGrpSpPr>
          <p:grpSpPr>
            <a:xfrm>
              <a:off x="1014270" y="5455649"/>
              <a:ext cx="3164538" cy="348636"/>
              <a:chOff x="3912918" y="5021032"/>
              <a:chExt cx="4170426" cy="459454"/>
            </a:xfrm>
          </p:grpSpPr>
          <p:pic>
            <p:nvPicPr>
              <p:cNvPr id="28" name="Image 27">
                <a:extLst>
                  <a:ext uri="{FF2B5EF4-FFF2-40B4-BE49-F238E27FC236}">
                    <a16:creationId xmlns:a16="http://schemas.microsoft.com/office/drawing/2014/main" id="{A2D8610B-3E4C-4EEA-B273-80147D3767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02346" y="5087185"/>
                <a:ext cx="347231" cy="372033"/>
              </a:xfrm>
              <a:prstGeom prst="rect">
                <a:avLst/>
              </a:prstGeom>
            </p:spPr>
          </p:pic>
          <p:pic>
            <p:nvPicPr>
              <p:cNvPr id="29" name="Image 28">
                <a:extLst>
                  <a:ext uri="{FF2B5EF4-FFF2-40B4-BE49-F238E27FC236}">
                    <a16:creationId xmlns:a16="http://schemas.microsoft.com/office/drawing/2014/main" id="{764CA340-E02F-4055-8BE7-3A9A04B8DF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12918" y="5021032"/>
                <a:ext cx="4170426" cy="459454"/>
              </a:xfrm>
              <a:prstGeom prst="rect">
                <a:avLst/>
              </a:prstGeom>
            </p:spPr>
          </p:pic>
        </p:grpSp>
      </p:grpSp>
      <p:pic>
        <p:nvPicPr>
          <p:cNvPr id="32" name="Image 31">
            <a:extLst>
              <a:ext uri="{FF2B5EF4-FFF2-40B4-BE49-F238E27FC236}">
                <a16:creationId xmlns:a16="http://schemas.microsoft.com/office/drawing/2014/main" id="{A78D64B5-D670-4010-9B10-52F9ADFB06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59401" y="97290"/>
            <a:ext cx="1932599" cy="101812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F691B81B-8BF8-46C1-BAF2-9A662B8584E6}"/>
              </a:ext>
            </a:extLst>
          </p:cNvPr>
          <p:cNvSpPr/>
          <p:nvPr/>
        </p:nvSpPr>
        <p:spPr>
          <a:xfrm>
            <a:off x="321278" y="6427863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13/05/2025</a:t>
            </a:r>
          </a:p>
        </p:txBody>
      </p:sp>
    </p:spTree>
    <p:extLst>
      <p:ext uri="{BB962C8B-B14F-4D97-AF65-F5344CB8AC3E}">
        <p14:creationId xmlns:p14="http://schemas.microsoft.com/office/powerpoint/2010/main" val="112008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6" grpId="0"/>
      <p:bldP spid="16" grpId="1"/>
      <p:bldP spid="10" grpId="0"/>
      <p:bldP spid="10" grpId="1"/>
      <p:bldP spid="2" grpId="0"/>
      <p:bldP spid="2" grpId="1"/>
      <p:bldP spid="12" grpId="0"/>
      <p:bldP spid="12" grpId="1"/>
      <p:bldP spid="7" grpId="0"/>
      <p:bldP spid="3" grpId="0"/>
      <p:bldP spid="3" grpId="1"/>
      <p:bldP spid="20" grpId="0"/>
      <p:bldP spid="20" grpId="1"/>
      <p:bldP spid="22" grpId="0"/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AFD111B-5608-40A1-BB0D-9CCEF67D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02FC3D99-1684-4E22-9058-D087416B6561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6FBEB0BA-E794-4662-A714-74E2DD307F2D}"/>
              </a:ext>
            </a:extLst>
          </p:cNvPr>
          <p:cNvSpPr txBox="1">
            <a:spLocks/>
          </p:cNvSpPr>
          <p:nvPr/>
        </p:nvSpPr>
        <p:spPr>
          <a:xfrm>
            <a:off x="0" y="444479"/>
            <a:ext cx="12192000" cy="6604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000" dirty="0">
                <a:solidFill>
                  <a:srgbClr val="002060"/>
                </a:solidFill>
                <a:latin typeface="LM Roman 10" panose="00000500000000000000" pitchFamily="2" charset="0"/>
              </a:rPr>
              <a:t>4. </a:t>
            </a:r>
            <a:r>
              <a:rPr lang="fr-FR" sz="3000" dirty="0">
                <a:solidFill>
                  <a:srgbClr val="002060"/>
                </a:solidFill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Exchange and </a:t>
            </a:r>
            <a:r>
              <a:rPr lang="fr-FR" sz="3000" dirty="0" err="1">
                <a:solidFill>
                  <a:srgbClr val="002060"/>
                </a:solidFill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Overlap</a:t>
            </a:r>
            <a:r>
              <a:rPr lang="fr-FR" sz="3000" dirty="0">
                <a:solidFill>
                  <a:srgbClr val="002060"/>
                </a:solidFill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Corrections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091A96-8AC7-4710-9F48-0B2B8450714D}"/>
              </a:ext>
            </a:extLst>
          </p:cNvPr>
          <p:cNvSpPr/>
          <p:nvPr/>
        </p:nvSpPr>
        <p:spPr>
          <a:xfrm>
            <a:off x="343537" y="1342217"/>
            <a:ext cx="76483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rgbClr val="002060"/>
                </a:solidFill>
                <a:latin typeface="LM Roman 10" panose="00000500000000000000" pitchFamily="2" charset="0"/>
              </a:rPr>
              <a:t>Exchange </a:t>
            </a:r>
            <a:r>
              <a:rPr lang="fr-FR" sz="2000" b="1" dirty="0" err="1">
                <a:solidFill>
                  <a:srgbClr val="002060"/>
                </a:solidFill>
                <a:latin typeface="LM Roman 10" panose="00000500000000000000" pitchFamily="2" charset="0"/>
              </a:rPr>
              <a:t>effects</a:t>
            </a:r>
            <a:endParaRPr lang="fr-FR" sz="2000" b="1" dirty="0">
              <a:solidFill>
                <a:srgbClr val="002060"/>
              </a:solidFill>
              <a:latin typeface="LM Roman 10" panose="00000500000000000000" pitchFamily="2" charset="0"/>
            </a:endParaRPr>
          </a:p>
        </p:txBody>
      </p:sp>
      <p:sp>
        <p:nvSpPr>
          <p:cNvPr id="23" name="Flèche : gauche 22">
            <a:extLst>
              <a:ext uri="{FF2B5EF4-FFF2-40B4-BE49-F238E27FC236}">
                <a16:creationId xmlns:a16="http://schemas.microsoft.com/office/drawing/2014/main" id="{1B6DC29B-EB5A-4CDA-AAD7-1235C5035A40}"/>
              </a:ext>
            </a:extLst>
          </p:cNvPr>
          <p:cNvSpPr/>
          <p:nvPr/>
        </p:nvSpPr>
        <p:spPr>
          <a:xfrm rot="10800000">
            <a:off x="4914382" y="3124849"/>
            <a:ext cx="1223055" cy="198679"/>
          </a:xfrm>
          <a:prstGeom prst="lef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FE8C1E7A-91F0-4127-9498-E27E007E4CA2}"/>
              </a:ext>
            </a:extLst>
          </p:cNvPr>
          <p:cNvSpPr/>
          <p:nvPr/>
        </p:nvSpPr>
        <p:spPr>
          <a:xfrm>
            <a:off x="2779141" y="2611781"/>
            <a:ext cx="1286746" cy="1286746"/>
          </a:xfrm>
          <a:prstGeom prst="ellipse">
            <a:avLst/>
          </a:prstGeom>
          <a:solidFill>
            <a:srgbClr val="00B0F0">
              <a:alpha val="6000"/>
            </a:srgbClr>
          </a:solidFill>
          <a:ln w="127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67323000-C9D7-46CD-9CB5-2612C7E8EB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6" t="14198" r="30908" b="12076"/>
          <a:stretch/>
        </p:blipFill>
        <p:spPr>
          <a:xfrm>
            <a:off x="2930230" y="2599495"/>
            <a:ext cx="982001" cy="1102259"/>
          </a:xfrm>
          <a:prstGeom prst="rect">
            <a:avLst/>
          </a:prstGeom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5DAEE306-1F8C-4687-8987-CC434D72A1D0}"/>
              </a:ext>
            </a:extLst>
          </p:cNvPr>
          <p:cNvSpPr/>
          <p:nvPr/>
        </p:nvSpPr>
        <p:spPr>
          <a:xfrm>
            <a:off x="3742581" y="2999194"/>
            <a:ext cx="207734" cy="152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394CAD3-63B4-416D-8032-7B7AFA604A53}"/>
              </a:ext>
            </a:extLst>
          </p:cNvPr>
          <p:cNvSpPr/>
          <p:nvPr/>
        </p:nvSpPr>
        <p:spPr>
          <a:xfrm>
            <a:off x="2869221" y="3341707"/>
            <a:ext cx="207734" cy="76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E13674FF-CC04-4B5E-93C1-AEEC717F2193}"/>
              </a:ext>
            </a:extLst>
          </p:cNvPr>
          <p:cNvSpPr/>
          <p:nvPr/>
        </p:nvSpPr>
        <p:spPr>
          <a:xfrm>
            <a:off x="3903001" y="2855349"/>
            <a:ext cx="94627" cy="94627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686854AC-7001-423B-A726-68C23DAEACEC}"/>
              </a:ext>
            </a:extLst>
          </p:cNvPr>
          <p:cNvSpPr/>
          <p:nvPr/>
        </p:nvSpPr>
        <p:spPr>
          <a:xfrm>
            <a:off x="3080738" y="3800624"/>
            <a:ext cx="94627" cy="94627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FC23170E-2696-4DA0-8E4E-38E13C775DE1}"/>
              </a:ext>
            </a:extLst>
          </p:cNvPr>
          <p:cNvSpPr/>
          <p:nvPr/>
        </p:nvSpPr>
        <p:spPr>
          <a:xfrm>
            <a:off x="4440576" y="2810892"/>
            <a:ext cx="94627" cy="94627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D47BCDE2-A0B1-4792-ADD2-D6C0C505CEAF}"/>
              </a:ext>
            </a:extLst>
          </p:cNvPr>
          <p:cNvSpPr/>
          <p:nvPr/>
        </p:nvSpPr>
        <p:spPr>
          <a:xfrm>
            <a:off x="2335450" y="2525399"/>
            <a:ext cx="94627" cy="94627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7E918AF2-4626-4D71-AD5A-53A5FB5E60EB}"/>
              </a:ext>
            </a:extLst>
          </p:cNvPr>
          <p:cNvSpPr/>
          <p:nvPr/>
        </p:nvSpPr>
        <p:spPr>
          <a:xfrm>
            <a:off x="4501178" y="3862915"/>
            <a:ext cx="94627" cy="94627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54F46259-AE24-4040-8F88-D0744AB7A7F2}"/>
              </a:ext>
            </a:extLst>
          </p:cNvPr>
          <p:cNvSpPr/>
          <p:nvPr/>
        </p:nvSpPr>
        <p:spPr>
          <a:xfrm>
            <a:off x="3480435" y="4468943"/>
            <a:ext cx="94627" cy="94627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16BB4D3D-2EEB-455C-983C-EE70E81FA86E}"/>
              </a:ext>
            </a:extLst>
          </p:cNvPr>
          <p:cNvSpPr/>
          <p:nvPr/>
        </p:nvSpPr>
        <p:spPr>
          <a:xfrm>
            <a:off x="3326603" y="1854239"/>
            <a:ext cx="94627" cy="94627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Flèche : courbe vers le haut 34">
            <a:extLst>
              <a:ext uri="{FF2B5EF4-FFF2-40B4-BE49-F238E27FC236}">
                <a16:creationId xmlns:a16="http://schemas.microsoft.com/office/drawing/2014/main" id="{39475D1C-E921-4FFB-A894-72A0E49F7D7C}"/>
              </a:ext>
            </a:extLst>
          </p:cNvPr>
          <p:cNvSpPr/>
          <p:nvPr/>
        </p:nvSpPr>
        <p:spPr>
          <a:xfrm rot="18009112">
            <a:off x="3229428" y="3674201"/>
            <a:ext cx="441349" cy="235620"/>
          </a:xfrm>
          <a:prstGeom prst="curvedUp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4DEFFC6E-DDFE-4C00-B783-9F6DE02B37C1}"/>
              </a:ext>
            </a:extLst>
          </p:cNvPr>
          <p:cNvSpPr/>
          <p:nvPr/>
        </p:nvSpPr>
        <p:spPr>
          <a:xfrm>
            <a:off x="6956669" y="2517153"/>
            <a:ext cx="1286746" cy="1286746"/>
          </a:xfrm>
          <a:prstGeom prst="ellipse">
            <a:avLst/>
          </a:prstGeom>
          <a:solidFill>
            <a:srgbClr val="00B0F0">
              <a:alpha val="6000"/>
            </a:srgbClr>
          </a:solidFill>
          <a:ln w="127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5C8B79B8-807E-4605-B5D9-12A4FF9556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6" t="14198" r="30908" b="12076"/>
          <a:stretch/>
        </p:blipFill>
        <p:spPr>
          <a:xfrm>
            <a:off x="7107758" y="2504867"/>
            <a:ext cx="982001" cy="1102259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46923263-CBE5-47EE-BE66-522D1A5C4909}"/>
              </a:ext>
            </a:extLst>
          </p:cNvPr>
          <p:cNvSpPr/>
          <p:nvPr/>
        </p:nvSpPr>
        <p:spPr>
          <a:xfrm>
            <a:off x="7920109" y="2904566"/>
            <a:ext cx="207734" cy="152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7757A04-85FD-470A-9C60-BC10562378F7}"/>
              </a:ext>
            </a:extLst>
          </p:cNvPr>
          <p:cNvSpPr/>
          <p:nvPr/>
        </p:nvSpPr>
        <p:spPr>
          <a:xfrm>
            <a:off x="7046749" y="3247079"/>
            <a:ext cx="207734" cy="76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85AEDF3C-5B26-476D-A2A3-7EDF1BD651A4}"/>
              </a:ext>
            </a:extLst>
          </p:cNvPr>
          <p:cNvSpPr/>
          <p:nvPr/>
        </p:nvSpPr>
        <p:spPr>
          <a:xfrm>
            <a:off x="8080529" y="2760721"/>
            <a:ext cx="94627" cy="94627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9B795118-7ADE-4E82-913C-7704388D44C9}"/>
              </a:ext>
            </a:extLst>
          </p:cNvPr>
          <p:cNvSpPr/>
          <p:nvPr/>
        </p:nvSpPr>
        <p:spPr>
          <a:xfrm>
            <a:off x="7327627" y="3725074"/>
            <a:ext cx="94627" cy="94627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2AC75515-534B-440E-8E91-D22E376FA426}"/>
              </a:ext>
            </a:extLst>
          </p:cNvPr>
          <p:cNvSpPr/>
          <p:nvPr/>
        </p:nvSpPr>
        <p:spPr>
          <a:xfrm>
            <a:off x="8618104" y="2716264"/>
            <a:ext cx="94627" cy="94627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EDB3E3C3-567D-4649-A8D3-CC1721B57148}"/>
              </a:ext>
            </a:extLst>
          </p:cNvPr>
          <p:cNvSpPr/>
          <p:nvPr/>
        </p:nvSpPr>
        <p:spPr>
          <a:xfrm>
            <a:off x="6512978" y="2430771"/>
            <a:ext cx="94627" cy="94627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1DACD43F-FCD9-44BD-A522-C0B354F31680}"/>
              </a:ext>
            </a:extLst>
          </p:cNvPr>
          <p:cNvSpPr/>
          <p:nvPr/>
        </p:nvSpPr>
        <p:spPr>
          <a:xfrm>
            <a:off x="8678706" y="3768287"/>
            <a:ext cx="94627" cy="94627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5ED5F8D5-7211-4899-8095-9F72923A08D9}"/>
              </a:ext>
            </a:extLst>
          </p:cNvPr>
          <p:cNvSpPr/>
          <p:nvPr/>
        </p:nvSpPr>
        <p:spPr>
          <a:xfrm>
            <a:off x="7616475" y="4464301"/>
            <a:ext cx="94627" cy="94627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DF955A59-786D-45FC-9AF0-E870E20097A0}"/>
              </a:ext>
            </a:extLst>
          </p:cNvPr>
          <p:cNvSpPr/>
          <p:nvPr/>
        </p:nvSpPr>
        <p:spPr>
          <a:xfrm>
            <a:off x="7459526" y="1888125"/>
            <a:ext cx="94627" cy="94627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727C5C1B-9CF3-4059-AE00-843CE874DA52}"/>
              </a:ext>
            </a:extLst>
          </p:cNvPr>
          <p:cNvSpPr/>
          <p:nvPr/>
        </p:nvSpPr>
        <p:spPr>
          <a:xfrm>
            <a:off x="2490817" y="3956130"/>
            <a:ext cx="94627" cy="94627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26E3D59F-6E6D-400D-8B2A-76F17D75E3AD}"/>
              </a:ext>
            </a:extLst>
          </p:cNvPr>
          <p:cNvSpPr/>
          <p:nvPr/>
        </p:nvSpPr>
        <p:spPr>
          <a:xfrm>
            <a:off x="6568885" y="3838044"/>
            <a:ext cx="94627" cy="94627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C459BAE3-ECC4-4EB3-B99C-9D4CE67682BD}"/>
              </a:ext>
            </a:extLst>
          </p:cNvPr>
          <p:cNvSpPr/>
          <p:nvPr/>
        </p:nvSpPr>
        <p:spPr>
          <a:xfrm rot="21361818">
            <a:off x="6969314" y="1955866"/>
            <a:ext cx="1316635" cy="2586757"/>
          </a:xfrm>
          <a:prstGeom prst="ellipse">
            <a:avLst/>
          </a:prstGeom>
          <a:solidFill>
            <a:srgbClr val="00B0F0">
              <a:alpha val="6000"/>
            </a:srgb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342E9D06-BAFC-49F6-97B8-E01BD8A09BDB}"/>
              </a:ext>
            </a:extLst>
          </p:cNvPr>
          <p:cNvSpPr/>
          <p:nvPr/>
        </p:nvSpPr>
        <p:spPr>
          <a:xfrm rot="18349571">
            <a:off x="6958158" y="1910828"/>
            <a:ext cx="1316635" cy="2586757"/>
          </a:xfrm>
          <a:prstGeom prst="ellipse">
            <a:avLst/>
          </a:prstGeom>
          <a:solidFill>
            <a:srgbClr val="00B0F0">
              <a:alpha val="6000"/>
            </a:srgb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9" name="Flèche : courbe vers le bas 58">
            <a:extLst>
              <a:ext uri="{FF2B5EF4-FFF2-40B4-BE49-F238E27FC236}">
                <a16:creationId xmlns:a16="http://schemas.microsoft.com/office/drawing/2014/main" id="{3B85AC08-76DB-41D6-93B5-4ABCFBB54AAD}"/>
              </a:ext>
            </a:extLst>
          </p:cNvPr>
          <p:cNvSpPr/>
          <p:nvPr/>
        </p:nvSpPr>
        <p:spPr>
          <a:xfrm rot="20718177">
            <a:off x="2474777" y="3620685"/>
            <a:ext cx="636342" cy="237996"/>
          </a:xfrm>
          <a:prstGeom prst="curvedDownArrow">
            <a:avLst/>
          </a:prstGeom>
          <a:solidFill>
            <a:srgbClr val="C0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C00000"/>
              </a:solidFill>
            </a:endParaRPr>
          </a:p>
        </p:txBody>
      </p:sp>
      <p:sp>
        <p:nvSpPr>
          <p:cNvPr id="60" name="Flèche : courbe vers le bas 59">
            <a:extLst>
              <a:ext uri="{FF2B5EF4-FFF2-40B4-BE49-F238E27FC236}">
                <a16:creationId xmlns:a16="http://schemas.microsoft.com/office/drawing/2014/main" id="{F3A2C3F2-7941-439C-81E4-9B8FB60E6C1C}"/>
              </a:ext>
            </a:extLst>
          </p:cNvPr>
          <p:cNvSpPr/>
          <p:nvPr/>
        </p:nvSpPr>
        <p:spPr>
          <a:xfrm rot="9989036">
            <a:off x="2536885" y="3981344"/>
            <a:ext cx="636342" cy="237996"/>
          </a:xfrm>
          <a:prstGeom prst="curvedDownArrow">
            <a:avLst/>
          </a:prstGeom>
          <a:solidFill>
            <a:srgbClr val="C0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C00000"/>
              </a:solidFill>
            </a:endParaRP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504ABC18-25C4-4AFC-B658-362CEA98655E}"/>
              </a:ext>
            </a:extLst>
          </p:cNvPr>
          <p:cNvSpPr/>
          <p:nvPr/>
        </p:nvSpPr>
        <p:spPr>
          <a:xfrm rot="21361818">
            <a:off x="2837680" y="1910968"/>
            <a:ext cx="1316635" cy="2586757"/>
          </a:xfrm>
          <a:prstGeom prst="ellipse">
            <a:avLst/>
          </a:prstGeom>
          <a:solidFill>
            <a:srgbClr val="00B0F0">
              <a:alpha val="6000"/>
            </a:srgb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5B93CEE0-1F1B-4D4B-90BB-BA45B765523B}"/>
              </a:ext>
            </a:extLst>
          </p:cNvPr>
          <p:cNvSpPr/>
          <p:nvPr/>
        </p:nvSpPr>
        <p:spPr>
          <a:xfrm rot="18349571">
            <a:off x="2780630" y="2010307"/>
            <a:ext cx="1316635" cy="2586757"/>
          </a:xfrm>
          <a:prstGeom prst="ellipse">
            <a:avLst/>
          </a:prstGeom>
          <a:solidFill>
            <a:srgbClr val="00B0F0">
              <a:alpha val="6000"/>
            </a:srgb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A2A2884C-0F63-4BF5-9745-F9C04249DC84}"/>
              </a:ext>
            </a:extLst>
          </p:cNvPr>
          <p:cNvSpPr/>
          <p:nvPr/>
        </p:nvSpPr>
        <p:spPr>
          <a:xfrm rot="3032042">
            <a:off x="2833385" y="1985256"/>
            <a:ext cx="1294101" cy="2542041"/>
          </a:xfrm>
          <a:prstGeom prst="ellipse">
            <a:avLst/>
          </a:prstGeom>
          <a:solidFill>
            <a:srgbClr val="00B0F0">
              <a:alpha val="6000"/>
            </a:srgbClr>
          </a:solidFill>
          <a:ln w="1905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C4210E2C-B63F-410D-A460-F05059AD44D2}"/>
              </a:ext>
            </a:extLst>
          </p:cNvPr>
          <p:cNvSpPr/>
          <p:nvPr/>
        </p:nvSpPr>
        <p:spPr>
          <a:xfrm rot="3032042">
            <a:off x="7010913" y="1890628"/>
            <a:ext cx="1294101" cy="2542041"/>
          </a:xfrm>
          <a:prstGeom prst="ellipse">
            <a:avLst/>
          </a:prstGeom>
          <a:solidFill>
            <a:srgbClr val="00B0F0">
              <a:alpha val="6000"/>
            </a:srgbClr>
          </a:solidFill>
          <a:ln w="1905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FF8202-5C4C-4D40-A1D5-69A4BC93A28E}"/>
              </a:ext>
            </a:extLst>
          </p:cNvPr>
          <p:cNvSpPr/>
          <p:nvPr/>
        </p:nvSpPr>
        <p:spPr>
          <a:xfrm>
            <a:off x="2042583" y="3875740"/>
            <a:ext cx="5277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C00000"/>
                </a:solidFill>
                <a:latin typeface="LM Roman 10" panose="00000500000000000000" pitchFamily="2" charset="0"/>
              </a:rPr>
              <a:t>Ex.</a:t>
            </a:r>
            <a:endParaRPr lang="fr-FR" dirty="0">
              <a:solidFill>
                <a:srgbClr val="C00000"/>
              </a:solidFill>
            </a:endParaRPr>
          </a:p>
        </p:txBody>
      </p: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45159025-926E-466E-BBE0-4B83A244F28E}"/>
              </a:ext>
            </a:extLst>
          </p:cNvPr>
          <p:cNvCxnSpPr>
            <a:cxnSpLocks/>
          </p:cNvCxnSpPr>
          <p:nvPr/>
        </p:nvCxnSpPr>
        <p:spPr>
          <a:xfrm flipV="1">
            <a:off x="7871703" y="2069169"/>
            <a:ext cx="1577097" cy="93817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Image 62">
            <a:extLst>
              <a:ext uri="{FF2B5EF4-FFF2-40B4-BE49-F238E27FC236}">
                <a16:creationId xmlns:a16="http://schemas.microsoft.com/office/drawing/2014/main" id="{4AC316EA-78B9-4A78-9A84-C04C893AAC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77" t="6800" b="-1"/>
          <a:stretch/>
        </p:blipFill>
        <p:spPr>
          <a:xfrm>
            <a:off x="9493756" y="1952777"/>
            <a:ext cx="269777" cy="237248"/>
          </a:xfrm>
          <a:prstGeom prst="rect">
            <a:avLst/>
          </a:prstGeom>
        </p:spPr>
      </p:pic>
      <p:grpSp>
        <p:nvGrpSpPr>
          <p:cNvPr id="68" name="Groupe 67">
            <a:extLst>
              <a:ext uri="{FF2B5EF4-FFF2-40B4-BE49-F238E27FC236}">
                <a16:creationId xmlns:a16="http://schemas.microsoft.com/office/drawing/2014/main" id="{7922B55F-E28B-40A8-B6E0-D74CF5A70FCD}"/>
              </a:ext>
            </a:extLst>
          </p:cNvPr>
          <p:cNvGrpSpPr/>
          <p:nvPr/>
        </p:nvGrpSpPr>
        <p:grpSpPr>
          <a:xfrm>
            <a:off x="343537" y="3707308"/>
            <a:ext cx="1556256" cy="646331"/>
            <a:chOff x="10189733" y="842466"/>
            <a:chExt cx="1556256" cy="646331"/>
          </a:xfrm>
        </p:grpSpPr>
        <p:pic>
          <p:nvPicPr>
            <p:cNvPr id="69" name="Image 68">
              <a:extLst>
                <a:ext uri="{FF2B5EF4-FFF2-40B4-BE49-F238E27FC236}">
                  <a16:creationId xmlns:a16="http://schemas.microsoft.com/office/drawing/2014/main" id="{942367D4-9FF1-4403-BF73-9498E7C95A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222"/>
            <a:stretch/>
          </p:blipFill>
          <p:spPr>
            <a:xfrm>
              <a:off x="10189733" y="940553"/>
              <a:ext cx="645117" cy="423750"/>
            </a:xfrm>
            <a:prstGeom prst="rect">
              <a:avLst/>
            </a:prstGeom>
          </p:spPr>
        </p:pic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8741FD84-4568-4800-A763-9E3B1B30ABDD}"/>
                </a:ext>
              </a:extLst>
            </p:cNvPr>
            <p:cNvSpPr/>
            <p:nvPr/>
          </p:nvSpPr>
          <p:spPr>
            <a:xfrm>
              <a:off x="10836487" y="842466"/>
              <a:ext cx="90950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dirty="0">
                  <a:latin typeface="LM Roman 10" panose="00000500000000000000" pitchFamily="2" charset="0"/>
                </a:rPr>
                <a:t>Parent </a:t>
              </a:r>
              <a:r>
                <a:rPr lang="fr-FR" dirty="0" err="1">
                  <a:latin typeface="LM Roman 10" panose="00000500000000000000" pitchFamily="2" charset="0"/>
                </a:rPr>
                <a:t>atom</a:t>
              </a:r>
              <a:endParaRPr lang="fr-FR" dirty="0">
                <a:latin typeface="LM Roman 10" panose="00000500000000000000" pitchFamily="2" charset="0"/>
              </a:endParaRPr>
            </a:p>
          </p:txBody>
        </p:sp>
      </p:grpSp>
      <p:pic>
        <p:nvPicPr>
          <p:cNvPr id="71" name="Image 70">
            <a:extLst>
              <a:ext uri="{FF2B5EF4-FFF2-40B4-BE49-F238E27FC236}">
                <a16:creationId xmlns:a16="http://schemas.microsoft.com/office/drawing/2014/main" id="{AFADD2F0-198C-4B43-A82F-B4FB74671F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076" y="2606536"/>
            <a:ext cx="766364" cy="369332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72E289A3-18BF-4256-A3B8-CD225B6B832B}"/>
              </a:ext>
            </a:extLst>
          </p:cNvPr>
          <p:cNvSpPr/>
          <p:nvPr/>
        </p:nvSpPr>
        <p:spPr>
          <a:xfrm>
            <a:off x="10264669" y="2515350"/>
            <a:ext cx="13548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err="1">
                <a:latin typeface="LM Roman 10" panose="00000500000000000000" pitchFamily="2" charset="0"/>
              </a:rPr>
              <a:t>Daughter</a:t>
            </a:r>
            <a:r>
              <a:rPr lang="fr-FR" dirty="0">
                <a:latin typeface="LM Roman 10" panose="00000500000000000000" pitchFamily="2" charset="0"/>
              </a:rPr>
              <a:t> </a:t>
            </a:r>
            <a:r>
              <a:rPr lang="fr-FR" dirty="0" err="1">
                <a:latin typeface="LM Roman 10" panose="00000500000000000000" pitchFamily="2" charset="0"/>
              </a:rPr>
              <a:t>atom</a:t>
            </a:r>
            <a:endParaRPr lang="fr-FR" dirty="0">
              <a:latin typeface="LM Roman 10" panose="00000500000000000000" pitchFamily="2" charset="0"/>
            </a:endParaRPr>
          </a:p>
        </p:txBody>
      </p:sp>
      <p:grpSp>
        <p:nvGrpSpPr>
          <p:cNvPr id="88" name="Groupe 87">
            <a:extLst>
              <a:ext uri="{FF2B5EF4-FFF2-40B4-BE49-F238E27FC236}">
                <a16:creationId xmlns:a16="http://schemas.microsoft.com/office/drawing/2014/main" id="{3ABCB14B-3A2A-4EF0-94B2-58F2385889A5}"/>
              </a:ext>
            </a:extLst>
          </p:cNvPr>
          <p:cNvGrpSpPr/>
          <p:nvPr/>
        </p:nvGrpSpPr>
        <p:grpSpPr>
          <a:xfrm>
            <a:off x="2944010" y="2667554"/>
            <a:ext cx="1020085" cy="1102259"/>
            <a:chOff x="9722455" y="4154271"/>
            <a:chExt cx="1020085" cy="1102259"/>
          </a:xfrm>
        </p:grpSpPr>
        <p:pic>
          <p:nvPicPr>
            <p:cNvPr id="89" name="Image 88">
              <a:extLst>
                <a:ext uri="{FF2B5EF4-FFF2-40B4-BE49-F238E27FC236}">
                  <a16:creationId xmlns:a16="http://schemas.microsoft.com/office/drawing/2014/main" id="{B5567FD9-796B-449A-9E1E-473601E35B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46" t="14198" r="30908" b="12076"/>
            <a:stretch/>
          </p:blipFill>
          <p:spPr>
            <a:xfrm>
              <a:off x="9722455" y="4154271"/>
              <a:ext cx="982001" cy="1102259"/>
            </a:xfrm>
            <a:prstGeom prst="rect">
              <a:avLst/>
            </a:prstGeom>
            <a:ln>
              <a:noFill/>
            </a:ln>
          </p:spPr>
        </p:pic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58A3AD25-DAAB-4849-B3E8-1956CAAE9645}"/>
                </a:ext>
              </a:extLst>
            </p:cNvPr>
            <p:cNvSpPr/>
            <p:nvPr/>
          </p:nvSpPr>
          <p:spPr>
            <a:xfrm>
              <a:off x="10534806" y="4553970"/>
              <a:ext cx="207734" cy="1528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91" name="Rectangle 90">
            <a:extLst>
              <a:ext uri="{FF2B5EF4-FFF2-40B4-BE49-F238E27FC236}">
                <a16:creationId xmlns:a16="http://schemas.microsoft.com/office/drawing/2014/main" id="{D18CB065-47D7-4561-AA3E-F7A72271A5E4}"/>
              </a:ext>
            </a:extLst>
          </p:cNvPr>
          <p:cNvSpPr/>
          <p:nvPr/>
        </p:nvSpPr>
        <p:spPr>
          <a:xfrm>
            <a:off x="2883001" y="3409766"/>
            <a:ext cx="207734" cy="76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E339912E-418B-475A-A14A-6D03C7F95B3B}"/>
              </a:ext>
            </a:extLst>
          </p:cNvPr>
          <p:cNvSpPr/>
          <p:nvPr/>
        </p:nvSpPr>
        <p:spPr>
          <a:xfrm>
            <a:off x="405073" y="1342348"/>
            <a:ext cx="76483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>
                <a:solidFill>
                  <a:srgbClr val="002060"/>
                </a:solidFill>
                <a:latin typeface="LM Roman 10" panose="00000500000000000000" pitchFamily="2" charset="0"/>
              </a:rPr>
              <a:t>Overlap</a:t>
            </a:r>
            <a:r>
              <a:rPr lang="fr-FR" sz="2000" b="1" dirty="0">
                <a:solidFill>
                  <a:srgbClr val="002060"/>
                </a:solidFill>
                <a:latin typeface="LM Roman 10" panose="00000500000000000000" pitchFamily="2" charset="0"/>
              </a:rPr>
              <a:t> </a:t>
            </a:r>
            <a:r>
              <a:rPr lang="fr-FR" sz="2000" b="1" dirty="0" err="1">
                <a:solidFill>
                  <a:srgbClr val="002060"/>
                </a:solidFill>
                <a:latin typeface="LM Roman 10" panose="00000500000000000000" pitchFamily="2" charset="0"/>
              </a:rPr>
              <a:t>effects</a:t>
            </a:r>
            <a:endParaRPr lang="fr-FR" sz="2000" b="1" dirty="0">
              <a:solidFill>
                <a:srgbClr val="002060"/>
              </a:solidFill>
              <a:latin typeface="LM Roman 10" panose="00000500000000000000" pitchFamily="2" charset="0"/>
            </a:endParaRPr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39DB8FA3-B61D-4413-BCBB-56DFB4E5D266}"/>
              </a:ext>
            </a:extLst>
          </p:cNvPr>
          <p:cNvSpPr/>
          <p:nvPr/>
        </p:nvSpPr>
        <p:spPr>
          <a:xfrm rot="3032042">
            <a:off x="2846479" y="1985256"/>
            <a:ext cx="1294101" cy="2542041"/>
          </a:xfrm>
          <a:prstGeom prst="ellipse">
            <a:avLst/>
          </a:prstGeom>
          <a:solidFill>
            <a:srgbClr val="00B0F0">
              <a:alpha val="10000"/>
            </a:srgbClr>
          </a:solidFill>
          <a:ln w="1905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F2665DDD-2967-41EE-9DA7-D6BF6C383352}"/>
              </a:ext>
            </a:extLst>
          </p:cNvPr>
          <p:cNvSpPr/>
          <p:nvPr/>
        </p:nvSpPr>
        <p:spPr>
          <a:xfrm rot="21361818">
            <a:off x="2776212" y="1928265"/>
            <a:ext cx="1316635" cy="2586757"/>
          </a:xfrm>
          <a:prstGeom prst="ellipse">
            <a:avLst/>
          </a:prstGeom>
          <a:solidFill>
            <a:srgbClr val="00B0F0">
              <a:alpha val="10000"/>
            </a:srgbClr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555D9453-655B-436F-AB53-D9BCDD269DA6}"/>
              </a:ext>
            </a:extLst>
          </p:cNvPr>
          <p:cNvSpPr/>
          <p:nvPr/>
        </p:nvSpPr>
        <p:spPr>
          <a:xfrm rot="18349571">
            <a:off x="2793724" y="2010307"/>
            <a:ext cx="1316635" cy="2586757"/>
          </a:xfrm>
          <a:prstGeom prst="ellipse">
            <a:avLst/>
          </a:prstGeom>
          <a:solidFill>
            <a:srgbClr val="00B0F0">
              <a:alpha val="10000"/>
            </a:srgb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B77192BC-BC4B-43D9-A5AC-096994A6FC0C}"/>
              </a:ext>
            </a:extLst>
          </p:cNvPr>
          <p:cNvSpPr/>
          <p:nvPr/>
        </p:nvSpPr>
        <p:spPr>
          <a:xfrm>
            <a:off x="2792235" y="2611781"/>
            <a:ext cx="1286746" cy="1286746"/>
          </a:xfrm>
          <a:prstGeom prst="ellipse">
            <a:avLst/>
          </a:prstGeom>
          <a:solidFill>
            <a:srgbClr val="00B0F0">
              <a:alpha val="10000"/>
            </a:srgbClr>
          </a:solidFill>
          <a:ln w="127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90923D7D-66A6-4D61-AC5E-CF16377BF14E}"/>
              </a:ext>
            </a:extLst>
          </p:cNvPr>
          <p:cNvSpPr/>
          <p:nvPr/>
        </p:nvSpPr>
        <p:spPr>
          <a:xfrm>
            <a:off x="3093832" y="3800624"/>
            <a:ext cx="94627" cy="94627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8" name="Groupe 97">
            <a:extLst>
              <a:ext uri="{FF2B5EF4-FFF2-40B4-BE49-F238E27FC236}">
                <a16:creationId xmlns:a16="http://schemas.microsoft.com/office/drawing/2014/main" id="{4A0CB3E8-5ECE-444A-8688-31A997D686EB}"/>
              </a:ext>
            </a:extLst>
          </p:cNvPr>
          <p:cNvGrpSpPr/>
          <p:nvPr/>
        </p:nvGrpSpPr>
        <p:grpSpPr>
          <a:xfrm>
            <a:off x="356631" y="3707308"/>
            <a:ext cx="1556256" cy="646331"/>
            <a:chOff x="10189733" y="842466"/>
            <a:chExt cx="1556256" cy="646331"/>
          </a:xfrm>
        </p:grpSpPr>
        <p:pic>
          <p:nvPicPr>
            <p:cNvPr id="99" name="Image 98">
              <a:extLst>
                <a:ext uri="{FF2B5EF4-FFF2-40B4-BE49-F238E27FC236}">
                  <a16:creationId xmlns:a16="http://schemas.microsoft.com/office/drawing/2014/main" id="{FEEF2D11-54CE-45A2-90F0-987C11D16F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222"/>
            <a:stretch/>
          </p:blipFill>
          <p:spPr>
            <a:xfrm>
              <a:off x="10189733" y="940553"/>
              <a:ext cx="645117" cy="423750"/>
            </a:xfrm>
            <a:prstGeom prst="rect">
              <a:avLst/>
            </a:prstGeom>
          </p:spPr>
        </p:pic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0C12FAAA-C123-4421-91A9-89528911556C}"/>
                </a:ext>
              </a:extLst>
            </p:cNvPr>
            <p:cNvSpPr/>
            <p:nvPr/>
          </p:nvSpPr>
          <p:spPr>
            <a:xfrm>
              <a:off x="10836487" y="842466"/>
              <a:ext cx="90950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dirty="0">
                  <a:latin typeface="LM Roman 10" panose="00000500000000000000" pitchFamily="2" charset="0"/>
                </a:rPr>
                <a:t>Parent </a:t>
              </a:r>
              <a:r>
                <a:rPr lang="fr-FR" dirty="0" err="1">
                  <a:latin typeface="LM Roman 10" panose="00000500000000000000" pitchFamily="2" charset="0"/>
                </a:rPr>
                <a:t>atom</a:t>
              </a:r>
              <a:endParaRPr lang="fr-FR" dirty="0">
                <a:latin typeface="LM Roman 10" panose="00000500000000000000" pitchFamily="2" charset="0"/>
              </a:endParaRPr>
            </a:p>
          </p:txBody>
        </p:sp>
      </p:grpSp>
      <p:grpSp>
        <p:nvGrpSpPr>
          <p:cNvPr id="101" name="Groupe 100">
            <a:extLst>
              <a:ext uri="{FF2B5EF4-FFF2-40B4-BE49-F238E27FC236}">
                <a16:creationId xmlns:a16="http://schemas.microsoft.com/office/drawing/2014/main" id="{9261C5C1-79F5-4880-A40D-93F78D9247E9}"/>
              </a:ext>
            </a:extLst>
          </p:cNvPr>
          <p:cNvGrpSpPr/>
          <p:nvPr/>
        </p:nvGrpSpPr>
        <p:grpSpPr>
          <a:xfrm>
            <a:off x="7137644" y="2737081"/>
            <a:ext cx="1020085" cy="1102259"/>
            <a:chOff x="9722455" y="4154271"/>
            <a:chExt cx="1020085" cy="1102259"/>
          </a:xfrm>
        </p:grpSpPr>
        <p:pic>
          <p:nvPicPr>
            <p:cNvPr id="102" name="Image 101">
              <a:extLst>
                <a:ext uri="{FF2B5EF4-FFF2-40B4-BE49-F238E27FC236}">
                  <a16:creationId xmlns:a16="http://schemas.microsoft.com/office/drawing/2014/main" id="{1C136CBA-2EF0-42DD-ACEB-C5B74C69DB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46" t="14198" r="30908" b="12076"/>
            <a:stretch/>
          </p:blipFill>
          <p:spPr>
            <a:xfrm>
              <a:off x="9722455" y="4154271"/>
              <a:ext cx="982001" cy="1102259"/>
            </a:xfrm>
            <a:prstGeom prst="rect">
              <a:avLst/>
            </a:prstGeom>
            <a:ln>
              <a:noFill/>
            </a:ln>
          </p:spPr>
        </p:pic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DD189D7F-C871-4923-A836-8FA85D4BB278}"/>
                </a:ext>
              </a:extLst>
            </p:cNvPr>
            <p:cNvSpPr/>
            <p:nvPr/>
          </p:nvSpPr>
          <p:spPr>
            <a:xfrm>
              <a:off x="10534806" y="4553970"/>
              <a:ext cx="207734" cy="1528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4" name="Rectangle 103">
            <a:extLst>
              <a:ext uri="{FF2B5EF4-FFF2-40B4-BE49-F238E27FC236}">
                <a16:creationId xmlns:a16="http://schemas.microsoft.com/office/drawing/2014/main" id="{2EB21DA6-2BFE-4013-A1EF-019D1187802E}"/>
              </a:ext>
            </a:extLst>
          </p:cNvPr>
          <p:cNvSpPr/>
          <p:nvPr/>
        </p:nvSpPr>
        <p:spPr>
          <a:xfrm>
            <a:off x="9934177" y="5017474"/>
            <a:ext cx="207734" cy="76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5" name="Image 104">
            <a:extLst>
              <a:ext uri="{FF2B5EF4-FFF2-40B4-BE49-F238E27FC236}">
                <a16:creationId xmlns:a16="http://schemas.microsoft.com/office/drawing/2014/main" id="{99CEE9FC-D6FD-4438-9595-98AE78B9FE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808" y="3116883"/>
            <a:ext cx="766364" cy="369332"/>
          </a:xfrm>
          <a:prstGeom prst="rect">
            <a:avLst/>
          </a:prstGeom>
        </p:spPr>
      </p:pic>
      <p:sp>
        <p:nvSpPr>
          <p:cNvPr id="106" name="Rectangle 105">
            <a:extLst>
              <a:ext uri="{FF2B5EF4-FFF2-40B4-BE49-F238E27FC236}">
                <a16:creationId xmlns:a16="http://schemas.microsoft.com/office/drawing/2014/main" id="{9DED213B-A0F2-4C02-B4EF-BDD41BEEB60D}"/>
              </a:ext>
            </a:extLst>
          </p:cNvPr>
          <p:cNvSpPr/>
          <p:nvPr/>
        </p:nvSpPr>
        <p:spPr>
          <a:xfrm>
            <a:off x="10242328" y="3116883"/>
            <a:ext cx="13548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err="1">
                <a:latin typeface="LM Roman 10" panose="00000500000000000000" pitchFamily="2" charset="0"/>
              </a:rPr>
              <a:t>Daughter</a:t>
            </a:r>
            <a:endParaRPr lang="fr-FR" dirty="0">
              <a:latin typeface="LM Roman 10" panose="00000500000000000000" pitchFamily="2" charset="0"/>
            </a:endParaRPr>
          </a:p>
        </p:txBody>
      </p:sp>
      <p:grpSp>
        <p:nvGrpSpPr>
          <p:cNvPr id="107" name="Groupe 106">
            <a:extLst>
              <a:ext uri="{FF2B5EF4-FFF2-40B4-BE49-F238E27FC236}">
                <a16:creationId xmlns:a16="http://schemas.microsoft.com/office/drawing/2014/main" id="{03A16A6D-3D59-48FA-96A2-233F4AD52033}"/>
              </a:ext>
            </a:extLst>
          </p:cNvPr>
          <p:cNvGrpSpPr/>
          <p:nvPr/>
        </p:nvGrpSpPr>
        <p:grpSpPr>
          <a:xfrm>
            <a:off x="5951313" y="1629242"/>
            <a:ext cx="3337359" cy="3312859"/>
            <a:chOff x="6432403" y="1913556"/>
            <a:chExt cx="2605887" cy="2586757"/>
          </a:xfrm>
        </p:grpSpPr>
        <p:sp>
          <p:nvSpPr>
            <p:cNvPr id="108" name="Ellipse 107">
              <a:extLst>
                <a:ext uri="{FF2B5EF4-FFF2-40B4-BE49-F238E27FC236}">
                  <a16:creationId xmlns:a16="http://schemas.microsoft.com/office/drawing/2014/main" id="{F7FA9706-5861-4C88-985B-FFACBA481D16}"/>
                </a:ext>
              </a:extLst>
            </p:cNvPr>
            <p:cNvSpPr/>
            <p:nvPr/>
          </p:nvSpPr>
          <p:spPr>
            <a:xfrm rot="3032042">
              <a:off x="7120219" y="1985256"/>
              <a:ext cx="1294101" cy="2542041"/>
            </a:xfrm>
            <a:prstGeom prst="ellipse">
              <a:avLst/>
            </a:prstGeom>
            <a:solidFill>
              <a:srgbClr val="00B0F0">
                <a:alpha val="6000"/>
              </a:srgb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9" name="Ellipse 108">
              <a:extLst>
                <a:ext uri="{FF2B5EF4-FFF2-40B4-BE49-F238E27FC236}">
                  <a16:creationId xmlns:a16="http://schemas.microsoft.com/office/drawing/2014/main" id="{689208AB-323C-4739-A293-BBD006E92717}"/>
                </a:ext>
              </a:extLst>
            </p:cNvPr>
            <p:cNvSpPr/>
            <p:nvPr/>
          </p:nvSpPr>
          <p:spPr>
            <a:xfrm rot="21361818">
              <a:off x="7124603" y="1913556"/>
              <a:ext cx="1241837" cy="2586757"/>
            </a:xfrm>
            <a:prstGeom prst="ellipse">
              <a:avLst/>
            </a:prstGeom>
            <a:solidFill>
              <a:srgbClr val="00B0F0">
                <a:alpha val="6000"/>
              </a:srgbClr>
            </a:solidFill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0" name="Ellipse 109">
              <a:extLst>
                <a:ext uri="{FF2B5EF4-FFF2-40B4-BE49-F238E27FC236}">
                  <a16:creationId xmlns:a16="http://schemas.microsoft.com/office/drawing/2014/main" id="{69FE6EFA-A986-4F85-B75C-A67AADFDC858}"/>
                </a:ext>
              </a:extLst>
            </p:cNvPr>
            <p:cNvSpPr/>
            <p:nvPr/>
          </p:nvSpPr>
          <p:spPr>
            <a:xfrm rot="18349571">
              <a:off x="7067464" y="2010307"/>
              <a:ext cx="1316635" cy="2586757"/>
            </a:xfrm>
            <a:prstGeom prst="ellipse">
              <a:avLst/>
            </a:prstGeom>
            <a:solidFill>
              <a:srgbClr val="00B0F0">
                <a:alpha val="6000"/>
              </a:srgbClr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111" name="Ellipse 110">
            <a:extLst>
              <a:ext uri="{FF2B5EF4-FFF2-40B4-BE49-F238E27FC236}">
                <a16:creationId xmlns:a16="http://schemas.microsoft.com/office/drawing/2014/main" id="{B5CA2303-1461-4ACC-BAFE-24087579E207}"/>
              </a:ext>
            </a:extLst>
          </p:cNvPr>
          <p:cNvSpPr/>
          <p:nvPr/>
        </p:nvSpPr>
        <p:spPr>
          <a:xfrm>
            <a:off x="6820138" y="2571862"/>
            <a:ext cx="1609779" cy="1609779"/>
          </a:xfrm>
          <a:prstGeom prst="ellipse">
            <a:avLst/>
          </a:prstGeom>
          <a:solidFill>
            <a:srgbClr val="00B0F0">
              <a:alpha val="6000"/>
            </a:srgbClr>
          </a:solidFill>
          <a:ln w="127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2" name="Ellipse 111">
            <a:extLst>
              <a:ext uri="{FF2B5EF4-FFF2-40B4-BE49-F238E27FC236}">
                <a16:creationId xmlns:a16="http://schemas.microsoft.com/office/drawing/2014/main" id="{8CD6A65E-8057-427B-B623-7FE3516C3D18}"/>
              </a:ext>
            </a:extLst>
          </p:cNvPr>
          <p:cNvSpPr/>
          <p:nvPr/>
        </p:nvSpPr>
        <p:spPr>
          <a:xfrm>
            <a:off x="7088337" y="3989716"/>
            <a:ext cx="94627" cy="94627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7CB8EC6C-2FCA-4D22-A7E6-6F8C04F43170}"/>
              </a:ext>
            </a:extLst>
          </p:cNvPr>
          <p:cNvSpPr/>
          <p:nvPr/>
        </p:nvSpPr>
        <p:spPr>
          <a:xfrm>
            <a:off x="343537" y="5746745"/>
            <a:ext cx="7736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 </a:t>
            </a:r>
            <a:r>
              <a:rPr lang="fr-FR" dirty="0">
                <a:latin typeface="LM Roman 10" panose="00000500000000000000" pitchFamily="2" charset="0"/>
              </a:rPr>
              <a:t>Exchange and </a:t>
            </a:r>
            <a:r>
              <a:rPr lang="fr-FR" dirty="0" err="1">
                <a:latin typeface="LM Roman 10" panose="00000500000000000000" pitchFamily="2" charset="0"/>
              </a:rPr>
              <a:t>overlap</a:t>
            </a:r>
            <a:r>
              <a:rPr lang="fr-FR" dirty="0">
                <a:latin typeface="LM Roman 10" panose="00000500000000000000" pitchFamily="2" charset="0"/>
              </a:rPr>
              <a:t> corrections are </a:t>
            </a:r>
            <a:r>
              <a:rPr lang="fr-FR" b="1" dirty="0" err="1">
                <a:solidFill>
                  <a:srgbClr val="002060"/>
                </a:solidFill>
                <a:latin typeface="LM Roman 10" panose="00000500000000000000" pitchFamily="2" charset="0"/>
              </a:rPr>
              <a:t>purely</a:t>
            </a:r>
            <a:r>
              <a:rPr lang="fr-FR" b="1" dirty="0">
                <a:solidFill>
                  <a:srgbClr val="002060"/>
                </a:solidFill>
                <a:latin typeface="LM Roman 10" panose="00000500000000000000" pitchFamily="2" charset="0"/>
              </a:rPr>
              <a:t> quantum </a:t>
            </a:r>
            <a:r>
              <a:rPr lang="fr-FR" b="1" dirty="0" err="1">
                <a:solidFill>
                  <a:srgbClr val="002060"/>
                </a:solidFill>
                <a:latin typeface="LM Roman 10" panose="00000500000000000000" pitchFamily="2" charset="0"/>
              </a:rPr>
              <a:t>effects</a:t>
            </a:r>
            <a:r>
              <a:rPr lang="fr-FR" dirty="0">
                <a:latin typeface="LM Roman 10" panose="00000500000000000000" pitchFamily="2" charset="0"/>
              </a:rPr>
              <a:t>.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F5881BDD-2FCC-4F6A-9D23-2DC156212578}"/>
              </a:ext>
            </a:extLst>
          </p:cNvPr>
          <p:cNvSpPr/>
          <p:nvPr/>
        </p:nvSpPr>
        <p:spPr>
          <a:xfrm>
            <a:off x="343537" y="5116942"/>
            <a:ext cx="83127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Consequence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of the non-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perfect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overlaping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of initial and final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atomic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states. </a:t>
            </a:r>
            <a:endParaRPr lang="fr-FR" dirty="0">
              <a:latin typeface="LM Roman 10" panose="00000500000000000000" pitchFamily="2" charset="0"/>
            </a:endParaRPr>
          </a:p>
        </p:txBody>
      </p:sp>
      <p:cxnSp>
        <p:nvCxnSpPr>
          <p:cNvPr id="115" name="Connecteur droit avec flèche 114">
            <a:extLst>
              <a:ext uri="{FF2B5EF4-FFF2-40B4-BE49-F238E27FC236}">
                <a16:creationId xmlns:a16="http://schemas.microsoft.com/office/drawing/2014/main" id="{05C527C1-98C0-41FD-B6C4-B72F6E597074}"/>
              </a:ext>
            </a:extLst>
          </p:cNvPr>
          <p:cNvCxnSpPr>
            <a:cxnSpLocks/>
          </p:cNvCxnSpPr>
          <p:nvPr/>
        </p:nvCxnSpPr>
        <p:spPr>
          <a:xfrm flipV="1">
            <a:off x="7871703" y="2189846"/>
            <a:ext cx="1577097" cy="93817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6" name="Image 115">
            <a:extLst>
              <a:ext uri="{FF2B5EF4-FFF2-40B4-BE49-F238E27FC236}">
                <a16:creationId xmlns:a16="http://schemas.microsoft.com/office/drawing/2014/main" id="{9DA109D8-C744-45DF-A2F6-09E86B26DA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77" t="6800" b="-1"/>
          <a:stretch/>
        </p:blipFill>
        <p:spPr>
          <a:xfrm>
            <a:off x="9493756" y="2073454"/>
            <a:ext cx="269777" cy="237248"/>
          </a:xfrm>
          <a:prstGeom prst="rect">
            <a:avLst/>
          </a:prstGeom>
        </p:spPr>
      </p:pic>
      <p:sp>
        <p:nvSpPr>
          <p:cNvPr id="117" name="Flèche : gauche 116">
            <a:extLst>
              <a:ext uri="{FF2B5EF4-FFF2-40B4-BE49-F238E27FC236}">
                <a16:creationId xmlns:a16="http://schemas.microsoft.com/office/drawing/2014/main" id="{8F49AB39-5F3F-40F8-A01D-EFB636E3C66A}"/>
              </a:ext>
            </a:extLst>
          </p:cNvPr>
          <p:cNvSpPr/>
          <p:nvPr/>
        </p:nvSpPr>
        <p:spPr>
          <a:xfrm rot="10800000">
            <a:off x="4901571" y="3124849"/>
            <a:ext cx="1223055" cy="198679"/>
          </a:xfrm>
          <a:prstGeom prst="lef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13E6A1D3-673A-457D-9E09-B8666544D682}"/>
              </a:ext>
            </a:extLst>
          </p:cNvPr>
          <p:cNvGrpSpPr/>
          <p:nvPr/>
        </p:nvGrpSpPr>
        <p:grpSpPr>
          <a:xfrm>
            <a:off x="434848" y="5124593"/>
            <a:ext cx="5284214" cy="369332"/>
            <a:chOff x="434848" y="5124593"/>
            <a:chExt cx="5284214" cy="369332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A7B7A04A-F6CC-4A25-A835-567D37041BBD}"/>
                </a:ext>
              </a:extLst>
            </p:cNvPr>
            <p:cNvSpPr/>
            <p:nvPr/>
          </p:nvSpPr>
          <p:spPr>
            <a:xfrm>
              <a:off x="434848" y="5124593"/>
              <a:ext cx="528421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dirty="0">
                  <a:latin typeface="LM Roman 10" panose="00000500000000000000" pitchFamily="2" charset="0"/>
                </a:rPr>
                <a:t>Exchange </a:t>
              </a:r>
              <a:r>
                <a:rPr lang="fr-FR" dirty="0" err="1">
                  <a:latin typeface="LM Roman 10" panose="00000500000000000000" pitchFamily="2" charset="0"/>
                </a:rPr>
                <a:t>satisfies</a:t>
              </a:r>
              <a:r>
                <a:rPr lang="fr-FR" dirty="0">
                  <a:latin typeface="LM Roman 10" panose="00000500000000000000" pitchFamily="2" charset="0"/>
                </a:rPr>
                <a:t> </a:t>
              </a:r>
              <a:r>
                <a:rPr lang="fr-FR" dirty="0" err="1">
                  <a:latin typeface="LM Roman 10" panose="00000500000000000000" pitchFamily="2" charset="0"/>
                </a:rPr>
                <a:t>selection</a:t>
              </a:r>
              <a:r>
                <a:rPr lang="fr-FR" dirty="0">
                  <a:latin typeface="LM Roman 10" panose="00000500000000000000" pitchFamily="2" charset="0"/>
                </a:rPr>
                <a:t> </a:t>
              </a:r>
              <a:r>
                <a:rPr lang="fr-FR" dirty="0" err="1">
                  <a:latin typeface="LM Roman 10" panose="00000500000000000000" pitchFamily="2" charset="0"/>
                </a:rPr>
                <a:t>rule</a:t>
              </a:r>
              <a:r>
                <a:rPr lang="fr-FR" dirty="0">
                  <a:latin typeface="LM Roman 10" panose="00000500000000000000" pitchFamily="2" charset="0"/>
                </a:rPr>
                <a:t> </a:t>
              </a:r>
            </a:p>
          </p:txBody>
        </p: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445BE2A1-80C7-4135-BB36-17AC7B48E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6448" y="5220385"/>
              <a:ext cx="1868220" cy="254757"/>
            </a:xfrm>
            <a:prstGeom prst="rect">
              <a:avLst/>
            </a:prstGeom>
          </p:spPr>
        </p:pic>
      </p:grpSp>
      <p:pic>
        <p:nvPicPr>
          <p:cNvPr id="80" name="Image 79">
            <a:extLst>
              <a:ext uri="{FF2B5EF4-FFF2-40B4-BE49-F238E27FC236}">
                <a16:creationId xmlns:a16="http://schemas.microsoft.com/office/drawing/2014/main" id="{0C51D850-0380-466B-A6D9-6A042F0E4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59401" y="97290"/>
            <a:ext cx="1932599" cy="1018120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791066FC-146B-4113-A348-E719DECC839E}"/>
              </a:ext>
            </a:extLst>
          </p:cNvPr>
          <p:cNvSpPr/>
          <p:nvPr/>
        </p:nvSpPr>
        <p:spPr>
          <a:xfrm>
            <a:off x="321278" y="6427863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13/05/2025</a:t>
            </a:r>
          </a:p>
        </p:txBody>
      </p:sp>
    </p:spTree>
    <p:extLst>
      <p:ext uri="{BB962C8B-B14F-4D97-AF65-F5344CB8AC3E}">
        <p14:creationId xmlns:p14="http://schemas.microsoft.com/office/powerpoint/2010/main" val="585388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0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1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8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3" grpId="0" animBg="1"/>
      <p:bldP spid="23" grpId="1" animBg="1"/>
      <p:bldP spid="24" grpId="0" animBg="1"/>
      <p:bldP spid="24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41" grpId="0" animBg="1"/>
      <p:bldP spid="41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9" grpId="0" animBg="1"/>
      <p:bldP spid="59" grpId="1" animBg="1"/>
      <p:bldP spid="60" grpId="0" animBg="1"/>
      <p:bldP spid="60" grpId="1" animBg="1"/>
      <p:bldP spid="40" grpId="0" animBg="1"/>
      <p:bldP spid="40" grpId="1" animBg="1"/>
      <p:bldP spid="36" grpId="0" animBg="1"/>
      <p:bldP spid="36" grpId="1" animBg="1"/>
      <p:bldP spid="37" grpId="0" animBg="1"/>
      <p:bldP spid="37" grpId="1" animBg="1"/>
      <p:bldP spid="52" grpId="0" animBg="1"/>
      <p:bldP spid="52" grpId="1" animBg="1"/>
      <p:bldP spid="3" grpId="0"/>
      <p:bldP spid="3" grpId="1"/>
      <p:bldP spid="72" grpId="0"/>
      <p:bldP spid="72" grpId="1"/>
      <p:bldP spid="91" grpId="0" animBg="1"/>
      <p:bldP spid="92" grpId="0"/>
      <p:bldP spid="93" grpId="0" animBg="1"/>
      <p:bldP spid="94" grpId="0" animBg="1"/>
      <p:bldP spid="95" grpId="0" animBg="1"/>
      <p:bldP spid="96" grpId="0" animBg="1"/>
      <p:bldP spid="97" grpId="0" animBg="1"/>
      <p:bldP spid="104" grpId="0" animBg="1"/>
      <p:bldP spid="106" grpId="0"/>
      <p:bldP spid="111" grpId="0" animBg="1"/>
      <p:bldP spid="112" grpId="0" animBg="1"/>
      <p:bldP spid="113" grpId="0"/>
      <p:bldP spid="114" grpId="0"/>
      <p:bldP spid="1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AFD111B-5608-40A1-BB0D-9CCEF67D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02FC3D99-1684-4E22-9058-D087416B6561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091A96-8AC7-4710-9F48-0B2B8450714D}"/>
              </a:ext>
            </a:extLst>
          </p:cNvPr>
          <p:cNvSpPr/>
          <p:nvPr/>
        </p:nvSpPr>
        <p:spPr>
          <a:xfrm>
            <a:off x="343537" y="1342217"/>
            <a:ext cx="76483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>
                <a:solidFill>
                  <a:srgbClr val="002060"/>
                </a:solidFill>
                <a:latin typeface="LM Roman 10" panose="00000500000000000000" pitchFamily="2" charset="0"/>
              </a:rPr>
              <a:t>Determination</a:t>
            </a:r>
            <a:r>
              <a:rPr lang="fr-FR" sz="2000" b="1" dirty="0">
                <a:solidFill>
                  <a:srgbClr val="002060"/>
                </a:solidFill>
                <a:latin typeface="LM Roman 10" panose="00000500000000000000" pitchFamily="2" charset="0"/>
              </a:rPr>
              <a:t> of </a:t>
            </a:r>
            <a:r>
              <a:rPr lang="fr-FR" sz="2000" b="1" i="1" dirty="0">
                <a:solidFill>
                  <a:srgbClr val="002060"/>
                </a:solidFill>
                <a:latin typeface="LM Roman 10" panose="00000500000000000000" pitchFamily="2" charset="0"/>
              </a:rPr>
              <a:t>B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4928D26-A09C-4345-BD4F-82D42FADC816}"/>
              </a:ext>
            </a:extLst>
          </p:cNvPr>
          <p:cNvSpPr/>
          <p:nvPr/>
        </p:nvSpPr>
        <p:spPr>
          <a:xfrm>
            <a:off x="546100" y="1948866"/>
            <a:ext cx="110496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1.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Bahcall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(B):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only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fr-FR" i="1" dirty="0">
                <a:latin typeface="LM Roman 10" panose="00000500000000000000" pitchFamily="2" charset="0"/>
                <a:sym typeface="Wingdings" panose="05000000000000000000" pitchFamily="2" charset="2"/>
              </a:rPr>
              <a:t>s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electrons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subspace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fr-FR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Bahcall</a:t>
            </a:r>
            <a:r>
              <a:rPr lang="fr-FR" i="1" dirty="0">
                <a:solidFill>
                  <a:schemeClr val="tx1">
                    <a:lumMod val="50000"/>
                    <a:lumOff val="50000"/>
                  </a:schemeClr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fr-FR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Nuclear</a:t>
            </a:r>
            <a:r>
              <a:rPr lang="fr-FR" i="1" dirty="0">
                <a:solidFill>
                  <a:schemeClr val="tx1">
                    <a:lumMod val="50000"/>
                    <a:lumOff val="50000"/>
                  </a:schemeClr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fr-FR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Physics</a:t>
            </a:r>
            <a:r>
              <a:rPr lang="fr-FR" i="1" dirty="0">
                <a:solidFill>
                  <a:schemeClr val="tx1">
                    <a:lumMod val="50000"/>
                    <a:lumOff val="50000"/>
                  </a:schemeClr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 (1965)</a:t>
            </a:r>
            <a:endParaRPr lang="fr-FR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95E2C5E-EA9C-40E3-80C8-A00F4161D19B}"/>
              </a:ext>
            </a:extLst>
          </p:cNvPr>
          <p:cNvSpPr/>
          <p:nvPr/>
        </p:nvSpPr>
        <p:spPr>
          <a:xfrm>
            <a:off x="546100" y="3819267"/>
            <a:ext cx="9017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3.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Faessler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(F): all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electrons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full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calculation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fr-FR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Faessler</a:t>
            </a:r>
            <a:r>
              <a:rPr lang="fr-FR" i="1" dirty="0">
                <a:solidFill>
                  <a:schemeClr val="tx1">
                    <a:lumMod val="50000"/>
                    <a:lumOff val="50000"/>
                  </a:schemeClr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, J. Phys. G (2015)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FFDD466-2CD2-4BD9-A032-61F264CB4CCE}"/>
              </a:ext>
            </a:extLst>
          </p:cNvPr>
          <p:cNvSpPr/>
          <p:nvPr/>
        </p:nvSpPr>
        <p:spPr>
          <a:xfrm>
            <a:off x="546100" y="2884066"/>
            <a:ext cx="119253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2.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Vatai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(V): all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electrons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with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an approximation </a:t>
            </a:r>
            <a:r>
              <a:rPr lang="fr-FR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Vatai</a:t>
            </a:r>
            <a:r>
              <a:rPr lang="fr-FR" i="1" dirty="0">
                <a:solidFill>
                  <a:schemeClr val="tx1">
                    <a:lumMod val="50000"/>
                    <a:lumOff val="50000"/>
                  </a:schemeClr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fr-FR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Nuclear</a:t>
            </a:r>
            <a:r>
              <a:rPr lang="fr-FR" i="1" dirty="0">
                <a:solidFill>
                  <a:schemeClr val="tx1">
                    <a:lumMod val="50000"/>
                    <a:lumOff val="50000"/>
                  </a:schemeClr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fr-FR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Physics</a:t>
            </a:r>
            <a:r>
              <a:rPr lang="fr-FR" i="1" dirty="0">
                <a:solidFill>
                  <a:schemeClr val="tx1">
                    <a:lumMod val="50000"/>
                    <a:lumOff val="50000"/>
                  </a:schemeClr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 A (1970)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AFEDEA73-82B2-4F50-97D0-7EF5AAB9A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138" y="4873500"/>
            <a:ext cx="2658752" cy="642283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7702BAF2-95E7-4FCB-9CE1-7ED650AF08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138" y="5052998"/>
            <a:ext cx="2669457" cy="283289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59214E8E-9665-4045-8E44-7CC879B0A535}"/>
              </a:ext>
            </a:extLst>
          </p:cNvPr>
          <p:cNvSpPr/>
          <p:nvPr/>
        </p:nvSpPr>
        <p:spPr>
          <a:xfrm>
            <a:off x="958595" y="5000341"/>
            <a:ext cx="9444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>
                <a:solidFill>
                  <a:srgbClr val="00206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Recall</a:t>
            </a:r>
            <a:r>
              <a:rPr lang="fr-FR" dirty="0">
                <a:solidFill>
                  <a:srgbClr val="00206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: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2162DD-4EA1-4F17-A2CE-1811FFB2A255}"/>
              </a:ext>
            </a:extLst>
          </p:cNvPr>
          <p:cNvSpPr/>
          <p:nvPr/>
        </p:nvSpPr>
        <p:spPr>
          <a:xfrm>
            <a:off x="4666876" y="5052998"/>
            <a:ext cx="4315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00206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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F7F9486-E194-4BDD-B411-F347514893C8}"/>
              </a:ext>
            </a:extLst>
          </p:cNvPr>
          <p:cNvSpPr/>
          <p:nvPr/>
        </p:nvSpPr>
        <p:spPr>
          <a:xfrm>
            <a:off x="7895713" y="6016018"/>
            <a:ext cx="4065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863D"/>
                </a:solidFill>
                <a:sym typeface="Wingdings" panose="05000000000000000000" pitchFamily="2" charset="2"/>
              </a:rPr>
              <a:t>What is the magnitude of this correction?</a:t>
            </a:r>
            <a:endParaRPr lang="fr-FR" i="1" dirty="0">
              <a:solidFill>
                <a:srgbClr val="00863D"/>
              </a:solidFill>
            </a:endParaRP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D85F68E5-843D-48A4-B092-FE54AD64D5FF}"/>
              </a:ext>
            </a:extLst>
          </p:cNvPr>
          <p:cNvSpPr txBox="1">
            <a:spLocks/>
          </p:cNvSpPr>
          <p:nvPr/>
        </p:nvSpPr>
        <p:spPr>
          <a:xfrm>
            <a:off x="0" y="444479"/>
            <a:ext cx="12192000" cy="6604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000" dirty="0">
                <a:solidFill>
                  <a:srgbClr val="002060"/>
                </a:solidFill>
                <a:latin typeface="LM Roman 10" panose="00000500000000000000" pitchFamily="2" charset="0"/>
              </a:rPr>
              <a:t>4. </a:t>
            </a:r>
            <a:r>
              <a:rPr lang="fr-FR" sz="3000" dirty="0">
                <a:solidFill>
                  <a:srgbClr val="002060"/>
                </a:solidFill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Exchange and </a:t>
            </a:r>
            <a:r>
              <a:rPr lang="fr-FR" sz="3000" dirty="0" err="1">
                <a:solidFill>
                  <a:srgbClr val="002060"/>
                </a:solidFill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Overlap</a:t>
            </a:r>
            <a:r>
              <a:rPr lang="fr-FR" sz="3000" dirty="0">
                <a:solidFill>
                  <a:srgbClr val="002060"/>
                </a:solidFill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Corrections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8D57F3F2-813A-454D-8ED2-8C64000203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9401" y="97290"/>
            <a:ext cx="1932599" cy="101812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4EB04FB-BCF3-4D74-99BF-7EB7E03AA64D}"/>
              </a:ext>
            </a:extLst>
          </p:cNvPr>
          <p:cNvSpPr/>
          <p:nvPr/>
        </p:nvSpPr>
        <p:spPr>
          <a:xfrm>
            <a:off x="321278" y="6427863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13/05/2025</a:t>
            </a:r>
          </a:p>
        </p:txBody>
      </p:sp>
    </p:spTree>
    <p:extLst>
      <p:ext uri="{BB962C8B-B14F-4D97-AF65-F5344CB8AC3E}">
        <p14:creationId xmlns:p14="http://schemas.microsoft.com/office/powerpoint/2010/main" val="76756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1" grpId="0"/>
      <p:bldP spid="3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6FD56B59-8727-40D1-AF81-8A5FCC7DADC1}"/>
              </a:ext>
            </a:extLst>
          </p:cNvPr>
          <p:cNvSpPr txBox="1">
            <a:spLocks/>
          </p:cNvSpPr>
          <p:nvPr/>
        </p:nvSpPr>
        <p:spPr>
          <a:xfrm>
            <a:off x="301256" y="1935126"/>
            <a:ext cx="11628474" cy="47522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1800" dirty="0">
              <a:latin typeface="LM Roman 10" panose="00000500000000000000" pitchFamily="2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r-FR" sz="1800" dirty="0">
              <a:latin typeface="LM Roman 10" panose="00000500000000000000" pitchFamily="2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br>
              <a:rPr lang="fr-FR" sz="1800" dirty="0">
                <a:latin typeface="LM Roman 10" panose="00000500000000000000" pitchFamily="2" charset="0"/>
                <a:sym typeface="Wingdings" panose="05000000000000000000" pitchFamily="2" charset="2"/>
              </a:rPr>
            </a:br>
            <a:endParaRPr lang="fr-FR" sz="1800" dirty="0">
              <a:latin typeface="LM Roman 10" panose="00000500000000000000" pitchFamily="2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r-FR" sz="1800" dirty="0">
              <a:latin typeface="LM Roman 10" panose="00000500000000000000" pitchFamily="2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r-FR" sz="1800" dirty="0">
              <a:latin typeface="LM Roman 10" panose="00000500000000000000" pitchFamily="2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5EAFD11-B4CB-4D75-A6FD-19A62677A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2FC3D99-1684-4E22-9058-D087416B6561}" type="slidenum">
              <a:rPr lang="fr-FR" smtClean="0"/>
              <a:t>16</a:t>
            </a:fld>
            <a:endParaRPr lang="fr-FR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54518D60-7D9A-4C11-8488-42CB66176740}"/>
              </a:ext>
            </a:extLst>
          </p:cNvPr>
          <p:cNvSpPr txBox="1">
            <a:spLocks/>
          </p:cNvSpPr>
          <p:nvPr/>
        </p:nvSpPr>
        <p:spPr>
          <a:xfrm>
            <a:off x="380020" y="1846745"/>
            <a:ext cx="11628474" cy="3719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dirty="0" err="1">
                <a:latin typeface="LM Roman 10" panose="00000500000000000000" pitchFamily="2" charset="0"/>
                <a:sym typeface="Wingdings" panose="05000000000000000000" pitchFamily="2" charset="2"/>
              </a:rPr>
              <a:t>Decay</a:t>
            </a:r>
            <a:r>
              <a:rPr lang="fr-FR" sz="1800" dirty="0">
                <a:latin typeface="LM Roman 10" panose="00000500000000000000" pitchFamily="2" charset="0"/>
                <a:sym typeface="Wingdings" panose="05000000000000000000" pitchFamily="2" charset="2"/>
              </a:rPr>
              <a:t> rates are </a:t>
            </a:r>
            <a:r>
              <a:rPr lang="fr-FR" sz="1800" dirty="0" err="1">
                <a:latin typeface="LM Roman 10" panose="00000500000000000000" pitchFamily="2" charset="0"/>
                <a:sym typeface="Wingdings" panose="05000000000000000000" pitchFamily="2" charset="2"/>
              </a:rPr>
              <a:t>proportional</a:t>
            </a:r>
            <a:r>
              <a:rPr lang="fr-FR" sz="1800" dirty="0">
                <a:latin typeface="LM Roman 10" panose="00000500000000000000" pitchFamily="2" charset="0"/>
                <a:sym typeface="Wingdings" panose="05000000000000000000" pitchFamily="2" charset="2"/>
              </a:rPr>
              <a:t> to </a:t>
            </a:r>
            <a:r>
              <a:rPr lang="fr-FR" sz="1800" i="1" dirty="0">
                <a:latin typeface="LM Roman 10" panose="00000500000000000000" pitchFamily="2" charset="0"/>
                <a:sym typeface="Wingdings" panose="05000000000000000000" pitchFamily="2" charset="2"/>
              </a:rPr>
              <a:t>X</a:t>
            </a:r>
            <a:r>
              <a:rPr lang="fr-FR" sz="1800" i="1" baseline="-25000" dirty="0">
                <a:latin typeface="LM Roman 10" panose="00000500000000000000" pitchFamily="2" charset="0"/>
                <a:sym typeface="Wingdings" panose="05000000000000000000" pitchFamily="2" charset="2"/>
              </a:rPr>
              <a:t>L/K</a:t>
            </a:r>
            <a:r>
              <a:rPr lang="fr-FR" sz="1800" i="1" baseline="30000" dirty="0">
                <a:latin typeface="LM Roman 10" panose="00000500000000000000" pitchFamily="2" charset="0"/>
                <a:sym typeface="Wingdings" panose="05000000000000000000" pitchFamily="2" charset="2"/>
              </a:rPr>
              <a:t>(B,V,F)</a:t>
            </a:r>
            <a:r>
              <a:rPr lang="fr-FR" sz="1800" i="1" dirty="0">
                <a:latin typeface="LM Roman 10" panose="00000500000000000000" pitchFamily="2" charset="0"/>
                <a:sym typeface="Wingdings" panose="05000000000000000000" pitchFamily="2" charset="2"/>
              </a:rPr>
              <a:t>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6FF1E1D-506A-4D92-9955-309BAF5BA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14" y="2419540"/>
            <a:ext cx="2246673" cy="57255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8CE4B0A-E128-4AE1-8291-7CB65AD2F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244" y="2316688"/>
            <a:ext cx="8530486" cy="145642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7913950-BC1F-464F-B01E-7D630AED735E}"/>
              </a:ext>
            </a:extLst>
          </p:cNvPr>
          <p:cNvSpPr/>
          <p:nvPr/>
        </p:nvSpPr>
        <p:spPr>
          <a:xfrm>
            <a:off x="663552" y="4353064"/>
            <a:ext cx="6509603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Sensitive to </a:t>
            </a:r>
            <a:r>
              <a:rPr lang="fr-FR" i="1" dirty="0">
                <a:latin typeface="LM Roman 10" panose="00000500000000000000" pitchFamily="2" charset="0"/>
                <a:sym typeface="Wingdings" panose="05000000000000000000" pitchFamily="2" charset="2"/>
              </a:rPr>
              <a:t>Z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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strong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impact on </a:t>
            </a:r>
            <a:r>
              <a:rPr lang="fr-FR" baseline="30000" dirty="0">
                <a:latin typeface="LM Roman 10" panose="00000500000000000000" pitchFamily="2" charset="0"/>
                <a:sym typeface="Wingdings" panose="05000000000000000000" pitchFamily="2" charset="2"/>
              </a:rPr>
              <a:t>7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Be.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fr-FR" dirty="0">
              <a:latin typeface="LM Roman 10" panose="00000500000000000000" pitchFamily="2" charset="0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Vatai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is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a good approximation for </a:t>
            </a:r>
            <a:r>
              <a:rPr lang="fr-FR" i="1" dirty="0">
                <a:latin typeface="LM Roman 10" panose="00000500000000000000" pitchFamily="2" charset="0"/>
                <a:sym typeface="Wingdings" panose="05000000000000000000" pitchFamily="2" charset="2"/>
              </a:rPr>
              <a:t>B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.</a:t>
            </a:r>
            <a:b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</a:br>
            <a:endParaRPr lang="fr-FR" dirty="0">
              <a:latin typeface="LM Roman 10" panose="00000500000000000000" pitchFamily="2" charset="0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Bahcall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approximation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is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not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recommended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especially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for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low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fr-FR" i="1" dirty="0">
                <a:latin typeface="LM Roman 10" panose="00000500000000000000" pitchFamily="2" charset="0"/>
                <a:sym typeface="Wingdings" panose="05000000000000000000" pitchFamily="2" charset="2"/>
              </a:rPr>
              <a:t>Z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.</a:t>
            </a:r>
            <a:b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</a:b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7805C2-23CE-47CE-AA47-67084CD30651}"/>
              </a:ext>
            </a:extLst>
          </p:cNvPr>
          <p:cNvSpPr/>
          <p:nvPr/>
        </p:nvSpPr>
        <p:spPr>
          <a:xfrm>
            <a:off x="4550227" y="3775466"/>
            <a:ext cx="56513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err="1">
                <a:solidFill>
                  <a:srgbClr val="00206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Results</a:t>
            </a:r>
            <a:r>
              <a:rPr lang="fr-FR" dirty="0">
                <a:solidFill>
                  <a:srgbClr val="00206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fr-FR" dirty="0" err="1">
                <a:solidFill>
                  <a:srgbClr val="00206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obtained</a:t>
            </a:r>
            <a:r>
              <a:rPr lang="fr-FR" dirty="0">
                <a:solidFill>
                  <a:srgbClr val="00206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fr-FR" dirty="0" err="1">
                <a:solidFill>
                  <a:srgbClr val="00206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with</a:t>
            </a:r>
            <a:r>
              <a:rPr lang="fr-FR" dirty="0">
                <a:solidFill>
                  <a:srgbClr val="00206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 DF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1E30328-4A89-47D1-9CBA-F6652BB446F8}"/>
              </a:ext>
            </a:extLst>
          </p:cNvPr>
          <p:cNvSpPr/>
          <p:nvPr/>
        </p:nvSpPr>
        <p:spPr>
          <a:xfrm>
            <a:off x="380020" y="1272177"/>
            <a:ext cx="26286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err="1">
                <a:solidFill>
                  <a:srgbClr val="00206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Results</a:t>
            </a:r>
            <a:r>
              <a:rPr lang="fr-FR" sz="2000" b="1" dirty="0">
                <a:solidFill>
                  <a:srgbClr val="00206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: </a:t>
            </a:r>
            <a:r>
              <a:rPr lang="fr-FR" sz="2000" b="1" i="1" dirty="0">
                <a:solidFill>
                  <a:srgbClr val="00206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B</a:t>
            </a:r>
            <a:r>
              <a:rPr lang="fr-FR" sz="2000" b="1" i="1" baseline="-25000" dirty="0">
                <a:solidFill>
                  <a:srgbClr val="00206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L </a:t>
            </a:r>
            <a:r>
              <a:rPr lang="fr-FR" sz="2000" b="1" i="1" dirty="0">
                <a:solidFill>
                  <a:srgbClr val="00206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, B</a:t>
            </a:r>
            <a:r>
              <a:rPr lang="fr-FR" sz="2000" b="1" i="1" baseline="-25000" dirty="0">
                <a:solidFill>
                  <a:srgbClr val="00206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K </a:t>
            </a:r>
            <a:r>
              <a:rPr lang="fr-FR" sz="2000" b="1" i="1" dirty="0">
                <a:solidFill>
                  <a:srgbClr val="00206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fr-FR" sz="2000" b="1" dirty="0">
                <a:solidFill>
                  <a:srgbClr val="00206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and </a:t>
            </a:r>
            <a:r>
              <a:rPr lang="fr-FR" sz="2000" b="1" i="1" dirty="0">
                <a:solidFill>
                  <a:srgbClr val="00206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X</a:t>
            </a:r>
            <a:r>
              <a:rPr lang="fr-FR" sz="2000" b="1" i="1" baseline="-25000" dirty="0">
                <a:solidFill>
                  <a:srgbClr val="00206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L/K</a:t>
            </a:r>
            <a:endParaRPr lang="fr-FR" sz="2000" b="1" dirty="0">
              <a:solidFill>
                <a:srgbClr val="002060"/>
              </a:solidFill>
              <a:latin typeface="LM Roman 10" panose="00000500000000000000" pitchFamily="2" charset="0"/>
              <a:sym typeface="Wingdings" panose="05000000000000000000" pitchFamily="2" charset="2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0AA99A5-6005-4D7B-8820-556FBCFC15E9}"/>
              </a:ext>
            </a:extLst>
          </p:cNvPr>
          <p:cNvSpPr/>
          <p:nvPr/>
        </p:nvSpPr>
        <p:spPr>
          <a:xfrm>
            <a:off x="10798797" y="2436838"/>
            <a:ext cx="732930" cy="1239514"/>
          </a:xfrm>
          <a:prstGeom prst="rect">
            <a:avLst/>
          </a:prstGeom>
          <a:solidFill>
            <a:srgbClr val="C00000">
              <a:alpha val="1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685C921-5DA6-4D07-B53C-C85DF9142195}"/>
              </a:ext>
            </a:extLst>
          </p:cNvPr>
          <p:cNvSpPr/>
          <p:nvPr/>
        </p:nvSpPr>
        <p:spPr>
          <a:xfrm>
            <a:off x="6194257" y="2457779"/>
            <a:ext cx="732930" cy="1239514"/>
          </a:xfrm>
          <a:prstGeom prst="rect">
            <a:avLst/>
          </a:prstGeom>
          <a:solidFill>
            <a:srgbClr val="C00000">
              <a:alpha val="1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F6A399-F954-4A38-B5D5-05F737B610F6}"/>
              </a:ext>
            </a:extLst>
          </p:cNvPr>
          <p:cNvSpPr/>
          <p:nvPr/>
        </p:nvSpPr>
        <p:spPr>
          <a:xfrm>
            <a:off x="8496527" y="2457779"/>
            <a:ext cx="732930" cy="1239514"/>
          </a:xfrm>
          <a:prstGeom prst="rect">
            <a:avLst/>
          </a:prstGeom>
          <a:solidFill>
            <a:srgbClr val="C00000">
              <a:alpha val="1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id="{0F875ABD-E582-4B66-A110-39740B67B315}"/>
              </a:ext>
            </a:extLst>
          </p:cNvPr>
          <p:cNvSpPr txBox="1">
            <a:spLocks/>
          </p:cNvSpPr>
          <p:nvPr/>
        </p:nvSpPr>
        <p:spPr>
          <a:xfrm>
            <a:off x="0" y="444479"/>
            <a:ext cx="12192000" cy="6604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000" dirty="0">
                <a:solidFill>
                  <a:srgbClr val="002060"/>
                </a:solidFill>
                <a:latin typeface="LM Roman 10" panose="00000500000000000000" pitchFamily="2" charset="0"/>
              </a:rPr>
              <a:t>4. </a:t>
            </a:r>
            <a:r>
              <a:rPr lang="fr-FR" sz="3000" dirty="0">
                <a:solidFill>
                  <a:srgbClr val="002060"/>
                </a:solidFill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Exchange and </a:t>
            </a:r>
            <a:r>
              <a:rPr lang="fr-FR" sz="3000" dirty="0" err="1">
                <a:solidFill>
                  <a:srgbClr val="002060"/>
                </a:solidFill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Overlap</a:t>
            </a:r>
            <a:r>
              <a:rPr lang="fr-FR" sz="3000" dirty="0">
                <a:solidFill>
                  <a:srgbClr val="002060"/>
                </a:solidFill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Corrections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61ED067-AA5F-454E-943B-FF701D37E7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9401" y="97290"/>
            <a:ext cx="1932599" cy="101812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52AF52B-5BAE-4CF2-ABF0-C269232BC194}"/>
              </a:ext>
            </a:extLst>
          </p:cNvPr>
          <p:cNvSpPr/>
          <p:nvPr/>
        </p:nvSpPr>
        <p:spPr>
          <a:xfrm>
            <a:off x="321278" y="6427863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13/05/2025</a:t>
            </a:r>
          </a:p>
        </p:txBody>
      </p:sp>
    </p:spTree>
    <p:extLst>
      <p:ext uri="{BB962C8B-B14F-4D97-AF65-F5344CB8AC3E}">
        <p14:creationId xmlns:p14="http://schemas.microsoft.com/office/powerpoint/2010/main" val="266300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5" grpId="0" animBg="1"/>
      <p:bldP spid="16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FE72613E-E3BE-47EB-931F-DF2F614F4652}"/>
              </a:ext>
            </a:extLst>
          </p:cNvPr>
          <p:cNvSpPr txBox="1">
            <a:spLocks/>
          </p:cNvSpPr>
          <p:nvPr/>
        </p:nvSpPr>
        <p:spPr>
          <a:xfrm>
            <a:off x="0" y="615123"/>
            <a:ext cx="12192000" cy="4708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000" dirty="0">
                <a:solidFill>
                  <a:srgbClr val="002060"/>
                </a:solidFill>
                <a:latin typeface="LM Roman 10" panose="00000500000000000000" pitchFamily="2" charset="0"/>
              </a:rPr>
              <a:t>5. </a:t>
            </a:r>
            <a:r>
              <a:rPr lang="fr-FR" sz="3000" dirty="0" err="1">
                <a:solidFill>
                  <a:srgbClr val="002060"/>
                </a:solidFill>
                <a:latin typeface="LM Roman 10" panose="00000500000000000000" pitchFamily="2" charset="0"/>
              </a:rPr>
              <a:t>Results</a:t>
            </a:r>
            <a:r>
              <a:rPr lang="fr-FR" sz="3000" dirty="0">
                <a:solidFill>
                  <a:srgbClr val="002060"/>
                </a:solidFill>
                <a:latin typeface="LM Roman 10" panose="00000500000000000000" pitchFamily="2" charset="0"/>
              </a:rPr>
              <a:t>: EC </a:t>
            </a:r>
            <a:r>
              <a:rPr lang="fr-FR" sz="3000" dirty="0" err="1">
                <a:solidFill>
                  <a:srgbClr val="002060"/>
                </a:solidFill>
                <a:latin typeface="LM Roman 10" panose="00000500000000000000" pitchFamily="2" charset="0"/>
              </a:rPr>
              <a:t>Decay</a:t>
            </a:r>
            <a:endParaRPr lang="fr-FR" sz="3000" dirty="0">
              <a:solidFill>
                <a:srgbClr val="002060"/>
              </a:solidFill>
              <a:latin typeface="LM Roman 10" panose="000005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6FD56B59-8727-40D1-AF81-8A5FCC7DADC1}"/>
              </a:ext>
            </a:extLst>
          </p:cNvPr>
          <p:cNvSpPr txBox="1">
            <a:spLocks/>
          </p:cNvSpPr>
          <p:nvPr/>
        </p:nvSpPr>
        <p:spPr>
          <a:xfrm>
            <a:off x="301256" y="1935126"/>
            <a:ext cx="11628474" cy="47522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1800" dirty="0">
              <a:latin typeface="LM Roman 10" panose="00000500000000000000" pitchFamily="2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r-FR" sz="1800" dirty="0">
              <a:latin typeface="LM Roman 10" panose="00000500000000000000" pitchFamily="2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br>
              <a:rPr lang="fr-FR" sz="1800" dirty="0">
                <a:latin typeface="LM Roman 10" panose="00000500000000000000" pitchFamily="2" charset="0"/>
                <a:sym typeface="Wingdings" panose="05000000000000000000" pitchFamily="2" charset="2"/>
              </a:rPr>
            </a:br>
            <a:endParaRPr lang="fr-FR" sz="1800" dirty="0">
              <a:latin typeface="LM Roman 10" panose="00000500000000000000" pitchFamily="2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r-FR" sz="1800" dirty="0">
              <a:latin typeface="LM Roman 10" panose="00000500000000000000" pitchFamily="2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r-FR" sz="1800" dirty="0">
              <a:latin typeface="LM Roman 10" panose="000005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1B6479-D338-47D2-A516-1234AEA670D5}"/>
              </a:ext>
            </a:extLst>
          </p:cNvPr>
          <p:cNvSpPr/>
          <p:nvPr/>
        </p:nvSpPr>
        <p:spPr>
          <a:xfrm>
            <a:off x="301255" y="1085927"/>
            <a:ext cx="84387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>
                <a:latin typeface="LM Roman 10" panose="00000500000000000000" pitchFamily="2" charset="0"/>
              </a:rPr>
              <a:t> </a:t>
            </a:r>
            <a:endParaRPr lang="fr-FR" sz="3000" dirty="0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76B57FE6-445D-41E8-B6B5-23649EBFC697}"/>
              </a:ext>
            </a:extLst>
          </p:cNvPr>
          <p:cNvSpPr txBox="1">
            <a:spLocks/>
          </p:cNvSpPr>
          <p:nvPr/>
        </p:nvSpPr>
        <p:spPr>
          <a:xfrm>
            <a:off x="46944" y="1232612"/>
            <a:ext cx="11628474" cy="6261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b="1" dirty="0">
                <a:solidFill>
                  <a:srgbClr val="00206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Capture </a:t>
            </a:r>
            <a:r>
              <a:rPr lang="fr-FR" sz="2000" b="1" dirty="0" err="1">
                <a:solidFill>
                  <a:srgbClr val="00206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probabilities</a:t>
            </a:r>
            <a:r>
              <a:rPr lang="fr-FR" sz="2000" b="1" dirty="0">
                <a:solidFill>
                  <a:srgbClr val="00206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: </a:t>
            </a:r>
            <a:r>
              <a:rPr lang="en-US" sz="2000" b="1" dirty="0">
                <a:solidFill>
                  <a:srgbClr val="00206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the different theoretical models are compared with experiment.</a:t>
            </a:r>
            <a:endParaRPr lang="fr-FR" sz="2000" b="1" dirty="0">
              <a:solidFill>
                <a:srgbClr val="002060"/>
              </a:solidFill>
              <a:latin typeface="LM Roman 10" panose="00000500000000000000" pitchFamily="2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r-FR" sz="2000" b="1" dirty="0">
              <a:solidFill>
                <a:srgbClr val="002060"/>
              </a:solidFill>
              <a:latin typeface="LM Roman 10" panose="00000500000000000000" pitchFamily="2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r-FR" sz="2000" b="1" dirty="0">
              <a:solidFill>
                <a:srgbClr val="002060"/>
              </a:solidFill>
              <a:latin typeface="LM Roman 10" panose="00000500000000000000" pitchFamily="2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75744F6-8DC2-41B2-BEF8-82AAF0C9C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2FC3D99-1684-4E22-9058-D087416B6561}" type="slidenum">
              <a:rPr lang="fr-FR" smtClean="0"/>
              <a:t>17</a:t>
            </a:fld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17B9451-ED19-4295-9885-961897C2A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47" y="4060594"/>
            <a:ext cx="1172015" cy="118445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A417D19-1F14-4BB3-B63F-CF7842CA5A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311" y="4402573"/>
            <a:ext cx="1304735" cy="68788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2D7EDE5-D367-4D25-9734-9AF0F240870D}"/>
              </a:ext>
            </a:extLst>
          </p:cNvPr>
          <p:cNvSpPr/>
          <p:nvPr/>
        </p:nvSpPr>
        <p:spPr>
          <a:xfrm>
            <a:off x="89536" y="2046513"/>
            <a:ext cx="1188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Definition</a:t>
            </a:r>
            <a:endParaRPr lang="fr-FR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564DE01-91AF-41C7-A515-DDFDC8FF0A04}"/>
              </a:ext>
            </a:extLst>
          </p:cNvPr>
          <p:cNvSpPr/>
          <p:nvPr/>
        </p:nvSpPr>
        <p:spPr>
          <a:xfrm>
            <a:off x="76115" y="3539618"/>
            <a:ext cx="39388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Comparison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with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experimental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ratios</a:t>
            </a:r>
            <a:endParaRPr lang="fr-FR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9A3E898-74B1-4186-A77E-16E6DCC68E7D}"/>
              </a:ext>
            </a:extLst>
          </p:cNvPr>
          <p:cNvSpPr/>
          <p:nvPr/>
        </p:nvSpPr>
        <p:spPr>
          <a:xfrm>
            <a:off x="380787" y="5448907"/>
            <a:ext cx="26629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>
                <a:latin typeface="LM Roman 10" panose="00000500000000000000" pitchFamily="2" charset="0"/>
                <a:sym typeface="Wingdings" panose="05000000000000000000" pitchFamily="2" charset="2"/>
              </a:rPr>
              <a:t>M 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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atomic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model</a:t>
            </a:r>
          </a:p>
          <a:p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xp</a:t>
            </a:r>
            <a:r>
              <a:rPr lang="fr-FR" i="1" dirty="0">
                <a:latin typeface="LM Roman 10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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experimental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data</a:t>
            </a:r>
            <a:endParaRPr lang="fr-FR" dirty="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9DD30C7-30E9-4455-90A4-F68ACF8224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114" y="1727294"/>
            <a:ext cx="2279839" cy="4566136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D68FC38-AD50-49FC-BC8A-EF3214DCAF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909" y="1732965"/>
            <a:ext cx="2279839" cy="4566136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4F315593-F22A-4B1E-93F6-EEE248DAA08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9" t="-415" r="-2573" b="-4422"/>
          <a:stretch/>
        </p:blipFill>
        <p:spPr>
          <a:xfrm>
            <a:off x="6931171" y="1670404"/>
            <a:ext cx="2371568" cy="4810184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6567678B-4866-4144-B406-7CE90C505E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295" y="2736665"/>
            <a:ext cx="1387489" cy="528413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1227395A-81AF-4715-AF37-B6FF65A052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64" y="2647212"/>
            <a:ext cx="1112980" cy="7672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D0E2867-E385-4ADD-B44B-0EA7E57C5361}"/>
              </a:ext>
            </a:extLst>
          </p:cNvPr>
          <p:cNvSpPr/>
          <p:nvPr/>
        </p:nvSpPr>
        <p:spPr>
          <a:xfrm>
            <a:off x="-13306" y="6058211"/>
            <a:ext cx="2727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Andoche et al., PRA (2024)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ECD8CA9B-D4EC-4E7A-81CD-DFFBD7FC01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59401" y="97290"/>
            <a:ext cx="1932599" cy="101812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944E523-7ABA-4B93-BD81-FAF909339401}"/>
              </a:ext>
            </a:extLst>
          </p:cNvPr>
          <p:cNvSpPr/>
          <p:nvPr/>
        </p:nvSpPr>
        <p:spPr>
          <a:xfrm>
            <a:off x="321278" y="6427863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13/05/2025</a:t>
            </a:r>
          </a:p>
        </p:txBody>
      </p:sp>
    </p:spTree>
    <p:extLst>
      <p:ext uri="{BB962C8B-B14F-4D97-AF65-F5344CB8AC3E}">
        <p14:creationId xmlns:p14="http://schemas.microsoft.com/office/powerpoint/2010/main" val="1024942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  <p:bldP spid="21" grpId="0"/>
      <p:bldP spid="23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FE72613E-E3BE-47EB-931F-DF2F614F4652}"/>
              </a:ext>
            </a:extLst>
          </p:cNvPr>
          <p:cNvSpPr txBox="1">
            <a:spLocks/>
          </p:cNvSpPr>
          <p:nvPr/>
        </p:nvSpPr>
        <p:spPr>
          <a:xfrm>
            <a:off x="0" y="615123"/>
            <a:ext cx="12192000" cy="4708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000" dirty="0">
                <a:solidFill>
                  <a:srgbClr val="002060"/>
                </a:solidFill>
                <a:latin typeface="LM Roman 10" panose="00000500000000000000" pitchFamily="2" charset="0"/>
              </a:rPr>
              <a:t>5. </a:t>
            </a:r>
            <a:r>
              <a:rPr lang="fr-FR" sz="3000" dirty="0" err="1">
                <a:solidFill>
                  <a:srgbClr val="002060"/>
                </a:solidFill>
                <a:latin typeface="LM Roman 10" panose="00000500000000000000" pitchFamily="2" charset="0"/>
              </a:rPr>
              <a:t>Results</a:t>
            </a:r>
            <a:r>
              <a:rPr lang="fr-FR" sz="3000" dirty="0">
                <a:solidFill>
                  <a:srgbClr val="002060"/>
                </a:solidFill>
                <a:latin typeface="LM Roman 10" panose="00000500000000000000" pitchFamily="2" charset="0"/>
              </a:rPr>
              <a:t>: EC </a:t>
            </a:r>
            <a:r>
              <a:rPr lang="fr-FR" sz="3000" dirty="0" err="1">
                <a:solidFill>
                  <a:srgbClr val="002060"/>
                </a:solidFill>
                <a:latin typeface="LM Roman 10" panose="00000500000000000000" pitchFamily="2" charset="0"/>
              </a:rPr>
              <a:t>Decay</a:t>
            </a:r>
            <a:endParaRPr lang="fr-FR" sz="3000" dirty="0">
              <a:solidFill>
                <a:srgbClr val="002060"/>
              </a:solidFill>
              <a:latin typeface="LM Roman 10" panose="000005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6FD56B59-8727-40D1-AF81-8A5FCC7DADC1}"/>
              </a:ext>
            </a:extLst>
          </p:cNvPr>
          <p:cNvSpPr txBox="1">
            <a:spLocks/>
          </p:cNvSpPr>
          <p:nvPr/>
        </p:nvSpPr>
        <p:spPr>
          <a:xfrm>
            <a:off x="301256" y="1935126"/>
            <a:ext cx="11628474" cy="47522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1800" dirty="0">
              <a:latin typeface="LM Roman 10" panose="00000500000000000000" pitchFamily="2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r-FR" sz="1800" dirty="0">
              <a:latin typeface="LM Roman 10" panose="00000500000000000000" pitchFamily="2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br>
              <a:rPr lang="fr-FR" sz="1800" dirty="0">
                <a:latin typeface="LM Roman 10" panose="00000500000000000000" pitchFamily="2" charset="0"/>
                <a:sym typeface="Wingdings" panose="05000000000000000000" pitchFamily="2" charset="2"/>
              </a:rPr>
            </a:br>
            <a:endParaRPr lang="fr-FR" sz="1800" dirty="0">
              <a:latin typeface="LM Roman 10" panose="00000500000000000000" pitchFamily="2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r-FR" sz="1800" dirty="0">
              <a:latin typeface="LM Roman 10" panose="00000500000000000000" pitchFamily="2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r-FR" sz="1800" dirty="0">
              <a:latin typeface="LM Roman 10" panose="000005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1B6479-D338-47D2-A516-1234AEA670D5}"/>
              </a:ext>
            </a:extLst>
          </p:cNvPr>
          <p:cNvSpPr/>
          <p:nvPr/>
        </p:nvSpPr>
        <p:spPr>
          <a:xfrm>
            <a:off x="301255" y="1085927"/>
            <a:ext cx="84387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>
                <a:latin typeface="LM Roman 10" panose="00000500000000000000" pitchFamily="2" charset="0"/>
              </a:rPr>
              <a:t> </a:t>
            </a:r>
            <a:endParaRPr lang="fr-FR" sz="3000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75744F6-8DC2-41B2-BEF8-82AAF0C9C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2FC3D99-1684-4E22-9058-D087416B6561}" type="slidenum">
              <a:rPr lang="fr-FR" smtClean="0"/>
              <a:t>18</a:t>
            </a:fld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2D7EDE5-D367-4D25-9734-9AF0F240870D}"/>
              </a:ext>
            </a:extLst>
          </p:cNvPr>
          <p:cNvSpPr/>
          <p:nvPr/>
        </p:nvSpPr>
        <p:spPr>
          <a:xfrm>
            <a:off x="46944" y="2520778"/>
            <a:ext cx="4541308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RLDA/KLI and MCDF are in agreement and </a:t>
            </a:r>
          </a:p>
          <a:p>
            <a:r>
              <a:rPr lang="en-US" dirty="0">
                <a:solidFill>
                  <a:srgbClr val="FF000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      differ from experimental data by 2 to 12%.</a:t>
            </a:r>
            <a:endParaRPr lang="fr-FR" dirty="0">
              <a:solidFill>
                <a:srgbClr val="FF0000"/>
              </a:solidFill>
              <a:latin typeface="LM Roman 10" panose="00000500000000000000" pitchFamily="2" charset="0"/>
              <a:sym typeface="Wingdings" panose="05000000000000000000" pitchFamily="2" charset="2"/>
            </a:endParaRPr>
          </a:p>
          <a:p>
            <a:pPr marL="342900" indent="-342900">
              <a:buAutoNum type="arabicPeriod" startAt="2"/>
            </a:pPr>
            <a:endParaRPr lang="fr-FR" dirty="0">
              <a:latin typeface="LM Roman 10" panose="00000500000000000000" pitchFamily="2" charset="0"/>
              <a:sym typeface="Wingdings" panose="05000000000000000000" pitchFamily="2" charset="2"/>
            </a:endParaRPr>
          </a:p>
          <a:p>
            <a:pPr marL="342900" indent="-342900">
              <a:buAutoNum type="arabicPeriod" startAt="2"/>
            </a:pP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Surprisingly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BetaShape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wave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functions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</a:t>
            </a:r>
          </a:p>
          <a:p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      are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generally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better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for </a:t>
            </a:r>
            <a:r>
              <a:rPr lang="fr-FR" i="1" dirty="0">
                <a:latin typeface="LM Roman 10" panose="00000500000000000000" pitchFamily="2" charset="0"/>
                <a:sym typeface="Wingdings" panose="05000000000000000000" pitchFamily="2" charset="2"/>
              </a:rPr>
              <a:t>L/K 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ratio.</a:t>
            </a:r>
          </a:p>
          <a:p>
            <a:endParaRPr lang="fr-FR" dirty="0">
              <a:latin typeface="LM Roman 10" panose="00000500000000000000" pitchFamily="2" charset="0"/>
              <a:sym typeface="Wingdings" panose="05000000000000000000" pitchFamily="2" charset="2"/>
            </a:endParaRPr>
          </a:p>
          <a:p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3.   Possible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explanations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: </a:t>
            </a:r>
            <a:b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</a:b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	- Ratio compensation.</a:t>
            </a:r>
            <a:b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</a:b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	-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Incorrectly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account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for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shaking</a:t>
            </a:r>
            <a:b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</a:b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	 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probabilities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.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9DD30C7-30E9-4455-90A4-F68ACF8224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114" y="1727294"/>
            <a:ext cx="2279839" cy="4566136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D68FC38-AD50-49FC-BC8A-EF3214DCAF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909" y="1732965"/>
            <a:ext cx="2279839" cy="4566136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4F315593-F22A-4B1E-93F6-EEE248DAA0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9" t="-415" r="-2573" b="-4422"/>
          <a:stretch/>
        </p:blipFill>
        <p:spPr>
          <a:xfrm>
            <a:off x="6931171" y="1670404"/>
            <a:ext cx="2371568" cy="4810184"/>
          </a:xfrm>
          <a:prstGeom prst="rect">
            <a:avLst/>
          </a:prstGeom>
        </p:spPr>
      </p:pic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1ABA3E96-9A2E-476A-B7D5-6E7583F17015}"/>
              </a:ext>
            </a:extLst>
          </p:cNvPr>
          <p:cNvSpPr txBox="1">
            <a:spLocks/>
          </p:cNvSpPr>
          <p:nvPr/>
        </p:nvSpPr>
        <p:spPr>
          <a:xfrm>
            <a:off x="46944" y="1232612"/>
            <a:ext cx="11628474" cy="6261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b="1" dirty="0">
                <a:solidFill>
                  <a:srgbClr val="00206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Capture </a:t>
            </a:r>
            <a:r>
              <a:rPr lang="fr-FR" sz="2000" b="1" dirty="0" err="1">
                <a:solidFill>
                  <a:srgbClr val="00206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probabilities</a:t>
            </a:r>
            <a:r>
              <a:rPr lang="fr-FR" sz="2000" b="1" dirty="0">
                <a:solidFill>
                  <a:srgbClr val="00206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: </a:t>
            </a:r>
            <a:r>
              <a:rPr lang="en-US" sz="2000" b="1" dirty="0">
                <a:solidFill>
                  <a:srgbClr val="00206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the different theoretical models are compared with experiment.</a:t>
            </a:r>
            <a:endParaRPr lang="fr-FR" sz="2000" b="1" dirty="0">
              <a:solidFill>
                <a:srgbClr val="002060"/>
              </a:solidFill>
              <a:latin typeface="LM Roman 10" panose="00000500000000000000" pitchFamily="2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r-FR" sz="2000" b="1" dirty="0">
              <a:solidFill>
                <a:srgbClr val="002060"/>
              </a:solidFill>
              <a:latin typeface="LM Roman 10" panose="00000500000000000000" pitchFamily="2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r-FR" sz="2000" b="1" dirty="0">
              <a:solidFill>
                <a:srgbClr val="002060"/>
              </a:solidFill>
              <a:latin typeface="LM Roman 10" panose="00000500000000000000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0E961D-6B5D-4C38-8CE9-8446731C5E9B}"/>
              </a:ext>
            </a:extLst>
          </p:cNvPr>
          <p:cNvSpPr/>
          <p:nvPr/>
        </p:nvSpPr>
        <p:spPr>
          <a:xfrm>
            <a:off x="-13306" y="6058211"/>
            <a:ext cx="2727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Andoche et al., PRA (2024)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0A29E6B-F9D0-489D-9D81-CE49BD925A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9401" y="97290"/>
            <a:ext cx="1932599" cy="101812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CE5209A-510F-4A86-BD4D-8DA4E7D2A541}"/>
              </a:ext>
            </a:extLst>
          </p:cNvPr>
          <p:cNvSpPr/>
          <p:nvPr/>
        </p:nvSpPr>
        <p:spPr>
          <a:xfrm>
            <a:off x="321278" y="6427863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13/05/2025</a:t>
            </a:r>
          </a:p>
        </p:txBody>
      </p:sp>
    </p:spTree>
    <p:extLst>
      <p:ext uri="{BB962C8B-B14F-4D97-AF65-F5344CB8AC3E}">
        <p14:creationId xmlns:p14="http://schemas.microsoft.com/office/powerpoint/2010/main" val="335734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FE72613E-E3BE-47EB-931F-DF2F614F4652}"/>
              </a:ext>
            </a:extLst>
          </p:cNvPr>
          <p:cNvSpPr txBox="1">
            <a:spLocks/>
          </p:cNvSpPr>
          <p:nvPr/>
        </p:nvSpPr>
        <p:spPr>
          <a:xfrm>
            <a:off x="0" y="542808"/>
            <a:ext cx="12192000" cy="5539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000" dirty="0">
                <a:solidFill>
                  <a:srgbClr val="002060"/>
                </a:solidFill>
                <a:latin typeface="LM Roman 10" panose="00000500000000000000" pitchFamily="2" charset="0"/>
              </a:rPr>
              <a:t>5. </a:t>
            </a:r>
            <a:r>
              <a:rPr lang="fr-FR" sz="3000" dirty="0" err="1">
                <a:solidFill>
                  <a:srgbClr val="002060"/>
                </a:solidFill>
                <a:latin typeface="LM Roman 10" panose="00000500000000000000" pitchFamily="2" charset="0"/>
              </a:rPr>
              <a:t>Results</a:t>
            </a:r>
            <a:endParaRPr lang="fr-FR" sz="3000" dirty="0">
              <a:solidFill>
                <a:srgbClr val="002060"/>
              </a:solidFill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6FD56B59-8727-40D1-AF81-8A5FCC7DADC1}"/>
              </a:ext>
            </a:extLst>
          </p:cNvPr>
          <p:cNvSpPr txBox="1">
            <a:spLocks/>
          </p:cNvSpPr>
          <p:nvPr/>
        </p:nvSpPr>
        <p:spPr>
          <a:xfrm>
            <a:off x="301256" y="1935126"/>
            <a:ext cx="11628474" cy="47522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1800">
              <a:latin typeface="LM Roman 10" panose="00000500000000000000" pitchFamily="2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r-FR" sz="1800">
              <a:latin typeface="LM Roman 10" panose="00000500000000000000" pitchFamily="2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br>
              <a:rPr lang="fr-FR" sz="1800">
                <a:latin typeface="LM Roman 10" panose="00000500000000000000" pitchFamily="2" charset="0"/>
                <a:sym typeface="Wingdings" panose="05000000000000000000" pitchFamily="2" charset="2"/>
              </a:rPr>
            </a:br>
            <a:endParaRPr lang="fr-FR" sz="1800">
              <a:latin typeface="LM Roman 10" panose="00000500000000000000" pitchFamily="2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r-FR" sz="1800">
              <a:latin typeface="LM Roman 10" panose="00000500000000000000" pitchFamily="2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r-FR" sz="1800" dirty="0">
              <a:latin typeface="LM Roman 10" panose="00000500000000000000" pitchFamily="2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5EAFD11-B4CB-4D75-A6FD-19A62677A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2FC3D99-1684-4E22-9058-D087416B6561}" type="slidenum">
              <a:rPr lang="fr-FR" smtClean="0"/>
              <a:t>19</a:t>
            </a:fld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29A59A8-A064-4DA6-BC68-981DAC686BD8}"/>
              </a:ext>
            </a:extLst>
          </p:cNvPr>
          <p:cNvSpPr/>
          <p:nvPr/>
        </p:nvSpPr>
        <p:spPr>
          <a:xfrm>
            <a:off x="367508" y="1206050"/>
            <a:ext cx="14221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err="1">
                <a:solidFill>
                  <a:srgbClr val="00206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Summary</a:t>
            </a:r>
            <a:endParaRPr lang="fr-FR" sz="2000" b="1" dirty="0">
              <a:solidFill>
                <a:srgbClr val="002060"/>
              </a:solidFill>
              <a:latin typeface="LM Roman 10" panose="00000500000000000000" pitchFamily="2" charset="0"/>
              <a:sym typeface="Wingdings" panose="05000000000000000000" pitchFamily="2" charset="2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CE73183-A07C-47BA-B03A-272D51A11A98}"/>
              </a:ext>
            </a:extLst>
          </p:cNvPr>
          <p:cNvSpPr/>
          <p:nvPr/>
        </p:nvSpPr>
        <p:spPr>
          <a:xfrm>
            <a:off x="744305" y="1472911"/>
            <a:ext cx="1162847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>
              <a:latin typeface="LM Roman 10" panose="00000500000000000000" pitchFamily="2" charset="0"/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>
                <a:latin typeface="LM Roman 10" panose="00000500000000000000" pitchFamily="2" charset="0"/>
                <a:sym typeface="Wingdings" panose="05000000000000000000" pitchFamily="2" charset="2"/>
              </a:rPr>
              <a:t>Extensive study of the electronic corrections to 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ECD 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Shaking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, exchange and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overlap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corrections.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fr-FR" dirty="0">
              <a:latin typeface="LM Roman 10" panose="00000500000000000000" pitchFamily="2" charset="0"/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fr-FR" baseline="30000" dirty="0">
                <a:latin typeface="LM Roman 10" panose="00000500000000000000" pitchFamily="2" charset="0"/>
                <a:sym typeface="Wingdings" panose="05000000000000000000" pitchFamily="2" charset="2"/>
              </a:rPr>
              <a:t>7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Be EC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Decay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spectra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are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obtained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from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in-medium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experiment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and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give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two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values of the </a:t>
            </a:r>
            <a:r>
              <a:rPr lang="fr-FR" i="1" dirty="0">
                <a:latin typeface="LM Roman 10" panose="00000500000000000000" pitchFamily="2" charset="0"/>
                <a:sym typeface="Wingdings" panose="05000000000000000000" pitchFamily="2" charset="2"/>
              </a:rPr>
              <a:t>L/K 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ratio:</a:t>
            </a:r>
            <a:b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</a:br>
            <a:endParaRPr lang="fr-FR" dirty="0">
              <a:latin typeface="LM Roman 10" panose="00000500000000000000" pitchFamily="2" charset="0"/>
              <a:sym typeface="Wingdings" panose="05000000000000000000" pitchFamily="2" charset="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46D009B-53ED-43C4-B5B5-D6D835B9F37F}"/>
              </a:ext>
            </a:extLst>
          </p:cNvPr>
          <p:cNvSpPr/>
          <p:nvPr/>
        </p:nvSpPr>
        <p:spPr>
          <a:xfrm>
            <a:off x="2246676" y="2714139"/>
            <a:ext cx="10502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FR" i="1" dirty="0">
                <a:latin typeface="LM Roman 10" panose="00000500000000000000" pitchFamily="2" charset="0"/>
                <a:sym typeface="Wingdings" panose="05000000000000000000" pitchFamily="2" charset="2"/>
              </a:rPr>
              <a:t>L/K 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= 4.0(1)% 	</a:t>
            </a:r>
            <a:r>
              <a:rPr lang="fr-FR" i="1" dirty="0">
                <a:solidFill>
                  <a:srgbClr val="0070C0"/>
                </a:solidFill>
                <a:sym typeface="Wingdings" panose="05000000000000000000" pitchFamily="2" charset="2"/>
              </a:rPr>
              <a:t>P.A. </a:t>
            </a:r>
            <a:r>
              <a:rPr lang="fr-FR" i="1" dirty="0" err="1">
                <a:solidFill>
                  <a:srgbClr val="0070C0"/>
                </a:solidFill>
                <a:sym typeface="Wingdings" panose="05000000000000000000" pitchFamily="2" charset="2"/>
              </a:rPr>
              <a:t>Voytas</a:t>
            </a:r>
            <a:r>
              <a:rPr lang="fr-FR" i="1" dirty="0">
                <a:solidFill>
                  <a:srgbClr val="0070C0"/>
                </a:solidFill>
                <a:sym typeface="Wingdings" panose="05000000000000000000" pitchFamily="2" charset="2"/>
              </a:rPr>
              <a:t>  et al., </a:t>
            </a:r>
            <a:r>
              <a:rPr lang="fr-FR" altLang="fr-FR" i="1" dirty="0">
                <a:solidFill>
                  <a:srgbClr val="0070C0"/>
                </a:solidFill>
              </a:rPr>
              <a:t>PRL (2002) [</a:t>
            </a:r>
            <a:r>
              <a:rPr lang="fr-FR" altLang="fr-FR" i="1" dirty="0" err="1">
                <a:solidFill>
                  <a:srgbClr val="0070C0"/>
                </a:solidFill>
              </a:rPr>
              <a:t>HgTe</a:t>
            </a:r>
            <a:r>
              <a:rPr lang="fr-FR" altLang="fr-FR" i="1" dirty="0">
                <a:solidFill>
                  <a:srgbClr val="0070C0"/>
                </a:solidFill>
              </a:rPr>
              <a:t> layer]</a:t>
            </a:r>
          </a:p>
          <a:p>
            <a:pPr marL="342900" indent="-342900">
              <a:buFont typeface="+mj-lt"/>
              <a:buAutoNum type="arabicPeriod"/>
            </a:pPr>
            <a:r>
              <a:rPr lang="fr-FR" i="1" dirty="0">
                <a:latin typeface="LM Roman 10" panose="00000500000000000000" pitchFamily="2" charset="0"/>
                <a:sym typeface="Wingdings" panose="05000000000000000000" pitchFamily="2" charset="2"/>
              </a:rPr>
              <a:t>L/K 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= 7.0(7)%  	</a:t>
            </a:r>
            <a:r>
              <a:rPr lang="fr-FR" i="1" dirty="0">
                <a:solidFill>
                  <a:srgbClr val="0070C0"/>
                </a:solidFill>
                <a:sym typeface="Wingdings" panose="05000000000000000000" pitchFamily="2" charset="2"/>
              </a:rPr>
              <a:t>S. </a:t>
            </a:r>
            <a:r>
              <a:rPr lang="fr-FR" i="1" dirty="0" err="1">
                <a:solidFill>
                  <a:srgbClr val="0070C0"/>
                </a:solidFill>
                <a:sym typeface="Wingdings" panose="05000000000000000000" pitchFamily="2" charset="2"/>
              </a:rPr>
              <a:t>Fretwell</a:t>
            </a:r>
            <a:r>
              <a:rPr lang="fr-FR" i="1" dirty="0">
                <a:solidFill>
                  <a:srgbClr val="0070C0"/>
                </a:solidFill>
                <a:sym typeface="Wingdings" panose="05000000000000000000" pitchFamily="2" charset="2"/>
              </a:rPr>
              <a:t> et al., </a:t>
            </a:r>
            <a:r>
              <a:rPr lang="fr-FR" altLang="fr-FR" i="1" dirty="0">
                <a:solidFill>
                  <a:srgbClr val="0070C0"/>
                </a:solidFill>
              </a:rPr>
              <a:t>PRL </a:t>
            </a:r>
            <a:r>
              <a:rPr lang="fr-FR" i="1" dirty="0">
                <a:solidFill>
                  <a:srgbClr val="0070C0"/>
                </a:solidFill>
              </a:rPr>
              <a:t>(2020) [Ta </a:t>
            </a:r>
            <a:r>
              <a:rPr lang="fr-FR" i="1" dirty="0" err="1">
                <a:solidFill>
                  <a:srgbClr val="0070C0"/>
                </a:solidFill>
              </a:rPr>
              <a:t>spra</a:t>
            </a:r>
            <a:r>
              <a:rPr lang="fr-FR" i="1" dirty="0">
                <a:solidFill>
                  <a:srgbClr val="0070C0"/>
                </a:solidFill>
              </a:rPr>
              <a:t>]</a:t>
            </a:r>
            <a:r>
              <a:rPr lang="fr-FR" altLang="fr-FR" i="1" dirty="0">
                <a:solidFill>
                  <a:srgbClr val="0070C0"/>
                </a:solidFill>
              </a:rPr>
              <a:t>   </a:t>
            </a:r>
            <a:r>
              <a:rPr lang="fr-FR" altLang="fr-FR" dirty="0">
                <a:sym typeface="Wingdings" panose="05000000000000000000" pitchFamily="2" charset="2"/>
              </a:rPr>
              <a:t></a:t>
            </a:r>
            <a:r>
              <a:rPr lang="fr-FR" altLang="fr-FR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fr-FR" altLang="fr-FR" dirty="0">
                <a:solidFill>
                  <a:srgbClr val="FF0000"/>
                </a:solidFill>
              </a:rPr>
              <a:t>The </a:t>
            </a:r>
            <a:r>
              <a:rPr lang="fr-FR" altLang="fr-FR" dirty="0" err="1">
                <a:solidFill>
                  <a:srgbClr val="FF0000"/>
                </a:solidFill>
              </a:rPr>
              <a:t>BeEST</a:t>
            </a:r>
            <a:r>
              <a:rPr lang="fr-FR" altLang="fr-FR" dirty="0">
                <a:solidFill>
                  <a:srgbClr val="FF0000"/>
                </a:solidFill>
              </a:rPr>
              <a:t> </a:t>
            </a:r>
            <a:r>
              <a:rPr lang="fr-FR" altLang="fr-FR" dirty="0" err="1">
                <a:solidFill>
                  <a:srgbClr val="FF0000"/>
                </a:solidFill>
              </a:rPr>
              <a:t>experiment</a:t>
            </a:r>
            <a:r>
              <a:rPr lang="fr-FR" altLang="fr-FR" dirty="0">
                <a:solidFill>
                  <a:srgbClr val="FF000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.</a:t>
            </a:r>
            <a:endParaRPr lang="fr-FR" dirty="0">
              <a:latin typeface="LM Roman 10" panose="00000500000000000000" pitchFamily="2" charset="0"/>
              <a:sym typeface="Wingdings" panose="05000000000000000000" pitchFamily="2" charset="2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D619856-5DEF-4989-8302-879B7BE59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9401" y="97290"/>
            <a:ext cx="1932599" cy="101812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CBA2A24-28EB-470B-AE04-F66830F555DB}"/>
              </a:ext>
            </a:extLst>
          </p:cNvPr>
          <p:cNvSpPr/>
          <p:nvPr/>
        </p:nvSpPr>
        <p:spPr>
          <a:xfrm>
            <a:off x="321278" y="6427863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13/05/2025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BFFFEFA-4D09-4518-9FAF-CB25817F9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68" y="3493967"/>
            <a:ext cx="11628474" cy="1946585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D04E9AA5-B125-4CBD-9C11-5A6590237573}"/>
              </a:ext>
            </a:extLst>
          </p:cNvPr>
          <p:cNvSpPr/>
          <p:nvPr/>
        </p:nvSpPr>
        <p:spPr>
          <a:xfrm>
            <a:off x="6634480" y="4509080"/>
            <a:ext cx="5049520" cy="7334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D6C2C6C5-393B-48F1-867D-72F9556E2460}"/>
              </a:ext>
            </a:extLst>
          </p:cNvPr>
          <p:cNvCxnSpPr/>
          <p:nvPr/>
        </p:nvCxnSpPr>
        <p:spPr>
          <a:xfrm>
            <a:off x="8341360" y="5242560"/>
            <a:ext cx="0" cy="579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7474C960-2497-43E1-A2A2-5C01C93091F8}"/>
              </a:ext>
            </a:extLst>
          </p:cNvPr>
          <p:cNvSpPr txBox="1"/>
          <p:nvPr/>
        </p:nvSpPr>
        <p:spPr>
          <a:xfrm>
            <a:off x="8341360" y="5654080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C000"/>
                </a:solidFill>
              </a:rPr>
              <a:t>Vacuum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DB7E502B-C1EE-4223-92E7-6CE7E78CD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625" y="5858043"/>
            <a:ext cx="2780017" cy="499915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FE1112BE-DB82-4438-8CA2-089219CACD1A}"/>
              </a:ext>
            </a:extLst>
          </p:cNvPr>
          <p:cNvGrpSpPr/>
          <p:nvPr/>
        </p:nvGrpSpPr>
        <p:grpSpPr>
          <a:xfrm>
            <a:off x="355587" y="5133319"/>
            <a:ext cx="10998213" cy="388296"/>
            <a:chOff x="355587" y="5133319"/>
            <a:chExt cx="10998213" cy="388296"/>
          </a:xfrm>
        </p:grpSpPr>
        <p:cxnSp>
          <p:nvCxnSpPr>
            <p:cNvPr id="6" name="Connecteur droit 5">
              <a:extLst>
                <a:ext uri="{FF2B5EF4-FFF2-40B4-BE49-F238E27FC236}">
                  <a16:creationId xmlns:a16="http://schemas.microsoft.com/office/drawing/2014/main" id="{F6116DC4-BBF0-4CEF-B177-9EC94A6E1AF0}"/>
                </a:ext>
              </a:extLst>
            </p:cNvPr>
            <p:cNvCxnSpPr/>
            <p:nvPr/>
          </p:nvCxnSpPr>
          <p:spPr>
            <a:xfrm>
              <a:off x="3667125" y="5469127"/>
              <a:ext cx="7686675" cy="0"/>
            </a:xfrm>
            <a:prstGeom prst="line">
              <a:avLst/>
            </a:prstGeom>
            <a:ln w="28575">
              <a:solidFill>
                <a:srgbClr val="1818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Ellipse 2">
              <a:extLst>
                <a:ext uri="{FF2B5EF4-FFF2-40B4-BE49-F238E27FC236}">
                  <a16:creationId xmlns:a16="http://schemas.microsoft.com/office/drawing/2014/main" id="{23AA3DBF-DCF6-456D-B4CF-5650C35D2C56}"/>
                </a:ext>
              </a:extLst>
            </p:cNvPr>
            <p:cNvSpPr/>
            <p:nvPr/>
          </p:nvSpPr>
          <p:spPr>
            <a:xfrm>
              <a:off x="355587" y="5133319"/>
              <a:ext cx="518449" cy="388296"/>
            </a:xfrm>
            <a:prstGeom prst="ellipse">
              <a:avLst/>
            </a:prstGeom>
            <a:noFill/>
            <a:ln>
              <a:solidFill>
                <a:srgbClr val="181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01060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6">
            <a:extLst>
              <a:ext uri="{FF2B5EF4-FFF2-40B4-BE49-F238E27FC236}">
                <a16:creationId xmlns:a16="http://schemas.microsoft.com/office/drawing/2014/main" id="{44FFB407-ED0D-4470-BB01-5A3B113AD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54581" y="7791745"/>
            <a:ext cx="2743200" cy="365125"/>
          </a:xfrm>
        </p:spPr>
        <p:txBody>
          <a:bodyPr/>
          <a:lstStyle/>
          <a:p>
            <a:pPr rtl="0"/>
            <a:fld id="{DBA1B0FB-D917-4C8C-928F-313BD683BF39}" type="slidenum">
              <a:rPr lang="fr-FR" smtClean="0"/>
              <a:t>2</a:t>
            </a:fld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2E3FE53-A0F6-42CD-918B-FEFBE1576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424037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E6F393C1-48CC-4D2B-BDF9-76A636698522}"/>
              </a:ext>
            </a:extLst>
          </p:cNvPr>
          <p:cNvSpPr/>
          <p:nvPr/>
        </p:nvSpPr>
        <p:spPr>
          <a:xfrm>
            <a:off x="321278" y="6427863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13/05/2025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183CFFC-7A7F-4A5C-9A6F-EB32B4BBF5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474" y="4421951"/>
            <a:ext cx="1579001" cy="140829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10F3C99-6CA4-4E07-BC77-1C22721263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2525" y="4856160"/>
            <a:ext cx="1352550" cy="60007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4E9D0A5-968D-417F-8AA3-83215B2802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7125" y="4512624"/>
            <a:ext cx="1295400" cy="12668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C768E8E-E47E-44D5-897E-22F7845FD4D1}"/>
              </a:ext>
            </a:extLst>
          </p:cNvPr>
          <p:cNvSpPr/>
          <p:nvPr/>
        </p:nvSpPr>
        <p:spPr>
          <a:xfrm>
            <a:off x="8747125" y="4441891"/>
            <a:ext cx="2835275" cy="148138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44CD1A1-3BFD-437C-B24A-3DA4F8773C1A}"/>
              </a:ext>
            </a:extLst>
          </p:cNvPr>
          <p:cNvSpPr txBox="1"/>
          <p:nvPr/>
        </p:nvSpPr>
        <p:spPr>
          <a:xfrm>
            <a:off x="9596569" y="4368248"/>
            <a:ext cx="4459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/>
              <a:t>?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128D680-07CE-43E9-9DAD-6F6200387871}"/>
              </a:ext>
            </a:extLst>
          </p:cNvPr>
          <p:cNvSpPr txBox="1"/>
          <p:nvPr/>
        </p:nvSpPr>
        <p:spPr>
          <a:xfrm>
            <a:off x="5254370" y="4876079"/>
            <a:ext cx="3254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Environnement Ta </a:t>
            </a:r>
            <a:r>
              <a:rPr lang="fr-FR" sz="2800" dirty="0">
                <a:sym typeface="Wingdings" panose="05000000000000000000" pitchFamily="2" charset="2"/>
              </a:rPr>
              <a:t></a:t>
            </a:r>
            <a:endParaRPr lang="fr-FR" sz="28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302552C-CBD3-44DF-B149-BB89A54C23DD}"/>
              </a:ext>
            </a:extLst>
          </p:cNvPr>
          <p:cNvSpPr/>
          <p:nvPr/>
        </p:nvSpPr>
        <p:spPr>
          <a:xfrm>
            <a:off x="2527500" y="4876079"/>
            <a:ext cx="19472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/>
              <a:t>Key issue </a:t>
            </a:r>
            <a:r>
              <a:rPr lang="fr-FR" sz="2800" dirty="0">
                <a:sym typeface="Wingdings" panose="05000000000000000000" pitchFamily="2" charset="2"/>
              </a:rPr>
              <a:t>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4668771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FFA5054-3402-4901-8F7D-EE3130C4C0B2}"/>
              </a:ext>
            </a:extLst>
          </p:cNvPr>
          <p:cNvSpPr/>
          <p:nvPr/>
        </p:nvSpPr>
        <p:spPr>
          <a:xfrm>
            <a:off x="-1" y="3296"/>
            <a:ext cx="5694653" cy="6854704"/>
          </a:xfrm>
          <a:prstGeom prst="rect">
            <a:avLst/>
          </a:prstGeom>
          <a:solidFill>
            <a:srgbClr val="00206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bg1"/>
              </a:solidFill>
              <a:latin typeface="LM Roman 10" panose="000005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EE25C9-3DDD-4F1A-87D1-CFC4CB53CAD9}"/>
              </a:ext>
            </a:extLst>
          </p:cNvPr>
          <p:cNvSpPr/>
          <p:nvPr/>
        </p:nvSpPr>
        <p:spPr>
          <a:xfrm>
            <a:off x="5694652" y="0"/>
            <a:ext cx="6497348" cy="68547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17" name="Zoom de résumé 16">
                <a:extLst>
                  <a:ext uri="{FF2B5EF4-FFF2-40B4-BE49-F238E27FC236}">
                    <a16:creationId xmlns:a16="http://schemas.microsoft.com/office/drawing/2014/main" id="{B27156F0-856E-427D-979E-8FB126092D0C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4825906" y="-817302"/>
              <a:ext cx="7823294" cy="7126028"/>
            </p:xfrm>
            <a:graphic>
              <a:graphicData uri="http://schemas.microsoft.com/office/powerpoint/2016/summaryzoom">
                <psuz:summaryZm>
                  <psuz:gridLayout/>
                </psuz:summaryZm>
              </a:graphicData>
            </a:graphic>
          </p:graphicFrame>
        </mc:Choice>
        <mc:Fallback>
          <p:grpSp>
            <p:nvGrpSpPr>
              <p:cNvPr id="17" name="Zoom de résumé 16">
                <a:extLst>
                  <a:ext uri="{FF2B5EF4-FFF2-40B4-BE49-F238E27FC236}">
                    <a16:creationId xmlns:a16="http://schemas.microsoft.com/office/drawing/2014/main" id="{B27156F0-856E-427D-979E-8FB126092D0C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4825906" y="-817302"/>
                <a:ext cx="7823294" cy="7126028"/>
                <a:chOff x="4825906" y="-817302"/>
                <a:chExt cx="7823294" cy="7126028"/>
              </a:xfrm>
            </p:grpSpPr>
          </p:grpSp>
        </mc:Fallback>
      </mc:AlternateContent>
      <p:sp>
        <p:nvSpPr>
          <p:cNvPr id="18" name="ZoneTexte 17">
            <a:extLst>
              <a:ext uri="{FF2B5EF4-FFF2-40B4-BE49-F238E27FC236}">
                <a16:creationId xmlns:a16="http://schemas.microsoft.com/office/drawing/2014/main" id="{B53EE438-13BB-4A32-8119-0BC4451022B5}"/>
              </a:ext>
            </a:extLst>
          </p:cNvPr>
          <p:cNvSpPr txBox="1"/>
          <p:nvPr/>
        </p:nvSpPr>
        <p:spPr>
          <a:xfrm>
            <a:off x="146381" y="1996191"/>
            <a:ext cx="56794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II. </a:t>
            </a:r>
            <a:r>
              <a:rPr lang="fr-FR" sz="2000" b="1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Material</a:t>
            </a:r>
            <a:r>
              <a:rPr lang="fr-FR" sz="2000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and Chemical </a:t>
            </a:r>
            <a:r>
              <a:rPr lang="fr-FR" sz="2000" b="1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Effects</a:t>
            </a:r>
            <a:endParaRPr lang="fr-FR" sz="2000" b="1" dirty="0">
              <a:solidFill>
                <a:schemeClr val="bg1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2000" b="1" dirty="0">
              <a:solidFill>
                <a:schemeClr val="bg1"/>
              </a:solidFill>
              <a:latin typeface="LM Roman 10" panose="000005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fr-FR" sz="2000" b="1" dirty="0">
                <a:solidFill>
                  <a:schemeClr val="bg1"/>
                </a:solidFill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1. The </a:t>
            </a:r>
            <a:r>
              <a:rPr lang="fr-FR" sz="2000" b="1" dirty="0" err="1">
                <a:solidFill>
                  <a:schemeClr val="bg1"/>
                </a:solidFill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BeEST</a:t>
            </a:r>
            <a:r>
              <a:rPr lang="fr-FR" sz="2000" b="1" dirty="0">
                <a:solidFill>
                  <a:schemeClr val="bg1"/>
                </a:solidFill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b="1" dirty="0" err="1">
                <a:solidFill>
                  <a:schemeClr val="bg1"/>
                </a:solidFill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Experiment</a:t>
            </a:r>
            <a:endParaRPr lang="fr-FR" sz="2000" b="1" dirty="0">
              <a:solidFill>
                <a:schemeClr val="bg1"/>
              </a:solidFill>
              <a:latin typeface="LM Roman 10" panose="000005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fr-FR" sz="2000" b="1" dirty="0">
                <a:solidFill>
                  <a:schemeClr val="bg1"/>
                </a:solidFill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fr-FR" sz="2000" b="1" dirty="0" err="1">
                <a:solidFill>
                  <a:schemeClr val="bg1"/>
                </a:solidFill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Material</a:t>
            </a:r>
            <a:r>
              <a:rPr lang="fr-FR" sz="2000" b="1" dirty="0">
                <a:solidFill>
                  <a:schemeClr val="bg1"/>
                </a:solidFill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b="1" dirty="0" err="1">
                <a:solidFill>
                  <a:schemeClr val="bg1"/>
                </a:solidFill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Effects</a:t>
            </a:r>
            <a:endParaRPr lang="fr-FR" sz="2000" b="1" dirty="0">
              <a:solidFill>
                <a:schemeClr val="bg1"/>
              </a:solidFill>
              <a:latin typeface="LM Roman 10" panose="000005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fr-FR" sz="2000" b="1" dirty="0">
                <a:solidFill>
                  <a:schemeClr val="bg1"/>
                </a:solidFill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3. Cluster </a:t>
            </a:r>
            <a:r>
              <a:rPr lang="fr-FR" sz="2000" b="1" dirty="0" err="1">
                <a:solidFill>
                  <a:schemeClr val="bg1"/>
                </a:solidFill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Orbitals</a:t>
            </a:r>
            <a:endParaRPr lang="fr-FR" sz="2000" b="1" dirty="0">
              <a:solidFill>
                <a:schemeClr val="bg1"/>
              </a:solidFill>
              <a:latin typeface="LM Roman 10" panose="000005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fr-FR" sz="2000" b="1" dirty="0">
                <a:solidFill>
                  <a:schemeClr val="bg1"/>
                </a:solidFill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4. Chemical/Cluster </a:t>
            </a:r>
            <a:r>
              <a:rPr lang="fr-FR" sz="2000" b="1" dirty="0" err="1">
                <a:solidFill>
                  <a:schemeClr val="bg1"/>
                </a:solidFill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Effects</a:t>
            </a:r>
            <a:r>
              <a:rPr lang="fr-FR" sz="2000" b="1" dirty="0">
                <a:solidFill>
                  <a:schemeClr val="bg1"/>
                </a:solidFill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on the Coulomb</a:t>
            </a:r>
            <a:br>
              <a:rPr lang="fr-FR" sz="2000" b="1" dirty="0">
                <a:solidFill>
                  <a:schemeClr val="bg1"/>
                </a:solidFill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000" b="1" dirty="0">
                <a:solidFill>
                  <a:schemeClr val="bg1"/>
                </a:solidFill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Amplitude</a:t>
            </a:r>
          </a:p>
          <a:p>
            <a:pPr lvl="1"/>
            <a:endParaRPr lang="fr-FR" sz="2000" b="1" dirty="0">
              <a:solidFill>
                <a:schemeClr val="bg1"/>
              </a:solidFill>
              <a:latin typeface="LM Roman 10" panose="000005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C4BDC37-B98E-4884-899C-DE111AA80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2FC3D99-1684-4E22-9058-D087416B6561}" type="slidenum">
              <a:rPr lang="fr-FR" smtClean="0">
                <a:solidFill>
                  <a:schemeClr val="tx1"/>
                </a:solidFill>
              </a:rPr>
              <a:t>20</a:t>
            </a:fld>
            <a:endParaRPr lang="fr-FR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Zoom de diapositive 8">
                <a:extLst>
                  <a:ext uri="{FF2B5EF4-FFF2-40B4-BE49-F238E27FC236}">
                    <a16:creationId xmlns:a16="http://schemas.microsoft.com/office/drawing/2014/main" id="{A2601455-38B8-4C5D-8744-DCB50B8F1040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5821605" y="2695375"/>
              <a:ext cx="3048000" cy="1714500"/>
            </p:xfrm>
            <a:graphic>
              <a:graphicData uri="http://schemas.microsoft.com/office/powerpoint/2016/slidezoom">
                <pslz:sldZm>
                  <pslz:sldZmObj sldId="544" cId="3762756132">
                    <pslz:zmPr id="{86DFB2EE-C862-46D7-9E71-BE14490E3965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Zoom de diapositive 8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A2601455-38B8-4C5D-8744-DCB50B8F104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21605" y="2695375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2" name="Zoom de diapositive 11">
                <a:extLst>
                  <a:ext uri="{FF2B5EF4-FFF2-40B4-BE49-F238E27FC236}">
                    <a16:creationId xmlns:a16="http://schemas.microsoft.com/office/drawing/2014/main" id="{FC0E5D98-B371-448A-92FA-6C290AFEB10A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9043302" y="606827"/>
              <a:ext cx="3048000" cy="1714500"/>
            </p:xfrm>
            <a:graphic>
              <a:graphicData uri="http://schemas.microsoft.com/office/powerpoint/2016/slidezoom">
                <pslz:sldZm>
                  <pslz:sldZmObj sldId="546" cId="1906445278">
                    <pslz:zmPr id="{1B9BBC72-EBB7-491F-8779-E7BC2E187C01}" returnToParent="0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2" name="Zoom de diapositive 11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FC0E5D98-B371-448A-92FA-6C290AFEB10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043302" y="606827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" name="Zoom de diapositive 13">
                <a:extLst>
                  <a:ext uri="{FF2B5EF4-FFF2-40B4-BE49-F238E27FC236}">
                    <a16:creationId xmlns:a16="http://schemas.microsoft.com/office/drawing/2014/main" id="{4E85FBF3-C67D-45E4-A1C0-0CF51CE3BD1A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9043302" y="2677391"/>
              <a:ext cx="3048000" cy="1714500"/>
            </p:xfrm>
            <a:graphic>
              <a:graphicData uri="http://schemas.microsoft.com/office/powerpoint/2016/slidezoom">
                <pslz:sldZm>
                  <pslz:sldZmObj sldId="551" cId="1724906705">
                    <pslz:zmPr id="{FE2E9E86-02BD-4423-8FFD-4DD8422B0D63}" returnToParent="0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" name="Zoom de diapositive 13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4E85FBF3-C67D-45E4-A1C0-0CF51CE3BD1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043302" y="2677391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9" name="Zoom de diapositive 18">
                <a:extLst>
                  <a:ext uri="{FF2B5EF4-FFF2-40B4-BE49-F238E27FC236}">
                    <a16:creationId xmlns:a16="http://schemas.microsoft.com/office/drawing/2014/main" id="{40694947-6550-4E89-B156-12E0E277B8DD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7213553" y="4660841"/>
              <a:ext cx="3048000" cy="1714500"/>
            </p:xfrm>
            <a:graphic>
              <a:graphicData uri="http://schemas.microsoft.com/office/powerpoint/2016/slidezoom">
                <pslz:sldZm>
                  <pslz:sldZmObj sldId="494" cId="1985510099">
                    <pslz:zmPr id="{8F8A02F6-3804-4BC0-9671-AC8F25BF32C5}" returnToParent="0" transitionDur="1000">
                      <p166:blipFill xmlns:p166="http://schemas.microsoft.com/office/powerpoint/2016/6/main">
                        <a:blip r:embed="rId1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9" name="Zoom de diapositive 18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40694947-6550-4E89-B156-12E0E277B8D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213553" y="4660841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2" name="Image 1">
            <a:extLst>
              <a:ext uri="{FF2B5EF4-FFF2-40B4-BE49-F238E27FC236}">
                <a16:creationId xmlns:a16="http://schemas.microsoft.com/office/drawing/2014/main" id="{458D827C-2DC4-4FC7-9B54-DAA76FDCE4E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821605" y="610285"/>
            <a:ext cx="3091478" cy="173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4404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EB53974F-647C-4024-8223-8AFBB4596A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2" t="5677" r="6200" b="5355"/>
          <a:stretch/>
        </p:blipFill>
        <p:spPr>
          <a:xfrm>
            <a:off x="6366063" y="1240313"/>
            <a:ext cx="4555958" cy="3349086"/>
          </a:xfrm>
          <a:prstGeom prst="rect">
            <a:avLst/>
          </a:prstGeom>
        </p:spPr>
      </p:pic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C4CC23D8-F314-4C30-BFD2-F4E3D2B3F29D}"/>
              </a:ext>
            </a:extLst>
          </p:cNvPr>
          <p:cNvSpPr txBox="1">
            <a:spLocks/>
          </p:cNvSpPr>
          <p:nvPr/>
        </p:nvSpPr>
        <p:spPr>
          <a:xfrm>
            <a:off x="281762" y="1495266"/>
            <a:ext cx="11628474" cy="369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b="1" dirty="0" err="1">
                <a:solidFill>
                  <a:srgbClr val="002060"/>
                </a:solidFill>
                <a:latin typeface="LM Roman 10" panose="00000500000000000000" pitchFamily="2" charset="0"/>
              </a:rPr>
              <a:t>Why</a:t>
            </a:r>
            <a:r>
              <a:rPr lang="fr-FR" sz="2000" b="1" dirty="0">
                <a:solidFill>
                  <a:srgbClr val="002060"/>
                </a:solidFill>
                <a:latin typeface="LM Roman 10" panose="00000500000000000000" pitchFamily="2" charset="0"/>
              </a:rPr>
              <a:t> </a:t>
            </a:r>
            <a:r>
              <a:rPr lang="fr-FR" sz="2000" b="1" baseline="30000" dirty="0">
                <a:solidFill>
                  <a:srgbClr val="002060"/>
                </a:solidFill>
                <a:latin typeface="LM Roman 10" panose="00000500000000000000" pitchFamily="2" charset="0"/>
              </a:rPr>
              <a:t>7</a:t>
            </a:r>
            <a:r>
              <a:rPr lang="fr-FR" sz="2000" b="1" dirty="0">
                <a:solidFill>
                  <a:srgbClr val="002060"/>
                </a:solidFill>
                <a:latin typeface="LM Roman 10" panose="00000500000000000000" pitchFamily="2" charset="0"/>
              </a:rPr>
              <a:t>Be? </a:t>
            </a:r>
            <a:endParaRPr lang="fr-FR" sz="2000" b="1" dirty="0">
              <a:latin typeface="LM Roman 10" panose="000005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E1CB0E-9E9E-4367-AD07-99C5071F2DCF}"/>
              </a:ext>
            </a:extLst>
          </p:cNvPr>
          <p:cNvSpPr/>
          <p:nvPr/>
        </p:nvSpPr>
        <p:spPr>
          <a:xfrm>
            <a:off x="0" y="545235"/>
            <a:ext cx="12192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000" dirty="0">
                <a:solidFill>
                  <a:srgbClr val="002060"/>
                </a:solidFill>
                <a:latin typeface="LM Roman 10" panose="00000500000000000000" pitchFamily="2" charset="0"/>
              </a:rPr>
              <a:t>1. The </a:t>
            </a:r>
            <a:r>
              <a:rPr lang="fr-FR" sz="3000" dirty="0" err="1">
                <a:solidFill>
                  <a:srgbClr val="002060"/>
                </a:solidFill>
                <a:latin typeface="LM Roman 10" panose="00000500000000000000" pitchFamily="2" charset="0"/>
              </a:rPr>
              <a:t>BeEST</a:t>
            </a:r>
            <a:r>
              <a:rPr lang="fr-FR" sz="3000" dirty="0">
                <a:solidFill>
                  <a:srgbClr val="002060"/>
                </a:solidFill>
                <a:latin typeface="LM Roman 10" panose="00000500000000000000" pitchFamily="2" charset="0"/>
              </a:rPr>
              <a:t> </a:t>
            </a:r>
            <a:r>
              <a:rPr lang="fr-FR" sz="3000" dirty="0" err="1">
                <a:solidFill>
                  <a:srgbClr val="002060"/>
                </a:solidFill>
                <a:latin typeface="LM Roman 10" panose="00000500000000000000" pitchFamily="2" charset="0"/>
              </a:rPr>
              <a:t>experiment</a:t>
            </a:r>
            <a:endParaRPr lang="fr-FR" sz="3000" dirty="0">
              <a:solidFill>
                <a:srgbClr val="002060"/>
              </a:solidFill>
            </a:endParaRP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93A4F391-FB5F-487D-96C1-1178A2CF5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2FC3D99-1684-4E22-9058-D087416B6561}" type="slidenum">
              <a:rPr lang="fr-FR" smtClean="0"/>
              <a:t>21</a:t>
            </a:fld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DDC5F16-637C-4040-A7C1-522A85765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9981" y="4787274"/>
            <a:ext cx="1319581" cy="131958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6C8D161-F92C-42A7-B1A7-FDD0D42975CC}"/>
              </a:ext>
            </a:extLst>
          </p:cNvPr>
          <p:cNvSpPr/>
          <p:nvPr/>
        </p:nvSpPr>
        <p:spPr>
          <a:xfrm>
            <a:off x="270063" y="368065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solidFill>
                  <a:srgbClr val="00206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Drawback: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Two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nuclear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decays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(GSGS) &amp; (GSES)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8DF7D2-BBBF-4918-810C-3B611AB3B9E6}"/>
              </a:ext>
            </a:extLst>
          </p:cNvPr>
          <p:cNvSpPr/>
          <p:nvPr/>
        </p:nvSpPr>
        <p:spPr>
          <a:xfrm>
            <a:off x="238498" y="427714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solidFill>
                  <a:srgbClr val="002060"/>
                </a:solidFill>
                <a:latin typeface="LM Roman 10" panose="00000500000000000000" pitchFamily="2" charset="0"/>
              </a:rPr>
              <a:t>How to </a:t>
            </a:r>
            <a:r>
              <a:rPr lang="fr-FR" dirty="0" err="1">
                <a:solidFill>
                  <a:srgbClr val="002060"/>
                </a:solidFill>
                <a:latin typeface="LM Roman 10" panose="00000500000000000000" pitchFamily="2" charset="0"/>
              </a:rPr>
              <a:t>measure</a:t>
            </a:r>
            <a:r>
              <a:rPr lang="fr-FR" dirty="0">
                <a:solidFill>
                  <a:srgbClr val="002060"/>
                </a:solidFill>
                <a:latin typeface="LM Roman 10" panose="00000500000000000000" pitchFamily="2" charset="0"/>
              </a:rPr>
              <a:t>  the </a:t>
            </a:r>
            <a:r>
              <a:rPr lang="fr-FR" dirty="0" err="1">
                <a:solidFill>
                  <a:srgbClr val="002060"/>
                </a:solidFill>
                <a:latin typeface="LM Roman 10" panose="00000500000000000000" pitchFamily="2" charset="0"/>
              </a:rPr>
              <a:t>recoil</a:t>
            </a:r>
            <a:r>
              <a:rPr lang="fr-FR" dirty="0">
                <a:solidFill>
                  <a:srgbClr val="002060"/>
                </a:solidFill>
                <a:latin typeface="LM Roman 10" panose="00000500000000000000" pitchFamily="2" charset="0"/>
              </a:rPr>
              <a:t> </a:t>
            </a:r>
            <a:r>
              <a:rPr lang="fr-FR" dirty="0" err="1">
                <a:solidFill>
                  <a:srgbClr val="002060"/>
                </a:solidFill>
                <a:latin typeface="LM Roman 10" panose="00000500000000000000" pitchFamily="2" charset="0"/>
              </a:rPr>
              <a:t>spectra</a:t>
            </a:r>
            <a:r>
              <a:rPr lang="fr-FR" dirty="0">
                <a:solidFill>
                  <a:srgbClr val="002060"/>
                </a:solidFill>
                <a:latin typeface="LM Roman 10" panose="00000500000000000000" pitchFamily="2" charset="0"/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4640B3-5DE7-4D30-8BEF-2C001FD9AB27}"/>
              </a:ext>
            </a:extLst>
          </p:cNvPr>
          <p:cNvSpPr/>
          <p:nvPr/>
        </p:nvSpPr>
        <p:spPr>
          <a:xfrm>
            <a:off x="238498" y="4937521"/>
            <a:ext cx="48542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>
                <a:latin typeface="LM Roman 10" panose="00000500000000000000" pitchFamily="2" charset="0"/>
              </a:rPr>
              <a:t>Superconducting</a:t>
            </a:r>
            <a:r>
              <a:rPr lang="fr-FR" dirty="0">
                <a:latin typeface="LM Roman 10" panose="00000500000000000000" pitchFamily="2" charset="0"/>
              </a:rPr>
              <a:t> tunnel </a:t>
            </a:r>
            <a:r>
              <a:rPr lang="fr-FR" dirty="0" err="1">
                <a:latin typeface="LM Roman 10" panose="00000500000000000000" pitchFamily="2" charset="0"/>
              </a:rPr>
              <a:t>junctions</a:t>
            </a:r>
            <a:r>
              <a:rPr lang="fr-FR" dirty="0">
                <a:latin typeface="LM Roman 10" panose="00000500000000000000" pitchFamily="2" charset="0"/>
              </a:rPr>
              <a:t> (</a:t>
            </a:r>
            <a:r>
              <a:rPr lang="fr-FR" dirty="0" err="1">
                <a:latin typeface="LM Roman 10" panose="00000500000000000000" pitchFamily="2" charset="0"/>
              </a:rPr>
              <a:t>Ta’s</a:t>
            </a:r>
            <a:r>
              <a:rPr lang="fr-FR" dirty="0">
                <a:latin typeface="LM Roman 10" panose="00000500000000000000" pitchFamily="2" charset="0"/>
              </a:rPr>
              <a:t> </a:t>
            </a:r>
            <a:r>
              <a:rPr lang="fr-FR" dirty="0" err="1">
                <a:latin typeface="LM Roman 10" panose="00000500000000000000" pitchFamily="2" charset="0"/>
              </a:rPr>
              <a:t>STJs</a:t>
            </a:r>
            <a:r>
              <a:rPr lang="fr-FR" dirty="0">
                <a:latin typeface="LM Roman 10" panose="00000500000000000000" pitchFamily="2" charset="0"/>
              </a:rPr>
              <a:t>)</a:t>
            </a:r>
          </a:p>
          <a:p>
            <a:r>
              <a:rPr lang="fr-FR" dirty="0">
                <a:latin typeface="LM Roman 10" panose="00000500000000000000" pitchFamily="2" charset="0"/>
              </a:rPr>
              <a:t>   	</a:t>
            </a:r>
            <a:r>
              <a:rPr lang="fr-FR" dirty="0" err="1">
                <a:latin typeface="LM Roman 10" panose="00000500000000000000" pitchFamily="2" charset="0"/>
              </a:rPr>
              <a:t>with</a:t>
            </a:r>
            <a:r>
              <a:rPr lang="fr-FR" dirty="0">
                <a:latin typeface="LM Roman 10" panose="00000500000000000000" pitchFamily="2" charset="0"/>
              </a:rPr>
              <a:t> </a:t>
            </a:r>
            <a:r>
              <a:rPr lang="fr-FR" dirty="0" err="1">
                <a:latin typeface="LM Roman 10" panose="00000500000000000000" pitchFamily="2" charset="0"/>
              </a:rPr>
              <a:t>implanted</a:t>
            </a:r>
            <a:r>
              <a:rPr lang="fr-FR" dirty="0">
                <a:latin typeface="LM Roman 10" panose="00000500000000000000" pitchFamily="2" charset="0"/>
              </a:rPr>
              <a:t> Be.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B0D3D2-0A55-404F-A9A5-FF6467F84849}"/>
              </a:ext>
            </a:extLst>
          </p:cNvPr>
          <p:cNvSpPr/>
          <p:nvPr/>
        </p:nvSpPr>
        <p:spPr>
          <a:xfrm>
            <a:off x="7313030" y="597367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i="1" dirty="0" err="1">
                <a:solidFill>
                  <a:srgbClr val="088A00"/>
                </a:solidFill>
                <a:latin typeface="LM Roman 10" panose="00000500000000000000" pitchFamily="2" charset="0"/>
              </a:rPr>
              <a:t>What’s</a:t>
            </a:r>
            <a:r>
              <a:rPr lang="fr-FR" i="1" dirty="0">
                <a:solidFill>
                  <a:srgbClr val="088A00"/>
                </a:solidFill>
                <a:latin typeface="LM Roman 10" panose="00000500000000000000" pitchFamily="2" charset="0"/>
              </a:rPr>
              <a:t> the </a:t>
            </a:r>
            <a:r>
              <a:rPr lang="fr-FR" i="1" dirty="0" err="1">
                <a:solidFill>
                  <a:srgbClr val="088A00"/>
                </a:solidFill>
                <a:latin typeface="LM Roman 10" panose="00000500000000000000" pitchFamily="2" charset="0"/>
              </a:rPr>
              <a:t>effect</a:t>
            </a:r>
            <a:r>
              <a:rPr lang="fr-FR" i="1" dirty="0">
                <a:solidFill>
                  <a:srgbClr val="088A00"/>
                </a:solidFill>
                <a:latin typeface="LM Roman 10" panose="00000500000000000000" pitchFamily="2" charset="0"/>
              </a:rPr>
              <a:t> of the </a:t>
            </a:r>
            <a:r>
              <a:rPr lang="fr-FR" i="1" dirty="0" err="1">
                <a:solidFill>
                  <a:srgbClr val="088A00"/>
                </a:solidFill>
                <a:latin typeface="LM Roman 10" panose="00000500000000000000" pitchFamily="2" charset="0"/>
              </a:rPr>
              <a:t>material</a:t>
            </a:r>
            <a:r>
              <a:rPr lang="fr-FR" i="1" dirty="0">
                <a:solidFill>
                  <a:srgbClr val="088A00"/>
                </a:solidFill>
                <a:latin typeface="LM Roman 10" panose="00000500000000000000" pitchFamily="2" charset="0"/>
              </a:rPr>
              <a:t> on the EC </a:t>
            </a:r>
            <a:r>
              <a:rPr lang="fr-FR" i="1" dirty="0" err="1">
                <a:solidFill>
                  <a:srgbClr val="088A00"/>
                </a:solidFill>
                <a:latin typeface="LM Roman 10" panose="00000500000000000000" pitchFamily="2" charset="0"/>
              </a:rPr>
              <a:t>decay</a:t>
            </a:r>
            <a:r>
              <a:rPr lang="fr-FR" i="1" dirty="0">
                <a:solidFill>
                  <a:srgbClr val="088A00"/>
                </a:solidFill>
                <a:latin typeface="LM Roman 10" panose="00000500000000000000" pitchFamily="2" charset="0"/>
              </a:rPr>
              <a:t>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B2D4C1-E8FF-4111-BFEC-17BD692E5AB3}"/>
              </a:ext>
            </a:extLst>
          </p:cNvPr>
          <p:cNvSpPr/>
          <p:nvPr/>
        </p:nvSpPr>
        <p:spPr>
          <a:xfrm>
            <a:off x="770021" y="191423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2 body EC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decay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monochromatic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recoil</a:t>
            </a:r>
            <a:endParaRPr lang="fr-FR" dirty="0">
              <a:latin typeface="LM Roman 10" panose="000005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1B50C4-E709-4E04-BA6D-47A3191E20BC}"/>
              </a:ext>
            </a:extLst>
          </p:cNvPr>
          <p:cNvSpPr/>
          <p:nvPr/>
        </p:nvSpPr>
        <p:spPr>
          <a:xfrm>
            <a:off x="765039" y="243365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2.   No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competition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with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β</a:t>
            </a:r>
            <a:r>
              <a:rPr lang="fr-FR" baseline="30000" dirty="0">
                <a:latin typeface="LM Roman 10" panose="00000500000000000000" pitchFamily="2" charset="0"/>
                <a:sym typeface="Wingdings" panose="05000000000000000000" pitchFamily="2" charset="2"/>
              </a:rPr>
              <a:t>+</a:t>
            </a:r>
            <a:endParaRPr lang="fr-FR" dirty="0">
              <a:latin typeface="LM Roman 10" panose="00000500000000000000" pitchFamily="2" charset="0"/>
              <a:sym typeface="Wingdings" panose="05000000000000000000" pitchFamily="2" charset="2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75D6863-1964-4CE8-B4BE-0A807D79F596}"/>
              </a:ext>
            </a:extLst>
          </p:cNvPr>
          <p:cNvSpPr/>
          <p:nvPr/>
        </p:nvSpPr>
        <p:spPr>
          <a:xfrm>
            <a:off x="770021" y="2905237"/>
            <a:ext cx="2331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3.  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Lifetime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: 53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days</a:t>
            </a:r>
            <a:endParaRPr lang="fr-FR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30667D4D-544C-4B8F-B10A-FA2403037D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100" y="3314215"/>
            <a:ext cx="184654" cy="22957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A87ACF9-AD14-4A7B-947A-5A69F756CB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380" y="1285750"/>
            <a:ext cx="5900122" cy="33188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D147F9B-1286-48C1-A7C9-10BEC8052ADD}"/>
              </a:ext>
            </a:extLst>
          </p:cNvPr>
          <p:cNvSpPr/>
          <p:nvPr/>
        </p:nvSpPr>
        <p:spPr>
          <a:xfrm>
            <a:off x="281762" y="6030176"/>
            <a:ext cx="48533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</a:t>
            </a:r>
            <a:r>
              <a:rPr lang="en-US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BeEST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collaboration, </a:t>
            </a:r>
            <a:r>
              <a:rPr lang="en-US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arXiv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</a:t>
            </a:r>
            <a:r>
              <a:rPr lang="en-US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2024)</a:t>
            </a:r>
            <a:endParaRPr lang="fr-FR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0E8871BE-23DE-43A7-8B63-91AAE585CD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9401" y="97290"/>
            <a:ext cx="1932599" cy="101812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3CF5BFA-BCDD-4E2B-948F-08C978F4C212}"/>
              </a:ext>
            </a:extLst>
          </p:cNvPr>
          <p:cNvSpPr/>
          <p:nvPr/>
        </p:nvSpPr>
        <p:spPr>
          <a:xfrm>
            <a:off x="321278" y="6427863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13/05/2025</a:t>
            </a:r>
          </a:p>
        </p:txBody>
      </p:sp>
    </p:spTree>
    <p:extLst>
      <p:ext uri="{BB962C8B-B14F-4D97-AF65-F5344CB8AC3E}">
        <p14:creationId xmlns:p14="http://schemas.microsoft.com/office/powerpoint/2010/main" val="2019387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  <p:bldP spid="11" grpId="0"/>
      <p:bldP spid="12" grpId="0"/>
      <p:bldP spid="13" grpId="0"/>
      <p:bldP spid="14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B3C5D07C-7DF6-42C5-B54D-D042685D30E6}"/>
              </a:ext>
            </a:extLst>
          </p:cNvPr>
          <p:cNvSpPr txBox="1">
            <a:spLocks/>
          </p:cNvSpPr>
          <p:nvPr/>
        </p:nvSpPr>
        <p:spPr>
          <a:xfrm>
            <a:off x="281763" y="1099233"/>
            <a:ext cx="11628474" cy="47522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b="1" dirty="0">
                <a:solidFill>
                  <a:srgbClr val="002060"/>
                </a:solidFill>
                <a:latin typeface="LM Roman 10" panose="00000500000000000000" pitchFamily="2" charset="0"/>
              </a:rPr>
              <a:t>	</a:t>
            </a:r>
            <a:endParaRPr lang="fr-FR" sz="2000" b="1" dirty="0">
              <a:latin typeface="LM Roman 10" panose="00000500000000000000" pitchFamily="2" charset="0"/>
            </a:endParaRPr>
          </a:p>
          <a:p>
            <a:pPr marL="0" indent="0">
              <a:buNone/>
            </a:pPr>
            <a:r>
              <a:rPr lang="fr-FR" sz="2000" b="1" dirty="0">
                <a:latin typeface="LM Roman 10" panose="00000500000000000000" pitchFamily="2" charset="0"/>
              </a:rPr>
              <a:t> </a:t>
            </a:r>
          </a:p>
          <a:p>
            <a:pPr marL="0" indent="0">
              <a:buNone/>
            </a:pPr>
            <a:endParaRPr lang="fr-FR" sz="2000" b="1" dirty="0">
              <a:latin typeface="LM Roman 10" panose="00000500000000000000" pitchFamily="2" charset="0"/>
            </a:endParaRPr>
          </a:p>
          <a:p>
            <a:pPr marL="0" indent="0">
              <a:buNone/>
            </a:pPr>
            <a:endParaRPr lang="fr-FR" sz="2000" b="1" dirty="0">
              <a:latin typeface="LM Roman 10" panose="00000500000000000000" pitchFamily="2" charset="0"/>
            </a:endParaRP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B6C64140-57C9-40CA-955C-3BACA817E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2FC3D99-1684-4E22-9058-D087416B6561}" type="slidenum">
              <a:rPr lang="fr-FR" smtClean="0"/>
              <a:t>22</a:t>
            </a:fld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CC2B71-76E5-4796-9816-CB673EAC2874}"/>
              </a:ext>
            </a:extLst>
          </p:cNvPr>
          <p:cNvSpPr/>
          <p:nvPr/>
        </p:nvSpPr>
        <p:spPr>
          <a:xfrm>
            <a:off x="0" y="545235"/>
            <a:ext cx="12192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000" dirty="0">
                <a:solidFill>
                  <a:srgbClr val="002060"/>
                </a:solidFill>
                <a:latin typeface="LM Roman 10" panose="00000500000000000000" pitchFamily="2" charset="0"/>
              </a:rPr>
              <a:t>2. </a:t>
            </a:r>
            <a:r>
              <a:rPr lang="fr-FR" sz="3000" dirty="0" err="1">
                <a:solidFill>
                  <a:srgbClr val="002060"/>
                </a:solidFill>
                <a:latin typeface="LM Roman 10" panose="00000500000000000000" pitchFamily="2" charset="0"/>
              </a:rPr>
              <a:t>Material</a:t>
            </a:r>
            <a:r>
              <a:rPr lang="fr-FR" sz="3000" dirty="0">
                <a:solidFill>
                  <a:srgbClr val="002060"/>
                </a:solidFill>
                <a:latin typeface="LM Roman 10" panose="00000500000000000000" pitchFamily="2" charset="0"/>
              </a:rPr>
              <a:t> </a:t>
            </a:r>
            <a:r>
              <a:rPr lang="fr-FR" sz="3000" dirty="0" err="1">
                <a:solidFill>
                  <a:srgbClr val="002060"/>
                </a:solidFill>
                <a:latin typeface="LM Roman 10" panose="00000500000000000000" pitchFamily="2" charset="0"/>
              </a:rPr>
              <a:t>effects</a:t>
            </a:r>
            <a:endParaRPr lang="fr-FR" sz="3000" dirty="0">
              <a:solidFill>
                <a:srgbClr val="002060"/>
              </a:solidFill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75CCF47-2863-4EDB-A3EA-59E4DCA551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349"/>
          <a:stretch/>
        </p:blipFill>
        <p:spPr>
          <a:xfrm>
            <a:off x="97605" y="1248464"/>
            <a:ext cx="6248850" cy="1143899"/>
          </a:xfrm>
          <a:prstGeom prst="rect">
            <a:avLst/>
          </a:prstGeom>
        </p:spPr>
      </p:pic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713876F3-36A8-42A2-860C-6EB930C7B420}"/>
              </a:ext>
            </a:extLst>
          </p:cNvPr>
          <p:cNvSpPr txBox="1">
            <a:spLocks/>
          </p:cNvSpPr>
          <p:nvPr/>
        </p:nvSpPr>
        <p:spPr>
          <a:xfrm>
            <a:off x="6162296" y="1433660"/>
            <a:ext cx="6029704" cy="706707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fr-FR" sz="7200" dirty="0" err="1">
                <a:solidFill>
                  <a:srgbClr val="00206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E</a:t>
            </a:r>
            <a:r>
              <a:rPr lang="fr-FR" sz="7200" dirty="0" err="1">
                <a:latin typeface="LM Roman 10" panose="00000500000000000000" pitchFamily="2" charset="0"/>
              </a:rPr>
              <a:t>xplain</a:t>
            </a:r>
            <a:r>
              <a:rPr lang="fr-FR" sz="7200" dirty="0">
                <a:latin typeface="LM Roman 10" panose="00000500000000000000" pitchFamily="2" charset="0"/>
              </a:rPr>
              <a:t> </a:t>
            </a:r>
            <a:r>
              <a:rPr lang="fr-FR" sz="7200" dirty="0" err="1">
                <a:latin typeface="LM Roman 10" panose="00000500000000000000" pitchFamily="2" charset="0"/>
              </a:rPr>
              <a:t>broadening</a:t>
            </a:r>
            <a:r>
              <a:rPr lang="fr-FR" sz="7200" dirty="0">
                <a:latin typeface="LM Roman 10" panose="00000500000000000000" pitchFamily="2" charset="0"/>
              </a:rPr>
              <a:t> and </a:t>
            </a:r>
            <a:r>
              <a:rPr lang="fr-FR" sz="7200" dirty="0" err="1">
                <a:latin typeface="LM Roman 10" panose="00000500000000000000" pitchFamily="2" charset="0"/>
              </a:rPr>
              <a:t>spacing</a:t>
            </a:r>
            <a:r>
              <a:rPr lang="fr-FR" sz="7200" dirty="0">
                <a:latin typeface="LM Roman 10" panose="00000500000000000000" pitchFamily="2" charset="0"/>
              </a:rPr>
              <a:t> </a:t>
            </a:r>
            <a:r>
              <a:rPr lang="fr-FR" sz="7200" dirty="0" err="1">
                <a:latin typeface="LM Roman 10" panose="00000500000000000000" pitchFamily="2" charset="0"/>
              </a:rPr>
              <a:t>using</a:t>
            </a:r>
            <a:r>
              <a:rPr lang="fr-FR" sz="7200" dirty="0">
                <a:latin typeface="LM Roman 10" panose="00000500000000000000" pitchFamily="2" charset="0"/>
              </a:rPr>
              <a:t> VASP </a:t>
            </a:r>
            <a:r>
              <a:rPr lang="fr-FR" sz="7200" dirty="0">
                <a:latin typeface="LM Roman 10" panose="00000500000000000000" pitchFamily="2" charset="0"/>
                <a:sym typeface="Wingdings" panose="05000000000000000000" pitchFamily="2" charset="2"/>
              </a:rPr>
              <a:t> </a:t>
            </a:r>
            <a:r>
              <a:rPr lang="fr-FR" sz="7200" dirty="0" err="1">
                <a:latin typeface="LM Roman 10" panose="00000500000000000000" pitchFamily="2" charset="0"/>
                <a:sym typeface="Wingdings" panose="05000000000000000000" pitchFamily="2" charset="2"/>
              </a:rPr>
              <a:t>From</a:t>
            </a:r>
            <a:r>
              <a:rPr lang="fr-FR" sz="7200" dirty="0">
                <a:latin typeface="LM Roman 10" panose="00000500000000000000" pitchFamily="2" charset="0"/>
                <a:sym typeface="Wingdings" panose="05000000000000000000" pitchFamily="2" charset="2"/>
              </a:rPr>
              <a:t> the Density Of States (DOS) </a:t>
            </a:r>
            <a:r>
              <a:rPr lang="fr-FR" sz="7200" dirty="0" err="1">
                <a:latin typeface="LM Roman 10" panose="00000500000000000000" pitchFamily="2" charset="0"/>
                <a:sym typeface="Wingdings" panose="05000000000000000000" pitchFamily="2" charset="2"/>
              </a:rPr>
              <a:t>analysis</a:t>
            </a:r>
            <a:r>
              <a:rPr lang="fr-FR" sz="7200" dirty="0">
                <a:latin typeface="LM Roman 10" panose="00000500000000000000" pitchFamily="2" charset="0"/>
                <a:sym typeface="Wingdings" panose="05000000000000000000" pitchFamily="2" charset="2"/>
              </a:rPr>
              <a:t>.</a:t>
            </a:r>
            <a:endParaRPr lang="fr-FR" sz="5500" dirty="0">
              <a:latin typeface="LM Roman 10" panose="00000500000000000000" pitchFamily="2" charset="0"/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FR" sz="7200" dirty="0">
                <a:latin typeface="LM Roman 10" panose="00000500000000000000" pitchFamily="2" charset="0"/>
                <a:sym typeface="Wingdings" panose="05000000000000000000" pitchFamily="2" charset="2"/>
              </a:rPr>
              <a:t>Five </a:t>
            </a:r>
            <a:r>
              <a:rPr lang="fr-FR" sz="7200" dirty="0" err="1">
                <a:latin typeface="LM Roman 10" panose="00000500000000000000" pitchFamily="2" charset="0"/>
                <a:sym typeface="Wingdings" panose="05000000000000000000" pitchFamily="2" charset="2"/>
              </a:rPr>
              <a:t>different</a:t>
            </a:r>
            <a:r>
              <a:rPr lang="fr-FR" sz="7200" dirty="0">
                <a:latin typeface="LM Roman 10" panose="00000500000000000000" pitchFamily="2" charset="0"/>
                <a:sym typeface="Wingdings" panose="05000000000000000000" pitchFamily="2" charset="2"/>
              </a:rPr>
              <a:t> configurations </a:t>
            </a:r>
            <a:r>
              <a:rPr lang="fr-FR" sz="7200" dirty="0" err="1">
                <a:latin typeface="LM Roman 10" panose="00000500000000000000" pitchFamily="2" charset="0"/>
                <a:sym typeface="Wingdings" panose="05000000000000000000" pitchFamily="2" charset="2"/>
              </a:rPr>
              <a:t>based</a:t>
            </a:r>
            <a:r>
              <a:rPr lang="fr-FR" sz="7200" dirty="0">
                <a:latin typeface="LM Roman 10" panose="00000500000000000000" pitchFamily="2" charset="0"/>
                <a:sym typeface="Wingdings" panose="05000000000000000000" pitchFamily="2" charset="2"/>
              </a:rPr>
              <a:t> on the </a:t>
            </a:r>
            <a:r>
              <a:rPr lang="fr-FR" sz="7200" dirty="0" err="1">
                <a:latin typeface="LM Roman 10" panose="00000500000000000000" pitchFamily="2" charset="0"/>
                <a:sym typeface="Wingdings" panose="05000000000000000000" pitchFamily="2" charset="2"/>
              </a:rPr>
              <a:t>lowest</a:t>
            </a:r>
            <a:r>
              <a:rPr lang="fr-FR" sz="7200" dirty="0">
                <a:latin typeface="LM Roman 10" panose="00000500000000000000" pitchFamily="2" charset="0"/>
                <a:sym typeface="Wingdings" panose="05000000000000000000" pitchFamily="2" charset="2"/>
              </a:rPr>
              <a:t> formation </a:t>
            </a:r>
            <a:r>
              <a:rPr lang="fr-FR" sz="7200" dirty="0" err="1">
                <a:latin typeface="LM Roman 10" panose="00000500000000000000" pitchFamily="2" charset="0"/>
                <a:sym typeface="Wingdings" panose="05000000000000000000" pitchFamily="2" charset="2"/>
              </a:rPr>
              <a:t>energy</a:t>
            </a:r>
            <a:r>
              <a:rPr lang="fr-FR" sz="7200" dirty="0">
                <a:latin typeface="LM Roman 10" panose="00000500000000000000" pitchFamily="2" charset="0"/>
                <a:sym typeface="Wingdings" panose="05000000000000000000" pitchFamily="2" charset="2"/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1800" dirty="0">
              <a:latin typeface="LM Roman 10" panose="00000500000000000000" pitchFamily="2" charset="0"/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724C3B2C-122F-46CB-AB33-DB33335FBF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4759" y="2706276"/>
            <a:ext cx="5091909" cy="1529372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1208B3B8-64F8-40A6-8858-7BF20BFFF53D}"/>
              </a:ext>
            </a:extLst>
          </p:cNvPr>
          <p:cNvSpPr/>
          <p:nvPr/>
        </p:nvSpPr>
        <p:spPr>
          <a:xfrm>
            <a:off x="8849743" y="3075982"/>
            <a:ext cx="1280220" cy="239712"/>
          </a:xfrm>
          <a:prstGeom prst="rect">
            <a:avLst/>
          </a:prstGeom>
          <a:solidFill>
            <a:srgbClr val="C00000">
              <a:alpha val="13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C9987D5-936A-4D0F-8515-2601C7E0C27E}"/>
              </a:ext>
            </a:extLst>
          </p:cNvPr>
          <p:cNvSpPr/>
          <p:nvPr/>
        </p:nvSpPr>
        <p:spPr>
          <a:xfrm>
            <a:off x="8849743" y="3993058"/>
            <a:ext cx="1280220" cy="239712"/>
          </a:xfrm>
          <a:prstGeom prst="rect">
            <a:avLst/>
          </a:prstGeom>
          <a:solidFill>
            <a:srgbClr val="C00000">
              <a:alpha val="13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CEDA4B6-4855-48DD-A197-5F824BF578AF}"/>
              </a:ext>
            </a:extLst>
          </p:cNvPr>
          <p:cNvSpPr/>
          <p:nvPr/>
        </p:nvSpPr>
        <p:spPr>
          <a:xfrm>
            <a:off x="6563840" y="3075982"/>
            <a:ext cx="1200039" cy="239711"/>
          </a:xfrm>
          <a:prstGeom prst="rect">
            <a:avLst/>
          </a:prstGeom>
          <a:solidFill>
            <a:srgbClr val="C00000">
              <a:alpha val="13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AD86288-764D-400D-BCBF-73B681F3848F}"/>
              </a:ext>
            </a:extLst>
          </p:cNvPr>
          <p:cNvSpPr/>
          <p:nvPr/>
        </p:nvSpPr>
        <p:spPr>
          <a:xfrm>
            <a:off x="6575632" y="4013929"/>
            <a:ext cx="1200039" cy="239711"/>
          </a:xfrm>
          <a:prstGeom prst="rect">
            <a:avLst/>
          </a:prstGeom>
          <a:solidFill>
            <a:srgbClr val="C00000">
              <a:alpha val="13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DD47A815-43C8-4EEF-9882-02D98D24DD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9401" y="97290"/>
            <a:ext cx="1932599" cy="10181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D212ECF-C10E-4F3A-ADD8-96B4C57800F8}"/>
              </a:ext>
            </a:extLst>
          </p:cNvPr>
          <p:cNvSpPr/>
          <p:nvPr/>
        </p:nvSpPr>
        <p:spPr>
          <a:xfrm>
            <a:off x="278570" y="261688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VASP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calculation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 </a:t>
            </a:r>
            <a:r>
              <a:rPr lang="en-US" dirty="0" err="1">
                <a:latin typeface="LM Roman 10" panose="00000500000000000000" pitchFamily="2" charset="0"/>
                <a:sym typeface="Wingdings" panose="05000000000000000000" pitchFamily="2" charset="2"/>
              </a:rPr>
              <a:t>Optimisation</a:t>
            </a:r>
            <a:r>
              <a:rPr lang="en-US" dirty="0">
                <a:latin typeface="LM Roman 10" panose="00000500000000000000" pitchFamily="2" charset="0"/>
                <a:sym typeface="Wingdings" panose="05000000000000000000" pitchFamily="2" charset="2"/>
              </a:rPr>
              <a:t> of crystal structure for different types of implantation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.</a:t>
            </a:r>
            <a:endParaRPr lang="fr-FR" dirty="0">
              <a:latin typeface="LM Roman 10" panose="00000500000000000000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DB1FF34-5524-4B94-91EE-72F52B34F437}"/>
              </a:ext>
            </a:extLst>
          </p:cNvPr>
          <p:cNvSpPr/>
          <p:nvPr/>
        </p:nvSpPr>
        <p:spPr>
          <a:xfrm>
            <a:off x="321278" y="6427863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13/05/2025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C9273BE-1EF7-413F-BCDE-9EB26065CDD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1756"/>
          <a:stretch/>
        </p:blipFill>
        <p:spPr>
          <a:xfrm>
            <a:off x="233028" y="3522971"/>
            <a:ext cx="6218459" cy="1901369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DCDD7C55-7F2A-4709-8625-8236E2CC567B}"/>
              </a:ext>
            </a:extLst>
          </p:cNvPr>
          <p:cNvGrpSpPr/>
          <p:nvPr/>
        </p:nvGrpSpPr>
        <p:grpSpPr>
          <a:xfrm>
            <a:off x="8264905" y="4232770"/>
            <a:ext cx="1524329" cy="2051041"/>
            <a:chOff x="8264905" y="4232770"/>
            <a:chExt cx="1524329" cy="2051041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6532E567-8426-4012-98C7-19543126AA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1042" t="11287" b="8093"/>
            <a:stretch/>
          </p:blipFill>
          <p:spPr>
            <a:xfrm rot="16200000">
              <a:off x="8025193" y="4519769"/>
              <a:ext cx="2051040" cy="1477042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D267E1F-2DC9-4B0C-A805-A47C19774711}"/>
                </a:ext>
              </a:extLst>
            </p:cNvPr>
            <p:cNvSpPr/>
            <p:nvPr/>
          </p:nvSpPr>
          <p:spPr>
            <a:xfrm>
              <a:off x="8264905" y="6114829"/>
              <a:ext cx="151812" cy="1689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00686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9" grpId="0" animBg="1"/>
      <p:bldP spid="30" grpId="0" animBg="1"/>
      <p:bldP spid="31" grpId="0" animBg="1"/>
      <p:bldP spid="32" grpId="0" animBg="1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B6C64140-57C9-40CA-955C-3BACA817E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2FC3D99-1684-4E22-9058-D087416B6561}" type="slidenum">
              <a:rPr lang="fr-FR" smtClean="0"/>
              <a:t>23</a:t>
            </a:fld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CC2B71-76E5-4796-9816-CB673EAC2874}"/>
              </a:ext>
            </a:extLst>
          </p:cNvPr>
          <p:cNvSpPr/>
          <p:nvPr/>
        </p:nvSpPr>
        <p:spPr>
          <a:xfrm>
            <a:off x="0" y="248781"/>
            <a:ext cx="12192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000" dirty="0">
                <a:solidFill>
                  <a:srgbClr val="002060"/>
                </a:solidFill>
                <a:latin typeface="LM Roman 10" panose="00000500000000000000" pitchFamily="2" charset="0"/>
              </a:rPr>
              <a:t>3. </a:t>
            </a:r>
            <a:r>
              <a:rPr lang="fr-FR" sz="3000" dirty="0">
                <a:solidFill>
                  <a:srgbClr val="002060"/>
                </a:solidFill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Cluster </a:t>
            </a:r>
            <a:r>
              <a:rPr lang="fr-FR" sz="3000" dirty="0" err="1">
                <a:solidFill>
                  <a:srgbClr val="002060"/>
                </a:solidFill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orbitals</a:t>
            </a:r>
            <a:endParaRPr lang="fr-FR" sz="3000" dirty="0">
              <a:solidFill>
                <a:srgbClr val="00206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3D1C304-FBC3-440A-8314-86944C7265C4}"/>
              </a:ext>
            </a:extLst>
          </p:cNvPr>
          <p:cNvSpPr/>
          <p:nvPr/>
        </p:nvSpPr>
        <p:spPr>
          <a:xfrm>
            <a:off x="321278" y="638880"/>
            <a:ext cx="126170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>
                <a:solidFill>
                  <a:srgbClr val="002060"/>
                </a:solidFill>
                <a:latin typeface="LM Roman 10" panose="00000500000000000000" pitchFamily="2" charset="0"/>
              </a:rPr>
              <a:t>Molecular</a:t>
            </a:r>
            <a:r>
              <a:rPr lang="fr-FR" sz="2000" b="1" dirty="0">
                <a:solidFill>
                  <a:srgbClr val="002060"/>
                </a:solidFill>
                <a:latin typeface="LM Roman 10" panose="00000500000000000000" pitchFamily="2" charset="0"/>
              </a:rPr>
              <a:t> description</a:t>
            </a:r>
            <a:r>
              <a:rPr lang="fr-FR" dirty="0">
                <a:solidFill>
                  <a:srgbClr val="002060"/>
                </a:solidFill>
                <a:latin typeface="LM Roman 10" panose="00000500000000000000" pitchFamily="2" charset="0"/>
              </a:rPr>
              <a:t>	</a:t>
            </a:r>
            <a:endParaRPr lang="fr-FR" dirty="0">
              <a:latin typeface="LM Roman 10" panose="00000500000000000000" pitchFamily="2" charset="0"/>
            </a:endParaRPr>
          </a:p>
        </p:txBody>
      </p:sp>
      <p:sp>
        <p:nvSpPr>
          <p:cNvPr id="19" name="ZoneTexte 17">
            <a:extLst>
              <a:ext uri="{FF2B5EF4-FFF2-40B4-BE49-F238E27FC236}">
                <a16:creationId xmlns:a16="http://schemas.microsoft.com/office/drawing/2014/main" id="{CFEDC050-3C81-4201-B4E5-A6B0A35678EA}"/>
              </a:ext>
            </a:extLst>
          </p:cNvPr>
          <p:cNvSpPr txBox="1"/>
          <p:nvPr/>
        </p:nvSpPr>
        <p:spPr>
          <a:xfrm>
            <a:off x="9168856" y="3148553"/>
            <a:ext cx="1896191" cy="523220"/>
          </a:xfrm>
          <a:prstGeom prst="rect">
            <a:avLst/>
          </a:prstGeom>
          <a:noFill/>
          <a:ln w="9528" cap="flat">
            <a:solidFill>
              <a:srgbClr val="FF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i="0" u="none" strike="noStrike" kern="1200" cap="none" spc="0" baseline="0" dirty="0">
                <a:uFillTx/>
                <a:latin typeface="LM Roman 10" panose="00000500000000000000" pitchFamily="2" charset="0"/>
              </a:rPr>
              <a:t>Blue sphere: </a:t>
            </a:r>
            <a:r>
              <a:rPr lang="en-US" sz="1400" b="0" i="0" u="none" strike="noStrike" kern="1200" cap="none" spc="0" baseline="30000" dirty="0">
                <a:uFillTx/>
                <a:latin typeface="LM Roman 10" panose="00000500000000000000" pitchFamily="2" charset="0"/>
              </a:rPr>
              <a:t>181</a:t>
            </a:r>
            <a:r>
              <a:rPr lang="en-US" sz="1400" b="0" i="0" u="none" strike="noStrike" kern="1200" cap="none" spc="0" baseline="0" dirty="0">
                <a:uFillTx/>
                <a:latin typeface="LM Roman 10" panose="00000500000000000000" pitchFamily="2" charset="0"/>
              </a:rPr>
              <a:t>Ta</a:t>
            </a:r>
            <a:br>
              <a:rPr lang="en-US" sz="1400" b="0" i="0" u="none" strike="noStrike" kern="1200" cap="none" spc="0" baseline="0" dirty="0">
                <a:uFillTx/>
                <a:latin typeface="LM Roman 10" panose="00000500000000000000" pitchFamily="2" charset="0"/>
              </a:rPr>
            </a:br>
            <a:r>
              <a:rPr lang="en-US" sz="1400" i="0" u="none" strike="noStrike" kern="1200" cap="none" spc="0" baseline="0" dirty="0">
                <a:uFillTx/>
                <a:latin typeface="LM Roman 10" panose="00000500000000000000" pitchFamily="2" charset="0"/>
              </a:rPr>
              <a:t>Green sphere: </a:t>
            </a:r>
            <a:r>
              <a:rPr lang="en-US" sz="1400" b="0" i="0" u="none" strike="noStrike" kern="1200" cap="none" spc="0" baseline="30000" dirty="0">
                <a:uFillTx/>
                <a:latin typeface="LM Roman 10" panose="00000500000000000000" pitchFamily="2" charset="0"/>
              </a:rPr>
              <a:t>7</a:t>
            </a:r>
            <a:r>
              <a:rPr lang="en-US" sz="1400" b="0" i="0" u="none" strike="noStrike" kern="1200" cap="none" spc="0" baseline="0" dirty="0">
                <a:uFillTx/>
                <a:latin typeface="LM Roman 10" panose="00000500000000000000" pitchFamily="2" charset="0"/>
              </a:rPr>
              <a:t>Be</a:t>
            </a:r>
            <a:endParaRPr lang="fr-FR" sz="1400" b="0" i="0" u="none" strike="noStrike" kern="1200" cap="none" spc="0" baseline="0" dirty="0">
              <a:uFillTx/>
              <a:latin typeface="LM Roman 10" panose="00000500000000000000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56F6CD-BE11-4562-BAA0-057B62BC4149}"/>
              </a:ext>
            </a:extLst>
          </p:cNvPr>
          <p:cNvSpPr/>
          <p:nvPr/>
        </p:nvSpPr>
        <p:spPr>
          <a:xfrm>
            <a:off x="5763495" y="5709389"/>
            <a:ext cx="39568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rgbClr val="002060"/>
                </a:solidFill>
                <a:latin typeface="LM Roman 10" panose="00000500000000000000" pitchFamily="2" charset="0"/>
              </a:rPr>
              <a:t>Multiple Be implantation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1C7C169-D989-40DA-AF4C-866EDAD18B44}"/>
              </a:ext>
            </a:extLst>
          </p:cNvPr>
          <p:cNvSpPr/>
          <p:nvPr/>
        </p:nvSpPr>
        <p:spPr>
          <a:xfrm>
            <a:off x="152309" y="591550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i="1" dirty="0">
                <a:solidFill>
                  <a:schemeClr val="tx1">
                    <a:lumMod val="50000"/>
                    <a:lumOff val="50000"/>
                  </a:schemeClr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Collaboration </a:t>
            </a:r>
            <a:r>
              <a:rPr lang="fr-FR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with</a:t>
            </a:r>
            <a:r>
              <a:rPr lang="fr-FR" i="1" dirty="0">
                <a:solidFill>
                  <a:schemeClr val="tx1">
                    <a:lumMod val="50000"/>
                    <a:lumOff val="50000"/>
                  </a:schemeClr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 S. Diaz-</a:t>
            </a:r>
            <a:r>
              <a:rPr lang="fr-FR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Tendero</a:t>
            </a:r>
            <a:r>
              <a:rPr lang="fr-FR" i="1" dirty="0">
                <a:solidFill>
                  <a:schemeClr val="tx1">
                    <a:lumMod val="50000"/>
                    <a:lumOff val="50000"/>
                  </a:schemeClr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 (UAM, </a:t>
            </a:r>
            <a:r>
              <a:rPr lang="fr-FR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Mardid</a:t>
            </a:r>
            <a:r>
              <a:rPr lang="fr-FR" i="1" dirty="0">
                <a:solidFill>
                  <a:schemeClr val="tx1">
                    <a:lumMod val="50000"/>
                    <a:lumOff val="50000"/>
                  </a:schemeClr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)</a:t>
            </a:r>
            <a:endParaRPr lang="fr-FR" i="1" dirty="0">
              <a:solidFill>
                <a:schemeClr val="tx1">
                  <a:lumMod val="50000"/>
                  <a:lumOff val="50000"/>
                </a:schemeClr>
              </a:solidFill>
              <a:latin typeface="LM Roman 10" panose="000005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FE6D18-CC1F-4944-8AB8-EA0E5DDA732F}"/>
              </a:ext>
            </a:extLst>
          </p:cNvPr>
          <p:cNvSpPr/>
          <p:nvPr/>
        </p:nvSpPr>
        <p:spPr>
          <a:xfrm>
            <a:off x="1461389" y="1103933"/>
            <a:ext cx="101650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latin typeface="LM Roman 10" panose="00000500000000000000" pitchFamily="2" charset="0"/>
              </a:rPr>
              <a:t>Starting from the most stable configurations: extract nearest neighbors.</a:t>
            </a:r>
            <a:br>
              <a:rPr lang="fr-FR" dirty="0">
                <a:latin typeface="LM Roman 10" panose="00000500000000000000" pitchFamily="2" charset="0"/>
              </a:rPr>
            </a:br>
            <a:endParaRPr lang="fr-FR" dirty="0">
              <a:latin typeface="LM Roman 10" panose="000005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Molecular orbitals were computed using </a:t>
            </a:r>
            <a:r>
              <a:rPr lang="en-US" dirty="0" err="1"/>
              <a:t>Hartree-Fock</a:t>
            </a:r>
            <a:r>
              <a:rPr lang="en-US" dirty="0"/>
              <a:t>, expanding the atomic orbitals in the basis sets def2TZVPP and employing cartesian </a:t>
            </a:r>
            <a:r>
              <a:rPr lang="en-US" i="1" dirty="0"/>
              <a:t>d </a:t>
            </a:r>
            <a:r>
              <a:rPr lang="en-US" dirty="0"/>
              <a:t>and </a:t>
            </a:r>
            <a:r>
              <a:rPr lang="en-US" i="1" dirty="0"/>
              <a:t>f</a:t>
            </a:r>
            <a:r>
              <a:rPr lang="en-US" dirty="0"/>
              <a:t> functions, both for the Ta and Be atoms. These calculations were carried out using theGaussian16 code.</a:t>
            </a:r>
            <a:endParaRPr lang="fr-FR" dirty="0">
              <a:latin typeface="LM Roman 10" panose="00000500000000000000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1C835CE-D740-422A-801F-8E6C03289C1D}"/>
              </a:ext>
            </a:extLst>
          </p:cNvPr>
          <p:cNvSpPr/>
          <p:nvPr/>
        </p:nvSpPr>
        <p:spPr>
          <a:xfrm>
            <a:off x="9235531" y="594292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i="1" dirty="0" err="1">
                <a:solidFill>
                  <a:srgbClr val="088A0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What</a:t>
            </a:r>
            <a:r>
              <a:rPr lang="fr-FR" i="1" dirty="0">
                <a:solidFill>
                  <a:srgbClr val="088A0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 do </a:t>
            </a:r>
            <a:r>
              <a:rPr lang="fr-FR" i="1" dirty="0" err="1">
                <a:solidFill>
                  <a:srgbClr val="088A0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we</a:t>
            </a:r>
            <a:r>
              <a:rPr lang="fr-FR" i="1" dirty="0">
                <a:solidFill>
                  <a:srgbClr val="088A0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fr-FR" i="1" dirty="0" err="1">
                <a:solidFill>
                  <a:srgbClr val="088A0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get</a:t>
            </a:r>
            <a:r>
              <a:rPr lang="fr-FR" i="1" dirty="0">
                <a:solidFill>
                  <a:srgbClr val="088A0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 as outputs?</a:t>
            </a:r>
            <a:endParaRPr lang="fr-FR" i="1" dirty="0">
              <a:solidFill>
                <a:srgbClr val="088A00"/>
              </a:solidFill>
              <a:latin typeface="LM Roman 10" panose="00000500000000000000" pitchFamily="2" charset="0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CE66A99E-4D53-4CB8-ADC8-AAB11CBD3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9401" y="97290"/>
            <a:ext cx="1932599" cy="101812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7EC1038-AAE6-41C4-BC25-65992CAD4DC5}"/>
              </a:ext>
            </a:extLst>
          </p:cNvPr>
          <p:cNvSpPr/>
          <p:nvPr/>
        </p:nvSpPr>
        <p:spPr>
          <a:xfrm>
            <a:off x="321278" y="6427863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13/05/2025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D4A786B-8E0A-4C62-AAA3-817994AC41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521"/>
          <a:stretch/>
        </p:blipFill>
        <p:spPr>
          <a:xfrm>
            <a:off x="3707555" y="2519629"/>
            <a:ext cx="5334846" cy="2880251"/>
          </a:xfrm>
          <a:prstGeom prst="rect">
            <a:avLst/>
          </a:prstGeom>
        </p:spPr>
      </p:pic>
      <p:sp>
        <p:nvSpPr>
          <p:cNvPr id="10" name="Accolade ouvrante 9">
            <a:extLst>
              <a:ext uri="{FF2B5EF4-FFF2-40B4-BE49-F238E27FC236}">
                <a16:creationId xmlns:a16="http://schemas.microsoft.com/office/drawing/2014/main" id="{890F83FC-4110-4344-9E7D-D979758A325B}"/>
              </a:ext>
            </a:extLst>
          </p:cNvPr>
          <p:cNvSpPr/>
          <p:nvPr/>
        </p:nvSpPr>
        <p:spPr>
          <a:xfrm rot="16200000">
            <a:off x="6545082" y="4523001"/>
            <a:ext cx="169401" cy="193058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2F56172-33E7-4533-81DE-FCF726622B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398"/>
          <a:stretch/>
        </p:blipFill>
        <p:spPr>
          <a:xfrm>
            <a:off x="5640" y="3873941"/>
            <a:ext cx="2578832" cy="197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75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 animBg="1"/>
      <p:bldP spid="21" grpId="0"/>
      <p:bldP spid="6" grpId="0"/>
      <p:bldP spid="24" grpId="0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B6C64140-57C9-40CA-955C-3BACA817E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2FC3D99-1684-4E22-9058-D087416B6561}" type="slidenum">
              <a:rPr lang="fr-FR" smtClean="0"/>
              <a:t>24</a:t>
            </a:fld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CC2B71-76E5-4796-9816-CB673EAC2874}"/>
              </a:ext>
            </a:extLst>
          </p:cNvPr>
          <p:cNvSpPr/>
          <p:nvPr/>
        </p:nvSpPr>
        <p:spPr>
          <a:xfrm>
            <a:off x="0" y="545235"/>
            <a:ext cx="12192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000" dirty="0">
                <a:solidFill>
                  <a:srgbClr val="002060"/>
                </a:solidFill>
                <a:latin typeface="LM Roman 10" panose="00000500000000000000" pitchFamily="2" charset="0"/>
              </a:rPr>
              <a:t>3. </a:t>
            </a:r>
            <a:r>
              <a:rPr lang="fr-FR" sz="3000" dirty="0">
                <a:solidFill>
                  <a:srgbClr val="002060"/>
                </a:solidFill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Cluster </a:t>
            </a:r>
            <a:r>
              <a:rPr lang="fr-FR" sz="3000" dirty="0" err="1">
                <a:solidFill>
                  <a:srgbClr val="002060"/>
                </a:solidFill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Orbitals</a:t>
            </a:r>
            <a:endParaRPr lang="fr-FR" sz="3000" dirty="0">
              <a:solidFill>
                <a:srgbClr val="002060"/>
              </a:solidFill>
            </a:endParaRP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D72E679E-CAB8-4F40-B63C-2AE70AD698AC}"/>
              </a:ext>
            </a:extLst>
          </p:cNvPr>
          <p:cNvSpPr txBox="1">
            <a:spLocks/>
          </p:cNvSpPr>
          <p:nvPr/>
        </p:nvSpPr>
        <p:spPr>
          <a:xfrm>
            <a:off x="472263" y="1351683"/>
            <a:ext cx="11628474" cy="47522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br>
              <a:rPr lang="fr-FR" dirty="0">
                <a:latin typeface="LM Roman 10" panose="00000500000000000000" pitchFamily="2" charset="0"/>
              </a:rPr>
            </a:br>
            <a:endParaRPr lang="fr-FR" dirty="0">
              <a:latin typeface="LM Roman 10" panose="000005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BD769C2-2955-47D3-B329-D18D4C98E3E8}"/>
              </a:ext>
            </a:extLst>
          </p:cNvPr>
          <p:cNvSpPr/>
          <p:nvPr/>
        </p:nvSpPr>
        <p:spPr>
          <a:xfrm>
            <a:off x="371507" y="1079810"/>
            <a:ext cx="75526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rgbClr val="002060"/>
                </a:solidFill>
                <a:latin typeface="LM Roman 10" panose="00000500000000000000" pitchFamily="2" charset="0"/>
              </a:rPr>
              <a:t>Energy </a:t>
            </a:r>
            <a:r>
              <a:rPr lang="fr-FR" sz="2000" b="1" dirty="0" err="1">
                <a:solidFill>
                  <a:srgbClr val="002060"/>
                </a:solidFill>
                <a:latin typeface="LM Roman 10" panose="00000500000000000000" pitchFamily="2" charset="0"/>
              </a:rPr>
              <a:t>levels</a:t>
            </a:r>
            <a:endParaRPr lang="fr-FR" sz="2000" b="1" dirty="0">
              <a:solidFill>
                <a:srgbClr val="002060"/>
              </a:solidFill>
              <a:latin typeface="LM Roman 10" panose="00000500000000000000" pitchFamily="2" charset="0"/>
            </a:endParaRPr>
          </a:p>
        </p:txBody>
      </p:sp>
      <p:sp>
        <p:nvSpPr>
          <p:cNvPr id="29" name="Espace réservé du numéro de diapositive 21">
            <a:extLst>
              <a:ext uri="{FF2B5EF4-FFF2-40B4-BE49-F238E27FC236}">
                <a16:creationId xmlns:a16="http://schemas.microsoft.com/office/drawing/2014/main" id="{CD519476-31A8-4841-B5B6-3AB613D578BD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>
              <a:solidFill>
                <a:schemeClr val="tx1"/>
              </a:solidFill>
              <a:latin typeface="LM Roman 10" panose="00000500000000000000" pitchFamily="2" charset="0"/>
            </a:endParaRPr>
          </a:p>
        </p:txBody>
      </p:sp>
      <p:sp>
        <p:nvSpPr>
          <p:cNvPr id="31" name="Flèche : droite 30">
            <a:extLst>
              <a:ext uri="{FF2B5EF4-FFF2-40B4-BE49-F238E27FC236}">
                <a16:creationId xmlns:a16="http://schemas.microsoft.com/office/drawing/2014/main" id="{59AE7654-888F-4C17-8056-602188D4C456}"/>
              </a:ext>
            </a:extLst>
          </p:cNvPr>
          <p:cNvSpPr/>
          <p:nvPr/>
        </p:nvSpPr>
        <p:spPr>
          <a:xfrm>
            <a:off x="2333327" y="3310625"/>
            <a:ext cx="863060" cy="3693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  <a:latin typeface="LM Roman 10" panose="00000500000000000000" pitchFamily="2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D15D6098-B0C1-4E6A-968F-066A88F14900}"/>
              </a:ext>
            </a:extLst>
          </p:cNvPr>
          <p:cNvSpPr txBox="1"/>
          <p:nvPr/>
        </p:nvSpPr>
        <p:spPr>
          <a:xfrm>
            <a:off x="2333327" y="5235883"/>
            <a:ext cx="517849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56025">
              <a:lnSpc>
                <a:spcPct val="9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dirty="0" err="1"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Molecular</a:t>
            </a:r>
            <a:r>
              <a:rPr lang="fr-FR" sz="1800" dirty="0"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cluster (10</a:t>
            </a:r>
            <a:r>
              <a:rPr lang="fr-FR" baseline="30000" dirty="0"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1800" dirty="0"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-10</a:t>
            </a:r>
            <a:r>
              <a:rPr lang="fr-FR" baseline="30000" dirty="0"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fr-FR" sz="1800" dirty="0"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>
                <a:latin typeface="LM Roman 10" panose="00000500000000000000" pitchFamily="2" charset="0"/>
                <a:cs typeface="Calibri" panose="020F0502020204030204" pitchFamily="34" charset="0"/>
              </a:rPr>
              <a:t>e</a:t>
            </a:r>
            <a:r>
              <a:rPr lang="fr-FR" baseline="30000" dirty="0">
                <a:latin typeface="LM Roman 10" panose="00000500000000000000" pitchFamily="2" charset="0"/>
                <a:cs typeface="Calibri" panose="020F0502020204030204" pitchFamily="34" charset="0"/>
              </a:rPr>
              <a:t>-</a:t>
            </a:r>
            <a:r>
              <a:rPr lang="fr-FR" dirty="0">
                <a:latin typeface="LM Roman 10" panose="00000500000000000000" pitchFamily="2" charset="0"/>
                <a:cs typeface="Calibri" panose="020F0502020204030204" pitchFamily="34" charset="0"/>
              </a:rPr>
              <a:t>)</a:t>
            </a:r>
            <a:endParaRPr lang="fr-FR" dirty="0">
              <a:latin typeface="LM Roman 10" panose="00000500000000000000" pitchFamily="2" charset="0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1B1F1DB5-6F41-412F-8014-78B365C464DD}"/>
              </a:ext>
            </a:extLst>
          </p:cNvPr>
          <p:cNvSpPr txBox="1"/>
          <p:nvPr/>
        </p:nvSpPr>
        <p:spPr>
          <a:xfrm>
            <a:off x="681815" y="5199113"/>
            <a:ext cx="1563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Atomic </a:t>
            </a:r>
            <a:r>
              <a:rPr lang="fr-FR" dirty="0">
                <a:latin typeface="LM Roman 10" panose="00000500000000000000" pitchFamily="2" charset="0"/>
                <a:cs typeface="Calibri" panose="020F0502020204030204" pitchFamily="34" charset="0"/>
              </a:rPr>
              <a:t>(4</a:t>
            </a:r>
            <a:r>
              <a:rPr lang="fr-FR" baseline="30000" dirty="0">
                <a:latin typeface="LM Roman 10" panose="00000500000000000000" pitchFamily="2" charset="0"/>
                <a:cs typeface="Calibri" panose="020F0502020204030204" pitchFamily="34" charset="0"/>
              </a:rPr>
              <a:t> </a:t>
            </a:r>
            <a:r>
              <a:rPr lang="fr-FR" dirty="0">
                <a:latin typeface="LM Roman 10" panose="00000500000000000000" pitchFamily="2" charset="0"/>
                <a:cs typeface="Calibri" panose="020F0502020204030204" pitchFamily="34" charset="0"/>
              </a:rPr>
              <a:t>e</a:t>
            </a:r>
            <a:r>
              <a:rPr lang="fr-FR" baseline="30000" dirty="0">
                <a:latin typeface="LM Roman 10" panose="00000500000000000000" pitchFamily="2" charset="0"/>
                <a:cs typeface="Calibri" panose="020F0502020204030204" pitchFamily="34" charset="0"/>
              </a:rPr>
              <a:t>-</a:t>
            </a:r>
            <a:r>
              <a:rPr lang="fr-FR" dirty="0">
                <a:latin typeface="LM Roman 10" panose="00000500000000000000" pitchFamily="2" charset="0"/>
                <a:cs typeface="Calibri" panose="020F0502020204030204" pitchFamily="34" charset="0"/>
              </a:rPr>
              <a:t>)</a:t>
            </a:r>
            <a:endParaRPr lang="fr-FR" dirty="0">
              <a:latin typeface="LM Roman 10" panose="00000500000000000000" pitchFamily="2" charset="0"/>
            </a:endParaRPr>
          </a:p>
          <a:p>
            <a:r>
              <a:rPr lang="fr-FR" dirty="0"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387495CD-5E06-4327-B929-CBFC036F96E8}"/>
              </a:ext>
            </a:extLst>
          </p:cNvPr>
          <p:cNvSpPr txBox="1"/>
          <p:nvPr/>
        </p:nvSpPr>
        <p:spPr>
          <a:xfrm>
            <a:off x="8096427" y="5235883"/>
            <a:ext cx="16433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Bulk (&gt;10</a:t>
            </a:r>
            <a:r>
              <a:rPr lang="fr-FR" baseline="30000" dirty="0"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fr-FR" dirty="0">
                <a:latin typeface="LM Roman 10" panose="00000500000000000000" pitchFamily="2" charset="0"/>
                <a:cs typeface="Calibri" panose="020F0502020204030204" pitchFamily="34" charset="0"/>
              </a:rPr>
              <a:t> e</a:t>
            </a:r>
            <a:r>
              <a:rPr lang="fr-FR" baseline="30000" dirty="0">
                <a:latin typeface="LM Roman 10" panose="00000500000000000000" pitchFamily="2" charset="0"/>
                <a:cs typeface="Calibri" panose="020F0502020204030204" pitchFamily="34" charset="0"/>
              </a:rPr>
              <a:t>-</a:t>
            </a:r>
            <a:r>
              <a:rPr lang="fr-FR" dirty="0"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CC885078-A350-4E3E-A8C9-AC21DB2D16F4}"/>
              </a:ext>
            </a:extLst>
          </p:cNvPr>
          <p:cNvGrpSpPr/>
          <p:nvPr/>
        </p:nvGrpSpPr>
        <p:grpSpPr>
          <a:xfrm>
            <a:off x="7157390" y="1942490"/>
            <a:ext cx="3384570" cy="3365425"/>
            <a:chOff x="6339502" y="1376168"/>
            <a:chExt cx="4655468" cy="5377939"/>
          </a:xfrm>
        </p:grpSpPr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8028FF8B-3D9B-4873-BED0-EB4AC9FC0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97162" y="1376168"/>
              <a:ext cx="3397808" cy="5377939"/>
            </a:xfrm>
            <a:prstGeom prst="rect">
              <a:avLst/>
            </a:prstGeom>
          </p:spPr>
        </p:pic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8346E9F0-C280-467B-8516-3BAE6C0CC0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39502" y="1493154"/>
              <a:ext cx="890588" cy="4547067"/>
            </a:xfrm>
            <a:prstGeom prst="rect">
              <a:avLst/>
            </a:prstGeom>
          </p:spPr>
        </p:pic>
      </p:grpSp>
      <p:pic>
        <p:nvPicPr>
          <p:cNvPr id="37" name="Image 36">
            <a:extLst>
              <a:ext uri="{FF2B5EF4-FFF2-40B4-BE49-F238E27FC236}">
                <a16:creationId xmlns:a16="http://schemas.microsoft.com/office/drawing/2014/main" id="{E8623FC4-BA4F-4A4C-8DDC-44E422B95A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5689" y="2393236"/>
            <a:ext cx="1814512" cy="2730247"/>
          </a:xfrm>
          <a:prstGeom prst="rect">
            <a:avLst/>
          </a:prstGeom>
        </p:spPr>
      </p:pic>
      <p:sp>
        <p:nvSpPr>
          <p:cNvPr id="38" name="Flèche : droite 37">
            <a:extLst>
              <a:ext uri="{FF2B5EF4-FFF2-40B4-BE49-F238E27FC236}">
                <a16:creationId xmlns:a16="http://schemas.microsoft.com/office/drawing/2014/main" id="{06123C2A-2B5F-4D43-90D2-55AA3178A403}"/>
              </a:ext>
            </a:extLst>
          </p:cNvPr>
          <p:cNvSpPr/>
          <p:nvPr/>
        </p:nvSpPr>
        <p:spPr>
          <a:xfrm>
            <a:off x="6344621" y="3280816"/>
            <a:ext cx="863060" cy="3693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  <a:latin typeface="LM Roman 10" panose="00000500000000000000" pitchFamily="2" charset="0"/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49A8C630-97D8-4890-8B69-5254D10F74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534" y="2259479"/>
            <a:ext cx="1952898" cy="3029373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C2D64B79-D2C3-4AD9-86B9-EAEFD74F29A9}"/>
              </a:ext>
            </a:extLst>
          </p:cNvPr>
          <p:cNvSpPr/>
          <p:nvPr/>
        </p:nvSpPr>
        <p:spPr>
          <a:xfrm>
            <a:off x="706307" y="1629065"/>
            <a:ext cx="16270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Atomic </a:t>
            </a:r>
            <a:r>
              <a:rPr lang="fr-FR" dirty="0" err="1"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levels</a:t>
            </a:r>
            <a:r>
              <a:rPr lang="fr-FR" dirty="0"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		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38B96CC4-0FE2-428A-956E-F76754E97DD3}"/>
              </a:ext>
            </a:extLst>
          </p:cNvPr>
          <p:cNvSpPr/>
          <p:nvPr/>
        </p:nvSpPr>
        <p:spPr>
          <a:xfrm>
            <a:off x="3410098" y="1998889"/>
            <a:ext cx="2667508" cy="32393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  <a:latin typeface="LM Roman 10" panose="000005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FF44B8-E84C-4C64-807F-DB154CB1416D}"/>
              </a:ext>
            </a:extLst>
          </p:cNvPr>
          <p:cNvSpPr/>
          <p:nvPr/>
        </p:nvSpPr>
        <p:spPr>
          <a:xfrm>
            <a:off x="3663658" y="1598207"/>
            <a:ext cx="27599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>
                <a:solidFill>
                  <a:srgbClr val="FF0000"/>
                </a:solidFill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Molecular</a:t>
            </a:r>
            <a:r>
              <a:rPr lang="fr-FR" dirty="0">
                <a:solidFill>
                  <a:srgbClr val="FF0000"/>
                </a:solidFill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solidFill>
                  <a:srgbClr val="FF0000"/>
                </a:solidFill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diagram</a:t>
            </a:r>
            <a:r>
              <a:rPr lang="fr-FR" dirty="0">
                <a:solidFill>
                  <a:srgbClr val="FF0000"/>
                </a:solidFill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			          		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EA85E9F-E6CA-4DCC-BBC0-672E473F6F25}"/>
              </a:ext>
            </a:extLst>
          </p:cNvPr>
          <p:cNvSpPr/>
          <p:nvPr/>
        </p:nvSpPr>
        <p:spPr>
          <a:xfrm>
            <a:off x="7601959" y="1585006"/>
            <a:ext cx="2720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Density Of States (DOS)</a:t>
            </a:r>
            <a:endParaRPr lang="fr-FR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BABD2EF-6988-4BEE-A621-50D32BEFF488}"/>
              </a:ext>
            </a:extLst>
          </p:cNvPr>
          <p:cNvSpPr/>
          <p:nvPr/>
        </p:nvSpPr>
        <p:spPr>
          <a:xfrm>
            <a:off x="9553543" y="596835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i="1" dirty="0" err="1">
                <a:solidFill>
                  <a:srgbClr val="088A0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Interest</a:t>
            </a:r>
            <a:r>
              <a:rPr lang="fr-FR" i="1" dirty="0">
                <a:solidFill>
                  <a:srgbClr val="088A0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 of </a:t>
            </a:r>
            <a:r>
              <a:rPr lang="fr-FR" i="1" dirty="0" err="1">
                <a:solidFill>
                  <a:srgbClr val="088A0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this</a:t>
            </a:r>
            <a:r>
              <a:rPr lang="fr-FR" i="1" dirty="0">
                <a:solidFill>
                  <a:srgbClr val="088A0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fr-FR" i="1" dirty="0" err="1">
                <a:solidFill>
                  <a:srgbClr val="088A0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approach</a:t>
            </a:r>
            <a:r>
              <a:rPr lang="fr-FR" i="1" dirty="0">
                <a:solidFill>
                  <a:srgbClr val="088A0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?</a:t>
            </a:r>
            <a:endParaRPr lang="fr-FR" i="1" dirty="0">
              <a:solidFill>
                <a:srgbClr val="088A00"/>
              </a:solidFill>
              <a:latin typeface="LM Roman 10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A102A7-C3E6-4BDE-B902-42ECFC0C1739}"/>
              </a:ext>
            </a:extLst>
          </p:cNvPr>
          <p:cNvSpPr/>
          <p:nvPr/>
        </p:nvSpPr>
        <p:spPr>
          <a:xfrm>
            <a:off x="632477" y="5467325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(DFT-HF)	</a:t>
            </a:r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3AF296-B106-4471-A28D-065A4FE8E014}"/>
              </a:ext>
            </a:extLst>
          </p:cNvPr>
          <p:cNvSpPr/>
          <p:nvPr/>
        </p:nvSpPr>
        <p:spPr>
          <a:xfrm>
            <a:off x="3508172" y="5489465"/>
            <a:ext cx="27265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(HF/GAUSSIAN SOFTWARE)</a:t>
            </a:r>
            <a:endParaRPr lang="fr-FR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1DF53B-E1D9-412C-82E1-A78D3A4C1CA5}"/>
              </a:ext>
            </a:extLst>
          </p:cNvPr>
          <p:cNvSpPr/>
          <p:nvPr/>
        </p:nvSpPr>
        <p:spPr>
          <a:xfrm>
            <a:off x="8140567" y="5480733"/>
            <a:ext cx="1643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(DFT-VASP)</a:t>
            </a:r>
            <a:endParaRPr lang="fr-FR" dirty="0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F27EEED5-BB37-4EAC-AE00-059412B7E7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9401" y="97290"/>
            <a:ext cx="1932599" cy="101812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39B1757-117B-4370-8834-DEA0AF3BD61F}"/>
              </a:ext>
            </a:extLst>
          </p:cNvPr>
          <p:cNvSpPr/>
          <p:nvPr/>
        </p:nvSpPr>
        <p:spPr>
          <a:xfrm>
            <a:off x="321278" y="6427863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13/05/2025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446DDE2-EDF7-413C-B5B4-24987223ACD8}"/>
              </a:ext>
            </a:extLst>
          </p:cNvPr>
          <p:cNvSpPr txBox="1"/>
          <p:nvPr/>
        </p:nvSpPr>
        <p:spPr>
          <a:xfrm>
            <a:off x="5568095" y="2516198"/>
            <a:ext cx="19351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Be(2s,2p)@Ta(5p,5d)</a:t>
            </a:r>
          </a:p>
        </p:txBody>
      </p:sp>
    </p:spTree>
    <p:extLst>
      <p:ext uri="{BB962C8B-B14F-4D97-AF65-F5344CB8AC3E}">
        <p14:creationId xmlns:p14="http://schemas.microsoft.com/office/powerpoint/2010/main" val="190644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  <p:bldP spid="33" grpId="0"/>
      <p:bldP spid="35" grpId="0"/>
      <p:bldP spid="38" grpId="0" animBg="1"/>
      <p:bldP spid="43" grpId="0"/>
      <p:bldP spid="45" grpId="0" animBg="1"/>
      <p:bldP spid="2" grpId="0"/>
      <p:bldP spid="3" grpId="0"/>
      <p:bldP spid="23" grpId="0"/>
      <p:bldP spid="5" grpId="0"/>
      <p:bldP spid="6" grpId="0"/>
      <p:bldP spid="10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B6C64140-57C9-40CA-955C-3BACA817E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2FC3D99-1684-4E22-9058-D087416B6561}" type="slidenum">
              <a:rPr lang="fr-FR" smtClean="0"/>
              <a:t>25</a:t>
            </a:fld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CC2B71-76E5-4796-9816-CB673EAC2874}"/>
              </a:ext>
            </a:extLst>
          </p:cNvPr>
          <p:cNvSpPr/>
          <p:nvPr/>
        </p:nvSpPr>
        <p:spPr>
          <a:xfrm>
            <a:off x="0" y="545235"/>
            <a:ext cx="12192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000" dirty="0">
                <a:solidFill>
                  <a:srgbClr val="002060"/>
                </a:solidFill>
                <a:latin typeface="LM Roman 10" panose="00000500000000000000" pitchFamily="2" charset="0"/>
              </a:rPr>
              <a:t>3. </a:t>
            </a:r>
            <a:r>
              <a:rPr lang="fr-FR" sz="3000" dirty="0">
                <a:solidFill>
                  <a:srgbClr val="002060"/>
                </a:solidFill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Cluster </a:t>
            </a:r>
            <a:r>
              <a:rPr lang="fr-FR" sz="3000" dirty="0" err="1">
                <a:solidFill>
                  <a:srgbClr val="002060"/>
                </a:solidFill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Orbitals</a:t>
            </a:r>
            <a:endParaRPr lang="fr-FR" sz="3000" dirty="0">
              <a:solidFill>
                <a:srgbClr val="002060"/>
              </a:solidFill>
            </a:endParaRP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AB62D3B7-8EEB-4EC3-A98F-8F60005475FB}"/>
              </a:ext>
            </a:extLst>
          </p:cNvPr>
          <p:cNvGrpSpPr/>
          <p:nvPr/>
        </p:nvGrpSpPr>
        <p:grpSpPr>
          <a:xfrm>
            <a:off x="447896" y="2056261"/>
            <a:ext cx="8823104" cy="1069985"/>
            <a:chOff x="563525" y="1508733"/>
            <a:chExt cx="8823104" cy="1069985"/>
          </a:xfrm>
        </p:grpSpPr>
        <p:sp>
          <p:nvSpPr>
            <p:cNvPr id="5" name="Espace réservé du contenu 2">
              <a:extLst>
                <a:ext uri="{FF2B5EF4-FFF2-40B4-BE49-F238E27FC236}">
                  <a16:creationId xmlns:a16="http://schemas.microsoft.com/office/drawing/2014/main" id="{1F48DA76-B6D4-46AA-A8A7-AE184158E879}"/>
                </a:ext>
              </a:extLst>
            </p:cNvPr>
            <p:cNvSpPr txBox="1">
              <a:spLocks/>
            </p:cNvSpPr>
            <p:nvPr/>
          </p:nvSpPr>
          <p:spPr>
            <a:xfrm>
              <a:off x="563525" y="1508733"/>
              <a:ext cx="8823104" cy="49970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342900">
                <a:buFont typeface="+mj-lt"/>
                <a:buAutoNum type="arabicPeriod"/>
              </a:pPr>
              <a:r>
                <a:rPr lang="fr-FR" sz="1800" dirty="0" err="1">
                  <a:latin typeface="LM Roman 10" panose="00000500000000000000" pitchFamily="2" charset="0"/>
                </a:rPr>
                <a:t>Molecular</a:t>
              </a:r>
              <a:r>
                <a:rPr lang="fr-FR" sz="1800" dirty="0">
                  <a:latin typeface="LM Roman 10" panose="00000500000000000000" pitchFamily="2" charset="0"/>
                </a:rPr>
                <a:t> orbital (MO) as a </a:t>
              </a:r>
              <a:r>
                <a:rPr lang="fr-FR" sz="1800" dirty="0" err="1">
                  <a:latin typeface="LM Roman 10" panose="00000500000000000000" pitchFamily="2" charset="0"/>
                </a:rPr>
                <a:t>Linear</a:t>
              </a:r>
              <a:r>
                <a:rPr lang="fr-FR" sz="1800" dirty="0">
                  <a:latin typeface="LM Roman 10" panose="00000500000000000000" pitchFamily="2" charset="0"/>
                </a:rPr>
                <a:t> Combination of Atomic </a:t>
              </a:r>
              <a:r>
                <a:rPr lang="fr-FR" sz="1800" dirty="0" err="1">
                  <a:latin typeface="LM Roman 10" panose="00000500000000000000" pitchFamily="2" charset="0"/>
                </a:rPr>
                <a:t>Orbitals</a:t>
              </a:r>
              <a:r>
                <a:rPr lang="fr-FR" sz="1800" dirty="0">
                  <a:latin typeface="LM Roman 10" panose="00000500000000000000" pitchFamily="2" charset="0"/>
                </a:rPr>
                <a:t> (LCAO) [</a:t>
              </a:r>
              <a:r>
                <a:rPr lang="fr-FR" sz="1800" dirty="0" err="1">
                  <a:latin typeface="LM Roman 10" panose="00000500000000000000" pitchFamily="2" charset="0"/>
                </a:rPr>
                <a:t>from</a:t>
              </a:r>
              <a:r>
                <a:rPr lang="fr-FR" sz="1800" dirty="0">
                  <a:latin typeface="LM Roman 10" panose="00000500000000000000" pitchFamily="2" charset="0"/>
                </a:rPr>
                <a:t> GAUSSIAN]:</a:t>
              </a:r>
            </a:p>
            <a:p>
              <a:pPr marL="342900" indent="-342900">
                <a:buFont typeface="+mj-lt"/>
                <a:buAutoNum type="arabicPeriod"/>
              </a:pPr>
              <a:endParaRPr lang="fr-FR" sz="1800" dirty="0">
                <a:latin typeface="LM Roman 10" panose="00000500000000000000" pitchFamily="2" charset="0"/>
              </a:endParaRPr>
            </a:p>
            <a:p>
              <a:pPr marL="342900" indent="-342900">
                <a:buFont typeface="+mj-lt"/>
                <a:buAutoNum type="arabicPeriod"/>
              </a:pPr>
              <a:endParaRPr lang="fr-FR" sz="1800" dirty="0">
                <a:latin typeface="LM Roman 10" panose="00000500000000000000" pitchFamily="2" charset="0"/>
              </a:endParaRPr>
            </a:p>
            <a:p>
              <a:pPr marL="0" indent="0">
                <a:buNone/>
              </a:pPr>
              <a:endParaRPr lang="fr-FR" sz="1800" dirty="0">
                <a:latin typeface="LM Roman 10" panose="00000500000000000000" pitchFamily="2" charset="0"/>
              </a:endParaRPr>
            </a:p>
          </p:txBody>
        </p: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C2A6C7F1-430C-4A96-A137-0C3BDB2F5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9865" y="2012895"/>
              <a:ext cx="2499648" cy="565823"/>
            </a:xfrm>
            <a:prstGeom prst="rect">
              <a:avLst/>
            </a:prstGeom>
          </p:spPr>
        </p:pic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204BD-9378-4CFF-AB13-2F744FBEAACD}"/>
              </a:ext>
            </a:extLst>
          </p:cNvPr>
          <p:cNvSpPr/>
          <p:nvPr/>
        </p:nvSpPr>
        <p:spPr>
          <a:xfrm>
            <a:off x="348391" y="1289966"/>
            <a:ext cx="45555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Method for obtaining </a:t>
            </a:r>
            <a:r>
              <a:rPr lang="en-US" sz="2000" b="1" dirty="0" err="1">
                <a:solidFill>
                  <a:srgbClr val="002060"/>
                </a:solidFill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recentered</a:t>
            </a:r>
            <a:r>
              <a:rPr lang="en-US" sz="2000" b="1" dirty="0">
                <a:solidFill>
                  <a:srgbClr val="002060"/>
                </a:solidFill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orbitals</a:t>
            </a:r>
            <a:endParaRPr lang="fr-FR" sz="2000" b="1" dirty="0">
              <a:solidFill>
                <a:srgbClr val="002060"/>
              </a:solidFill>
              <a:latin typeface="LM Roman 10" panose="000005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D7B72E82-5D36-4A2C-8500-975C6BFDEC2B}"/>
              </a:ext>
            </a:extLst>
          </p:cNvPr>
          <p:cNvGrpSpPr/>
          <p:nvPr/>
        </p:nvGrpSpPr>
        <p:grpSpPr>
          <a:xfrm>
            <a:off x="447897" y="3130704"/>
            <a:ext cx="9370828" cy="1332222"/>
            <a:chOff x="563526" y="2717526"/>
            <a:chExt cx="9370828" cy="1332222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E45F6FFF-7D1A-4D04-8969-CCF4DDCF5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9865" y="3225864"/>
              <a:ext cx="3840978" cy="823884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FFAC6CA-603E-44CE-96CE-8D0A5DAD1220}"/>
                </a:ext>
              </a:extLst>
            </p:cNvPr>
            <p:cNvSpPr/>
            <p:nvPr/>
          </p:nvSpPr>
          <p:spPr>
            <a:xfrm>
              <a:off x="563526" y="2717526"/>
              <a:ext cx="937082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dirty="0">
                  <a:latin typeface="LM Roman 10" panose="00000500000000000000" pitchFamily="2" charset="0"/>
                </a:rPr>
                <a:t>2. Partial </a:t>
              </a:r>
              <a:r>
                <a:rPr lang="fr-FR" dirty="0" err="1">
                  <a:latin typeface="LM Roman 10" panose="00000500000000000000" pitchFamily="2" charset="0"/>
                </a:rPr>
                <a:t>wave</a:t>
              </a:r>
              <a:r>
                <a:rPr lang="fr-FR" dirty="0">
                  <a:latin typeface="LM Roman 10" panose="00000500000000000000" pitchFamily="2" charset="0"/>
                </a:rPr>
                <a:t> expansion of the MO (90 MO for 3-Octa):</a:t>
              </a: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44C8EA26-F4C3-4E3A-9798-42E3B7BA3C62}"/>
              </a:ext>
            </a:extLst>
          </p:cNvPr>
          <p:cNvGrpSpPr/>
          <p:nvPr/>
        </p:nvGrpSpPr>
        <p:grpSpPr>
          <a:xfrm>
            <a:off x="447897" y="4480084"/>
            <a:ext cx="6503212" cy="1823069"/>
            <a:chOff x="563526" y="4134704"/>
            <a:chExt cx="6503212" cy="1823069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C21D96DF-CA73-4694-94B8-A3C4984CC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273" y="4768890"/>
              <a:ext cx="2609465" cy="40286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CF03079F-7DCD-4644-9E6F-4F24AEF3B904}"/>
                </a:ext>
              </a:extLst>
            </p:cNvPr>
            <p:cNvGrpSpPr/>
            <p:nvPr/>
          </p:nvGrpSpPr>
          <p:grpSpPr>
            <a:xfrm>
              <a:off x="813570" y="5585268"/>
              <a:ext cx="5646267" cy="372505"/>
              <a:chOff x="326887" y="5754652"/>
              <a:chExt cx="5646267" cy="372505"/>
            </a:xfrm>
          </p:grpSpPr>
          <p:pic>
            <p:nvPicPr>
              <p:cNvPr id="16" name="Image 15">
                <a:extLst>
                  <a:ext uri="{FF2B5EF4-FFF2-40B4-BE49-F238E27FC236}">
                    <a16:creationId xmlns:a16="http://schemas.microsoft.com/office/drawing/2014/main" id="{780207B9-64A8-4737-AC6C-1C6D7C2C3C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97297" y="5839343"/>
                <a:ext cx="1168918" cy="232235"/>
              </a:xfrm>
              <a:prstGeom prst="rect">
                <a:avLst/>
              </a:prstGeom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C2DF342-9729-49D7-9E7E-63C8D7485665}"/>
                  </a:ext>
                </a:extLst>
              </p:cNvPr>
              <p:cNvSpPr/>
              <p:nvPr/>
            </p:nvSpPr>
            <p:spPr>
              <a:xfrm>
                <a:off x="326887" y="5754652"/>
                <a:ext cx="237536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u="sng" dirty="0">
                    <a:latin typeface="LM Roman 10" panose="00000500000000000000" pitchFamily="2" charset="0"/>
                  </a:rPr>
                  <a:t>Example (Octa):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AA52BF0-7D2E-42F7-92EB-A44E4B77E58D}"/>
                  </a:ext>
                </a:extLst>
              </p:cNvPr>
              <p:cNvSpPr/>
              <p:nvPr/>
            </p:nvSpPr>
            <p:spPr>
              <a:xfrm>
                <a:off x="3597791" y="5754652"/>
                <a:ext cx="237536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dirty="0">
                    <a:latin typeface="LM Roman 10" panose="00000500000000000000" pitchFamily="2" charset="0"/>
                    <a:sym typeface="Wingdings" panose="05000000000000000000" pitchFamily="2" charset="2"/>
                  </a:rPr>
                  <a:t> </a:t>
                </a:r>
                <a:endParaRPr lang="fr-FR" dirty="0">
                  <a:latin typeface="LM Roman 10" panose="00000500000000000000" pitchFamily="2" charset="0"/>
                </a:endParaRPr>
              </a:p>
            </p:txBody>
          </p:sp>
          <p:pic>
            <p:nvPicPr>
              <p:cNvPr id="23" name="Image 22">
                <a:extLst>
                  <a:ext uri="{FF2B5EF4-FFF2-40B4-BE49-F238E27FC236}">
                    <a16:creationId xmlns:a16="http://schemas.microsoft.com/office/drawing/2014/main" id="{88561746-8A44-4F37-978A-F6FA1DDC8B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67046" y="5783762"/>
                <a:ext cx="920924" cy="343395"/>
              </a:xfrm>
              <a:prstGeom prst="rect">
                <a:avLst/>
              </a:prstGeom>
            </p:spPr>
          </p:pic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DCDB634-00B0-4715-8DDF-6F58DA6C01FF}"/>
                </a:ext>
              </a:extLst>
            </p:cNvPr>
            <p:cNvSpPr/>
            <p:nvPr/>
          </p:nvSpPr>
          <p:spPr>
            <a:xfrm>
              <a:off x="563526" y="4134704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fr-FR" dirty="0">
                  <a:latin typeface="LM Roman 10" panose="00000500000000000000" pitchFamily="2" charset="0"/>
                </a:rPr>
                <a:t>3. State </a:t>
              </a:r>
              <a:r>
                <a:rPr lang="fr-FR" dirty="0" err="1">
                  <a:latin typeface="LM Roman 10" panose="00000500000000000000" pitchFamily="2" charset="0"/>
                </a:rPr>
                <a:t>orthogonality</a:t>
              </a:r>
              <a:r>
                <a:rPr lang="fr-FR" dirty="0">
                  <a:latin typeface="LM Roman 10" panose="00000500000000000000" pitchFamily="2" charset="0"/>
                </a:rPr>
                <a:t> and </a:t>
              </a:r>
              <a:r>
                <a:rPr lang="fr-FR" dirty="0" err="1">
                  <a:latin typeface="LM Roman 10" panose="00000500000000000000" pitchFamily="2" charset="0"/>
                </a:rPr>
                <a:t>norm</a:t>
              </a:r>
              <a:r>
                <a:rPr lang="fr-FR" dirty="0">
                  <a:latin typeface="LM Roman 10" panose="00000500000000000000" pitchFamily="2" charset="0"/>
                </a:rPr>
                <a:t>:</a:t>
              </a: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E691040F-1E2A-4832-BD84-6B2CCABEA0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59401" y="97290"/>
            <a:ext cx="1932599" cy="101812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A1E208A-54D4-47BE-9A7A-526CB3840AB4}"/>
              </a:ext>
            </a:extLst>
          </p:cNvPr>
          <p:cNvSpPr/>
          <p:nvPr/>
        </p:nvSpPr>
        <p:spPr>
          <a:xfrm>
            <a:off x="321278" y="6427863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13/05/2025</a:t>
            </a:r>
          </a:p>
        </p:txBody>
      </p:sp>
    </p:spTree>
    <p:extLst>
      <p:ext uri="{BB962C8B-B14F-4D97-AF65-F5344CB8AC3E}">
        <p14:creationId xmlns:p14="http://schemas.microsoft.com/office/powerpoint/2010/main" val="95298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78E158E3-817F-49F8-B63F-541592BA803D}"/>
              </a:ext>
            </a:extLst>
          </p:cNvPr>
          <p:cNvSpPr/>
          <p:nvPr/>
        </p:nvSpPr>
        <p:spPr>
          <a:xfrm>
            <a:off x="0" y="2954476"/>
            <a:ext cx="8929804" cy="351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>
              <a:latin typeface="LM Roman 10" panose="00000500000000000000" pitchFamily="2" charset="0"/>
            </a:endParaRP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B6C64140-57C9-40CA-955C-3BACA817E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2FC3D99-1684-4E22-9058-D087416B6561}" type="slidenum">
              <a:rPr lang="fr-FR" smtClean="0"/>
              <a:t>26</a:t>
            </a:fld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CC2B71-76E5-4796-9816-CB673EAC2874}"/>
              </a:ext>
            </a:extLst>
          </p:cNvPr>
          <p:cNvSpPr/>
          <p:nvPr/>
        </p:nvSpPr>
        <p:spPr>
          <a:xfrm>
            <a:off x="0" y="545235"/>
            <a:ext cx="12192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000" dirty="0">
                <a:solidFill>
                  <a:srgbClr val="002060"/>
                </a:solidFill>
                <a:latin typeface="LM Roman 10" panose="00000500000000000000" pitchFamily="2" charset="0"/>
              </a:rPr>
              <a:t>3. </a:t>
            </a:r>
            <a:r>
              <a:rPr lang="fr-FR" sz="3000" dirty="0">
                <a:solidFill>
                  <a:srgbClr val="002060"/>
                </a:solidFill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Cluster </a:t>
            </a:r>
            <a:r>
              <a:rPr lang="fr-FR" sz="3000" dirty="0" err="1">
                <a:solidFill>
                  <a:srgbClr val="002060"/>
                </a:solidFill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Orbitals</a:t>
            </a:r>
            <a:endParaRPr lang="fr-FR" sz="3000" dirty="0">
              <a:solidFill>
                <a:srgbClr val="002060"/>
              </a:solidFill>
            </a:endParaRP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E1884A8F-F02F-4F3F-95F8-AC93CF826149}"/>
              </a:ext>
            </a:extLst>
          </p:cNvPr>
          <p:cNvSpPr txBox="1">
            <a:spLocks/>
          </p:cNvSpPr>
          <p:nvPr/>
        </p:nvSpPr>
        <p:spPr>
          <a:xfrm>
            <a:off x="281763" y="1241226"/>
            <a:ext cx="11628474" cy="4880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b="1" dirty="0">
                <a:solidFill>
                  <a:srgbClr val="002060"/>
                </a:solidFill>
                <a:latin typeface="LM Roman 10" panose="00000500000000000000" pitchFamily="2" charset="0"/>
              </a:rPr>
              <a:t>Link </a:t>
            </a:r>
            <a:r>
              <a:rPr lang="fr-FR" sz="2000" b="1" dirty="0" err="1">
                <a:solidFill>
                  <a:srgbClr val="002060"/>
                </a:solidFill>
                <a:latin typeface="LM Roman 10" panose="00000500000000000000" pitchFamily="2" charset="0"/>
              </a:rPr>
              <a:t>with</a:t>
            </a:r>
            <a:r>
              <a:rPr lang="fr-FR" sz="2000" b="1" dirty="0">
                <a:solidFill>
                  <a:srgbClr val="002060"/>
                </a:solidFill>
                <a:latin typeface="LM Roman 10" panose="00000500000000000000" pitchFamily="2" charset="0"/>
              </a:rPr>
              <a:t> the Coulomb amplitude and the </a:t>
            </a:r>
            <a:r>
              <a:rPr lang="fr-FR" sz="2000" b="1" dirty="0" err="1">
                <a:solidFill>
                  <a:srgbClr val="002060"/>
                </a:solidFill>
                <a:latin typeface="LM Roman 10" panose="00000500000000000000" pitchFamily="2" charset="0"/>
              </a:rPr>
              <a:t>decay</a:t>
            </a:r>
            <a:r>
              <a:rPr lang="fr-FR" sz="2000" b="1" dirty="0">
                <a:solidFill>
                  <a:srgbClr val="002060"/>
                </a:solidFill>
                <a:latin typeface="LM Roman 10" panose="00000500000000000000" pitchFamily="2" charset="0"/>
              </a:rPr>
              <a:t> rate</a:t>
            </a:r>
            <a:endParaRPr lang="fr-FR" sz="2000" b="1" dirty="0">
              <a:latin typeface="LM Roman 10" panose="00000500000000000000" pitchFamily="2" charset="0"/>
            </a:endParaRPr>
          </a:p>
          <a:p>
            <a:pPr marL="0" indent="0">
              <a:buNone/>
            </a:pPr>
            <a:endParaRPr lang="fr-FR" sz="2000" b="1" dirty="0">
              <a:latin typeface="LM Roman 10" panose="000005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C4172B1-A267-4844-9C73-46DF7DD48C94}"/>
              </a:ext>
            </a:extLst>
          </p:cNvPr>
          <p:cNvSpPr/>
          <p:nvPr/>
        </p:nvSpPr>
        <p:spPr>
          <a:xfrm>
            <a:off x="1061593" y="2141650"/>
            <a:ext cx="8675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>
                <a:solidFill>
                  <a:srgbClr val="002060"/>
                </a:solidFill>
                <a:latin typeface="LM Roman 10" panose="00000500000000000000" pitchFamily="2" charset="0"/>
              </a:rPr>
              <a:t>Recall</a:t>
            </a:r>
            <a:r>
              <a:rPr lang="fr-FR" dirty="0">
                <a:solidFill>
                  <a:srgbClr val="002060"/>
                </a:solidFill>
                <a:latin typeface="LM Roman 10" panose="00000500000000000000" pitchFamily="2" charset="0"/>
              </a:rPr>
              <a:t>:</a:t>
            </a: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9241B6A2-0986-4868-B075-D2E3737A1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705" y="2261365"/>
            <a:ext cx="2413640" cy="488085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02F81E76-A2B3-4BCB-AF64-AFFCCF504146}"/>
              </a:ext>
            </a:extLst>
          </p:cNvPr>
          <p:cNvSpPr/>
          <p:nvPr/>
        </p:nvSpPr>
        <p:spPr>
          <a:xfrm>
            <a:off x="6879224" y="2260125"/>
            <a:ext cx="46361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>
                <a:latin typeface="LM Roman 10" panose="00000500000000000000" pitchFamily="2" charset="0"/>
              </a:rPr>
              <a:t>(</a:t>
            </a:r>
            <a:r>
              <a:rPr lang="fr-FR" dirty="0" err="1">
                <a:latin typeface="LM Roman 10" panose="00000500000000000000" pitchFamily="2" charset="0"/>
              </a:rPr>
              <a:t>holds</a:t>
            </a:r>
            <a:r>
              <a:rPr lang="fr-FR" dirty="0">
                <a:latin typeface="LM Roman 10" panose="00000500000000000000" pitchFamily="2" charset="0"/>
              </a:rPr>
              <a:t> </a:t>
            </a:r>
            <a:r>
              <a:rPr lang="fr-FR" dirty="0" err="1">
                <a:latin typeface="LM Roman 10" panose="00000500000000000000" pitchFamily="2" charset="0"/>
              </a:rPr>
              <a:t>only</a:t>
            </a:r>
            <a:r>
              <a:rPr lang="fr-FR" dirty="0">
                <a:latin typeface="LM Roman 10" panose="00000500000000000000" pitchFamily="2" charset="0"/>
              </a:rPr>
              <a:t> for </a:t>
            </a:r>
            <a:r>
              <a:rPr lang="fr-FR" i="1" dirty="0">
                <a:latin typeface="LM Roman 10" panose="00000500000000000000" pitchFamily="2" charset="0"/>
              </a:rPr>
              <a:t>s </a:t>
            </a:r>
            <a:r>
              <a:rPr lang="fr-FR" dirty="0">
                <a:latin typeface="LM Roman 10" panose="00000500000000000000" pitchFamily="2" charset="0"/>
              </a:rPr>
              <a:t>states)</a:t>
            </a:r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1961FCA9-1D92-4C05-AB1B-450E1BAAA1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539" y="2232042"/>
            <a:ext cx="2166938" cy="615723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E20885B8-598F-4E1C-BDBA-4A86ACCF360E}"/>
              </a:ext>
            </a:extLst>
          </p:cNvPr>
          <p:cNvGrpSpPr/>
          <p:nvPr/>
        </p:nvGrpSpPr>
        <p:grpSpPr>
          <a:xfrm>
            <a:off x="3388132" y="3257803"/>
            <a:ext cx="5678138" cy="785109"/>
            <a:chOff x="3710494" y="3703551"/>
            <a:chExt cx="5678138" cy="785109"/>
          </a:xfrm>
        </p:grpSpPr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1A69B129-8415-4A5E-A4D1-9C3434BBB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0494" y="3703551"/>
              <a:ext cx="3660208" cy="785109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A627B2EE-EEC0-4C4C-9C2B-F834FB37D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9807" y="3931199"/>
              <a:ext cx="1408825" cy="329812"/>
            </a:xfrm>
            <a:prstGeom prst="rect">
              <a:avLst/>
            </a:prstGeom>
          </p:spPr>
        </p:pic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780882A4-9327-4532-895E-DBA97AE2B047}"/>
                </a:ext>
              </a:extLst>
            </p:cNvPr>
            <p:cNvSpPr/>
            <p:nvPr/>
          </p:nvSpPr>
          <p:spPr>
            <a:xfrm>
              <a:off x="7531662" y="3916718"/>
              <a:ext cx="34271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dirty="0">
                  <a:latin typeface="LM Roman 10" panose="00000500000000000000" pitchFamily="2" charset="0"/>
                  <a:sym typeface="Wingdings" panose="05000000000000000000" pitchFamily="2" charset="2"/>
                </a:rPr>
                <a:t></a:t>
              </a:r>
              <a:endParaRPr lang="fr-FR" dirty="0">
                <a:latin typeface="LM Roman 10" panose="00000500000000000000" pitchFamily="2" charset="0"/>
              </a:endParaRPr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93324D7B-98DA-4A37-BA3B-EC8F60FA48D5}"/>
              </a:ext>
            </a:extLst>
          </p:cNvPr>
          <p:cNvSpPr/>
          <p:nvPr/>
        </p:nvSpPr>
        <p:spPr>
          <a:xfrm>
            <a:off x="501534" y="5441997"/>
            <a:ext cx="30024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>
                <a:latin typeface="LM Roman 10" panose="00000500000000000000" pitchFamily="2" charset="0"/>
              </a:rPr>
              <a:t>Cluster </a:t>
            </a:r>
            <a:r>
              <a:rPr lang="fr-FR" dirty="0" err="1">
                <a:latin typeface="LM Roman 10" panose="00000500000000000000" pitchFamily="2" charset="0"/>
              </a:rPr>
              <a:t>with</a:t>
            </a:r>
            <a:r>
              <a:rPr lang="fr-FR" dirty="0">
                <a:latin typeface="LM Roman 10" panose="00000500000000000000" pitchFamily="2" charset="0"/>
              </a:rPr>
              <a:t> multiple Be 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</a:t>
            </a:r>
            <a:endParaRPr lang="fr-FR" dirty="0">
              <a:latin typeface="LM Roman 10" panose="000005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227B80-AF68-4BB2-AAFD-C2B20FC889D6}"/>
              </a:ext>
            </a:extLst>
          </p:cNvPr>
          <p:cNvSpPr/>
          <p:nvPr/>
        </p:nvSpPr>
        <p:spPr>
          <a:xfrm>
            <a:off x="501534" y="179004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>
                <a:latin typeface="LM Roman 10" panose="00000500000000000000" pitchFamily="2" charset="0"/>
              </a:rPr>
              <a:t>Atomic </a:t>
            </a:r>
            <a:r>
              <a:rPr lang="fr-FR" dirty="0" err="1">
                <a:latin typeface="LM Roman 10" panose="00000500000000000000" pitchFamily="2" charset="0"/>
              </a:rPr>
              <a:t>calculation</a:t>
            </a:r>
            <a:endParaRPr lang="fr-FR" dirty="0">
              <a:latin typeface="LM Roman 10" panose="000005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9B8AB24-D0DD-423C-9422-8F3C05123D4C}"/>
              </a:ext>
            </a:extLst>
          </p:cNvPr>
          <p:cNvSpPr/>
          <p:nvPr/>
        </p:nvSpPr>
        <p:spPr>
          <a:xfrm>
            <a:off x="501534" y="289086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>
                <a:latin typeface="LM Roman 10" panose="00000500000000000000" pitchFamily="2" charset="0"/>
              </a:rPr>
              <a:t>Cluster </a:t>
            </a:r>
            <a:r>
              <a:rPr lang="fr-FR" dirty="0" err="1">
                <a:latin typeface="LM Roman 10" panose="00000500000000000000" pitchFamily="2" charset="0"/>
              </a:rPr>
              <a:t>calculation</a:t>
            </a:r>
            <a:r>
              <a:rPr lang="fr-FR" dirty="0">
                <a:latin typeface="LM Roman 10" panose="00000500000000000000" pitchFamily="2" charset="0"/>
              </a:rPr>
              <a:t> 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 no more </a:t>
            </a:r>
            <a:r>
              <a:rPr lang="fr-FR" i="1" dirty="0">
                <a:latin typeface="LM Roman 10" panose="00000500000000000000" pitchFamily="2" charset="0"/>
                <a:sym typeface="Wingdings" panose="05000000000000000000" pitchFamily="2" charset="2"/>
              </a:rPr>
              <a:t>L 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and </a:t>
            </a:r>
            <a:r>
              <a:rPr lang="fr-FR" i="1" dirty="0">
                <a:latin typeface="LM Roman 10" panose="00000500000000000000" pitchFamily="2" charset="0"/>
                <a:sym typeface="Wingdings" panose="05000000000000000000" pitchFamily="2" charset="2"/>
              </a:rPr>
              <a:t>K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shell</a:t>
            </a:r>
            <a:endParaRPr lang="fr-FR" dirty="0">
              <a:latin typeface="LM Roman 10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909795-A63B-4F14-9F09-7EB0F93451BA}"/>
              </a:ext>
            </a:extLst>
          </p:cNvPr>
          <p:cNvSpPr/>
          <p:nvPr/>
        </p:nvSpPr>
        <p:spPr>
          <a:xfrm>
            <a:off x="501534" y="4162990"/>
            <a:ext cx="51860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>
                <a:latin typeface="LM Roman 10" panose="00000500000000000000" pitchFamily="2" charset="0"/>
              </a:rPr>
              <a:t>Relative contribution to the Coulomb amplitude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D9C932A7-A262-44DE-9EF7-2E1A82E612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9401" y="97290"/>
            <a:ext cx="1932599" cy="101812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13921E3-33B2-43F7-96C4-DA2AA22A14C3}"/>
              </a:ext>
            </a:extLst>
          </p:cNvPr>
          <p:cNvSpPr/>
          <p:nvPr/>
        </p:nvSpPr>
        <p:spPr>
          <a:xfrm>
            <a:off x="321278" y="6427863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13/05/2025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A2FFC4E-758D-4CEE-BAA9-8BD8E75620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6927" y="5359312"/>
            <a:ext cx="438150" cy="4762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894ACD5-1A9A-4161-9690-BCB38F808D74}"/>
              </a:ext>
            </a:extLst>
          </p:cNvPr>
          <p:cNvSpPr/>
          <p:nvPr/>
        </p:nvSpPr>
        <p:spPr>
          <a:xfrm>
            <a:off x="4207981" y="5444089"/>
            <a:ext cx="6710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+mj-lt"/>
              </a:rPr>
              <a:t>where </a:t>
            </a:r>
            <a:r>
              <a:rPr lang="en-US" i="1" dirty="0">
                <a:solidFill>
                  <a:srgbClr val="000000"/>
                </a:solidFill>
                <a:latin typeface="+mj-lt"/>
              </a:rPr>
              <a:t>b 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refers to a particular beryllium atom within the configuration.</a:t>
            </a:r>
            <a:r>
              <a:rPr lang="en-US" dirty="0">
                <a:latin typeface="+mj-lt"/>
              </a:rPr>
              <a:t> </a:t>
            </a:r>
            <a:br>
              <a:rPr lang="en-US" dirty="0"/>
            </a:br>
            <a:endParaRPr lang="fr-FR" dirty="0"/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4469EED7-4F66-46EF-92E2-22D8F6F8910C}"/>
              </a:ext>
            </a:extLst>
          </p:cNvPr>
          <p:cNvGrpSpPr/>
          <p:nvPr/>
        </p:nvGrpSpPr>
        <p:grpSpPr>
          <a:xfrm>
            <a:off x="7274389" y="1460147"/>
            <a:ext cx="1527088" cy="601536"/>
            <a:chOff x="7274389" y="1460147"/>
            <a:chExt cx="1527088" cy="601536"/>
          </a:xfrm>
        </p:grpSpPr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6ABFEB46-ECF3-414D-B04E-1AB63FC79053}"/>
                </a:ext>
              </a:extLst>
            </p:cNvPr>
            <p:cNvGrpSpPr/>
            <p:nvPr/>
          </p:nvGrpSpPr>
          <p:grpSpPr>
            <a:xfrm>
              <a:off x="7274389" y="1598487"/>
              <a:ext cx="1527088" cy="463196"/>
              <a:chOff x="7274389" y="1598487"/>
              <a:chExt cx="1527088" cy="463196"/>
            </a:xfrm>
          </p:grpSpPr>
          <p:sp>
            <p:nvSpPr>
              <p:cNvPr id="10" name="Ellipse 9">
                <a:extLst>
                  <a:ext uri="{FF2B5EF4-FFF2-40B4-BE49-F238E27FC236}">
                    <a16:creationId xmlns:a16="http://schemas.microsoft.com/office/drawing/2014/main" id="{E5120696-3E83-44B5-B978-D941AF5C4F35}"/>
                  </a:ext>
                </a:extLst>
              </p:cNvPr>
              <p:cNvSpPr/>
              <p:nvPr/>
            </p:nvSpPr>
            <p:spPr>
              <a:xfrm>
                <a:off x="7274389" y="1622604"/>
                <a:ext cx="406226" cy="43907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" name="Forme libre : forme 14">
                <a:extLst>
                  <a:ext uri="{FF2B5EF4-FFF2-40B4-BE49-F238E27FC236}">
                    <a16:creationId xmlns:a16="http://schemas.microsoft.com/office/drawing/2014/main" id="{7EE9192C-78FA-4501-9BBD-6CA303053370}"/>
                  </a:ext>
                </a:extLst>
              </p:cNvPr>
              <p:cNvSpPr/>
              <p:nvPr/>
            </p:nvSpPr>
            <p:spPr>
              <a:xfrm>
                <a:off x="7477502" y="1598487"/>
                <a:ext cx="1323975" cy="308536"/>
              </a:xfrm>
              <a:custGeom>
                <a:avLst/>
                <a:gdLst>
                  <a:gd name="connsiteX0" fmla="*/ 0 w 1323975"/>
                  <a:gd name="connsiteY0" fmla="*/ 238269 h 308536"/>
                  <a:gd name="connsiteX1" fmla="*/ 257175 w 1323975"/>
                  <a:gd name="connsiteY1" fmla="*/ 238269 h 308536"/>
                  <a:gd name="connsiteX2" fmla="*/ 409575 w 1323975"/>
                  <a:gd name="connsiteY2" fmla="*/ 144 h 308536"/>
                  <a:gd name="connsiteX3" fmla="*/ 752475 w 1323975"/>
                  <a:gd name="connsiteY3" fmla="*/ 276369 h 308536"/>
                  <a:gd name="connsiteX4" fmla="*/ 1228725 w 1323975"/>
                  <a:gd name="connsiteY4" fmla="*/ 304944 h 308536"/>
                  <a:gd name="connsiteX5" fmla="*/ 1323975 w 1323975"/>
                  <a:gd name="connsiteY5" fmla="*/ 295419 h 308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23975" h="308536">
                    <a:moveTo>
                      <a:pt x="0" y="238269"/>
                    </a:moveTo>
                    <a:cubicBezTo>
                      <a:pt x="94456" y="258112"/>
                      <a:pt x="188913" y="277956"/>
                      <a:pt x="257175" y="238269"/>
                    </a:cubicBezTo>
                    <a:cubicBezTo>
                      <a:pt x="325437" y="198582"/>
                      <a:pt x="327025" y="-6206"/>
                      <a:pt x="409575" y="144"/>
                    </a:cubicBezTo>
                    <a:cubicBezTo>
                      <a:pt x="492125" y="6494"/>
                      <a:pt x="615950" y="225569"/>
                      <a:pt x="752475" y="276369"/>
                    </a:cubicBezTo>
                    <a:cubicBezTo>
                      <a:pt x="889000" y="327169"/>
                      <a:pt x="1133475" y="301769"/>
                      <a:pt x="1228725" y="304944"/>
                    </a:cubicBezTo>
                    <a:cubicBezTo>
                      <a:pt x="1323975" y="308119"/>
                      <a:pt x="1323975" y="301769"/>
                      <a:pt x="1323975" y="295419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5917E9E6-F450-4B9C-9F00-3BB3BDDCF531}"/>
                </a:ext>
              </a:extLst>
            </p:cNvPr>
            <p:cNvSpPr txBox="1"/>
            <p:nvPr/>
          </p:nvSpPr>
          <p:spPr>
            <a:xfrm>
              <a:off x="8027258" y="1460147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i="1" dirty="0"/>
                <a:t>R</a:t>
              </a:r>
              <a:r>
                <a:rPr lang="fr-FR" dirty="0"/>
                <a:t>(</a:t>
              </a:r>
              <a:r>
                <a:rPr lang="fr-FR" i="1" dirty="0"/>
                <a:t>r</a:t>
              </a:r>
              <a:r>
                <a:rPr lang="fr-FR" dirty="0"/>
                <a:t>)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153FD913-7E25-4298-B6E5-B28A4EBB478E}"/>
                </a:ext>
              </a:extLst>
            </p:cNvPr>
            <p:cNvSpPr txBox="1"/>
            <p:nvPr/>
          </p:nvSpPr>
          <p:spPr>
            <a:xfrm>
              <a:off x="7349738" y="1655305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0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19F3D354-15BA-4274-A9DD-78B7BAB88985}"/>
              </a:ext>
            </a:extLst>
          </p:cNvPr>
          <p:cNvGrpSpPr/>
          <p:nvPr/>
        </p:nvGrpSpPr>
        <p:grpSpPr>
          <a:xfrm>
            <a:off x="5076652" y="4532322"/>
            <a:ext cx="2603963" cy="931777"/>
            <a:chOff x="5076652" y="4532322"/>
            <a:chExt cx="2603963" cy="93177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1461641E-8464-472D-86F7-2013C20DC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76652" y="4548968"/>
              <a:ext cx="2603963" cy="915131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2EF939D-A490-4C57-9519-4AEDA64130E9}"/>
                </a:ext>
              </a:extLst>
            </p:cNvPr>
            <p:cNvSpPr/>
            <p:nvPr/>
          </p:nvSpPr>
          <p:spPr>
            <a:xfrm>
              <a:off x="5137608" y="4532322"/>
              <a:ext cx="2414406" cy="90264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044737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38" grpId="0"/>
      <p:bldP spid="49" grpId="0"/>
      <p:bldP spid="2" grpId="0"/>
      <p:bldP spid="3" grpId="0"/>
      <p:bldP spid="5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B6C64140-57C9-40CA-955C-3BACA817E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2FC3D99-1684-4E22-9058-D087416B6561}" type="slidenum">
              <a:rPr lang="fr-FR" smtClean="0"/>
              <a:t>27</a:t>
            </a:fld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CC2B71-76E5-4796-9816-CB673EAC2874}"/>
              </a:ext>
            </a:extLst>
          </p:cNvPr>
          <p:cNvSpPr/>
          <p:nvPr/>
        </p:nvSpPr>
        <p:spPr>
          <a:xfrm>
            <a:off x="0" y="153138"/>
            <a:ext cx="12192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000" dirty="0">
                <a:solidFill>
                  <a:srgbClr val="002060"/>
                </a:solidFill>
                <a:latin typeface="LM Roman 10" panose="00000500000000000000" pitchFamily="2" charset="0"/>
              </a:rPr>
              <a:t>4. </a:t>
            </a:r>
            <a:r>
              <a:rPr lang="fr-FR" sz="3000" dirty="0">
                <a:solidFill>
                  <a:srgbClr val="002060"/>
                </a:solidFill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Chemical/Cluster </a:t>
            </a:r>
            <a:r>
              <a:rPr lang="fr-FR" sz="3000" dirty="0" err="1">
                <a:solidFill>
                  <a:srgbClr val="002060"/>
                </a:solidFill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effect</a:t>
            </a:r>
            <a:r>
              <a:rPr lang="fr-FR" sz="3000" dirty="0">
                <a:solidFill>
                  <a:srgbClr val="002060"/>
                </a:solidFill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on the Coulomb Amplitude</a:t>
            </a:r>
            <a:endParaRPr lang="fr-FR" sz="3000" dirty="0">
              <a:solidFill>
                <a:srgbClr val="002060"/>
              </a:solidFill>
            </a:endParaRP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E1884A8F-F02F-4F3F-95F8-AC93CF826149}"/>
              </a:ext>
            </a:extLst>
          </p:cNvPr>
          <p:cNvSpPr txBox="1">
            <a:spLocks/>
          </p:cNvSpPr>
          <p:nvPr/>
        </p:nvSpPr>
        <p:spPr>
          <a:xfrm>
            <a:off x="230142" y="1338820"/>
            <a:ext cx="11628474" cy="47522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br>
              <a:rPr lang="fr-FR" sz="2000" b="1" dirty="0">
                <a:latin typeface="LM Roman 10" panose="00000500000000000000" pitchFamily="2" charset="0"/>
              </a:rPr>
            </a:br>
            <a:endParaRPr lang="fr-FR" sz="2000" b="1" dirty="0">
              <a:latin typeface="LM Roman 10" panose="00000500000000000000" pitchFamily="2" charset="0"/>
            </a:endParaRPr>
          </a:p>
          <a:p>
            <a:pPr marL="0" indent="0">
              <a:buNone/>
            </a:pPr>
            <a:endParaRPr lang="fr-FR" sz="2000" b="1" dirty="0">
              <a:latin typeface="LM Roman 10" panose="00000500000000000000" pitchFamily="2" charset="0"/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20868C9E-C344-479A-A20A-2C4885B8EBCC}"/>
              </a:ext>
            </a:extLst>
          </p:cNvPr>
          <p:cNvSpPr txBox="1">
            <a:spLocks/>
          </p:cNvSpPr>
          <p:nvPr/>
        </p:nvSpPr>
        <p:spPr>
          <a:xfrm>
            <a:off x="281763" y="1351684"/>
            <a:ext cx="11628474" cy="4031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1800" dirty="0">
              <a:solidFill>
                <a:srgbClr val="002060"/>
              </a:solidFill>
              <a:latin typeface="LM Roman 10" panose="00000500000000000000" pitchFamily="2" charset="0"/>
            </a:endParaRP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2AF30D3F-8CAC-47BD-8C49-26212B7D98BC}"/>
              </a:ext>
            </a:extLst>
          </p:cNvPr>
          <p:cNvSpPr txBox="1">
            <a:spLocks/>
          </p:cNvSpPr>
          <p:nvPr/>
        </p:nvSpPr>
        <p:spPr>
          <a:xfrm>
            <a:off x="230142" y="1364547"/>
            <a:ext cx="11628474" cy="3950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2000" b="1" dirty="0">
              <a:solidFill>
                <a:srgbClr val="002060"/>
              </a:solidFill>
              <a:latin typeface="LM Roman 10" panose="00000500000000000000" pitchFamily="2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3290422D-DAC9-4066-8FF9-66B4AB283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9401" y="97290"/>
            <a:ext cx="1932599" cy="101812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5AAF8DF-A8DA-4BDF-B063-00FA926C94DE}"/>
              </a:ext>
            </a:extLst>
          </p:cNvPr>
          <p:cNvSpPr/>
          <p:nvPr/>
        </p:nvSpPr>
        <p:spPr>
          <a:xfrm>
            <a:off x="321278" y="6427863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13/05/2025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73BEEAD-B481-48FA-8395-328470157F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4313" y="766963"/>
            <a:ext cx="5821607" cy="556876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2CC09F8-85D6-4F09-BD2D-26832AAD17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566787" y="2701071"/>
            <a:ext cx="2609314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9067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B6C64140-57C9-40CA-955C-3BACA817E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2FC3D99-1684-4E22-9058-D087416B6561}" type="slidenum">
              <a:rPr lang="fr-FR" smtClean="0"/>
              <a:t>28</a:t>
            </a:fld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CC2B71-76E5-4796-9816-CB673EAC2874}"/>
              </a:ext>
            </a:extLst>
          </p:cNvPr>
          <p:cNvSpPr/>
          <p:nvPr/>
        </p:nvSpPr>
        <p:spPr>
          <a:xfrm>
            <a:off x="0" y="252403"/>
            <a:ext cx="12192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000" dirty="0">
                <a:solidFill>
                  <a:srgbClr val="002060"/>
                </a:solidFill>
                <a:latin typeface="LM Roman 10" panose="00000500000000000000" pitchFamily="2" charset="0"/>
              </a:rPr>
              <a:t>4. </a:t>
            </a:r>
            <a:r>
              <a:rPr lang="fr-FR" sz="3000" dirty="0">
                <a:solidFill>
                  <a:srgbClr val="002060"/>
                </a:solidFill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Chemical/Cluster </a:t>
            </a:r>
            <a:r>
              <a:rPr lang="fr-FR" sz="3000" dirty="0" err="1">
                <a:solidFill>
                  <a:srgbClr val="002060"/>
                </a:solidFill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effect</a:t>
            </a:r>
            <a:r>
              <a:rPr lang="fr-FR" sz="3000" dirty="0">
                <a:solidFill>
                  <a:srgbClr val="002060"/>
                </a:solidFill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on the Coulomb Amplitude</a:t>
            </a:r>
            <a:endParaRPr lang="fr-FR" sz="3000" dirty="0">
              <a:solidFill>
                <a:srgbClr val="002060"/>
              </a:solidFill>
            </a:endParaRP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E1884A8F-F02F-4F3F-95F8-AC93CF826149}"/>
              </a:ext>
            </a:extLst>
          </p:cNvPr>
          <p:cNvSpPr txBox="1">
            <a:spLocks/>
          </p:cNvSpPr>
          <p:nvPr/>
        </p:nvSpPr>
        <p:spPr>
          <a:xfrm>
            <a:off x="230142" y="1338820"/>
            <a:ext cx="11628474" cy="47522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br>
              <a:rPr lang="fr-FR" sz="2000" b="1" dirty="0">
                <a:latin typeface="LM Roman 10" panose="00000500000000000000" pitchFamily="2" charset="0"/>
              </a:rPr>
            </a:br>
            <a:endParaRPr lang="fr-FR" sz="2000" b="1" dirty="0">
              <a:latin typeface="LM Roman 10" panose="00000500000000000000" pitchFamily="2" charset="0"/>
            </a:endParaRPr>
          </a:p>
          <a:p>
            <a:pPr marL="0" indent="0">
              <a:buNone/>
            </a:pPr>
            <a:endParaRPr lang="fr-FR" sz="2000" b="1" dirty="0">
              <a:latin typeface="LM Roman 10" panose="00000500000000000000" pitchFamily="2" charset="0"/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20868C9E-C344-479A-A20A-2C4885B8EBCC}"/>
              </a:ext>
            </a:extLst>
          </p:cNvPr>
          <p:cNvSpPr txBox="1">
            <a:spLocks/>
          </p:cNvSpPr>
          <p:nvPr/>
        </p:nvSpPr>
        <p:spPr>
          <a:xfrm>
            <a:off x="281763" y="1351684"/>
            <a:ext cx="11628474" cy="4031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1800" dirty="0">
              <a:solidFill>
                <a:srgbClr val="002060"/>
              </a:solidFill>
              <a:latin typeface="LM Roman 10" panose="00000500000000000000" pitchFamily="2" charset="0"/>
            </a:endParaRP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2AF30D3F-8CAC-47BD-8C49-26212B7D98BC}"/>
              </a:ext>
            </a:extLst>
          </p:cNvPr>
          <p:cNvSpPr txBox="1">
            <a:spLocks/>
          </p:cNvSpPr>
          <p:nvPr/>
        </p:nvSpPr>
        <p:spPr>
          <a:xfrm>
            <a:off x="230142" y="1364547"/>
            <a:ext cx="11628474" cy="3950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2000" b="1" dirty="0">
              <a:solidFill>
                <a:srgbClr val="002060"/>
              </a:solidFill>
              <a:latin typeface="LM Roman 10" panose="00000500000000000000" pitchFamily="2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3290422D-DAC9-4066-8FF9-66B4AB283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9401" y="97290"/>
            <a:ext cx="1932599" cy="101812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5AAF8DF-A8DA-4BDF-B063-00FA926C94DE}"/>
              </a:ext>
            </a:extLst>
          </p:cNvPr>
          <p:cNvSpPr/>
          <p:nvPr/>
        </p:nvSpPr>
        <p:spPr>
          <a:xfrm>
            <a:off x="321278" y="6427863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13/05/2025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73BEEAD-B481-48FA-8395-328470157F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958" b="67330"/>
          <a:stretch/>
        </p:blipFill>
        <p:spPr>
          <a:xfrm>
            <a:off x="497913" y="1542573"/>
            <a:ext cx="4664239" cy="303407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E4D9AD-271F-48B3-BDF4-DDB2FF4BF7BC}"/>
              </a:ext>
            </a:extLst>
          </p:cNvPr>
          <p:cNvSpPr/>
          <p:nvPr/>
        </p:nvSpPr>
        <p:spPr>
          <a:xfrm>
            <a:off x="5668337" y="1795089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dirty="0">
                <a:latin typeface="Arial" panose="020B0604020202020204" pitchFamily="34" charset="0"/>
              </a:rPr>
              <a:t>Based on an analysis of the composition of the molecular orbitals in terms of the atomic orbitals of Be and Ta, they can be classified into </a:t>
            </a:r>
            <a:r>
              <a:rPr lang="en-US" b="1" dirty="0">
                <a:latin typeface="Arial" panose="020B0604020202020204" pitchFamily="34" charset="0"/>
              </a:rPr>
              <a:t>4</a:t>
            </a:r>
            <a:r>
              <a:rPr lang="en-US" dirty="0">
                <a:latin typeface="Arial" panose="020B0604020202020204" pitchFamily="34" charset="0"/>
              </a:rPr>
              <a:t> groups: </a:t>
            </a:r>
          </a:p>
          <a:p>
            <a:endParaRPr lang="en-US" dirty="0">
              <a:latin typeface="Arial" panose="020B0604020202020204" pitchFamily="34" charset="0"/>
            </a:endParaRPr>
          </a:p>
          <a:p>
            <a:pPr marL="342900" indent="-342900">
              <a:buAutoNum type="alphaUcParenBoth"/>
            </a:pPr>
            <a:r>
              <a:rPr lang="en-US" dirty="0">
                <a:latin typeface="Arial" panose="020B0604020202020204" pitchFamily="34" charset="0"/>
              </a:rPr>
              <a:t>1</a:t>
            </a:r>
            <a:r>
              <a:rPr lang="en-US" i="1" dirty="0">
                <a:latin typeface="Arial" panose="020B0604020202020204" pitchFamily="34" charset="0"/>
              </a:rPr>
              <a:t>s</a:t>
            </a:r>
            <a:r>
              <a:rPr lang="en-US" dirty="0">
                <a:latin typeface="Arial" panose="020B0604020202020204" pitchFamily="34" charset="0"/>
              </a:rPr>
              <a:t> orbital of Be </a:t>
            </a:r>
          </a:p>
          <a:p>
            <a:pPr marL="342900" indent="-342900">
              <a:buAutoNum type="alphaUcParenBoth"/>
            </a:pP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</a:rPr>
              <a:t>p</a:t>
            </a:r>
            <a:r>
              <a:rPr lang="en-US" dirty="0">
                <a:latin typeface="Arial" panose="020B0604020202020204" pitchFamily="34" charset="0"/>
              </a:rPr>
              <a:t> orbitals of Ta </a:t>
            </a:r>
          </a:p>
          <a:p>
            <a:pPr marL="342900" indent="-342900">
              <a:buAutoNum type="alphaUcParenBoth"/>
            </a:pPr>
            <a:r>
              <a:rPr lang="en-US" dirty="0">
                <a:latin typeface="Arial" panose="020B0604020202020204" pitchFamily="34" charset="0"/>
              </a:rPr>
              <a:t>combination of 2</a:t>
            </a:r>
            <a:r>
              <a:rPr lang="en-US" i="1" dirty="0">
                <a:latin typeface="Arial" panose="020B0604020202020204" pitchFamily="34" charset="0"/>
              </a:rPr>
              <a:t>s</a:t>
            </a:r>
            <a:r>
              <a:rPr lang="en-US" dirty="0">
                <a:latin typeface="Arial" panose="020B0604020202020204" pitchFamily="34" charset="0"/>
              </a:rPr>
              <a:t> orbitals of Be and 5</a:t>
            </a:r>
            <a:r>
              <a:rPr lang="en-US" i="1" dirty="0">
                <a:latin typeface="Arial" panose="020B0604020202020204" pitchFamily="34" charset="0"/>
              </a:rPr>
              <a:t>p</a:t>
            </a:r>
            <a:r>
              <a:rPr lang="en-US" dirty="0">
                <a:latin typeface="Arial" panose="020B0604020202020204" pitchFamily="34" charset="0"/>
              </a:rPr>
              <a:t> orbitals of Ta</a:t>
            </a:r>
          </a:p>
          <a:p>
            <a:pPr marL="342900" indent="-342900">
              <a:buAutoNum type="alphaUcParenBoth"/>
            </a:pPr>
            <a:r>
              <a:rPr lang="en-US" dirty="0">
                <a:latin typeface="Arial" panose="020B0604020202020204" pitchFamily="34" charset="0"/>
              </a:rPr>
              <a:t>combination of 2</a:t>
            </a:r>
            <a:r>
              <a:rPr lang="en-US" i="1" dirty="0">
                <a:latin typeface="Arial" panose="020B0604020202020204" pitchFamily="34" charset="0"/>
              </a:rPr>
              <a:t>p</a:t>
            </a:r>
            <a:r>
              <a:rPr lang="en-US" dirty="0">
                <a:latin typeface="Arial" panose="020B0604020202020204" pitchFamily="34" charset="0"/>
              </a:rPr>
              <a:t> orbitals of Be and 5</a:t>
            </a:r>
            <a:r>
              <a:rPr lang="en-US" i="1" dirty="0">
                <a:latin typeface="Arial" panose="020B0604020202020204" pitchFamily="34" charset="0"/>
              </a:rPr>
              <a:t>d</a:t>
            </a:r>
            <a:r>
              <a:rPr lang="en-US" dirty="0">
                <a:latin typeface="Arial" panose="020B0604020202020204" pitchFamily="34" charset="0"/>
              </a:rPr>
              <a:t> orbitals of Ta.</a:t>
            </a:r>
            <a:endParaRPr lang="fr-FR" dirty="0"/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CF10BA50-1BAE-4BB9-BA58-DCE48916139F}"/>
              </a:ext>
            </a:extLst>
          </p:cNvPr>
          <p:cNvCxnSpPr/>
          <p:nvPr/>
        </p:nvCxnSpPr>
        <p:spPr>
          <a:xfrm flipH="1">
            <a:off x="2757019" y="1542573"/>
            <a:ext cx="197648" cy="469107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4C2A2A00-747F-4FDC-80F9-02092FF04663}"/>
              </a:ext>
            </a:extLst>
          </p:cNvPr>
          <p:cNvCxnSpPr>
            <a:cxnSpLocks/>
          </p:cNvCxnSpPr>
          <p:nvPr/>
        </p:nvCxnSpPr>
        <p:spPr>
          <a:xfrm flipH="1">
            <a:off x="1334687" y="1542573"/>
            <a:ext cx="1604329" cy="1069204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C0E56665-6D6D-4DB1-A211-EAE2A65EBBFD}"/>
              </a:ext>
            </a:extLst>
          </p:cNvPr>
          <p:cNvSpPr txBox="1"/>
          <p:nvPr/>
        </p:nvSpPr>
        <p:spPr>
          <a:xfrm>
            <a:off x="2939016" y="1338820"/>
            <a:ext cx="921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vacuum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74DDBF8-A5D1-429B-883F-ABFD5C1095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00" t="19473" r="79398" b="33789"/>
          <a:stretch/>
        </p:blipFill>
        <p:spPr>
          <a:xfrm rot="16200000">
            <a:off x="358938" y="2667009"/>
            <a:ext cx="354944" cy="43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5166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B6C64140-57C9-40CA-955C-3BACA817E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2FC3D99-1684-4E22-9058-D087416B6561}" type="slidenum">
              <a:rPr lang="fr-FR" smtClean="0"/>
              <a:t>29</a:t>
            </a:fld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CC2B71-76E5-4796-9816-CB673EAC2874}"/>
              </a:ext>
            </a:extLst>
          </p:cNvPr>
          <p:cNvSpPr/>
          <p:nvPr/>
        </p:nvSpPr>
        <p:spPr>
          <a:xfrm>
            <a:off x="0" y="153138"/>
            <a:ext cx="12192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000" dirty="0">
                <a:solidFill>
                  <a:srgbClr val="002060"/>
                </a:solidFill>
                <a:latin typeface="LM Roman 10" panose="00000500000000000000" pitchFamily="2" charset="0"/>
              </a:rPr>
              <a:t>4. </a:t>
            </a:r>
            <a:r>
              <a:rPr lang="fr-FR" sz="3000" dirty="0">
                <a:solidFill>
                  <a:srgbClr val="002060"/>
                </a:solidFill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Chemical/Cluster </a:t>
            </a:r>
            <a:r>
              <a:rPr lang="fr-FR" sz="3000" dirty="0" err="1">
                <a:solidFill>
                  <a:srgbClr val="002060"/>
                </a:solidFill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effect</a:t>
            </a:r>
            <a:r>
              <a:rPr lang="fr-FR" sz="3000" dirty="0">
                <a:solidFill>
                  <a:srgbClr val="002060"/>
                </a:solidFill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on the Coulomb Amplitude</a:t>
            </a:r>
            <a:endParaRPr lang="fr-FR" sz="3000" dirty="0">
              <a:solidFill>
                <a:srgbClr val="002060"/>
              </a:solidFill>
            </a:endParaRP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E1884A8F-F02F-4F3F-95F8-AC93CF826149}"/>
              </a:ext>
            </a:extLst>
          </p:cNvPr>
          <p:cNvSpPr txBox="1">
            <a:spLocks/>
          </p:cNvSpPr>
          <p:nvPr/>
        </p:nvSpPr>
        <p:spPr>
          <a:xfrm>
            <a:off x="230142" y="1338820"/>
            <a:ext cx="11628474" cy="47522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br>
              <a:rPr lang="fr-FR" sz="2000" b="1" dirty="0">
                <a:latin typeface="LM Roman 10" panose="00000500000000000000" pitchFamily="2" charset="0"/>
              </a:rPr>
            </a:br>
            <a:endParaRPr lang="fr-FR" sz="2000" b="1" dirty="0">
              <a:latin typeface="LM Roman 10" panose="00000500000000000000" pitchFamily="2" charset="0"/>
            </a:endParaRPr>
          </a:p>
          <a:p>
            <a:pPr marL="0" indent="0">
              <a:buNone/>
            </a:pPr>
            <a:endParaRPr lang="fr-FR" sz="2000" b="1" dirty="0">
              <a:latin typeface="LM Roman 10" panose="00000500000000000000" pitchFamily="2" charset="0"/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20868C9E-C344-479A-A20A-2C4885B8EBCC}"/>
              </a:ext>
            </a:extLst>
          </p:cNvPr>
          <p:cNvSpPr txBox="1">
            <a:spLocks/>
          </p:cNvSpPr>
          <p:nvPr/>
        </p:nvSpPr>
        <p:spPr>
          <a:xfrm>
            <a:off x="281763" y="1351684"/>
            <a:ext cx="11628474" cy="4031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1800" dirty="0">
              <a:solidFill>
                <a:srgbClr val="002060"/>
              </a:solidFill>
              <a:latin typeface="LM Roman 10" panose="00000500000000000000" pitchFamily="2" charset="0"/>
            </a:endParaRP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2AF30D3F-8CAC-47BD-8C49-26212B7D98BC}"/>
              </a:ext>
            </a:extLst>
          </p:cNvPr>
          <p:cNvSpPr txBox="1">
            <a:spLocks/>
          </p:cNvSpPr>
          <p:nvPr/>
        </p:nvSpPr>
        <p:spPr>
          <a:xfrm>
            <a:off x="230142" y="1364547"/>
            <a:ext cx="11628474" cy="3950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2000" b="1" dirty="0">
              <a:solidFill>
                <a:srgbClr val="002060"/>
              </a:solidFill>
              <a:latin typeface="LM Roman 10" panose="00000500000000000000" pitchFamily="2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3290422D-DAC9-4066-8FF9-66B4AB283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9401" y="97290"/>
            <a:ext cx="1932599" cy="101812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5AAF8DF-A8DA-4BDF-B063-00FA926C94DE}"/>
              </a:ext>
            </a:extLst>
          </p:cNvPr>
          <p:cNvSpPr/>
          <p:nvPr/>
        </p:nvSpPr>
        <p:spPr>
          <a:xfrm>
            <a:off x="321278" y="6427863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13/05/2025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486C46C-1A8F-41F6-9A54-E63431ED42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299" r="6348" b="7716"/>
          <a:stretch/>
        </p:blipFill>
        <p:spPr>
          <a:xfrm>
            <a:off x="1311592" y="1567296"/>
            <a:ext cx="10042208" cy="310426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3E15AB2-E350-433B-A316-2B8C038BB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592" y="2474435"/>
            <a:ext cx="426757" cy="3535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88FEEDD-E319-4CDA-8429-F227BC6FF98D}"/>
              </a:ext>
            </a:extLst>
          </p:cNvPr>
          <p:cNvSpPr/>
          <p:nvPr/>
        </p:nvSpPr>
        <p:spPr>
          <a:xfrm>
            <a:off x="3513716" y="4537224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>
              <a:latin typeface="Arial" panose="020B0604020202020204" pitchFamily="34" charset="0"/>
            </a:endParaRPr>
          </a:p>
          <a:p>
            <a:pPr marL="342900" indent="-342900">
              <a:buAutoNum type="alphaUcParenBoth"/>
            </a:pPr>
            <a:r>
              <a:rPr lang="en-US" dirty="0">
                <a:latin typeface="Arial" panose="020B0604020202020204" pitchFamily="34" charset="0"/>
              </a:rPr>
              <a:t>1</a:t>
            </a:r>
            <a:r>
              <a:rPr lang="en-US" i="1" dirty="0">
                <a:latin typeface="Arial" panose="020B0604020202020204" pitchFamily="34" charset="0"/>
              </a:rPr>
              <a:t>s</a:t>
            </a:r>
            <a:r>
              <a:rPr lang="en-US" dirty="0">
                <a:latin typeface="Arial" panose="020B0604020202020204" pitchFamily="34" charset="0"/>
              </a:rPr>
              <a:t> orbital of Be </a:t>
            </a:r>
          </a:p>
          <a:p>
            <a:pPr marL="342900" indent="-342900">
              <a:buAutoNum type="alphaUcParenBoth"/>
            </a:pP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</a:rPr>
              <a:t>p</a:t>
            </a:r>
            <a:r>
              <a:rPr lang="en-US" dirty="0">
                <a:latin typeface="Arial" panose="020B0604020202020204" pitchFamily="34" charset="0"/>
              </a:rPr>
              <a:t> orbitals of Ta </a:t>
            </a:r>
          </a:p>
          <a:p>
            <a:pPr marL="342900" indent="-342900">
              <a:buAutoNum type="alphaUcParenBoth"/>
            </a:pPr>
            <a:r>
              <a:rPr lang="en-US" dirty="0">
                <a:latin typeface="Arial" panose="020B0604020202020204" pitchFamily="34" charset="0"/>
              </a:rPr>
              <a:t>combination of 2</a:t>
            </a:r>
            <a:r>
              <a:rPr lang="en-US" i="1" dirty="0">
                <a:latin typeface="Arial" panose="020B0604020202020204" pitchFamily="34" charset="0"/>
              </a:rPr>
              <a:t>s</a:t>
            </a:r>
            <a:r>
              <a:rPr lang="en-US" dirty="0">
                <a:latin typeface="Arial" panose="020B0604020202020204" pitchFamily="34" charset="0"/>
              </a:rPr>
              <a:t> orbitals of Be and 5</a:t>
            </a:r>
            <a:r>
              <a:rPr lang="en-US" i="1" dirty="0">
                <a:latin typeface="Arial" panose="020B0604020202020204" pitchFamily="34" charset="0"/>
              </a:rPr>
              <a:t>p</a:t>
            </a:r>
            <a:r>
              <a:rPr lang="en-US" dirty="0">
                <a:latin typeface="Arial" panose="020B0604020202020204" pitchFamily="34" charset="0"/>
              </a:rPr>
              <a:t> orbitals of Ta</a:t>
            </a:r>
          </a:p>
          <a:p>
            <a:pPr marL="342900" indent="-342900">
              <a:buAutoNum type="alphaUcParenBoth"/>
            </a:pPr>
            <a:r>
              <a:rPr lang="en-US" dirty="0">
                <a:latin typeface="Arial" panose="020B0604020202020204" pitchFamily="34" charset="0"/>
              </a:rPr>
              <a:t>combination of 2</a:t>
            </a:r>
            <a:r>
              <a:rPr lang="en-US" i="1" dirty="0">
                <a:latin typeface="Arial" panose="020B0604020202020204" pitchFamily="34" charset="0"/>
              </a:rPr>
              <a:t>p</a:t>
            </a:r>
            <a:r>
              <a:rPr lang="en-US" dirty="0">
                <a:latin typeface="Arial" panose="020B0604020202020204" pitchFamily="34" charset="0"/>
              </a:rPr>
              <a:t> orbitals of Be and 5</a:t>
            </a:r>
            <a:r>
              <a:rPr lang="en-US" i="1" dirty="0">
                <a:latin typeface="Arial" panose="020B0604020202020204" pitchFamily="34" charset="0"/>
              </a:rPr>
              <a:t>d</a:t>
            </a:r>
            <a:r>
              <a:rPr lang="en-US" dirty="0">
                <a:latin typeface="Arial" panose="020B0604020202020204" pitchFamily="34" charset="0"/>
              </a:rPr>
              <a:t> orbitals of Ta.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41071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6">
            <a:extLst>
              <a:ext uri="{FF2B5EF4-FFF2-40B4-BE49-F238E27FC236}">
                <a16:creationId xmlns:a16="http://schemas.microsoft.com/office/drawing/2014/main" id="{44FFB407-ED0D-4470-BB01-5A3B113AD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54581" y="7791745"/>
            <a:ext cx="2743200" cy="365125"/>
          </a:xfrm>
        </p:spPr>
        <p:txBody>
          <a:bodyPr/>
          <a:lstStyle/>
          <a:p>
            <a:pPr rtl="0"/>
            <a:fld id="{DBA1B0FB-D917-4C8C-928F-313BD683BF39}" type="slidenum">
              <a:rPr lang="fr-FR" smtClean="0"/>
              <a:t>3</a:t>
            </a:fld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6F393C1-48CC-4D2B-BDF9-76A636698522}"/>
              </a:ext>
            </a:extLst>
          </p:cNvPr>
          <p:cNvSpPr/>
          <p:nvPr/>
        </p:nvSpPr>
        <p:spPr>
          <a:xfrm>
            <a:off x="321278" y="6427863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13/05/2025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538B7C-23AC-4FBB-86AD-338C60FC2302}"/>
              </a:ext>
            </a:extLst>
          </p:cNvPr>
          <p:cNvSpPr/>
          <p:nvPr/>
        </p:nvSpPr>
        <p:spPr>
          <a:xfrm>
            <a:off x="3126587" y="429248"/>
            <a:ext cx="75728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Electron Capture Decay in Vacuum</a:t>
            </a:r>
            <a:endParaRPr lang="fr-FR" sz="40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423991E-0A78-453E-B7BD-B6EE77008D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09" t="20983" r="67000" b="-556"/>
          <a:stretch/>
        </p:blipFill>
        <p:spPr>
          <a:xfrm>
            <a:off x="549770" y="429248"/>
            <a:ext cx="2688082" cy="261269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1FFB025-FA5B-4684-AC93-73C23B4248DB}"/>
              </a:ext>
            </a:extLst>
          </p:cNvPr>
          <p:cNvSpPr/>
          <p:nvPr/>
        </p:nvSpPr>
        <p:spPr>
          <a:xfrm>
            <a:off x="3212471" y="1588541"/>
            <a:ext cx="88996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u="sng" dirty="0"/>
              <a:t>Already in vacuum</a:t>
            </a:r>
            <a:r>
              <a:rPr lang="en-US" sz="4000" dirty="0"/>
              <a:t>, not everything is clear in the calculation of EC probabilities!</a:t>
            </a:r>
            <a:endParaRPr lang="fr-FR" sz="4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AA317C1-1E22-4F2C-9BE2-B9A3A6723660}"/>
              </a:ext>
            </a:extLst>
          </p:cNvPr>
          <p:cNvSpPr/>
          <p:nvPr/>
        </p:nvSpPr>
        <p:spPr>
          <a:xfrm>
            <a:off x="10261222" y="101600"/>
            <a:ext cx="1920617" cy="1005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D67888D-F3F6-4E09-A110-65E29B267A35}"/>
              </a:ext>
            </a:extLst>
          </p:cNvPr>
          <p:cNvSpPr txBox="1"/>
          <p:nvPr/>
        </p:nvSpPr>
        <p:spPr>
          <a:xfrm>
            <a:off x="941063" y="4150125"/>
            <a:ext cx="10309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There is no experimental value of </a:t>
            </a:r>
            <a:r>
              <a:rPr lang="en-US" sz="3200" i="1" dirty="0"/>
              <a:t>P</a:t>
            </a:r>
            <a:r>
              <a:rPr lang="en-US" sz="3200" i="1" baseline="-25000" dirty="0"/>
              <a:t>L</a:t>
            </a:r>
            <a:r>
              <a:rPr lang="en-US" sz="3200" dirty="0"/>
              <a:t>/</a:t>
            </a:r>
            <a:r>
              <a:rPr lang="en-US" sz="3200" i="1" dirty="0"/>
              <a:t>P</a:t>
            </a:r>
            <a:r>
              <a:rPr lang="en-US" sz="3200" i="1" baseline="-25000" dirty="0"/>
              <a:t>K</a:t>
            </a:r>
            <a:r>
              <a:rPr lang="en-US" sz="3200" dirty="0"/>
              <a:t> for </a:t>
            </a:r>
            <a:r>
              <a:rPr lang="en-US" sz="3200" baseline="30000" dirty="0"/>
              <a:t>7</a:t>
            </a:r>
            <a:r>
              <a:rPr lang="en-US" sz="3200" dirty="0"/>
              <a:t>Be in a vacuum!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12944948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B3BDABD-11CA-3EAF-483A-460C6627A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2350" y="6426885"/>
            <a:ext cx="2743200" cy="365125"/>
          </a:xfrm>
        </p:spPr>
        <p:txBody>
          <a:bodyPr/>
          <a:lstStyle/>
          <a:p>
            <a:pPr rtl="0"/>
            <a:fld id="{DBA1B0FB-D917-4C8C-928F-313BD683BF39}" type="slidenum">
              <a:rPr lang="fr-FR" smtClean="0">
                <a:latin typeface="LM Roman 10" panose="00000500000000000000" pitchFamily="2" charset="0"/>
              </a:rPr>
              <a:t>30</a:t>
            </a:fld>
            <a:endParaRPr lang="fr-FR" dirty="0">
              <a:latin typeface="LM Roman 10" panose="00000500000000000000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172735F-322A-417C-A4E6-69B45B8CBE9C}"/>
              </a:ext>
            </a:extLst>
          </p:cNvPr>
          <p:cNvSpPr/>
          <p:nvPr/>
        </p:nvSpPr>
        <p:spPr>
          <a:xfrm>
            <a:off x="368914" y="2061108"/>
            <a:ext cx="115666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LM Roman 10" panose="00000500000000000000" pitchFamily="2" charset="0"/>
                <a:cs typeface="Calibri" panose="020F0502020204030204" pitchFamily="34" charset="0"/>
              </a:rPr>
              <a:t>A</a:t>
            </a:r>
            <a:r>
              <a:rPr lang="en-US" sz="2000" dirty="0">
                <a:latin typeface="LM Roman 10" panose="00000500000000000000" pitchFamily="2" charset="0"/>
                <a:cs typeface="Calibri" panose="020F0502020204030204" pitchFamily="34" charset="0"/>
              </a:rPr>
              <a:t> type of MO </a:t>
            </a:r>
            <a:r>
              <a:rPr lang="en-US" sz="2000" dirty="0">
                <a:latin typeface="LM Roman 10" panose="00000500000000000000" pitchFamily="2" charset="0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en-US" sz="2000" b="1" i="1" dirty="0">
                <a:latin typeface="LM Roman 10" panose="00000500000000000000" pitchFamily="2" charset="0"/>
                <a:cs typeface="Calibri" panose="020F0502020204030204" pitchFamily="34" charset="0"/>
                <a:sym typeface="Wingdings" panose="05000000000000000000" pitchFamily="2" charset="2"/>
              </a:rPr>
              <a:t>K </a:t>
            </a:r>
            <a:r>
              <a:rPr lang="en-US" sz="2000" b="1" dirty="0">
                <a:latin typeface="LM Roman 10" panose="00000500000000000000" pitchFamily="2" charset="0"/>
                <a:cs typeface="Calibri" panose="020F0502020204030204" pitchFamily="34" charset="0"/>
                <a:sym typeface="Wingdings" panose="05000000000000000000" pitchFamily="2" charset="2"/>
              </a:rPr>
              <a:t>peak</a:t>
            </a:r>
            <a:r>
              <a:rPr lang="en-US" sz="2000" dirty="0">
                <a:latin typeface="LM Roman 10" panose="00000500000000000000" pitchFamily="2" charset="0"/>
                <a:cs typeface="Calibri" panose="020F0502020204030204" pitchFamily="34" charset="0"/>
                <a:sym typeface="Wingdings" panose="05000000000000000000" pitchFamily="2" charset="2"/>
              </a:rPr>
              <a:t>: (</a:t>
            </a:r>
            <a:r>
              <a:rPr lang="en-US" sz="2000" b="1" dirty="0">
                <a:latin typeface="LM Roman 10" panose="00000500000000000000" pitchFamily="2" charset="0"/>
                <a:cs typeface="Calibri" panose="020F0502020204030204" pitchFamily="34" charset="0"/>
                <a:sym typeface="Wingdings" panose="05000000000000000000" pitchFamily="2" charset="2"/>
              </a:rPr>
              <a:t>1</a:t>
            </a:r>
            <a:r>
              <a:rPr lang="en-US" sz="2000" b="1" i="1" dirty="0">
                <a:latin typeface="LM Roman 10" panose="00000500000000000000" pitchFamily="2" charset="0"/>
                <a:cs typeface="Calibri" panose="020F0502020204030204" pitchFamily="34" charset="0"/>
                <a:sym typeface="Wingdings" panose="05000000000000000000" pitchFamily="2" charset="2"/>
              </a:rPr>
              <a:t>s </a:t>
            </a:r>
            <a:r>
              <a:rPr lang="en-US" sz="2000" b="1" dirty="0">
                <a:latin typeface="LM Roman 10" panose="00000500000000000000" pitchFamily="2" charset="0"/>
                <a:cs typeface="Calibri" panose="020F0502020204030204" pitchFamily="34" charset="0"/>
                <a:sym typeface="Wingdings" panose="05000000000000000000" pitchFamily="2" charset="2"/>
              </a:rPr>
              <a:t>Be</a:t>
            </a:r>
            <a:r>
              <a:rPr lang="en-US" sz="2000" dirty="0">
                <a:latin typeface="LM Roman 10" panose="00000500000000000000" pitchFamily="2" charset="0"/>
                <a:cs typeface="Calibri" panose="020F0502020204030204" pitchFamily="34" charset="0"/>
                <a:sym typeface="Wingdings" panose="05000000000000000000" pitchFamily="2" charset="2"/>
              </a:rPr>
              <a:t>)</a:t>
            </a:r>
            <a:endParaRPr lang="fr-FR" sz="2000" dirty="0">
              <a:latin typeface="LM Roman 10" panose="000005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9FA8083-D5EF-4E8B-AF8E-5F9C9BE895C1}"/>
              </a:ext>
            </a:extLst>
          </p:cNvPr>
          <p:cNvSpPr/>
          <p:nvPr/>
        </p:nvSpPr>
        <p:spPr>
          <a:xfrm>
            <a:off x="548884" y="5825517"/>
            <a:ext cx="39167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LM Roman 10" panose="00000500000000000000" pitchFamily="2" charset="0"/>
                <a:cs typeface="Calibri" panose="020F0502020204030204" pitchFamily="34" charset="0"/>
                <a:sym typeface="Wingdings" panose="05000000000000000000" pitchFamily="2" charset="2"/>
              </a:rPr>
              <a:t>Ratio of probabilities proportional to</a:t>
            </a:r>
            <a:endParaRPr lang="en-US" dirty="0">
              <a:latin typeface="LM Roman 10" panose="000005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05F68D-4951-43A6-92BC-4212AEA60620}"/>
              </a:ext>
            </a:extLst>
          </p:cNvPr>
          <p:cNvSpPr/>
          <p:nvPr/>
        </p:nvSpPr>
        <p:spPr>
          <a:xfrm>
            <a:off x="46073" y="332696"/>
            <a:ext cx="12192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000" dirty="0">
                <a:solidFill>
                  <a:srgbClr val="002060"/>
                </a:solidFill>
                <a:latin typeface="LM Roman 10" panose="00000500000000000000" pitchFamily="2" charset="0"/>
              </a:rPr>
              <a:t>4. </a:t>
            </a:r>
            <a:r>
              <a:rPr lang="fr-FR" sz="3000" dirty="0">
                <a:solidFill>
                  <a:srgbClr val="002060"/>
                </a:solidFill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Chemical/Cluster </a:t>
            </a:r>
            <a:r>
              <a:rPr lang="fr-FR" sz="3000" dirty="0" err="1">
                <a:solidFill>
                  <a:srgbClr val="002060"/>
                </a:solidFill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Effect</a:t>
            </a:r>
            <a:r>
              <a:rPr lang="fr-FR" sz="3000" dirty="0">
                <a:solidFill>
                  <a:srgbClr val="002060"/>
                </a:solidFill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on the Coulomb Amplitude</a:t>
            </a:r>
            <a:endParaRPr lang="fr-FR" sz="3000" dirty="0">
              <a:solidFill>
                <a:srgbClr val="00206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72B0D1-9A06-478D-9325-645BA2E96862}"/>
              </a:ext>
            </a:extLst>
          </p:cNvPr>
          <p:cNvSpPr/>
          <p:nvPr/>
        </p:nvSpPr>
        <p:spPr>
          <a:xfrm>
            <a:off x="-100531" y="1378659"/>
            <a:ext cx="102745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LM Roman 10" panose="00000500000000000000" pitchFamily="2" charset="0"/>
                <a:cs typeface="Calibri" panose="020F0502020204030204" pitchFamily="34" charset="0"/>
              </a:rPr>
              <a:t>	Link with EC decay rate</a:t>
            </a:r>
            <a:endParaRPr lang="fr-FR" sz="2000" b="1" dirty="0">
              <a:solidFill>
                <a:srgbClr val="002060"/>
              </a:solidFill>
              <a:latin typeface="LM Roman 10" panose="000005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2B9AB22-AEDB-4FDC-BC54-E6702981A051}"/>
              </a:ext>
            </a:extLst>
          </p:cNvPr>
          <p:cNvSpPr/>
          <p:nvPr/>
        </p:nvSpPr>
        <p:spPr>
          <a:xfrm>
            <a:off x="368914" y="3300904"/>
            <a:ext cx="118230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LM Roman 10" panose="00000500000000000000" pitchFamily="2" charset="0"/>
                <a:cs typeface="Calibri" panose="020F0502020204030204" pitchFamily="34" charset="0"/>
              </a:rPr>
              <a:t>C, D </a:t>
            </a:r>
            <a:r>
              <a:rPr lang="en-US" sz="2000" dirty="0">
                <a:latin typeface="LM Roman 10" panose="00000500000000000000" pitchFamily="2" charset="0"/>
                <a:cs typeface="Calibri" panose="020F0502020204030204" pitchFamily="34" charset="0"/>
              </a:rPr>
              <a:t>type of MO </a:t>
            </a:r>
            <a:r>
              <a:rPr lang="en-US" sz="2000" b="1" i="1" dirty="0">
                <a:latin typeface="LM Roman 10" panose="00000500000000000000" pitchFamily="2" charset="0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en-US" sz="2000" b="1" i="1" dirty="0">
                <a:latin typeface="LM Roman 10" panose="00000500000000000000" pitchFamily="2" charset="0"/>
                <a:cs typeface="Calibri" panose="020F0502020204030204" pitchFamily="34" charset="0"/>
              </a:rPr>
              <a:t>L </a:t>
            </a:r>
            <a:r>
              <a:rPr lang="en-US" sz="2000" b="1" dirty="0">
                <a:latin typeface="LM Roman 10" panose="00000500000000000000" pitchFamily="2" charset="0"/>
                <a:cs typeface="Calibri" panose="020F0502020204030204" pitchFamily="34" charset="0"/>
              </a:rPr>
              <a:t>peak</a:t>
            </a:r>
            <a:r>
              <a:rPr lang="en-US" sz="2000" dirty="0">
                <a:latin typeface="LM Roman 10" panose="00000500000000000000" pitchFamily="2" charset="0"/>
                <a:cs typeface="Calibri" panose="020F0502020204030204" pitchFamily="34" charset="0"/>
              </a:rPr>
              <a:t>: </a:t>
            </a:r>
            <a:r>
              <a:rPr lang="en-US" sz="2000" b="1" dirty="0">
                <a:latin typeface="LM Roman 10" panose="00000500000000000000" pitchFamily="2" charset="0"/>
                <a:cs typeface="Calibri" panose="020F0502020204030204" pitchFamily="34" charset="0"/>
              </a:rPr>
              <a:t>2</a:t>
            </a:r>
            <a:r>
              <a:rPr lang="en-US" sz="2000" b="1" i="1" dirty="0">
                <a:latin typeface="LM Roman 10" panose="00000500000000000000" pitchFamily="2" charset="0"/>
                <a:cs typeface="Calibri" panose="020F0502020204030204" pitchFamily="34" charset="0"/>
              </a:rPr>
              <a:t>s</a:t>
            </a:r>
            <a:r>
              <a:rPr lang="en-US" sz="2000" i="1" dirty="0">
                <a:latin typeface="LM Roman 10" panose="00000500000000000000" pitchFamily="2" charset="0"/>
                <a:cs typeface="Calibri" panose="020F0502020204030204" pitchFamily="34" charset="0"/>
              </a:rPr>
              <a:t> </a:t>
            </a:r>
            <a:r>
              <a:rPr lang="en-US" sz="2000" dirty="0">
                <a:latin typeface="LM Roman 10" panose="00000500000000000000" pitchFamily="2" charset="0"/>
                <a:cs typeface="Calibri" panose="020F0502020204030204" pitchFamily="34" charset="0"/>
              </a:rPr>
              <a:t>and </a:t>
            </a:r>
            <a:r>
              <a:rPr lang="en-US" sz="2000" b="1" dirty="0">
                <a:latin typeface="LM Roman 10" panose="00000500000000000000" pitchFamily="2" charset="0"/>
                <a:cs typeface="Calibri" panose="020F0502020204030204" pitchFamily="34" charset="0"/>
              </a:rPr>
              <a:t>2</a:t>
            </a:r>
            <a:r>
              <a:rPr lang="en-US" sz="2000" b="1" i="1" dirty="0">
                <a:latin typeface="LM Roman 10" panose="00000500000000000000" pitchFamily="2" charset="0"/>
                <a:cs typeface="Calibri" panose="020F0502020204030204" pitchFamily="34" charset="0"/>
              </a:rPr>
              <a:t>p</a:t>
            </a:r>
            <a:r>
              <a:rPr lang="en-US" sz="2000" i="1" dirty="0">
                <a:latin typeface="LM Roman 10" panose="00000500000000000000" pitchFamily="2" charset="0"/>
                <a:cs typeface="Calibri" panose="020F0502020204030204" pitchFamily="34" charset="0"/>
              </a:rPr>
              <a:t> </a:t>
            </a:r>
            <a:r>
              <a:rPr lang="en-US" sz="2000" dirty="0">
                <a:latin typeface="LM Roman 10" panose="00000500000000000000" pitchFamily="2" charset="0"/>
                <a:cs typeface="Calibri" panose="020F0502020204030204" pitchFamily="34" charset="0"/>
              </a:rPr>
              <a:t>orbitals of </a:t>
            </a:r>
            <a:r>
              <a:rPr lang="en-US" sz="2000" b="1" dirty="0">
                <a:latin typeface="LM Roman 10" panose="00000500000000000000" pitchFamily="2" charset="0"/>
                <a:cs typeface="Calibri" panose="020F0502020204030204" pitchFamily="34" charset="0"/>
              </a:rPr>
              <a:t>Be</a:t>
            </a:r>
            <a:r>
              <a:rPr lang="en-US" sz="2000" dirty="0">
                <a:latin typeface="LM Roman 10" panose="00000500000000000000" pitchFamily="2" charset="0"/>
                <a:cs typeface="Calibri" panose="020F0502020204030204" pitchFamily="34" charset="0"/>
              </a:rPr>
              <a:t> with </a:t>
            </a:r>
            <a:r>
              <a:rPr lang="en-US" sz="2000" b="1" i="1" dirty="0">
                <a:latin typeface="LM Roman 10" panose="00000500000000000000" pitchFamily="2" charset="0"/>
                <a:cs typeface="Calibri" panose="020F0502020204030204" pitchFamily="34" charset="0"/>
              </a:rPr>
              <a:t>p</a:t>
            </a:r>
            <a:r>
              <a:rPr lang="en-US" sz="2000" i="1" dirty="0">
                <a:latin typeface="LM Roman 10" panose="00000500000000000000" pitchFamily="2" charset="0"/>
                <a:cs typeface="Calibri" panose="020F0502020204030204" pitchFamily="34" charset="0"/>
              </a:rPr>
              <a:t> </a:t>
            </a:r>
            <a:r>
              <a:rPr lang="en-US" sz="2000" dirty="0">
                <a:latin typeface="LM Roman 10" panose="00000500000000000000" pitchFamily="2" charset="0"/>
                <a:cs typeface="Calibri" panose="020F0502020204030204" pitchFamily="34" charset="0"/>
              </a:rPr>
              <a:t>and </a:t>
            </a:r>
            <a:r>
              <a:rPr lang="en-US" sz="2000" b="1" i="1" dirty="0">
                <a:latin typeface="LM Roman 10" panose="00000500000000000000" pitchFamily="2" charset="0"/>
                <a:cs typeface="Calibri" panose="020F0502020204030204" pitchFamily="34" charset="0"/>
              </a:rPr>
              <a:t>d</a:t>
            </a:r>
            <a:r>
              <a:rPr lang="en-US" sz="2000" i="1" dirty="0">
                <a:latin typeface="LM Roman 10" panose="00000500000000000000" pitchFamily="2" charset="0"/>
                <a:cs typeface="Calibri" panose="020F0502020204030204" pitchFamily="34" charset="0"/>
              </a:rPr>
              <a:t> </a:t>
            </a:r>
            <a:r>
              <a:rPr lang="en-US" sz="2000" dirty="0">
                <a:latin typeface="LM Roman 10" panose="00000500000000000000" pitchFamily="2" charset="0"/>
                <a:cs typeface="Calibri" panose="020F0502020204030204" pitchFamily="34" charset="0"/>
              </a:rPr>
              <a:t>orbitals of </a:t>
            </a:r>
            <a:r>
              <a:rPr lang="en-US" sz="2000" b="1" dirty="0">
                <a:latin typeface="LM Roman 10" panose="00000500000000000000" pitchFamily="2" charset="0"/>
                <a:cs typeface="Calibri" panose="020F0502020204030204" pitchFamily="34" charset="0"/>
              </a:rPr>
              <a:t>Ta</a:t>
            </a:r>
            <a:endParaRPr lang="fr-FR" sz="2000" b="1" dirty="0">
              <a:latin typeface="LM Roman 10" panose="000005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00ED6CB-7C21-46E4-9442-E94E2FDD1B5A}"/>
              </a:ext>
            </a:extLst>
          </p:cNvPr>
          <p:cNvSpPr/>
          <p:nvPr/>
        </p:nvSpPr>
        <p:spPr>
          <a:xfrm>
            <a:off x="368914" y="4613216"/>
            <a:ext cx="102745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u="sng" dirty="0" err="1">
                <a:solidFill>
                  <a:srgbClr val="002060"/>
                </a:solidFill>
                <a:latin typeface="LM Roman 10" panose="00000500000000000000" pitchFamily="2" charset="0"/>
                <a:cs typeface="Calibri" panose="020F0502020204030204" pitchFamily="34" charset="0"/>
              </a:rPr>
              <a:t>Recall</a:t>
            </a:r>
            <a:r>
              <a:rPr lang="fr-FR" sz="2000" dirty="0">
                <a:latin typeface="LM Roman 10" panose="00000500000000000000" pitchFamily="2" charset="0"/>
                <a:cs typeface="Calibri" panose="020F0502020204030204" pitchFamily="34" charset="0"/>
              </a:rPr>
              <a:t> </a:t>
            </a:r>
            <a:r>
              <a:rPr lang="fr-FR" sz="2000" dirty="0">
                <a:solidFill>
                  <a:srgbClr val="002060"/>
                </a:solidFill>
                <a:latin typeface="LM Roman 10" panose="00000500000000000000" pitchFamily="2" charset="0"/>
                <a:cs typeface="Calibri" panose="020F0502020204030204" pitchFamily="34" charset="0"/>
              </a:rPr>
              <a:t>(in vacuum): 													</a:t>
            </a:r>
            <a:r>
              <a:rPr lang="fr-FR" sz="2000" dirty="0">
                <a:latin typeface="LM Roman 10" panose="00000500000000000000" pitchFamily="2" charset="0"/>
                <a:cs typeface="Calibri" panose="020F0502020204030204" pitchFamily="34" charset="0"/>
              </a:rPr>
              <a:t>in </a:t>
            </a:r>
            <a:r>
              <a:rPr lang="fr-FR" sz="2000" b="1" dirty="0">
                <a:latin typeface="LM Roman 10" panose="00000500000000000000" pitchFamily="2" charset="0"/>
                <a:cs typeface="Calibri" panose="020F0502020204030204" pitchFamily="34" charset="0"/>
              </a:rPr>
              <a:t>Ta</a:t>
            </a:r>
            <a:r>
              <a:rPr lang="fr-FR" sz="2000" dirty="0">
                <a:latin typeface="LM Roman 10" panose="00000500000000000000" pitchFamily="2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A825E46D-7F9A-4E66-8A9F-98649195C4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628" y="5118801"/>
            <a:ext cx="2973833" cy="60136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E81F4A3-2D29-4EFE-92F6-6B48B549BC0D}"/>
              </a:ext>
            </a:extLst>
          </p:cNvPr>
          <p:cNvSpPr/>
          <p:nvPr/>
        </p:nvSpPr>
        <p:spPr>
          <a:xfrm>
            <a:off x="6800276" y="4926052"/>
            <a:ext cx="5110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LM Roman 10" panose="00000500000000000000" pitchFamily="2" charset="0"/>
                <a:cs typeface="Calibri" panose="020F0502020204030204" pitchFamily="34" charset="0"/>
              </a:rPr>
              <a:t>Ratio of Coulomb amplitude per Be for a cluster</a:t>
            </a:r>
            <a:endParaRPr lang="fr-FR" dirty="0">
              <a:latin typeface="LM Roman 10" panose="000005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B6CD838C-8A3F-4AC9-A9AB-B6D4D7D264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3" r="55876"/>
          <a:stretch/>
        </p:blipFill>
        <p:spPr>
          <a:xfrm>
            <a:off x="4364438" y="5709499"/>
            <a:ext cx="626935" cy="60136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BEE1DEB-8432-4F99-A4D9-5A94DEE28F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7" r="-73" b="10988"/>
          <a:stretch/>
        </p:blipFill>
        <p:spPr>
          <a:xfrm>
            <a:off x="7353575" y="1056053"/>
            <a:ext cx="1916127" cy="175994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29F9F21-645E-434A-94B9-FAD5EDE940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8" t="-4017" b="7396"/>
          <a:stretch/>
        </p:blipFill>
        <p:spPr>
          <a:xfrm>
            <a:off x="9549107" y="893962"/>
            <a:ext cx="2053281" cy="204856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8075E9C-39CD-4344-9CE2-5365AFF54D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9401" y="97290"/>
            <a:ext cx="1932599" cy="101812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0C0D4EC-C060-4119-9D39-0679E3B75618}"/>
              </a:ext>
            </a:extLst>
          </p:cNvPr>
          <p:cNvSpPr/>
          <p:nvPr/>
        </p:nvSpPr>
        <p:spPr>
          <a:xfrm>
            <a:off x="321278" y="6427863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13/05/2025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67C7BB5-F4D3-43F5-81C0-6B3DF69119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7398" y="2459789"/>
            <a:ext cx="2529462" cy="64407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C44BDB9-86E3-4AFF-BC98-408C18B7C3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7250" y="3775363"/>
            <a:ext cx="4729396" cy="74046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8D95254-9286-46AA-AC45-2BC9E4EC3A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6037" y="5206392"/>
            <a:ext cx="1952625" cy="61912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AAAC6C0-E6BD-49DD-BC4C-F366DD430C98}"/>
              </a:ext>
            </a:extLst>
          </p:cNvPr>
          <p:cNvSpPr txBox="1"/>
          <p:nvPr/>
        </p:nvSpPr>
        <p:spPr>
          <a:xfrm>
            <a:off x="6445613" y="5742939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0000"/>
                </a:solidFill>
              </a:rPr>
              <a:t>Hyp</a:t>
            </a:r>
            <a:r>
              <a:rPr lang="fr-FR" dirty="0">
                <a:solidFill>
                  <a:srgbClr val="FF0000"/>
                </a:solidFill>
              </a:rPr>
              <a:t>: 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BB715740-59FA-431F-9998-9D5440B375BD}"/>
              </a:ext>
            </a:extLst>
          </p:cNvPr>
          <p:cNvGrpSpPr/>
          <p:nvPr/>
        </p:nvGrpSpPr>
        <p:grpSpPr>
          <a:xfrm>
            <a:off x="7019017" y="5750206"/>
            <a:ext cx="4583371" cy="382577"/>
            <a:chOff x="7112291" y="5835707"/>
            <a:chExt cx="4583371" cy="382577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E3A07AB3-7362-4531-904A-0D7D4B6EDE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954" t="-6422" b="-1"/>
            <a:stretch/>
          </p:blipFill>
          <p:spPr>
            <a:xfrm>
              <a:off x="8359287" y="5835707"/>
              <a:ext cx="996336" cy="382577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C793DCA3-9F51-437E-9DAD-154D039340C2}"/>
                </a:ext>
              </a:extLst>
            </p:cNvPr>
            <p:cNvSpPr txBox="1"/>
            <p:nvPr/>
          </p:nvSpPr>
          <p:spPr>
            <a:xfrm>
              <a:off x="7112291" y="5835707"/>
              <a:ext cx="45833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the value of                      </a:t>
              </a:r>
              <a:r>
                <a:rPr lang="fr-FR" dirty="0" err="1"/>
                <a:t>is</a:t>
              </a:r>
              <a:r>
                <a:rPr lang="fr-FR" dirty="0"/>
                <a:t> </a:t>
              </a:r>
              <a:r>
                <a:rPr lang="fr-FR" dirty="0" err="1"/>
                <a:t>taken</a:t>
              </a:r>
              <a:r>
                <a:rPr lang="fr-FR" dirty="0"/>
                <a:t> </a:t>
              </a:r>
              <a:r>
                <a:rPr lang="fr-FR" dirty="0" err="1"/>
                <a:t>from</a:t>
              </a:r>
              <a:r>
                <a:rPr lang="fr-FR" dirty="0"/>
                <a:t> vacuum. 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3430B9BE-BCB8-46D2-8FDF-5C0F26B1E5F0}"/>
              </a:ext>
            </a:extLst>
          </p:cNvPr>
          <p:cNvSpPr/>
          <p:nvPr/>
        </p:nvSpPr>
        <p:spPr>
          <a:xfrm>
            <a:off x="4017250" y="2459789"/>
            <a:ext cx="2752397" cy="6440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12CA0F3-A42A-4302-8125-1D2948C91653}"/>
              </a:ext>
            </a:extLst>
          </p:cNvPr>
          <p:cNvSpPr/>
          <p:nvPr/>
        </p:nvSpPr>
        <p:spPr>
          <a:xfrm>
            <a:off x="4028404" y="3859803"/>
            <a:ext cx="4810796" cy="6373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90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8" grpId="0"/>
      <p:bldP spid="24" grpId="0"/>
      <p:bldP spid="26" grpId="0"/>
      <p:bldP spid="11" grpId="0"/>
      <p:bldP spid="12" grpId="0"/>
      <p:bldP spid="14" grpId="0" animBg="1"/>
      <p:bldP spid="2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A182A83C-EB6A-48C5-84EE-4D416887FAC6}"/>
              </a:ext>
            </a:extLst>
          </p:cNvPr>
          <p:cNvSpPr txBox="1">
            <a:spLocks/>
          </p:cNvSpPr>
          <p:nvPr/>
        </p:nvSpPr>
        <p:spPr>
          <a:xfrm>
            <a:off x="267701" y="2167141"/>
            <a:ext cx="8965720" cy="4262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1800" dirty="0">
                <a:latin typeface="LM Roman 10" panose="00000500000000000000" pitchFamily="2" charset="0"/>
              </a:rPr>
              <a:t>Multiple implantation of Be atoms nearby</a:t>
            </a:r>
            <a:r>
              <a:rPr lang="fr-FR" sz="1800" dirty="0">
                <a:latin typeface="LM Roman 10" panose="00000500000000000000" pitchFamily="2" charset="0"/>
              </a:rPr>
              <a:t> </a:t>
            </a:r>
            <a:r>
              <a:rPr lang="fr-FR" sz="1800" dirty="0">
                <a:latin typeface="LM Roman 10" panose="00000500000000000000" pitchFamily="2" charset="0"/>
                <a:sym typeface="Wingdings" panose="05000000000000000000" pitchFamily="2" charset="2"/>
              </a:rPr>
              <a:t> one ratio per Be</a:t>
            </a:r>
            <a:endParaRPr lang="fr-FR" sz="1800" dirty="0">
              <a:latin typeface="LM Roman 10" panose="00000500000000000000" pitchFamily="2" charset="0"/>
            </a:endParaRP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406FF13C-5E6B-4692-9609-49762B8BF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2FC3D99-1684-4E22-9058-D087416B6561}" type="slidenum">
              <a:rPr lang="fr-FR" smtClean="0"/>
              <a:t>31</a:t>
            </a:fld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847E11-AC12-421F-9D89-5CD2B56C2916}"/>
              </a:ext>
            </a:extLst>
          </p:cNvPr>
          <p:cNvSpPr/>
          <p:nvPr/>
        </p:nvSpPr>
        <p:spPr>
          <a:xfrm>
            <a:off x="0" y="261251"/>
            <a:ext cx="12192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000" dirty="0">
                <a:solidFill>
                  <a:srgbClr val="002060"/>
                </a:solidFill>
                <a:latin typeface="LM Roman 10" panose="00000500000000000000" pitchFamily="2" charset="0"/>
              </a:rPr>
              <a:t>4. </a:t>
            </a:r>
            <a:r>
              <a:rPr lang="fr-FR" sz="3000" dirty="0">
                <a:solidFill>
                  <a:srgbClr val="002060"/>
                </a:solidFill>
                <a:latin typeface="LM Roman 10" panose="00000500000000000000" pitchFamily="2" charset="0"/>
                <a:cs typeface="Calibri" panose="020F0502020204030204" pitchFamily="34" charset="0"/>
              </a:rPr>
              <a:t>C</a:t>
            </a:r>
            <a:r>
              <a:rPr lang="fr-FR" sz="3000" dirty="0">
                <a:solidFill>
                  <a:srgbClr val="002060"/>
                </a:solidFill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hemical/Cluster </a:t>
            </a:r>
            <a:r>
              <a:rPr lang="fr-FR" sz="3000" dirty="0" err="1">
                <a:solidFill>
                  <a:srgbClr val="002060"/>
                </a:solidFill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Effect</a:t>
            </a:r>
            <a:r>
              <a:rPr lang="fr-FR" sz="3000" dirty="0">
                <a:solidFill>
                  <a:srgbClr val="002060"/>
                </a:solidFill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on the Coulomb Amplitude</a:t>
            </a:r>
            <a:endParaRPr lang="fr-FR" sz="3000" dirty="0">
              <a:solidFill>
                <a:srgbClr val="00206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F9C4BE-E5D5-407D-BF6F-CC2E6D9151DC}"/>
              </a:ext>
            </a:extLst>
          </p:cNvPr>
          <p:cNvSpPr/>
          <p:nvPr/>
        </p:nvSpPr>
        <p:spPr>
          <a:xfrm>
            <a:off x="267701" y="5468192"/>
            <a:ext cx="2630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>
                <a:latin typeface="LM Roman 10" panose="00000500000000000000" pitchFamily="2" charset="0"/>
              </a:rPr>
              <a:t>Estimation of </a:t>
            </a:r>
            <a:r>
              <a:rPr lang="fr-FR" i="1" dirty="0">
                <a:latin typeface="LM Roman 10" panose="00000500000000000000" pitchFamily="2" charset="0"/>
              </a:rPr>
              <a:t>L/K </a:t>
            </a:r>
            <a:r>
              <a:rPr lang="fr-FR" dirty="0">
                <a:latin typeface="LM Roman 10" panose="00000500000000000000" pitchFamily="2" charset="0"/>
              </a:rPr>
              <a:t>ratio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B3287E-28A7-4CCB-95A9-6E83B83BDF02}"/>
              </a:ext>
            </a:extLst>
          </p:cNvPr>
          <p:cNvSpPr/>
          <p:nvPr/>
        </p:nvSpPr>
        <p:spPr>
          <a:xfrm>
            <a:off x="267701" y="3337464"/>
            <a:ext cx="3304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err="1">
                <a:latin typeface="LM Roman 10" panose="00000500000000000000" pitchFamily="2" charset="0"/>
              </a:rPr>
              <a:t>After</a:t>
            </a:r>
            <a:r>
              <a:rPr lang="fr-FR" dirty="0">
                <a:latin typeface="LM Roman 10" panose="00000500000000000000" pitchFamily="2" charset="0"/>
              </a:rPr>
              <a:t> </a:t>
            </a:r>
            <a:r>
              <a:rPr lang="fr-FR" dirty="0" err="1">
                <a:latin typeface="LM Roman 10" panose="00000500000000000000" pitchFamily="2" charset="0"/>
              </a:rPr>
              <a:t>averaging</a:t>
            </a:r>
            <a:r>
              <a:rPr lang="fr-FR" dirty="0">
                <a:latin typeface="LM Roman 10" panose="00000500000000000000" pitchFamily="2" charset="0"/>
              </a:rPr>
              <a:t> over </a:t>
            </a:r>
            <a:r>
              <a:rPr lang="fr-FR" dirty="0" err="1">
                <a:latin typeface="LM Roman 10" panose="00000500000000000000" pitchFamily="2" charset="0"/>
              </a:rPr>
              <a:t>each</a:t>
            </a:r>
            <a:r>
              <a:rPr lang="fr-FR" dirty="0">
                <a:latin typeface="LM Roman 10" panose="00000500000000000000" pitchFamily="2" charset="0"/>
              </a:rPr>
              <a:t> site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0E00FA0-2216-4C1F-9D3D-714254B8CA04}"/>
              </a:ext>
            </a:extLst>
          </p:cNvPr>
          <p:cNvSpPr/>
          <p:nvPr/>
        </p:nvSpPr>
        <p:spPr>
          <a:xfrm>
            <a:off x="0" y="1389808"/>
            <a:ext cx="38395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LM Roman 10" panose="00000500000000000000" pitchFamily="2" charset="0"/>
                <a:cs typeface="Calibri" panose="020F0502020204030204" pitchFamily="34" charset="0"/>
              </a:rPr>
              <a:t>	Link with EC decay rate</a:t>
            </a:r>
            <a:endParaRPr lang="fr-FR" sz="2000" b="1" dirty="0">
              <a:solidFill>
                <a:srgbClr val="002060"/>
              </a:solidFill>
              <a:latin typeface="LM Roman 10" panose="000005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8142C4AD-922A-49E1-B415-D61435B3C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9401" y="97290"/>
            <a:ext cx="1932599" cy="101812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D61DC5F-D8CB-4EEF-9757-F0C61D9129B2}"/>
              </a:ext>
            </a:extLst>
          </p:cNvPr>
          <p:cNvSpPr/>
          <p:nvPr/>
        </p:nvSpPr>
        <p:spPr>
          <a:xfrm>
            <a:off x="321278" y="6427863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13/05/2025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9683BCA-088A-4A4D-89B1-0EEDB6446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701" y="3977350"/>
            <a:ext cx="3543300" cy="58102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5CAA85B-7E2C-4E1C-93DD-9C3D525B65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6858" y="3551162"/>
            <a:ext cx="6915150" cy="1219200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alpha val="59000"/>
              </a:scheme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B35E02F-27FA-43C4-A8B1-3C59CD160C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147" y="729154"/>
            <a:ext cx="3524087" cy="28942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EF303F2-1388-42D0-ADFA-8BCFC12D194D}"/>
              </a:ext>
            </a:extLst>
          </p:cNvPr>
          <p:cNvSpPr/>
          <p:nvPr/>
        </p:nvSpPr>
        <p:spPr>
          <a:xfrm>
            <a:off x="9982200" y="4196080"/>
            <a:ext cx="868680" cy="512682"/>
          </a:xfrm>
          <a:prstGeom prst="rect">
            <a:avLst/>
          </a:prstGeom>
          <a:solidFill>
            <a:srgbClr val="E8950E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14A9EE9-3499-4377-BDB2-F5AABED94A4B}"/>
              </a:ext>
            </a:extLst>
          </p:cNvPr>
          <p:cNvSpPr/>
          <p:nvPr/>
        </p:nvSpPr>
        <p:spPr>
          <a:xfrm>
            <a:off x="6664960" y="4185920"/>
            <a:ext cx="558800" cy="512682"/>
          </a:xfrm>
          <a:prstGeom prst="rect">
            <a:avLst/>
          </a:prstGeom>
          <a:solidFill>
            <a:srgbClr val="E8950E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25FF31E-EC15-491E-B077-6D9610CB39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1573" y="4735706"/>
            <a:ext cx="8965720" cy="165253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212D762-08B6-48AF-A3F9-9FB2BDCF7B4C}"/>
              </a:ext>
            </a:extLst>
          </p:cNvPr>
          <p:cNvSpPr/>
          <p:nvPr/>
        </p:nvSpPr>
        <p:spPr>
          <a:xfrm>
            <a:off x="5816600" y="5354320"/>
            <a:ext cx="533400" cy="373832"/>
          </a:xfrm>
          <a:prstGeom prst="rect">
            <a:avLst/>
          </a:prstGeom>
          <a:solidFill>
            <a:srgbClr val="E8950E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1E5C716-E8A3-42CD-8F32-EF5AE5F218C2}"/>
              </a:ext>
            </a:extLst>
          </p:cNvPr>
          <p:cNvSpPr/>
          <p:nvPr/>
        </p:nvSpPr>
        <p:spPr>
          <a:xfrm>
            <a:off x="8839200" y="5353680"/>
            <a:ext cx="1290319" cy="859988"/>
          </a:xfrm>
          <a:prstGeom prst="rect">
            <a:avLst/>
          </a:prstGeom>
          <a:solidFill>
            <a:srgbClr val="E8950E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BBAB373-4E32-4C0F-A8A8-E77A503F91D5}"/>
              </a:ext>
            </a:extLst>
          </p:cNvPr>
          <p:cNvSpPr/>
          <p:nvPr/>
        </p:nvSpPr>
        <p:spPr>
          <a:xfrm>
            <a:off x="10332542" y="5353680"/>
            <a:ext cx="1290319" cy="429994"/>
          </a:xfrm>
          <a:prstGeom prst="rect">
            <a:avLst/>
          </a:prstGeom>
          <a:solidFill>
            <a:srgbClr val="E8950E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6E5311E-FFB4-45E8-82A5-053D8B0F2A05}"/>
              </a:ext>
            </a:extLst>
          </p:cNvPr>
          <p:cNvSpPr/>
          <p:nvPr/>
        </p:nvSpPr>
        <p:spPr>
          <a:xfrm>
            <a:off x="9444796" y="4185920"/>
            <a:ext cx="537404" cy="502764"/>
          </a:xfrm>
          <a:prstGeom prst="rect">
            <a:avLst/>
          </a:prstGeom>
          <a:solidFill>
            <a:srgbClr val="E8950E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551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2" grpId="0"/>
      <p:bldP spid="2" grpId="0"/>
      <p:bldP spid="9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477473E-B396-419C-9265-CBB9BA7E952A}"/>
              </a:ext>
            </a:extLst>
          </p:cNvPr>
          <p:cNvSpPr/>
          <p:nvPr/>
        </p:nvSpPr>
        <p:spPr>
          <a:xfrm>
            <a:off x="5891754" y="0"/>
            <a:ext cx="6300246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082EBE-0601-4D3F-B66D-6600A0E24503}"/>
              </a:ext>
            </a:extLst>
          </p:cNvPr>
          <p:cNvSpPr/>
          <p:nvPr/>
        </p:nvSpPr>
        <p:spPr>
          <a:xfrm>
            <a:off x="0" y="0"/>
            <a:ext cx="5891754" cy="6854704"/>
          </a:xfrm>
          <a:prstGeom prst="rect">
            <a:avLst/>
          </a:prstGeom>
          <a:solidFill>
            <a:srgbClr val="00206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bg1"/>
              </a:solidFill>
              <a:latin typeface="LM Roman 10" panose="000005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F48B29BA-2035-4033-AE2C-CFA174332451}"/>
              </a:ext>
            </a:extLst>
          </p:cNvPr>
          <p:cNvSpPr txBox="1">
            <a:spLocks/>
          </p:cNvSpPr>
          <p:nvPr/>
        </p:nvSpPr>
        <p:spPr>
          <a:xfrm>
            <a:off x="0" y="2927889"/>
            <a:ext cx="11628474" cy="9989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3600" dirty="0">
              <a:solidFill>
                <a:schemeClr val="bg1"/>
              </a:solidFill>
              <a:latin typeface="LM Roman 10" panose="000005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3600" dirty="0">
                <a:solidFill>
                  <a:schemeClr val="bg1"/>
                </a:solidFill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Conclusions &amp; Perspectives</a:t>
            </a:r>
          </a:p>
          <a:p>
            <a:pPr marL="400050" indent="-400050">
              <a:buFont typeface="+mj-lt"/>
              <a:buAutoNum type="romanUcPeriod"/>
            </a:pPr>
            <a:endParaRPr lang="fr-FR" sz="3600" dirty="0">
              <a:solidFill>
                <a:schemeClr val="bg1"/>
              </a:solidFill>
              <a:latin typeface="LM Roman 10" panose="000005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EFC66DA-EBD9-4685-A840-DC148380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2FC3D99-1684-4E22-9058-D087416B6561}" type="slidenum">
              <a:rPr lang="fr-FR" smtClean="0">
                <a:solidFill>
                  <a:schemeClr val="tx1"/>
                </a:solidFill>
              </a:rPr>
              <a:t>32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7DDAE58-8468-486D-90B1-1B8CABD8EA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7" r="-73" b="10988"/>
          <a:stretch/>
        </p:blipFill>
        <p:spPr>
          <a:xfrm>
            <a:off x="7637505" y="405010"/>
            <a:ext cx="2621896" cy="240818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77F715E-5C21-4115-A4DC-F8213C70E7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8" b="7395"/>
          <a:stretch/>
        </p:blipFill>
        <p:spPr>
          <a:xfrm>
            <a:off x="7795439" y="3460085"/>
            <a:ext cx="2743199" cy="262312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914CE93-C136-436F-99E0-55A9F7A8DD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9401" y="97290"/>
            <a:ext cx="1932599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4777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090D5D8-1909-4581-A272-05B03AB4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2FC3D99-1684-4E22-9058-D087416B6561}" type="slidenum">
              <a:rPr lang="fr-FR" smtClean="0"/>
              <a:t>33</a:t>
            </a:fld>
            <a:endParaRPr lang="fr-FR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E3B2AA23-D84C-4787-B492-6845733FE276}"/>
              </a:ext>
            </a:extLst>
          </p:cNvPr>
          <p:cNvSpPr txBox="1">
            <a:spLocks/>
          </p:cNvSpPr>
          <p:nvPr/>
        </p:nvSpPr>
        <p:spPr>
          <a:xfrm>
            <a:off x="0" y="299112"/>
            <a:ext cx="12192000" cy="9989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dirty="0">
                <a:solidFill>
                  <a:srgbClr val="002060"/>
                </a:solidFill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Conclusions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D3DBCE1-3E38-4B24-A1E4-184AA61DB3B0}"/>
              </a:ext>
            </a:extLst>
          </p:cNvPr>
          <p:cNvSpPr/>
          <p:nvPr/>
        </p:nvSpPr>
        <p:spPr>
          <a:xfrm>
            <a:off x="226828" y="1832077"/>
            <a:ext cx="11738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1. </a:t>
            </a:r>
            <a:r>
              <a:rPr lang="en-US" dirty="0">
                <a:latin typeface="LM Roman 10" panose="00000500000000000000" pitchFamily="2" charset="0"/>
                <a:sym typeface="Wingdings" panose="05000000000000000000" pitchFamily="2" charset="2"/>
              </a:rPr>
              <a:t>Atomic RLDA/KLI model is now connected with </a:t>
            </a:r>
            <a:r>
              <a:rPr lang="en-US" dirty="0" err="1">
                <a:latin typeface="LM Roman 10" panose="00000500000000000000" pitchFamily="2" charset="0"/>
                <a:sym typeface="Wingdings" panose="05000000000000000000" pitchFamily="2" charset="2"/>
              </a:rPr>
              <a:t>BetaShape</a:t>
            </a:r>
            <a:r>
              <a:rPr lang="en-US" dirty="0">
                <a:latin typeface="LM Roman 10" panose="00000500000000000000" pitchFamily="2" charset="0"/>
                <a:sym typeface="Wingdings" panose="05000000000000000000" pitchFamily="2" charset="2"/>
              </a:rPr>
              <a:t> code </a:t>
            </a:r>
            <a:r>
              <a:rPr lang="en-US" b="1" dirty="0">
                <a:solidFill>
                  <a:srgbClr val="0070C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to provide accurate decay rates in vacuum</a:t>
            </a:r>
            <a:r>
              <a:rPr lang="en-US" dirty="0">
                <a:solidFill>
                  <a:srgbClr val="0070C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dirty="0">
                <a:latin typeface="LM Roman 10" panose="00000500000000000000" pitchFamily="2" charset="0"/>
                <a:sym typeface="Wingdings" panose="05000000000000000000" pitchFamily="2" charset="2"/>
              </a:rPr>
              <a:t>for allowed and forbidden unique transitions. </a:t>
            </a:r>
            <a:r>
              <a:rPr lang="en-US" i="1" dirty="0" err="1">
                <a:solidFill>
                  <a:schemeClr val="bg1">
                    <a:lumMod val="65000"/>
                  </a:schemeClr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Andoche</a:t>
            </a:r>
            <a:r>
              <a:rPr lang="en-US" i="1" dirty="0">
                <a:solidFill>
                  <a:schemeClr val="bg1">
                    <a:lumMod val="65000"/>
                  </a:schemeClr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 et al., PRA (2024).</a:t>
            </a:r>
            <a:endParaRPr lang="fr-FR" i="1" dirty="0">
              <a:solidFill>
                <a:schemeClr val="bg1">
                  <a:lumMod val="65000"/>
                </a:schemeClr>
              </a:solidFill>
              <a:latin typeface="LM Roman 10" panose="00000500000000000000" pitchFamily="2" charset="0"/>
              <a:sym typeface="Wingdings" panose="05000000000000000000" pitchFamily="2" charset="2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C818B4-DBEA-4B9D-9FFA-28B17A9CFAE1}"/>
              </a:ext>
            </a:extLst>
          </p:cNvPr>
          <p:cNvSpPr/>
          <p:nvPr/>
        </p:nvSpPr>
        <p:spPr>
          <a:xfrm>
            <a:off x="226827" y="2452178"/>
            <a:ext cx="119651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2. </a:t>
            </a:r>
            <a:r>
              <a:rPr lang="en-US" dirty="0">
                <a:latin typeface="LM Roman 10" panose="00000500000000000000" pitchFamily="2" charset="0"/>
                <a:sym typeface="Wingdings" panose="05000000000000000000" pitchFamily="2" charset="2"/>
              </a:rPr>
              <a:t>EC decay of </a:t>
            </a:r>
            <a:r>
              <a:rPr lang="en-US" baseline="30000" dirty="0">
                <a:latin typeface="LM Roman 10" panose="00000500000000000000" pitchFamily="2" charset="0"/>
                <a:sym typeface="Wingdings" panose="05000000000000000000" pitchFamily="2" charset="2"/>
              </a:rPr>
              <a:t>7</a:t>
            </a:r>
            <a:r>
              <a:rPr lang="en-US" dirty="0">
                <a:latin typeface="LM Roman 10" panose="00000500000000000000" pitchFamily="2" charset="0"/>
                <a:sym typeface="Wingdings" panose="05000000000000000000" pitchFamily="2" charset="2"/>
              </a:rPr>
              <a:t>Be is strongly influenced by the Ta environment, which affects the Coulomb amplitude and leads </a:t>
            </a:r>
            <a:r>
              <a:rPr lang="en-US" b="1" dirty="0">
                <a:solidFill>
                  <a:srgbClr val="0070C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to a better agreement with the L/K experimental ratio measured by </a:t>
            </a:r>
            <a:r>
              <a:rPr lang="en-US" b="1" dirty="0" err="1">
                <a:solidFill>
                  <a:srgbClr val="0070C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BeEST</a:t>
            </a:r>
            <a:r>
              <a:rPr lang="en-US" dirty="0">
                <a:latin typeface="LM Roman 10" panose="00000500000000000000" pitchFamily="2" charset="0"/>
                <a:sym typeface="Wingdings" panose="05000000000000000000" pitchFamily="2" charset="2"/>
              </a:rPr>
              <a:t>. A joint paper on </a:t>
            </a:r>
            <a:r>
              <a:rPr lang="en-US" baseline="30000" dirty="0">
                <a:latin typeface="LM Roman 10" panose="00000500000000000000" pitchFamily="2" charset="0"/>
                <a:sym typeface="Wingdings" panose="05000000000000000000" pitchFamily="2" charset="2"/>
              </a:rPr>
              <a:t>7</a:t>
            </a:r>
            <a:r>
              <a:rPr lang="en-US" dirty="0">
                <a:latin typeface="LM Roman 10" panose="00000500000000000000" pitchFamily="2" charset="0"/>
                <a:sym typeface="Wingdings" panose="05000000000000000000" pitchFamily="2" charset="2"/>
              </a:rPr>
              <a:t>Be EC decay is in preparation.</a:t>
            </a:r>
            <a:endParaRPr lang="fr-FR" dirty="0">
              <a:latin typeface="LM Roman 10" panose="00000500000000000000" pitchFamily="2" charset="0"/>
              <a:sym typeface="Wingdings" panose="05000000000000000000" pitchFamily="2" charset="2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97FACA4-7D97-4657-99C6-3B664468B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9401" y="97290"/>
            <a:ext cx="1932599" cy="10181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EDFE542-6CD3-44FC-BB2D-BB3FBF81796F}"/>
              </a:ext>
            </a:extLst>
          </p:cNvPr>
          <p:cNvSpPr/>
          <p:nvPr/>
        </p:nvSpPr>
        <p:spPr>
          <a:xfrm>
            <a:off x="321278" y="6427863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13/05/2025</a:t>
            </a:r>
          </a:p>
        </p:txBody>
      </p:sp>
    </p:spTree>
    <p:extLst>
      <p:ext uri="{BB962C8B-B14F-4D97-AF65-F5344CB8AC3E}">
        <p14:creationId xmlns:p14="http://schemas.microsoft.com/office/powerpoint/2010/main" val="142493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090D5D8-1909-4581-A272-05B03AB4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2FC3D99-1684-4E22-9058-D087416B6561}" type="slidenum">
              <a:rPr lang="fr-FR" smtClean="0"/>
              <a:t>34</a:t>
            </a:fld>
            <a:endParaRPr lang="fr-FR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E3B2AA23-D84C-4787-B492-6845733FE276}"/>
              </a:ext>
            </a:extLst>
          </p:cNvPr>
          <p:cNvSpPr txBox="1">
            <a:spLocks/>
          </p:cNvSpPr>
          <p:nvPr/>
        </p:nvSpPr>
        <p:spPr>
          <a:xfrm>
            <a:off x="0" y="299112"/>
            <a:ext cx="12192000" cy="9989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dirty="0">
                <a:solidFill>
                  <a:srgbClr val="002060"/>
                </a:solidFill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Perspectives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C50FAF-E552-411F-BDF0-0F594507EDD0}"/>
              </a:ext>
            </a:extLst>
          </p:cNvPr>
          <p:cNvSpPr/>
          <p:nvPr/>
        </p:nvSpPr>
        <p:spPr>
          <a:xfrm>
            <a:off x="301920" y="1607740"/>
            <a:ext cx="118900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LM Roman 10" panose="00000500000000000000" pitchFamily="2" charset="0"/>
                <a:sym typeface="Wingdings" panose="05000000000000000000" pitchFamily="2" charset="2"/>
              </a:rPr>
              <a:t>Study the influence </a:t>
            </a:r>
            <a:r>
              <a:rPr lang="en-US" dirty="0">
                <a:solidFill>
                  <a:srgbClr val="0070C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of other types of medium on EC decay</a:t>
            </a:r>
            <a:r>
              <a:rPr lang="en-US" dirty="0">
                <a:latin typeface="LM Roman 10" panose="00000500000000000000" pitchFamily="2" charset="0"/>
                <a:sym typeface="Wingdings" panose="05000000000000000000" pitchFamily="2" charset="2"/>
              </a:rPr>
              <a:t> (e.g. Al </a:t>
            </a:r>
            <a:r>
              <a:rPr lang="en-US" dirty="0" err="1">
                <a:latin typeface="LM Roman 10" panose="00000500000000000000" pitchFamily="2" charset="0"/>
                <a:sym typeface="Wingdings" panose="05000000000000000000" pitchFamily="2" charset="2"/>
              </a:rPr>
              <a:t>STjs</a:t>
            </a:r>
            <a:r>
              <a:rPr lang="en-US" dirty="0">
                <a:latin typeface="LM Roman 10" panose="00000500000000000000" pitchFamily="2" charset="0"/>
                <a:sym typeface="Wingdings" panose="05000000000000000000" pitchFamily="2" charset="2"/>
              </a:rPr>
              <a:t>). </a:t>
            </a:r>
            <a:r>
              <a:rPr lang="en-US" dirty="0">
                <a:solidFill>
                  <a:srgbClr val="FF000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Easy to do with the present methodology.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LM Roman 10" panose="00000500000000000000" pitchFamily="2" charset="0"/>
                <a:sym typeface="Wingdings" panose="05000000000000000000" pitchFamily="2" charset="2"/>
              </a:rPr>
              <a:t>Calculate the excitation energy of a cluster with one hole in a given molecular orbital </a:t>
            </a:r>
            <a:r>
              <a:rPr lang="en-US" dirty="0">
                <a:solidFill>
                  <a:srgbClr val="0070C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to obtain the recoil spectrum</a:t>
            </a:r>
            <a:r>
              <a:rPr lang="en-US" dirty="0">
                <a:latin typeface="LM Roman 10" panose="00000500000000000000" pitchFamily="2" charset="0"/>
                <a:sym typeface="Wingdings" panose="05000000000000000000" pitchFamily="2" charset="2"/>
              </a:rPr>
              <a:t>. </a:t>
            </a:r>
            <a:r>
              <a:rPr lang="en-US" dirty="0">
                <a:solidFill>
                  <a:srgbClr val="FF000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Difficult. In progress.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LM Roman 10" panose="00000500000000000000" pitchFamily="2" charset="0"/>
                <a:sym typeface="Wingdings" panose="05000000000000000000" pitchFamily="2" charset="2"/>
              </a:rPr>
              <a:t>Compute </a:t>
            </a:r>
            <a:r>
              <a:rPr lang="en-US" i="1" dirty="0">
                <a:latin typeface="LM Roman 10" panose="00000500000000000000" pitchFamily="2" charset="0"/>
                <a:sym typeface="Wingdings" panose="05000000000000000000" pitchFamily="2" charset="2"/>
              </a:rPr>
              <a:t>B</a:t>
            </a:r>
            <a:r>
              <a:rPr lang="en-US" dirty="0">
                <a:latin typeface="LM Roman 10" panose="00000500000000000000" pitchFamily="2" charset="0"/>
                <a:sym typeface="Wingdings" panose="05000000000000000000" pitchFamily="2" charset="2"/>
              </a:rPr>
              <a:t> and </a:t>
            </a:r>
            <a:r>
              <a:rPr lang="en-US" i="1" dirty="0">
                <a:latin typeface="LM Roman 10" panose="00000500000000000000" pitchFamily="2" charset="0"/>
                <a:sym typeface="Wingdings" panose="05000000000000000000" pitchFamily="2" charset="2"/>
              </a:rPr>
              <a:t>S</a:t>
            </a:r>
            <a:r>
              <a:rPr lang="en-US" dirty="0">
                <a:latin typeface="LM Roman 10" panose="00000500000000000000" pitchFamily="2" charset="0"/>
                <a:sym typeface="Wingdings" panose="05000000000000000000" pitchFamily="2" charset="2"/>
              </a:rPr>
              <a:t> for a cluster. </a:t>
            </a:r>
            <a:r>
              <a:rPr lang="en-US" dirty="0">
                <a:solidFill>
                  <a:srgbClr val="FF000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Very difficult</a:t>
            </a:r>
            <a:r>
              <a:rPr lang="en-US" dirty="0">
                <a:latin typeface="LM Roman 10" panose="00000500000000000000" pitchFamily="2" charset="0"/>
                <a:sym typeface="Wingdings" panose="05000000000000000000" pitchFamily="2" charset="2"/>
              </a:rPr>
              <a:t>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67FB325-8BC9-44CF-90B3-8580A98CE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9401" y="97290"/>
            <a:ext cx="1932599" cy="10181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68EC0AD-BE9F-4F2B-BC30-EA105C052DDE}"/>
              </a:ext>
            </a:extLst>
          </p:cNvPr>
          <p:cNvSpPr/>
          <p:nvPr/>
        </p:nvSpPr>
        <p:spPr>
          <a:xfrm>
            <a:off x="321278" y="6427863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13/05/2025</a:t>
            </a:r>
          </a:p>
        </p:txBody>
      </p:sp>
    </p:spTree>
    <p:extLst>
      <p:ext uri="{BB962C8B-B14F-4D97-AF65-F5344CB8AC3E}">
        <p14:creationId xmlns:p14="http://schemas.microsoft.com/office/powerpoint/2010/main" val="394457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6">
            <a:extLst>
              <a:ext uri="{FF2B5EF4-FFF2-40B4-BE49-F238E27FC236}">
                <a16:creationId xmlns:a16="http://schemas.microsoft.com/office/drawing/2014/main" id="{44FFB407-ED0D-4470-BB01-5A3B113AD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54581" y="7791745"/>
            <a:ext cx="2743200" cy="365125"/>
          </a:xfrm>
        </p:spPr>
        <p:txBody>
          <a:bodyPr/>
          <a:lstStyle/>
          <a:p>
            <a:pPr rtl="0"/>
            <a:fld id="{DBA1B0FB-D917-4C8C-928F-313BD683BF39}" type="slidenum">
              <a:rPr lang="fr-FR" smtClean="0"/>
              <a:t>4</a:t>
            </a:fld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6F393C1-48CC-4D2B-BDF9-76A636698522}"/>
              </a:ext>
            </a:extLst>
          </p:cNvPr>
          <p:cNvSpPr/>
          <p:nvPr/>
        </p:nvSpPr>
        <p:spPr>
          <a:xfrm>
            <a:off x="321278" y="6427863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13/05/2025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538B7C-23AC-4FBB-86AD-338C60FC2302}"/>
              </a:ext>
            </a:extLst>
          </p:cNvPr>
          <p:cNvSpPr/>
          <p:nvPr/>
        </p:nvSpPr>
        <p:spPr>
          <a:xfrm>
            <a:off x="2672603" y="1107440"/>
            <a:ext cx="73338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Electron Capture Decay in Vacuum</a:t>
            </a:r>
            <a:endParaRPr lang="fr-FR" sz="4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AA317C1-1E22-4F2C-9BE2-B9A3A6723660}"/>
              </a:ext>
            </a:extLst>
          </p:cNvPr>
          <p:cNvSpPr/>
          <p:nvPr/>
        </p:nvSpPr>
        <p:spPr>
          <a:xfrm>
            <a:off x="10261222" y="101600"/>
            <a:ext cx="1920617" cy="1005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715E09C-6D79-4D50-AF10-39240CBA124A}"/>
              </a:ext>
            </a:extLst>
          </p:cNvPr>
          <p:cNvSpPr txBox="1"/>
          <p:nvPr/>
        </p:nvSpPr>
        <p:spPr>
          <a:xfrm>
            <a:off x="321278" y="2661920"/>
            <a:ext cx="7726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Coll: - Xavier </a:t>
            </a:r>
            <a:r>
              <a:rPr lang="fr-FR" dirty="0" err="1"/>
              <a:t>Mougeot</a:t>
            </a:r>
            <a:r>
              <a:rPr lang="fr-FR" dirty="0"/>
              <a:t>, CEA (France)</a:t>
            </a:r>
          </a:p>
          <a:p>
            <a:r>
              <a:rPr lang="fr-FR" dirty="0"/>
              <a:t>	- Jorge Machado and José Paulo Santos, NOVA </a:t>
            </a:r>
            <a:r>
              <a:rPr lang="fr-FR" dirty="0" err="1"/>
              <a:t>University</a:t>
            </a:r>
            <a:r>
              <a:rPr lang="fr-FR" dirty="0"/>
              <a:t> </a:t>
            </a:r>
            <a:r>
              <a:rPr lang="fr-FR" dirty="0" err="1"/>
              <a:t>Lisbon</a:t>
            </a:r>
            <a:r>
              <a:rPr lang="fr-FR" dirty="0"/>
              <a:t> (Portugal)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B012166-0700-47AD-B8D5-79A12402C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34" y="5750560"/>
            <a:ext cx="2999492" cy="49991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1993521-2C9E-45FD-938C-9F9A80BAB1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879"/>
          <a:stretch/>
        </p:blipFill>
        <p:spPr>
          <a:xfrm>
            <a:off x="4042786" y="3477786"/>
            <a:ext cx="2377646" cy="194361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6F056C6-2D07-4A32-8020-8A8E93E6E1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0970" y="3477787"/>
            <a:ext cx="1943611" cy="194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674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FFA5054-3402-4901-8F7D-EE3130C4C0B2}"/>
              </a:ext>
            </a:extLst>
          </p:cNvPr>
          <p:cNvSpPr/>
          <p:nvPr/>
        </p:nvSpPr>
        <p:spPr>
          <a:xfrm>
            <a:off x="-1" y="3296"/>
            <a:ext cx="5694653" cy="6854704"/>
          </a:xfrm>
          <a:prstGeom prst="rect">
            <a:avLst/>
          </a:prstGeom>
          <a:solidFill>
            <a:srgbClr val="00206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bg1"/>
              </a:solidFill>
              <a:latin typeface="LM Roman 10" panose="000005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EE25C9-3DDD-4F1A-87D1-CFC4CB53CAD9}"/>
              </a:ext>
            </a:extLst>
          </p:cNvPr>
          <p:cNvSpPr/>
          <p:nvPr/>
        </p:nvSpPr>
        <p:spPr>
          <a:xfrm>
            <a:off x="5694652" y="0"/>
            <a:ext cx="6497348" cy="68547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17" name="Zoom de résumé 16">
                <a:extLst>
                  <a:ext uri="{FF2B5EF4-FFF2-40B4-BE49-F238E27FC236}">
                    <a16:creationId xmlns:a16="http://schemas.microsoft.com/office/drawing/2014/main" id="{B27156F0-856E-427D-979E-8FB126092D0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98347705"/>
                  </p:ext>
                </p:extLst>
              </p:nvPr>
            </p:nvGraphicFramePr>
            <p:xfrm>
              <a:off x="4825906" y="-817302"/>
              <a:ext cx="7823294" cy="7126028"/>
            </p:xfrm>
            <a:graphic>
              <a:graphicData uri="http://schemas.microsoft.com/office/powerpoint/2016/summaryzoom">
                <psuz:summaryZm>
                  <psuz:gridLayout/>
                </psuz:summaryZm>
              </a:graphicData>
            </a:graphic>
          </p:graphicFrame>
        </mc:Choice>
        <mc:Fallback>
          <p:grpSp>
            <p:nvGrpSpPr>
              <p:cNvPr id="17" name="Zoom de résumé 16">
                <a:extLst>
                  <a:ext uri="{FF2B5EF4-FFF2-40B4-BE49-F238E27FC236}">
                    <a16:creationId xmlns:a16="http://schemas.microsoft.com/office/drawing/2014/main" id="{B27156F0-856E-427D-979E-8FB126092D0C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4825906" y="-817302"/>
                <a:ext cx="7823294" cy="7126028"/>
                <a:chOff x="4825906" y="-817302"/>
                <a:chExt cx="7823294" cy="7126028"/>
              </a:xfrm>
            </p:grpSpPr>
          </p:grpSp>
        </mc:Fallback>
      </mc:AlternateContent>
      <p:sp>
        <p:nvSpPr>
          <p:cNvPr id="18" name="ZoneTexte 17">
            <a:extLst>
              <a:ext uri="{FF2B5EF4-FFF2-40B4-BE49-F238E27FC236}">
                <a16:creationId xmlns:a16="http://schemas.microsoft.com/office/drawing/2014/main" id="{B53EE438-13BB-4A32-8119-0BC4451022B5}"/>
              </a:ext>
            </a:extLst>
          </p:cNvPr>
          <p:cNvSpPr txBox="1"/>
          <p:nvPr/>
        </p:nvSpPr>
        <p:spPr>
          <a:xfrm>
            <a:off x="146381" y="1996191"/>
            <a:ext cx="56794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I. </a:t>
            </a:r>
            <a:r>
              <a:rPr lang="fr-FR" sz="2000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EC in vacuum</a:t>
            </a:r>
          </a:p>
          <a:p>
            <a:endParaRPr lang="fr-FR" sz="2000" b="1" dirty="0">
              <a:solidFill>
                <a:schemeClr val="bg1"/>
              </a:solidFill>
              <a:latin typeface="LM Roman 10" panose="000005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fr-FR" sz="2000" b="1" dirty="0">
                <a:solidFill>
                  <a:schemeClr val="bg1"/>
                </a:solidFill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000" b="1" dirty="0">
                <a:solidFill>
                  <a:schemeClr val="bg1"/>
                </a:solidFill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Atomic modeling</a:t>
            </a:r>
          </a:p>
          <a:p>
            <a:pPr lvl="1"/>
            <a:r>
              <a:rPr lang="en-US" sz="2000" b="1" dirty="0">
                <a:solidFill>
                  <a:schemeClr val="bg1"/>
                </a:solidFill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2. Motivation</a:t>
            </a:r>
          </a:p>
          <a:p>
            <a:pPr lvl="1"/>
            <a:r>
              <a:rPr lang="en-US" sz="2000" b="1" dirty="0">
                <a:solidFill>
                  <a:schemeClr val="bg1"/>
                </a:solidFill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3. Shaking processes</a:t>
            </a:r>
          </a:p>
          <a:p>
            <a:pPr lvl="1"/>
            <a:r>
              <a:rPr lang="en-US" sz="2000" b="1" dirty="0">
                <a:solidFill>
                  <a:schemeClr val="bg1"/>
                </a:solidFill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4. Exchange and overlap corrections</a:t>
            </a:r>
          </a:p>
          <a:p>
            <a:pPr lvl="1"/>
            <a:r>
              <a:rPr lang="en-US" sz="2000" b="1" dirty="0">
                <a:solidFill>
                  <a:schemeClr val="bg1"/>
                </a:solidFill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5. EC decay: results</a:t>
            </a:r>
          </a:p>
          <a:p>
            <a:pPr lvl="1"/>
            <a:endParaRPr lang="fr-FR" sz="2000" b="1" dirty="0">
              <a:solidFill>
                <a:schemeClr val="bg1"/>
              </a:solidFill>
              <a:latin typeface="LM Roman 10" panose="000005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C4BDC37-B98E-4884-899C-DE111AA80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2FC3D99-1684-4E22-9058-D087416B6561}" type="slidenum">
              <a:rPr lang="fr-FR" smtClean="0">
                <a:solidFill>
                  <a:schemeClr val="tx1"/>
                </a:solidFill>
              </a:rPr>
              <a:t>5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BEF74EA-B76C-47D4-A9DC-B294DC8A1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0720" y="214613"/>
            <a:ext cx="2967484" cy="288418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DC693EE-078B-4FC2-A4AA-7DBBDAFD5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1443" y="1327707"/>
            <a:ext cx="2379164" cy="336508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FEBCA9F-D43B-4FFD-8C63-24504A97DB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6098" y="3382974"/>
            <a:ext cx="1682758" cy="288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972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07B49CCA-6C35-4642-B91E-91BC878BF8CE}"/>
              </a:ext>
            </a:extLst>
          </p:cNvPr>
          <p:cNvSpPr txBox="1">
            <a:spLocks/>
          </p:cNvSpPr>
          <p:nvPr/>
        </p:nvSpPr>
        <p:spPr>
          <a:xfrm>
            <a:off x="563526" y="2767407"/>
            <a:ext cx="11628474" cy="47522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1800" dirty="0">
              <a:latin typeface="LM Roman 10" panose="00000500000000000000" pitchFamily="2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br>
              <a:rPr lang="fr-FR" sz="1800" dirty="0">
                <a:latin typeface="LM Roman 10" panose="00000500000000000000" pitchFamily="2" charset="0"/>
                <a:sym typeface="Wingdings" panose="05000000000000000000" pitchFamily="2" charset="2"/>
              </a:rPr>
            </a:br>
            <a:endParaRPr lang="fr-FR" sz="1800" dirty="0">
              <a:latin typeface="LM Roman 10" panose="00000500000000000000" pitchFamily="2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r-FR" sz="1800" dirty="0">
              <a:latin typeface="LM Roman 10" panose="00000500000000000000" pitchFamily="2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r-FR" sz="1800" dirty="0">
              <a:latin typeface="LM Roman 10" panose="00000500000000000000" pitchFamily="2" charset="0"/>
            </a:endParaRP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D8024F98-E556-4267-8449-2339035FF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2FC3D99-1684-4E22-9058-D087416B6561}" type="slidenum">
              <a:rPr lang="fr-FR" smtClean="0"/>
              <a:t>6</a:t>
            </a:fld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FB1A6CB-B0A9-46F2-B341-B5983A50DBEB}"/>
              </a:ext>
            </a:extLst>
          </p:cNvPr>
          <p:cNvSpPr/>
          <p:nvPr/>
        </p:nvSpPr>
        <p:spPr>
          <a:xfrm>
            <a:off x="934633" y="1974373"/>
            <a:ext cx="73914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>
                <a:solidFill>
                  <a:srgbClr val="00206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Implemented</a:t>
            </a:r>
            <a:r>
              <a:rPr lang="fr-FR" dirty="0">
                <a:solidFill>
                  <a:srgbClr val="00206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fr-FR" dirty="0" err="1">
                <a:solidFill>
                  <a:srgbClr val="00206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with</a:t>
            </a:r>
            <a:r>
              <a:rPr lang="fr-FR" dirty="0">
                <a:solidFill>
                  <a:srgbClr val="00206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fr-FR" dirty="0" err="1">
                <a:solidFill>
                  <a:srgbClr val="00206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several</a:t>
            </a:r>
            <a:r>
              <a:rPr lang="fr-FR" dirty="0">
                <a:solidFill>
                  <a:srgbClr val="00206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 options:</a:t>
            </a:r>
            <a:endParaRPr lang="fr-FR" dirty="0">
              <a:latin typeface="LM Roman 10" panose="00000500000000000000" pitchFamily="2" charset="0"/>
              <a:sym typeface="Wingdings" panose="05000000000000000000" pitchFamily="2" charset="2"/>
            </a:endParaRP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BC231390-46F4-4E68-99FD-1BD9EF2C0DEC}"/>
              </a:ext>
            </a:extLst>
          </p:cNvPr>
          <p:cNvSpPr txBox="1">
            <a:spLocks/>
          </p:cNvSpPr>
          <p:nvPr/>
        </p:nvSpPr>
        <p:spPr>
          <a:xfrm>
            <a:off x="280138" y="1346616"/>
            <a:ext cx="11911862" cy="376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b="1" dirty="0">
                <a:solidFill>
                  <a:srgbClr val="00206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                      RLDA-KLI-OEP code</a:t>
            </a:r>
            <a:endParaRPr lang="fr-FR" sz="1800" b="1" dirty="0">
              <a:latin typeface="LM Roman 10" panose="00000500000000000000" pitchFamily="2" charset="0"/>
              <a:sym typeface="Wingdings" panose="05000000000000000000" pitchFamily="2" charset="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76A5DFB-A2F4-4428-89A2-D21DD77CD527}"/>
              </a:ext>
            </a:extLst>
          </p:cNvPr>
          <p:cNvSpPr/>
          <p:nvPr/>
        </p:nvSpPr>
        <p:spPr>
          <a:xfrm>
            <a:off x="0" y="599555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X.-M. Tong et al., PRA (1998)</a:t>
            </a:r>
            <a:br>
              <a:rPr lang="fr-FR" b="1" dirty="0">
                <a:latin typeface="LM Roman 10" panose="00000500000000000000" pitchFamily="2" charset="0"/>
                <a:sym typeface="Wingdings" panose="05000000000000000000" pitchFamily="2" charset="2"/>
              </a:rPr>
            </a:br>
            <a:endParaRPr lang="fr-FR" dirty="0"/>
          </a:p>
        </p:txBody>
      </p:sp>
      <p:sp>
        <p:nvSpPr>
          <p:cNvPr id="29" name="Espace réservé du contenu 2">
            <a:extLst>
              <a:ext uri="{FF2B5EF4-FFF2-40B4-BE49-F238E27FC236}">
                <a16:creationId xmlns:a16="http://schemas.microsoft.com/office/drawing/2014/main" id="{F2A69463-2976-4BCC-8C25-B4DAF304D961}"/>
              </a:ext>
            </a:extLst>
          </p:cNvPr>
          <p:cNvSpPr txBox="1">
            <a:spLocks/>
          </p:cNvSpPr>
          <p:nvPr/>
        </p:nvSpPr>
        <p:spPr>
          <a:xfrm>
            <a:off x="0" y="5698024"/>
            <a:ext cx="11911862" cy="376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dirty="0">
                <a:solidFill>
                  <a:srgbClr val="00206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KLI = Krieger-Lie-</a:t>
            </a:r>
            <a:r>
              <a:rPr lang="fr-FR" sz="1800" dirty="0" err="1">
                <a:solidFill>
                  <a:srgbClr val="00206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Iafrate</a:t>
            </a:r>
            <a:r>
              <a:rPr lang="fr-FR" sz="1800" dirty="0">
                <a:solidFill>
                  <a:srgbClr val="00206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, OEP=</a:t>
            </a:r>
            <a:r>
              <a:rPr lang="fr-FR" sz="1800" dirty="0" err="1">
                <a:solidFill>
                  <a:srgbClr val="00206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Optimised</a:t>
            </a:r>
            <a:r>
              <a:rPr lang="fr-FR" sz="1800" dirty="0">
                <a:solidFill>
                  <a:srgbClr val="00206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 Effective </a:t>
            </a:r>
            <a:r>
              <a:rPr lang="fr-FR" sz="1800" dirty="0" err="1">
                <a:solidFill>
                  <a:srgbClr val="00206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Potential</a:t>
            </a:r>
            <a:endParaRPr lang="fr-FR" sz="1800" dirty="0">
              <a:latin typeface="LM Roman 10" panose="00000500000000000000" pitchFamily="2" charset="0"/>
              <a:sym typeface="Wingdings" panose="05000000000000000000" pitchFamily="2" charset="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412A02-3AFF-48B3-AA85-8429FC2D678A}"/>
              </a:ext>
            </a:extLst>
          </p:cNvPr>
          <p:cNvSpPr/>
          <p:nvPr/>
        </p:nvSpPr>
        <p:spPr>
          <a:xfrm>
            <a:off x="934633" y="304600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2.	Self Interaction Correction (SIC).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6BCC9B-76B8-417E-947B-0819D67C053C}"/>
              </a:ext>
            </a:extLst>
          </p:cNvPr>
          <p:cNvSpPr/>
          <p:nvPr/>
        </p:nvSpPr>
        <p:spPr>
          <a:xfrm>
            <a:off x="934633" y="361197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3.	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Optimised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Effective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Potential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(OEP).</a:t>
            </a:r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44F925-833A-44AE-B47E-9265654EF184}"/>
              </a:ext>
            </a:extLst>
          </p:cNvPr>
          <p:cNvSpPr/>
          <p:nvPr/>
        </p:nvSpPr>
        <p:spPr>
          <a:xfrm>
            <a:off x="934633" y="417106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4.	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Different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nuclear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charge distributions.</a:t>
            </a:r>
            <a:endParaRPr lang="fr-FR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4E60D-A900-4F83-8923-35F531A57267}"/>
              </a:ext>
            </a:extLst>
          </p:cNvPr>
          <p:cNvSpPr/>
          <p:nvPr/>
        </p:nvSpPr>
        <p:spPr>
          <a:xfrm>
            <a:off x="934633" y="251130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	RLDA/LDA (VWN, PW, LB94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functional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).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8F7CAA3-5976-483B-9643-CC88E2AA90F2}"/>
              </a:ext>
            </a:extLst>
          </p:cNvPr>
          <p:cNvSpPr/>
          <p:nvPr/>
        </p:nvSpPr>
        <p:spPr>
          <a:xfrm>
            <a:off x="821615" y="2413161"/>
            <a:ext cx="7391401" cy="585194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A42D0DE-1619-49E4-BC76-E1425D3EFCCB}"/>
              </a:ext>
            </a:extLst>
          </p:cNvPr>
          <p:cNvSpPr/>
          <p:nvPr/>
        </p:nvSpPr>
        <p:spPr>
          <a:xfrm>
            <a:off x="966685" y="2938073"/>
            <a:ext cx="7391401" cy="585194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F0BED35-CA14-46B4-BC87-EFCC62CA9389}"/>
              </a:ext>
            </a:extLst>
          </p:cNvPr>
          <p:cNvSpPr/>
          <p:nvPr/>
        </p:nvSpPr>
        <p:spPr>
          <a:xfrm>
            <a:off x="934632" y="3472003"/>
            <a:ext cx="7391401" cy="585194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7" name="Objet 6">
            <a:extLst>
              <a:ext uri="{FF2B5EF4-FFF2-40B4-BE49-F238E27FC236}">
                <a16:creationId xmlns:a16="http://schemas.microsoft.com/office/drawing/2014/main" id="{3C64D147-A39E-4BEA-9210-EAECD163A7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3964315"/>
              </p:ext>
            </p:extLst>
          </p:nvPr>
        </p:nvGraphicFramePr>
        <p:xfrm>
          <a:off x="7618915" y="1037545"/>
          <a:ext cx="3638452" cy="51488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56" name="Acrobat Document" r:id="rId4" imgW="3777942" imgH="5346465" progId="Acrobat.Document.DC">
                  <p:embed/>
                </p:oleObj>
              </mc:Choice>
              <mc:Fallback>
                <p:oleObj name="Acrobat Document" r:id="rId4" imgW="3777942" imgH="534646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18915" y="1037545"/>
                        <a:ext cx="3638452" cy="51488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E25A2F2E-8F1D-4947-A9B4-21F64BE3219D}"/>
              </a:ext>
            </a:extLst>
          </p:cNvPr>
          <p:cNvSpPr/>
          <p:nvPr/>
        </p:nvSpPr>
        <p:spPr>
          <a:xfrm>
            <a:off x="0" y="499999"/>
            <a:ext cx="12192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000" dirty="0">
                <a:solidFill>
                  <a:srgbClr val="002060"/>
                </a:solidFill>
                <a:latin typeface="LM Roman 10" panose="00000500000000000000" pitchFamily="2" charset="0"/>
              </a:rPr>
              <a:t>1. Atomic Modeling</a:t>
            </a:r>
            <a:endParaRPr lang="fr-FR" sz="3000" dirty="0">
              <a:solidFill>
                <a:srgbClr val="00206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399AF6E-28C0-4B46-92D7-1249E4B4AD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9401" y="116645"/>
            <a:ext cx="1932599" cy="101812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1AF647F-CF8D-45E9-B7B9-8F8BD79515A4}"/>
              </a:ext>
            </a:extLst>
          </p:cNvPr>
          <p:cNvSpPr/>
          <p:nvPr/>
        </p:nvSpPr>
        <p:spPr>
          <a:xfrm>
            <a:off x="321278" y="6427863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13/05/2025</a:t>
            </a:r>
          </a:p>
        </p:txBody>
      </p:sp>
    </p:spTree>
    <p:extLst>
      <p:ext uri="{BB962C8B-B14F-4D97-AF65-F5344CB8AC3E}">
        <p14:creationId xmlns:p14="http://schemas.microsoft.com/office/powerpoint/2010/main" val="3746121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2" grpId="0"/>
      <p:bldP spid="29" grpId="0"/>
      <p:bldP spid="10" grpId="0"/>
      <p:bldP spid="11" grpId="0"/>
      <p:bldP spid="14" grpId="0"/>
      <p:bldP spid="15" grpId="0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D8024F98-E556-4267-8449-2339035FF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2FC3D99-1684-4E22-9058-D087416B6561}" type="slidenum">
              <a:rPr lang="fr-FR" smtClean="0"/>
              <a:t>7</a:t>
            </a:fld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283DB43-09B8-4E5F-B1C5-C5CA2CD13D2B}"/>
              </a:ext>
            </a:extLst>
          </p:cNvPr>
          <p:cNvSpPr/>
          <p:nvPr/>
        </p:nvSpPr>
        <p:spPr>
          <a:xfrm>
            <a:off x="508000" y="1442305"/>
            <a:ext cx="113395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rgbClr val="00206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Benchmarking of binding </a:t>
            </a:r>
            <a:r>
              <a:rPr lang="fr-FR" sz="2000" b="1" dirty="0" err="1">
                <a:solidFill>
                  <a:srgbClr val="00206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energies</a:t>
            </a:r>
            <a:endParaRPr lang="fr-FR" sz="2000" b="1" dirty="0">
              <a:solidFill>
                <a:srgbClr val="002060"/>
              </a:solidFill>
              <a:latin typeface="LM Roman 10" panose="00000500000000000000" pitchFamily="2" charset="0"/>
              <a:sym typeface="Wingdings" panose="05000000000000000000" pitchFamily="2" charset="2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EEAE9F5-4292-40B4-A688-424013459C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38" y="2189466"/>
            <a:ext cx="4152900" cy="271938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A2B7272-C695-4E42-832E-C93FF8B062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8102"/>
          <a:stretch/>
        </p:blipFill>
        <p:spPr>
          <a:xfrm>
            <a:off x="975960" y="4931312"/>
            <a:ext cx="4152478" cy="273926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0B357428-FCA3-4479-B751-19A60542D4FA}"/>
              </a:ext>
            </a:extLst>
          </p:cNvPr>
          <p:cNvGrpSpPr/>
          <p:nvPr/>
        </p:nvGrpSpPr>
        <p:grpSpPr>
          <a:xfrm>
            <a:off x="6305084" y="2211924"/>
            <a:ext cx="4152900" cy="2719388"/>
            <a:chOff x="6252941" y="2189466"/>
            <a:chExt cx="4152900" cy="2719388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88204406-9556-40A9-9F0A-23C2C05EF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52941" y="2484596"/>
              <a:ext cx="4074817" cy="2424258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F1F4CA5B-E0E0-4CC6-95BA-54334F464C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9927"/>
            <a:stretch/>
          </p:blipFill>
          <p:spPr>
            <a:xfrm>
              <a:off x="6252941" y="2189466"/>
              <a:ext cx="4152900" cy="273926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1951B0A8-BC40-4F6A-9F71-249F7C7D439A}"/>
              </a:ext>
            </a:extLst>
          </p:cNvPr>
          <p:cNvSpPr/>
          <p:nvPr/>
        </p:nvSpPr>
        <p:spPr>
          <a:xfrm>
            <a:off x="2671638" y="3132814"/>
            <a:ext cx="628154" cy="1787269"/>
          </a:xfrm>
          <a:prstGeom prst="rect">
            <a:avLst/>
          </a:prstGeom>
          <a:solidFill>
            <a:srgbClr val="C00000">
              <a:alpha val="1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569C9E-C361-4B7A-8AEA-054EC7F55DCB}"/>
              </a:ext>
            </a:extLst>
          </p:cNvPr>
          <p:cNvSpPr/>
          <p:nvPr/>
        </p:nvSpPr>
        <p:spPr>
          <a:xfrm>
            <a:off x="4071068" y="3121584"/>
            <a:ext cx="993913" cy="1787270"/>
          </a:xfrm>
          <a:prstGeom prst="rect">
            <a:avLst/>
          </a:prstGeom>
          <a:solidFill>
            <a:srgbClr val="C00000">
              <a:alpha val="1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9D4433C-8B89-4C6B-BFEC-63D0DC32F91F}"/>
              </a:ext>
            </a:extLst>
          </p:cNvPr>
          <p:cNvSpPr/>
          <p:nvPr/>
        </p:nvSpPr>
        <p:spPr>
          <a:xfrm>
            <a:off x="9328787" y="3121584"/>
            <a:ext cx="993913" cy="1787270"/>
          </a:xfrm>
          <a:prstGeom prst="rect">
            <a:avLst/>
          </a:prstGeom>
          <a:solidFill>
            <a:srgbClr val="C00000">
              <a:alpha val="1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60DB4DB-36D5-4E3B-8EE2-CF68BB209376}"/>
              </a:ext>
            </a:extLst>
          </p:cNvPr>
          <p:cNvSpPr/>
          <p:nvPr/>
        </p:nvSpPr>
        <p:spPr>
          <a:xfrm>
            <a:off x="7982446" y="3132814"/>
            <a:ext cx="628154" cy="1787269"/>
          </a:xfrm>
          <a:prstGeom prst="rect">
            <a:avLst/>
          </a:prstGeom>
          <a:solidFill>
            <a:srgbClr val="C00000">
              <a:alpha val="1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F88D85C-2061-4300-9636-F67CA6929D72}"/>
              </a:ext>
            </a:extLst>
          </p:cNvPr>
          <p:cNvSpPr/>
          <p:nvPr/>
        </p:nvSpPr>
        <p:spPr>
          <a:xfrm>
            <a:off x="71006" y="5946813"/>
            <a:ext cx="29147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A. Andoche et al., PRA (2024)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684D2E7-7098-472A-89DC-52D43C8C4D8A}"/>
              </a:ext>
            </a:extLst>
          </p:cNvPr>
          <p:cNvSpPr/>
          <p:nvPr/>
        </p:nvSpPr>
        <p:spPr>
          <a:xfrm>
            <a:off x="0" y="499999"/>
            <a:ext cx="12192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000" dirty="0">
                <a:solidFill>
                  <a:srgbClr val="002060"/>
                </a:solidFill>
                <a:latin typeface="LM Roman 10" panose="00000500000000000000" pitchFamily="2" charset="0"/>
              </a:rPr>
              <a:t>1. Atomic Modeling</a:t>
            </a:r>
            <a:endParaRPr lang="fr-FR" sz="3000" dirty="0">
              <a:solidFill>
                <a:srgbClr val="002060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C013304-38B6-4EC1-A3CC-37EFE5D614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9401" y="116920"/>
            <a:ext cx="1932599" cy="101812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193E22F-D82C-42E8-A930-31CB3C86D7FD}"/>
              </a:ext>
            </a:extLst>
          </p:cNvPr>
          <p:cNvSpPr/>
          <p:nvPr/>
        </p:nvSpPr>
        <p:spPr>
          <a:xfrm>
            <a:off x="321278" y="6427863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13/05/2025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1386AD42-690D-4E66-A785-B49A4B7820B3}"/>
              </a:ext>
            </a:extLst>
          </p:cNvPr>
          <p:cNvSpPr/>
          <p:nvPr/>
        </p:nvSpPr>
        <p:spPr>
          <a:xfrm>
            <a:off x="2606922" y="2441393"/>
            <a:ext cx="763345" cy="260363"/>
          </a:xfrm>
          <a:prstGeom prst="ellipse">
            <a:avLst/>
          </a:prstGeom>
          <a:noFill/>
          <a:ln>
            <a:solidFill>
              <a:srgbClr val="181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0351B2DA-BFA4-4A13-A9FC-50A93CA724B6}"/>
              </a:ext>
            </a:extLst>
          </p:cNvPr>
          <p:cNvSpPr/>
          <p:nvPr/>
        </p:nvSpPr>
        <p:spPr>
          <a:xfrm>
            <a:off x="7893297" y="2508068"/>
            <a:ext cx="763345" cy="260363"/>
          </a:xfrm>
          <a:prstGeom prst="ellipse">
            <a:avLst/>
          </a:prstGeom>
          <a:noFill/>
          <a:ln>
            <a:solidFill>
              <a:srgbClr val="181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747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2" grpId="0" animBg="1"/>
      <p:bldP spid="22" grpId="0" animBg="1"/>
      <p:bldP spid="23" grpId="0" animBg="1"/>
      <p:bldP spid="24" grpId="0" animBg="1"/>
      <p:bldP spid="25" grpId="0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D8024F98-E556-4267-8449-2339035FF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2FC3D99-1684-4E22-9058-D087416B6561}" type="slidenum">
              <a:rPr lang="fr-FR" smtClean="0"/>
              <a:t>8</a:t>
            </a:fld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283DB43-09B8-4E5F-B1C5-C5CA2CD13D2B}"/>
              </a:ext>
            </a:extLst>
          </p:cNvPr>
          <p:cNvSpPr/>
          <p:nvPr/>
        </p:nvSpPr>
        <p:spPr>
          <a:xfrm>
            <a:off x="508000" y="1442305"/>
            <a:ext cx="113395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rgbClr val="00206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Benchmarking of binding </a:t>
            </a:r>
            <a:r>
              <a:rPr lang="fr-FR" sz="2000" b="1" dirty="0" err="1">
                <a:solidFill>
                  <a:srgbClr val="002060"/>
                </a:solidFill>
                <a:latin typeface="LM Roman 10" panose="00000500000000000000" pitchFamily="2" charset="0"/>
                <a:sym typeface="Wingdings" panose="05000000000000000000" pitchFamily="2" charset="2"/>
              </a:rPr>
              <a:t>energies</a:t>
            </a:r>
            <a:endParaRPr lang="fr-FR" sz="2000" b="1" dirty="0">
              <a:solidFill>
                <a:srgbClr val="002060"/>
              </a:solidFill>
              <a:latin typeface="LM Roman 10" panose="00000500000000000000" pitchFamily="2" charset="0"/>
              <a:sym typeface="Wingdings" panose="05000000000000000000" pitchFamily="2" charset="2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FFAB311-3F46-415B-AA15-64BE8C395D5A}"/>
              </a:ext>
            </a:extLst>
          </p:cNvPr>
          <p:cNvSpPr/>
          <p:nvPr/>
        </p:nvSpPr>
        <p:spPr>
          <a:xfrm>
            <a:off x="5198232" y="3925322"/>
            <a:ext cx="84319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è"/>
            </a:pP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Interface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between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fr-FR" b="1" dirty="0">
                <a:latin typeface="LM Roman 10" panose="00000500000000000000" pitchFamily="2" charset="0"/>
                <a:sym typeface="Wingdings" panose="05000000000000000000" pitchFamily="2" charset="2"/>
              </a:rPr>
              <a:t>RLDA-KLI-OEP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and </a:t>
            </a:r>
            <a:r>
              <a:rPr lang="fr-FR" b="1" dirty="0" err="1">
                <a:latin typeface="LM Roman 10" panose="00000500000000000000" pitchFamily="2" charset="0"/>
                <a:sym typeface="Wingdings" panose="05000000000000000000" pitchFamily="2" charset="2"/>
              </a:rPr>
              <a:t>BetaShape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codes </a:t>
            </a:r>
          </a:p>
          <a:p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     for EC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decay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 rate </a:t>
            </a:r>
            <a:r>
              <a:rPr lang="fr-FR" dirty="0" err="1">
                <a:latin typeface="LM Roman 10" panose="00000500000000000000" pitchFamily="2" charset="0"/>
                <a:sym typeface="Wingdings" panose="05000000000000000000" pitchFamily="2" charset="2"/>
              </a:rPr>
              <a:t>calculation</a:t>
            </a:r>
            <a:r>
              <a:rPr lang="fr-FR" dirty="0">
                <a:latin typeface="LM Roman 10" panose="00000500000000000000" pitchFamily="2" charset="0"/>
                <a:sym typeface="Wingdings" panose="05000000000000000000" pitchFamily="2" charset="2"/>
              </a:rPr>
              <a:t>.</a:t>
            </a:r>
            <a:endParaRPr lang="fr-FR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173D181-F076-4E97-93C4-5F6E642A0AB4}"/>
              </a:ext>
            </a:extLst>
          </p:cNvPr>
          <p:cNvSpPr/>
          <p:nvPr/>
        </p:nvSpPr>
        <p:spPr>
          <a:xfrm>
            <a:off x="5207000" y="3490423"/>
            <a:ext cx="113395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ym typeface="Wingdings" panose="05000000000000000000" pitchFamily="2" charset="2"/>
              </a:rPr>
              <a:t> Good description of the </a:t>
            </a:r>
            <a:r>
              <a:rPr lang="fr-FR" dirty="0" err="1">
                <a:sym typeface="Wingdings" panose="05000000000000000000" pitchFamily="2" charset="2"/>
              </a:rPr>
              <a:t>inner</a:t>
            </a:r>
            <a:r>
              <a:rPr lang="fr-FR" dirty="0">
                <a:sym typeface="Wingdings" panose="05000000000000000000" pitchFamily="2" charset="2"/>
              </a:rPr>
              <a:t> (</a:t>
            </a:r>
            <a:r>
              <a:rPr lang="fr-FR" dirty="0" err="1">
                <a:sym typeface="Wingdings" panose="05000000000000000000" pitchFamily="2" charset="2"/>
              </a:rPr>
              <a:t>outer</a:t>
            </a:r>
            <a:r>
              <a:rPr lang="fr-FR" dirty="0">
                <a:sym typeface="Wingdings" panose="05000000000000000000" pitchFamily="2" charset="2"/>
              </a:rPr>
              <a:t>) </a:t>
            </a:r>
            <a:r>
              <a:rPr lang="fr-FR" dirty="0" err="1">
                <a:sym typeface="Wingdings" panose="05000000000000000000" pitchFamily="2" charset="2"/>
              </a:rPr>
              <a:t>shell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electrons</a:t>
            </a:r>
            <a:r>
              <a:rPr lang="fr-FR" dirty="0">
                <a:sym typeface="Wingdings" panose="05000000000000000000" pitchFamily="2" charset="2"/>
              </a:rPr>
              <a:t>.</a:t>
            </a:r>
            <a:endParaRPr lang="fr-FR" dirty="0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05DF91ED-F6E2-4E56-87C3-F855FD4505EB}"/>
              </a:ext>
            </a:extLst>
          </p:cNvPr>
          <p:cNvGrpSpPr/>
          <p:nvPr/>
        </p:nvGrpSpPr>
        <p:grpSpPr>
          <a:xfrm>
            <a:off x="508000" y="2272242"/>
            <a:ext cx="4152900" cy="2544582"/>
            <a:chOff x="6534361" y="3780200"/>
            <a:chExt cx="4152900" cy="2544582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9784DC89-8D5F-4065-9A94-AF2F60531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34361" y="4054126"/>
              <a:ext cx="4095539" cy="2270656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0246280F-2097-473A-886C-D4270E036F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9927"/>
            <a:stretch/>
          </p:blipFill>
          <p:spPr>
            <a:xfrm>
              <a:off x="6534361" y="3780200"/>
              <a:ext cx="4152900" cy="273926"/>
            </a:xfrm>
            <a:prstGeom prst="rect">
              <a:avLst/>
            </a:prstGeom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01E28317-6959-4200-8022-861BD8EF8F78}"/>
              </a:ext>
            </a:extLst>
          </p:cNvPr>
          <p:cNvSpPr/>
          <p:nvPr/>
        </p:nvSpPr>
        <p:spPr>
          <a:xfrm>
            <a:off x="2150643" y="2721935"/>
            <a:ext cx="628154" cy="1762213"/>
          </a:xfrm>
          <a:prstGeom prst="rect">
            <a:avLst/>
          </a:prstGeom>
          <a:solidFill>
            <a:srgbClr val="C00000">
              <a:alpha val="1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F65CCFE-B1DE-4150-A918-535BF5BB990C}"/>
              </a:ext>
            </a:extLst>
          </p:cNvPr>
          <p:cNvSpPr/>
          <p:nvPr/>
        </p:nvSpPr>
        <p:spPr>
          <a:xfrm>
            <a:off x="3547052" y="2721934"/>
            <a:ext cx="950520" cy="1762213"/>
          </a:xfrm>
          <a:prstGeom prst="rect">
            <a:avLst/>
          </a:prstGeom>
          <a:solidFill>
            <a:srgbClr val="C00000">
              <a:alpha val="1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928822C-3DE0-4FF8-A90A-971183402844}"/>
              </a:ext>
            </a:extLst>
          </p:cNvPr>
          <p:cNvSpPr/>
          <p:nvPr/>
        </p:nvSpPr>
        <p:spPr>
          <a:xfrm>
            <a:off x="164279" y="5910521"/>
            <a:ext cx="29147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A. Andoche et al., PRA (2024)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BB28D4B-B016-4ADA-9958-AFF572C9629D}"/>
              </a:ext>
            </a:extLst>
          </p:cNvPr>
          <p:cNvSpPr/>
          <p:nvPr/>
        </p:nvSpPr>
        <p:spPr>
          <a:xfrm>
            <a:off x="0" y="499999"/>
            <a:ext cx="12192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000" dirty="0">
                <a:solidFill>
                  <a:srgbClr val="002060"/>
                </a:solidFill>
                <a:latin typeface="LM Roman 10" panose="00000500000000000000" pitchFamily="2" charset="0"/>
              </a:rPr>
              <a:t>1. Atomic Modeling</a:t>
            </a:r>
            <a:endParaRPr lang="fr-FR" sz="3000" dirty="0">
              <a:solidFill>
                <a:srgbClr val="002060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7BA0763-660D-4F5B-8823-C03F614F44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2993" y="100888"/>
            <a:ext cx="2035241" cy="107219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01F701F-C0F3-4ECD-800D-8A999DD26DB1}"/>
              </a:ext>
            </a:extLst>
          </p:cNvPr>
          <p:cNvSpPr/>
          <p:nvPr/>
        </p:nvSpPr>
        <p:spPr>
          <a:xfrm>
            <a:off x="321278" y="6427863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13/05/2025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FEDC4077-5275-4F76-B5B9-74B9990C405C}"/>
              </a:ext>
            </a:extLst>
          </p:cNvPr>
          <p:cNvSpPr/>
          <p:nvPr/>
        </p:nvSpPr>
        <p:spPr>
          <a:xfrm>
            <a:off x="2083047" y="2546168"/>
            <a:ext cx="763345" cy="260363"/>
          </a:xfrm>
          <a:prstGeom prst="ellipse">
            <a:avLst/>
          </a:prstGeom>
          <a:noFill/>
          <a:ln>
            <a:solidFill>
              <a:srgbClr val="181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3655406-5204-47A4-97E3-851FEC434755}"/>
              </a:ext>
            </a:extLst>
          </p:cNvPr>
          <p:cNvSpPr/>
          <p:nvPr/>
        </p:nvSpPr>
        <p:spPr>
          <a:xfrm>
            <a:off x="5198232" y="2851939"/>
            <a:ext cx="113395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è"/>
            </a:pPr>
            <a:r>
              <a:rPr lang="fr-FR" dirty="0" err="1">
                <a:sym typeface="Wingdings" panose="05000000000000000000" pitchFamily="2" charset="2"/>
              </a:rPr>
              <a:t>Improvement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with</a:t>
            </a:r>
            <a:r>
              <a:rPr lang="fr-FR" dirty="0">
                <a:sym typeface="Wingdings" panose="05000000000000000000" pitchFamily="2" charset="2"/>
              </a:rPr>
              <a:t> respect to the </a:t>
            </a:r>
            <a:r>
              <a:rPr lang="fr-FR" b="1" dirty="0" err="1">
                <a:sym typeface="Wingdings" panose="05000000000000000000" pitchFamily="2" charset="2"/>
              </a:rPr>
              <a:t>BetaShape</a:t>
            </a:r>
            <a:r>
              <a:rPr lang="fr-FR" dirty="0">
                <a:sym typeface="Wingdings" panose="05000000000000000000" pitchFamily="2" charset="2"/>
              </a:rPr>
              <a:t> code. More </a:t>
            </a:r>
            <a:r>
              <a:rPr lang="fr-FR" dirty="0" err="1">
                <a:sym typeface="Wingdings" panose="05000000000000000000" pitchFamily="2" charset="2"/>
              </a:rPr>
              <a:t>accurate</a:t>
            </a:r>
            <a:r>
              <a:rPr lang="fr-FR" dirty="0">
                <a:sym typeface="Wingdings" panose="05000000000000000000" pitchFamily="2" charset="2"/>
              </a:rPr>
              <a:t> </a:t>
            </a:r>
          </a:p>
          <a:p>
            <a:r>
              <a:rPr lang="fr-FR" dirty="0">
                <a:sym typeface="Wingdings" panose="05000000000000000000" pitchFamily="2" charset="2"/>
              </a:rPr>
              <a:t>     </a:t>
            </a:r>
            <a:r>
              <a:rPr lang="fr-FR" dirty="0" err="1">
                <a:sym typeface="Wingdings" panose="05000000000000000000" pitchFamily="2" charset="2"/>
              </a:rPr>
              <a:t>wf’s</a:t>
            </a:r>
            <a:r>
              <a:rPr lang="fr-FR" dirty="0">
                <a:sym typeface="Wingdings" panose="05000000000000000000" pitchFamily="2" charset="2"/>
              </a:rPr>
              <a:t> and </a:t>
            </a:r>
            <a:r>
              <a:rPr lang="fr-FR" dirty="0" err="1">
                <a:sym typeface="Wingdings" panose="05000000000000000000" pitchFamily="2" charset="2"/>
              </a:rPr>
              <a:t>energies</a:t>
            </a:r>
            <a:r>
              <a:rPr lang="fr-FR" dirty="0"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1783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 animBg="1"/>
      <p:bldP spid="21" grpId="0" animBg="1"/>
      <p:bldP spid="22" grpId="0"/>
      <p:bldP spid="3" grpId="0" animBg="1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AFD111B-5608-40A1-BB0D-9CCEF67D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02FC3D99-1684-4E22-9058-D087416B6561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6FBEB0BA-E794-4662-A714-74E2DD307F2D}"/>
              </a:ext>
            </a:extLst>
          </p:cNvPr>
          <p:cNvSpPr txBox="1">
            <a:spLocks/>
          </p:cNvSpPr>
          <p:nvPr/>
        </p:nvSpPr>
        <p:spPr>
          <a:xfrm>
            <a:off x="0" y="444479"/>
            <a:ext cx="12192000" cy="66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000" dirty="0">
                <a:solidFill>
                  <a:srgbClr val="002060"/>
                </a:solidFill>
                <a:latin typeface="LM Roman 10" panose="00000500000000000000" pitchFamily="2" charset="0"/>
              </a:rPr>
              <a:t>2. Motivation</a:t>
            </a:r>
            <a:endParaRPr lang="fr-FR" sz="3000" dirty="0">
              <a:solidFill>
                <a:srgbClr val="E8950E"/>
              </a:solidFill>
              <a:latin typeface="LM Roman 10" panose="000005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6AAD83-9752-4C2C-9C08-51744F76EAD1}"/>
              </a:ext>
            </a:extLst>
          </p:cNvPr>
          <p:cNvSpPr/>
          <p:nvPr/>
        </p:nvSpPr>
        <p:spPr>
          <a:xfrm>
            <a:off x="1755098" y="32195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fr-FR" dirty="0" err="1">
                <a:solidFill>
                  <a:srgbClr val="002060"/>
                </a:solidFill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dirty="0">
                <a:solidFill>
                  <a:srgbClr val="002060"/>
                </a:solidFill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solidFill>
                  <a:srgbClr val="002060"/>
                </a:solidFill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only</a:t>
            </a:r>
            <a:r>
              <a:rPr lang="fr-FR" dirty="0">
                <a:solidFill>
                  <a:srgbClr val="002060"/>
                </a:solidFill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one </a:t>
            </a:r>
            <a:r>
              <a:rPr lang="fr-FR" dirty="0" err="1">
                <a:solidFill>
                  <a:srgbClr val="002060"/>
                </a:solidFill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electron</a:t>
            </a:r>
            <a:endParaRPr lang="fr-FR" dirty="0">
              <a:solidFill>
                <a:srgbClr val="002060"/>
              </a:solidFill>
              <a:latin typeface="LM Roman 10" panose="000005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Flèche : courbe vers le bas 14">
            <a:extLst>
              <a:ext uri="{FF2B5EF4-FFF2-40B4-BE49-F238E27FC236}">
                <a16:creationId xmlns:a16="http://schemas.microsoft.com/office/drawing/2014/main" id="{9AA12235-D684-43EA-AA3E-C12C8FC0AE5E}"/>
              </a:ext>
            </a:extLst>
          </p:cNvPr>
          <p:cNvSpPr/>
          <p:nvPr/>
        </p:nvSpPr>
        <p:spPr>
          <a:xfrm>
            <a:off x="3665845" y="1895936"/>
            <a:ext cx="3900930" cy="625551"/>
          </a:xfrm>
          <a:prstGeom prst="curvedDownArrow">
            <a:avLst/>
          </a:prstGeom>
          <a:solidFill>
            <a:srgbClr val="00206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3840325-B910-4681-90D8-30D090EFC5D9}"/>
              </a:ext>
            </a:extLst>
          </p:cNvPr>
          <p:cNvSpPr/>
          <p:nvPr/>
        </p:nvSpPr>
        <p:spPr>
          <a:xfrm>
            <a:off x="6932003" y="321062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fr-FR" dirty="0" err="1">
                <a:solidFill>
                  <a:srgbClr val="002060"/>
                </a:solidFill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dirty="0">
                <a:solidFill>
                  <a:srgbClr val="002060"/>
                </a:solidFill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all </a:t>
            </a:r>
            <a:r>
              <a:rPr lang="fr-FR" dirty="0" err="1">
                <a:solidFill>
                  <a:srgbClr val="002060"/>
                </a:solidFill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electronic</a:t>
            </a:r>
            <a:r>
              <a:rPr lang="fr-FR" dirty="0">
                <a:solidFill>
                  <a:srgbClr val="002060"/>
                </a:solidFill>
                <a:latin typeface="LM Roman 10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states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4C8C8A2-00C6-4D3A-BB0D-8B212FC195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518" y="2793373"/>
            <a:ext cx="2128032" cy="39333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A9E798E-ED38-4181-89EB-610D9A1B5A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144" y="2744999"/>
            <a:ext cx="3900931" cy="41397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BBEC920-F64E-4D1B-B32B-BDC4BFA3A3CA}"/>
              </a:ext>
            </a:extLst>
          </p:cNvPr>
          <p:cNvSpPr/>
          <p:nvPr/>
        </p:nvSpPr>
        <p:spPr>
          <a:xfrm>
            <a:off x="555275" y="1300363"/>
            <a:ext cx="63363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rgbClr val="002060"/>
                </a:solidFill>
                <a:latin typeface="LM Roman 10" panose="00000500000000000000" pitchFamily="2" charset="0"/>
              </a:rPr>
              <a:t>How </a:t>
            </a:r>
            <a:r>
              <a:rPr lang="fr-FR" sz="2000" b="1" dirty="0" err="1">
                <a:solidFill>
                  <a:srgbClr val="002060"/>
                </a:solidFill>
                <a:latin typeface="LM Roman 10" panose="00000500000000000000" pitchFamily="2" charset="0"/>
              </a:rPr>
              <a:t>does</a:t>
            </a:r>
            <a:r>
              <a:rPr lang="fr-FR" sz="2000" b="1" dirty="0">
                <a:solidFill>
                  <a:srgbClr val="002060"/>
                </a:solidFill>
                <a:latin typeface="LM Roman 10" panose="00000500000000000000" pitchFamily="2" charset="0"/>
              </a:rPr>
              <a:t> </a:t>
            </a:r>
            <a:r>
              <a:rPr lang="fr-FR" sz="2000" b="1" dirty="0" err="1">
                <a:solidFill>
                  <a:srgbClr val="002060"/>
                </a:solidFill>
                <a:latin typeface="LM Roman 10" panose="00000500000000000000" pitchFamily="2" charset="0"/>
              </a:rPr>
              <a:t>it</a:t>
            </a:r>
            <a:r>
              <a:rPr lang="fr-FR" sz="2000" b="1" dirty="0">
                <a:solidFill>
                  <a:srgbClr val="002060"/>
                </a:solidFill>
                <a:latin typeface="LM Roman 10" panose="00000500000000000000" pitchFamily="2" charset="0"/>
              </a:rPr>
              <a:t> affect the EC </a:t>
            </a:r>
            <a:r>
              <a:rPr lang="fr-FR" sz="2000" b="1" dirty="0" err="1">
                <a:solidFill>
                  <a:srgbClr val="002060"/>
                </a:solidFill>
                <a:latin typeface="LM Roman 10" panose="00000500000000000000" pitchFamily="2" charset="0"/>
              </a:rPr>
              <a:t>decay</a:t>
            </a:r>
            <a:r>
              <a:rPr lang="fr-FR" sz="2000" b="1" dirty="0">
                <a:solidFill>
                  <a:srgbClr val="002060"/>
                </a:solidFill>
                <a:latin typeface="LM Roman 10" panose="00000500000000000000" pitchFamily="2" charset="0"/>
              </a:rPr>
              <a:t> rate?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06FC0498-C9C9-432C-BA06-2D161C08BCBA}"/>
              </a:ext>
            </a:extLst>
          </p:cNvPr>
          <p:cNvGrpSpPr/>
          <p:nvPr/>
        </p:nvGrpSpPr>
        <p:grpSpPr>
          <a:xfrm>
            <a:off x="916627" y="4010883"/>
            <a:ext cx="6393674" cy="369332"/>
            <a:chOff x="916627" y="3617906"/>
            <a:chExt cx="6393674" cy="369332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E8C37B4-C949-4583-A01C-FAE0666DF52B}"/>
                </a:ext>
              </a:extLst>
            </p:cNvPr>
            <p:cNvSpPr/>
            <p:nvPr/>
          </p:nvSpPr>
          <p:spPr>
            <a:xfrm>
              <a:off x="1214301" y="3617906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fr-FR" dirty="0">
                  <a:latin typeface="LM Roman 10" panose="00000500000000000000" pitchFamily="2" charset="0"/>
                </a:rPr>
                <a:t>:</a:t>
              </a:r>
              <a:r>
                <a:rPr lang="fr-FR" i="1" dirty="0">
                  <a:latin typeface="LM Roman 10" panose="00000500000000000000" pitchFamily="2" charset="0"/>
                </a:rPr>
                <a:t> </a:t>
              </a:r>
              <a:r>
                <a:rPr lang="fr-FR" dirty="0" err="1">
                  <a:latin typeface="LM Roman 10" panose="00000500000000000000" pitchFamily="2" charset="0"/>
                </a:rPr>
                <a:t>nuclear</a:t>
              </a:r>
              <a:r>
                <a:rPr lang="fr-FR" dirty="0">
                  <a:latin typeface="LM Roman 10" panose="00000500000000000000" pitchFamily="2" charset="0"/>
                </a:rPr>
                <a:t> matrix </a:t>
              </a:r>
              <a:r>
                <a:rPr lang="fr-FR" dirty="0" err="1">
                  <a:latin typeface="LM Roman 10" panose="00000500000000000000" pitchFamily="2" charset="0"/>
                </a:rPr>
                <a:t>elements</a:t>
              </a:r>
              <a:r>
                <a:rPr lang="fr-FR" dirty="0">
                  <a:latin typeface="LM Roman 10" panose="00000500000000000000" pitchFamily="2" charset="0"/>
                </a:rPr>
                <a:t> (</a:t>
              </a:r>
              <a:r>
                <a:rPr lang="fr-FR" dirty="0" err="1">
                  <a:latin typeface="LM Roman 10" panose="00000500000000000000" pitchFamily="2" charset="0"/>
                </a:rPr>
                <a:t>contains</a:t>
              </a:r>
              <a:r>
                <a:rPr lang="fr-FR" dirty="0">
                  <a:latin typeface="LM Roman 10" panose="00000500000000000000" pitchFamily="2" charset="0"/>
                </a:rPr>
                <a:t> </a:t>
              </a:r>
              <a:r>
                <a:rPr lang="fr-FR" i="1" dirty="0" err="1">
                  <a:latin typeface="LM Roman 10" panose="00000500000000000000" pitchFamily="2" charset="0"/>
                </a:rPr>
                <a:t>g</a:t>
              </a:r>
              <a:r>
                <a:rPr lang="fr-FR" i="1" baseline="-25000" dirty="0" err="1">
                  <a:latin typeface="LM Roman 10" panose="00000500000000000000" pitchFamily="2" charset="0"/>
                </a:rPr>
                <a:t>a</a:t>
              </a:r>
              <a:r>
                <a:rPr lang="fr-FR" dirty="0">
                  <a:latin typeface="LM Roman 10" panose="00000500000000000000" pitchFamily="2" charset="0"/>
                </a:rPr>
                <a:t> and </a:t>
              </a:r>
              <a:r>
                <a:rPr lang="fr-FR" i="1" dirty="0" err="1">
                  <a:latin typeface="LM Roman 10" panose="00000500000000000000" pitchFamily="2" charset="0"/>
                </a:rPr>
                <a:t>g</a:t>
              </a:r>
              <a:r>
                <a:rPr lang="fr-FR" i="1" baseline="-25000" dirty="0" err="1">
                  <a:latin typeface="LM Roman 10" panose="00000500000000000000" pitchFamily="2" charset="0"/>
                </a:rPr>
                <a:t>v</a:t>
              </a:r>
              <a:r>
                <a:rPr lang="fr-FR" dirty="0">
                  <a:latin typeface="LM Roman 10" panose="00000500000000000000" pitchFamily="2" charset="0"/>
                </a:rPr>
                <a:t>).</a:t>
              </a:r>
            </a:p>
          </p:txBody>
        </p:sp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AE44E447-7ACA-44FE-9C70-C78DAF5A71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600" b="4016"/>
            <a:stretch/>
          </p:blipFill>
          <p:spPr>
            <a:xfrm>
              <a:off x="916627" y="3647418"/>
              <a:ext cx="352167" cy="307317"/>
            </a:xfrm>
            <a:prstGeom prst="rect">
              <a:avLst/>
            </a:prstGeom>
          </p:spPr>
        </p:pic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EF6C7079-EA0B-4FE0-AA44-C207575D0DE4}"/>
              </a:ext>
            </a:extLst>
          </p:cNvPr>
          <p:cNvGrpSpPr/>
          <p:nvPr/>
        </p:nvGrpSpPr>
        <p:grpSpPr>
          <a:xfrm>
            <a:off x="917353" y="5703252"/>
            <a:ext cx="2687199" cy="415104"/>
            <a:chOff x="978646" y="5309269"/>
            <a:chExt cx="2687199" cy="41510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7B54925-228F-4850-B5DB-0B85C2930180}"/>
                </a:ext>
              </a:extLst>
            </p:cNvPr>
            <p:cNvSpPr/>
            <p:nvPr/>
          </p:nvSpPr>
          <p:spPr>
            <a:xfrm>
              <a:off x="1262623" y="5355041"/>
              <a:ext cx="240322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>
                  <a:latin typeface="LM Roman 10" panose="00000500000000000000" pitchFamily="2" charset="0"/>
                </a:rPr>
                <a:t>: Coulomb amplitude.</a:t>
              </a:r>
              <a:endParaRPr lang="fr-FR" dirty="0"/>
            </a:p>
          </p:txBody>
        </p:sp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06182B7A-6DB9-4CD0-93BE-1A8B5EA123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24" t="-15353" b="1"/>
            <a:stretch/>
          </p:blipFill>
          <p:spPr>
            <a:xfrm>
              <a:off x="978646" y="5309269"/>
              <a:ext cx="273755" cy="369332"/>
            </a:xfrm>
            <a:prstGeom prst="rect">
              <a:avLst/>
            </a:prstGeom>
          </p:spPr>
        </p:pic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58C52B1C-E358-4DE4-BF3E-79852D722DCB}"/>
              </a:ext>
            </a:extLst>
          </p:cNvPr>
          <p:cNvGrpSpPr/>
          <p:nvPr/>
        </p:nvGrpSpPr>
        <p:grpSpPr>
          <a:xfrm>
            <a:off x="916627" y="4521935"/>
            <a:ext cx="4301727" cy="439306"/>
            <a:chOff x="982547" y="4523795"/>
            <a:chExt cx="4301727" cy="439306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670D107-9B78-48EA-9216-03D9CE882507}"/>
                </a:ext>
              </a:extLst>
            </p:cNvPr>
            <p:cNvSpPr/>
            <p:nvPr/>
          </p:nvSpPr>
          <p:spPr>
            <a:xfrm>
              <a:off x="1252401" y="4523795"/>
              <a:ext cx="403187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>
                  <a:latin typeface="LM Roman 10" panose="00000500000000000000" pitchFamily="2" charset="0"/>
                </a:rPr>
                <a:t>:</a:t>
              </a:r>
              <a:r>
                <a:rPr lang="fr-FR" b="1" dirty="0">
                  <a:latin typeface="LM Roman 10" panose="00000500000000000000" pitchFamily="2" charset="0"/>
                </a:rPr>
                <a:t> </a:t>
              </a:r>
              <a:r>
                <a:rPr lang="fr-FR" dirty="0" err="1">
                  <a:latin typeface="LM Roman 10" panose="00000500000000000000" pitchFamily="2" charset="0"/>
                </a:rPr>
                <a:t>momentum</a:t>
              </a:r>
              <a:r>
                <a:rPr lang="fr-FR" dirty="0">
                  <a:latin typeface="LM Roman 10" panose="00000500000000000000" pitchFamily="2" charset="0"/>
                </a:rPr>
                <a:t> of the </a:t>
              </a:r>
              <a:r>
                <a:rPr lang="fr-FR" dirty="0" err="1">
                  <a:latin typeface="LM Roman 10" panose="00000500000000000000" pitchFamily="2" charset="0"/>
                </a:rPr>
                <a:t>ejected</a:t>
              </a:r>
              <a:r>
                <a:rPr lang="fr-FR" dirty="0">
                  <a:latin typeface="LM Roman 10" panose="00000500000000000000" pitchFamily="2" charset="0"/>
                </a:rPr>
                <a:t> neutrino.</a:t>
              </a:r>
              <a:endParaRPr lang="fr-FR" dirty="0">
                <a:solidFill>
                  <a:srgbClr val="FF0000"/>
                </a:solidFill>
                <a:latin typeface="LM Roman 10" panose="00000500000000000000" pitchFamily="2" charset="0"/>
              </a:endParaRPr>
            </a:p>
          </p:txBody>
        </p:sp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C7FEF4CA-4F94-4DDE-9731-61DC44B1C7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9" t="17762" r="49527" b="-17691"/>
            <a:stretch/>
          </p:blipFill>
          <p:spPr>
            <a:xfrm>
              <a:off x="982547" y="4643156"/>
              <a:ext cx="286247" cy="319945"/>
            </a:xfrm>
            <a:prstGeom prst="rect">
              <a:avLst/>
            </a:prstGeom>
          </p:spPr>
        </p:pic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2AA29ED7-F4B1-49AA-AA79-1169F931DDAD}"/>
              </a:ext>
            </a:extLst>
          </p:cNvPr>
          <p:cNvGrpSpPr/>
          <p:nvPr/>
        </p:nvGrpSpPr>
        <p:grpSpPr>
          <a:xfrm>
            <a:off x="916627" y="5114779"/>
            <a:ext cx="3525984" cy="390018"/>
            <a:chOff x="968424" y="4693430"/>
            <a:chExt cx="3525984" cy="39001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90743E2-AAEE-49AB-B61B-E97749BA794C}"/>
                </a:ext>
              </a:extLst>
            </p:cNvPr>
            <p:cNvSpPr/>
            <p:nvPr/>
          </p:nvSpPr>
          <p:spPr>
            <a:xfrm>
              <a:off x="1259227" y="4714116"/>
              <a:ext cx="323518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>
                  <a:latin typeface="LM Roman 10" panose="00000500000000000000" pitchFamily="2" charset="0"/>
                </a:rPr>
                <a:t>:</a:t>
              </a:r>
              <a:r>
                <a:rPr lang="fr-FR" b="1" dirty="0">
                  <a:latin typeface="LM Roman 10" panose="00000500000000000000" pitchFamily="2" charset="0"/>
                </a:rPr>
                <a:t> </a:t>
              </a:r>
              <a:r>
                <a:rPr lang="fr-FR" dirty="0">
                  <a:latin typeface="LM Roman 10" panose="00000500000000000000" pitchFamily="2" charset="0"/>
                </a:rPr>
                <a:t>relative occupation </a:t>
              </a:r>
              <a:r>
                <a:rPr lang="fr-FR" dirty="0" err="1">
                  <a:latin typeface="LM Roman 10" panose="00000500000000000000" pitchFamily="2" charset="0"/>
                </a:rPr>
                <a:t>number</a:t>
              </a:r>
              <a:r>
                <a:rPr lang="fr-FR" dirty="0">
                  <a:latin typeface="LM Roman 10" panose="00000500000000000000" pitchFamily="2" charset="0"/>
                </a:rPr>
                <a:t>.</a:t>
              </a:r>
            </a:p>
          </p:txBody>
        </p:sp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7B8380FF-73A9-4CEB-AB8A-AFBF8ABF11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08" r="24868" b="-7528"/>
            <a:stretch/>
          </p:blipFill>
          <p:spPr>
            <a:xfrm>
              <a:off x="968424" y="4693430"/>
              <a:ext cx="294198" cy="344275"/>
            </a:xfrm>
            <a:prstGeom prst="rect">
              <a:avLst/>
            </a:prstGeom>
          </p:spPr>
        </p:pic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B4E3FE71-3871-4A27-9DAB-5550F02FD93D}"/>
              </a:ext>
            </a:extLst>
          </p:cNvPr>
          <p:cNvGrpSpPr/>
          <p:nvPr/>
        </p:nvGrpSpPr>
        <p:grpSpPr>
          <a:xfrm>
            <a:off x="6724668" y="3954103"/>
            <a:ext cx="6428807" cy="455059"/>
            <a:chOff x="6724668" y="3561126"/>
            <a:chExt cx="6428807" cy="45505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6AA87D4-ECAC-4EEC-97FE-772AEF200D90}"/>
                </a:ext>
              </a:extLst>
            </p:cNvPr>
            <p:cNvSpPr/>
            <p:nvPr/>
          </p:nvSpPr>
          <p:spPr>
            <a:xfrm>
              <a:off x="7122945" y="3612773"/>
              <a:ext cx="603053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dirty="0">
                  <a:latin typeface="LM Roman 10" panose="00000500000000000000" pitchFamily="2" charset="0"/>
                  <a:sym typeface="Wingdings" panose="05000000000000000000" pitchFamily="2" charset="2"/>
                </a:rPr>
                <a:t>: exchange and </a:t>
              </a:r>
              <a:r>
                <a:rPr lang="fr-FR" dirty="0" err="1">
                  <a:latin typeface="LM Roman 10" panose="00000500000000000000" pitchFamily="2" charset="0"/>
                  <a:sym typeface="Wingdings" panose="05000000000000000000" pitchFamily="2" charset="2"/>
                </a:rPr>
                <a:t>overlap</a:t>
              </a:r>
              <a:r>
                <a:rPr lang="fr-FR" dirty="0">
                  <a:latin typeface="LM Roman 10" panose="00000500000000000000" pitchFamily="2" charset="0"/>
                  <a:sym typeface="Wingdings" panose="05000000000000000000" pitchFamily="2" charset="2"/>
                </a:rPr>
                <a:t> </a:t>
              </a:r>
              <a:r>
                <a:rPr lang="fr-FR" u="sng" dirty="0">
                  <a:latin typeface="LM Roman 10" panose="00000500000000000000" pitchFamily="2" charset="0"/>
                  <a:sym typeface="Wingdings" panose="05000000000000000000" pitchFamily="2" charset="2"/>
                </a:rPr>
                <a:t>corrections</a:t>
              </a:r>
              <a:r>
                <a:rPr lang="fr-FR" dirty="0">
                  <a:latin typeface="LM Roman 10" panose="00000500000000000000" pitchFamily="2" charset="0"/>
                  <a:sym typeface="Wingdings" panose="05000000000000000000" pitchFamily="2" charset="2"/>
                </a:rPr>
                <a:t>.</a:t>
              </a:r>
            </a:p>
          </p:txBody>
        </p:sp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B132EB5E-5C37-471E-BECE-857321ECAD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5" t="-9924" r="31035" b="-1"/>
            <a:stretch/>
          </p:blipFill>
          <p:spPr>
            <a:xfrm>
              <a:off x="6724668" y="3561126"/>
              <a:ext cx="414670" cy="455059"/>
            </a:xfrm>
            <a:prstGeom prst="rect">
              <a:avLst/>
            </a:prstGeom>
          </p:spPr>
        </p:pic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D41D1F6E-8694-493C-9716-BF734E3FE1DF}"/>
              </a:ext>
            </a:extLst>
          </p:cNvPr>
          <p:cNvGrpSpPr/>
          <p:nvPr/>
        </p:nvGrpSpPr>
        <p:grpSpPr>
          <a:xfrm>
            <a:off x="6724668" y="4565366"/>
            <a:ext cx="4435998" cy="418064"/>
            <a:chOff x="6741496" y="4219230"/>
            <a:chExt cx="4435998" cy="418064"/>
          </a:xfrm>
        </p:grpSpPr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AFD98469-A776-40F7-A807-2F899DE683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393" t="-987" r="1977"/>
            <a:stretch/>
          </p:blipFill>
          <p:spPr>
            <a:xfrm>
              <a:off x="6741496" y="4219230"/>
              <a:ext cx="414670" cy="418064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91E656E-DEE5-49C1-8266-F5776330A13B}"/>
                </a:ext>
              </a:extLst>
            </p:cNvPr>
            <p:cNvSpPr/>
            <p:nvPr/>
          </p:nvSpPr>
          <p:spPr>
            <a:xfrm>
              <a:off x="7122945" y="4219236"/>
              <a:ext cx="405454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dirty="0">
                  <a:latin typeface="LM Roman 10" panose="00000500000000000000" pitchFamily="2" charset="0"/>
                  <a:sym typeface="Wingdings" panose="05000000000000000000" pitchFamily="2" charset="2"/>
                </a:rPr>
                <a:t>: </a:t>
              </a:r>
              <a:r>
                <a:rPr lang="fr-FR" dirty="0" err="1">
                  <a:latin typeface="LM Roman 10" panose="00000500000000000000" pitchFamily="2" charset="0"/>
                  <a:sym typeface="Wingdings" panose="05000000000000000000" pitchFamily="2" charset="2"/>
                </a:rPr>
                <a:t>shaking</a:t>
              </a:r>
              <a:r>
                <a:rPr lang="fr-FR" dirty="0">
                  <a:latin typeface="LM Roman 10" panose="00000500000000000000" pitchFamily="2" charset="0"/>
                  <a:sym typeface="Wingdings" panose="05000000000000000000" pitchFamily="2" charset="2"/>
                </a:rPr>
                <a:t> </a:t>
              </a:r>
              <a:r>
                <a:rPr lang="fr-FR" dirty="0" err="1">
                  <a:latin typeface="LM Roman 10" panose="00000500000000000000" pitchFamily="2" charset="0"/>
                  <a:sym typeface="Wingdings" panose="05000000000000000000" pitchFamily="2" charset="2"/>
                </a:rPr>
                <a:t>probability</a:t>
              </a:r>
              <a:r>
                <a:rPr lang="fr-FR" dirty="0">
                  <a:latin typeface="LM Roman 10" panose="00000500000000000000" pitchFamily="2" charset="0"/>
                  <a:sym typeface="Wingdings" panose="05000000000000000000" pitchFamily="2" charset="2"/>
                </a:rPr>
                <a:t>.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4D503755-F8D8-44E7-81B3-5D87F18F8C20}"/>
              </a:ext>
            </a:extLst>
          </p:cNvPr>
          <p:cNvSpPr/>
          <p:nvPr/>
        </p:nvSpPr>
        <p:spPr>
          <a:xfrm>
            <a:off x="9060375" y="6044189"/>
            <a:ext cx="2870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 err="1">
                <a:solidFill>
                  <a:srgbClr val="00863D"/>
                </a:solidFill>
                <a:sym typeface="Wingdings" panose="05000000000000000000" pitchFamily="2" charset="2"/>
              </a:rPr>
              <a:t>What</a:t>
            </a:r>
            <a:r>
              <a:rPr lang="fr-FR" i="1" dirty="0">
                <a:solidFill>
                  <a:srgbClr val="00863D"/>
                </a:solidFill>
                <a:sym typeface="Wingdings" panose="05000000000000000000" pitchFamily="2" charset="2"/>
              </a:rPr>
              <a:t> are </a:t>
            </a:r>
            <a:r>
              <a:rPr lang="fr-FR" i="1" dirty="0" err="1">
                <a:solidFill>
                  <a:srgbClr val="00863D"/>
                </a:solidFill>
                <a:sym typeface="Wingdings" panose="05000000000000000000" pitchFamily="2" charset="2"/>
              </a:rPr>
              <a:t>these</a:t>
            </a:r>
            <a:r>
              <a:rPr lang="fr-FR" i="1" dirty="0">
                <a:solidFill>
                  <a:srgbClr val="00863D"/>
                </a:solidFill>
                <a:sym typeface="Wingdings" panose="05000000000000000000" pitchFamily="2" charset="2"/>
              </a:rPr>
              <a:t> corrections?</a:t>
            </a:r>
            <a:endParaRPr lang="fr-FR" i="1" dirty="0">
              <a:solidFill>
                <a:srgbClr val="00863D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A2D10B5-6F3E-4A3C-A643-B8742DDAD9EC}"/>
              </a:ext>
            </a:extLst>
          </p:cNvPr>
          <p:cNvSpPr/>
          <p:nvPr/>
        </p:nvSpPr>
        <p:spPr>
          <a:xfrm>
            <a:off x="8542867" y="2709868"/>
            <a:ext cx="2114724" cy="476838"/>
          </a:xfrm>
          <a:prstGeom prst="rect">
            <a:avLst/>
          </a:prstGeom>
          <a:solidFill>
            <a:srgbClr val="C00000">
              <a:alpha val="1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DECACB4-8706-4678-B818-158753D3AE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9401" y="97290"/>
            <a:ext cx="1932599" cy="101812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C73363AB-AE24-41A9-B632-F863A8CF11FC}"/>
              </a:ext>
            </a:extLst>
          </p:cNvPr>
          <p:cNvSpPr/>
          <p:nvPr/>
        </p:nvSpPr>
        <p:spPr>
          <a:xfrm>
            <a:off x="321278" y="6427863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13/05/2025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D573D37-9277-4871-A6B4-A65209A4D3B9}"/>
              </a:ext>
            </a:extLst>
          </p:cNvPr>
          <p:cNvSpPr/>
          <p:nvPr/>
        </p:nvSpPr>
        <p:spPr>
          <a:xfrm>
            <a:off x="4134584" y="2744999"/>
            <a:ext cx="428949" cy="445589"/>
          </a:xfrm>
          <a:prstGeom prst="rect">
            <a:avLst/>
          </a:prstGeom>
          <a:solidFill>
            <a:srgbClr val="C00000">
              <a:alpha val="1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6871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6" grpId="0"/>
      <p:bldP spid="22" grpId="0"/>
      <p:bldP spid="2" grpId="0"/>
      <p:bldP spid="41" grpId="0" animBg="1"/>
      <p:bldP spid="4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Personnalisé 8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E2A200"/>
      </a:accent1>
      <a:accent2>
        <a:srgbClr val="A5644E"/>
      </a:accent2>
      <a:accent3>
        <a:srgbClr val="B58B80"/>
      </a:accent3>
      <a:accent4>
        <a:srgbClr val="C3986D"/>
      </a:accent4>
      <a:accent5>
        <a:srgbClr val="000000"/>
      </a:accent5>
      <a:accent6>
        <a:srgbClr val="C17529"/>
      </a:accent6>
      <a:hlink>
        <a:srgbClr val="AD1F1F"/>
      </a:hlink>
      <a:folHlink>
        <a:srgbClr val="FFC42F"/>
      </a:folHlink>
    </a:clrScheme>
    <a:fontScheme name="Personnalisé 1">
      <a:majorFont>
        <a:latin typeface="LM Roman 10"/>
        <a:ea typeface=""/>
        <a:cs typeface=""/>
      </a:majorFont>
      <a:minorFont>
        <a:latin typeface="LM Roman 10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19782</TotalTime>
  <Words>2113</Words>
  <Application>Microsoft Office PowerPoint</Application>
  <PresentationFormat>Grand écran</PresentationFormat>
  <Paragraphs>379</Paragraphs>
  <Slides>34</Slides>
  <Notes>9</Notes>
  <HiddenSlides>0</HiddenSlides>
  <MMClips>0</MMClips>
  <ScaleCrop>false</ScaleCrop>
  <HeadingPairs>
    <vt:vector size="8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40" baseType="lpstr">
      <vt:lpstr>Arial</vt:lpstr>
      <vt:lpstr>Calibri</vt:lpstr>
      <vt:lpstr>LM Roman 10</vt:lpstr>
      <vt:lpstr>Wingdings</vt:lpstr>
      <vt:lpstr>Office Theme</vt:lpstr>
      <vt:lpstr>Acrobat Document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Investigating the Electronic Contribution to EC Decay Probability: A Case Study of 7Be</dc:title>
  <dc:creator>Administrateur</dc:creator>
  <cp:lastModifiedBy>Paul-Antoine,Hervieux,don,enseignant</cp:lastModifiedBy>
  <cp:revision>743</cp:revision>
  <dcterms:created xsi:type="dcterms:W3CDTF">2024-11-22T14:26:08Z</dcterms:created>
  <dcterms:modified xsi:type="dcterms:W3CDTF">2025-05-14T11:11:54Z</dcterms:modified>
</cp:coreProperties>
</file>