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59" r:id="rId1"/>
  </p:sldMasterIdLst>
  <p:notesMasterIdLst>
    <p:notesMasterId r:id="rId19"/>
  </p:notesMasterIdLst>
  <p:sldIdLst>
    <p:sldId id="269" r:id="rId2"/>
    <p:sldId id="275" r:id="rId3"/>
    <p:sldId id="271" r:id="rId4"/>
    <p:sldId id="272" r:id="rId5"/>
    <p:sldId id="282" r:id="rId6"/>
    <p:sldId id="274" r:id="rId7"/>
    <p:sldId id="273" r:id="rId8"/>
    <p:sldId id="277" r:id="rId9"/>
    <p:sldId id="268" r:id="rId10"/>
    <p:sldId id="278" r:id="rId11"/>
    <p:sldId id="281" r:id="rId12"/>
    <p:sldId id="279" r:id="rId13"/>
    <p:sldId id="280" r:id="rId14"/>
    <p:sldId id="263" r:id="rId15"/>
    <p:sldId id="284" r:id="rId16"/>
    <p:sldId id="276" r:id="rId17"/>
    <p:sldId id="283" r:id="rId1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65" userDrawn="1">
          <p15:clr>
            <a:srgbClr val="A4A3A4"/>
          </p15:clr>
        </p15:guide>
        <p15:guide id="2" pos="2570" userDrawn="1">
          <p15:clr>
            <a:srgbClr val="A4A3A4"/>
          </p15:clr>
        </p15:guide>
        <p15:guide id="3" pos="5110" userDrawn="1">
          <p15:clr>
            <a:srgbClr val="A4A3A4"/>
          </p15:clr>
        </p15:guide>
        <p15:guide id="4" orient="horz" pos="309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nafani@lpccaen.in2p3.fr" initials="k" lastIdx="1" clrIdx="0">
    <p:extLst>
      <p:ext uri="{19B8F6BF-5375-455C-9EA6-DF929625EA0E}">
        <p15:presenceInfo xmlns:p15="http://schemas.microsoft.com/office/powerpoint/2012/main" userId="S-1-5-21-2701668513-307447696-2261584770-2449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4663AE"/>
    <a:srgbClr val="4D4D4D"/>
    <a:srgbClr val="1B2125"/>
    <a:srgbClr val="012263"/>
    <a:srgbClr val="FF8310"/>
    <a:srgbClr val="1833A4"/>
    <a:srgbClr val="FFFFFF"/>
    <a:srgbClr val="9C9B9B"/>
    <a:srgbClr val="5954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66" autoAdjust="0"/>
    <p:restoredTop sz="94660"/>
  </p:normalViewPr>
  <p:slideViewPr>
    <p:cSldViewPr snapToGrid="0">
      <p:cViewPr varScale="1">
        <p:scale>
          <a:sx n="83" d="100"/>
          <a:sy n="83" d="100"/>
        </p:scale>
        <p:origin x="773" y="77"/>
      </p:cViewPr>
      <p:guideLst>
        <p:guide orient="horz" pos="1865"/>
        <p:guide pos="2570"/>
        <p:guide pos="5110"/>
        <p:guide orient="horz" pos="309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A8C529-875C-40E8-BC82-37C3F091B8DB}" type="datetimeFigureOut">
              <a:rPr lang="fr-FR" smtClean="0"/>
              <a:t>14/05/2025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BAF2E1-AF6E-4A6D-B572-E0139F976BD5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50427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5000"/>
                    </a14:imgEffect>
                    <a14:imgEffect>
                      <a14:brightnessContrast bright="-1000" contrast="16000"/>
                    </a14:imgEffect>
                  </a14:imgLayer>
                </a14:imgProps>
              </a:ext>
            </a:extLst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id="{62805196-FEDD-4828-8687-03844F6065DB}"/>
              </a:ext>
            </a:extLst>
          </p:cNvPr>
          <p:cNvSpPr txBox="1"/>
          <p:nvPr userDrawn="1"/>
        </p:nvSpPr>
        <p:spPr>
          <a:xfrm>
            <a:off x="731999" y="5159384"/>
            <a:ext cx="21643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fld id="{6AEBFBF5-99D1-4AC2-B828-AE1143FB7BDA}" type="datetime4">
              <a:rPr lang="en-US" sz="28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May 14, 2025</a:t>
            </a:fld>
            <a:endParaRPr lang="fr-FR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9FE9AD5B-E333-49A1-AE8D-39FBD108E58A}"/>
              </a:ext>
            </a:extLst>
          </p:cNvPr>
          <p:cNvSpPr txBox="1"/>
          <p:nvPr userDrawn="1"/>
        </p:nvSpPr>
        <p:spPr>
          <a:xfrm>
            <a:off x="731999" y="4580156"/>
            <a:ext cx="62889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80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Mohamad Kanafani*, </a:t>
            </a:r>
            <a:r>
              <a:rPr lang="en-US" sz="2800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Leendert</a:t>
            </a:r>
            <a:r>
              <a:rPr lang="en-US" sz="280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Hayen</a:t>
            </a:r>
            <a:endParaRPr lang="en-US" sz="2800" baseline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Espace réservé du texte 14">
            <a:extLst>
              <a:ext uri="{FF2B5EF4-FFF2-40B4-BE49-F238E27FC236}">
                <a16:creationId xmlns:a16="http://schemas.microsoft.com/office/drawing/2014/main" id="{298FE01A-F657-4287-8444-87D0F18D3C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1999" y="921442"/>
            <a:ext cx="10728000" cy="1422748"/>
          </a:xfrm>
        </p:spPr>
        <p:txBody>
          <a:bodyPr>
            <a:normAutofit/>
          </a:bodyPr>
          <a:lstStyle>
            <a:lvl1pPr marL="0" indent="0">
              <a:buNone/>
              <a:defRPr sz="48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Presentation Title</a:t>
            </a:r>
            <a:endParaRPr lang="fr-FR" dirty="0"/>
          </a:p>
        </p:txBody>
      </p:sp>
      <p:sp>
        <p:nvSpPr>
          <p:cNvPr id="12" name="Espace réservé du texte 24">
            <a:extLst>
              <a:ext uri="{FF2B5EF4-FFF2-40B4-BE49-F238E27FC236}">
                <a16:creationId xmlns:a16="http://schemas.microsoft.com/office/drawing/2014/main" id="{528F0D9C-7D35-4641-919C-1FCED1214F8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31999" y="5738611"/>
            <a:ext cx="10727998" cy="461963"/>
          </a:xfrm>
        </p:spPr>
        <p:txBody>
          <a:bodyPr>
            <a:noAutofit/>
          </a:bodyPr>
          <a:lstStyle>
            <a:lvl1pPr marL="0" indent="0">
              <a:buNone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Location</a:t>
            </a:r>
            <a:endParaRPr lang="fr-FR" dirty="0"/>
          </a:p>
        </p:txBody>
      </p:sp>
      <p:sp>
        <p:nvSpPr>
          <p:cNvPr id="13" name="Espace réservé du texte 24">
            <a:extLst>
              <a:ext uri="{FF2B5EF4-FFF2-40B4-BE49-F238E27FC236}">
                <a16:creationId xmlns:a16="http://schemas.microsoft.com/office/drawing/2014/main" id="{80A303C2-E9D6-4FC4-940A-2270D73CBAA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1999" y="2450718"/>
            <a:ext cx="10727999" cy="461963"/>
          </a:xfrm>
        </p:spPr>
        <p:txBody>
          <a:bodyPr>
            <a:noAutofit/>
          </a:bodyPr>
          <a:lstStyle>
            <a:lvl1pPr marL="0" indent="0">
              <a:buNone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Conference</a:t>
            </a:r>
            <a:endParaRPr lang="fr-FR" dirty="0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0F0236AF-8CBB-4343-B125-16515FE66B8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7015" y="4535419"/>
            <a:ext cx="1771149" cy="1771149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A4B884F4-3752-473C-B8FE-C1FEE0620F6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8164" y="4773202"/>
            <a:ext cx="923665" cy="1295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980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id="{62805196-FEDD-4828-8687-03844F6065DB}"/>
              </a:ext>
            </a:extLst>
          </p:cNvPr>
          <p:cNvSpPr txBox="1"/>
          <p:nvPr userDrawn="1"/>
        </p:nvSpPr>
        <p:spPr>
          <a:xfrm>
            <a:off x="731999" y="5159384"/>
            <a:ext cx="21643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fld id="{6AEBFBF5-99D1-4AC2-B828-AE1143FB7BDA}" type="datetime4">
              <a:rPr lang="en-US" sz="2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May 14, 2025</a:t>
            </a:fld>
            <a:endParaRPr lang="fr-FR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9FE9AD5B-E333-49A1-AE8D-39FBD108E58A}"/>
              </a:ext>
            </a:extLst>
          </p:cNvPr>
          <p:cNvSpPr txBox="1"/>
          <p:nvPr userDrawn="1"/>
        </p:nvSpPr>
        <p:spPr>
          <a:xfrm>
            <a:off x="731999" y="4580156"/>
            <a:ext cx="62889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800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Mohamad Kanafani*, </a:t>
            </a:r>
            <a:r>
              <a:rPr lang="en-US" sz="2800" baseline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Leendert</a:t>
            </a:r>
            <a:r>
              <a:rPr lang="en-US" sz="2800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aseline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Hayen</a:t>
            </a:r>
            <a:endParaRPr lang="en-US" sz="2800" baseline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Espace réservé du texte 14">
            <a:extLst>
              <a:ext uri="{FF2B5EF4-FFF2-40B4-BE49-F238E27FC236}">
                <a16:creationId xmlns:a16="http://schemas.microsoft.com/office/drawing/2014/main" id="{298FE01A-F657-4287-8444-87D0F18D3C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1999" y="921442"/>
            <a:ext cx="10728000" cy="1422748"/>
          </a:xfrm>
        </p:spPr>
        <p:txBody>
          <a:bodyPr>
            <a:normAutofit/>
          </a:bodyPr>
          <a:lstStyle>
            <a:lvl1pPr marL="0" indent="0">
              <a:buNone/>
              <a:defRPr sz="48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Presentation Title</a:t>
            </a:r>
            <a:endParaRPr lang="fr-FR" dirty="0"/>
          </a:p>
        </p:txBody>
      </p:sp>
      <p:sp>
        <p:nvSpPr>
          <p:cNvPr id="12" name="Espace réservé du texte 24">
            <a:extLst>
              <a:ext uri="{FF2B5EF4-FFF2-40B4-BE49-F238E27FC236}">
                <a16:creationId xmlns:a16="http://schemas.microsoft.com/office/drawing/2014/main" id="{528F0D9C-7D35-4641-919C-1FCED1214F8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31999" y="5738611"/>
            <a:ext cx="10727998" cy="461963"/>
          </a:xfrm>
        </p:spPr>
        <p:txBody>
          <a:bodyPr>
            <a:no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Location</a:t>
            </a:r>
            <a:endParaRPr lang="fr-FR" dirty="0"/>
          </a:p>
        </p:txBody>
      </p:sp>
      <p:sp>
        <p:nvSpPr>
          <p:cNvPr id="13" name="Espace réservé du texte 24">
            <a:extLst>
              <a:ext uri="{FF2B5EF4-FFF2-40B4-BE49-F238E27FC236}">
                <a16:creationId xmlns:a16="http://schemas.microsoft.com/office/drawing/2014/main" id="{80A303C2-E9D6-4FC4-940A-2270D73CBAA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1999" y="2450718"/>
            <a:ext cx="10727999" cy="461963"/>
          </a:xfrm>
        </p:spPr>
        <p:txBody>
          <a:bodyPr>
            <a:no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Conference</a:t>
            </a:r>
            <a:endParaRPr lang="fr-FR" dirty="0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0F0236AF-8CBB-4343-B125-16515FE66B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95033" y="4772324"/>
            <a:ext cx="1771149" cy="1297338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A4B884F4-3752-473C-B8FE-C1FEE0620F6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53382" y="4784936"/>
            <a:ext cx="923665" cy="1272114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68505EF6-8AAA-4B04-AB6E-39F546A3A1D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64248" y="4772324"/>
            <a:ext cx="1341502" cy="1272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057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>
            <a:extLst>
              <a:ext uri="{FF2B5EF4-FFF2-40B4-BE49-F238E27FC236}">
                <a16:creationId xmlns:a16="http://schemas.microsoft.com/office/drawing/2014/main" id="{8194B8E1-9053-4587-BE31-287F63A54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9844"/>
            <a:ext cx="12192000" cy="1030778"/>
          </a:xfrm>
          <a:prstGeom prst="rect">
            <a:avLst/>
          </a:prstGeom>
          <a:noFill/>
          <a:ln>
            <a:noFill/>
          </a:ln>
        </p:spPr>
        <p:txBody>
          <a:bodyPr lIns="360000">
            <a:normAutofit/>
          </a:bodyPr>
          <a:lstStyle>
            <a:lvl1pPr marL="0" indent="180975">
              <a:defRPr sz="40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EC7675B3-B7ED-4F81-B188-57BBAC87E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45072" y="6444684"/>
            <a:ext cx="678223" cy="365125"/>
          </a:xfrm>
        </p:spPr>
        <p:txBody>
          <a:bodyPr/>
          <a:lstStyle>
            <a:lvl1pPr>
              <a:defRPr sz="1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fld id="{B62C3D3E-92B5-443F-A1C6-6776B43B6082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BF7D13CD-4396-4BA6-A756-5B1EBAB91A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67084" y="201807"/>
            <a:ext cx="856211" cy="627161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7479CD08-5124-4A74-9973-E5CA6058476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36669" y="150131"/>
            <a:ext cx="530415" cy="730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79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>
            <a:extLst>
              <a:ext uri="{FF2B5EF4-FFF2-40B4-BE49-F238E27FC236}">
                <a16:creationId xmlns:a16="http://schemas.microsoft.com/office/drawing/2014/main" id="{8F360623-F768-47F0-AD5E-695337225439}"/>
              </a:ext>
            </a:extLst>
          </p:cNvPr>
          <p:cNvSpPr txBox="1"/>
          <p:nvPr userDrawn="1"/>
        </p:nvSpPr>
        <p:spPr>
          <a:xfrm>
            <a:off x="2134953" y="3013501"/>
            <a:ext cx="74814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 for your attention</a:t>
            </a:r>
            <a:endParaRPr lang="fr-FR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EAE217C2-BC05-4D5F-9740-3956D5CD1319}"/>
              </a:ext>
            </a:extLst>
          </p:cNvPr>
          <p:cNvGrpSpPr/>
          <p:nvPr userDrawn="1"/>
        </p:nvGrpSpPr>
        <p:grpSpPr>
          <a:xfrm>
            <a:off x="2626847" y="4177496"/>
            <a:ext cx="6487265" cy="1404000"/>
            <a:chOff x="1988492" y="4168869"/>
            <a:chExt cx="6487265" cy="1404000"/>
          </a:xfrm>
        </p:grpSpPr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9E19954F-E4D8-4F99-B749-25C99E5A7C2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0330" y="4168869"/>
              <a:ext cx="1915427" cy="14040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4F525F0C-EAB9-41A4-B140-3532D4CC89B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43544" y="4168869"/>
              <a:ext cx="1016946" cy="1404000"/>
            </a:xfrm>
            <a:prstGeom prst="rect">
              <a:avLst/>
            </a:prstGeom>
          </p:spPr>
        </p:pic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BA575E99-37AB-4167-B6AC-A393C672904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8914" y="4168869"/>
              <a:ext cx="1474789" cy="1404000"/>
            </a:xfrm>
            <a:prstGeom prst="rect">
              <a:avLst/>
            </a:prstGeom>
          </p:spPr>
        </p:pic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57B60754-B955-490F-851B-AACBDF61F0F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988492" y="4168869"/>
              <a:ext cx="1480581" cy="140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16725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9D2ACE2-3FEA-404C-BF6C-435DBEBD9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52E808B-678E-44DF-B2C9-87F33EBFCE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9BAA8B3-0FEF-4888-AAFE-48244E12A7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EA4FD32-2BC2-4BFC-A9D8-CF70E36F38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319E086-7B7B-4FE1-8871-688E1866B3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2C3D3E-92B5-443F-A1C6-6776B43B608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6933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4" r:id="rId2"/>
    <p:sldLayoutId id="2147483670" r:id="rId3"/>
    <p:sldLayoutId id="2147483672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2E0690E2-E0E0-4974-9DCA-73ED3F59FAC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Auger electron loss simulation for the </a:t>
            </a:r>
            <a:r>
              <a:rPr lang="en-US" dirty="0" err="1"/>
              <a:t>BeEST</a:t>
            </a:r>
            <a:r>
              <a:rPr lang="en-US" dirty="0"/>
              <a:t> experiment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3632E2F-4AFE-4358-9CAB-EE902AD530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Vancouver, Canada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7BE3733-CFDC-4AF7-BB47-2ED43030A1F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err="1"/>
              <a:t>BeEST</a:t>
            </a:r>
            <a:r>
              <a:rPr lang="en-US" dirty="0"/>
              <a:t> collaboration meeting 2025</a:t>
            </a:r>
          </a:p>
        </p:txBody>
      </p:sp>
    </p:spTree>
    <p:extLst>
      <p:ext uri="{BB962C8B-B14F-4D97-AF65-F5344CB8AC3E}">
        <p14:creationId xmlns:p14="http://schemas.microsoft.com/office/powerpoint/2010/main" val="40488691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8DD182-05C1-42FB-B5FF-2F753EBA5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Electron scattering energy escape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F35BCEE-1F20-41CA-8C08-B24298C59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C3D3E-92B5-443F-A1C6-6776B43B6082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C4F6D07-681E-473C-A7A5-7A29C172C959}"/>
              </a:ext>
            </a:extLst>
          </p:cNvPr>
          <p:cNvSpPr txBox="1"/>
          <p:nvPr/>
        </p:nvSpPr>
        <p:spPr>
          <a:xfrm>
            <a:off x="7559040" y="2578647"/>
            <a:ext cx="397110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The 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</a:rPr>
              <a:t>shape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 can be used to fit the experimental data!</a:t>
            </a:r>
          </a:p>
          <a:p>
            <a:endParaRPr lang="en-US" sz="24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The amplitude is not yet trustworthy due to unprecise cross-sections below 10 eV! 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C4921F19-7A0F-43FA-8DC7-EB3473609E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5310" y="1326977"/>
            <a:ext cx="7017010" cy="4811664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D5682CAE-F3C3-49C0-A394-CDE9373B6C5D}"/>
              </a:ext>
            </a:extLst>
          </p:cNvPr>
          <p:cNvSpPr txBox="1"/>
          <p:nvPr/>
        </p:nvSpPr>
        <p:spPr>
          <a:xfrm>
            <a:off x="1663337" y="1563068"/>
            <a:ext cx="4176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Energy deposition inside the STJ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2577174-B31F-40F0-B6EE-C4F7B8173011}"/>
              </a:ext>
            </a:extLst>
          </p:cNvPr>
          <p:cNvSpPr txBox="1"/>
          <p:nvPr/>
        </p:nvSpPr>
        <p:spPr>
          <a:xfrm>
            <a:off x="1666159" y="2029991"/>
            <a:ext cx="4173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Primary electrons energy: 55 eV</a:t>
            </a:r>
          </a:p>
        </p:txBody>
      </p:sp>
    </p:spTree>
    <p:extLst>
      <p:ext uri="{BB962C8B-B14F-4D97-AF65-F5344CB8AC3E}">
        <p14:creationId xmlns:p14="http://schemas.microsoft.com/office/powerpoint/2010/main" val="4586415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E6BD92-469B-4C34-92B1-C63A0F02D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Elastic scattering involvement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C24C9C2-CD86-40EF-B459-798DD44D4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C3D3E-92B5-443F-A1C6-6776B43B6082}" type="slidenum">
              <a:rPr lang="fr-FR" smtClean="0"/>
              <a:pPr/>
              <a:t>10</a:t>
            </a:fld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90DCFE6-2DDE-4755-8E5E-33A775985D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2232" y="1167743"/>
            <a:ext cx="7049504" cy="5276941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3E34205-CA40-1DCF-55F2-C796528A6C9C}"/>
              </a:ext>
            </a:extLst>
          </p:cNvPr>
          <p:cNvGrpSpPr/>
          <p:nvPr/>
        </p:nvGrpSpPr>
        <p:grpSpPr>
          <a:xfrm>
            <a:off x="496244" y="3869788"/>
            <a:ext cx="3975209" cy="2290195"/>
            <a:chOff x="319802" y="1262749"/>
            <a:chExt cx="3975209" cy="2290195"/>
          </a:xfrm>
        </p:grpSpPr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E0ECB83C-A93B-44DC-B63F-66F16673DA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19802" y="1262749"/>
              <a:ext cx="3975209" cy="2290195"/>
            </a:xfrm>
            <a:prstGeom prst="rect">
              <a:avLst/>
            </a:prstGeom>
          </p:spPr>
        </p:pic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80B74126-B848-4591-B1E6-C06281A15B5A}"/>
                </a:ext>
              </a:extLst>
            </p:cNvPr>
            <p:cNvSpPr txBox="1"/>
            <p:nvPr/>
          </p:nvSpPr>
          <p:spPr>
            <a:xfrm>
              <a:off x="319802" y="1393371"/>
              <a:ext cx="34088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</a:rPr>
                <a:t>without elastic scattering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35ED59E-C55E-AB35-A881-9D28E6614D79}"/>
              </a:ext>
            </a:extLst>
          </p:cNvPr>
          <p:cNvGrpSpPr/>
          <p:nvPr/>
        </p:nvGrpSpPr>
        <p:grpSpPr>
          <a:xfrm>
            <a:off x="496244" y="1219640"/>
            <a:ext cx="3975209" cy="2296436"/>
            <a:chOff x="319802" y="3806213"/>
            <a:chExt cx="3975209" cy="2296436"/>
          </a:xfrm>
        </p:grpSpPr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54F2BD68-ABFD-4310-B635-99169A7BA4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9802" y="3806213"/>
              <a:ext cx="3975209" cy="2296436"/>
            </a:xfrm>
            <a:prstGeom prst="rect">
              <a:avLst/>
            </a:prstGeom>
          </p:spPr>
        </p:pic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F139F6B4-BF07-456D-B14D-72955ED935A0}"/>
                </a:ext>
              </a:extLst>
            </p:cNvPr>
            <p:cNvSpPr txBox="1"/>
            <p:nvPr/>
          </p:nvSpPr>
          <p:spPr>
            <a:xfrm>
              <a:off x="319802" y="3994795"/>
              <a:ext cx="30898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</a:rPr>
                <a:t>With elastic scattering</a:t>
              </a:r>
            </a:p>
          </p:txBody>
        </p:sp>
      </p:grpSp>
      <p:sp>
        <p:nvSpPr>
          <p:cNvPr id="9" name="ZoneTexte 8">
            <a:extLst>
              <a:ext uri="{FF2B5EF4-FFF2-40B4-BE49-F238E27FC236}">
                <a16:creationId xmlns:a16="http://schemas.microsoft.com/office/drawing/2014/main" id="{98E6F9A3-2122-4766-AEFE-AA71D5BB7731}"/>
              </a:ext>
            </a:extLst>
          </p:cNvPr>
          <p:cNvSpPr txBox="1"/>
          <p:nvPr/>
        </p:nvSpPr>
        <p:spPr>
          <a:xfrm>
            <a:off x="6025769" y="2129691"/>
            <a:ext cx="44937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0.1% of events with energy escape</a:t>
            </a:r>
            <a:endParaRPr lang="en-US" sz="2400" dirty="0">
              <a:solidFill>
                <a:srgbClr val="0000FF"/>
              </a:solidFill>
            </a:endParaRPr>
          </a:p>
          <a:p>
            <a:r>
              <a:rPr lang="en-US" sz="2400" dirty="0">
                <a:solidFill>
                  <a:srgbClr val="0000FF"/>
                </a:solidFill>
              </a:rPr>
              <a:t>1.5% of events with energy escape</a:t>
            </a:r>
          </a:p>
        </p:txBody>
      </p:sp>
    </p:spTree>
    <p:extLst>
      <p:ext uri="{BB962C8B-B14F-4D97-AF65-F5344CB8AC3E}">
        <p14:creationId xmlns:p14="http://schemas.microsoft.com/office/powerpoint/2010/main" val="36925830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7038F2-6054-4B35-A8F8-08D26B745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 energy secondary electrons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104FFF2-50C2-4369-895E-0681AA922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C3D3E-92B5-443F-A1C6-6776B43B6082}" type="slidenum">
              <a:rPr lang="fr-FR" smtClean="0"/>
              <a:pPr/>
              <a:t>11</a:t>
            </a:fld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F00D3D2-A089-4368-9DAA-BA48598678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027193"/>
            <a:ext cx="6011114" cy="412190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96616344-D82A-4DF0-B4EF-E7735081A3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59966" y="1020934"/>
            <a:ext cx="5949866" cy="4163006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B645E02B-3636-4751-9DA8-8B46C3074760}"/>
              </a:ext>
            </a:extLst>
          </p:cNvPr>
          <p:cNvSpPr txBox="1"/>
          <p:nvPr/>
        </p:nvSpPr>
        <p:spPr>
          <a:xfrm>
            <a:off x="783773" y="1240489"/>
            <a:ext cx="23969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2">
                    <a:lumMod val="25000"/>
                  </a:schemeClr>
                </a:solidFill>
              </a:rPr>
              <a:t>With secondaries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CCD5FDD-96BB-42FD-BB06-BE30481F8D39}"/>
              </a:ext>
            </a:extLst>
          </p:cNvPr>
          <p:cNvSpPr txBox="1"/>
          <p:nvPr/>
        </p:nvSpPr>
        <p:spPr>
          <a:xfrm>
            <a:off x="6890682" y="1251527"/>
            <a:ext cx="28345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2">
                    <a:lumMod val="25000"/>
                  </a:schemeClr>
                </a:solidFill>
              </a:rPr>
              <a:t>Without secondaries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CB6EE9A-0C6D-42A1-8928-B5E40FBFC428}"/>
              </a:ext>
            </a:extLst>
          </p:cNvPr>
          <p:cNvSpPr txBox="1"/>
          <p:nvPr/>
        </p:nvSpPr>
        <p:spPr>
          <a:xfrm>
            <a:off x="783773" y="1702154"/>
            <a:ext cx="4868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0.1% of events with energy escape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C63382F-F820-4D53-8EA5-562FCB2AF268}"/>
              </a:ext>
            </a:extLst>
          </p:cNvPr>
          <p:cNvSpPr txBox="1"/>
          <p:nvPr/>
        </p:nvSpPr>
        <p:spPr>
          <a:xfrm>
            <a:off x="6890682" y="1750362"/>
            <a:ext cx="47875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0.02% of events with energy escape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8AAEE31-471C-48BF-97F3-72798F415FBE}"/>
              </a:ext>
            </a:extLst>
          </p:cNvPr>
          <p:cNvSpPr txBox="1"/>
          <p:nvPr/>
        </p:nvSpPr>
        <p:spPr>
          <a:xfrm>
            <a:off x="1025132" y="5414533"/>
            <a:ext cx="10141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80% </a:t>
            </a:r>
            <a:r>
              <a:rPr lang="en-US" sz="2800" dirty="0">
                <a:solidFill>
                  <a:srgbClr val="FF0000"/>
                </a:solidFill>
              </a:rPr>
              <a:t>of the energy escape is caused by the low energy secondaries!</a:t>
            </a:r>
          </a:p>
        </p:txBody>
      </p:sp>
    </p:spTree>
    <p:extLst>
      <p:ext uri="{BB962C8B-B14F-4D97-AF65-F5344CB8AC3E}">
        <p14:creationId xmlns:p14="http://schemas.microsoft.com/office/powerpoint/2010/main" val="26328428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60EEED5-1D05-4EB1-8264-24F5D042F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 and perspectives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3CA5B88-CCB8-4A75-8B43-2C261AF23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C3D3E-92B5-443F-A1C6-6776B43B6082}" type="slidenum">
              <a:rPr lang="fr-FR" smtClean="0"/>
              <a:pPr/>
              <a:t>12</a:t>
            </a:fld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8E2674C-5AB7-4102-8AB4-57E3D846D8CA}"/>
              </a:ext>
            </a:extLst>
          </p:cNvPr>
          <p:cNvSpPr txBox="1"/>
          <p:nvPr/>
        </p:nvSpPr>
        <p:spPr>
          <a:xfrm>
            <a:off x="496389" y="1189583"/>
            <a:ext cx="109815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The simulation for the electron energy loss can produce the 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</a:rPr>
              <a:t>shape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 of the 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</a:rPr>
              <a:t>Auger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</a:rPr>
              <a:t>electrons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 energy escape tail despite the present limitations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26B5F2E-68A3-4079-9592-ABC6FDDC62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80635" y="2455077"/>
            <a:ext cx="5614976" cy="3850269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E9820560-8280-46D2-8E56-0F077B6FD2DC}"/>
              </a:ext>
            </a:extLst>
          </p:cNvPr>
          <p:cNvSpPr txBox="1"/>
          <p:nvPr/>
        </p:nvSpPr>
        <p:spPr>
          <a:xfrm>
            <a:off x="496389" y="2293152"/>
            <a:ext cx="5584246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The current status of the simulation can already be used to improve the fit of the experimental recoil spectrum of the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</a:rPr>
              <a:t>BeEST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experiment</a:t>
            </a:r>
          </a:p>
          <a:p>
            <a:pPr algn="just"/>
            <a:endParaRPr lang="en-US" sz="2400" dirty="0">
              <a:solidFill>
                <a:schemeClr val="bg2">
                  <a:lumMod val="25000"/>
                </a:schemeClr>
              </a:solidFill>
            </a:endParaRPr>
          </a:p>
          <a:p>
            <a:pPr algn="just"/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The elastic cross-sections below 10 eV can be calculated and added to the simulation later on</a:t>
            </a:r>
          </a:p>
          <a:p>
            <a:pPr algn="just"/>
            <a:endParaRPr lang="en-US" sz="2400" dirty="0">
              <a:solidFill>
                <a:schemeClr val="bg2">
                  <a:lumMod val="25000"/>
                </a:schemeClr>
              </a:solidFill>
            </a:endParaRPr>
          </a:p>
          <a:p>
            <a:pPr algn="just"/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The electron energy loss simulation can be used as well for the shake off tails  </a:t>
            </a:r>
          </a:p>
        </p:txBody>
      </p:sp>
    </p:spTree>
    <p:extLst>
      <p:ext uri="{BB962C8B-B14F-4D97-AF65-F5344CB8AC3E}">
        <p14:creationId xmlns:p14="http://schemas.microsoft.com/office/powerpoint/2010/main" val="28365080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12408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F9964-0A93-74F1-B59E-F436CA38B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Inelastic scattering of electrons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492DCF-5C67-E266-FF96-D1A1B142B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C3D3E-92B5-443F-A1C6-6776B43B6082}" type="slidenum">
              <a:rPr lang="fr-FR" smtClean="0"/>
              <a:pPr/>
              <a:t>14</a:t>
            </a:fld>
            <a:endParaRPr lang="fr-FR"/>
          </a:p>
        </p:txBody>
      </p:sp>
      <p:pic>
        <p:nvPicPr>
          <p:cNvPr id="5" name="Image 11">
            <a:extLst>
              <a:ext uri="{FF2B5EF4-FFF2-40B4-BE49-F238E27FC236}">
                <a16:creationId xmlns:a16="http://schemas.microsoft.com/office/drawing/2014/main" id="{1D8CB04A-DB59-859F-EC35-249F23B7F7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954" y="2410692"/>
            <a:ext cx="6144752" cy="4190404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0FE4DDC4-7DB0-00CF-962C-CE5A1F4D7329}"/>
              </a:ext>
            </a:extLst>
          </p:cNvPr>
          <p:cNvGrpSpPr/>
          <p:nvPr/>
        </p:nvGrpSpPr>
        <p:grpSpPr>
          <a:xfrm>
            <a:off x="123649" y="1422214"/>
            <a:ext cx="11496609" cy="779765"/>
            <a:chOff x="-64655" y="1454787"/>
            <a:chExt cx="11496609" cy="779765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EAEA1936-0F11-F345-7C6B-B3FDD44A0DE9}"/>
                    </a:ext>
                  </a:extLst>
                </p:cNvPr>
                <p:cNvSpPr txBox="1"/>
                <p:nvPr/>
              </p:nvSpPr>
              <p:spPr>
                <a:xfrm>
                  <a:off x="3537613" y="1454787"/>
                  <a:ext cx="7894341" cy="77976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𝑀</m:t>
                            </m:r>
                          </m:sub>
                        </m:sSub>
                        <m:d>
                          <m:dPr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</m:d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1+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</m:d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𝐿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𝑞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𝜔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𝛾</m:t>
                                    </m:r>
                                  </m:e>
                                </m:d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1+</m:t>
                            </m:r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</m:d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𝐿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𝑞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𝜔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𝛾</m:t>
                                    </m:r>
                                  </m:e>
                                </m:d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/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𝐿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𝑞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d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</m:den>
                        </m:f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EAEA1936-0F11-F345-7C6B-B3FDD44A0DE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7613" y="1454787"/>
                  <a:ext cx="7894341" cy="77976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886F78C-B52A-F8AB-4554-170B2919B2A3}"/>
                </a:ext>
              </a:extLst>
            </p:cNvPr>
            <p:cNvSpPr txBox="1"/>
            <p:nvPr/>
          </p:nvSpPr>
          <p:spPr>
            <a:xfrm>
              <a:off x="-64655" y="1613838"/>
              <a:ext cx="360226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Mermin dielectric function: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38A7593-2347-45B5-CC7E-9AD1EB48BE50}"/>
                  </a:ext>
                </a:extLst>
              </p:cNvPr>
              <p:cNvSpPr txBox="1"/>
              <p:nvPr/>
            </p:nvSpPr>
            <p:spPr>
              <a:xfrm>
                <a:off x="243721" y="2762310"/>
                <a:ext cx="523889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</m:d>
                  </m:oMath>
                </a14:m>
                <a:r>
                  <a:rPr lang="en-US" sz="2400" dirty="0"/>
                  <a:t> : </a:t>
                </a:r>
                <a:r>
                  <a:rPr lang="en-US" sz="2400" dirty="0" err="1"/>
                  <a:t>Lindhard</a:t>
                </a:r>
                <a:r>
                  <a:rPr lang="en-US" sz="2400" dirty="0"/>
                  <a:t> dielectric function</a:t>
                </a: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38A7593-2347-45B5-CC7E-9AD1EB48B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721" y="2762310"/>
                <a:ext cx="5238891" cy="461665"/>
              </a:xfrm>
              <a:prstGeom prst="rect">
                <a:avLst/>
              </a:prstGeom>
              <a:blipFill>
                <a:blip r:embed="rId4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7893E4C4-4B64-DD32-CECB-14E23F8DF3B1}"/>
              </a:ext>
            </a:extLst>
          </p:cNvPr>
          <p:cNvSpPr txBox="1"/>
          <p:nvPr/>
        </p:nvSpPr>
        <p:spPr>
          <a:xfrm>
            <a:off x="294078" y="4275061"/>
            <a:ext cx="5383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Fit of ELF(0, </a:t>
            </a:r>
            <a:r>
              <a:rPr lang="el-GR" sz="2400" dirty="0">
                <a:solidFill>
                  <a:srgbClr val="FF0000"/>
                </a:solidFill>
              </a:rPr>
              <a:t>ω</a:t>
            </a:r>
            <a:r>
              <a:rPr lang="en-US" sz="2400" dirty="0">
                <a:solidFill>
                  <a:srgbClr val="FF0000"/>
                </a:solidFill>
              </a:rPr>
              <a:t>) with the </a:t>
            </a:r>
            <a:r>
              <a:rPr lang="en-US" sz="2400" dirty="0" err="1">
                <a:solidFill>
                  <a:srgbClr val="FF0000"/>
                </a:solidFill>
              </a:rPr>
              <a:t>Merimin</a:t>
            </a:r>
            <a:r>
              <a:rPr lang="en-US" sz="2400" dirty="0">
                <a:solidFill>
                  <a:srgbClr val="FF0000"/>
                </a:solidFill>
              </a:rPr>
              <a:t> function</a:t>
            </a:r>
          </a:p>
        </p:txBody>
      </p:sp>
    </p:spTree>
    <p:extLst>
      <p:ext uri="{BB962C8B-B14F-4D97-AF65-F5344CB8AC3E}">
        <p14:creationId xmlns:p14="http://schemas.microsoft.com/office/powerpoint/2010/main" val="26170664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DAA49D-E4F0-46E9-BDB9-EC5E38D11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Inelastic scattering of electrons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10E278B-19DC-40FD-94BC-916CE20D2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C3D3E-92B5-443F-A1C6-6776B43B6082}" type="slidenum">
              <a:rPr lang="fr-FR" smtClean="0"/>
              <a:pPr/>
              <a:t>15</a:t>
            </a:fld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971FE66-F9B4-4E96-91BF-B2AC33C385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6246" y="2051712"/>
            <a:ext cx="5918466" cy="3809687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1A8360FA-5A9B-49D4-9D9F-94D6F1F3465D}"/>
              </a:ext>
            </a:extLst>
          </p:cNvPr>
          <p:cNvSpPr txBox="1"/>
          <p:nvPr/>
        </p:nvSpPr>
        <p:spPr>
          <a:xfrm>
            <a:off x="873441" y="4921250"/>
            <a:ext cx="39671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Q-expansion of the optical ELF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9A876A62-000D-4A4E-8ABE-7DCBA836480B}"/>
              </a:ext>
            </a:extLst>
          </p:cNvPr>
          <p:cNvSpPr txBox="1"/>
          <p:nvPr/>
        </p:nvSpPr>
        <p:spPr>
          <a:xfrm>
            <a:off x="480195" y="1020934"/>
            <a:ext cx="66956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2">
                    <a:lumMod val="25000"/>
                  </a:schemeClr>
                </a:solidFill>
              </a:rPr>
              <a:t>Mermin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</a:rPr>
              <a:t> dielectric functions are used to fit the optical ELF(0, </a:t>
            </a:r>
            <a:r>
              <a:rPr lang="el-GR" sz="2000" dirty="0">
                <a:solidFill>
                  <a:schemeClr val="bg2">
                    <a:lumMod val="25000"/>
                  </a:schemeClr>
                </a:solidFill>
              </a:rPr>
              <a:t>ω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</a:rPr>
              <a:t>)</a:t>
            </a:r>
          </a:p>
          <a:p>
            <a:r>
              <a:rPr lang="en-US" sz="2000" dirty="0">
                <a:solidFill>
                  <a:schemeClr val="bg2">
                    <a:lumMod val="25000"/>
                  </a:schemeClr>
                </a:solidFill>
              </a:rPr>
              <a:t>-&gt; Extrapolate ELF (q, </a:t>
            </a:r>
            <a:r>
              <a:rPr lang="el-GR" sz="2000" dirty="0">
                <a:solidFill>
                  <a:schemeClr val="bg2">
                    <a:lumMod val="25000"/>
                  </a:schemeClr>
                </a:solidFill>
              </a:rPr>
              <a:t>ω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</a:rPr>
              <a:t>)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9C2884F3-72BF-4B26-9E7C-C989723A74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3534" y="1840519"/>
            <a:ext cx="5712220" cy="4232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2050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140991-E5D6-0FD1-4586-C263EBF98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Elastic scattering cross-section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D9AC39B-B15B-B8D9-757B-295F81710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C3D3E-92B5-443F-A1C6-6776B43B6082}" type="slidenum">
              <a:rPr lang="fr-FR" smtClean="0"/>
              <a:pPr/>
              <a:t>16</a:t>
            </a:fld>
            <a:endParaRPr lang="fr-FR"/>
          </a:p>
        </p:txBody>
      </p:sp>
      <p:pic>
        <p:nvPicPr>
          <p:cNvPr id="4" name="Image 5">
            <a:extLst>
              <a:ext uri="{FF2B5EF4-FFF2-40B4-BE49-F238E27FC236}">
                <a16:creationId xmlns:a16="http://schemas.microsoft.com/office/drawing/2014/main" id="{4B3A049E-0361-CD64-9B70-D0BA2C6F29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355281"/>
            <a:ext cx="6978865" cy="5270994"/>
          </a:xfrm>
          <a:prstGeom prst="rect">
            <a:avLst/>
          </a:prstGeom>
        </p:spPr>
      </p:pic>
      <p:sp>
        <p:nvSpPr>
          <p:cNvPr id="5" name="ZoneTexte 3">
            <a:extLst>
              <a:ext uri="{FF2B5EF4-FFF2-40B4-BE49-F238E27FC236}">
                <a16:creationId xmlns:a16="http://schemas.microsoft.com/office/drawing/2014/main" id="{26658D70-BB5C-3581-23C2-A0EC551BC3E5}"/>
              </a:ext>
            </a:extLst>
          </p:cNvPr>
          <p:cNvSpPr txBox="1"/>
          <p:nvPr/>
        </p:nvSpPr>
        <p:spPr>
          <a:xfrm>
            <a:off x="4859322" y="1864580"/>
            <a:ext cx="18168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For Tantalum</a:t>
            </a:r>
          </a:p>
        </p:txBody>
      </p:sp>
      <p:pic>
        <p:nvPicPr>
          <p:cNvPr id="6" name="Image 4">
            <a:extLst>
              <a:ext uri="{FF2B5EF4-FFF2-40B4-BE49-F238E27FC236}">
                <a16:creationId xmlns:a16="http://schemas.microsoft.com/office/drawing/2014/main" id="{34AACFEF-1D7E-AB8D-85F9-3DD1F29426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12943" y="2480286"/>
            <a:ext cx="5127154" cy="3887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451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446DF21-52A6-4282-9FB3-DA244C7C7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of content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9454F7B-B0B3-4C77-B791-4DDB57CE9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C3D3E-92B5-443F-A1C6-6776B43B6082}" type="slidenum">
              <a:rPr lang="fr-FR" smtClean="0"/>
              <a:pPr/>
              <a:t>1</a:t>
            </a:fld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03C4A0D-FBEC-43C8-9CD1-42D607FC05B4}"/>
              </a:ext>
            </a:extLst>
          </p:cNvPr>
          <p:cNvSpPr txBox="1"/>
          <p:nvPr/>
        </p:nvSpPr>
        <p:spPr>
          <a:xfrm>
            <a:off x="1079863" y="1943657"/>
            <a:ext cx="9204960" cy="2970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Motivations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Elastic and inelastic scattering approximations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Simulation and results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Conclusions and perspectives</a:t>
            </a:r>
          </a:p>
        </p:txBody>
      </p:sp>
    </p:spTree>
    <p:extLst>
      <p:ext uri="{BB962C8B-B14F-4D97-AF65-F5344CB8AC3E}">
        <p14:creationId xmlns:p14="http://schemas.microsoft.com/office/powerpoint/2010/main" val="1189043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E20578-3D09-45EE-99F3-95EF30B1C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Motivations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337CDF3-B82E-46AF-AA96-663F009D5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C3D3E-92B5-443F-A1C6-6776B43B6082}" type="slidenum">
              <a:rPr lang="fr-FR" smtClean="0"/>
              <a:pPr/>
              <a:t>2</a:t>
            </a:fld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70CFA8D-BFAA-4E1B-BBBD-EBDDF94553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256" y="1020934"/>
            <a:ext cx="9945488" cy="4458322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6E6F718F-27BA-478B-B983-093FDE10D541}"/>
              </a:ext>
            </a:extLst>
          </p:cNvPr>
          <p:cNvSpPr txBox="1"/>
          <p:nvPr/>
        </p:nvSpPr>
        <p:spPr>
          <a:xfrm>
            <a:off x="4277414" y="5479256"/>
            <a:ext cx="65698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Auger electrons energy loss: 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</a:rPr>
              <a:t>very poor knowledge!</a:t>
            </a:r>
          </a:p>
          <a:p>
            <a:r>
              <a:rPr lang="en-US" sz="2400" dirty="0">
                <a:solidFill>
                  <a:srgbClr val="0070C0"/>
                </a:solidFill>
              </a:rPr>
              <a:t>Limiting factor for the sterile neutrinos sensitivity!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B9A7B12-6367-4671-A1C7-F470D781B576}"/>
              </a:ext>
            </a:extLst>
          </p:cNvPr>
          <p:cNvSpPr txBox="1"/>
          <p:nvPr/>
        </p:nvSpPr>
        <p:spPr>
          <a:xfrm>
            <a:off x="235534" y="6464326"/>
            <a:ext cx="67487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2">
                    <a:lumMod val="50000"/>
                  </a:schemeClr>
                </a:solidFill>
              </a:rPr>
              <a:t>*I. Kim et al., Phys. Rev. D 111, 5 (2025) 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A354BF2-EDB5-4D1C-8225-D8161B6A5E85}"/>
              </a:ext>
            </a:extLst>
          </p:cNvPr>
          <p:cNvSpPr txBox="1"/>
          <p:nvPr/>
        </p:nvSpPr>
        <p:spPr>
          <a:xfrm>
            <a:off x="5806440" y="1194588"/>
            <a:ext cx="5024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4663AE"/>
                </a:solidFill>
              </a:rPr>
              <a:t>Fit of the experimental recoil spectrum</a:t>
            </a:r>
          </a:p>
        </p:txBody>
      </p:sp>
    </p:spTree>
    <p:extLst>
      <p:ext uri="{BB962C8B-B14F-4D97-AF65-F5344CB8AC3E}">
        <p14:creationId xmlns:p14="http://schemas.microsoft.com/office/powerpoint/2010/main" val="4127870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39366E-A8AC-4C56-A519-124057668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happens inside the detector?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4DFC848-18F2-4085-98CC-13ADB2D7F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C3D3E-92B5-443F-A1C6-6776B43B6082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A3ED7AC-72C2-45F7-B3E8-6D4FA962D8D8}"/>
              </a:ext>
            </a:extLst>
          </p:cNvPr>
          <p:cNvSpPr/>
          <p:nvPr/>
        </p:nvSpPr>
        <p:spPr>
          <a:xfrm>
            <a:off x="374468" y="1332411"/>
            <a:ext cx="11443063" cy="423236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D1AB9F7-FA10-4831-9CAB-F307B5E2B2A4}"/>
              </a:ext>
            </a:extLst>
          </p:cNvPr>
          <p:cNvSpPr txBox="1"/>
          <p:nvPr/>
        </p:nvSpPr>
        <p:spPr>
          <a:xfrm>
            <a:off x="592183" y="1496089"/>
            <a:ext cx="11495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2">
                    <a:lumMod val="25000"/>
                  </a:schemeClr>
                </a:solidFill>
              </a:rPr>
              <a:t>Ta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90F87686-E46A-493C-8379-817791642954}"/>
              </a:ext>
            </a:extLst>
          </p:cNvPr>
          <p:cNvSpPr txBox="1"/>
          <p:nvPr/>
        </p:nvSpPr>
        <p:spPr>
          <a:xfrm>
            <a:off x="1875602" y="2699224"/>
            <a:ext cx="2048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Auger electron</a:t>
            </a:r>
          </a:p>
        </p:txBody>
      </p:sp>
      <p:grpSp>
        <p:nvGrpSpPr>
          <p:cNvPr id="59" name="Groupe 58">
            <a:extLst>
              <a:ext uri="{FF2B5EF4-FFF2-40B4-BE49-F238E27FC236}">
                <a16:creationId xmlns:a16="http://schemas.microsoft.com/office/drawing/2014/main" id="{CCFB8757-CD72-4A19-B1AC-FC13ECC7EF1B}"/>
              </a:ext>
            </a:extLst>
          </p:cNvPr>
          <p:cNvGrpSpPr/>
          <p:nvPr/>
        </p:nvGrpSpPr>
        <p:grpSpPr>
          <a:xfrm>
            <a:off x="918683" y="2821532"/>
            <a:ext cx="927567" cy="715991"/>
            <a:chOff x="1354148" y="3411940"/>
            <a:chExt cx="927567" cy="715991"/>
          </a:xfrm>
        </p:grpSpPr>
        <p:sp>
          <p:nvSpPr>
            <p:cNvPr id="6" name="Ellipse 5">
              <a:extLst>
                <a:ext uri="{FF2B5EF4-FFF2-40B4-BE49-F238E27FC236}">
                  <a16:creationId xmlns:a16="http://schemas.microsoft.com/office/drawing/2014/main" id="{368BBB3C-6E6D-4FB5-B44E-32C4BC7CB246}"/>
                </a:ext>
              </a:extLst>
            </p:cNvPr>
            <p:cNvSpPr/>
            <p:nvPr/>
          </p:nvSpPr>
          <p:spPr>
            <a:xfrm>
              <a:off x="1741715" y="3587931"/>
              <a:ext cx="540000" cy="54000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baseline="30000" dirty="0"/>
                <a:t>7</a:t>
              </a:r>
              <a:r>
                <a:rPr lang="en-US" sz="1100" b="1" dirty="0"/>
                <a:t>Be</a:t>
              </a:r>
              <a:endParaRPr lang="en-US" b="1" dirty="0"/>
            </a:p>
          </p:txBody>
        </p:sp>
        <p:cxnSp>
          <p:nvCxnSpPr>
            <p:cNvPr id="10" name="Connecteur droit avec flèche 9">
              <a:extLst>
                <a:ext uri="{FF2B5EF4-FFF2-40B4-BE49-F238E27FC236}">
                  <a16:creationId xmlns:a16="http://schemas.microsoft.com/office/drawing/2014/main" id="{99A8B856-399F-493D-9EEF-4C0182C8F0C2}"/>
                </a:ext>
              </a:extLst>
            </p:cNvPr>
            <p:cNvCxnSpPr>
              <a:cxnSpLocks/>
              <a:stCxn id="6" idx="2"/>
            </p:cNvCxnSpPr>
            <p:nvPr/>
          </p:nvCxnSpPr>
          <p:spPr>
            <a:xfrm flipH="1">
              <a:off x="1367246" y="3857931"/>
              <a:ext cx="374469" cy="8675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FDB2353C-6F14-466B-8639-A43BF3479058}"/>
                </a:ext>
              </a:extLst>
            </p:cNvPr>
            <p:cNvSpPr txBox="1"/>
            <p:nvPr/>
          </p:nvSpPr>
          <p:spPr>
            <a:xfrm>
              <a:off x="1354148" y="3411940"/>
              <a:ext cx="37446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0070C0"/>
                  </a:solidFill>
                </a:rPr>
                <a:t>T</a:t>
              </a:r>
              <a:r>
                <a:rPr lang="en-US" sz="2000" baseline="-25000" dirty="0">
                  <a:solidFill>
                    <a:srgbClr val="0070C0"/>
                  </a:solidFill>
                </a:rPr>
                <a:t>r</a:t>
              </a:r>
              <a:endParaRPr lang="en-US" sz="2000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48" name="Groupe 47">
            <a:extLst>
              <a:ext uri="{FF2B5EF4-FFF2-40B4-BE49-F238E27FC236}">
                <a16:creationId xmlns:a16="http://schemas.microsoft.com/office/drawing/2014/main" id="{921EFB34-2742-4573-A9DD-74516DE799AC}"/>
              </a:ext>
            </a:extLst>
          </p:cNvPr>
          <p:cNvGrpSpPr/>
          <p:nvPr/>
        </p:nvGrpSpPr>
        <p:grpSpPr>
          <a:xfrm>
            <a:off x="2088639" y="3222198"/>
            <a:ext cx="1493958" cy="609477"/>
            <a:chOff x="2524104" y="3812606"/>
            <a:chExt cx="1493958" cy="609477"/>
          </a:xfrm>
        </p:grpSpPr>
        <p:sp>
          <p:nvSpPr>
            <p:cNvPr id="7" name="Ellipse 6">
              <a:extLst>
                <a:ext uri="{FF2B5EF4-FFF2-40B4-BE49-F238E27FC236}">
                  <a16:creationId xmlns:a16="http://schemas.microsoft.com/office/drawing/2014/main" id="{CEB758A4-147A-407A-984C-85D81A7B1D52}"/>
                </a:ext>
              </a:extLst>
            </p:cNvPr>
            <p:cNvSpPr/>
            <p:nvPr/>
          </p:nvSpPr>
          <p:spPr>
            <a:xfrm>
              <a:off x="2931293" y="3812606"/>
              <a:ext cx="108000" cy="108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Connecteur droit avec flèche 13">
              <a:extLst>
                <a:ext uri="{FF2B5EF4-FFF2-40B4-BE49-F238E27FC236}">
                  <a16:creationId xmlns:a16="http://schemas.microsoft.com/office/drawing/2014/main" id="{134DBFC0-E919-4580-BCA0-E5AA1F2C2C5E}"/>
                </a:ext>
              </a:extLst>
            </p:cNvPr>
            <p:cNvCxnSpPr>
              <a:cxnSpLocks/>
              <a:stCxn id="7" idx="6"/>
            </p:cNvCxnSpPr>
            <p:nvPr/>
          </p:nvCxnSpPr>
          <p:spPr>
            <a:xfrm>
              <a:off x="3039293" y="3866606"/>
              <a:ext cx="471121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B8C417C6-0B23-4BC5-A528-2FDB1ABC6256}"/>
                </a:ext>
              </a:extLst>
            </p:cNvPr>
            <p:cNvSpPr txBox="1"/>
            <p:nvPr/>
          </p:nvSpPr>
          <p:spPr>
            <a:xfrm>
              <a:off x="2524104" y="3960418"/>
              <a:ext cx="14939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solidFill>
                    <a:srgbClr val="FF0000"/>
                  </a:solidFill>
                </a:rPr>
                <a:t>T</a:t>
              </a:r>
              <a:r>
                <a:rPr lang="en-US" sz="2400" baseline="-25000" dirty="0" err="1">
                  <a:solidFill>
                    <a:srgbClr val="FF0000"/>
                  </a:solidFill>
                </a:rPr>
                <a:t>e</a:t>
              </a:r>
              <a:r>
                <a:rPr lang="en-US" sz="2400" dirty="0">
                  <a:solidFill>
                    <a:srgbClr val="FF0000"/>
                  </a:solidFill>
                </a:rPr>
                <a:t> ≈ 55 eV</a:t>
              </a:r>
            </a:p>
          </p:txBody>
        </p:sp>
      </p:grpSp>
      <p:grpSp>
        <p:nvGrpSpPr>
          <p:cNvPr id="9" name="Groupe 8">
            <a:extLst>
              <a:ext uri="{FF2B5EF4-FFF2-40B4-BE49-F238E27FC236}">
                <a16:creationId xmlns:a16="http://schemas.microsoft.com/office/drawing/2014/main" id="{BBF145D3-9934-4CEC-BC15-D9682C784096}"/>
              </a:ext>
            </a:extLst>
          </p:cNvPr>
          <p:cNvGrpSpPr/>
          <p:nvPr/>
        </p:nvGrpSpPr>
        <p:grpSpPr>
          <a:xfrm>
            <a:off x="4067617" y="1458415"/>
            <a:ext cx="7619286" cy="4087760"/>
            <a:chOff x="4067617" y="1458415"/>
            <a:chExt cx="7619286" cy="4087760"/>
          </a:xfrm>
        </p:grpSpPr>
        <p:grpSp>
          <p:nvGrpSpPr>
            <p:cNvPr id="67" name="Groupe 66">
              <a:extLst>
                <a:ext uri="{FF2B5EF4-FFF2-40B4-BE49-F238E27FC236}">
                  <a16:creationId xmlns:a16="http://schemas.microsoft.com/office/drawing/2014/main" id="{FC8ADDAC-0743-41C5-9B16-FCE22D4C8E92}"/>
                </a:ext>
              </a:extLst>
            </p:cNvPr>
            <p:cNvGrpSpPr/>
            <p:nvPr/>
          </p:nvGrpSpPr>
          <p:grpSpPr>
            <a:xfrm>
              <a:off x="4067617" y="1458415"/>
              <a:ext cx="7619286" cy="4087760"/>
              <a:chOff x="4067617" y="1458415"/>
              <a:chExt cx="7619286" cy="4087760"/>
            </a:xfrm>
          </p:grpSpPr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F2C8545E-EE03-45E5-BAD4-FC5DABB454A3}"/>
                  </a:ext>
                </a:extLst>
              </p:cNvPr>
              <p:cNvSpPr txBox="1"/>
              <p:nvPr/>
            </p:nvSpPr>
            <p:spPr>
              <a:xfrm>
                <a:off x="4531834" y="1458415"/>
                <a:ext cx="253029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chemeClr val="bg2">
                        <a:lumMod val="25000"/>
                      </a:schemeClr>
                    </a:solidFill>
                  </a:rPr>
                  <a:t>Elastic scattering</a:t>
                </a:r>
              </a:p>
            </p:txBody>
          </p:sp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D068EDE0-3061-4F16-AFEA-E0BFD03E8BF9}"/>
                  </a:ext>
                </a:extLst>
              </p:cNvPr>
              <p:cNvSpPr txBox="1"/>
              <p:nvPr/>
            </p:nvSpPr>
            <p:spPr>
              <a:xfrm>
                <a:off x="8466264" y="1462944"/>
                <a:ext cx="253029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chemeClr val="bg2">
                        <a:lumMod val="25000"/>
                      </a:schemeClr>
                    </a:solidFill>
                  </a:rPr>
                  <a:t>Inelastic scattering</a:t>
                </a:r>
              </a:p>
            </p:txBody>
          </p:sp>
          <p:cxnSp>
            <p:nvCxnSpPr>
              <p:cNvPr id="11" name="Connecteur droit 10">
                <a:extLst>
                  <a:ext uri="{FF2B5EF4-FFF2-40B4-BE49-F238E27FC236}">
                    <a16:creationId xmlns:a16="http://schemas.microsoft.com/office/drawing/2014/main" id="{DDB3A401-EC1C-43E2-966D-1B056EC1AAA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45288" y="1635843"/>
                <a:ext cx="0" cy="3732515"/>
              </a:xfrm>
              <a:prstGeom prst="line">
                <a:avLst/>
              </a:prstGeom>
              <a:ln w="38100">
                <a:solidFill>
                  <a:schemeClr val="bg2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6" name="Groupe 45">
                <a:extLst>
                  <a:ext uri="{FF2B5EF4-FFF2-40B4-BE49-F238E27FC236}">
                    <a16:creationId xmlns:a16="http://schemas.microsoft.com/office/drawing/2014/main" id="{7E0DF39A-8221-4E53-A55A-F5A64ED73C69}"/>
                  </a:ext>
                </a:extLst>
              </p:cNvPr>
              <p:cNvGrpSpPr/>
              <p:nvPr/>
            </p:nvGrpSpPr>
            <p:grpSpPr>
              <a:xfrm>
                <a:off x="4372700" y="3349611"/>
                <a:ext cx="579121" cy="108000"/>
                <a:chOff x="5248466" y="3920606"/>
                <a:chExt cx="579121" cy="108000"/>
              </a:xfrm>
            </p:grpSpPr>
            <p:sp>
              <p:nvSpPr>
                <p:cNvPr id="30" name="Ellipse 29">
                  <a:extLst>
                    <a:ext uri="{FF2B5EF4-FFF2-40B4-BE49-F238E27FC236}">
                      <a16:creationId xmlns:a16="http://schemas.microsoft.com/office/drawing/2014/main" id="{5908D30F-0422-4529-B419-E3A9F5DBB94F}"/>
                    </a:ext>
                  </a:extLst>
                </p:cNvPr>
                <p:cNvSpPr/>
                <p:nvPr/>
              </p:nvSpPr>
              <p:spPr>
                <a:xfrm>
                  <a:off x="5248466" y="3920606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1" name="Connecteur droit avec flèche 30">
                  <a:extLst>
                    <a:ext uri="{FF2B5EF4-FFF2-40B4-BE49-F238E27FC236}">
                      <a16:creationId xmlns:a16="http://schemas.microsoft.com/office/drawing/2014/main" id="{3A1B7C7C-F023-49BD-840E-44C231B92A69}"/>
                    </a:ext>
                  </a:extLst>
                </p:cNvPr>
                <p:cNvCxnSpPr>
                  <a:cxnSpLocks/>
                  <a:stCxn id="30" idx="6"/>
                </p:cNvCxnSpPr>
                <p:nvPr/>
              </p:nvCxnSpPr>
              <p:spPr>
                <a:xfrm>
                  <a:off x="5356466" y="3974606"/>
                  <a:ext cx="471121" cy="0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" name="Groupe 46">
                <a:extLst>
                  <a:ext uri="{FF2B5EF4-FFF2-40B4-BE49-F238E27FC236}">
                    <a16:creationId xmlns:a16="http://schemas.microsoft.com/office/drawing/2014/main" id="{75AB58F6-BB02-4C52-B542-F3AA5A1776D4}"/>
                  </a:ext>
                </a:extLst>
              </p:cNvPr>
              <p:cNvGrpSpPr/>
              <p:nvPr/>
            </p:nvGrpSpPr>
            <p:grpSpPr>
              <a:xfrm>
                <a:off x="7855194" y="3436035"/>
                <a:ext cx="579121" cy="108000"/>
                <a:chOff x="8402182" y="4277310"/>
                <a:chExt cx="579121" cy="108000"/>
              </a:xfrm>
            </p:grpSpPr>
            <p:sp>
              <p:nvSpPr>
                <p:cNvPr id="33" name="Ellipse 32">
                  <a:extLst>
                    <a:ext uri="{FF2B5EF4-FFF2-40B4-BE49-F238E27FC236}">
                      <a16:creationId xmlns:a16="http://schemas.microsoft.com/office/drawing/2014/main" id="{B286A0FE-85FA-4F72-A115-DF6EEC9194EF}"/>
                    </a:ext>
                  </a:extLst>
                </p:cNvPr>
                <p:cNvSpPr/>
                <p:nvPr/>
              </p:nvSpPr>
              <p:spPr>
                <a:xfrm>
                  <a:off x="8402182" y="4277310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4" name="Connecteur droit avec flèche 33">
                  <a:extLst>
                    <a:ext uri="{FF2B5EF4-FFF2-40B4-BE49-F238E27FC236}">
                      <a16:creationId xmlns:a16="http://schemas.microsoft.com/office/drawing/2014/main" id="{796B513F-6CC7-4F5B-9D95-1B6B66919E5F}"/>
                    </a:ext>
                  </a:extLst>
                </p:cNvPr>
                <p:cNvCxnSpPr>
                  <a:cxnSpLocks/>
                  <a:stCxn id="33" idx="6"/>
                </p:cNvCxnSpPr>
                <p:nvPr/>
              </p:nvCxnSpPr>
              <p:spPr>
                <a:xfrm>
                  <a:off x="8510182" y="4331310"/>
                  <a:ext cx="471121" cy="0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6" name="Ellipse 35">
                <a:extLst>
                  <a:ext uri="{FF2B5EF4-FFF2-40B4-BE49-F238E27FC236}">
                    <a16:creationId xmlns:a16="http://schemas.microsoft.com/office/drawing/2014/main" id="{322C6ACD-40DA-46F3-9D89-4696912B7EC9}"/>
                  </a:ext>
                </a:extLst>
              </p:cNvPr>
              <p:cNvSpPr/>
              <p:nvPr/>
            </p:nvSpPr>
            <p:spPr>
              <a:xfrm>
                <a:off x="9766437" y="2510993"/>
                <a:ext cx="108000" cy="1080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" name="Groupe 12">
                <a:extLst>
                  <a:ext uri="{FF2B5EF4-FFF2-40B4-BE49-F238E27FC236}">
                    <a16:creationId xmlns:a16="http://schemas.microsoft.com/office/drawing/2014/main" id="{E26EB2E9-AC3E-42CB-85C5-8EB752E6497B}"/>
                  </a:ext>
                </a:extLst>
              </p:cNvPr>
              <p:cNvGrpSpPr/>
              <p:nvPr/>
            </p:nvGrpSpPr>
            <p:grpSpPr>
              <a:xfrm>
                <a:off x="9633168" y="4075962"/>
                <a:ext cx="970632" cy="794912"/>
                <a:chOff x="10281617" y="4353904"/>
                <a:chExt cx="970632" cy="794912"/>
              </a:xfrm>
            </p:grpSpPr>
            <p:sp>
              <p:nvSpPr>
                <p:cNvPr id="37" name="Ellipse 36">
                  <a:extLst>
                    <a:ext uri="{FF2B5EF4-FFF2-40B4-BE49-F238E27FC236}">
                      <a16:creationId xmlns:a16="http://schemas.microsoft.com/office/drawing/2014/main" id="{7E2115FB-8C79-4027-9AFA-5BBCDCA0FEDC}"/>
                    </a:ext>
                  </a:extLst>
                </p:cNvPr>
                <p:cNvSpPr/>
                <p:nvPr/>
              </p:nvSpPr>
              <p:spPr>
                <a:xfrm>
                  <a:off x="10281617" y="4354146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Ellipse 37">
                  <a:extLst>
                    <a:ext uri="{FF2B5EF4-FFF2-40B4-BE49-F238E27FC236}">
                      <a16:creationId xmlns:a16="http://schemas.microsoft.com/office/drawing/2014/main" id="{44A697D7-3FA1-40B5-990D-670423E8380B}"/>
                    </a:ext>
                  </a:extLst>
                </p:cNvPr>
                <p:cNvSpPr/>
                <p:nvPr/>
              </p:nvSpPr>
              <p:spPr>
                <a:xfrm>
                  <a:off x="10712933" y="4353904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Ellipse 38">
                  <a:extLst>
                    <a:ext uri="{FF2B5EF4-FFF2-40B4-BE49-F238E27FC236}">
                      <a16:creationId xmlns:a16="http://schemas.microsoft.com/office/drawing/2014/main" id="{FB51C771-E83B-40D5-AD5F-B9FE997CA6AA}"/>
                    </a:ext>
                  </a:extLst>
                </p:cNvPr>
                <p:cNvSpPr/>
                <p:nvPr/>
              </p:nvSpPr>
              <p:spPr>
                <a:xfrm>
                  <a:off x="11144249" y="4353904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Ellipse 39">
                  <a:extLst>
                    <a:ext uri="{FF2B5EF4-FFF2-40B4-BE49-F238E27FC236}">
                      <a16:creationId xmlns:a16="http://schemas.microsoft.com/office/drawing/2014/main" id="{8A99BF71-B799-4DED-8F56-CA4B8428591B}"/>
                    </a:ext>
                  </a:extLst>
                </p:cNvPr>
                <p:cNvSpPr/>
                <p:nvPr/>
              </p:nvSpPr>
              <p:spPr>
                <a:xfrm>
                  <a:off x="10281617" y="4697602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Ellipse 40">
                  <a:extLst>
                    <a:ext uri="{FF2B5EF4-FFF2-40B4-BE49-F238E27FC236}">
                      <a16:creationId xmlns:a16="http://schemas.microsoft.com/office/drawing/2014/main" id="{8D25CB36-BDBE-41A8-86F9-82611C0C11CB}"/>
                    </a:ext>
                  </a:extLst>
                </p:cNvPr>
                <p:cNvSpPr/>
                <p:nvPr/>
              </p:nvSpPr>
              <p:spPr>
                <a:xfrm>
                  <a:off x="10712933" y="4697360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Ellipse 41">
                  <a:extLst>
                    <a:ext uri="{FF2B5EF4-FFF2-40B4-BE49-F238E27FC236}">
                      <a16:creationId xmlns:a16="http://schemas.microsoft.com/office/drawing/2014/main" id="{1C63C672-C259-46AA-AB14-028A7D46CF98}"/>
                    </a:ext>
                  </a:extLst>
                </p:cNvPr>
                <p:cNvSpPr/>
                <p:nvPr/>
              </p:nvSpPr>
              <p:spPr>
                <a:xfrm>
                  <a:off x="11144249" y="4697360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Ellipse 42">
                  <a:extLst>
                    <a:ext uri="{FF2B5EF4-FFF2-40B4-BE49-F238E27FC236}">
                      <a16:creationId xmlns:a16="http://schemas.microsoft.com/office/drawing/2014/main" id="{31DB265D-5DB8-44BA-984C-C111EC918E89}"/>
                    </a:ext>
                  </a:extLst>
                </p:cNvPr>
                <p:cNvSpPr/>
                <p:nvPr/>
              </p:nvSpPr>
              <p:spPr>
                <a:xfrm>
                  <a:off x="10281617" y="5040816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Ellipse 43">
                  <a:extLst>
                    <a:ext uri="{FF2B5EF4-FFF2-40B4-BE49-F238E27FC236}">
                      <a16:creationId xmlns:a16="http://schemas.microsoft.com/office/drawing/2014/main" id="{80207B66-CF20-403A-858E-A9F815CC86F4}"/>
                    </a:ext>
                  </a:extLst>
                </p:cNvPr>
                <p:cNvSpPr/>
                <p:nvPr/>
              </p:nvSpPr>
              <p:spPr>
                <a:xfrm>
                  <a:off x="10712933" y="5040574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Ellipse 44">
                  <a:extLst>
                    <a:ext uri="{FF2B5EF4-FFF2-40B4-BE49-F238E27FC236}">
                      <a16:creationId xmlns:a16="http://schemas.microsoft.com/office/drawing/2014/main" id="{8C2F04CF-5230-404A-BD90-77C4BBA20C45}"/>
                    </a:ext>
                  </a:extLst>
                </p:cNvPr>
                <p:cNvSpPr/>
                <p:nvPr/>
              </p:nvSpPr>
              <p:spPr>
                <a:xfrm>
                  <a:off x="11144249" y="5040574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3" name="ZoneTexte 52">
                <a:extLst>
                  <a:ext uri="{FF2B5EF4-FFF2-40B4-BE49-F238E27FC236}">
                    <a16:creationId xmlns:a16="http://schemas.microsoft.com/office/drawing/2014/main" id="{6AB641A7-71E5-49CB-A3B4-BD8100987AB6}"/>
                  </a:ext>
                </a:extLst>
              </p:cNvPr>
              <p:cNvSpPr txBox="1"/>
              <p:nvPr/>
            </p:nvSpPr>
            <p:spPr>
              <a:xfrm>
                <a:off x="9037074" y="2110883"/>
                <a:ext cx="156672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solidFill>
                      <a:srgbClr val="FF0000"/>
                    </a:solidFill>
                  </a:rPr>
                  <a:t>Free electron</a:t>
                </a:r>
              </a:p>
            </p:txBody>
          </p:sp>
          <p:sp>
            <p:nvSpPr>
              <p:cNvPr id="54" name="ZoneTexte 53">
                <a:extLst>
                  <a:ext uri="{FF2B5EF4-FFF2-40B4-BE49-F238E27FC236}">
                    <a16:creationId xmlns:a16="http://schemas.microsoft.com/office/drawing/2014/main" id="{6F46FF02-0612-4BD7-9578-02850FF3F1D3}"/>
                  </a:ext>
                </a:extLst>
              </p:cNvPr>
              <p:cNvSpPr txBox="1"/>
              <p:nvPr/>
            </p:nvSpPr>
            <p:spPr>
              <a:xfrm>
                <a:off x="9001752" y="3660721"/>
                <a:ext cx="223346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solidFill>
                      <a:srgbClr val="FF0000"/>
                    </a:solidFill>
                  </a:rPr>
                  <a:t>Collective electrons</a:t>
                </a:r>
              </a:p>
            </p:txBody>
          </p:sp>
          <p:sp>
            <p:nvSpPr>
              <p:cNvPr id="60" name="ZoneTexte 59">
                <a:extLst>
                  <a:ext uri="{FF2B5EF4-FFF2-40B4-BE49-F238E27FC236}">
                    <a16:creationId xmlns:a16="http://schemas.microsoft.com/office/drawing/2014/main" id="{7569AB28-B3FF-4DDB-AC0F-5171FDBC79BC}"/>
                  </a:ext>
                </a:extLst>
              </p:cNvPr>
              <p:cNvSpPr txBox="1"/>
              <p:nvPr/>
            </p:nvSpPr>
            <p:spPr>
              <a:xfrm>
                <a:off x="8919127" y="5146065"/>
                <a:ext cx="247439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rgbClr val="0070C0"/>
                    </a:solidFill>
                  </a:rPr>
                  <a:t>Creation of a </a:t>
                </a:r>
                <a:r>
                  <a:rPr lang="en-US" sz="2000" b="1" dirty="0">
                    <a:solidFill>
                      <a:srgbClr val="0070C0"/>
                    </a:solidFill>
                  </a:rPr>
                  <a:t>plasmon</a:t>
                </a:r>
              </a:p>
            </p:txBody>
          </p:sp>
          <p:sp>
            <p:nvSpPr>
              <p:cNvPr id="61" name="ZoneTexte 60">
                <a:extLst>
                  <a:ext uri="{FF2B5EF4-FFF2-40B4-BE49-F238E27FC236}">
                    <a16:creationId xmlns:a16="http://schemas.microsoft.com/office/drawing/2014/main" id="{7562A0FD-F390-4682-9D21-88A4A469DEFC}"/>
                  </a:ext>
                </a:extLst>
              </p:cNvPr>
              <p:cNvSpPr txBox="1"/>
              <p:nvPr/>
            </p:nvSpPr>
            <p:spPr>
              <a:xfrm>
                <a:off x="8676958" y="2738629"/>
                <a:ext cx="252467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solidFill>
                      <a:srgbClr val="0070C0"/>
                    </a:solidFill>
                  </a:rPr>
                  <a:t>Creation of a secondary electron</a:t>
                </a:r>
              </a:p>
            </p:txBody>
          </p:sp>
          <p:grpSp>
            <p:nvGrpSpPr>
              <p:cNvPr id="20" name="Groupe 19">
                <a:extLst>
                  <a:ext uri="{FF2B5EF4-FFF2-40B4-BE49-F238E27FC236}">
                    <a16:creationId xmlns:a16="http://schemas.microsoft.com/office/drawing/2014/main" id="{7E69D8E2-5FC8-40CB-BB62-77EE6EE282CF}"/>
                  </a:ext>
                </a:extLst>
              </p:cNvPr>
              <p:cNvGrpSpPr/>
              <p:nvPr/>
            </p:nvGrpSpPr>
            <p:grpSpPr>
              <a:xfrm>
                <a:off x="5346839" y="2356739"/>
                <a:ext cx="2040230" cy="2110504"/>
                <a:chOff x="5603403" y="2329179"/>
                <a:chExt cx="2040230" cy="2110504"/>
              </a:xfrm>
            </p:grpSpPr>
            <p:sp>
              <p:nvSpPr>
                <p:cNvPr id="19" name="Ellipse 18">
                  <a:extLst>
                    <a:ext uri="{FF2B5EF4-FFF2-40B4-BE49-F238E27FC236}">
                      <a16:creationId xmlns:a16="http://schemas.microsoft.com/office/drawing/2014/main" id="{B89BA859-FD42-4FD3-82F9-7723CFE2B4A6}"/>
                    </a:ext>
                  </a:extLst>
                </p:cNvPr>
                <p:cNvSpPr/>
                <p:nvPr/>
              </p:nvSpPr>
              <p:spPr>
                <a:xfrm>
                  <a:off x="6354319" y="2329179"/>
                  <a:ext cx="540000" cy="54000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100" b="1" dirty="0"/>
                    <a:t>Ta</a:t>
                  </a:r>
                  <a:endParaRPr lang="en-US" b="1" dirty="0"/>
                </a:p>
              </p:txBody>
            </p:sp>
            <p:sp>
              <p:nvSpPr>
                <p:cNvPr id="22" name="Ellipse 21">
                  <a:extLst>
                    <a:ext uri="{FF2B5EF4-FFF2-40B4-BE49-F238E27FC236}">
                      <a16:creationId xmlns:a16="http://schemas.microsoft.com/office/drawing/2014/main" id="{01794A4C-E4E7-4B0F-999A-8A0F0912B46F}"/>
                    </a:ext>
                  </a:extLst>
                </p:cNvPr>
                <p:cNvSpPr/>
                <p:nvPr/>
              </p:nvSpPr>
              <p:spPr>
                <a:xfrm>
                  <a:off x="7103633" y="2329179"/>
                  <a:ext cx="540000" cy="54000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100" b="1" dirty="0"/>
                    <a:t>Ta</a:t>
                  </a:r>
                  <a:endParaRPr lang="en-US" b="1" dirty="0"/>
                </a:p>
              </p:txBody>
            </p:sp>
            <p:sp>
              <p:nvSpPr>
                <p:cNvPr id="23" name="Ellipse 22">
                  <a:extLst>
                    <a:ext uri="{FF2B5EF4-FFF2-40B4-BE49-F238E27FC236}">
                      <a16:creationId xmlns:a16="http://schemas.microsoft.com/office/drawing/2014/main" id="{D06DEBF2-D2D6-4DB7-81DF-F7A01EA6256A}"/>
                    </a:ext>
                  </a:extLst>
                </p:cNvPr>
                <p:cNvSpPr/>
                <p:nvPr/>
              </p:nvSpPr>
              <p:spPr>
                <a:xfrm>
                  <a:off x="6354319" y="3114431"/>
                  <a:ext cx="540000" cy="54000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100" b="1" dirty="0"/>
                    <a:t>Ta</a:t>
                  </a:r>
                  <a:endParaRPr lang="en-US" b="1" dirty="0"/>
                </a:p>
              </p:txBody>
            </p:sp>
            <p:sp>
              <p:nvSpPr>
                <p:cNvPr id="24" name="Ellipse 23">
                  <a:extLst>
                    <a:ext uri="{FF2B5EF4-FFF2-40B4-BE49-F238E27FC236}">
                      <a16:creationId xmlns:a16="http://schemas.microsoft.com/office/drawing/2014/main" id="{A586EF25-777A-4985-9E60-523B1528687D}"/>
                    </a:ext>
                  </a:extLst>
                </p:cNvPr>
                <p:cNvSpPr/>
                <p:nvPr/>
              </p:nvSpPr>
              <p:spPr>
                <a:xfrm>
                  <a:off x="7103633" y="3114431"/>
                  <a:ext cx="540000" cy="54000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100" b="1" dirty="0"/>
                    <a:t>Ta</a:t>
                  </a:r>
                  <a:endParaRPr lang="en-US" b="1" dirty="0"/>
                </a:p>
              </p:txBody>
            </p:sp>
            <p:sp>
              <p:nvSpPr>
                <p:cNvPr id="25" name="Ellipse 24">
                  <a:extLst>
                    <a:ext uri="{FF2B5EF4-FFF2-40B4-BE49-F238E27FC236}">
                      <a16:creationId xmlns:a16="http://schemas.microsoft.com/office/drawing/2014/main" id="{46441A60-B390-435C-AE56-E10B6DC774E9}"/>
                    </a:ext>
                  </a:extLst>
                </p:cNvPr>
                <p:cNvSpPr/>
                <p:nvPr/>
              </p:nvSpPr>
              <p:spPr>
                <a:xfrm>
                  <a:off x="6354319" y="3899683"/>
                  <a:ext cx="540000" cy="54000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100" b="1" dirty="0"/>
                    <a:t>Ta</a:t>
                  </a:r>
                  <a:endParaRPr lang="en-US" b="1" dirty="0"/>
                </a:p>
              </p:txBody>
            </p:sp>
            <p:sp>
              <p:nvSpPr>
                <p:cNvPr id="26" name="Ellipse 25">
                  <a:extLst>
                    <a:ext uri="{FF2B5EF4-FFF2-40B4-BE49-F238E27FC236}">
                      <a16:creationId xmlns:a16="http://schemas.microsoft.com/office/drawing/2014/main" id="{1DFC05F2-EBC3-43E1-9F80-015BDA449A79}"/>
                    </a:ext>
                  </a:extLst>
                </p:cNvPr>
                <p:cNvSpPr/>
                <p:nvPr/>
              </p:nvSpPr>
              <p:spPr>
                <a:xfrm>
                  <a:off x="7103633" y="3899683"/>
                  <a:ext cx="540000" cy="54000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100" b="1" dirty="0"/>
                    <a:t>Ta</a:t>
                  </a:r>
                  <a:endParaRPr lang="en-US" b="1" dirty="0"/>
                </a:p>
              </p:txBody>
            </p:sp>
            <p:sp>
              <p:nvSpPr>
                <p:cNvPr id="56" name="Ellipse 55">
                  <a:extLst>
                    <a:ext uri="{FF2B5EF4-FFF2-40B4-BE49-F238E27FC236}">
                      <a16:creationId xmlns:a16="http://schemas.microsoft.com/office/drawing/2014/main" id="{309F2F23-D628-43C1-9A47-A3659231838C}"/>
                    </a:ext>
                  </a:extLst>
                </p:cNvPr>
                <p:cNvSpPr/>
                <p:nvPr/>
              </p:nvSpPr>
              <p:spPr>
                <a:xfrm>
                  <a:off x="5603403" y="2329179"/>
                  <a:ext cx="540000" cy="54000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100" b="1" dirty="0"/>
                    <a:t>Ta</a:t>
                  </a:r>
                  <a:endParaRPr lang="en-US" b="1" dirty="0"/>
                </a:p>
              </p:txBody>
            </p:sp>
            <p:sp>
              <p:nvSpPr>
                <p:cNvPr id="58" name="Ellipse 57">
                  <a:extLst>
                    <a:ext uri="{FF2B5EF4-FFF2-40B4-BE49-F238E27FC236}">
                      <a16:creationId xmlns:a16="http://schemas.microsoft.com/office/drawing/2014/main" id="{2F163F95-603A-48D8-953A-60EC5DD39CBD}"/>
                    </a:ext>
                  </a:extLst>
                </p:cNvPr>
                <p:cNvSpPr/>
                <p:nvPr/>
              </p:nvSpPr>
              <p:spPr>
                <a:xfrm>
                  <a:off x="5603403" y="3114431"/>
                  <a:ext cx="540000" cy="54000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100" b="1" dirty="0"/>
                    <a:t>Ta</a:t>
                  </a:r>
                  <a:endParaRPr lang="en-US" b="1" dirty="0"/>
                </a:p>
              </p:txBody>
            </p:sp>
            <p:sp>
              <p:nvSpPr>
                <p:cNvPr id="62" name="Ellipse 61">
                  <a:extLst>
                    <a:ext uri="{FF2B5EF4-FFF2-40B4-BE49-F238E27FC236}">
                      <a16:creationId xmlns:a16="http://schemas.microsoft.com/office/drawing/2014/main" id="{2583C651-F0DF-4FE6-86B9-EC2687931DBF}"/>
                    </a:ext>
                  </a:extLst>
                </p:cNvPr>
                <p:cNvSpPr/>
                <p:nvPr/>
              </p:nvSpPr>
              <p:spPr>
                <a:xfrm>
                  <a:off x="5603403" y="3899683"/>
                  <a:ext cx="540000" cy="54000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100" b="1" dirty="0"/>
                    <a:t>Ta</a:t>
                  </a:r>
                  <a:endParaRPr lang="en-US" b="1" dirty="0"/>
                </a:p>
              </p:txBody>
            </p:sp>
          </p:grpSp>
          <p:sp>
            <p:nvSpPr>
              <p:cNvPr id="21" name="ZoneTexte 20">
                <a:extLst>
                  <a:ext uri="{FF2B5EF4-FFF2-40B4-BE49-F238E27FC236}">
                    <a16:creationId xmlns:a16="http://schemas.microsoft.com/office/drawing/2014/main" id="{9E983B0D-E4E0-4232-883C-ADA56A733A70}"/>
                  </a:ext>
                </a:extLst>
              </p:cNvPr>
              <p:cNvSpPr txBox="1"/>
              <p:nvPr/>
            </p:nvSpPr>
            <p:spPr>
              <a:xfrm>
                <a:off x="4067617" y="3481936"/>
                <a:ext cx="124987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sz="2400" dirty="0">
                    <a:solidFill>
                      <a:srgbClr val="FF0000"/>
                    </a:solidFill>
                  </a:rPr>
                  <a:t>Δ</a:t>
                </a:r>
                <a:r>
                  <a:rPr lang="en-US" sz="2400" dirty="0" err="1">
                    <a:solidFill>
                      <a:srgbClr val="FF0000"/>
                    </a:solidFill>
                  </a:rPr>
                  <a:t>T</a:t>
                </a:r>
                <a:r>
                  <a:rPr lang="en-US" sz="2400" baseline="-25000" dirty="0" err="1">
                    <a:solidFill>
                      <a:srgbClr val="FF0000"/>
                    </a:solidFill>
                  </a:rPr>
                  <a:t>e</a:t>
                </a:r>
                <a:r>
                  <a:rPr lang="en-US" sz="2400" dirty="0">
                    <a:solidFill>
                      <a:srgbClr val="FF0000"/>
                    </a:solidFill>
                  </a:rPr>
                  <a:t> ≈ 0</a:t>
                </a:r>
              </a:p>
            </p:txBody>
          </p:sp>
          <p:cxnSp>
            <p:nvCxnSpPr>
              <p:cNvPr id="65" name="Connecteur droit 64">
                <a:extLst>
                  <a:ext uri="{FF2B5EF4-FFF2-40B4-BE49-F238E27FC236}">
                    <a16:creationId xmlns:a16="http://schemas.microsoft.com/office/drawing/2014/main" id="{35A112A2-24F5-476D-8B91-34D485DB79A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625747" y="3495665"/>
                <a:ext cx="3061156" cy="0"/>
              </a:xfrm>
              <a:prstGeom prst="line">
                <a:avLst/>
              </a:prstGeom>
              <a:ln w="28575">
                <a:solidFill>
                  <a:schemeClr val="bg2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5" name="ZoneTexte 54">
              <a:extLst>
                <a:ext uri="{FF2B5EF4-FFF2-40B4-BE49-F238E27FC236}">
                  <a16:creationId xmlns:a16="http://schemas.microsoft.com/office/drawing/2014/main" id="{FDC228E3-A515-4955-A965-253553C83EAF}"/>
                </a:ext>
              </a:extLst>
            </p:cNvPr>
            <p:cNvSpPr txBox="1"/>
            <p:nvPr/>
          </p:nvSpPr>
          <p:spPr>
            <a:xfrm>
              <a:off x="7629458" y="3566151"/>
              <a:ext cx="10475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400" dirty="0">
                  <a:solidFill>
                    <a:srgbClr val="FF0000"/>
                  </a:solidFill>
                </a:rPr>
                <a:t>Δ</a:t>
              </a:r>
              <a:r>
                <a:rPr lang="en-US" sz="2400" dirty="0" err="1">
                  <a:solidFill>
                    <a:srgbClr val="FF0000"/>
                  </a:solidFill>
                </a:rPr>
                <a:t>T</a:t>
              </a:r>
              <a:r>
                <a:rPr lang="en-US" sz="2400" baseline="-25000" dirty="0" err="1">
                  <a:solidFill>
                    <a:srgbClr val="FF0000"/>
                  </a:solidFill>
                </a:rPr>
                <a:t>e</a:t>
              </a:r>
              <a:r>
                <a:rPr lang="en-US" sz="2400" dirty="0">
                  <a:solidFill>
                    <a:srgbClr val="FF0000"/>
                  </a:solidFill>
                </a:rPr>
                <a:t> ≠ 0</a:t>
              </a:r>
            </a:p>
          </p:txBody>
        </p:sp>
      </p:grpSp>
      <p:sp>
        <p:nvSpPr>
          <p:cNvPr id="15" name="ZoneTexte 14">
            <a:extLst>
              <a:ext uri="{FF2B5EF4-FFF2-40B4-BE49-F238E27FC236}">
                <a16:creationId xmlns:a16="http://schemas.microsoft.com/office/drawing/2014/main" id="{5FFC6E9A-051C-445B-BA1B-8AE637874122}"/>
              </a:ext>
            </a:extLst>
          </p:cNvPr>
          <p:cNvSpPr txBox="1"/>
          <p:nvPr/>
        </p:nvSpPr>
        <p:spPr>
          <a:xfrm>
            <a:off x="919949" y="5751050"/>
            <a:ext cx="103521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2">
                    <a:lumMod val="25000"/>
                  </a:schemeClr>
                </a:solidFill>
              </a:rPr>
              <a:t>How can any of these very low energy electrons escape the detector?</a:t>
            </a:r>
          </a:p>
        </p:txBody>
      </p:sp>
    </p:spTree>
    <p:extLst>
      <p:ext uri="{BB962C8B-B14F-4D97-AF65-F5344CB8AC3E}">
        <p14:creationId xmlns:p14="http://schemas.microsoft.com/office/powerpoint/2010/main" val="3883861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155655-8F85-4237-A8D6-910B6CF4C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happens inside the detector?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C3718F9-E921-4482-B3EC-3B898BCBA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C3D3E-92B5-443F-A1C6-6776B43B6082}" type="slidenum">
              <a:rPr lang="fr-FR" smtClean="0"/>
              <a:pPr/>
              <a:t>4</a:t>
            </a:fld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86EE3F6-5810-4080-AD72-9AF91B80FA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98365"/>
            <a:ext cx="7586652" cy="4973324"/>
          </a:xfrm>
          <a:prstGeom prst="rect">
            <a:avLst/>
          </a:prstGeom>
        </p:spPr>
      </p:pic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5A558FC8-C8BC-4B29-B3B5-CB12FD52BFCA}"/>
              </a:ext>
            </a:extLst>
          </p:cNvPr>
          <p:cNvSpPr/>
          <p:nvPr/>
        </p:nvSpPr>
        <p:spPr>
          <a:xfrm>
            <a:off x="1130267" y="2812907"/>
            <a:ext cx="1297577" cy="242991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8AC7F36-EF26-432F-83C8-649C7E3ECC65}"/>
              </a:ext>
            </a:extLst>
          </p:cNvPr>
          <p:cNvSpPr txBox="1"/>
          <p:nvPr/>
        </p:nvSpPr>
        <p:spPr>
          <a:xfrm>
            <a:off x="7586652" y="2305615"/>
            <a:ext cx="423289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FF0000"/>
                </a:solidFill>
              </a:rPr>
              <a:t>Secondary electrons with very low energy:</a:t>
            </a:r>
          </a:p>
          <a:p>
            <a:pPr marL="800100" lvl="1" indent="-342900">
              <a:spcAft>
                <a:spcPts val="1200"/>
              </a:spcAft>
              <a:buFont typeface="Wingdings" panose="05000000000000000000" pitchFamily="2" charset="2"/>
              <a:buChar char="è"/>
            </a:pPr>
            <a:r>
              <a:rPr lang="en-US" sz="2400" dirty="0">
                <a:solidFill>
                  <a:srgbClr val="FF0000"/>
                </a:solidFill>
              </a:rPr>
              <a:t>Big mean free path</a:t>
            </a:r>
          </a:p>
          <a:p>
            <a:pPr marL="800100" lvl="1" indent="-342900">
              <a:buFont typeface="Wingdings" panose="05000000000000000000" pitchFamily="2" charset="2"/>
              <a:buChar char="è"/>
            </a:pPr>
            <a:r>
              <a:rPr lang="en-US" sz="2400" b="1" dirty="0">
                <a:solidFill>
                  <a:srgbClr val="FF0000"/>
                </a:solidFill>
              </a:rPr>
              <a:t>Increased</a:t>
            </a:r>
            <a:r>
              <a:rPr lang="en-US" sz="2400" dirty="0">
                <a:solidFill>
                  <a:srgbClr val="FF0000"/>
                </a:solidFill>
              </a:rPr>
              <a:t> probability of escape!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99D9091-878E-42DB-B222-45DF68CC6FDC}"/>
              </a:ext>
            </a:extLst>
          </p:cNvPr>
          <p:cNvSpPr txBox="1"/>
          <p:nvPr/>
        </p:nvSpPr>
        <p:spPr>
          <a:xfrm>
            <a:off x="1621642" y="6071689"/>
            <a:ext cx="89487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2">
                    <a:lumMod val="25000"/>
                  </a:schemeClr>
                </a:solidFill>
              </a:rPr>
              <a:t>Need for a precise 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</a:rPr>
              <a:t>simulation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</a:rPr>
              <a:t> to constrain the energy loss!</a:t>
            </a:r>
          </a:p>
        </p:txBody>
      </p:sp>
    </p:spTree>
    <p:extLst>
      <p:ext uri="{BB962C8B-B14F-4D97-AF65-F5344CB8AC3E}">
        <p14:creationId xmlns:p14="http://schemas.microsoft.com/office/powerpoint/2010/main" val="1383368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7B552F2-3CE5-45DF-97D2-97908D39A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Elastic scattering of electrons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F630E0-B6E5-4BD4-81E0-B3761A130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C3D3E-92B5-443F-A1C6-6776B43B6082}" type="slidenum">
              <a:rPr lang="fr-FR" smtClean="0"/>
              <a:pPr/>
              <a:t>5</a:t>
            </a:fld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1D6B59F-D6A8-4495-A38D-33BD309671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56957" y="1554982"/>
            <a:ext cx="6910335" cy="5209805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B29EADC7-154F-49C9-AEF5-FCF4F11F1CD3}"/>
              </a:ext>
            </a:extLst>
          </p:cNvPr>
          <p:cNvSpPr txBox="1"/>
          <p:nvPr/>
        </p:nvSpPr>
        <p:spPr>
          <a:xfrm>
            <a:off x="10626228" y="1968526"/>
            <a:ext cx="4331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Al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F50C562-BD7D-49DF-AE0F-6126757FCCA1}"/>
              </a:ext>
            </a:extLst>
          </p:cNvPr>
          <p:cNvSpPr txBox="1"/>
          <p:nvPr/>
        </p:nvSpPr>
        <p:spPr>
          <a:xfrm>
            <a:off x="6444341" y="1968526"/>
            <a:ext cx="3048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Valid down to 10 eV!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027C0C9-7D19-4137-ACEE-FDE425761214}"/>
              </a:ext>
            </a:extLst>
          </p:cNvPr>
          <p:cNvSpPr txBox="1"/>
          <p:nvPr/>
        </p:nvSpPr>
        <p:spPr>
          <a:xfrm>
            <a:off x="313509" y="2129691"/>
            <a:ext cx="39014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Calculated with the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</a:rPr>
              <a:t>EL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</a:rPr>
              <a:t>astic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</a:rPr>
              <a:t>S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cattering of 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</a:rPr>
              <a:t>E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lectrons and 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</a:rPr>
              <a:t>P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ositrons by 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</a:rPr>
              <a:t>A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toms, positive ions and molecules (ELSEPA) code!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CFEC3BCB-2AED-4A69-B5EE-C6E567CBF680}"/>
              </a:ext>
            </a:extLst>
          </p:cNvPr>
          <p:cNvSpPr txBox="1"/>
          <p:nvPr/>
        </p:nvSpPr>
        <p:spPr>
          <a:xfrm>
            <a:off x="235534" y="6464326"/>
            <a:ext cx="67487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2">
                    <a:lumMod val="50000"/>
                  </a:schemeClr>
                </a:solidFill>
              </a:rPr>
              <a:t>*F.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</a:rPr>
              <a:t>Salvat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</a:rPr>
              <a:t> et al., Computer Physics Communications 165, 2 (2005) </a:t>
            </a:r>
          </a:p>
        </p:txBody>
      </p:sp>
    </p:spTree>
    <p:extLst>
      <p:ext uri="{BB962C8B-B14F-4D97-AF65-F5344CB8AC3E}">
        <p14:creationId xmlns:p14="http://schemas.microsoft.com/office/powerpoint/2010/main" val="12761003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570832-8355-4482-936F-D88E709F6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Inelastic scattering of electrons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BFFBB8D-D473-4B5A-B86F-E20AD1EBA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C3D3E-92B5-443F-A1C6-6776B43B6082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73B856A-B0E0-4B55-B42C-503719030622}"/>
              </a:ext>
            </a:extLst>
          </p:cNvPr>
          <p:cNvSpPr txBox="1"/>
          <p:nvPr/>
        </p:nvSpPr>
        <p:spPr>
          <a:xfrm>
            <a:off x="487680" y="1043732"/>
            <a:ext cx="7427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2">
                    <a:lumMod val="25000"/>
                  </a:schemeClr>
                </a:solidFill>
              </a:rPr>
              <a:t>Dielectric formalism: </a:t>
            </a:r>
            <a:r>
              <a:rPr lang="en-US" sz="2800" dirty="0">
                <a:solidFill>
                  <a:srgbClr val="0070C0"/>
                </a:solidFill>
              </a:rPr>
              <a:t>(Precise down to few eVs)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7CDEC377-6093-4F00-9A3A-DFA9FADCE436}"/>
              </a:ext>
            </a:extLst>
          </p:cNvPr>
          <p:cNvSpPr txBox="1"/>
          <p:nvPr/>
        </p:nvSpPr>
        <p:spPr>
          <a:xfrm>
            <a:off x="487680" y="2695666"/>
            <a:ext cx="99405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Energy Loss Function (</a:t>
            </a:r>
            <a:r>
              <a:rPr lang="en-US" sz="2400" b="1" dirty="0">
                <a:solidFill>
                  <a:srgbClr val="FF0000"/>
                </a:solidFill>
              </a:rPr>
              <a:t>ELF</a:t>
            </a:r>
            <a:r>
              <a:rPr lang="en-US" sz="2400" dirty="0">
                <a:solidFill>
                  <a:srgbClr val="FF0000"/>
                </a:solidFill>
              </a:rPr>
              <a:t>) --&gt; cannot be obtained with theoretical calculations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69630BC4-9249-4F5A-A978-88225D09D6DB}"/>
              </a:ext>
            </a:extLst>
          </p:cNvPr>
          <p:cNvSpPr txBox="1"/>
          <p:nvPr/>
        </p:nvSpPr>
        <p:spPr>
          <a:xfrm>
            <a:off x="487680" y="3551598"/>
            <a:ext cx="49006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Penn (1987) proposed a method to extrapolate ELF(0, </a:t>
            </a:r>
            <a:r>
              <a:rPr lang="el-GR" sz="2400" dirty="0">
                <a:solidFill>
                  <a:schemeClr val="bg2">
                    <a:lumMod val="25000"/>
                  </a:schemeClr>
                </a:solidFill>
              </a:rPr>
              <a:t>ω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) to the (q, </a:t>
            </a:r>
            <a:r>
              <a:rPr lang="el-GR" sz="2400" dirty="0">
                <a:solidFill>
                  <a:schemeClr val="bg2">
                    <a:lumMod val="25000"/>
                  </a:schemeClr>
                </a:solidFill>
              </a:rPr>
              <a:t>ω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) plane</a:t>
            </a:r>
          </a:p>
          <a:p>
            <a:pPr algn="just"/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With ELF(0, </a:t>
            </a:r>
            <a:r>
              <a:rPr lang="el-GR" sz="2400" dirty="0">
                <a:solidFill>
                  <a:schemeClr val="bg2">
                    <a:lumMod val="25000"/>
                  </a:schemeClr>
                </a:solidFill>
              </a:rPr>
              <a:t>ω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) is calculated from the very abundant experimental optical data</a:t>
            </a:r>
          </a:p>
        </p:txBody>
      </p:sp>
      <p:pic>
        <p:nvPicPr>
          <p:cNvPr id="40" name="Image 6">
            <a:extLst>
              <a:ext uri="{FF2B5EF4-FFF2-40B4-BE49-F238E27FC236}">
                <a16:creationId xmlns:a16="http://schemas.microsoft.com/office/drawing/2014/main" id="{12331EAD-C300-4ABE-9821-8926489705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777" y="3070216"/>
            <a:ext cx="5691810" cy="3739593"/>
          </a:xfrm>
          <a:prstGeom prst="rect">
            <a:avLst/>
          </a:prstGeom>
        </p:spPr>
      </p:pic>
      <p:sp>
        <p:nvSpPr>
          <p:cNvPr id="41" name="ZoneTexte 40">
            <a:extLst>
              <a:ext uri="{FF2B5EF4-FFF2-40B4-BE49-F238E27FC236}">
                <a16:creationId xmlns:a16="http://schemas.microsoft.com/office/drawing/2014/main" id="{79A6F44C-0ADD-4614-8DA0-C1A16FF4DE45}"/>
              </a:ext>
            </a:extLst>
          </p:cNvPr>
          <p:cNvSpPr txBox="1"/>
          <p:nvPr/>
        </p:nvSpPr>
        <p:spPr>
          <a:xfrm>
            <a:off x="235535" y="6464326"/>
            <a:ext cx="49900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2">
                    <a:lumMod val="50000"/>
                  </a:schemeClr>
                </a:solidFill>
              </a:rPr>
              <a:t>*E.D.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</a:rPr>
              <a:t>Palik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US" sz="1200" b="0" i="0" dirty="0">
                <a:solidFill>
                  <a:schemeClr val="bg2">
                    <a:lumMod val="50000"/>
                  </a:schemeClr>
                </a:solidFill>
                <a:effectLst/>
                <a:latin typeface="Google Sans"/>
              </a:rPr>
              <a:t>Handbook of Optical Constants of Solids (1985)</a:t>
            </a:r>
            <a:endParaRPr lang="en-US"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45" name="Groupe 44">
            <a:extLst>
              <a:ext uri="{FF2B5EF4-FFF2-40B4-BE49-F238E27FC236}">
                <a16:creationId xmlns:a16="http://schemas.microsoft.com/office/drawing/2014/main" id="{6A1C2386-2DB0-438C-8B8A-651E7F0D7572}"/>
              </a:ext>
            </a:extLst>
          </p:cNvPr>
          <p:cNvGrpSpPr/>
          <p:nvPr/>
        </p:nvGrpSpPr>
        <p:grpSpPr>
          <a:xfrm>
            <a:off x="511403" y="1601320"/>
            <a:ext cx="7176825" cy="951607"/>
            <a:chOff x="1811382" y="1424101"/>
            <a:chExt cx="7176825" cy="951607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6" name="ZoneTexte 45">
                  <a:extLst>
                    <a:ext uri="{FF2B5EF4-FFF2-40B4-BE49-F238E27FC236}">
                      <a16:creationId xmlns:a16="http://schemas.microsoft.com/office/drawing/2014/main" id="{ACE34276-FD20-4BC5-A881-89B53E6D4C8C}"/>
                    </a:ext>
                  </a:extLst>
                </p:cNvPr>
                <p:cNvSpPr txBox="1"/>
                <p:nvPr/>
              </p:nvSpPr>
              <p:spPr>
                <a:xfrm>
                  <a:off x="4079874" y="1424101"/>
                  <a:ext cx="4908333" cy="95160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400" b="0" i="1" smtClean="0">
                                <a:solidFill>
                                  <a:schemeClr val="bg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solidFill>
                                  <a:schemeClr val="bg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sz="2400" b="0" i="1" smtClean="0">
                                <a:solidFill>
                                  <a:schemeClr val="bg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num>
                          <m:den>
                            <m:r>
                              <a:rPr lang="en-US" sz="2400" b="0" i="1" smtClean="0">
                                <a:solidFill>
                                  <a:schemeClr val="bg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  <m:d>
                              <m:dPr>
                                <m:ctrlPr>
                                  <a:rPr lang="en-US" sz="2400" b="0" i="1" smtClean="0">
                                    <a:solidFill>
                                      <a:schemeClr val="bg2">
                                        <a:lumMod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solidFill>
                                      <a:schemeClr val="bg2">
                                        <a:lumMod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ℏ</m:t>
                                </m:r>
                                <m:r>
                                  <a:rPr lang="en-US" sz="2400" i="1">
                                    <a:solidFill>
                                      <a:schemeClr val="bg2">
                                        <a:lumMod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</m:d>
                          </m:den>
                        </m:f>
                        <m:r>
                          <a:rPr lang="en-US" sz="24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400" b="0" i="1" smtClean="0">
                                <a:solidFill>
                                  <a:schemeClr val="bg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solidFill>
                                  <a:schemeClr val="bg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solidFill>
                                  <a:schemeClr val="bg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bg2">
                                        <a:lumMod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chemeClr val="bg2">
                                        <a:lumMod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chemeClr val="bg2">
                                        <a:lumMod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sz="2400" b="0" i="1" smtClean="0">
                                <a:solidFill>
                                  <a:schemeClr val="bg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den>
                        </m:f>
                        <m:nary>
                          <m:naryPr>
                            <m:ctrlPr>
                              <a:rPr lang="en-US" sz="2400" b="0" i="1" smtClean="0">
                                <a:solidFill>
                                  <a:schemeClr val="bg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sSub>
                              <m:sSubPr>
                                <m:ctrlPr>
                                  <a:rPr lang="en-US" sz="2400" b="0" i="1" smtClean="0">
                                    <a:solidFill>
                                      <a:schemeClr val="bg2">
                                        <a:lumMod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brk m:alnAt="23"/>
                                  </m:rPr>
                                  <a:rPr lang="en-US" sz="2400" b="0" i="1" smtClean="0">
                                    <a:solidFill>
                                      <a:schemeClr val="bg2">
                                        <a:lumMod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m:rPr>
                                    <m:brk m:alnAt="23"/>
                                  </m:rPr>
                                  <a:rPr lang="en-US" sz="2400" b="0" i="1" smtClean="0">
                                    <a:solidFill>
                                      <a:schemeClr val="bg2">
                                        <a:lumMod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sub>
                            </m:sSub>
                          </m:sub>
                          <m:sup>
                            <m:sSub>
                              <m:sSubPr>
                                <m:ctrlPr>
                                  <a:rPr lang="en-US" sz="2400" b="0" i="1" smtClean="0">
                                    <a:solidFill>
                                      <a:schemeClr val="bg2">
                                        <a:lumMod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solidFill>
                                      <a:schemeClr val="bg2">
                                        <a:lumMod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chemeClr val="bg2">
                                        <a:lumMod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b>
                            </m:sSub>
                          </m:sup>
                          <m:e>
                            <m:r>
                              <a:rPr lang="en-US" sz="2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𝐼𝑚</m:t>
                            </m:r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24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4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num>
                                  <m:den>
                                    <m:r>
                                      <a:rPr lang="en-US" sz="240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𝜀</m:t>
                                    </m:r>
                                    <m:d>
                                      <m:dPr>
                                        <m:ctrlPr>
                                          <a:rPr lang="en-US" sz="24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  <m:r>
                                          <a:rPr lang="en-US" sz="24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24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𝜔</m:t>
                                        </m:r>
                                      </m:e>
                                    </m:d>
                                  </m:den>
                                </m:f>
                              </m:e>
                            </m:d>
                            <m:f>
                              <m:fPr>
                                <m:ctrlPr>
                                  <a:rPr lang="en-US" sz="2400" b="0" i="1" smtClean="0">
                                    <a:solidFill>
                                      <a:schemeClr val="bg2">
                                        <a:lumMod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solidFill>
                                      <a:schemeClr val="bg2">
                                        <a:lumMod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𝑑𝑞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solidFill>
                                      <a:schemeClr val="bg2">
                                        <a:lumMod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den>
                            </m:f>
                          </m:e>
                        </m:nary>
                      </m:oMath>
                    </m:oMathPara>
                  </a14:m>
                  <a:endParaRPr lang="fr-FR" sz="2400" dirty="0"/>
                </a:p>
              </p:txBody>
            </p:sp>
          </mc:Choice>
          <mc:Fallback>
            <p:sp>
              <p:nvSpPr>
                <p:cNvPr id="46" name="ZoneTexte 45">
                  <a:extLst>
                    <a:ext uri="{FF2B5EF4-FFF2-40B4-BE49-F238E27FC236}">
                      <a16:creationId xmlns:a16="http://schemas.microsoft.com/office/drawing/2014/main" id="{ACE34276-FD20-4BC5-A881-89B53E6D4C8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79874" y="1424101"/>
                  <a:ext cx="4908333" cy="951607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7" name="ZoneTexte 46">
              <a:extLst>
                <a:ext uri="{FF2B5EF4-FFF2-40B4-BE49-F238E27FC236}">
                  <a16:creationId xmlns:a16="http://schemas.microsoft.com/office/drawing/2014/main" id="{AB44E837-49BB-42C2-B391-C18D8DE10FCA}"/>
                </a:ext>
              </a:extLst>
            </p:cNvPr>
            <p:cNvSpPr txBox="1"/>
            <p:nvPr/>
          </p:nvSpPr>
          <p:spPr>
            <a:xfrm>
              <a:off x="1811382" y="1668590"/>
              <a:ext cx="2420983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2400" dirty="0">
                  <a:solidFill>
                    <a:schemeClr val="bg2">
                      <a:lumMod val="25000"/>
                    </a:schemeClr>
                  </a:solidFill>
                </a:rPr>
                <a:t>Diff cross section: </a:t>
              </a:r>
              <a:endParaRPr lang="fr-FR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09680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751527-BED3-487D-AB0A-144CFFDB9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Electron scattering simulation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C07BE71-52F6-4EC1-A427-1CF4D1F13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C3D3E-92B5-443F-A1C6-6776B43B6082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68AD9CF-8A7F-4146-8229-D475E06940A6}"/>
              </a:ext>
            </a:extLst>
          </p:cNvPr>
          <p:cNvSpPr txBox="1"/>
          <p:nvPr/>
        </p:nvSpPr>
        <p:spPr>
          <a:xfrm>
            <a:off x="1826186" y="1993704"/>
            <a:ext cx="81147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G4Microelec package:</a:t>
            </a:r>
          </a:p>
          <a:p>
            <a:pPr marL="342900" indent="-342900">
              <a:buFontTx/>
              <a:buChar char="-"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Elastic scattering (1.1 eV -&gt; 500 keV): 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</a:rPr>
              <a:t>ELSEPA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 cross-sections</a:t>
            </a:r>
          </a:p>
          <a:p>
            <a:pPr marL="342900" indent="-342900">
              <a:buFontTx/>
              <a:buChar char="-"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Inelastic scattering (1.1 eV -&gt; 10 keV): 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</a:rPr>
              <a:t>Dielectric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 formalism</a:t>
            </a:r>
          </a:p>
          <a:p>
            <a:pPr marL="342900" indent="-342900">
              <a:buFontTx/>
              <a:buChar char="-"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Includes several materials: Al, C, Al</a:t>
            </a:r>
            <a:r>
              <a:rPr lang="en-US" sz="2400" baseline="-25000" dirty="0">
                <a:solidFill>
                  <a:schemeClr val="bg2">
                    <a:lumMod val="25000"/>
                  </a:schemeClr>
                </a:solidFill>
              </a:rPr>
              <a:t>2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O</a:t>
            </a:r>
            <a:r>
              <a:rPr lang="en-US" sz="2400" baseline="-25000" dirty="0">
                <a:solidFill>
                  <a:schemeClr val="bg2">
                    <a:lumMod val="25000"/>
                  </a:schemeClr>
                </a:solidFill>
              </a:rPr>
              <a:t>3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, Cu, Ge, Si, …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1386FAA-2EB1-4969-97D3-9322C8732AA8}"/>
              </a:ext>
            </a:extLst>
          </p:cNvPr>
          <p:cNvSpPr txBox="1"/>
          <p:nvPr/>
        </p:nvSpPr>
        <p:spPr>
          <a:xfrm>
            <a:off x="235534" y="6464326"/>
            <a:ext cx="67487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2">
                    <a:lumMod val="50000"/>
                  </a:schemeClr>
                </a:solidFill>
              </a:rPr>
              <a:t>*Q.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</a:rPr>
              <a:t>Gibaru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</a:rPr>
              <a:t> et al., NIM B 487 (2021)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E18A5EC-100F-470F-B634-1EF8B68DDA45}"/>
              </a:ext>
            </a:extLst>
          </p:cNvPr>
          <p:cNvSpPr txBox="1"/>
          <p:nvPr/>
        </p:nvSpPr>
        <p:spPr>
          <a:xfrm>
            <a:off x="1826186" y="3737170"/>
            <a:ext cx="8114756" cy="173664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2">
                    <a:lumMod val="25000"/>
                  </a:schemeClr>
                </a:solidFill>
              </a:rPr>
              <a:t>Our extension of G4Microelec:</a:t>
            </a:r>
          </a:p>
          <a:p>
            <a:pPr marL="342900" indent="-342900">
              <a:buFontTx/>
              <a:buChar char="-"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Elastic scattering (1.1 eV -&gt; </a:t>
            </a:r>
            <a:r>
              <a:rPr lang="en-US" sz="2400" b="1" dirty="0">
                <a:solidFill>
                  <a:srgbClr val="FF0000"/>
                </a:solidFill>
              </a:rPr>
              <a:t>10 MeV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): 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</a:rPr>
              <a:t>ELSEPA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 cross-sections</a:t>
            </a:r>
          </a:p>
          <a:p>
            <a:pPr marL="342900" indent="-342900">
              <a:buFontTx/>
              <a:buChar char="-"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Inelastic scattering (1.1 eV -&gt; </a:t>
            </a:r>
            <a:r>
              <a:rPr lang="en-US" sz="2400" b="1" dirty="0">
                <a:solidFill>
                  <a:srgbClr val="FF0000"/>
                </a:solidFill>
              </a:rPr>
              <a:t>10 MeV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): 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</a:rPr>
              <a:t>Dielectric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 formalism</a:t>
            </a:r>
          </a:p>
          <a:p>
            <a:pPr marL="342900" indent="-342900">
              <a:buFontTx/>
              <a:buChar char="-"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Additional material: </a:t>
            </a:r>
            <a:r>
              <a:rPr lang="en-US" sz="2400" b="1" dirty="0">
                <a:solidFill>
                  <a:srgbClr val="FF0000"/>
                </a:solidFill>
              </a:rPr>
              <a:t>Ta</a:t>
            </a:r>
          </a:p>
        </p:txBody>
      </p:sp>
      <p:sp>
        <p:nvSpPr>
          <p:cNvPr id="7" name="Flèche : droite 6">
            <a:extLst>
              <a:ext uri="{FF2B5EF4-FFF2-40B4-BE49-F238E27FC236}">
                <a16:creationId xmlns:a16="http://schemas.microsoft.com/office/drawing/2014/main" id="{6B0249F7-9616-4B30-9855-BD79AF433230}"/>
              </a:ext>
            </a:extLst>
          </p:cNvPr>
          <p:cNvSpPr/>
          <p:nvPr/>
        </p:nvSpPr>
        <p:spPr>
          <a:xfrm>
            <a:off x="2708566" y="5629437"/>
            <a:ext cx="1802675" cy="679268"/>
          </a:xfrm>
          <a:prstGeom prst="rightArrow">
            <a:avLst>
              <a:gd name="adj1" fmla="val 50000"/>
              <a:gd name="adj2" fmla="val 79487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A55CF17-EB23-4981-BD74-5A2BB5A8AC03}"/>
              </a:ext>
            </a:extLst>
          </p:cNvPr>
          <p:cNvSpPr txBox="1"/>
          <p:nvPr/>
        </p:nvSpPr>
        <p:spPr>
          <a:xfrm>
            <a:off x="4536964" y="5553572"/>
            <a:ext cx="49464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Electron energy loss simulations for the </a:t>
            </a:r>
            <a:r>
              <a:rPr lang="en-US" sz="2400" b="1" dirty="0" err="1">
                <a:solidFill>
                  <a:srgbClr val="FF0000"/>
                </a:solidFill>
              </a:rPr>
              <a:t>BeEST</a:t>
            </a:r>
            <a:r>
              <a:rPr lang="en-US" sz="2400" dirty="0">
                <a:solidFill>
                  <a:srgbClr val="FF0000"/>
                </a:solidFill>
              </a:rPr>
              <a:t> and </a:t>
            </a:r>
            <a:r>
              <a:rPr lang="en-US" sz="2400" b="1" dirty="0">
                <a:solidFill>
                  <a:srgbClr val="FF0000"/>
                </a:solidFill>
              </a:rPr>
              <a:t>SALER</a:t>
            </a:r>
            <a:r>
              <a:rPr lang="en-US" sz="2400" dirty="0">
                <a:solidFill>
                  <a:srgbClr val="FF0000"/>
                </a:solidFill>
              </a:rPr>
              <a:t> experiments</a:t>
            </a:r>
          </a:p>
        </p:txBody>
      </p:sp>
      <p:pic>
        <p:nvPicPr>
          <p:cNvPr id="12" name="Picture 11" descr="A blue text on a black background">
            <a:extLst>
              <a:ext uri="{FF2B5EF4-FFF2-40B4-BE49-F238E27FC236}">
                <a16:creationId xmlns:a16="http://schemas.microsoft.com/office/drawing/2014/main" id="{891862CE-FC16-CCFA-4368-F8C994CACD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0844" y="742090"/>
            <a:ext cx="4025441" cy="1248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595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741414-A97A-4C75-A80B-719AD25BD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 geometry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4BFC8A6-AC7F-468B-9E7C-4A0D4D892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C3D3E-92B5-443F-A1C6-6776B43B6082}" type="slidenum">
              <a:rPr lang="fr-FR" smtClean="0"/>
              <a:pPr/>
              <a:t>8</a:t>
            </a:fld>
            <a:endParaRPr lang="fr-FR"/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4678E6DA-705B-4A1C-83FD-90B14E24B609}"/>
              </a:ext>
            </a:extLst>
          </p:cNvPr>
          <p:cNvGrpSpPr/>
          <p:nvPr/>
        </p:nvGrpSpPr>
        <p:grpSpPr>
          <a:xfrm>
            <a:off x="726903" y="1245588"/>
            <a:ext cx="3210808" cy="4000631"/>
            <a:chOff x="5936330" y="1250044"/>
            <a:chExt cx="3210808" cy="400063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F7880D4-65AE-4803-AF3F-146DF9FDD513}"/>
                </a:ext>
              </a:extLst>
            </p:cNvPr>
            <p:cNvSpPr/>
            <p:nvPr/>
          </p:nvSpPr>
          <p:spPr>
            <a:xfrm rot="5400000">
              <a:off x="5725411" y="3089611"/>
              <a:ext cx="3951214" cy="272083"/>
            </a:xfrm>
            <a:prstGeom prst="rect">
              <a:avLst/>
            </a:prstGeom>
            <a:solidFill>
              <a:srgbClr val="0070C0">
                <a:alpha val="20000"/>
              </a:srgb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5009CB1-B63A-4590-AFEA-0A77707875E4}"/>
                </a:ext>
              </a:extLst>
            </p:cNvPr>
            <p:cNvSpPr/>
            <p:nvPr/>
          </p:nvSpPr>
          <p:spPr>
            <a:xfrm rot="5400000">
              <a:off x="6045154" y="3089611"/>
              <a:ext cx="3951214" cy="272083"/>
            </a:xfrm>
            <a:prstGeom prst="rect">
              <a:avLst/>
            </a:prstGeom>
            <a:solidFill>
              <a:srgbClr val="0070C0">
                <a:alpha val="20000"/>
              </a:srgb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07F9C13-12D9-42B3-94DF-488DF0002D6D}"/>
                </a:ext>
              </a:extLst>
            </p:cNvPr>
            <p:cNvSpPr/>
            <p:nvPr/>
          </p:nvSpPr>
          <p:spPr>
            <a:xfrm rot="5400000">
              <a:off x="6676096" y="2730216"/>
              <a:ext cx="3951214" cy="990870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C1B7799-3E7B-4889-B36E-C02937F0EB85}"/>
                </a:ext>
              </a:extLst>
            </p:cNvPr>
            <p:cNvSpPr/>
            <p:nvPr/>
          </p:nvSpPr>
          <p:spPr>
            <a:xfrm rot="5400000">
              <a:off x="4775834" y="2410541"/>
              <a:ext cx="3951214" cy="1630221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560C685-F832-4FD7-A67A-914FA78901E3}"/>
                </a:ext>
              </a:extLst>
            </p:cNvPr>
            <p:cNvSpPr/>
            <p:nvPr/>
          </p:nvSpPr>
          <p:spPr>
            <a:xfrm rot="5400000">
              <a:off x="5884311" y="3202792"/>
              <a:ext cx="3951214" cy="45719"/>
            </a:xfrm>
            <a:prstGeom prst="rect">
              <a:avLst/>
            </a:prstGeom>
            <a:solidFill>
              <a:srgbClr val="00B050">
                <a:alpha val="20000"/>
              </a:srgb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725CD75D-B0F7-4053-BD26-9EA28A8FF608}"/>
                </a:ext>
              </a:extLst>
            </p:cNvPr>
            <p:cNvSpPr txBox="1"/>
            <p:nvPr/>
          </p:nvSpPr>
          <p:spPr>
            <a:xfrm>
              <a:off x="7521009" y="4879936"/>
              <a:ext cx="3706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70C0"/>
                  </a:solidFill>
                </a:rPr>
                <a:t>Al</a:t>
              </a:r>
              <a:endParaRPr lang="fr-FR" dirty="0">
                <a:solidFill>
                  <a:srgbClr val="0070C0"/>
                </a:solidFill>
              </a:endParaRPr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5DB8392F-07B3-408B-9B0D-EB6798E392F4}"/>
                </a:ext>
              </a:extLst>
            </p:cNvPr>
            <p:cNvSpPr txBox="1"/>
            <p:nvPr/>
          </p:nvSpPr>
          <p:spPr>
            <a:xfrm>
              <a:off x="7827065" y="4881343"/>
              <a:ext cx="3706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70C0"/>
                  </a:solidFill>
                </a:rPr>
                <a:t>Al</a:t>
              </a:r>
              <a:endParaRPr lang="fr-FR" dirty="0">
                <a:solidFill>
                  <a:srgbClr val="0070C0"/>
                </a:solidFill>
              </a:endParaRPr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418C0E14-E331-4418-BF45-174AF6291FDE}"/>
                </a:ext>
              </a:extLst>
            </p:cNvPr>
            <p:cNvSpPr txBox="1"/>
            <p:nvPr/>
          </p:nvSpPr>
          <p:spPr>
            <a:xfrm>
              <a:off x="6555490" y="4878310"/>
              <a:ext cx="3894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Ta</a:t>
              </a:r>
              <a:endParaRPr lang="fr-FR" dirty="0">
                <a:solidFill>
                  <a:srgbClr val="FF0000"/>
                </a:solidFill>
              </a:endParaRPr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865909F5-C6BE-4ECD-B479-3D425BF6BEE5}"/>
                </a:ext>
              </a:extLst>
            </p:cNvPr>
            <p:cNvSpPr txBox="1"/>
            <p:nvPr/>
          </p:nvSpPr>
          <p:spPr>
            <a:xfrm>
              <a:off x="8448848" y="4878310"/>
              <a:ext cx="3894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Ta</a:t>
              </a:r>
              <a:endParaRPr lang="fr-FR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7" name="Image 16">
            <a:extLst>
              <a:ext uri="{FF2B5EF4-FFF2-40B4-BE49-F238E27FC236}">
                <a16:creationId xmlns:a16="http://schemas.microsoft.com/office/drawing/2014/main" id="{1B7E753A-2EA8-494C-B4F5-353877FE9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0667" y="1307980"/>
            <a:ext cx="5512036" cy="4606834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5B50FBF0-3803-45A6-B86C-E635735B5462}"/>
              </a:ext>
            </a:extLst>
          </p:cNvPr>
          <p:cNvSpPr txBox="1"/>
          <p:nvPr/>
        </p:nvSpPr>
        <p:spPr>
          <a:xfrm>
            <a:off x="6658429" y="4709462"/>
            <a:ext cx="26834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Obtained with SRIM</a:t>
            </a:r>
          </a:p>
        </p:txBody>
      </p: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9FA297C0-639B-42CA-8F29-E4A08FAB9B71}"/>
              </a:ext>
            </a:extLst>
          </p:cNvPr>
          <p:cNvCxnSpPr>
            <a:cxnSpLocks/>
          </p:cNvCxnSpPr>
          <p:nvPr/>
        </p:nvCxnSpPr>
        <p:spPr>
          <a:xfrm flipH="1">
            <a:off x="4062711" y="3245904"/>
            <a:ext cx="1611085" cy="0"/>
          </a:xfrm>
          <a:prstGeom prst="straightConnector1">
            <a:avLst/>
          </a:prstGeom>
          <a:ln w="57150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>
            <a:extLst>
              <a:ext uri="{FF2B5EF4-FFF2-40B4-BE49-F238E27FC236}">
                <a16:creationId xmlns:a16="http://schemas.microsoft.com/office/drawing/2014/main" id="{DCF3EA6D-B11F-45F8-891F-6AAF08083229}"/>
              </a:ext>
            </a:extLst>
          </p:cNvPr>
          <p:cNvSpPr txBox="1"/>
          <p:nvPr/>
        </p:nvSpPr>
        <p:spPr>
          <a:xfrm>
            <a:off x="3937711" y="2699245"/>
            <a:ext cx="18610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aseline="30000" dirty="0">
                <a:solidFill>
                  <a:schemeClr val="bg2">
                    <a:lumMod val="25000"/>
                  </a:schemeClr>
                </a:solidFill>
              </a:rPr>
              <a:t>7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Be @ 25 keV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F4F39535-EAAC-44EB-8E24-0BA3EB0BB9CC}"/>
              </a:ext>
            </a:extLst>
          </p:cNvPr>
          <p:cNvSpPr txBox="1"/>
          <p:nvPr/>
        </p:nvSpPr>
        <p:spPr>
          <a:xfrm>
            <a:off x="785409" y="5584309"/>
            <a:ext cx="56541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Generate 55 eV electrons</a:t>
            </a:r>
          </a:p>
          <a:p>
            <a:pPr marL="342900" indent="-342900">
              <a:buFont typeface="Wingdings" panose="05000000000000000000" pitchFamily="2" charset="2"/>
              <a:buChar char="è"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Calculate deposited energy inside the STJ</a:t>
            </a:r>
          </a:p>
        </p:txBody>
      </p:sp>
    </p:spTree>
    <p:extLst>
      <p:ext uri="{BB962C8B-B14F-4D97-AF65-F5344CB8AC3E}">
        <p14:creationId xmlns:p14="http://schemas.microsoft.com/office/powerpoint/2010/main" val="1782096566"/>
      </p:ext>
    </p:extLst>
  </p:cSld>
  <p:clrMapOvr>
    <a:masterClrMapping/>
  </p:clrMapOvr>
</p:sld>
</file>

<file path=ppt/theme/theme1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18220</TotalTime>
  <Words>689</Words>
  <Application>Microsoft Office PowerPoint</Application>
  <PresentationFormat>Widescreen</PresentationFormat>
  <Paragraphs>125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Cambria Math</vt:lpstr>
      <vt:lpstr>Google Sans</vt:lpstr>
      <vt:lpstr>Wingdings</vt:lpstr>
      <vt:lpstr>Conception personnalisée</vt:lpstr>
      <vt:lpstr>PowerPoint Presentation</vt:lpstr>
      <vt:lpstr>Table of content</vt:lpstr>
      <vt:lpstr>Motivations</vt:lpstr>
      <vt:lpstr>What happens inside the detector?</vt:lpstr>
      <vt:lpstr>What happens inside the detector?</vt:lpstr>
      <vt:lpstr>Elastic scattering of electrons</vt:lpstr>
      <vt:lpstr>Inelastic scattering of electrons</vt:lpstr>
      <vt:lpstr>Electron scattering simulation</vt:lpstr>
      <vt:lpstr>Simulation geometry</vt:lpstr>
      <vt:lpstr>Electron scattering energy escape</vt:lpstr>
      <vt:lpstr>Elastic scattering involvement</vt:lpstr>
      <vt:lpstr>Low energy secondary electrons</vt:lpstr>
      <vt:lpstr>Conclusions and perspectives</vt:lpstr>
      <vt:lpstr>PowerPoint Presentation</vt:lpstr>
      <vt:lpstr>Inelastic scattering of electrons</vt:lpstr>
      <vt:lpstr>Inelastic scattering of electrons</vt:lpstr>
      <vt:lpstr>Elastic scattering cross-section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kanafani@lpccaen.in2p3.fr</dc:creator>
  <cp:lastModifiedBy>10User</cp:lastModifiedBy>
  <cp:revision>578</cp:revision>
  <dcterms:created xsi:type="dcterms:W3CDTF">2024-08-09T09:45:20Z</dcterms:created>
  <dcterms:modified xsi:type="dcterms:W3CDTF">2025-05-14T15:32:24Z</dcterms:modified>
</cp:coreProperties>
</file>