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18"/>
  </p:notesMasterIdLst>
  <p:handoutMasterIdLst>
    <p:handoutMasterId r:id="rId19"/>
  </p:handoutMasterIdLst>
  <p:sldIdLst>
    <p:sldId id="664" r:id="rId2"/>
    <p:sldId id="2085" r:id="rId3"/>
    <p:sldId id="9976" r:id="rId4"/>
    <p:sldId id="304" r:id="rId5"/>
    <p:sldId id="5432" r:id="rId6"/>
    <p:sldId id="5433" r:id="rId7"/>
    <p:sldId id="9969" r:id="rId8"/>
    <p:sldId id="9985" r:id="rId9"/>
    <p:sldId id="9983" r:id="rId10"/>
    <p:sldId id="2081" r:id="rId11"/>
    <p:sldId id="9986" r:id="rId12"/>
    <p:sldId id="9987" r:id="rId13"/>
    <p:sldId id="9982" r:id="rId14"/>
    <p:sldId id="9984" r:id="rId15"/>
    <p:sldId id="1511" r:id="rId16"/>
    <p:sldId id="200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F"/>
    <a:srgbClr val="767171"/>
    <a:srgbClr val="FFFFFF"/>
    <a:srgbClr val="00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34" autoAdjust="0"/>
    <p:restoredTop sz="94692"/>
  </p:normalViewPr>
  <p:slideViewPr>
    <p:cSldViewPr snapToGrid="0" snapToObjects="1">
      <p:cViewPr varScale="1">
        <p:scale>
          <a:sx n="75" d="100"/>
          <a:sy n="75" d="100"/>
        </p:scale>
        <p:origin x="192" y="9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35B72-F8A1-4229-B9D6-634DFDBE18D7}" type="doc">
      <dgm:prSet loTypeId="urn:microsoft.com/office/officeart/2005/8/layout/balance1" loCatId="relationship" qsTypeId="urn:microsoft.com/office/officeart/2005/8/quickstyle/simple1" qsCatId="simple" csTypeId="urn:microsoft.com/office/officeart/2005/8/colors/accent2_3" csCatId="accent2" phldr="1"/>
      <dgm:spPr/>
      <dgm:t>
        <a:bodyPr/>
        <a:lstStyle/>
        <a:p>
          <a:endParaRPr lang="en-CA"/>
        </a:p>
      </dgm:t>
    </dgm:pt>
    <dgm:pt modelId="{EF383843-5977-4A9E-8891-06A8362B3AFA}">
      <dgm:prSet phldrT="[Text]" custT="1"/>
      <dgm:spPr/>
      <dgm:t>
        <a:bodyPr/>
        <a:lstStyle/>
        <a:p>
          <a:r>
            <a:rPr lang="en-CA" sz="1800"/>
            <a:t>Current QRPP Process</a:t>
          </a:r>
        </a:p>
      </dgm:t>
    </dgm:pt>
    <dgm:pt modelId="{FE755CD0-FE70-4FC2-BA74-902C181F6AAB}" type="parTrans" cxnId="{3913EC6E-7456-45A9-BEB9-09877E6DD49D}">
      <dgm:prSet/>
      <dgm:spPr/>
      <dgm:t>
        <a:bodyPr/>
        <a:lstStyle/>
        <a:p>
          <a:endParaRPr lang="en-CA"/>
        </a:p>
      </dgm:t>
    </dgm:pt>
    <dgm:pt modelId="{139656CB-416C-46E6-99F8-59A0DBDC7195}" type="sibTrans" cxnId="{3913EC6E-7456-45A9-BEB9-09877E6DD49D}">
      <dgm:prSet/>
      <dgm:spPr/>
      <dgm:t>
        <a:bodyPr/>
        <a:lstStyle/>
        <a:p>
          <a:endParaRPr lang="en-CA"/>
        </a:p>
      </dgm:t>
    </dgm:pt>
    <dgm:pt modelId="{58E3D96B-7173-4547-B65D-4A81294A9C48}">
      <dgm:prSet phldrT="[Text]"/>
      <dgm:spPr/>
      <dgm:t>
        <a:bodyPr/>
        <a:lstStyle/>
        <a:p>
          <a:r>
            <a:rPr lang="en-CA"/>
            <a:t>Normal  Operations</a:t>
          </a:r>
        </a:p>
      </dgm:t>
    </dgm:pt>
    <dgm:pt modelId="{1F9931D7-40B8-4D9A-B9F6-B111DD240A10}" type="parTrans" cxnId="{60DBAEE6-A4A1-4AED-9287-CCC075F2AB67}">
      <dgm:prSet/>
      <dgm:spPr/>
      <dgm:t>
        <a:bodyPr/>
        <a:lstStyle/>
        <a:p>
          <a:endParaRPr lang="en-CA"/>
        </a:p>
      </dgm:t>
    </dgm:pt>
    <dgm:pt modelId="{DFF44C59-BE57-4CCB-BC2A-7F1DBE890FB4}" type="sibTrans" cxnId="{60DBAEE6-A4A1-4AED-9287-CCC075F2AB67}">
      <dgm:prSet/>
      <dgm:spPr/>
      <dgm:t>
        <a:bodyPr/>
        <a:lstStyle/>
        <a:p>
          <a:endParaRPr lang="en-CA"/>
        </a:p>
      </dgm:t>
    </dgm:pt>
    <dgm:pt modelId="{34F9DF32-2F3C-4D0A-83DC-306E0B7FF169}">
      <dgm:prSet phldrT="[Text]" custT="1"/>
      <dgm:spPr/>
      <dgm:t>
        <a:bodyPr/>
        <a:lstStyle/>
        <a:p>
          <a:r>
            <a:rPr lang="en-CA" sz="1800"/>
            <a:t>LS26 Planning: PMO+WCG</a:t>
          </a:r>
        </a:p>
      </dgm:t>
    </dgm:pt>
    <dgm:pt modelId="{FB00B5E9-5FDB-4D82-AB23-90DEBE87FD0B}" type="parTrans" cxnId="{EF1CFE4D-24F4-4E7A-91B3-F707503CCAD1}">
      <dgm:prSet/>
      <dgm:spPr/>
      <dgm:t>
        <a:bodyPr/>
        <a:lstStyle/>
        <a:p>
          <a:endParaRPr lang="en-CA"/>
        </a:p>
      </dgm:t>
    </dgm:pt>
    <dgm:pt modelId="{1A9982D5-2764-47E7-B4FB-ED51CE2BA26C}" type="sibTrans" cxnId="{EF1CFE4D-24F4-4E7A-91B3-F707503CCAD1}">
      <dgm:prSet/>
      <dgm:spPr/>
      <dgm:t>
        <a:bodyPr/>
        <a:lstStyle/>
        <a:p>
          <a:endParaRPr lang="en-CA"/>
        </a:p>
      </dgm:t>
    </dgm:pt>
    <dgm:pt modelId="{EC097968-83F9-4DCA-8B0D-460E4DAE1388}">
      <dgm:prSet phldrT="[Text]"/>
      <dgm:spPr/>
      <dgm:t>
        <a:bodyPr/>
        <a:lstStyle/>
        <a:p>
          <a:r>
            <a:rPr lang="en-CA"/>
            <a:t>Necessary Operations</a:t>
          </a:r>
        </a:p>
      </dgm:t>
    </dgm:pt>
    <dgm:pt modelId="{57FB9F98-76AF-44E1-98ED-00CC31F2D018}" type="parTrans" cxnId="{5E65BFDA-3C13-4B63-8291-65223F42FD1E}">
      <dgm:prSet/>
      <dgm:spPr/>
      <dgm:t>
        <a:bodyPr/>
        <a:lstStyle/>
        <a:p>
          <a:endParaRPr lang="en-CA"/>
        </a:p>
      </dgm:t>
    </dgm:pt>
    <dgm:pt modelId="{66E0C147-3E4C-4110-BFF0-D906E6815FC5}" type="sibTrans" cxnId="{5E65BFDA-3C13-4B63-8291-65223F42FD1E}">
      <dgm:prSet/>
      <dgm:spPr/>
      <dgm:t>
        <a:bodyPr/>
        <a:lstStyle/>
        <a:p>
          <a:endParaRPr lang="en-CA"/>
        </a:p>
      </dgm:t>
    </dgm:pt>
    <dgm:pt modelId="{E887076B-93C3-4796-B6CE-76907D2011E3}">
      <dgm:prSet phldrT="[Text]"/>
      <dgm:spPr/>
      <dgm:t>
        <a:bodyPr/>
        <a:lstStyle/>
        <a:p>
          <a:r>
            <a:rPr lang="en-CA"/>
            <a:t>BL1A</a:t>
          </a:r>
        </a:p>
      </dgm:t>
    </dgm:pt>
    <dgm:pt modelId="{E742DBAA-A207-4631-B2AC-46D9A714D38B}" type="parTrans" cxnId="{33A3D171-C0B6-4BA2-A0F0-B1D72DC8A42F}">
      <dgm:prSet/>
      <dgm:spPr/>
      <dgm:t>
        <a:bodyPr/>
        <a:lstStyle/>
        <a:p>
          <a:endParaRPr lang="en-CA"/>
        </a:p>
      </dgm:t>
    </dgm:pt>
    <dgm:pt modelId="{409430AB-B5C1-45DD-9091-2DCE8CA5C3D0}" type="sibTrans" cxnId="{33A3D171-C0B6-4BA2-A0F0-B1D72DC8A42F}">
      <dgm:prSet/>
      <dgm:spPr/>
      <dgm:t>
        <a:bodyPr/>
        <a:lstStyle/>
        <a:p>
          <a:endParaRPr lang="en-CA"/>
        </a:p>
      </dgm:t>
    </dgm:pt>
    <dgm:pt modelId="{64965AFE-2662-43D3-829B-D226B4227377}">
      <dgm:prSet phldrT="[Text]"/>
      <dgm:spPr/>
      <dgm:t>
        <a:bodyPr/>
        <a:lstStyle/>
        <a:p>
          <a:r>
            <a:rPr lang="en-CA"/>
            <a:t>ARIEL</a:t>
          </a:r>
        </a:p>
      </dgm:t>
    </dgm:pt>
    <dgm:pt modelId="{9A3DDD5D-937A-4648-ADE6-D2BF4C5861F2}" type="parTrans" cxnId="{2C5D2110-E417-4CAC-B754-00BEF38F0B2A}">
      <dgm:prSet/>
      <dgm:spPr/>
      <dgm:t>
        <a:bodyPr/>
        <a:lstStyle/>
        <a:p>
          <a:endParaRPr lang="en-CA"/>
        </a:p>
      </dgm:t>
    </dgm:pt>
    <dgm:pt modelId="{03A309DF-D908-449C-807A-44D9DA025907}" type="sibTrans" cxnId="{2C5D2110-E417-4CAC-B754-00BEF38F0B2A}">
      <dgm:prSet/>
      <dgm:spPr/>
      <dgm:t>
        <a:bodyPr/>
        <a:lstStyle/>
        <a:p>
          <a:endParaRPr lang="en-CA"/>
        </a:p>
      </dgm:t>
    </dgm:pt>
    <dgm:pt modelId="{D2776C6A-C001-4A68-A7BF-C01113E4ACC2}">
      <dgm:prSet phldrT="[Text]"/>
      <dgm:spPr/>
      <dgm:t>
        <a:bodyPr/>
        <a:lstStyle/>
        <a:p>
          <a:r>
            <a:rPr lang="en-CA"/>
            <a:t>IAMI</a:t>
          </a:r>
        </a:p>
      </dgm:t>
    </dgm:pt>
    <dgm:pt modelId="{B4BC1EBA-B739-49E7-8163-F619D3528E48}" type="parTrans" cxnId="{564B4228-75B7-4A4D-BD64-67AAEF8BEBF7}">
      <dgm:prSet/>
      <dgm:spPr/>
      <dgm:t>
        <a:bodyPr/>
        <a:lstStyle/>
        <a:p>
          <a:endParaRPr lang="en-CA"/>
        </a:p>
      </dgm:t>
    </dgm:pt>
    <dgm:pt modelId="{7A4ADF5C-003C-4FA3-AF9F-C7BFB752FF33}" type="sibTrans" cxnId="{564B4228-75B7-4A4D-BD64-67AAEF8BEBF7}">
      <dgm:prSet/>
      <dgm:spPr/>
      <dgm:t>
        <a:bodyPr/>
        <a:lstStyle/>
        <a:p>
          <a:endParaRPr lang="en-CA"/>
        </a:p>
      </dgm:t>
    </dgm:pt>
    <dgm:pt modelId="{78159150-8473-44A8-B578-F1984D1C0B47}">
      <dgm:prSet phldrT="[Text]"/>
      <dgm:spPr/>
      <dgm:t>
        <a:bodyPr/>
        <a:lstStyle/>
        <a:p>
          <a:r>
            <a:rPr lang="en-CA"/>
            <a:t>All projects, ranked by QRPP</a:t>
          </a:r>
        </a:p>
      </dgm:t>
    </dgm:pt>
    <dgm:pt modelId="{809C8F19-96FE-4173-852E-85D5F05B538D}" type="parTrans" cxnId="{E56EAED4-2B50-4CB1-9CCF-6FADEAC19358}">
      <dgm:prSet/>
      <dgm:spPr/>
      <dgm:t>
        <a:bodyPr/>
        <a:lstStyle/>
        <a:p>
          <a:endParaRPr lang="en-CA"/>
        </a:p>
      </dgm:t>
    </dgm:pt>
    <dgm:pt modelId="{251AFC69-CC6F-4EDC-B905-98D903EDB97D}" type="sibTrans" cxnId="{E56EAED4-2B50-4CB1-9CCF-6FADEAC19358}">
      <dgm:prSet/>
      <dgm:spPr/>
      <dgm:t>
        <a:bodyPr/>
        <a:lstStyle/>
        <a:p>
          <a:endParaRPr lang="en-CA"/>
        </a:p>
      </dgm:t>
    </dgm:pt>
    <dgm:pt modelId="{F1340AAC-1729-4789-BD3D-302DF6A81708}">
      <dgm:prSet phldrT="[Text]"/>
      <dgm:spPr/>
      <dgm:t>
        <a:bodyPr/>
        <a:lstStyle/>
        <a:p>
          <a:r>
            <a:rPr lang="en-CA"/>
            <a:t>$25M infrastructure projects</a:t>
          </a:r>
        </a:p>
      </dgm:t>
    </dgm:pt>
    <dgm:pt modelId="{75001B15-E7C4-49A4-934B-839C6978F1E1}" type="parTrans" cxnId="{C7A84D74-8AF1-4A5E-980A-67906D827773}">
      <dgm:prSet/>
      <dgm:spPr/>
      <dgm:t>
        <a:bodyPr/>
        <a:lstStyle/>
        <a:p>
          <a:endParaRPr lang="en-CA"/>
        </a:p>
      </dgm:t>
    </dgm:pt>
    <dgm:pt modelId="{0035B852-3815-479B-A527-2654576B5D97}" type="sibTrans" cxnId="{C7A84D74-8AF1-4A5E-980A-67906D827773}">
      <dgm:prSet/>
      <dgm:spPr/>
      <dgm:t>
        <a:bodyPr/>
        <a:lstStyle/>
        <a:p>
          <a:endParaRPr lang="en-CA"/>
        </a:p>
      </dgm:t>
    </dgm:pt>
    <dgm:pt modelId="{4E8637B2-9903-4126-884F-EA45EEB7716F}" type="pres">
      <dgm:prSet presAssocID="{53235B72-F8A1-4229-B9D6-634DFDBE18D7}" presName="outerComposite" presStyleCnt="0">
        <dgm:presLayoutVars>
          <dgm:chMax val="2"/>
          <dgm:animLvl val="lvl"/>
          <dgm:resizeHandles val="exact"/>
        </dgm:presLayoutVars>
      </dgm:prSet>
      <dgm:spPr/>
    </dgm:pt>
    <dgm:pt modelId="{957B9132-8E89-4CE3-988C-DE3B9815DF5B}" type="pres">
      <dgm:prSet presAssocID="{53235B72-F8A1-4229-B9D6-634DFDBE18D7}" presName="dummyMaxCanvas" presStyleCnt="0"/>
      <dgm:spPr/>
    </dgm:pt>
    <dgm:pt modelId="{6D482F74-687F-493E-B153-55DFC1B79C1C}" type="pres">
      <dgm:prSet presAssocID="{53235B72-F8A1-4229-B9D6-634DFDBE18D7}" presName="parentComposite" presStyleCnt="0"/>
      <dgm:spPr/>
    </dgm:pt>
    <dgm:pt modelId="{057D3419-A973-4090-8417-05604CF6BB24}" type="pres">
      <dgm:prSet presAssocID="{53235B72-F8A1-4229-B9D6-634DFDBE18D7}" presName="parent1" presStyleLbl="alignAccFollowNode1" presStyleIdx="0" presStyleCnt="4" custScaleX="114227" custScaleY="49472" custLinFactNeighborX="0">
        <dgm:presLayoutVars>
          <dgm:chMax val="4"/>
        </dgm:presLayoutVars>
      </dgm:prSet>
      <dgm:spPr/>
    </dgm:pt>
    <dgm:pt modelId="{F2FD73DB-39BA-43CB-93A4-D907D0D0D111}" type="pres">
      <dgm:prSet presAssocID="{53235B72-F8A1-4229-B9D6-634DFDBE18D7}" presName="parent2" presStyleLbl="alignAccFollowNode1" presStyleIdx="1" presStyleCnt="4" custScaleX="114227" custScaleY="49472">
        <dgm:presLayoutVars>
          <dgm:chMax val="4"/>
        </dgm:presLayoutVars>
      </dgm:prSet>
      <dgm:spPr/>
    </dgm:pt>
    <dgm:pt modelId="{28583C24-A3A1-452C-8DEB-348084A3B974}" type="pres">
      <dgm:prSet presAssocID="{53235B72-F8A1-4229-B9D6-634DFDBE18D7}" presName="childrenComposite" presStyleCnt="0"/>
      <dgm:spPr/>
    </dgm:pt>
    <dgm:pt modelId="{FEF0CCC6-04E8-41EC-BCF3-CEB669B694BD}" type="pres">
      <dgm:prSet presAssocID="{53235B72-F8A1-4229-B9D6-634DFDBE18D7}" presName="dummyMaxCanvas_ChildArea" presStyleCnt="0"/>
      <dgm:spPr/>
    </dgm:pt>
    <dgm:pt modelId="{7A7119C5-B406-45AE-AAAB-D18F129BEC3B}" type="pres">
      <dgm:prSet presAssocID="{53235B72-F8A1-4229-B9D6-634DFDBE18D7}" presName="fulcrum" presStyleLbl="alignAccFollowNode1" presStyleIdx="2" presStyleCnt="4"/>
      <dgm:spPr/>
    </dgm:pt>
    <dgm:pt modelId="{70C86126-D36D-44A3-9408-C06BACEDCDDE}" type="pres">
      <dgm:prSet presAssocID="{53235B72-F8A1-4229-B9D6-634DFDBE18D7}" presName="balance_34" presStyleLbl="alignAccFollowNode1" presStyleIdx="3" presStyleCnt="4">
        <dgm:presLayoutVars>
          <dgm:bulletEnabled val="1"/>
        </dgm:presLayoutVars>
      </dgm:prSet>
      <dgm:spPr/>
    </dgm:pt>
    <dgm:pt modelId="{BDC1EA01-8AF1-42BC-865A-443CF4FB0AB6}" type="pres">
      <dgm:prSet presAssocID="{53235B72-F8A1-4229-B9D6-634DFDBE18D7}" presName="right_34_1" presStyleLbl="node1" presStyleIdx="0" presStyleCnt="7">
        <dgm:presLayoutVars>
          <dgm:bulletEnabled val="1"/>
        </dgm:presLayoutVars>
      </dgm:prSet>
      <dgm:spPr/>
    </dgm:pt>
    <dgm:pt modelId="{7E24F36A-DBEF-4C28-83A8-817AAEDB06A8}" type="pres">
      <dgm:prSet presAssocID="{53235B72-F8A1-4229-B9D6-634DFDBE18D7}" presName="right_34_2" presStyleLbl="node1" presStyleIdx="1" presStyleCnt="7">
        <dgm:presLayoutVars>
          <dgm:bulletEnabled val="1"/>
        </dgm:presLayoutVars>
      </dgm:prSet>
      <dgm:spPr/>
    </dgm:pt>
    <dgm:pt modelId="{51B02580-FD3C-459C-AB8A-92AADB9DD81D}" type="pres">
      <dgm:prSet presAssocID="{53235B72-F8A1-4229-B9D6-634DFDBE18D7}" presName="right_34_3" presStyleLbl="node1" presStyleIdx="2" presStyleCnt="7">
        <dgm:presLayoutVars>
          <dgm:bulletEnabled val="1"/>
        </dgm:presLayoutVars>
      </dgm:prSet>
      <dgm:spPr/>
    </dgm:pt>
    <dgm:pt modelId="{DAC23AA1-A446-4AF5-86BA-92A8521D1F2F}" type="pres">
      <dgm:prSet presAssocID="{53235B72-F8A1-4229-B9D6-634DFDBE18D7}" presName="right_34_4" presStyleLbl="node1" presStyleIdx="3" presStyleCnt="7">
        <dgm:presLayoutVars>
          <dgm:bulletEnabled val="1"/>
        </dgm:presLayoutVars>
      </dgm:prSet>
      <dgm:spPr/>
    </dgm:pt>
    <dgm:pt modelId="{E6235AE3-E819-4388-93B5-7DA71A26382F}" type="pres">
      <dgm:prSet presAssocID="{53235B72-F8A1-4229-B9D6-634DFDBE18D7}" presName="left_34_1" presStyleLbl="node1" presStyleIdx="4" presStyleCnt="7">
        <dgm:presLayoutVars>
          <dgm:bulletEnabled val="1"/>
        </dgm:presLayoutVars>
      </dgm:prSet>
      <dgm:spPr/>
    </dgm:pt>
    <dgm:pt modelId="{5FA74E77-E449-43E0-91BE-CC1A84EE3C54}" type="pres">
      <dgm:prSet presAssocID="{53235B72-F8A1-4229-B9D6-634DFDBE18D7}" presName="left_34_2" presStyleLbl="node1" presStyleIdx="5" presStyleCnt="7">
        <dgm:presLayoutVars>
          <dgm:bulletEnabled val="1"/>
        </dgm:presLayoutVars>
      </dgm:prSet>
      <dgm:spPr/>
    </dgm:pt>
    <dgm:pt modelId="{5389C489-6002-4BEF-BE92-59C9C9B0E64C}" type="pres">
      <dgm:prSet presAssocID="{53235B72-F8A1-4229-B9D6-634DFDBE18D7}" presName="left_34_3" presStyleLbl="node1" presStyleIdx="6" presStyleCnt="7" custLinFactX="-55035" custLinFactNeighborX="-100000" custLinFactNeighborY="14576">
        <dgm:presLayoutVars>
          <dgm:bulletEnabled val="1"/>
        </dgm:presLayoutVars>
      </dgm:prSet>
      <dgm:spPr/>
    </dgm:pt>
  </dgm:ptLst>
  <dgm:cxnLst>
    <dgm:cxn modelId="{2C5D2110-E417-4CAC-B754-00BEF38F0B2A}" srcId="{34F9DF32-2F3C-4D0A-83DC-306E0B7FF169}" destId="{64965AFE-2662-43D3-829B-D226B4227377}" srcOrd="2" destOrd="0" parTransId="{9A3DDD5D-937A-4648-ADE6-D2BF4C5861F2}" sibTransId="{03A309DF-D908-449C-807A-44D9DA025907}"/>
    <dgm:cxn modelId="{D0603914-E756-45C2-AE67-82B083296DA6}" type="presOf" srcId="{EF383843-5977-4A9E-8891-06A8362B3AFA}" destId="{057D3419-A973-4090-8417-05604CF6BB24}" srcOrd="0" destOrd="0" presId="urn:microsoft.com/office/officeart/2005/8/layout/balance1"/>
    <dgm:cxn modelId="{564B4228-75B7-4A4D-BD64-67AAEF8BEBF7}" srcId="{34F9DF32-2F3C-4D0A-83DC-306E0B7FF169}" destId="{D2776C6A-C001-4A68-A7BF-C01113E4ACC2}" srcOrd="3" destOrd="0" parTransId="{B4BC1EBA-B739-49E7-8163-F619D3528E48}" sibTransId="{7A4ADF5C-003C-4FA3-AF9F-C7BFB752FF33}"/>
    <dgm:cxn modelId="{67A29145-6BD3-4D46-B6B4-96B2FACBC011}" type="presOf" srcId="{E887076B-93C3-4796-B6CE-76907D2011E3}" destId="{7E24F36A-DBEF-4C28-83A8-817AAEDB06A8}" srcOrd="0" destOrd="0" presId="urn:microsoft.com/office/officeart/2005/8/layout/balance1"/>
    <dgm:cxn modelId="{EF1CFE4D-24F4-4E7A-91B3-F707503CCAD1}" srcId="{53235B72-F8A1-4229-B9D6-634DFDBE18D7}" destId="{34F9DF32-2F3C-4D0A-83DC-306E0B7FF169}" srcOrd="1" destOrd="0" parTransId="{FB00B5E9-5FDB-4D82-AB23-90DEBE87FD0B}" sibTransId="{1A9982D5-2764-47E7-B4FB-ED51CE2BA26C}"/>
    <dgm:cxn modelId="{FEEA116C-7065-4D99-ADC8-BE985C66B7C3}" type="presOf" srcId="{F1340AAC-1729-4789-BD3D-302DF6A81708}" destId="{5389C489-6002-4BEF-BE92-59C9C9B0E64C}" srcOrd="0" destOrd="0" presId="urn:microsoft.com/office/officeart/2005/8/layout/balance1"/>
    <dgm:cxn modelId="{3913EC6E-7456-45A9-BEB9-09877E6DD49D}" srcId="{53235B72-F8A1-4229-B9D6-634DFDBE18D7}" destId="{EF383843-5977-4A9E-8891-06A8362B3AFA}" srcOrd="0" destOrd="0" parTransId="{FE755CD0-FE70-4FC2-BA74-902C181F6AAB}" sibTransId="{139656CB-416C-46E6-99F8-59A0DBDC7195}"/>
    <dgm:cxn modelId="{238C8870-DE88-4FD7-A6BA-9608CFE5D0C7}" type="presOf" srcId="{58E3D96B-7173-4547-B65D-4A81294A9C48}" destId="{E6235AE3-E819-4388-93B5-7DA71A26382F}" srcOrd="0" destOrd="0" presId="urn:microsoft.com/office/officeart/2005/8/layout/balance1"/>
    <dgm:cxn modelId="{33A3D171-C0B6-4BA2-A0F0-B1D72DC8A42F}" srcId="{34F9DF32-2F3C-4D0A-83DC-306E0B7FF169}" destId="{E887076B-93C3-4796-B6CE-76907D2011E3}" srcOrd="1" destOrd="0" parTransId="{E742DBAA-A207-4631-B2AC-46D9A714D38B}" sibTransId="{409430AB-B5C1-45DD-9091-2DCE8CA5C3D0}"/>
    <dgm:cxn modelId="{C7A84D74-8AF1-4A5E-980A-67906D827773}" srcId="{EF383843-5977-4A9E-8891-06A8362B3AFA}" destId="{F1340AAC-1729-4789-BD3D-302DF6A81708}" srcOrd="2" destOrd="0" parTransId="{75001B15-E7C4-49A4-934B-839C6978F1E1}" sibTransId="{0035B852-3815-479B-A527-2654576B5D97}"/>
    <dgm:cxn modelId="{71556BA9-EE89-4089-9785-FEAA429B0B19}" type="presOf" srcId="{EC097968-83F9-4DCA-8B0D-460E4DAE1388}" destId="{BDC1EA01-8AF1-42BC-865A-443CF4FB0AB6}" srcOrd="0" destOrd="0" presId="urn:microsoft.com/office/officeart/2005/8/layout/balance1"/>
    <dgm:cxn modelId="{1AD7F8C1-2968-4F0A-9385-D74EEABC33E2}" type="presOf" srcId="{34F9DF32-2F3C-4D0A-83DC-306E0B7FF169}" destId="{F2FD73DB-39BA-43CB-93A4-D907D0D0D111}" srcOrd="0" destOrd="0" presId="urn:microsoft.com/office/officeart/2005/8/layout/balance1"/>
    <dgm:cxn modelId="{EF0E31C7-AD7F-45ED-98A7-6B74B36735AC}" type="presOf" srcId="{64965AFE-2662-43D3-829B-D226B4227377}" destId="{51B02580-FD3C-459C-AB8A-92AADB9DD81D}" srcOrd="0" destOrd="0" presId="urn:microsoft.com/office/officeart/2005/8/layout/balance1"/>
    <dgm:cxn modelId="{659D12C8-8115-48FB-8D2A-6AC813D328DF}" type="presOf" srcId="{78159150-8473-44A8-B578-F1984D1C0B47}" destId="{5FA74E77-E449-43E0-91BE-CC1A84EE3C54}" srcOrd="0" destOrd="0" presId="urn:microsoft.com/office/officeart/2005/8/layout/balance1"/>
    <dgm:cxn modelId="{E56EAED4-2B50-4CB1-9CCF-6FADEAC19358}" srcId="{EF383843-5977-4A9E-8891-06A8362B3AFA}" destId="{78159150-8473-44A8-B578-F1984D1C0B47}" srcOrd="1" destOrd="0" parTransId="{809C8F19-96FE-4173-852E-85D5F05B538D}" sibTransId="{251AFC69-CC6F-4EDC-B905-98D903EDB97D}"/>
    <dgm:cxn modelId="{5E65BFDA-3C13-4B63-8291-65223F42FD1E}" srcId="{34F9DF32-2F3C-4D0A-83DC-306E0B7FF169}" destId="{EC097968-83F9-4DCA-8B0D-460E4DAE1388}" srcOrd="0" destOrd="0" parTransId="{57FB9F98-76AF-44E1-98ED-00CC31F2D018}" sibTransId="{66E0C147-3E4C-4110-BFF0-D906E6815FC5}"/>
    <dgm:cxn modelId="{60DBAEE6-A4A1-4AED-9287-CCC075F2AB67}" srcId="{EF383843-5977-4A9E-8891-06A8362B3AFA}" destId="{58E3D96B-7173-4547-B65D-4A81294A9C48}" srcOrd="0" destOrd="0" parTransId="{1F9931D7-40B8-4D9A-B9F6-B111DD240A10}" sibTransId="{DFF44C59-BE57-4CCB-BC2A-7F1DBE890FB4}"/>
    <dgm:cxn modelId="{AAF103FB-9057-4470-ADFE-28A80735171B}" type="presOf" srcId="{D2776C6A-C001-4A68-A7BF-C01113E4ACC2}" destId="{DAC23AA1-A446-4AF5-86BA-92A8521D1F2F}" srcOrd="0" destOrd="0" presId="urn:microsoft.com/office/officeart/2005/8/layout/balance1"/>
    <dgm:cxn modelId="{8B12DEFF-0C61-4B3C-8C39-90F80443FBCB}" type="presOf" srcId="{53235B72-F8A1-4229-B9D6-634DFDBE18D7}" destId="{4E8637B2-9903-4126-884F-EA45EEB7716F}" srcOrd="0" destOrd="0" presId="urn:microsoft.com/office/officeart/2005/8/layout/balance1"/>
    <dgm:cxn modelId="{FBDBFE8B-D877-4908-A4CF-2644DCB584FA}" type="presParOf" srcId="{4E8637B2-9903-4126-884F-EA45EEB7716F}" destId="{957B9132-8E89-4CE3-988C-DE3B9815DF5B}" srcOrd="0" destOrd="0" presId="urn:microsoft.com/office/officeart/2005/8/layout/balance1"/>
    <dgm:cxn modelId="{086238C8-DFC1-4B0A-B122-6C6EF2966905}" type="presParOf" srcId="{4E8637B2-9903-4126-884F-EA45EEB7716F}" destId="{6D482F74-687F-493E-B153-55DFC1B79C1C}" srcOrd="1" destOrd="0" presId="urn:microsoft.com/office/officeart/2005/8/layout/balance1"/>
    <dgm:cxn modelId="{9C3D5135-4C6D-4905-97BE-49E1395595F1}" type="presParOf" srcId="{6D482F74-687F-493E-B153-55DFC1B79C1C}" destId="{057D3419-A973-4090-8417-05604CF6BB24}" srcOrd="0" destOrd="0" presId="urn:microsoft.com/office/officeart/2005/8/layout/balance1"/>
    <dgm:cxn modelId="{192B6558-8D8B-4516-9435-F0C8F3345EAF}" type="presParOf" srcId="{6D482F74-687F-493E-B153-55DFC1B79C1C}" destId="{F2FD73DB-39BA-43CB-93A4-D907D0D0D111}" srcOrd="1" destOrd="0" presId="urn:microsoft.com/office/officeart/2005/8/layout/balance1"/>
    <dgm:cxn modelId="{36B51D75-7D45-46F8-B484-A0D25E7A01E0}" type="presParOf" srcId="{4E8637B2-9903-4126-884F-EA45EEB7716F}" destId="{28583C24-A3A1-452C-8DEB-348084A3B974}" srcOrd="2" destOrd="0" presId="urn:microsoft.com/office/officeart/2005/8/layout/balance1"/>
    <dgm:cxn modelId="{D4C88918-AB49-44B1-8AA4-A13A2023C180}" type="presParOf" srcId="{28583C24-A3A1-452C-8DEB-348084A3B974}" destId="{FEF0CCC6-04E8-41EC-BCF3-CEB669B694BD}" srcOrd="0" destOrd="0" presId="urn:microsoft.com/office/officeart/2005/8/layout/balance1"/>
    <dgm:cxn modelId="{D11911D2-813E-4190-8143-E11A0BFF81B0}" type="presParOf" srcId="{28583C24-A3A1-452C-8DEB-348084A3B974}" destId="{7A7119C5-B406-45AE-AAAB-D18F129BEC3B}" srcOrd="1" destOrd="0" presId="urn:microsoft.com/office/officeart/2005/8/layout/balance1"/>
    <dgm:cxn modelId="{58762F9B-5E32-4AA4-B8CB-95AC6D563011}" type="presParOf" srcId="{28583C24-A3A1-452C-8DEB-348084A3B974}" destId="{70C86126-D36D-44A3-9408-C06BACEDCDDE}" srcOrd="2" destOrd="0" presId="urn:microsoft.com/office/officeart/2005/8/layout/balance1"/>
    <dgm:cxn modelId="{88BE170A-F045-4FF3-8DEA-C003404E4FEF}" type="presParOf" srcId="{28583C24-A3A1-452C-8DEB-348084A3B974}" destId="{BDC1EA01-8AF1-42BC-865A-443CF4FB0AB6}" srcOrd="3" destOrd="0" presId="urn:microsoft.com/office/officeart/2005/8/layout/balance1"/>
    <dgm:cxn modelId="{725F1D4D-CE0C-44C5-AE74-ED53264D5E30}" type="presParOf" srcId="{28583C24-A3A1-452C-8DEB-348084A3B974}" destId="{7E24F36A-DBEF-4C28-83A8-817AAEDB06A8}" srcOrd="4" destOrd="0" presId="urn:microsoft.com/office/officeart/2005/8/layout/balance1"/>
    <dgm:cxn modelId="{FEC569C9-D662-45D8-893C-EEC3A8A90D1C}" type="presParOf" srcId="{28583C24-A3A1-452C-8DEB-348084A3B974}" destId="{51B02580-FD3C-459C-AB8A-92AADB9DD81D}" srcOrd="5" destOrd="0" presId="urn:microsoft.com/office/officeart/2005/8/layout/balance1"/>
    <dgm:cxn modelId="{38B5B1EB-5517-4FF3-8F19-96C2BD78D840}" type="presParOf" srcId="{28583C24-A3A1-452C-8DEB-348084A3B974}" destId="{DAC23AA1-A446-4AF5-86BA-92A8521D1F2F}" srcOrd="6" destOrd="0" presId="urn:microsoft.com/office/officeart/2005/8/layout/balance1"/>
    <dgm:cxn modelId="{06AEA5DD-F9A8-4E1F-BC87-6973A32F8CC9}" type="presParOf" srcId="{28583C24-A3A1-452C-8DEB-348084A3B974}" destId="{E6235AE3-E819-4388-93B5-7DA71A26382F}" srcOrd="7" destOrd="0" presId="urn:microsoft.com/office/officeart/2005/8/layout/balance1"/>
    <dgm:cxn modelId="{425E1E0D-784D-4543-8D50-030E04863DE2}" type="presParOf" srcId="{28583C24-A3A1-452C-8DEB-348084A3B974}" destId="{5FA74E77-E449-43E0-91BE-CC1A84EE3C54}" srcOrd="8" destOrd="0" presId="urn:microsoft.com/office/officeart/2005/8/layout/balance1"/>
    <dgm:cxn modelId="{DCBEE23B-C051-4FD5-9767-C935FD1D8917}" type="presParOf" srcId="{28583C24-A3A1-452C-8DEB-348084A3B974}" destId="{5389C489-6002-4BEF-BE92-59C9C9B0E64C}"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D3419-A973-4090-8417-05604CF6BB24}">
      <dsp:nvSpPr>
        <dsp:cNvPr id="0" name=""/>
        <dsp:cNvSpPr/>
      </dsp:nvSpPr>
      <dsp:spPr>
        <a:xfrm>
          <a:off x="3433357" y="288950"/>
          <a:ext cx="2351598" cy="56582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t>Current QRPP Process</a:t>
          </a:r>
        </a:p>
      </dsp:txBody>
      <dsp:txXfrm>
        <a:off x="3449929" y="305522"/>
        <a:ext cx="2318454" cy="532679"/>
      </dsp:txXfrm>
    </dsp:sp>
    <dsp:sp modelId="{F2FD73DB-39BA-43CB-93A4-D907D0D0D111}">
      <dsp:nvSpPr>
        <dsp:cNvPr id="0" name=""/>
        <dsp:cNvSpPr/>
      </dsp:nvSpPr>
      <dsp:spPr>
        <a:xfrm>
          <a:off x="6407044" y="288950"/>
          <a:ext cx="2351598" cy="56582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t>LS26 Planning: PMO+WCG</a:t>
          </a:r>
        </a:p>
      </dsp:txBody>
      <dsp:txXfrm>
        <a:off x="6423616" y="305522"/>
        <a:ext cx="2318454" cy="532679"/>
      </dsp:txXfrm>
    </dsp:sp>
    <dsp:sp modelId="{7A7119C5-B406-45AE-AAAB-D18F129BEC3B}">
      <dsp:nvSpPr>
        <dsp:cNvPr id="0" name=""/>
        <dsp:cNvSpPr/>
      </dsp:nvSpPr>
      <dsp:spPr>
        <a:xfrm>
          <a:off x="5667102" y="4860833"/>
          <a:ext cx="857794" cy="857794"/>
        </a:xfrm>
        <a:prstGeom prst="triangle">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C86126-D36D-44A3-9408-C06BACEDCDDE}">
      <dsp:nvSpPr>
        <dsp:cNvPr id="0" name=""/>
        <dsp:cNvSpPr/>
      </dsp:nvSpPr>
      <dsp:spPr>
        <a:xfrm rot="240000">
          <a:off x="3521831" y="4493259"/>
          <a:ext cx="5148337" cy="36000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C1EA01-8AF1-42BC-865A-443CF4FB0AB6}">
      <dsp:nvSpPr>
        <dsp:cNvPr id="0" name=""/>
        <dsp:cNvSpPr/>
      </dsp:nvSpPr>
      <dsp:spPr>
        <a:xfrm rot="240000">
          <a:off x="6618500" y="3844693"/>
          <a:ext cx="2043058" cy="70555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Necessary Operations</a:t>
          </a:r>
        </a:p>
      </dsp:txBody>
      <dsp:txXfrm>
        <a:off x="6652943" y="3879136"/>
        <a:ext cx="1974172" cy="636673"/>
      </dsp:txXfrm>
    </dsp:sp>
    <dsp:sp modelId="{7E24F36A-DBEF-4C28-83A8-817AAEDB06A8}">
      <dsp:nvSpPr>
        <dsp:cNvPr id="0" name=""/>
        <dsp:cNvSpPr/>
      </dsp:nvSpPr>
      <dsp:spPr>
        <a:xfrm rot="240000">
          <a:off x="6675686" y="3089834"/>
          <a:ext cx="2043058" cy="705559"/>
        </a:xfrm>
        <a:prstGeom prst="round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BL1A</a:t>
          </a:r>
        </a:p>
      </dsp:txBody>
      <dsp:txXfrm>
        <a:off x="6710129" y="3124277"/>
        <a:ext cx="1974172" cy="636673"/>
      </dsp:txXfrm>
    </dsp:sp>
    <dsp:sp modelId="{51B02580-FD3C-459C-AB8A-92AADB9DD81D}">
      <dsp:nvSpPr>
        <dsp:cNvPr id="0" name=""/>
        <dsp:cNvSpPr/>
      </dsp:nvSpPr>
      <dsp:spPr>
        <a:xfrm rot="240000">
          <a:off x="6732872" y="2334975"/>
          <a:ext cx="2043058" cy="705559"/>
        </a:xfrm>
        <a:prstGeom prst="round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ARIEL</a:t>
          </a:r>
        </a:p>
      </dsp:txBody>
      <dsp:txXfrm>
        <a:off x="6767315" y="2369418"/>
        <a:ext cx="1974172" cy="636673"/>
      </dsp:txXfrm>
    </dsp:sp>
    <dsp:sp modelId="{DAC23AA1-A446-4AF5-86BA-92A8521D1F2F}">
      <dsp:nvSpPr>
        <dsp:cNvPr id="0" name=""/>
        <dsp:cNvSpPr/>
      </dsp:nvSpPr>
      <dsp:spPr>
        <a:xfrm rot="240000">
          <a:off x="6790059" y="1580116"/>
          <a:ext cx="2043058" cy="705559"/>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IAMI</a:t>
          </a:r>
        </a:p>
      </dsp:txBody>
      <dsp:txXfrm>
        <a:off x="6824502" y="1614559"/>
        <a:ext cx="1974172" cy="636673"/>
      </dsp:txXfrm>
    </dsp:sp>
    <dsp:sp modelId="{E6235AE3-E819-4388-93B5-7DA71A26382F}">
      <dsp:nvSpPr>
        <dsp:cNvPr id="0" name=""/>
        <dsp:cNvSpPr/>
      </dsp:nvSpPr>
      <dsp:spPr>
        <a:xfrm rot="240000">
          <a:off x="3644813" y="3638822"/>
          <a:ext cx="2043058" cy="705559"/>
        </a:xfrm>
        <a:prstGeom prst="round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Normal  Operations</a:t>
          </a:r>
        </a:p>
      </dsp:txBody>
      <dsp:txXfrm>
        <a:off x="3679256" y="3673265"/>
        <a:ext cx="1974172" cy="636673"/>
      </dsp:txXfrm>
    </dsp:sp>
    <dsp:sp modelId="{5FA74E77-E449-43E0-91BE-CC1A84EE3C54}">
      <dsp:nvSpPr>
        <dsp:cNvPr id="0" name=""/>
        <dsp:cNvSpPr/>
      </dsp:nvSpPr>
      <dsp:spPr>
        <a:xfrm rot="240000">
          <a:off x="3701999" y="2883963"/>
          <a:ext cx="2043058" cy="705559"/>
        </a:xfrm>
        <a:prstGeom prst="round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All projects, ranked by QRPP</a:t>
          </a:r>
        </a:p>
      </dsp:txBody>
      <dsp:txXfrm>
        <a:off x="3736442" y="2918406"/>
        <a:ext cx="1974172" cy="636673"/>
      </dsp:txXfrm>
    </dsp:sp>
    <dsp:sp modelId="{5389C489-6002-4BEF-BE92-59C9C9B0E64C}">
      <dsp:nvSpPr>
        <dsp:cNvPr id="0" name=""/>
        <dsp:cNvSpPr/>
      </dsp:nvSpPr>
      <dsp:spPr>
        <a:xfrm rot="240000">
          <a:off x="523141" y="2252470"/>
          <a:ext cx="2043058" cy="705559"/>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a:t>$25M infrastructure projects</a:t>
          </a:r>
        </a:p>
      </dsp:txBody>
      <dsp:txXfrm>
        <a:off x="557584" y="2286913"/>
        <a:ext cx="1974172" cy="63667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3/12/25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3/12/25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FA6A82-C43D-0E45-8BBC-3BA89641B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5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F7D0E4B-73F7-49FA-9B7F-CFC2FC063B02}" type="slidenum">
              <a:rPr lang="en-CA" smtClean="0"/>
              <a:t>4</a:t>
            </a:fld>
            <a:endParaRPr lang="en-CA"/>
          </a:p>
        </p:txBody>
      </p:sp>
    </p:spTree>
    <p:extLst>
      <p:ext uri="{BB962C8B-B14F-4D97-AF65-F5344CB8AC3E}">
        <p14:creationId xmlns:p14="http://schemas.microsoft.com/office/powerpoint/2010/main" val="3995750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2025-03-12</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endParaRPr lang="en-US" dirty="0"/>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2025-03-12</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2025-03-12</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2025-03-12</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WBS Update">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85CDA8CD-846D-2448-9087-569224AFFB39}"/>
              </a:ext>
            </a:extLst>
          </p:cNvPr>
          <p:cNvSpPr>
            <a:spLocks noGrp="1"/>
          </p:cNvSpPr>
          <p:nvPr>
            <p:ph type="title" hasCustomPrompt="1"/>
          </p:nvPr>
        </p:nvSpPr>
        <p:spPr>
          <a:xfrm>
            <a:off x="2094806" y="204095"/>
            <a:ext cx="9577143" cy="350306"/>
          </a:xfrm>
          <a:prstGeom prst="rect">
            <a:avLst/>
          </a:prstGeom>
        </p:spPr>
        <p:txBody>
          <a:bodyPr/>
          <a:lstStyle>
            <a:lvl1pPr algn="r">
              <a:defRPr sz="2400" b="0">
                <a:solidFill>
                  <a:srgbClr val="00B0F0"/>
                </a:solidFill>
                <a:latin typeface="+mn-lt"/>
              </a:defRPr>
            </a:lvl1pPr>
          </a:lstStyle>
          <a:p>
            <a:r>
              <a:rPr lang="en-US"/>
              <a:t>PXYZ – WBS Name (WBSX)</a:t>
            </a:r>
            <a:endParaRPr lang="en-CA"/>
          </a:p>
        </p:txBody>
      </p:sp>
      <p:sp>
        <p:nvSpPr>
          <p:cNvPr id="7" name="Text Placeholder 6">
            <a:extLst>
              <a:ext uri="{FF2B5EF4-FFF2-40B4-BE49-F238E27FC236}">
                <a16:creationId xmlns:a16="http://schemas.microsoft.com/office/drawing/2014/main" id="{4024414A-3293-DF20-D413-92C50A15E79C}"/>
              </a:ext>
            </a:extLst>
          </p:cNvPr>
          <p:cNvSpPr>
            <a:spLocks noGrp="1"/>
          </p:cNvSpPr>
          <p:nvPr>
            <p:ph type="body" sz="quarter" idx="10" hasCustomPrompt="1"/>
          </p:nvPr>
        </p:nvSpPr>
        <p:spPr>
          <a:xfrm>
            <a:off x="526473" y="1066800"/>
            <a:ext cx="11145476" cy="1051570"/>
          </a:xfrm>
          <a:prstGeom prst="rect">
            <a:avLst/>
          </a:prstGeom>
        </p:spPr>
        <p:txBody>
          <a:bodyPr wrap="square">
            <a:spAutoFit/>
          </a:bodyPr>
          <a:lstStyle>
            <a:lvl1pPr>
              <a:buClr>
                <a:srgbClr val="00B0F0"/>
              </a:buClr>
              <a:defRPr sz="2000" baseline="0">
                <a:latin typeface="Calibri" panose="020F0502020204030204" pitchFamily="34" charset="0"/>
              </a:defRPr>
            </a:lvl1pPr>
            <a:lvl2pPr>
              <a:buClr>
                <a:srgbClr val="00B0F0"/>
              </a:buClr>
              <a:defRPr sz="2000" baseline="0">
                <a:latin typeface="Calibri" panose="020F0502020204030204" pitchFamily="34" charset="0"/>
              </a:defRPr>
            </a:lvl2pPr>
            <a:lvl3pPr>
              <a:buClr>
                <a:srgbClr val="00B0F0"/>
              </a:buClr>
              <a:defRPr sz="2000" baseline="0">
                <a:latin typeface="Calibri" panose="020F0502020204030204" pitchFamily="34" charset="0"/>
              </a:defRPr>
            </a:lvl3pPr>
            <a:lvl4pPr>
              <a:buClr>
                <a:srgbClr val="00B0F0"/>
              </a:buClr>
              <a:defRPr/>
            </a:lvl4pPr>
            <a:lvl5pPr>
              <a:buClr>
                <a:srgbClr val="00B0F0"/>
              </a:buClr>
              <a:defRPr/>
            </a:lvl5pPr>
          </a:lstStyle>
          <a:p>
            <a:pPr lvl="0"/>
            <a:r>
              <a:rPr lang="en-US"/>
              <a:t>Please add your updates here, 1-2 accomplishment and 1-2 issues, pictures are welcome.</a:t>
            </a:r>
          </a:p>
          <a:p>
            <a:pPr lvl="1"/>
            <a:r>
              <a:rPr lang="en-US"/>
              <a:t>Second level</a:t>
            </a:r>
          </a:p>
          <a:p>
            <a:pPr lvl="2"/>
            <a:r>
              <a:rPr lang="en-US"/>
              <a:t>Third level</a:t>
            </a:r>
          </a:p>
        </p:txBody>
      </p:sp>
    </p:spTree>
    <p:extLst>
      <p:ext uri="{BB962C8B-B14F-4D97-AF65-F5344CB8AC3E}">
        <p14:creationId xmlns:p14="http://schemas.microsoft.com/office/powerpoint/2010/main" val="96213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 id="2147483825" r:id="rId5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360.articulate.com/review/content/cdd19771-ca11-41e1-8be6-289b1622fd78/review"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Particle Physics Faculty Meeting</a:t>
            </a:r>
            <a:endParaRPr lang="en-US" sz="3000" dirty="0"/>
          </a:p>
        </p:txBody>
      </p:sp>
      <p:sp>
        <p:nvSpPr>
          <p:cNvPr id="5" name="Rectangle 4">
            <a:extLst>
              <a:ext uri="{FF2B5EF4-FFF2-40B4-BE49-F238E27FC236}">
                <a16:creationId xmlns:a16="http://schemas.microsoft.com/office/drawing/2014/main" id="{3F3E9DF6-0197-454E-9EB8-796E0050B9AE}"/>
              </a:ext>
            </a:extLst>
          </p:cNvPr>
          <p:cNvSpPr/>
          <p:nvPr/>
        </p:nvSpPr>
        <p:spPr>
          <a:xfrm>
            <a:off x="1417280" y="1856358"/>
            <a:ext cx="10943746" cy="1538883"/>
          </a:xfrm>
          <a:prstGeom prst="rect">
            <a:avLst/>
          </a:prstGeom>
        </p:spPr>
        <p:txBody>
          <a:bodyPr wrap="square">
            <a:spAutoFit/>
          </a:bodyPr>
          <a:lstStyle/>
          <a:p>
            <a:pPr marL="285750" indent="-285750">
              <a:spcBef>
                <a:spcPts val="600"/>
              </a:spcBef>
              <a:buClr>
                <a:srgbClr val="00B0F0"/>
              </a:buClr>
              <a:buFont typeface="Wingdings" charset="2"/>
              <a:buChar char="§"/>
            </a:pPr>
            <a:r>
              <a:rPr lang="en-US" sz="2400" dirty="0"/>
              <a:t>Agenda</a:t>
            </a:r>
            <a:endParaRPr lang="en-CA" sz="2000" dirty="0"/>
          </a:p>
          <a:p>
            <a:pPr marL="742950" lvl="1" indent="-285750">
              <a:spcBef>
                <a:spcPts val="600"/>
              </a:spcBef>
              <a:buClr>
                <a:srgbClr val="00B0F0"/>
              </a:buClr>
              <a:buFont typeface="Wingdings" charset="2"/>
              <a:buChar char="§"/>
            </a:pPr>
            <a:r>
              <a:rPr lang="en-CA" sz="2000" dirty="0"/>
              <a:t>News/Update</a:t>
            </a:r>
          </a:p>
          <a:p>
            <a:pPr marL="742950" lvl="1" indent="-285750">
              <a:spcBef>
                <a:spcPts val="600"/>
              </a:spcBef>
              <a:buClr>
                <a:srgbClr val="00B0F0"/>
              </a:buClr>
              <a:buFont typeface="Wingdings" charset="2"/>
              <a:buChar char="§"/>
            </a:pPr>
            <a:r>
              <a:rPr lang="en-CA" sz="2000" dirty="0">
                <a:solidFill>
                  <a:srgbClr val="212121"/>
                </a:solidFill>
              </a:rPr>
              <a:t>Committee updates</a:t>
            </a:r>
            <a:endParaRPr lang="en-CA" sz="2000" dirty="0"/>
          </a:p>
          <a:p>
            <a:pPr lvl="2">
              <a:buClr>
                <a:srgbClr val="00B0F0"/>
              </a:buClr>
            </a:pPr>
            <a:endParaRPr lang="en-CA" sz="2000" dirty="0"/>
          </a:p>
        </p:txBody>
      </p:sp>
    </p:spTree>
    <p:extLst>
      <p:ext uri="{BB962C8B-B14F-4D97-AF65-F5344CB8AC3E}">
        <p14:creationId xmlns:p14="http://schemas.microsoft.com/office/powerpoint/2010/main" val="281522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AOB</a:t>
            </a:r>
          </a:p>
          <a:p>
            <a:endParaRPr lang="en-US" sz="3000" dirty="0"/>
          </a:p>
        </p:txBody>
      </p:sp>
      <p:pic>
        <p:nvPicPr>
          <p:cNvPr id="3" name="Picture 2" descr="A screenshot of a website&#10;&#10;AI-generated content may be incorrect.">
            <a:extLst>
              <a:ext uri="{FF2B5EF4-FFF2-40B4-BE49-F238E27FC236}">
                <a16:creationId xmlns:a16="http://schemas.microsoft.com/office/drawing/2014/main" id="{5E802351-6321-4660-1114-E57904E5939D}"/>
              </a:ext>
            </a:extLst>
          </p:cNvPr>
          <p:cNvPicPr>
            <a:picLocks noChangeAspect="1"/>
          </p:cNvPicPr>
          <p:nvPr/>
        </p:nvPicPr>
        <p:blipFill>
          <a:blip r:embed="rId2"/>
          <a:srcRect t="897" b="-1"/>
          <a:stretch/>
        </p:blipFill>
        <p:spPr>
          <a:xfrm>
            <a:off x="344773" y="629586"/>
            <a:ext cx="11182663" cy="6228413"/>
          </a:xfrm>
          <a:prstGeom prst="rect">
            <a:avLst/>
          </a:prstGeom>
        </p:spPr>
      </p:pic>
    </p:spTree>
    <p:extLst>
      <p:ext uri="{BB962C8B-B14F-4D97-AF65-F5344CB8AC3E}">
        <p14:creationId xmlns:p14="http://schemas.microsoft.com/office/powerpoint/2010/main" val="312183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7164E-7675-B2D6-D404-DFC4615AD335}"/>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78F76BBC-437B-2ACD-F496-6BA81CA06B62}"/>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AOB</a:t>
            </a:r>
          </a:p>
          <a:p>
            <a:endParaRPr lang="en-US" sz="3000" dirty="0"/>
          </a:p>
        </p:txBody>
      </p:sp>
      <p:pic>
        <p:nvPicPr>
          <p:cNvPr id="4" name="Picture 3" descr="A screenshot of a website&#10;&#10;AI-generated content may be incorrect.">
            <a:extLst>
              <a:ext uri="{FF2B5EF4-FFF2-40B4-BE49-F238E27FC236}">
                <a16:creationId xmlns:a16="http://schemas.microsoft.com/office/drawing/2014/main" id="{A05908E0-A24F-C09B-81A4-0D1BC77FFA57}"/>
              </a:ext>
            </a:extLst>
          </p:cNvPr>
          <p:cNvPicPr>
            <a:picLocks noChangeAspect="1"/>
          </p:cNvPicPr>
          <p:nvPr/>
        </p:nvPicPr>
        <p:blipFill>
          <a:blip r:embed="rId2"/>
          <a:srcRect t="1051"/>
          <a:stretch/>
        </p:blipFill>
        <p:spPr>
          <a:xfrm>
            <a:off x="481791" y="728132"/>
            <a:ext cx="11022833" cy="6129867"/>
          </a:xfrm>
          <a:prstGeom prst="rect">
            <a:avLst/>
          </a:prstGeom>
        </p:spPr>
      </p:pic>
    </p:spTree>
    <p:extLst>
      <p:ext uri="{BB962C8B-B14F-4D97-AF65-F5344CB8AC3E}">
        <p14:creationId xmlns:p14="http://schemas.microsoft.com/office/powerpoint/2010/main" val="393918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BA100-C969-69DE-AC0D-B728DF9795E3}"/>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1A77B689-1183-2545-B7EF-3999758EC464}"/>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AOB</a:t>
            </a:r>
          </a:p>
          <a:p>
            <a:endParaRPr lang="en-US" sz="3000" dirty="0"/>
          </a:p>
        </p:txBody>
      </p:sp>
      <p:pic>
        <p:nvPicPr>
          <p:cNvPr id="3" name="Picture 2" descr="A white background with blue text&#10;&#10;AI-generated content may be incorrect.">
            <a:extLst>
              <a:ext uri="{FF2B5EF4-FFF2-40B4-BE49-F238E27FC236}">
                <a16:creationId xmlns:a16="http://schemas.microsoft.com/office/drawing/2014/main" id="{F6A1A2B6-486F-D8B7-A6B9-7B84B8924CC8}"/>
              </a:ext>
            </a:extLst>
          </p:cNvPr>
          <p:cNvPicPr>
            <a:picLocks noChangeAspect="1"/>
          </p:cNvPicPr>
          <p:nvPr/>
        </p:nvPicPr>
        <p:blipFill>
          <a:blip r:embed="rId2"/>
          <a:srcRect t="2739" b="9183"/>
          <a:stretch/>
        </p:blipFill>
        <p:spPr>
          <a:xfrm>
            <a:off x="0" y="917016"/>
            <a:ext cx="11488586" cy="5686984"/>
          </a:xfrm>
          <a:prstGeom prst="rect">
            <a:avLst/>
          </a:prstGeom>
        </p:spPr>
      </p:pic>
    </p:spTree>
    <p:extLst>
      <p:ext uri="{BB962C8B-B14F-4D97-AF65-F5344CB8AC3E}">
        <p14:creationId xmlns:p14="http://schemas.microsoft.com/office/powerpoint/2010/main" val="208165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75935-5363-B394-251E-B64BF09D5CA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017E052F-FB9F-A8BE-4E32-F8227512E298}"/>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Various</a:t>
            </a:r>
            <a:endParaRPr lang="en-US" sz="3000" dirty="0"/>
          </a:p>
        </p:txBody>
      </p:sp>
      <p:sp>
        <p:nvSpPr>
          <p:cNvPr id="7" name="TextBox 6">
            <a:extLst>
              <a:ext uri="{FF2B5EF4-FFF2-40B4-BE49-F238E27FC236}">
                <a16:creationId xmlns:a16="http://schemas.microsoft.com/office/drawing/2014/main" id="{D36CCFB0-115D-0A37-0A7D-B5531F07E776}"/>
              </a:ext>
            </a:extLst>
          </p:cNvPr>
          <p:cNvSpPr txBox="1"/>
          <p:nvPr/>
        </p:nvSpPr>
        <p:spPr>
          <a:xfrm>
            <a:off x="880874" y="1261185"/>
            <a:ext cx="10694092" cy="1938992"/>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cs typeface="Calibri" panose="020F0502020204030204" pitchFamily="34" charset="0"/>
              </a:rPr>
              <a:t>CFI board visit on Monday and reception in aftern</a:t>
            </a:r>
            <a:r>
              <a:rPr lang="en-CA" sz="2000" dirty="0">
                <a:solidFill>
                  <a:srgbClr val="212121"/>
                </a:solidFill>
                <a:latin typeface="Calibri" panose="020F0502020204030204" pitchFamily="34" charset="0"/>
                <a:cs typeface="Calibri" panose="020F0502020204030204" pitchFamily="34" charset="0"/>
              </a:rPr>
              <a:t>oon</a:t>
            </a:r>
          </a:p>
          <a:p>
            <a:pPr marL="285750" indent="-285750">
              <a:spcBef>
                <a:spcPts val="600"/>
              </a:spcBef>
              <a:buClr>
                <a:srgbClr val="00B0F0"/>
              </a:buClr>
              <a:buFont typeface="Wingdings" charset="2"/>
              <a:buChar char="§"/>
            </a:pPr>
            <a:r>
              <a:rPr lang="en-CA" sz="2000" kern="100" dirty="0">
                <a:solidFill>
                  <a:srgbClr val="212121"/>
                </a:solidFill>
                <a:latin typeface="Calibri" panose="020F0502020204030204" pitchFamily="34" charset="0"/>
                <a:cs typeface="Calibri" panose="020F0502020204030204" pitchFamily="34" charset="0"/>
              </a:rPr>
              <a:t>IPP made call to help with input in European Strategy Update</a:t>
            </a:r>
          </a:p>
          <a:p>
            <a:pPr marL="742950" lvl="1" indent="-285750">
              <a:spcBef>
                <a:spcPts val="600"/>
              </a:spcBef>
              <a:buClr>
                <a:srgbClr val="00B0F0"/>
              </a:buClr>
              <a:buFont typeface="Wingdings" charset="2"/>
              <a:buChar char="§"/>
            </a:pPr>
            <a:r>
              <a:rPr lang="en-CA" sz="2000" kern="100" dirty="0">
                <a:solidFill>
                  <a:srgbClr val="212121"/>
                </a:solidFill>
                <a:latin typeface="Calibri" panose="020F0502020204030204" pitchFamily="34" charset="0"/>
                <a:cs typeface="Calibri" panose="020F0502020204030204" pitchFamily="34" charset="0"/>
              </a:rPr>
              <a:t>Submission due end of March</a:t>
            </a: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575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73011-E301-8162-2E98-5256C8196A6F}"/>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B0B02B1D-1E56-7172-30F3-D09E5D2C53CB}"/>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AOB</a:t>
            </a:r>
          </a:p>
          <a:p>
            <a:endParaRPr lang="en-US" sz="3000" dirty="0"/>
          </a:p>
        </p:txBody>
      </p:sp>
    </p:spTree>
    <p:extLst>
      <p:ext uri="{BB962C8B-B14F-4D97-AF65-F5344CB8AC3E}">
        <p14:creationId xmlns:p14="http://schemas.microsoft.com/office/powerpoint/2010/main" val="59701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Committee Updates</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3693319"/>
          </a:xfrm>
          <a:prstGeom prst="rect">
            <a:avLst/>
          </a:prstGeom>
        </p:spPr>
        <p:txBody>
          <a:bodyPr wrap="square">
            <a:spAutoFit/>
          </a:bodyPr>
          <a:lstStyle/>
          <a:p>
            <a:pPr marL="742950" lvl="1" indent="-285750">
              <a:buClr>
                <a:srgbClr val="00B0F0"/>
              </a:buClr>
              <a:buFont typeface="Wingdings" charset="2"/>
              <a:buChar char="§"/>
            </a:pPr>
            <a:r>
              <a:rPr lang="en-US" dirty="0"/>
              <a:t>IPP Council / CINP / CAP</a:t>
            </a:r>
          </a:p>
          <a:p>
            <a:pPr marL="742950" lvl="1" indent="-285750">
              <a:buClr>
                <a:srgbClr val="00B0F0"/>
              </a:buClr>
              <a:buFont typeface="Wingdings" charset="2"/>
              <a:buChar char="§"/>
            </a:pPr>
            <a:r>
              <a:rPr lang="en-US" dirty="0"/>
              <a:t>Science Council</a:t>
            </a:r>
          </a:p>
          <a:p>
            <a:pPr marL="742950" lvl="1" indent="-285750">
              <a:buClr>
                <a:srgbClr val="00B0F0"/>
              </a:buClr>
              <a:buFont typeface="Wingdings" charset="2"/>
              <a:buChar char="§"/>
            </a:pPr>
            <a:r>
              <a:rPr lang="en-US" dirty="0"/>
              <a:t>Space</a:t>
            </a:r>
          </a:p>
          <a:p>
            <a:pPr marL="742950" lvl="1" indent="-285750">
              <a:buClr>
                <a:srgbClr val="00B0F0"/>
              </a:buClr>
              <a:buFont typeface="Wingdings" charset="2"/>
              <a:buChar char="§"/>
            </a:pPr>
            <a:r>
              <a:rPr lang="en-US" dirty="0"/>
              <a:t>Seminar/Colloquia</a:t>
            </a:r>
          </a:p>
          <a:p>
            <a:pPr marL="742950" lvl="1" indent="-285750">
              <a:buClr>
                <a:srgbClr val="00B0F0"/>
              </a:buClr>
              <a:buFont typeface="Wingdings" charset="2"/>
              <a:buChar char="§"/>
            </a:pPr>
            <a:r>
              <a:rPr lang="en-US" dirty="0"/>
              <a:t>SciTech seminars / Quantum Forum / Dark Matter Forum</a:t>
            </a:r>
          </a:p>
          <a:p>
            <a:pPr marL="742950" lvl="1" indent="-285750">
              <a:buClr>
                <a:srgbClr val="00B0F0"/>
              </a:buClr>
              <a:buFont typeface="Wingdings" charset="2"/>
              <a:buChar char="§"/>
            </a:pPr>
            <a:r>
              <a:rPr lang="en-US" dirty="0"/>
              <a:t>Mixer</a:t>
            </a:r>
          </a:p>
          <a:p>
            <a:pPr marL="742950" lvl="1" indent="-285750">
              <a:buClr>
                <a:srgbClr val="00B0F0"/>
              </a:buClr>
              <a:buFont typeface="Wingdings" charset="2"/>
              <a:buChar char="§"/>
            </a:pPr>
            <a:r>
              <a:rPr lang="en-US" dirty="0"/>
              <a:t>Science Week</a:t>
            </a:r>
          </a:p>
          <a:p>
            <a:pPr marL="742950" lvl="1" indent="-285750">
              <a:buClr>
                <a:srgbClr val="00B0F0"/>
              </a:buClr>
              <a:buFont typeface="Wingdings" charset="2"/>
              <a:buChar char="§"/>
            </a:pPr>
            <a:r>
              <a:rPr lang="en-US" dirty="0"/>
              <a:t>TUEC</a:t>
            </a:r>
          </a:p>
          <a:p>
            <a:pPr marL="742950" lvl="1" indent="-285750">
              <a:buClr>
                <a:srgbClr val="00B0F0"/>
              </a:buClr>
              <a:buFont typeface="Wingdings" charset="2"/>
              <a:buChar char="§"/>
            </a:pPr>
            <a:r>
              <a:rPr lang="en-US" dirty="0"/>
              <a:t>Safety</a:t>
            </a:r>
          </a:p>
          <a:p>
            <a:pPr marL="742950" lvl="1" indent="-285750">
              <a:buClr>
                <a:srgbClr val="00B0F0"/>
              </a:buClr>
              <a:buFont typeface="Wingdings" charset="2"/>
              <a:buChar char="§"/>
            </a:pPr>
            <a:r>
              <a:rPr lang="en-US" dirty="0"/>
              <a:t>Summer schools </a:t>
            </a:r>
          </a:p>
          <a:p>
            <a:pPr marL="742950" lvl="1" indent="-285750">
              <a:buClr>
                <a:srgbClr val="00B0F0"/>
              </a:buClr>
              <a:buFont typeface="Wingdings" charset="2"/>
              <a:buChar char="§"/>
            </a:pPr>
            <a:r>
              <a:rPr lang="en-US" dirty="0"/>
              <a:t>EDI committee</a:t>
            </a:r>
          </a:p>
          <a:p>
            <a:pPr marL="742950" lvl="1" indent="-285750">
              <a:buClr>
                <a:srgbClr val="00B0F0"/>
              </a:buClr>
              <a:buFont typeface="Wingdings" charset="2"/>
              <a:buChar char="§"/>
            </a:pPr>
            <a:r>
              <a:rPr lang="en-US" dirty="0"/>
              <a:t>IDSSD - Earth Humanity Coalition</a:t>
            </a:r>
          </a:p>
          <a:p>
            <a:pPr lvl="1">
              <a:buClr>
                <a:srgbClr val="00B0F0"/>
              </a:buClr>
            </a:pPr>
            <a:endParaRPr lang="en-US" dirty="0"/>
          </a:p>
        </p:txBody>
      </p:sp>
    </p:spTree>
    <p:extLst>
      <p:ext uri="{BB962C8B-B14F-4D97-AF65-F5344CB8AC3E}">
        <p14:creationId xmlns:p14="http://schemas.microsoft.com/office/powerpoint/2010/main" val="230716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Next Meeting</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923330"/>
          </a:xfrm>
          <a:prstGeom prst="rect">
            <a:avLst/>
          </a:prstGeom>
        </p:spPr>
        <p:txBody>
          <a:bodyPr wrap="square">
            <a:spAutoFit/>
          </a:bodyPr>
          <a:lstStyle/>
          <a:p>
            <a:pPr marL="742950" lvl="1" indent="-285750">
              <a:spcBef>
                <a:spcPts val="600"/>
              </a:spcBef>
              <a:buClr>
                <a:srgbClr val="00B0F0"/>
              </a:buClr>
              <a:buFont typeface="Wingdings" charset="2"/>
              <a:buChar char="§"/>
            </a:pPr>
            <a:r>
              <a:rPr lang="en-CA" dirty="0"/>
              <a:t>April 10</a:t>
            </a:r>
            <a:r>
              <a:rPr lang="en-CA" baseline="30000" dirty="0"/>
              <a:t>th</a:t>
            </a:r>
            <a:r>
              <a:rPr lang="en-CA" dirty="0"/>
              <a:t> </a:t>
            </a:r>
          </a:p>
          <a:p>
            <a:pPr lvl="1">
              <a:buClr>
                <a:srgbClr val="00B0F0"/>
              </a:buClr>
            </a:pPr>
            <a:endParaRPr lang="en-CA" dirty="0"/>
          </a:p>
          <a:p>
            <a:pPr lvl="1">
              <a:buClr>
                <a:srgbClr val="00B0F0"/>
              </a:buClr>
            </a:pPr>
            <a:endParaRPr lang="en-CA" dirty="0"/>
          </a:p>
        </p:txBody>
      </p:sp>
    </p:spTree>
    <p:extLst>
      <p:ext uri="{BB962C8B-B14F-4D97-AF65-F5344CB8AC3E}">
        <p14:creationId xmlns:p14="http://schemas.microsoft.com/office/powerpoint/2010/main" val="371035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62B6D-C944-32BE-1EA2-1F66A0186C7B}"/>
              </a:ext>
            </a:extLst>
          </p:cNvPr>
          <p:cNvSpPr txBox="1"/>
          <p:nvPr/>
        </p:nvSpPr>
        <p:spPr>
          <a:xfrm>
            <a:off x="2077179" y="2505152"/>
            <a:ext cx="8037643" cy="1883593"/>
          </a:xfrm>
          <a:prstGeom prst="rect">
            <a:avLst/>
          </a:prstGeom>
          <a:noFill/>
        </p:spPr>
        <p:txBody>
          <a:bodyPr wrap="square">
            <a:spAutoFit/>
          </a:bodyPr>
          <a:lstStyle/>
          <a:p>
            <a:pPr algn="l" fontAlgn="base"/>
            <a:r>
              <a:rPr lang="en-US" sz="1940" i="1">
                <a:solidFill>
                  <a:srgbClr val="45454A"/>
                </a:solidFill>
                <a:latin typeface="Helvetica Neue"/>
              </a:rPr>
              <a:t>TRIUMF is located on the </a:t>
            </a:r>
            <a:r>
              <a:rPr lang="en-US" sz="1940" i="1">
                <a:solidFill>
                  <a:srgbClr val="00B0F0"/>
                </a:solidFill>
                <a:latin typeface="Helvetica Neue"/>
              </a:rPr>
              <a:t>traditional, ancestral, and unceded territory of </a:t>
            </a:r>
            <a:r>
              <a:rPr lang="en-US" sz="1940" i="1" err="1">
                <a:solidFill>
                  <a:srgbClr val="00B0F0"/>
                </a:solidFill>
                <a:latin typeface="Helvetica Neue"/>
              </a:rPr>
              <a:t>thexʷməθkʷəy̓əm</a:t>
            </a:r>
            <a:r>
              <a:rPr lang="en-US" sz="1940" i="1">
                <a:solidFill>
                  <a:srgbClr val="00B0F0"/>
                </a:solidFill>
                <a:latin typeface="Helvetica Neue"/>
              </a:rPr>
              <a:t> (Musqueam) people</a:t>
            </a:r>
            <a:r>
              <a:rPr lang="en-US" sz="1940" i="1">
                <a:solidFill>
                  <a:srgbClr val="45454A"/>
                </a:solidFill>
                <a:latin typeface="Helvetica Neue"/>
              </a:rPr>
              <a:t>, who for millennia have passed on their culture, history, and traditions from one generation to the next on this site.</a:t>
            </a:r>
          </a:p>
          <a:p>
            <a:pPr algn="l" fontAlgn="base"/>
            <a:br>
              <a:rPr lang="en-US" sz="1940" i="1">
                <a:solidFill>
                  <a:srgbClr val="45454A"/>
                </a:solidFill>
                <a:latin typeface="Helvetica Neue"/>
              </a:rPr>
            </a:br>
            <a:r>
              <a:rPr lang="en-US" sz="1940" i="1">
                <a:solidFill>
                  <a:srgbClr val="45454A"/>
                </a:solidFill>
                <a:latin typeface="Helvetica Neue"/>
              </a:rPr>
              <a:t>TRIUMF’s home has always been </a:t>
            </a:r>
            <a:r>
              <a:rPr lang="en-US" sz="1940" i="1">
                <a:solidFill>
                  <a:srgbClr val="00B0F0"/>
                </a:solidFill>
                <a:latin typeface="Helvetica Neue"/>
              </a:rPr>
              <a:t>a seat of learning.</a:t>
            </a:r>
          </a:p>
        </p:txBody>
      </p:sp>
    </p:spTree>
    <p:extLst>
      <p:ext uri="{BB962C8B-B14F-4D97-AF65-F5344CB8AC3E}">
        <p14:creationId xmlns:p14="http://schemas.microsoft.com/office/powerpoint/2010/main" val="14322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706BA-C323-C38B-1D59-4AD37EFB268C}"/>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F26939C2-166B-E582-405E-33671F75AE17}"/>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UCN Search</a:t>
            </a:r>
            <a:endParaRPr lang="en-US" sz="3000" dirty="0"/>
          </a:p>
        </p:txBody>
      </p:sp>
      <p:sp>
        <p:nvSpPr>
          <p:cNvPr id="7" name="TextBox 6">
            <a:extLst>
              <a:ext uri="{FF2B5EF4-FFF2-40B4-BE49-F238E27FC236}">
                <a16:creationId xmlns:a16="http://schemas.microsoft.com/office/drawing/2014/main" id="{D840CBA7-6A26-EE48-26BB-FD8F1203024A}"/>
              </a:ext>
            </a:extLst>
          </p:cNvPr>
          <p:cNvSpPr txBox="1"/>
          <p:nvPr/>
        </p:nvSpPr>
        <p:spPr>
          <a:xfrm>
            <a:off x="766357" y="1305341"/>
            <a:ext cx="11057788" cy="3862596"/>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Five interviewed candidates</a:t>
            </a: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Efrain Segarra, PSI </a:t>
            </a:r>
            <a:r>
              <a:rPr lang="en-CA" sz="2000" dirty="0" err="1">
                <a:solidFill>
                  <a:srgbClr val="000000"/>
                </a:solidFill>
                <a:effectLst/>
                <a:latin typeface="Calibri" panose="020F0502020204030204" pitchFamily="34" charset="0"/>
                <a:cs typeface="Calibri" panose="020F0502020204030204" pitchFamily="34" charset="0"/>
              </a:rPr>
              <a:t>Villigen</a:t>
            </a:r>
            <a:endParaRPr lang="en-CA" sz="2000" dirty="0">
              <a:solidFill>
                <a:srgbClr val="000000"/>
              </a:solidFill>
              <a:effectLst/>
              <a:latin typeface="Calibri" panose="020F0502020204030204" pitchFamily="34" charset="0"/>
              <a:cs typeface="Calibri" panose="020F0502020204030204" pitchFamily="34" charset="0"/>
            </a:endParaRP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Marie Blatnik, Los Alamos</a:t>
            </a: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Skyler </a:t>
            </a:r>
            <a:r>
              <a:rPr lang="en-CA" sz="2000" dirty="0" err="1">
                <a:solidFill>
                  <a:srgbClr val="000000"/>
                </a:solidFill>
                <a:effectLst/>
                <a:latin typeface="Calibri" panose="020F0502020204030204" pitchFamily="34" charset="0"/>
                <a:cs typeface="Calibri" panose="020F0502020204030204" pitchFamily="34" charset="0"/>
              </a:rPr>
              <a:t>Degenkolb</a:t>
            </a:r>
            <a:r>
              <a:rPr lang="en-CA" sz="2000" dirty="0">
                <a:solidFill>
                  <a:srgbClr val="000000"/>
                </a:solidFill>
                <a:effectLst/>
                <a:latin typeface="Calibri" panose="020F0502020204030204" pitchFamily="34" charset="0"/>
                <a:cs typeface="Calibri" panose="020F0502020204030204" pitchFamily="34" charset="0"/>
              </a:rPr>
              <a:t>,</a:t>
            </a:r>
            <a:r>
              <a:rPr lang="en-CA" sz="2000" dirty="0">
                <a:solidFill>
                  <a:srgbClr val="000000"/>
                </a:solidFill>
                <a:latin typeface="Calibri" panose="020F0502020204030204" pitchFamily="34" charset="0"/>
                <a:cs typeface="Calibri" panose="020F0502020204030204" pitchFamily="34" charset="0"/>
              </a:rPr>
              <a:t> </a:t>
            </a:r>
            <a:r>
              <a:rPr lang="en-CA" sz="2000" dirty="0">
                <a:solidFill>
                  <a:srgbClr val="000000"/>
                </a:solidFill>
                <a:effectLst/>
                <a:latin typeface="Calibri" panose="020F0502020204030204" pitchFamily="34" charset="0"/>
                <a:cs typeface="Calibri" panose="020F0502020204030204" pitchFamily="34" charset="0"/>
              </a:rPr>
              <a:t>U Heidelberg</a:t>
            </a: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Wolfgang Schreyer, Oak Ridge NL</a:t>
            </a:r>
          </a:p>
          <a:p>
            <a:pPr marL="742950" lvl="1" indent="-285750">
              <a:spcBef>
                <a:spcPts val="600"/>
              </a:spcBef>
              <a:buClr>
                <a:srgbClr val="00B0F0"/>
              </a:buClr>
              <a:buFont typeface="Wingdings" charset="2"/>
              <a:buChar char="§"/>
            </a:pPr>
            <a:r>
              <a:rPr lang="en-CA" sz="2000" dirty="0">
                <a:solidFill>
                  <a:srgbClr val="000000"/>
                </a:solidFill>
                <a:effectLst/>
                <a:latin typeface="Calibri" panose="020F0502020204030204" pitchFamily="34" charset="0"/>
                <a:cs typeface="Calibri" panose="020F0502020204030204" pitchFamily="34" charset="0"/>
              </a:rPr>
              <a:t>Noah </a:t>
            </a:r>
            <a:r>
              <a:rPr lang="en-CA" sz="2000" dirty="0" err="1">
                <a:solidFill>
                  <a:srgbClr val="000000"/>
                </a:solidFill>
                <a:effectLst/>
                <a:latin typeface="Calibri" panose="020F0502020204030204" pitchFamily="34" charset="0"/>
                <a:cs typeface="Calibri" panose="020F0502020204030204" pitchFamily="34" charset="0"/>
              </a:rPr>
              <a:t>Yazdandoost</a:t>
            </a:r>
            <a:r>
              <a:rPr lang="en-CA" sz="2000" dirty="0">
                <a:solidFill>
                  <a:srgbClr val="000000"/>
                </a:solidFill>
                <a:effectLst/>
                <a:latin typeface="Calibri" panose="020F0502020204030204" pitchFamily="34" charset="0"/>
                <a:cs typeface="Calibri" panose="020F0502020204030204" pitchFamily="34" charset="0"/>
              </a:rPr>
              <a:t>,</a:t>
            </a:r>
            <a:r>
              <a:rPr lang="en-CA" sz="2000" dirty="0">
                <a:solidFill>
                  <a:srgbClr val="000000"/>
                </a:solidFill>
                <a:latin typeface="Calibri" panose="020F0502020204030204" pitchFamily="34" charset="0"/>
                <a:cs typeface="Calibri" panose="020F0502020204030204" pitchFamily="34" charset="0"/>
              </a:rPr>
              <a:t> </a:t>
            </a:r>
            <a:r>
              <a:rPr lang="en-CA" sz="2000" dirty="0">
                <a:solidFill>
                  <a:srgbClr val="000000"/>
                </a:solidFill>
                <a:effectLst/>
                <a:latin typeface="Calibri" panose="020F0502020204030204" pitchFamily="34" charset="0"/>
                <a:cs typeface="Calibri" panose="020F0502020204030204" pitchFamily="34" charset="0"/>
              </a:rPr>
              <a:t>PSI </a:t>
            </a:r>
            <a:r>
              <a:rPr lang="en-CA" sz="2000" dirty="0" err="1">
                <a:solidFill>
                  <a:srgbClr val="000000"/>
                </a:solidFill>
                <a:effectLst/>
                <a:latin typeface="Calibri" panose="020F0502020204030204" pitchFamily="34" charset="0"/>
                <a:cs typeface="Calibri" panose="020F0502020204030204" pitchFamily="34" charset="0"/>
              </a:rPr>
              <a:t>Villigen</a:t>
            </a:r>
            <a:endParaRPr lang="en-CA" sz="2000" dirty="0">
              <a:effectLst/>
              <a:latin typeface="Calibri" panose="020F0502020204030204" pitchFamily="34" charset="0"/>
              <a:cs typeface="Calibri" panose="020F0502020204030204" pitchFamily="34" charset="0"/>
            </a:endParaRPr>
          </a:p>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Noah has accepted</a:t>
            </a: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Starting August 1</a:t>
            </a:r>
            <a:r>
              <a:rPr lang="en-CA" sz="2000" kern="1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st</a:t>
            </a: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000" kern="100" dirty="0">
              <a:solidFill>
                <a:srgbClr val="21212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80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71ED-0FCB-B6E9-B22F-40F5674716E5}"/>
              </a:ext>
            </a:extLst>
          </p:cNvPr>
          <p:cNvSpPr>
            <a:spLocks noGrp="1"/>
          </p:cNvSpPr>
          <p:nvPr>
            <p:ph type="title"/>
          </p:nvPr>
        </p:nvSpPr>
        <p:spPr/>
        <p:txBody>
          <a:bodyPr>
            <a:normAutofit/>
          </a:bodyPr>
          <a:lstStyle/>
          <a:p>
            <a:r>
              <a:rPr lang="en-CA" sz="2800" dirty="0"/>
              <a:t>CNSC Visit: Date and Scope</a:t>
            </a:r>
          </a:p>
        </p:txBody>
      </p:sp>
      <p:sp>
        <p:nvSpPr>
          <p:cNvPr id="3" name="Content Placeholder 2">
            <a:extLst>
              <a:ext uri="{FF2B5EF4-FFF2-40B4-BE49-F238E27FC236}">
                <a16:creationId xmlns:a16="http://schemas.microsoft.com/office/drawing/2014/main" id="{4263F6EF-C755-3A11-17F2-A6C0DE13829F}"/>
              </a:ext>
            </a:extLst>
          </p:cNvPr>
          <p:cNvSpPr>
            <a:spLocks noGrp="1"/>
          </p:cNvSpPr>
          <p:nvPr>
            <p:ph idx="1"/>
          </p:nvPr>
        </p:nvSpPr>
        <p:spPr>
          <a:xfrm>
            <a:off x="681471" y="2032776"/>
            <a:ext cx="10689535" cy="3845537"/>
          </a:xfrm>
        </p:spPr>
        <p:txBody>
          <a:bodyPr lIns="91440" tIns="45720" rIns="91440" bIns="45720" anchor="ctr">
            <a:normAutofit fontScale="92500" lnSpcReduction="10000"/>
          </a:bodyPr>
          <a:lstStyle/>
          <a:p>
            <a:r>
              <a:rPr lang="en-CA" dirty="0">
                <a:latin typeface="Arial"/>
                <a:cs typeface="Arial"/>
              </a:rPr>
              <a:t>Confirmed Date: March 18-20</a:t>
            </a:r>
          </a:p>
          <a:p>
            <a:r>
              <a:rPr lang="en-CA" dirty="0">
                <a:latin typeface="Arial"/>
                <a:cs typeface="Arial"/>
              </a:rPr>
              <a:t>CNSC already requested for documents including TSOP-04, Training Plans, Training Audits, Training Implementation Panel (TIP) Meeting Minutes, Key Performance Indicators</a:t>
            </a:r>
          </a:p>
          <a:p>
            <a:r>
              <a:rPr lang="en-CA" dirty="0">
                <a:latin typeface="Arial"/>
                <a:cs typeface="Arial"/>
                <a:hlinkClick r:id="rId3"/>
              </a:rPr>
              <a:t>Workday Learning Guide</a:t>
            </a:r>
            <a:endParaRPr lang="en-CA" dirty="0">
              <a:latin typeface="Arial"/>
              <a:cs typeface="Arial"/>
            </a:endParaRPr>
          </a:p>
          <a:p>
            <a:endParaRPr lang="en-CA" dirty="0">
              <a:latin typeface="Arial"/>
              <a:cs typeface="Arial"/>
            </a:endParaRPr>
          </a:p>
          <a:p>
            <a:r>
              <a:rPr lang="en-CA" dirty="0">
                <a:latin typeface="Arial"/>
                <a:cs typeface="Arial"/>
              </a:rPr>
              <a:t>Make sure all your (and your groups) training is up to date</a:t>
            </a:r>
          </a:p>
          <a:p>
            <a:pPr lvl="1"/>
            <a:r>
              <a:rPr lang="en-CA" dirty="0">
                <a:latin typeface="Arial"/>
                <a:cs typeface="Arial"/>
              </a:rPr>
              <a:t>Let me know if this is not the case and why by tomorrow</a:t>
            </a:r>
          </a:p>
          <a:p>
            <a:endParaRPr lang="en-CA" dirty="0"/>
          </a:p>
        </p:txBody>
      </p:sp>
    </p:spTree>
    <p:extLst>
      <p:ext uri="{BB962C8B-B14F-4D97-AF65-F5344CB8AC3E}">
        <p14:creationId xmlns:p14="http://schemas.microsoft.com/office/powerpoint/2010/main" val="314519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971D-E051-BF68-219A-68A996990682}"/>
              </a:ext>
            </a:extLst>
          </p:cNvPr>
          <p:cNvSpPr>
            <a:spLocks noGrp="1"/>
          </p:cNvSpPr>
          <p:nvPr>
            <p:ph type="title"/>
          </p:nvPr>
        </p:nvSpPr>
        <p:spPr/>
        <p:txBody>
          <a:bodyPr>
            <a:normAutofit fontScale="90000"/>
          </a:bodyPr>
          <a:lstStyle/>
          <a:p>
            <a:r>
              <a:rPr lang="en-CA"/>
              <a:t>Pivoting to LS26 and 2025-30 5YR Plan</a:t>
            </a:r>
          </a:p>
        </p:txBody>
      </p:sp>
      <p:graphicFrame>
        <p:nvGraphicFramePr>
          <p:cNvPr id="4" name="Content Placeholder 3">
            <a:extLst>
              <a:ext uri="{FF2B5EF4-FFF2-40B4-BE49-F238E27FC236}">
                <a16:creationId xmlns:a16="http://schemas.microsoft.com/office/drawing/2014/main" id="{732ECB26-C926-FEB2-3226-068D39145EF0}"/>
              </a:ext>
            </a:extLst>
          </p:cNvPr>
          <p:cNvGraphicFramePr>
            <a:graphicFrameLocks noGrp="1"/>
          </p:cNvGraphicFramePr>
          <p:nvPr>
            <p:ph idx="4294967295"/>
          </p:nvPr>
        </p:nvGraphicFramePr>
        <p:xfrm>
          <a:off x="1" y="754744"/>
          <a:ext cx="12192000" cy="5718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B28BA6EF-3D02-865D-BE85-12266542B17F}"/>
              </a:ext>
            </a:extLst>
          </p:cNvPr>
          <p:cNvSpPr txBox="1"/>
          <p:nvPr/>
        </p:nvSpPr>
        <p:spPr>
          <a:xfrm rot="203689">
            <a:off x="8933263" y="2047502"/>
            <a:ext cx="706101" cy="646331"/>
          </a:xfrm>
          <a:prstGeom prst="rect">
            <a:avLst/>
          </a:prstGeom>
          <a:noFill/>
        </p:spPr>
        <p:txBody>
          <a:bodyPr wrap="square">
            <a:spAutoFit/>
          </a:bodyPr>
          <a:lstStyle/>
          <a:p>
            <a:r>
              <a:rPr lang="en-US" sz="1200"/>
              <a:t>“above” the QRPP</a:t>
            </a:r>
          </a:p>
        </p:txBody>
      </p:sp>
      <p:sp>
        <p:nvSpPr>
          <p:cNvPr id="17" name="TextBox 16">
            <a:extLst>
              <a:ext uri="{FF2B5EF4-FFF2-40B4-BE49-F238E27FC236}">
                <a16:creationId xmlns:a16="http://schemas.microsoft.com/office/drawing/2014/main" id="{31833D93-7D1C-A87C-2794-B02747A369DA}"/>
              </a:ext>
            </a:extLst>
          </p:cNvPr>
          <p:cNvSpPr txBox="1"/>
          <p:nvPr/>
        </p:nvSpPr>
        <p:spPr>
          <a:xfrm rot="211296">
            <a:off x="9001987" y="5119557"/>
            <a:ext cx="1842105" cy="307777"/>
          </a:xfrm>
          <a:prstGeom prst="rect">
            <a:avLst/>
          </a:prstGeom>
          <a:noFill/>
        </p:spPr>
        <p:txBody>
          <a:bodyPr wrap="square">
            <a:spAutoFit/>
          </a:bodyPr>
          <a:lstStyle/>
          <a:p>
            <a:r>
              <a:rPr lang="en-US" sz="1400"/>
              <a:t>QRPP </a:t>
            </a:r>
          </a:p>
        </p:txBody>
      </p:sp>
      <p:cxnSp>
        <p:nvCxnSpPr>
          <p:cNvPr id="19" name="Straight Arrow Connector 18">
            <a:extLst>
              <a:ext uri="{FF2B5EF4-FFF2-40B4-BE49-F238E27FC236}">
                <a16:creationId xmlns:a16="http://schemas.microsoft.com/office/drawing/2014/main" id="{2BBB1E82-FB4D-0DA8-F056-242693FEBB13}"/>
              </a:ext>
            </a:extLst>
          </p:cNvPr>
          <p:cNvCxnSpPr>
            <a:cxnSpLocks/>
          </p:cNvCxnSpPr>
          <p:nvPr/>
        </p:nvCxnSpPr>
        <p:spPr>
          <a:xfrm flipH="1" flipV="1">
            <a:off x="2543871" y="3429000"/>
            <a:ext cx="1966685" cy="95369"/>
          </a:xfrm>
          <a:prstGeom prst="straightConnector1">
            <a:avLst/>
          </a:prstGeom>
          <a:ln w="31750" cap="flat" cmpd="sng" algn="ctr">
            <a:solidFill>
              <a:srgbClr val="FF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4D973912-F742-B1E6-DB97-2AF666F3F1FE}"/>
              </a:ext>
            </a:extLst>
          </p:cNvPr>
          <p:cNvCxnSpPr>
            <a:cxnSpLocks/>
          </p:cNvCxnSpPr>
          <p:nvPr/>
        </p:nvCxnSpPr>
        <p:spPr>
          <a:xfrm flipH="1" flipV="1">
            <a:off x="8812227" y="5338974"/>
            <a:ext cx="948175" cy="87086"/>
          </a:xfrm>
          <a:prstGeom prst="straightConnector1">
            <a:avLst/>
          </a:prstGeom>
          <a:ln w="31750" cap="flat" cmpd="sng" algn="ctr">
            <a:solidFill>
              <a:srgbClr val="FF0000"/>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6" name="Group 25">
            <a:extLst>
              <a:ext uri="{FF2B5EF4-FFF2-40B4-BE49-F238E27FC236}">
                <a16:creationId xmlns:a16="http://schemas.microsoft.com/office/drawing/2014/main" id="{3291FBAB-8824-EC25-CDB0-864548375078}"/>
              </a:ext>
            </a:extLst>
          </p:cNvPr>
          <p:cNvGrpSpPr/>
          <p:nvPr/>
        </p:nvGrpSpPr>
        <p:grpSpPr>
          <a:xfrm>
            <a:off x="9816892" y="5000521"/>
            <a:ext cx="1960092" cy="676907"/>
            <a:chOff x="726240" y="1871347"/>
            <a:chExt cx="1960092" cy="676907"/>
          </a:xfrm>
        </p:grpSpPr>
        <p:sp>
          <p:nvSpPr>
            <p:cNvPr id="27" name="Rectangle: Rounded Corners 26">
              <a:extLst>
                <a:ext uri="{FF2B5EF4-FFF2-40B4-BE49-F238E27FC236}">
                  <a16:creationId xmlns:a16="http://schemas.microsoft.com/office/drawing/2014/main" id="{56DEA331-E949-85CB-030C-DB8FEEF7DE97}"/>
                </a:ext>
              </a:extLst>
            </p:cNvPr>
            <p:cNvSpPr/>
            <p:nvPr/>
          </p:nvSpPr>
          <p:spPr>
            <a:xfrm rot="240000">
              <a:off x="726240" y="1871347"/>
              <a:ext cx="1960092" cy="676907"/>
            </a:xfrm>
            <a:prstGeom prst="roundRect">
              <a:avLst/>
            </a:prstGeom>
          </p:spPr>
          <p:style>
            <a:lnRef idx="2">
              <a:schemeClr val="lt1">
                <a:hueOff val="0"/>
                <a:satOff val="0"/>
                <a:lumOff val="0"/>
                <a:alphaOff val="0"/>
              </a:schemeClr>
            </a:lnRef>
            <a:fillRef idx="1">
              <a:schemeClr val="accent2">
                <a:shade val="80000"/>
                <a:hueOff val="-455004"/>
                <a:satOff val="8510"/>
                <a:lumOff val="27121"/>
                <a:alphaOff val="0"/>
              </a:schemeClr>
            </a:fillRef>
            <a:effectRef idx="0">
              <a:schemeClr val="accent2">
                <a:shade val="80000"/>
                <a:hueOff val="-455004"/>
                <a:satOff val="8510"/>
                <a:lumOff val="27121"/>
                <a:alphaOff val="0"/>
              </a:schemeClr>
            </a:effectRef>
            <a:fontRef idx="minor">
              <a:schemeClr val="lt1"/>
            </a:fontRef>
          </p:style>
          <p:txBody>
            <a:bodyPr/>
            <a:lstStyle/>
            <a:p>
              <a:endParaRPr lang="en-CA"/>
            </a:p>
          </p:txBody>
        </p:sp>
        <p:sp>
          <p:nvSpPr>
            <p:cNvPr id="28" name="Rectangle: Rounded Corners 4">
              <a:extLst>
                <a:ext uri="{FF2B5EF4-FFF2-40B4-BE49-F238E27FC236}">
                  <a16:creationId xmlns:a16="http://schemas.microsoft.com/office/drawing/2014/main" id="{547B93D6-921D-7597-4829-1AA192349EC3}"/>
                </a:ext>
              </a:extLst>
            </p:cNvPr>
            <p:cNvSpPr txBox="1"/>
            <p:nvPr/>
          </p:nvSpPr>
          <p:spPr>
            <a:xfrm rot="240000">
              <a:off x="759284" y="1904391"/>
              <a:ext cx="1894004" cy="610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a:t>Other Projects</a:t>
              </a:r>
              <a:endParaRPr lang="en-CA" sz="1600" kern="1200"/>
            </a:p>
          </p:txBody>
        </p:sp>
      </p:grpSp>
      <p:sp>
        <p:nvSpPr>
          <p:cNvPr id="32" name="Arrow: Right 31">
            <a:extLst>
              <a:ext uri="{FF2B5EF4-FFF2-40B4-BE49-F238E27FC236}">
                <a16:creationId xmlns:a16="http://schemas.microsoft.com/office/drawing/2014/main" id="{151CFDCA-E3A6-3162-5506-440031E03E8C}"/>
              </a:ext>
            </a:extLst>
          </p:cNvPr>
          <p:cNvSpPr/>
          <p:nvPr/>
        </p:nvSpPr>
        <p:spPr>
          <a:xfrm>
            <a:off x="832207" y="6035368"/>
            <a:ext cx="4558425" cy="536017"/>
          </a:xfrm>
          <a:prstGeom prst="rightArrow">
            <a:avLst>
              <a:gd name="adj1" fmla="val 68182"/>
              <a:gd name="adj2" fmla="val 7020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Goal: to service many projects in priority order</a:t>
            </a:r>
          </a:p>
        </p:txBody>
      </p:sp>
      <p:sp>
        <p:nvSpPr>
          <p:cNvPr id="33" name="TextBox 32">
            <a:extLst>
              <a:ext uri="{FF2B5EF4-FFF2-40B4-BE49-F238E27FC236}">
                <a16:creationId xmlns:a16="http://schemas.microsoft.com/office/drawing/2014/main" id="{FB417076-5DA3-8F1D-AE40-7319260BF535}"/>
              </a:ext>
            </a:extLst>
          </p:cNvPr>
          <p:cNvSpPr txBox="1"/>
          <p:nvPr/>
        </p:nvSpPr>
        <p:spPr>
          <a:xfrm>
            <a:off x="5754762" y="6165595"/>
            <a:ext cx="851521" cy="307777"/>
          </a:xfrm>
          <a:prstGeom prst="rect">
            <a:avLst/>
          </a:prstGeom>
          <a:noFill/>
        </p:spPr>
        <p:txBody>
          <a:bodyPr wrap="square">
            <a:spAutoFit/>
          </a:bodyPr>
          <a:lstStyle/>
          <a:p>
            <a:r>
              <a:rPr lang="en-US" sz="1400"/>
              <a:t>April 1</a:t>
            </a:r>
          </a:p>
        </p:txBody>
      </p:sp>
      <p:sp>
        <p:nvSpPr>
          <p:cNvPr id="35" name="TextBox 34">
            <a:extLst>
              <a:ext uri="{FF2B5EF4-FFF2-40B4-BE49-F238E27FC236}">
                <a16:creationId xmlns:a16="http://schemas.microsoft.com/office/drawing/2014/main" id="{A9A04198-92B5-8883-2284-6361B8A3D286}"/>
              </a:ext>
            </a:extLst>
          </p:cNvPr>
          <p:cNvSpPr txBox="1"/>
          <p:nvPr/>
        </p:nvSpPr>
        <p:spPr>
          <a:xfrm rot="203689">
            <a:off x="9918211" y="3686666"/>
            <a:ext cx="1987100" cy="1384995"/>
          </a:xfrm>
          <a:prstGeom prst="rect">
            <a:avLst/>
          </a:prstGeom>
          <a:noFill/>
        </p:spPr>
        <p:txBody>
          <a:bodyPr wrap="square">
            <a:spAutoFit/>
          </a:bodyPr>
          <a:lstStyle/>
          <a:p>
            <a:pPr marL="285750" indent="-285750">
              <a:buFont typeface="Arial" panose="020B0604020202020204" pitchFamily="34" charset="0"/>
              <a:buChar char="•"/>
            </a:pPr>
            <a:r>
              <a:rPr lang="en-US" sz="1400"/>
              <a:t>Reset all project priorities</a:t>
            </a:r>
          </a:p>
          <a:p>
            <a:pPr marL="285750" indent="-285750">
              <a:buFont typeface="Arial" panose="020B0604020202020204" pitchFamily="34" charset="0"/>
              <a:buChar char="•"/>
            </a:pPr>
            <a:r>
              <a:rPr lang="en-US" sz="1400"/>
              <a:t>QRPP, Where resources are available</a:t>
            </a:r>
          </a:p>
          <a:p>
            <a:pPr marL="285750" indent="-285750">
              <a:buFont typeface="Arial" panose="020B0604020202020204" pitchFamily="34" charset="0"/>
              <a:buChar char="•"/>
            </a:pPr>
            <a:r>
              <a:rPr lang="en-US" sz="1400"/>
              <a:t>Or Hibernate</a:t>
            </a:r>
          </a:p>
        </p:txBody>
      </p:sp>
      <p:sp>
        <p:nvSpPr>
          <p:cNvPr id="36" name="Arrow: Right 35">
            <a:extLst>
              <a:ext uri="{FF2B5EF4-FFF2-40B4-BE49-F238E27FC236}">
                <a16:creationId xmlns:a16="http://schemas.microsoft.com/office/drawing/2014/main" id="{9E7E896E-7E98-8065-40E2-9E18A5077488}"/>
              </a:ext>
            </a:extLst>
          </p:cNvPr>
          <p:cNvSpPr/>
          <p:nvPr/>
        </p:nvSpPr>
        <p:spPr>
          <a:xfrm>
            <a:off x="6786854" y="6035368"/>
            <a:ext cx="4442800" cy="536017"/>
          </a:xfrm>
          <a:prstGeom prst="rightArrow">
            <a:avLst>
              <a:gd name="adj1" fmla="val 68182"/>
              <a:gd name="adj2" fmla="val 70202"/>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Goal: to COMPLETE the core deliverables</a:t>
            </a:r>
          </a:p>
        </p:txBody>
      </p:sp>
      <p:sp>
        <p:nvSpPr>
          <p:cNvPr id="13" name="Scroll: Vertical 12">
            <a:extLst>
              <a:ext uri="{FF2B5EF4-FFF2-40B4-BE49-F238E27FC236}">
                <a16:creationId xmlns:a16="http://schemas.microsoft.com/office/drawing/2014/main" id="{0BEB9376-F030-49BD-27BC-3E9CBDCC503F}"/>
              </a:ext>
            </a:extLst>
          </p:cNvPr>
          <p:cNvSpPr/>
          <p:nvPr/>
        </p:nvSpPr>
        <p:spPr>
          <a:xfrm>
            <a:off x="235778" y="379248"/>
            <a:ext cx="1966685" cy="1991419"/>
          </a:xfrm>
          <a:prstGeom prst="verticalScroll">
            <a:avLst/>
          </a:prstGeom>
          <a:solidFill>
            <a:srgbClr val="00B0F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1400"/>
          </a:p>
          <a:p>
            <a:pPr algn="ctr"/>
            <a:r>
              <a:rPr lang="en-US" sz="1400" b="1"/>
              <a:t>From April 1st, the new NRC contribution agreement is loaded with the 4 core deliverables</a:t>
            </a:r>
          </a:p>
          <a:p>
            <a:pPr algn="ctr"/>
            <a:endParaRPr lang="en-CA" sz="1400"/>
          </a:p>
        </p:txBody>
      </p:sp>
      <p:sp>
        <p:nvSpPr>
          <p:cNvPr id="14" name="TextBox 13">
            <a:extLst>
              <a:ext uri="{FF2B5EF4-FFF2-40B4-BE49-F238E27FC236}">
                <a16:creationId xmlns:a16="http://schemas.microsoft.com/office/drawing/2014/main" id="{05367B63-4F98-DC52-620F-10A62B0E9718}"/>
              </a:ext>
            </a:extLst>
          </p:cNvPr>
          <p:cNvSpPr txBox="1"/>
          <p:nvPr/>
        </p:nvSpPr>
        <p:spPr>
          <a:xfrm rot="203689">
            <a:off x="2906029" y="3080558"/>
            <a:ext cx="1909702" cy="461665"/>
          </a:xfrm>
          <a:prstGeom prst="rect">
            <a:avLst/>
          </a:prstGeom>
          <a:noFill/>
        </p:spPr>
        <p:txBody>
          <a:bodyPr wrap="square">
            <a:spAutoFit/>
          </a:bodyPr>
          <a:lstStyle/>
          <a:p>
            <a:r>
              <a:rPr lang="en-US" sz="1200"/>
              <a:t>Transition effort once spending is complete</a:t>
            </a:r>
          </a:p>
        </p:txBody>
      </p:sp>
      <p:sp>
        <p:nvSpPr>
          <p:cNvPr id="15" name="Rectangle: Rounded Corners 14">
            <a:extLst>
              <a:ext uri="{FF2B5EF4-FFF2-40B4-BE49-F238E27FC236}">
                <a16:creationId xmlns:a16="http://schemas.microsoft.com/office/drawing/2014/main" id="{5C495BC3-2264-DABE-BEBA-F70CFDC58D04}"/>
              </a:ext>
            </a:extLst>
          </p:cNvPr>
          <p:cNvSpPr/>
          <p:nvPr/>
        </p:nvSpPr>
        <p:spPr>
          <a:xfrm rot="256135">
            <a:off x="6595006" y="2282108"/>
            <a:ext cx="2330545" cy="2290868"/>
          </a:xfrm>
          <a:prstGeom prst="roundRect">
            <a:avLst>
              <a:gd name="adj" fmla="val 656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7498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46B2-BC14-282F-ED66-88615CCA5A4A}"/>
              </a:ext>
            </a:extLst>
          </p:cNvPr>
          <p:cNvSpPr>
            <a:spLocks noGrp="1"/>
          </p:cNvSpPr>
          <p:nvPr>
            <p:ph type="title"/>
          </p:nvPr>
        </p:nvSpPr>
        <p:spPr>
          <a:xfrm>
            <a:off x="480904" y="134834"/>
            <a:ext cx="8953827" cy="650329"/>
          </a:xfrm>
        </p:spPr>
        <p:txBody>
          <a:bodyPr/>
          <a:lstStyle/>
          <a:p>
            <a:r>
              <a:rPr lang="en-CA"/>
              <a:t>QRPP Process for LS26</a:t>
            </a:r>
          </a:p>
        </p:txBody>
      </p:sp>
      <p:graphicFrame>
        <p:nvGraphicFramePr>
          <p:cNvPr id="4" name="Content Placeholder 3">
            <a:extLst>
              <a:ext uri="{FF2B5EF4-FFF2-40B4-BE49-F238E27FC236}">
                <a16:creationId xmlns:a16="http://schemas.microsoft.com/office/drawing/2014/main" id="{1462DDBF-A0B3-E942-59E7-40A659D59130}"/>
              </a:ext>
            </a:extLst>
          </p:cNvPr>
          <p:cNvGraphicFramePr>
            <a:graphicFrameLocks noGrp="1"/>
          </p:cNvGraphicFramePr>
          <p:nvPr>
            <p:ph idx="1"/>
          </p:nvPr>
        </p:nvGraphicFramePr>
        <p:xfrm>
          <a:off x="480903" y="502168"/>
          <a:ext cx="11230191" cy="4769676"/>
        </p:xfrm>
        <a:graphic>
          <a:graphicData uri="http://schemas.openxmlformats.org/drawingml/2006/table">
            <a:tbl>
              <a:tblPr firstRow="1" firstCol="1" bandRow="1"/>
              <a:tblGrid>
                <a:gridCol w="3742597">
                  <a:extLst>
                    <a:ext uri="{9D8B030D-6E8A-4147-A177-3AD203B41FA5}">
                      <a16:colId xmlns:a16="http://schemas.microsoft.com/office/drawing/2014/main" val="2833491965"/>
                    </a:ext>
                  </a:extLst>
                </a:gridCol>
                <a:gridCol w="3743797">
                  <a:extLst>
                    <a:ext uri="{9D8B030D-6E8A-4147-A177-3AD203B41FA5}">
                      <a16:colId xmlns:a16="http://schemas.microsoft.com/office/drawing/2014/main" val="346051417"/>
                    </a:ext>
                  </a:extLst>
                </a:gridCol>
                <a:gridCol w="3743797">
                  <a:extLst>
                    <a:ext uri="{9D8B030D-6E8A-4147-A177-3AD203B41FA5}">
                      <a16:colId xmlns:a16="http://schemas.microsoft.com/office/drawing/2014/main" val="1847391544"/>
                    </a:ext>
                  </a:extLst>
                </a:gridCol>
              </a:tblGrid>
              <a:tr h="286660">
                <a:tc>
                  <a:txBody>
                    <a:bodyPr/>
                    <a:lstStyle/>
                    <a:p>
                      <a:pPr algn="ctr"/>
                      <a:r>
                        <a:rPr lang="en-CA" sz="16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NRC Contribution agreement priorities</a:t>
                      </a:r>
                      <a:endParaRPr lang="en-CA" sz="1600">
                        <a:effectLst/>
                        <a:latin typeface="Aptos" panose="020B0004020202020204" pitchFamily="34" charset="0"/>
                        <a:ea typeface="Calibri" panose="020F0502020204030204" pitchFamily="34" charset="0"/>
                        <a:cs typeface="Aptos"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ctr"/>
                      <a:r>
                        <a:rPr lang="en-CA" sz="16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Other approved QRPP projects</a:t>
                      </a:r>
                      <a:endParaRPr lang="en-CA" sz="1600">
                        <a:effectLst/>
                        <a:latin typeface="Aptos" panose="020B0004020202020204" pitchFamily="34" charset="0"/>
                        <a:ea typeface="Calibri" panose="020F0502020204030204" pitchFamily="34" charset="0"/>
                        <a:cs typeface="Aptos"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ctr"/>
                      <a:r>
                        <a:rPr lang="en-CA" sz="16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Non-conflicting projects</a:t>
                      </a:r>
                      <a:endParaRPr lang="en-CA" sz="1600">
                        <a:effectLst/>
                        <a:latin typeface="Aptos" panose="020B0004020202020204" pitchFamily="34" charset="0"/>
                        <a:ea typeface="Calibri" panose="020F0502020204030204" pitchFamily="34" charset="0"/>
                        <a:cs typeface="Aptos"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1493021450"/>
                  </a:ext>
                </a:extLst>
              </a:tr>
              <a:tr h="2006619">
                <a:tc rowSpan="3">
                  <a:txBody>
                    <a:bodyPr/>
                    <a:lstStyle/>
                    <a:p>
                      <a:pPr marL="0" lvl="0" indent="0">
                        <a:buFont typeface="+mj-lt"/>
                        <a:buNone/>
                        <a:tabLst>
                          <a:tab pos="457200" algn="l"/>
                        </a:tabLst>
                      </a:pPr>
                      <a:endPar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r>
                        <a:rPr lang="en-CA" sz="16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Core priorities</a:t>
                      </a:r>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take precedence for resources:</a:t>
                      </a:r>
                    </a:p>
                    <a:p>
                      <a:pPr marL="0" marR="0" lvl="0" indent="0" algn="l" defTabSz="914400" rtl="0" eaLnBrk="1" fontAlgn="auto" latinLnBrk="0" hangingPunct="1">
                        <a:lnSpc>
                          <a:spcPct val="100000"/>
                        </a:lnSpc>
                        <a:spcBef>
                          <a:spcPts val="0"/>
                        </a:spcBef>
                        <a:spcAft>
                          <a:spcPts val="0"/>
                        </a:spcAft>
                        <a:buClrTx/>
                        <a:buSzTx/>
                        <a:buFont typeface="+mj-lt"/>
                        <a:buNone/>
                        <a:tabLst>
                          <a:tab pos="457200" algn="l"/>
                        </a:tabLst>
                        <a:defRPr/>
                      </a:pPr>
                      <a:endPar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endParaRPr>
                    </a:p>
                    <a:p>
                      <a:pPr marL="342900" lvl="0" indent="-342900">
                        <a:buFont typeface="+mj-lt"/>
                        <a:buAutoNum type="arabicPeriod"/>
                        <a:tabLst>
                          <a:tab pos="457200" algn="l"/>
                        </a:tabLst>
                      </a:pPr>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IAMI</a:t>
                      </a:r>
                      <a:endParaRPr lang="en-CA" sz="1600">
                        <a:effectLst/>
                        <a:latin typeface="Aptos" panose="020B0004020202020204" pitchFamily="34" charset="0"/>
                        <a:ea typeface="Calibri" panose="020F0502020204030204" pitchFamily="34" charset="0"/>
                        <a:cs typeface="Aptos" panose="020B0004020202020204" pitchFamily="34" charset="0"/>
                      </a:endParaRPr>
                    </a:p>
                    <a:p>
                      <a:pPr marL="342900" lvl="0" indent="-342900">
                        <a:buFont typeface="+mj-lt"/>
                        <a:buAutoNum type="arabicPeriod"/>
                        <a:tabLst>
                          <a:tab pos="457200" algn="l"/>
                        </a:tabLst>
                      </a:pPr>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ARIEL</a:t>
                      </a:r>
                      <a:endParaRPr lang="en-CA" sz="1600">
                        <a:effectLst/>
                        <a:latin typeface="Aptos" panose="020B0004020202020204" pitchFamily="34" charset="0"/>
                        <a:ea typeface="Calibri" panose="020F0502020204030204" pitchFamily="34" charset="0"/>
                        <a:cs typeface="Aptos" panose="020B0004020202020204" pitchFamily="34" charset="0"/>
                      </a:endParaRPr>
                    </a:p>
                    <a:p>
                      <a:pPr marL="342900" lvl="0" indent="-342900">
                        <a:buFont typeface="+mj-lt"/>
                        <a:buAutoNum type="arabicPeriod"/>
                        <a:tabLst>
                          <a:tab pos="457200" algn="l"/>
                        </a:tabLst>
                      </a:pPr>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BL1A</a:t>
                      </a:r>
                      <a:endParaRPr lang="en-CA" sz="1600">
                        <a:effectLst/>
                        <a:latin typeface="Aptos" panose="020B0004020202020204" pitchFamily="34" charset="0"/>
                        <a:ea typeface="Calibri" panose="020F0502020204030204" pitchFamily="34" charset="0"/>
                        <a:cs typeface="Aptos" panose="020B0004020202020204" pitchFamily="34" charset="0"/>
                      </a:endParaRPr>
                    </a:p>
                    <a:p>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a:t>
                      </a:r>
                      <a:endParaRPr lang="en-CA" sz="1600">
                        <a:effectLst/>
                        <a:latin typeface="Aptos" panose="020B0004020202020204" pitchFamily="34" charset="0"/>
                        <a:ea typeface="Calibri" panose="020F0502020204030204" pitchFamily="34" charset="0"/>
                        <a:cs typeface="Aptos" panose="020B0004020202020204" pitchFamily="34" charset="0"/>
                      </a:endParaRPr>
                    </a:p>
                    <a:p>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Due the nature of these projects, the conflicts between them will be limited and can managed and replanned at the project level.</a:t>
                      </a:r>
                    </a:p>
                    <a:p>
                      <a:endParaRPr lang="en-CA" sz="1600">
                        <a:solidFill>
                          <a:srgbClr val="000000"/>
                        </a:solidFill>
                        <a:effectLst/>
                        <a:latin typeface="Calibri" panose="020F0502020204030204" pitchFamily="34" charset="0"/>
                        <a:ea typeface="Calibri" panose="020F0502020204030204" pitchFamily="34" charset="0"/>
                        <a:cs typeface="Aptos"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endParaRPr lang="en-CA" sz="1600" kern="1200">
                        <a:solidFill>
                          <a:srgbClr val="000000"/>
                        </a:solidFill>
                        <a:effectLst/>
                        <a:latin typeface="Calibri" panose="020F0502020204030204" pitchFamily="34" charset="0"/>
                        <a:ea typeface="Times New Roman" panose="02020603050405020304" pitchFamily="18" charset="0"/>
                        <a:cs typeface="Aptos" panose="020B0004020202020204" pitchFamily="34" charset="0"/>
                      </a:endParaRPr>
                    </a:p>
                    <a:p>
                      <a:r>
                        <a:rPr lang="en-US" sz="1600" b="1" kern="1200">
                          <a:solidFill>
                            <a:srgbClr val="000000"/>
                          </a:solidFill>
                          <a:effectLst/>
                          <a:latin typeface="Calibri" panose="020F0502020204030204" pitchFamily="34" charset="0"/>
                        </a:rPr>
                        <a:t>Must Proceed </a:t>
                      </a:r>
                      <a:r>
                        <a:rPr lang="en-US" sz="1600" kern="1200">
                          <a:solidFill>
                            <a:srgbClr val="000000"/>
                          </a:solidFill>
                          <a:effectLst/>
                          <a:latin typeface="Calibri" panose="020F0502020204030204" pitchFamily="34" charset="0"/>
                        </a:rPr>
                        <a:t>- cannot be delayed (1)</a:t>
                      </a:r>
                    </a:p>
                    <a:p>
                      <a:r>
                        <a:rPr lang="en-US" sz="1600" kern="1200">
                          <a:solidFill>
                            <a:srgbClr val="000000"/>
                          </a:solidFill>
                          <a:effectLst/>
                          <a:latin typeface="Calibri" panose="020F0502020204030204" pitchFamily="34" charset="0"/>
                        </a:rPr>
                        <a:t>(E.g. due to funding, impact to external commitments </a:t>
                      </a:r>
                      <a:r>
                        <a:rPr lang="en-US" sz="1600" kern="1200" err="1">
                          <a:solidFill>
                            <a:srgbClr val="000000"/>
                          </a:solidFill>
                          <a:effectLst/>
                          <a:latin typeface="Calibri" panose="020F0502020204030204" pitchFamily="34" charset="0"/>
                        </a:rPr>
                        <a:t>etc</a:t>
                      </a:r>
                      <a:r>
                        <a:rPr lang="en-US" sz="1600" kern="1200">
                          <a:solidFill>
                            <a:srgbClr val="000000"/>
                          </a:solidFill>
                          <a:effectLst/>
                          <a:latin typeface="Calibri" panose="020F0502020204030204" pitchFamily="34" charset="0"/>
                        </a:rPr>
                        <a:t>?)</a:t>
                      </a:r>
                    </a:p>
                    <a:p>
                      <a:endParaRPr lang="en-US" sz="1600" kern="1200">
                        <a:solidFill>
                          <a:srgbClr val="000000"/>
                        </a:solidFill>
                        <a:effectLst/>
                        <a:latin typeface="Calibri" panose="020F0502020204030204" pitchFamily="34" charset="0"/>
                      </a:endParaRPr>
                    </a:p>
                    <a:p>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Lower priority but remain active. </a:t>
                      </a:r>
                    </a:p>
                    <a:p>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Require agreement from LT and PMOG</a:t>
                      </a:r>
                      <a:r>
                        <a:rPr lang="en-CA" sz="1600" i="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t>
                      </a:r>
                      <a:endParaRPr lang="en-CA" sz="1600">
                        <a:effectLst/>
                        <a:latin typeface="Aptos" panose="020B0004020202020204" pitchFamily="34" charset="0"/>
                        <a:ea typeface="Calibri" panose="020F0502020204030204" pitchFamily="34" charset="0"/>
                        <a:cs typeface="Aptos" panose="020B0004020202020204" pitchFamily="34" charset="0"/>
                      </a:endParaRPr>
                    </a:p>
                    <a:p>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a:t>
                      </a:r>
                      <a:endParaRPr lang="en-CA" sz="1600">
                        <a:effectLst/>
                        <a:latin typeface="Aptos" panose="020B0004020202020204" pitchFamily="34" charset="0"/>
                        <a:ea typeface="Calibri" panose="020F0502020204030204" pitchFamily="34" charset="0"/>
                        <a:cs typeface="Aptos" panose="020B0004020202020204" pitchFamily="34" charset="0"/>
                      </a:endParaRPr>
                    </a:p>
                    <a:p>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Can request resources for work at QRPP, but this work will be planned around core priorities. (2)</a:t>
                      </a:r>
                      <a:endParaRPr lang="en-CA" sz="1600">
                        <a:effectLst/>
                        <a:latin typeface="Aptos" panose="020B0004020202020204" pitchFamily="34" charset="0"/>
                        <a:ea typeface="Calibri" panose="020F0502020204030204" pitchFamily="34" charset="0"/>
                        <a:cs typeface="Aptos"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endPar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Calibri" panose="020F0502020204030204" pitchFamily="34" charset="0"/>
                          <a:ea typeface="Calibri" panose="020F0502020204030204" pitchFamily="34" charset="0"/>
                          <a:cs typeface="Calibri" panose="020F0502020204030204" pitchFamily="34" charset="0"/>
                        </a:rPr>
                        <a:t>Can Proceed </a:t>
                      </a:r>
                      <a:r>
                        <a:rPr lang="en-CA" sz="16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with no conflict</a:t>
                      </a:r>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with critical TRIUMF resources.</a:t>
                      </a:r>
                      <a:endParaRPr lang="en-CA" sz="1600">
                        <a:effectLst/>
                        <a:latin typeface="Aptos" panose="020B0004020202020204" pitchFamily="34" charset="0"/>
                        <a:ea typeface="Calibri" panose="020F0502020204030204" pitchFamily="34" charset="0"/>
                        <a:cs typeface="Aptos" panose="020B0004020202020204" pitchFamily="34" charset="0"/>
                      </a:endParaRPr>
                    </a:p>
                    <a:p>
                      <a:endPar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endParaRPr>
                    </a:p>
                    <a:p>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Still report on status at QRPP but operate (somewhat) independently with their own resources. </a:t>
                      </a:r>
                      <a:endParaRPr lang="en-CA" sz="1600">
                        <a:effectLst/>
                        <a:latin typeface="Aptos" panose="020B0004020202020204" pitchFamily="34" charset="0"/>
                        <a:ea typeface="Calibri" panose="020F0502020204030204" pitchFamily="34" charset="0"/>
                        <a:cs typeface="Aptos"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329211975"/>
                  </a:ext>
                </a:extLst>
              </a:tr>
              <a:tr h="286660">
                <a:tc vMerge="1">
                  <a:txBody>
                    <a:bodyPr/>
                    <a:lstStyle/>
                    <a:p>
                      <a:endParaRPr lang="en-CA"/>
                    </a:p>
                  </a:txBody>
                  <a:tcPr/>
                </a:tc>
                <a:tc gridSpan="2">
                  <a:txBody>
                    <a:bodyPr/>
                    <a:lstStyle/>
                    <a:p>
                      <a:pPr algn="ctr"/>
                      <a:r>
                        <a:rPr lang="en-CA" sz="16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Hibernated Projects (On hold until 2027)</a:t>
                      </a:r>
                      <a:endParaRPr lang="en-CA" sz="1600">
                        <a:effectLst/>
                        <a:latin typeface="Aptos" panose="020B0004020202020204" pitchFamily="34" charset="0"/>
                        <a:ea typeface="Calibri" panose="020F0502020204030204" pitchFamily="34" charset="0"/>
                        <a:cs typeface="Aptos"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CA"/>
                    </a:p>
                  </a:txBody>
                  <a:tcPr/>
                </a:tc>
                <a:extLst>
                  <a:ext uri="{0D108BD9-81ED-4DB2-BD59-A6C34878D82A}">
                    <a16:rowId xmlns:a16="http://schemas.microsoft.com/office/drawing/2014/main" val="3009978618"/>
                  </a:ext>
                </a:extLst>
              </a:tr>
              <a:tr h="1325436">
                <a:tc vMerge="1">
                  <a:txBody>
                    <a:bodyPr/>
                    <a:lstStyle/>
                    <a:p>
                      <a:endParaRPr lang="en-CA"/>
                    </a:p>
                  </a:txBody>
                  <a:tcPr/>
                </a:tc>
                <a:tc gridSpan="2">
                  <a:txBody>
                    <a:bodyPr/>
                    <a:lstStyle/>
                    <a:p>
                      <a:endParaRPr lang="en-CA"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600" b="1">
                          <a:latin typeface="Calibri" panose="020F0502020204030204" pitchFamily="34" charset="0"/>
                          <a:ea typeface="Calibri" panose="020F0502020204030204" pitchFamily="34" charset="0"/>
                          <a:cs typeface="Calibri" panose="020F0502020204030204" pitchFamily="34" charset="0"/>
                        </a:rPr>
                        <a:t>Hibernate</a:t>
                      </a:r>
                      <a:r>
                        <a:rPr lang="en-US" sz="1600">
                          <a:latin typeface="Calibri" panose="020F0502020204030204" pitchFamily="34" charset="0"/>
                          <a:ea typeface="Calibri" panose="020F0502020204030204" pitchFamily="34" charset="0"/>
                          <a:cs typeface="Calibri" panose="020F0502020204030204" pitchFamily="34" charset="0"/>
                        </a:rPr>
                        <a:t> without impact to the project objectives, or with impact that can be managed.</a:t>
                      </a:r>
                    </a:p>
                    <a:p>
                      <a:endParaRPr lang="en-CA" sz="1600">
                        <a:effectLst/>
                        <a:latin typeface="Calibri" panose="020F0502020204030204" pitchFamily="34" charset="0"/>
                        <a:ea typeface="Calibri" panose="020F0502020204030204" pitchFamily="34" charset="0"/>
                        <a:cs typeface="Calibri" panose="020F0502020204030204" pitchFamily="34" charset="0"/>
                      </a:endParaRPr>
                    </a:p>
                    <a:p>
                      <a:r>
                        <a:rPr lang="en-CA" sz="16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The project leaders must be informed of this decision and supported in conversations with funding agencies and collaborators. </a:t>
                      </a:r>
                      <a:endParaRPr lang="en-CA" sz="1600">
                        <a:effectLst/>
                        <a:latin typeface="Aptos" panose="020B0004020202020204" pitchFamily="34" charset="0"/>
                        <a:ea typeface="Calibri" panose="020F0502020204030204" pitchFamily="34" charset="0"/>
                        <a:cs typeface="Aptos"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CA"/>
                    </a:p>
                  </a:txBody>
                  <a:tcPr/>
                </a:tc>
                <a:extLst>
                  <a:ext uri="{0D108BD9-81ED-4DB2-BD59-A6C34878D82A}">
                    <a16:rowId xmlns:a16="http://schemas.microsoft.com/office/drawing/2014/main" val="862490320"/>
                  </a:ext>
                </a:extLst>
              </a:tr>
            </a:tbl>
          </a:graphicData>
        </a:graphic>
      </p:graphicFrame>
      <p:sp>
        <p:nvSpPr>
          <p:cNvPr id="5" name="TextBox 4">
            <a:extLst>
              <a:ext uri="{FF2B5EF4-FFF2-40B4-BE49-F238E27FC236}">
                <a16:creationId xmlns:a16="http://schemas.microsoft.com/office/drawing/2014/main" id="{77D8DB37-3BAC-6A0B-AD2A-B2284F75032F}"/>
              </a:ext>
            </a:extLst>
          </p:cNvPr>
          <p:cNvSpPr txBox="1"/>
          <p:nvPr/>
        </p:nvSpPr>
        <p:spPr>
          <a:xfrm>
            <a:off x="480902" y="5279760"/>
            <a:ext cx="11230190" cy="1477328"/>
          </a:xfrm>
          <a:prstGeom prst="rect">
            <a:avLst/>
          </a:prstGeom>
          <a:noFill/>
        </p:spPr>
        <p:txBody>
          <a:bodyPr wrap="square" rtlCol="0">
            <a:spAutoFit/>
          </a:bodyPr>
          <a:lstStyle/>
          <a:p>
            <a:r>
              <a:rPr lang="en-CA" sz="12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Notes</a:t>
            </a:r>
            <a:r>
              <a:rPr lang="en-CA" sz="12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t>
            </a:r>
          </a:p>
          <a:p>
            <a:pPr marL="228600" indent="-228600">
              <a:buFont typeface="+mj-lt"/>
              <a:buAutoNum type="arabicPeriod"/>
            </a:pPr>
            <a:r>
              <a:rPr lang="en-CA" sz="12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Requires analysis of work remaining to complete the project. C</a:t>
            </a:r>
            <a:r>
              <a:rPr lang="en-US" sz="1200" err="1">
                <a:effectLst/>
                <a:latin typeface="Calibri" panose="020F0502020204030204" pitchFamily="34" charset="0"/>
                <a:ea typeface="Calibri" panose="020F0502020204030204" pitchFamily="34" charset="0"/>
                <a:cs typeface="Calibri" panose="020F0502020204030204" pitchFamily="34" charset="0"/>
              </a:rPr>
              <a:t>onsider</a:t>
            </a:r>
            <a:r>
              <a:rPr lang="en-US" sz="1200">
                <a:effectLst/>
                <a:latin typeface="Calibri" panose="020F0502020204030204" pitchFamily="34" charset="0"/>
                <a:ea typeface="Calibri" panose="020F0502020204030204" pitchFamily="34" charset="0"/>
                <a:cs typeface="Calibri" panose="020F0502020204030204" pitchFamily="34" charset="0"/>
              </a:rPr>
              <a:t> if it is feasible to complete on the required timeline, with the resources available, or if new hirings would be needed, or with contract </a:t>
            </a:r>
            <a:r>
              <a:rPr lang="en-US" sz="1200" err="1">
                <a:effectLst/>
                <a:latin typeface="Calibri" panose="020F0502020204030204" pitchFamily="34" charset="0"/>
                <a:ea typeface="Calibri" panose="020F0502020204030204" pitchFamily="34" charset="0"/>
                <a:cs typeface="Calibri" panose="020F0502020204030204" pitchFamily="34" charset="0"/>
              </a:rPr>
              <a:t>labour</a:t>
            </a:r>
            <a:r>
              <a:rPr lang="en-US" sz="1200">
                <a:effectLst/>
                <a:latin typeface="Calibri" panose="020F0502020204030204" pitchFamily="34" charset="0"/>
                <a:ea typeface="Calibri" panose="020F0502020204030204" pitchFamily="34" charset="0"/>
                <a:cs typeface="Calibri" panose="020F0502020204030204" pitchFamily="34" charset="0"/>
              </a:rPr>
              <a:t> (</a:t>
            </a:r>
            <a:r>
              <a:rPr lang="en-US" sz="1200" b="1">
                <a:effectLst/>
                <a:latin typeface="Calibri" panose="020F0502020204030204" pitchFamily="34" charset="0"/>
                <a:ea typeface="Calibri" panose="020F0502020204030204" pitchFamily="34" charset="0"/>
                <a:cs typeface="Calibri" panose="020F0502020204030204" pitchFamily="34" charset="0"/>
              </a:rPr>
              <a:t>if</a:t>
            </a:r>
            <a:r>
              <a:rPr lang="en-US" sz="1200">
                <a:effectLst/>
                <a:latin typeface="Calibri" panose="020F0502020204030204" pitchFamily="34" charset="0"/>
                <a:ea typeface="Calibri" panose="020F0502020204030204" pitchFamily="34" charset="0"/>
                <a:cs typeface="Calibri" panose="020F0502020204030204" pitchFamily="34" charset="0"/>
              </a:rPr>
              <a:t> the contractors would not then impact TRIUMF service groups(s), </a:t>
            </a:r>
            <a:r>
              <a:rPr lang="en-CA" sz="12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Labour estimates need to be produced or validated by service providers</a:t>
            </a:r>
          </a:p>
          <a:p>
            <a:pPr marL="228600" indent="-228600">
              <a:buFont typeface="+mj-lt"/>
              <a:buAutoNum type="arabicPeriod"/>
            </a:pPr>
            <a:r>
              <a:rPr lang="en-CA" sz="12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Responsibility will shift to the </a:t>
            </a:r>
            <a:r>
              <a:rPr lang="en-CA" sz="12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service groups</a:t>
            </a:r>
            <a:r>
              <a:rPr lang="en-CA" sz="12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to coordinate work and </a:t>
            </a:r>
            <a:r>
              <a:rPr lang="en-CA" sz="1200" b="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not</a:t>
            </a:r>
            <a:r>
              <a:rPr lang="en-CA" sz="12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for the projects to  to the service group.</a:t>
            </a:r>
          </a:p>
          <a:p>
            <a:r>
              <a:rPr lang="en-CA" sz="1200">
                <a:solidFill>
                  <a:srgbClr val="000000"/>
                </a:solidFill>
                <a:latin typeface="Calibri" panose="020F0502020204030204" pitchFamily="34" charset="0"/>
                <a:ea typeface="Times New Roman" panose="02020603050405020304" pitchFamily="18" charset="0"/>
                <a:cs typeface="Aptos" panose="020B0004020202020204" pitchFamily="34" charset="0"/>
              </a:rPr>
              <a:t>Em</a:t>
            </a:r>
            <a:r>
              <a:rPr lang="en-CA" sz="12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powers services groups to have control of executing the priorities</a:t>
            </a:r>
            <a:r>
              <a:rPr lang="en-CA" sz="1200">
                <a:latin typeface="Aptos" panose="020B0004020202020204" pitchFamily="34" charset="0"/>
                <a:ea typeface="Calibri" panose="020F0502020204030204" pitchFamily="34" charset="0"/>
                <a:cs typeface="Aptos" panose="020B0004020202020204" pitchFamily="34" charset="0"/>
              </a:rPr>
              <a:t> </a:t>
            </a:r>
            <a:r>
              <a:rPr lang="en-CA" sz="120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AND  Increases accountability on these service groups</a:t>
            </a:r>
            <a:endParaRPr lang="en-US" sz="1200">
              <a:effectLst/>
              <a:latin typeface="Aptos" panose="020B0004020202020204" pitchFamily="34" charset="0"/>
              <a:ea typeface="Calibri" panose="020F0502020204030204" pitchFamily="34" charset="0"/>
              <a:cs typeface="Aptos" panose="020B0004020202020204" pitchFamily="34" charset="0"/>
            </a:endParaRPr>
          </a:p>
          <a:p>
            <a:pPr marL="342900" indent="-342900">
              <a:buAutoNum type="arabicPeriod"/>
            </a:pPr>
            <a:endParaRPr lang="en-CA" sz="1800">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73188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4ABE-C101-EF1B-00F9-9812AE66C870}"/>
              </a:ext>
            </a:extLst>
          </p:cNvPr>
          <p:cNvSpPr>
            <a:spLocks noGrp="1"/>
          </p:cNvSpPr>
          <p:nvPr>
            <p:ph type="title"/>
          </p:nvPr>
        </p:nvSpPr>
        <p:spPr/>
        <p:txBody>
          <a:bodyPr/>
          <a:lstStyle/>
          <a:p>
            <a:r>
              <a:rPr lang="en-CA" dirty="0"/>
              <a:t>Re-ranking process</a:t>
            </a:r>
          </a:p>
        </p:txBody>
      </p:sp>
      <p:sp>
        <p:nvSpPr>
          <p:cNvPr id="10" name="Rectangle 10">
            <a:extLst>
              <a:ext uri="{FF2B5EF4-FFF2-40B4-BE49-F238E27FC236}">
                <a16:creationId xmlns:a16="http://schemas.microsoft.com/office/drawing/2014/main" id="{6F14B815-4D98-4BBE-B5EC-504A952D36DE}"/>
              </a:ext>
            </a:extLst>
          </p:cNvPr>
          <p:cNvSpPr>
            <a:spLocks noGrp="1" noChangeArrowheads="1"/>
          </p:cNvSpPr>
          <p:nvPr>
            <p:ph idx="1"/>
          </p:nvPr>
        </p:nvSpPr>
        <p:spPr bwMode="auto">
          <a:xfrm>
            <a:off x="692357" y="1722371"/>
            <a:ext cx="8953827" cy="456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Symbol" panose="05050102010706020507" pitchFamily="18" charset="2"/>
              <a:buChar char=""/>
            </a:pPr>
            <a:r>
              <a:rPr lang="en-CA" sz="1800">
                <a:latin typeface="Calibri" panose="020F0502020204030204" pitchFamily="34" charset="0"/>
                <a:ea typeface="Times New Roman" panose="02020603050405020304" pitchFamily="18" charset="0"/>
                <a:cs typeface="Times New Roman" panose="02020603050405020304" pitchFamily="18" charset="0"/>
              </a:rPr>
              <a:t>Each division has been asked to re-rank their projects, and provide:</a:t>
            </a:r>
          </a:p>
          <a:p>
            <a:pPr marL="342900" lvl="0" indent="-342900">
              <a:buFont typeface="Symbol" panose="05050102010706020507" pitchFamily="18" charset="2"/>
              <a:buChar char=""/>
            </a:pPr>
            <a:endParaRPr lang="en-CA" sz="180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CA" sz="1800">
                <a:latin typeface="Calibri" panose="020F0502020204030204" pitchFamily="34" charset="0"/>
                <a:ea typeface="Times New Roman" panose="02020603050405020304" pitchFamily="18" charset="0"/>
                <a:cs typeface="Times New Roman" panose="02020603050405020304" pitchFamily="18" charset="0"/>
              </a:rPr>
              <a:t>Proposed rank (within the division)</a:t>
            </a:r>
            <a:endParaRPr lang="en-CA" sz="180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endParaRPr lang="en-CA" sz="180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CA" sz="1800">
                <a:latin typeface="Calibri" panose="020F0502020204030204" pitchFamily="34" charset="0"/>
                <a:ea typeface="Times New Roman" panose="02020603050405020304" pitchFamily="18" charset="0"/>
                <a:cs typeface="Times New Roman" panose="02020603050405020304" pitchFamily="18" charset="0"/>
              </a:rPr>
              <a:t>Proposed Status, as discussed at LT retreat and SMM:</a:t>
            </a:r>
            <a:endParaRPr lang="en-CA" sz="180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800">
                <a:highlight>
                  <a:srgbClr val="C0C0C0"/>
                </a:highlight>
                <a:latin typeface="Calibri" panose="020F0502020204030204" pitchFamily="34" charset="0"/>
                <a:ea typeface="Times New Roman" panose="02020603050405020304" pitchFamily="18" charset="0"/>
              </a:rPr>
              <a:t>Hibernate</a:t>
            </a:r>
            <a:endParaRPr lang="en-CA" sz="1800">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CA" sz="1800" err="1">
                <a:highlight>
                  <a:srgbClr val="00FFFF"/>
                </a:highlight>
                <a:latin typeface="Calibri" panose="020F0502020204030204" pitchFamily="34" charset="0"/>
                <a:ea typeface="Times New Roman" panose="02020603050405020304" pitchFamily="18" charset="0"/>
              </a:rPr>
              <a:t>Non_conflicting</a:t>
            </a:r>
            <a:endParaRPr lang="en-CA" sz="1800">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CA" sz="1800" err="1">
                <a:highlight>
                  <a:srgbClr val="FFFF00"/>
                </a:highlight>
                <a:latin typeface="Calibri" panose="020F0502020204030204" pitchFamily="34" charset="0"/>
                <a:ea typeface="Times New Roman" panose="02020603050405020304" pitchFamily="18" charset="0"/>
              </a:rPr>
              <a:t>Other_approved_QRPP</a:t>
            </a:r>
            <a:endParaRPr lang="en-CA" sz="180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endParaRPr lang="en-CA" sz="180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CA" sz="1800">
                <a:latin typeface="Calibri" panose="020F0502020204030204" pitchFamily="34" charset="0"/>
                <a:ea typeface="Times New Roman" panose="02020603050405020304" pitchFamily="18" charset="0"/>
                <a:cs typeface="Times New Roman" panose="02020603050405020304" pitchFamily="18" charset="0"/>
              </a:rPr>
              <a:t>Reason – summarised from LT and SMM meetings:</a:t>
            </a:r>
          </a:p>
          <a:p>
            <a:pPr marL="342900" indent="-342900">
              <a:buFont typeface="Symbol" panose="05050102010706020507" pitchFamily="18" charset="2"/>
              <a:buChar char=""/>
            </a:pPr>
            <a:endParaRPr lang="en-CA" sz="1800">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CA" sz="1800">
                <a:latin typeface="Calibri" panose="020F0502020204030204" pitchFamily="34" charset="0"/>
                <a:ea typeface="Times New Roman" panose="02020603050405020304" pitchFamily="18" charset="0"/>
                <a:cs typeface="Times New Roman" panose="02020603050405020304" pitchFamily="18" charset="0"/>
              </a:rPr>
              <a:t>Comments where applicable</a:t>
            </a:r>
          </a:p>
          <a:p>
            <a:pPr marL="800100" lvl="1" indent="-342900">
              <a:buFont typeface="Symbol" panose="05050102010706020507" pitchFamily="18" charset="2"/>
              <a:buChar char=""/>
            </a:pPr>
            <a:endParaRPr lang="en-CA" sz="12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33783CA3-A526-4848-EC4F-BE2190304885}"/>
              </a:ext>
            </a:extLst>
          </p:cNvPr>
          <p:cNvGraphicFramePr>
            <a:graphicFrameLocks noGrp="1"/>
          </p:cNvGraphicFramePr>
          <p:nvPr/>
        </p:nvGraphicFramePr>
        <p:xfrm>
          <a:off x="6181645" y="4171433"/>
          <a:ext cx="5471159" cy="1706880"/>
        </p:xfrm>
        <a:graphic>
          <a:graphicData uri="http://schemas.openxmlformats.org/drawingml/2006/table">
            <a:tbl>
              <a:tblPr firstRow="1" firstCol="1" bandRow="1">
                <a:tableStyleId>{3B4B98B0-60AC-42C2-AFA5-B58CD77FA1E5}</a:tableStyleId>
              </a:tblPr>
              <a:tblGrid>
                <a:gridCol w="1758206">
                  <a:extLst>
                    <a:ext uri="{9D8B030D-6E8A-4147-A177-3AD203B41FA5}">
                      <a16:colId xmlns:a16="http://schemas.microsoft.com/office/drawing/2014/main" val="3743616389"/>
                    </a:ext>
                  </a:extLst>
                </a:gridCol>
                <a:gridCol w="1793756">
                  <a:extLst>
                    <a:ext uri="{9D8B030D-6E8A-4147-A177-3AD203B41FA5}">
                      <a16:colId xmlns:a16="http://schemas.microsoft.com/office/drawing/2014/main" val="1254966639"/>
                    </a:ext>
                  </a:extLst>
                </a:gridCol>
                <a:gridCol w="1919197">
                  <a:extLst>
                    <a:ext uri="{9D8B030D-6E8A-4147-A177-3AD203B41FA5}">
                      <a16:colId xmlns:a16="http://schemas.microsoft.com/office/drawing/2014/main" val="3027107260"/>
                    </a:ext>
                  </a:extLst>
                </a:gridCol>
              </a:tblGrid>
              <a:tr h="191135">
                <a:tc>
                  <a:txBody>
                    <a:bodyPr/>
                    <a:lstStyle/>
                    <a:p>
                      <a:r>
                        <a:rPr lang="en-CA" sz="1400" b="1">
                          <a:solidFill>
                            <a:srgbClr val="000000"/>
                          </a:solidFill>
                          <a:effectLst/>
                        </a:rPr>
                        <a:t>Hibernate</a:t>
                      </a:r>
                      <a:endParaRPr lang="en-CA" sz="1400">
                        <a:effectLst/>
                        <a:latin typeface="Calibri" panose="020F0502020204030204" pitchFamily="34" charset="0"/>
                        <a:ea typeface="Calibri" panose="020F0502020204030204" pitchFamily="34" charset="0"/>
                      </a:endParaRPr>
                    </a:p>
                  </a:txBody>
                  <a:tcPr marL="68580" marR="68580" marT="0" marB="0" anchor="b"/>
                </a:tc>
                <a:tc>
                  <a:txBody>
                    <a:bodyPr/>
                    <a:lstStyle/>
                    <a:p>
                      <a:r>
                        <a:rPr lang="en-CA" sz="1400" b="1">
                          <a:solidFill>
                            <a:srgbClr val="000000"/>
                          </a:solidFill>
                          <a:effectLst/>
                        </a:rPr>
                        <a:t>Non_conflicting</a:t>
                      </a:r>
                      <a:endParaRPr lang="en-CA" sz="1400">
                        <a:effectLst/>
                        <a:latin typeface="Calibri" panose="020F0502020204030204" pitchFamily="34" charset="0"/>
                        <a:ea typeface="Calibri" panose="020F0502020204030204" pitchFamily="34" charset="0"/>
                      </a:endParaRPr>
                    </a:p>
                  </a:txBody>
                  <a:tcPr marL="68580" marR="68580" marT="0" marB="0" anchor="b"/>
                </a:tc>
                <a:tc>
                  <a:txBody>
                    <a:bodyPr/>
                    <a:lstStyle/>
                    <a:p>
                      <a:r>
                        <a:rPr lang="en-CA" sz="1400" b="1">
                          <a:solidFill>
                            <a:srgbClr val="000000"/>
                          </a:solidFill>
                          <a:effectLst/>
                        </a:rPr>
                        <a:t>Other_approved_QRPP</a:t>
                      </a:r>
                      <a:endParaRPr lang="en-CA"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973845682"/>
                  </a:ext>
                </a:extLst>
              </a:tr>
              <a:tr h="191135">
                <a:tc>
                  <a:txBody>
                    <a:bodyPr/>
                    <a:lstStyle/>
                    <a:p>
                      <a:r>
                        <a:rPr lang="en-CA" sz="1400">
                          <a:solidFill>
                            <a:srgbClr val="000000"/>
                          </a:solidFill>
                          <a:effectLst/>
                        </a:rPr>
                        <a:t>No Impact</a:t>
                      </a:r>
                      <a:endParaRPr lang="en-CA" sz="1400">
                        <a:effectLst/>
                        <a:latin typeface="Calibri" panose="020F0502020204030204" pitchFamily="34" charset="0"/>
                        <a:ea typeface="Calibri" panose="020F0502020204030204" pitchFamily="34" charset="0"/>
                      </a:endParaRPr>
                    </a:p>
                  </a:txBody>
                  <a:tcPr marL="68580" marR="68580" marT="0" marB="0" anchor="b"/>
                </a:tc>
                <a:tc>
                  <a:txBody>
                    <a:bodyPr/>
                    <a:lstStyle/>
                    <a:p>
                      <a:r>
                        <a:rPr lang="en-CA" sz="1400">
                          <a:solidFill>
                            <a:srgbClr val="000000"/>
                          </a:solidFill>
                          <a:effectLst/>
                        </a:rPr>
                        <a:t>No TRIUMF resources needed</a:t>
                      </a:r>
                      <a:endParaRPr lang="en-CA" sz="1400">
                        <a:effectLst/>
                        <a:latin typeface="Calibri" panose="020F0502020204030204" pitchFamily="34" charset="0"/>
                        <a:ea typeface="Calibri" panose="020F0502020204030204" pitchFamily="34" charset="0"/>
                      </a:endParaRPr>
                    </a:p>
                  </a:txBody>
                  <a:tcPr marL="68580" marR="68580" marT="0" marB="0" anchor="b"/>
                </a:tc>
                <a:tc>
                  <a:txBody>
                    <a:bodyPr/>
                    <a:lstStyle/>
                    <a:p>
                      <a:r>
                        <a:rPr lang="en-CA" sz="1400">
                          <a:solidFill>
                            <a:srgbClr val="000000"/>
                          </a:solidFill>
                          <a:effectLst/>
                        </a:rPr>
                        <a:t>External Funding</a:t>
                      </a:r>
                      <a:endParaRPr lang="en-CA"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940907210"/>
                  </a:ext>
                </a:extLst>
              </a:tr>
              <a:tr h="191135">
                <a:tc>
                  <a:txBody>
                    <a:bodyPr/>
                    <a:lstStyle/>
                    <a:p>
                      <a:r>
                        <a:rPr lang="en-CA" sz="1400">
                          <a:solidFill>
                            <a:srgbClr val="000000"/>
                          </a:solidFill>
                          <a:effectLst/>
                        </a:rPr>
                        <a:t>Impact can be managed</a:t>
                      </a:r>
                      <a:endParaRPr lang="en-CA" sz="1400">
                        <a:effectLst/>
                        <a:latin typeface="Calibri" panose="020F0502020204030204" pitchFamily="34" charset="0"/>
                        <a:ea typeface="Calibri" panose="020F0502020204030204" pitchFamily="34" charset="0"/>
                      </a:endParaRPr>
                    </a:p>
                  </a:txBody>
                  <a:tcPr marL="68580" marR="68580" marT="0" marB="0" anchor="b"/>
                </a:tc>
                <a:tc>
                  <a:txBody>
                    <a:bodyPr/>
                    <a:lstStyle/>
                    <a:p>
                      <a:r>
                        <a:rPr lang="en-CA" sz="1400">
                          <a:solidFill>
                            <a:srgbClr val="000000"/>
                          </a:solidFill>
                          <a:effectLst/>
                        </a:rPr>
                        <a:t>Delay TRIUMF resources to 2027</a:t>
                      </a:r>
                      <a:endParaRPr lang="en-CA" sz="1400">
                        <a:effectLst/>
                        <a:latin typeface="Calibri" panose="020F0502020204030204" pitchFamily="34" charset="0"/>
                        <a:ea typeface="Calibri" panose="020F0502020204030204" pitchFamily="34" charset="0"/>
                      </a:endParaRPr>
                    </a:p>
                  </a:txBody>
                  <a:tcPr marL="68580" marR="68580" marT="0" marB="0" anchor="b"/>
                </a:tc>
                <a:tc>
                  <a:txBody>
                    <a:bodyPr/>
                    <a:lstStyle/>
                    <a:p>
                      <a:r>
                        <a:rPr lang="en-CA" sz="1400">
                          <a:solidFill>
                            <a:srgbClr val="000000"/>
                          </a:solidFill>
                          <a:effectLst/>
                        </a:rPr>
                        <a:t>External collaboration</a:t>
                      </a:r>
                      <a:endParaRPr lang="en-CA"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709471156"/>
                  </a:ext>
                </a:extLst>
              </a:tr>
              <a:tr h="191135">
                <a:tc>
                  <a:txBody>
                    <a:bodyPr/>
                    <a:lstStyle/>
                    <a:p>
                      <a:r>
                        <a:rPr lang="en-CA" sz="1400">
                          <a:solidFill>
                            <a:srgbClr val="000000"/>
                          </a:solidFill>
                          <a:effectLst/>
                        </a:rPr>
                        <a:t> </a:t>
                      </a:r>
                      <a:endParaRPr lang="en-CA" sz="14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CA" sz="1100">
                        <a:effectLst/>
                        <a:latin typeface="Times New Roman" panose="02020603050405020304" pitchFamily="18" charset="0"/>
                      </a:endParaRPr>
                    </a:p>
                  </a:txBody>
                  <a:tcPr marL="68580" marR="68580" marT="0" marB="0" anchor="b"/>
                </a:tc>
                <a:tc>
                  <a:txBody>
                    <a:bodyPr/>
                    <a:lstStyle/>
                    <a:p>
                      <a:r>
                        <a:rPr lang="en-CA" sz="1400">
                          <a:solidFill>
                            <a:srgbClr val="000000"/>
                          </a:solidFill>
                          <a:effectLst/>
                        </a:rPr>
                        <a:t>Necessary operations</a:t>
                      </a:r>
                      <a:endParaRPr lang="en-CA"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574331744"/>
                  </a:ext>
                </a:extLst>
              </a:tr>
              <a:tr h="191135">
                <a:tc>
                  <a:txBody>
                    <a:bodyPr/>
                    <a:lstStyle/>
                    <a:p>
                      <a:r>
                        <a:rPr lang="en-CA" sz="1400">
                          <a:solidFill>
                            <a:srgbClr val="000000"/>
                          </a:solidFill>
                          <a:effectLst/>
                        </a:rPr>
                        <a:t> </a:t>
                      </a:r>
                      <a:endParaRPr lang="en-CA" sz="1400">
                        <a:effectLst/>
                        <a:latin typeface="Calibri" panose="020F0502020204030204" pitchFamily="34" charset="0"/>
                        <a:ea typeface="Calibri" panose="020F0502020204030204" pitchFamily="34" charset="0"/>
                      </a:endParaRPr>
                    </a:p>
                  </a:txBody>
                  <a:tcPr marL="68580" marR="68580" marT="0" marB="0" anchor="b"/>
                </a:tc>
                <a:tc>
                  <a:txBody>
                    <a:bodyPr/>
                    <a:lstStyle/>
                    <a:p>
                      <a:endParaRPr lang="en-CA" sz="1100">
                        <a:effectLst/>
                        <a:latin typeface="Times New Roman" panose="02020603050405020304" pitchFamily="18" charset="0"/>
                      </a:endParaRPr>
                    </a:p>
                  </a:txBody>
                  <a:tcPr marL="68580" marR="68580" marT="0" marB="0" anchor="b"/>
                </a:tc>
                <a:tc>
                  <a:txBody>
                    <a:bodyPr/>
                    <a:lstStyle/>
                    <a:p>
                      <a:r>
                        <a:rPr lang="en-CA" sz="1400">
                          <a:solidFill>
                            <a:srgbClr val="000000"/>
                          </a:solidFill>
                          <a:effectLst/>
                        </a:rPr>
                        <a:t>Other</a:t>
                      </a:r>
                      <a:endParaRPr lang="en-CA" sz="14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593998157"/>
                  </a:ext>
                </a:extLst>
              </a:tr>
            </a:tbl>
          </a:graphicData>
        </a:graphic>
      </p:graphicFrame>
    </p:spTree>
    <p:extLst>
      <p:ext uri="{BB962C8B-B14F-4D97-AF65-F5344CB8AC3E}">
        <p14:creationId xmlns:p14="http://schemas.microsoft.com/office/powerpoint/2010/main" val="27619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B3272-19C3-C0F4-AB70-98AA0F628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67E4C-B135-75DF-0D39-BF01529C3B83}"/>
              </a:ext>
            </a:extLst>
          </p:cNvPr>
          <p:cNvSpPr>
            <a:spLocks noGrp="1"/>
          </p:cNvSpPr>
          <p:nvPr>
            <p:ph type="title"/>
          </p:nvPr>
        </p:nvSpPr>
        <p:spPr/>
        <p:txBody>
          <a:bodyPr/>
          <a:lstStyle/>
          <a:p>
            <a:r>
              <a:rPr lang="en-CA" dirty="0"/>
              <a:t>QRPP</a:t>
            </a:r>
          </a:p>
        </p:txBody>
      </p:sp>
      <p:sp>
        <p:nvSpPr>
          <p:cNvPr id="10" name="Rectangle 10">
            <a:extLst>
              <a:ext uri="{FF2B5EF4-FFF2-40B4-BE49-F238E27FC236}">
                <a16:creationId xmlns:a16="http://schemas.microsoft.com/office/drawing/2014/main" id="{9443B471-D1FF-9EC6-5423-C9AA626DAADD}"/>
              </a:ext>
            </a:extLst>
          </p:cNvPr>
          <p:cNvSpPr>
            <a:spLocks noGrp="1" noChangeArrowheads="1"/>
          </p:cNvSpPr>
          <p:nvPr>
            <p:ph idx="1"/>
          </p:nvPr>
        </p:nvSpPr>
        <p:spPr bwMode="auto">
          <a:xfrm>
            <a:off x="993254" y="1489827"/>
            <a:ext cx="10098299" cy="49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Symbol" panose="05050102010706020507" pitchFamily="18" charset="2"/>
              <a:buChar char=""/>
            </a:pPr>
            <a:r>
              <a:rPr lang="en-CA" sz="1800" dirty="0">
                <a:latin typeface="+mn-lt"/>
                <a:ea typeface="Times New Roman" panose="02020603050405020304" pitchFamily="18" charset="0"/>
                <a:cs typeface="Times New Roman" panose="02020603050405020304" pitchFamily="18" charset="0"/>
              </a:rPr>
              <a:t>From today’s PMOG meeting</a:t>
            </a:r>
          </a:p>
          <a:p>
            <a:pPr marL="342900" lvl="0" indent="-342900">
              <a:buFont typeface="Symbol" panose="05050102010706020507" pitchFamily="18" charset="2"/>
              <a:buChar char=""/>
            </a:pPr>
            <a:r>
              <a:rPr lang="en-CA" sz="1800" dirty="0">
                <a:latin typeface="+mn-lt"/>
                <a:ea typeface="Times New Roman" panose="02020603050405020304" pitchFamily="18" charset="0"/>
                <a:cs typeface="Times New Roman" panose="02020603050405020304" pitchFamily="18" charset="0"/>
              </a:rPr>
              <a:t>Next QRPP early April</a:t>
            </a:r>
          </a:p>
          <a:p>
            <a:pPr marL="342900" lvl="0" indent="-342900">
              <a:buFont typeface="Symbol" panose="05050102010706020507" pitchFamily="18" charset="2"/>
              <a:buChar char=""/>
            </a:pPr>
            <a:r>
              <a:rPr lang="en-CA" sz="1800" dirty="0">
                <a:latin typeface="+mn-lt"/>
                <a:ea typeface="Times New Roman" panose="02020603050405020304" pitchFamily="18" charset="0"/>
                <a:cs typeface="Times New Roman" panose="02020603050405020304" pitchFamily="18" charset="0"/>
              </a:rPr>
              <a:t>All projects that are orange (other QRPP project) or blue (non conflicting) will present</a:t>
            </a:r>
          </a:p>
          <a:p>
            <a:pPr marL="342900" lvl="0" indent="-342900">
              <a:buFont typeface="Symbol" panose="05050102010706020507" pitchFamily="18" charset="2"/>
              <a:buChar char=""/>
            </a:pPr>
            <a:r>
              <a:rPr lang="en-CA" sz="1800" dirty="0">
                <a:latin typeface="+mn-lt"/>
                <a:ea typeface="Times New Roman" panose="02020603050405020304" pitchFamily="18" charset="0"/>
                <a:cs typeface="Times New Roman" panose="02020603050405020304" pitchFamily="18" charset="0"/>
              </a:rPr>
              <a:t>Project status (color) can change from one QRPP to the next</a:t>
            </a:r>
          </a:p>
          <a:p>
            <a:pPr marL="342900" lvl="0" indent="-342900">
              <a:buFont typeface="Symbol" panose="05050102010706020507" pitchFamily="18" charset="2"/>
              <a:buChar char=""/>
            </a:pPr>
            <a:r>
              <a:rPr lang="en-CA" sz="1800" dirty="0">
                <a:latin typeface="+mn-lt"/>
                <a:ea typeface="Times New Roman" panose="02020603050405020304" pitchFamily="18" charset="0"/>
                <a:cs typeface="Times New Roman" panose="02020603050405020304" pitchFamily="18" charset="0"/>
              </a:rPr>
              <a:t>We need to rank orange projects as input to divisional and then inter divisional wide ranking</a:t>
            </a:r>
          </a:p>
          <a:p>
            <a:pPr marL="342900" lvl="0" indent="-342900">
              <a:buFont typeface="Symbol" panose="05050102010706020507" pitchFamily="18" charset="2"/>
              <a:buChar char=""/>
            </a:pPr>
            <a:r>
              <a:rPr lang="en-CA" sz="1800" b="0" i="0" u="none" strike="noStrike" dirty="0">
                <a:solidFill>
                  <a:srgbClr val="000000"/>
                </a:solidFill>
                <a:effectLst/>
                <a:latin typeface="+mn-lt"/>
              </a:rPr>
              <a:t>From now to 2027, projects that are non-conflicting  would:</a:t>
            </a:r>
          </a:p>
          <a:p>
            <a:pPr marL="742950" lvl="1" indent="-285750" algn="l">
              <a:buFont typeface="Courier New" panose="02070309020205020404" pitchFamily="49" charset="0"/>
              <a:buChar char="o"/>
            </a:pPr>
            <a:r>
              <a:rPr lang="en-CA" sz="1800" b="0" i="0" u="none" strike="noStrike" dirty="0">
                <a:solidFill>
                  <a:srgbClr val="000000"/>
                </a:solidFill>
                <a:effectLst/>
                <a:latin typeface="+mn-lt"/>
              </a:rPr>
              <a:t>Require no resources from </a:t>
            </a:r>
          </a:p>
          <a:p>
            <a:pPr marL="1200150" lvl="2" indent="-285750">
              <a:buFont typeface="Courier New" panose="02070309020205020404" pitchFamily="49" charset="0"/>
              <a:buChar char="o"/>
            </a:pPr>
            <a:r>
              <a:rPr lang="en-CA" sz="1800" b="0" i="0" u="none" strike="noStrike" dirty="0">
                <a:solidFill>
                  <a:srgbClr val="000000"/>
                </a:solidFill>
                <a:effectLst/>
                <a:latin typeface="+mn-lt"/>
              </a:rPr>
              <a:t>P&amp;I, incl all Engineering Services, Machine Shop, Design Office, </a:t>
            </a:r>
            <a:r>
              <a:rPr lang="en-CA" sz="1800" b="0" i="0" u="none" strike="noStrike" dirty="0" err="1">
                <a:solidFill>
                  <a:srgbClr val="000000"/>
                </a:solidFill>
                <a:effectLst/>
                <a:latin typeface="+mn-lt"/>
              </a:rPr>
              <a:t>etc</a:t>
            </a:r>
            <a:endParaRPr lang="en-CA" sz="1800" dirty="0">
              <a:solidFill>
                <a:srgbClr val="000000"/>
              </a:solidFill>
              <a:latin typeface="+mn-lt"/>
            </a:endParaRPr>
          </a:p>
          <a:p>
            <a:pPr marL="1200150" lvl="2" indent="-285750">
              <a:buFont typeface="Courier New" panose="02070309020205020404" pitchFamily="49" charset="0"/>
              <a:buChar char="o"/>
            </a:pPr>
            <a:r>
              <a:rPr lang="en-CA" sz="1800" b="0" i="0" u="none" strike="noStrike" dirty="0">
                <a:solidFill>
                  <a:srgbClr val="000000"/>
                </a:solidFill>
                <a:effectLst/>
                <a:latin typeface="+mn-lt"/>
              </a:rPr>
              <a:t>Accelerator Division</a:t>
            </a:r>
          </a:p>
          <a:p>
            <a:pPr marL="742950" lvl="1" indent="-285750" algn="l">
              <a:buFont typeface="Courier New" panose="02070309020205020404" pitchFamily="49" charset="0"/>
              <a:buChar char="o"/>
            </a:pPr>
            <a:r>
              <a:rPr lang="en-CA" sz="1800" b="0" i="0" u="none" strike="noStrike" dirty="0">
                <a:solidFill>
                  <a:srgbClr val="000000"/>
                </a:solidFill>
                <a:effectLst/>
                <a:latin typeface="+mn-lt"/>
              </a:rPr>
              <a:t>(very?) Limited resources </a:t>
            </a:r>
          </a:p>
          <a:p>
            <a:pPr marL="1200150" lvl="2" indent="-285750">
              <a:buFont typeface="Courier New" panose="02070309020205020404" pitchFamily="49" charset="0"/>
              <a:buChar char="o"/>
            </a:pPr>
            <a:r>
              <a:rPr lang="en-CA" sz="1800" b="0" i="0" u="none" strike="noStrike" dirty="0">
                <a:solidFill>
                  <a:srgbClr val="000000"/>
                </a:solidFill>
                <a:effectLst/>
                <a:latin typeface="+mn-lt"/>
              </a:rPr>
              <a:t>Core services, including, E&amp;HS, RPG, Procurement</a:t>
            </a:r>
            <a:r>
              <a:rPr lang="en-CA" sz="1800" dirty="0">
                <a:solidFill>
                  <a:srgbClr val="000000"/>
                </a:solidFill>
                <a:latin typeface="+mn-lt"/>
              </a:rPr>
              <a:t>, </a:t>
            </a:r>
            <a:r>
              <a:rPr lang="en-CA" sz="1800" b="0" i="0" u="none" strike="noStrike" dirty="0">
                <a:solidFill>
                  <a:srgbClr val="000000"/>
                </a:solidFill>
                <a:effectLst/>
                <a:latin typeface="+mn-lt"/>
              </a:rPr>
              <a:t>Research Security, Other??</a:t>
            </a:r>
          </a:p>
          <a:p>
            <a:r>
              <a:rPr lang="en-CA" sz="1800" b="0" i="0" u="none" strike="noStrike" dirty="0">
                <a:solidFill>
                  <a:srgbClr val="000000"/>
                </a:solidFill>
                <a:effectLst/>
                <a:latin typeface="+mn-lt"/>
              </a:rPr>
              <a:t>For Yellow projects, these resources can be available, but lower priority than the Big 3</a:t>
            </a:r>
            <a:endParaRPr lang="en-CA" sz="1800" b="0" i="0" u="none" strike="noStrike" dirty="0">
              <a:solidFill>
                <a:srgbClr val="000000"/>
              </a:solidFill>
              <a:effectLst/>
              <a:latin typeface="+mn-lt"/>
              <a:cs typeface="Times New Roman" panose="02020603050405020304" pitchFamily="18" charset="0"/>
            </a:endParaRPr>
          </a:p>
          <a:p>
            <a:r>
              <a:rPr lang="en-CA" sz="1800" dirty="0">
                <a:latin typeface="+mn-lt"/>
                <a:ea typeface="Times New Roman" panose="02020603050405020304" pitchFamily="18" charset="0"/>
                <a:cs typeface="Times New Roman" panose="02020603050405020304" pitchFamily="18" charset="0"/>
              </a:rPr>
              <a:t>Let’s fill the sheet as good as we can focusing on criticality and importance</a:t>
            </a:r>
          </a:p>
          <a:p>
            <a:pPr lvl="1"/>
            <a:r>
              <a:rPr lang="en-CA" sz="1800" dirty="0">
                <a:latin typeface="+mn-lt"/>
                <a:ea typeface="Times New Roman" panose="02020603050405020304" pitchFamily="18" charset="0"/>
                <a:cs typeface="Times New Roman" panose="02020603050405020304" pitchFamily="18" charset="0"/>
              </a:rPr>
              <a:t>I will consult with project leaders that are not present today tomorrow</a:t>
            </a:r>
          </a:p>
        </p:txBody>
      </p:sp>
    </p:spTree>
    <p:extLst>
      <p:ext uri="{BB962C8B-B14F-4D97-AF65-F5344CB8AC3E}">
        <p14:creationId xmlns:p14="http://schemas.microsoft.com/office/powerpoint/2010/main" val="131812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EE65E-8D9E-257D-3695-64C7242C8FAD}"/>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3DB2753C-0267-53B4-F7D1-8A93D332C2D2}"/>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LS2026 </a:t>
            </a:r>
          </a:p>
          <a:p>
            <a:endParaRPr lang="en-US" sz="3000" dirty="0"/>
          </a:p>
        </p:txBody>
      </p:sp>
      <p:sp>
        <p:nvSpPr>
          <p:cNvPr id="4" name="TextBox 3">
            <a:extLst>
              <a:ext uri="{FF2B5EF4-FFF2-40B4-BE49-F238E27FC236}">
                <a16:creationId xmlns:a16="http://schemas.microsoft.com/office/drawing/2014/main" id="{66B5956C-A7FC-C51A-39CD-6A1F5C0D3EF7}"/>
              </a:ext>
            </a:extLst>
          </p:cNvPr>
          <p:cNvSpPr txBox="1"/>
          <p:nvPr/>
        </p:nvSpPr>
        <p:spPr>
          <a:xfrm>
            <a:off x="766357" y="1305341"/>
            <a:ext cx="11057788" cy="5016758"/>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b="0" i="0" strike="noStrike" kern="100" dirty="0">
                <a:solidFill>
                  <a:srgbClr val="000000"/>
                </a:solidFill>
                <a:effectLst/>
                <a:latin typeface="Calibri" panose="020F0502020204030204" pitchFamily="34" charset="0"/>
                <a:cs typeface="Calibri" panose="020F0502020204030204" pitchFamily="34" charset="0"/>
              </a:rPr>
              <a:t>Chris Gibson’s working on </a:t>
            </a:r>
            <a:r>
              <a:rPr lang="en-CA" sz="2000" b="0" i="0" strike="noStrike" dirty="0">
                <a:effectLst/>
                <a:latin typeface="Calibri" panose="020F0502020204030204" pitchFamily="34" charset="0"/>
                <a:cs typeface="Calibri" panose="020F0502020204030204" pitchFamily="34" charset="0"/>
              </a:rPr>
              <a:t>lab-wide capacity model.</a:t>
            </a:r>
          </a:p>
          <a:p>
            <a:pPr marL="285750" indent="-285750">
              <a:spcBef>
                <a:spcPts val="600"/>
              </a:spcBef>
              <a:buClr>
                <a:srgbClr val="00B0F0"/>
              </a:buClr>
              <a:buFont typeface="Wingdings" charset="2"/>
              <a:buChar char="§"/>
            </a:pPr>
            <a:r>
              <a:rPr lang="en-CA" sz="2000" b="0" i="0" u="none" strike="noStrike" dirty="0">
                <a:effectLst/>
                <a:latin typeface="Calibri" panose="020F0502020204030204" pitchFamily="34" charset="0"/>
                <a:cs typeface="Calibri" panose="020F0502020204030204" pitchFamily="34" charset="0"/>
              </a:rPr>
              <a:t>One of the things we have done is determine variations in Operations support for the Services groups (Electrical, Controls, etc.) during LSD26.</a:t>
            </a:r>
          </a:p>
          <a:p>
            <a:pPr marL="285750" indent="-285750">
              <a:spcBef>
                <a:spcPts val="600"/>
              </a:spcBef>
              <a:buClr>
                <a:srgbClr val="00B0F0"/>
              </a:buClr>
              <a:buFont typeface="Wingdings" charset="2"/>
              <a:buChar char="§"/>
            </a:pPr>
            <a:r>
              <a:rPr lang="en-CA" sz="2000" b="0" i="0" u="none" strike="noStrike" dirty="0">
                <a:effectLst/>
                <a:latin typeface="Calibri" panose="020F0502020204030204" pitchFamily="34" charset="0"/>
                <a:cs typeface="Calibri" panose="020F0502020204030204" pitchFamily="34" charset="0"/>
              </a:rPr>
              <a:t>This is something that would also apply to your groups.</a:t>
            </a:r>
          </a:p>
          <a:p>
            <a:pPr marL="285750" indent="-285750">
              <a:spcBef>
                <a:spcPts val="600"/>
              </a:spcBef>
              <a:buClr>
                <a:srgbClr val="00B0F0"/>
              </a:buClr>
              <a:buFont typeface="Wingdings" charset="2"/>
              <a:buChar char="§"/>
            </a:pPr>
            <a:r>
              <a:rPr lang="en-CA" sz="2000" b="0" i="0" u="none" strike="noStrike" dirty="0">
                <a:effectLst/>
                <a:latin typeface="Calibri" panose="020F0502020204030204" pitchFamily="34" charset="0"/>
                <a:cs typeface="Calibri" panose="020F0502020204030204" pitchFamily="34" charset="0"/>
              </a:rPr>
              <a:t>Before we enter demand for Project Support (CFI projects and other PRJs for next QRPP cycle), we would like to get an idea of how much of people’s time will be spent on Operations of your experimental equipment (interested in reductions during LS, if any).</a:t>
            </a:r>
          </a:p>
          <a:p>
            <a:pPr marL="285750" indent="-285750">
              <a:spcBef>
                <a:spcPts val="600"/>
              </a:spcBef>
              <a:buClr>
                <a:srgbClr val="00B0F0"/>
              </a:buClr>
              <a:buFont typeface="Wingdings" charset="2"/>
              <a:buChar char="§"/>
            </a:pPr>
            <a:r>
              <a:rPr lang="en-CA" sz="2000" b="0" i="0" u="none" strike="noStrike" dirty="0">
                <a:effectLst/>
                <a:latin typeface="Calibri" panose="020F0502020204030204" pitchFamily="34" charset="0"/>
                <a:cs typeface="Calibri" panose="020F0502020204030204" pitchFamily="34" charset="0"/>
              </a:rPr>
              <a:t>Note that as a General rule, we have already shown NSERC-funded employees as fully occupied for their home department.</a:t>
            </a:r>
          </a:p>
          <a:p>
            <a:pPr marL="285750" indent="-285750">
              <a:spcBef>
                <a:spcPts val="600"/>
              </a:spcBef>
              <a:buClr>
                <a:srgbClr val="00B0F0"/>
              </a:buClr>
              <a:buFont typeface="Wingdings" charset="2"/>
              <a:buChar char="§"/>
            </a:pPr>
            <a:endParaRPr lang="en-CA" sz="2000" dirty="0">
              <a:latin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b="0" i="0" u="none" strike="noStrike" dirty="0">
                <a:effectLst/>
                <a:latin typeface="Calibri" panose="020F0502020204030204" pitchFamily="34" charset="0"/>
                <a:cs typeface="Calibri" panose="020F0502020204030204" pitchFamily="34" charset="0"/>
              </a:rPr>
              <a:t>Since most our effor</a:t>
            </a:r>
            <a:r>
              <a:rPr lang="en-CA" sz="2000" dirty="0">
                <a:latin typeface="Calibri" panose="020F0502020204030204" pitchFamily="34" charset="0"/>
                <a:cs typeface="Calibri" panose="020F0502020204030204" pitchFamily="34" charset="0"/>
              </a:rPr>
              <a:t>t is on external project’s we are mostly orthogonal to LS2026 </a:t>
            </a:r>
            <a:r>
              <a:rPr lang="en-CA" sz="2000" kern="100" dirty="0">
                <a:solidFill>
                  <a:srgbClr val="000000"/>
                </a:solidFill>
                <a:latin typeface="Calibri" panose="020F0502020204030204" pitchFamily="34" charset="0"/>
                <a:cs typeface="Calibri" panose="020F0502020204030204" pitchFamily="34" charset="0"/>
              </a:rPr>
              <a:t>and fully occupied by our own commitments</a:t>
            </a: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cs typeface="Calibri" panose="020F0502020204030204" pitchFamily="34" charset="0"/>
              </a:rPr>
              <a:t>Have to fill out a spreadsheet for all PP people indicating commitment numbers</a:t>
            </a:r>
            <a:endParaRPr lang="en-C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7264932"/>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79009</TotalTime>
  <Words>1012</Words>
  <Application>Microsoft Macintosh PowerPoint</Application>
  <PresentationFormat>Widescreen</PresentationFormat>
  <Paragraphs>156</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Courier New</vt:lpstr>
      <vt:lpstr>Helvetica Neue</vt:lpstr>
      <vt:lpstr>Symbol</vt:lpstr>
      <vt:lpstr>Times New Roman</vt:lpstr>
      <vt:lpstr>Wingdings</vt:lpstr>
      <vt:lpstr>Custom Design</vt:lpstr>
      <vt:lpstr>Particle Physics Faculty Meeting</vt:lpstr>
      <vt:lpstr>PowerPoint Presentation</vt:lpstr>
      <vt:lpstr>PowerPoint Presentation</vt:lpstr>
      <vt:lpstr>CNSC Visit: Date and Scope</vt:lpstr>
      <vt:lpstr>Pivoting to LS26 and 2025-30 5YR Plan</vt:lpstr>
      <vt:lpstr>QRPP Process for LS26</vt:lpstr>
      <vt:lpstr>Re-ranking process</vt:lpstr>
      <vt:lpstr>QRPP</vt:lpstr>
      <vt:lpstr>PowerPoint Presentation</vt:lpstr>
      <vt:lpstr>PowerPoint Presentation</vt:lpstr>
      <vt:lpstr>PowerPoint Presentation</vt:lpstr>
      <vt:lpstr>PowerPoint Presentation</vt:lpstr>
      <vt:lpstr>PowerPoint Presentation</vt:lpstr>
      <vt:lpstr>PowerPoint Presentation</vt:lpstr>
      <vt:lpstr>Committee Updates</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Oliver Stelzer-Chilton</dc:creator>
  <cp:lastModifiedBy>Oliver Stelzer</cp:lastModifiedBy>
  <cp:revision>2380</cp:revision>
  <cp:lastPrinted>2024-06-13T18:59:23Z</cp:lastPrinted>
  <dcterms:created xsi:type="dcterms:W3CDTF">2018-01-29T04:01:54Z</dcterms:created>
  <dcterms:modified xsi:type="dcterms:W3CDTF">2025-03-13T21:19:13Z</dcterms:modified>
</cp:coreProperties>
</file>