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1"/>
  </p:sldMasterIdLst>
  <p:notesMasterIdLst>
    <p:notesMasterId r:id="rId18"/>
  </p:notesMasterIdLst>
  <p:handoutMasterIdLst>
    <p:handoutMasterId r:id="rId19"/>
  </p:handoutMasterIdLst>
  <p:sldIdLst>
    <p:sldId id="664" r:id="rId2"/>
    <p:sldId id="2085" r:id="rId3"/>
    <p:sldId id="1741" r:id="rId4"/>
    <p:sldId id="10013" r:id="rId5"/>
    <p:sldId id="10011" r:id="rId6"/>
    <p:sldId id="9985" r:id="rId7"/>
    <p:sldId id="5433" r:id="rId8"/>
    <p:sldId id="10012" r:id="rId9"/>
    <p:sldId id="9982" r:id="rId10"/>
    <p:sldId id="10015" r:id="rId11"/>
    <p:sldId id="10016" r:id="rId12"/>
    <p:sldId id="10017" r:id="rId13"/>
    <p:sldId id="10014" r:id="rId14"/>
    <p:sldId id="260" r:id="rId15"/>
    <p:sldId id="9984" r:id="rId16"/>
    <p:sldId id="200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FF"/>
    <a:srgbClr val="767171"/>
    <a:srgbClr val="FFFFFF"/>
    <a:srgbClr val="009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873" autoAdjust="0"/>
    <p:restoredTop sz="94692"/>
  </p:normalViewPr>
  <p:slideViewPr>
    <p:cSldViewPr snapToGrid="0" snapToObjects="1">
      <p:cViewPr varScale="1">
        <p:scale>
          <a:sx n="108" d="100"/>
          <a:sy n="108" d="100"/>
        </p:scale>
        <p:origin x="224" y="304"/>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37" d="100"/>
          <a:sy n="137" d="100"/>
        </p:scale>
        <p:origin x="178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F9C03A-79D8-174C-8A65-8B724BE9D7B5}" type="datetimeFigureOut">
              <a:rPr lang="en-US" smtClean="0"/>
              <a:t>4/9/25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D49E93-5542-D14B-A07B-05AD65D6EB97}" type="slidenum">
              <a:rPr lang="en-US" smtClean="0"/>
              <a:t>‹#›</a:t>
            </a:fld>
            <a:endParaRPr lang="en-US" dirty="0"/>
          </a:p>
        </p:txBody>
      </p:sp>
    </p:spTree>
    <p:extLst>
      <p:ext uri="{BB962C8B-B14F-4D97-AF65-F5344CB8AC3E}">
        <p14:creationId xmlns:p14="http://schemas.microsoft.com/office/powerpoint/2010/main" val="1989204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3967B-E13D-644C-B749-25F5E6C5117C}" type="datetimeFigureOut">
              <a:rPr lang="en-US" smtClean="0"/>
              <a:t>4/9/25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A6A82-C43D-0E45-8BBC-3BA89641B414}" type="slidenum">
              <a:rPr lang="en-US" smtClean="0"/>
              <a:t>‹#›</a:t>
            </a:fld>
            <a:endParaRPr lang="en-US" dirty="0"/>
          </a:p>
        </p:txBody>
      </p:sp>
    </p:spTree>
    <p:extLst>
      <p:ext uri="{BB962C8B-B14F-4D97-AF65-F5344CB8AC3E}">
        <p14:creationId xmlns:p14="http://schemas.microsoft.com/office/powerpoint/2010/main" val="150446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FA6A82-C43D-0E45-8BBC-3BA89641B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0598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2025-04-09</a:t>
            </a:fld>
            <a:endParaRPr lang="en-US" dirty="0">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2534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903464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endParaRPr lang="en-US" dirty="0"/>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6365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endParaRPr lang="en-US" dirty="0"/>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468787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592065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560668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130185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535462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564176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88593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2025-04-09</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866811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802613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5128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4398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89605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92157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39419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297925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95984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37673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06589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2025-04-09</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1740321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12481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70101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17789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959714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09944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73848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85208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392674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3151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2232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2025-04-09</a:t>
            </a:fld>
            <a:endParaRPr lang="en-US" dirty="0">
              <a:solidFill>
                <a:schemeClr val="bg2">
                  <a:lumMod val="10000"/>
                </a:schemeClr>
              </a:solidFill>
              <a:latin typeface="Arial" panose="020B0604020202020204"/>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366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32640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350479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3668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98282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7649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1899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28653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52038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6740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206242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5631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dirty="0"/>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752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239574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endParaRPr lang="en-US" dirty="0"/>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5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66167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10231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86" r:id="rId4"/>
    <p:sldLayoutId id="2147483817" r:id="rId5"/>
    <p:sldLayoutId id="2147483770" r:id="rId6"/>
    <p:sldLayoutId id="2147483784" r:id="rId7"/>
    <p:sldLayoutId id="2147483771"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8" r:id="rId18"/>
    <p:sldLayoutId id="2147483818" r:id="rId19"/>
    <p:sldLayoutId id="2147483785" r:id="rId20"/>
    <p:sldLayoutId id="2147483790" r:id="rId21"/>
    <p:sldLayoutId id="2147483791" r:id="rId22"/>
    <p:sldLayoutId id="2147483793" r:id="rId23"/>
    <p:sldLayoutId id="2147483794" r:id="rId24"/>
    <p:sldLayoutId id="2147483795"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796" r:id="rId42"/>
    <p:sldLayoutId id="2147483821" r:id="rId43"/>
    <p:sldLayoutId id="2147483823" r:id="rId44"/>
    <p:sldLayoutId id="2147483819" r:id="rId45"/>
    <p:sldLayoutId id="2147483820" r:id="rId46"/>
    <p:sldLayoutId id="2147483814" r:id="rId47"/>
    <p:sldLayoutId id="2147483815" r:id="rId48"/>
    <p:sldLayoutId id="2147483816" r:id="rId49"/>
    <p:sldLayoutId id="2147483824" r:id="rId5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particlephysics.ca/research-activities/european-strategy-for-particle-physics-2025/?lang=en" TargetMode="External"/><Relationship Id="rId2" Type="http://schemas.openxmlformats.org/officeDocument/2006/relationships/hyperlink" Target="https://can01.safelinks.protection.outlook.com/?url=https%3A%2F%2Fnewsletters.particlephysics.ca%2Ft%2Fr-l-thitkudy-ntjuuttdlr-t%2F&amp;data=05%7C02%7Cstelzer-chilton%40triumf.ca%7Cd208250720fb4ab10ce208dd72fbbd7f%7Cc20535109cb34679a2d38f442e03b587%7C1%7C0%7C638793147737473194%7CUnknown%7CTWFpbGZsb3d8eyJFbXB0eU1hcGkiOnRydWUsIlYiOiIwLjAuMDAwMCIsIlAiOiJXaW4zMiIsIkFOIjoiTWFpbCIsIldUIjoyfQ%3D%3D%7C0%7C%7C%7C&amp;sdata=AMVzX5SltpJR0qbTmdBSR09CYwgRrYh%2BjjU9wwZK30o%3D&amp;reserved=0"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international-relations.web.cern.ch/stakeholder-relations/states/canada" TargetMode="External"/><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hyperlink" Target="https://home.cern/science/accelerators/large-hadron-collide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785037" y="1168020"/>
            <a:ext cx="10621926" cy="688338"/>
          </a:xfrm>
        </p:spPr>
        <p:txBody>
          <a:bodyPr>
            <a:normAutofit/>
          </a:bodyPr>
          <a:lstStyle/>
          <a:p>
            <a:r>
              <a:rPr lang="en-US" sz="3200" dirty="0"/>
              <a:t>Particle Physics Faculty Meeting</a:t>
            </a:r>
            <a:endParaRPr lang="en-US" sz="3000" dirty="0"/>
          </a:p>
        </p:txBody>
      </p:sp>
      <p:sp>
        <p:nvSpPr>
          <p:cNvPr id="5" name="Rectangle 4">
            <a:extLst>
              <a:ext uri="{FF2B5EF4-FFF2-40B4-BE49-F238E27FC236}">
                <a16:creationId xmlns:a16="http://schemas.microsoft.com/office/drawing/2014/main" id="{3F3E9DF6-0197-454E-9EB8-796E0050B9AE}"/>
              </a:ext>
            </a:extLst>
          </p:cNvPr>
          <p:cNvSpPr/>
          <p:nvPr/>
        </p:nvSpPr>
        <p:spPr>
          <a:xfrm>
            <a:off x="1417280" y="1856358"/>
            <a:ext cx="10943746" cy="1538883"/>
          </a:xfrm>
          <a:prstGeom prst="rect">
            <a:avLst/>
          </a:prstGeom>
        </p:spPr>
        <p:txBody>
          <a:bodyPr wrap="square">
            <a:spAutoFit/>
          </a:bodyPr>
          <a:lstStyle/>
          <a:p>
            <a:pPr marL="285750" indent="-285750">
              <a:spcBef>
                <a:spcPts val="600"/>
              </a:spcBef>
              <a:buClr>
                <a:srgbClr val="00B0F0"/>
              </a:buClr>
              <a:buFont typeface="Wingdings" charset="2"/>
              <a:buChar char="§"/>
            </a:pPr>
            <a:r>
              <a:rPr lang="en-US" sz="2400" dirty="0"/>
              <a:t>Agenda</a:t>
            </a:r>
            <a:endParaRPr lang="en-CA" sz="2000" dirty="0"/>
          </a:p>
          <a:p>
            <a:pPr marL="742950" lvl="1" indent="-285750">
              <a:spcBef>
                <a:spcPts val="600"/>
              </a:spcBef>
              <a:buClr>
                <a:srgbClr val="00B0F0"/>
              </a:buClr>
              <a:buFont typeface="Wingdings" charset="2"/>
              <a:buChar char="§"/>
            </a:pPr>
            <a:r>
              <a:rPr lang="en-CA" sz="2000" dirty="0"/>
              <a:t>News/Update</a:t>
            </a:r>
          </a:p>
          <a:p>
            <a:pPr marL="742950" lvl="1" indent="-285750">
              <a:spcBef>
                <a:spcPts val="600"/>
              </a:spcBef>
              <a:buClr>
                <a:srgbClr val="00B0F0"/>
              </a:buClr>
              <a:buFont typeface="Wingdings" charset="2"/>
              <a:buChar char="§"/>
            </a:pPr>
            <a:r>
              <a:rPr lang="en-CA" sz="2000" dirty="0">
                <a:solidFill>
                  <a:srgbClr val="212121"/>
                </a:solidFill>
              </a:rPr>
              <a:t>ACOT preparations</a:t>
            </a:r>
            <a:endParaRPr lang="en-CA" sz="2000" dirty="0"/>
          </a:p>
          <a:p>
            <a:pPr lvl="2">
              <a:buClr>
                <a:srgbClr val="00B0F0"/>
              </a:buClr>
            </a:pPr>
            <a:endParaRPr lang="en-CA" sz="2000" dirty="0"/>
          </a:p>
        </p:txBody>
      </p:sp>
    </p:spTree>
    <p:extLst>
      <p:ext uri="{BB962C8B-B14F-4D97-AF65-F5344CB8AC3E}">
        <p14:creationId xmlns:p14="http://schemas.microsoft.com/office/powerpoint/2010/main" val="2815220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78493-4BCB-EE7C-197A-AF7AC04EED31}"/>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5AA9B8BD-7A15-F354-9AFE-9ACAEE9B41D7}"/>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ACOT</a:t>
            </a:r>
            <a:endParaRPr lang="en-US" sz="3000" dirty="0"/>
          </a:p>
        </p:txBody>
      </p:sp>
      <p:sp>
        <p:nvSpPr>
          <p:cNvPr id="7" name="TextBox 6">
            <a:extLst>
              <a:ext uri="{FF2B5EF4-FFF2-40B4-BE49-F238E27FC236}">
                <a16:creationId xmlns:a16="http://schemas.microsoft.com/office/drawing/2014/main" id="{9DA9DAF5-DB86-58F4-C959-27D6D7D862CA}"/>
              </a:ext>
            </a:extLst>
          </p:cNvPr>
          <p:cNvSpPr txBox="1"/>
          <p:nvPr/>
        </p:nvSpPr>
        <p:spPr>
          <a:xfrm>
            <a:off x="880874" y="1261185"/>
            <a:ext cx="10694092" cy="4401205"/>
          </a:xfrm>
          <a:prstGeom prst="rect">
            <a:avLst/>
          </a:prstGeom>
          <a:noFill/>
        </p:spPr>
        <p:txBody>
          <a:bodyPr wrap="square" lIns="91440" tIns="45720" rIns="91440" bIns="45720" rtlCol="0" anchor="t">
            <a:spAutoFit/>
          </a:bodyPr>
          <a:lstStyle/>
          <a:p>
            <a:pPr>
              <a:spcBef>
                <a:spcPts val="600"/>
              </a:spcBef>
              <a:buClr>
                <a:srgbClr val="00B0F0"/>
              </a:buClr>
            </a:pPr>
            <a:endParaRPr lang="en-CA" sz="20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buClr>
                <a:srgbClr val="00B0F0"/>
              </a:buClr>
              <a:buFont typeface="Wingdings" charset="2"/>
              <a:buChar char="§"/>
            </a:pPr>
            <a:r>
              <a:rPr lang="en-CA" sz="2000" b="0" i="0" u="none" strike="noStrike" dirty="0">
                <a:solidFill>
                  <a:srgbClr val="000000"/>
                </a:solidFill>
                <a:effectLst/>
                <a:latin typeface="Calibri" panose="020F0502020204030204" pitchFamily="34" charset="0"/>
                <a:cs typeface="Calibri" panose="020F0502020204030204" pitchFamily="34" charset="0"/>
              </a:rPr>
              <a:t>Sally Seidel will attend in person</a:t>
            </a:r>
            <a:endParaRPr lang="en-CA" sz="2000" kern="100" dirty="0">
              <a:solidFill>
                <a:srgbClr val="212121"/>
              </a:solidFill>
              <a:latin typeface="Calibri" panose="020F0502020204030204" pitchFamily="34" charset="0"/>
              <a:cs typeface="Calibri" panose="020F0502020204030204" pitchFamily="34" charset="0"/>
            </a:endParaRPr>
          </a:p>
          <a:p>
            <a:pPr marL="285750" indent="-285750">
              <a:spcBef>
                <a:spcPts val="600"/>
              </a:spcBef>
              <a:buClr>
                <a:srgbClr val="00B0F0"/>
              </a:buClr>
              <a:buFont typeface="Wingdings" charset="2"/>
              <a:buChar char="§"/>
            </a:pPr>
            <a:r>
              <a:rPr lang="en-CA" sz="2000" b="0" i="0" u="none" strike="noStrike" dirty="0">
                <a:solidFill>
                  <a:srgbClr val="000000"/>
                </a:solidFill>
                <a:effectLst/>
                <a:latin typeface="Calibri" panose="020F0502020204030204" pitchFamily="34" charset="0"/>
                <a:cs typeface="Calibri" panose="020F0502020204030204" pitchFamily="34" charset="0"/>
              </a:rPr>
              <a:t>she would like to get a survey of the full scope of activities that the particle physicists are involved in. So we suggest that we update and shorten the talks from last time.</a:t>
            </a:r>
            <a:endParaRPr lang="en-CA" sz="2000" dirty="0">
              <a:solidFill>
                <a:srgbClr val="000000"/>
              </a:solidFill>
              <a:latin typeface="Calibri" panose="020F0502020204030204" pitchFamily="34" charset="0"/>
              <a:cs typeface="Calibri" panose="020F0502020204030204" pitchFamily="34" charset="0"/>
            </a:endParaRPr>
          </a:p>
          <a:p>
            <a:pPr marL="285750" indent="-285750">
              <a:spcBef>
                <a:spcPts val="600"/>
              </a:spcBef>
              <a:buClr>
                <a:srgbClr val="00B0F0"/>
              </a:buClr>
              <a:buFont typeface="Wingdings" charset="2"/>
              <a:buChar char="§"/>
            </a:pPr>
            <a:r>
              <a:rPr lang="en-CA" sz="2000" b="0" i="0" u="none" strike="noStrike" dirty="0">
                <a:solidFill>
                  <a:srgbClr val="000000"/>
                </a:solidFill>
                <a:effectLst/>
                <a:latin typeface="Calibri" panose="020F0502020204030204" pitchFamily="34" charset="0"/>
                <a:cs typeface="Calibri" panose="020F0502020204030204" pitchFamily="34" charset="0"/>
              </a:rPr>
              <a:t>Since we ran out of time, I suggest the following groupings. Let me know if that does not work.</a:t>
            </a:r>
          </a:p>
          <a:p>
            <a:pPr marL="742950" indent="-228600" algn="l">
              <a:buNone/>
            </a:pPr>
            <a:r>
              <a:rPr lang="en-CA" sz="2000" b="0" i="0" u="none" strike="noStrike" dirty="0">
                <a:solidFill>
                  <a:srgbClr val="000000"/>
                </a:solidFill>
                <a:effectLst/>
                <a:latin typeface="Calibri" panose="020F0502020204030204" pitchFamily="34" charset="0"/>
                <a:cs typeface="Calibri" panose="020F0502020204030204" pitchFamily="34" charset="0"/>
              </a:rPr>
              <a:t>·         ATLAS (5’)</a:t>
            </a:r>
          </a:p>
          <a:p>
            <a:pPr marL="742950" indent="-228600" algn="l">
              <a:buNone/>
            </a:pPr>
            <a:r>
              <a:rPr lang="en-CA" sz="2000" b="0" i="0" u="none" strike="noStrike" dirty="0">
                <a:solidFill>
                  <a:srgbClr val="000000"/>
                </a:solidFill>
                <a:effectLst/>
                <a:latin typeface="Calibri" panose="020F0502020204030204" pitchFamily="34" charset="0"/>
                <a:cs typeface="Calibri" panose="020F0502020204030204" pitchFamily="34" charset="0"/>
              </a:rPr>
              <a:t>·         T2K/Hyper-K (5’)</a:t>
            </a:r>
          </a:p>
          <a:p>
            <a:pPr marL="742950" indent="-228600" algn="l">
              <a:buNone/>
            </a:pPr>
            <a:r>
              <a:rPr lang="en-CA" sz="2000" b="0" i="0" u="none" strike="noStrike" dirty="0">
                <a:solidFill>
                  <a:srgbClr val="000000"/>
                </a:solidFill>
                <a:effectLst/>
                <a:latin typeface="Calibri" panose="020F0502020204030204" pitchFamily="34" charset="0"/>
                <a:cs typeface="Calibri" panose="020F0502020204030204" pitchFamily="34" charset="0"/>
              </a:rPr>
              <a:t>·         ALPHA/ALPHA-G/HAICU (5’)</a:t>
            </a:r>
          </a:p>
          <a:p>
            <a:pPr marL="742950" indent="-228600" algn="l">
              <a:buNone/>
            </a:pPr>
            <a:r>
              <a:rPr lang="en-CA" sz="2000" b="0" i="0" u="none" strike="noStrike" dirty="0">
                <a:solidFill>
                  <a:srgbClr val="000000"/>
                </a:solidFill>
                <a:effectLst/>
                <a:latin typeface="Calibri" panose="020F0502020204030204" pitchFamily="34" charset="0"/>
                <a:cs typeface="Calibri" panose="020F0502020204030204" pitchFamily="34" charset="0"/>
              </a:rPr>
              <a:t>·         TUCAN (3’)</a:t>
            </a:r>
          </a:p>
          <a:p>
            <a:pPr marL="742950" indent="-228600" algn="l">
              <a:buNone/>
            </a:pPr>
            <a:r>
              <a:rPr lang="en-CA" sz="2000" b="0" i="0" u="none" strike="noStrike" dirty="0">
                <a:solidFill>
                  <a:srgbClr val="000000"/>
                </a:solidFill>
                <a:effectLst/>
                <a:latin typeface="Calibri" panose="020F0502020204030204" pitchFamily="34" charset="0"/>
                <a:cs typeface="Calibri" panose="020F0502020204030204" pitchFamily="34" charset="0"/>
              </a:rPr>
              <a:t>·         </a:t>
            </a:r>
            <a:r>
              <a:rPr lang="en-CA" sz="2000" b="0" i="0" u="none" strike="noStrike" dirty="0" err="1">
                <a:solidFill>
                  <a:srgbClr val="000000"/>
                </a:solidFill>
                <a:effectLst/>
                <a:latin typeface="Calibri" panose="020F0502020204030204" pitchFamily="34" charset="0"/>
                <a:cs typeface="Calibri" panose="020F0502020204030204" pitchFamily="34" charset="0"/>
              </a:rPr>
              <a:t>SuperCDMS</a:t>
            </a:r>
            <a:r>
              <a:rPr lang="en-CA" sz="2000" b="0" i="0" u="none" strike="noStrike" dirty="0">
                <a:solidFill>
                  <a:srgbClr val="000000"/>
                </a:solidFill>
                <a:effectLst/>
                <a:latin typeface="Calibri" panose="020F0502020204030204" pitchFamily="34" charset="0"/>
                <a:cs typeface="Calibri" panose="020F0502020204030204" pitchFamily="34" charset="0"/>
              </a:rPr>
              <a:t>/</a:t>
            </a:r>
            <a:r>
              <a:rPr lang="en-CA" sz="2000" b="0" i="0" u="none" strike="noStrike" dirty="0" err="1">
                <a:solidFill>
                  <a:srgbClr val="000000"/>
                </a:solidFill>
                <a:effectLst/>
                <a:latin typeface="Calibri" panose="020F0502020204030204" pitchFamily="34" charset="0"/>
                <a:cs typeface="Calibri" panose="020F0502020204030204" pitchFamily="34" charset="0"/>
              </a:rPr>
              <a:t>nEXO</a:t>
            </a:r>
            <a:r>
              <a:rPr lang="en-CA" sz="2000" b="0" i="0" u="none" strike="noStrike" dirty="0">
                <a:solidFill>
                  <a:srgbClr val="000000"/>
                </a:solidFill>
                <a:effectLst/>
                <a:latin typeface="Calibri" panose="020F0502020204030204" pitchFamily="34" charset="0"/>
                <a:cs typeface="Calibri" panose="020F0502020204030204" pitchFamily="34" charset="0"/>
              </a:rPr>
              <a:t>/</a:t>
            </a:r>
            <a:r>
              <a:rPr lang="en-CA" sz="2000" b="0" i="0" u="none" strike="noStrike" dirty="0" err="1">
                <a:solidFill>
                  <a:srgbClr val="000000"/>
                </a:solidFill>
                <a:effectLst/>
                <a:latin typeface="Calibri" panose="020F0502020204030204" pitchFamily="34" charset="0"/>
                <a:cs typeface="Calibri" panose="020F0502020204030204" pitchFamily="34" charset="0"/>
              </a:rPr>
              <a:t>DarkSide</a:t>
            </a:r>
            <a:r>
              <a:rPr lang="en-CA" sz="2000" b="0" i="0" u="none" strike="noStrike" dirty="0">
                <a:solidFill>
                  <a:srgbClr val="000000"/>
                </a:solidFill>
                <a:effectLst/>
                <a:latin typeface="Calibri" panose="020F0502020204030204" pitchFamily="34" charset="0"/>
                <a:cs typeface="Calibri" panose="020F0502020204030204" pitchFamily="34" charset="0"/>
              </a:rPr>
              <a:t> (3’)</a:t>
            </a:r>
          </a:p>
          <a:p>
            <a:pPr marL="742950" indent="-228600" algn="l">
              <a:buNone/>
            </a:pPr>
            <a:r>
              <a:rPr lang="en-CA" sz="2000" b="0" i="0" u="none" strike="noStrike" dirty="0">
                <a:solidFill>
                  <a:srgbClr val="000000"/>
                </a:solidFill>
                <a:effectLst/>
                <a:latin typeface="Calibri" panose="020F0502020204030204" pitchFamily="34" charset="0"/>
                <a:cs typeface="Calibri" panose="020F0502020204030204" pitchFamily="34" charset="0"/>
              </a:rPr>
              <a:t>·         </a:t>
            </a:r>
            <a:r>
              <a:rPr lang="en-CA" sz="2000" b="0" i="0" u="none" strike="noStrike" dirty="0" err="1">
                <a:solidFill>
                  <a:srgbClr val="000000"/>
                </a:solidFill>
                <a:effectLst/>
                <a:latin typeface="Calibri" panose="020F0502020204030204" pitchFamily="34" charset="0"/>
                <a:cs typeface="Calibri" panose="020F0502020204030204" pitchFamily="34" charset="0"/>
              </a:rPr>
              <a:t>DarkLight</a:t>
            </a:r>
            <a:r>
              <a:rPr lang="en-CA" sz="2000" b="0" i="0" u="none" strike="noStrike" dirty="0">
                <a:solidFill>
                  <a:srgbClr val="000000"/>
                </a:solidFill>
                <a:effectLst/>
                <a:latin typeface="Calibri" panose="020F0502020204030204" pitchFamily="34" charset="0"/>
                <a:cs typeface="Calibri" panose="020F0502020204030204" pitchFamily="34" charset="0"/>
              </a:rPr>
              <a:t> (3’)</a:t>
            </a:r>
          </a:p>
          <a:p>
            <a:pPr marL="742950" indent="-228600" algn="l"/>
            <a:r>
              <a:rPr lang="en-CA" sz="2000" b="0" i="0" u="none" strike="noStrike" dirty="0">
                <a:solidFill>
                  <a:srgbClr val="000000"/>
                </a:solidFill>
                <a:effectLst/>
                <a:latin typeface="Calibri" panose="020F0502020204030204" pitchFamily="34" charset="0"/>
                <a:cs typeface="Calibri" panose="020F0502020204030204" pitchFamily="34" charset="0"/>
              </a:rPr>
              <a:t>·         PIONEER/PIENU/NA62 (3’)</a:t>
            </a:r>
          </a:p>
          <a:p>
            <a:pPr marL="285750" indent="-285750">
              <a:spcBef>
                <a:spcPts val="600"/>
              </a:spcBef>
              <a:buClr>
                <a:srgbClr val="00B0F0"/>
              </a:buClr>
              <a:buFont typeface="Wingdings" charset="2"/>
              <a:buChar char="§"/>
            </a:pPr>
            <a:endParaRPr lang="en-CA" sz="2000"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0559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39DEA-78B2-0807-458F-E5FD024A85AC}"/>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6133AD5B-A30C-31AD-FB1B-62C0BE37543E}"/>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ACOT</a:t>
            </a:r>
            <a:endParaRPr lang="en-US" sz="3000" dirty="0"/>
          </a:p>
        </p:txBody>
      </p:sp>
      <p:sp>
        <p:nvSpPr>
          <p:cNvPr id="7" name="TextBox 6">
            <a:extLst>
              <a:ext uri="{FF2B5EF4-FFF2-40B4-BE49-F238E27FC236}">
                <a16:creationId xmlns:a16="http://schemas.microsoft.com/office/drawing/2014/main" id="{AE63E723-1AB6-B6C7-A013-578CBF3231BD}"/>
              </a:ext>
            </a:extLst>
          </p:cNvPr>
          <p:cNvSpPr txBox="1"/>
          <p:nvPr/>
        </p:nvSpPr>
        <p:spPr>
          <a:xfrm>
            <a:off x="880874" y="1261185"/>
            <a:ext cx="10694092" cy="5709255"/>
          </a:xfrm>
          <a:prstGeom prst="rect">
            <a:avLst/>
          </a:prstGeom>
          <a:noFill/>
        </p:spPr>
        <p:txBody>
          <a:bodyPr wrap="square" lIns="91440" tIns="45720" rIns="91440" bIns="45720" rtlCol="0" anchor="t">
            <a:spAutoFit/>
          </a:bodyPr>
          <a:lstStyle/>
          <a:p>
            <a:pPr>
              <a:spcBef>
                <a:spcPts val="600"/>
              </a:spcBef>
              <a:buClr>
                <a:srgbClr val="00B0F0"/>
              </a:buClr>
            </a:pPr>
            <a:endParaRPr lang="en-CA" sz="20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buClr>
                <a:srgbClr val="00B0F0"/>
              </a:buClr>
              <a:buFont typeface="Wingdings" charset="2"/>
              <a:buChar char="§"/>
            </a:pPr>
            <a:r>
              <a:rPr lang="en-CA" sz="2000" b="0" i="0" u="none" strike="noStrike" dirty="0">
                <a:solidFill>
                  <a:srgbClr val="000000"/>
                </a:solidFill>
                <a:effectLst/>
                <a:latin typeface="Calibri" panose="020F0502020204030204" pitchFamily="34" charset="0"/>
                <a:cs typeface="Calibri" panose="020F0502020204030204" pitchFamily="34" charset="0"/>
              </a:rPr>
              <a:t>Specific questions to be addressed:</a:t>
            </a:r>
            <a:endParaRPr lang="en-CA" sz="2000" dirty="0">
              <a:solidFill>
                <a:srgbClr val="000000"/>
              </a:solidFill>
              <a:latin typeface="Calibri" panose="020F0502020204030204" pitchFamily="34" charset="0"/>
              <a:cs typeface="Calibri" panose="020F0502020204030204" pitchFamily="34" charset="0"/>
            </a:endParaRPr>
          </a:p>
          <a:p>
            <a:pPr marL="742950" lvl="1" indent="-285750">
              <a:spcBef>
                <a:spcPts val="600"/>
              </a:spcBef>
              <a:buClr>
                <a:srgbClr val="00B0F0"/>
              </a:buClr>
              <a:buFont typeface="Wingdings" charset="2"/>
              <a:buChar char="§"/>
            </a:pPr>
            <a:r>
              <a:rPr lang="en-CA" sz="2000" b="0" i="0" u="none" strike="noStrike" dirty="0">
                <a:solidFill>
                  <a:srgbClr val="000000"/>
                </a:solidFill>
                <a:effectLst/>
                <a:latin typeface="Calibri" panose="020F0502020204030204" pitchFamily="34" charset="0"/>
                <a:cs typeface="Calibri" panose="020F0502020204030204" pitchFamily="34" charset="0"/>
              </a:rPr>
              <a:t>Generally it will not be necessary for the report to explain the scientific value or motivation for particular research activities as their contribution to the experiments, and the value of each experiment, are known to me.</a:t>
            </a:r>
          </a:p>
          <a:p>
            <a:pPr marL="742950" lvl="1" indent="-285750">
              <a:spcBef>
                <a:spcPts val="600"/>
              </a:spcBef>
              <a:buClr>
                <a:srgbClr val="00B0F0"/>
              </a:buClr>
              <a:buFont typeface="Wingdings" charset="2"/>
              <a:buChar char="§"/>
            </a:pPr>
            <a:r>
              <a:rPr lang="en-CA" sz="2000" dirty="0">
                <a:solidFill>
                  <a:srgbClr val="000000"/>
                </a:solidFill>
                <a:latin typeface="Calibri" panose="020F0502020204030204" pitchFamily="34" charset="0"/>
                <a:cs typeface="Calibri" panose="020F0502020204030204" pitchFamily="34" charset="0"/>
              </a:rPr>
              <a:t>1) </a:t>
            </a:r>
            <a:r>
              <a:rPr lang="en-CA" sz="2000" b="0" i="0" u="none" strike="noStrike" dirty="0">
                <a:solidFill>
                  <a:srgbClr val="000000"/>
                </a:solidFill>
                <a:effectLst/>
                <a:latin typeface="Calibri" panose="020F0502020204030204" pitchFamily="34" charset="0"/>
                <a:cs typeface="Calibri" panose="020F0502020204030204" pitchFamily="34" charset="0"/>
              </a:rPr>
              <a:t>I would appreciate to understand what TRIUMF facilities are being used for the current research, and any restrictions that the experimenters encounter due to limits on facilities.  Please could you also mention links with other institutions in terms of personnel and facilities or equipment that are directly relevant to the TRIUMF program.</a:t>
            </a:r>
          </a:p>
          <a:p>
            <a:pPr marL="742950" lvl="1" indent="-285750">
              <a:spcBef>
                <a:spcPts val="600"/>
              </a:spcBef>
              <a:buClr>
                <a:srgbClr val="00B0F0"/>
              </a:buClr>
              <a:buFont typeface="Wingdings" charset="2"/>
              <a:buChar char="§"/>
            </a:pPr>
            <a:r>
              <a:rPr lang="en-CA" sz="2000" dirty="0">
                <a:solidFill>
                  <a:srgbClr val="000000"/>
                </a:solidFill>
                <a:latin typeface="Calibri" panose="020F0502020204030204" pitchFamily="34" charset="0"/>
                <a:cs typeface="Calibri" panose="020F0502020204030204" pitchFamily="34" charset="0"/>
              </a:rPr>
              <a:t>2) </a:t>
            </a:r>
            <a:r>
              <a:rPr lang="en-CA" sz="2000" b="0" i="0" u="none" strike="noStrike" dirty="0">
                <a:solidFill>
                  <a:srgbClr val="000000"/>
                </a:solidFill>
                <a:effectLst/>
                <a:latin typeface="Calibri" panose="020F0502020204030204" pitchFamily="34" charset="0"/>
                <a:cs typeface="Calibri" panose="020F0502020204030204" pitchFamily="34" charset="0"/>
              </a:rPr>
              <a:t>Please mention the size of the group including the number of people at each level of seniority.  Please indicate the degree to which this may have varied over the past, say, 5 years, and what are the expectations on the number of persons at each level during the coming, say, 10 years.</a:t>
            </a:r>
            <a:endParaRPr lang="en-CA" sz="20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buClr>
                <a:srgbClr val="00B0F0"/>
              </a:buClr>
              <a:buFont typeface="Wingdings" charset="2"/>
              <a:buChar char="§"/>
            </a:pPr>
            <a:r>
              <a:rPr lang="en-CA" sz="2000" b="0" i="0" u="none" strike="noStrike" dirty="0">
                <a:solidFill>
                  <a:srgbClr val="000000"/>
                </a:solidFill>
                <a:effectLst/>
                <a:latin typeface="Calibri" panose="020F0502020204030204" pitchFamily="34" charset="0"/>
                <a:cs typeface="Calibri" panose="020F0502020204030204" pitchFamily="34" charset="0"/>
              </a:rPr>
              <a:t>Please give preference to give a high-level overview of the full scope of activities keeping 1) in mind and answering her specific questions 2) and 3)</a:t>
            </a:r>
          </a:p>
          <a:p>
            <a:pPr>
              <a:buNone/>
            </a:pPr>
            <a:br>
              <a:rPr lang="en-CA" sz="2000" dirty="0">
                <a:latin typeface="Calibri" panose="020F0502020204030204" pitchFamily="34" charset="0"/>
                <a:cs typeface="Calibri" panose="020F0502020204030204" pitchFamily="34" charset="0"/>
              </a:rPr>
            </a:br>
            <a:endParaRPr lang="en-CA" sz="2000" kern="100" dirty="0">
              <a:solidFill>
                <a:srgbClr val="21212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5581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70993-EDA0-9938-5D9E-DA539DC5E6C4}"/>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E263107F-A60C-9682-CF2F-F8488D849317}"/>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ACOT</a:t>
            </a:r>
            <a:endParaRPr lang="en-US" sz="3000" dirty="0"/>
          </a:p>
        </p:txBody>
      </p:sp>
      <p:sp>
        <p:nvSpPr>
          <p:cNvPr id="7" name="TextBox 6">
            <a:extLst>
              <a:ext uri="{FF2B5EF4-FFF2-40B4-BE49-F238E27FC236}">
                <a16:creationId xmlns:a16="http://schemas.microsoft.com/office/drawing/2014/main" id="{D39519EC-AA98-EEA7-9DF1-D4729B8A06C0}"/>
              </a:ext>
            </a:extLst>
          </p:cNvPr>
          <p:cNvSpPr txBox="1"/>
          <p:nvPr/>
        </p:nvSpPr>
        <p:spPr>
          <a:xfrm>
            <a:off x="880874" y="1261185"/>
            <a:ext cx="10694092" cy="5401479"/>
          </a:xfrm>
          <a:prstGeom prst="rect">
            <a:avLst/>
          </a:prstGeom>
          <a:noFill/>
        </p:spPr>
        <p:txBody>
          <a:bodyPr wrap="square" lIns="91440" tIns="45720" rIns="91440" bIns="45720" rtlCol="0" anchor="t">
            <a:spAutoFit/>
          </a:bodyPr>
          <a:lstStyle/>
          <a:p>
            <a:pPr>
              <a:spcBef>
                <a:spcPts val="600"/>
              </a:spcBef>
              <a:buClr>
                <a:srgbClr val="00B0F0"/>
              </a:buClr>
            </a:pPr>
            <a:endParaRPr lang="en-CA" sz="20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buClr>
                <a:srgbClr val="00B0F0"/>
              </a:buClr>
              <a:buFont typeface="Wingdings" charset="2"/>
              <a:buChar char="§"/>
            </a:pPr>
            <a:r>
              <a:rPr lang="en-CA" sz="2000" dirty="0">
                <a:solidFill>
                  <a:srgbClr val="000000"/>
                </a:solidFill>
                <a:latin typeface="Calibri" panose="020F0502020204030204" pitchFamily="34" charset="0"/>
                <a:cs typeface="Calibri" panose="020F0502020204030204" pitchFamily="34" charset="0"/>
              </a:rPr>
              <a:t>A</a:t>
            </a:r>
            <a:r>
              <a:rPr lang="en-CA" sz="2000" b="0" i="0" u="none" strike="noStrike" dirty="0">
                <a:solidFill>
                  <a:srgbClr val="000000"/>
                </a:solidFill>
                <a:effectLst/>
                <a:latin typeface="Calibri" panose="020F0502020204030204" pitchFamily="34" charset="0"/>
                <a:cs typeface="Calibri" panose="020F0502020204030204" pitchFamily="34" charset="0"/>
              </a:rPr>
              <a:t> few more questions that we can answer as a group.  </a:t>
            </a:r>
            <a:endParaRPr lang="en-CA" sz="2000" dirty="0">
              <a:solidFill>
                <a:srgbClr val="000000"/>
              </a:solidFill>
              <a:latin typeface="Calibri" panose="020F0502020204030204" pitchFamily="34" charset="0"/>
              <a:cs typeface="Calibri" panose="020F0502020204030204" pitchFamily="34" charset="0"/>
            </a:endParaRPr>
          </a:p>
          <a:p>
            <a:pPr marL="285750" indent="-285750">
              <a:spcBef>
                <a:spcPts val="600"/>
              </a:spcBef>
              <a:buClr>
                <a:srgbClr val="00B0F0"/>
              </a:buClr>
              <a:buFont typeface="Wingdings" charset="2"/>
              <a:buChar char="§"/>
            </a:pPr>
            <a:r>
              <a:rPr lang="en-CA" sz="2000" b="0" i="0" u="none" strike="noStrike" dirty="0">
                <a:solidFill>
                  <a:srgbClr val="000000"/>
                </a:solidFill>
                <a:effectLst/>
                <a:latin typeface="Calibri" panose="020F0502020204030204" pitchFamily="34" charset="0"/>
                <a:cs typeface="Calibri" panose="020F0502020204030204" pitchFamily="34" charset="0"/>
              </a:rPr>
              <a:t>Please could you discuss what research activities the group foresees during the coming decade, especially where this might involve any new undertakings.  If TRIUMF personnel are now involved, or plan to become involved, in any of the proposed worldwide future facilities or colliders, please could you mention that - and also indicate if new resources would be needed.</a:t>
            </a:r>
          </a:p>
          <a:p>
            <a:pPr marL="285750" indent="-285750">
              <a:spcBef>
                <a:spcPts val="600"/>
              </a:spcBef>
              <a:buClr>
                <a:srgbClr val="00B0F0"/>
              </a:buClr>
              <a:buFont typeface="Wingdings" charset="2"/>
              <a:buChar char="§"/>
            </a:pPr>
            <a:r>
              <a:rPr lang="en-CA" sz="2000" b="0" i="0" u="none" strike="noStrike" dirty="0">
                <a:solidFill>
                  <a:srgbClr val="000000"/>
                </a:solidFill>
                <a:effectLst/>
                <a:latin typeface="Calibri" panose="020F0502020204030204" pitchFamily="34" charset="0"/>
                <a:cs typeface="Calibri" panose="020F0502020204030204" pitchFamily="34" charset="0"/>
              </a:rPr>
              <a:t>The session in which we will be involved covers particle physics, technology, and scientific computing. Please could you indicate how these topics mesh at TRIUMF.  For example, do particular researchers typically contribute to more than one of those areas (simultaneously or sequentially) or do they specialize; do junior scientists rotate among them; does the research enterprise connect all three of them or are there some activities that would be classified as some but not all of these areas?</a:t>
            </a:r>
          </a:p>
          <a:p>
            <a:pPr marL="285750" indent="-285750">
              <a:spcBef>
                <a:spcPts val="600"/>
              </a:spcBef>
              <a:buClr>
                <a:srgbClr val="00B0F0"/>
              </a:buClr>
              <a:buFont typeface="Wingdings" charset="2"/>
              <a:buChar char="§"/>
            </a:pPr>
            <a:r>
              <a:rPr lang="en-CA" sz="2000" b="0" i="0" u="none" strike="noStrike" dirty="0">
                <a:solidFill>
                  <a:srgbClr val="000000"/>
                </a:solidFill>
                <a:effectLst/>
                <a:latin typeface="Calibri" panose="020F0502020204030204" pitchFamily="34" charset="0"/>
                <a:cs typeface="Calibri" panose="020F0502020204030204" pitchFamily="34" charset="0"/>
              </a:rPr>
              <a:t>If the overall schedule of the ACOT meeting will allow me to visit the laboratory space dedicated to particle physics/technology/scientific computing, I will welcome that opportunity</a:t>
            </a:r>
          </a:p>
          <a:p>
            <a:pPr marL="742950" lvl="1" indent="-285750">
              <a:spcBef>
                <a:spcPts val="600"/>
              </a:spcBef>
              <a:buClr>
                <a:srgbClr val="00B0F0"/>
              </a:buClr>
              <a:buFont typeface="Wingdings" charset="2"/>
              <a:buChar char="§"/>
            </a:pPr>
            <a:r>
              <a:rPr lang="en-CA" sz="2000" dirty="0">
                <a:solidFill>
                  <a:srgbClr val="000000"/>
                </a:solidFill>
                <a:latin typeface="Calibri" panose="020F0502020204030204" pitchFamily="34" charset="0"/>
                <a:cs typeface="Calibri" panose="020F0502020204030204" pitchFamily="34" charset="0"/>
              </a:rPr>
              <a:t>Discussing with Sean – there is an ISAC tour planned for Monday morning</a:t>
            </a:r>
            <a:br>
              <a:rPr lang="en-CA" sz="2000" dirty="0">
                <a:latin typeface="Calibri" panose="020F0502020204030204" pitchFamily="34" charset="0"/>
                <a:cs typeface="Calibri" panose="020F0502020204030204" pitchFamily="34" charset="0"/>
              </a:rPr>
            </a:br>
            <a:endParaRPr lang="en-CA" sz="2000" kern="100" dirty="0">
              <a:solidFill>
                <a:srgbClr val="21212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0800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065B6-5D91-ED8F-0988-E420520B8DD3}"/>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8667646D-FC5D-9EFD-3FDF-6A35BC9B97C0}"/>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Various</a:t>
            </a:r>
            <a:endParaRPr lang="en-US" sz="3000" dirty="0"/>
          </a:p>
        </p:txBody>
      </p:sp>
      <p:sp>
        <p:nvSpPr>
          <p:cNvPr id="7" name="TextBox 6">
            <a:extLst>
              <a:ext uri="{FF2B5EF4-FFF2-40B4-BE49-F238E27FC236}">
                <a16:creationId xmlns:a16="http://schemas.microsoft.com/office/drawing/2014/main" id="{B1A8ACEF-F2F6-0DEC-4E91-8D9F3EA0CA05}"/>
              </a:ext>
            </a:extLst>
          </p:cNvPr>
          <p:cNvSpPr txBox="1"/>
          <p:nvPr/>
        </p:nvSpPr>
        <p:spPr>
          <a:xfrm>
            <a:off x="880874" y="1261185"/>
            <a:ext cx="10694092" cy="6324808"/>
          </a:xfrm>
          <a:prstGeom prst="rect">
            <a:avLst/>
          </a:prstGeom>
          <a:noFill/>
        </p:spPr>
        <p:txBody>
          <a:bodyPr wrap="square" lIns="91440" tIns="45720" rIns="91440" bIns="45720" rtlCol="0" anchor="t">
            <a:spAutoFit/>
          </a:bodyPr>
          <a:lstStyle/>
          <a:p>
            <a:pPr>
              <a:spcBef>
                <a:spcPts val="600"/>
              </a:spcBef>
              <a:buClr>
                <a:srgbClr val="00B0F0"/>
              </a:buClr>
            </a:pPr>
            <a:endParaRPr lang="en-CA" sz="20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buClr>
                <a:srgbClr val="00B0F0"/>
              </a:buClr>
              <a:buFont typeface="Wingdings" charset="2"/>
              <a:buChar char="§"/>
            </a:pPr>
            <a:r>
              <a:rPr lang="en-CA" sz="2000" kern="100" dirty="0">
                <a:solidFill>
                  <a:srgbClr val="212121"/>
                </a:solidFill>
                <a:latin typeface="Calibri" panose="020F0502020204030204" pitchFamily="34" charset="0"/>
                <a:cs typeface="Calibri" panose="020F0502020204030204" pitchFamily="34" charset="0"/>
              </a:rPr>
              <a:t>IPP had first townhall meeting to collect input for European Strategy Update</a:t>
            </a:r>
          </a:p>
          <a:p>
            <a:pPr marL="742950" lvl="1" indent="-285750">
              <a:spcBef>
                <a:spcPts val="600"/>
              </a:spcBef>
              <a:buClr>
                <a:srgbClr val="00B0F0"/>
              </a:buClr>
              <a:buFont typeface="Wingdings" charset="2"/>
              <a:buChar char="§"/>
            </a:pPr>
            <a:r>
              <a:rPr lang="en-CA" sz="2000" kern="100" dirty="0">
                <a:solidFill>
                  <a:srgbClr val="212121"/>
                </a:solidFill>
                <a:latin typeface="Calibri" panose="020F0502020204030204" pitchFamily="34" charset="0"/>
                <a:cs typeface="Calibri" panose="020F0502020204030204" pitchFamily="34" charset="0"/>
              </a:rPr>
              <a:t>Submission to </a:t>
            </a:r>
            <a:r>
              <a:rPr lang="en-CA" sz="2000" kern="100" dirty="0">
                <a:solidFill>
                  <a:srgbClr val="212121"/>
                </a:solidFill>
                <a:latin typeface="Calibri" panose="020F0502020204030204" pitchFamily="34" charset="0"/>
                <a:cs typeface="Calibri" panose="020F0502020204030204" pitchFamily="34" charset="0"/>
                <a:hlinkClick r:id="rId2"/>
              </a:rPr>
              <a:t>survey</a:t>
            </a:r>
            <a:r>
              <a:rPr lang="en-CA" sz="2000" kern="100" dirty="0">
                <a:solidFill>
                  <a:srgbClr val="212121"/>
                </a:solidFill>
                <a:latin typeface="Calibri" panose="020F0502020204030204" pitchFamily="34" charset="0"/>
                <a:cs typeface="Calibri" panose="020F0502020204030204" pitchFamily="34" charset="0"/>
              </a:rPr>
              <a:t> due April 16</a:t>
            </a:r>
            <a:endParaRPr lang="en-CA" sz="2000" kern="100" dirty="0">
              <a:solidFill>
                <a:srgbClr val="000000"/>
              </a:solidFill>
              <a:latin typeface="Calibri" panose="020F0502020204030204" pitchFamily="34" charset="0"/>
              <a:cs typeface="Calibri" panose="020F0502020204030204" pitchFamily="34" charset="0"/>
            </a:endParaRPr>
          </a:p>
          <a:p>
            <a:pPr marL="742950" lvl="1" indent="-285750">
              <a:spcBef>
                <a:spcPts val="600"/>
              </a:spcBef>
              <a:buClr>
                <a:srgbClr val="00B0F0"/>
              </a:buClr>
              <a:buFont typeface="Wingdings" charset="2"/>
              <a:buChar char="§"/>
            </a:pPr>
            <a:r>
              <a:rPr lang="en-CA" sz="2000" kern="10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3"/>
              </a:rPr>
              <a:t>IPP website</a:t>
            </a:r>
            <a:r>
              <a:rPr lang="en-CA" sz="2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for ESU</a:t>
            </a:r>
          </a:p>
          <a:p>
            <a:pPr marL="285750" indent="-285750">
              <a:spcBef>
                <a:spcPts val="600"/>
              </a:spcBef>
              <a:buClr>
                <a:srgbClr val="00B0F0"/>
              </a:buClr>
              <a:buFont typeface="Wingdings" charset="2"/>
              <a:buChar char="§"/>
            </a:pPr>
            <a:r>
              <a:rPr lang="en-CA" sz="2000" kern="100" dirty="0">
                <a:solidFill>
                  <a:srgbClr val="212121"/>
                </a:solidFill>
                <a:latin typeface="Calibri" panose="020F0502020204030204" pitchFamily="34" charset="0"/>
                <a:cs typeface="Calibri" panose="020F0502020204030204" pitchFamily="34" charset="0"/>
              </a:rPr>
              <a:t>Canadian LRP</a:t>
            </a:r>
          </a:p>
          <a:p>
            <a:pPr marL="742950" lvl="1" indent="-285750">
              <a:spcBef>
                <a:spcPts val="600"/>
              </a:spcBef>
              <a:buClr>
                <a:srgbClr val="00B0F0"/>
              </a:buClr>
              <a:buFont typeface="Wingdings" charset="2"/>
              <a:buChar char="§"/>
            </a:pPr>
            <a:r>
              <a:rPr lang="en-CA" sz="2000" b="0" i="0" u="none" strike="noStrike" dirty="0">
                <a:solidFill>
                  <a:srgbClr val="333333"/>
                </a:solidFill>
                <a:effectLst/>
                <a:latin typeface="Calibri" panose="020F0502020204030204" pitchFamily="34" charset="0"/>
                <a:cs typeface="Calibri" panose="020F0502020204030204" pitchFamily="34" charset="0"/>
              </a:rPr>
              <a:t>Paul Garrett (University of Guelph) and Alison Lister (University of British Columbia) have agreed to serve as the LRPC Co-Chairs </a:t>
            </a:r>
          </a:p>
          <a:p>
            <a:pPr marL="285750" indent="-285750">
              <a:spcBef>
                <a:spcPts val="600"/>
              </a:spcBef>
              <a:buClr>
                <a:srgbClr val="00B0F0"/>
              </a:buClr>
              <a:buFont typeface="Wingdings" charset="2"/>
              <a:buChar char="§"/>
            </a:pPr>
            <a:r>
              <a:rPr lang="en-CA" sz="2000" kern="100" dirty="0">
                <a:solidFill>
                  <a:srgbClr val="212121"/>
                </a:solidFill>
                <a:latin typeface="Calibri" panose="020F0502020204030204" pitchFamily="34" charset="0"/>
                <a:cs typeface="Calibri" panose="020F0502020204030204" pitchFamily="34" charset="0"/>
              </a:rPr>
              <a:t>NSERC project grants?</a:t>
            </a:r>
          </a:p>
          <a:p>
            <a:pPr marL="285750" indent="-285750">
              <a:spcBef>
                <a:spcPts val="600"/>
              </a:spcBef>
              <a:buClr>
                <a:srgbClr val="00B0F0"/>
              </a:buClr>
              <a:buFont typeface="Wingdings" charset="2"/>
              <a:buChar char="§"/>
            </a:pPr>
            <a:r>
              <a:rPr lang="en-CA" sz="2000" kern="100" dirty="0">
                <a:solidFill>
                  <a:srgbClr val="212121"/>
                </a:solidFill>
                <a:latin typeface="Calibri" panose="020F0502020204030204" pitchFamily="34" charset="0"/>
                <a:cs typeface="Calibri" panose="020F0502020204030204" pitchFamily="34" charset="0"/>
              </a:rPr>
              <a:t>Questions by Ritu</a:t>
            </a:r>
          </a:p>
          <a:p>
            <a:pPr marL="742950" lvl="1" indent="-285750">
              <a:spcBef>
                <a:spcPts val="600"/>
              </a:spcBef>
              <a:buClr>
                <a:srgbClr val="00B0F0"/>
              </a:buClr>
              <a:buFont typeface="Wingdings" charset="2"/>
              <a:buChar char="§"/>
            </a:pPr>
            <a:r>
              <a:rPr lang="en-CA" sz="2000" b="0" i="0" u="none" strike="noStrike" dirty="0">
                <a:solidFill>
                  <a:srgbClr val="000000"/>
                </a:solidFill>
                <a:effectLst/>
                <a:latin typeface="Calibri" panose="020F0502020204030204" pitchFamily="34" charset="0"/>
                <a:cs typeface="Calibri" panose="020F0502020204030204" pitchFamily="34" charset="0"/>
              </a:rPr>
              <a:t>TRIUMF is having to prepare a risk tracker for projects with US contributions or impact. </a:t>
            </a:r>
            <a:r>
              <a:rPr lang="en-CA" sz="2000" b="0" i="0" u="none" strike="noStrike" dirty="0" err="1">
                <a:solidFill>
                  <a:srgbClr val="000000"/>
                </a:solidFill>
                <a:effectLst/>
                <a:latin typeface="Calibri" panose="020F0502020204030204" pitchFamily="34" charset="0"/>
                <a:cs typeface="Calibri" panose="020F0502020204030204" pitchFamily="34" charset="0"/>
              </a:rPr>
              <a:t>WIll</a:t>
            </a:r>
            <a:r>
              <a:rPr lang="en-CA" sz="2000" b="0" i="0" u="none" strike="noStrike" dirty="0">
                <a:solidFill>
                  <a:srgbClr val="000000"/>
                </a:solidFill>
                <a:effectLst/>
                <a:latin typeface="Calibri" panose="020F0502020204030204" pitchFamily="34" charset="0"/>
                <a:cs typeface="Calibri" panose="020F0502020204030204" pitchFamily="34" charset="0"/>
              </a:rPr>
              <a:t> you please let me know the following :</a:t>
            </a:r>
          </a:p>
          <a:p>
            <a:pPr marL="1200150" lvl="2" indent="-285750">
              <a:spcBef>
                <a:spcPts val="600"/>
              </a:spcBef>
              <a:buClr>
                <a:srgbClr val="00B0F0"/>
              </a:buClr>
              <a:buFont typeface="Wingdings" charset="2"/>
              <a:buChar char="§"/>
            </a:pPr>
            <a:r>
              <a:rPr lang="en-CA" sz="2000" b="0" i="0" u="none" strike="noStrike" dirty="0">
                <a:solidFill>
                  <a:srgbClr val="000000"/>
                </a:solidFill>
                <a:effectLst/>
                <a:latin typeface="Calibri" panose="020F0502020204030204" pitchFamily="34" charset="0"/>
                <a:cs typeface="Calibri" panose="020F0502020204030204" pitchFamily="34" charset="0"/>
              </a:rPr>
              <a:t>1. Which projects have significant funding contribution from the US? (such as CFI match or major equipment). What is the status - secured, received at TRIUMF ?</a:t>
            </a:r>
          </a:p>
          <a:p>
            <a:pPr marL="1200150" lvl="2" indent="-285750">
              <a:spcBef>
                <a:spcPts val="600"/>
              </a:spcBef>
              <a:buClr>
                <a:srgbClr val="00B0F0"/>
              </a:buClr>
              <a:buFont typeface="Wingdings" charset="2"/>
              <a:buChar char="§"/>
            </a:pPr>
            <a:r>
              <a:rPr lang="en-CA" sz="2000" b="0" i="0" u="none" strike="noStrike" dirty="0">
                <a:solidFill>
                  <a:srgbClr val="000000"/>
                </a:solidFill>
                <a:effectLst/>
                <a:latin typeface="Calibri" panose="020F0502020204030204" pitchFamily="34" charset="0"/>
                <a:cs typeface="Calibri" panose="020F0502020204030204" pitchFamily="34" charset="0"/>
              </a:rPr>
              <a:t>2. Are there major procurements from the US for projects (if so which ones)?</a:t>
            </a:r>
          </a:p>
          <a:p>
            <a:pPr marL="1200150" lvl="2" indent="-285750">
              <a:spcBef>
                <a:spcPts val="600"/>
              </a:spcBef>
              <a:buClr>
                <a:srgbClr val="00B0F0"/>
              </a:buClr>
              <a:buFont typeface="Wingdings" charset="2"/>
              <a:buChar char="§"/>
            </a:pPr>
            <a:r>
              <a:rPr lang="en-CA" sz="2000" b="0" i="0" u="none" strike="noStrike" dirty="0">
                <a:solidFill>
                  <a:srgbClr val="000000"/>
                </a:solidFill>
                <a:effectLst/>
                <a:latin typeface="Calibri" panose="020F0502020204030204" pitchFamily="34" charset="0"/>
                <a:cs typeface="Calibri" panose="020F0502020204030204" pitchFamily="34" charset="0"/>
              </a:rPr>
              <a:t>3. Any major personnel mobility concerns?</a:t>
            </a:r>
          </a:p>
          <a:p>
            <a:pPr marL="285750" indent="-285750">
              <a:spcBef>
                <a:spcPts val="600"/>
              </a:spcBef>
              <a:buClr>
                <a:srgbClr val="00B0F0"/>
              </a:buClr>
              <a:buFont typeface="Wingdings" charset="2"/>
              <a:buChar char="§"/>
            </a:pPr>
            <a:endParaRPr lang="en-CA" sz="2000" kern="100" dirty="0">
              <a:solidFill>
                <a:srgbClr val="212121"/>
              </a:solidFill>
              <a:latin typeface="Calibri" panose="020F0502020204030204" pitchFamily="34" charset="0"/>
              <a:cs typeface="Calibri" panose="020F0502020204030204" pitchFamily="34" charset="0"/>
            </a:endParaRPr>
          </a:p>
          <a:p>
            <a:pPr lvl="1">
              <a:spcBef>
                <a:spcPts val="600"/>
              </a:spcBef>
              <a:buClr>
                <a:srgbClr val="00B0F0"/>
              </a:buClr>
            </a:pPr>
            <a:endParaRPr lang="en-CA" sz="2000" kern="100" dirty="0">
              <a:solidFill>
                <a:srgbClr val="21212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1602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lide Number"/>
          <p:cNvSpPr txBox="1">
            <a:spLocks noGrp="1"/>
          </p:cNvSpPr>
          <p:nvPr>
            <p:ph type="sldNum" sz="quarter" idx="2"/>
          </p:nvPr>
        </p:nvSpPr>
        <p:spPr>
          <a:xfrm>
            <a:off x="11819970" y="1027620"/>
            <a:ext cx="245403" cy="22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181717"/>
                </a:solidFill>
                <a:effectLst/>
                <a:uFillTx/>
                <a:latin typeface="Arial"/>
                <a:ea typeface="Arial"/>
                <a:cs typeface="Arial"/>
                <a:sym typeface="Aria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CA" smtClean="0"/>
              <a:pPr/>
              <a:t>14</a:t>
            </a:fld>
            <a:endParaRPr/>
          </a:p>
        </p:txBody>
      </p:sp>
      <p:sp>
        <p:nvSpPr>
          <p:cNvPr id="519" name="Title 1"/>
          <p:cNvSpPr txBox="1"/>
          <p:nvPr/>
        </p:nvSpPr>
        <p:spPr>
          <a:xfrm>
            <a:off x="245717" y="227021"/>
            <a:ext cx="11419587" cy="959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914400">
              <a:lnSpc>
                <a:spcPct val="90000"/>
              </a:lnSpc>
              <a:defRPr sz="4400" b="1">
                <a:solidFill>
                  <a:srgbClr val="00B0F0"/>
                </a:solidFill>
              </a:defRPr>
            </a:lvl1pPr>
          </a:lstStyle>
          <a:p>
            <a:r>
              <a:rPr dirty="0"/>
              <a:t>PP + F</a:t>
            </a:r>
            <a:r>
              <a:rPr lang="en-CA" dirty="0" err="1"/>
              <a:t>riends</a:t>
            </a:r>
            <a:r>
              <a:rPr dirty="0"/>
              <a:t> S</a:t>
            </a:r>
            <a:r>
              <a:rPr lang="en-CA" dirty="0" err="1"/>
              <a:t>occer</a:t>
            </a:r>
            <a:endParaRPr dirty="0"/>
          </a:p>
        </p:txBody>
      </p:sp>
      <p:sp>
        <p:nvSpPr>
          <p:cNvPr id="520" name="bi-weekly trainings / games starting April 1st  - targeting UBC south turf mini-fields  If interested fill the poll (before March 1st): https://newdle.cern.ch/newdle/JsXd35jw"/>
          <p:cNvSpPr txBox="1"/>
          <p:nvPr/>
        </p:nvSpPr>
        <p:spPr>
          <a:xfrm>
            <a:off x="245717" y="1045970"/>
            <a:ext cx="11419588" cy="2980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defTabSz="584200">
              <a:spcBef>
                <a:spcPts val="1200"/>
              </a:spcBef>
              <a:defRPr sz="2100" b="1"/>
            </a:pPr>
            <a:r>
              <a:rPr sz="2000" dirty="0"/>
              <a:t>biweekly trainings / games starting April 1</a:t>
            </a:r>
            <a:r>
              <a:rPr lang="en-CA" sz="2000" dirty="0"/>
              <a:t>0</a:t>
            </a:r>
            <a:r>
              <a:rPr lang="en-CA" sz="2000" baseline="30000" dirty="0"/>
              <a:t>th</a:t>
            </a:r>
            <a:r>
              <a:rPr sz="2000" dirty="0"/>
              <a:t> - UBC south turf mini-fields</a:t>
            </a:r>
            <a:br>
              <a:rPr sz="2000" dirty="0"/>
            </a:br>
            <a:br>
              <a:rPr sz="2000" dirty="0"/>
            </a:br>
            <a:r>
              <a:rPr lang="en-CA" sz="2000" dirty="0"/>
              <a:t>Let Chloe know if you are interested</a:t>
            </a:r>
            <a:endParaRPr sz="2000" dirty="0"/>
          </a:p>
          <a:p>
            <a:pPr algn="just" defTabSz="584200">
              <a:spcBef>
                <a:spcPts val="1200"/>
              </a:spcBef>
              <a:defRPr sz="2100" b="1">
                <a:solidFill>
                  <a:schemeClr val="accent1">
                    <a:satOff val="-3547"/>
                    <a:lumOff val="-10352"/>
                  </a:schemeClr>
                </a:solidFill>
              </a:defRPr>
            </a:pPr>
            <a:endParaRPr dirty="0"/>
          </a:p>
          <a:p>
            <a:pPr marL="736599" lvl="1" indent="-507999" algn="just" defTabSz="584200">
              <a:spcBef>
                <a:spcPts val="1200"/>
              </a:spcBef>
              <a:buSzPct val="100000"/>
              <a:buAutoNum type="arabicParenBoth"/>
              <a:defRPr sz="2100" b="1">
                <a:solidFill>
                  <a:schemeClr val="accent4">
                    <a:lumOff val="-9999"/>
                  </a:schemeClr>
                </a:solidFill>
              </a:defRPr>
            </a:pPr>
            <a:endParaRPr dirty="0"/>
          </a:p>
          <a:p>
            <a:pPr marL="736599" lvl="1" indent="-507999" algn="just" defTabSz="584200">
              <a:spcBef>
                <a:spcPts val="1200"/>
              </a:spcBef>
              <a:buSzPct val="100000"/>
              <a:buAutoNum type="romanUcPeriod" startAt="2"/>
              <a:defRPr sz="2100" b="1">
                <a:solidFill>
                  <a:schemeClr val="accent4">
                    <a:lumOff val="-9999"/>
                  </a:schemeClr>
                </a:solidFill>
              </a:defRPr>
            </a:pPr>
            <a:endParaRPr dirty="0"/>
          </a:p>
          <a:p>
            <a:pPr algn="just" defTabSz="584200">
              <a:spcBef>
                <a:spcPts val="1200"/>
              </a:spcBef>
              <a:defRPr sz="2100">
                <a:solidFill>
                  <a:schemeClr val="accent4">
                    <a:lumOff val="-9999"/>
                  </a:schemeClr>
                </a:solidFill>
              </a:defRPr>
            </a:pPr>
            <a:endParaRPr dirty="0"/>
          </a:p>
        </p:txBody>
      </p:sp>
      <p:pic>
        <p:nvPicPr>
          <p:cNvPr id="521" name="unknown.png" descr="unknown.png"/>
          <p:cNvPicPr>
            <a:picLocks noChangeAspect="1"/>
          </p:cNvPicPr>
          <p:nvPr/>
        </p:nvPicPr>
        <p:blipFill>
          <a:blip r:embed="rId2"/>
          <a:stretch>
            <a:fillRect/>
          </a:stretch>
        </p:blipFill>
        <p:spPr>
          <a:xfrm>
            <a:off x="3338643" y="2770078"/>
            <a:ext cx="5514714" cy="3598076"/>
          </a:xfrm>
          <a:prstGeom prst="rect">
            <a:avLst/>
          </a:prstGeom>
          <a:ln w="12700">
            <a:miter lim="400000"/>
          </a:ln>
        </p:spPr>
      </p:pic>
      <p:sp>
        <p:nvSpPr>
          <p:cNvPr id="522" name="Text"/>
          <p:cNvSpPr txBox="1"/>
          <p:nvPr/>
        </p:nvSpPr>
        <p:spPr>
          <a:xfrm>
            <a:off x="-6371391" y="-2410406"/>
            <a:ext cx="127001"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200">
                <a:latin typeface="+mj-lt"/>
                <a:ea typeface="+mj-ea"/>
                <a:cs typeface="+mj-cs"/>
                <a:sym typeface="Helvetica"/>
              </a:defRPr>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73011-E301-8162-2E98-5256C8196A6F}"/>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B0B02B1D-1E56-7172-30F3-D09E5D2C53CB}"/>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AOB</a:t>
            </a:r>
          </a:p>
          <a:p>
            <a:endParaRPr lang="en-US" sz="3000" dirty="0"/>
          </a:p>
        </p:txBody>
      </p:sp>
    </p:spTree>
    <p:extLst>
      <p:ext uri="{BB962C8B-B14F-4D97-AF65-F5344CB8AC3E}">
        <p14:creationId xmlns:p14="http://schemas.microsoft.com/office/powerpoint/2010/main" val="597014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785037" y="1168020"/>
            <a:ext cx="10621926" cy="688338"/>
          </a:xfrm>
        </p:spPr>
        <p:txBody>
          <a:bodyPr>
            <a:normAutofit/>
          </a:bodyPr>
          <a:lstStyle/>
          <a:p>
            <a:r>
              <a:rPr lang="en-US" sz="3200" dirty="0"/>
              <a:t>Next Meeting</a:t>
            </a:r>
            <a:endParaRPr lang="en-US" sz="3000" dirty="0"/>
          </a:p>
        </p:txBody>
      </p:sp>
      <p:sp>
        <p:nvSpPr>
          <p:cNvPr id="5" name="Rectangle 4">
            <a:extLst>
              <a:ext uri="{FF2B5EF4-FFF2-40B4-BE49-F238E27FC236}">
                <a16:creationId xmlns:a16="http://schemas.microsoft.com/office/drawing/2014/main" id="{58AA9893-04F1-4A45-A255-8ACD5D549302}"/>
              </a:ext>
            </a:extLst>
          </p:cNvPr>
          <p:cNvSpPr/>
          <p:nvPr/>
        </p:nvSpPr>
        <p:spPr>
          <a:xfrm>
            <a:off x="539418" y="1856358"/>
            <a:ext cx="11113164" cy="923330"/>
          </a:xfrm>
          <a:prstGeom prst="rect">
            <a:avLst/>
          </a:prstGeom>
        </p:spPr>
        <p:txBody>
          <a:bodyPr wrap="square">
            <a:spAutoFit/>
          </a:bodyPr>
          <a:lstStyle/>
          <a:p>
            <a:pPr marL="742950" lvl="1" indent="-285750">
              <a:spcBef>
                <a:spcPts val="600"/>
              </a:spcBef>
              <a:buClr>
                <a:srgbClr val="00B0F0"/>
              </a:buClr>
              <a:buFont typeface="Wingdings" charset="2"/>
              <a:buChar char="§"/>
            </a:pPr>
            <a:r>
              <a:rPr lang="en-CA" dirty="0"/>
              <a:t>May 8</a:t>
            </a:r>
            <a:r>
              <a:rPr lang="en-CA" baseline="30000" dirty="0"/>
              <a:t>th</a:t>
            </a:r>
            <a:r>
              <a:rPr lang="en-CA" dirty="0"/>
              <a:t> </a:t>
            </a:r>
          </a:p>
          <a:p>
            <a:pPr lvl="1">
              <a:buClr>
                <a:srgbClr val="00B0F0"/>
              </a:buClr>
            </a:pPr>
            <a:endParaRPr lang="en-CA" dirty="0"/>
          </a:p>
          <a:p>
            <a:pPr lvl="1">
              <a:buClr>
                <a:srgbClr val="00B0F0"/>
              </a:buClr>
            </a:pPr>
            <a:endParaRPr lang="en-CA" dirty="0"/>
          </a:p>
        </p:txBody>
      </p:sp>
    </p:spTree>
    <p:extLst>
      <p:ext uri="{BB962C8B-B14F-4D97-AF65-F5344CB8AC3E}">
        <p14:creationId xmlns:p14="http://schemas.microsoft.com/office/powerpoint/2010/main" val="3710352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162B6D-C944-32BE-1EA2-1F66A0186C7B}"/>
              </a:ext>
            </a:extLst>
          </p:cNvPr>
          <p:cNvSpPr txBox="1"/>
          <p:nvPr/>
        </p:nvSpPr>
        <p:spPr>
          <a:xfrm>
            <a:off x="2077179" y="2505152"/>
            <a:ext cx="8037643" cy="1883593"/>
          </a:xfrm>
          <a:prstGeom prst="rect">
            <a:avLst/>
          </a:prstGeom>
          <a:noFill/>
        </p:spPr>
        <p:txBody>
          <a:bodyPr wrap="square">
            <a:spAutoFit/>
          </a:bodyPr>
          <a:lstStyle/>
          <a:p>
            <a:pPr algn="l" fontAlgn="base"/>
            <a:r>
              <a:rPr lang="en-US" sz="1940" i="1">
                <a:solidFill>
                  <a:srgbClr val="45454A"/>
                </a:solidFill>
                <a:latin typeface="Helvetica Neue"/>
              </a:rPr>
              <a:t>TRIUMF is located on the </a:t>
            </a:r>
            <a:r>
              <a:rPr lang="en-US" sz="1940" i="1">
                <a:solidFill>
                  <a:srgbClr val="00B0F0"/>
                </a:solidFill>
                <a:latin typeface="Helvetica Neue"/>
              </a:rPr>
              <a:t>traditional, ancestral, and unceded territory of </a:t>
            </a:r>
            <a:r>
              <a:rPr lang="en-US" sz="1940" i="1" err="1">
                <a:solidFill>
                  <a:srgbClr val="00B0F0"/>
                </a:solidFill>
                <a:latin typeface="Helvetica Neue"/>
              </a:rPr>
              <a:t>thexʷməθkʷəy̓əm</a:t>
            </a:r>
            <a:r>
              <a:rPr lang="en-US" sz="1940" i="1">
                <a:solidFill>
                  <a:srgbClr val="00B0F0"/>
                </a:solidFill>
                <a:latin typeface="Helvetica Neue"/>
              </a:rPr>
              <a:t> (Musqueam) people</a:t>
            </a:r>
            <a:r>
              <a:rPr lang="en-US" sz="1940" i="1">
                <a:solidFill>
                  <a:srgbClr val="45454A"/>
                </a:solidFill>
                <a:latin typeface="Helvetica Neue"/>
              </a:rPr>
              <a:t>, who for millennia have passed on their culture, history, and traditions from one generation to the next on this site.</a:t>
            </a:r>
          </a:p>
          <a:p>
            <a:pPr algn="l" fontAlgn="base"/>
            <a:br>
              <a:rPr lang="en-US" sz="1940" i="1">
                <a:solidFill>
                  <a:srgbClr val="45454A"/>
                </a:solidFill>
                <a:latin typeface="Helvetica Neue"/>
              </a:rPr>
            </a:br>
            <a:r>
              <a:rPr lang="en-US" sz="1940" i="1">
                <a:solidFill>
                  <a:srgbClr val="45454A"/>
                </a:solidFill>
                <a:latin typeface="Helvetica Neue"/>
              </a:rPr>
              <a:t>TRIUMF’s home has always been </a:t>
            </a:r>
            <a:r>
              <a:rPr lang="en-US" sz="1940" i="1">
                <a:solidFill>
                  <a:srgbClr val="00B0F0"/>
                </a:solidFill>
                <a:latin typeface="Helvetica Neue"/>
              </a:rPr>
              <a:t>a seat of learning.</a:t>
            </a:r>
          </a:p>
        </p:txBody>
      </p:sp>
    </p:spTree>
    <p:extLst>
      <p:ext uri="{BB962C8B-B14F-4D97-AF65-F5344CB8AC3E}">
        <p14:creationId xmlns:p14="http://schemas.microsoft.com/office/powerpoint/2010/main" val="143228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30" y="98612"/>
            <a:ext cx="8953827" cy="650329"/>
          </a:xfrm>
        </p:spPr>
        <p:txBody>
          <a:bodyPr lIns="91440" tIns="45720" rIns="91440" bIns="45720" anchor="t">
            <a:normAutofit/>
          </a:bodyPr>
          <a:lstStyle/>
          <a:p>
            <a:r>
              <a:rPr lang="en-CA">
                <a:solidFill>
                  <a:srgbClr val="00B0F0"/>
                </a:solidFill>
                <a:latin typeface="Arial"/>
                <a:cs typeface="Arial"/>
              </a:rPr>
              <a:t>Physical Sciences</a:t>
            </a:r>
            <a:r>
              <a:rPr lang="en-CA">
                <a:latin typeface="Arial"/>
                <a:cs typeface="Arial"/>
              </a:rPr>
              <a:t> – Particle Physics Updates </a:t>
            </a:r>
            <a:endParaRPr lang="en-CA">
              <a:solidFill>
                <a:srgbClr val="00B0F0"/>
              </a:solidFill>
            </a:endParaRPr>
          </a:p>
        </p:txBody>
      </p:sp>
      <p:pic>
        <p:nvPicPr>
          <p:cNvPr id="6" name="Content Placeholder 5" descr="A group of people on a stage">
            <a:extLst>
              <a:ext uri="{FF2B5EF4-FFF2-40B4-BE49-F238E27FC236}">
                <a16:creationId xmlns:a16="http://schemas.microsoft.com/office/drawing/2014/main" id="{48A8F260-2C0F-8B60-FDDF-328071DBF96F}"/>
              </a:ext>
            </a:extLst>
          </p:cNvPr>
          <p:cNvPicPr>
            <a:picLocks noGrp="1" noChangeAspect="1"/>
          </p:cNvPicPr>
          <p:nvPr>
            <p:ph idx="1"/>
          </p:nvPr>
        </p:nvPicPr>
        <p:blipFill>
          <a:blip r:embed="rId2"/>
          <a:stretch>
            <a:fillRect/>
          </a:stretch>
        </p:blipFill>
        <p:spPr>
          <a:xfrm>
            <a:off x="108340" y="750824"/>
            <a:ext cx="10781406" cy="5938526"/>
          </a:xfrm>
        </p:spPr>
      </p:pic>
    </p:spTree>
    <p:extLst>
      <p:ext uri="{BB962C8B-B14F-4D97-AF65-F5344CB8AC3E}">
        <p14:creationId xmlns:p14="http://schemas.microsoft.com/office/powerpoint/2010/main" val="1802672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38077-27DA-2EF9-66F6-D6B99F8B172F}"/>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55EC4012-3F23-E32C-E075-50DAB28532AF}"/>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CERN - Canada</a:t>
            </a:r>
            <a:endParaRPr lang="en-US" sz="3000" dirty="0"/>
          </a:p>
        </p:txBody>
      </p:sp>
      <p:pic>
        <p:nvPicPr>
          <p:cNvPr id="2" name="Picture 1">
            <a:extLst>
              <a:ext uri="{FF2B5EF4-FFF2-40B4-BE49-F238E27FC236}">
                <a16:creationId xmlns:a16="http://schemas.microsoft.com/office/drawing/2014/main" id="{C45819FE-A337-753C-3FC2-8D6C39BF7563}"/>
              </a:ext>
            </a:extLst>
          </p:cNvPr>
          <p:cNvPicPr>
            <a:picLocks noChangeAspect="1"/>
          </p:cNvPicPr>
          <p:nvPr/>
        </p:nvPicPr>
        <p:blipFill>
          <a:blip r:embed="rId2"/>
          <a:stretch>
            <a:fillRect/>
          </a:stretch>
        </p:blipFill>
        <p:spPr>
          <a:xfrm>
            <a:off x="961935" y="1605354"/>
            <a:ext cx="5408950" cy="5056703"/>
          </a:xfrm>
          <a:prstGeom prst="rect">
            <a:avLst/>
          </a:prstGeom>
        </p:spPr>
      </p:pic>
      <p:sp>
        <p:nvSpPr>
          <p:cNvPr id="4" name="TextBox 3">
            <a:extLst>
              <a:ext uri="{FF2B5EF4-FFF2-40B4-BE49-F238E27FC236}">
                <a16:creationId xmlns:a16="http://schemas.microsoft.com/office/drawing/2014/main" id="{B6D032C1-CFF6-0C95-1703-0AE1AA591339}"/>
              </a:ext>
            </a:extLst>
          </p:cNvPr>
          <p:cNvSpPr txBox="1"/>
          <p:nvPr/>
        </p:nvSpPr>
        <p:spPr>
          <a:xfrm>
            <a:off x="6472053" y="1409882"/>
            <a:ext cx="4935922" cy="5447645"/>
          </a:xfrm>
          <a:prstGeom prst="rect">
            <a:avLst/>
          </a:prstGeom>
          <a:noFill/>
        </p:spPr>
        <p:txBody>
          <a:bodyPr wrap="square">
            <a:spAutoFit/>
          </a:bodyPr>
          <a:lstStyle/>
          <a:p>
            <a:r>
              <a:rPr lang="en-CA" b="0" i="0" u="none" strike="noStrike" dirty="0">
                <a:solidFill>
                  <a:srgbClr val="292929"/>
                </a:solidFill>
                <a:effectLst/>
                <a:latin typeface="sourcesans-regular"/>
              </a:rPr>
              <a:t>CERN has signed a joint Statement of Intent with Canada concerning future planning for large research infrastructure facilities, and novel and advanced techniques and tools.</a:t>
            </a:r>
          </a:p>
          <a:p>
            <a:endParaRPr lang="en-CA" dirty="0">
              <a:solidFill>
                <a:srgbClr val="292929"/>
              </a:solidFill>
              <a:latin typeface="sourcesans-regular"/>
            </a:endParaRPr>
          </a:p>
          <a:p>
            <a:pPr algn="l">
              <a:lnSpc>
                <a:spcPts val="1875"/>
              </a:lnSpc>
              <a:spcAft>
                <a:spcPts val="1125"/>
              </a:spcAft>
              <a:buNone/>
            </a:pPr>
            <a:r>
              <a:rPr lang="en-CA" b="0" i="0" u="none" strike="noStrike" dirty="0">
                <a:solidFill>
                  <a:srgbClr val="292929"/>
                </a:solidFill>
                <a:effectLst/>
                <a:latin typeface="sourcesans-regular"/>
              </a:rPr>
              <a:t>It also establishes that, should the CERN Member States determine that the FCC is likely to be CERN’s next world-leading research facility following the HL-LHC, Canada intends to collaborate on its construction and physics exploitation, subject to appropriate domestic approvals.</a:t>
            </a:r>
          </a:p>
          <a:p>
            <a:pPr algn="l">
              <a:lnSpc>
                <a:spcPts val="1875"/>
              </a:lnSpc>
              <a:spcAft>
                <a:spcPts val="1125"/>
              </a:spcAft>
            </a:pPr>
            <a:r>
              <a:rPr lang="en-CA" b="0" i="0" u="none" strike="noStrike" dirty="0">
                <a:solidFill>
                  <a:srgbClr val="292929"/>
                </a:solidFill>
                <a:effectLst/>
                <a:latin typeface="sourcesans-regular"/>
              </a:rPr>
              <a:t>The Statement builds on the </a:t>
            </a:r>
            <a:r>
              <a:rPr lang="en-CA" b="0" i="0" u="sng" strike="noStrike" dirty="0">
                <a:solidFill>
                  <a:srgbClr val="2574B9"/>
                </a:solidFill>
                <a:effectLst/>
                <a:latin typeface="sourcesans-regular"/>
                <a:hlinkClick r:id="rId3"/>
              </a:rPr>
              <a:t>decades-long participation of Canadian institutions and scientists</a:t>
            </a:r>
            <a:r>
              <a:rPr lang="en-CA" b="0" i="0" u="none" strike="noStrike" dirty="0">
                <a:solidFill>
                  <a:srgbClr val="292929"/>
                </a:solidFill>
                <a:effectLst/>
                <a:latin typeface="sourcesans-regular"/>
              </a:rPr>
              <a:t> in the scientific programme at the </a:t>
            </a:r>
            <a:r>
              <a:rPr lang="en-CA" b="0" i="0" u="sng" strike="noStrike" dirty="0">
                <a:solidFill>
                  <a:srgbClr val="2574B9"/>
                </a:solidFill>
                <a:effectLst/>
                <a:latin typeface="sourcesans-regular"/>
                <a:hlinkClick r:id="rId4"/>
              </a:rPr>
              <a:t>Large Hadron Collider (LHC)</a:t>
            </a:r>
            <a:r>
              <a:rPr lang="en-CA" b="0" i="0" u="none" strike="noStrike" dirty="0">
                <a:solidFill>
                  <a:srgbClr val="292929"/>
                </a:solidFill>
                <a:effectLst/>
                <a:latin typeface="sourcesans-regular"/>
              </a:rPr>
              <a:t> and at other CERN experiments and facilities, acknowledging the extensive collaboration of Canada and CERN in high-energy particle physics, technology development, innovation, training and education.</a:t>
            </a:r>
          </a:p>
          <a:p>
            <a:endParaRPr lang="en-US" dirty="0"/>
          </a:p>
        </p:txBody>
      </p:sp>
    </p:spTree>
    <p:extLst>
      <p:ext uri="{BB962C8B-B14F-4D97-AF65-F5344CB8AC3E}">
        <p14:creationId xmlns:p14="http://schemas.microsoft.com/office/powerpoint/2010/main" val="1067913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BE907-F8BD-2F8C-3D2A-3BE8679223D9}"/>
              </a:ext>
            </a:extLst>
          </p:cNvPr>
          <p:cNvSpPr>
            <a:spLocks noGrp="1"/>
          </p:cNvSpPr>
          <p:nvPr>
            <p:ph type="title"/>
          </p:nvPr>
        </p:nvSpPr>
        <p:spPr/>
        <p:txBody>
          <a:bodyPr/>
          <a:lstStyle/>
          <a:p>
            <a:r>
              <a:rPr lang="en-CA"/>
              <a:t>QRPP schedule</a:t>
            </a:r>
          </a:p>
        </p:txBody>
      </p:sp>
      <p:sp>
        <p:nvSpPr>
          <p:cNvPr id="3" name="Content Placeholder 2">
            <a:extLst>
              <a:ext uri="{FF2B5EF4-FFF2-40B4-BE49-F238E27FC236}">
                <a16:creationId xmlns:a16="http://schemas.microsoft.com/office/drawing/2014/main" id="{3323F09F-A57A-2E16-3F4E-DAB2320CB855}"/>
              </a:ext>
            </a:extLst>
          </p:cNvPr>
          <p:cNvSpPr>
            <a:spLocks noGrp="1"/>
          </p:cNvSpPr>
          <p:nvPr>
            <p:ph idx="1"/>
          </p:nvPr>
        </p:nvSpPr>
        <p:spPr>
          <a:xfrm>
            <a:off x="681471" y="1814262"/>
            <a:ext cx="8953827" cy="3939398"/>
          </a:xfrm>
        </p:spPr>
        <p:txBody>
          <a:bodyPr>
            <a:normAutofit/>
          </a:bodyPr>
          <a:lstStyle/>
          <a:p>
            <a:r>
              <a:rPr lang="en-CA" sz="2400"/>
              <a:t>Mar 28 – projects ranked by LT for April-June 2025</a:t>
            </a:r>
          </a:p>
          <a:p>
            <a:r>
              <a:rPr lang="en-CA" sz="2400"/>
              <a:t>Apr 4 – info session for project leaders</a:t>
            </a:r>
          </a:p>
          <a:p>
            <a:r>
              <a:rPr lang="en-CA" sz="2400"/>
              <a:t>Apr 10 – 930-noon – QRPP presentations by “yellow projects”</a:t>
            </a:r>
          </a:p>
          <a:p>
            <a:pPr lvl="1"/>
            <a:r>
              <a:rPr lang="en-CA" sz="2400"/>
              <a:t>Status report</a:t>
            </a:r>
          </a:p>
          <a:p>
            <a:pPr lvl="1"/>
            <a:r>
              <a:rPr lang="en-CA" sz="2400"/>
              <a:t>Resource requests</a:t>
            </a:r>
          </a:p>
          <a:p>
            <a:pPr lvl="1"/>
            <a:endParaRPr lang="en-CA" sz="2400"/>
          </a:p>
          <a:p>
            <a:r>
              <a:rPr lang="en-CA" sz="2400"/>
              <a:t>Next step – allocate resources to projects, where available after operations and green/core priority projects</a:t>
            </a:r>
          </a:p>
          <a:p>
            <a:r>
              <a:rPr lang="en-CA" sz="2400"/>
              <a:t>Mid-June – next QRPP in mid-June for July-Sep 2025 period</a:t>
            </a:r>
          </a:p>
        </p:txBody>
      </p:sp>
    </p:spTree>
    <p:extLst>
      <p:ext uri="{BB962C8B-B14F-4D97-AF65-F5344CB8AC3E}">
        <p14:creationId xmlns:p14="http://schemas.microsoft.com/office/powerpoint/2010/main" val="3382085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B3272-19C3-C0F4-AB70-98AA0F6282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867E4C-B135-75DF-0D39-BF01529C3B83}"/>
              </a:ext>
            </a:extLst>
          </p:cNvPr>
          <p:cNvSpPr>
            <a:spLocks noGrp="1"/>
          </p:cNvSpPr>
          <p:nvPr>
            <p:ph type="title"/>
          </p:nvPr>
        </p:nvSpPr>
        <p:spPr/>
        <p:txBody>
          <a:bodyPr/>
          <a:lstStyle/>
          <a:p>
            <a:r>
              <a:rPr lang="en-CA" dirty="0"/>
              <a:t>QRPP</a:t>
            </a:r>
          </a:p>
        </p:txBody>
      </p:sp>
      <p:sp>
        <p:nvSpPr>
          <p:cNvPr id="10" name="Rectangle 10">
            <a:extLst>
              <a:ext uri="{FF2B5EF4-FFF2-40B4-BE49-F238E27FC236}">
                <a16:creationId xmlns:a16="http://schemas.microsoft.com/office/drawing/2014/main" id="{9443B471-D1FF-9EC6-5423-C9AA626DAADD}"/>
              </a:ext>
            </a:extLst>
          </p:cNvPr>
          <p:cNvSpPr>
            <a:spLocks noGrp="1" noChangeArrowheads="1"/>
          </p:cNvSpPr>
          <p:nvPr>
            <p:ph idx="1"/>
          </p:nvPr>
        </p:nvSpPr>
        <p:spPr bwMode="auto">
          <a:xfrm>
            <a:off x="993254" y="2056135"/>
            <a:ext cx="10098299" cy="379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buFont typeface="Symbol" panose="05050102010706020507" pitchFamily="18" charset="2"/>
              <a:buChar char=""/>
            </a:pPr>
            <a:r>
              <a:rPr lang="en-CA" sz="1800" dirty="0">
                <a:latin typeface="+mn-lt"/>
                <a:ea typeface="Times New Roman" panose="02020603050405020304" pitchFamily="18" charset="0"/>
                <a:cs typeface="Times New Roman" panose="02020603050405020304" pitchFamily="18" charset="0"/>
              </a:rPr>
              <a:t>From PMOG meeting</a:t>
            </a:r>
          </a:p>
          <a:p>
            <a:pPr marL="342900" lvl="0" indent="-342900">
              <a:buFont typeface="Symbol" panose="05050102010706020507" pitchFamily="18" charset="2"/>
              <a:buChar char=""/>
            </a:pPr>
            <a:r>
              <a:rPr lang="en-CA" sz="1800" dirty="0">
                <a:latin typeface="+mn-lt"/>
                <a:ea typeface="Times New Roman" panose="02020603050405020304" pitchFamily="18" charset="0"/>
                <a:cs typeface="Times New Roman" panose="02020603050405020304" pitchFamily="18" charset="0"/>
              </a:rPr>
              <a:t>Next QRPP early April</a:t>
            </a:r>
          </a:p>
          <a:p>
            <a:pPr marL="342900" lvl="0" indent="-342900">
              <a:buFont typeface="Symbol" panose="05050102010706020507" pitchFamily="18" charset="2"/>
              <a:buChar char=""/>
            </a:pPr>
            <a:r>
              <a:rPr lang="en-CA" sz="1800" dirty="0">
                <a:latin typeface="+mn-lt"/>
                <a:ea typeface="Times New Roman" panose="02020603050405020304" pitchFamily="18" charset="0"/>
                <a:cs typeface="Times New Roman" panose="02020603050405020304" pitchFamily="18" charset="0"/>
              </a:rPr>
              <a:t>All projects that are orange (other QRPP project) or blue (non conflicting) will present</a:t>
            </a:r>
          </a:p>
          <a:p>
            <a:pPr marL="342900" lvl="0" indent="-342900">
              <a:buFont typeface="Symbol" panose="05050102010706020507" pitchFamily="18" charset="2"/>
              <a:buChar char=""/>
            </a:pPr>
            <a:r>
              <a:rPr lang="en-CA" sz="1800" dirty="0">
                <a:latin typeface="+mn-lt"/>
                <a:ea typeface="Times New Roman" panose="02020603050405020304" pitchFamily="18" charset="0"/>
                <a:cs typeface="Times New Roman" panose="02020603050405020304" pitchFamily="18" charset="0"/>
              </a:rPr>
              <a:t>Project status (color) can change from one QRPP to the next</a:t>
            </a:r>
          </a:p>
          <a:p>
            <a:pPr marL="342900" lvl="0" indent="-342900">
              <a:buFont typeface="Symbol" panose="05050102010706020507" pitchFamily="18" charset="2"/>
              <a:buChar char=""/>
            </a:pPr>
            <a:r>
              <a:rPr lang="en-CA" sz="1800" dirty="0">
                <a:solidFill>
                  <a:srgbClr val="000000"/>
                </a:solidFill>
                <a:latin typeface="+mn-lt"/>
              </a:rPr>
              <a:t>P</a:t>
            </a:r>
            <a:r>
              <a:rPr lang="en-CA" sz="1800" b="0" i="0" u="none" strike="noStrike" dirty="0">
                <a:solidFill>
                  <a:srgbClr val="000000"/>
                </a:solidFill>
                <a:effectLst/>
                <a:latin typeface="+mn-lt"/>
              </a:rPr>
              <a:t>rojects that are non-conflicting would:</a:t>
            </a:r>
          </a:p>
          <a:p>
            <a:pPr marL="742950" lvl="1" indent="-285750" algn="l">
              <a:buFont typeface="Courier New" panose="02070309020205020404" pitchFamily="49" charset="0"/>
              <a:buChar char="o"/>
            </a:pPr>
            <a:r>
              <a:rPr lang="en-CA" sz="1800" b="0" i="0" u="none" strike="noStrike" dirty="0">
                <a:solidFill>
                  <a:srgbClr val="000000"/>
                </a:solidFill>
                <a:effectLst/>
                <a:latin typeface="+mn-lt"/>
              </a:rPr>
              <a:t>Require no resources from </a:t>
            </a:r>
          </a:p>
          <a:p>
            <a:pPr marL="1200150" lvl="2" indent="-285750">
              <a:buFont typeface="Courier New" panose="02070309020205020404" pitchFamily="49" charset="0"/>
              <a:buChar char="o"/>
            </a:pPr>
            <a:r>
              <a:rPr lang="en-CA" sz="1800" b="0" i="0" u="none" strike="noStrike" dirty="0">
                <a:solidFill>
                  <a:srgbClr val="000000"/>
                </a:solidFill>
                <a:effectLst/>
                <a:latin typeface="+mn-lt"/>
              </a:rPr>
              <a:t>P&amp;I, incl all Engineering Services, Machine Shop, Design Office, </a:t>
            </a:r>
            <a:r>
              <a:rPr lang="en-CA" sz="1800" b="0" i="0" u="none" strike="noStrike" dirty="0" err="1">
                <a:solidFill>
                  <a:srgbClr val="000000"/>
                </a:solidFill>
                <a:effectLst/>
                <a:latin typeface="+mn-lt"/>
              </a:rPr>
              <a:t>etc</a:t>
            </a:r>
            <a:endParaRPr lang="en-CA" sz="1800" dirty="0">
              <a:solidFill>
                <a:srgbClr val="000000"/>
              </a:solidFill>
              <a:latin typeface="+mn-lt"/>
            </a:endParaRPr>
          </a:p>
          <a:p>
            <a:pPr marL="1200150" lvl="2" indent="-285750">
              <a:buFont typeface="Courier New" panose="02070309020205020404" pitchFamily="49" charset="0"/>
              <a:buChar char="o"/>
            </a:pPr>
            <a:r>
              <a:rPr lang="en-CA" sz="1800" b="0" i="0" u="none" strike="noStrike" dirty="0">
                <a:solidFill>
                  <a:srgbClr val="000000"/>
                </a:solidFill>
                <a:effectLst/>
                <a:latin typeface="+mn-lt"/>
              </a:rPr>
              <a:t>Accelerator Division</a:t>
            </a:r>
          </a:p>
          <a:p>
            <a:pPr marL="742950" lvl="1" indent="-285750" algn="l">
              <a:buFont typeface="Courier New" panose="02070309020205020404" pitchFamily="49" charset="0"/>
              <a:buChar char="o"/>
            </a:pPr>
            <a:r>
              <a:rPr lang="en-CA" sz="1800" b="0" i="0" u="none" strike="noStrike" dirty="0">
                <a:solidFill>
                  <a:srgbClr val="000000"/>
                </a:solidFill>
                <a:effectLst/>
                <a:latin typeface="+mn-lt"/>
              </a:rPr>
              <a:t>(very?) Limited resources </a:t>
            </a:r>
          </a:p>
          <a:p>
            <a:pPr marL="1200150" lvl="2" indent="-285750">
              <a:buFont typeface="Courier New" panose="02070309020205020404" pitchFamily="49" charset="0"/>
              <a:buChar char="o"/>
            </a:pPr>
            <a:r>
              <a:rPr lang="en-CA" sz="1800" b="0" i="0" u="none" strike="noStrike" dirty="0">
                <a:solidFill>
                  <a:srgbClr val="000000"/>
                </a:solidFill>
                <a:effectLst/>
                <a:latin typeface="+mn-lt"/>
              </a:rPr>
              <a:t>Core services, including, E&amp;HS, RPG, Procurement</a:t>
            </a:r>
            <a:r>
              <a:rPr lang="en-CA" sz="1800" dirty="0">
                <a:solidFill>
                  <a:srgbClr val="000000"/>
                </a:solidFill>
                <a:latin typeface="+mn-lt"/>
              </a:rPr>
              <a:t>, </a:t>
            </a:r>
            <a:r>
              <a:rPr lang="en-CA" sz="1800" b="0" i="0" u="none" strike="noStrike" dirty="0">
                <a:solidFill>
                  <a:srgbClr val="000000"/>
                </a:solidFill>
                <a:effectLst/>
                <a:latin typeface="+mn-lt"/>
              </a:rPr>
              <a:t>Research Security, Other??</a:t>
            </a:r>
          </a:p>
          <a:p>
            <a:r>
              <a:rPr lang="en-CA" sz="1800" b="0" i="0" u="none" strike="noStrike" dirty="0">
                <a:solidFill>
                  <a:srgbClr val="000000"/>
                </a:solidFill>
                <a:effectLst/>
                <a:latin typeface="+mn-lt"/>
              </a:rPr>
              <a:t>For Yellow projects, these resources can be available, but lower priority than the Big 3</a:t>
            </a:r>
          </a:p>
        </p:txBody>
      </p:sp>
    </p:spTree>
    <p:extLst>
      <p:ext uri="{BB962C8B-B14F-4D97-AF65-F5344CB8AC3E}">
        <p14:creationId xmlns:p14="http://schemas.microsoft.com/office/powerpoint/2010/main" val="1318127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F46B2-BC14-282F-ED66-88615CCA5A4A}"/>
              </a:ext>
            </a:extLst>
          </p:cNvPr>
          <p:cNvSpPr>
            <a:spLocks noGrp="1"/>
          </p:cNvSpPr>
          <p:nvPr>
            <p:ph type="title"/>
          </p:nvPr>
        </p:nvSpPr>
        <p:spPr>
          <a:xfrm>
            <a:off x="480904" y="134834"/>
            <a:ext cx="8953827" cy="650329"/>
          </a:xfrm>
        </p:spPr>
        <p:txBody>
          <a:bodyPr/>
          <a:lstStyle/>
          <a:p>
            <a:r>
              <a:rPr lang="en-CA"/>
              <a:t>QRPP Process for LS26</a:t>
            </a:r>
          </a:p>
        </p:txBody>
      </p:sp>
      <p:graphicFrame>
        <p:nvGraphicFramePr>
          <p:cNvPr id="4" name="Content Placeholder 3">
            <a:extLst>
              <a:ext uri="{FF2B5EF4-FFF2-40B4-BE49-F238E27FC236}">
                <a16:creationId xmlns:a16="http://schemas.microsoft.com/office/drawing/2014/main" id="{1462DDBF-A0B3-E942-59E7-40A659D59130}"/>
              </a:ext>
            </a:extLst>
          </p:cNvPr>
          <p:cNvGraphicFramePr>
            <a:graphicFrameLocks noGrp="1"/>
          </p:cNvGraphicFramePr>
          <p:nvPr>
            <p:ph idx="1"/>
            <p:extLst>
              <p:ext uri="{D42A27DB-BD31-4B8C-83A1-F6EECF244321}">
                <p14:modId xmlns:p14="http://schemas.microsoft.com/office/powerpoint/2010/main" val="3662974552"/>
              </p:ext>
            </p:extLst>
          </p:nvPr>
        </p:nvGraphicFramePr>
        <p:xfrm>
          <a:off x="480903" y="502168"/>
          <a:ext cx="11230191" cy="4769676"/>
        </p:xfrm>
        <a:graphic>
          <a:graphicData uri="http://schemas.openxmlformats.org/drawingml/2006/table">
            <a:tbl>
              <a:tblPr firstRow="1" firstCol="1" bandRow="1"/>
              <a:tblGrid>
                <a:gridCol w="3742597">
                  <a:extLst>
                    <a:ext uri="{9D8B030D-6E8A-4147-A177-3AD203B41FA5}">
                      <a16:colId xmlns:a16="http://schemas.microsoft.com/office/drawing/2014/main" val="2833491965"/>
                    </a:ext>
                  </a:extLst>
                </a:gridCol>
                <a:gridCol w="3743797">
                  <a:extLst>
                    <a:ext uri="{9D8B030D-6E8A-4147-A177-3AD203B41FA5}">
                      <a16:colId xmlns:a16="http://schemas.microsoft.com/office/drawing/2014/main" val="346051417"/>
                    </a:ext>
                  </a:extLst>
                </a:gridCol>
                <a:gridCol w="3743797">
                  <a:extLst>
                    <a:ext uri="{9D8B030D-6E8A-4147-A177-3AD203B41FA5}">
                      <a16:colId xmlns:a16="http://schemas.microsoft.com/office/drawing/2014/main" val="1847391544"/>
                    </a:ext>
                  </a:extLst>
                </a:gridCol>
              </a:tblGrid>
              <a:tr h="286660">
                <a:tc>
                  <a:txBody>
                    <a:bodyPr/>
                    <a:lstStyle/>
                    <a:p>
                      <a:pPr algn="ctr"/>
                      <a:r>
                        <a:rPr lang="en-CA" sz="1600" b="1">
                          <a:solidFill>
                            <a:srgbClr val="000000"/>
                          </a:solidFill>
                          <a:effectLst/>
                          <a:latin typeface="Calibri" panose="020F0502020204030204" pitchFamily="34" charset="0"/>
                          <a:ea typeface="Times New Roman" panose="02020603050405020304" pitchFamily="18" charset="0"/>
                          <a:cs typeface="Aptos" panose="020B0004020202020204" pitchFamily="34" charset="0"/>
                        </a:rPr>
                        <a:t>NRC Contribution agreement priorities</a:t>
                      </a:r>
                      <a:endParaRPr lang="en-CA" sz="1600">
                        <a:effectLst/>
                        <a:latin typeface="Aptos" panose="020B0004020202020204" pitchFamily="34" charset="0"/>
                        <a:ea typeface="Calibri" panose="020F0502020204030204" pitchFamily="34" charset="0"/>
                        <a:cs typeface="Aptos" panose="020B00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algn="ctr"/>
                      <a:r>
                        <a:rPr lang="en-CA" sz="1600" b="1">
                          <a:solidFill>
                            <a:srgbClr val="000000"/>
                          </a:solidFill>
                          <a:effectLst/>
                          <a:latin typeface="Calibri" panose="020F0502020204030204" pitchFamily="34" charset="0"/>
                          <a:ea typeface="Times New Roman" panose="02020603050405020304" pitchFamily="18" charset="0"/>
                          <a:cs typeface="Aptos" panose="020B0004020202020204" pitchFamily="34" charset="0"/>
                        </a:rPr>
                        <a:t>Other approved QRPP projects</a:t>
                      </a:r>
                      <a:endParaRPr lang="en-CA" sz="1600">
                        <a:effectLst/>
                        <a:latin typeface="Aptos" panose="020B0004020202020204" pitchFamily="34" charset="0"/>
                        <a:ea typeface="Calibri" panose="020F0502020204030204" pitchFamily="34" charset="0"/>
                        <a:cs typeface="Aptos" panose="020B00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CA" sz="1600" b="1">
                          <a:solidFill>
                            <a:srgbClr val="000000"/>
                          </a:solidFill>
                          <a:effectLst/>
                          <a:latin typeface="Calibri" panose="020F0502020204030204" pitchFamily="34" charset="0"/>
                          <a:ea typeface="Times New Roman" panose="02020603050405020304" pitchFamily="18" charset="0"/>
                          <a:cs typeface="Aptos" panose="020B0004020202020204" pitchFamily="34" charset="0"/>
                        </a:rPr>
                        <a:t>Non-conflicting projects</a:t>
                      </a:r>
                      <a:endParaRPr lang="en-CA" sz="1600">
                        <a:effectLst/>
                        <a:latin typeface="Aptos" panose="020B0004020202020204" pitchFamily="34" charset="0"/>
                        <a:ea typeface="Calibri" panose="020F0502020204030204" pitchFamily="34" charset="0"/>
                        <a:cs typeface="Aptos" panose="020B00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extLst>
                  <a:ext uri="{0D108BD9-81ED-4DB2-BD59-A6C34878D82A}">
                    <a16:rowId xmlns:a16="http://schemas.microsoft.com/office/drawing/2014/main" val="1493021450"/>
                  </a:ext>
                </a:extLst>
              </a:tr>
              <a:tr h="2006619">
                <a:tc rowSpan="3">
                  <a:txBody>
                    <a:bodyPr/>
                    <a:lstStyle/>
                    <a:p>
                      <a:pPr marL="0" lvl="0" indent="0">
                        <a:buFont typeface="+mj-lt"/>
                        <a:buNone/>
                        <a:tabLst>
                          <a:tab pos="457200" algn="l"/>
                        </a:tabLst>
                      </a:pPr>
                      <a:endParaRPr lang="en-CA" sz="1600">
                        <a:solidFill>
                          <a:srgbClr val="000000"/>
                        </a:solidFill>
                        <a:effectLst/>
                        <a:latin typeface="Calibri" panose="020F050202020403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tab pos="457200" algn="l"/>
                        </a:tabLst>
                        <a:defRPr/>
                      </a:pPr>
                      <a:r>
                        <a:rPr lang="en-CA" sz="1600" b="1">
                          <a:solidFill>
                            <a:srgbClr val="000000"/>
                          </a:solidFill>
                          <a:effectLst/>
                          <a:latin typeface="Calibri" panose="020F0502020204030204" pitchFamily="34" charset="0"/>
                          <a:ea typeface="Times New Roman" panose="02020603050405020304" pitchFamily="18" charset="0"/>
                          <a:cs typeface="Aptos" panose="020B0004020202020204" pitchFamily="34" charset="0"/>
                        </a:rPr>
                        <a:t>Core priorities</a:t>
                      </a:r>
                      <a:r>
                        <a:rPr lang="en-CA" sz="16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take precedence for resources:</a:t>
                      </a:r>
                    </a:p>
                    <a:p>
                      <a:pPr marL="0" marR="0" lvl="0" indent="0" algn="l" defTabSz="914400" rtl="0" eaLnBrk="1" fontAlgn="auto" latinLnBrk="0" hangingPunct="1">
                        <a:lnSpc>
                          <a:spcPct val="100000"/>
                        </a:lnSpc>
                        <a:spcBef>
                          <a:spcPts val="0"/>
                        </a:spcBef>
                        <a:spcAft>
                          <a:spcPts val="0"/>
                        </a:spcAft>
                        <a:buClrTx/>
                        <a:buSzTx/>
                        <a:buFont typeface="+mj-lt"/>
                        <a:buNone/>
                        <a:tabLst>
                          <a:tab pos="457200" algn="l"/>
                        </a:tabLst>
                        <a:defRPr/>
                      </a:pPr>
                      <a:endParaRPr lang="en-CA" sz="1600">
                        <a:solidFill>
                          <a:srgbClr val="000000"/>
                        </a:solidFill>
                        <a:effectLst/>
                        <a:latin typeface="Calibri" panose="020F0502020204030204" pitchFamily="34" charset="0"/>
                        <a:ea typeface="Times New Roman" panose="02020603050405020304" pitchFamily="18" charset="0"/>
                        <a:cs typeface="Aptos" panose="020B0004020202020204" pitchFamily="34" charset="0"/>
                      </a:endParaRPr>
                    </a:p>
                    <a:p>
                      <a:pPr marL="342900" lvl="0" indent="-342900">
                        <a:buFont typeface="+mj-lt"/>
                        <a:buAutoNum type="arabicPeriod"/>
                        <a:tabLst>
                          <a:tab pos="457200" algn="l"/>
                        </a:tabLst>
                      </a:pPr>
                      <a:r>
                        <a:rPr lang="en-CA" sz="16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IAMI</a:t>
                      </a:r>
                      <a:endParaRPr lang="en-CA" sz="1600">
                        <a:effectLst/>
                        <a:latin typeface="Aptos" panose="020B0004020202020204" pitchFamily="34" charset="0"/>
                        <a:ea typeface="Calibri" panose="020F0502020204030204" pitchFamily="34" charset="0"/>
                        <a:cs typeface="Aptos" panose="020B0004020202020204" pitchFamily="34" charset="0"/>
                      </a:endParaRPr>
                    </a:p>
                    <a:p>
                      <a:pPr marL="342900" lvl="0" indent="-342900">
                        <a:buFont typeface="+mj-lt"/>
                        <a:buAutoNum type="arabicPeriod"/>
                        <a:tabLst>
                          <a:tab pos="457200" algn="l"/>
                        </a:tabLst>
                      </a:pPr>
                      <a:r>
                        <a:rPr lang="en-CA" sz="16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ARIEL</a:t>
                      </a:r>
                      <a:endParaRPr lang="en-CA" sz="1600">
                        <a:effectLst/>
                        <a:latin typeface="Aptos" panose="020B0004020202020204" pitchFamily="34" charset="0"/>
                        <a:ea typeface="Calibri" panose="020F0502020204030204" pitchFamily="34" charset="0"/>
                        <a:cs typeface="Aptos" panose="020B0004020202020204" pitchFamily="34" charset="0"/>
                      </a:endParaRPr>
                    </a:p>
                    <a:p>
                      <a:pPr marL="342900" lvl="0" indent="-342900">
                        <a:buFont typeface="+mj-lt"/>
                        <a:buAutoNum type="arabicPeriod"/>
                        <a:tabLst>
                          <a:tab pos="457200" algn="l"/>
                        </a:tabLst>
                      </a:pPr>
                      <a:r>
                        <a:rPr lang="en-CA" sz="16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BL1A</a:t>
                      </a:r>
                      <a:endParaRPr lang="en-CA" sz="1600">
                        <a:effectLst/>
                        <a:latin typeface="Aptos" panose="020B0004020202020204" pitchFamily="34" charset="0"/>
                        <a:ea typeface="Calibri" panose="020F0502020204030204" pitchFamily="34" charset="0"/>
                        <a:cs typeface="Aptos" panose="020B0004020202020204" pitchFamily="34" charset="0"/>
                      </a:endParaRPr>
                    </a:p>
                    <a:p>
                      <a:r>
                        <a:rPr lang="en-CA" sz="16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a:t>
                      </a:r>
                      <a:endParaRPr lang="en-CA" sz="1600">
                        <a:effectLst/>
                        <a:latin typeface="Aptos" panose="020B0004020202020204" pitchFamily="34" charset="0"/>
                        <a:ea typeface="Calibri" panose="020F0502020204030204" pitchFamily="34" charset="0"/>
                        <a:cs typeface="Aptos" panose="020B0004020202020204" pitchFamily="34" charset="0"/>
                      </a:endParaRPr>
                    </a:p>
                    <a:p>
                      <a:r>
                        <a:rPr lang="en-CA" sz="16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Due the nature of these projects, the conflicts between them will be limited and can managed and replanned at the project level.</a:t>
                      </a:r>
                    </a:p>
                    <a:p>
                      <a:endParaRPr lang="en-CA" sz="1600">
                        <a:solidFill>
                          <a:srgbClr val="000000"/>
                        </a:solidFill>
                        <a:effectLst/>
                        <a:latin typeface="Calibri" panose="020F0502020204030204" pitchFamily="34" charset="0"/>
                        <a:ea typeface="Calibri" panose="020F0502020204030204" pitchFamily="34" charset="0"/>
                        <a:cs typeface="Aptos" panose="020B00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CA" sz="1600" kern="12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endParaRPr>
                    </a:p>
                    <a:p>
                      <a:r>
                        <a:rPr lang="en-US" sz="1600" b="1" kern="1200" dirty="0">
                          <a:solidFill>
                            <a:srgbClr val="000000"/>
                          </a:solidFill>
                          <a:effectLst/>
                          <a:latin typeface="Calibri" panose="020F0502020204030204" pitchFamily="34" charset="0"/>
                        </a:rPr>
                        <a:t>Must Proceed </a:t>
                      </a:r>
                      <a:r>
                        <a:rPr lang="en-US" sz="1600" kern="1200" dirty="0">
                          <a:solidFill>
                            <a:srgbClr val="000000"/>
                          </a:solidFill>
                          <a:effectLst/>
                          <a:latin typeface="Calibri" panose="020F0502020204030204" pitchFamily="34" charset="0"/>
                        </a:rPr>
                        <a:t>- cannot be delayed (1)</a:t>
                      </a:r>
                    </a:p>
                    <a:p>
                      <a:r>
                        <a:rPr lang="en-US" sz="1600" kern="1200" dirty="0">
                          <a:solidFill>
                            <a:srgbClr val="000000"/>
                          </a:solidFill>
                          <a:effectLst/>
                          <a:latin typeface="Calibri" panose="020F0502020204030204" pitchFamily="34" charset="0"/>
                        </a:rPr>
                        <a:t>(E.g. due to funding, impact to external commitments </a:t>
                      </a:r>
                      <a:r>
                        <a:rPr lang="en-US" sz="1600" kern="1200" dirty="0" err="1">
                          <a:solidFill>
                            <a:srgbClr val="000000"/>
                          </a:solidFill>
                          <a:effectLst/>
                          <a:latin typeface="Calibri" panose="020F0502020204030204" pitchFamily="34" charset="0"/>
                        </a:rPr>
                        <a:t>etc</a:t>
                      </a:r>
                      <a:r>
                        <a:rPr lang="en-US" sz="1600" kern="1200" dirty="0">
                          <a:solidFill>
                            <a:srgbClr val="000000"/>
                          </a:solidFill>
                          <a:effectLst/>
                          <a:latin typeface="Calibri" panose="020F0502020204030204" pitchFamily="34" charset="0"/>
                        </a:rPr>
                        <a:t>?)</a:t>
                      </a:r>
                    </a:p>
                    <a:p>
                      <a:endParaRPr lang="en-US" sz="1600" kern="1200" dirty="0">
                        <a:solidFill>
                          <a:srgbClr val="000000"/>
                        </a:solidFill>
                        <a:effectLst/>
                        <a:latin typeface="Calibri" panose="020F0502020204030204" pitchFamily="34" charset="0"/>
                      </a:endParaRPr>
                    </a:p>
                    <a:p>
                      <a:r>
                        <a:rPr lang="en-CA" sz="16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Lower priority but remain active. </a:t>
                      </a:r>
                    </a:p>
                    <a:p>
                      <a:r>
                        <a:rPr lang="en-CA" sz="16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Require agreement from LT and PMOG</a:t>
                      </a:r>
                      <a:r>
                        <a:rPr lang="en-CA" sz="1600" i="1"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a:t>
                      </a:r>
                      <a:endParaRPr lang="en-CA" sz="1600" dirty="0">
                        <a:effectLst/>
                        <a:latin typeface="Aptos" panose="020B0004020202020204" pitchFamily="34" charset="0"/>
                        <a:ea typeface="Calibri" panose="020F0502020204030204" pitchFamily="34" charset="0"/>
                        <a:cs typeface="Aptos" panose="020B0004020202020204" pitchFamily="34" charset="0"/>
                      </a:endParaRPr>
                    </a:p>
                    <a:p>
                      <a:r>
                        <a:rPr lang="en-CA" sz="16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a:t>
                      </a:r>
                      <a:endParaRPr lang="en-CA" sz="1600" dirty="0">
                        <a:effectLst/>
                        <a:latin typeface="Aptos" panose="020B0004020202020204" pitchFamily="34" charset="0"/>
                        <a:ea typeface="Calibri" panose="020F0502020204030204" pitchFamily="34" charset="0"/>
                        <a:cs typeface="Aptos" panose="020B0004020202020204" pitchFamily="34" charset="0"/>
                      </a:endParaRPr>
                    </a:p>
                    <a:p>
                      <a:r>
                        <a:rPr lang="en-CA" sz="16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Can request resources for work at QRPP, but this work will be planned around core priorities. (2)</a:t>
                      </a:r>
                      <a:endParaRPr lang="en-CA" sz="1600" dirty="0">
                        <a:effectLst/>
                        <a:latin typeface="Aptos" panose="020B0004020202020204" pitchFamily="34" charset="0"/>
                        <a:ea typeface="Calibri" panose="020F0502020204030204" pitchFamily="34" charset="0"/>
                        <a:cs typeface="Aptos" panose="020B00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99"/>
                    </a:solidFill>
                  </a:tcPr>
                </a:tc>
                <a:tc>
                  <a:txBody>
                    <a:bodyPr/>
                    <a:lstStyle/>
                    <a:p>
                      <a:endParaRPr lang="en-CA" sz="1600">
                        <a:solidFill>
                          <a:srgbClr val="000000"/>
                        </a:solidFill>
                        <a:effectLst/>
                        <a:latin typeface="Calibri" panose="020F050202020403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Calibri" panose="020F0502020204030204" pitchFamily="34" charset="0"/>
                          <a:ea typeface="Calibri" panose="020F0502020204030204" pitchFamily="34" charset="0"/>
                          <a:cs typeface="Calibri" panose="020F0502020204030204" pitchFamily="34" charset="0"/>
                        </a:rPr>
                        <a:t>Can Proceed </a:t>
                      </a:r>
                      <a:r>
                        <a:rPr lang="en-CA" sz="1600" b="1">
                          <a:solidFill>
                            <a:srgbClr val="000000"/>
                          </a:solidFill>
                          <a:effectLst/>
                          <a:latin typeface="Calibri" panose="020F0502020204030204" pitchFamily="34" charset="0"/>
                          <a:ea typeface="Times New Roman" panose="02020603050405020304" pitchFamily="18" charset="0"/>
                          <a:cs typeface="Aptos" panose="020B0004020202020204" pitchFamily="34" charset="0"/>
                        </a:rPr>
                        <a:t>with no conflict</a:t>
                      </a:r>
                      <a:r>
                        <a:rPr lang="en-CA" sz="16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with critical TRIUMF resources.</a:t>
                      </a:r>
                      <a:endParaRPr lang="en-CA" sz="1600">
                        <a:effectLst/>
                        <a:latin typeface="Aptos" panose="020B0004020202020204" pitchFamily="34" charset="0"/>
                        <a:ea typeface="Calibri" panose="020F0502020204030204" pitchFamily="34" charset="0"/>
                        <a:cs typeface="Aptos" panose="020B0004020202020204" pitchFamily="34" charset="0"/>
                      </a:endParaRPr>
                    </a:p>
                    <a:p>
                      <a:endParaRPr lang="en-CA" sz="1600">
                        <a:solidFill>
                          <a:srgbClr val="000000"/>
                        </a:solidFill>
                        <a:effectLst/>
                        <a:latin typeface="Calibri" panose="020F0502020204030204" pitchFamily="34" charset="0"/>
                        <a:ea typeface="Times New Roman" panose="02020603050405020304" pitchFamily="18" charset="0"/>
                        <a:cs typeface="Aptos" panose="020B0004020202020204" pitchFamily="34" charset="0"/>
                      </a:endParaRPr>
                    </a:p>
                    <a:p>
                      <a:r>
                        <a:rPr lang="en-CA" sz="16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Still report on status at QRPP but operate (somewhat) independently with their own resources. </a:t>
                      </a:r>
                      <a:endParaRPr lang="en-CA" sz="1600">
                        <a:effectLst/>
                        <a:latin typeface="Aptos" panose="020B0004020202020204" pitchFamily="34" charset="0"/>
                        <a:ea typeface="Calibri" panose="020F0502020204030204" pitchFamily="34" charset="0"/>
                        <a:cs typeface="Aptos" panose="020B00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329211975"/>
                  </a:ext>
                </a:extLst>
              </a:tr>
              <a:tr h="286660">
                <a:tc vMerge="1">
                  <a:txBody>
                    <a:bodyPr/>
                    <a:lstStyle/>
                    <a:p>
                      <a:endParaRPr lang="en-CA"/>
                    </a:p>
                  </a:txBody>
                  <a:tcPr/>
                </a:tc>
                <a:tc gridSpan="2">
                  <a:txBody>
                    <a:bodyPr/>
                    <a:lstStyle/>
                    <a:p>
                      <a:pPr algn="ctr"/>
                      <a:r>
                        <a:rPr lang="en-CA" sz="1600" b="1">
                          <a:solidFill>
                            <a:srgbClr val="000000"/>
                          </a:solidFill>
                          <a:effectLst/>
                          <a:latin typeface="Calibri" panose="020F0502020204030204" pitchFamily="34" charset="0"/>
                          <a:ea typeface="Times New Roman" panose="02020603050405020304" pitchFamily="18" charset="0"/>
                          <a:cs typeface="Aptos" panose="020B0004020202020204" pitchFamily="34" charset="0"/>
                        </a:rPr>
                        <a:t>Hibernated Projects (On hold until 2027)</a:t>
                      </a:r>
                      <a:endParaRPr lang="en-CA" sz="1600">
                        <a:effectLst/>
                        <a:latin typeface="Aptos" panose="020B0004020202020204" pitchFamily="34" charset="0"/>
                        <a:ea typeface="Calibri" panose="020F0502020204030204" pitchFamily="34" charset="0"/>
                        <a:cs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hMerge="1">
                  <a:txBody>
                    <a:bodyPr/>
                    <a:lstStyle/>
                    <a:p>
                      <a:endParaRPr lang="en-CA"/>
                    </a:p>
                  </a:txBody>
                  <a:tcPr/>
                </a:tc>
                <a:extLst>
                  <a:ext uri="{0D108BD9-81ED-4DB2-BD59-A6C34878D82A}">
                    <a16:rowId xmlns:a16="http://schemas.microsoft.com/office/drawing/2014/main" val="3009978618"/>
                  </a:ext>
                </a:extLst>
              </a:tr>
              <a:tr h="1325436">
                <a:tc vMerge="1">
                  <a:txBody>
                    <a:bodyPr/>
                    <a:lstStyle/>
                    <a:p>
                      <a:endParaRPr lang="en-CA"/>
                    </a:p>
                  </a:txBody>
                  <a:tcPr/>
                </a:tc>
                <a:tc gridSpan="2">
                  <a:txBody>
                    <a:bodyPr/>
                    <a:lstStyle/>
                    <a:p>
                      <a:endParaRPr lang="en-CA"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US" sz="1600" b="1" dirty="0">
                          <a:latin typeface="Calibri" panose="020F0502020204030204" pitchFamily="34" charset="0"/>
                          <a:ea typeface="Calibri" panose="020F0502020204030204" pitchFamily="34" charset="0"/>
                          <a:cs typeface="Calibri" panose="020F0502020204030204" pitchFamily="34" charset="0"/>
                        </a:rPr>
                        <a:t>Hibernate</a:t>
                      </a:r>
                      <a:r>
                        <a:rPr lang="en-US" sz="1600" dirty="0">
                          <a:latin typeface="Calibri" panose="020F0502020204030204" pitchFamily="34" charset="0"/>
                          <a:ea typeface="Calibri" panose="020F0502020204030204" pitchFamily="34" charset="0"/>
                          <a:cs typeface="Calibri" panose="020F0502020204030204" pitchFamily="34" charset="0"/>
                        </a:rPr>
                        <a:t> without impact to the project objectives, or with impact that can be managed.</a:t>
                      </a:r>
                    </a:p>
                    <a:p>
                      <a:endParaRPr lang="en-CA" sz="1600" dirty="0">
                        <a:effectLst/>
                        <a:latin typeface="Calibri" panose="020F0502020204030204" pitchFamily="34" charset="0"/>
                        <a:ea typeface="Calibri" panose="020F0502020204030204" pitchFamily="34" charset="0"/>
                        <a:cs typeface="Calibri" panose="020F0502020204030204" pitchFamily="34" charset="0"/>
                      </a:endParaRPr>
                    </a:p>
                    <a:p>
                      <a:r>
                        <a:rPr lang="en-CA" sz="16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The project leaders must be informed of this decision and supported in conversations with funding agencies and collaborators. </a:t>
                      </a:r>
                      <a:endParaRPr lang="en-CA" sz="1600" dirty="0">
                        <a:effectLst/>
                        <a:latin typeface="Aptos" panose="020B0004020202020204" pitchFamily="34" charset="0"/>
                        <a:ea typeface="Calibri" panose="020F0502020204030204" pitchFamily="34" charset="0"/>
                        <a:cs typeface="Aptos" panose="020B00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endParaRPr lang="en-CA"/>
                    </a:p>
                  </a:txBody>
                  <a:tcPr/>
                </a:tc>
                <a:extLst>
                  <a:ext uri="{0D108BD9-81ED-4DB2-BD59-A6C34878D82A}">
                    <a16:rowId xmlns:a16="http://schemas.microsoft.com/office/drawing/2014/main" val="862490320"/>
                  </a:ext>
                </a:extLst>
              </a:tr>
            </a:tbl>
          </a:graphicData>
        </a:graphic>
      </p:graphicFrame>
      <p:sp>
        <p:nvSpPr>
          <p:cNvPr id="5" name="TextBox 4">
            <a:extLst>
              <a:ext uri="{FF2B5EF4-FFF2-40B4-BE49-F238E27FC236}">
                <a16:creationId xmlns:a16="http://schemas.microsoft.com/office/drawing/2014/main" id="{77D8DB37-3BAC-6A0B-AD2A-B2284F75032F}"/>
              </a:ext>
            </a:extLst>
          </p:cNvPr>
          <p:cNvSpPr txBox="1"/>
          <p:nvPr/>
        </p:nvSpPr>
        <p:spPr>
          <a:xfrm>
            <a:off x="480902" y="5279760"/>
            <a:ext cx="11230190" cy="1477328"/>
          </a:xfrm>
          <a:prstGeom prst="rect">
            <a:avLst/>
          </a:prstGeom>
          <a:noFill/>
        </p:spPr>
        <p:txBody>
          <a:bodyPr wrap="square" rtlCol="0">
            <a:spAutoFit/>
          </a:bodyPr>
          <a:lstStyle/>
          <a:p>
            <a:r>
              <a:rPr lang="en-CA" sz="1200" b="1">
                <a:solidFill>
                  <a:srgbClr val="000000"/>
                </a:solidFill>
                <a:effectLst/>
                <a:latin typeface="Calibri" panose="020F0502020204030204" pitchFamily="34" charset="0"/>
                <a:ea typeface="Times New Roman" panose="02020603050405020304" pitchFamily="18" charset="0"/>
                <a:cs typeface="Aptos" panose="020B0004020202020204" pitchFamily="34" charset="0"/>
              </a:rPr>
              <a:t>Notes</a:t>
            </a:r>
            <a:r>
              <a:rPr lang="en-CA" sz="12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a:t>
            </a:r>
          </a:p>
          <a:p>
            <a:pPr marL="228600" indent="-228600">
              <a:buFont typeface="+mj-lt"/>
              <a:buAutoNum type="arabicPeriod"/>
            </a:pPr>
            <a:r>
              <a:rPr lang="en-CA" sz="12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Requires analysis of work remaining to complete the project. C</a:t>
            </a:r>
            <a:r>
              <a:rPr lang="en-US" sz="1200" err="1">
                <a:effectLst/>
                <a:latin typeface="Calibri" panose="020F0502020204030204" pitchFamily="34" charset="0"/>
                <a:ea typeface="Calibri" panose="020F0502020204030204" pitchFamily="34" charset="0"/>
                <a:cs typeface="Calibri" panose="020F0502020204030204" pitchFamily="34" charset="0"/>
              </a:rPr>
              <a:t>onsider</a:t>
            </a:r>
            <a:r>
              <a:rPr lang="en-US" sz="1200">
                <a:effectLst/>
                <a:latin typeface="Calibri" panose="020F0502020204030204" pitchFamily="34" charset="0"/>
                <a:ea typeface="Calibri" panose="020F0502020204030204" pitchFamily="34" charset="0"/>
                <a:cs typeface="Calibri" panose="020F0502020204030204" pitchFamily="34" charset="0"/>
              </a:rPr>
              <a:t> if it is feasible to complete on the required timeline, with the resources available, or if new hirings would be needed, or with contract </a:t>
            </a:r>
            <a:r>
              <a:rPr lang="en-US" sz="1200" err="1">
                <a:effectLst/>
                <a:latin typeface="Calibri" panose="020F0502020204030204" pitchFamily="34" charset="0"/>
                <a:ea typeface="Calibri" panose="020F0502020204030204" pitchFamily="34" charset="0"/>
                <a:cs typeface="Calibri" panose="020F0502020204030204" pitchFamily="34" charset="0"/>
              </a:rPr>
              <a:t>labour</a:t>
            </a:r>
            <a:r>
              <a:rPr lang="en-US" sz="1200">
                <a:effectLst/>
                <a:latin typeface="Calibri" panose="020F0502020204030204" pitchFamily="34" charset="0"/>
                <a:ea typeface="Calibri" panose="020F0502020204030204" pitchFamily="34" charset="0"/>
                <a:cs typeface="Calibri" panose="020F0502020204030204" pitchFamily="34" charset="0"/>
              </a:rPr>
              <a:t> (</a:t>
            </a:r>
            <a:r>
              <a:rPr lang="en-US" sz="1200" b="1">
                <a:effectLst/>
                <a:latin typeface="Calibri" panose="020F0502020204030204" pitchFamily="34" charset="0"/>
                <a:ea typeface="Calibri" panose="020F0502020204030204" pitchFamily="34" charset="0"/>
                <a:cs typeface="Calibri" panose="020F0502020204030204" pitchFamily="34" charset="0"/>
              </a:rPr>
              <a:t>if</a:t>
            </a:r>
            <a:r>
              <a:rPr lang="en-US" sz="1200">
                <a:effectLst/>
                <a:latin typeface="Calibri" panose="020F0502020204030204" pitchFamily="34" charset="0"/>
                <a:ea typeface="Calibri" panose="020F0502020204030204" pitchFamily="34" charset="0"/>
                <a:cs typeface="Calibri" panose="020F0502020204030204" pitchFamily="34" charset="0"/>
              </a:rPr>
              <a:t> the contractors would not then impact TRIUMF service groups(s), </a:t>
            </a:r>
            <a:r>
              <a:rPr lang="en-CA" sz="12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Labour estimates need to be produced or validated by service providers</a:t>
            </a:r>
          </a:p>
          <a:p>
            <a:pPr marL="228600" indent="-228600">
              <a:buFont typeface="+mj-lt"/>
              <a:buAutoNum type="arabicPeriod"/>
            </a:pPr>
            <a:r>
              <a:rPr lang="en-CA" sz="12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Responsibility will shift to the </a:t>
            </a:r>
            <a:r>
              <a:rPr lang="en-CA" sz="1200" b="1">
                <a:solidFill>
                  <a:srgbClr val="000000"/>
                </a:solidFill>
                <a:effectLst/>
                <a:latin typeface="Calibri" panose="020F0502020204030204" pitchFamily="34" charset="0"/>
                <a:ea typeface="Times New Roman" panose="02020603050405020304" pitchFamily="18" charset="0"/>
                <a:cs typeface="Aptos" panose="020B0004020202020204" pitchFamily="34" charset="0"/>
              </a:rPr>
              <a:t>service groups</a:t>
            </a:r>
            <a:r>
              <a:rPr lang="en-CA" sz="12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to coordinate work and </a:t>
            </a:r>
            <a:r>
              <a:rPr lang="en-CA" sz="1200" b="1">
                <a:solidFill>
                  <a:srgbClr val="000000"/>
                </a:solidFill>
                <a:effectLst/>
                <a:latin typeface="Calibri" panose="020F0502020204030204" pitchFamily="34" charset="0"/>
                <a:ea typeface="Times New Roman" panose="02020603050405020304" pitchFamily="18" charset="0"/>
                <a:cs typeface="Aptos" panose="020B0004020202020204" pitchFamily="34" charset="0"/>
              </a:rPr>
              <a:t>not</a:t>
            </a:r>
            <a:r>
              <a:rPr lang="en-CA" sz="12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for the projects to  to the service group.</a:t>
            </a:r>
          </a:p>
          <a:p>
            <a:r>
              <a:rPr lang="en-CA" sz="1200">
                <a:solidFill>
                  <a:srgbClr val="000000"/>
                </a:solidFill>
                <a:latin typeface="Calibri" panose="020F0502020204030204" pitchFamily="34" charset="0"/>
                <a:ea typeface="Times New Roman" panose="02020603050405020304" pitchFamily="18" charset="0"/>
                <a:cs typeface="Aptos" panose="020B0004020202020204" pitchFamily="34" charset="0"/>
              </a:rPr>
              <a:t>Em</a:t>
            </a:r>
            <a:r>
              <a:rPr lang="en-CA" sz="12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powers services groups to have control of executing the priorities</a:t>
            </a:r>
            <a:r>
              <a:rPr lang="en-CA" sz="1200">
                <a:latin typeface="Aptos" panose="020B0004020202020204" pitchFamily="34" charset="0"/>
                <a:ea typeface="Calibri" panose="020F0502020204030204" pitchFamily="34" charset="0"/>
                <a:cs typeface="Aptos" panose="020B0004020202020204" pitchFamily="34" charset="0"/>
              </a:rPr>
              <a:t> </a:t>
            </a:r>
            <a:r>
              <a:rPr lang="en-CA" sz="12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AND  Increases accountability on these service groups</a:t>
            </a:r>
            <a:endParaRPr lang="en-US" sz="1200">
              <a:effectLst/>
              <a:latin typeface="Aptos" panose="020B0004020202020204" pitchFamily="34" charset="0"/>
              <a:ea typeface="Calibri" panose="020F0502020204030204" pitchFamily="34" charset="0"/>
              <a:cs typeface="Aptos" panose="020B0004020202020204" pitchFamily="34" charset="0"/>
            </a:endParaRPr>
          </a:p>
          <a:p>
            <a:pPr marL="342900" indent="-342900">
              <a:buAutoNum type="arabicPeriod"/>
            </a:pPr>
            <a:endParaRPr lang="en-CA" sz="1800">
              <a:effectLst/>
              <a:latin typeface="Aptos" panose="020B0004020202020204" pitchFamily="34" charset="0"/>
              <a:ea typeface="Calibri" panose="020F0502020204030204" pitchFamily="34" charset="0"/>
              <a:cs typeface="Aptos" panose="020B0004020202020204" pitchFamily="34" charset="0"/>
            </a:endParaRPr>
          </a:p>
        </p:txBody>
      </p:sp>
    </p:spTree>
    <p:extLst>
      <p:ext uri="{BB962C8B-B14F-4D97-AF65-F5344CB8AC3E}">
        <p14:creationId xmlns:p14="http://schemas.microsoft.com/office/powerpoint/2010/main" val="1731885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ACC12-72FD-8F6C-D15D-158F7585169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B0D4E30-EA39-F04A-972C-A5D7AD22F19B}"/>
              </a:ext>
            </a:extLst>
          </p:cNvPr>
          <p:cNvSpPr txBox="1"/>
          <p:nvPr/>
        </p:nvSpPr>
        <p:spPr>
          <a:xfrm>
            <a:off x="480902" y="5279760"/>
            <a:ext cx="11230190" cy="1477328"/>
          </a:xfrm>
          <a:prstGeom prst="rect">
            <a:avLst/>
          </a:prstGeom>
          <a:noFill/>
        </p:spPr>
        <p:txBody>
          <a:bodyPr wrap="square" rtlCol="0">
            <a:spAutoFit/>
          </a:bodyPr>
          <a:lstStyle/>
          <a:p>
            <a:r>
              <a:rPr lang="en-CA" sz="1200" b="1">
                <a:solidFill>
                  <a:srgbClr val="000000"/>
                </a:solidFill>
                <a:effectLst/>
                <a:latin typeface="Calibri" panose="020F0502020204030204" pitchFamily="34" charset="0"/>
                <a:ea typeface="Times New Roman" panose="02020603050405020304" pitchFamily="18" charset="0"/>
                <a:cs typeface="Aptos" panose="020B0004020202020204" pitchFamily="34" charset="0"/>
              </a:rPr>
              <a:t>Notes</a:t>
            </a:r>
            <a:r>
              <a:rPr lang="en-CA" sz="12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a:t>
            </a:r>
          </a:p>
          <a:p>
            <a:pPr marL="228600" indent="-228600">
              <a:buFont typeface="+mj-lt"/>
              <a:buAutoNum type="arabicPeriod"/>
            </a:pPr>
            <a:r>
              <a:rPr lang="en-CA" sz="12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Requires analysis of work remaining to complete the project. C</a:t>
            </a:r>
            <a:r>
              <a:rPr lang="en-US" sz="1200" err="1">
                <a:effectLst/>
                <a:latin typeface="Calibri" panose="020F0502020204030204" pitchFamily="34" charset="0"/>
                <a:ea typeface="Calibri" panose="020F0502020204030204" pitchFamily="34" charset="0"/>
                <a:cs typeface="Calibri" panose="020F0502020204030204" pitchFamily="34" charset="0"/>
              </a:rPr>
              <a:t>onsider</a:t>
            </a:r>
            <a:r>
              <a:rPr lang="en-US" sz="1200">
                <a:effectLst/>
                <a:latin typeface="Calibri" panose="020F0502020204030204" pitchFamily="34" charset="0"/>
                <a:ea typeface="Calibri" panose="020F0502020204030204" pitchFamily="34" charset="0"/>
                <a:cs typeface="Calibri" panose="020F0502020204030204" pitchFamily="34" charset="0"/>
              </a:rPr>
              <a:t> if it is feasible to complete on the required timeline, with the resources available, or if new hirings would be needed, or with contract </a:t>
            </a:r>
            <a:r>
              <a:rPr lang="en-US" sz="1200" err="1">
                <a:effectLst/>
                <a:latin typeface="Calibri" panose="020F0502020204030204" pitchFamily="34" charset="0"/>
                <a:ea typeface="Calibri" panose="020F0502020204030204" pitchFamily="34" charset="0"/>
                <a:cs typeface="Calibri" panose="020F0502020204030204" pitchFamily="34" charset="0"/>
              </a:rPr>
              <a:t>labour</a:t>
            </a:r>
            <a:r>
              <a:rPr lang="en-US" sz="1200">
                <a:effectLst/>
                <a:latin typeface="Calibri" panose="020F0502020204030204" pitchFamily="34" charset="0"/>
                <a:ea typeface="Calibri" panose="020F0502020204030204" pitchFamily="34" charset="0"/>
                <a:cs typeface="Calibri" panose="020F0502020204030204" pitchFamily="34" charset="0"/>
              </a:rPr>
              <a:t> (</a:t>
            </a:r>
            <a:r>
              <a:rPr lang="en-US" sz="1200" b="1">
                <a:effectLst/>
                <a:latin typeface="Calibri" panose="020F0502020204030204" pitchFamily="34" charset="0"/>
                <a:ea typeface="Calibri" panose="020F0502020204030204" pitchFamily="34" charset="0"/>
                <a:cs typeface="Calibri" panose="020F0502020204030204" pitchFamily="34" charset="0"/>
              </a:rPr>
              <a:t>if</a:t>
            </a:r>
            <a:r>
              <a:rPr lang="en-US" sz="1200">
                <a:effectLst/>
                <a:latin typeface="Calibri" panose="020F0502020204030204" pitchFamily="34" charset="0"/>
                <a:ea typeface="Calibri" panose="020F0502020204030204" pitchFamily="34" charset="0"/>
                <a:cs typeface="Calibri" panose="020F0502020204030204" pitchFamily="34" charset="0"/>
              </a:rPr>
              <a:t> the contractors would not then impact TRIUMF service groups(s), </a:t>
            </a:r>
            <a:r>
              <a:rPr lang="en-CA" sz="12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Labour estimates need to be produced or validated by service providers</a:t>
            </a:r>
          </a:p>
          <a:p>
            <a:pPr marL="228600" indent="-228600">
              <a:buFont typeface="+mj-lt"/>
              <a:buAutoNum type="arabicPeriod"/>
            </a:pPr>
            <a:r>
              <a:rPr lang="en-CA" sz="12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Responsibility will shift to the </a:t>
            </a:r>
            <a:r>
              <a:rPr lang="en-CA" sz="1200" b="1">
                <a:solidFill>
                  <a:srgbClr val="000000"/>
                </a:solidFill>
                <a:effectLst/>
                <a:latin typeface="Calibri" panose="020F0502020204030204" pitchFamily="34" charset="0"/>
                <a:ea typeface="Times New Roman" panose="02020603050405020304" pitchFamily="18" charset="0"/>
                <a:cs typeface="Aptos" panose="020B0004020202020204" pitchFamily="34" charset="0"/>
              </a:rPr>
              <a:t>service groups</a:t>
            </a:r>
            <a:r>
              <a:rPr lang="en-CA" sz="12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to coordinate work and </a:t>
            </a:r>
            <a:r>
              <a:rPr lang="en-CA" sz="1200" b="1">
                <a:solidFill>
                  <a:srgbClr val="000000"/>
                </a:solidFill>
                <a:effectLst/>
                <a:latin typeface="Calibri" panose="020F0502020204030204" pitchFamily="34" charset="0"/>
                <a:ea typeface="Times New Roman" panose="02020603050405020304" pitchFamily="18" charset="0"/>
                <a:cs typeface="Aptos" panose="020B0004020202020204" pitchFamily="34" charset="0"/>
              </a:rPr>
              <a:t>not</a:t>
            </a:r>
            <a:r>
              <a:rPr lang="en-CA" sz="12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for the projects to  to the service group.</a:t>
            </a:r>
          </a:p>
          <a:p>
            <a:r>
              <a:rPr lang="en-CA" sz="1200">
                <a:solidFill>
                  <a:srgbClr val="000000"/>
                </a:solidFill>
                <a:latin typeface="Calibri" panose="020F0502020204030204" pitchFamily="34" charset="0"/>
                <a:ea typeface="Times New Roman" panose="02020603050405020304" pitchFamily="18" charset="0"/>
                <a:cs typeface="Aptos" panose="020B0004020202020204" pitchFamily="34" charset="0"/>
              </a:rPr>
              <a:t>Em</a:t>
            </a:r>
            <a:r>
              <a:rPr lang="en-CA" sz="12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powers services groups to have control of executing the priorities</a:t>
            </a:r>
            <a:r>
              <a:rPr lang="en-CA" sz="1200">
                <a:latin typeface="Aptos" panose="020B0004020202020204" pitchFamily="34" charset="0"/>
                <a:ea typeface="Calibri" panose="020F0502020204030204" pitchFamily="34" charset="0"/>
                <a:cs typeface="Aptos" panose="020B0004020202020204" pitchFamily="34" charset="0"/>
              </a:rPr>
              <a:t> </a:t>
            </a:r>
            <a:r>
              <a:rPr lang="en-CA" sz="12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AND  Increases accountability on these service groups</a:t>
            </a:r>
            <a:endParaRPr lang="en-US" sz="1200">
              <a:effectLst/>
              <a:latin typeface="Aptos" panose="020B0004020202020204" pitchFamily="34" charset="0"/>
              <a:ea typeface="Calibri" panose="020F0502020204030204" pitchFamily="34" charset="0"/>
              <a:cs typeface="Aptos" panose="020B0004020202020204" pitchFamily="34" charset="0"/>
            </a:endParaRPr>
          </a:p>
          <a:p>
            <a:pPr marL="342900" indent="-342900">
              <a:buAutoNum type="arabicPeriod"/>
            </a:pPr>
            <a:endParaRPr lang="en-CA" sz="1800">
              <a:effectLst/>
              <a:latin typeface="Aptos" panose="020B0004020202020204" pitchFamily="34" charset="0"/>
              <a:ea typeface="Calibri" panose="020F0502020204030204" pitchFamily="34" charset="0"/>
              <a:cs typeface="Aptos" panose="020B0004020202020204" pitchFamily="34" charset="0"/>
            </a:endParaRPr>
          </a:p>
        </p:txBody>
      </p:sp>
      <p:pic>
        <p:nvPicPr>
          <p:cNvPr id="3" name="Picture 2">
            <a:extLst>
              <a:ext uri="{FF2B5EF4-FFF2-40B4-BE49-F238E27FC236}">
                <a16:creationId xmlns:a16="http://schemas.microsoft.com/office/drawing/2014/main" id="{CCAF8A2F-D115-3846-D22E-51DB1308751C}"/>
              </a:ext>
            </a:extLst>
          </p:cNvPr>
          <p:cNvPicPr>
            <a:picLocks noChangeAspect="1"/>
          </p:cNvPicPr>
          <p:nvPr/>
        </p:nvPicPr>
        <p:blipFill>
          <a:blip r:embed="rId2"/>
          <a:stretch>
            <a:fillRect/>
          </a:stretch>
        </p:blipFill>
        <p:spPr>
          <a:xfrm>
            <a:off x="0" y="0"/>
            <a:ext cx="12281482" cy="6858000"/>
          </a:xfrm>
          <a:prstGeom prst="rect">
            <a:avLst/>
          </a:prstGeom>
        </p:spPr>
      </p:pic>
    </p:spTree>
    <p:extLst>
      <p:ext uri="{BB962C8B-B14F-4D97-AF65-F5344CB8AC3E}">
        <p14:creationId xmlns:p14="http://schemas.microsoft.com/office/powerpoint/2010/main" val="1655847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75935-5363-B394-251E-B64BF09D5CA6}"/>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017E052F-FB9F-A8BE-4E32-F8227512E298}"/>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dirty="0"/>
              <a:t>ACOT</a:t>
            </a:r>
            <a:endParaRPr lang="en-US" sz="3000" dirty="0"/>
          </a:p>
        </p:txBody>
      </p:sp>
      <p:sp>
        <p:nvSpPr>
          <p:cNvPr id="7" name="TextBox 6">
            <a:extLst>
              <a:ext uri="{FF2B5EF4-FFF2-40B4-BE49-F238E27FC236}">
                <a16:creationId xmlns:a16="http://schemas.microsoft.com/office/drawing/2014/main" id="{D36CCFB0-115D-0A37-0A7D-B5531F07E776}"/>
              </a:ext>
            </a:extLst>
          </p:cNvPr>
          <p:cNvSpPr txBox="1"/>
          <p:nvPr/>
        </p:nvSpPr>
        <p:spPr>
          <a:xfrm>
            <a:off x="880874" y="1261185"/>
            <a:ext cx="10694092" cy="3477875"/>
          </a:xfrm>
          <a:prstGeom prst="rect">
            <a:avLst/>
          </a:prstGeom>
          <a:noFill/>
        </p:spPr>
        <p:txBody>
          <a:bodyPr wrap="square" lIns="91440" tIns="45720" rIns="91440" bIns="45720" rtlCol="0" anchor="t">
            <a:spAutoFit/>
          </a:bodyPr>
          <a:lstStyle/>
          <a:p>
            <a:pPr>
              <a:spcBef>
                <a:spcPts val="600"/>
              </a:spcBef>
              <a:buClr>
                <a:srgbClr val="00B0F0"/>
              </a:buClr>
            </a:pPr>
            <a:endParaRPr lang="en-CA" sz="20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buClr>
                <a:srgbClr val="00B0F0"/>
              </a:buClr>
              <a:buFont typeface="Wingdings" charset="2"/>
              <a:buChar char="§"/>
            </a:pPr>
            <a:r>
              <a:rPr lang="en-CA" sz="2000" b="0" i="0" u="none" strike="noStrike" dirty="0">
                <a:solidFill>
                  <a:srgbClr val="000000"/>
                </a:solidFill>
                <a:effectLst/>
                <a:latin typeface="Calibri" panose="020F0502020204030204" pitchFamily="34" charset="0"/>
                <a:cs typeface="Calibri" panose="020F0502020204030204" pitchFamily="34" charset="0"/>
              </a:rPr>
              <a:t>April 28-30</a:t>
            </a:r>
          </a:p>
          <a:p>
            <a:pPr marL="742950" lvl="1" indent="-285750">
              <a:spcBef>
                <a:spcPts val="600"/>
              </a:spcBef>
              <a:buClr>
                <a:srgbClr val="00B0F0"/>
              </a:buClr>
              <a:buFont typeface="Wingdings" charset="2"/>
              <a:buChar char="§"/>
            </a:pPr>
            <a:r>
              <a:rPr lang="en-CA" sz="2000" dirty="0">
                <a:solidFill>
                  <a:srgbClr val="000000"/>
                </a:solidFill>
                <a:latin typeface="Calibri" panose="020F0502020204030204" pitchFamily="34" charset="0"/>
                <a:cs typeface="Calibri" panose="020F0502020204030204" pitchFamily="34" charset="0"/>
              </a:rPr>
              <a:t>A</a:t>
            </a:r>
            <a:r>
              <a:rPr lang="en-CA" sz="2000" b="0" i="0" u="none" strike="noStrike" dirty="0">
                <a:solidFill>
                  <a:srgbClr val="000000"/>
                </a:solidFill>
                <a:effectLst/>
                <a:latin typeface="Calibri" panose="020F0502020204030204" pitchFamily="34" charset="0"/>
                <a:cs typeface="Calibri" panose="020F0502020204030204" pitchFamily="34" charset="0"/>
              </a:rPr>
              <a:t>genda items I am aware of</a:t>
            </a:r>
          </a:p>
          <a:p>
            <a:pPr marL="742950" lvl="1" indent="-285750">
              <a:spcBef>
                <a:spcPts val="600"/>
              </a:spcBef>
              <a:buClr>
                <a:srgbClr val="00B0F0"/>
              </a:buClr>
              <a:buFont typeface="Wingdings" charset="2"/>
              <a:buChar char="§"/>
            </a:pPr>
            <a:r>
              <a:rPr lang="en-CA" sz="2000" b="0" i="0" u="none" strike="noStrike" dirty="0">
                <a:solidFill>
                  <a:srgbClr val="000000"/>
                </a:solidFill>
                <a:effectLst/>
                <a:latin typeface="Calibri" panose="020F0502020204030204" pitchFamily="34" charset="0"/>
                <a:cs typeface="Calibri" panose="020F0502020204030204" pitchFamily="34" charset="0"/>
              </a:rPr>
              <a:t>9:00 - 10:15  Overviews PSD -  Ritu  (15 mins)</a:t>
            </a:r>
          </a:p>
          <a:p>
            <a:pPr marL="742950" lvl="1" indent="-285750">
              <a:spcBef>
                <a:spcPts val="600"/>
              </a:spcBef>
              <a:buClr>
                <a:srgbClr val="00B0F0"/>
              </a:buClr>
              <a:buFont typeface="Wingdings" charset="2"/>
              <a:buChar char="§"/>
            </a:pPr>
            <a:r>
              <a:rPr lang="en-CA" sz="2000" b="0" i="0" u="none" strike="noStrike" dirty="0">
                <a:solidFill>
                  <a:srgbClr val="000000"/>
                </a:solidFill>
                <a:effectLst/>
                <a:latin typeface="Calibri" panose="020F0502020204030204" pitchFamily="34" charset="0"/>
                <a:cs typeface="Calibri" panose="020F0502020204030204" pitchFamily="34" charset="0"/>
              </a:rPr>
              <a:t>14:30 - 16:00 Parallel Sessions, joint with SciTech and </a:t>
            </a:r>
            <a:r>
              <a:rPr lang="en-CA" sz="2000" b="0" i="0" u="none" strike="noStrike" dirty="0" err="1">
                <a:solidFill>
                  <a:srgbClr val="000000"/>
                </a:solidFill>
                <a:effectLst/>
                <a:latin typeface="Calibri" panose="020F0502020204030204" pitchFamily="34" charset="0"/>
                <a:cs typeface="Calibri" panose="020F0502020204030204" pitchFamily="34" charset="0"/>
              </a:rPr>
              <a:t>SciComp</a:t>
            </a:r>
            <a:endParaRPr lang="en-CA" sz="2000" b="0" i="0" u="none" strike="noStrike" dirty="0">
              <a:solidFill>
                <a:srgbClr val="000000"/>
              </a:solidFill>
              <a:effectLst/>
              <a:latin typeface="Calibri" panose="020F0502020204030204" pitchFamily="34" charset="0"/>
              <a:cs typeface="Calibri" panose="020F0502020204030204" pitchFamily="34" charset="0"/>
            </a:endParaRPr>
          </a:p>
          <a:p>
            <a:pPr marL="742950" lvl="1" indent="-285750">
              <a:spcBef>
                <a:spcPts val="600"/>
              </a:spcBef>
              <a:buClr>
                <a:srgbClr val="00B0F0"/>
              </a:buClr>
              <a:buFont typeface="Wingdings" charset="2"/>
              <a:buChar char="§"/>
            </a:pPr>
            <a:r>
              <a:rPr lang="en-CA" sz="2000" dirty="0">
                <a:solidFill>
                  <a:srgbClr val="000000"/>
                </a:solidFill>
                <a:latin typeface="Calibri" panose="020F0502020204030204" pitchFamily="34" charset="0"/>
                <a:cs typeface="Calibri" panose="020F0502020204030204" pitchFamily="34" charset="0"/>
              </a:rPr>
              <a:t>Slides are due April 24</a:t>
            </a:r>
            <a:r>
              <a:rPr lang="en-CA" sz="2000" baseline="30000" dirty="0">
                <a:solidFill>
                  <a:srgbClr val="000000"/>
                </a:solidFill>
                <a:latin typeface="Calibri" panose="020F0502020204030204" pitchFamily="34" charset="0"/>
                <a:cs typeface="Calibri" panose="020F0502020204030204" pitchFamily="34" charset="0"/>
              </a:rPr>
              <a:t>th</a:t>
            </a:r>
            <a:r>
              <a:rPr lang="en-CA" sz="2000" dirty="0">
                <a:solidFill>
                  <a:srgbClr val="000000"/>
                </a:solidFill>
                <a:latin typeface="Calibri" panose="020F0502020204030204" pitchFamily="34" charset="0"/>
                <a:cs typeface="Calibri" panose="020F0502020204030204" pitchFamily="34" charset="0"/>
              </a:rPr>
              <a:t> </a:t>
            </a:r>
            <a:endParaRPr lang="en-CA" sz="2000" b="0" i="0" u="none" strike="noStrike" dirty="0">
              <a:solidFill>
                <a:srgbClr val="000000"/>
              </a:solidFill>
              <a:effectLst/>
              <a:latin typeface="Calibri" panose="020F0502020204030204" pitchFamily="34" charset="0"/>
              <a:cs typeface="Calibri" panose="020F0502020204030204" pitchFamily="34" charset="0"/>
            </a:endParaRPr>
          </a:p>
          <a:p>
            <a:pPr marL="742950" lvl="1" indent="-285750">
              <a:spcBef>
                <a:spcPts val="600"/>
              </a:spcBef>
              <a:buClr>
                <a:srgbClr val="00B0F0"/>
              </a:buClr>
              <a:buFont typeface="Wingdings" charset="2"/>
              <a:buChar char="§"/>
            </a:pPr>
            <a:r>
              <a:rPr lang="en-CA" sz="2000" dirty="0">
                <a:solidFill>
                  <a:srgbClr val="000000"/>
                </a:solidFill>
                <a:latin typeface="Calibri" panose="020F0502020204030204" pitchFamily="34" charset="0"/>
                <a:cs typeface="Calibri" panose="020F0502020204030204" pitchFamily="34" charset="0"/>
              </a:rPr>
              <a:t>We got the Auditorium this time</a:t>
            </a:r>
          </a:p>
          <a:p>
            <a:pPr marL="1200150" lvl="2" indent="-285750">
              <a:spcBef>
                <a:spcPts val="600"/>
              </a:spcBef>
              <a:buClr>
                <a:srgbClr val="00B0F0"/>
              </a:buClr>
              <a:buFont typeface="Wingdings" charset="2"/>
              <a:buChar char="§"/>
            </a:pPr>
            <a:r>
              <a:rPr lang="en-CA" sz="2000" b="0" i="0" u="none" strike="noStrike" dirty="0">
                <a:solidFill>
                  <a:srgbClr val="000000"/>
                </a:solidFill>
                <a:effectLst/>
                <a:latin typeface="Calibri" panose="020F0502020204030204" pitchFamily="34" charset="0"/>
                <a:cs typeface="Calibri" panose="020F0502020204030204" pitchFamily="34" charset="0"/>
              </a:rPr>
              <a:t>Suggested to invite students and postdocs as well</a:t>
            </a:r>
          </a:p>
          <a:p>
            <a:pPr marL="285750" indent="-285750">
              <a:spcBef>
                <a:spcPts val="600"/>
              </a:spcBef>
              <a:buClr>
                <a:srgbClr val="00B0F0"/>
              </a:buClr>
              <a:buFont typeface="Wingdings" charset="2"/>
              <a:buChar char="§"/>
            </a:pPr>
            <a:endParaRPr lang="en-CA" sz="2000" kern="100" dirty="0">
              <a:solidFill>
                <a:srgbClr val="21212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5755300"/>
      </p:ext>
    </p:extLst>
  </p:cSld>
  <p:clrMapOvr>
    <a:masterClrMapping/>
  </p:clrMapOvr>
</p:sld>
</file>

<file path=ppt/theme/theme1.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Custom Design</Template>
  <TotalTime>80009</TotalTime>
  <Words>1498</Words>
  <Application>Microsoft Macintosh PowerPoint</Application>
  <PresentationFormat>Widescreen</PresentationFormat>
  <Paragraphs>128</Paragraphs>
  <Slides>16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vt:lpstr>
      <vt:lpstr>Arial</vt:lpstr>
      <vt:lpstr>Calibri</vt:lpstr>
      <vt:lpstr>Courier New</vt:lpstr>
      <vt:lpstr>Helvetica Neue</vt:lpstr>
      <vt:lpstr>sourcesans-regular</vt:lpstr>
      <vt:lpstr>Symbol</vt:lpstr>
      <vt:lpstr>Wingdings</vt:lpstr>
      <vt:lpstr>Custom Design</vt:lpstr>
      <vt:lpstr>Particle Physics Faculty Meeting</vt:lpstr>
      <vt:lpstr>PowerPoint Presentation</vt:lpstr>
      <vt:lpstr>Physical Sciences – Particle Physics Updates </vt:lpstr>
      <vt:lpstr>PowerPoint Presentation</vt:lpstr>
      <vt:lpstr>QRPP schedule</vt:lpstr>
      <vt:lpstr>QRPP</vt:lpstr>
      <vt:lpstr>QRPP Process for LS26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Meeting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Oliver Stelzer-Chilton</dc:creator>
  <cp:lastModifiedBy>Oliver Stelzer-Chilton</cp:lastModifiedBy>
  <cp:revision>2405</cp:revision>
  <cp:lastPrinted>2024-06-13T18:59:23Z</cp:lastPrinted>
  <dcterms:created xsi:type="dcterms:W3CDTF">2018-01-29T04:01:54Z</dcterms:created>
  <dcterms:modified xsi:type="dcterms:W3CDTF">2025-04-10T18:35:08Z</dcterms:modified>
</cp:coreProperties>
</file>