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44"/>
  </p:notesMasterIdLst>
  <p:handoutMasterIdLst>
    <p:handoutMasterId r:id="rId45"/>
  </p:handoutMasterIdLst>
  <p:sldIdLst>
    <p:sldId id="602" r:id="rId2"/>
    <p:sldId id="530" r:id="rId3"/>
    <p:sldId id="533" r:id="rId4"/>
    <p:sldId id="284" r:id="rId5"/>
    <p:sldId id="287" r:id="rId6"/>
    <p:sldId id="702" r:id="rId7"/>
    <p:sldId id="703" r:id="rId8"/>
    <p:sldId id="522" r:id="rId9"/>
    <p:sldId id="541" r:id="rId10"/>
    <p:sldId id="458" r:id="rId11"/>
    <p:sldId id="704" r:id="rId12"/>
    <p:sldId id="371" r:id="rId13"/>
    <p:sldId id="372" r:id="rId14"/>
    <p:sldId id="370" r:id="rId15"/>
    <p:sldId id="700" r:id="rId16"/>
    <p:sldId id="473" r:id="rId17"/>
    <p:sldId id="376" r:id="rId18"/>
    <p:sldId id="705" r:id="rId19"/>
    <p:sldId id="601" r:id="rId20"/>
    <p:sldId id="357" r:id="rId21"/>
    <p:sldId id="706" r:id="rId22"/>
    <p:sldId id="389" r:id="rId23"/>
    <p:sldId id="391" r:id="rId24"/>
    <p:sldId id="567" r:id="rId25"/>
    <p:sldId id="403" r:id="rId26"/>
    <p:sldId id="393" r:id="rId27"/>
    <p:sldId id="404" r:id="rId28"/>
    <p:sldId id="394" r:id="rId29"/>
    <p:sldId id="395" r:id="rId30"/>
    <p:sldId id="401" r:id="rId31"/>
    <p:sldId id="402" r:id="rId32"/>
    <p:sldId id="599" r:id="rId33"/>
    <p:sldId id="408" r:id="rId34"/>
    <p:sldId id="422" r:id="rId35"/>
    <p:sldId id="427" r:id="rId36"/>
    <p:sldId id="428" r:id="rId37"/>
    <p:sldId id="429" r:id="rId38"/>
    <p:sldId id="431" r:id="rId39"/>
    <p:sldId id="432" r:id="rId40"/>
    <p:sldId id="701" r:id="rId41"/>
    <p:sldId id="444" r:id="rId42"/>
    <p:sldId id="56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FF"/>
    <a:srgbClr val="2A2CC0"/>
    <a:srgbClr val="009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3"/>
    <p:restoredTop sz="91387"/>
  </p:normalViewPr>
  <p:slideViewPr>
    <p:cSldViewPr snapToGrid="0" snapToObjects="1">
      <p:cViewPr varScale="1">
        <p:scale>
          <a:sx n="149" d="100"/>
          <a:sy n="149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7" Type="http://schemas.openxmlformats.org/officeDocument/2006/relationships/image" Target="../media/image79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Relationship Id="rId6" Type="http://schemas.openxmlformats.org/officeDocument/2006/relationships/image" Target="../media/image78.emf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Relationship Id="rId5" Type="http://schemas.openxmlformats.org/officeDocument/2006/relationships/image" Target="../media/image37.emf"/><Relationship Id="rId4" Type="http://schemas.openxmlformats.org/officeDocument/2006/relationships/image" Target="../media/image8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8/20/19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8/20/19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73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76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 &lt; sigma v&gt;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18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 cluster form factor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7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2019-08-20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44.emf"/><Relationship Id="rId3" Type="http://schemas.openxmlformats.org/officeDocument/2006/relationships/image" Target="../media/image45.png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8.png"/><Relationship Id="rId11" Type="http://schemas.openxmlformats.org/officeDocument/2006/relationships/image" Target="../media/image49.png"/><Relationship Id="rId5" Type="http://schemas.openxmlformats.org/officeDocument/2006/relationships/image" Target="../media/image47.png"/><Relationship Id="rId10" Type="http://schemas.openxmlformats.org/officeDocument/2006/relationships/image" Target="../media/image43.emf"/><Relationship Id="rId4" Type="http://schemas.openxmlformats.org/officeDocument/2006/relationships/image" Target="../media/image46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5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emf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77.emf"/><Relationship Id="rId3" Type="http://schemas.openxmlformats.org/officeDocument/2006/relationships/image" Target="../media/image80.jpeg"/><Relationship Id="rId21" Type="http://schemas.openxmlformats.org/officeDocument/2006/relationships/image" Target="../media/image83.emf"/><Relationship Id="rId7" Type="http://schemas.openxmlformats.org/officeDocument/2006/relationships/image" Target="../media/image82.jpeg"/><Relationship Id="rId12" Type="http://schemas.openxmlformats.org/officeDocument/2006/relationships/image" Target="../media/image74.e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6.emf"/><Relationship Id="rId20" Type="http://schemas.openxmlformats.org/officeDocument/2006/relationships/image" Target="../media/image78.emf"/><Relationship Id="rId1" Type="http://schemas.openxmlformats.org/officeDocument/2006/relationships/vmlDrawing" Target="../drawings/vmlDrawing3.vml"/><Relationship Id="rId6" Type="http://schemas.microsoft.com/office/2007/relationships/hdphoto" Target="../media/hdphoto2.wdp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79.emf"/><Relationship Id="rId5" Type="http://schemas.openxmlformats.org/officeDocument/2006/relationships/image" Target="../media/image81.jpeg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73.emf"/><Relationship Id="rId19" Type="http://schemas.openxmlformats.org/officeDocument/2006/relationships/oleObject" Target="../embeddings/oleObject10.bin"/><Relationship Id="rId4" Type="http://schemas.microsoft.com/office/2007/relationships/hdphoto" Target="../media/hdphoto1.wdp"/><Relationship Id="rId9" Type="http://schemas.openxmlformats.org/officeDocument/2006/relationships/oleObject" Target="../embeddings/oleObject5.bin"/><Relationship Id="rId14" Type="http://schemas.openxmlformats.org/officeDocument/2006/relationships/image" Target="../media/image75.emf"/><Relationship Id="rId22" Type="http://schemas.openxmlformats.org/officeDocument/2006/relationships/image" Target="../media/image84.(null)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88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9.png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5.emf"/><Relationship Id="rId11" Type="http://schemas.openxmlformats.org/officeDocument/2006/relationships/image" Target="../media/image87.emf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37.emf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89.emf"/><Relationship Id="rId9" Type="http://schemas.openxmlformats.org/officeDocument/2006/relationships/image" Target="../media/image86.emf"/><Relationship Id="rId1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png"/><Relationship Id="rId5" Type="http://schemas.openxmlformats.org/officeDocument/2006/relationships/image" Target="../media/image92.emf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8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emf"/><Relationship Id="rId5" Type="http://schemas.openxmlformats.org/officeDocument/2006/relationships/image" Target="../media/image100.emf"/><Relationship Id="rId4" Type="http://schemas.openxmlformats.org/officeDocument/2006/relationships/image" Target="../media/image10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emf"/><Relationship Id="rId5" Type="http://schemas.openxmlformats.org/officeDocument/2006/relationships/image" Target="../media/image100.emf"/><Relationship Id="rId4" Type="http://schemas.openxmlformats.org/officeDocument/2006/relationships/image" Target="../media/image10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7" Type="http://schemas.openxmlformats.org/officeDocument/2006/relationships/image" Target="../media/image105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emf"/><Relationship Id="rId5" Type="http://schemas.openxmlformats.org/officeDocument/2006/relationships/image" Target="../media/image110.emf"/><Relationship Id="rId4" Type="http://schemas.openxmlformats.org/officeDocument/2006/relationships/image" Target="../media/image10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image" Target="../media/image112.emf"/><Relationship Id="rId7" Type="http://schemas.openxmlformats.org/officeDocument/2006/relationships/image" Target="../media/image113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emf"/><Relationship Id="rId5" Type="http://schemas.openxmlformats.org/officeDocument/2006/relationships/image" Target="../media/image110.emf"/><Relationship Id="rId4" Type="http://schemas.openxmlformats.org/officeDocument/2006/relationships/image" Target="../media/image104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6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4" y="1771520"/>
            <a:ext cx="4859302" cy="1276480"/>
          </a:xfrm>
        </p:spPr>
        <p:txBody>
          <a:bodyPr>
            <a:noAutofit/>
          </a:bodyPr>
          <a:lstStyle/>
          <a:p>
            <a:pPr algn="ctr"/>
            <a:r>
              <a:rPr lang="en-CA" sz="3200" b="0" dirty="0"/>
              <a:t>Twenty+ years of </a:t>
            </a:r>
            <a:r>
              <a:rPr lang="en-CA" sz="3200" b="0" i="1" dirty="0"/>
              <a:t>ab initio</a:t>
            </a:r>
            <a:r>
              <a:rPr lang="en-CA" sz="3200" b="0" dirty="0"/>
              <a:t> nuclear theory</a:t>
            </a:r>
            <a:endParaRPr lang="en-CA" sz="2000" b="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582898"/>
            <a:ext cx="4095787" cy="708293"/>
          </a:xfrm>
        </p:spPr>
        <p:txBody>
          <a:bodyPr/>
          <a:lstStyle/>
          <a:p>
            <a:r>
              <a:rPr lang="en-US" dirty="0"/>
              <a:t>Petr Navratil</a:t>
            </a:r>
          </a:p>
          <a:p>
            <a:r>
              <a:rPr lang="en-US" sz="1400" dirty="0"/>
              <a:t>TRIUMF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410B007-C896-9040-92F5-0A6DAB926095}"/>
              </a:ext>
            </a:extLst>
          </p:cNvPr>
          <p:cNvSpPr txBox="1">
            <a:spLocks/>
          </p:cNvSpPr>
          <p:nvPr/>
        </p:nvSpPr>
        <p:spPr>
          <a:xfrm>
            <a:off x="662723" y="3309258"/>
            <a:ext cx="4736589" cy="933970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/>
              <a:t>ISAC20 Symposium </a:t>
            </a:r>
          </a:p>
          <a:p>
            <a:r>
              <a:rPr lang="en-CA" sz="1400" dirty="0"/>
              <a:t>TRIUMF, Canada </a:t>
            </a:r>
          </a:p>
          <a:p>
            <a:r>
              <a:rPr lang="en-CA" sz="1400" dirty="0"/>
              <a:t>21 August, 2019</a:t>
            </a:r>
            <a:endParaRPr lang="en-CA" sz="1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0F52753-E2F4-A046-8805-1CD75789FA13}"/>
              </a:ext>
            </a:extLst>
          </p:cNvPr>
          <p:cNvSpPr txBox="1">
            <a:spLocks/>
          </p:cNvSpPr>
          <p:nvPr/>
        </p:nvSpPr>
        <p:spPr>
          <a:xfrm>
            <a:off x="662722" y="5515896"/>
            <a:ext cx="4859303" cy="833533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87876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16A4-9654-B54D-8508-16A46AF9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principles or </a:t>
            </a:r>
            <a:r>
              <a:rPr lang="en-US" i="1" dirty="0"/>
              <a:t>ab initio</a:t>
            </a:r>
            <a:r>
              <a:rPr lang="en-US" dirty="0"/>
              <a:t> nuclear theory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D5DB8B-644E-F341-8DF6-6E3F9B60BF81}"/>
              </a:ext>
            </a:extLst>
          </p:cNvPr>
          <p:cNvGrpSpPr/>
          <p:nvPr/>
        </p:nvGrpSpPr>
        <p:grpSpPr>
          <a:xfrm>
            <a:off x="2497842" y="1529116"/>
            <a:ext cx="6130067" cy="4747616"/>
            <a:chOff x="5864031" y="1406452"/>
            <a:chExt cx="6130067" cy="474761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CB1BBAE-3456-FB41-8986-64A87DDA23C5}"/>
                </a:ext>
              </a:extLst>
            </p:cNvPr>
            <p:cNvGrpSpPr/>
            <p:nvPr/>
          </p:nvGrpSpPr>
          <p:grpSpPr>
            <a:xfrm>
              <a:off x="8397309" y="1406452"/>
              <a:ext cx="3596789" cy="4747616"/>
              <a:chOff x="3769999" y="311955"/>
              <a:chExt cx="3571977" cy="482862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6B564C9-9B55-674B-B9DC-1D90B7991D1B}"/>
                  </a:ext>
                </a:extLst>
              </p:cNvPr>
              <p:cNvGrpSpPr/>
              <p:nvPr/>
            </p:nvGrpSpPr>
            <p:grpSpPr>
              <a:xfrm>
                <a:off x="3769999" y="311955"/>
                <a:ext cx="3571977" cy="4828623"/>
                <a:chOff x="3769999" y="311955"/>
                <a:chExt cx="3571977" cy="482862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5A7606-8683-B647-8633-F0A91535C7C2}"/>
                    </a:ext>
                  </a:extLst>
                </p:cNvPr>
                <p:cNvGrpSpPr/>
                <p:nvPr/>
              </p:nvGrpSpPr>
              <p:grpSpPr>
                <a:xfrm>
                  <a:off x="3769999" y="311955"/>
                  <a:ext cx="3571977" cy="4828623"/>
                  <a:chOff x="1626717" y="1503680"/>
                  <a:chExt cx="3571977" cy="4828623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DFE18EF2-B529-8244-9A4A-837C77E35F5C}"/>
                      </a:ext>
                    </a:extLst>
                  </p:cNvPr>
                  <p:cNvGrpSpPr/>
                  <p:nvPr/>
                </p:nvGrpSpPr>
                <p:grpSpPr>
                  <a:xfrm>
                    <a:off x="1725022" y="1503680"/>
                    <a:ext cx="3255023" cy="4724070"/>
                    <a:chOff x="1725022" y="1503680"/>
                    <a:chExt cx="3255023" cy="4724070"/>
                  </a:xfrm>
                </p:grpSpPr>
                <p:pic>
                  <p:nvPicPr>
                    <p:cNvPr id="5" name="Picture 4">
                      <a:extLst>
                        <a:ext uri="{FF2B5EF4-FFF2-40B4-BE49-F238E27FC236}">
                          <a16:creationId xmlns:a16="http://schemas.microsoft.com/office/drawing/2014/main" id="{FE51C66F-584A-2242-9510-222052D6750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"/>
                    <a:srcRect l="5840" t="7461" r="40258" b="35394"/>
                    <a:stretch/>
                  </p:blipFill>
                  <p:spPr>
                    <a:xfrm>
                      <a:off x="1725022" y="1904226"/>
                      <a:ext cx="3095459" cy="432352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" name="Rectangle 5">
                      <a:extLst>
                        <a:ext uri="{FF2B5EF4-FFF2-40B4-BE49-F238E27FC236}">
                          <a16:creationId xmlns:a16="http://schemas.microsoft.com/office/drawing/2014/main" id="{460EEC76-3E05-FE4C-8D1A-C3794A642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25022" y="1503680"/>
                      <a:ext cx="804818" cy="52909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59EA62-5414-E34F-A812-24ED5D1246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227" y="1904225"/>
                      <a:ext cx="804818" cy="84932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E7CD543-D156-FB4D-B413-0D0D0E311280}"/>
                      </a:ext>
                    </a:extLst>
                  </p:cNvPr>
                  <p:cNvSpPr/>
                  <p:nvPr/>
                </p:nvSpPr>
                <p:spPr>
                  <a:xfrm>
                    <a:off x="1626717" y="4453540"/>
                    <a:ext cx="1034013" cy="18114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AF2B0C3D-5510-384A-A5A5-D033A2A15E20}"/>
                      </a:ext>
                    </a:extLst>
                  </p:cNvPr>
                  <p:cNvSpPr/>
                  <p:nvPr/>
                </p:nvSpPr>
                <p:spPr>
                  <a:xfrm>
                    <a:off x="4175227" y="2753549"/>
                    <a:ext cx="1023467" cy="357875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AEA1E8B-7005-7A42-A5E9-18C4AF196C9E}"/>
                    </a:ext>
                  </a:extLst>
                </p:cNvPr>
                <p:cNvSpPr/>
                <p:nvPr/>
              </p:nvSpPr>
              <p:spPr>
                <a:xfrm>
                  <a:off x="3868304" y="1133819"/>
                  <a:ext cx="804818" cy="23327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3D01308-81B1-6A4D-9FF7-89BAF283920C}"/>
                    </a:ext>
                  </a:extLst>
                </p:cNvPr>
                <p:cNvSpPr/>
                <p:nvPr/>
              </p:nvSpPr>
              <p:spPr>
                <a:xfrm>
                  <a:off x="4020704" y="1378424"/>
                  <a:ext cx="804818" cy="6916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0D78B9C-00F4-BD43-9897-97864FD65CFA}"/>
                  </a:ext>
                </a:extLst>
              </p:cNvPr>
              <p:cNvSpPr/>
              <p:nvPr/>
            </p:nvSpPr>
            <p:spPr>
              <a:xfrm>
                <a:off x="3857759" y="3243436"/>
                <a:ext cx="1034013" cy="4510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67EF20-91F5-F147-A8FC-4CEF4E4D5A5C}"/>
                </a:ext>
              </a:extLst>
            </p:cNvPr>
            <p:cNvSpPr txBox="1"/>
            <p:nvPr/>
          </p:nvSpPr>
          <p:spPr>
            <a:xfrm>
              <a:off x="6586746" y="5652655"/>
              <a:ext cx="1941557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2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Genuine </a:t>
              </a:r>
              <a:r>
                <a:rPr lang="en-US" i="1" dirty="0"/>
                <a:t>Ab Initio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DD725-C8CC-704B-8DAA-BD9B3B8D028B}"/>
                </a:ext>
              </a:extLst>
            </p:cNvPr>
            <p:cNvSpPr txBox="1"/>
            <p:nvPr/>
          </p:nvSpPr>
          <p:spPr>
            <a:xfrm>
              <a:off x="5864031" y="2168774"/>
              <a:ext cx="2682145" cy="58477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2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Quantum Chromodynamics</a:t>
              </a:r>
            </a:p>
            <a:p>
              <a:pPr algn="ctr"/>
              <a:r>
                <a:rPr lang="en-US" sz="1600" dirty="0"/>
                <a:t>(QCD)</a:t>
              </a:r>
            </a:p>
          </p:txBody>
        </p:sp>
        <p:sp>
          <p:nvSpPr>
            <p:cNvPr id="9" name="Curved Right Arrow 8">
              <a:extLst>
                <a:ext uri="{FF2B5EF4-FFF2-40B4-BE49-F238E27FC236}">
                  <a16:creationId xmlns:a16="http://schemas.microsoft.com/office/drawing/2014/main" id="{F9F4E2A3-F0C4-794B-8AB3-7F1E5C74210B}"/>
                </a:ext>
              </a:extLst>
            </p:cNvPr>
            <p:cNvSpPr/>
            <p:nvPr/>
          </p:nvSpPr>
          <p:spPr>
            <a:xfrm>
              <a:off x="7781434" y="2618509"/>
              <a:ext cx="754197" cy="3034146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AE9B854-5D60-D240-A2D2-DC401D2F3AB3}"/>
              </a:ext>
            </a:extLst>
          </p:cNvPr>
          <p:cNvSpPr/>
          <p:nvPr/>
        </p:nvSpPr>
        <p:spPr>
          <a:xfrm>
            <a:off x="1288567" y="3257755"/>
            <a:ext cx="1001427" cy="64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165DA0-56AE-024F-AE5E-5110D6486A91}"/>
              </a:ext>
            </a:extLst>
          </p:cNvPr>
          <p:cNvSpPr/>
          <p:nvPr/>
        </p:nvSpPr>
        <p:spPr>
          <a:xfrm>
            <a:off x="1725022" y="4448939"/>
            <a:ext cx="1001427" cy="64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55101A56-0EB1-F345-A341-C592A8A023DA}"/>
              </a:ext>
            </a:extLst>
          </p:cNvPr>
          <p:cNvSpPr/>
          <p:nvPr/>
        </p:nvSpPr>
        <p:spPr>
          <a:xfrm>
            <a:off x="5505980" y="2190069"/>
            <a:ext cx="357937" cy="8431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E1155E06-A6AD-7640-BD3E-7B69478A3AB6}"/>
              </a:ext>
            </a:extLst>
          </p:cNvPr>
          <p:cNvSpPr txBox="1"/>
          <p:nvPr/>
        </p:nvSpPr>
        <p:spPr>
          <a:xfrm>
            <a:off x="2722778" y="3205482"/>
            <a:ext cx="2056973" cy="1200329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Chiral Effective </a:t>
            </a:r>
          </a:p>
          <a:p>
            <a:pPr algn="ctr"/>
            <a:r>
              <a:rPr lang="en-US" dirty="0"/>
              <a:t>Field Theory</a:t>
            </a:r>
          </a:p>
          <a:p>
            <a:pPr algn="ctr"/>
            <a:r>
              <a:rPr lang="en-US" dirty="0"/>
              <a:t>(parameters fitted </a:t>
            </a:r>
          </a:p>
          <a:p>
            <a:pPr algn="ctr"/>
            <a:r>
              <a:rPr lang="en-US" dirty="0"/>
              <a:t>to NN data)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B16A4-9654-B54D-8508-16A46AF9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principles or </a:t>
            </a:r>
            <a:r>
              <a:rPr lang="en-US" i="1" dirty="0"/>
              <a:t>ab initio</a:t>
            </a:r>
            <a:r>
              <a:rPr lang="en-US" dirty="0"/>
              <a:t> nuclear theory – what we do at present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D5DB8B-644E-F341-8DF6-6E3F9B60BF81}"/>
              </a:ext>
            </a:extLst>
          </p:cNvPr>
          <p:cNvGrpSpPr/>
          <p:nvPr/>
        </p:nvGrpSpPr>
        <p:grpSpPr>
          <a:xfrm>
            <a:off x="2497842" y="1529116"/>
            <a:ext cx="6130067" cy="4747616"/>
            <a:chOff x="5864031" y="1406452"/>
            <a:chExt cx="6130067" cy="474761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CB1BBAE-3456-FB41-8986-64A87DDA23C5}"/>
                </a:ext>
              </a:extLst>
            </p:cNvPr>
            <p:cNvGrpSpPr/>
            <p:nvPr/>
          </p:nvGrpSpPr>
          <p:grpSpPr>
            <a:xfrm>
              <a:off x="8397309" y="1406452"/>
              <a:ext cx="3596789" cy="4747616"/>
              <a:chOff x="3769999" y="311955"/>
              <a:chExt cx="3571977" cy="482862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6B564C9-9B55-674B-B9DC-1D90B7991D1B}"/>
                  </a:ext>
                </a:extLst>
              </p:cNvPr>
              <p:cNvGrpSpPr/>
              <p:nvPr/>
            </p:nvGrpSpPr>
            <p:grpSpPr>
              <a:xfrm>
                <a:off x="3769999" y="311955"/>
                <a:ext cx="3571977" cy="4828623"/>
                <a:chOff x="3769999" y="311955"/>
                <a:chExt cx="3571977" cy="482862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5A7606-8683-B647-8633-F0A91535C7C2}"/>
                    </a:ext>
                  </a:extLst>
                </p:cNvPr>
                <p:cNvGrpSpPr/>
                <p:nvPr/>
              </p:nvGrpSpPr>
              <p:grpSpPr>
                <a:xfrm>
                  <a:off x="3769999" y="311955"/>
                  <a:ext cx="3571977" cy="4828623"/>
                  <a:chOff x="1626717" y="1503680"/>
                  <a:chExt cx="3571977" cy="4828623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DFE18EF2-B529-8244-9A4A-837C77E35F5C}"/>
                      </a:ext>
                    </a:extLst>
                  </p:cNvPr>
                  <p:cNvGrpSpPr/>
                  <p:nvPr/>
                </p:nvGrpSpPr>
                <p:grpSpPr>
                  <a:xfrm>
                    <a:off x="1725022" y="1503680"/>
                    <a:ext cx="3255023" cy="4724070"/>
                    <a:chOff x="1725022" y="1503680"/>
                    <a:chExt cx="3255023" cy="4724070"/>
                  </a:xfrm>
                </p:grpSpPr>
                <p:pic>
                  <p:nvPicPr>
                    <p:cNvPr id="5" name="Picture 4">
                      <a:extLst>
                        <a:ext uri="{FF2B5EF4-FFF2-40B4-BE49-F238E27FC236}">
                          <a16:creationId xmlns:a16="http://schemas.microsoft.com/office/drawing/2014/main" id="{FE51C66F-584A-2242-9510-222052D6750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5840" t="7461" r="40258" b="35394"/>
                    <a:stretch/>
                  </p:blipFill>
                  <p:spPr>
                    <a:xfrm>
                      <a:off x="1725022" y="1904226"/>
                      <a:ext cx="3095459" cy="432352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" name="Rectangle 5">
                      <a:extLst>
                        <a:ext uri="{FF2B5EF4-FFF2-40B4-BE49-F238E27FC236}">
                          <a16:creationId xmlns:a16="http://schemas.microsoft.com/office/drawing/2014/main" id="{460EEC76-3E05-FE4C-8D1A-C3794A642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25022" y="1503680"/>
                      <a:ext cx="804818" cy="52909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59EA62-5414-E34F-A812-24ED5D1246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227" y="1904225"/>
                      <a:ext cx="804818" cy="84932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E7CD543-D156-FB4D-B413-0D0D0E311280}"/>
                      </a:ext>
                    </a:extLst>
                  </p:cNvPr>
                  <p:cNvSpPr/>
                  <p:nvPr/>
                </p:nvSpPr>
                <p:spPr>
                  <a:xfrm>
                    <a:off x="1626717" y="4453540"/>
                    <a:ext cx="1034013" cy="18114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AF2B0C3D-5510-384A-A5A5-D033A2A15E20}"/>
                      </a:ext>
                    </a:extLst>
                  </p:cNvPr>
                  <p:cNvSpPr/>
                  <p:nvPr/>
                </p:nvSpPr>
                <p:spPr>
                  <a:xfrm>
                    <a:off x="4175227" y="2753549"/>
                    <a:ext cx="1023467" cy="357875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AEA1E8B-7005-7A42-A5E9-18C4AF196C9E}"/>
                    </a:ext>
                  </a:extLst>
                </p:cNvPr>
                <p:cNvSpPr/>
                <p:nvPr/>
              </p:nvSpPr>
              <p:spPr>
                <a:xfrm>
                  <a:off x="3868304" y="1133819"/>
                  <a:ext cx="804818" cy="23327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3D01308-81B1-6A4D-9FF7-89BAF283920C}"/>
                    </a:ext>
                  </a:extLst>
                </p:cNvPr>
                <p:cNvSpPr/>
                <p:nvPr/>
              </p:nvSpPr>
              <p:spPr>
                <a:xfrm>
                  <a:off x="4020704" y="1378424"/>
                  <a:ext cx="804818" cy="6916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0D78B9C-00F4-BD43-9897-97864FD65CFA}"/>
                  </a:ext>
                </a:extLst>
              </p:cNvPr>
              <p:cNvSpPr/>
              <p:nvPr/>
            </p:nvSpPr>
            <p:spPr>
              <a:xfrm>
                <a:off x="3857759" y="3243436"/>
                <a:ext cx="1034013" cy="4510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DD725-C8CC-704B-8DAA-BD9B3B8D028B}"/>
                </a:ext>
              </a:extLst>
            </p:cNvPr>
            <p:cNvSpPr txBox="1"/>
            <p:nvPr/>
          </p:nvSpPr>
          <p:spPr>
            <a:xfrm>
              <a:off x="5864031" y="2168774"/>
              <a:ext cx="2682145" cy="58477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2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Quantum Chromodynamics</a:t>
              </a:r>
            </a:p>
            <a:p>
              <a:pPr algn="ctr"/>
              <a:r>
                <a:rPr lang="en-US" sz="1600" dirty="0"/>
                <a:t>(QCD)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AE9B854-5D60-D240-A2D2-DC401D2F3AB3}"/>
              </a:ext>
            </a:extLst>
          </p:cNvPr>
          <p:cNvSpPr/>
          <p:nvPr/>
        </p:nvSpPr>
        <p:spPr>
          <a:xfrm>
            <a:off x="1288567" y="3257755"/>
            <a:ext cx="1001427" cy="64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165DA0-56AE-024F-AE5E-5110D6486A91}"/>
              </a:ext>
            </a:extLst>
          </p:cNvPr>
          <p:cNvSpPr/>
          <p:nvPr/>
        </p:nvSpPr>
        <p:spPr>
          <a:xfrm>
            <a:off x="1725022" y="4448939"/>
            <a:ext cx="1001427" cy="64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55101A56-0EB1-F345-A341-C592A8A023DA}"/>
              </a:ext>
            </a:extLst>
          </p:cNvPr>
          <p:cNvSpPr/>
          <p:nvPr/>
        </p:nvSpPr>
        <p:spPr>
          <a:xfrm>
            <a:off x="5483678" y="2190069"/>
            <a:ext cx="357937" cy="8431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0AA8F9-7F31-D64C-B37C-382BAEA32B15}"/>
              </a:ext>
            </a:extLst>
          </p:cNvPr>
          <p:cNvSpPr txBox="1"/>
          <p:nvPr/>
        </p:nvSpPr>
        <p:spPr>
          <a:xfrm>
            <a:off x="2875403" y="4892032"/>
            <a:ext cx="1954381" cy="646331"/>
          </a:xfrm>
          <a:prstGeom prst="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Current</a:t>
            </a:r>
            <a:r>
              <a:rPr lang="en-US" i="1" dirty="0"/>
              <a:t> ab </a:t>
            </a:r>
            <a:r>
              <a:rPr lang="en-US" i="1" dirty="0" err="1"/>
              <a:t>anitio</a:t>
            </a:r>
            <a:r>
              <a:rPr lang="en-US" i="1" dirty="0"/>
              <a:t> </a:t>
            </a:r>
          </a:p>
          <a:p>
            <a:pPr algn="ctr"/>
            <a:r>
              <a:rPr lang="en-US" dirty="0"/>
              <a:t>nuclear theory</a:t>
            </a:r>
          </a:p>
        </p:txBody>
      </p:sp>
      <p:sp>
        <p:nvSpPr>
          <p:cNvPr id="26" name="Curved Right Arrow 25">
            <a:extLst>
              <a:ext uri="{FF2B5EF4-FFF2-40B4-BE49-F238E27FC236}">
                <a16:creationId xmlns:a16="http://schemas.microsoft.com/office/drawing/2014/main" id="{DBD3EA75-056D-EB4E-9368-D3D22C9DBBA5}"/>
              </a:ext>
            </a:extLst>
          </p:cNvPr>
          <p:cNvSpPr/>
          <p:nvPr/>
        </p:nvSpPr>
        <p:spPr>
          <a:xfrm>
            <a:off x="4941178" y="4156625"/>
            <a:ext cx="754197" cy="17287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43DFC8-F40B-0146-A9CF-E505B5DF57B7}"/>
              </a:ext>
            </a:extLst>
          </p:cNvPr>
          <p:cNvGrpSpPr/>
          <p:nvPr/>
        </p:nvGrpSpPr>
        <p:grpSpPr>
          <a:xfrm>
            <a:off x="2924784" y="5564147"/>
            <a:ext cx="1905000" cy="457200"/>
            <a:chOff x="976073" y="1400502"/>
            <a:chExt cx="1905000" cy="45720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1937FEE6-FC90-9342-A8CC-0CE5B9728D4F}"/>
                </a:ext>
              </a:extLst>
            </p:cNvPr>
            <p:cNvSpPr/>
            <p:nvPr/>
          </p:nvSpPr>
          <p:spPr>
            <a:xfrm>
              <a:off x="976073" y="1400502"/>
              <a:ext cx="1905000" cy="457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4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0" name="Object 29">
              <a:extLst>
                <a:ext uri="{FF2B5EF4-FFF2-40B4-BE49-F238E27FC236}">
                  <a16:creationId xmlns:a16="http://schemas.microsoft.com/office/drawing/2014/main" id="{2AE8D9A2-8D69-F742-B7DB-0710E411D93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14173" y="1417467"/>
            <a:ext cx="1828800" cy="422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3827" name="Equation" r:id="rId4" imgW="990600" imgH="228600" progId="Equation.3">
                    <p:embed/>
                  </p:oleObj>
                </mc:Choice>
                <mc:Fallback>
                  <p:oleObj name="Equation" r:id="rId4" imgW="990600" imgH="228600" progId="Equation.3">
                    <p:embed/>
                    <p:pic>
                      <p:nvPicPr>
                        <p:cNvPr id="30" name="Object 29">
                          <a:extLst>
                            <a:ext uri="{FF2B5EF4-FFF2-40B4-BE49-F238E27FC236}">
                              <a16:creationId xmlns:a16="http://schemas.microsoft.com/office/drawing/2014/main" id="{2AE8D9A2-8D69-F742-B7DB-0710E411D93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014173" y="1417467"/>
                          <a:ext cx="1828800" cy="4222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Curved Right Arrow 30">
            <a:extLst>
              <a:ext uri="{FF2B5EF4-FFF2-40B4-BE49-F238E27FC236}">
                <a16:creationId xmlns:a16="http://schemas.microsoft.com/office/drawing/2014/main" id="{2EC31B2D-B26D-A74B-86B5-EC11DEB9AB4B}"/>
              </a:ext>
            </a:extLst>
          </p:cNvPr>
          <p:cNvSpPr/>
          <p:nvPr/>
        </p:nvSpPr>
        <p:spPr>
          <a:xfrm>
            <a:off x="4765453" y="2531684"/>
            <a:ext cx="754197" cy="191061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7D2418EE-525A-984D-B59F-89886ACBA34A}"/>
              </a:ext>
            </a:extLst>
          </p:cNvPr>
          <p:cNvSpPr txBox="1">
            <a:spLocks/>
          </p:cNvSpPr>
          <p:nvPr/>
        </p:nvSpPr>
        <p:spPr bwMode="auto">
          <a:xfrm>
            <a:off x="8151916" y="3195410"/>
            <a:ext cx="3851741" cy="2201780"/>
          </a:xfrm>
          <a:prstGeom prst="rect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-111" charset="2"/>
              <a:buChar char="§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 err="1"/>
              <a:t>Ab</a:t>
            </a:r>
            <a:r>
              <a:rPr lang="en-US" sz="1800" i="1" dirty="0"/>
              <a:t> initio</a:t>
            </a:r>
            <a:endParaRPr lang="en-US" sz="1600" i="1" dirty="0"/>
          </a:p>
          <a:p>
            <a:pPr>
              <a:buSzPct val="100000"/>
              <a:buFont typeface="Wingdings" charset="2"/>
              <a:buChar char="²"/>
            </a:pPr>
            <a:r>
              <a:rPr lang="en-US" sz="1600" dirty="0"/>
              <a:t>Degrees of freedom: Nucleons  </a:t>
            </a:r>
          </a:p>
          <a:p>
            <a:pPr>
              <a:buSzPct val="100000"/>
              <a:buFont typeface="Wingdings" charset="2"/>
              <a:buChar char="²"/>
            </a:pPr>
            <a:r>
              <a:rPr lang="en-US" sz="1600" dirty="0"/>
              <a:t>All nucleons are active</a:t>
            </a:r>
          </a:p>
          <a:p>
            <a:pPr>
              <a:buSzPct val="100000"/>
              <a:buFont typeface="Wingdings" charset="2"/>
              <a:buChar char="²"/>
            </a:pPr>
            <a:r>
              <a:rPr lang="en-US" sz="1600" dirty="0"/>
              <a:t>Exact Pauli principle</a:t>
            </a:r>
          </a:p>
          <a:p>
            <a:pPr>
              <a:buSzPct val="100000"/>
              <a:buFont typeface="Wingdings" charset="2"/>
              <a:buChar char="²"/>
            </a:pPr>
            <a:r>
              <a:rPr lang="en-US" sz="1600" dirty="0"/>
              <a:t>Realistic inter-nucleon interactions</a:t>
            </a:r>
          </a:p>
          <a:p>
            <a:pPr lvl="1">
              <a:buSzPct val="100000"/>
              <a:buFont typeface="Wingdings" charset="2"/>
              <a:buChar char="²"/>
            </a:pPr>
            <a:r>
              <a:rPr lang="en-US" sz="1200" dirty="0"/>
              <a:t>Accurate description of NN (and 3N) data</a:t>
            </a:r>
          </a:p>
          <a:p>
            <a:pPr>
              <a:buSzPct val="100000"/>
              <a:buFont typeface="Wingdings" charset="2"/>
              <a:buChar char="²"/>
            </a:pPr>
            <a:r>
              <a:rPr lang="en-US" sz="1600" dirty="0"/>
              <a:t>Controllable approximations</a:t>
            </a:r>
          </a:p>
        </p:txBody>
      </p:sp>
    </p:spTree>
    <p:extLst>
      <p:ext uri="{BB962C8B-B14F-4D97-AF65-F5344CB8AC3E}">
        <p14:creationId xmlns:p14="http://schemas.microsoft.com/office/powerpoint/2010/main" val="2673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30FFE-F5B2-1F40-84A3-4957F547D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Chiral Effective Field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5CEE4-2213-BE42-AA8C-90D064CBF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6667059" cy="3939398"/>
          </a:xfrm>
        </p:spPr>
        <p:txBody>
          <a:bodyPr/>
          <a:lstStyle/>
          <a:p>
            <a:r>
              <a:rPr lang="en-US" sz="2000" dirty="0"/>
              <a:t>Inter-nucleon forces from chiral effective field theory</a:t>
            </a:r>
          </a:p>
          <a:p>
            <a:pPr lvl="1"/>
            <a:r>
              <a:rPr lang="en-US" sz="1800" dirty="0"/>
              <a:t>Based on the symmetries of QCD</a:t>
            </a:r>
          </a:p>
          <a:p>
            <a:pPr lvl="2"/>
            <a:r>
              <a:rPr lang="en-US" sz="1800" dirty="0">
                <a:latin typeface="Times New Roman" charset="0"/>
              </a:rPr>
              <a:t>Chiral symmetry of QCD </a:t>
            </a:r>
            <a:r>
              <a:rPr lang="en-US" sz="1800" dirty="0">
                <a:latin typeface="Times New Roman" charset="0"/>
                <a:sym typeface="Symbol" charset="0"/>
              </a:rPr>
              <a:t>(</a:t>
            </a:r>
            <a:r>
              <a:rPr lang="en-US" sz="1800" i="1" dirty="0">
                <a:latin typeface="Times New Roman" charset="0"/>
                <a:sym typeface="Symbol" charset="0"/>
              </a:rPr>
              <a:t>m</a:t>
            </a:r>
            <a:r>
              <a:rPr lang="en-US" sz="1800" baseline="-25000" dirty="0">
                <a:latin typeface="Times New Roman" charset="0"/>
                <a:sym typeface="Symbol" charset="0"/>
              </a:rPr>
              <a:t>u</a:t>
            </a:r>
            <a:r>
              <a:rPr lang="en-US" sz="1800" dirty="0">
                <a:latin typeface="Times New Roman" charset="0"/>
                <a:sym typeface="Symbol" charset="0"/>
              </a:rPr>
              <a:t></a:t>
            </a:r>
            <a:r>
              <a:rPr lang="en-US" sz="1800" i="1" dirty="0">
                <a:latin typeface="Times New Roman" charset="0"/>
                <a:sym typeface="Symbol" charset="0"/>
              </a:rPr>
              <a:t>m</a:t>
            </a:r>
            <a:r>
              <a:rPr lang="en-US" sz="1800" baseline="-25000" dirty="0">
                <a:latin typeface="Times New Roman" charset="0"/>
                <a:sym typeface="Symbol" charset="0"/>
              </a:rPr>
              <a:t>d</a:t>
            </a:r>
            <a:r>
              <a:rPr lang="en-US" sz="1800" dirty="0">
                <a:latin typeface="Times New Roman" charset="0"/>
                <a:sym typeface="Symbol" charset="0"/>
              </a:rPr>
              <a:t>0), spontaneously broken with pion as the Goldstone boson</a:t>
            </a:r>
            <a:endParaRPr lang="en-US" sz="1800" dirty="0"/>
          </a:p>
          <a:p>
            <a:pPr lvl="2"/>
            <a:r>
              <a:rPr lang="en-US" sz="1600" dirty="0">
                <a:sym typeface="Symbol" pitchFamily="26" charset="2"/>
              </a:rPr>
              <a:t>Degrees of freedom: nucleons + </a:t>
            </a:r>
            <a:r>
              <a:rPr lang="en-US" sz="1600" dirty="0" err="1">
                <a:sym typeface="Symbol" pitchFamily="26" charset="2"/>
              </a:rPr>
              <a:t>pions</a:t>
            </a:r>
            <a:endParaRPr lang="en-US" sz="1600" dirty="0">
              <a:sym typeface="Symbol" pitchFamily="26" charset="2"/>
            </a:endParaRPr>
          </a:p>
          <a:p>
            <a:pPr lvl="1"/>
            <a:r>
              <a:rPr lang="en-US" sz="1800" dirty="0">
                <a:sym typeface="Symbol" pitchFamily="26" charset="2"/>
              </a:rPr>
              <a:t>Systematic low-momentum expansion to a given order (Q/</a:t>
            </a:r>
            <a:r>
              <a:rPr lang="en-US" sz="1800" dirty="0" err="1">
                <a:sym typeface="Symbol" pitchFamily="26" charset="2"/>
              </a:rPr>
              <a:t>Λ</a:t>
            </a:r>
            <a:r>
              <a:rPr lang="en-US" sz="1800" baseline="-25000" dirty="0" err="1">
                <a:sym typeface="Symbol" pitchFamily="26" charset="2"/>
              </a:rPr>
              <a:t>χ</a:t>
            </a:r>
            <a:r>
              <a:rPr lang="en-US" sz="1800" dirty="0">
                <a:sym typeface="Symbol" pitchFamily="26" charset="2"/>
              </a:rPr>
              <a:t>)</a:t>
            </a:r>
            <a:endParaRPr lang="en-US" sz="1800" baseline="-25000" dirty="0">
              <a:sym typeface="Symbol" pitchFamily="26" charset="2"/>
            </a:endParaRPr>
          </a:p>
          <a:p>
            <a:pPr lvl="1"/>
            <a:r>
              <a:rPr lang="en-US" sz="1800" dirty="0">
                <a:sym typeface="Symbol" pitchFamily="26" charset="2"/>
              </a:rPr>
              <a:t>Hierarchy</a:t>
            </a:r>
          </a:p>
          <a:p>
            <a:pPr lvl="1"/>
            <a:r>
              <a:rPr lang="en-US" sz="1800" dirty="0">
                <a:sym typeface="Symbol" pitchFamily="26" charset="2"/>
              </a:rPr>
              <a:t>Consistency</a:t>
            </a:r>
          </a:p>
          <a:p>
            <a:pPr lvl="1"/>
            <a:r>
              <a:rPr lang="en-US" sz="1800" dirty="0">
                <a:sym typeface="Symbol" pitchFamily="26" charset="2"/>
              </a:rPr>
              <a:t>Low energy constants (LEC)</a:t>
            </a:r>
          </a:p>
          <a:p>
            <a:pPr lvl="2"/>
            <a:r>
              <a:rPr lang="en-US" sz="1600" dirty="0">
                <a:sym typeface="Symbol" pitchFamily="26" charset="2"/>
              </a:rPr>
              <a:t>Fitted to data</a:t>
            </a:r>
          </a:p>
          <a:p>
            <a:pPr lvl="2"/>
            <a:r>
              <a:rPr lang="en-US" sz="1600" dirty="0">
                <a:sym typeface="Symbol" pitchFamily="26" charset="2"/>
              </a:rPr>
              <a:t>Can be calculated by lattice QCD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A93B61-FB87-0249-A143-C7983F09E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838" y="1445064"/>
            <a:ext cx="4203700" cy="4622800"/>
          </a:xfrm>
          <a:prstGeom prst="rect">
            <a:avLst/>
          </a:prstGeom>
          <a:ln>
            <a:solidFill>
              <a:schemeClr val="bg2">
                <a:lumMod val="90000"/>
                <a:alpha val="64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F5BC5B-E9C0-B44C-B37F-0D6ED55CFB07}"/>
              </a:ext>
            </a:extLst>
          </p:cNvPr>
          <p:cNvSpPr txBox="1"/>
          <p:nvPr/>
        </p:nvSpPr>
        <p:spPr>
          <a:xfrm>
            <a:off x="8256809" y="6172200"/>
            <a:ext cx="2688970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1400" dirty="0">
                <a:sym typeface="Symbol" pitchFamily="26" charset="2"/>
              </a:rPr>
              <a:t>Λ</a:t>
            </a:r>
            <a:r>
              <a:rPr lang="en-US" sz="1400" baseline="-25000" dirty="0">
                <a:sym typeface="Symbol" pitchFamily="26" charset="2"/>
              </a:rPr>
              <a:t>χ</a:t>
            </a:r>
            <a:r>
              <a:rPr lang="en-US" sz="1400" dirty="0">
                <a:sym typeface="Symbol" pitchFamily="26" charset="2"/>
              </a:rPr>
              <a:t>~1 </a:t>
            </a:r>
            <a:r>
              <a:rPr lang="en-US" sz="1400" dirty="0" err="1">
                <a:sym typeface="Symbol" pitchFamily="26" charset="2"/>
              </a:rPr>
              <a:t>GeV</a:t>
            </a:r>
            <a:r>
              <a:rPr lang="en-US" sz="1400" dirty="0">
                <a:sym typeface="Symbol" pitchFamily="26" charset="2"/>
              </a:rPr>
              <a:t> : </a:t>
            </a:r>
          </a:p>
          <a:p>
            <a:r>
              <a:rPr lang="en-US" sz="1400" dirty="0">
                <a:sym typeface="Symbol" pitchFamily="26" charset="2"/>
              </a:rPr>
              <a:t>Chiral symmetry breaking scale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226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DF54-5C04-1945-BFC5-8B01F9E4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/>
              <a:t>Why three-nucleon forces?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30CF-45EC-CB41-A158-2C77F3E92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3961960"/>
            <a:ext cx="11118643" cy="2793982"/>
          </a:xfrm>
        </p:spPr>
        <p:txBody>
          <a:bodyPr/>
          <a:lstStyle/>
          <a:p>
            <a:r>
              <a:rPr lang="en-US" sz="2000" dirty="0"/>
              <a:t>Leading three-nucleon force terms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0090"/>
                </a:solidFill>
              </a:rPr>
              <a:t>Long-range two-pion exchange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0090"/>
                </a:solidFill>
              </a:rPr>
              <a:t>Medium-range one-pion exchange + two-nucleon contact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0090"/>
                </a:solidFill>
              </a:rPr>
              <a:t>Short range three-nucleon contact </a:t>
            </a:r>
          </a:p>
          <a:p>
            <a:pPr lvl="1">
              <a:buClr>
                <a:schemeClr val="tx1"/>
              </a:buClr>
            </a:pPr>
            <a:endParaRPr lang="en-US" sz="2200" i="1" dirty="0"/>
          </a:p>
          <a:p>
            <a:pPr marL="119062" indent="0">
              <a:buNone/>
            </a:pPr>
            <a:r>
              <a:rPr lang="en-US" sz="2200" i="1" dirty="0"/>
              <a:t>The question is not: Do three-body forces enter the description?   </a:t>
            </a:r>
          </a:p>
          <a:p>
            <a:pPr marL="119062" indent="0">
              <a:buNone/>
            </a:pPr>
            <a:r>
              <a:rPr lang="en-US" sz="2200" i="1" dirty="0"/>
              <a:t>The only question is: How large are three-body forces? </a:t>
            </a:r>
            <a:endParaRPr lang="en-US" sz="2200" i="1" baseline="-25000" dirty="0">
              <a:solidFill>
                <a:srgbClr val="000090"/>
              </a:solidFill>
            </a:endParaRPr>
          </a:p>
        </p:txBody>
      </p:sp>
      <p:pic>
        <p:nvPicPr>
          <p:cNvPr id="4" name="Picture 3" descr="NNN.tiff">
            <a:extLst>
              <a:ext uri="{FF2B5EF4-FFF2-40B4-BE49-F238E27FC236}">
                <a16:creationId xmlns:a16="http://schemas.microsoft.com/office/drawing/2014/main" id="{F77AF790-F959-0245-B191-D2D02B33D7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612" y="1350758"/>
            <a:ext cx="8750300" cy="20771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815EE-90EB-C041-BC0B-BA88DE251A06}"/>
              </a:ext>
            </a:extLst>
          </p:cNvPr>
          <p:cNvSpPr/>
          <p:nvPr/>
        </p:nvSpPr>
        <p:spPr>
          <a:xfrm>
            <a:off x="6313718" y="3457304"/>
            <a:ext cx="27238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lvl="1" indent="-228600" algn="l">
              <a:spcBef>
                <a:spcPct val="20000"/>
              </a:spcBef>
              <a:buClr>
                <a:srgbClr val="000000"/>
              </a:buClr>
              <a:buFontTx/>
              <a:buChar char="–"/>
            </a:pPr>
            <a:r>
              <a:rPr lang="en-US" sz="1600" dirty="0">
                <a:solidFill>
                  <a:srgbClr val="000000"/>
                </a:solidFill>
                <a:ea typeface="ＭＳ Ｐゴシック" pitchFamily="-112" charset="-128"/>
              </a:rPr>
              <a:t>Fujita &amp; Miyazawa</a:t>
            </a:r>
            <a:r>
              <a:rPr lang="en-US" sz="1600" dirty="0">
                <a:solidFill>
                  <a:srgbClr val="000000"/>
                </a:solidFill>
                <a:latin typeface="Helvetica" pitchFamily="-112" charset="0"/>
                <a:ea typeface="ＭＳ Ｐゴシック" pitchFamily="-112" charset="-128"/>
              </a:rPr>
              <a:t> (1957)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5EA276-FB6C-A54F-BEF2-C16FBA5F79E4}"/>
              </a:ext>
            </a:extLst>
          </p:cNvPr>
          <p:cNvSpPr/>
          <p:nvPr/>
        </p:nvSpPr>
        <p:spPr>
          <a:xfrm>
            <a:off x="2122712" y="3447144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Helvetica" pitchFamily="-112" charset="0"/>
                <a:ea typeface="ＭＳ Ｐゴシック" pitchFamily="-112" charset="-128"/>
              </a:rPr>
              <a:t>Two-pion exchange with </a:t>
            </a:r>
            <a:r>
              <a:rPr lang="en-US" sz="1800" b="1" dirty="0">
                <a:solidFill>
                  <a:srgbClr val="0000FF"/>
                </a:solidFill>
                <a:latin typeface="Helvetica" pitchFamily="-112" charset="0"/>
                <a:ea typeface="ＭＳ Ｐゴシック" pitchFamily="-112" charset="-128"/>
              </a:rPr>
              <a:t>virtual </a:t>
            </a:r>
            <a:r>
              <a:rPr lang="en-US" sz="1800" b="1" dirty="0">
                <a:solidFill>
                  <a:srgbClr val="0000FF"/>
                </a:solidFill>
                <a:latin typeface="Symbol" pitchFamily="-112" charset="2"/>
                <a:ea typeface="ＭＳ Ｐゴシック" pitchFamily="-112" charset="-128"/>
              </a:rPr>
              <a:t>D </a:t>
            </a:r>
            <a:r>
              <a:rPr lang="en-US" sz="1800" b="1" dirty="0">
                <a:solidFill>
                  <a:srgbClr val="0000FF"/>
                </a:solidFill>
                <a:ea typeface="ＭＳ Ｐゴシック" pitchFamily="-112" charset="-128"/>
              </a:rPr>
              <a:t>excitation</a:t>
            </a:r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1D020-57DF-9D49-BFD0-A1A06F045478}"/>
              </a:ext>
            </a:extLst>
          </p:cNvPr>
          <p:cNvSpPr/>
          <p:nvPr/>
        </p:nvSpPr>
        <p:spPr>
          <a:xfrm>
            <a:off x="2801258" y="3033486"/>
            <a:ext cx="1175656" cy="39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B797E72-337F-5445-BB86-E0791E421BDE}"/>
              </a:ext>
            </a:extLst>
          </p:cNvPr>
          <p:cNvSpPr/>
          <p:nvPr/>
        </p:nvSpPr>
        <p:spPr bwMode="auto">
          <a:xfrm>
            <a:off x="9037541" y="4259179"/>
            <a:ext cx="2928200" cy="1203467"/>
          </a:xfrm>
          <a:prstGeom prst="roundRect">
            <a:avLst>
              <a:gd name="adj" fmla="val 23334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Better understanding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of the three-nucleon force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is a major challenge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of </a:t>
            </a:r>
            <a:r>
              <a:rPr lang="en-US" sz="1600" i="1" dirty="0">
                <a:solidFill>
                  <a:schemeClr val="tx1"/>
                </a:solidFill>
              </a:rPr>
              <a:t>ab initio </a:t>
            </a:r>
            <a:r>
              <a:rPr lang="en-US" sz="1600" dirty="0">
                <a:solidFill>
                  <a:schemeClr val="tx1"/>
                </a:solidFill>
              </a:rPr>
              <a:t>nuclear theory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2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992C-C936-F84B-8FB1-1903D356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885" y="404653"/>
            <a:ext cx="8953827" cy="650329"/>
          </a:xfrm>
        </p:spPr>
        <p:txBody>
          <a:bodyPr/>
          <a:lstStyle/>
          <a:p>
            <a:r>
              <a:rPr lang="en-US" dirty="0"/>
              <a:t>Rapid developments in nuclear </a:t>
            </a:r>
            <a:r>
              <a:rPr lang="en-US" i="1" dirty="0"/>
              <a:t>ab initio </a:t>
            </a:r>
            <a:r>
              <a:rPr lang="en-US" dirty="0"/>
              <a:t>calculations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436959-43F2-054C-93EC-28F79E2D1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934" y="832895"/>
            <a:ext cx="7946796" cy="584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9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C1828-FDFE-C743-B6B9-757D634E1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83" y="461213"/>
            <a:ext cx="8953827" cy="650329"/>
          </a:xfrm>
        </p:spPr>
        <p:txBody>
          <a:bodyPr/>
          <a:lstStyle/>
          <a:p>
            <a:r>
              <a:rPr lang="en-US" dirty="0"/>
              <a:t>Oxygen chain with interactions from chiral EFT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AA7DFB-482A-6047-B23E-46FC833B9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60" y="1243516"/>
            <a:ext cx="7131872" cy="545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8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16A4-9654-B54D-8508-16A46AF9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TRIUMF Nuclear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8FD73-82F1-8042-8347-0281A78F2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981625"/>
            <a:ext cx="9469138" cy="4902863"/>
          </a:xfrm>
        </p:spPr>
        <p:txBody>
          <a:bodyPr>
            <a:normAutofit/>
          </a:bodyPr>
          <a:lstStyle/>
          <a:p>
            <a:pPr marL="914400" lvl="2" indent="0">
              <a:lnSpc>
                <a:spcPct val="120000"/>
              </a:lnSpc>
              <a:buNone/>
            </a:pP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600" dirty="0"/>
              <a:t>Unique to TRIUMF nuclear theory: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Unified approach to nuclear structure and reactions for light nuclei: No-Core Shell Model with Continuum (NCSMC)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Powerful valence-space method for medium mass nuclei: Valence-Space In-Medium Similarity Renormalization Group (VS-IMSRG)</a:t>
            </a:r>
          </a:p>
          <a:p>
            <a:pPr lvl="1">
              <a:lnSpc>
                <a:spcPct val="120000"/>
              </a:lnSpc>
            </a:pP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600" dirty="0"/>
              <a:t>Large-scale high-performance computation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Massively parallel codes</a:t>
            </a:r>
          </a:p>
          <a:p>
            <a:pPr lvl="1">
              <a:lnSpc>
                <a:spcPct val="120000"/>
              </a:lnSpc>
            </a:pPr>
            <a:r>
              <a:rPr lang="en-US" sz="1600" dirty="0" err="1"/>
              <a:t>Summit@ORNL</a:t>
            </a:r>
            <a:r>
              <a:rPr lang="en-US" sz="1600" dirty="0"/>
              <a:t>, </a:t>
            </a:r>
            <a:r>
              <a:rPr lang="en-US" sz="1600" dirty="0" err="1"/>
              <a:t>Cedar@Compute</a:t>
            </a:r>
            <a:r>
              <a:rPr lang="en-US" sz="1600" dirty="0"/>
              <a:t> Canada, </a:t>
            </a:r>
            <a:r>
              <a:rPr lang="en-US" sz="1600" dirty="0" err="1"/>
              <a:t>Quartz@Livermore</a:t>
            </a:r>
            <a:r>
              <a:rPr lang="en-US" sz="1600" dirty="0"/>
              <a:t> Computing</a:t>
            </a:r>
          </a:p>
        </p:txBody>
      </p:sp>
    </p:spTree>
    <p:extLst>
      <p:ext uri="{BB962C8B-B14F-4D97-AF65-F5344CB8AC3E}">
        <p14:creationId xmlns:p14="http://schemas.microsoft.com/office/powerpoint/2010/main" val="276906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4121-67A5-E841-996C-418B39CD6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Conceptually simplest </a:t>
            </a:r>
            <a:r>
              <a:rPr lang="en-US" i="1" dirty="0"/>
              <a:t>ab initio </a:t>
            </a:r>
            <a:r>
              <a:rPr lang="en-US" dirty="0"/>
              <a:t>method: No-Core Shell Model (NCSM)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52CD-6B0E-DE47-97C9-4CAAEE7EB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519227"/>
            <a:ext cx="8315178" cy="3939398"/>
          </a:xfrm>
        </p:spPr>
        <p:txBody>
          <a:bodyPr/>
          <a:lstStyle/>
          <a:p>
            <a:r>
              <a:rPr lang="en-US" sz="2000" dirty="0"/>
              <a:t>Basis expansion method</a:t>
            </a:r>
          </a:p>
          <a:p>
            <a:pPr lvl="1"/>
            <a:r>
              <a:rPr lang="en-US" sz="2000" dirty="0"/>
              <a:t>Harmonic oscillator (HO) basis truncated in a particular way (</a:t>
            </a:r>
            <a:r>
              <a:rPr lang="en-US" sz="2000" i="1" dirty="0" err="1"/>
              <a:t>N</a:t>
            </a:r>
            <a:r>
              <a:rPr lang="en-US" sz="2000" baseline="-25000" dirty="0" err="1"/>
              <a:t>max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Why HO basis? </a:t>
            </a:r>
          </a:p>
          <a:p>
            <a:pPr lvl="2"/>
            <a:r>
              <a:rPr lang="en-US" sz="2000" dirty="0"/>
              <a:t>Lowest filled HO shells match magic numbers of light nuclei (2, 8, 20 – </a:t>
            </a:r>
            <a:r>
              <a:rPr lang="en-US" sz="2000" baseline="30000" dirty="0"/>
              <a:t>4</a:t>
            </a:r>
            <a:r>
              <a:rPr lang="en-US" sz="2000" dirty="0"/>
              <a:t>He, </a:t>
            </a:r>
            <a:r>
              <a:rPr lang="en-US" sz="2000" baseline="30000" dirty="0"/>
              <a:t>16</a:t>
            </a:r>
            <a:r>
              <a:rPr lang="en-US" sz="2000" dirty="0"/>
              <a:t>O, </a:t>
            </a:r>
            <a:r>
              <a:rPr lang="en-US" sz="2000" baseline="30000" dirty="0"/>
              <a:t>40</a:t>
            </a:r>
            <a:r>
              <a:rPr lang="en-US" sz="2000" dirty="0"/>
              <a:t>Ca)</a:t>
            </a:r>
          </a:p>
          <a:p>
            <a:pPr lvl="2"/>
            <a:r>
              <a:rPr lang="en-US" sz="2000" dirty="0"/>
              <a:t>Equivalent description in relative-coordinate and Slater determinant basis</a:t>
            </a:r>
          </a:p>
          <a:p>
            <a:r>
              <a:rPr lang="en-US" sz="2000" dirty="0"/>
              <a:t>Short- and medium range correlations</a:t>
            </a:r>
          </a:p>
          <a:p>
            <a:r>
              <a:rPr lang="en-US" sz="2000" dirty="0"/>
              <a:t>Bound-states, narrow resonances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59A877-28A6-264D-AA14-765E863D0763}"/>
              </a:ext>
            </a:extLst>
          </p:cNvPr>
          <p:cNvGrpSpPr/>
          <p:nvPr/>
        </p:nvGrpSpPr>
        <p:grpSpPr>
          <a:xfrm>
            <a:off x="9184112" y="2544766"/>
            <a:ext cx="2873160" cy="1447800"/>
            <a:chOff x="5334000" y="3581400"/>
            <a:chExt cx="3581400" cy="1676400"/>
          </a:xfrm>
        </p:grpSpPr>
        <p:sp useBgFill="1">
          <p:nvSpPr>
            <p:cNvPr id="5" name="Snip Diagonal Corner Rectangle 4">
              <a:extLst>
                <a:ext uri="{FF2B5EF4-FFF2-40B4-BE49-F238E27FC236}">
                  <a16:creationId xmlns:a16="http://schemas.microsoft.com/office/drawing/2014/main" id="{187299AA-59EB-744C-B004-2B453FCC027B}"/>
                </a:ext>
              </a:extLst>
            </p:cNvPr>
            <p:cNvSpPr/>
            <p:nvPr/>
          </p:nvSpPr>
          <p:spPr bwMode="auto">
            <a:xfrm>
              <a:off x="5334000" y="3581400"/>
              <a:ext cx="3581400" cy="1676400"/>
            </a:xfrm>
            <a:prstGeom prst="snip2DiagRect">
              <a:avLst/>
            </a:prstGeom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solidFill>
                  <a:srgbClr val="000000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endParaRPr>
            </a:p>
          </p:txBody>
        </p:sp>
        <p:grpSp>
          <p:nvGrpSpPr>
            <p:cNvPr id="6" name="Group 37">
              <a:extLst>
                <a:ext uri="{FF2B5EF4-FFF2-40B4-BE49-F238E27FC236}">
                  <a16:creationId xmlns:a16="http://schemas.microsoft.com/office/drawing/2014/main" id="{7B3A3E4B-35F4-3745-ADD1-42C5D611318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92096" y="3581400"/>
              <a:ext cx="3523304" cy="1664494"/>
              <a:chOff x="4059" y="754"/>
              <a:chExt cx="1643" cy="776"/>
            </a:xfrm>
          </p:grpSpPr>
          <p:sp>
            <p:nvSpPr>
              <p:cNvPr id="7" name="Rectangle 38">
                <a:extLst>
                  <a:ext uri="{FF2B5EF4-FFF2-40B4-BE49-F238E27FC236}">
                    <a16:creationId xmlns:a16="http://schemas.microsoft.com/office/drawing/2014/main" id="{9E6FE398-9092-1F4B-BDD7-54DD82B4BF3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150" y="754"/>
                <a:ext cx="1552" cy="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pic>
            <p:nvPicPr>
              <p:cNvPr id="8" name="Picture 39" descr="final">
                <a:extLst>
                  <a:ext uri="{FF2B5EF4-FFF2-40B4-BE49-F238E27FC236}">
                    <a16:creationId xmlns:a16="http://schemas.microsoft.com/office/drawing/2014/main" id="{822BE8A5-CC8A-6A46-96ED-930BF4D72B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clrChange>
                  <a:clrFrom>
                    <a:srgbClr val="B7BBC6"/>
                  </a:clrFrom>
                  <a:clrTo>
                    <a:srgbClr val="B7BBC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5" y="1295"/>
                <a:ext cx="222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40" descr="final">
                <a:extLst>
                  <a:ext uri="{FF2B5EF4-FFF2-40B4-BE49-F238E27FC236}">
                    <a16:creationId xmlns:a16="http://schemas.microsoft.com/office/drawing/2014/main" id="{CAC70431-0F0C-CE42-A108-9C57801B92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clrChange>
                  <a:clrFrom>
                    <a:srgbClr val="B7BBC6"/>
                  </a:clrFrom>
                  <a:clrTo>
                    <a:srgbClr val="B7BBC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8" y="1159"/>
                <a:ext cx="222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Line 41">
                <a:extLst>
                  <a:ext uri="{FF2B5EF4-FFF2-40B4-BE49-F238E27FC236}">
                    <a16:creationId xmlns:a16="http://schemas.microsoft.com/office/drawing/2014/main" id="{0CCC7916-22A8-4E4E-85D9-8AAA6F8D258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457" y="1021"/>
                <a:ext cx="29" cy="55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42">
                <a:extLst>
                  <a:ext uri="{FF2B5EF4-FFF2-40B4-BE49-F238E27FC236}">
                    <a16:creationId xmlns:a16="http://schemas.microsoft.com/office/drawing/2014/main" id="{F0813556-2A72-7046-B476-651BAB39116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5148" y="1207"/>
                <a:ext cx="168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Line 43">
                <a:extLst>
                  <a:ext uri="{FF2B5EF4-FFF2-40B4-BE49-F238E27FC236}">
                    <a16:creationId xmlns:a16="http://schemas.microsoft.com/office/drawing/2014/main" id="{DAE263D8-B319-B741-863A-918613333D9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5284" y="925"/>
                <a:ext cx="2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Line 44">
                <a:extLst>
                  <a:ext uri="{FF2B5EF4-FFF2-40B4-BE49-F238E27FC236}">
                    <a16:creationId xmlns:a16="http://schemas.microsoft.com/office/drawing/2014/main" id="{F580AA3B-B476-C44B-8E4B-A73A35C13D6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5315" y="917"/>
                <a:ext cx="1" cy="290"/>
              </a:xfrm>
              <a:prstGeom prst="line">
                <a:avLst/>
              </a:prstGeom>
              <a:noFill/>
              <a:ln w="12700">
                <a:solidFill>
                  <a:srgbClr val="008040"/>
                </a:solidFill>
                <a:round/>
                <a:headEnd type="triangle" w="med" len="sm"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45">
                <a:extLst>
                  <a:ext uri="{FF2B5EF4-FFF2-40B4-BE49-F238E27FC236}">
                    <a16:creationId xmlns:a16="http://schemas.microsoft.com/office/drawing/2014/main" id="{73F3DBDC-9F34-BF47-ABAF-3ADDE62869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13" y="799"/>
                <a:ext cx="803" cy="685"/>
              </a:xfrm>
              <a:custGeom>
                <a:avLst/>
                <a:gdLst>
                  <a:gd name="T0" fmla="*/ 0 w 669"/>
                  <a:gd name="T1" fmla="*/ 0 h 1063"/>
                  <a:gd name="T2" fmla="*/ 341 w 669"/>
                  <a:gd name="T3" fmla="*/ 1061 h 1063"/>
                  <a:gd name="T4" fmla="*/ 669 w 669"/>
                  <a:gd name="T5" fmla="*/ 13 h 1063"/>
                  <a:gd name="T6" fmla="*/ 0 60000 65536"/>
                  <a:gd name="T7" fmla="*/ 0 60000 65536"/>
                  <a:gd name="T8" fmla="*/ 0 60000 65536"/>
                  <a:gd name="T9" fmla="*/ 0 w 669"/>
                  <a:gd name="T10" fmla="*/ 0 h 1063"/>
                  <a:gd name="T11" fmla="*/ 669 w 669"/>
                  <a:gd name="T12" fmla="*/ 1063 h 106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69" h="1063">
                    <a:moveTo>
                      <a:pt x="0" y="0"/>
                    </a:moveTo>
                    <a:cubicBezTo>
                      <a:pt x="115" y="529"/>
                      <a:pt x="230" y="1059"/>
                      <a:pt x="341" y="1061"/>
                    </a:cubicBezTo>
                    <a:cubicBezTo>
                      <a:pt x="452" y="1063"/>
                      <a:pt x="560" y="538"/>
                      <a:pt x="669" y="13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Line 46">
                <a:extLst>
                  <a:ext uri="{FF2B5EF4-FFF2-40B4-BE49-F238E27FC236}">
                    <a16:creationId xmlns:a16="http://schemas.microsoft.com/office/drawing/2014/main" id="{6E2D7306-E227-974D-A8BA-F0F7FD656AA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758" y="1338"/>
                <a:ext cx="313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Line 47">
                <a:extLst>
                  <a:ext uri="{FF2B5EF4-FFF2-40B4-BE49-F238E27FC236}">
                    <a16:creationId xmlns:a16="http://schemas.microsoft.com/office/drawing/2014/main" id="{3794A2DE-34EC-0A4B-A532-8DD1FF11D411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687" y="1204"/>
                <a:ext cx="462" cy="4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Line 48">
                <a:extLst>
                  <a:ext uri="{FF2B5EF4-FFF2-40B4-BE49-F238E27FC236}">
                    <a16:creationId xmlns:a16="http://schemas.microsoft.com/office/drawing/2014/main" id="{961B2A8D-C9EE-2144-ADEC-86E914BD4B1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627" y="1064"/>
                <a:ext cx="595" cy="4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Line 49">
                <a:extLst>
                  <a:ext uri="{FF2B5EF4-FFF2-40B4-BE49-F238E27FC236}">
                    <a16:creationId xmlns:a16="http://schemas.microsoft.com/office/drawing/2014/main" id="{F5E50356-EAED-224C-8F93-72E7DFD51D8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548" y="919"/>
                <a:ext cx="736" cy="4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9" name="Group 50">
                <a:extLst>
                  <a:ext uri="{FF2B5EF4-FFF2-40B4-BE49-F238E27FC236}">
                    <a16:creationId xmlns:a16="http://schemas.microsoft.com/office/drawing/2014/main" id="{A7FA7768-4E45-BF40-A7AB-370CD0029E2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86" y="926"/>
                <a:ext cx="149" cy="127"/>
                <a:chOff x="1895" y="1635"/>
                <a:chExt cx="149" cy="198"/>
              </a:xfrm>
            </p:grpSpPr>
            <p:sp>
              <p:nvSpPr>
                <p:cNvPr id="36" name="Line 51">
                  <a:extLst>
                    <a:ext uri="{FF2B5EF4-FFF2-40B4-BE49-F238E27FC236}">
                      <a16:creationId xmlns:a16="http://schemas.microsoft.com/office/drawing/2014/main" id="{AA8E3DB4-FA41-DF42-B2AA-EFCBFD4ADC97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1895" y="1635"/>
                  <a:ext cx="0" cy="19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triangle" w="med" len="sm"/>
                  <a:tailEnd type="triangle" w="med" len="sm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pic>
              <p:nvPicPr>
                <p:cNvPr id="37" name="Picture 52" descr="final">
                  <a:extLst>
                    <a:ext uri="{FF2B5EF4-FFF2-40B4-BE49-F238E27FC236}">
                      <a16:creationId xmlns:a16="http://schemas.microsoft.com/office/drawing/2014/main" id="{F835E913-049A-2648-9902-A0994BB40C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screen">
                  <a:clrChange>
                    <a:clrFrom>
                      <a:srgbClr val="B7BBC6"/>
                    </a:clrFrom>
                    <a:clrTo>
                      <a:srgbClr val="B7BBC6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7" y="1680"/>
                  <a:ext cx="117" cy="1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0" name="Picture 53" descr="final">
                <a:extLst>
                  <a:ext uri="{FF2B5EF4-FFF2-40B4-BE49-F238E27FC236}">
                    <a16:creationId xmlns:a16="http://schemas.microsoft.com/office/drawing/2014/main" id="{390F2532-3815-8440-B661-0BF727E519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B7BBC6"/>
                  </a:clrFrom>
                  <a:clrTo>
                    <a:srgbClr val="B7BBC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3" y="1084"/>
                <a:ext cx="483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Oval 54">
                <a:extLst>
                  <a:ext uri="{FF2B5EF4-FFF2-40B4-BE49-F238E27FC236}">
                    <a16:creationId xmlns:a16="http://schemas.microsoft.com/office/drawing/2014/main" id="{7F2222D3-4E64-3A4A-97EA-762BEE67CE2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810" y="1318"/>
                <a:ext cx="32" cy="33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Oval 55">
                <a:extLst>
                  <a:ext uri="{FF2B5EF4-FFF2-40B4-BE49-F238E27FC236}">
                    <a16:creationId xmlns:a16="http://schemas.microsoft.com/office/drawing/2014/main" id="{9D8D806B-0DC7-364C-8E59-48941221D00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875" y="1320"/>
                <a:ext cx="32" cy="33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Oval 56">
                <a:extLst>
                  <a:ext uri="{FF2B5EF4-FFF2-40B4-BE49-F238E27FC236}">
                    <a16:creationId xmlns:a16="http://schemas.microsoft.com/office/drawing/2014/main" id="{0949B606-7EC1-4C4B-9D82-7A0BC758F37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938" y="1319"/>
                <a:ext cx="32" cy="33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Oval 57">
                <a:extLst>
                  <a:ext uri="{FF2B5EF4-FFF2-40B4-BE49-F238E27FC236}">
                    <a16:creationId xmlns:a16="http://schemas.microsoft.com/office/drawing/2014/main" id="{B9D4AB01-4D0B-AB42-933A-C2CF9FBDF9D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15" y="1317"/>
                <a:ext cx="32" cy="33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Oval 58">
                <a:extLst>
                  <a:ext uri="{FF2B5EF4-FFF2-40B4-BE49-F238E27FC236}">
                    <a16:creationId xmlns:a16="http://schemas.microsoft.com/office/drawing/2014/main" id="{264530F3-087F-0747-9410-A771870ACCF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715" y="1046"/>
                <a:ext cx="33" cy="33"/>
              </a:xfrm>
              <a:prstGeom prst="ellipse">
                <a:avLst/>
              </a:prstGeom>
              <a:solidFill>
                <a:srgbClr val="C3E1F8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Oval 59">
                <a:extLst>
                  <a:ext uri="{FF2B5EF4-FFF2-40B4-BE49-F238E27FC236}">
                    <a16:creationId xmlns:a16="http://schemas.microsoft.com/office/drawing/2014/main" id="{E42928EF-3808-3D4B-A842-9BC143CCAEF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66" y="1188"/>
                <a:ext cx="32" cy="32"/>
              </a:xfrm>
              <a:prstGeom prst="ellipse">
                <a:avLst/>
              </a:prstGeom>
              <a:solidFill>
                <a:srgbClr val="FFCCFF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Oval 60">
                <a:extLst>
                  <a:ext uri="{FF2B5EF4-FFF2-40B4-BE49-F238E27FC236}">
                    <a16:creationId xmlns:a16="http://schemas.microsoft.com/office/drawing/2014/main" id="{089F4F91-D9AC-FE48-88E1-8F4A457F25C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959" y="1189"/>
                <a:ext cx="32" cy="32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Oval 61">
                <a:extLst>
                  <a:ext uri="{FF2B5EF4-FFF2-40B4-BE49-F238E27FC236}">
                    <a16:creationId xmlns:a16="http://schemas.microsoft.com/office/drawing/2014/main" id="{8953513F-B868-A24D-87E3-156950DB1AF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845" y="1186"/>
                <a:ext cx="32" cy="3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Oval 62">
                <a:extLst>
                  <a:ext uri="{FF2B5EF4-FFF2-40B4-BE49-F238E27FC236}">
                    <a16:creationId xmlns:a16="http://schemas.microsoft.com/office/drawing/2014/main" id="{6D5EF5CB-43D8-834D-A551-177C52840F8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914" y="1043"/>
                <a:ext cx="32" cy="32"/>
              </a:xfrm>
              <a:prstGeom prst="ellipse">
                <a:avLst/>
              </a:prstGeom>
              <a:solidFill>
                <a:srgbClr val="FFCCFF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srgbClr val="000000"/>
                  </a:solidFill>
                  <a:ea typeface="ヒラギノ角ゴ Pro W3" charset="-128"/>
                  <a:cs typeface="ヒラギノ角ゴ Pro W3" charset="-128"/>
                </a:endParaRPr>
              </a:p>
            </p:txBody>
          </p:sp>
          <p:sp>
            <p:nvSpPr>
              <p:cNvPr id="30" name="Oval 63">
                <a:extLst>
                  <a:ext uri="{FF2B5EF4-FFF2-40B4-BE49-F238E27FC236}">
                    <a16:creationId xmlns:a16="http://schemas.microsoft.com/office/drawing/2014/main" id="{593B1F24-40C7-D848-A774-61C1E1F7AE2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770" y="905"/>
                <a:ext cx="32" cy="32"/>
              </a:xfrm>
              <a:prstGeom prst="ellipse">
                <a:avLst/>
              </a:prstGeom>
              <a:solidFill>
                <a:srgbClr val="C3E1F8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1" name="AutoShape 64">
                <a:extLst>
                  <a:ext uri="{FF2B5EF4-FFF2-40B4-BE49-F238E27FC236}">
                    <a16:creationId xmlns:a16="http://schemas.microsoft.com/office/drawing/2014/main" id="{85985840-7282-134E-825D-21C7605E5CAE}"/>
                  </a:ext>
                </a:extLst>
              </p:cNvPr>
              <p:cNvCxnSpPr>
                <a:cxnSpLocks noChangeAspect="1" noChangeShapeType="1"/>
                <a:stCxn id="24" idx="0"/>
                <a:endCxn id="26" idx="0"/>
              </p:cNvCxnSpPr>
              <p:nvPr/>
            </p:nvCxnSpPr>
            <p:spPr bwMode="auto">
              <a:xfrm rot="-5400000">
                <a:off x="4993" y="1223"/>
                <a:ext cx="127" cy="51"/>
              </a:xfrm>
              <a:prstGeom prst="curvedConnector3">
                <a:avLst>
                  <a:gd name="adj1" fmla="val 167477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32" name="AutoShape 65">
                <a:extLst>
                  <a:ext uri="{FF2B5EF4-FFF2-40B4-BE49-F238E27FC236}">
                    <a16:creationId xmlns:a16="http://schemas.microsoft.com/office/drawing/2014/main" id="{3E389FC9-E3C0-6040-B20A-5E3D243B4BBC}"/>
                  </a:ext>
                </a:extLst>
              </p:cNvPr>
              <p:cNvCxnSpPr>
                <a:cxnSpLocks noChangeAspect="1" noChangeShapeType="1"/>
                <a:stCxn id="28" idx="0"/>
                <a:endCxn id="30" idx="1"/>
              </p:cNvCxnSpPr>
              <p:nvPr/>
            </p:nvCxnSpPr>
            <p:spPr bwMode="auto">
              <a:xfrm rot="5400000" flipH="1">
                <a:off x="4679" y="1002"/>
                <a:ext cx="277" cy="86"/>
              </a:xfrm>
              <a:prstGeom prst="curvedConnector3">
                <a:avLst>
                  <a:gd name="adj1" fmla="val 133954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33" name="AutoShape 66">
                <a:extLst>
                  <a:ext uri="{FF2B5EF4-FFF2-40B4-BE49-F238E27FC236}">
                    <a16:creationId xmlns:a16="http://schemas.microsoft.com/office/drawing/2014/main" id="{797117C6-B094-7847-9B05-1D4AE17E63CA}"/>
                  </a:ext>
                </a:extLst>
              </p:cNvPr>
              <p:cNvCxnSpPr>
                <a:cxnSpLocks noChangeAspect="1" noChangeShapeType="1"/>
                <a:stCxn id="21" idx="1"/>
                <a:endCxn id="25" idx="4"/>
              </p:cNvCxnSpPr>
              <p:nvPr/>
            </p:nvCxnSpPr>
            <p:spPr bwMode="auto">
              <a:xfrm rot="5400000" flipH="1">
                <a:off x="4655" y="1159"/>
                <a:ext cx="237" cy="83"/>
              </a:xfrm>
              <a:prstGeom prst="curvedConnector3">
                <a:avLst>
                  <a:gd name="adj1" fmla="val 40648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34" name="AutoShape 67">
                <a:extLst>
                  <a:ext uri="{FF2B5EF4-FFF2-40B4-BE49-F238E27FC236}">
                    <a16:creationId xmlns:a16="http://schemas.microsoft.com/office/drawing/2014/main" id="{53FE23C8-9796-1F42-8842-A703DA22345A}"/>
                  </a:ext>
                </a:extLst>
              </p:cNvPr>
              <p:cNvCxnSpPr>
                <a:cxnSpLocks noChangeAspect="1" noChangeShapeType="1"/>
                <a:stCxn id="27" idx="0"/>
                <a:endCxn id="29" idx="4"/>
              </p:cNvCxnSpPr>
              <p:nvPr/>
            </p:nvCxnSpPr>
            <p:spPr bwMode="auto">
              <a:xfrm rot="5400000" flipH="1">
                <a:off x="4899" y="1109"/>
                <a:ext cx="108" cy="45"/>
              </a:xfrm>
              <a:prstGeom prst="curvedConnector3">
                <a:avLst>
                  <a:gd name="adj1" fmla="val 50000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graphicFrame>
            <p:nvGraphicFramePr>
              <p:cNvPr id="35" name="Object 2">
                <a:extLst>
                  <a:ext uri="{FF2B5EF4-FFF2-40B4-BE49-F238E27FC236}">
                    <a16:creationId xmlns:a16="http://schemas.microsoft.com/office/drawing/2014/main" id="{69FA4E82-F549-F843-B861-0F8C3FFF884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059" y="851"/>
              <a:ext cx="455" cy="1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25271" name="Equation" r:id="rId7" imgW="799920" imgH="228600" progId="Equation.3">
                      <p:embed/>
                    </p:oleObj>
                  </mc:Choice>
                  <mc:Fallback>
                    <p:oleObj name="Equation" r:id="rId7" imgW="799920" imgH="228600" progId="Equation.3">
                      <p:embed/>
                      <p:pic>
                        <p:nvPicPr>
                          <p:cNvPr id="35" name="Object 2">
                            <a:extLst>
                              <a:ext uri="{FF2B5EF4-FFF2-40B4-BE49-F238E27FC236}">
                                <a16:creationId xmlns:a16="http://schemas.microsoft.com/office/drawing/2014/main" id="{69FA4E82-F549-F843-B861-0F8C3FFF884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59" y="851"/>
                            <a:ext cx="455" cy="13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F86118C-610F-984C-B3D1-8C0ACE1BA3C5}"/>
              </a:ext>
            </a:extLst>
          </p:cNvPr>
          <p:cNvSpPr txBox="1"/>
          <p:nvPr/>
        </p:nvSpPr>
        <p:spPr>
          <a:xfrm>
            <a:off x="10703840" y="1325969"/>
            <a:ext cx="788798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NCSM</a:t>
            </a:r>
          </a:p>
        </p:txBody>
      </p:sp>
      <p:grpSp>
        <p:nvGrpSpPr>
          <p:cNvPr id="39" name="Group 54">
            <a:extLst>
              <a:ext uri="{FF2B5EF4-FFF2-40B4-BE49-F238E27FC236}">
                <a16:creationId xmlns:a16="http://schemas.microsoft.com/office/drawing/2014/main" id="{765E4109-B4F8-7A42-A4DF-9A9253644E02}"/>
              </a:ext>
            </a:extLst>
          </p:cNvPr>
          <p:cNvGrpSpPr>
            <a:grpSpLocks/>
          </p:cNvGrpSpPr>
          <p:nvPr/>
        </p:nvGrpSpPr>
        <p:grpSpPr bwMode="auto">
          <a:xfrm>
            <a:off x="9955153" y="1344005"/>
            <a:ext cx="311531" cy="286011"/>
            <a:chOff x="4359" y="1639"/>
            <a:chExt cx="208" cy="191"/>
          </a:xfrm>
        </p:grpSpPr>
        <p:sp>
          <p:nvSpPr>
            <p:cNvPr id="40" name="Oval 55">
              <a:extLst>
                <a:ext uri="{FF2B5EF4-FFF2-40B4-BE49-F238E27FC236}">
                  <a16:creationId xmlns:a16="http://schemas.microsoft.com/office/drawing/2014/main" id="{1EF20C1B-A16B-A943-BCC0-B268CD32A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740"/>
              <a:ext cx="119" cy="90"/>
            </a:xfrm>
            <a:prstGeom prst="ellipse">
              <a:avLst/>
            </a:prstGeom>
            <a:solidFill>
              <a:srgbClr val="0248D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1" name="Oval 56">
              <a:extLst>
                <a:ext uri="{FF2B5EF4-FFF2-40B4-BE49-F238E27FC236}">
                  <a16:creationId xmlns:a16="http://schemas.microsoft.com/office/drawing/2014/main" id="{3BF22401-A994-6940-A8A7-CE2654996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" y="1639"/>
              <a:ext cx="96" cy="90"/>
            </a:xfrm>
            <a:prstGeom prst="ellipse">
              <a:avLst/>
            </a:prstGeom>
            <a:solidFill>
              <a:srgbClr val="0248D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2" name="Oval 57">
              <a:extLst>
                <a:ext uri="{FF2B5EF4-FFF2-40B4-BE49-F238E27FC236}">
                  <a16:creationId xmlns:a16="http://schemas.microsoft.com/office/drawing/2014/main" id="{8F9F24D5-C010-504F-B58D-C4CC8EE4B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5" y="1663"/>
              <a:ext cx="96" cy="90"/>
            </a:xfrm>
            <a:prstGeom prst="ellipse">
              <a:avLst/>
            </a:prstGeom>
            <a:gradFill rotWithShape="0">
              <a:gsLst>
                <a:gs pos="0">
                  <a:srgbClr val="FF6666"/>
                </a:gs>
                <a:gs pos="100000">
                  <a:srgbClr val="FF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3" name="Oval 58">
              <a:extLst>
                <a:ext uri="{FF2B5EF4-FFF2-40B4-BE49-F238E27FC236}">
                  <a16:creationId xmlns:a16="http://schemas.microsoft.com/office/drawing/2014/main" id="{42ED1327-9FD3-8943-9910-F5BD38106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0" y="1711"/>
              <a:ext cx="97" cy="90"/>
            </a:xfrm>
            <a:prstGeom prst="ellipse">
              <a:avLst/>
            </a:prstGeom>
            <a:solidFill>
              <a:srgbClr val="0248D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4" name="Oval 59">
              <a:extLst>
                <a:ext uri="{FF2B5EF4-FFF2-40B4-BE49-F238E27FC236}">
                  <a16:creationId xmlns:a16="http://schemas.microsoft.com/office/drawing/2014/main" id="{7D8F1B6F-14B9-A74B-B46F-AAC2D9B08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1" y="1663"/>
              <a:ext cx="96" cy="90"/>
            </a:xfrm>
            <a:prstGeom prst="ellipse">
              <a:avLst/>
            </a:prstGeom>
            <a:gradFill rotWithShape="0">
              <a:gsLst>
                <a:gs pos="0">
                  <a:srgbClr val="FF6666"/>
                </a:gs>
                <a:gs pos="100000">
                  <a:srgbClr val="FF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5" name="Oval 60">
              <a:extLst>
                <a:ext uri="{FF2B5EF4-FFF2-40B4-BE49-F238E27FC236}">
                  <a16:creationId xmlns:a16="http://schemas.microsoft.com/office/drawing/2014/main" id="{07BF57EF-E70E-0B4B-8D61-3826611A9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727"/>
              <a:ext cx="97" cy="92"/>
            </a:xfrm>
            <a:prstGeom prst="ellipse">
              <a:avLst/>
            </a:prstGeom>
            <a:gradFill rotWithShape="0">
              <a:gsLst>
                <a:gs pos="0">
                  <a:srgbClr val="FF6666"/>
                </a:gs>
                <a:gs pos="100000">
                  <a:srgbClr val="FF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6" name="Oval 61">
              <a:extLst>
                <a:ext uri="{FF2B5EF4-FFF2-40B4-BE49-F238E27FC236}">
                  <a16:creationId xmlns:a16="http://schemas.microsoft.com/office/drawing/2014/main" id="{CCE3CBD2-38F6-CE48-968F-EC44FB28F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686"/>
              <a:ext cx="96" cy="90"/>
            </a:xfrm>
            <a:prstGeom prst="ellipse">
              <a:avLst/>
            </a:prstGeom>
            <a:solidFill>
              <a:srgbClr val="0248D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64057EE-4681-364A-8151-D4B32192B2AC}"/>
              </a:ext>
            </a:extLst>
          </p:cNvPr>
          <p:cNvGrpSpPr/>
          <p:nvPr/>
        </p:nvGrpSpPr>
        <p:grpSpPr>
          <a:xfrm>
            <a:off x="1105829" y="5919245"/>
            <a:ext cx="6705600" cy="782637"/>
            <a:chOff x="282750" y="3200400"/>
            <a:chExt cx="6705600" cy="78263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6246ED2-A15B-2948-9E96-5C68CD5FDD20}"/>
                </a:ext>
              </a:extLst>
            </p:cNvPr>
            <p:cNvGrpSpPr/>
            <p:nvPr/>
          </p:nvGrpSpPr>
          <p:grpSpPr>
            <a:xfrm>
              <a:off x="282750" y="3200400"/>
              <a:ext cx="6705600" cy="782637"/>
              <a:chOff x="76200" y="3200400"/>
              <a:chExt cx="6705600" cy="782637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BA7B72DB-55B6-8249-8049-E9869BB24986}"/>
                  </a:ext>
                </a:extLst>
              </p:cNvPr>
              <p:cNvSpPr/>
              <p:nvPr/>
            </p:nvSpPr>
            <p:spPr>
              <a:xfrm>
                <a:off x="76200" y="3200400"/>
                <a:ext cx="6705600" cy="762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60" name="Object 59">
                <a:extLst>
                  <a:ext uri="{FF2B5EF4-FFF2-40B4-BE49-F238E27FC236}">
                    <a16:creationId xmlns:a16="http://schemas.microsoft.com/office/drawing/2014/main" id="{AE77EDF0-378D-044B-B286-9EEC90FB9C2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93813" y="3200400"/>
              <a:ext cx="5432425" cy="7826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25272" name="Equation" r:id="rId9" imgW="3352800" imgH="482600" progId="Equation.3">
                      <p:embed/>
                    </p:oleObj>
                  </mc:Choice>
                  <mc:Fallback>
                    <p:oleObj name="Equation" r:id="rId9" imgW="3352800" imgH="482600" progId="Equation.3">
                      <p:embed/>
                      <p:pic>
                        <p:nvPicPr>
                          <p:cNvPr id="60" name="Object 59">
                            <a:extLst>
                              <a:ext uri="{FF2B5EF4-FFF2-40B4-BE49-F238E27FC236}">
                                <a16:creationId xmlns:a16="http://schemas.microsoft.com/office/drawing/2014/main" id="{AE77EDF0-378D-044B-B286-9EEC90FB9C2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293813" y="3200400"/>
                            <a:ext cx="5432425" cy="7826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9" name="Group 53">
              <a:extLst>
                <a:ext uri="{FF2B5EF4-FFF2-40B4-BE49-F238E27FC236}">
                  <a16:creationId xmlns:a16="http://schemas.microsoft.com/office/drawing/2014/main" id="{4890DBB2-E4DE-E548-B995-5537E6CECF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3352800"/>
              <a:ext cx="618569" cy="362381"/>
              <a:chOff x="3539" y="861"/>
              <a:chExt cx="413" cy="242"/>
            </a:xfrm>
          </p:grpSpPr>
          <p:grpSp>
            <p:nvGrpSpPr>
              <p:cNvPr id="50" name="Group 54">
                <a:extLst>
                  <a:ext uri="{FF2B5EF4-FFF2-40B4-BE49-F238E27FC236}">
                    <a16:creationId xmlns:a16="http://schemas.microsoft.com/office/drawing/2014/main" id="{D676C2D7-5704-674F-A32B-93FB7F97EA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4" y="912"/>
                <a:ext cx="208" cy="191"/>
                <a:chOff x="4359" y="1639"/>
                <a:chExt cx="208" cy="191"/>
              </a:xfrm>
            </p:grpSpPr>
            <p:sp>
              <p:nvSpPr>
                <p:cNvPr id="52" name="Oval 55">
                  <a:extLst>
                    <a:ext uri="{FF2B5EF4-FFF2-40B4-BE49-F238E27FC236}">
                      <a16:creationId xmlns:a16="http://schemas.microsoft.com/office/drawing/2014/main" id="{AEA9A8F6-67EA-F246-A7DC-DB75A646B0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" y="1740"/>
                  <a:ext cx="119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3" name="Oval 56">
                  <a:extLst>
                    <a:ext uri="{FF2B5EF4-FFF2-40B4-BE49-F238E27FC236}">
                      <a16:creationId xmlns:a16="http://schemas.microsoft.com/office/drawing/2014/main" id="{1F484141-D012-8843-996F-BE2D9CEBCB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3" y="1639"/>
                  <a:ext cx="96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4" name="Oval 57">
                  <a:extLst>
                    <a:ext uri="{FF2B5EF4-FFF2-40B4-BE49-F238E27FC236}">
                      <a16:creationId xmlns:a16="http://schemas.microsoft.com/office/drawing/2014/main" id="{01EA40D6-95EE-9645-95BB-884F49F824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5" y="1663"/>
                  <a:ext cx="96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5" name="Oval 58">
                  <a:extLst>
                    <a:ext uri="{FF2B5EF4-FFF2-40B4-BE49-F238E27FC236}">
                      <a16:creationId xmlns:a16="http://schemas.microsoft.com/office/drawing/2014/main" id="{F5EA1A92-55A2-CA4E-A026-8C84184029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" y="1711"/>
                  <a:ext cx="97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6" name="Oval 59">
                  <a:extLst>
                    <a:ext uri="{FF2B5EF4-FFF2-40B4-BE49-F238E27FC236}">
                      <a16:creationId xmlns:a16="http://schemas.microsoft.com/office/drawing/2014/main" id="{0B60D288-6982-0743-8B71-67473A1C1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1" y="1663"/>
                  <a:ext cx="96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7" name="Oval 60">
                  <a:extLst>
                    <a:ext uri="{FF2B5EF4-FFF2-40B4-BE49-F238E27FC236}">
                      <a16:creationId xmlns:a16="http://schemas.microsoft.com/office/drawing/2014/main" id="{CAF607C5-471A-0E48-91CD-5B53D5B34B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" y="1727"/>
                  <a:ext cx="97" cy="9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58" name="Oval 61">
                  <a:extLst>
                    <a:ext uri="{FF2B5EF4-FFF2-40B4-BE49-F238E27FC236}">
                      <a16:creationId xmlns:a16="http://schemas.microsoft.com/office/drawing/2014/main" id="{3A768A49-8D92-4F4D-9F29-E236CBEC8E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" y="1686"/>
                  <a:ext cx="96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pic>
            <p:nvPicPr>
              <p:cNvPr id="51" name="Picture 62" descr="final">
                <a:extLst>
                  <a:ext uri="{FF2B5EF4-FFF2-40B4-BE49-F238E27FC236}">
                    <a16:creationId xmlns:a16="http://schemas.microsoft.com/office/drawing/2014/main" id="{85509496-5357-CC46-96F4-D68E18B4D0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clrChange>
                  <a:clrFrom>
                    <a:srgbClr val="B7BBC6"/>
                  </a:clrFrom>
                  <a:clrTo>
                    <a:srgbClr val="B7BBC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9" y="861"/>
                <a:ext cx="19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55D9BCF-FD6E-8744-9C42-D0BEE6669B2C}"/>
              </a:ext>
            </a:extLst>
          </p:cNvPr>
          <p:cNvGrpSpPr/>
          <p:nvPr/>
        </p:nvGrpSpPr>
        <p:grpSpPr>
          <a:xfrm>
            <a:off x="1410629" y="4862499"/>
            <a:ext cx="4495800" cy="772583"/>
            <a:chOff x="1143000" y="3189817"/>
            <a:chExt cx="4495800" cy="77258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94CDD1D-845E-704C-983B-243151909BE5}"/>
                </a:ext>
              </a:extLst>
            </p:cNvPr>
            <p:cNvGrpSpPr/>
            <p:nvPr/>
          </p:nvGrpSpPr>
          <p:grpSpPr>
            <a:xfrm>
              <a:off x="1143000" y="3200400"/>
              <a:ext cx="4495800" cy="762000"/>
              <a:chOff x="587550" y="3200400"/>
              <a:chExt cx="4495800" cy="762000"/>
            </a:xfrm>
          </p:grpSpPr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F0487275-3B22-B54E-9929-D23EA59874BB}"/>
                  </a:ext>
                </a:extLst>
              </p:cNvPr>
              <p:cNvSpPr/>
              <p:nvPr/>
            </p:nvSpPr>
            <p:spPr>
              <a:xfrm>
                <a:off x="587550" y="3200400"/>
                <a:ext cx="4495800" cy="762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53">
                <a:extLst>
                  <a:ext uri="{FF2B5EF4-FFF2-40B4-BE49-F238E27FC236}">
                    <a16:creationId xmlns:a16="http://schemas.microsoft.com/office/drawing/2014/main" id="{B4FFCB00-16B4-6F44-9863-EA445DF24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9600" y="3352800"/>
                <a:ext cx="618569" cy="362381"/>
                <a:chOff x="3539" y="861"/>
                <a:chExt cx="413" cy="242"/>
              </a:xfrm>
            </p:grpSpPr>
            <p:grpSp>
              <p:nvGrpSpPr>
                <p:cNvPr id="66" name="Group 54">
                  <a:extLst>
                    <a:ext uri="{FF2B5EF4-FFF2-40B4-BE49-F238E27FC236}">
                      <a16:creationId xmlns:a16="http://schemas.microsoft.com/office/drawing/2014/main" id="{200F01BB-4212-6D4D-B013-3A29B336D7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44" y="912"/>
                  <a:ext cx="208" cy="191"/>
                  <a:chOff x="4359" y="1639"/>
                  <a:chExt cx="208" cy="191"/>
                </a:xfrm>
              </p:grpSpPr>
              <p:sp>
                <p:nvSpPr>
                  <p:cNvPr id="68" name="Oval 55">
                    <a:extLst>
                      <a:ext uri="{FF2B5EF4-FFF2-40B4-BE49-F238E27FC236}">
                        <a16:creationId xmlns:a16="http://schemas.microsoft.com/office/drawing/2014/main" id="{AA1280B8-7222-FE43-87C0-89D037B2F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68" y="1740"/>
                    <a:ext cx="119" cy="90"/>
                  </a:xfrm>
                  <a:prstGeom prst="ellipse">
                    <a:avLst/>
                  </a:prstGeom>
                  <a:solidFill>
                    <a:srgbClr val="0248DA"/>
                  </a:soli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69" name="Oval 56">
                    <a:extLst>
                      <a:ext uri="{FF2B5EF4-FFF2-40B4-BE49-F238E27FC236}">
                        <a16:creationId xmlns:a16="http://schemas.microsoft.com/office/drawing/2014/main" id="{139133EF-E4BA-1142-98E3-50DBC57C6D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3" y="1639"/>
                    <a:ext cx="96" cy="90"/>
                  </a:xfrm>
                  <a:prstGeom prst="ellipse">
                    <a:avLst/>
                  </a:prstGeom>
                  <a:solidFill>
                    <a:srgbClr val="0248DA"/>
                  </a:soli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0" name="Oval 57">
                    <a:extLst>
                      <a:ext uri="{FF2B5EF4-FFF2-40B4-BE49-F238E27FC236}">
                        <a16:creationId xmlns:a16="http://schemas.microsoft.com/office/drawing/2014/main" id="{C4F18F84-B2C2-CC45-9513-116E13DAF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65" y="1663"/>
                    <a:ext cx="96" cy="9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6666"/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1" name="Oval 58">
                    <a:extLst>
                      <a:ext uri="{FF2B5EF4-FFF2-40B4-BE49-F238E27FC236}">
                        <a16:creationId xmlns:a16="http://schemas.microsoft.com/office/drawing/2014/main" id="{074B8926-3F2D-BD45-AF9D-5BAF527F1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70" y="1711"/>
                    <a:ext cx="97" cy="90"/>
                  </a:xfrm>
                  <a:prstGeom prst="ellipse">
                    <a:avLst/>
                  </a:prstGeom>
                  <a:solidFill>
                    <a:srgbClr val="0248DA"/>
                  </a:soli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2" name="Oval 59">
                    <a:extLst>
                      <a:ext uri="{FF2B5EF4-FFF2-40B4-BE49-F238E27FC236}">
                        <a16:creationId xmlns:a16="http://schemas.microsoft.com/office/drawing/2014/main" id="{CEED7401-D585-0840-B1F7-F762A89AAE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61" y="1663"/>
                    <a:ext cx="96" cy="9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6666"/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3" name="Oval 60">
                    <a:extLst>
                      <a:ext uri="{FF2B5EF4-FFF2-40B4-BE49-F238E27FC236}">
                        <a16:creationId xmlns:a16="http://schemas.microsoft.com/office/drawing/2014/main" id="{6D1868AD-A0C0-2F4D-9080-241C09A0CE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27"/>
                    <a:ext cx="97" cy="9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6666"/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4" name="Oval 61">
                    <a:extLst>
                      <a:ext uri="{FF2B5EF4-FFF2-40B4-BE49-F238E27FC236}">
                        <a16:creationId xmlns:a16="http://schemas.microsoft.com/office/drawing/2014/main" id="{B0BBD3BD-92B9-1342-97C0-6FD5187009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68" y="1686"/>
                    <a:ext cx="96" cy="90"/>
                  </a:xfrm>
                  <a:prstGeom prst="ellipse">
                    <a:avLst/>
                  </a:prstGeom>
                  <a:solidFill>
                    <a:srgbClr val="0248DA"/>
                  </a:solidFill>
                  <a:ln w="952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none" anchor="ctr"/>
                  <a:lstStyle/>
                  <a:p>
                    <a:pPr defTabSz="4572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</p:grpSp>
            <p:pic>
              <p:nvPicPr>
                <p:cNvPr id="67" name="Picture 62" descr="final">
                  <a:extLst>
                    <a:ext uri="{FF2B5EF4-FFF2-40B4-BE49-F238E27FC236}">
                      <a16:creationId xmlns:a16="http://schemas.microsoft.com/office/drawing/2014/main" id="{82E2A640-CF38-6343-8489-5838C0D70A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clrChange>
                    <a:clrFrom>
                      <a:srgbClr val="B7BBC6"/>
                    </a:clrFrom>
                    <a:clrTo>
                      <a:srgbClr val="B7BBC6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9" y="861"/>
                  <a:ext cx="193" cy="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aphicFrame>
          <p:nvGraphicFramePr>
            <p:cNvPr id="63" name="Object 62">
              <a:extLst>
                <a:ext uri="{FF2B5EF4-FFF2-40B4-BE49-F238E27FC236}">
                  <a16:creationId xmlns:a16="http://schemas.microsoft.com/office/drawing/2014/main" id="{BBB20A42-81A0-9746-AC24-C69FE242EE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36749" y="3189817"/>
            <a:ext cx="3598333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73" name="Equation" r:id="rId12" imgW="2159000" imgH="457200" progId="Equation.3">
                    <p:embed/>
                  </p:oleObj>
                </mc:Choice>
                <mc:Fallback>
                  <p:oleObj name="Equation" r:id="rId12" imgW="2159000" imgH="457200" progId="Equation.3">
                    <p:embed/>
                    <p:pic>
                      <p:nvPicPr>
                        <p:cNvPr id="63" name="Object 62">
                          <a:extLst>
                            <a:ext uri="{FF2B5EF4-FFF2-40B4-BE49-F238E27FC236}">
                              <a16:creationId xmlns:a16="http://schemas.microsoft.com/office/drawing/2014/main" id="{BBB20A42-81A0-9746-AC24-C69FE242EE3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936749" y="3189817"/>
                          <a:ext cx="3598333" cy="762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20BD5BDD-CBB7-D644-A3C8-B67FDA2B28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01065" y="5320478"/>
            <a:ext cx="3113765" cy="12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10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CDE5-617D-D84A-AF06-E206B1C22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In-Medium Similarity Renormalization Group – Flow equation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518C8B-AFEA-534E-9935-C970D162D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71" y="1454330"/>
            <a:ext cx="8507898" cy="49246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FDDBA-AD85-8040-B5DE-E2C8FF0040C6}"/>
              </a:ext>
            </a:extLst>
          </p:cNvPr>
          <p:cNvSpPr txBox="1"/>
          <p:nvPr/>
        </p:nvSpPr>
        <p:spPr>
          <a:xfrm>
            <a:off x="9304259" y="4745852"/>
            <a:ext cx="277803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Hamiltonian matrix is never constructed explicitly!</a:t>
            </a:r>
          </a:p>
        </p:txBody>
      </p:sp>
    </p:spTree>
    <p:extLst>
      <p:ext uri="{BB962C8B-B14F-4D97-AF65-F5344CB8AC3E}">
        <p14:creationId xmlns:p14="http://schemas.microsoft.com/office/powerpoint/2010/main" val="22403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C237A-C4FF-E240-94EB-B34FE0C5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885" y="370260"/>
            <a:ext cx="8953827" cy="650329"/>
          </a:xfrm>
        </p:spPr>
        <p:txBody>
          <a:bodyPr/>
          <a:lstStyle/>
          <a:p>
            <a:r>
              <a:rPr lang="en-US" dirty="0"/>
              <a:t>50 year old puzzle of quenched beta decays solved from first principles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703084-7FDB-8F4D-9818-2FF11D792BFD}"/>
              </a:ext>
            </a:extLst>
          </p:cNvPr>
          <p:cNvGrpSpPr/>
          <p:nvPr/>
        </p:nvGrpSpPr>
        <p:grpSpPr>
          <a:xfrm>
            <a:off x="704851" y="832427"/>
            <a:ext cx="9234105" cy="5914034"/>
            <a:chOff x="704851" y="832427"/>
            <a:chExt cx="9234105" cy="591403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736B45B-0D65-FD4D-9EC5-FC1C0A9087ED}"/>
                </a:ext>
              </a:extLst>
            </p:cNvPr>
            <p:cNvGrpSpPr/>
            <p:nvPr/>
          </p:nvGrpSpPr>
          <p:grpSpPr>
            <a:xfrm>
              <a:off x="704851" y="832427"/>
              <a:ext cx="8842342" cy="5914034"/>
              <a:chOff x="395926" y="832427"/>
              <a:chExt cx="8842342" cy="591403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D0B898F-01B8-2749-A8DD-7F624C3B76F5}"/>
                  </a:ext>
                </a:extLst>
              </p:cNvPr>
              <p:cNvGrpSpPr/>
              <p:nvPr/>
            </p:nvGrpSpPr>
            <p:grpSpPr>
              <a:xfrm>
                <a:off x="395926" y="832427"/>
                <a:ext cx="8842342" cy="5914034"/>
                <a:chOff x="395926" y="832427"/>
                <a:chExt cx="8842342" cy="5914034"/>
              </a:xfrm>
            </p:grpSpPr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A9DEB042-1D96-2A4D-8435-9A952A945F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95926" y="832427"/>
                  <a:ext cx="8842342" cy="5914034"/>
                </a:xfrm>
                <a:prstGeom prst="rect">
                  <a:avLst/>
                </a:prstGeom>
              </p:spPr>
            </p:pic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4FEC1DC-1A33-A541-BA2C-37CC2B3B36A2}"/>
                    </a:ext>
                  </a:extLst>
                </p:cNvPr>
                <p:cNvSpPr/>
                <p:nvPr/>
              </p:nvSpPr>
              <p:spPr>
                <a:xfrm>
                  <a:off x="4534293" y="5071621"/>
                  <a:ext cx="4440025" cy="414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333709A-A237-4442-884E-D7D2CC76CF48}"/>
                  </a:ext>
                </a:extLst>
              </p:cNvPr>
              <p:cNvSpPr/>
              <p:nvPr/>
            </p:nvSpPr>
            <p:spPr>
              <a:xfrm>
                <a:off x="401785" y="3744097"/>
                <a:ext cx="4021933" cy="2307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6D1E2A-E61B-C24B-A66F-0F16BC76F324}"/>
                </a:ext>
              </a:extLst>
            </p:cNvPr>
            <p:cNvSpPr/>
            <p:nvPr/>
          </p:nvSpPr>
          <p:spPr>
            <a:xfrm>
              <a:off x="5917023" y="6303083"/>
              <a:ext cx="4021933" cy="443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4FA1E66-5509-9142-9ABA-EB12C6118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641" y="4024231"/>
            <a:ext cx="3329613" cy="141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4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itle 1"/>
          <p:cNvSpPr txBox="1">
            <a:spLocks noGrp="1"/>
          </p:cNvSpPr>
          <p:nvPr>
            <p:ph type="title"/>
          </p:nvPr>
        </p:nvSpPr>
        <p:spPr>
          <a:xfrm>
            <a:off x="2307403" y="108001"/>
            <a:ext cx="9761391" cy="688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pPr algn="r"/>
            <a:r>
              <a:rPr lang="en-US" dirty="0"/>
              <a:t>N=32,34 Magic Numbers from Masses</a:t>
            </a:r>
            <a:endParaRPr dirty="0"/>
          </a:p>
        </p:txBody>
      </p:sp>
      <p:sp>
        <p:nvSpPr>
          <p:cNvPr id="497" name="Rectangle 3"/>
          <p:cNvSpPr txBox="1"/>
          <p:nvPr/>
        </p:nvSpPr>
        <p:spPr>
          <a:xfrm>
            <a:off x="180000" y="720004"/>
            <a:ext cx="10634042" cy="81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1" tIns="45712" rIns="45711" bIns="45712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2013-2018 </a:t>
            </a:r>
            <a:r>
              <a:rPr lang="en-US" sz="2000" dirty="0"/>
              <a:t>impressive series of experiments; ideal example of theory/</a:t>
            </a:r>
            <a:r>
              <a:rPr lang="en-US" sz="2000" dirty="0" err="1"/>
              <a:t>exp</a:t>
            </a:r>
            <a:r>
              <a:rPr lang="en-US" sz="2000" dirty="0"/>
              <a:t> overlap</a:t>
            </a:r>
          </a:p>
          <a:p>
            <a:endParaRPr lang="en-US" sz="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Story starts at TRIUMF!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5076" y="1684095"/>
            <a:ext cx="5759486" cy="1015636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r>
              <a:rPr lang="en-US" sz="2000" b="1" dirty="0" err="1">
                <a:solidFill>
                  <a:srgbClr val="0000FF"/>
                </a:solidFill>
              </a:rPr>
              <a:t>Ab</a:t>
            </a:r>
            <a:r>
              <a:rPr lang="en-US" sz="2000" b="1" dirty="0">
                <a:solidFill>
                  <a:srgbClr val="0000FF"/>
                </a:solidFill>
              </a:rPr>
              <a:t> Initio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   </a:t>
            </a:r>
            <a:r>
              <a:rPr lang="en-US" sz="2000" dirty="0"/>
              <a:t>With 3N forces, predicts doubly magic </a:t>
            </a:r>
            <a:r>
              <a:rPr lang="en-US" sz="2000" baseline="30000" dirty="0"/>
              <a:t>48</a:t>
            </a:r>
            <a:r>
              <a:rPr lang="en-US" sz="2000" dirty="0"/>
              <a:t>Ca</a:t>
            </a:r>
          </a:p>
          <a:p>
            <a:r>
              <a:rPr lang="en-US" sz="2000" dirty="0"/>
              <a:t>   Large discrepancy with AME trends</a:t>
            </a:r>
          </a:p>
        </p:txBody>
      </p:sp>
      <p:pic>
        <p:nvPicPr>
          <p:cNvPr id="12" name="Picture 11" descr="Ca_final.eps"/>
          <p:cNvPicPr>
            <a:picLocks noChangeAspect="1"/>
          </p:cNvPicPr>
          <p:nvPr/>
        </p:nvPicPr>
        <p:blipFill rotWithShape="1">
          <a:blip r:embed="rId2"/>
          <a:srcRect l="5455" t="7059" r="56364" b="62283"/>
          <a:stretch/>
        </p:blipFill>
        <p:spPr>
          <a:xfrm>
            <a:off x="36000" y="1620001"/>
            <a:ext cx="4224438" cy="2621172"/>
          </a:xfrm>
          <a:prstGeom prst="rect">
            <a:avLst/>
          </a:prstGeom>
        </p:spPr>
      </p:pic>
      <p:pic>
        <p:nvPicPr>
          <p:cNvPr id="13" name="Picture 12" descr="Ca_final_talk2.eps"/>
          <p:cNvPicPr>
            <a:picLocks noChangeAspect="1"/>
          </p:cNvPicPr>
          <p:nvPr/>
        </p:nvPicPr>
        <p:blipFill rotWithShape="1">
          <a:blip r:embed="rId3"/>
          <a:srcRect l="7059" t="28182" r="43529" b="48128"/>
          <a:stretch/>
        </p:blipFill>
        <p:spPr>
          <a:xfrm>
            <a:off x="36000" y="1620000"/>
            <a:ext cx="4224548" cy="2621173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1043135" y="2149672"/>
            <a:ext cx="1153291" cy="959322"/>
          </a:xfrm>
          <a:prstGeom prst="straightConnector1">
            <a:avLst/>
          </a:prstGeom>
          <a:ln w="47625">
            <a:solidFill>
              <a:srgbClr val="FF0000"/>
            </a:solidFill>
            <a:tailEnd type="arrow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74669" y="6509064"/>
            <a:ext cx="608525" cy="171988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624734" y="5223769"/>
            <a:ext cx="444060" cy="1634231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959" y="2862268"/>
            <a:ext cx="1004015" cy="18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4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itle 1"/>
          <p:cNvSpPr txBox="1">
            <a:spLocks noGrp="1"/>
          </p:cNvSpPr>
          <p:nvPr>
            <p:ph type="title"/>
          </p:nvPr>
        </p:nvSpPr>
        <p:spPr>
          <a:xfrm>
            <a:off x="2307403" y="108001"/>
            <a:ext cx="9761391" cy="688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pPr algn="r"/>
            <a:r>
              <a:rPr lang="en-US" dirty="0"/>
              <a:t>N=32,34 Magic Numbers from Masses</a:t>
            </a:r>
            <a:endParaRPr dirty="0"/>
          </a:p>
        </p:txBody>
      </p:sp>
      <p:sp>
        <p:nvSpPr>
          <p:cNvPr id="497" name="Rectangle 3"/>
          <p:cNvSpPr txBox="1"/>
          <p:nvPr/>
        </p:nvSpPr>
        <p:spPr>
          <a:xfrm>
            <a:off x="180000" y="720004"/>
            <a:ext cx="10634042" cy="81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1" tIns="45712" rIns="45711" bIns="45712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2013-2018 </a:t>
            </a:r>
            <a:r>
              <a:rPr lang="en-US" sz="2000" dirty="0"/>
              <a:t>impressive series of experiments; ideal example of theory/</a:t>
            </a:r>
            <a:r>
              <a:rPr lang="en-US" sz="2000" dirty="0" err="1"/>
              <a:t>exp</a:t>
            </a:r>
            <a:r>
              <a:rPr lang="en-US" sz="2000" dirty="0"/>
              <a:t> overlap</a:t>
            </a:r>
          </a:p>
          <a:p>
            <a:endParaRPr lang="en-US" sz="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Story starts at TRIUMF!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5076" y="1684095"/>
            <a:ext cx="4853597" cy="1723522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buSzPct val="70000"/>
            </a:pPr>
            <a:r>
              <a:rPr lang="en-US" sz="2000" b="1" dirty="0">
                <a:solidFill>
                  <a:srgbClr val="008000"/>
                </a:solidFill>
              </a:rPr>
              <a:t>TITAN @ TRIUMF Measurement</a:t>
            </a:r>
          </a:p>
          <a:p>
            <a:pPr>
              <a:buSzPct val="70000"/>
            </a:pPr>
            <a:r>
              <a:rPr lang="en-US" sz="2000" dirty="0"/>
              <a:t>  Flat trend from </a:t>
            </a:r>
            <a:r>
              <a:rPr lang="en-US" sz="2000" baseline="30000" dirty="0"/>
              <a:t>50-52</a:t>
            </a:r>
            <a:r>
              <a:rPr lang="en-US" sz="2000" dirty="0"/>
              <a:t>Ca</a:t>
            </a:r>
          </a:p>
          <a:p>
            <a:pPr>
              <a:buSzPct val="70000"/>
            </a:pPr>
            <a:r>
              <a:rPr lang="en-US" sz="2000" baseline="30000" dirty="0"/>
              <a:t>   52</a:t>
            </a:r>
            <a:r>
              <a:rPr lang="en-US" sz="2000" dirty="0"/>
              <a:t>Ca 1.74 MeV deviation from AME!</a:t>
            </a:r>
          </a:p>
          <a:p>
            <a:endParaRPr lang="en-US" sz="600" b="1" dirty="0">
              <a:solidFill>
                <a:srgbClr val="0000FF"/>
              </a:solidFill>
            </a:endParaRPr>
          </a:p>
          <a:p>
            <a:r>
              <a:rPr lang="en-US" sz="2000" b="1" dirty="0" err="1">
                <a:solidFill>
                  <a:srgbClr val="0000FF"/>
                </a:solidFill>
              </a:rPr>
              <a:t>Ab</a:t>
            </a:r>
            <a:r>
              <a:rPr lang="en-US" sz="2000" b="1" dirty="0">
                <a:solidFill>
                  <a:srgbClr val="0000FF"/>
                </a:solidFill>
              </a:rPr>
              <a:t> Initio</a:t>
            </a:r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/>
              <a:t>  Excellent agreement with TITAN data</a:t>
            </a:r>
          </a:p>
        </p:txBody>
      </p:sp>
      <p:pic>
        <p:nvPicPr>
          <p:cNvPr id="12" name="Picture 11" descr="Ca_final.eps"/>
          <p:cNvPicPr>
            <a:picLocks noChangeAspect="1"/>
          </p:cNvPicPr>
          <p:nvPr/>
        </p:nvPicPr>
        <p:blipFill rotWithShape="1">
          <a:blip r:embed="rId2"/>
          <a:srcRect l="5455" t="7059" r="56364" b="62283"/>
          <a:stretch/>
        </p:blipFill>
        <p:spPr>
          <a:xfrm>
            <a:off x="36000" y="1620001"/>
            <a:ext cx="4224438" cy="26211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05993" y="4267920"/>
            <a:ext cx="2301351" cy="279953"/>
          </a:xfrm>
          <a:prstGeom prst="rect">
            <a:avLst/>
          </a:prstGeom>
          <a:noFill/>
        </p:spPr>
        <p:txBody>
          <a:bodyPr wrap="square" lIns="74043" tIns="37022" rIns="74043" bIns="37022" rtlCol="0">
            <a:spAutoFit/>
          </a:bodyPr>
          <a:lstStyle/>
          <a:p>
            <a:pPr algn="ctr"/>
            <a:r>
              <a:rPr lang="it-IT" sz="1300" dirty="0" err="1">
                <a:solidFill>
                  <a:srgbClr val="FF0000"/>
                </a:solidFill>
              </a:rPr>
              <a:t>Gallant</a:t>
            </a:r>
            <a:r>
              <a:rPr lang="it-IT" sz="1300" dirty="0">
                <a:solidFill>
                  <a:srgbClr val="FF0000"/>
                </a:solidFill>
              </a:rPr>
              <a:t> et al., PRL 2012</a:t>
            </a:r>
          </a:p>
        </p:txBody>
      </p:sp>
      <p:sp>
        <p:nvSpPr>
          <p:cNvPr id="8" name="Rectangle 7"/>
          <p:cNvSpPr/>
          <p:nvPr/>
        </p:nvSpPr>
        <p:spPr>
          <a:xfrm>
            <a:off x="674669" y="6509064"/>
            <a:ext cx="608525" cy="171988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734" y="5223769"/>
            <a:ext cx="444060" cy="1634231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959" y="2862268"/>
            <a:ext cx="1004015" cy="18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37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itle 1"/>
          <p:cNvSpPr txBox="1">
            <a:spLocks noGrp="1"/>
          </p:cNvSpPr>
          <p:nvPr>
            <p:ph type="title"/>
          </p:nvPr>
        </p:nvSpPr>
        <p:spPr>
          <a:xfrm>
            <a:off x="2307403" y="108001"/>
            <a:ext cx="9761391" cy="688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pPr algn="r"/>
            <a:r>
              <a:rPr lang="en-US" dirty="0"/>
              <a:t>N=32,34 Magic Numbers from Masses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195680" y="1549762"/>
            <a:ext cx="284581" cy="465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45076" y="1684095"/>
            <a:ext cx="5944447" cy="4062624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buSzPct val="70000"/>
            </a:pPr>
            <a:r>
              <a:rPr lang="en-US" sz="2000" b="1" dirty="0">
                <a:solidFill>
                  <a:srgbClr val="008000"/>
                </a:solidFill>
              </a:rPr>
              <a:t>TITAN @ TRIUMF Measurement</a:t>
            </a:r>
          </a:p>
          <a:p>
            <a:pPr>
              <a:buSzPct val="70000"/>
            </a:pPr>
            <a:r>
              <a:rPr lang="en-US" sz="2000" dirty="0"/>
              <a:t>  Flat trend from </a:t>
            </a:r>
            <a:r>
              <a:rPr lang="en-US" sz="2000" baseline="30000" dirty="0"/>
              <a:t>50-52</a:t>
            </a:r>
            <a:r>
              <a:rPr lang="en-US" sz="2000" dirty="0"/>
              <a:t>Ca</a:t>
            </a:r>
          </a:p>
          <a:p>
            <a:pPr>
              <a:buSzPct val="70000"/>
            </a:pPr>
            <a:r>
              <a:rPr lang="en-US" sz="2000" baseline="30000" dirty="0"/>
              <a:t>   52</a:t>
            </a:r>
            <a:r>
              <a:rPr lang="en-US" sz="2000" dirty="0"/>
              <a:t>Ca 1.74 MeV deviation from AME!</a:t>
            </a:r>
          </a:p>
          <a:p>
            <a:pPr>
              <a:buSzPct val="70000"/>
            </a:pPr>
            <a:endParaRPr lang="en-US" sz="600" b="1" dirty="0">
              <a:solidFill>
                <a:srgbClr val="FF0000"/>
              </a:solidFill>
            </a:endParaRPr>
          </a:p>
          <a:p>
            <a:pPr>
              <a:buSzPct val="70000"/>
            </a:pPr>
            <a:r>
              <a:rPr lang="en-US" sz="2000" b="1" dirty="0">
                <a:solidFill>
                  <a:srgbClr val="FF0000"/>
                </a:solidFill>
              </a:rPr>
              <a:t>ISOLTRAP @ CERN</a:t>
            </a:r>
            <a:r>
              <a:rPr lang="en-US" sz="2000" b="1" i="1" dirty="0">
                <a:solidFill>
                  <a:srgbClr val="FF0000"/>
                </a:solidFill>
              </a:rPr>
              <a:t> Measurement</a:t>
            </a:r>
            <a:endParaRPr lang="en-US" sz="2000" dirty="0"/>
          </a:p>
          <a:p>
            <a:pPr>
              <a:buSzPct val="70000"/>
            </a:pPr>
            <a:r>
              <a:rPr lang="en-US" sz="2000" dirty="0"/>
              <a:t>  Sharp decrease from </a:t>
            </a:r>
            <a:r>
              <a:rPr lang="en-US" sz="2000" baseline="30000" dirty="0"/>
              <a:t>52-54</a:t>
            </a:r>
            <a:r>
              <a:rPr lang="en-US" sz="2000" dirty="0"/>
              <a:t>Ca</a:t>
            </a:r>
          </a:p>
          <a:p>
            <a:pPr>
              <a:buSzPct val="70000"/>
            </a:pPr>
            <a:r>
              <a:rPr lang="en-US" sz="2000" dirty="0"/>
              <a:t>  Confirms N=32 magic number</a:t>
            </a:r>
          </a:p>
          <a:p>
            <a:pPr>
              <a:buSzPct val="70000"/>
            </a:pPr>
            <a:endParaRPr lang="en-US" sz="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SzPct val="70000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RIBF @ RIKEN Measurement</a:t>
            </a:r>
          </a:p>
          <a:p>
            <a:pPr>
              <a:buSzPct val="70000"/>
            </a:pPr>
            <a:r>
              <a:rPr lang="en-US" sz="2000" dirty="0">
                <a:solidFill>
                  <a:schemeClr val="tx1"/>
                </a:solidFill>
              </a:rPr>
              <a:t>  Modest decrease past </a:t>
            </a:r>
            <a:r>
              <a:rPr lang="en-US" sz="2000" baseline="30000" dirty="0">
                <a:solidFill>
                  <a:schemeClr val="tx1"/>
                </a:solidFill>
              </a:rPr>
              <a:t>54</a:t>
            </a:r>
            <a:r>
              <a:rPr lang="en-US" sz="2000" dirty="0">
                <a:solidFill>
                  <a:schemeClr val="tx1"/>
                </a:solidFill>
              </a:rPr>
              <a:t>Ca</a:t>
            </a:r>
          </a:p>
          <a:p>
            <a:pPr>
              <a:buSzPct val="70000"/>
            </a:pPr>
            <a:r>
              <a:rPr lang="en-US" sz="2000" dirty="0">
                <a:solidFill>
                  <a:schemeClr val="tx1"/>
                </a:solidFill>
              </a:rPr>
              <a:t>  Confirms N=34 magic number</a:t>
            </a:r>
            <a:endParaRPr lang="en-US" sz="2000" dirty="0"/>
          </a:p>
          <a:p>
            <a:pPr>
              <a:buSzPct val="70000"/>
            </a:pPr>
            <a:endParaRPr lang="en-US" sz="600" dirty="0"/>
          </a:p>
          <a:p>
            <a:r>
              <a:rPr lang="en-US" sz="2000" b="1" dirty="0" err="1">
                <a:solidFill>
                  <a:srgbClr val="0000FF"/>
                </a:solidFill>
              </a:rPr>
              <a:t>Ab</a:t>
            </a:r>
            <a:r>
              <a:rPr lang="en-US" sz="2000" b="1" dirty="0">
                <a:solidFill>
                  <a:srgbClr val="0000FF"/>
                </a:solidFill>
              </a:rPr>
              <a:t> Initio</a:t>
            </a:r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/>
              <a:t>  Excellent agreement with RIBF data</a:t>
            </a:r>
          </a:p>
          <a:p>
            <a:r>
              <a:rPr lang="en-US" sz="2000" dirty="0"/>
              <a:t>  Predicts doubly magic </a:t>
            </a:r>
            <a:r>
              <a:rPr lang="en-US" sz="2000" baseline="30000" dirty="0"/>
              <a:t>48,52,54</a:t>
            </a:r>
            <a:r>
              <a:rPr lang="en-US" sz="2000" dirty="0"/>
              <a:t>Ca</a:t>
            </a:r>
          </a:p>
        </p:txBody>
      </p:sp>
      <p:sp>
        <p:nvSpPr>
          <p:cNvPr id="12" name="Rectangle 3"/>
          <p:cNvSpPr txBox="1"/>
          <p:nvPr/>
        </p:nvSpPr>
        <p:spPr>
          <a:xfrm>
            <a:off x="180000" y="720004"/>
            <a:ext cx="10634042" cy="815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1" tIns="45712" rIns="45711" bIns="45712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2013-2018 </a:t>
            </a:r>
            <a:r>
              <a:rPr lang="en-US" sz="2000" dirty="0"/>
              <a:t>impressive series of experiments; ideal example of theory/</a:t>
            </a:r>
            <a:r>
              <a:rPr lang="en-US" sz="2000" dirty="0" err="1"/>
              <a:t>exp</a:t>
            </a:r>
            <a:r>
              <a:rPr lang="en-US" sz="2000" dirty="0"/>
              <a:t> overlap</a:t>
            </a:r>
          </a:p>
          <a:p>
            <a:endParaRPr lang="en-US" sz="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Story continues at ISOLDE, RIKEN</a:t>
            </a:r>
            <a:r>
              <a:rPr lang="mr-IN" sz="2000" dirty="0">
                <a:solidFill>
                  <a:srgbClr val="0000FF"/>
                </a:solidFill>
              </a:rPr>
              <a:t>…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13" name="Picture 12" descr="PhysRevLett.121.022506-1 (dragged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3" t="5788" r="51014" b="76059"/>
          <a:stretch/>
        </p:blipFill>
        <p:spPr>
          <a:xfrm>
            <a:off x="23211" y="1793853"/>
            <a:ext cx="5565075" cy="32231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67161" y="4414786"/>
            <a:ext cx="2695680" cy="305600"/>
          </a:xfrm>
          <a:prstGeom prst="rect">
            <a:avLst/>
          </a:prstGeom>
          <a:solidFill>
            <a:schemeClr val="bg1"/>
          </a:solidFill>
        </p:spPr>
        <p:txBody>
          <a:bodyPr wrap="square" lIns="74043" tIns="37022" rIns="74043" bIns="37022" rtlCol="0">
            <a:spAutoFit/>
          </a:bodyPr>
          <a:lstStyle/>
          <a:p>
            <a:r>
              <a:rPr lang="it-IT" sz="1500" dirty="0" err="1">
                <a:solidFill>
                  <a:srgbClr val="FF0000"/>
                </a:solidFill>
              </a:rPr>
              <a:t>Micnimasa</a:t>
            </a:r>
            <a:r>
              <a:rPr lang="it-IT" sz="1500" dirty="0">
                <a:solidFill>
                  <a:srgbClr val="FF0000"/>
                </a:solidFill>
              </a:rPr>
              <a:t> et al, PRL 2018</a:t>
            </a:r>
          </a:p>
        </p:txBody>
      </p:sp>
      <p:sp>
        <p:nvSpPr>
          <p:cNvPr id="9" name="Rectangle 8"/>
          <p:cNvSpPr/>
          <p:nvPr/>
        </p:nvSpPr>
        <p:spPr>
          <a:xfrm>
            <a:off x="2009907" y="2478128"/>
            <a:ext cx="715181" cy="197263"/>
          </a:xfrm>
          <a:prstGeom prst="rect">
            <a:avLst/>
          </a:prstGeom>
          <a:noFill/>
          <a:ln w="190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35080" y="2914622"/>
            <a:ext cx="715181" cy="197263"/>
          </a:xfrm>
          <a:prstGeom prst="rect">
            <a:avLst/>
          </a:prstGeom>
          <a:noFill/>
          <a:ln w="190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4669" y="6509064"/>
            <a:ext cx="608525" cy="171988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4734" y="5223769"/>
            <a:ext cx="444060" cy="1634231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959" y="2253079"/>
            <a:ext cx="1004015" cy="1814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439" y="2914323"/>
            <a:ext cx="1004015" cy="18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96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DF16622-59C2-2748-A367-35139552C944}"/>
              </a:ext>
            </a:extLst>
          </p:cNvPr>
          <p:cNvGrpSpPr/>
          <p:nvPr/>
        </p:nvGrpSpPr>
        <p:grpSpPr>
          <a:xfrm>
            <a:off x="7861953" y="1721853"/>
            <a:ext cx="3572759" cy="2473449"/>
            <a:chOff x="7861953" y="1721853"/>
            <a:chExt cx="3572759" cy="24734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781F5F-3F65-B64C-AD90-7FAD270BE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61953" y="1721853"/>
              <a:ext cx="3572759" cy="247344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5BB9BB2-8788-DC47-889C-8FB2D7642737}"/>
                </a:ext>
              </a:extLst>
            </p:cNvPr>
            <p:cNvSpPr/>
            <p:nvPr/>
          </p:nvSpPr>
          <p:spPr>
            <a:xfrm>
              <a:off x="10246936" y="3864990"/>
              <a:ext cx="1187776" cy="207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96002" y="251017"/>
            <a:ext cx="8157136" cy="626535"/>
          </a:xfrm>
        </p:spPr>
        <p:txBody>
          <a:bodyPr/>
          <a:lstStyle/>
          <a:p>
            <a:r>
              <a:rPr lang="en-CA" dirty="0"/>
              <a:t>Evolution of N=32 Magic Number: Masses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100" y="1300529"/>
            <a:ext cx="8015047" cy="769431"/>
          </a:xfrm>
          <a:prstGeom prst="rect">
            <a:avLst/>
          </a:prstGeom>
          <a:noFill/>
        </p:spPr>
        <p:txBody>
          <a:bodyPr wrap="square" lIns="121907" tIns="60955" rIns="121907" bIns="60955" rtlCol="0">
            <a:spAutoFit/>
          </a:bodyPr>
          <a:lstStyle/>
          <a:p>
            <a:pPr>
              <a:buSzPct val="70000"/>
            </a:pPr>
            <a:r>
              <a:rPr lang="en-US" sz="1600" b="1" dirty="0">
                <a:solidFill>
                  <a:srgbClr val="008000"/>
                </a:solidFill>
                <a:cs typeface="Myriad pro"/>
              </a:rPr>
              <a:t>New TITAN Measurements of Ti</a:t>
            </a:r>
            <a:r>
              <a:rPr lang="en-US" sz="1600" dirty="0">
                <a:cs typeface="Myriad pro"/>
              </a:rPr>
              <a:t>: Probe “dawning” of N=32 magic number </a:t>
            </a:r>
          </a:p>
          <a:p>
            <a:pPr>
              <a:buSzPct val="70000"/>
            </a:pPr>
            <a:endParaRPr lang="en-US" sz="500" dirty="0">
              <a:cs typeface="Myriad pro"/>
            </a:endParaRPr>
          </a:p>
          <a:p>
            <a:r>
              <a:rPr lang="en-US" sz="1600" b="1" i="1" dirty="0" err="1">
                <a:solidFill>
                  <a:srgbClr val="0000FF"/>
                </a:solidFill>
                <a:cs typeface="Myriad pro"/>
              </a:rPr>
              <a:t>Ab</a:t>
            </a:r>
            <a:r>
              <a:rPr lang="en-US" sz="1600" b="1" i="1" dirty="0">
                <a:solidFill>
                  <a:srgbClr val="0000FF"/>
                </a:solidFill>
                <a:cs typeface="Myriad pro"/>
              </a:rPr>
              <a:t> initio </a:t>
            </a:r>
            <a:r>
              <a:rPr lang="en-US" sz="1600" b="1" dirty="0">
                <a:solidFill>
                  <a:srgbClr val="0000FF"/>
                </a:solidFill>
                <a:cs typeface="Myriad pro"/>
              </a:rPr>
              <a:t>VS-IMSRG</a:t>
            </a:r>
            <a:r>
              <a:rPr lang="en-US" sz="1600" dirty="0">
                <a:cs typeface="Myriad pro"/>
              </a:rPr>
              <a:t>: Generally good agreement, but predicts onset of N=32 too early</a:t>
            </a:r>
          </a:p>
          <a:p>
            <a:endParaRPr lang="en-US" sz="500" dirty="0">
              <a:cs typeface="Myriad pro"/>
            </a:endParaRPr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333714" y="729289"/>
            <a:ext cx="5661734" cy="5355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67969" indent="-167969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cs typeface="Myriad pro"/>
              </a:rPr>
              <a:t>New TITAN measurements ideal theory/experiment overlap: </a:t>
            </a:r>
            <a:r>
              <a:rPr lang="en-US" sz="1600" i="1" dirty="0" err="1">
                <a:cs typeface="Myriad pro"/>
              </a:rPr>
              <a:t>Ab</a:t>
            </a:r>
            <a:r>
              <a:rPr lang="en-US" sz="1600" i="1" dirty="0">
                <a:cs typeface="Myriad pro"/>
              </a:rPr>
              <a:t> initio </a:t>
            </a:r>
            <a:r>
              <a:rPr lang="en-US" sz="1600" dirty="0">
                <a:cs typeface="Myriad pro"/>
              </a:rPr>
              <a:t>in medium-mass region </a:t>
            </a:r>
          </a:p>
        </p:txBody>
      </p:sp>
      <p:pic>
        <p:nvPicPr>
          <p:cNvPr id="9" name="Picture 8" descr="Ti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046354"/>
            <a:ext cx="6424320" cy="48077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63464E-9670-6B49-8779-E3E45881C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954" y="253364"/>
            <a:ext cx="3962007" cy="1351029"/>
          </a:xfrm>
          <a:prstGeom prst="rect">
            <a:avLst/>
          </a:prstGeom>
          <a:solidFill>
            <a:schemeClr val="bg1">
              <a:lumMod val="95000"/>
              <a:alpha val="21000"/>
            </a:schemeClr>
          </a:solidFill>
          <a:ln>
            <a:solidFill>
              <a:schemeClr val="bg2">
                <a:lumMod val="90000"/>
              </a:schemeClr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BF6E419-A37A-E643-A6E3-76DED8AB1E1A}"/>
              </a:ext>
            </a:extLst>
          </p:cNvPr>
          <p:cNvGrpSpPr/>
          <p:nvPr/>
        </p:nvGrpSpPr>
        <p:grpSpPr>
          <a:xfrm>
            <a:off x="7588577" y="4141450"/>
            <a:ext cx="3054285" cy="2712647"/>
            <a:chOff x="7861954" y="3906097"/>
            <a:chExt cx="3601039" cy="2960469"/>
          </a:xfrm>
        </p:grpSpPr>
        <p:cxnSp>
          <p:nvCxnSpPr>
            <p:cNvPr id="12" name="Straight Connector 11"/>
            <p:cNvCxnSpPr>
              <a:cxnSpLocks/>
            </p:cNvCxnSpPr>
            <p:nvPr/>
          </p:nvCxnSpPr>
          <p:spPr>
            <a:xfrm>
              <a:off x="10628407" y="4081806"/>
              <a:ext cx="0" cy="2283131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9E0496-7E5E-D646-A791-C7DC0D5DD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1954" y="3906097"/>
              <a:ext cx="3601039" cy="2960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01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4"/>
    </mc:Choice>
    <mc:Fallback xmlns="">
      <p:transition xmlns:p14="http://schemas.microsoft.com/office/powerpoint/2010/main" spd="slow" advTm="148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5CE8-BFC3-184E-9BAE-8F2B56FE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Quadrupole moment of </a:t>
            </a:r>
            <a:r>
              <a:rPr lang="en-US" sz="2000" baseline="30000" dirty="0"/>
              <a:t>12</a:t>
            </a:r>
            <a:r>
              <a:rPr lang="en-US" sz="2000" dirty="0"/>
              <a:t>C 2</a:t>
            </a:r>
            <a:r>
              <a:rPr lang="en-US" sz="2000" baseline="30000" dirty="0"/>
              <a:t>+</a:t>
            </a:r>
            <a:r>
              <a:rPr lang="en-US" sz="2000" dirty="0"/>
              <a:t> state</a:t>
            </a:r>
          </a:p>
        </p:txBody>
      </p:sp>
      <p:pic>
        <p:nvPicPr>
          <p:cNvPr id="7" name="Picture 6" descr="Untitled.pdf">
            <a:extLst>
              <a:ext uri="{FF2B5EF4-FFF2-40B4-BE49-F238E27FC236}">
                <a16:creationId xmlns:a16="http://schemas.microsoft.com/office/drawing/2014/main" id="{522DBC59-3114-3448-8F31-547CDD294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21" y="4426792"/>
            <a:ext cx="2513179" cy="623839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8" name="Picture 7" descr="BE1_C12NN3NF350-srg2.0_Nmax4_Nmax5_0p2p_1m.20_28st_fig.pdf">
            <a:extLst>
              <a:ext uri="{FF2B5EF4-FFF2-40B4-BE49-F238E27FC236}">
                <a16:creationId xmlns:a16="http://schemas.microsoft.com/office/drawing/2014/main" id="{083DADBB-C95D-8A4B-A09D-5BD3B7912A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4" r="6518" b="3903"/>
          <a:stretch/>
        </p:blipFill>
        <p:spPr>
          <a:xfrm>
            <a:off x="7437852" y="619148"/>
            <a:ext cx="4414270" cy="3122407"/>
          </a:xfrm>
          <a:prstGeom prst="rect">
            <a:avLst/>
          </a:prstGeom>
        </p:spPr>
      </p:pic>
      <p:pic>
        <p:nvPicPr>
          <p:cNvPr id="9" name="Picture 8" descr="BE1_C12_n4lo500-srg2.4_Nmax6_Nmax7_0p2p_1m.20_22st.pdf">
            <a:extLst>
              <a:ext uri="{FF2B5EF4-FFF2-40B4-BE49-F238E27FC236}">
                <a16:creationId xmlns:a16="http://schemas.microsoft.com/office/drawing/2014/main" id="{C0CC3114-FF5C-554F-8FF4-DCF9BB4196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t="11696" r="8580" b="5047"/>
          <a:stretch/>
        </p:blipFill>
        <p:spPr>
          <a:xfrm>
            <a:off x="7551864" y="3723398"/>
            <a:ext cx="4224589" cy="30253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16005E-23E9-D347-8289-524E26C7C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111" y="1567527"/>
            <a:ext cx="3868227" cy="30422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B33E7B-06E7-EF45-8415-2D8A1589B9AB}"/>
              </a:ext>
            </a:extLst>
          </p:cNvPr>
          <p:cNvGrpSpPr/>
          <p:nvPr/>
        </p:nvGrpSpPr>
        <p:grpSpPr>
          <a:xfrm>
            <a:off x="4131945" y="5231226"/>
            <a:ext cx="3305907" cy="1215796"/>
            <a:chOff x="808893" y="5566004"/>
            <a:chExt cx="3305907" cy="121579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B80EB6-21B5-4C40-A79B-22F1B2FFCF46}"/>
                </a:ext>
              </a:extLst>
            </p:cNvPr>
            <p:cNvSpPr/>
            <p:nvPr/>
          </p:nvSpPr>
          <p:spPr>
            <a:xfrm>
              <a:off x="808893" y="5566004"/>
              <a:ext cx="3305907" cy="1215796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F8A5F1B-BF79-BC40-BB83-F59885F1F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1751" y="6286038"/>
              <a:ext cx="2936925" cy="41956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B26CB2-AB9C-6344-A24B-D01E9305CD20}"/>
                </a:ext>
              </a:extLst>
            </p:cNvPr>
            <p:cNvSpPr txBox="1"/>
            <p:nvPr/>
          </p:nvSpPr>
          <p:spPr>
            <a:xfrm>
              <a:off x="990600" y="5566004"/>
              <a:ext cx="21723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determination:</a:t>
              </a:r>
            </a:p>
            <a:p>
              <a:r>
                <a:rPr lang="en-US" dirty="0"/>
                <a:t>Oblate shape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2B84BC9-4783-6341-9CCD-DDE7F679F597}"/>
              </a:ext>
            </a:extLst>
          </p:cNvPr>
          <p:cNvSpPr txBox="1"/>
          <p:nvPr/>
        </p:nvSpPr>
        <p:spPr>
          <a:xfrm>
            <a:off x="8308030" y="2353541"/>
            <a:ext cx="1455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NN + 3N(350)</a:t>
            </a:r>
          </a:p>
          <a:p>
            <a:pPr algn="ctr"/>
            <a:r>
              <a:rPr lang="en-US" sz="1600" dirty="0" err="1"/>
              <a:t>N</a:t>
            </a:r>
            <a:r>
              <a:rPr lang="en-US" sz="1600" baseline="-25000" dirty="0" err="1"/>
              <a:t>max</a:t>
            </a:r>
            <a:r>
              <a:rPr lang="en-US" sz="1600" baseline="-25000" dirty="0"/>
              <a:t> </a:t>
            </a:r>
            <a:r>
              <a:rPr lang="en-US" sz="1600" dirty="0"/>
              <a:t>= 4/5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6AF97C-02E4-C741-87D4-FFFE02CFB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083" y="5280328"/>
            <a:ext cx="3004418" cy="146845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B83DEA-247A-BA4C-A718-B1743E24A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11" y="1304851"/>
            <a:ext cx="3451965" cy="3275203"/>
          </a:xfrm>
        </p:spPr>
        <p:txBody>
          <a:bodyPr>
            <a:normAutofit/>
          </a:bodyPr>
          <a:lstStyle/>
          <a:p>
            <a:r>
              <a:rPr lang="en-US" sz="1100" dirty="0"/>
              <a:t>Coulomb excitation reorientation-effect measurement at TIGRESS</a:t>
            </a:r>
          </a:p>
          <a:p>
            <a:pPr lvl="1"/>
            <a:r>
              <a:rPr lang="en-US" sz="1100" dirty="0"/>
              <a:t>Analysis by the semi-classical coupled-channel Coulomb-excitation least-squares code GOSIA</a:t>
            </a:r>
          </a:p>
          <a:p>
            <a:pPr lvl="1"/>
            <a:r>
              <a:rPr lang="en-US" sz="1100" dirty="0"/>
              <a:t>Extraction of </a:t>
            </a:r>
            <a:r>
              <a:rPr lang="hr-HR" sz="1100" dirty="0"/>
              <a:t>⟨2</a:t>
            </a:r>
            <a:r>
              <a:rPr lang="hr-HR" sz="1100" baseline="30000" dirty="0"/>
              <a:t>+</a:t>
            </a:r>
            <a:r>
              <a:rPr lang="hr-HR" sz="1100" baseline="-25000" dirty="0"/>
              <a:t>1 </a:t>
            </a:r>
            <a:r>
              <a:rPr lang="hr-HR" sz="1100" dirty="0"/>
              <a:t>|| </a:t>
            </a:r>
            <a:r>
              <a:rPr lang="hr-HR" sz="1100" i="1" dirty="0"/>
              <a:t>E</a:t>
            </a:r>
            <a:r>
              <a:rPr lang="hr-HR" sz="1100" dirty="0"/>
              <a:t>2 || 2</a:t>
            </a:r>
            <a:r>
              <a:rPr lang="hr-HR" sz="1100" baseline="30000" dirty="0"/>
              <a:t>+</a:t>
            </a:r>
            <a:r>
              <a:rPr lang="hr-HR" sz="1100" baseline="-25000" dirty="0"/>
              <a:t>1</a:t>
            </a:r>
            <a:r>
              <a:rPr lang="hr-HR" sz="1100" dirty="0"/>
              <a:t> ⟩ </a:t>
            </a:r>
            <a:r>
              <a:rPr lang="hr-HR" sz="1100" dirty="0" err="1"/>
              <a:t>matrix</a:t>
            </a:r>
            <a:r>
              <a:rPr lang="hr-HR" sz="1100" dirty="0"/>
              <a:t> element</a:t>
            </a:r>
            <a:endParaRPr lang="en-US" sz="1100" dirty="0"/>
          </a:p>
          <a:p>
            <a:r>
              <a:rPr lang="en-US" sz="1100" dirty="0"/>
              <a:t>Nuclear polarizability for the ground and the 2</a:t>
            </a:r>
            <a:r>
              <a:rPr lang="en-US" sz="1100" baseline="30000" dirty="0"/>
              <a:t>+</a:t>
            </a:r>
            <a:r>
              <a:rPr lang="en-US" sz="1100" baseline="-25000" dirty="0"/>
              <a:t>1</a:t>
            </a:r>
            <a:r>
              <a:rPr lang="en-US" sz="1100" dirty="0"/>
              <a:t> states needed</a:t>
            </a:r>
          </a:p>
          <a:p>
            <a:pPr lvl="1"/>
            <a:r>
              <a:rPr lang="en-US" sz="1100" dirty="0"/>
              <a:t>Calculated by the NCSM using chiral NN and NN+3N interaction</a:t>
            </a:r>
          </a:p>
        </p:txBody>
      </p:sp>
    </p:spTree>
    <p:extLst>
      <p:ext uri="{BB962C8B-B14F-4D97-AF65-F5344CB8AC3E}">
        <p14:creationId xmlns:p14="http://schemas.microsoft.com/office/powerpoint/2010/main" val="2414203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itle 1"/>
          <p:cNvSpPr txBox="1">
            <a:spLocks noGrp="1"/>
          </p:cNvSpPr>
          <p:nvPr>
            <p:ph type="title"/>
          </p:nvPr>
        </p:nvSpPr>
        <p:spPr>
          <a:xfrm>
            <a:off x="2307403" y="108001"/>
            <a:ext cx="9761391" cy="688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pPr algn="r"/>
            <a:r>
              <a:rPr lang="en-US" dirty="0"/>
              <a:t>Testing Collectivity Microscopically: E2 Transitions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74669" y="6509064"/>
            <a:ext cx="608525" cy="171988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624734" y="5223769"/>
            <a:ext cx="444060" cy="1634231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54" y="1019101"/>
            <a:ext cx="4000069" cy="519233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hape 322"/>
          <p:cNvSpPr/>
          <p:nvPr/>
        </p:nvSpPr>
        <p:spPr>
          <a:xfrm>
            <a:off x="4659722" y="875742"/>
            <a:ext cx="6884759" cy="1969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0957" tIns="60958" rIns="60957" bIns="60958">
            <a:spAutoFit/>
          </a:bodyPr>
          <a:lstStyle/>
          <a:p>
            <a:pPr marL="240625" indent="-240625">
              <a:buSzPct val="100000"/>
              <a:buChar char="•"/>
              <a:defRPr sz="1600"/>
            </a:pPr>
            <a:r>
              <a:rPr lang="en-US" sz="2000" dirty="0"/>
              <a:t>Recent measurements at TIGRESS</a:t>
            </a:r>
            <a:endParaRPr sz="2000" dirty="0"/>
          </a:p>
          <a:p>
            <a:pPr marL="240625" indent="-240625">
              <a:buSzPct val="100000"/>
              <a:buChar char="•"/>
              <a:defRPr sz="1600"/>
            </a:pPr>
            <a:endParaRPr sz="2000" dirty="0"/>
          </a:p>
          <a:p>
            <a:pPr marL="240625" indent="-240625">
              <a:buSzPct val="100000"/>
              <a:buChar char="•"/>
              <a:defRPr sz="1600"/>
            </a:pPr>
            <a:r>
              <a:rPr sz="2000" dirty="0"/>
              <a:t>Compare with NCSpM (LSU) and VS-IMSRG (TRIUMF)</a:t>
            </a:r>
          </a:p>
          <a:p>
            <a:pPr marL="748612" lvl="1" indent="-240625">
              <a:buSzPct val="100000"/>
              <a:buChar char="•"/>
              <a:defRPr sz="1600"/>
            </a:pPr>
            <a:r>
              <a:rPr sz="2000" dirty="0"/>
              <a:t>NCSpM - does excellent job - expensive calculations</a:t>
            </a:r>
          </a:p>
          <a:p>
            <a:pPr marL="748612" lvl="1" indent="-240625">
              <a:buSzPct val="100000"/>
              <a:buChar char="•"/>
              <a:defRPr sz="1600"/>
            </a:pPr>
            <a:r>
              <a:rPr sz="2000" dirty="0"/>
              <a:t>VS-IMSRG underpredicts strength - relatively inexpensive - qualitative description excellent</a:t>
            </a:r>
          </a:p>
        </p:txBody>
      </p:sp>
      <p:pic>
        <p:nvPicPr>
          <p:cNvPr id="17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297" y="3732127"/>
            <a:ext cx="7651609" cy="271143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18"/>
          <p:cNvSpPr txBox="1"/>
          <p:nvPr/>
        </p:nvSpPr>
        <p:spPr>
          <a:xfrm>
            <a:off x="9185072" y="6467285"/>
            <a:ext cx="3003466" cy="36932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Henderson et al., PLB (2018) </a:t>
            </a:r>
          </a:p>
        </p:txBody>
      </p:sp>
    </p:spTree>
    <p:extLst>
      <p:ext uri="{BB962C8B-B14F-4D97-AF65-F5344CB8AC3E}">
        <p14:creationId xmlns:p14="http://schemas.microsoft.com/office/powerpoint/2010/main" val="430537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B47E-FEB7-8B49-B874-9DACC363A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Observation of excited states in </a:t>
            </a:r>
            <a:r>
              <a:rPr lang="en-CA" baseline="30000" dirty="0"/>
              <a:t>20</a:t>
            </a:r>
            <a:r>
              <a:rPr lang="en-CA" dirty="0"/>
              <a:t>Mg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93797-6534-6548-997C-B4F89E2E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1442685"/>
            <a:ext cx="5606208" cy="1615396"/>
          </a:xfrm>
        </p:spPr>
        <p:txBody>
          <a:bodyPr>
            <a:normAutofit/>
          </a:bodyPr>
          <a:lstStyle/>
          <a:p>
            <a:r>
              <a:rPr lang="en-US" sz="1600" dirty="0"/>
              <a:t>IRIS experiment</a:t>
            </a:r>
          </a:p>
          <a:p>
            <a:r>
              <a:rPr lang="en-US" sz="1600" dirty="0"/>
              <a:t>Difficulties to describe the excited sates above the threshold</a:t>
            </a:r>
          </a:p>
          <a:p>
            <a:r>
              <a:rPr lang="en-US" sz="1600" dirty="0"/>
              <a:t>Missing continuum? Clustering? Deficient Forces?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BC552-C8F5-424B-9615-E715A5088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70" y="3171203"/>
            <a:ext cx="4470540" cy="3078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D8FDD6-A279-C946-9530-DD53BA669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174" y="2089055"/>
            <a:ext cx="4751699" cy="463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E7E393-767E-9D4F-9463-C65779DA1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521" y="109737"/>
            <a:ext cx="64897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12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AE05-B9A7-EC43-B120-D6B660CF3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no-core shell model beyond bound states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0F777B-4798-B24E-976B-21B4D70A5460}"/>
              </a:ext>
            </a:extLst>
          </p:cNvPr>
          <p:cNvSpPr txBox="1"/>
          <p:nvPr/>
        </p:nvSpPr>
        <p:spPr>
          <a:xfrm>
            <a:off x="1238255" y="1509180"/>
            <a:ext cx="5898520" cy="461665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/>
              <a:t>Include more many nucleon correlations…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5F1729-835B-D349-928D-9304961A5B03}"/>
              </a:ext>
            </a:extLst>
          </p:cNvPr>
          <p:cNvGrpSpPr/>
          <p:nvPr/>
        </p:nvGrpSpPr>
        <p:grpSpPr>
          <a:xfrm>
            <a:off x="2936240" y="2908825"/>
            <a:ext cx="6400800" cy="3950732"/>
            <a:chOff x="2590800" y="2858025"/>
            <a:chExt cx="6400800" cy="3950732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D235E689-CFA8-4144-B396-1CA7B2B492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0800" y="3467625"/>
              <a:ext cx="1984375" cy="520700"/>
              <a:chOff x="3698" y="816"/>
              <a:chExt cx="1250" cy="328"/>
            </a:xfrm>
          </p:grpSpPr>
          <p:sp>
            <p:nvSpPr>
              <p:cNvPr id="44" name="Oval 13">
                <a:extLst>
                  <a:ext uri="{FF2B5EF4-FFF2-40B4-BE49-F238E27FC236}">
                    <a16:creationId xmlns:a16="http://schemas.microsoft.com/office/drawing/2014/main" id="{AC1142A5-CB3C-E14A-9E80-7A665B132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" y="879"/>
                <a:ext cx="97" cy="90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solidFill>
                  <a:srgbClr val="FF6666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Oval 14">
                <a:extLst>
                  <a:ext uri="{FF2B5EF4-FFF2-40B4-BE49-F238E27FC236}">
                    <a16:creationId xmlns:a16="http://schemas.microsoft.com/office/drawing/2014/main" id="{8FC20D81-D2AC-CA4C-8267-3F58140DF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1" y="944"/>
                <a:ext cx="97" cy="90"/>
              </a:xfrm>
              <a:prstGeom prst="ellipse">
                <a:avLst/>
              </a:prstGeom>
              <a:solidFill>
                <a:srgbClr val="0248DA"/>
              </a:solidFill>
              <a:ln w="9525">
                <a:solidFill>
                  <a:srgbClr val="6699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Oval 15">
                <a:extLst>
                  <a:ext uri="{FF2B5EF4-FFF2-40B4-BE49-F238E27FC236}">
                    <a16:creationId xmlns:a16="http://schemas.microsoft.com/office/drawing/2014/main" id="{BD2BAFC5-8739-F648-9855-ED5797231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3" y="961"/>
                <a:ext cx="97" cy="90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solidFill>
                  <a:srgbClr val="FF6666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6">
                <a:extLst>
                  <a:ext uri="{FF2B5EF4-FFF2-40B4-BE49-F238E27FC236}">
                    <a16:creationId xmlns:a16="http://schemas.microsoft.com/office/drawing/2014/main" id="{73A9C857-9D52-D149-A430-2354DE61F0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" y="971"/>
                <a:ext cx="583" cy="11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8" name="Picture 17" descr="final">
                <a:extLst>
                  <a:ext uri="{FF2B5EF4-FFF2-40B4-BE49-F238E27FC236}">
                    <a16:creationId xmlns:a16="http://schemas.microsoft.com/office/drawing/2014/main" id="{7CBC43F9-C315-7D43-B891-7650E4066B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A9ADBF"/>
                  </a:clrFrom>
                  <a:clrTo>
                    <a:srgbClr val="A9ADBF">
                      <a:alpha val="0"/>
                    </a:srgbClr>
                  </a:clrTo>
                </a:clrChange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" y="816"/>
                <a:ext cx="340" cy="156"/>
              </a:xfrm>
              <a:prstGeom prst="rect">
                <a:avLst/>
              </a:prstGeom>
              <a:noFill/>
            </p:spPr>
          </p:pic>
          <p:grpSp>
            <p:nvGrpSpPr>
              <p:cNvPr id="49" name="Group 18">
                <a:extLst>
                  <a:ext uri="{FF2B5EF4-FFF2-40B4-BE49-F238E27FC236}">
                    <a16:creationId xmlns:a16="http://schemas.microsoft.com/office/drawing/2014/main" id="{2D9F2716-B4A7-3148-B0CE-536FD23987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1" y="967"/>
                <a:ext cx="202" cy="177"/>
                <a:chOff x="4359" y="1615"/>
                <a:chExt cx="202" cy="177"/>
              </a:xfrm>
            </p:grpSpPr>
            <p:sp>
              <p:nvSpPr>
                <p:cNvPr id="53" name="Oval 20">
                  <a:extLst>
                    <a:ext uri="{FF2B5EF4-FFF2-40B4-BE49-F238E27FC236}">
                      <a16:creationId xmlns:a16="http://schemas.microsoft.com/office/drawing/2014/main" id="{B30F8A9B-B6E5-134B-86EE-ABE4B8EF1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1" y="1615"/>
                  <a:ext cx="97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solidFill>
                    <a:srgbClr val="6699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Oval 21">
                  <a:extLst>
                    <a:ext uri="{FF2B5EF4-FFF2-40B4-BE49-F238E27FC236}">
                      <a16:creationId xmlns:a16="http://schemas.microsoft.com/office/drawing/2014/main" id="{CE207AD6-A131-C84A-9396-5CAD21298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4" y="1662"/>
                  <a:ext cx="97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rgbClr val="FF66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Oval 23">
                  <a:extLst>
                    <a:ext uri="{FF2B5EF4-FFF2-40B4-BE49-F238E27FC236}">
                      <a16:creationId xmlns:a16="http://schemas.microsoft.com/office/drawing/2014/main" id="{D7284190-5E78-914F-9415-CD0FFDA63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9" y="1662"/>
                  <a:ext cx="97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rgbClr val="FF66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Oval 25">
                  <a:extLst>
                    <a:ext uri="{FF2B5EF4-FFF2-40B4-BE49-F238E27FC236}">
                      <a16:creationId xmlns:a16="http://schemas.microsoft.com/office/drawing/2014/main" id="{440AFA88-DE43-194A-A2AF-11A13C613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" y="1702"/>
                  <a:ext cx="97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solidFill>
                    <a:srgbClr val="6699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50" name="Picture 26" descr="final">
                <a:extLst>
                  <a:ext uri="{FF2B5EF4-FFF2-40B4-BE49-F238E27FC236}">
                    <a16:creationId xmlns:a16="http://schemas.microsoft.com/office/drawing/2014/main" id="{026BCE1C-B30C-1A46-8BEA-741263145F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25000"/>
                        </a14:imgEffect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8" y="846"/>
                <a:ext cx="289" cy="1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Picture 27" descr="final">
                <a:extLst>
                  <a:ext uri="{FF2B5EF4-FFF2-40B4-BE49-F238E27FC236}">
                    <a16:creationId xmlns:a16="http://schemas.microsoft.com/office/drawing/2014/main" id="{EB2E2FAB-4119-2344-84EE-9DBAF76C1D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clrChange>
                  <a:clrFrom>
                    <a:srgbClr val="A9B0BC"/>
                  </a:clrFrom>
                  <a:clrTo>
                    <a:srgbClr val="A9B0BC">
                      <a:alpha val="0"/>
                    </a:srgbClr>
                  </a:clrTo>
                </a:clrChange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2" y="846"/>
                <a:ext cx="146" cy="149"/>
              </a:xfrm>
              <a:prstGeom prst="rect">
                <a:avLst/>
              </a:prstGeom>
              <a:noFill/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6AC688-BD66-6B4B-8117-330230B34637}"/>
                </a:ext>
              </a:extLst>
            </p:cNvPr>
            <p:cNvSpPr txBox="1"/>
            <p:nvPr/>
          </p:nvSpPr>
          <p:spPr>
            <a:xfrm>
              <a:off x="3048000" y="2858025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AF11440-4DE5-6144-B787-6D9A16052B86}"/>
                </a:ext>
              </a:extLst>
            </p:cNvPr>
            <p:cNvSpPr txBox="1"/>
            <p:nvPr/>
          </p:nvSpPr>
          <p:spPr>
            <a:xfrm>
              <a:off x="3048000" y="4305825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9A8A968-3BE6-7948-918A-303E18FBDC4E}"/>
                </a:ext>
              </a:extLst>
            </p:cNvPr>
            <p:cNvGrpSpPr/>
            <p:nvPr/>
          </p:nvGrpSpPr>
          <p:grpSpPr>
            <a:xfrm>
              <a:off x="2743200" y="4839225"/>
              <a:ext cx="3154363" cy="1190625"/>
              <a:chOff x="5934075" y="3606800"/>
              <a:chExt cx="3154363" cy="119062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3648260-CDF2-3147-9795-B65D5808FAFB}"/>
                  </a:ext>
                </a:extLst>
              </p:cNvPr>
              <p:cNvGrpSpPr/>
              <p:nvPr/>
            </p:nvGrpSpPr>
            <p:grpSpPr>
              <a:xfrm>
                <a:off x="5948221" y="3606800"/>
                <a:ext cx="1332060" cy="1157288"/>
                <a:chOff x="7025155" y="1378128"/>
                <a:chExt cx="1375769" cy="1157288"/>
              </a:xfrm>
            </p:grpSpPr>
            <p:sp>
              <p:nvSpPr>
                <p:cNvPr id="32" name="Oval 17">
                  <a:extLst>
                    <a:ext uri="{FF2B5EF4-FFF2-40B4-BE49-F238E27FC236}">
                      <a16:creationId xmlns:a16="http://schemas.microsoft.com/office/drawing/2014/main" id="{77719067-2086-4041-875C-E862A5216E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987549" flipV="1">
                  <a:off x="7108191" y="2098061"/>
                  <a:ext cx="172874" cy="16038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solidFill>
                    <a:srgbClr val="6699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Oval 18">
                  <a:extLst>
                    <a:ext uri="{FF2B5EF4-FFF2-40B4-BE49-F238E27FC236}">
                      <a16:creationId xmlns:a16="http://schemas.microsoft.com/office/drawing/2014/main" id="{7B2DAB53-2DD7-7547-A688-4D4A4C5076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987549" flipV="1">
                  <a:off x="7190103" y="2018617"/>
                  <a:ext cx="172874" cy="1603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rgbClr val="FF66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Oval 19">
                  <a:extLst>
                    <a:ext uri="{FF2B5EF4-FFF2-40B4-BE49-F238E27FC236}">
                      <a16:creationId xmlns:a16="http://schemas.microsoft.com/office/drawing/2014/main" id="{17AADF9F-C215-C54E-BF85-30F9B42D9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987549" flipV="1">
                  <a:off x="7092721" y="1950610"/>
                  <a:ext cx="172874" cy="16038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solidFill>
                    <a:srgbClr val="6699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24C310AD-D543-FA42-A0A8-C5F30E80B0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987549" flipV="1">
                  <a:off x="7025155" y="2044443"/>
                  <a:ext cx="172874" cy="1603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rgbClr val="FF66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9E4B70AD-DBFF-8F43-A792-11D2C392CD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987549" flipV="1">
                  <a:off x="8043883" y="2035371"/>
                  <a:ext cx="172874" cy="1603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rgbClr val="FF66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Line 22">
                  <a:extLst>
                    <a:ext uri="{FF2B5EF4-FFF2-40B4-BE49-F238E27FC236}">
                      <a16:creationId xmlns:a16="http://schemas.microsoft.com/office/drawing/2014/main" id="{8FA64A27-C961-A14B-80F6-62D441A987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987549" flipH="1">
                  <a:off x="7175615" y="1812707"/>
                  <a:ext cx="699942" cy="241718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aphicFrame>
              <p:nvGraphicFramePr>
                <p:cNvPr id="38" name="Object 3">
                  <a:extLst>
                    <a:ext uri="{FF2B5EF4-FFF2-40B4-BE49-F238E27FC236}">
                      <a16:creationId xmlns:a16="http://schemas.microsoft.com/office/drawing/2014/main" id="{06E277B8-0328-C348-929B-881CFEFE9421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7961513" y="2222678"/>
                <a:ext cx="439411" cy="3127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84418" name="Equation" r:id="rId9" imgW="342900" imgH="266700" progId="Equation.3">
                        <p:embed/>
                      </p:oleObj>
                    </mc:Choice>
                    <mc:Fallback>
                      <p:oleObj name="Equation" r:id="rId9" imgW="342900" imgH="266700" progId="Equation.3">
                        <p:embed/>
                        <p:pic>
                          <p:nvPicPr>
                            <p:cNvPr id="38" name="Object 3">
                              <a:extLst>
                                <a:ext uri="{FF2B5EF4-FFF2-40B4-BE49-F238E27FC236}">
                                  <a16:creationId xmlns:a16="http://schemas.microsoft.com/office/drawing/2014/main" id="{06E277B8-0328-C348-929B-881CFEFE9421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961513" y="2222678"/>
                              <a:ext cx="439411" cy="31273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E317A98E-9CDD-754D-9038-F40AAA157B1C}"/>
                    </a:ext>
                  </a:extLst>
                </p:cNvPr>
                <p:cNvGrpSpPr/>
                <p:nvPr/>
              </p:nvGrpSpPr>
              <p:grpSpPr>
                <a:xfrm>
                  <a:off x="7112202" y="1378128"/>
                  <a:ext cx="722986" cy="315913"/>
                  <a:chOff x="7227289" y="1530528"/>
                  <a:chExt cx="722986" cy="315913"/>
                </a:xfrm>
              </p:grpSpPr>
              <p:sp>
                <p:nvSpPr>
                  <p:cNvPr id="41" name="Oval 21">
                    <a:extLst>
                      <a:ext uri="{FF2B5EF4-FFF2-40B4-BE49-F238E27FC236}">
                        <a16:creationId xmlns:a16="http://schemas.microsoft.com/office/drawing/2014/main" id="{76FD75C5-E1DE-454D-8ECD-6386DBAE52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987549" flipV="1">
                    <a:off x="7681687" y="1593963"/>
                    <a:ext cx="172875" cy="16039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6666"/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  <a:ln w="9525">
                    <a:solidFill>
                      <a:srgbClr val="FF6666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aphicFrame>
                <p:nvGraphicFramePr>
                  <p:cNvPr id="42" name="Object 3">
                    <a:extLst>
                      <a:ext uri="{FF2B5EF4-FFF2-40B4-BE49-F238E27FC236}">
                        <a16:creationId xmlns:a16="http://schemas.microsoft.com/office/drawing/2014/main" id="{383D8684-3E70-B747-B8AD-87BC436BA401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7227289" y="1530528"/>
                  <a:ext cx="454167" cy="31591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684419" name="Equation" r:id="rId11" imgW="355600" imgH="266700" progId="Equation.3">
                          <p:embed/>
                        </p:oleObj>
                      </mc:Choice>
                      <mc:Fallback>
                        <p:oleObj name="Equation" r:id="rId11" imgW="355600" imgH="266700" progId="Equation.3">
                          <p:embed/>
                          <p:pic>
                            <p:nvPicPr>
                              <p:cNvPr id="42" name="Object 3">
                                <a:extLst>
                                  <a:ext uri="{FF2B5EF4-FFF2-40B4-BE49-F238E27FC236}">
                                    <a16:creationId xmlns:a16="http://schemas.microsoft.com/office/drawing/2014/main" id="{383D8684-3E70-B747-B8AD-87BC436BA401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7227289" y="1530528"/>
                                <a:ext cx="454167" cy="31591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 xmlns="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3" name="Oval 19">
                    <a:extLst>
                      <a:ext uri="{FF2B5EF4-FFF2-40B4-BE49-F238E27FC236}">
                        <a16:creationId xmlns:a16="http://schemas.microsoft.com/office/drawing/2014/main" id="{E40391DA-113D-CF4F-9F1B-EEC78B012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987549" flipV="1">
                    <a:off x="7777400" y="1593963"/>
                    <a:ext cx="172875" cy="160399"/>
                  </a:xfrm>
                  <a:prstGeom prst="ellipse">
                    <a:avLst/>
                  </a:prstGeom>
                  <a:solidFill>
                    <a:srgbClr val="0248DA"/>
                  </a:solidFill>
                  <a:ln w="9525">
                    <a:solidFill>
                      <a:srgbClr val="6699FF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0" name="Line 22">
                  <a:extLst>
                    <a:ext uri="{FF2B5EF4-FFF2-40B4-BE49-F238E27FC236}">
                      <a16:creationId xmlns:a16="http://schemas.microsoft.com/office/drawing/2014/main" id="{D31425F4-86FC-1144-A858-31C67B4118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987549" flipH="1" flipV="1">
                  <a:off x="7746478" y="1494462"/>
                  <a:ext cx="280442" cy="59247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28" name="Object 27">
                <a:extLst>
                  <a:ext uri="{FF2B5EF4-FFF2-40B4-BE49-F238E27FC236}">
                    <a16:creationId xmlns:a16="http://schemas.microsoft.com/office/drawing/2014/main" id="{61512175-FE00-9140-A8B3-456E9336902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453188" y="4132263"/>
              <a:ext cx="287337" cy="322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4420" name="Equation" r:id="rId13" imgW="203200" imgH="228600" progId="Equation.3">
                      <p:embed/>
                    </p:oleObj>
                  </mc:Choice>
                  <mc:Fallback>
                    <p:oleObj name="Equation" r:id="rId13" imgW="203200" imgH="228600" progId="Equation.3">
                      <p:embed/>
                      <p:pic>
                        <p:nvPicPr>
                          <p:cNvPr id="28" name="Object 27">
                            <a:extLst>
                              <a:ext uri="{FF2B5EF4-FFF2-40B4-BE49-F238E27FC236}">
                                <a16:creationId xmlns:a16="http://schemas.microsoft.com/office/drawing/2014/main" id="{61512175-FE00-9140-A8B3-456E9336902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53188" y="4132263"/>
                            <a:ext cx="287337" cy="3222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" name="Object 28">
                <a:extLst>
                  <a:ext uri="{FF2B5EF4-FFF2-40B4-BE49-F238E27FC236}">
                    <a16:creationId xmlns:a16="http://schemas.microsoft.com/office/drawing/2014/main" id="{372B8009-D13A-6A44-A84B-1D80542B175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865938" y="3857625"/>
              <a:ext cx="250825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4421" name="Equation" r:id="rId15" imgW="177800" imgH="228600" progId="Equation.3">
                      <p:embed/>
                    </p:oleObj>
                  </mc:Choice>
                  <mc:Fallback>
                    <p:oleObj name="Equation" r:id="rId15" imgW="177800" imgH="228600" progId="Equation.3">
                      <p:embed/>
                      <p:pic>
                        <p:nvPicPr>
                          <p:cNvPr id="29" name="Object 28">
                            <a:extLst>
                              <a:ext uri="{FF2B5EF4-FFF2-40B4-BE49-F238E27FC236}">
                                <a16:creationId xmlns:a16="http://schemas.microsoft.com/office/drawing/2014/main" id="{372B8009-D13A-6A44-A84B-1D80542B175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65938" y="3857625"/>
                            <a:ext cx="250825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29">
                <a:extLst>
                  <a:ext uri="{FF2B5EF4-FFF2-40B4-BE49-F238E27FC236}">
                    <a16:creationId xmlns:a16="http://schemas.microsoft.com/office/drawing/2014/main" id="{ADACFA2C-C590-5444-95CF-0B9F267923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934075" y="4486275"/>
              <a:ext cx="385763" cy="3111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4422" name="Equation" r:id="rId17" imgW="330200" imgH="266700" progId="Equation.3">
                      <p:embed/>
                    </p:oleObj>
                  </mc:Choice>
                  <mc:Fallback>
                    <p:oleObj name="Equation" r:id="rId17" imgW="330200" imgH="266700" progId="Equation.3">
                      <p:embed/>
                      <p:pic>
                        <p:nvPicPr>
                          <p:cNvPr id="30" name="Object 29">
                            <a:extLst>
                              <a:ext uri="{FF2B5EF4-FFF2-40B4-BE49-F238E27FC236}">
                                <a16:creationId xmlns:a16="http://schemas.microsoft.com/office/drawing/2014/main" id="{ADACFA2C-C590-5444-95CF-0B9F2679234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934075" y="4486275"/>
                            <a:ext cx="385763" cy="3111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" name="Object 30">
                <a:extLst>
                  <a:ext uri="{FF2B5EF4-FFF2-40B4-BE49-F238E27FC236}">
                    <a16:creationId xmlns:a16="http://schemas.microsoft.com/office/drawing/2014/main" id="{4CE14F26-4591-9D40-8122-2019FA0934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78713" y="3921125"/>
              <a:ext cx="1609725" cy="3286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4423" name="Equation" r:id="rId19" imgW="1117600" imgH="228600" progId="Equation.3">
                      <p:embed/>
                    </p:oleObj>
                  </mc:Choice>
                  <mc:Fallback>
                    <p:oleObj name="Equation" r:id="rId19" imgW="1117600" imgH="228600" progId="Equation.3">
                      <p:embed/>
                      <p:pic>
                        <p:nvPicPr>
                          <p:cNvPr id="31" name="Object 30">
                            <a:extLst>
                              <a:ext uri="{FF2B5EF4-FFF2-40B4-BE49-F238E27FC236}">
                                <a16:creationId xmlns:a16="http://schemas.microsoft.com/office/drawing/2014/main" id="{4CE14F26-4591-9D40-8122-2019FA09345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78713" y="3921125"/>
                            <a:ext cx="1609725" cy="3286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009967-76AB-F84F-938C-45352417AB8F}"/>
                </a:ext>
              </a:extLst>
            </p:cNvPr>
            <p:cNvSpPr txBox="1"/>
            <p:nvPr/>
          </p:nvSpPr>
          <p:spPr>
            <a:xfrm>
              <a:off x="3029070" y="5977760"/>
              <a:ext cx="49244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r>
                <a:rPr lang="en-US" dirty="0"/>
                <a:t>…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81056A-821D-5B4C-AB91-3209D25D69F9}"/>
                </a:ext>
              </a:extLst>
            </p:cNvPr>
            <p:cNvSpPr txBox="1"/>
            <p:nvPr/>
          </p:nvSpPr>
          <p:spPr>
            <a:xfrm>
              <a:off x="5638800" y="3657600"/>
              <a:ext cx="3352800" cy="120032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…using the Resonating Group Method (RGM)</a:t>
              </a:r>
            </a:p>
            <a:p>
              <a:r>
                <a:rPr lang="en-US" dirty="0"/>
                <a:t>ideas</a:t>
              </a:r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C6C52AB1-5C4D-5849-A167-D7DA0CC4822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36040" y="2260600"/>
            <a:ext cx="596900" cy="26670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0" name="Striped Right Arrow 59">
            <a:extLst>
              <a:ext uri="{FF2B5EF4-FFF2-40B4-BE49-F238E27FC236}">
                <a16:creationId xmlns:a16="http://schemas.microsoft.com/office/drawing/2014/main" id="{483E28DB-8329-1A41-96CB-02EDA4ADCE54}"/>
              </a:ext>
            </a:extLst>
          </p:cNvPr>
          <p:cNvSpPr/>
          <p:nvPr/>
        </p:nvSpPr>
        <p:spPr>
          <a:xfrm>
            <a:off x="1976750" y="2344315"/>
            <a:ext cx="914400" cy="12985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E0C6A349-FA2F-594D-AA7C-2EDA14C7BF11}"/>
              </a:ext>
            </a:extLst>
          </p:cNvPr>
          <p:cNvSpPr/>
          <p:nvPr/>
        </p:nvSpPr>
        <p:spPr>
          <a:xfrm>
            <a:off x="2236824" y="1905000"/>
            <a:ext cx="2514600" cy="2438400"/>
          </a:xfrm>
          <a:prstGeom prst="arc">
            <a:avLst>
              <a:gd name="adj1" fmla="val 16200000"/>
              <a:gd name="adj2" fmla="val 16053728"/>
            </a:avLst>
          </a:prstGeom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>
              <a:solidFill>
                <a:srgbClr val="000000"/>
              </a:solidFill>
              <a:latin typeface="Garamon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2913587-133A-AA4B-A0B7-EFEAA28B79DA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3860" t="22791" r="11254" b="15681"/>
          <a:stretch/>
        </p:blipFill>
        <p:spPr>
          <a:xfrm>
            <a:off x="9224397" y="871550"/>
            <a:ext cx="2581019" cy="241339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B49FAAD-ED2B-DC47-9C73-BAE16DB82B10}"/>
              </a:ext>
            </a:extLst>
          </p:cNvPr>
          <p:cNvGrpSpPr/>
          <p:nvPr/>
        </p:nvGrpSpPr>
        <p:grpSpPr>
          <a:xfrm>
            <a:off x="3317240" y="1994425"/>
            <a:ext cx="2840895" cy="838200"/>
            <a:chOff x="3317240" y="1994425"/>
            <a:chExt cx="2840895" cy="8382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797D30A-1257-F940-8A7B-A711FC8B1106}"/>
                </a:ext>
              </a:extLst>
            </p:cNvPr>
            <p:cNvGrpSpPr/>
            <p:nvPr/>
          </p:nvGrpSpPr>
          <p:grpSpPr>
            <a:xfrm>
              <a:off x="3317240" y="1994425"/>
              <a:ext cx="2840895" cy="838200"/>
              <a:chOff x="588105" y="5715000"/>
              <a:chExt cx="2840895" cy="838200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AB45093C-72BF-E841-BFDF-BFAE9E54A2C2}"/>
                  </a:ext>
                </a:extLst>
              </p:cNvPr>
              <p:cNvSpPr/>
              <p:nvPr/>
            </p:nvSpPr>
            <p:spPr>
              <a:xfrm>
                <a:off x="1219200" y="5791200"/>
                <a:ext cx="2209800" cy="7620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33">
                <a:extLst>
                  <a:ext uri="{FF2B5EF4-FFF2-40B4-BE49-F238E27FC236}">
                    <a16:creationId xmlns:a16="http://schemas.microsoft.com/office/drawing/2014/main" id="{8A6F3310-7A19-8A40-B4C3-D3D6EC9C13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8105" y="5715000"/>
                <a:ext cx="461614" cy="700887"/>
                <a:chOff x="5052" y="121"/>
                <a:chExt cx="254" cy="367"/>
              </a:xfrm>
            </p:grpSpPr>
            <p:sp>
              <p:nvSpPr>
                <p:cNvPr id="8" name="Rectangle 15">
                  <a:extLst>
                    <a:ext uri="{FF2B5EF4-FFF2-40B4-BE49-F238E27FC236}">
                      <a16:creationId xmlns:a16="http://schemas.microsoft.com/office/drawing/2014/main" id="{DC47B96C-6F47-704C-BFD1-5AACB007D4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93" y="121"/>
                  <a:ext cx="211" cy="1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sz="1400" i="1" dirty="0">
                      <a:solidFill>
                        <a:srgbClr val="000000"/>
                      </a:solidFill>
                      <a:ea typeface="ヒラギノ角ゴ Pro W3" pitchFamily="-112" charset="-128"/>
                      <a:cs typeface="ヒラギノ角ゴ Pro W3" pitchFamily="-112" charset="-128"/>
                    </a:rPr>
                    <a:t>A</a:t>
                  </a:r>
                  <a:endParaRPr lang="en-US" i="1" dirty="0">
                    <a:ea typeface="ヒラギノ角ゴ Pro W3" pitchFamily="-112" charset="-128"/>
                    <a:cs typeface="ヒラギノ角ゴ Pro W3" pitchFamily="-112" charset="-128"/>
                  </a:endParaRPr>
                </a:p>
              </p:txBody>
            </p:sp>
            <p:grpSp>
              <p:nvGrpSpPr>
                <p:cNvPr id="9" name="Group 32">
                  <a:extLst>
                    <a:ext uri="{FF2B5EF4-FFF2-40B4-BE49-F238E27FC236}">
                      <a16:creationId xmlns:a16="http://schemas.microsoft.com/office/drawing/2014/main" id="{0CA78484-A920-CD43-9803-BE4A3AB5D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052" y="301"/>
                  <a:ext cx="254" cy="187"/>
                  <a:chOff x="5052" y="301"/>
                  <a:chExt cx="254" cy="187"/>
                </a:xfrm>
              </p:grpSpPr>
              <p:grpSp>
                <p:nvGrpSpPr>
                  <p:cNvPr id="11" name="Group 31">
                    <a:extLst>
                      <a:ext uri="{FF2B5EF4-FFF2-40B4-BE49-F238E27FC236}">
                        <a16:creationId xmlns:a16="http://schemas.microsoft.com/office/drawing/2014/main" id="{81B369DF-267F-024E-8E28-FD028112F4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052" y="305"/>
                    <a:ext cx="110" cy="169"/>
                    <a:chOff x="5052" y="305"/>
                    <a:chExt cx="110" cy="169"/>
                  </a:xfrm>
                </p:grpSpPr>
                <p:sp>
                  <p:nvSpPr>
                    <p:cNvPr id="17" name="Oval 21">
                      <a:extLst>
                        <a:ext uri="{FF2B5EF4-FFF2-40B4-BE49-F238E27FC236}">
                          <a16:creationId xmlns:a16="http://schemas.microsoft.com/office/drawing/2014/main" id="{9F2C0D31-099A-874A-A047-80BADA9E35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5052" y="305"/>
                      <a:ext cx="97" cy="90"/>
                    </a:xfrm>
                    <a:prstGeom prst="ellipse">
                      <a:avLst/>
                    </a:prstGeom>
                    <a:solidFill>
                      <a:srgbClr val="0248DA"/>
                    </a:solidFill>
                    <a:ln w="9525">
                      <a:solidFill>
                        <a:srgbClr val="6699F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" name="Oval 22">
                      <a:extLst>
                        <a:ext uri="{FF2B5EF4-FFF2-40B4-BE49-F238E27FC236}">
                          <a16:creationId xmlns:a16="http://schemas.microsoft.com/office/drawing/2014/main" id="{F43ADC45-F062-5047-87D5-CBA52D0DA5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5065" y="384"/>
                      <a:ext cx="97" cy="9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6666"/>
                        </a:gs>
                        <a:gs pos="100000">
                          <a:srgbClr val="FF0000"/>
                        </a:gs>
                      </a:gsLst>
                      <a:lin ang="5400000" scaled="1"/>
                    </a:gradFill>
                    <a:ln w="9525">
                      <a:solidFill>
                        <a:srgbClr val="FF6666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2" name="Group 25">
                    <a:extLst>
                      <a:ext uri="{FF2B5EF4-FFF2-40B4-BE49-F238E27FC236}">
                        <a16:creationId xmlns:a16="http://schemas.microsoft.com/office/drawing/2014/main" id="{C5E3AF04-ECFC-9C46-BF1A-1DBE2E102D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5127" y="309"/>
                    <a:ext cx="187" cy="171"/>
                    <a:chOff x="4860" y="311"/>
                    <a:chExt cx="187" cy="171"/>
                  </a:xfrm>
                </p:grpSpPr>
                <p:sp>
                  <p:nvSpPr>
                    <p:cNvPr id="13" name="Oval 26">
                      <a:extLst>
                        <a:ext uri="{FF2B5EF4-FFF2-40B4-BE49-F238E27FC236}">
                          <a16:creationId xmlns:a16="http://schemas.microsoft.com/office/drawing/2014/main" id="{9FB5CB66-98AC-B647-9AFA-CF447AE07C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4910" y="311"/>
                      <a:ext cx="97" cy="90"/>
                    </a:xfrm>
                    <a:prstGeom prst="ellipse">
                      <a:avLst/>
                    </a:prstGeom>
                    <a:solidFill>
                      <a:srgbClr val="0248DA"/>
                    </a:solidFill>
                    <a:ln w="9525">
                      <a:solidFill>
                        <a:srgbClr val="6699F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" name="Oval 27">
                      <a:extLst>
                        <a:ext uri="{FF2B5EF4-FFF2-40B4-BE49-F238E27FC236}">
                          <a16:creationId xmlns:a16="http://schemas.microsoft.com/office/drawing/2014/main" id="{3617EF9F-B4F0-C94F-8AD3-1E8AC51A85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4950" y="361"/>
                      <a:ext cx="97" cy="9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6666"/>
                        </a:gs>
                        <a:gs pos="100000">
                          <a:srgbClr val="FF0000"/>
                        </a:gs>
                      </a:gsLst>
                      <a:lin ang="5400000" scaled="1"/>
                    </a:gradFill>
                    <a:ln w="9525">
                      <a:solidFill>
                        <a:srgbClr val="FF6666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" name="Oval 29">
                      <a:extLst>
                        <a:ext uri="{FF2B5EF4-FFF2-40B4-BE49-F238E27FC236}">
                          <a16:creationId xmlns:a16="http://schemas.microsoft.com/office/drawing/2014/main" id="{F5A05950-0A22-B645-97B0-B1FE88AF92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4860" y="335"/>
                      <a:ext cx="97" cy="9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6666"/>
                        </a:gs>
                        <a:gs pos="100000">
                          <a:srgbClr val="FF0000"/>
                        </a:gs>
                      </a:gsLst>
                      <a:lin ang="5400000" scaled="1"/>
                    </a:gradFill>
                    <a:ln w="9525">
                      <a:solidFill>
                        <a:srgbClr val="FF6666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5" name="Oval 28">
                      <a:extLst>
                        <a:ext uri="{FF2B5EF4-FFF2-40B4-BE49-F238E27FC236}">
                          <a16:creationId xmlns:a16="http://schemas.microsoft.com/office/drawing/2014/main" id="{5A05C540-F1E1-FA4A-87EB-020294B2C4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045247">
                      <a:off x="4891" y="392"/>
                      <a:ext cx="97" cy="90"/>
                    </a:xfrm>
                    <a:prstGeom prst="ellipse">
                      <a:avLst/>
                    </a:prstGeom>
                    <a:solidFill>
                      <a:srgbClr val="0248DA"/>
                    </a:solidFill>
                    <a:ln w="9525">
                      <a:solidFill>
                        <a:srgbClr val="6699F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aphicFrame>
            <p:nvGraphicFramePr>
              <p:cNvPr id="7" name="Object 6">
                <a:extLst>
                  <a:ext uri="{FF2B5EF4-FFF2-40B4-BE49-F238E27FC236}">
                    <a16:creationId xmlns:a16="http://schemas.microsoft.com/office/drawing/2014/main" id="{9E740AB4-3470-F243-A52F-46B4AA1CAAA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338263" y="5795963"/>
              <a:ext cx="1914525" cy="741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4424" name="Equation" r:id="rId23" imgW="1181100" imgH="457200" progId="Equation.3">
                      <p:embed/>
                    </p:oleObj>
                  </mc:Choice>
                  <mc:Fallback>
                    <p:oleObj name="Equation" r:id="rId23" imgW="1181100" imgH="457200" progId="Equation.3">
                      <p:embed/>
                      <p:pic>
                        <p:nvPicPr>
                          <p:cNvPr id="7" name="Object 6">
                            <a:extLst>
                              <a:ext uri="{FF2B5EF4-FFF2-40B4-BE49-F238E27FC236}">
                                <a16:creationId xmlns:a16="http://schemas.microsoft.com/office/drawing/2014/main" id="{9E740AB4-3470-F243-A52F-46B4AA1CAAA8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1338263" y="5795963"/>
                            <a:ext cx="1914525" cy="7413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3" name="Oval 29">
              <a:extLst>
                <a:ext uri="{FF2B5EF4-FFF2-40B4-BE49-F238E27FC236}">
                  <a16:creationId xmlns:a16="http://schemas.microsoft.com/office/drawing/2014/main" id="{72754A85-DE4E-4240-967B-2953099B24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445247">
              <a:off x="3435451" y="2261366"/>
              <a:ext cx="185248" cy="163564"/>
            </a:xfrm>
            <a:prstGeom prst="ellipse">
              <a:avLst/>
            </a:prstGeom>
            <a:gradFill rotWithShape="0">
              <a:gsLst>
                <a:gs pos="0">
                  <a:srgbClr val="FF6666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66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873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5D97-AE11-8B44-A171-0925C2BA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552967"/>
            <a:ext cx="8953827" cy="650329"/>
          </a:xfrm>
        </p:spPr>
        <p:txBody>
          <a:bodyPr/>
          <a:lstStyle/>
          <a:p>
            <a:r>
              <a:rPr lang="en-US" dirty="0"/>
              <a:t>Coupled NCSMC equations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0F7B2-09B6-864A-8718-9B0EA3AE3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898" y="2160064"/>
            <a:ext cx="8036702" cy="41860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D33FC88-D0D1-3041-9688-9DA8F7867D17}"/>
              </a:ext>
            </a:extLst>
          </p:cNvPr>
          <p:cNvGrpSpPr/>
          <p:nvPr/>
        </p:nvGrpSpPr>
        <p:grpSpPr>
          <a:xfrm>
            <a:off x="3921250" y="1105991"/>
            <a:ext cx="5754688" cy="813416"/>
            <a:chOff x="1524000" y="4901584"/>
            <a:chExt cx="5754688" cy="813416"/>
          </a:xfrm>
        </p:grpSpPr>
        <p:graphicFrame>
          <p:nvGraphicFramePr>
            <p:cNvPr id="8" name="Object 7">
              <a:extLst>
                <a:ext uri="{FF2B5EF4-FFF2-40B4-BE49-F238E27FC236}">
                  <a16:creationId xmlns:a16="http://schemas.microsoft.com/office/drawing/2014/main" id="{9384C197-368D-8445-AB40-BAE7B0F7E26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1552837"/>
                </p:ext>
              </p:extLst>
            </p:nvPr>
          </p:nvGraphicFramePr>
          <p:xfrm>
            <a:off x="1524000" y="4901584"/>
            <a:ext cx="5754688" cy="735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1298" name="Equation" r:id="rId5" imgW="3479800" imgH="444500" progId="Equation.3">
                    <p:embed/>
                  </p:oleObj>
                </mc:Choice>
                <mc:Fallback>
                  <p:oleObj name="Equation" r:id="rId5" imgW="3479800" imgH="444500" progId="Equation.3">
                    <p:embed/>
                    <p:pic>
                      <p:nvPicPr>
                        <p:cNvPr id="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4000" y="4901584"/>
                          <a:ext cx="5754688" cy="73501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Group 53">
              <a:extLst>
                <a:ext uri="{FF2B5EF4-FFF2-40B4-BE49-F238E27FC236}">
                  <a16:creationId xmlns:a16="http://schemas.microsoft.com/office/drawing/2014/main" id="{F21FF564-1336-064C-957A-CF2714D63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4000" y="5082137"/>
              <a:ext cx="618569" cy="362381"/>
              <a:chOff x="3539" y="861"/>
              <a:chExt cx="413" cy="242"/>
            </a:xfrm>
          </p:grpSpPr>
          <p:grpSp>
            <p:nvGrpSpPr>
              <p:cNvPr id="24" name="Group 54">
                <a:extLst>
                  <a:ext uri="{FF2B5EF4-FFF2-40B4-BE49-F238E27FC236}">
                    <a16:creationId xmlns:a16="http://schemas.microsoft.com/office/drawing/2014/main" id="{4F959C2D-B990-5E42-A1DA-7C1280DDF2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4" y="912"/>
                <a:ext cx="208" cy="191"/>
                <a:chOff x="4359" y="1639"/>
                <a:chExt cx="208" cy="191"/>
              </a:xfrm>
            </p:grpSpPr>
            <p:sp>
              <p:nvSpPr>
                <p:cNvPr id="26" name="Oval 55">
                  <a:extLst>
                    <a:ext uri="{FF2B5EF4-FFF2-40B4-BE49-F238E27FC236}">
                      <a16:creationId xmlns:a16="http://schemas.microsoft.com/office/drawing/2014/main" id="{354D4690-7862-4344-9A74-B67F42011B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" y="1740"/>
                  <a:ext cx="119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Oval 56">
                  <a:extLst>
                    <a:ext uri="{FF2B5EF4-FFF2-40B4-BE49-F238E27FC236}">
                      <a16:creationId xmlns:a16="http://schemas.microsoft.com/office/drawing/2014/main" id="{B79B812D-8499-114E-9312-5B1E9747DE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3" y="1639"/>
                  <a:ext cx="96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Oval 57">
                  <a:extLst>
                    <a:ext uri="{FF2B5EF4-FFF2-40B4-BE49-F238E27FC236}">
                      <a16:creationId xmlns:a16="http://schemas.microsoft.com/office/drawing/2014/main" id="{11E48859-7D3E-6F43-A497-1AE84B6EED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5" y="1663"/>
                  <a:ext cx="96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Oval 58">
                  <a:extLst>
                    <a:ext uri="{FF2B5EF4-FFF2-40B4-BE49-F238E27FC236}">
                      <a16:creationId xmlns:a16="http://schemas.microsoft.com/office/drawing/2014/main" id="{7B641193-750C-A048-9EB7-AF7051F59D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" y="1711"/>
                  <a:ext cx="97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Oval 59">
                  <a:extLst>
                    <a:ext uri="{FF2B5EF4-FFF2-40B4-BE49-F238E27FC236}">
                      <a16:creationId xmlns:a16="http://schemas.microsoft.com/office/drawing/2014/main" id="{F6259D82-E2F1-694B-9CBC-231D6812BF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1" y="1663"/>
                  <a:ext cx="96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Oval 60">
                  <a:extLst>
                    <a:ext uri="{FF2B5EF4-FFF2-40B4-BE49-F238E27FC236}">
                      <a16:creationId xmlns:a16="http://schemas.microsoft.com/office/drawing/2014/main" id="{7D9E3FDA-15F7-D743-8B65-22E88DF4E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" y="1727"/>
                  <a:ext cx="97" cy="9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Oval 61">
                  <a:extLst>
                    <a:ext uri="{FF2B5EF4-FFF2-40B4-BE49-F238E27FC236}">
                      <a16:creationId xmlns:a16="http://schemas.microsoft.com/office/drawing/2014/main" id="{57329582-4DE8-814E-83CF-858E4AEE8C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" y="1686"/>
                  <a:ext cx="96" cy="90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5" name="Picture 62" descr="final">
                <a:extLst>
                  <a:ext uri="{FF2B5EF4-FFF2-40B4-BE49-F238E27FC236}">
                    <a16:creationId xmlns:a16="http://schemas.microsoft.com/office/drawing/2014/main" id="{E291351B-786E-3749-B1DE-9779A0A9C9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clrChange>
                  <a:clrFrom>
                    <a:srgbClr val="B7BBC6"/>
                  </a:clrFrom>
                  <a:clrTo>
                    <a:srgbClr val="B7BBC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9" y="861"/>
                <a:ext cx="19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99F3C30-3E24-3E43-B93F-E274D2B7FA58}"/>
                </a:ext>
              </a:extLst>
            </p:cNvPr>
            <p:cNvGrpSpPr/>
            <p:nvPr/>
          </p:nvGrpSpPr>
          <p:grpSpPr>
            <a:xfrm>
              <a:off x="5740400" y="4904759"/>
              <a:ext cx="1103552" cy="810241"/>
              <a:chOff x="5396490" y="3636280"/>
              <a:chExt cx="1103552" cy="810241"/>
            </a:xfrm>
          </p:grpSpPr>
          <p:grpSp>
            <p:nvGrpSpPr>
              <p:cNvPr id="11" name="Group 105">
                <a:extLst>
                  <a:ext uri="{FF2B5EF4-FFF2-40B4-BE49-F238E27FC236}">
                    <a16:creationId xmlns:a16="http://schemas.microsoft.com/office/drawing/2014/main" id="{7AEDD432-D8B0-8045-9757-DA08DD005F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62600" y="3841596"/>
                <a:ext cx="295447" cy="270027"/>
                <a:chOff x="4860" y="311"/>
                <a:chExt cx="187" cy="171"/>
              </a:xfrm>
            </p:grpSpPr>
            <p:sp>
              <p:nvSpPr>
                <p:cNvPr id="20" name="Oval 106">
                  <a:extLst>
                    <a:ext uri="{FF2B5EF4-FFF2-40B4-BE49-F238E27FC236}">
                      <a16:creationId xmlns:a16="http://schemas.microsoft.com/office/drawing/2014/main" id="{B16414E2-60D3-6E40-BC6A-61EF2BFCE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5247">
                  <a:off x="4909" y="311"/>
                  <a:ext cx="96" cy="88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21" name="Oval 107">
                  <a:extLst>
                    <a:ext uri="{FF2B5EF4-FFF2-40B4-BE49-F238E27FC236}">
                      <a16:creationId xmlns:a16="http://schemas.microsoft.com/office/drawing/2014/main" id="{AE592943-E0E2-3F4C-BBB6-4F21B474D2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5247">
                  <a:off x="4950" y="360"/>
                  <a:ext cx="95" cy="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22" name="Oval 108">
                  <a:extLst>
                    <a:ext uri="{FF2B5EF4-FFF2-40B4-BE49-F238E27FC236}">
                      <a16:creationId xmlns:a16="http://schemas.microsoft.com/office/drawing/2014/main" id="{006CF8A9-B6CE-3C46-92B5-8C180937A6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5247">
                  <a:off x="4891" y="391"/>
                  <a:ext cx="95" cy="88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23" name="Oval 109">
                  <a:extLst>
                    <a:ext uri="{FF2B5EF4-FFF2-40B4-BE49-F238E27FC236}">
                      <a16:creationId xmlns:a16="http://schemas.microsoft.com/office/drawing/2014/main" id="{F0700062-6EAC-AF44-8D19-16B8A64637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5247">
                  <a:off x="4860" y="337"/>
                  <a:ext cx="95" cy="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</p:grpSp>
          <p:sp>
            <p:nvSpPr>
              <p:cNvPr id="12" name="Line 110">
                <a:extLst>
                  <a:ext uri="{FF2B5EF4-FFF2-40B4-BE49-F238E27FC236}">
                    <a16:creationId xmlns:a16="http://schemas.microsoft.com/office/drawing/2014/main" id="{4E4E80B9-471D-0C47-A368-A835FD4D455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5649912" y="3879696"/>
                <a:ext cx="615950" cy="115888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ＭＳ Ｐゴシック"/>
                  <a:cs typeface="ＭＳ Ｐゴシック"/>
                </a:endParaRPr>
              </a:p>
            </p:txBody>
          </p:sp>
          <p:grpSp>
            <p:nvGrpSpPr>
              <p:cNvPr id="13" name="Group 111">
                <a:extLst>
                  <a:ext uri="{FF2B5EF4-FFF2-40B4-BE49-F238E27FC236}">
                    <a16:creationId xmlns:a16="http://schemas.microsoft.com/office/drawing/2014/main" id="{024CDF43-CEEC-0840-BA97-B556F66632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23228" y="3755475"/>
                <a:ext cx="199071" cy="202126"/>
                <a:chOff x="5145" y="3232"/>
                <a:chExt cx="126" cy="128"/>
              </a:xfrm>
            </p:grpSpPr>
            <p:sp>
              <p:nvSpPr>
                <p:cNvPr id="17" name="Oval 112">
                  <a:extLst>
                    <a:ext uri="{FF2B5EF4-FFF2-40B4-BE49-F238E27FC236}">
                      <a16:creationId xmlns:a16="http://schemas.microsoft.com/office/drawing/2014/main" id="{8257E24C-8E14-E547-BBFE-C6D988B1567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84" y="3264"/>
                  <a:ext cx="85" cy="77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8" name="Oval 113">
                  <a:extLst>
                    <a:ext uri="{FF2B5EF4-FFF2-40B4-BE49-F238E27FC236}">
                      <a16:creationId xmlns:a16="http://schemas.microsoft.com/office/drawing/2014/main" id="{E86248E2-4FB3-9C4B-85E7-67BF19B239D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45" y="3230"/>
                  <a:ext cx="85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9" name="Oval 114">
                  <a:extLst>
                    <a:ext uri="{FF2B5EF4-FFF2-40B4-BE49-F238E27FC236}">
                      <a16:creationId xmlns:a16="http://schemas.microsoft.com/office/drawing/2014/main" id="{24F67859-A6A9-CE4E-A24C-9E0D74B0E9D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45" y="3281"/>
                  <a:ext cx="85" cy="77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</p:grpSp>
          <p:graphicFrame>
            <p:nvGraphicFramePr>
              <p:cNvPr id="14" name="Object 436">
                <a:extLst>
                  <a:ext uri="{FF2B5EF4-FFF2-40B4-BE49-F238E27FC236}">
                    <a16:creationId xmlns:a16="http://schemas.microsoft.com/office/drawing/2014/main" id="{475C737E-BC7A-DE4E-A384-C1BA379060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54459701"/>
                  </p:ext>
                </p:extLst>
              </p:nvPr>
            </p:nvGraphicFramePr>
            <p:xfrm>
              <a:off x="5396490" y="4138107"/>
              <a:ext cx="629355" cy="308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1299" name="Equation" r:id="rId8" imgW="469900" imgH="241300" progId="Equation.3">
                      <p:embed/>
                    </p:oleObj>
                  </mc:Choice>
                  <mc:Fallback>
                    <p:oleObj name="Equation" r:id="rId8" imgW="469900" imgH="241300" progId="Equation.3">
                      <p:embed/>
                      <p:pic>
                        <p:nvPicPr>
                          <p:cNvPr id="14" name="Object 4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6490" y="4138107"/>
                            <a:ext cx="629355" cy="308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437">
                <a:extLst>
                  <a:ext uri="{FF2B5EF4-FFF2-40B4-BE49-F238E27FC236}">
                    <a16:creationId xmlns:a16="http://schemas.microsoft.com/office/drawing/2014/main" id="{3563D098-9A9A-AA4D-9179-F37ADC7D4D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6556667"/>
                  </p:ext>
                </p:extLst>
              </p:nvPr>
            </p:nvGraphicFramePr>
            <p:xfrm>
              <a:off x="6205413" y="3949922"/>
              <a:ext cx="294629" cy="308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1300" name="Equation" r:id="rId10" imgW="228600" imgH="241300" progId="Equation.3">
                      <p:embed/>
                    </p:oleObj>
                  </mc:Choice>
                  <mc:Fallback>
                    <p:oleObj name="Equation" r:id="rId10" imgW="228600" imgH="241300" progId="Equation.3">
                      <p:embed/>
                      <p:pic>
                        <p:nvPicPr>
                          <p:cNvPr id="15" name="Object 4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05413" y="3949922"/>
                            <a:ext cx="294629" cy="308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439">
                <a:extLst>
                  <a:ext uri="{FF2B5EF4-FFF2-40B4-BE49-F238E27FC236}">
                    <a16:creationId xmlns:a16="http://schemas.microsoft.com/office/drawing/2014/main" id="{32625929-EC61-794C-9888-6B2E51EE21E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323775"/>
                  </p:ext>
                </p:extLst>
              </p:nvPr>
            </p:nvGraphicFramePr>
            <p:xfrm>
              <a:off x="5878798" y="3636280"/>
              <a:ext cx="195262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1301" name="Equation" r:id="rId12" imgW="127000" imgH="165100" progId="Equation.3">
                      <p:embed/>
                    </p:oleObj>
                  </mc:Choice>
                  <mc:Fallback>
                    <p:oleObj name="Equation" r:id="rId12" imgW="127000" imgH="165100" progId="Equation.3">
                      <p:embed/>
                      <p:pic>
                        <p:nvPicPr>
                          <p:cNvPr id="16" name="Object 4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78798" y="3636280"/>
                            <a:ext cx="195262" cy="254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A38D25-AE06-684C-8C73-16A83AE87537}"/>
              </a:ext>
            </a:extLst>
          </p:cNvPr>
          <p:cNvGrpSpPr/>
          <p:nvPr/>
        </p:nvGrpSpPr>
        <p:grpSpPr>
          <a:xfrm>
            <a:off x="1016713" y="1258262"/>
            <a:ext cx="1905000" cy="457200"/>
            <a:chOff x="976073" y="1400502"/>
            <a:chExt cx="1905000" cy="45720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BD0A33B1-989A-FA44-9FF4-EAA5DAAB8546}"/>
                </a:ext>
              </a:extLst>
            </p:cNvPr>
            <p:cNvSpPr/>
            <p:nvPr/>
          </p:nvSpPr>
          <p:spPr>
            <a:xfrm>
              <a:off x="976073" y="1400502"/>
              <a:ext cx="1905000" cy="457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4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3" name="Object 32">
              <a:extLst>
                <a:ext uri="{FF2B5EF4-FFF2-40B4-BE49-F238E27FC236}">
                  <a16:creationId xmlns:a16="http://schemas.microsoft.com/office/drawing/2014/main" id="{7F768760-399C-D641-9C52-2534E76F37B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7551543"/>
                </p:ext>
              </p:extLst>
            </p:nvPr>
          </p:nvGraphicFramePr>
          <p:xfrm>
            <a:off x="1014173" y="1417467"/>
            <a:ext cx="1828800" cy="422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1302" name="Equation" r:id="rId14" imgW="990600" imgH="228600" progId="Equation.3">
                    <p:embed/>
                  </p:oleObj>
                </mc:Choice>
                <mc:Fallback>
                  <p:oleObj name="Equation" r:id="rId14" imgW="990600" imgH="228600" progId="Equation.3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014173" y="1417467"/>
                          <a:ext cx="1828800" cy="4222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6A09533-15FC-F24A-A90E-4E9E555784BA}"/>
              </a:ext>
            </a:extLst>
          </p:cNvPr>
          <p:cNvSpPr txBox="1"/>
          <p:nvPr/>
        </p:nvSpPr>
        <p:spPr>
          <a:xfrm>
            <a:off x="1019610" y="6402096"/>
            <a:ext cx="959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Solved by Microscopic R-matrix theory on a Lagrange mesh – efficient for </a:t>
            </a:r>
            <a:r>
              <a:rPr lang="en-US" dirty="0">
                <a:solidFill>
                  <a:srgbClr val="C00000"/>
                </a:solidFill>
              </a:rPr>
              <a:t>coupled channels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01D3E2-3665-2244-9B2F-19BD24539324}"/>
              </a:ext>
            </a:extLst>
          </p:cNvPr>
          <p:cNvSpPr txBox="1"/>
          <p:nvPr/>
        </p:nvSpPr>
        <p:spPr>
          <a:xfrm>
            <a:off x="7852929" y="325266"/>
            <a:ext cx="365760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S. </a:t>
            </a:r>
            <a:r>
              <a:rPr lang="en-US" sz="1200" dirty="0" err="1">
                <a:solidFill>
                  <a:srgbClr val="000000"/>
                </a:solidFill>
              </a:rPr>
              <a:t>Baroni</a:t>
            </a:r>
            <a:r>
              <a:rPr lang="en-US" sz="1200" dirty="0">
                <a:solidFill>
                  <a:srgbClr val="000000"/>
                </a:solidFill>
              </a:rPr>
              <a:t>, P. Navratil, and S. </a:t>
            </a:r>
            <a:r>
              <a:rPr lang="en-US" sz="1200" dirty="0" err="1">
                <a:solidFill>
                  <a:srgbClr val="000000"/>
                </a:solidFill>
              </a:rPr>
              <a:t>Quaglioni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PRL </a:t>
            </a:r>
            <a:r>
              <a:rPr lang="en-US" sz="1200" b="1" dirty="0">
                <a:solidFill>
                  <a:srgbClr val="000000"/>
                </a:solidFill>
              </a:rPr>
              <a:t>110</a:t>
            </a:r>
            <a:r>
              <a:rPr lang="en-US" sz="1200" dirty="0">
                <a:solidFill>
                  <a:srgbClr val="000000"/>
                </a:solidFill>
              </a:rPr>
              <a:t>, 022505 (2013); PRC </a:t>
            </a:r>
            <a:r>
              <a:rPr lang="en-US" sz="1200" b="1" dirty="0">
                <a:solidFill>
                  <a:srgbClr val="000000"/>
                </a:solidFill>
              </a:rPr>
              <a:t>87</a:t>
            </a:r>
            <a:r>
              <a:rPr lang="en-US" sz="1200" dirty="0">
                <a:solidFill>
                  <a:srgbClr val="000000"/>
                </a:solidFill>
              </a:rPr>
              <a:t>, 034326 (2013).</a:t>
            </a:r>
          </a:p>
        </p:txBody>
      </p:sp>
    </p:spTree>
    <p:extLst>
      <p:ext uri="{BB962C8B-B14F-4D97-AF65-F5344CB8AC3E}">
        <p14:creationId xmlns:p14="http://schemas.microsoft.com/office/powerpoint/2010/main" val="308693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A6A8-0557-7D4C-8044-8F147C6C9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Ab initio </a:t>
            </a:r>
            <a:r>
              <a:rPr lang="en-US" dirty="0"/>
              <a:t>predictions for polarized </a:t>
            </a:r>
            <a:r>
              <a:rPr lang="en-US" baseline="30000" dirty="0"/>
              <a:t>3</a:t>
            </a:r>
            <a:r>
              <a:rPr lang="en-US" dirty="0"/>
              <a:t>H(</a:t>
            </a:r>
            <a:r>
              <a:rPr lang="en-US" dirty="0" err="1"/>
              <a:t>d,n</a:t>
            </a:r>
            <a:r>
              <a:rPr lang="en-US" dirty="0"/>
              <a:t>)</a:t>
            </a:r>
            <a:r>
              <a:rPr lang="en-US" baseline="30000" dirty="0"/>
              <a:t>4</a:t>
            </a:r>
            <a:r>
              <a:rPr lang="en-US" dirty="0"/>
              <a:t>He fusion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6779C2C-5CA9-4B4D-A87D-FB6B7720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176" y="1531006"/>
            <a:ext cx="2554649" cy="1689999"/>
          </a:xfrm>
          <a:prstGeom prst="rect">
            <a:avLst/>
          </a:prstGeom>
        </p:spPr>
      </p:pic>
      <p:pic>
        <p:nvPicPr>
          <p:cNvPr id="22" name="Image 6">
            <a:extLst>
              <a:ext uri="{FF2B5EF4-FFF2-40B4-BE49-F238E27FC236}">
                <a16:creationId xmlns:a16="http://schemas.microsoft.com/office/drawing/2014/main" id="{8C4F4FB8-8AA2-854A-B140-CCCBE7D3917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77" y="3221005"/>
            <a:ext cx="4264504" cy="3331034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4A1998C-6D90-4E41-956C-B7DDED8399A7}"/>
              </a:ext>
            </a:extLst>
          </p:cNvPr>
          <p:cNvSpPr/>
          <p:nvPr/>
        </p:nvSpPr>
        <p:spPr bwMode="auto">
          <a:xfrm>
            <a:off x="761792" y="3571250"/>
            <a:ext cx="3417041" cy="1203467"/>
          </a:xfrm>
          <a:prstGeom prst="roundRect">
            <a:avLst>
              <a:gd name="adj" fmla="val 23334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For a realistic 80% polarization,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reaction rate increases by ~32%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or the same rate at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~45% lower temperature</a:t>
            </a:r>
            <a:endParaRPr lang="en-US" sz="1600" b="1" baseline="30000" dirty="0">
              <a:solidFill>
                <a:srgbClr val="0000F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C23ACB-0A25-5D47-B442-F2A60C755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92" y="5042208"/>
            <a:ext cx="3417041" cy="1726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608ECE-905A-2F4C-9BFE-973F5B761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7825" y="3669565"/>
            <a:ext cx="2286000" cy="22103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AD4667-4465-1A47-938C-C8E7C62ECB74}"/>
              </a:ext>
            </a:extLst>
          </p:cNvPr>
          <p:cNvSpPr txBox="1"/>
          <p:nvPr/>
        </p:nvSpPr>
        <p:spPr>
          <a:xfrm>
            <a:off x="761792" y="1508763"/>
            <a:ext cx="7499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dirty="0"/>
              <a:t>Important reaction for future energy generation</a:t>
            </a:r>
          </a:p>
          <a:p>
            <a:pPr marL="742950" lvl="1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dirty="0"/>
              <a:t>high-profile experiments - NIF, ITER</a:t>
            </a:r>
          </a:p>
          <a:p>
            <a:pPr marL="285750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dirty="0"/>
              <a:t>Parallel polarization of the reactants expected to enhance the reaction rate</a:t>
            </a:r>
          </a:p>
          <a:p>
            <a:pPr marL="742950" lvl="1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dirty="0"/>
              <a:t>Very difficult to measure</a:t>
            </a:r>
          </a:p>
          <a:p>
            <a:pPr marL="742950" lvl="1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i="1" dirty="0"/>
              <a:t>Ab initio </a:t>
            </a:r>
            <a:r>
              <a:rPr lang="en-US" sz="1600" dirty="0"/>
              <a:t>nuclear theory complements experimental efforts</a:t>
            </a:r>
          </a:p>
          <a:p>
            <a:pPr marL="1200150" lvl="2" indent="-28575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1600" dirty="0"/>
              <a:t>Confirms the rate enhancement</a:t>
            </a:r>
          </a:p>
        </p:txBody>
      </p:sp>
    </p:spTree>
    <p:extLst>
      <p:ext uri="{BB962C8B-B14F-4D97-AF65-F5344CB8AC3E}">
        <p14:creationId xmlns:p14="http://schemas.microsoft.com/office/powerpoint/2010/main" val="40615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0B0D-DE5C-CC46-B81E-9F48E1E11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Neutron-rich halo nucleus </a:t>
            </a:r>
            <a:r>
              <a:rPr lang="en-US" baseline="30000" dirty="0"/>
              <a:t>11</a:t>
            </a:r>
            <a:r>
              <a:rPr lang="en-US" dirty="0"/>
              <a:t>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D0C8E-6A82-3F4C-B19D-849ADBAEE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630016"/>
            <a:ext cx="8953827" cy="4881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Z=4, N=7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In the shell model picture </a:t>
            </a:r>
            <a:r>
              <a:rPr lang="en-US" sz="1800" dirty="0" err="1"/>
              <a:t>g.s</a:t>
            </a:r>
            <a:r>
              <a:rPr lang="en-US" sz="1800" dirty="0"/>
              <a:t>. expected to be J</a:t>
            </a:r>
            <a:r>
              <a:rPr lang="en-US" sz="1800" baseline="30000" dirty="0"/>
              <a:t>π</a:t>
            </a:r>
            <a:r>
              <a:rPr lang="en-US" sz="1800" dirty="0"/>
              <a:t>=1/2</a:t>
            </a:r>
            <a:r>
              <a:rPr lang="en-US" sz="1800" baseline="30000" dirty="0"/>
              <a:t>-</a:t>
            </a:r>
            <a:r>
              <a:rPr lang="en-US" sz="1800" dirty="0"/>
              <a:t> </a:t>
            </a:r>
          </a:p>
          <a:p>
            <a:pPr lvl="2">
              <a:lnSpc>
                <a:spcPct val="100000"/>
              </a:lnSpc>
            </a:pPr>
            <a:r>
              <a:rPr lang="en-US" sz="1800" dirty="0"/>
              <a:t>Z=6, N=7 </a:t>
            </a:r>
            <a:r>
              <a:rPr lang="en-US" sz="1800" baseline="30000" dirty="0"/>
              <a:t>13</a:t>
            </a:r>
            <a:r>
              <a:rPr lang="en-US" sz="1800" dirty="0"/>
              <a:t>C and Z=8, N=7 </a:t>
            </a:r>
            <a:r>
              <a:rPr lang="en-US" sz="1800" baseline="30000" dirty="0"/>
              <a:t>15</a:t>
            </a:r>
            <a:r>
              <a:rPr lang="en-US" sz="1800" dirty="0"/>
              <a:t>O have J</a:t>
            </a:r>
            <a:r>
              <a:rPr lang="en-US" sz="1800" baseline="30000" dirty="0"/>
              <a:t>π</a:t>
            </a:r>
            <a:r>
              <a:rPr lang="en-US" sz="1800" dirty="0"/>
              <a:t>=1/2</a:t>
            </a:r>
            <a:r>
              <a:rPr lang="en-US" sz="1800" baseline="30000" dirty="0"/>
              <a:t>-</a:t>
            </a:r>
            <a:r>
              <a:rPr lang="en-US" sz="1800" dirty="0"/>
              <a:t> </a:t>
            </a:r>
            <a:r>
              <a:rPr lang="en-US" sz="1800" dirty="0" err="1"/>
              <a:t>g.s</a:t>
            </a:r>
            <a:r>
              <a:rPr lang="en-US" sz="1800" dirty="0"/>
              <a:t>.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In reality, </a:t>
            </a:r>
            <a:r>
              <a:rPr lang="en-US" sz="1800" baseline="30000" dirty="0"/>
              <a:t>11</a:t>
            </a:r>
            <a:r>
              <a:rPr lang="en-US" sz="1800" dirty="0"/>
              <a:t>Be </a:t>
            </a:r>
            <a:r>
              <a:rPr lang="en-US" sz="1800" dirty="0" err="1"/>
              <a:t>g.s</a:t>
            </a:r>
            <a:r>
              <a:rPr lang="en-US" sz="1800" dirty="0"/>
              <a:t>. is </a:t>
            </a:r>
            <a:r>
              <a:rPr lang="en-US" sz="1800" b="1" dirty="0"/>
              <a:t>J</a:t>
            </a:r>
            <a:r>
              <a:rPr lang="en-US" sz="1800" b="1" baseline="30000" dirty="0"/>
              <a:t>π</a:t>
            </a:r>
            <a:r>
              <a:rPr lang="en-US" sz="1800" b="1" dirty="0"/>
              <a:t>=1/2</a:t>
            </a:r>
            <a:r>
              <a:rPr lang="en-US" sz="1800" b="1" baseline="30000" dirty="0"/>
              <a:t>+</a:t>
            </a:r>
            <a:r>
              <a:rPr lang="en-US" sz="1800" b="1" dirty="0"/>
              <a:t> </a:t>
            </a:r>
            <a:r>
              <a:rPr lang="en-US" sz="1800" dirty="0"/>
              <a:t>- parity inversion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Very weakly bound: E</a:t>
            </a:r>
            <a:r>
              <a:rPr lang="en-US" sz="1800" baseline="-25000" dirty="0"/>
              <a:t>th</a:t>
            </a:r>
            <a:r>
              <a:rPr lang="en-US" sz="1800" dirty="0"/>
              <a:t>=-0.5 MeV</a:t>
            </a:r>
          </a:p>
          <a:p>
            <a:pPr lvl="2">
              <a:lnSpc>
                <a:spcPct val="100000"/>
              </a:lnSpc>
            </a:pPr>
            <a:r>
              <a:rPr lang="en-US" sz="1800" dirty="0"/>
              <a:t>Halo state – dominated by </a:t>
            </a:r>
            <a:r>
              <a:rPr lang="en-US" sz="1800" baseline="30000" dirty="0"/>
              <a:t>10</a:t>
            </a:r>
            <a:r>
              <a:rPr lang="en-US" sz="1800" dirty="0"/>
              <a:t>Be-n in the </a:t>
            </a:r>
            <a:r>
              <a:rPr lang="en-US" sz="1800" i="1" dirty="0"/>
              <a:t>S</a:t>
            </a:r>
            <a:r>
              <a:rPr lang="en-US" sz="1800" dirty="0"/>
              <a:t>-wave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1/2</a:t>
            </a:r>
            <a:r>
              <a:rPr lang="en-US" sz="1800" baseline="30000" dirty="0"/>
              <a:t>-</a:t>
            </a:r>
            <a:r>
              <a:rPr lang="en-US" sz="1800" dirty="0"/>
              <a:t> state also bound – only by 180 </a:t>
            </a:r>
            <a:r>
              <a:rPr lang="en-US" sz="1800" dirty="0" err="1"/>
              <a:t>keV</a:t>
            </a:r>
            <a:endParaRPr lang="en-US" sz="1800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400" dirty="0"/>
              <a:t>Can we describe </a:t>
            </a:r>
            <a:r>
              <a:rPr lang="en-US" sz="2400" baseline="30000" dirty="0"/>
              <a:t>11</a:t>
            </a:r>
            <a:r>
              <a:rPr lang="en-US" sz="2400" dirty="0"/>
              <a:t>Be in </a:t>
            </a:r>
            <a:r>
              <a:rPr lang="en-US" sz="2400" i="1" dirty="0"/>
              <a:t>ab initio </a:t>
            </a:r>
            <a:r>
              <a:rPr lang="en-US" sz="2400" dirty="0"/>
              <a:t>calculations?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Continuum must be included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Does the 3N interaction play a role in the parity inversion?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7725C-7A65-5D41-BBE0-9896AD06F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615" y="3565188"/>
            <a:ext cx="2755839" cy="234134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14C5488-D368-5E49-8CC6-95F25D503180}"/>
              </a:ext>
            </a:extLst>
          </p:cNvPr>
          <p:cNvGrpSpPr/>
          <p:nvPr/>
        </p:nvGrpSpPr>
        <p:grpSpPr>
          <a:xfrm>
            <a:off x="8527225" y="2062151"/>
            <a:ext cx="1961026" cy="964873"/>
            <a:chOff x="7155625" y="1035361"/>
            <a:chExt cx="1961026" cy="96487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BDC4A5-3D87-594C-B230-AE02546DB399}"/>
                </a:ext>
              </a:extLst>
            </p:cNvPr>
            <p:cNvGrpSpPr/>
            <p:nvPr/>
          </p:nvGrpSpPr>
          <p:grpSpPr>
            <a:xfrm>
              <a:off x="7155625" y="1233552"/>
              <a:ext cx="1363304" cy="673152"/>
              <a:chOff x="7462293" y="2133600"/>
              <a:chExt cx="1363304" cy="67315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68ABACD9-DABD-CC49-9342-036F3220E376}"/>
                  </a:ext>
                </a:extLst>
              </p:cNvPr>
              <p:cNvCxnSpPr/>
              <p:nvPr/>
            </p:nvCxnSpPr>
            <p:spPr>
              <a:xfrm>
                <a:off x="7772400" y="2743200"/>
                <a:ext cx="6858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29112E4-1C09-8042-9512-E1B1EE3072E9}"/>
                  </a:ext>
                </a:extLst>
              </p:cNvPr>
              <p:cNvCxnSpPr/>
              <p:nvPr/>
            </p:nvCxnSpPr>
            <p:spPr>
              <a:xfrm flipV="1">
                <a:off x="7462293" y="2511432"/>
                <a:ext cx="1363304" cy="717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B066A71-A704-5646-8BCD-57D02796357E}"/>
                  </a:ext>
                </a:extLst>
              </p:cNvPr>
              <p:cNvCxnSpPr/>
              <p:nvPr/>
            </p:nvCxnSpPr>
            <p:spPr>
              <a:xfrm>
                <a:off x="7772400" y="2362200"/>
                <a:ext cx="6858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EB7CA91-527B-4848-9AFB-34D1C1AD6C0B}"/>
                  </a:ext>
                </a:extLst>
              </p:cNvPr>
              <p:cNvCxnSpPr/>
              <p:nvPr/>
            </p:nvCxnSpPr>
            <p:spPr>
              <a:xfrm>
                <a:off x="7772400" y="2133600"/>
                <a:ext cx="6858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98300F3-6C1D-E749-BD7B-ED5E7AD2FF1A}"/>
                  </a:ext>
                </a:extLst>
              </p:cNvPr>
              <p:cNvSpPr/>
              <p:nvPr/>
            </p:nvSpPr>
            <p:spPr>
              <a:xfrm>
                <a:off x="7801100" y="2683642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2872085-EAF9-8F45-82F3-935F2CD7AE98}"/>
                  </a:ext>
                </a:extLst>
              </p:cNvPr>
              <p:cNvSpPr/>
              <p:nvPr/>
            </p:nvSpPr>
            <p:spPr>
              <a:xfrm>
                <a:off x="7982200" y="268534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982E4CC-F65F-7144-B13B-0A5DDFDB3354}"/>
                  </a:ext>
                </a:extLst>
              </p:cNvPr>
              <p:cNvSpPr/>
              <p:nvPr/>
            </p:nvSpPr>
            <p:spPr>
              <a:xfrm>
                <a:off x="8153400" y="2681352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2AA1E29-4DE8-4E49-BE31-BFF89F447424}"/>
                  </a:ext>
                </a:extLst>
              </p:cNvPr>
              <p:cNvSpPr/>
              <p:nvPr/>
            </p:nvSpPr>
            <p:spPr>
              <a:xfrm>
                <a:off x="8312975" y="2681352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FAE8893-7F13-5B46-B158-0D1ED4C66EC8}"/>
                  </a:ext>
                </a:extLst>
              </p:cNvPr>
              <p:cNvSpPr/>
              <p:nvPr/>
            </p:nvSpPr>
            <p:spPr>
              <a:xfrm>
                <a:off x="7791200" y="244557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2B08926-6A67-5E4D-8A6E-9913BE793D21}"/>
                  </a:ext>
                </a:extLst>
              </p:cNvPr>
              <p:cNvSpPr/>
              <p:nvPr/>
            </p:nvSpPr>
            <p:spPr>
              <a:xfrm>
                <a:off x="7962400" y="244557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663DCB2-17D4-A54F-8DF3-AFBEC5813706}"/>
                  </a:ext>
                </a:extLst>
              </p:cNvPr>
              <p:cNvSpPr/>
              <p:nvPr/>
            </p:nvSpPr>
            <p:spPr>
              <a:xfrm>
                <a:off x="8147950" y="244557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BCFC132-BF72-5D4F-94AE-3CFDA982CA29}"/>
                  </a:ext>
                </a:extLst>
              </p:cNvPr>
              <p:cNvSpPr/>
              <p:nvPr/>
            </p:nvSpPr>
            <p:spPr>
              <a:xfrm>
                <a:off x="8314700" y="244557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52C8F6A-24B5-2940-9C5D-32E9F17B0585}"/>
                  </a:ext>
                </a:extLst>
              </p:cNvPr>
              <p:cNvSpPr/>
              <p:nvPr/>
            </p:nvSpPr>
            <p:spPr>
              <a:xfrm>
                <a:off x="8478000" y="244557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B7DBE9C-281D-A942-AFFE-DF015C9AC546}"/>
                  </a:ext>
                </a:extLst>
              </p:cNvPr>
              <p:cNvSpPr/>
              <p:nvPr/>
            </p:nvSpPr>
            <p:spPr>
              <a:xfrm>
                <a:off x="8647036" y="2450016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DCF3138-E54D-A242-BC15-66A3C86A29A4}"/>
                  </a:ext>
                </a:extLst>
              </p:cNvPr>
              <p:cNvSpPr/>
              <p:nvPr/>
            </p:nvSpPr>
            <p:spPr>
              <a:xfrm>
                <a:off x="8140775" y="2286000"/>
                <a:ext cx="130314" cy="121406"/>
              </a:xfrm>
              <a:prstGeom prst="ellipse">
                <a:avLst/>
              </a:prstGeom>
              <a:gradFill flip="none" rotWithShape="1">
                <a:gsLst>
                  <a:gs pos="0">
                    <a:srgbClr val="3366FF"/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solidFill>
                  <a:srgbClr val="3366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A8F1170-6D05-AD45-9B48-55511579A337}"/>
                </a:ext>
              </a:extLst>
            </p:cNvPr>
            <p:cNvSpPr txBox="1"/>
            <p:nvPr/>
          </p:nvSpPr>
          <p:spPr>
            <a:xfrm>
              <a:off x="8564356" y="1692457"/>
              <a:ext cx="5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0s</a:t>
              </a:r>
              <a:r>
                <a:rPr lang="en-US" sz="1400" baseline="-25000" dirty="0"/>
                <a:t>1/2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C58434-B87F-E941-A4D8-0F81A2F9C791}"/>
                </a:ext>
              </a:extLst>
            </p:cNvPr>
            <p:cNvSpPr txBox="1"/>
            <p:nvPr/>
          </p:nvSpPr>
          <p:spPr>
            <a:xfrm>
              <a:off x="8565899" y="1256785"/>
              <a:ext cx="5507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0p</a:t>
              </a:r>
              <a:r>
                <a:rPr lang="en-US" sz="1400" baseline="-25000" dirty="0"/>
                <a:t>1/2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BD805E-7D10-0342-9DAC-79E8F3AD1F1E}"/>
                </a:ext>
              </a:extLst>
            </p:cNvPr>
            <p:cNvSpPr txBox="1"/>
            <p:nvPr/>
          </p:nvSpPr>
          <p:spPr>
            <a:xfrm>
              <a:off x="8534400" y="1035361"/>
              <a:ext cx="5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1s</a:t>
              </a:r>
              <a:r>
                <a:rPr lang="en-US" sz="1400" baseline="-25000" dirty="0"/>
                <a:t>1/2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D7124B-8709-A24E-972B-3723971BEDEE}"/>
                </a:ext>
              </a:extLst>
            </p:cNvPr>
            <p:cNvSpPr txBox="1"/>
            <p:nvPr/>
          </p:nvSpPr>
          <p:spPr>
            <a:xfrm>
              <a:off x="8563765" y="1482409"/>
              <a:ext cx="5507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0p</a:t>
              </a:r>
              <a:r>
                <a:rPr lang="en-US" sz="1400" baseline="-25000" dirty="0"/>
                <a:t>3/2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620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30000" dirty="0"/>
              <a:t>10</a:t>
            </a:r>
            <a:r>
              <a:rPr lang="en-US" dirty="0"/>
              <a:t>C(</a:t>
            </a:r>
            <a:r>
              <a:rPr lang="en-US" dirty="0" err="1"/>
              <a:t>p,p</a:t>
            </a:r>
            <a:r>
              <a:rPr lang="en-US" dirty="0"/>
              <a:t>) @ IRIS with solid H</a:t>
            </a:r>
            <a:r>
              <a:rPr lang="en-US" baseline="-25000" dirty="0"/>
              <a:t>2</a:t>
            </a:r>
            <a:r>
              <a:rPr lang="en-US" dirty="0"/>
              <a:t> target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2709" y="1653654"/>
            <a:ext cx="8774349" cy="146776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000" dirty="0"/>
              <a:t>Experiment at TRIUMF with the novel IRIS solid H</a:t>
            </a:r>
            <a:r>
              <a:rPr lang="en-US" sz="2000" baseline="-25000" dirty="0"/>
              <a:t>2 </a:t>
            </a:r>
            <a:r>
              <a:rPr lang="en-US" sz="2000" dirty="0"/>
              <a:t>target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1800" dirty="0"/>
              <a:t>First re-accelerated </a:t>
            </a:r>
            <a:r>
              <a:rPr lang="en-US" sz="1800" baseline="30000" dirty="0"/>
              <a:t>10</a:t>
            </a:r>
            <a:r>
              <a:rPr lang="en-US" sz="1800" dirty="0"/>
              <a:t>C beam at TRIUMF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1800" baseline="30000" dirty="0"/>
              <a:t>10</a:t>
            </a:r>
            <a:r>
              <a:rPr lang="en-US" sz="1800" dirty="0"/>
              <a:t>C(</a:t>
            </a:r>
            <a:r>
              <a:rPr lang="en-US" sz="1800" dirty="0" err="1"/>
              <a:t>p,p</a:t>
            </a:r>
            <a:r>
              <a:rPr lang="en-US" sz="1800" dirty="0"/>
              <a:t>) angular distributions measured at </a:t>
            </a:r>
            <a:r>
              <a:rPr lang="en-US" sz="1800" i="1" dirty="0"/>
              <a:t>E</a:t>
            </a:r>
            <a:r>
              <a:rPr lang="en-US" sz="1800" baseline="-25000" dirty="0"/>
              <a:t>CM</a:t>
            </a:r>
            <a:r>
              <a:rPr lang="en-US" sz="1800" dirty="0"/>
              <a:t> ~ 4.15 MeV and 4.4 MeV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6" y="3121415"/>
            <a:ext cx="3702756" cy="2739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9580" y="5767813"/>
            <a:ext cx="2423865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    IRIS collaboration:        A. Kumar, R. </a:t>
            </a:r>
            <a:r>
              <a:rPr lang="en-US" sz="1600" dirty="0" err="1">
                <a:solidFill>
                  <a:srgbClr val="000000"/>
                </a:solidFill>
              </a:rPr>
              <a:t>Kanungo</a:t>
            </a:r>
            <a:r>
              <a:rPr lang="en-US" sz="1600" dirty="0">
                <a:solidFill>
                  <a:srgbClr val="000000"/>
                </a:solidFill>
              </a:rPr>
              <a:t>, A. </a:t>
            </a:r>
            <a:r>
              <a:rPr lang="en-US" sz="1600" dirty="0" err="1">
                <a:solidFill>
                  <a:srgbClr val="000000"/>
                </a:solidFill>
              </a:rPr>
              <a:t>Sanetullaev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i="1" dirty="0">
                <a:solidFill>
                  <a:srgbClr val="000000"/>
                </a:solidFill>
              </a:rPr>
              <a:t>et al.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1299" y="3563827"/>
            <a:ext cx="3149600" cy="1854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7058" y="1799199"/>
            <a:ext cx="1940012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/>
              <a:t>11</a:t>
            </a:r>
            <a:r>
              <a:rPr lang="en-US" dirty="0"/>
              <a:t>N ~ </a:t>
            </a:r>
            <a:r>
              <a:rPr lang="en-US" baseline="30000" dirty="0"/>
              <a:t>10</a:t>
            </a:r>
            <a:r>
              <a:rPr lang="en-US" dirty="0"/>
              <a:t>C+p</a:t>
            </a:r>
          </a:p>
          <a:p>
            <a:pPr algn="ctr"/>
            <a:r>
              <a:rPr lang="en-US" dirty="0"/>
              <a:t>unbound</a:t>
            </a:r>
            <a:r>
              <a:rPr lang="en-US" baseline="30000" dirty="0"/>
              <a:t> </a:t>
            </a:r>
          </a:p>
          <a:p>
            <a:pPr algn="ctr"/>
            <a:r>
              <a:rPr lang="en-US" dirty="0"/>
              <a:t>mirror system of </a:t>
            </a:r>
          </a:p>
          <a:p>
            <a:pPr algn="ctr"/>
            <a:r>
              <a:rPr lang="en-US" baseline="30000" dirty="0"/>
              <a:t>11</a:t>
            </a:r>
            <a:r>
              <a:rPr lang="en-US" dirty="0"/>
              <a:t>Be ~ </a:t>
            </a:r>
            <a:r>
              <a:rPr lang="en-US" baseline="30000" dirty="0"/>
              <a:t>10</a:t>
            </a:r>
            <a:r>
              <a:rPr lang="en-US" dirty="0"/>
              <a:t>Be+n</a:t>
            </a:r>
          </a:p>
        </p:txBody>
      </p:sp>
    </p:spTree>
    <p:extLst>
      <p:ext uri="{BB962C8B-B14F-4D97-AF65-F5344CB8AC3E}">
        <p14:creationId xmlns:p14="http://schemas.microsoft.com/office/powerpoint/2010/main" val="1463861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1471" y="695476"/>
            <a:ext cx="8953827" cy="650329"/>
          </a:xfrm>
        </p:spPr>
        <p:txBody>
          <a:bodyPr>
            <a:normAutofit/>
          </a:bodyPr>
          <a:lstStyle/>
          <a:p>
            <a:r>
              <a:rPr lang="en-US" dirty="0"/>
              <a:t>Structure of </a:t>
            </a:r>
            <a:r>
              <a:rPr lang="en-US" baseline="30000" dirty="0"/>
              <a:t>11</a:t>
            </a:r>
            <a:r>
              <a:rPr lang="en-US" dirty="0"/>
              <a:t>Be &amp; </a:t>
            </a:r>
            <a:r>
              <a:rPr lang="en-US" baseline="30000" dirty="0"/>
              <a:t>11</a:t>
            </a:r>
            <a:r>
              <a:rPr lang="en-US" dirty="0"/>
              <a:t>N from chiral NN+3N forces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764218" y="1156226"/>
            <a:ext cx="8392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13F7C"/>
                </a:solidFill>
                <a:latin typeface="Myriad Pro"/>
                <a:ea typeface="ＭＳ Ｐゴシック" pitchFamily="-109" charset="-128"/>
                <a:cs typeface="Myriad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4F4946"/>
                </a:solidFill>
                <a:latin typeface="Myriad Pro"/>
                <a:ea typeface="ＭＳ Ｐゴシック" pitchFamily="-109" charset="-128"/>
                <a:cs typeface="Myriad Pro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4F4946"/>
                </a:solidFill>
                <a:latin typeface="Myriad Pro"/>
                <a:ea typeface="ＭＳ Ｐゴシック" pitchFamily="-109" charset="-128"/>
                <a:cs typeface="Myriad Pro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-111" charset="2"/>
              <a:buChar char="§"/>
              <a:defRPr sz="1600">
                <a:solidFill>
                  <a:srgbClr val="4F4946"/>
                </a:solidFill>
                <a:latin typeface="+mj-lt"/>
                <a:ea typeface="ＭＳ Ｐゴシック" pitchFamily="-109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4F4946"/>
                </a:solidFill>
                <a:latin typeface="+mj-lt"/>
                <a:ea typeface="ＭＳ Ｐゴシック" pitchFamily="-109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800000"/>
                </a:solidFill>
                <a:latin typeface="+mn-lt"/>
                <a:ea typeface="ＭＳ Ｐゴシック" pitchFamily="-109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800000"/>
                </a:solidFill>
                <a:latin typeface="+mn-lt"/>
                <a:ea typeface="ＭＳ Ｐゴシック" pitchFamily="-109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800000"/>
                </a:solidFill>
                <a:latin typeface="+mn-lt"/>
                <a:ea typeface="ＭＳ Ｐゴシック" pitchFamily="-109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800000"/>
                </a:solidFill>
                <a:latin typeface="+mn-lt"/>
                <a:ea typeface="ＭＳ Ｐゴシック" pitchFamily="-109" charset="-128"/>
              </a:defRPr>
            </a:lvl9pPr>
          </a:lstStyle>
          <a:p>
            <a:pPr>
              <a:buClr>
                <a:srgbClr val="009CFF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NCSMC calculations </a:t>
            </a:r>
            <a:r>
              <a:rPr lang="en-US" sz="2000" b="1" dirty="0">
                <a:solidFill>
                  <a:schemeClr val="tx1"/>
                </a:solidFill>
              </a:rPr>
              <a:t>including chiral 3N </a:t>
            </a:r>
            <a:r>
              <a:rPr lang="en-US" sz="2000" dirty="0">
                <a:solidFill>
                  <a:schemeClr val="tx1"/>
                </a:solidFill>
              </a:rPr>
              <a:t>(N</a:t>
            </a:r>
            <a:r>
              <a:rPr lang="en-US" sz="2000" baseline="30000" dirty="0">
                <a:solidFill>
                  <a:schemeClr val="tx1"/>
                </a:solidFill>
              </a:rPr>
              <a:t>3</a:t>
            </a:r>
            <a:r>
              <a:rPr lang="en-US" sz="2000" dirty="0">
                <a:solidFill>
                  <a:schemeClr val="tx1"/>
                </a:solidFill>
              </a:rPr>
              <a:t>LO NN+N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LO 3NF400, </a:t>
            </a:r>
            <a:r>
              <a:rPr lang="en-US" sz="2000" dirty="0" err="1">
                <a:solidFill>
                  <a:schemeClr val="tx1"/>
                </a:solidFill>
              </a:rPr>
              <a:t>NNLOsat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buClr>
                <a:srgbClr val="009CFF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 n-</a:t>
            </a:r>
            <a:r>
              <a:rPr lang="en-US" sz="2000" baseline="30000" dirty="0">
                <a:solidFill>
                  <a:schemeClr val="tx1"/>
                </a:solidFill>
              </a:rPr>
              <a:t>10</a:t>
            </a:r>
            <a:r>
              <a:rPr lang="en-US" sz="2000" dirty="0">
                <a:solidFill>
                  <a:schemeClr val="tx1"/>
                </a:solidFill>
              </a:rPr>
              <a:t>Be  +  </a:t>
            </a:r>
            <a:r>
              <a:rPr lang="en-US" sz="2000" baseline="30000" dirty="0">
                <a:solidFill>
                  <a:schemeClr val="tx1"/>
                </a:solidFill>
              </a:rPr>
              <a:t>11</a:t>
            </a:r>
            <a:r>
              <a:rPr lang="en-US" sz="2000" dirty="0">
                <a:solidFill>
                  <a:schemeClr val="tx1"/>
                </a:solidFill>
              </a:rPr>
              <a:t>Be  (p-</a:t>
            </a:r>
            <a:r>
              <a:rPr lang="en-US" sz="2000" baseline="30000" dirty="0">
                <a:solidFill>
                  <a:schemeClr val="tx1"/>
                </a:solidFill>
              </a:rPr>
              <a:t>10</a:t>
            </a:r>
            <a:r>
              <a:rPr lang="en-US" sz="2000" dirty="0">
                <a:solidFill>
                  <a:schemeClr val="tx1"/>
                </a:solidFill>
              </a:rPr>
              <a:t>C + </a:t>
            </a:r>
            <a:r>
              <a:rPr lang="en-US" sz="2000" baseline="30000" dirty="0">
                <a:solidFill>
                  <a:schemeClr val="tx1"/>
                </a:solidFill>
              </a:rPr>
              <a:t>11</a:t>
            </a:r>
            <a:r>
              <a:rPr lang="en-US" sz="2000" dirty="0">
                <a:solidFill>
                  <a:schemeClr val="tx1"/>
                </a:solidFill>
              </a:rPr>
              <a:t>N)</a:t>
            </a:r>
          </a:p>
          <a:p>
            <a:pPr lvl="2">
              <a:buClr>
                <a:srgbClr val="009CFF"/>
              </a:buClr>
              <a:buFont typeface="Wingdings" pitchFamily="2" charset="2"/>
              <a:buChar char="§"/>
            </a:pPr>
            <a:r>
              <a:rPr lang="en-US" sz="2000" baseline="30000" dirty="0">
                <a:solidFill>
                  <a:schemeClr val="tx1"/>
                </a:solidFill>
              </a:rPr>
              <a:t>10</a:t>
            </a:r>
            <a:r>
              <a:rPr lang="en-US" sz="2000" dirty="0">
                <a:solidFill>
                  <a:schemeClr val="tx1"/>
                </a:solidFill>
              </a:rPr>
              <a:t>Be (</a:t>
            </a:r>
            <a:r>
              <a:rPr lang="en-US" sz="2000" baseline="30000" dirty="0">
                <a:solidFill>
                  <a:schemeClr val="tx1"/>
                </a:solidFill>
              </a:rPr>
              <a:t>10</a:t>
            </a:r>
            <a:r>
              <a:rPr lang="en-US" sz="2000" dirty="0">
                <a:solidFill>
                  <a:schemeClr val="tx1"/>
                </a:solidFill>
              </a:rPr>
              <a:t>C): 0</a:t>
            </a:r>
            <a:r>
              <a:rPr lang="en-US" sz="2000" baseline="30000" dirty="0">
                <a:solidFill>
                  <a:schemeClr val="tx1"/>
                </a:solidFill>
              </a:rPr>
              <a:t>+</a:t>
            </a:r>
            <a:r>
              <a:rPr lang="en-US" sz="2000" dirty="0">
                <a:solidFill>
                  <a:schemeClr val="tx1"/>
                </a:solidFill>
              </a:rPr>
              <a:t>, 2</a:t>
            </a:r>
            <a:r>
              <a:rPr lang="en-US" sz="2000" baseline="30000" dirty="0">
                <a:solidFill>
                  <a:schemeClr val="tx1"/>
                </a:solidFill>
              </a:rPr>
              <a:t>+</a:t>
            </a:r>
            <a:r>
              <a:rPr lang="en-US" sz="2000" dirty="0">
                <a:solidFill>
                  <a:schemeClr val="tx1"/>
                </a:solidFill>
              </a:rPr>
              <a:t>, 2</a:t>
            </a:r>
            <a:r>
              <a:rPr lang="en-US" sz="2000" baseline="30000" dirty="0">
                <a:solidFill>
                  <a:schemeClr val="tx1"/>
                </a:solidFill>
              </a:rPr>
              <a:t>+</a:t>
            </a:r>
            <a:r>
              <a:rPr lang="en-US" sz="2000" dirty="0">
                <a:solidFill>
                  <a:schemeClr val="tx1"/>
                </a:solidFill>
              </a:rPr>
              <a:t> NCSM eigenstates</a:t>
            </a:r>
          </a:p>
          <a:p>
            <a:pPr lvl="2">
              <a:buClr>
                <a:srgbClr val="009CFF"/>
              </a:buClr>
              <a:buFont typeface="Wingdings" pitchFamily="2" charset="2"/>
              <a:buChar char="§"/>
            </a:pPr>
            <a:r>
              <a:rPr lang="en-US" sz="2000" baseline="30000" dirty="0">
                <a:solidFill>
                  <a:schemeClr val="tx1"/>
                </a:solidFill>
              </a:rPr>
              <a:t>11</a:t>
            </a:r>
            <a:r>
              <a:rPr lang="en-US" sz="2000" dirty="0">
                <a:solidFill>
                  <a:schemeClr val="tx1"/>
                </a:solidFill>
              </a:rPr>
              <a:t>Be (</a:t>
            </a:r>
            <a:r>
              <a:rPr lang="en-US" sz="2000" baseline="30000" dirty="0">
                <a:solidFill>
                  <a:schemeClr val="tx1"/>
                </a:solidFill>
              </a:rPr>
              <a:t>11</a:t>
            </a:r>
            <a:r>
              <a:rPr lang="en-US" sz="2000" dirty="0">
                <a:solidFill>
                  <a:schemeClr val="tx1"/>
                </a:solidFill>
              </a:rPr>
              <a:t>N): ≥6 π = -1 and ≥3 π = +1 NCSM eigenstates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3293515" y="3215119"/>
            <a:ext cx="859699" cy="475343"/>
            <a:chOff x="5562600" y="3636280"/>
            <a:chExt cx="859699" cy="475343"/>
          </a:xfrm>
        </p:grpSpPr>
        <p:grpSp>
          <p:nvGrpSpPr>
            <p:cNvPr id="76" name="Group 105"/>
            <p:cNvGrpSpPr>
              <a:grpSpLocks/>
            </p:cNvGrpSpPr>
            <p:nvPr/>
          </p:nvGrpSpPr>
          <p:grpSpPr bwMode="auto">
            <a:xfrm>
              <a:off x="5562600" y="3841596"/>
              <a:ext cx="295447" cy="270027"/>
              <a:chOff x="4860" y="311"/>
              <a:chExt cx="187" cy="171"/>
            </a:xfrm>
          </p:grpSpPr>
          <p:sp>
            <p:nvSpPr>
              <p:cNvPr id="83" name="Oval 106"/>
              <p:cNvSpPr>
                <a:spLocks noChangeArrowheads="1"/>
              </p:cNvSpPr>
              <p:nvPr/>
            </p:nvSpPr>
            <p:spPr bwMode="auto">
              <a:xfrm rot="1045247">
                <a:off x="4909" y="311"/>
                <a:ext cx="96" cy="88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4" name="Oval 107"/>
              <p:cNvSpPr>
                <a:spLocks noChangeArrowheads="1"/>
              </p:cNvSpPr>
              <p:nvPr/>
            </p:nvSpPr>
            <p:spPr bwMode="auto">
              <a:xfrm rot="1045247">
                <a:off x="4950" y="360"/>
                <a:ext cx="95" cy="88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5" name="Oval 108"/>
              <p:cNvSpPr>
                <a:spLocks noChangeArrowheads="1"/>
              </p:cNvSpPr>
              <p:nvPr/>
            </p:nvSpPr>
            <p:spPr bwMode="auto">
              <a:xfrm rot="1045247">
                <a:off x="4891" y="391"/>
                <a:ext cx="95" cy="88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6" name="Oval 109"/>
              <p:cNvSpPr>
                <a:spLocks noChangeArrowheads="1"/>
              </p:cNvSpPr>
              <p:nvPr/>
            </p:nvSpPr>
            <p:spPr bwMode="auto">
              <a:xfrm rot="1045247">
                <a:off x="4860" y="337"/>
                <a:ext cx="95" cy="85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</p:grpSp>
        <p:sp>
          <p:nvSpPr>
            <p:cNvPr id="77" name="Line 110"/>
            <p:cNvSpPr>
              <a:spLocks noChangeAspect="1" noChangeShapeType="1"/>
            </p:cNvSpPr>
            <p:nvPr/>
          </p:nvSpPr>
          <p:spPr bwMode="auto">
            <a:xfrm flipH="1">
              <a:off x="5649912" y="3879696"/>
              <a:ext cx="615950" cy="11588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Arial"/>
                <a:ea typeface="ＭＳ Ｐゴシック"/>
                <a:cs typeface="ＭＳ Ｐゴシック"/>
              </a:endParaRPr>
            </a:p>
          </p:txBody>
        </p:sp>
        <p:grpSp>
          <p:nvGrpSpPr>
            <p:cNvPr id="78" name="Group 111"/>
            <p:cNvGrpSpPr>
              <a:grpSpLocks/>
            </p:cNvGrpSpPr>
            <p:nvPr/>
          </p:nvGrpSpPr>
          <p:grpSpPr bwMode="auto">
            <a:xfrm>
              <a:off x="6223228" y="3755475"/>
              <a:ext cx="199071" cy="202126"/>
              <a:chOff x="5145" y="3232"/>
              <a:chExt cx="126" cy="128"/>
            </a:xfrm>
          </p:grpSpPr>
          <p:sp>
            <p:nvSpPr>
              <p:cNvPr id="80" name="Oval 112"/>
              <p:cNvSpPr>
                <a:spLocks noChangeAspect="1" noChangeArrowheads="1"/>
              </p:cNvSpPr>
              <p:nvPr/>
            </p:nvSpPr>
            <p:spPr bwMode="auto">
              <a:xfrm>
                <a:off x="5184" y="3264"/>
                <a:ext cx="85" cy="77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1" name="Oval 113"/>
              <p:cNvSpPr>
                <a:spLocks noChangeAspect="1" noChangeArrowheads="1"/>
              </p:cNvSpPr>
              <p:nvPr/>
            </p:nvSpPr>
            <p:spPr bwMode="auto">
              <a:xfrm>
                <a:off x="5145" y="3230"/>
                <a:ext cx="85" cy="78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82" name="Oval 114"/>
              <p:cNvSpPr>
                <a:spLocks noChangeAspect="1" noChangeArrowheads="1"/>
              </p:cNvSpPr>
              <p:nvPr/>
            </p:nvSpPr>
            <p:spPr bwMode="auto">
              <a:xfrm>
                <a:off x="5145" y="3281"/>
                <a:ext cx="85" cy="77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</p:grpSp>
        <p:graphicFrame>
          <p:nvGraphicFramePr>
            <p:cNvPr id="79" name="Object 439"/>
            <p:cNvGraphicFramePr>
              <a:graphicFrameLocks noChangeAspect="1"/>
            </p:cNvGraphicFramePr>
            <p:nvPr/>
          </p:nvGraphicFramePr>
          <p:xfrm>
            <a:off x="5878798" y="3636280"/>
            <a:ext cx="195262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9515" name="Equation" r:id="rId3" imgW="127000" imgH="165100" progId="Equation.3">
                    <p:embed/>
                  </p:oleObj>
                </mc:Choice>
                <mc:Fallback>
                  <p:oleObj name="Equation" r:id="rId3" imgW="127000" imgH="165100" progId="Equation.3">
                    <p:embed/>
                    <p:pic>
                      <p:nvPicPr>
                        <p:cNvPr id="79" name="Object 4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78798" y="3636280"/>
                          <a:ext cx="195262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" name="Group 108"/>
          <p:cNvGrpSpPr/>
          <p:nvPr/>
        </p:nvGrpSpPr>
        <p:grpSpPr>
          <a:xfrm>
            <a:off x="4501886" y="3705005"/>
            <a:ext cx="1143000" cy="419684"/>
            <a:chOff x="6934200" y="2667000"/>
            <a:chExt cx="1621699" cy="476230"/>
          </a:xfrm>
        </p:grpSpPr>
        <p:grpSp>
          <p:nvGrpSpPr>
            <p:cNvPr id="110" name="Group 109"/>
            <p:cNvGrpSpPr/>
            <p:nvPr/>
          </p:nvGrpSpPr>
          <p:grpSpPr>
            <a:xfrm>
              <a:off x="7696200" y="2667000"/>
              <a:ext cx="859699" cy="475343"/>
              <a:chOff x="5562600" y="3636280"/>
              <a:chExt cx="859699" cy="475343"/>
            </a:xfrm>
          </p:grpSpPr>
          <p:grpSp>
            <p:nvGrpSpPr>
              <p:cNvPr id="120" name="Group 105"/>
              <p:cNvGrpSpPr>
                <a:grpSpLocks/>
              </p:cNvGrpSpPr>
              <p:nvPr/>
            </p:nvGrpSpPr>
            <p:grpSpPr bwMode="auto">
              <a:xfrm>
                <a:off x="5562600" y="3841596"/>
                <a:ext cx="295447" cy="270027"/>
                <a:chOff x="4860" y="311"/>
                <a:chExt cx="187" cy="171"/>
              </a:xfrm>
            </p:grpSpPr>
            <p:sp>
              <p:nvSpPr>
                <p:cNvPr id="127" name="Oval 106"/>
                <p:cNvSpPr>
                  <a:spLocks noChangeArrowheads="1"/>
                </p:cNvSpPr>
                <p:nvPr/>
              </p:nvSpPr>
              <p:spPr bwMode="auto">
                <a:xfrm rot="1045247">
                  <a:off x="4909" y="311"/>
                  <a:ext cx="96" cy="88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28" name="Oval 107"/>
                <p:cNvSpPr>
                  <a:spLocks noChangeArrowheads="1"/>
                </p:cNvSpPr>
                <p:nvPr/>
              </p:nvSpPr>
              <p:spPr bwMode="auto">
                <a:xfrm rot="1045247">
                  <a:off x="4950" y="360"/>
                  <a:ext cx="95" cy="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29" name="Oval 108"/>
                <p:cNvSpPr>
                  <a:spLocks noChangeArrowheads="1"/>
                </p:cNvSpPr>
                <p:nvPr/>
              </p:nvSpPr>
              <p:spPr bwMode="auto">
                <a:xfrm rot="1045247">
                  <a:off x="4891" y="391"/>
                  <a:ext cx="95" cy="88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30" name="Oval 109"/>
                <p:cNvSpPr>
                  <a:spLocks noChangeArrowheads="1"/>
                </p:cNvSpPr>
                <p:nvPr/>
              </p:nvSpPr>
              <p:spPr bwMode="auto">
                <a:xfrm rot="1045247">
                  <a:off x="4860" y="337"/>
                  <a:ext cx="95" cy="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</p:grpSp>
          <p:sp>
            <p:nvSpPr>
              <p:cNvPr id="121" name="Line 110"/>
              <p:cNvSpPr>
                <a:spLocks noChangeAspect="1" noChangeShapeType="1"/>
              </p:cNvSpPr>
              <p:nvPr/>
            </p:nvSpPr>
            <p:spPr bwMode="auto">
              <a:xfrm flipH="1">
                <a:off x="5649912" y="3879696"/>
                <a:ext cx="615950" cy="115888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prstClr val="black"/>
                  </a:solidFill>
                  <a:latin typeface="Arial"/>
                  <a:ea typeface="ＭＳ Ｐゴシック"/>
                  <a:cs typeface="ＭＳ Ｐゴシック"/>
                </a:endParaRPr>
              </a:p>
            </p:txBody>
          </p:sp>
          <p:grpSp>
            <p:nvGrpSpPr>
              <p:cNvPr id="122" name="Group 111"/>
              <p:cNvGrpSpPr>
                <a:grpSpLocks/>
              </p:cNvGrpSpPr>
              <p:nvPr/>
            </p:nvGrpSpPr>
            <p:grpSpPr bwMode="auto">
              <a:xfrm>
                <a:off x="6223228" y="3755475"/>
                <a:ext cx="199071" cy="202126"/>
                <a:chOff x="5145" y="3232"/>
                <a:chExt cx="126" cy="128"/>
              </a:xfrm>
            </p:grpSpPr>
            <p:sp>
              <p:nvSpPr>
                <p:cNvPr id="124" name="Oval 112"/>
                <p:cNvSpPr>
                  <a:spLocks noChangeAspect="1" noChangeArrowheads="1"/>
                </p:cNvSpPr>
                <p:nvPr/>
              </p:nvSpPr>
              <p:spPr bwMode="auto">
                <a:xfrm>
                  <a:off x="5184" y="3264"/>
                  <a:ext cx="85" cy="77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25" name="Oval 113"/>
                <p:cNvSpPr>
                  <a:spLocks noChangeAspect="1" noChangeArrowheads="1"/>
                </p:cNvSpPr>
                <p:nvPr/>
              </p:nvSpPr>
              <p:spPr bwMode="auto">
                <a:xfrm>
                  <a:off x="5145" y="3230"/>
                  <a:ext cx="85" cy="7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6666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  <p:sp>
              <p:nvSpPr>
                <p:cNvPr id="126" name="Oval 114"/>
                <p:cNvSpPr>
                  <a:spLocks noChangeAspect="1" noChangeArrowheads="1"/>
                </p:cNvSpPr>
                <p:nvPr/>
              </p:nvSpPr>
              <p:spPr bwMode="auto">
                <a:xfrm>
                  <a:off x="5145" y="3281"/>
                  <a:ext cx="85" cy="77"/>
                </a:xfrm>
                <a:prstGeom prst="ellipse">
                  <a:avLst/>
                </a:prstGeom>
                <a:solidFill>
                  <a:srgbClr val="0248DA"/>
                </a:soli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Arial"/>
                    <a:ea typeface="ＭＳ Ｐゴシック"/>
                    <a:cs typeface="ＭＳ Ｐゴシック"/>
                  </a:endParaRPr>
                </a:p>
              </p:txBody>
            </p:sp>
          </p:grpSp>
          <p:graphicFrame>
            <p:nvGraphicFramePr>
              <p:cNvPr id="123" name="Object 439"/>
              <p:cNvGraphicFramePr>
                <a:graphicFrameLocks noChangeAspect="1"/>
              </p:cNvGraphicFramePr>
              <p:nvPr/>
            </p:nvGraphicFramePr>
            <p:xfrm>
              <a:off x="5878798" y="3636280"/>
              <a:ext cx="195262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49516" name="Equation" r:id="rId5" imgW="127000" imgH="165100" progId="Equation.3">
                      <p:embed/>
                    </p:oleObj>
                  </mc:Choice>
                  <mc:Fallback>
                    <p:oleObj name="Equation" r:id="rId5" imgW="127000" imgH="165100" progId="Equation.3">
                      <p:embed/>
                      <p:pic>
                        <p:nvPicPr>
                          <p:cNvPr id="123" name="Object 4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78798" y="3636280"/>
                            <a:ext cx="195262" cy="254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1" name="Group 54"/>
            <p:cNvGrpSpPr>
              <a:grpSpLocks/>
            </p:cNvGrpSpPr>
            <p:nvPr/>
          </p:nvGrpSpPr>
          <p:grpSpPr bwMode="auto">
            <a:xfrm>
              <a:off x="6934200" y="2819400"/>
              <a:ext cx="311531" cy="286011"/>
              <a:chOff x="4359" y="1639"/>
              <a:chExt cx="208" cy="191"/>
            </a:xfrm>
          </p:grpSpPr>
          <p:sp>
            <p:nvSpPr>
              <p:cNvPr id="113" name="Oval 55"/>
              <p:cNvSpPr>
                <a:spLocks noChangeArrowheads="1"/>
              </p:cNvSpPr>
              <p:nvPr/>
            </p:nvSpPr>
            <p:spPr bwMode="auto">
              <a:xfrm>
                <a:off x="4368" y="1740"/>
                <a:ext cx="119" cy="90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4" name="Oval 56"/>
              <p:cNvSpPr>
                <a:spLocks noChangeArrowheads="1"/>
              </p:cNvSpPr>
              <p:nvPr/>
            </p:nvSpPr>
            <p:spPr bwMode="auto">
              <a:xfrm>
                <a:off x="4413" y="1639"/>
                <a:ext cx="96" cy="90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5" name="Oval 57"/>
              <p:cNvSpPr>
                <a:spLocks noChangeArrowheads="1"/>
              </p:cNvSpPr>
              <p:nvPr/>
            </p:nvSpPr>
            <p:spPr bwMode="auto">
              <a:xfrm>
                <a:off x="4465" y="1663"/>
                <a:ext cx="96" cy="90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6" name="Oval 58"/>
              <p:cNvSpPr>
                <a:spLocks noChangeArrowheads="1"/>
              </p:cNvSpPr>
              <p:nvPr/>
            </p:nvSpPr>
            <p:spPr bwMode="auto">
              <a:xfrm>
                <a:off x="4470" y="1711"/>
                <a:ext cx="97" cy="90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7" name="Oval 59"/>
              <p:cNvSpPr>
                <a:spLocks noChangeArrowheads="1"/>
              </p:cNvSpPr>
              <p:nvPr/>
            </p:nvSpPr>
            <p:spPr bwMode="auto">
              <a:xfrm>
                <a:off x="4361" y="1663"/>
                <a:ext cx="96" cy="90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8" name="Oval 60"/>
              <p:cNvSpPr>
                <a:spLocks noChangeArrowheads="1"/>
              </p:cNvSpPr>
              <p:nvPr/>
            </p:nvSpPr>
            <p:spPr bwMode="auto">
              <a:xfrm>
                <a:off x="4416" y="1727"/>
                <a:ext cx="97" cy="92"/>
              </a:xfrm>
              <a:prstGeom prst="ellipse">
                <a:avLst/>
              </a:prstGeom>
              <a:gradFill rotWithShape="0">
                <a:gsLst>
                  <a:gs pos="0">
                    <a:srgbClr val="FF6666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19" name="Oval 61"/>
              <p:cNvSpPr>
                <a:spLocks noChangeArrowheads="1"/>
              </p:cNvSpPr>
              <p:nvPr/>
            </p:nvSpPr>
            <p:spPr bwMode="auto">
              <a:xfrm>
                <a:off x="4368" y="1686"/>
                <a:ext cx="96" cy="90"/>
              </a:xfrm>
              <a:prstGeom prst="ellipse">
                <a:avLst/>
              </a:prstGeom>
              <a:solidFill>
                <a:srgbClr val="0248DA"/>
              </a:soli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7224294" y="2724136"/>
              <a:ext cx="453051" cy="419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+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6A97EA6-B4F8-AD43-810D-37732D8535F3}"/>
              </a:ext>
            </a:extLst>
          </p:cNvPr>
          <p:cNvSpPr txBox="1"/>
          <p:nvPr/>
        </p:nvSpPr>
        <p:spPr>
          <a:xfrm>
            <a:off x="7139132" y="6544083"/>
            <a:ext cx="496029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A. </a:t>
            </a:r>
            <a:r>
              <a:rPr lang="en-US" sz="900" dirty="0" err="1">
                <a:solidFill>
                  <a:srgbClr val="000000"/>
                </a:solidFill>
              </a:rPr>
              <a:t>Calci</a:t>
            </a:r>
            <a:r>
              <a:rPr lang="en-US" sz="900" dirty="0">
                <a:solidFill>
                  <a:srgbClr val="000000"/>
                </a:solidFill>
              </a:rPr>
              <a:t>, P. Navratil, R. Roth, J. </a:t>
            </a:r>
            <a:r>
              <a:rPr lang="en-US" sz="900" dirty="0" err="1">
                <a:solidFill>
                  <a:srgbClr val="000000"/>
                </a:solidFill>
              </a:rPr>
              <a:t>Dohet-Eraly</a:t>
            </a:r>
            <a:r>
              <a:rPr lang="en-US" sz="900" dirty="0">
                <a:solidFill>
                  <a:srgbClr val="000000"/>
                </a:solidFill>
              </a:rPr>
              <a:t>, S. </a:t>
            </a:r>
            <a:r>
              <a:rPr lang="en-US" sz="900" dirty="0" err="1">
                <a:solidFill>
                  <a:srgbClr val="000000"/>
                </a:solidFill>
              </a:rPr>
              <a:t>Quaglioni</a:t>
            </a:r>
            <a:r>
              <a:rPr lang="en-US" sz="900" dirty="0">
                <a:solidFill>
                  <a:srgbClr val="000000"/>
                </a:solidFill>
              </a:rPr>
              <a:t>, G. </a:t>
            </a:r>
            <a:r>
              <a:rPr lang="en-US" sz="900" dirty="0" err="1">
                <a:solidFill>
                  <a:srgbClr val="000000"/>
                </a:solidFill>
              </a:rPr>
              <a:t>Hupin</a:t>
            </a:r>
            <a:r>
              <a:rPr lang="en-US" sz="900" dirty="0">
                <a:solidFill>
                  <a:srgbClr val="000000"/>
                </a:solidFill>
              </a:rPr>
              <a:t>, </a:t>
            </a:r>
            <a:r>
              <a:rPr lang="is-IS" sz="900" dirty="0"/>
              <a:t>PRL 117, 242501 (2016)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B1EA27C-3DE0-8240-A47A-90B3DB49AA55}"/>
              </a:ext>
            </a:extLst>
          </p:cNvPr>
          <p:cNvSpPr/>
          <p:nvPr/>
        </p:nvSpPr>
        <p:spPr>
          <a:xfrm>
            <a:off x="3237012" y="2821320"/>
            <a:ext cx="2449803" cy="37673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1305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7018-8E6D-124D-8454-01E3DA5B0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584269"/>
            <a:ext cx="8953827" cy="650329"/>
          </a:xfrm>
        </p:spPr>
        <p:txBody>
          <a:bodyPr/>
          <a:lstStyle/>
          <a:p>
            <a:r>
              <a:rPr lang="en-US" baseline="30000" dirty="0"/>
              <a:t>11</a:t>
            </a:r>
            <a:r>
              <a:rPr lang="en-US" dirty="0"/>
              <a:t>Be within NCSMC: Discrimination among chiral nuclear forces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27520-849B-8B4D-A642-8503723D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3" y="1213388"/>
            <a:ext cx="7540405" cy="53352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B0DD74-78C7-E245-AD55-7311B2FAC134}"/>
              </a:ext>
            </a:extLst>
          </p:cNvPr>
          <p:cNvSpPr/>
          <p:nvPr/>
        </p:nvSpPr>
        <p:spPr>
          <a:xfrm>
            <a:off x="3616414" y="1185208"/>
            <a:ext cx="2819400" cy="53925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  <a:latin typeface="Garamon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0B5C3F-95AA-0E4F-A2CA-9943B4C28F1C}"/>
              </a:ext>
            </a:extLst>
          </p:cNvPr>
          <p:cNvSpPr txBox="1"/>
          <p:nvPr/>
        </p:nvSpPr>
        <p:spPr>
          <a:xfrm>
            <a:off x="7139132" y="6544083"/>
            <a:ext cx="496029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A. </a:t>
            </a:r>
            <a:r>
              <a:rPr lang="en-US" sz="900" dirty="0" err="1">
                <a:solidFill>
                  <a:srgbClr val="000000"/>
                </a:solidFill>
              </a:rPr>
              <a:t>Calci</a:t>
            </a:r>
            <a:r>
              <a:rPr lang="en-US" sz="900" dirty="0">
                <a:solidFill>
                  <a:srgbClr val="000000"/>
                </a:solidFill>
              </a:rPr>
              <a:t>, P. Navratil, R. Roth, J. </a:t>
            </a:r>
            <a:r>
              <a:rPr lang="en-US" sz="900" dirty="0" err="1">
                <a:solidFill>
                  <a:srgbClr val="000000"/>
                </a:solidFill>
              </a:rPr>
              <a:t>Dohet-Eraly</a:t>
            </a:r>
            <a:r>
              <a:rPr lang="en-US" sz="900" dirty="0">
                <a:solidFill>
                  <a:srgbClr val="000000"/>
                </a:solidFill>
              </a:rPr>
              <a:t>, S. </a:t>
            </a:r>
            <a:r>
              <a:rPr lang="en-US" sz="900" dirty="0" err="1">
                <a:solidFill>
                  <a:srgbClr val="000000"/>
                </a:solidFill>
              </a:rPr>
              <a:t>Quaglioni</a:t>
            </a:r>
            <a:r>
              <a:rPr lang="en-US" sz="900" dirty="0">
                <a:solidFill>
                  <a:srgbClr val="000000"/>
                </a:solidFill>
              </a:rPr>
              <a:t>, G. </a:t>
            </a:r>
            <a:r>
              <a:rPr lang="en-US" sz="900" dirty="0" err="1">
                <a:solidFill>
                  <a:srgbClr val="000000"/>
                </a:solidFill>
              </a:rPr>
              <a:t>Hupin</a:t>
            </a:r>
            <a:r>
              <a:rPr lang="en-US" sz="900" dirty="0">
                <a:solidFill>
                  <a:srgbClr val="000000"/>
                </a:solidFill>
              </a:rPr>
              <a:t>, </a:t>
            </a:r>
            <a:r>
              <a:rPr lang="is-IS" sz="900" dirty="0"/>
              <a:t>PRL 117, 242501 (2016)</a:t>
            </a:r>
          </a:p>
        </p:txBody>
      </p:sp>
    </p:spTree>
    <p:extLst>
      <p:ext uri="{BB962C8B-B14F-4D97-AF65-F5344CB8AC3E}">
        <p14:creationId xmlns:p14="http://schemas.microsoft.com/office/powerpoint/2010/main" val="4089511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p+</a:t>
            </a:r>
            <a:r>
              <a:rPr lang="en-US" baseline="30000" dirty="0"/>
              <a:t>10</a:t>
            </a:r>
            <a:r>
              <a:rPr lang="en-US" dirty="0"/>
              <a:t>C scattering: structure of </a:t>
            </a:r>
            <a:r>
              <a:rPr lang="en-US" baseline="30000" dirty="0"/>
              <a:t>11</a:t>
            </a:r>
            <a:r>
              <a:rPr lang="en-US" dirty="0"/>
              <a:t>N resonances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3" y="3718790"/>
            <a:ext cx="3648635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59" y="3718792"/>
            <a:ext cx="3668058" cy="2834409"/>
          </a:xfrm>
          <a:prstGeom prst="rect">
            <a:avLst/>
          </a:prstGeom>
        </p:spPr>
      </p:pic>
      <p:pic>
        <p:nvPicPr>
          <p:cNvPr id="13" name="Picture 12" descr="phase_shift_pC10_NN3Nind-srg2.0_20_9_0p2p2p_m6p3_3p5peigen_1to6MeV_fi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87" y="1371599"/>
            <a:ext cx="3169321" cy="2449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116" y="706285"/>
            <a:ext cx="3505200" cy="86607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8643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7018-8E6D-124D-8454-01E3DA5B0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584269"/>
            <a:ext cx="8953827" cy="650329"/>
          </a:xfrm>
        </p:spPr>
        <p:txBody>
          <a:bodyPr/>
          <a:lstStyle/>
          <a:p>
            <a:r>
              <a:rPr lang="en-US" baseline="30000" dirty="0"/>
              <a:t>11</a:t>
            </a:r>
            <a:r>
              <a:rPr lang="en-US" dirty="0"/>
              <a:t>Be within NCSMC: Discrimination among chiral nuclear forces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27520-849B-8B4D-A642-8503723D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3" y="1213388"/>
            <a:ext cx="7540405" cy="53352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0B5C3F-95AA-0E4F-A2CA-9943B4C28F1C}"/>
              </a:ext>
            </a:extLst>
          </p:cNvPr>
          <p:cNvSpPr txBox="1"/>
          <p:nvPr/>
        </p:nvSpPr>
        <p:spPr>
          <a:xfrm>
            <a:off x="7139132" y="6544083"/>
            <a:ext cx="496029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A. </a:t>
            </a:r>
            <a:r>
              <a:rPr lang="en-US" sz="900" dirty="0" err="1">
                <a:solidFill>
                  <a:srgbClr val="000000"/>
                </a:solidFill>
              </a:rPr>
              <a:t>Calci</a:t>
            </a:r>
            <a:r>
              <a:rPr lang="en-US" sz="900" dirty="0">
                <a:solidFill>
                  <a:srgbClr val="000000"/>
                </a:solidFill>
              </a:rPr>
              <a:t>, P. Navratil, R. Roth, J. </a:t>
            </a:r>
            <a:r>
              <a:rPr lang="en-US" sz="900" dirty="0" err="1">
                <a:solidFill>
                  <a:srgbClr val="000000"/>
                </a:solidFill>
              </a:rPr>
              <a:t>Dohet-Eraly</a:t>
            </a:r>
            <a:r>
              <a:rPr lang="en-US" sz="900" dirty="0">
                <a:solidFill>
                  <a:srgbClr val="000000"/>
                </a:solidFill>
              </a:rPr>
              <a:t>, S. </a:t>
            </a:r>
            <a:r>
              <a:rPr lang="en-US" sz="900" dirty="0" err="1">
                <a:solidFill>
                  <a:srgbClr val="000000"/>
                </a:solidFill>
              </a:rPr>
              <a:t>Quaglioni</a:t>
            </a:r>
            <a:r>
              <a:rPr lang="en-US" sz="900" dirty="0">
                <a:solidFill>
                  <a:srgbClr val="000000"/>
                </a:solidFill>
              </a:rPr>
              <a:t>, G. </a:t>
            </a:r>
            <a:r>
              <a:rPr lang="en-US" sz="900" dirty="0" err="1">
                <a:solidFill>
                  <a:srgbClr val="000000"/>
                </a:solidFill>
              </a:rPr>
              <a:t>Hupin</a:t>
            </a:r>
            <a:r>
              <a:rPr lang="en-US" sz="900" dirty="0">
                <a:solidFill>
                  <a:srgbClr val="000000"/>
                </a:solidFill>
              </a:rPr>
              <a:t>, </a:t>
            </a:r>
            <a:r>
              <a:rPr lang="is-IS" sz="900" dirty="0"/>
              <a:t>PRL 117, 242501 (2016)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85E178-7D47-294D-886C-72FEF68C338D}"/>
              </a:ext>
            </a:extLst>
          </p:cNvPr>
          <p:cNvSpPr/>
          <p:nvPr/>
        </p:nvSpPr>
        <p:spPr>
          <a:xfrm>
            <a:off x="5046953" y="1111066"/>
            <a:ext cx="1413574" cy="53925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224638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p+</a:t>
            </a:r>
            <a:r>
              <a:rPr lang="en-US" baseline="30000" dirty="0"/>
              <a:t>10</a:t>
            </a:r>
            <a:r>
              <a:rPr lang="en-US" dirty="0"/>
              <a:t>C scattering: structure of </a:t>
            </a:r>
            <a:r>
              <a:rPr lang="en-US" baseline="30000" dirty="0"/>
              <a:t>11</a:t>
            </a:r>
            <a:r>
              <a:rPr lang="en-US" dirty="0"/>
              <a:t>N resonances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3" y="3718790"/>
            <a:ext cx="3648635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59" y="3718792"/>
            <a:ext cx="3668058" cy="2834409"/>
          </a:xfrm>
          <a:prstGeom prst="rect">
            <a:avLst/>
          </a:prstGeom>
        </p:spPr>
      </p:pic>
      <p:pic>
        <p:nvPicPr>
          <p:cNvPr id="6" name="Picture 5" descr="phase_shift_pC10_NN3NF400-n3lo2.0_20_11_0p2p2p_m6p3_3p5peigen_1to6MeV_fi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79" y="1393336"/>
            <a:ext cx="3136262" cy="2423475"/>
          </a:xfrm>
          <a:prstGeom prst="rect">
            <a:avLst/>
          </a:prstGeom>
        </p:spPr>
      </p:pic>
      <p:pic>
        <p:nvPicPr>
          <p:cNvPr id="13" name="Picture 12" descr="phase_shift_pC10_NN3Nind-srg2.0_20_9_0p2p2p_m6p3_3p5peigen_1to6MeV_fig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87" y="1371599"/>
            <a:ext cx="3169321" cy="24490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116" y="706285"/>
            <a:ext cx="3505200" cy="86607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2375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p+</a:t>
            </a:r>
            <a:r>
              <a:rPr lang="en-US" baseline="30000" dirty="0"/>
              <a:t>10</a:t>
            </a:r>
            <a:r>
              <a:rPr lang="en-US" dirty="0"/>
              <a:t>C scattering: structure of </a:t>
            </a:r>
            <a:r>
              <a:rPr lang="en-US" baseline="30000" dirty="0"/>
              <a:t>11</a:t>
            </a:r>
            <a:r>
              <a:rPr lang="en-US" dirty="0"/>
              <a:t>N resonances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7D6E3-EA9D-E741-9881-B35FD450293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3" y="3718796"/>
            <a:ext cx="3648635" cy="2819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59" y="3718792"/>
            <a:ext cx="3668058" cy="2834408"/>
          </a:xfrm>
          <a:prstGeom prst="rect">
            <a:avLst/>
          </a:prstGeom>
        </p:spPr>
      </p:pic>
      <p:pic>
        <p:nvPicPr>
          <p:cNvPr id="6" name="Picture 5" descr="phase_shift_pC10_NN3NF400-n3lo2.0_20_11_0p2p2p_m6p3_3p5peigen_1to6MeV_fi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79" y="1393339"/>
            <a:ext cx="3136262" cy="2423475"/>
          </a:xfrm>
          <a:prstGeom prst="rect">
            <a:avLst/>
          </a:prstGeom>
        </p:spPr>
      </p:pic>
      <p:pic>
        <p:nvPicPr>
          <p:cNvPr id="13" name="Picture 12" descr="phase_shift_pC10_NN3Nind-srg2.0_20_9_0p2p2p_m6p3_3p5peigen_1to6MeV_fig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87" y="1371602"/>
            <a:ext cx="3169321" cy="24490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116" y="706285"/>
            <a:ext cx="3505200" cy="86607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89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p+</a:t>
            </a:r>
            <a:r>
              <a:rPr lang="en-US" baseline="30000" dirty="0"/>
              <a:t>10</a:t>
            </a:r>
            <a:r>
              <a:rPr lang="en-US" dirty="0"/>
              <a:t>C scattering: structure of </a:t>
            </a:r>
            <a:r>
              <a:rPr lang="en-US" baseline="30000" dirty="0"/>
              <a:t>11</a:t>
            </a:r>
            <a:r>
              <a:rPr lang="en-US" dirty="0"/>
              <a:t>N resonances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3" y="3718790"/>
            <a:ext cx="3648635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59" y="3718792"/>
            <a:ext cx="3668058" cy="2834409"/>
          </a:xfrm>
          <a:prstGeom prst="rect">
            <a:avLst/>
          </a:prstGeom>
        </p:spPr>
      </p:pic>
      <p:pic>
        <p:nvPicPr>
          <p:cNvPr id="6" name="Picture 5" descr="phase_shift_pC10_NN3NF400-n3lo2.0_20_11_0p2p2p_m6p3_3p5peigen_1to6MeV_fi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79" y="1393336"/>
            <a:ext cx="3136262" cy="2423475"/>
          </a:xfrm>
          <a:prstGeom prst="rect">
            <a:avLst/>
          </a:prstGeom>
        </p:spPr>
      </p:pic>
      <p:pic>
        <p:nvPicPr>
          <p:cNvPr id="11" name="Picture 10" descr="phase_shift_pC10_NNLOsat-srg2.0_20_9_0p2p2p_m11p6_3m3p5peigen_1to6MeV_fig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24" y="1371598"/>
            <a:ext cx="3155576" cy="2438400"/>
          </a:xfrm>
          <a:prstGeom prst="rect">
            <a:avLst/>
          </a:prstGeom>
        </p:spPr>
      </p:pic>
      <p:pic>
        <p:nvPicPr>
          <p:cNvPr id="13" name="Picture 12" descr="phase_shift_pC10_NN3Nind-srg2.0_20_9_0p2p2p_m6p3_3p5peigen_1to6MeV_fig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87" y="1371599"/>
            <a:ext cx="3169321" cy="24490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7116" y="706285"/>
            <a:ext cx="3505200" cy="86607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0534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p+</a:t>
            </a:r>
            <a:r>
              <a:rPr lang="en-US" baseline="30000" dirty="0"/>
              <a:t>10</a:t>
            </a:r>
            <a:r>
              <a:rPr lang="en-US" dirty="0"/>
              <a:t>C scattering: structure of </a:t>
            </a:r>
            <a:r>
              <a:rPr lang="en-US" baseline="30000" dirty="0"/>
              <a:t>11</a:t>
            </a:r>
            <a:r>
              <a:rPr lang="en-US" dirty="0"/>
              <a:t>N resonances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2" name="Picture 1" descr="dsigma_dOmega_pC10_NCSMC_4.16_scaledlogfi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718790"/>
            <a:ext cx="3648636" cy="2819400"/>
          </a:xfrm>
          <a:prstGeom prst="rect">
            <a:avLst/>
          </a:prstGeom>
        </p:spPr>
      </p:pic>
      <p:pic>
        <p:nvPicPr>
          <p:cNvPr id="5" name="Picture 4" descr="dsigma_dOmega_pC10_NCSMC_4.4_scaledlogfi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62" y="3718792"/>
            <a:ext cx="3668059" cy="2834409"/>
          </a:xfrm>
          <a:prstGeom prst="rect">
            <a:avLst/>
          </a:prstGeom>
        </p:spPr>
      </p:pic>
      <p:pic>
        <p:nvPicPr>
          <p:cNvPr id="6" name="Picture 5" descr="phase_shift_pC10_NN3NF400-n3lo2.0_20_11_0p2p2p_m6p3_3p5peigen_1to6MeV_fi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79" y="1393336"/>
            <a:ext cx="3136262" cy="2423475"/>
          </a:xfrm>
          <a:prstGeom prst="rect">
            <a:avLst/>
          </a:prstGeom>
        </p:spPr>
      </p:pic>
      <p:pic>
        <p:nvPicPr>
          <p:cNvPr id="11" name="Picture 10" descr="phase_shift_pC10_NNLOsat-srg2.0_20_9_0p2p2p_m11p6_3m3p5peigen_1to6MeV_fig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24" y="1371598"/>
            <a:ext cx="3155576" cy="2438400"/>
          </a:xfrm>
          <a:prstGeom prst="rect">
            <a:avLst/>
          </a:prstGeom>
        </p:spPr>
      </p:pic>
      <p:pic>
        <p:nvPicPr>
          <p:cNvPr id="13" name="Picture 12" descr="phase_shift_pC10_NN3Nind-srg2.0_20_9_0p2p2p_m6p3_3p5peigen_1to6MeV_fig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87" y="1371599"/>
            <a:ext cx="3169321" cy="24490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9463" y="3719184"/>
            <a:ext cx="1295400" cy="2717487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155574" y="3715582"/>
            <a:ext cx="4533738" cy="369332"/>
          </a:xfrm>
          <a:prstGeom prst="rect">
            <a:avLst/>
          </a:prstGeom>
          <a:solidFill>
            <a:schemeClr val="bg2">
              <a:alpha val="48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Discrimination among chiral nuclear forces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7116" y="706285"/>
            <a:ext cx="3505200" cy="86607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6340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7018-8E6D-124D-8454-01E3DA5B0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584269"/>
            <a:ext cx="8953827" cy="650329"/>
          </a:xfrm>
        </p:spPr>
        <p:txBody>
          <a:bodyPr/>
          <a:lstStyle/>
          <a:p>
            <a:r>
              <a:rPr lang="en-US" baseline="30000" dirty="0"/>
              <a:t>11</a:t>
            </a:r>
            <a:r>
              <a:rPr lang="en-US" dirty="0"/>
              <a:t>Be within NCSMC: Discrimination among chiral nuclear forces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27520-849B-8B4D-A642-8503723D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3" y="1213388"/>
            <a:ext cx="7540405" cy="53352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0B5C3F-95AA-0E4F-A2CA-9943B4C28F1C}"/>
              </a:ext>
            </a:extLst>
          </p:cNvPr>
          <p:cNvSpPr txBox="1"/>
          <p:nvPr/>
        </p:nvSpPr>
        <p:spPr>
          <a:xfrm>
            <a:off x="7139132" y="6544083"/>
            <a:ext cx="496029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A. </a:t>
            </a:r>
            <a:r>
              <a:rPr lang="en-US" sz="900" dirty="0" err="1">
                <a:solidFill>
                  <a:srgbClr val="000000"/>
                </a:solidFill>
              </a:rPr>
              <a:t>Calci</a:t>
            </a:r>
            <a:r>
              <a:rPr lang="en-US" sz="900" dirty="0">
                <a:solidFill>
                  <a:srgbClr val="000000"/>
                </a:solidFill>
              </a:rPr>
              <a:t>, P. Navratil, R. Roth, J. </a:t>
            </a:r>
            <a:r>
              <a:rPr lang="en-US" sz="900" dirty="0" err="1">
                <a:solidFill>
                  <a:srgbClr val="000000"/>
                </a:solidFill>
              </a:rPr>
              <a:t>Dohet-Eraly</a:t>
            </a:r>
            <a:r>
              <a:rPr lang="en-US" sz="900" dirty="0">
                <a:solidFill>
                  <a:srgbClr val="000000"/>
                </a:solidFill>
              </a:rPr>
              <a:t>, S. </a:t>
            </a:r>
            <a:r>
              <a:rPr lang="en-US" sz="900" dirty="0" err="1">
                <a:solidFill>
                  <a:srgbClr val="000000"/>
                </a:solidFill>
              </a:rPr>
              <a:t>Quaglioni</a:t>
            </a:r>
            <a:r>
              <a:rPr lang="en-US" sz="900" dirty="0">
                <a:solidFill>
                  <a:srgbClr val="000000"/>
                </a:solidFill>
              </a:rPr>
              <a:t>, G. </a:t>
            </a:r>
            <a:r>
              <a:rPr lang="en-US" sz="900" dirty="0" err="1">
                <a:solidFill>
                  <a:srgbClr val="000000"/>
                </a:solidFill>
              </a:rPr>
              <a:t>Hupin</a:t>
            </a:r>
            <a:r>
              <a:rPr lang="en-US" sz="900" dirty="0">
                <a:solidFill>
                  <a:srgbClr val="000000"/>
                </a:solidFill>
              </a:rPr>
              <a:t>, </a:t>
            </a:r>
            <a:r>
              <a:rPr lang="is-IS" sz="900" dirty="0"/>
              <a:t>PRL 117, 242501 (2016)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13CC30C-EBE3-B14F-8CEB-58D775C8BBC2}"/>
              </a:ext>
            </a:extLst>
          </p:cNvPr>
          <p:cNvGrpSpPr/>
          <p:nvPr/>
        </p:nvGrpSpPr>
        <p:grpSpPr>
          <a:xfrm>
            <a:off x="5939347" y="4771771"/>
            <a:ext cx="2927731" cy="1196543"/>
            <a:chOff x="6120762" y="4722737"/>
            <a:chExt cx="2927731" cy="11965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2803FC-C9E6-8243-B5A4-CE12B82E1D62}"/>
                </a:ext>
              </a:extLst>
            </p:cNvPr>
            <p:cNvSpPr txBox="1"/>
            <p:nvPr/>
          </p:nvSpPr>
          <p:spPr>
            <a:xfrm>
              <a:off x="7110543" y="5153963"/>
              <a:ext cx="1937950" cy="400110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Parity inversion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3E0AA81-F9D3-4C43-A90E-CB7C0B26EF7E}"/>
                </a:ext>
              </a:extLst>
            </p:cNvPr>
            <p:cNvCxnSpPr>
              <a:stCxn id="15" idx="1"/>
            </p:cNvCxnSpPr>
            <p:nvPr/>
          </p:nvCxnSpPr>
          <p:spPr>
            <a:xfrm flipH="1" flipV="1">
              <a:off x="6248585" y="5027536"/>
              <a:ext cx="886672" cy="388267"/>
            </a:xfrm>
            <a:prstGeom prst="straightConnector1">
              <a:avLst/>
            </a:prstGeom>
            <a:ln>
              <a:solidFill>
                <a:srgbClr val="902E0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C010B24-EE60-6446-B3AC-7C59B7C56A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20762" y="5474436"/>
              <a:ext cx="955723" cy="2935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24A6C0B-7AFC-5F43-9DD4-067F1F9BB914}"/>
                </a:ext>
              </a:extLst>
            </p:cNvPr>
            <p:cNvCxnSpPr>
              <a:stCxn id="15" idx="1"/>
            </p:cNvCxnSpPr>
            <p:nvPr/>
          </p:nvCxnSpPr>
          <p:spPr>
            <a:xfrm flipH="1" flipV="1">
              <a:off x="6172385" y="4722737"/>
              <a:ext cx="962872" cy="693066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2D8039E-84F6-1847-8C25-9D5814F342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74442" y="5499150"/>
              <a:ext cx="902043" cy="420130"/>
            </a:xfrm>
            <a:prstGeom prst="straightConnector1">
              <a:avLst/>
            </a:prstGeom>
            <a:ln>
              <a:solidFill>
                <a:srgbClr val="FC0B1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972F71-D7C5-DE4B-9B7D-E7F1BC61D249}"/>
              </a:ext>
            </a:extLst>
          </p:cNvPr>
          <p:cNvGrpSpPr/>
          <p:nvPr/>
        </p:nvGrpSpPr>
        <p:grpSpPr>
          <a:xfrm>
            <a:off x="5287705" y="1545256"/>
            <a:ext cx="3551742" cy="1523999"/>
            <a:chOff x="5334000" y="1524001"/>
            <a:chExt cx="3551742" cy="15239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4890E7-D014-2A45-AF72-4C3909260CB0}"/>
                </a:ext>
              </a:extLst>
            </p:cNvPr>
            <p:cNvSpPr txBox="1"/>
            <p:nvPr/>
          </p:nvSpPr>
          <p:spPr>
            <a:xfrm>
              <a:off x="8153400" y="1600200"/>
              <a:ext cx="732342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9/2</a:t>
              </a:r>
              <a:r>
                <a:rPr lang="en-US" baseline="30000" dirty="0">
                  <a:solidFill>
                    <a:srgbClr val="000000"/>
                  </a:solidFill>
                </a:rPr>
                <a:t>+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A6C26EF-0FFB-E449-BA85-7435813DF49B}"/>
                </a:ext>
              </a:extLst>
            </p:cNvPr>
            <p:cNvCxnSpPr/>
            <p:nvPr/>
          </p:nvCxnSpPr>
          <p:spPr>
            <a:xfrm flipH="1">
              <a:off x="6248400" y="1831033"/>
              <a:ext cx="1905000" cy="12169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860A8FB-B50F-A04A-80EE-F360987658E4}"/>
                </a:ext>
              </a:extLst>
            </p:cNvPr>
            <p:cNvCxnSpPr/>
            <p:nvPr/>
          </p:nvCxnSpPr>
          <p:spPr>
            <a:xfrm flipH="1" flipV="1">
              <a:off x="5334000" y="1524001"/>
              <a:ext cx="2819400" cy="307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670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9E5D-7B1B-4A43-BC15-2DDC09D8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Photo-disassociation of </a:t>
            </a:r>
            <a:r>
              <a:rPr lang="en-US" baseline="30000" dirty="0"/>
              <a:t>11</a:t>
            </a:r>
            <a:r>
              <a:rPr lang="en-US" dirty="0"/>
              <a:t>Be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66EA77-E873-6F4C-B11B-E372FC5BAACB}"/>
              </a:ext>
            </a:extLst>
          </p:cNvPr>
          <p:cNvGraphicFramePr>
            <a:graphicFrameLocks noGrp="1"/>
          </p:cNvGraphicFramePr>
          <p:nvPr/>
        </p:nvGraphicFramePr>
        <p:xfrm>
          <a:off x="6007436" y="1145627"/>
          <a:ext cx="5694405" cy="548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6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0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Bound to 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NCSM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NCSMC-</a:t>
                      </a:r>
                      <a:r>
                        <a:rPr lang="en-US" sz="1200" dirty="0" err="1"/>
                        <a:t>phenom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Expt.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B(E1; 1/2</a:t>
                      </a:r>
                      <a:r>
                        <a:rPr lang="en-US" sz="1200" baseline="30000" dirty="0"/>
                        <a:t>+</a:t>
                      </a:r>
                      <a:r>
                        <a:rPr lang="en-US" sz="1200" baseline="0" dirty="0">
                          <a:sym typeface="Wingdings"/>
                        </a:rPr>
                        <a:t></a:t>
                      </a:r>
                      <a:r>
                        <a:rPr lang="en-US" sz="1200" kern="1200" baseline="0" dirty="0">
                          <a:sym typeface="Wingdings"/>
                        </a:rPr>
                        <a:t>1/2</a:t>
                      </a:r>
                      <a:r>
                        <a:rPr lang="en-US" sz="1200" kern="1200" baseline="30000" dirty="0">
                          <a:sym typeface="Wingdings"/>
                        </a:rPr>
                        <a:t>-</a:t>
                      </a:r>
                      <a:r>
                        <a:rPr lang="en-US" sz="1200" kern="1200" baseline="0" dirty="0">
                          <a:sym typeface="Wingdings"/>
                        </a:rPr>
                        <a:t>) [e</a:t>
                      </a:r>
                      <a:r>
                        <a:rPr lang="en-US" sz="1200" kern="1200" baseline="30000" dirty="0">
                          <a:sym typeface="Wingdings"/>
                        </a:rPr>
                        <a:t>2</a:t>
                      </a:r>
                      <a:r>
                        <a:rPr lang="en-US" sz="1200" kern="1200" baseline="0" dirty="0">
                          <a:sym typeface="Wingdings"/>
                        </a:rPr>
                        <a:t> fm</a:t>
                      </a:r>
                      <a:r>
                        <a:rPr lang="en-US" sz="1200" kern="1200" baseline="30000" dirty="0">
                          <a:sym typeface="Wingdings"/>
                        </a:rPr>
                        <a:t>2</a:t>
                      </a:r>
                      <a:r>
                        <a:rPr lang="en-US" sz="1200" kern="1200" baseline="0" dirty="0">
                          <a:sym typeface="Wingdings"/>
                        </a:rPr>
                        <a:t>]</a:t>
                      </a:r>
                      <a:endParaRPr lang="en-US" sz="12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0.0005</a:t>
                      </a:r>
                      <a:endParaRPr lang="en-US" sz="12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kern="1200" dirty="0"/>
                        <a:t>0.117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200" kern="1200" dirty="0">
                          <a:effectLst/>
                        </a:rPr>
                        <a:t>0.102(2) </a:t>
                      </a:r>
                      <a:endParaRPr lang="is-I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BD9AFDD-822F-5240-BF20-679DE3250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92" y="1828800"/>
            <a:ext cx="3769551" cy="267368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A9AD3-50CA-A14B-B45E-9E997396253F}"/>
              </a:ext>
            </a:extLst>
          </p:cNvPr>
          <p:cNvSpPr txBox="1"/>
          <p:nvPr/>
        </p:nvSpPr>
        <p:spPr>
          <a:xfrm>
            <a:off x="2125175" y="1516671"/>
            <a:ext cx="1621508" cy="369332"/>
          </a:xfrm>
          <a:prstGeom prst="rect">
            <a:avLst/>
          </a:prstGeom>
          <a:solidFill>
            <a:schemeClr val="bg2">
              <a:alpha val="77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Halo structure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7C9D73-2080-1E47-8B3C-FB761B72ACCA}"/>
              </a:ext>
            </a:extLst>
          </p:cNvPr>
          <p:cNvGrpSpPr/>
          <p:nvPr/>
        </p:nvGrpSpPr>
        <p:grpSpPr>
          <a:xfrm>
            <a:off x="829283" y="4674735"/>
            <a:ext cx="4081911" cy="1391308"/>
            <a:chOff x="423570" y="4688925"/>
            <a:chExt cx="4081911" cy="139130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85AACB-ADD5-F84B-A8AB-16CD92543CF0}"/>
                </a:ext>
              </a:extLst>
            </p:cNvPr>
            <p:cNvSpPr/>
            <p:nvPr/>
          </p:nvSpPr>
          <p:spPr>
            <a:xfrm>
              <a:off x="423570" y="4688925"/>
              <a:ext cx="4081911" cy="1391308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  <a:latin typeface="Garamond"/>
              </a:endParaRPr>
            </a:p>
          </p:txBody>
        </p:sp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0FA75119-3D62-944A-89B9-AE526786C4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3455" y="5029200"/>
            <a:ext cx="3796145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273" name="Equation" r:id="rId5" imgW="3479800" imgH="838200" progId="Equation.3">
                    <p:embed/>
                  </p:oleObj>
                </mc:Choice>
                <mc:Fallback>
                  <p:oleObj name="Equation" r:id="rId5" imgW="3479800" imgH="838200" progId="Equation.3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0FA75119-3D62-944A-89B9-AE526786C4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23455" y="5029200"/>
                          <a:ext cx="3796145" cy="914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C090AE-C9E7-BF43-9C29-B22D4AD95D28}"/>
                </a:ext>
              </a:extLst>
            </p:cNvPr>
            <p:cNvSpPr txBox="1"/>
            <p:nvPr/>
          </p:nvSpPr>
          <p:spPr>
            <a:xfrm>
              <a:off x="557960" y="4697865"/>
              <a:ext cx="18265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</a:rPr>
                <a:t>cluster form factor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7D06000-732B-074E-BFE1-F0C88622F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72" y="6141207"/>
            <a:ext cx="4124685" cy="66475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4534B70-986D-6840-B725-5BADF7AD6355}"/>
              </a:ext>
            </a:extLst>
          </p:cNvPr>
          <p:cNvGrpSpPr/>
          <p:nvPr/>
        </p:nvGrpSpPr>
        <p:grpSpPr>
          <a:xfrm>
            <a:off x="5992474" y="2077152"/>
            <a:ext cx="5589926" cy="4429203"/>
            <a:chOff x="5992474" y="2077152"/>
            <a:chExt cx="5589926" cy="44292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CE826B-BDFA-AF4B-A866-3395981E4373}"/>
                </a:ext>
              </a:extLst>
            </p:cNvPr>
            <p:cNvSpPr txBox="1"/>
            <p:nvPr/>
          </p:nvSpPr>
          <p:spPr>
            <a:xfrm>
              <a:off x="7525984" y="2077152"/>
              <a:ext cx="2237925" cy="369332"/>
            </a:xfrm>
            <a:prstGeom prst="rect">
              <a:avLst/>
            </a:prstGeom>
            <a:solidFill>
              <a:schemeClr val="bg2">
                <a:alpha val="77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Bound to continuum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57DE36E-15C4-9841-B801-220842141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2474" y="2493670"/>
              <a:ext cx="5589926" cy="401268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FFB718C-7CF6-F44C-B3D3-E606F273061A}"/>
              </a:ext>
            </a:extLst>
          </p:cNvPr>
          <p:cNvSpPr txBox="1"/>
          <p:nvPr/>
        </p:nvSpPr>
        <p:spPr>
          <a:xfrm>
            <a:off x="10350632" y="723479"/>
            <a:ext cx="1578352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Measured at ISAC</a:t>
            </a:r>
          </a:p>
        </p:txBody>
      </p:sp>
    </p:spTree>
    <p:extLst>
      <p:ext uri="{BB962C8B-B14F-4D97-AF65-F5344CB8AC3E}">
        <p14:creationId xmlns:p14="http://schemas.microsoft.com/office/powerpoint/2010/main" val="262519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FADC-B921-8242-A3A6-32C25C98B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</a:t>
            </a:r>
            <a:r>
              <a:rPr lang="en-US" i="1" dirty="0"/>
              <a:t>p</a:t>
            </a:r>
            <a:r>
              <a:rPr lang="en-US" dirty="0"/>
              <a:t>-</a:t>
            </a:r>
            <a:r>
              <a:rPr lang="en-US" i="1" dirty="0"/>
              <a:t>p</a:t>
            </a:r>
            <a:r>
              <a:rPr lang="en-US" dirty="0"/>
              <a:t> chain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78C8A3-C877-5746-8F03-D6DD5EF214E2}"/>
              </a:ext>
            </a:extLst>
          </p:cNvPr>
          <p:cNvGrpSpPr/>
          <p:nvPr/>
        </p:nvGrpSpPr>
        <p:grpSpPr>
          <a:xfrm>
            <a:off x="2107681" y="1343319"/>
            <a:ext cx="6528932" cy="3429000"/>
            <a:chOff x="533400" y="1371600"/>
            <a:chExt cx="6528932" cy="342900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E931783-F7E7-4F41-A580-9557E7B7D6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1371600"/>
              <a:ext cx="6528932" cy="3429000"/>
              <a:chOff x="1872" y="624"/>
              <a:chExt cx="3888" cy="2050"/>
            </a:xfrm>
          </p:grpSpPr>
          <p:pic>
            <p:nvPicPr>
              <p:cNvPr id="7" name="Picture 6" descr="suncycle">
                <a:extLst>
                  <a:ext uri="{FF2B5EF4-FFF2-40B4-BE49-F238E27FC236}">
                    <a16:creationId xmlns:a16="http://schemas.microsoft.com/office/drawing/2014/main" id="{E81B5268-1163-6740-8E7C-6AE223EA6A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 b="12811"/>
              <a:stretch>
                <a:fillRect/>
              </a:stretch>
            </p:blipFill>
            <p:spPr bwMode="auto">
              <a:xfrm>
                <a:off x="1872" y="624"/>
                <a:ext cx="3888" cy="2050"/>
              </a:xfrm>
              <a:prstGeom prst="rect">
                <a:avLst/>
              </a:prstGeom>
              <a:noFill/>
            </p:spPr>
          </p:pic>
          <p:sp>
            <p:nvSpPr>
              <p:cNvPr id="8" name="Text Box 5">
                <a:extLst>
                  <a:ext uri="{FF2B5EF4-FFF2-40B4-BE49-F238E27FC236}">
                    <a16:creationId xmlns:a16="http://schemas.microsoft.com/office/drawing/2014/main" id="{82A7812A-9874-B342-8B37-D494B014B3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768"/>
                <a:ext cx="1056" cy="2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0000"/>
                    </a:solidFill>
                    <a:latin typeface="Comic Sans MS" charset="0"/>
                  </a:rPr>
                  <a:t>p-p chain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7BC0F6-2388-C248-9C2E-10EC499B0F8C}"/>
                </a:ext>
              </a:extLst>
            </p:cNvPr>
            <p:cNvSpPr txBox="1"/>
            <p:nvPr/>
          </p:nvSpPr>
          <p:spPr>
            <a:xfrm>
              <a:off x="3665115" y="3620025"/>
              <a:ext cx="2631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</a:rPr>
                <a:t>7</a:t>
              </a: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230E0459-E7BD-8043-BA17-96812EB17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082" y="2706829"/>
            <a:ext cx="1447800" cy="457200"/>
          </a:xfrm>
          <a:prstGeom prst="ellipse">
            <a:avLst/>
          </a:prstGeom>
          <a:solidFill>
            <a:srgbClr val="F3FF12">
              <a:alpha val="17000"/>
            </a:srgbClr>
          </a:solidFill>
          <a:ln w="317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ED6479-A7FF-5840-BD32-526645A16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364" y="3530375"/>
            <a:ext cx="1447800" cy="457200"/>
          </a:xfrm>
          <a:prstGeom prst="ellipse">
            <a:avLst/>
          </a:prstGeom>
          <a:solidFill>
            <a:srgbClr val="FFFF99">
              <a:alpha val="24001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7C1557-3181-A249-903D-439B470AC84B}"/>
              </a:ext>
            </a:extLst>
          </p:cNvPr>
          <p:cNvGrpSpPr>
            <a:grpSpLocks/>
          </p:cNvGrpSpPr>
          <p:nvPr/>
        </p:nvGrpSpPr>
        <p:grpSpPr bwMode="auto">
          <a:xfrm>
            <a:off x="5260801" y="4056633"/>
            <a:ext cx="2828580" cy="2100022"/>
            <a:chOff x="3576" y="2359"/>
            <a:chExt cx="1872" cy="1371"/>
          </a:xfrm>
        </p:grpSpPr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53874CF3-A78A-FA45-B52A-4F939DC35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6" y="3008"/>
              <a:ext cx="1872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0033CC"/>
                  </a:solidFill>
                  <a:latin typeface="Comic Sans MS" charset="0"/>
                </a:rPr>
                <a:t>Solar neutrinos</a:t>
              </a:r>
            </a:p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0033CC"/>
                  </a:solidFill>
                  <a:latin typeface="Comic Sans MS" charset="0"/>
                </a:rPr>
                <a:t>   E</a:t>
              </a:r>
              <a:r>
                <a:rPr lang="el-GR" b="1" baseline="-25000" dirty="0">
                  <a:solidFill>
                    <a:srgbClr val="0033CC"/>
                  </a:solidFill>
                  <a:latin typeface="Comic Sans MS" charset="0"/>
                  <a:sym typeface="Symbol" charset="2"/>
                </a:rPr>
                <a:t></a:t>
              </a:r>
              <a:r>
                <a:rPr lang="en-US" dirty="0">
                  <a:solidFill>
                    <a:srgbClr val="0033CC"/>
                  </a:solidFill>
                  <a:latin typeface="Comic Sans MS" charset="0"/>
                  <a:sym typeface="Symbol" charset="2"/>
                </a:rPr>
                <a:t> &lt; 15 MeV</a:t>
              </a:r>
              <a:endParaRPr lang="el-GR" dirty="0">
                <a:solidFill>
                  <a:srgbClr val="0033CC"/>
                </a:solidFill>
                <a:latin typeface="Comic Sans MS" charset="0"/>
                <a:sym typeface="Symbol" charset="2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E6EB31A-1294-AC4B-8BDE-8B8089655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2842"/>
              <a:ext cx="1728" cy="888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8E98F7B5-0CD9-1C4D-96FA-986F80C0B0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7800" flipV="1">
              <a:off x="4190" y="2359"/>
              <a:ext cx="645" cy="56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15" name="Picture 8" descr="soho_solar_flare">
            <a:extLst>
              <a:ext uri="{FF2B5EF4-FFF2-40B4-BE49-F238E27FC236}">
                <a16:creationId xmlns:a16="http://schemas.microsoft.com/office/drawing/2014/main" id="{76062E80-5604-0E4C-BB4F-1675FCABD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9106" y="3965496"/>
            <a:ext cx="3200401" cy="267499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563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E10C-9CE6-E149-B645-214BC344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3</a:t>
            </a:r>
            <a:r>
              <a:rPr lang="en-US" dirty="0"/>
              <a:t>He-</a:t>
            </a:r>
            <a:r>
              <a:rPr lang="en-US" baseline="30000" dirty="0"/>
              <a:t>4</a:t>
            </a:r>
            <a:r>
              <a:rPr lang="en-US" dirty="0"/>
              <a:t>He and </a:t>
            </a:r>
            <a:r>
              <a:rPr lang="en-US" baseline="30000" dirty="0"/>
              <a:t>3</a:t>
            </a:r>
            <a:r>
              <a:rPr lang="en-US" dirty="0"/>
              <a:t>H-</a:t>
            </a:r>
            <a:r>
              <a:rPr lang="en-US" baseline="30000" dirty="0"/>
              <a:t>4</a:t>
            </a:r>
            <a:r>
              <a:rPr lang="en-US" dirty="0"/>
              <a:t>He radiative capture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78155-F776-CE49-95C0-5CEE08C0A339}"/>
              </a:ext>
            </a:extLst>
          </p:cNvPr>
          <p:cNvSpPr txBox="1"/>
          <p:nvPr/>
        </p:nvSpPr>
        <p:spPr>
          <a:xfrm>
            <a:off x="1846203" y="5219201"/>
            <a:ext cx="7848600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NCSMC calculations with chiral SRG-N</a:t>
            </a:r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LO </a:t>
            </a:r>
            <a:r>
              <a:rPr lang="en-US" sz="1600" i="1" dirty="0">
                <a:solidFill>
                  <a:srgbClr val="000000"/>
                </a:solidFill>
              </a:rPr>
              <a:t>NN</a:t>
            </a:r>
            <a:r>
              <a:rPr lang="en-US" sz="1600" dirty="0">
                <a:solidFill>
                  <a:srgbClr val="000000"/>
                </a:solidFill>
              </a:rPr>
              <a:t> potential (</a:t>
            </a:r>
            <a:r>
              <a:rPr lang="en-US" sz="1600" dirty="0" err="1">
                <a:solidFill>
                  <a:srgbClr val="000000"/>
                </a:solidFill>
              </a:rPr>
              <a:t>λ</a:t>
            </a:r>
            <a:r>
              <a:rPr lang="en-US" sz="1600" dirty="0">
                <a:solidFill>
                  <a:srgbClr val="000000"/>
                </a:solidFill>
              </a:rPr>
              <a:t>=2.15 fm</a:t>
            </a:r>
            <a:r>
              <a:rPr lang="en-US" sz="1600" baseline="30000" dirty="0">
                <a:solidFill>
                  <a:srgbClr val="000000"/>
                </a:solidFill>
              </a:rPr>
              <a:t>-1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He, </a:t>
            </a:r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H,</a:t>
            </a:r>
            <a:r>
              <a:rPr lang="en-US" sz="1600" baseline="30000" dirty="0">
                <a:solidFill>
                  <a:srgbClr val="000000"/>
                </a:solidFill>
              </a:rPr>
              <a:t> 4</a:t>
            </a:r>
            <a:r>
              <a:rPr lang="en-US" sz="1600" dirty="0">
                <a:solidFill>
                  <a:srgbClr val="000000"/>
                </a:solidFill>
              </a:rPr>
              <a:t>He ground state, 8(π-) + 6(π+) </a:t>
            </a:r>
            <a:r>
              <a:rPr lang="en-US" sz="1600" dirty="0" err="1">
                <a:solidFill>
                  <a:srgbClr val="000000"/>
                </a:solidFill>
              </a:rPr>
              <a:t>eigenstates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baseline="30000" dirty="0">
                <a:solidFill>
                  <a:srgbClr val="000000"/>
                </a:solidFill>
              </a:rPr>
              <a:t>7</a:t>
            </a:r>
            <a:r>
              <a:rPr lang="en-US" sz="1600" dirty="0">
                <a:solidFill>
                  <a:srgbClr val="000000"/>
                </a:solidFill>
              </a:rPr>
              <a:t>Be and </a:t>
            </a:r>
            <a:r>
              <a:rPr lang="en-US" sz="1600" baseline="30000" dirty="0">
                <a:solidFill>
                  <a:srgbClr val="000000"/>
                </a:solidFill>
              </a:rPr>
              <a:t>7</a:t>
            </a:r>
            <a:r>
              <a:rPr lang="en-US" sz="1600" dirty="0">
                <a:solidFill>
                  <a:srgbClr val="000000"/>
                </a:solidFill>
              </a:rPr>
              <a:t>Li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Preliminary: </a:t>
            </a:r>
            <a:r>
              <a:rPr lang="en-US" sz="1600" i="1" dirty="0" err="1">
                <a:solidFill>
                  <a:srgbClr val="000000"/>
                </a:solidFill>
              </a:rPr>
              <a:t>N</a:t>
            </a:r>
            <a:r>
              <a:rPr lang="en-US" sz="1600" baseline="-25000" dirty="0" err="1">
                <a:solidFill>
                  <a:srgbClr val="000000"/>
                </a:solidFill>
              </a:rPr>
              <a:t>max</a:t>
            </a:r>
            <a:r>
              <a:rPr lang="en-US" sz="1600" dirty="0">
                <a:solidFill>
                  <a:srgbClr val="000000"/>
                </a:solidFill>
              </a:rPr>
              <a:t>=12, </a:t>
            </a:r>
            <a:r>
              <a:rPr lang="en-US" sz="1600" dirty="0" err="1">
                <a:solidFill>
                  <a:srgbClr val="000000"/>
                </a:solidFill>
              </a:rPr>
              <a:t>hΩ</a:t>
            </a:r>
            <a:r>
              <a:rPr lang="en-US" sz="1600" dirty="0">
                <a:solidFill>
                  <a:srgbClr val="000000"/>
                </a:solidFill>
              </a:rPr>
              <a:t>=20 MeV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12756C-0DA1-6F46-BBCE-2E910E6E2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648" y="56621"/>
            <a:ext cx="3543300" cy="1380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7E4E76-E456-1045-9BCD-36BB78C4F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47" y="1978411"/>
            <a:ext cx="3957240" cy="281075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02AD56-36C2-C745-91F4-B3886AF0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502" y="2050814"/>
            <a:ext cx="3971997" cy="274123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1FAFAEC-8F12-464E-BBF6-6EAFCBA37E68}"/>
              </a:ext>
            </a:extLst>
          </p:cNvPr>
          <p:cNvGrpSpPr/>
          <p:nvPr/>
        </p:nvGrpSpPr>
        <p:grpSpPr>
          <a:xfrm>
            <a:off x="4142650" y="2536570"/>
            <a:ext cx="442554" cy="644595"/>
            <a:chOff x="3565394" y="2038336"/>
            <a:chExt cx="442554" cy="64459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55B4A7-08DD-B545-976F-F58F82E579D9}"/>
                </a:ext>
              </a:extLst>
            </p:cNvPr>
            <p:cNvSpPr txBox="1"/>
            <p:nvPr/>
          </p:nvSpPr>
          <p:spPr>
            <a:xfrm>
              <a:off x="3566802" y="2038336"/>
              <a:ext cx="44114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7/2</a:t>
              </a:r>
              <a:r>
                <a:rPr lang="en-US" sz="1200" baseline="30000" dirty="0"/>
                <a:t>-</a:t>
              </a:r>
            </a:p>
            <a:p>
              <a:r>
                <a:rPr lang="en-US" sz="1200" dirty="0"/>
                <a:t>E2</a:t>
              </a:r>
              <a:r>
                <a:rPr lang="en-US" sz="1200" baseline="30000" dirty="0"/>
                <a:t> </a:t>
              </a:r>
              <a:endParaRPr lang="en-US" sz="120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1D87224-E7DB-9748-8359-B2B38ACE4A61}"/>
                </a:ext>
              </a:extLst>
            </p:cNvPr>
            <p:cNvCxnSpPr>
              <a:stCxn id="14" idx="2"/>
            </p:cNvCxnSpPr>
            <p:nvPr/>
          </p:nvCxnSpPr>
          <p:spPr>
            <a:xfrm flipH="1">
              <a:off x="3565394" y="2500001"/>
              <a:ext cx="221981" cy="1153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E48D26A-9C71-6E44-8AEA-1333D9DCB478}"/>
                </a:ext>
              </a:extLst>
            </p:cNvPr>
            <p:cNvCxnSpPr>
              <a:stCxn id="14" idx="2"/>
            </p:cNvCxnSpPr>
            <p:nvPr/>
          </p:nvCxnSpPr>
          <p:spPr>
            <a:xfrm>
              <a:off x="3787375" y="2500001"/>
              <a:ext cx="217107" cy="1829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0D13685-FC87-B748-9BF8-A705820626F3}"/>
              </a:ext>
            </a:extLst>
          </p:cNvPr>
          <p:cNvSpPr txBox="1"/>
          <p:nvPr/>
        </p:nvSpPr>
        <p:spPr>
          <a:xfrm>
            <a:off x="2540587" y="1589824"/>
            <a:ext cx="4800600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E1 </a:t>
            </a:r>
            <a:r>
              <a:rPr lang="en-US" sz="1200" dirty="0" err="1"/>
              <a:t>radiative</a:t>
            </a:r>
            <a:r>
              <a:rPr lang="en-US" sz="1200" dirty="0"/>
              <a:t> capture with small E2 contribution at 7/2</a:t>
            </a:r>
            <a:r>
              <a:rPr lang="en-US" sz="1200" baseline="30000" dirty="0"/>
              <a:t>- </a:t>
            </a:r>
            <a:r>
              <a:rPr lang="en-US" sz="1200" dirty="0"/>
              <a:t>resonance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45CCD6-9FA4-5944-B19D-6BDB02BC22C2}"/>
              </a:ext>
            </a:extLst>
          </p:cNvPr>
          <p:cNvSpPr txBox="1"/>
          <p:nvPr/>
        </p:nvSpPr>
        <p:spPr>
          <a:xfrm>
            <a:off x="9700280" y="2767402"/>
            <a:ext cx="2172299" cy="13849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Theoretical calculations suggest </a:t>
            </a:r>
          </a:p>
          <a:p>
            <a:pPr algn="ctr"/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that the most recent and precise</a:t>
            </a:r>
          </a:p>
          <a:p>
            <a:pPr algn="ctr"/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1400" b="1" baseline="3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7</a:t>
            </a:r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Be and </a:t>
            </a:r>
            <a:r>
              <a:rPr lang="en-US" sz="1400" b="1" baseline="3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7</a:t>
            </a:r>
            <a:r>
              <a:rPr lang="en-US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Li data are inconsistent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2F8B30-7299-5549-BC7A-C23B585D4412}"/>
              </a:ext>
            </a:extLst>
          </p:cNvPr>
          <p:cNvSpPr txBox="1"/>
          <p:nvPr/>
        </p:nvSpPr>
        <p:spPr>
          <a:xfrm>
            <a:off x="575036" y="1543657"/>
            <a:ext cx="158293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Measured at ISAC</a:t>
            </a:r>
          </a:p>
        </p:txBody>
      </p:sp>
    </p:spTree>
    <p:extLst>
      <p:ext uri="{BB962C8B-B14F-4D97-AF65-F5344CB8AC3E}">
        <p14:creationId xmlns:p14="http://schemas.microsoft.com/office/powerpoint/2010/main" val="4435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E10C-9CE6-E149-B645-214BC344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3</a:t>
            </a:r>
            <a:r>
              <a:rPr lang="en-US" dirty="0"/>
              <a:t>He-</a:t>
            </a:r>
            <a:r>
              <a:rPr lang="en-US" baseline="30000" dirty="0"/>
              <a:t>4</a:t>
            </a:r>
            <a:r>
              <a:rPr lang="en-US" dirty="0"/>
              <a:t>He S-wave phase shifts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78155-F776-CE49-95C0-5CEE08C0A339}"/>
              </a:ext>
            </a:extLst>
          </p:cNvPr>
          <p:cNvSpPr txBox="1"/>
          <p:nvPr/>
        </p:nvSpPr>
        <p:spPr>
          <a:xfrm>
            <a:off x="1846203" y="5219201"/>
            <a:ext cx="7848600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NCSMC calculations with chiral SRG-N</a:t>
            </a:r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LO </a:t>
            </a:r>
            <a:r>
              <a:rPr lang="en-US" sz="1600" i="1" dirty="0">
                <a:solidFill>
                  <a:srgbClr val="000000"/>
                </a:solidFill>
              </a:rPr>
              <a:t>NN</a:t>
            </a:r>
            <a:r>
              <a:rPr lang="en-US" sz="1600" dirty="0">
                <a:solidFill>
                  <a:srgbClr val="000000"/>
                </a:solidFill>
              </a:rPr>
              <a:t> potential (</a:t>
            </a:r>
            <a:r>
              <a:rPr lang="en-US" sz="1600" dirty="0" err="1">
                <a:solidFill>
                  <a:srgbClr val="000000"/>
                </a:solidFill>
              </a:rPr>
              <a:t>λ</a:t>
            </a:r>
            <a:r>
              <a:rPr lang="en-US" sz="1600" dirty="0">
                <a:solidFill>
                  <a:srgbClr val="000000"/>
                </a:solidFill>
              </a:rPr>
              <a:t>=2.15 fm</a:t>
            </a:r>
            <a:r>
              <a:rPr lang="en-US" sz="1600" baseline="30000" dirty="0">
                <a:solidFill>
                  <a:srgbClr val="000000"/>
                </a:solidFill>
              </a:rPr>
              <a:t>-1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He, </a:t>
            </a:r>
            <a:r>
              <a:rPr lang="en-US" sz="1600" baseline="30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H,</a:t>
            </a:r>
            <a:r>
              <a:rPr lang="en-US" sz="1600" baseline="30000" dirty="0">
                <a:solidFill>
                  <a:srgbClr val="000000"/>
                </a:solidFill>
              </a:rPr>
              <a:t> 4</a:t>
            </a:r>
            <a:r>
              <a:rPr lang="en-US" sz="1600" dirty="0">
                <a:solidFill>
                  <a:srgbClr val="000000"/>
                </a:solidFill>
              </a:rPr>
              <a:t>He ground state, 8(π-) + 6(π+) </a:t>
            </a:r>
            <a:r>
              <a:rPr lang="en-US" sz="1600" dirty="0" err="1">
                <a:solidFill>
                  <a:srgbClr val="000000"/>
                </a:solidFill>
              </a:rPr>
              <a:t>eigenstates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baseline="30000" dirty="0">
                <a:solidFill>
                  <a:srgbClr val="000000"/>
                </a:solidFill>
              </a:rPr>
              <a:t>7</a:t>
            </a:r>
            <a:r>
              <a:rPr lang="en-US" sz="1600" dirty="0">
                <a:solidFill>
                  <a:srgbClr val="000000"/>
                </a:solidFill>
              </a:rPr>
              <a:t>Be and </a:t>
            </a:r>
            <a:r>
              <a:rPr lang="en-US" sz="1600" baseline="30000" dirty="0">
                <a:solidFill>
                  <a:srgbClr val="000000"/>
                </a:solidFill>
              </a:rPr>
              <a:t>7</a:t>
            </a:r>
            <a:r>
              <a:rPr lang="en-US" sz="1600" dirty="0">
                <a:solidFill>
                  <a:srgbClr val="000000"/>
                </a:solidFill>
              </a:rPr>
              <a:t>Li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Preliminary: </a:t>
            </a:r>
            <a:r>
              <a:rPr lang="en-US" sz="1600" i="1" dirty="0" err="1">
                <a:solidFill>
                  <a:srgbClr val="000000"/>
                </a:solidFill>
              </a:rPr>
              <a:t>N</a:t>
            </a:r>
            <a:r>
              <a:rPr lang="en-US" sz="1600" baseline="-25000" dirty="0" err="1">
                <a:solidFill>
                  <a:srgbClr val="000000"/>
                </a:solidFill>
              </a:rPr>
              <a:t>max</a:t>
            </a:r>
            <a:r>
              <a:rPr lang="en-US" sz="1600" dirty="0">
                <a:solidFill>
                  <a:srgbClr val="000000"/>
                </a:solidFill>
              </a:rPr>
              <a:t>=12, </a:t>
            </a:r>
            <a:r>
              <a:rPr lang="en-US" sz="1600" dirty="0" err="1">
                <a:solidFill>
                  <a:srgbClr val="000000"/>
                </a:solidFill>
              </a:rPr>
              <a:t>hΩ</a:t>
            </a:r>
            <a:r>
              <a:rPr lang="en-US" sz="1600" dirty="0">
                <a:solidFill>
                  <a:srgbClr val="000000"/>
                </a:solidFill>
              </a:rPr>
              <a:t>=20 MeV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12756C-0DA1-6F46-BBCE-2E910E6E2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648" y="56621"/>
            <a:ext cx="3543300" cy="1380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1" descr="Untitled.pdf">
            <a:extLst>
              <a:ext uri="{FF2B5EF4-FFF2-40B4-BE49-F238E27FC236}">
                <a16:creationId xmlns:a16="http://schemas.microsoft.com/office/drawing/2014/main" id="{A84361EF-9042-3F49-A3B1-05DEC10B9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57" y="1630016"/>
            <a:ext cx="4489525" cy="323398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8D6E5B-A6E5-5342-882B-3D8DBD860F33}"/>
              </a:ext>
            </a:extLst>
          </p:cNvPr>
          <p:cNvSpPr txBox="1"/>
          <p:nvPr/>
        </p:nvSpPr>
        <p:spPr>
          <a:xfrm>
            <a:off x="8678174" y="2424647"/>
            <a:ext cx="272877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    NCSMC calculations with chiral NN+3N forces in preparation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165EB8-2DD0-5B44-81D8-66C1A9761791}"/>
              </a:ext>
            </a:extLst>
          </p:cNvPr>
          <p:cNvSpPr/>
          <p:nvPr/>
        </p:nvSpPr>
        <p:spPr bwMode="auto">
          <a:xfrm>
            <a:off x="8578461" y="3767661"/>
            <a:ext cx="2928200" cy="1203467"/>
          </a:xfrm>
          <a:prstGeom prst="roundRect">
            <a:avLst>
              <a:gd name="adj" fmla="val 23334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Data analysis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of DRAGON measurement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of </a:t>
            </a:r>
            <a:r>
              <a:rPr lang="en-US" sz="1600" baseline="30000" dirty="0">
                <a:solidFill>
                  <a:schemeClr val="tx1"/>
                </a:solidFill>
              </a:rPr>
              <a:t>4</a:t>
            </a:r>
            <a:r>
              <a:rPr lang="en-US" sz="1600" dirty="0">
                <a:solidFill>
                  <a:schemeClr val="tx1"/>
                </a:solidFill>
              </a:rPr>
              <a:t>He+</a:t>
            </a:r>
            <a:r>
              <a:rPr lang="en-US" sz="1600" baseline="30000" dirty="0">
                <a:solidFill>
                  <a:schemeClr val="tx1"/>
                </a:solidFill>
              </a:rPr>
              <a:t>3</a:t>
            </a:r>
            <a:r>
              <a:rPr lang="en-US" sz="1600" dirty="0">
                <a:solidFill>
                  <a:schemeClr val="tx1"/>
                </a:solidFill>
              </a:rPr>
              <a:t>He scattering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under way 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9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99B6-D10B-AD40-A9EF-315865DA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p+</a:t>
            </a:r>
            <a:r>
              <a:rPr lang="en-US" baseline="30000" dirty="0"/>
              <a:t>11</a:t>
            </a:r>
            <a:r>
              <a:rPr lang="en-US" dirty="0"/>
              <a:t>C scattering and </a:t>
            </a:r>
            <a:r>
              <a:rPr lang="en-US" baseline="30000" dirty="0"/>
              <a:t>11</a:t>
            </a:r>
            <a:r>
              <a:rPr lang="en-US" dirty="0"/>
              <a:t>C(</a:t>
            </a:r>
            <a:r>
              <a:rPr lang="en-US" dirty="0" err="1"/>
              <a:t>p,γ</a:t>
            </a:r>
            <a:r>
              <a:rPr lang="en-US" dirty="0"/>
              <a:t>)</a:t>
            </a:r>
            <a:r>
              <a:rPr lang="en-US" baseline="30000" dirty="0"/>
              <a:t>12</a:t>
            </a:r>
            <a:r>
              <a:rPr lang="en-US" dirty="0"/>
              <a:t>N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DF6F5-82AB-214C-8F71-A1E09F5B8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490172"/>
            <a:ext cx="10070265" cy="1303276"/>
          </a:xfrm>
        </p:spPr>
        <p:txBody>
          <a:bodyPr>
            <a:normAutofit/>
          </a:bodyPr>
          <a:lstStyle/>
          <a:p>
            <a:r>
              <a:rPr lang="en-US" sz="2000" baseline="30000" dirty="0"/>
              <a:t>11</a:t>
            </a:r>
            <a:r>
              <a:rPr lang="en-US" sz="2000" dirty="0"/>
              <a:t>C(</a:t>
            </a:r>
            <a:r>
              <a:rPr lang="en-US" sz="2000" dirty="0" err="1"/>
              <a:t>p,γ</a:t>
            </a:r>
            <a:r>
              <a:rPr lang="en-US" sz="2000" dirty="0"/>
              <a:t>)</a:t>
            </a:r>
            <a:r>
              <a:rPr lang="en-US" sz="2000" baseline="30000" dirty="0"/>
              <a:t>12</a:t>
            </a:r>
            <a:r>
              <a:rPr lang="en-US" sz="2000" dirty="0"/>
              <a:t>N capture relevant in hot </a:t>
            </a:r>
            <a:r>
              <a:rPr lang="en-US" sz="2000" i="1" dirty="0"/>
              <a:t>p</a:t>
            </a:r>
            <a:r>
              <a:rPr lang="en-US" sz="2000" dirty="0"/>
              <a:t>-</a:t>
            </a:r>
            <a:r>
              <a:rPr lang="en-US" sz="2000" i="1" dirty="0"/>
              <a:t>p</a:t>
            </a:r>
            <a:r>
              <a:rPr lang="en-US" sz="2000" dirty="0"/>
              <a:t> chain: Link between pp chain and the CNO cycle - bypass of slow triple alpha capture </a:t>
            </a:r>
            <a:r>
              <a:rPr lang="en-US" sz="2000" baseline="30000" dirty="0"/>
              <a:t>4</a:t>
            </a:r>
            <a:r>
              <a:rPr lang="en-US" sz="2000" dirty="0"/>
              <a:t>He(αα,</a:t>
            </a:r>
            <a:r>
              <a:rPr lang="en-US" sz="2000" dirty="0" err="1"/>
              <a:t>γ</a:t>
            </a:r>
            <a:r>
              <a:rPr lang="en-US" sz="2000" dirty="0"/>
              <a:t>)</a:t>
            </a:r>
            <a:r>
              <a:rPr lang="en-US" sz="2000" baseline="30000" dirty="0"/>
              <a:t>12</a:t>
            </a:r>
            <a:r>
              <a:rPr lang="en-US" sz="2000" dirty="0"/>
              <a:t>C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7C734-B125-EF41-AFA2-1699CA60A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992" y="5201696"/>
            <a:ext cx="6248400" cy="1030202"/>
          </a:xfrm>
          <a:prstGeom prst="rect">
            <a:avLst/>
          </a:prstGeom>
        </p:spPr>
      </p:pic>
      <p:grpSp>
        <p:nvGrpSpPr>
          <p:cNvPr id="5" name="Group 3">
            <a:extLst>
              <a:ext uri="{FF2B5EF4-FFF2-40B4-BE49-F238E27FC236}">
                <a16:creationId xmlns:a16="http://schemas.microsoft.com/office/drawing/2014/main" id="{4C58E390-D6F9-1B4F-9309-D4B2C0F65910}"/>
              </a:ext>
            </a:extLst>
          </p:cNvPr>
          <p:cNvGrpSpPr>
            <a:grpSpLocks/>
          </p:cNvGrpSpPr>
          <p:nvPr/>
        </p:nvGrpSpPr>
        <p:grpSpPr bwMode="auto">
          <a:xfrm>
            <a:off x="2556461" y="2482776"/>
            <a:ext cx="5638800" cy="2618714"/>
            <a:chOff x="1872" y="624"/>
            <a:chExt cx="3888" cy="2050"/>
          </a:xfrm>
        </p:grpSpPr>
        <p:pic>
          <p:nvPicPr>
            <p:cNvPr id="6" name="Picture 4" descr="suncycle">
              <a:extLst>
                <a:ext uri="{FF2B5EF4-FFF2-40B4-BE49-F238E27FC236}">
                  <a16:creationId xmlns:a16="http://schemas.microsoft.com/office/drawing/2014/main" id="{B27B101B-9C41-634A-9221-635C47A4E8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b="12811"/>
            <a:stretch>
              <a:fillRect/>
            </a:stretch>
          </p:blipFill>
          <p:spPr bwMode="auto">
            <a:xfrm>
              <a:off x="1872" y="624"/>
              <a:ext cx="3888" cy="2050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</p:pic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4934BBBA-350D-7345-BEFF-663BB31DD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696"/>
              <a:ext cx="1056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b="1" dirty="0">
                  <a:solidFill>
                    <a:srgbClr val="FF0000"/>
                  </a:solidFill>
                  <a:latin typeface="Comic Sans MS" charset="0"/>
                </a:rPr>
                <a:t>p-p chain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39D8A4C-A669-594B-89C7-615397BE53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32" b="21754"/>
          <a:stretch/>
        </p:blipFill>
        <p:spPr>
          <a:xfrm>
            <a:off x="4232324" y="6285281"/>
            <a:ext cx="3700893" cy="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02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99B6-D10B-AD40-A9EF-315865DA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p+</a:t>
            </a:r>
            <a:r>
              <a:rPr lang="en-US" baseline="30000" dirty="0"/>
              <a:t>11</a:t>
            </a:r>
            <a:r>
              <a:rPr lang="en-US" dirty="0"/>
              <a:t>C scattering and </a:t>
            </a:r>
            <a:r>
              <a:rPr lang="en-US" baseline="30000" dirty="0"/>
              <a:t>11</a:t>
            </a:r>
            <a:r>
              <a:rPr lang="en-US" dirty="0"/>
              <a:t>C(</a:t>
            </a:r>
            <a:r>
              <a:rPr lang="en-US" dirty="0" err="1"/>
              <a:t>p,γ</a:t>
            </a:r>
            <a:r>
              <a:rPr lang="en-US" dirty="0"/>
              <a:t>)</a:t>
            </a:r>
            <a:r>
              <a:rPr lang="en-US" baseline="30000" dirty="0"/>
              <a:t>12</a:t>
            </a:r>
            <a:r>
              <a:rPr lang="en-US" dirty="0"/>
              <a:t>N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DF6F5-82AB-214C-8F71-A1E09F5B8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490171"/>
            <a:ext cx="10643021" cy="1494189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000" dirty="0"/>
              <a:t>NCSMC calculations of </a:t>
            </a:r>
            <a:r>
              <a:rPr lang="en-US" sz="2000" baseline="30000" dirty="0"/>
              <a:t>11</a:t>
            </a:r>
            <a:r>
              <a:rPr lang="en-US" sz="2000" dirty="0"/>
              <a:t>C(</a:t>
            </a:r>
            <a:r>
              <a:rPr lang="en-US" sz="2000" dirty="0" err="1"/>
              <a:t>p,p</a:t>
            </a:r>
            <a:r>
              <a:rPr lang="en-US" sz="2000" dirty="0"/>
              <a:t>) with chiral NN+3N under way</a:t>
            </a:r>
          </a:p>
          <a:p>
            <a:pPr lvl="2"/>
            <a:r>
              <a:rPr lang="en-US" sz="2000" baseline="30000" dirty="0"/>
              <a:t>11</a:t>
            </a:r>
            <a:r>
              <a:rPr lang="en-US" sz="2000" dirty="0"/>
              <a:t>C:   3/2</a:t>
            </a:r>
            <a:r>
              <a:rPr lang="en-US" sz="2000" baseline="30000" dirty="0"/>
              <a:t>-</a:t>
            </a:r>
            <a:r>
              <a:rPr lang="en-US" sz="2000" dirty="0"/>
              <a:t>, 1/2</a:t>
            </a:r>
            <a:r>
              <a:rPr lang="en-US" sz="2000" baseline="30000" dirty="0"/>
              <a:t>-</a:t>
            </a:r>
            <a:r>
              <a:rPr lang="en-US" sz="2000" dirty="0"/>
              <a:t>, 5/2</a:t>
            </a:r>
            <a:r>
              <a:rPr lang="en-US" sz="2000" baseline="30000" dirty="0"/>
              <a:t>-</a:t>
            </a:r>
            <a:r>
              <a:rPr lang="en-US" sz="2000" dirty="0"/>
              <a:t>, 3/2</a:t>
            </a:r>
            <a:r>
              <a:rPr lang="en-US" sz="2000" baseline="30000" dirty="0"/>
              <a:t>-</a:t>
            </a:r>
            <a:r>
              <a:rPr lang="en-US" sz="2000" dirty="0"/>
              <a:t> NCSM eigenstates</a:t>
            </a:r>
          </a:p>
          <a:p>
            <a:pPr lvl="2"/>
            <a:r>
              <a:rPr lang="en-US" sz="2000" baseline="30000" dirty="0"/>
              <a:t>12</a:t>
            </a:r>
            <a:r>
              <a:rPr lang="en-US" sz="2000" dirty="0"/>
              <a:t>N:   ≥6 π = +1 and ≥4 π = -1 NCSM eigenstates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DBD69-5D0D-F04A-BF5F-F46A039CB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63" y="2732938"/>
            <a:ext cx="5280790" cy="4125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7F5B7D-9E8F-FD40-BAD6-68895E900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800" y="2780126"/>
            <a:ext cx="4208502" cy="2535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A77DB-9931-9545-8917-8D10E2F68571}"/>
              </a:ext>
            </a:extLst>
          </p:cNvPr>
          <p:cNvSpPr txBox="1"/>
          <p:nvPr/>
        </p:nvSpPr>
        <p:spPr>
          <a:xfrm>
            <a:off x="6414799" y="5467958"/>
            <a:ext cx="4346985" cy="923330"/>
          </a:xfrm>
          <a:prstGeom prst="rect">
            <a:avLst/>
          </a:prstGeom>
          <a:solidFill>
            <a:schemeClr val="bg2">
              <a:alpha val="48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NCSMC calculations to be validated by measured cross sections and applied to calculate the </a:t>
            </a:r>
            <a:r>
              <a:rPr lang="en-US" sz="1800" baseline="30000" dirty="0">
                <a:solidFill>
                  <a:srgbClr val="000000"/>
                </a:solidFill>
              </a:rPr>
              <a:t>11</a:t>
            </a:r>
            <a:r>
              <a:rPr lang="en-US" sz="1800" dirty="0">
                <a:solidFill>
                  <a:srgbClr val="000000"/>
                </a:solidFill>
              </a:rPr>
              <a:t>C(</a:t>
            </a:r>
            <a:r>
              <a:rPr lang="en-US" sz="1800" dirty="0" err="1">
                <a:solidFill>
                  <a:srgbClr val="000000"/>
                </a:solidFill>
              </a:rPr>
              <a:t>p,γ</a:t>
            </a:r>
            <a:r>
              <a:rPr lang="en-US" sz="1800" dirty="0">
                <a:solidFill>
                  <a:srgbClr val="000000"/>
                </a:solidFill>
              </a:rPr>
              <a:t>)</a:t>
            </a:r>
            <a:r>
              <a:rPr lang="en-US" sz="1800" baseline="30000" dirty="0">
                <a:solidFill>
                  <a:srgbClr val="000000"/>
                </a:solidFill>
              </a:rPr>
              <a:t>12</a:t>
            </a:r>
            <a:r>
              <a:rPr lang="en-US" sz="1800" dirty="0">
                <a:solidFill>
                  <a:srgbClr val="000000"/>
                </a:solidFill>
              </a:rPr>
              <a:t>N capture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CD53AE-1EC5-1345-81A8-E0943A84EF12}"/>
              </a:ext>
            </a:extLst>
          </p:cNvPr>
          <p:cNvSpPr txBox="1"/>
          <p:nvPr/>
        </p:nvSpPr>
        <p:spPr>
          <a:xfrm>
            <a:off x="6414799" y="414459"/>
            <a:ext cx="4608243" cy="646331"/>
          </a:xfrm>
          <a:prstGeom prst="rect">
            <a:avLst/>
          </a:prstGeom>
          <a:solidFill>
            <a:schemeClr val="bg2">
              <a:alpha val="48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Measurement of </a:t>
            </a:r>
            <a:r>
              <a:rPr lang="en-US" baseline="30000" dirty="0"/>
              <a:t>11</a:t>
            </a:r>
            <a:r>
              <a:rPr lang="en-US" dirty="0"/>
              <a:t>C(</a:t>
            </a:r>
            <a:r>
              <a:rPr lang="en-US" dirty="0" err="1"/>
              <a:t>p,p</a:t>
            </a:r>
            <a:r>
              <a:rPr lang="en-US" dirty="0"/>
              <a:t>) resonance scattering planned at TRIUMF TUDA facility</a:t>
            </a:r>
          </a:p>
        </p:txBody>
      </p:sp>
    </p:spTree>
    <p:extLst>
      <p:ext uri="{BB962C8B-B14F-4D97-AF65-F5344CB8AC3E}">
        <p14:creationId xmlns:p14="http://schemas.microsoft.com/office/powerpoint/2010/main" val="1098919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99B6-D10B-AD40-A9EF-315865DA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p+</a:t>
            </a:r>
            <a:r>
              <a:rPr lang="en-US" baseline="30000" dirty="0"/>
              <a:t>11</a:t>
            </a:r>
            <a:r>
              <a:rPr lang="en-US" dirty="0"/>
              <a:t>C scattering and </a:t>
            </a:r>
            <a:r>
              <a:rPr lang="en-US" baseline="30000" dirty="0"/>
              <a:t>11</a:t>
            </a:r>
            <a:r>
              <a:rPr lang="en-US" dirty="0"/>
              <a:t>C(</a:t>
            </a:r>
            <a:r>
              <a:rPr lang="en-US" dirty="0" err="1"/>
              <a:t>p,γ</a:t>
            </a:r>
            <a:r>
              <a:rPr lang="en-US" dirty="0"/>
              <a:t>)</a:t>
            </a:r>
            <a:r>
              <a:rPr lang="en-US" baseline="30000" dirty="0"/>
              <a:t>12</a:t>
            </a:r>
            <a:r>
              <a:rPr lang="en-US" dirty="0"/>
              <a:t>N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DF6F5-82AB-214C-8F71-A1E09F5B8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490171"/>
            <a:ext cx="10643021" cy="1494189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000" dirty="0"/>
              <a:t>NCSMC calculations of </a:t>
            </a:r>
            <a:r>
              <a:rPr lang="en-US" sz="2000" baseline="30000" dirty="0"/>
              <a:t>11</a:t>
            </a:r>
            <a:r>
              <a:rPr lang="en-US" sz="2000" dirty="0"/>
              <a:t>C(</a:t>
            </a:r>
            <a:r>
              <a:rPr lang="en-US" sz="2000" dirty="0" err="1"/>
              <a:t>p,p</a:t>
            </a:r>
            <a:r>
              <a:rPr lang="en-US" sz="2000" dirty="0"/>
              <a:t>) with chiral NN+3N under way</a:t>
            </a:r>
          </a:p>
          <a:p>
            <a:pPr lvl="2"/>
            <a:r>
              <a:rPr lang="en-US" sz="2000" baseline="30000" dirty="0"/>
              <a:t>11</a:t>
            </a:r>
            <a:r>
              <a:rPr lang="en-US" sz="2000" dirty="0"/>
              <a:t>C:   3/2</a:t>
            </a:r>
            <a:r>
              <a:rPr lang="en-US" sz="2000" baseline="30000" dirty="0"/>
              <a:t>-</a:t>
            </a:r>
            <a:r>
              <a:rPr lang="en-US" sz="2000" dirty="0"/>
              <a:t>, 1/2</a:t>
            </a:r>
            <a:r>
              <a:rPr lang="en-US" sz="2000" baseline="30000" dirty="0"/>
              <a:t>-</a:t>
            </a:r>
            <a:r>
              <a:rPr lang="en-US" sz="2000" dirty="0"/>
              <a:t>, 5/2</a:t>
            </a:r>
            <a:r>
              <a:rPr lang="en-US" sz="2000" baseline="30000" dirty="0"/>
              <a:t>-</a:t>
            </a:r>
            <a:r>
              <a:rPr lang="en-US" sz="2000" dirty="0"/>
              <a:t>, 3/2</a:t>
            </a:r>
            <a:r>
              <a:rPr lang="en-US" sz="2000" baseline="30000" dirty="0"/>
              <a:t>-</a:t>
            </a:r>
            <a:r>
              <a:rPr lang="en-US" sz="2000" dirty="0"/>
              <a:t> NCSM eigenstates</a:t>
            </a:r>
          </a:p>
          <a:p>
            <a:pPr lvl="2"/>
            <a:r>
              <a:rPr lang="en-US" sz="2000" baseline="30000" dirty="0"/>
              <a:t>12</a:t>
            </a:r>
            <a:r>
              <a:rPr lang="en-US" sz="2000" dirty="0"/>
              <a:t>N:   ≥6 π = +1 and ≥4 π = -1 NCSM eigenstates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7F5B7D-9E8F-FD40-BAD6-68895E900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800" y="2780126"/>
            <a:ext cx="4208502" cy="2535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A77DB-9931-9545-8917-8D10E2F68571}"/>
              </a:ext>
            </a:extLst>
          </p:cNvPr>
          <p:cNvSpPr txBox="1"/>
          <p:nvPr/>
        </p:nvSpPr>
        <p:spPr>
          <a:xfrm>
            <a:off x="6414799" y="5467958"/>
            <a:ext cx="4346985" cy="923330"/>
          </a:xfrm>
          <a:prstGeom prst="rect">
            <a:avLst/>
          </a:prstGeom>
          <a:solidFill>
            <a:schemeClr val="bg2">
              <a:alpha val="48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NCSMC calculations to be validated by measured cross sections and applied to calculate the </a:t>
            </a:r>
            <a:r>
              <a:rPr lang="en-US" sz="1800" baseline="30000" dirty="0">
                <a:solidFill>
                  <a:srgbClr val="000000"/>
                </a:solidFill>
              </a:rPr>
              <a:t>11</a:t>
            </a:r>
            <a:r>
              <a:rPr lang="en-US" sz="1800" dirty="0">
                <a:solidFill>
                  <a:srgbClr val="000000"/>
                </a:solidFill>
              </a:rPr>
              <a:t>C(</a:t>
            </a:r>
            <a:r>
              <a:rPr lang="en-US" sz="1800" dirty="0" err="1">
                <a:solidFill>
                  <a:srgbClr val="000000"/>
                </a:solidFill>
              </a:rPr>
              <a:t>p,γ</a:t>
            </a:r>
            <a:r>
              <a:rPr lang="en-US" sz="1800" dirty="0">
                <a:solidFill>
                  <a:srgbClr val="000000"/>
                </a:solidFill>
              </a:rPr>
              <a:t>)</a:t>
            </a:r>
            <a:r>
              <a:rPr lang="en-US" sz="1800" baseline="30000" dirty="0">
                <a:solidFill>
                  <a:srgbClr val="000000"/>
                </a:solidFill>
              </a:rPr>
              <a:t>12</a:t>
            </a:r>
            <a:r>
              <a:rPr lang="en-US" sz="1800" dirty="0">
                <a:solidFill>
                  <a:srgbClr val="000000"/>
                </a:solidFill>
              </a:rPr>
              <a:t>N capture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F9EB1B-EB9E-6049-B9EC-B47E61514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" t="10455" r="7660" b="4524"/>
          <a:stretch/>
        </p:blipFill>
        <p:spPr>
          <a:xfrm>
            <a:off x="909571" y="2701633"/>
            <a:ext cx="5093410" cy="3689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F20319-A66D-0F4C-8C9D-975EF9B9624E}"/>
              </a:ext>
            </a:extLst>
          </p:cNvPr>
          <p:cNvSpPr txBox="1"/>
          <p:nvPr/>
        </p:nvSpPr>
        <p:spPr>
          <a:xfrm>
            <a:off x="6414799" y="414459"/>
            <a:ext cx="4608243" cy="646331"/>
          </a:xfrm>
          <a:prstGeom prst="rect">
            <a:avLst/>
          </a:prstGeom>
          <a:solidFill>
            <a:schemeClr val="bg2">
              <a:alpha val="48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Measurement of </a:t>
            </a:r>
            <a:r>
              <a:rPr lang="en-US" baseline="30000" dirty="0"/>
              <a:t>11</a:t>
            </a:r>
            <a:r>
              <a:rPr lang="en-US" dirty="0"/>
              <a:t>C(</a:t>
            </a:r>
            <a:r>
              <a:rPr lang="en-US" dirty="0" err="1"/>
              <a:t>p,p</a:t>
            </a:r>
            <a:r>
              <a:rPr lang="en-US" dirty="0"/>
              <a:t>) resonance scattering planned at TRIUMF TUDA facility</a:t>
            </a:r>
          </a:p>
        </p:txBody>
      </p:sp>
    </p:spTree>
    <p:extLst>
      <p:ext uri="{BB962C8B-B14F-4D97-AF65-F5344CB8AC3E}">
        <p14:creationId xmlns:p14="http://schemas.microsoft.com/office/powerpoint/2010/main" val="1915356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1B49-3ED3-A641-9ECC-28B17F4C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</a:t>
            </a:r>
            <a:r>
              <a:rPr lang="en-US" dirty="0"/>
              <a:t>-wave resonance just above the threshold of </a:t>
            </a:r>
            <a:r>
              <a:rPr lang="en-US" baseline="30000" dirty="0"/>
              <a:t>6</a:t>
            </a:r>
            <a:r>
              <a:rPr lang="en-US" dirty="0"/>
              <a:t>He+p?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2E4F-FDDB-CB49-96EC-E2009825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0" y="1600913"/>
            <a:ext cx="8953827" cy="1217700"/>
          </a:xfrm>
        </p:spPr>
        <p:txBody>
          <a:bodyPr>
            <a:normAutofit/>
          </a:bodyPr>
          <a:lstStyle/>
          <a:p>
            <a:r>
              <a:rPr lang="en-US" sz="1600" dirty="0"/>
              <a:t>NCSMC study of </a:t>
            </a:r>
            <a:r>
              <a:rPr lang="en-US" sz="1600" baseline="30000" dirty="0"/>
              <a:t>7</a:t>
            </a:r>
            <a:r>
              <a:rPr lang="en-US" sz="1600" dirty="0"/>
              <a:t>Li and </a:t>
            </a:r>
            <a:r>
              <a:rPr lang="en-US" sz="1600" baseline="30000" dirty="0"/>
              <a:t>7</a:t>
            </a:r>
            <a:r>
              <a:rPr lang="en-US" sz="1600" dirty="0"/>
              <a:t>Be nuclei using all binary mass partitions</a:t>
            </a:r>
          </a:p>
          <a:p>
            <a:pPr lvl="1"/>
            <a:r>
              <a:rPr lang="en-US" sz="1600" dirty="0"/>
              <a:t>Known resonances reproduced</a:t>
            </a:r>
          </a:p>
          <a:p>
            <a:pPr lvl="1"/>
            <a:r>
              <a:rPr lang="en-US" sz="1600" dirty="0"/>
              <a:t>Prediction of several new resonances of both parities</a:t>
            </a:r>
          </a:p>
          <a:p>
            <a:pPr lvl="1"/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B2623-5CA6-0843-9D63-529FA0DA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632" y="123366"/>
            <a:ext cx="4632223" cy="1591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694BD1-B8B2-D845-95BD-733C5960F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05" y="2554009"/>
            <a:ext cx="3785098" cy="4205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06A172-9939-1948-83AB-A395765DB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571" y="2723177"/>
            <a:ext cx="3343626" cy="386732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4C537F3-B25C-7941-B6F6-668D3E6A4EF4}"/>
              </a:ext>
            </a:extLst>
          </p:cNvPr>
          <p:cNvSpPr/>
          <p:nvPr/>
        </p:nvSpPr>
        <p:spPr bwMode="auto">
          <a:xfrm>
            <a:off x="8866628" y="3903110"/>
            <a:ext cx="3186787" cy="1262780"/>
          </a:xfrm>
          <a:prstGeom prst="roundRect">
            <a:avLst>
              <a:gd name="adj" fmla="val 23334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S-wave resonance predicted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at low energy in </a:t>
            </a:r>
            <a:r>
              <a:rPr lang="en-US" sz="1400" baseline="30000" dirty="0">
                <a:solidFill>
                  <a:schemeClr val="tx1"/>
                </a:solidFill>
              </a:rPr>
              <a:t>6</a:t>
            </a:r>
            <a:r>
              <a:rPr lang="en-US" sz="1400" dirty="0">
                <a:solidFill>
                  <a:schemeClr val="tx1"/>
                </a:solidFill>
              </a:rPr>
              <a:t>He+p scattering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with possible astrophysics 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implications. 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</a:rPr>
              <a:t>Can this be investigated at ISAC?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4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F136-DF8B-6B47-8636-14E382AB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9B408-37ED-7B47-A1EC-CB3CAD96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630016"/>
            <a:ext cx="10985012" cy="3786046"/>
          </a:xfrm>
        </p:spPr>
        <p:txBody>
          <a:bodyPr>
            <a:normAutofit fontScale="92500" lnSpcReduction="10000"/>
          </a:bodyPr>
          <a:lstStyle/>
          <a:p>
            <a:r>
              <a:rPr lang="en-US" sz="1800" i="1" dirty="0"/>
              <a:t>Ab initio </a:t>
            </a:r>
            <a:r>
              <a:rPr lang="en-US" sz="1800" dirty="0"/>
              <a:t>calculations of nuclear structure and reactions becoming feasible beyond the lightest nuclei</a:t>
            </a:r>
          </a:p>
          <a:p>
            <a:pPr lvl="1"/>
            <a:r>
              <a:rPr lang="en-US" sz="1800" dirty="0"/>
              <a:t>Make connections between the low-energy QCD, many-body systems, and nuclear astrophysics</a:t>
            </a:r>
          </a:p>
          <a:p>
            <a:pPr lvl="1"/>
            <a:endParaRPr lang="en-US" sz="1800" dirty="0"/>
          </a:p>
          <a:p>
            <a:r>
              <a:rPr lang="en-US" sz="1800" dirty="0"/>
              <a:t>Ab initio nuclear theory essential for precision applications such as tests of fundamental symmetries</a:t>
            </a:r>
          </a:p>
          <a:p>
            <a:pPr lvl="1"/>
            <a:r>
              <a:rPr lang="en-US" sz="1800" dirty="0"/>
              <a:t>Double beta decay matrix elements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1800" dirty="0"/>
              <a:t>Numerous applications with direct connections to ISAC/ARIEL experiments</a:t>
            </a:r>
          </a:p>
          <a:p>
            <a:pPr lvl="1"/>
            <a:r>
              <a:rPr lang="en-US" sz="1800" dirty="0"/>
              <a:t>Good synergy between TRIUMF ISAC experimentalists and TRIUMF </a:t>
            </a:r>
          </a:p>
          <a:p>
            <a:pPr marL="457200" lvl="1" indent="0">
              <a:buNone/>
            </a:pPr>
            <a:r>
              <a:rPr lang="en-US" sz="1800" dirty="0"/>
              <a:t>    nuclear theory</a:t>
            </a:r>
          </a:p>
          <a:p>
            <a:pPr lvl="1"/>
            <a:endParaRPr lang="en-US" sz="1800" dirty="0"/>
          </a:p>
          <a:p>
            <a:r>
              <a:rPr lang="en-US" sz="1800" dirty="0"/>
              <a:t>Currently the most pressing issue is a deeper understanding </a:t>
            </a:r>
          </a:p>
          <a:p>
            <a:pPr marL="0" indent="0">
              <a:buNone/>
            </a:pPr>
            <a:r>
              <a:rPr lang="en-US" sz="1800" dirty="0"/>
              <a:t>    of the three-nucleon interaction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21B2242-AF1D-9F4C-AA09-9532F6BF3C81}"/>
              </a:ext>
            </a:extLst>
          </p:cNvPr>
          <p:cNvSpPr/>
          <p:nvPr/>
        </p:nvSpPr>
        <p:spPr bwMode="auto">
          <a:xfrm>
            <a:off x="681471" y="5758218"/>
            <a:ext cx="10897387" cy="548813"/>
          </a:xfrm>
          <a:prstGeom prst="roundRect">
            <a:avLst>
              <a:gd name="adj" fmla="val 23334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</a:rPr>
              <a:t>In synergy with experiments, </a:t>
            </a:r>
            <a:r>
              <a:rPr lang="en-US" sz="1400" b="1" i="1" dirty="0">
                <a:solidFill>
                  <a:schemeClr val="tx1"/>
                </a:solidFill>
              </a:rPr>
              <a:t>ab initio </a:t>
            </a:r>
            <a:r>
              <a:rPr lang="en-US" sz="1400" b="1" dirty="0">
                <a:solidFill>
                  <a:schemeClr val="tx1"/>
                </a:solidFill>
              </a:rPr>
              <a:t>nuclear theory is the right approach to understand low-energy properties of atomic nuclei</a:t>
            </a:r>
            <a:endParaRPr lang="en-US" sz="1400" b="1" dirty="0">
              <a:solidFill>
                <a:srgbClr val="0000FF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0BE796F-C409-1141-92F7-14864B713BC9}"/>
              </a:ext>
            </a:extLst>
          </p:cNvPr>
          <p:cNvGrpSpPr/>
          <p:nvPr/>
        </p:nvGrpSpPr>
        <p:grpSpPr>
          <a:xfrm>
            <a:off x="8500904" y="2873825"/>
            <a:ext cx="3384899" cy="2854249"/>
            <a:chOff x="8450664" y="2850111"/>
            <a:chExt cx="3435140" cy="27875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D6EAE6F-FBC2-5547-8064-E4676936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664" y="2850111"/>
              <a:ext cx="3435140" cy="278753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21970C-F5DE-EE4F-90EA-DA85C67966F2}"/>
                </a:ext>
              </a:extLst>
            </p:cNvPr>
            <p:cNvSpPr txBox="1"/>
            <p:nvPr/>
          </p:nvSpPr>
          <p:spPr>
            <a:xfrm>
              <a:off x="10510397" y="4888017"/>
              <a:ext cx="11560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Odd-K isotopes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3C104B-8587-2C4A-9C59-3D8C41DACF81}"/>
                </a:ext>
              </a:extLst>
            </p:cNvPr>
            <p:cNvSpPr txBox="1"/>
            <p:nvPr/>
          </p:nvSpPr>
          <p:spPr>
            <a:xfrm>
              <a:off x="8900802" y="4580240"/>
              <a:ext cx="7344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RIKEN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94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6136-38B2-FF40-B37E-81A8CF26F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43" y="2032776"/>
            <a:ext cx="4535899" cy="1581961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you!</a:t>
            </a:r>
            <a:br>
              <a:rPr lang="en-US" dirty="0"/>
            </a:br>
            <a:r>
              <a:rPr lang="en-US" dirty="0">
                <a:solidFill>
                  <a:srgbClr val="00A9FF"/>
                </a:solidFill>
              </a:rPr>
              <a:t>Merci!</a:t>
            </a:r>
            <a:br>
              <a:rPr lang="en-US" dirty="0">
                <a:solidFill>
                  <a:srgbClr val="00A9FF"/>
                </a:solidFill>
              </a:rPr>
            </a:br>
            <a:br>
              <a:rPr lang="en-US" dirty="0">
                <a:solidFill>
                  <a:srgbClr val="00A9FF"/>
                </a:solidFill>
              </a:rPr>
            </a:br>
            <a:br>
              <a:rPr lang="en-CA" altLang="ja-JP" dirty="0"/>
            </a:br>
            <a:endParaRPr lang="en-US" dirty="0">
              <a:solidFill>
                <a:srgbClr val="00A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142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2A260849-0273-DC40-8D16-592F49A5A9D6}" vid="{03B5D49C-F689-9F4E-8499-CB73B234E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69526</TotalTime>
  <Words>2057</Words>
  <Application>Microsoft Macintosh PowerPoint</Application>
  <PresentationFormat>Widescreen</PresentationFormat>
  <Paragraphs>304</Paragraphs>
  <Slides>42</Slides>
  <Notes>4</Notes>
  <HiddenSlides>5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7" baseType="lpstr">
      <vt:lpstr>ＭＳ Ｐゴシック</vt:lpstr>
      <vt:lpstr>Myriad Pro</vt:lpstr>
      <vt:lpstr>Myriad Pro</vt:lpstr>
      <vt:lpstr>ヒラギノ角ゴ Pro W3</vt:lpstr>
      <vt:lpstr>Arial</vt:lpstr>
      <vt:lpstr>Calibri</vt:lpstr>
      <vt:lpstr>Comic Sans MS</vt:lpstr>
      <vt:lpstr>Garamond</vt:lpstr>
      <vt:lpstr>Helvetica</vt:lpstr>
      <vt:lpstr>Mangal</vt:lpstr>
      <vt:lpstr>Symbol</vt:lpstr>
      <vt:lpstr>Times New Roman</vt:lpstr>
      <vt:lpstr>Wingdings</vt:lpstr>
      <vt:lpstr>Custom Design</vt:lpstr>
      <vt:lpstr>Equation</vt:lpstr>
      <vt:lpstr>Twenty+ years of ab initio nuclear theory</vt:lpstr>
      <vt:lpstr>First principles or ab initio nuclear theory</vt:lpstr>
      <vt:lpstr>First principles or ab initio nuclear theory – what we do at present</vt:lpstr>
      <vt:lpstr>Chiral Effective Field Theory</vt:lpstr>
      <vt:lpstr>Why three-nucleon forces?</vt:lpstr>
      <vt:lpstr>Rapid developments in nuclear ab initio calculations </vt:lpstr>
      <vt:lpstr>Oxygen chain with interactions from chiral EFT</vt:lpstr>
      <vt:lpstr>TRIUMF Nuclear Theory</vt:lpstr>
      <vt:lpstr>Conceptually simplest ab initio method: No-Core Shell Model (NCSM)</vt:lpstr>
      <vt:lpstr>In-Medium Similarity Renormalization Group – Flow equation</vt:lpstr>
      <vt:lpstr>50 year old puzzle of quenched beta decays solved from first principles</vt:lpstr>
      <vt:lpstr>N=32,34 Magic Numbers from Masses</vt:lpstr>
      <vt:lpstr>N=32,34 Magic Numbers from Masses</vt:lpstr>
      <vt:lpstr>N=32,34 Magic Numbers from Masses</vt:lpstr>
      <vt:lpstr>Evolution of N=32 Magic Number: Masses</vt:lpstr>
      <vt:lpstr>Quadrupole moment of 12C 2+ state</vt:lpstr>
      <vt:lpstr>Testing Collectivity Microscopically: E2 Transitions</vt:lpstr>
      <vt:lpstr>Observation of excited states in 20Mg </vt:lpstr>
      <vt:lpstr>Extending no-core shell model beyond bound states</vt:lpstr>
      <vt:lpstr>Coupled NCSMC equations</vt:lpstr>
      <vt:lpstr>Ab initio predictions for polarized 3H(d,n)4He fusion</vt:lpstr>
      <vt:lpstr>Neutron-rich halo nucleus 11Be</vt:lpstr>
      <vt:lpstr>10C(p,p) @ IRIS with solid H2 target </vt:lpstr>
      <vt:lpstr>Structure of 11Be &amp; 11N from chiral NN+3N forces</vt:lpstr>
      <vt:lpstr>11Be within NCSMC: Discrimination among chiral nuclear forces</vt:lpstr>
      <vt:lpstr>p+10C scattering: structure of 11N resonances</vt:lpstr>
      <vt:lpstr>11Be within NCSMC: Discrimination among chiral nuclear forces</vt:lpstr>
      <vt:lpstr>p+10C scattering: structure of 11N resonances</vt:lpstr>
      <vt:lpstr>p+10C scattering: structure of 11N resonances</vt:lpstr>
      <vt:lpstr>p+10C scattering: structure of 11N resonances</vt:lpstr>
      <vt:lpstr>p+10C scattering: structure of 11N resonances</vt:lpstr>
      <vt:lpstr>11Be within NCSMC: Discrimination among chiral nuclear forces</vt:lpstr>
      <vt:lpstr>Photo-disassociation of 11Be</vt:lpstr>
      <vt:lpstr>Solar p-p chain</vt:lpstr>
      <vt:lpstr>3He-4He and 3H-4He radiative capture</vt:lpstr>
      <vt:lpstr>3He-4He S-wave phase shifts</vt:lpstr>
      <vt:lpstr>p+11C scattering and 11C(p,γ)12N capture</vt:lpstr>
      <vt:lpstr>p+11C scattering and 11C(p,γ)12N capture</vt:lpstr>
      <vt:lpstr>p+11C scattering and 11C(p,γ)12N capture</vt:lpstr>
      <vt:lpstr>S-wave resonance just above the threshold of 6He+p?</vt:lpstr>
      <vt:lpstr>Conclusions</vt:lpstr>
      <vt:lpstr>Thank you! Merci! 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 Navratil</dc:creator>
  <cp:lastModifiedBy>Petr Navratil</cp:lastModifiedBy>
  <cp:revision>565</cp:revision>
  <cp:lastPrinted>2019-05-12T12:45:21Z</cp:lastPrinted>
  <dcterms:created xsi:type="dcterms:W3CDTF">2018-01-26T21:30:31Z</dcterms:created>
  <dcterms:modified xsi:type="dcterms:W3CDTF">2019-08-20T20:56:32Z</dcterms:modified>
</cp:coreProperties>
</file>