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91" r:id="rId2"/>
    <p:sldId id="293" r:id="rId3"/>
    <p:sldId id="302" r:id="rId4"/>
    <p:sldId id="492" r:id="rId5"/>
    <p:sldId id="296" r:id="rId6"/>
    <p:sldId id="1623" r:id="rId7"/>
    <p:sldId id="1622" r:id="rId8"/>
    <p:sldId id="489" r:id="rId9"/>
    <p:sldId id="490" r:id="rId10"/>
    <p:sldId id="317" r:id="rId11"/>
    <p:sldId id="319" r:id="rId12"/>
    <p:sldId id="259" r:id="rId13"/>
    <p:sldId id="474" r:id="rId14"/>
    <p:sldId id="1620" r:id="rId15"/>
    <p:sldId id="326" r:id="rId16"/>
    <p:sldId id="486" r:id="rId17"/>
    <p:sldId id="495" r:id="rId18"/>
    <p:sldId id="315" r:id="rId19"/>
    <p:sldId id="1507" r:id="rId20"/>
    <p:sldId id="1074" r:id="rId21"/>
    <p:sldId id="1616" r:id="rId22"/>
    <p:sldId id="1072" r:id="rId23"/>
    <p:sldId id="1499" r:id="rId24"/>
    <p:sldId id="327" r:id="rId25"/>
    <p:sldId id="476" r:id="rId26"/>
    <p:sldId id="1624" r:id="rId27"/>
    <p:sldId id="1621" r:id="rId28"/>
    <p:sldId id="1625" r:id="rId29"/>
    <p:sldId id="493" r:id="rId30"/>
    <p:sldId id="1073" r:id="rId31"/>
    <p:sldId id="265" r:id="rId32"/>
    <p:sldId id="1619" r:id="rId33"/>
    <p:sldId id="32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FF"/>
    <a:srgbClr val="00A4FF"/>
    <a:srgbClr val="009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9FEB0-B833-4F2F-8A79-B73EF5B4868F}" v="94" dt="2019-08-22T14:17:57.929"/>
    <p1510:client id="{7F5643F8-6ABF-6341-7F13-B0AAD7BB1A62}" v="2" dt="2019-08-21T17:51:33.587"/>
    <p1510:client id="{95CF7928-5761-454E-A36F-3B4ABA6E8A4D}" v="39" dt="2019-08-22T05:08:38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9" autoAdjust="0"/>
    <p:restoredTop sz="88176" autoAdjust="0"/>
  </p:normalViewPr>
  <p:slideViewPr>
    <p:cSldViewPr snapToGrid="0" snapToObjects="1">
      <p:cViewPr varScale="1">
        <p:scale>
          <a:sx n="97" d="100"/>
          <a:sy n="97" d="100"/>
        </p:scale>
        <p:origin x="870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B89AAB-F4D3-4A5D-8C6C-61F85298F901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2641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A5E31-5DBB-455D-9157-134400DBF7B9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7001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0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66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updated picture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48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updated picture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39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7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15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07/05/2017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7C3A44A-8559-4B32-B711-21293809323D}"/>
              </a:ext>
            </a:extLst>
          </p:cNvPr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2010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3" y="631911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079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353800" y="181061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973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3BEE4B-AFDF-4D3C-82BA-6913FB86BE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F8255E-D3D1-49F2-8279-288BE3B974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2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B1B79-5956-4E84-9500-79CB1C04F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C655AC9-1413-4E49-84D6-EC822D5472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9433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8697907-863E-4A5A-A145-3C24EF6CAE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122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2139F4-C0CC-4118-AFB3-10BD27C035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1285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8B4F74-F133-4C16-A161-A65AE2E97D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7441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71436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1123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3350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51201" y="138504"/>
            <a:ext cx="8659409" cy="410369"/>
          </a:xfrm>
        </p:spPr>
        <p:txBody>
          <a:bodyPr lIns="0" tIns="0" rIns="0" bIns="0"/>
          <a:lstStyle>
            <a:lvl1pPr algn="r">
              <a:defRPr sz="2667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87259"/>
          </a:xfrm>
        </p:spPr>
        <p:txBody>
          <a:bodyPr lIns="0" tIns="0" rIns="0" bIns="0"/>
          <a:lstStyle>
            <a:lvl1pPr algn="l">
              <a:defRPr sz="1867">
                <a:solidFill>
                  <a:schemeClr val="tx1"/>
                </a:solidFill>
              </a:defRPr>
            </a:lvl1pPr>
          </a:lstStyle>
          <a:p>
            <a:r>
              <a:rPr lang="en-US"/>
              <a:t>11/8/2016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87259"/>
          </a:xfrm>
        </p:spPr>
        <p:txBody>
          <a:bodyPr lIns="0" tIns="0" rIns="0" bIns="0"/>
          <a:lstStyle>
            <a:lvl1pPr algn="r">
              <a:defRPr sz="1867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512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5" r:id="rId4"/>
    <p:sldLayoutId id="2147483656" r:id="rId5"/>
    <p:sldLayoutId id="2147483657" r:id="rId6"/>
    <p:sldLayoutId id="2147483672" r:id="rId7"/>
    <p:sldLayoutId id="2147483663" r:id="rId8"/>
    <p:sldLayoutId id="2147483664" r:id="rId9"/>
    <p:sldLayoutId id="2147483665" r:id="rId10"/>
    <p:sldLayoutId id="2147483668" r:id="rId11"/>
    <p:sldLayoutId id="2147483669" r:id="rId12"/>
    <p:sldLayoutId id="2147483666" r:id="rId13"/>
    <p:sldLayoutId id="2147483667" r:id="rId14"/>
    <p:sldLayoutId id="2147483670" r:id="rId15"/>
    <p:sldLayoutId id="2147483671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png"/><Relationship Id="rId3" Type="http://schemas.openxmlformats.org/officeDocument/2006/relationships/image" Target="../media/image35.emf"/><Relationship Id="rId7" Type="http://schemas.openxmlformats.org/officeDocument/2006/relationships/image" Target="../media/image39.jpeg"/><Relationship Id="rId12" Type="http://schemas.openxmlformats.org/officeDocument/2006/relationships/image" Target="../media/image44.png"/><Relationship Id="rId17" Type="http://schemas.openxmlformats.org/officeDocument/2006/relationships/image" Target="../media/image49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8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emf"/><Relationship Id="rId5" Type="http://schemas.openxmlformats.org/officeDocument/2006/relationships/image" Target="../media/image37.emf"/><Relationship Id="rId15" Type="http://schemas.openxmlformats.org/officeDocument/2006/relationships/image" Target="../media/image47.emf"/><Relationship Id="rId10" Type="http://schemas.openxmlformats.org/officeDocument/2006/relationships/image" Target="../media/image42.jpeg"/><Relationship Id="rId4" Type="http://schemas.openxmlformats.org/officeDocument/2006/relationships/image" Target="../media/image36.emf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645545" cy="2082023"/>
          </a:xfrm>
        </p:spPr>
        <p:txBody>
          <a:bodyPr>
            <a:normAutofit/>
          </a:bodyPr>
          <a:lstStyle/>
          <a:p>
            <a:r>
              <a:rPr lang="en-US" dirty="0"/>
              <a:t>Accelerator Division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114799"/>
            <a:ext cx="4095787" cy="15621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Oliver Kester</a:t>
            </a:r>
          </a:p>
          <a:p>
            <a:r>
              <a:rPr lang="en-US" sz="1400" dirty="0"/>
              <a:t>Associate Laboratory Director - Accelerator Division</a:t>
            </a:r>
          </a:p>
          <a:p>
            <a:r>
              <a:rPr lang="en-CA" sz="1400" dirty="0"/>
              <a:t>Adjunct Professor - Dept. of Physics and Astronomy - University of Victoria</a:t>
            </a:r>
            <a:endParaRPr lang="en-US" sz="1400" dirty="0"/>
          </a:p>
          <a:p>
            <a:r>
              <a:rPr lang="en-US" sz="1400" dirty="0"/>
              <a:t>TUG-AGM, August 22, 2019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624" y="698270"/>
            <a:ext cx="6323103" cy="567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latin typeface="Myriad Pro SemiExt"/>
                <a:cs typeface="Myriad Pro SemiExt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69173" y="1859339"/>
            <a:ext cx="4260027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</a:pPr>
            <a:r>
              <a:rPr lang="en-CA" dirty="0"/>
              <a:t>Accomplishments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</a:pPr>
            <a:r>
              <a:rPr lang="en-CA" dirty="0"/>
              <a:t>ISAC target module status and strategy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</a:pPr>
            <a:r>
              <a:rPr lang="en-CA" dirty="0"/>
              <a:t>Division support for ARIEL-II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/>
              <a:t>Accelerator division science program and 5YP projects</a:t>
            </a:r>
          </a:p>
        </p:txBody>
      </p:sp>
    </p:spTree>
    <p:extLst>
      <p:ext uri="{BB962C8B-B14F-4D97-AF65-F5344CB8AC3E}">
        <p14:creationId xmlns:p14="http://schemas.microsoft.com/office/powerpoint/2010/main" val="3494225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77CE9-3E9E-4685-9068-4341D0ED0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402" y="2081938"/>
            <a:ext cx="4987874" cy="2082023"/>
          </a:xfrm>
        </p:spPr>
        <p:txBody>
          <a:bodyPr>
            <a:normAutofit/>
          </a:bodyPr>
          <a:lstStyle/>
          <a:p>
            <a:r>
              <a:rPr lang="en-CA" dirty="0">
                <a:latin typeface="Arial"/>
                <a:cs typeface="Arial"/>
              </a:rPr>
              <a:t>Accomplishments</a:t>
            </a:r>
          </a:p>
        </p:txBody>
      </p:sp>
    </p:spTree>
    <p:extLst>
      <p:ext uri="{BB962C8B-B14F-4D97-AF65-F5344CB8AC3E}">
        <p14:creationId xmlns:p14="http://schemas.microsoft.com/office/powerpoint/2010/main" val="138026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B967-932E-4513-A6DD-C52188AF3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Cyclotron availability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70B5DD-4205-42AF-B3AE-543050AC5EDB}"/>
              </a:ext>
            </a:extLst>
          </p:cNvPr>
          <p:cNvSpPr/>
          <p:nvPr/>
        </p:nvSpPr>
        <p:spPr>
          <a:xfrm>
            <a:off x="622301" y="1773105"/>
            <a:ext cx="3606800" cy="250068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CA" sz="2200" dirty="0"/>
              <a:t>Good start this year, high cyclotron availability due to several upgrade projects.</a:t>
            </a:r>
            <a:br>
              <a:rPr lang="en-CA" sz="2200" dirty="0"/>
            </a:br>
            <a:endParaRPr lang="en-CA" sz="2200" dirty="0">
              <a:solidFill>
                <a:srgbClr val="00B0F0"/>
              </a:solidFill>
            </a:endParaRPr>
          </a:p>
          <a:p>
            <a:pPr>
              <a:spcBef>
                <a:spcPts val="300"/>
              </a:spcBef>
            </a:pPr>
            <a:r>
              <a:rPr lang="en-CA" sz="2200" dirty="0">
                <a:solidFill>
                  <a:srgbClr val="00B0F0"/>
                </a:solidFill>
              </a:rPr>
              <a:t>Issue with STF did require a reduced operation in week 28.</a:t>
            </a:r>
            <a:endParaRPr lang="en-CA" sz="2200" dirty="0">
              <a:solidFill>
                <a:srgbClr val="00B0F0"/>
              </a:solidFill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62E452-E6F5-410E-A554-818BC1D62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899" y="1374372"/>
            <a:ext cx="6861086" cy="494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0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9F59-CC4F-4AD2-91F0-552EE43C0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Cyclotron improvements</a:t>
            </a:r>
            <a:endParaRPr lang="en-CA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C45050D8-23CE-403E-A70A-651FF308F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1" y="1451535"/>
            <a:ext cx="5346700" cy="48936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indent="0">
              <a:spcBef>
                <a:spcPts val="300"/>
              </a:spcBef>
              <a:buFont typeface="Arial" panose="020B0604020202020204" pitchFamily="34" charset="0"/>
              <a:buNone/>
              <a:defRPr sz="2400">
                <a:solidFill>
                  <a:srgbClr val="00AAFF"/>
                </a:solidFill>
              </a:defRPr>
            </a:lvl1pPr>
            <a:lvl2pPr marL="742950" lvl="1" indent="-285750" eaLnBrk="0" hangingPunct="0">
              <a:spcBef>
                <a:spcPts val="300"/>
              </a:spcBef>
              <a:defRPr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28575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Ageing cyclotron RF-system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New 2 kW solid-state </a:t>
            </a:r>
            <a:r>
              <a:rPr lang="sv-SE" sz="2400" dirty="0">
                <a:latin typeface="+mn-lt"/>
              </a:rPr>
              <a:t>driver amplifier in rf system</a:t>
            </a:r>
          </a:p>
          <a:p>
            <a:pPr marL="28575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400" dirty="0">
                <a:latin typeface="+mn-lt"/>
              </a:rPr>
              <a:t>Power supply upgrades</a:t>
            </a:r>
            <a:endParaRPr lang="en-US" sz="2400" dirty="0">
              <a:latin typeface="+mn-lt"/>
            </a:endParaRPr>
          </a:p>
          <a:p>
            <a:pPr marL="28575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New power RF amplifier tube as no spares are available</a:t>
            </a:r>
          </a:p>
          <a:p>
            <a:pPr marL="28575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AAFF"/>
                </a:solidFill>
                <a:latin typeface="+mn-lt"/>
              </a:rPr>
              <a:t>Consolidation of main 1 MW RF </a:t>
            </a:r>
            <a:br>
              <a:rPr lang="en-US" sz="2400" dirty="0">
                <a:solidFill>
                  <a:srgbClr val="00AAFF"/>
                </a:solidFill>
                <a:latin typeface="+mn-lt"/>
              </a:rPr>
            </a:br>
            <a:r>
              <a:rPr lang="en-US" sz="2400" dirty="0">
                <a:solidFill>
                  <a:srgbClr val="00AAFF"/>
                </a:solidFill>
                <a:latin typeface="+mn-lt"/>
              </a:rPr>
              <a:t>transmission line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AAFF"/>
                </a:solidFill>
                <a:latin typeface="+mn-lt"/>
              </a:rPr>
              <a:t>New diagnostics and protection</a:t>
            </a:r>
            <a:br>
              <a:rPr lang="en-US" sz="2400" dirty="0">
                <a:solidFill>
                  <a:srgbClr val="00AAFF"/>
                </a:solidFill>
                <a:latin typeface="+mn-lt"/>
              </a:rPr>
            </a:br>
            <a:r>
              <a:rPr lang="en-US" sz="2400" dirty="0">
                <a:solidFill>
                  <a:srgbClr val="00AAFF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00AAFF"/>
                </a:solidFill>
                <a:latin typeface="+mn-lt"/>
              </a:rPr>
              <a:t>RF arc and water leak detectors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AAFF"/>
                </a:solidFill>
                <a:latin typeface="+mn-lt"/>
              </a:rPr>
              <a:t>New inner conductor – copper plated stainless steel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6F2DD-4554-41A5-8180-AD0A8930DCA8}"/>
              </a:ext>
            </a:extLst>
          </p:cNvPr>
          <p:cNvGrpSpPr/>
          <p:nvPr/>
        </p:nvGrpSpPr>
        <p:grpSpPr>
          <a:xfrm>
            <a:off x="7721600" y="443775"/>
            <a:ext cx="4356100" cy="2886850"/>
            <a:chOff x="7594600" y="618379"/>
            <a:chExt cx="4356100" cy="28868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F380AAC-B2A7-4B87-836A-3A783A98FC1B}"/>
                </a:ext>
              </a:extLst>
            </p:cNvPr>
            <p:cNvGrpSpPr/>
            <p:nvPr/>
          </p:nvGrpSpPr>
          <p:grpSpPr>
            <a:xfrm>
              <a:off x="7594600" y="698270"/>
              <a:ext cx="4356100" cy="2806959"/>
              <a:chOff x="5818717" y="742951"/>
              <a:chExt cx="5867400" cy="3572934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:a16="http://schemas.microsoft.com/office/drawing/2014/main" id="{8C8534B1-1C18-41E8-A2AC-467C20D7A4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8717" y="781052"/>
                <a:ext cx="5867400" cy="3534833"/>
                <a:chOff x="0" y="821651"/>
                <a:chExt cx="7768318" cy="4525963"/>
              </a:xfrm>
            </p:grpSpPr>
            <p:pic>
              <p:nvPicPr>
                <p:cNvPr id="15" name="Content Placeholder 3">
                  <a:extLst>
                    <a:ext uri="{FF2B5EF4-FFF2-40B4-BE49-F238E27FC236}">
                      <a16:creationId xmlns:a16="http://schemas.microsoft.com/office/drawing/2014/main" id="{BCE53A16-34BB-4D80-86FA-41B3708347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821651"/>
                  <a:ext cx="7768318" cy="4525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TextBox 5">
                  <a:extLst>
                    <a:ext uri="{FF2B5EF4-FFF2-40B4-BE49-F238E27FC236}">
                      <a16:creationId xmlns:a16="http://schemas.microsoft.com/office/drawing/2014/main" id="{325E2AF1-0B15-43DE-9BC2-CB7F524BFF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74341" y="1072290"/>
                  <a:ext cx="1453041" cy="4334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Myriad Pro"/>
                      <a:ea typeface="MS PGothic" panose="020B0600070205080204" pitchFamily="34" charset="-128"/>
                      <a:cs typeface="Myriad Pro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5pPr>
                  <a:lvl6pPr marL="25146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6pPr>
                  <a:lvl7pPr marL="29718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7pPr>
                  <a:lvl8pPr marL="34290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8pPr>
                  <a:lvl9pPr marL="38862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b="1">
                      <a:latin typeface="Calibri" panose="020F0502020204030204" pitchFamily="34" charset="0"/>
                    </a:rPr>
                    <a:t>Combiners</a:t>
                  </a: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83C8D698-5C1E-4568-8D0B-50EC6EA43AC8}"/>
                  </a:ext>
                </a:extLst>
              </p:cNvPr>
              <p:cNvSpPr/>
              <p:nvPr/>
            </p:nvSpPr>
            <p:spPr>
              <a:xfrm>
                <a:off x="8151284" y="742951"/>
                <a:ext cx="201083" cy="18838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 dirty="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D367BE2-AF6D-4B9C-B3C1-04E2D01F7D0B}"/>
                  </a:ext>
                </a:extLst>
              </p:cNvPr>
              <p:cNvSpPr/>
              <p:nvPr/>
            </p:nvSpPr>
            <p:spPr>
              <a:xfrm>
                <a:off x="8151284" y="1041400"/>
                <a:ext cx="201083" cy="18838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CB764C8-B3C6-4FE4-B336-D73BEF37BDCB}"/>
                  </a:ext>
                </a:extLst>
              </p:cNvPr>
              <p:cNvSpPr/>
              <p:nvPr/>
            </p:nvSpPr>
            <p:spPr>
              <a:xfrm>
                <a:off x="8123767" y="1811867"/>
                <a:ext cx="198967" cy="1905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83739E6-0574-4AB7-A11E-4971212CA5E1}"/>
                  </a:ext>
                </a:extLst>
              </p:cNvPr>
              <p:cNvSpPr/>
              <p:nvPr/>
            </p:nvSpPr>
            <p:spPr>
              <a:xfrm>
                <a:off x="8128001" y="2072218"/>
                <a:ext cx="198967" cy="18838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687F734-BFB7-4A1E-BC60-7596C62D371B}"/>
                  </a:ext>
                </a:extLst>
              </p:cNvPr>
              <p:cNvSpPr/>
              <p:nvPr/>
            </p:nvSpPr>
            <p:spPr>
              <a:xfrm>
                <a:off x="8151284" y="2802467"/>
                <a:ext cx="201083" cy="1905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79404F1-5214-485E-A135-11A8EBA6CC7D}"/>
                  </a:ext>
                </a:extLst>
              </p:cNvPr>
              <p:cNvSpPr/>
              <p:nvPr/>
            </p:nvSpPr>
            <p:spPr>
              <a:xfrm>
                <a:off x="8151284" y="3062818"/>
                <a:ext cx="201083" cy="18838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05FBCFD-D194-4C7A-B112-37CD34887F68}"/>
                  </a:ext>
                </a:extLst>
              </p:cNvPr>
              <p:cNvSpPr/>
              <p:nvPr/>
            </p:nvSpPr>
            <p:spPr>
              <a:xfrm>
                <a:off x="8130118" y="3833285"/>
                <a:ext cx="198967" cy="1905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0EC81D9-EFCC-44A2-B006-F3B9D38F13D2}"/>
                  </a:ext>
                </a:extLst>
              </p:cNvPr>
              <p:cNvSpPr/>
              <p:nvPr/>
            </p:nvSpPr>
            <p:spPr>
              <a:xfrm>
                <a:off x="8134351" y="4093634"/>
                <a:ext cx="198967" cy="1905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2400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57E6589-D5E1-4546-BCB9-757936D8EEE6}"/>
                </a:ext>
              </a:extLst>
            </p:cNvPr>
            <p:cNvSpPr txBox="1"/>
            <p:nvPr/>
          </p:nvSpPr>
          <p:spPr>
            <a:xfrm>
              <a:off x="9810268" y="618379"/>
              <a:ext cx="8018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/>
                <a:t>250 kW</a:t>
              </a:r>
            </a:p>
          </p:txBody>
        </p:sp>
      </p:grpSp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9178EAA5-F951-4E6A-92A0-4301ED5741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978" y="4405997"/>
            <a:ext cx="3150420" cy="2117874"/>
          </a:xfrm>
          <a:prstGeom prst="rect">
            <a:avLst/>
          </a:prstGeom>
        </p:spPr>
      </p:pic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AAA006B9-A1E0-4D41-A8E8-C8CFBBB14A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978" y="2141658"/>
            <a:ext cx="2830379" cy="1728272"/>
          </a:xfrm>
          <a:prstGeom prst="rect">
            <a:avLst/>
          </a:prstGeom>
        </p:spPr>
      </p:pic>
      <p:pic>
        <p:nvPicPr>
          <p:cNvPr id="22" name="Content Placeholder 6">
            <a:extLst>
              <a:ext uri="{FF2B5EF4-FFF2-40B4-BE49-F238E27FC236}">
                <a16:creationId xmlns:a16="http://schemas.microsoft.com/office/drawing/2014/main" id="{91EAE268-E32E-483B-A4F4-07C71E4FBF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2458" y="3507944"/>
            <a:ext cx="3060701" cy="24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6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96" y="30990"/>
            <a:ext cx="8953827" cy="73592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ISAC RF Booster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767" y="457920"/>
            <a:ext cx="5917833" cy="26322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/>
              <a:t>Bunching Mode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Due to 5.3 m from the </a:t>
            </a:r>
            <a:r>
              <a:rPr lang="en-US" sz="1800" dirty="0" err="1"/>
              <a:t>prebuncher</a:t>
            </a:r>
            <a:r>
              <a:rPr lang="en-US" sz="1800" dirty="0"/>
              <a:t> to the RFQ, longitudinal space charge effects arise around 1 µA.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Booster is more closely spaced to RFQ and can more effectively bunch beam into RFQ acceptance.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1.5e13 </a:t>
            </a:r>
            <a:r>
              <a:rPr lang="en-US" sz="1800" dirty="0" err="1"/>
              <a:t>pps</a:t>
            </a:r>
            <a:r>
              <a:rPr lang="en-US" sz="1800" dirty="0"/>
              <a:t> of </a:t>
            </a:r>
            <a:r>
              <a:rPr lang="en-US" sz="1800" baseline="30000" dirty="0"/>
              <a:t>20</a:t>
            </a:r>
            <a:r>
              <a:rPr lang="en-US" sz="1800" dirty="0"/>
              <a:t>Ne</a:t>
            </a:r>
            <a:r>
              <a:rPr lang="en-US" sz="1800" baseline="30000" dirty="0"/>
              <a:t>3+</a:t>
            </a:r>
            <a:r>
              <a:rPr lang="en-US" sz="1800" dirty="0"/>
              <a:t> demonstrated through RFQ/DTL.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00B050"/>
                </a:solidFill>
              </a:rPr>
              <a:t>Used for </a:t>
            </a:r>
            <a:r>
              <a:rPr lang="en-US" sz="1800" baseline="30000" dirty="0">
                <a:solidFill>
                  <a:srgbClr val="00B050"/>
                </a:solidFill>
              </a:rPr>
              <a:t>22</a:t>
            </a:r>
            <a:r>
              <a:rPr lang="en-US" sz="1800" dirty="0">
                <a:solidFill>
                  <a:srgbClr val="00B050"/>
                </a:solidFill>
              </a:rPr>
              <a:t>Ne delivery to DRAGON S1565 &amp; S1793.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41030B-FE14-4004-AB26-20E6B40045BB}"/>
              </a:ext>
            </a:extLst>
          </p:cNvPr>
          <p:cNvSpPr txBox="1">
            <a:spLocks/>
          </p:cNvSpPr>
          <p:nvPr/>
        </p:nvSpPr>
        <p:spPr>
          <a:xfrm>
            <a:off x="199505" y="620648"/>
            <a:ext cx="5968037" cy="28591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Wingdings" charset="2"/>
              <a:buNone/>
            </a:pPr>
            <a:r>
              <a:rPr lang="en-US" sz="2000" b="1" dirty="0"/>
              <a:t>Booster Mode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Capacity to add 10 kV to a mass 20 beam demonstrated (~25% of total voltage).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RFQ transmission of ~50% demonstrated with booster at 10 kV compared to nominal (booster off) of 80%.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Confirmed presence of satellite peaks after RFQ to satisfy the current monitor system – </a:t>
            </a:r>
            <a:r>
              <a:rPr lang="en-US" sz="1800" dirty="0">
                <a:solidFill>
                  <a:srgbClr val="00B050"/>
                </a:solidFill>
              </a:rPr>
              <a:t>ready for delivery to both ISAC-I and ISAC-II.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81BD54-05D5-4CF1-8135-EC1D3ACE6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80" y="3119516"/>
            <a:ext cx="5218701" cy="37074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7B073C-2826-4084-92BB-6B811E895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579" y="3005470"/>
            <a:ext cx="5218701" cy="3707495"/>
          </a:xfrm>
          <a:prstGeom prst="rect">
            <a:avLst/>
          </a:prstGeom>
        </p:spPr>
      </p:pic>
      <p:pic>
        <p:nvPicPr>
          <p:cNvPr id="9" name="Picture 3" descr="A picture containing indoor&#10;&#10;Description generated with very high confidence">
            <a:extLst>
              <a:ext uri="{FF2B5EF4-FFF2-40B4-BE49-F238E27FC236}">
                <a16:creationId xmlns:a16="http://schemas.microsoft.com/office/drawing/2014/main" id="{219EE59A-0ECA-4B2B-A0CB-5DFFD21DA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990" y="4326179"/>
            <a:ext cx="1724019" cy="189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4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4329E-4CC5-4E7C-ABD1-EE31DD4EA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Target Ion Source developments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4BAA7B-58B4-4B16-892B-E4FCF5626693}"/>
              </a:ext>
            </a:extLst>
          </p:cNvPr>
          <p:cNvSpPr/>
          <p:nvPr/>
        </p:nvSpPr>
        <p:spPr>
          <a:xfrm>
            <a:off x="373717" y="1536174"/>
            <a:ext cx="7413522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 err="1"/>
              <a:t>SiC</a:t>
            </a:r>
            <a:r>
              <a:rPr lang="en-CA" sz="2000" dirty="0"/>
              <a:t> </a:t>
            </a:r>
            <a:r>
              <a:rPr lang="en-CA" sz="2000" dirty="0" err="1"/>
              <a:t>Nanofibres</a:t>
            </a:r>
            <a:r>
              <a:rPr lang="en-CA" sz="2000" dirty="0"/>
              <a:t> – increase porosity</a:t>
            </a:r>
            <a:br>
              <a:rPr lang="en-CA" sz="2000" dirty="0"/>
            </a:br>
            <a:r>
              <a:rPr lang="en-CA" sz="2000" dirty="0">
                <a:solidFill>
                  <a:srgbClr val="00AAFF"/>
                </a:solidFill>
              </a:rPr>
              <a:t>Successful operation of a target up to 55 </a:t>
            </a:r>
            <a:r>
              <a:rPr lang="en-CA" sz="2000" dirty="0">
                <a:solidFill>
                  <a:srgbClr val="00AAFF"/>
                </a:solidFill>
                <a:latin typeface="Symbol" panose="05050102010706020507" pitchFamily="18" charset="2"/>
              </a:rPr>
              <a:t>m</a:t>
            </a:r>
            <a:r>
              <a:rPr lang="en-CA" sz="2000" dirty="0">
                <a:solidFill>
                  <a:srgbClr val="00AAFF"/>
                </a:solidFill>
              </a:rPr>
              <a:t>A, no target failure, no signs of degradation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Change of licence limit for UC</a:t>
            </a:r>
            <a:r>
              <a:rPr lang="en-CA" sz="2000" baseline="-25000" dirty="0"/>
              <a:t>X</a:t>
            </a:r>
            <a:r>
              <a:rPr lang="en-CA" sz="2000" dirty="0"/>
              <a:t> irradiations</a:t>
            </a:r>
            <a:br>
              <a:rPr lang="en-CA" sz="2000" dirty="0"/>
            </a:br>
            <a:r>
              <a:rPr lang="en-CA" sz="2000" dirty="0"/>
              <a:t>Previous limit: 10 µA, 500 hours, for any target thickness</a:t>
            </a:r>
            <a:br>
              <a:rPr lang="en-CA" sz="2000" dirty="0"/>
            </a:br>
            <a:r>
              <a:rPr lang="en-CA" sz="2000" dirty="0"/>
              <a:t>As of December 2018: 300,000 µA · h · g/cm</a:t>
            </a:r>
            <a:r>
              <a:rPr lang="en-CA" sz="2000" baseline="30000" dirty="0"/>
              <a:t>2</a:t>
            </a:r>
            <a:br>
              <a:rPr lang="en-CA" sz="2000" dirty="0"/>
            </a:br>
            <a:r>
              <a:rPr lang="en-CA" sz="2000" dirty="0">
                <a:solidFill>
                  <a:srgbClr val="00AAFF"/>
                </a:solidFill>
                <a:sym typeface="Wingdings" panose="05000000000000000000" pitchFamily="2" charset="2"/>
              </a:rPr>
              <a:t> </a:t>
            </a:r>
            <a:r>
              <a:rPr lang="en-CA" sz="2000" dirty="0">
                <a:solidFill>
                  <a:srgbClr val="00AAFF"/>
                </a:solidFill>
              </a:rPr>
              <a:t>Allows for optimizing between current, irradiation time and target thickness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ISAC Proton-to-Neutron Converter</a:t>
            </a:r>
            <a:br>
              <a:rPr lang="en-CA" sz="2000" dirty="0"/>
            </a:br>
            <a:r>
              <a:rPr lang="en-CA" sz="2000" dirty="0"/>
              <a:t>(ready for beam tests)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/>
              <a:t>Suppressing neutron deficient isobaric </a:t>
            </a:r>
            <a:br>
              <a:rPr lang="en-US" dirty="0"/>
            </a:br>
            <a:r>
              <a:rPr lang="en-US" dirty="0"/>
              <a:t>components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/>
              <a:t>Overcome ISAC </a:t>
            </a:r>
            <a:r>
              <a:rPr lang="en-US" dirty="0" err="1"/>
              <a:t>UC</a:t>
            </a:r>
            <a:r>
              <a:rPr lang="en-US" baseline="-25000" dirty="0" err="1"/>
              <a:t>x</a:t>
            </a:r>
            <a:r>
              <a:rPr lang="en-US" dirty="0"/>
              <a:t> beam intensity</a:t>
            </a:r>
            <a:br>
              <a:rPr lang="en-US" dirty="0"/>
            </a:br>
            <a:r>
              <a:rPr lang="en-US" dirty="0"/>
              <a:t>limitation</a:t>
            </a:r>
            <a:endParaRPr lang="en-CA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55543-50CF-41BA-B1B7-5D0010EA63D2}"/>
              </a:ext>
            </a:extLst>
          </p:cNvPr>
          <p:cNvPicPr/>
          <p:nvPr/>
        </p:nvPicPr>
        <p:blipFill rotWithShape="1">
          <a:blip r:embed="rId3"/>
          <a:srcRect l="29399"/>
          <a:stretch/>
        </p:blipFill>
        <p:spPr>
          <a:xfrm>
            <a:off x="7799439" y="1632155"/>
            <a:ext cx="4018844" cy="1560263"/>
          </a:xfrm>
          <a:prstGeom prst="rect">
            <a:avLst/>
          </a:prstGeom>
        </p:spPr>
      </p:pic>
      <p:pic>
        <p:nvPicPr>
          <p:cNvPr id="5" name="Picture 2" descr="https://lh3.googleusercontent.com/vaipoPIyaPofOb4dXq_gxXa8LrK3DxuhwxEjEBzC6XQEezV867vEoaW1oZNCYlxTajxUu7Ynj6TV0lT-mhePJ9ENQzjFy2Zqww9KwXxFFm5hybPnPC9cso4Y7PgoR0IZfmd8w22Oj7c7pavJWlvX8h8wGZdW-JG-ft9IHVTmFd6wvxSYFhqITrfqo5tLnNzyneJrMhjZ97_Z4ISxpOgGCEnUfrrxhUEUj1mh_bamchi3gohtb0dyeX95n0nnajWZ48owoZsoPHIQffDFfRi_1Sqrf2Icf5aFgmu0ydasktmFQWgNqmck0-ENSr1f03KFDtMRTmJFntZPFLGhZ_jexo-2zU9jta6HqicnkUxL6QKWFKZqCEhvHAR4Ov0UI7m3RJQf73CPLWlQrYmElb9aBtTPDv1qv2IUumk1lHvdqENDgqihku9RJG-X2jNfiZgyPVh4-GzqyLgcJWjF4tIyTXaRgnss2eNhd7D6QKNVUCcVexKXC3DQcqVZGhLOgq8c4M0wJfwT80hTMN5Hx-gYwXMaAopo5yEgEH4xsIxPQyur9WCvWwW8ul6GCtt5Jr1PGnqUnKQePdTqIEBkKEcD-inYrurbDIhuC2Ba9f-1nNsa4FA7HAlG1Vsbur8n-iZQnqdwBhHp_8NcPRf3Lbhs_N7Y=w704-h938-no">
            <a:extLst>
              <a:ext uri="{FF2B5EF4-FFF2-40B4-BE49-F238E27FC236}">
                <a16:creationId xmlns:a16="http://schemas.microsoft.com/office/drawing/2014/main" id="{32C5A157-FAD3-42F6-B9D4-7DF1137CA4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6613" y="4159045"/>
            <a:ext cx="2208690" cy="253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1908B9-0C54-4446-9EE8-77D4B00F69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303" y="3541033"/>
            <a:ext cx="3566849" cy="273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96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7B5E-2FB1-496D-BE47-B55D57B2C519}"/>
              </a:ext>
            </a:extLst>
          </p:cNvPr>
          <p:cNvSpPr txBox="1">
            <a:spLocks/>
          </p:cNvSpPr>
          <p:nvPr/>
        </p:nvSpPr>
        <p:spPr>
          <a:xfrm>
            <a:off x="790316" y="2032777"/>
            <a:ext cx="4372413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CA" dirty="0"/>
              <a:t>ISAC Target Module status and strategy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94A200-A03D-4648-8708-6D677D365C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6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F81E73-D1A3-4406-B9E5-3B5FA38C42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27"/>
          <a:stretch/>
        </p:blipFill>
        <p:spPr>
          <a:xfrm>
            <a:off x="7203284" y="1202986"/>
            <a:ext cx="4785517" cy="31635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9EC20F2-68EF-420C-A464-870A37CC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ISAC Infrastructure Limitations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716EC0-7324-4283-B627-9C42C0288F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4327" y="4611575"/>
            <a:ext cx="9043346" cy="20868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0252223-EAD9-4977-81C8-0AC5C4158199}"/>
              </a:ext>
            </a:extLst>
          </p:cNvPr>
          <p:cNvSpPr/>
          <p:nvPr/>
        </p:nvSpPr>
        <p:spPr>
          <a:xfrm>
            <a:off x="354289" y="1374372"/>
            <a:ext cx="6799523" cy="31700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/>
          <a:p>
            <a:pPr marL="379095" lvl="1" indent="-327025" defTabSz="121917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Target hall crane is not equipped with rotational redundancy.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  <a:t> South Hot Cell (SHC) needs to be vacated during every target module move.</a:t>
            </a:r>
            <a:b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2000" b="1" dirty="0">
                <a:solidFill>
                  <a:srgbClr val="00B0F0"/>
                </a:solidFill>
                <a:latin typeface="+mj-lt"/>
                <a:sym typeface="Wingdings" panose="05000000000000000000" pitchFamily="2" charset="2"/>
              </a:rPr>
              <a:t> Safe Module Parking (SMP)</a:t>
            </a:r>
            <a:endParaRPr lang="en-US"/>
          </a:p>
          <a:p>
            <a:pPr marL="379095" lvl="1" indent="-327025" defTabSz="121917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  <a:t>Regular target exchange is currently performed in SHC</a:t>
            </a:r>
            <a:b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  <a:t> will be done in </a:t>
            </a:r>
            <a:r>
              <a:rPr lang="en-US" sz="2000" b="1" dirty="0">
                <a:solidFill>
                  <a:srgbClr val="00B0F0"/>
                </a:solidFill>
                <a:latin typeface="+mj-lt"/>
                <a:sym typeface="Wingdings" panose="05000000000000000000" pitchFamily="2" charset="2"/>
              </a:rPr>
              <a:t>North Hot Cell (NHC)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  <a:t>in the future </a:t>
            </a:r>
            <a:b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</a:br>
            <a:endParaRPr lang="en-US" sz="2000" dirty="0">
              <a:solidFill>
                <a:schemeClr val="bg2">
                  <a:lumMod val="25000"/>
                </a:schemeClr>
              </a:solidFill>
              <a:latin typeface="+mj-lt"/>
              <a:cs typeface="Arial" panose="020B0604020202020204"/>
            </a:endParaRPr>
          </a:p>
          <a:p>
            <a:pPr marL="0" lvl="1" defTabSz="1219170"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/>
                <a:sym typeface="Wingdings" panose="05000000000000000000" pitchFamily="2" charset="2"/>
              </a:rPr>
              <a:t>L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  <a:sym typeface="Wingdings" panose="05000000000000000000" pitchFamily="2" charset="2"/>
              </a:rPr>
              <a:t>ong-duration repair or maintenance tasks of target modules in a hot cell was limited and impossible during operation  now possible!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452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North Hot Cell – Current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1496" y="1244600"/>
            <a:ext cx="10637838" cy="1651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400" dirty="0"/>
              <a:t>Installation, tests and commissioning of North Hot Cell now complete!</a:t>
            </a:r>
          </a:p>
          <a:p>
            <a:r>
              <a:rPr lang="en-US" sz="2400" dirty="0"/>
              <a:t>Jigs and fixtures being assembled</a:t>
            </a:r>
          </a:p>
          <a:p>
            <a:r>
              <a:rPr lang="en-US" sz="2400" dirty="0"/>
              <a:t>Hand-over to operations for the</a:t>
            </a:r>
            <a:br>
              <a:rPr lang="en-US" sz="2400" dirty="0"/>
            </a:br>
            <a:r>
              <a:rPr lang="en-US" sz="2400" dirty="0"/>
              <a:t>ongoing schedule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29AEA6-143F-4CCC-A793-B9604463F6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970553"/>
            <a:ext cx="4437379" cy="3328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DF0DD5-BB38-4C82-973B-046725AB86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0466" y="2157358"/>
            <a:ext cx="5113334" cy="400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57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6907" y="434665"/>
            <a:ext cx="9258993" cy="676102"/>
          </a:xfrm>
        </p:spPr>
        <p:txBody>
          <a:bodyPr>
            <a:normAutofit/>
          </a:bodyPr>
          <a:lstStyle/>
          <a:p>
            <a:r>
              <a:rPr lang="en-US" sz="3200" dirty="0"/>
              <a:t>Safe Module Parking – Manufacturing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4932"/>
            <a:ext cx="8534400" cy="2260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CA" sz="2000" dirty="0">
                <a:latin typeface="+mj-lt"/>
              </a:rPr>
              <a:t>SMP is a shielded storage location for ISAC target modules. The v</a:t>
            </a:r>
            <a:r>
              <a:rPr lang="en-US" sz="2000" dirty="0" err="1">
                <a:latin typeface="+mj-lt"/>
              </a:rPr>
              <a:t>acuum</a:t>
            </a:r>
            <a:r>
              <a:rPr lang="en-US" sz="2000" dirty="0">
                <a:latin typeface="+mj-lt"/>
              </a:rPr>
              <a:t> vessel was received in February, installed and leak checked. </a:t>
            </a:r>
          </a:p>
          <a:p>
            <a:r>
              <a:rPr lang="en-US" sz="2000" dirty="0">
                <a:latin typeface="+mj-lt"/>
              </a:rPr>
              <a:t>Shielding structure installed</a:t>
            </a:r>
          </a:p>
          <a:p>
            <a:r>
              <a:rPr lang="en-US" sz="2000" dirty="0">
                <a:latin typeface="+mj-lt"/>
              </a:rPr>
              <a:t>Drive system installed and control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system deployed.</a:t>
            </a:r>
          </a:p>
          <a:p>
            <a:r>
              <a:rPr lang="en-US" sz="2000" dirty="0">
                <a:solidFill>
                  <a:srgbClr val="00B0F0"/>
                </a:solidFill>
                <a:latin typeface="+mj-lt"/>
              </a:rPr>
              <a:t>Commissioning ongoing</a:t>
            </a:r>
            <a:endParaRPr lang="en-US" sz="20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B9B7C-A97E-40E0-8480-E81CC603F3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021" y="3481287"/>
            <a:ext cx="3971280" cy="29784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2695D2-128C-4BC9-BEBA-034DEAE8C0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8919" y="2275232"/>
            <a:ext cx="2607734" cy="4148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5665AE-DB2B-411C-BE15-E7BB70E466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5186" y="1492856"/>
            <a:ext cx="3179769" cy="523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72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20100" y="812636"/>
            <a:ext cx="3073400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CA" spc="-7" dirty="0"/>
              <a:t>ISAC Target Module (TM)</a:t>
            </a:r>
            <a:endParaRPr spc="-7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90BAA76-3F53-4839-816D-D328570A0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652606"/>
            <a:ext cx="7600610" cy="620539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DF7E5D7-B813-42D9-A603-29122A4027F1}"/>
              </a:ext>
            </a:extLst>
          </p:cNvPr>
          <p:cNvSpPr/>
          <p:nvPr/>
        </p:nvSpPr>
        <p:spPr>
          <a:xfrm>
            <a:off x="8420100" y="2074783"/>
            <a:ext cx="32131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TM1 highly limited, unique in design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Only TM2 and TM4 are in operation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TM3 is out of the Target Module rotation and is being refurbished.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0D28-F0B5-4A56-9E17-AA6722C4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TM2 and TM4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F0AFD-C8F3-4087-A0E2-5DB4A3CB9659}"/>
              </a:ext>
            </a:extLst>
          </p:cNvPr>
          <p:cNvSpPr txBox="1">
            <a:spLocks/>
          </p:cNvSpPr>
          <p:nvPr/>
        </p:nvSpPr>
        <p:spPr>
          <a:xfrm>
            <a:off x="865279" y="1446703"/>
            <a:ext cx="8047631" cy="20928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defPPr>
              <a:defRPr lang="en-US"/>
            </a:defPPr>
            <a:lvl1pPr marL="355600" indent="-342900">
              <a:spcBef>
                <a:spcPts val="300"/>
              </a:spcBef>
              <a:buFont typeface="Arial" panose="020B0604020202020204" pitchFamily="34" charset="0"/>
              <a:buChar char="•"/>
              <a:defRPr sz="2400">
                <a:solidFill>
                  <a:srgbClr val="00AAFF"/>
                </a:solidFill>
                <a:latin typeface="Myriad Pro"/>
                <a:ea typeface="Myriad Pro"/>
                <a:cs typeface="Myriad Pro"/>
              </a:defRPr>
            </a:lvl1pPr>
            <a:lvl2pPr marL="622300" lvl="1" indent="-285750" eaLnBrk="0" hangingPunct="0">
              <a:spcBef>
                <a:spcPts val="300"/>
              </a:spcBef>
              <a:buFont typeface="Arial" panose="020B0604020202020204" pitchFamily="34" charset="0"/>
              <a:buChar char="•"/>
              <a:defRPr>
                <a:latin typeface="Arial" charset="0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9pPr>
          </a:lstStyle>
          <a:p>
            <a:pPr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HV limitations required exchange of source trays </a:t>
            </a:r>
            <a:r>
              <a:rPr lang="en-US" sz="20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Installed new and improved source tray on TM2 and on TM4 in shut down 2019.</a:t>
            </a:r>
            <a:endParaRPr lang="en-US" dirty="0">
              <a:solidFill>
                <a:schemeClr val="tx1"/>
              </a:solidFill>
            </a:endParaRPr>
          </a:p>
          <a:p>
            <a:pPr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New source tray on TM2 and in operation</a:t>
            </a:r>
          </a:p>
          <a:p>
            <a:pPr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TM4 source tray exchange:</a:t>
            </a:r>
          </a:p>
          <a:p>
            <a:pPr lvl="1"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+mn-lt"/>
              </a:rPr>
              <a:t>Some issues with radiation-induced corrosion and corresponding water leaks</a:t>
            </a:r>
          </a:p>
          <a:p>
            <a:pPr marL="12700" indent="0">
              <a:buClr>
                <a:srgbClr val="00AAFF"/>
              </a:buClr>
              <a:buNone/>
            </a:pPr>
            <a:endParaRPr lang="en-US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38428B-F8BE-4E3D-944B-CD8D9854788C}"/>
              </a:ext>
            </a:extLst>
          </p:cNvPr>
          <p:cNvSpPr txBox="1"/>
          <p:nvPr/>
        </p:nvSpPr>
        <p:spPr>
          <a:xfrm>
            <a:off x="4294510" y="5863233"/>
            <a:ext cx="2012688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North Hot Cell completed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A690A-93C3-4569-802E-F0385E59FB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588" y="3539951"/>
            <a:ext cx="3204724" cy="27611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992BC5-9716-4208-B140-C47012463A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9045" y="3627223"/>
            <a:ext cx="3450154" cy="2587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3E7515-B492-4A46-ABCD-AFE9EFF72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0979" y="921016"/>
            <a:ext cx="2027311" cy="523871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3EEE5D7-8BFA-4F2E-97A4-EA8CE2417530}"/>
              </a:ext>
            </a:extLst>
          </p:cNvPr>
          <p:cNvCxnSpPr/>
          <p:nvPr/>
        </p:nvCxnSpPr>
        <p:spPr>
          <a:xfrm>
            <a:off x="8267700" y="4876800"/>
            <a:ext cx="1829493" cy="73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05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0D28-F0B5-4A56-9E17-AA6722C4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P416 TM3 refurbishment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F0AFD-C8F3-4087-A0E2-5DB4A3CB9659}"/>
              </a:ext>
            </a:extLst>
          </p:cNvPr>
          <p:cNvSpPr txBox="1">
            <a:spLocks/>
          </p:cNvSpPr>
          <p:nvPr/>
        </p:nvSpPr>
        <p:spPr>
          <a:xfrm>
            <a:off x="202495" y="1411170"/>
            <a:ext cx="8424232" cy="34009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355600" indent="-342900">
              <a:spcBef>
                <a:spcPts val="300"/>
              </a:spcBef>
              <a:buFont typeface="Arial" panose="020B0604020202020204" pitchFamily="34" charset="0"/>
              <a:buChar char="•"/>
              <a:defRPr sz="2400">
                <a:solidFill>
                  <a:srgbClr val="00AAFF"/>
                </a:solidFill>
                <a:latin typeface="Myriad Pro"/>
                <a:ea typeface="Myriad Pro"/>
                <a:cs typeface="Myriad Pro"/>
              </a:defRPr>
            </a:lvl1pPr>
            <a:lvl2pPr marL="622300" lvl="1" indent="-285750" eaLnBrk="0" hangingPunct="0">
              <a:spcBef>
                <a:spcPts val="300"/>
              </a:spcBef>
              <a:buFont typeface="Arial" panose="020B0604020202020204" pitchFamily="34" charset="0"/>
              <a:buChar char="•"/>
              <a:defRPr>
                <a:latin typeface="Arial" charset="0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ts val="600"/>
              </a:spcBef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After detailed investigations </a:t>
            </a:r>
            <a:r>
              <a:rPr lang="en-US" sz="20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service tray is an issue for HV stability  </a:t>
            </a:r>
            <a:r>
              <a:rPr lang="en-US" sz="20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TM3 refurbishment project will lead to a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en-US" sz="2000" dirty="0">
                <a:solidFill>
                  <a:schemeClr val="tx1"/>
                </a:solidFill>
                <a:latin typeface="+mn-lt"/>
              </a:rPr>
              <a:t>     new and improved service tray</a:t>
            </a:r>
          </a:p>
          <a:p>
            <a:pPr marL="12700" indent="0">
              <a:spcBef>
                <a:spcPts val="600"/>
              </a:spcBef>
              <a:buClr>
                <a:srgbClr val="00AAFF"/>
              </a:buClr>
              <a:buNone/>
            </a:pPr>
            <a:endParaRPr lang="en-CA" sz="2000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600"/>
              </a:spcBef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tx1"/>
                </a:solidFill>
                <a:latin typeface="+mn-lt"/>
              </a:rPr>
              <a:t>Refurbished TM3 with reduced number or</a:t>
            </a:r>
            <a:br>
              <a:rPr lang="en-CA" sz="2000" dirty="0">
                <a:solidFill>
                  <a:schemeClr val="tx1"/>
                </a:solidFill>
                <a:latin typeface="+mn-lt"/>
              </a:rPr>
            </a:br>
            <a:r>
              <a:rPr lang="en-CA" sz="2000" dirty="0">
                <a:solidFill>
                  <a:schemeClr val="tx1"/>
                </a:solidFill>
                <a:latin typeface="+mn-lt"/>
              </a:rPr>
              <a:t>pipes, better HV lines routing will be the</a:t>
            </a:r>
            <a:br>
              <a:rPr lang="en-CA" sz="2000" dirty="0">
                <a:solidFill>
                  <a:schemeClr val="tx1"/>
                </a:solidFill>
                <a:latin typeface="+mn-lt"/>
              </a:rPr>
            </a:br>
            <a:r>
              <a:rPr lang="en-CA" sz="2000" dirty="0">
                <a:solidFill>
                  <a:schemeClr val="tx1"/>
                </a:solidFill>
                <a:latin typeface="+mn-lt"/>
              </a:rPr>
              <a:t>model for a new target module TM5.</a:t>
            </a:r>
          </a:p>
          <a:p>
            <a:pPr>
              <a:spcBef>
                <a:spcPts val="600"/>
              </a:spcBef>
              <a:buClr>
                <a:srgbClr val="00AAFF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tx1"/>
                </a:solidFill>
                <a:latin typeface="+mn-lt"/>
              </a:rPr>
              <a:t>The 3D model and according drawings</a:t>
            </a:r>
            <a:br>
              <a:rPr lang="en-CA" sz="2000" dirty="0">
                <a:solidFill>
                  <a:schemeClr val="tx1"/>
                </a:solidFill>
                <a:latin typeface="+mn-lt"/>
              </a:rPr>
            </a:br>
            <a:r>
              <a:rPr lang="en-CA" sz="2000" dirty="0">
                <a:solidFill>
                  <a:schemeClr val="tx1"/>
                </a:solidFill>
                <a:latin typeface="+mn-lt"/>
              </a:rPr>
              <a:t>will be used to build the new module in</a:t>
            </a:r>
            <a:br>
              <a:rPr lang="en-CA" sz="2000" dirty="0">
                <a:solidFill>
                  <a:schemeClr val="tx1"/>
                </a:solidFill>
                <a:latin typeface="+mn-lt"/>
              </a:rPr>
            </a:br>
            <a:r>
              <a:rPr lang="en-CA" sz="2000" dirty="0">
                <a:solidFill>
                  <a:schemeClr val="tx1"/>
                </a:solidFill>
                <a:latin typeface="+mn-lt"/>
              </a:rPr>
              <a:t>industry not in house.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634C9B-A258-4371-AE6A-C38B613493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9" r="5341"/>
          <a:stretch/>
        </p:blipFill>
        <p:spPr>
          <a:xfrm>
            <a:off x="9678154" y="901804"/>
            <a:ext cx="1910932" cy="56884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0004E7-62AF-426D-9115-72D4321733F1}"/>
              </a:ext>
            </a:extLst>
          </p:cNvPr>
          <p:cNvSpPr txBox="1"/>
          <p:nvPr/>
        </p:nvSpPr>
        <p:spPr>
          <a:xfrm>
            <a:off x="8093736" y="1964838"/>
            <a:ext cx="18402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Service tray</a:t>
            </a:r>
          </a:p>
          <a:p>
            <a:pPr algn="ctr"/>
            <a:r>
              <a:rPr lang="en-US" sz="1400" i="1" dirty="0"/>
              <a:t>Delivers all HV services from the module cap to the source tray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8F06B2-1C06-4703-8789-888F8E9BD5DA}"/>
              </a:ext>
            </a:extLst>
          </p:cNvPr>
          <p:cNvCxnSpPr>
            <a:stCxn id="6" idx="2"/>
          </p:cNvCxnSpPr>
          <p:nvPr/>
        </p:nvCxnSpPr>
        <p:spPr>
          <a:xfrm>
            <a:off x="9013856" y="3195944"/>
            <a:ext cx="197024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29F933B-C9AF-4C14-9E09-FCB215E9A2BA}"/>
              </a:ext>
            </a:extLst>
          </p:cNvPr>
          <p:cNvSpPr txBox="1"/>
          <p:nvPr/>
        </p:nvSpPr>
        <p:spPr>
          <a:xfrm>
            <a:off x="7983777" y="5167115"/>
            <a:ext cx="1840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Source tray</a:t>
            </a:r>
          </a:p>
          <a:p>
            <a:pPr algn="ctr"/>
            <a:r>
              <a:rPr lang="en-US" sz="1400" i="1" dirty="0"/>
              <a:t>Holds the target assembly and extraction optics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79475F3-4888-4EC4-9357-E5D92EFB2E20}"/>
              </a:ext>
            </a:extLst>
          </p:cNvPr>
          <p:cNvCxnSpPr>
            <a:cxnSpLocks/>
          </p:cNvCxnSpPr>
          <p:nvPr/>
        </p:nvCxnSpPr>
        <p:spPr>
          <a:xfrm>
            <a:off x="8626727" y="6248622"/>
            <a:ext cx="135407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9" name="Picture 8" descr="A picture containing indoor, table&#10;&#10;Description generated with very high confidence">
            <a:extLst>
              <a:ext uri="{FF2B5EF4-FFF2-40B4-BE49-F238E27FC236}">
                <a16:creationId xmlns:a16="http://schemas.microsoft.com/office/drawing/2014/main" id="{A625C5A0-B0F6-4FE9-9C2D-FD5B153819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76261" y="3222889"/>
            <a:ext cx="4302858" cy="21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6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938AFC-015A-FA47-BB8E-472409E491BD}"/>
              </a:ext>
            </a:extLst>
          </p:cNvPr>
          <p:cNvSpPr/>
          <p:nvPr/>
        </p:nvSpPr>
        <p:spPr>
          <a:xfrm>
            <a:off x="121586" y="5270211"/>
            <a:ext cx="12043473" cy="1504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4403" y="227752"/>
            <a:ext cx="8867785" cy="676102"/>
          </a:xfrm>
        </p:spPr>
        <p:txBody>
          <a:bodyPr/>
          <a:lstStyle/>
          <a:p>
            <a:r>
              <a:rPr lang="en-US" sz="3200" b="0" dirty="0"/>
              <a:t>Target Module Strategy</a:t>
            </a:r>
            <a:endParaRPr lang="en-US" sz="2800" b="0" dirty="0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F8AF68C-3FF1-BF4C-8613-86B2CF17CABC}"/>
              </a:ext>
            </a:extLst>
          </p:cNvPr>
          <p:cNvGrpSpPr/>
          <p:nvPr/>
        </p:nvGrpSpPr>
        <p:grpSpPr>
          <a:xfrm>
            <a:off x="5505089" y="3591405"/>
            <a:ext cx="559100" cy="382840"/>
            <a:chOff x="753660" y="3260863"/>
            <a:chExt cx="559100" cy="382840"/>
          </a:xfrm>
        </p:grpSpPr>
        <p:sp>
          <p:nvSpPr>
            <p:cNvPr id="136" name="Freeform: Shape 19">
              <a:extLst>
                <a:ext uri="{FF2B5EF4-FFF2-40B4-BE49-F238E27FC236}">
                  <a16:creationId xmlns:a16="http://schemas.microsoft.com/office/drawing/2014/main" id="{D836A08A-0B71-1646-8A7A-4967E533C2E7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Teardrop 149">
              <a:extLst>
                <a:ext uri="{FF2B5EF4-FFF2-40B4-BE49-F238E27FC236}">
                  <a16:creationId xmlns:a16="http://schemas.microsoft.com/office/drawing/2014/main" id="{58C4399D-2426-514C-AD1C-6690D5AAA722}"/>
                </a:ext>
              </a:extLst>
            </p:cNvPr>
            <p:cNvSpPr/>
            <p:nvPr userDrawn="1"/>
          </p:nvSpPr>
          <p:spPr>
            <a:xfrm rot="18899663">
              <a:off x="753660" y="3260863"/>
              <a:ext cx="382840" cy="382840"/>
            </a:xfrm>
            <a:prstGeom prst="teardrop">
              <a:avLst/>
            </a:prstGeom>
            <a:solidFill>
              <a:schemeClr val="bg1"/>
            </a:solidFill>
            <a:ln w="508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EEA64AA6-F2B1-3C4A-8472-BED4DC1B1266}"/>
              </a:ext>
            </a:extLst>
          </p:cNvPr>
          <p:cNvGrpSpPr/>
          <p:nvPr/>
        </p:nvGrpSpPr>
        <p:grpSpPr>
          <a:xfrm>
            <a:off x="256233" y="1048160"/>
            <a:ext cx="990600" cy="2911801"/>
            <a:chOff x="449781" y="731902"/>
            <a:chExt cx="990600" cy="2911801"/>
          </a:xfrm>
        </p:grpSpPr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1F9ADBA3-45A3-1543-858C-71D7DF36EE1C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855375BA-A70B-AC41-B1F5-515335022408}"/>
                </a:ext>
              </a:extLst>
            </p:cNvPr>
            <p:cNvGrpSpPr/>
            <p:nvPr userDrawn="1"/>
          </p:nvGrpSpPr>
          <p:grpSpPr>
            <a:xfrm>
              <a:off x="449781" y="731902"/>
              <a:ext cx="990600" cy="2911801"/>
              <a:chOff x="310246" y="679523"/>
              <a:chExt cx="990600" cy="2911801"/>
            </a:xfrm>
          </p:grpSpPr>
          <p:sp>
            <p:nvSpPr>
              <p:cNvPr id="169" name="Flowchart: Display 22">
                <a:extLst>
                  <a:ext uri="{FF2B5EF4-FFF2-40B4-BE49-F238E27FC236}">
                    <a16:creationId xmlns:a16="http://schemas.microsoft.com/office/drawing/2014/main" id="{78A0D52F-E6E4-D94C-B502-BBA2F9A71754}"/>
                  </a:ext>
                </a:extLst>
              </p:cNvPr>
              <p:cNvSpPr/>
              <p:nvPr/>
            </p:nvSpPr>
            <p:spPr>
              <a:xfrm rot="16200000">
                <a:off x="289079" y="700690"/>
                <a:ext cx="1032933" cy="990600"/>
              </a:xfrm>
              <a:prstGeom prst="flowChartDisplay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1" name="Teardrop 170">
                <a:extLst>
                  <a:ext uri="{FF2B5EF4-FFF2-40B4-BE49-F238E27FC236}">
                    <a16:creationId xmlns:a16="http://schemas.microsoft.com/office/drawing/2014/main" id="{CA5CBFF9-24B6-1D4B-881F-B9CBA620024B}"/>
                  </a:ext>
                </a:extLst>
              </p:cNvPr>
              <p:cNvSpPr/>
              <p:nvPr userDrawn="1"/>
            </p:nvSpPr>
            <p:spPr>
              <a:xfrm rot="18899663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95D7194F-9AF3-C842-B6EB-C277DF4013C5}"/>
                  </a:ext>
                </a:extLst>
              </p:cNvPr>
              <p:cNvCxnSpPr>
                <a:cxnSpLocks/>
                <a:stCxn id="169" idx="1"/>
                <a:endCxn id="171" idx="7"/>
              </p:cNvCxnSpPr>
              <p:nvPr userDrawn="1"/>
            </p:nvCxnSpPr>
            <p:spPr>
              <a:xfrm flipH="1">
                <a:off x="805518" y="1712457"/>
                <a:ext cx="28" cy="1416738"/>
              </a:xfrm>
              <a:prstGeom prst="line">
                <a:avLst/>
              </a:pr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34D465E3-158B-474C-920A-A29CC9CF7073}"/>
              </a:ext>
            </a:extLst>
          </p:cNvPr>
          <p:cNvSpPr txBox="1"/>
          <p:nvPr/>
        </p:nvSpPr>
        <p:spPr>
          <a:xfrm>
            <a:off x="515659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Q1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91EA5A89-BFBE-6948-9992-1E543068101B}"/>
              </a:ext>
            </a:extLst>
          </p:cNvPr>
          <p:cNvGrpSpPr/>
          <p:nvPr/>
        </p:nvGrpSpPr>
        <p:grpSpPr>
          <a:xfrm>
            <a:off x="886498" y="3577121"/>
            <a:ext cx="990600" cy="2908980"/>
            <a:chOff x="449781" y="3260863"/>
            <a:chExt cx="990600" cy="2908980"/>
          </a:xfrm>
        </p:grpSpPr>
        <p:sp>
          <p:nvSpPr>
            <p:cNvPr id="175" name="Freeform: Shape 19">
              <a:extLst>
                <a:ext uri="{FF2B5EF4-FFF2-40B4-BE49-F238E27FC236}">
                  <a16:creationId xmlns:a16="http://schemas.microsoft.com/office/drawing/2014/main" id="{30016468-8DBE-8148-B2F8-E41DE6D1E540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43B05360-1E80-7846-BF50-E1B8240C0438}"/>
                </a:ext>
              </a:extLst>
            </p:cNvPr>
            <p:cNvGrpSpPr/>
            <p:nvPr userDrawn="1"/>
          </p:nvGrpSpPr>
          <p:grpSpPr>
            <a:xfrm>
              <a:off x="449781" y="3260863"/>
              <a:ext cx="990600" cy="2908980"/>
              <a:chOff x="310246" y="3208484"/>
              <a:chExt cx="990600" cy="2908980"/>
            </a:xfrm>
          </p:grpSpPr>
          <p:sp>
            <p:nvSpPr>
              <p:cNvPr id="177" name="Flowchart: Display 22">
                <a:extLst>
                  <a:ext uri="{FF2B5EF4-FFF2-40B4-BE49-F238E27FC236}">
                    <a16:creationId xmlns:a16="http://schemas.microsoft.com/office/drawing/2014/main" id="{0DA2C13E-95E0-C64B-B22D-9405E0F7DFD5}"/>
                  </a:ext>
                </a:extLst>
              </p:cNvPr>
              <p:cNvSpPr/>
              <p:nvPr/>
            </p:nvSpPr>
            <p:spPr>
              <a:xfrm rot="5400000">
                <a:off x="289079" y="5105698"/>
                <a:ext cx="1032933" cy="990600"/>
              </a:xfrm>
              <a:prstGeom prst="flowChartDisplay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8" name="Teardrop 177">
                <a:extLst>
                  <a:ext uri="{FF2B5EF4-FFF2-40B4-BE49-F238E27FC236}">
                    <a16:creationId xmlns:a16="http://schemas.microsoft.com/office/drawing/2014/main" id="{42D2AC2B-BAF3-D543-9145-6A10102DA20F}"/>
                  </a:ext>
                </a:extLst>
              </p:cNvPr>
              <p:cNvSpPr/>
              <p:nvPr userDrawn="1"/>
            </p:nvSpPr>
            <p:spPr>
              <a:xfrm rot="8100000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099521EA-4A67-E744-8DC9-E9E8186F243A}"/>
                  </a:ext>
                </a:extLst>
              </p:cNvPr>
              <p:cNvCxnSpPr>
                <a:cxnSpLocks/>
                <a:stCxn id="177" idx="1"/>
                <a:endCxn id="178" idx="7"/>
              </p:cNvCxnSpPr>
              <p:nvPr userDrawn="1"/>
            </p:nvCxnSpPr>
            <p:spPr>
              <a:xfrm flipH="1" flipV="1">
                <a:off x="805545" y="3670613"/>
                <a:ext cx="1" cy="1413919"/>
              </a:xfrm>
              <a:prstGeom prst="line">
                <a:avLst/>
              </a:pr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5CB64BFB-A381-024A-85AB-7503C3034773}"/>
              </a:ext>
            </a:extLst>
          </p:cNvPr>
          <p:cNvSpPr txBox="1"/>
          <p:nvPr/>
        </p:nvSpPr>
        <p:spPr>
          <a:xfrm>
            <a:off x="1133435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Q2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F6CE38E0-66DE-2541-BC7F-DECC73989D6E}"/>
              </a:ext>
            </a:extLst>
          </p:cNvPr>
          <p:cNvGrpSpPr/>
          <p:nvPr/>
        </p:nvGrpSpPr>
        <p:grpSpPr>
          <a:xfrm>
            <a:off x="1503811" y="1048160"/>
            <a:ext cx="990600" cy="2911801"/>
            <a:chOff x="449781" y="731902"/>
            <a:chExt cx="990600" cy="2911801"/>
          </a:xfrm>
        </p:grpSpPr>
        <p:sp>
          <p:nvSpPr>
            <p:cNvPr id="192" name="Freeform: Shape 19">
              <a:extLst>
                <a:ext uri="{FF2B5EF4-FFF2-40B4-BE49-F238E27FC236}">
                  <a16:creationId xmlns:a16="http://schemas.microsoft.com/office/drawing/2014/main" id="{63B9C5CC-B966-244E-84CA-E94CF5BD8B5D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1DA64FAD-93A0-554C-AC34-EF90DB4B2E7E}"/>
                </a:ext>
              </a:extLst>
            </p:cNvPr>
            <p:cNvGrpSpPr/>
            <p:nvPr userDrawn="1"/>
          </p:nvGrpSpPr>
          <p:grpSpPr>
            <a:xfrm>
              <a:off x="449781" y="731902"/>
              <a:ext cx="990600" cy="2911801"/>
              <a:chOff x="310246" y="679523"/>
              <a:chExt cx="990600" cy="2911801"/>
            </a:xfrm>
          </p:grpSpPr>
          <p:sp>
            <p:nvSpPr>
              <p:cNvPr id="194" name="Flowchart: Display 22">
                <a:extLst>
                  <a:ext uri="{FF2B5EF4-FFF2-40B4-BE49-F238E27FC236}">
                    <a16:creationId xmlns:a16="http://schemas.microsoft.com/office/drawing/2014/main" id="{B09ADFA1-F901-7A4C-87F3-17A2FDA5AD54}"/>
                  </a:ext>
                </a:extLst>
              </p:cNvPr>
              <p:cNvSpPr/>
              <p:nvPr/>
            </p:nvSpPr>
            <p:spPr>
              <a:xfrm rot="16200000">
                <a:off x="289079" y="700690"/>
                <a:ext cx="1032933" cy="990600"/>
              </a:xfrm>
              <a:prstGeom prst="flowChartDisplay">
                <a:avLst/>
              </a:prstGeom>
              <a:blipFill>
                <a:blip r:embed="rId5"/>
                <a:stretch>
                  <a:fillRect/>
                </a:stretch>
              </a:blip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5" name="Teardrop 194">
                <a:extLst>
                  <a:ext uri="{FF2B5EF4-FFF2-40B4-BE49-F238E27FC236}">
                    <a16:creationId xmlns:a16="http://schemas.microsoft.com/office/drawing/2014/main" id="{1020DA19-41A4-0745-8DB8-F8EBE22DAD3F}"/>
                  </a:ext>
                </a:extLst>
              </p:cNvPr>
              <p:cNvSpPr/>
              <p:nvPr userDrawn="1"/>
            </p:nvSpPr>
            <p:spPr>
              <a:xfrm rot="18899663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A982B630-778F-1D45-81F6-5C7AA3A81A02}"/>
                  </a:ext>
                </a:extLst>
              </p:cNvPr>
              <p:cNvCxnSpPr>
                <a:cxnSpLocks/>
                <a:stCxn id="194" idx="1"/>
                <a:endCxn id="195" idx="7"/>
              </p:cNvCxnSpPr>
              <p:nvPr userDrawn="1"/>
            </p:nvCxnSpPr>
            <p:spPr>
              <a:xfrm flipH="1">
                <a:off x="805518" y="1712457"/>
                <a:ext cx="28" cy="1416738"/>
              </a:xfrm>
              <a:prstGeom prst="line">
                <a:avLst/>
              </a:pr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8" name="TextBox 197">
            <a:extLst>
              <a:ext uri="{FF2B5EF4-FFF2-40B4-BE49-F238E27FC236}">
                <a16:creationId xmlns:a16="http://schemas.microsoft.com/office/drawing/2014/main" id="{F6C5D8EA-0B8D-A645-A163-8A2F04EF91B2}"/>
              </a:ext>
            </a:extLst>
          </p:cNvPr>
          <p:cNvSpPr txBox="1"/>
          <p:nvPr/>
        </p:nvSpPr>
        <p:spPr>
          <a:xfrm>
            <a:off x="1751054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Q3</a:t>
            </a: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69086D1A-AC25-2440-9077-7917954269CB}"/>
              </a:ext>
            </a:extLst>
          </p:cNvPr>
          <p:cNvGrpSpPr/>
          <p:nvPr/>
        </p:nvGrpSpPr>
        <p:grpSpPr>
          <a:xfrm>
            <a:off x="2119731" y="3577121"/>
            <a:ext cx="990600" cy="2908980"/>
            <a:chOff x="449781" y="3260863"/>
            <a:chExt cx="990600" cy="2908980"/>
          </a:xfrm>
        </p:grpSpPr>
        <p:sp>
          <p:nvSpPr>
            <p:cNvPr id="217" name="Freeform: Shape 19">
              <a:extLst>
                <a:ext uri="{FF2B5EF4-FFF2-40B4-BE49-F238E27FC236}">
                  <a16:creationId xmlns:a16="http://schemas.microsoft.com/office/drawing/2014/main" id="{097C6BB3-51D3-4E43-918B-3470D30849EE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6E440CD7-CF70-B046-AA98-D0E8CAF6714D}"/>
                </a:ext>
              </a:extLst>
            </p:cNvPr>
            <p:cNvGrpSpPr/>
            <p:nvPr userDrawn="1"/>
          </p:nvGrpSpPr>
          <p:grpSpPr>
            <a:xfrm>
              <a:off x="449781" y="3260863"/>
              <a:ext cx="990600" cy="2908980"/>
              <a:chOff x="310246" y="3208484"/>
              <a:chExt cx="990600" cy="2908980"/>
            </a:xfrm>
          </p:grpSpPr>
          <p:sp>
            <p:nvSpPr>
              <p:cNvPr id="227" name="Flowchart: Display 22">
                <a:extLst>
                  <a:ext uri="{FF2B5EF4-FFF2-40B4-BE49-F238E27FC236}">
                    <a16:creationId xmlns:a16="http://schemas.microsoft.com/office/drawing/2014/main" id="{E87035E2-953C-6744-8B1C-8982989E0F06}"/>
                  </a:ext>
                </a:extLst>
              </p:cNvPr>
              <p:cNvSpPr/>
              <p:nvPr/>
            </p:nvSpPr>
            <p:spPr>
              <a:xfrm rot="5400000">
                <a:off x="289079" y="5105698"/>
                <a:ext cx="1032933" cy="990600"/>
              </a:xfrm>
              <a:prstGeom prst="flowChartDisplay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964F59D9-DCC0-624D-B1F0-819B1BFA1C78}"/>
                  </a:ext>
                </a:extLst>
              </p:cNvPr>
              <p:cNvSpPr/>
              <p:nvPr userDrawn="1"/>
            </p:nvSpPr>
            <p:spPr>
              <a:xfrm rot="8100000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5060920B-4059-274F-A11E-8E624DC910AE}"/>
                  </a:ext>
                </a:extLst>
              </p:cNvPr>
              <p:cNvCxnSpPr>
                <a:cxnSpLocks/>
                <a:stCxn id="227" idx="1"/>
                <a:endCxn id="229" idx="7"/>
              </p:cNvCxnSpPr>
              <p:nvPr userDrawn="1"/>
            </p:nvCxnSpPr>
            <p:spPr>
              <a:xfrm flipH="1" flipV="1">
                <a:off x="805545" y="3670613"/>
                <a:ext cx="1" cy="1413919"/>
              </a:xfrm>
              <a:prstGeom prst="line">
                <a:avLst/>
              </a:pr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1" name="TextBox 240">
            <a:extLst>
              <a:ext uri="{FF2B5EF4-FFF2-40B4-BE49-F238E27FC236}">
                <a16:creationId xmlns:a16="http://schemas.microsoft.com/office/drawing/2014/main" id="{CAA6A061-773D-814C-9AC4-A69610008349}"/>
              </a:ext>
            </a:extLst>
          </p:cNvPr>
          <p:cNvSpPr txBox="1"/>
          <p:nvPr/>
        </p:nvSpPr>
        <p:spPr>
          <a:xfrm>
            <a:off x="2367324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Q4</a:t>
            </a: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91241460-CAF6-C245-BC9B-D8044A17E48D}"/>
              </a:ext>
            </a:extLst>
          </p:cNvPr>
          <p:cNvGrpSpPr/>
          <p:nvPr/>
        </p:nvGrpSpPr>
        <p:grpSpPr>
          <a:xfrm>
            <a:off x="3036423" y="2081094"/>
            <a:ext cx="559100" cy="1878867"/>
            <a:chOff x="753660" y="1764836"/>
            <a:chExt cx="559100" cy="1878867"/>
          </a:xfrm>
        </p:grpSpPr>
        <p:sp>
          <p:nvSpPr>
            <p:cNvPr id="252" name="Freeform: Shape 19">
              <a:extLst>
                <a:ext uri="{FF2B5EF4-FFF2-40B4-BE49-F238E27FC236}">
                  <a16:creationId xmlns:a16="http://schemas.microsoft.com/office/drawing/2014/main" id="{B68DB8B9-60C9-4C46-A996-0C5F0EE2E75C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C874EC60-F600-3E44-B766-E1045AE63F58}"/>
                </a:ext>
              </a:extLst>
            </p:cNvPr>
            <p:cNvGrpSpPr/>
            <p:nvPr userDrawn="1"/>
          </p:nvGrpSpPr>
          <p:grpSpPr>
            <a:xfrm>
              <a:off x="753660" y="1764836"/>
              <a:ext cx="382840" cy="1878867"/>
              <a:chOff x="614125" y="1712457"/>
              <a:chExt cx="382840" cy="1878867"/>
            </a:xfrm>
          </p:grpSpPr>
          <p:sp>
            <p:nvSpPr>
              <p:cNvPr id="255" name="Teardrop 254">
                <a:extLst>
                  <a:ext uri="{FF2B5EF4-FFF2-40B4-BE49-F238E27FC236}">
                    <a16:creationId xmlns:a16="http://schemas.microsoft.com/office/drawing/2014/main" id="{C9061A57-65E7-8242-B204-B9B8A9E47EB5}"/>
                  </a:ext>
                </a:extLst>
              </p:cNvPr>
              <p:cNvSpPr/>
              <p:nvPr userDrawn="1"/>
            </p:nvSpPr>
            <p:spPr>
              <a:xfrm rot="18899663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931DB86B-BEA9-6D4E-961B-48755E1ED78A}"/>
                  </a:ext>
                </a:extLst>
              </p:cNvPr>
              <p:cNvCxnSpPr>
                <a:cxnSpLocks/>
                <a:endCxn id="255" idx="7"/>
              </p:cNvCxnSpPr>
              <p:nvPr userDrawn="1"/>
            </p:nvCxnSpPr>
            <p:spPr>
              <a:xfrm flipH="1">
                <a:off x="805518" y="1712457"/>
                <a:ext cx="28" cy="1416738"/>
              </a:xfrm>
              <a:prstGeom prst="line">
                <a:avLst/>
              </a:prstGeom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9" name="Text Placeholder 68">
            <a:extLst>
              <a:ext uri="{FF2B5EF4-FFF2-40B4-BE49-F238E27FC236}">
                <a16:creationId xmlns:a16="http://schemas.microsoft.com/office/drawing/2014/main" id="{F97D1A1B-EE23-E442-9F47-C436361B5BEB}"/>
              </a:ext>
            </a:extLst>
          </p:cNvPr>
          <p:cNvSpPr txBox="1">
            <a:spLocks/>
          </p:cNvSpPr>
          <p:nvPr/>
        </p:nvSpPr>
        <p:spPr>
          <a:xfrm>
            <a:off x="2430141" y="4003959"/>
            <a:ext cx="1585913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</a:rPr>
              <a:t>2019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086D14B0-4C7F-0148-AD90-F7618A9C0F88}"/>
              </a:ext>
            </a:extLst>
          </p:cNvPr>
          <p:cNvSpPr txBox="1"/>
          <p:nvPr/>
        </p:nvSpPr>
        <p:spPr>
          <a:xfrm>
            <a:off x="2986304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Q1</a:t>
            </a:r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B8EAE52D-71B0-2947-9F14-9710C71BA645}"/>
              </a:ext>
            </a:extLst>
          </p:cNvPr>
          <p:cNvGrpSpPr/>
          <p:nvPr/>
        </p:nvGrpSpPr>
        <p:grpSpPr>
          <a:xfrm>
            <a:off x="3357143" y="3577121"/>
            <a:ext cx="990600" cy="2908980"/>
            <a:chOff x="449781" y="3260863"/>
            <a:chExt cx="990600" cy="2908980"/>
          </a:xfrm>
        </p:grpSpPr>
        <p:sp>
          <p:nvSpPr>
            <p:cNvPr id="273" name="Freeform: Shape 19">
              <a:extLst>
                <a:ext uri="{FF2B5EF4-FFF2-40B4-BE49-F238E27FC236}">
                  <a16:creationId xmlns:a16="http://schemas.microsoft.com/office/drawing/2014/main" id="{02A41616-4846-F843-B341-4866E929FECA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6CB625A2-5A1B-7D40-BB86-8D58026497D0}"/>
                </a:ext>
              </a:extLst>
            </p:cNvPr>
            <p:cNvGrpSpPr/>
            <p:nvPr userDrawn="1"/>
          </p:nvGrpSpPr>
          <p:grpSpPr>
            <a:xfrm>
              <a:off x="449781" y="3260863"/>
              <a:ext cx="990600" cy="2908980"/>
              <a:chOff x="310246" y="3208484"/>
              <a:chExt cx="990600" cy="2908980"/>
            </a:xfrm>
          </p:grpSpPr>
          <p:sp>
            <p:nvSpPr>
              <p:cNvPr id="275" name="Flowchart: Display 22">
                <a:extLst>
                  <a:ext uri="{FF2B5EF4-FFF2-40B4-BE49-F238E27FC236}">
                    <a16:creationId xmlns:a16="http://schemas.microsoft.com/office/drawing/2014/main" id="{F01D6429-4CF1-CC46-96CD-690DADB74FEE}"/>
                  </a:ext>
                </a:extLst>
              </p:cNvPr>
              <p:cNvSpPr/>
              <p:nvPr/>
            </p:nvSpPr>
            <p:spPr>
              <a:xfrm rot="5400000">
                <a:off x="289079" y="5105698"/>
                <a:ext cx="1032933" cy="990600"/>
              </a:xfrm>
              <a:prstGeom prst="flowChartDisplay">
                <a:avLst/>
              </a:pr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6" name="Teardrop 275">
                <a:extLst>
                  <a:ext uri="{FF2B5EF4-FFF2-40B4-BE49-F238E27FC236}">
                    <a16:creationId xmlns:a16="http://schemas.microsoft.com/office/drawing/2014/main" id="{E2C410AB-13BD-B544-9B21-1DB802D3D153}"/>
                  </a:ext>
                </a:extLst>
              </p:cNvPr>
              <p:cNvSpPr/>
              <p:nvPr userDrawn="1"/>
            </p:nvSpPr>
            <p:spPr>
              <a:xfrm rot="8100000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0FBE743E-4A88-5844-A423-C65A8FC302D7}"/>
                  </a:ext>
                </a:extLst>
              </p:cNvPr>
              <p:cNvCxnSpPr>
                <a:cxnSpLocks/>
                <a:stCxn id="275" idx="1"/>
                <a:endCxn id="276" idx="7"/>
              </p:cNvCxnSpPr>
              <p:nvPr userDrawn="1"/>
            </p:nvCxnSpPr>
            <p:spPr>
              <a:xfrm flipH="1" flipV="1">
                <a:off x="805545" y="3670613"/>
                <a:ext cx="1" cy="1413919"/>
              </a:xfrm>
              <a:prstGeom prst="line">
                <a:avLst/>
              </a:prstGeom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id="{70E5E6A4-21AD-8F41-9200-E74360900AD6}"/>
              </a:ext>
            </a:extLst>
          </p:cNvPr>
          <p:cNvSpPr txBox="1"/>
          <p:nvPr/>
        </p:nvSpPr>
        <p:spPr>
          <a:xfrm>
            <a:off x="3604080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Q2</a:t>
            </a:r>
          </a:p>
        </p:txBody>
      </p: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0590FB99-B246-FE40-A2C3-5822F2783D28}"/>
              </a:ext>
            </a:extLst>
          </p:cNvPr>
          <p:cNvGrpSpPr/>
          <p:nvPr/>
        </p:nvGrpSpPr>
        <p:grpSpPr>
          <a:xfrm>
            <a:off x="4278335" y="2081094"/>
            <a:ext cx="559100" cy="1878867"/>
            <a:chOff x="753660" y="1764836"/>
            <a:chExt cx="559100" cy="1878867"/>
          </a:xfrm>
        </p:grpSpPr>
        <p:sp>
          <p:nvSpPr>
            <p:cNvPr id="280" name="Freeform: Shape 19">
              <a:extLst>
                <a:ext uri="{FF2B5EF4-FFF2-40B4-BE49-F238E27FC236}">
                  <a16:creationId xmlns:a16="http://schemas.microsoft.com/office/drawing/2014/main" id="{D7396C57-9BAE-2E43-8209-6A1B21018EF7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F00C333C-8CDD-1D41-A371-E7403D28D883}"/>
                </a:ext>
              </a:extLst>
            </p:cNvPr>
            <p:cNvGrpSpPr/>
            <p:nvPr userDrawn="1"/>
          </p:nvGrpSpPr>
          <p:grpSpPr>
            <a:xfrm>
              <a:off x="753660" y="1764836"/>
              <a:ext cx="382840" cy="1878867"/>
              <a:chOff x="614125" y="1712457"/>
              <a:chExt cx="382840" cy="1878867"/>
            </a:xfrm>
          </p:grpSpPr>
          <p:sp>
            <p:nvSpPr>
              <p:cNvPr id="283" name="Teardrop 282">
                <a:extLst>
                  <a:ext uri="{FF2B5EF4-FFF2-40B4-BE49-F238E27FC236}">
                    <a16:creationId xmlns:a16="http://schemas.microsoft.com/office/drawing/2014/main" id="{02D8B10A-11F6-B744-B59F-AA266C50E60F}"/>
                  </a:ext>
                </a:extLst>
              </p:cNvPr>
              <p:cNvSpPr/>
              <p:nvPr userDrawn="1"/>
            </p:nvSpPr>
            <p:spPr>
              <a:xfrm rot="18899663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AF707137-6BAD-994A-BF40-2070D0EF3942}"/>
                  </a:ext>
                </a:extLst>
              </p:cNvPr>
              <p:cNvCxnSpPr>
                <a:cxnSpLocks/>
                <a:endCxn id="283" idx="7"/>
              </p:cNvCxnSpPr>
              <p:nvPr userDrawn="1"/>
            </p:nvCxnSpPr>
            <p:spPr>
              <a:xfrm flipH="1">
                <a:off x="805518" y="1712457"/>
                <a:ext cx="28" cy="1416738"/>
              </a:xfrm>
              <a:prstGeom prst="line">
                <a:avLst/>
              </a:prstGeom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5" name="TextBox 284">
            <a:extLst>
              <a:ext uri="{FF2B5EF4-FFF2-40B4-BE49-F238E27FC236}">
                <a16:creationId xmlns:a16="http://schemas.microsoft.com/office/drawing/2014/main" id="{C39B2CFF-CF0E-7A43-AAB7-C4A40124E123}"/>
              </a:ext>
            </a:extLst>
          </p:cNvPr>
          <p:cNvSpPr txBox="1"/>
          <p:nvPr/>
        </p:nvSpPr>
        <p:spPr>
          <a:xfrm>
            <a:off x="4221699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Q3</a:t>
            </a:r>
          </a:p>
        </p:txBody>
      </p: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2BE17FA0-4D4F-8F43-8AAC-FEB5B0C528A5}"/>
              </a:ext>
            </a:extLst>
          </p:cNvPr>
          <p:cNvGrpSpPr/>
          <p:nvPr/>
        </p:nvGrpSpPr>
        <p:grpSpPr>
          <a:xfrm>
            <a:off x="4590376" y="3577121"/>
            <a:ext cx="990600" cy="2908980"/>
            <a:chOff x="449781" y="3260863"/>
            <a:chExt cx="990600" cy="2908980"/>
          </a:xfrm>
        </p:grpSpPr>
        <p:sp>
          <p:nvSpPr>
            <p:cNvPr id="287" name="Freeform: Shape 19">
              <a:extLst>
                <a:ext uri="{FF2B5EF4-FFF2-40B4-BE49-F238E27FC236}">
                  <a16:creationId xmlns:a16="http://schemas.microsoft.com/office/drawing/2014/main" id="{03E3DBCF-57CF-084A-B684-F9799A6537AA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A3B28E29-8EC5-3442-A9EA-294545C9AB47}"/>
                </a:ext>
              </a:extLst>
            </p:cNvPr>
            <p:cNvGrpSpPr/>
            <p:nvPr userDrawn="1"/>
          </p:nvGrpSpPr>
          <p:grpSpPr>
            <a:xfrm>
              <a:off x="449781" y="3260863"/>
              <a:ext cx="990600" cy="2908980"/>
              <a:chOff x="310246" y="3208484"/>
              <a:chExt cx="990600" cy="2908980"/>
            </a:xfrm>
          </p:grpSpPr>
          <p:sp>
            <p:nvSpPr>
              <p:cNvPr id="289" name="Flowchart: Display 22">
                <a:extLst>
                  <a:ext uri="{FF2B5EF4-FFF2-40B4-BE49-F238E27FC236}">
                    <a16:creationId xmlns:a16="http://schemas.microsoft.com/office/drawing/2014/main" id="{50DD08FF-FCC1-174D-8265-3F09DE4F499C}"/>
                  </a:ext>
                </a:extLst>
              </p:cNvPr>
              <p:cNvSpPr/>
              <p:nvPr/>
            </p:nvSpPr>
            <p:spPr>
              <a:xfrm rot="5400000">
                <a:off x="289079" y="5105698"/>
                <a:ext cx="1032933" cy="990600"/>
              </a:xfrm>
              <a:prstGeom prst="flowChartDisplay">
                <a:avLst/>
              </a:prstGeom>
              <a:blipFill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" name="Teardrop 289">
                <a:extLst>
                  <a:ext uri="{FF2B5EF4-FFF2-40B4-BE49-F238E27FC236}">
                    <a16:creationId xmlns:a16="http://schemas.microsoft.com/office/drawing/2014/main" id="{96BC31CF-C949-4246-8880-20AC82E6FD53}"/>
                  </a:ext>
                </a:extLst>
              </p:cNvPr>
              <p:cNvSpPr/>
              <p:nvPr userDrawn="1"/>
            </p:nvSpPr>
            <p:spPr>
              <a:xfrm rot="8100000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id="{2E3D88CB-6639-A94F-89B5-943FEDD306FC}"/>
                  </a:ext>
                </a:extLst>
              </p:cNvPr>
              <p:cNvCxnSpPr>
                <a:cxnSpLocks/>
                <a:stCxn id="289" idx="1"/>
                <a:endCxn id="290" idx="7"/>
              </p:cNvCxnSpPr>
              <p:nvPr userDrawn="1"/>
            </p:nvCxnSpPr>
            <p:spPr>
              <a:xfrm flipH="1" flipV="1">
                <a:off x="805545" y="3670613"/>
                <a:ext cx="1" cy="1413919"/>
              </a:xfrm>
              <a:prstGeom prst="line">
                <a:avLst/>
              </a:prstGeom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2" name="TextBox 291">
            <a:extLst>
              <a:ext uri="{FF2B5EF4-FFF2-40B4-BE49-F238E27FC236}">
                <a16:creationId xmlns:a16="http://schemas.microsoft.com/office/drawing/2014/main" id="{4D3CBE99-9E96-344A-96A4-1551475E8B06}"/>
              </a:ext>
            </a:extLst>
          </p:cNvPr>
          <p:cNvSpPr txBox="1"/>
          <p:nvPr/>
        </p:nvSpPr>
        <p:spPr>
          <a:xfrm>
            <a:off x="4837969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Q4</a:t>
            </a:r>
          </a:p>
        </p:txBody>
      </p:sp>
      <p:sp>
        <p:nvSpPr>
          <p:cNvPr id="293" name="Text Placeholder 68">
            <a:extLst>
              <a:ext uri="{FF2B5EF4-FFF2-40B4-BE49-F238E27FC236}">
                <a16:creationId xmlns:a16="http://schemas.microsoft.com/office/drawing/2014/main" id="{B2A3A642-6CD4-5D45-9A9B-F271E6A1F873}"/>
              </a:ext>
            </a:extLst>
          </p:cNvPr>
          <p:cNvSpPr txBox="1">
            <a:spLocks/>
          </p:cNvSpPr>
          <p:nvPr/>
        </p:nvSpPr>
        <p:spPr>
          <a:xfrm>
            <a:off x="4908638" y="4003959"/>
            <a:ext cx="1585913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2020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760046D3-5CE4-1046-844C-63FF2CC1709D}"/>
              </a:ext>
            </a:extLst>
          </p:cNvPr>
          <p:cNvSpPr txBox="1"/>
          <p:nvPr/>
        </p:nvSpPr>
        <p:spPr>
          <a:xfrm>
            <a:off x="5473253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Q1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F1A0832C-BC3F-1B4E-9195-B8EDD3DC7D5A}"/>
              </a:ext>
            </a:extLst>
          </p:cNvPr>
          <p:cNvGrpSpPr/>
          <p:nvPr/>
        </p:nvGrpSpPr>
        <p:grpSpPr>
          <a:xfrm>
            <a:off x="5844092" y="3577121"/>
            <a:ext cx="990600" cy="2908980"/>
            <a:chOff x="449781" y="3260863"/>
            <a:chExt cx="990600" cy="2908980"/>
          </a:xfrm>
        </p:grpSpPr>
        <p:sp>
          <p:nvSpPr>
            <p:cNvPr id="296" name="Freeform: Shape 19">
              <a:extLst>
                <a:ext uri="{FF2B5EF4-FFF2-40B4-BE49-F238E27FC236}">
                  <a16:creationId xmlns:a16="http://schemas.microsoft.com/office/drawing/2014/main" id="{520EBCED-7CCF-1149-BB6F-1AAB06CE7025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65AF5A2C-7CCA-654F-8917-754BA698A38C}"/>
                </a:ext>
              </a:extLst>
            </p:cNvPr>
            <p:cNvGrpSpPr/>
            <p:nvPr userDrawn="1"/>
          </p:nvGrpSpPr>
          <p:grpSpPr>
            <a:xfrm>
              <a:off x="449781" y="3260863"/>
              <a:ext cx="990600" cy="2908980"/>
              <a:chOff x="310246" y="3208484"/>
              <a:chExt cx="990600" cy="2908980"/>
            </a:xfrm>
          </p:grpSpPr>
          <p:sp>
            <p:nvSpPr>
              <p:cNvPr id="298" name="Flowchart: Display 22">
                <a:extLst>
                  <a:ext uri="{FF2B5EF4-FFF2-40B4-BE49-F238E27FC236}">
                    <a16:creationId xmlns:a16="http://schemas.microsoft.com/office/drawing/2014/main" id="{1F63B41F-78AE-CC4F-8B61-E7A81135C9CF}"/>
                  </a:ext>
                </a:extLst>
              </p:cNvPr>
              <p:cNvSpPr/>
              <p:nvPr/>
            </p:nvSpPr>
            <p:spPr>
              <a:xfrm rot="5400000">
                <a:off x="289079" y="5105698"/>
                <a:ext cx="1032933" cy="990600"/>
              </a:xfrm>
              <a:prstGeom prst="flowChartDisplay">
                <a:avLst/>
              </a:prstGeom>
              <a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08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Teardrop 298">
                <a:extLst>
                  <a:ext uri="{FF2B5EF4-FFF2-40B4-BE49-F238E27FC236}">
                    <a16:creationId xmlns:a16="http://schemas.microsoft.com/office/drawing/2014/main" id="{2BD22E85-05F4-2B4C-9C5F-326EC8E24EC8}"/>
                  </a:ext>
                </a:extLst>
              </p:cNvPr>
              <p:cNvSpPr/>
              <p:nvPr userDrawn="1"/>
            </p:nvSpPr>
            <p:spPr>
              <a:xfrm rot="8100000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B33F7E3F-6CDC-7C4C-94A4-3C86876A8DEE}"/>
                  </a:ext>
                </a:extLst>
              </p:cNvPr>
              <p:cNvCxnSpPr>
                <a:cxnSpLocks/>
                <a:stCxn id="298" idx="1"/>
                <a:endCxn id="299" idx="7"/>
              </p:cNvCxnSpPr>
              <p:nvPr userDrawn="1"/>
            </p:nvCxnSpPr>
            <p:spPr>
              <a:xfrm flipH="1" flipV="1">
                <a:off x="805545" y="3670613"/>
                <a:ext cx="1" cy="1413919"/>
              </a:xfrm>
              <a:prstGeom prst="line">
                <a:avLst/>
              </a:prstGeom>
              <a:ln w="508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858D7800-7873-9047-BD9D-8350AE0C5474}"/>
              </a:ext>
            </a:extLst>
          </p:cNvPr>
          <p:cNvSpPr txBox="1"/>
          <p:nvPr/>
        </p:nvSpPr>
        <p:spPr>
          <a:xfrm>
            <a:off x="6091029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Q2</a:t>
            </a:r>
          </a:p>
        </p:txBody>
      </p: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BD8749B2-41DD-5945-BF77-B9478716A536}"/>
              </a:ext>
            </a:extLst>
          </p:cNvPr>
          <p:cNvGrpSpPr/>
          <p:nvPr/>
        </p:nvGrpSpPr>
        <p:grpSpPr>
          <a:xfrm>
            <a:off x="7096363" y="1061257"/>
            <a:ext cx="990600" cy="2911801"/>
            <a:chOff x="449781" y="731902"/>
            <a:chExt cx="990600" cy="2911801"/>
          </a:xfrm>
        </p:grpSpPr>
        <p:sp>
          <p:nvSpPr>
            <p:cNvPr id="303" name="Freeform: Shape 19">
              <a:extLst>
                <a:ext uri="{FF2B5EF4-FFF2-40B4-BE49-F238E27FC236}">
                  <a16:creationId xmlns:a16="http://schemas.microsoft.com/office/drawing/2014/main" id="{42043F90-5BFB-5340-9075-CC9A8A9132D7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rgbClr val="00A4FF"/>
            </a:solidFill>
            <a:ln>
              <a:solidFill>
                <a:srgbClr val="00A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9F3FA580-3A41-9A43-94BE-33180A31ABA1}"/>
                </a:ext>
              </a:extLst>
            </p:cNvPr>
            <p:cNvGrpSpPr/>
            <p:nvPr userDrawn="1"/>
          </p:nvGrpSpPr>
          <p:grpSpPr>
            <a:xfrm>
              <a:off x="449781" y="731902"/>
              <a:ext cx="990600" cy="2911801"/>
              <a:chOff x="310246" y="679523"/>
              <a:chExt cx="990600" cy="2911801"/>
            </a:xfrm>
          </p:grpSpPr>
          <p:sp>
            <p:nvSpPr>
              <p:cNvPr id="305" name="Flowchart: Display 22">
                <a:extLst>
                  <a:ext uri="{FF2B5EF4-FFF2-40B4-BE49-F238E27FC236}">
                    <a16:creationId xmlns:a16="http://schemas.microsoft.com/office/drawing/2014/main" id="{751E3275-EB13-9A4B-9B77-F96CC1F748F0}"/>
                  </a:ext>
                </a:extLst>
              </p:cNvPr>
              <p:cNvSpPr/>
              <p:nvPr/>
            </p:nvSpPr>
            <p:spPr>
              <a:xfrm rot="16200000">
                <a:off x="289079" y="700690"/>
                <a:ext cx="1032933" cy="990600"/>
              </a:xfrm>
              <a:prstGeom prst="flowChartDisplay">
                <a:avLst/>
              </a:prstGeom>
              <a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0800">
                <a:solidFill>
                  <a:srgbClr val="00A4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" name="Teardrop 305">
                <a:extLst>
                  <a:ext uri="{FF2B5EF4-FFF2-40B4-BE49-F238E27FC236}">
                    <a16:creationId xmlns:a16="http://schemas.microsoft.com/office/drawing/2014/main" id="{65126CA0-E4EF-6C42-8FA7-9FCA167D4AFF}"/>
                  </a:ext>
                </a:extLst>
              </p:cNvPr>
              <p:cNvSpPr/>
              <p:nvPr userDrawn="1"/>
            </p:nvSpPr>
            <p:spPr>
              <a:xfrm rot="18899663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rgbClr val="00A4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7E2A99D4-7BC0-A545-9494-D5EA16EEC26B}"/>
                  </a:ext>
                </a:extLst>
              </p:cNvPr>
              <p:cNvCxnSpPr>
                <a:cxnSpLocks/>
                <a:stCxn id="305" idx="1"/>
                <a:endCxn id="306" idx="7"/>
              </p:cNvCxnSpPr>
              <p:nvPr userDrawn="1"/>
            </p:nvCxnSpPr>
            <p:spPr>
              <a:xfrm flipH="1">
                <a:off x="805518" y="1712457"/>
                <a:ext cx="28" cy="1416738"/>
              </a:xfrm>
              <a:prstGeom prst="line">
                <a:avLst/>
              </a:prstGeom>
              <a:ln w="50800">
                <a:solidFill>
                  <a:srgbClr val="00A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7" name="Text Placeholder 68">
            <a:extLst>
              <a:ext uri="{FF2B5EF4-FFF2-40B4-BE49-F238E27FC236}">
                <a16:creationId xmlns:a16="http://schemas.microsoft.com/office/drawing/2014/main" id="{83D7A35F-DCB0-B542-807B-419334A32036}"/>
              </a:ext>
            </a:extLst>
          </p:cNvPr>
          <p:cNvSpPr txBox="1">
            <a:spLocks/>
          </p:cNvSpPr>
          <p:nvPr/>
        </p:nvSpPr>
        <p:spPr>
          <a:xfrm>
            <a:off x="7247298" y="4065614"/>
            <a:ext cx="702176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A9FF"/>
                </a:solidFill>
              </a:rPr>
              <a:t>2021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041A9856-6FBB-A94C-87FD-7ECB4B14ED4B}"/>
              </a:ext>
            </a:extLst>
          </p:cNvPr>
          <p:cNvSpPr txBox="1"/>
          <p:nvPr/>
        </p:nvSpPr>
        <p:spPr>
          <a:xfrm>
            <a:off x="7358831" y="359099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A9FF"/>
                </a:solidFill>
              </a:rPr>
              <a:t>Q3</a:t>
            </a:r>
          </a:p>
        </p:txBody>
      </p: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DBF5D40B-FA6A-ED42-B105-6BF7F4911B1D}"/>
              </a:ext>
            </a:extLst>
          </p:cNvPr>
          <p:cNvGrpSpPr/>
          <p:nvPr/>
        </p:nvGrpSpPr>
        <p:grpSpPr>
          <a:xfrm>
            <a:off x="8395307" y="3577121"/>
            <a:ext cx="990600" cy="2908980"/>
            <a:chOff x="449781" y="3260863"/>
            <a:chExt cx="990600" cy="2908980"/>
          </a:xfrm>
        </p:grpSpPr>
        <p:sp>
          <p:nvSpPr>
            <p:cNvPr id="320" name="Freeform: Shape 19">
              <a:extLst>
                <a:ext uri="{FF2B5EF4-FFF2-40B4-BE49-F238E27FC236}">
                  <a16:creationId xmlns:a16="http://schemas.microsoft.com/office/drawing/2014/main" id="{DC745131-5B75-9C40-B883-0A6A6AB70D89}"/>
                </a:ext>
              </a:extLst>
            </p:cNvPr>
            <p:cNvSpPr/>
            <p:nvPr userDrawn="1"/>
          </p:nvSpPr>
          <p:spPr>
            <a:xfrm>
              <a:off x="1193960" y="3327592"/>
              <a:ext cx="11880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1C75FECC-BD52-9148-8FA0-CC424EF13C9F}"/>
                </a:ext>
              </a:extLst>
            </p:cNvPr>
            <p:cNvGrpSpPr/>
            <p:nvPr userDrawn="1"/>
          </p:nvGrpSpPr>
          <p:grpSpPr>
            <a:xfrm>
              <a:off x="449781" y="3260863"/>
              <a:ext cx="990600" cy="2908980"/>
              <a:chOff x="310246" y="3208484"/>
              <a:chExt cx="990600" cy="2908980"/>
            </a:xfrm>
          </p:grpSpPr>
          <p:sp>
            <p:nvSpPr>
              <p:cNvPr id="322" name="Flowchart: Display 22">
                <a:extLst>
                  <a:ext uri="{FF2B5EF4-FFF2-40B4-BE49-F238E27FC236}">
                    <a16:creationId xmlns:a16="http://schemas.microsoft.com/office/drawing/2014/main" id="{8DECC2CD-5B04-FA4D-BB77-0C1E29809359}"/>
                  </a:ext>
                </a:extLst>
              </p:cNvPr>
              <p:cNvSpPr/>
              <p:nvPr/>
            </p:nvSpPr>
            <p:spPr>
              <a:xfrm rot="5400000">
                <a:off x="289079" y="5105698"/>
                <a:ext cx="1032933" cy="990600"/>
              </a:xfrm>
              <a:prstGeom prst="flowChartDisplay">
                <a:avLst/>
              </a:prstGeom>
              <a:blipFill>
                <a:blip r:embed="rId11"/>
                <a:stretch>
                  <a:fillRect/>
                </a:stretch>
              </a:blipFill>
              <a:ln w="508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ardrop 322">
                <a:extLst>
                  <a:ext uri="{FF2B5EF4-FFF2-40B4-BE49-F238E27FC236}">
                    <a16:creationId xmlns:a16="http://schemas.microsoft.com/office/drawing/2014/main" id="{EE429952-44CC-B04D-946F-A262FB382666}"/>
                  </a:ext>
                </a:extLst>
              </p:cNvPr>
              <p:cNvSpPr/>
              <p:nvPr userDrawn="1"/>
            </p:nvSpPr>
            <p:spPr>
              <a:xfrm rot="8100000">
                <a:off x="614125" y="3208484"/>
                <a:ext cx="382840" cy="382840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AE4D5EDF-D04D-524D-9E90-A998EE6B9F22}"/>
                  </a:ext>
                </a:extLst>
              </p:cNvPr>
              <p:cNvCxnSpPr>
                <a:cxnSpLocks/>
                <a:stCxn id="322" idx="1"/>
                <a:endCxn id="323" idx="7"/>
              </p:cNvCxnSpPr>
              <p:nvPr userDrawn="1"/>
            </p:nvCxnSpPr>
            <p:spPr>
              <a:xfrm flipH="1" flipV="1">
                <a:off x="805545" y="3670613"/>
                <a:ext cx="1" cy="1413919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745450D5-B3DB-7C4D-8BA6-0B7A9C8E9520}"/>
              </a:ext>
            </a:extLst>
          </p:cNvPr>
          <p:cNvSpPr txBox="1"/>
          <p:nvPr/>
        </p:nvSpPr>
        <p:spPr>
          <a:xfrm>
            <a:off x="8631611" y="357635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Q2</a:t>
            </a:r>
          </a:p>
        </p:txBody>
      </p:sp>
      <p:sp>
        <p:nvSpPr>
          <p:cNvPr id="331" name="Freeform: Shape 19">
            <a:extLst>
              <a:ext uri="{FF2B5EF4-FFF2-40B4-BE49-F238E27FC236}">
                <a16:creationId xmlns:a16="http://schemas.microsoft.com/office/drawing/2014/main" id="{06FE5CA2-6BBE-6F4F-B56A-E3D7941877F3}"/>
              </a:ext>
            </a:extLst>
          </p:cNvPr>
          <p:cNvSpPr/>
          <p:nvPr userDrawn="1"/>
        </p:nvSpPr>
        <p:spPr>
          <a:xfrm flipV="1">
            <a:off x="10416300" y="3629574"/>
            <a:ext cx="118800" cy="249382"/>
          </a:xfrm>
          <a:custGeom>
            <a:avLst/>
            <a:gdLst>
              <a:gd name="connsiteX0" fmla="*/ 0 w 1518458"/>
              <a:gd name="connsiteY0" fmla="*/ 0 h 249382"/>
              <a:gd name="connsiteX1" fmla="*/ 1393767 w 1518458"/>
              <a:gd name="connsiteY1" fmla="*/ 0 h 249382"/>
              <a:gd name="connsiteX2" fmla="*/ 1518458 w 1518458"/>
              <a:gd name="connsiteY2" fmla="*/ 124691 h 249382"/>
              <a:gd name="connsiteX3" fmla="*/ 1393767 w 1518458"/>
              <a:gd name="connsiteY3" fmla="*/ 249382 h 249382"/>
              <a:gd name="connsiteX4" fmla="*/ 0 w 1518458"/>
              <a:gd name="connsiteY4" fmla="*/ 249382 h 249382"/>
              <a:gd name="connsiteX5" fmla="*/ 124691 w 1518458"/>
              <a:gd name="connsiteY5" fmla="*/ 124691 h 24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8458" h="249382">
                <a:moveTo>
                  <a:pt x="0" y="0"/>
                </a:moveTo>
                <a:lnTo>
                  <a:pt x="1393767" y="0"/>
                </a:lnTo>
                <a:lnTo>
                  <a:pt x="1518458" y="124691"/>
                </a:lnTo>
                <a:lnTo>
                  <a:pt x="1393767" y="249382"/>
                </a:lnTo>
                <a:lnTo>
                  <a:pt x="0" y="249382"/>
                </a:lnTo>
                <a:lnTo>
                  <a:pt x="124691" y="124691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696930C-B8FC-164A-ADBB-382EFC2B7692}"/>
              </a:ext>
            </a:extLst>
          </p:cNvPr>
          <p:cNvGrpSpPr/>
          <p:nvPr/>
        </p:nvGrpSpPr>
        <p:grpSpPr>
          <a:xfrm flipV="1">
            <a:off x="9672121" y="1036705"/>
            <a:ext cx="990600" cy="2908980"/>
            <a:chOff x="310246" y="3208483"/>
            <a:chExt cx="990600" cy="2908980"/>
          </a:xfrm>
        </p:grpSpPr>
        <p:sp>
          <p:nvSpPr>
            <p:cNvPr id="333" name="Flowchart: Display 22">
              <a:extLst>
                <a:ext uri="{FF2B5EF4-FFF2-40B4-BE49-F238E27FC236}">
                  <a16:creationId xmlns:a16="http://schemas.microsoft.com/office/drawing/2014/main" id="{4662BAF4-E230-CC4A-89CE-D29C3A016F1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89079" y="5105697"/>
              <a:ext cx="1032933" cy="990600"/>
            </a:xfrm>
            <a:prstGeom prst="flowChartDisplay">
              <a:avLst/>
            </a:prstGeom>
            <a:blipFill dpi="0" rotWithShape="0">
              <a:blip r:embed="rId12"/>
              <a:srcRect/>
              <a:stretch>
                <a:fillRect/>
              </a:stretch>
            </a:blipFill>
            <a:ln w="50800">
              <a:solidFill>
                <a:srgbClr val="C00000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334" name="Teardrop 333">
              <a:extLst>
                <a:ext uri="{FF2B5EF4-FFF2-40B4-BE49-F238E27FC236}">
                  <a16:creationId xmlns:a16="http://schemas.microsoft.com/office/drawing/2014/main" id="{B135BBC1-98CA-354A-8E44-7E5222886521}"/>
                </a:ext>
              </a:extLst>
            </p:cNvPr>
            <p:cNvSpPr/>
            <p:nvPr userDrawn="1"/>
          </p:nvSpPr>
          <p:spPr>
            <a:xfrm rot="8100000">
              <a:off x="614125" y="3208483"/>
              <a:ext cx="382840" cy="382840"/>
            </a:xfrm>
            <a:prstGeom prst="teardrop">
              <a:avLst/>
            </a:prstGeom>
            <a:solidFill>
              <a:schemeClr val="bg1"/>
            </a:solid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rgbClr val="C00000"/>
                </a:solidFill>
              </a:endParaRPr>
            </a:p>
          </p:txBody>
        </p: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91F10204-8BFD-E64D-92F2-6AF4CA358EFC}"/>
                </a:ext>
              </a:extLst>
            </p:cNvPr>
            <p:cNvCxnSpPr>
              <a:cxnSpLocks/>
              <a:stCxn id="333" idx="1"/>
              <a:endCxn id="334" idx="7"/>
            </p:cNvCxnSpPr>
            <p:nvPr userDrawn="1"/>
          </p:nvCxnSpPr>
          <p:spPr>
            <a:xfrm flipH="1" flipV="1">
              <a:off x="805545" y="3670612"/>
              <a:ext cx="1" cy="1413918"/>
            </a:xfrm>
            <a:prstGeom prst="line">
              <a:avLst/>
            </a:prstGeom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6" name="TextBox 335">
            <a:extLst>
              <a:ext uri="{FF2B5EF4-FFF2-40B4-BE49-F238E27FC236}">
                <a16:creationId xmlns:a16="http://schemas.microsoft.com/office/drawing/2014/main" id="{FC0BF581-F32B-904D-90A9-54B2EC3EFCC3}"/>
              </a:ext>
            </a:extLst>
          </p:cNvPr>
          <p:cNvSpPr txBox="1"/>
          <p:nvPr/>
        </p:nvSpPr>
        <p:spPr>
          <a:xfrm>
            <a:off x="9931240" y="356315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Q3</a:t>
            </a:r>
          </a:p>
        </p:txBody>
      </p:sp>
      <p:sp>
        <p:nvSpPr>
          <p:cNvPr id="337" name="Text Placeholder 68">
            <a:extLst>
              <a:ext uri="{FF2B5EF4-FFF2-40B4-BE49-F238E27FC236}">
                <a16:creationId xmlns:a16="http://schemas.microsoft.com/office/drawing/2014/main" id="{7EE80E02-B4A4-BD4D-81D1-B600F386E162}"/>
              </a:ext>
            </a:extLst>
          </p:cNvPr>
          <p:cNvSpPr txBox="1">
            <a:spLocks/>
          </p:cNvSpPr>
          <p:nvPr/>
        </p:nvSpPr>
        <p:spPr>
          <a:xfrm>
            <a:off x="162445" y="4393332"/>
            <a:ext cx="1300994" cy="6503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-95250" algn="l">
              <a:buFont typeface="Arial" panose="020B0604020202020204" pitchFamily="34" charset="0"/>
              <a:buChar char="•"/>
            </a:pPr>
            <a:r>
              <a:rPr lang="en-US" sz="1400" b="0" dirty="0"/>
              <a:t>TM3 investigation complete</a:t>
            </a:r>
          </a:p>
        </p:txBody>
      </p:sp>
      <p:sp>
        <p:nvSpPr>
          <p:cNvPr id="338" name="Text Placeholder 68">
            <a:extLst>
              <a:ext uri="{FF2B5EF4-FFF2-40B4-BE49-F238E27FC236}">
                <a16:creationId xmlns:a16="http://schemas.microsoft.com/office/drawing/2014/main" id="{3768DE53-DC1E-FA42-9893-51356AC45E76}"/>
              </a:ext>
            </a:extLst>
          </p:cNvPr>
          <p:cNvSpPr txBox="1">
            <a:spLocks/>
          </p:cNvSpPr>
          <p:nvPr/>
        </p:nvSpPr>
        <p:spPr>
          <a:xfrm>
            <a:off x="1380454" y="4442239"/>
            <a:ext cx="1268025" cy="6503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-136525" algn="l">
              <a:buFont typeface="Arial" panose="020B0604020202020204" pitchFamily="34" charset="0"/>
              <a:buChar char="•"/>
            </a:pPr>
            <a:r>
              <a:rPr lang="en-US" sz="1400" b="0" dirty="0"/>
              <a:t>New Target Hall Technician</a:t>
            </a:r>
          </a:p>
        </p:txBody>
      </p:sp>
      <p:sp>
        <p:nvSpPr>
          <p:cNvPr id="339" name="Text Placeholder 68">
            <a:extLst>
              <a:ext uri="{FF2B5EF4-FFF2-40B4-BE49-F238E27FC236}">
                <a16:creationId xmlns:a16="http://schemas.microsoft.com/office/drawing/2014/main" id="{7418FC5F-0C50-3349-9C2D-FA1D42D74624}"/>
              </a:ext>
            </a:extLst>
          </p:cNvPr>
          <p:cNvSpPr txBox="1">
            <a:spLocks/>
          </p:cNvSpPr>
          <p:nvPr/>
        </p:nvSpPr>
        <p:spPr>
          <a:xfrm>
            <a:off x="1938842" y="2114627"/>
            <a:ext cx="1466719" cy="95579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-952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dirty="0"/>
              <a:t>New Target Hall Engineer </a:t>
            </a:r>
          </a:p>
          <a:p>
            <a:pPr marL="95250" indent="-952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dirty="0"/>
              <a:t>New Target Chemist</a:t>
            </a:r>
            <a:endParaRPr lang="en-US" sz="1050" b="0" dirty="0"/>
          </a:p>
          <a:p>
            <a:pPr marL="95250" indent="-952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dirty="0"/>
              <a:t>Lift </a:t>
            </a:r>
            <a:r>
              <a:rPr lang="en-US" sz="1400" b="0" dirty="0" err="1"/>
              <a:t>UC</a:t>
            </a:r>
            <a:r>
              <a:rPr lang="en-US" sz="1400" b="0" baseline="-25000" dirty="0" err="1"/>
              <a:t>x</a:t>
            </a:r>
            <a:r>
              <a:rPr lang="en-US" sz="1400" b="0" dirty="0"/>
              <a:t> </a:t>
            </a:r>
            <a:br>
              <a:rPr lang="en-US" sz="1400" b="0" dirty="0"/>
            </a:br>
            <a:r>
              <a:rPr lang="en-US" sz="1400" b="0" dirty="0"/>
              <a:t>10 µA limit</a:t>
            </a:r>
          </a:p>
        </p:txBody>
      </p:sp>
      <p:sp>
        <p:nvSpPr>
          <p:cNvPr id="340" name="Text Placeholder 68">
            <a:extLst>
              <a:ext uri="{FF2B5EF4-FFF2-40B4-BE49-F238E27FC236}">
                <a16:creationId xmlns:a16="http://schemas.microsoft.com/office/drawing/2014/main" id="{C01F59C0-805E-6C4F-9918-8CCFFC4451CD}"/>
              </a:ext>
            </a:extLst>
          </p:cNvPr>
          <p:cNvSpPr txBox="1">
            <a:spLocks/>
          </p:cNvSpPr>
          <p:nvPr/>
        </p:nvSpPr>
        <p:spPr>
          <a:xfrm>
            <a:off x="711859" y="2414162"/>
            <a:ext cx="1295158" cy="6503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-95250" algn="l">
              <a:buFont typeface="Arial" panose="020B0604020202020204" pitchFamily="34" charset="0"/>
              <a:buChar char="•"/>
            </a:pPr>
            <a:r>
              <a:rPr lang="en-US" sz="1400" b="0" dirty="0" err="1"/>
              <a:t>UC</a:t>
            </a:r>
            <a:r>
              <a:rPr lang="en-US" sz="1400" b="0" baseline="-25000" dirty="0" err="1"/>
              <a:t>x</a:t>
            </a:r>
            <a:r>
              <a:rPr lang="en-US" sz="1400" b="0" dirty="0"/>
              <a:t> material production ramp up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b="0" dirty="0"/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D0F6B2B8-1B5B-1F44-AC47-32B8DD4C7B8E}"/>
              </a:ext>
            </a:extLst>
          </p:cNvPr>
          <p:cNvSpPr txBox="1"/>
          <p:nvPr/>
        </p:nvSpPr>
        <p:spPr>
          <a:xfrm>
            <a:off x="402607" y="398199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2018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C14AD8EB-EDD4-7D40-AD6A-9A7A10C3A688}"/>
              </a:ext>
            </a:extLst>
          </p:cNvPr>
          <p:cNvSpPr txBox="1"/>
          <p:nvPr/>
        </p:nvSpPr>
        <p:spPr>
          <a:xfrm>
            <a:off x="2531735" y="4355379"/>
            <a:ext cx="13784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Overall Target Hall Hazard Analysis and Risk Registry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004EFBD2-2ADB-7242-AD0A-958D23BFDC91}"/>
              </a:ext>
            </a:extLst>
          </p:cNvPr>
          <p:cNvSpPr txBox="1"/>
          <p:nvPr/>
        </p:nvSpPr>
        <p:spPr>
          <a:xfrm>
            <a:off x="3191251" y="2105596"/>
            <a:ext cx="1387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TM2  source tray</a:t>
            </a:r>
          </a:p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TM4 source tray</a:t>
            </a:r>
            <a:endParaRPr lang="en-US" sz="1000" dirty="0">
              <a:solidFill>
                <a:schemeClr val="accent2"/>
              </a:solidFill>
            </a:endParaRPr>
          </a:p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Source tray assembly line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9E25708B-1B30-D946-8BD2-971DF3E061E6}"/>
              </a:ext>
            </a:extLst>
          </p:cNvPr>
          <p:cNvSpPr txBox="1"/>
          <p:nvPr/>
        </p:nvSpPr>
        <p:spPr>
          <a:xfrm>
            <a:off x="3807690" y="4074909"/>
            <a:ext cx="13675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2"/>
                </a:solidFill>
              </a:rPr>
              <a:t>North Hot Cell (NHC)</a:t>
            </a:r>
          </a:p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2"/>
                </a:solidFill>
              </a:rPr>
              <a:t>Safe module parking (SMP)</a:t>
            </a:r>
          </a:p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2"/>
                </a:solidFill>
              </a:rPr>
              <a:t>improve service tray design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1ACC0C32-0F5A-F249-9A1B-2AF45765BFAF}"/>
              </a:ext>
            </a:extLst>
          </p:cNvPr>
          <p:cNvSpPr txBox="1"/>
          <p:nvPr/>
        </p:nvSpPr>
        <p:spPr>
          <a:xfrm>
            <a:off x="4467393" y="2300779"/>
            <a:ext cx="1282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Relax spent target disposal limits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2AD3A43E-A8ED-6240-AD12-836F7B440342}"/>
              </a:ext>
            </a:extLst>
          </p:cNvPr>
          <p:cNvSpPr txBox="1"/>
          <p:nvPr/>
        </p:nvSpPr>
        <p:spPr>
          <a:xfrm>
            <a:off x="5719532" y="2314961"/>
            <a:ext cx="1648420" cy="139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757070"/>
                </a:solidFill>
                <a:ea typeface="+mn-lt"/>
                <a:cs typeface="+mn-lt"/>
              </a:rPr>
              <a:t>TM3-service tray design completed, construction started</a:t>
            </a:r>
            <a:endParaRPr lang="en-US" dirty="0">
              <a:solidFill>
                <a:srgbClr val="757070"/>
              </a:solidFill>
            </a:endParaRPr>
          </a:p>
          <a:p>
            <a:pPr marL="95250" indent="-95250"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757070"/>
              </a:solidFill>
              <a:cs typeface="Arial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8F2DE45B-D430-9B4D-AC9A-3B66B383DF1D}"/>
              </a:ext>
            </a:extLst>
          </p:cNvPr>
          <p:cNvSpPr txBox="1"/>
          <p:nvPr/>
        </p:nvSpPr>
        <p:spPr>
          <a:xfrm>
            <a:off x="8287353" y="2031920"/>
            <a:ext cx="1486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TM5 design completion based on TM3 improvements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4E14D533-E736-A44E-8B87-AD2A266A7A06}"/>
              </a:ext>
            </a:extLst>
          </p:cNvPr>
          <p:cNvSpPr txBox="1"/>
          <p:nvPr/>
        </p:nvSpPr>
        <p:spPr>
          <a:xfrm>
            <a:off x="9587232" y="4528142"/>
            <a:ext cx="12823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TM5 early construction completion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6FD8BCAE-1D9C-A543-A850-079280A8BCE0}"/>
              </a:ext>
            </a:extLst>
          </p:cNvPr>
          <p:cNvSpPr txBox="1"/>
          <p:nvPr/>
        </p:nvSpPr>
        <p:spPr>
          <a:xfrm>
            <a:off x="7138666" y="4425152"/>
            <a:ext cx="1432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A9FF"/>
                </a:solidFill>
              </a:rPr>
              <a:t>TM3 completion and back in operation</a:t>
            </a:r>
          </a:p>
        </p:txBody>
      </p:sp>
      <p:sp>
        <p:nvSpPr>
          <p:cNvPr id="351" name="Text Placeholder 68">
            <a:extLst>
              <a:ext uri="{FF2B5EF4-FFF2-40B4-BE49-F238E27FC236}">
                <a16:creationId xmlns:a16="http://schemas.microsoft.com/office/drawing/2014/main" id="{169A2C3B-6D0E-4441-9CEE-B9C4CFD5D57E}"/>
              </a:ext>
            </a:extLst>
          </p:cNvPr>
          <p:cNvSpPr txBox="1">
            <a:spLocks/>
          </p:cNvSpPr>
          <p:nvPr/>
        </p:nvSpPr>
        <p:spPr>
          <a:xfrm>
            <a:off x="10204568" y="3610566"/>
            <a:ext cx="1585913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6"/>
                </a:solidFill>
              </a:rPr>
              <a:t>…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594D19A1-89A8-0041-A5D6-0EF77E6C313B}"/>
              </a:ext>
            </a:extLst>
          </p:cNvPr>
          <p:cNvSpPr txBox="1"/>
          <p:nvPr/>
        </p:nvSpPr>
        <p:spPr>
          <a:xfrm>
            <a:off x="10958652" y="4340038"/>
            <a:ext cx="12823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/>
                </a:solidFill>
              </a:rPr>
              <a:t>TM5 complete</a:t>
            </a:r>
          </a:p>
          <a:p>
            <a:pPr marL="95250" indent="-952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/>
                </a:solidFill>
              </a:rPr>
              <a:t>4 modules available, one in refurbish-</a:t>
            </a:r>
            <a:r>
              <a:rPr lang="en-US" sz="1400" dirty="0" err="1">
                <a:solidFill>
                  <a:schemeClr val="accent6"/>
                </a:solidFill>
              </a:rPr>
              <a:t>ment</a:t>
            </a:r>
            <a:endParaRPr lang="en-US" sz="1400" dirty="0">
              <a:solidFill>
                <a:schemeClr val="accent6"/>
              </a:solidFill>
            </a:endParaRPr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6A97D8BD-F8C1-2649-AFE0-53DF98BE1C7A}"/>
              </a:ext>
            </a:extLst>
          </p:cNvPr>
          <p:cNvGrpSpPr/>
          <p:nvPr/>
        </p:nvGrpSpPr>
        <p:grpSpPr>
          <a:xfrm>
            <a:off x="10876831" y="1048160"/>
            <a:ext cx="990600" cy="2911801"/>
            <a:chOff x="310246" y="679523"/>
            <a:chExt cx="990600" cy="2911801"/>
          </a:xfrm>
        </p:grpSpPr>
        <p:sp>
          <p:nvSpPr>
            <p:cNvPr id="354" name="Flowchart: Display 22">
              <a:extLst>
                <a:ext uri="{FF2B5EF4-FFF2-40B4-BE49-F238E27FC236}">
                  <a16:creationId xmlns:a16="http://schemas.microsoft.com/office/drawing/2014/main" id="{B64C76E7-F5F8-2D43-9ED0-BB36411F51CB}"/>
                </a:ext>
              </a:extLst>
            </p:cNvPr>
            <p:cNvSpPr/>
            <p:nvPr/>
          </p:nvSpPr>
          <p:spPr>
            <a:xfrm rot="16200000">
              <a:off x="289079" y="700690"/>
              <a:ext cx="1032933" cy="990600"/>
            </a:xfrm>
            <a:prstGeom prst="flowChartDisplay">
              <a:avLst/>
            </a:prstGeom>
            <a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5" name="Teardrop 354">
              <a:extLst>
                <a:ext uri="{FF2B5EF4-FFF2-40B4-BE49-F238E27FC236}">
                  <a16:creationId xmlns:a16="http://schemas.microsoft.com/office/drawing/2014/main" id="{44B77651-AAFE-B640-BA92-D63F6BE4D84A}"/>
                </a:ext>
              </a:extLst>
            </p:cNvPr>
            <p:cNvSpPr/>
            <p:nvPr userDrawn="1"/>
          </p:nvSpPr>
          <p:spPr>
            <a:xfrm rot="18899663">
              <a:off x="614125" y="3208484"/>
              <a:ext cx="382840" cy="382840"/>
            </a:xfrm>
            <a:prstGeom prst="teardrop">
              <a:avLst/>
            </a:prstGeom>
            <a:solidFill>
              <a:schemeClr val="bg1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accent1"/>
                </a:solidFill>
              </a:endParaRPr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4ADAD78A-EF52-2440-A12A-1B3E0DF6DE49}"/>
                </a:ext>
              </a:extLst>
            </p:cNvPr>
            <p:cNvCxnSpPr>
              <a:cxnSpLocks/>
              <a:stCxn id="354" idx="1"/>
              <a:endCxn id="355" idx="7"/>
            </p:cNvCxnSpPr>
            <p:nvPr userDrawn="1"/>
          </p:nvCxnSpPr>
          <p:spPr>
            <a:xfrm flipH="1">
              <a:off x="805518" y="1712457"/>
              <a:ext cx="28" cy="1416738"/>
            </a:xfrm>
            <a:prstGeom prst="line">
              <a:avLst/>
            </a:prstGeom>
            <a:ln w="508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7" name="Text Placeholder 68">
            <a:extLst>
              <a:ext uri="{FF2B5EF4-FFF2-40B4-BE49-F238E27FC236}">
                <a16:creationId xmlns:a16="http://schemas.microsoft.com/office/drawing/2014/main" id="{B6096C23-92B1-7A43-AE04-327C205E5383}"/>
              </a:ext>
            </a:extLst>
          </p:cNvPr>
          <p:cNvSpPr txBox="1">
            <a:spLocks/>
          </p:cNvSpPr>
          <p:nvPr/>
        </p:nvSpPr>
        <p:spPr>
          <a:xfrm>
            <a:off x="10579146" y="4003959"/>
            <a:ext cx="1585913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6"/>
                </a:solidFill>
              </a:rPr>
              <a:t>2024</a:t>
            </a:r>
          </a:p>
        </p:txBody>
      </p:sp>
      <p:sp>
        <p:nvSpPr>
          <p:cNvPr id="358" name="Text Placeholder 68">
            <a:extLst>
              <a:ext uri="{FF2B5EF4-FFF2-40B4-BE49-F238E27FC236}">
                <a16:creationId xmlns:a16="http://schemas.microsoft.com/office/drawing/2014/main" id="{9D199E05-C234-8B4B-A5B9-2ED4ADA50F35}"/>
              </a:ext>
            </a:extLst>
          </p:cNvPr>
          <p:cNvSpPr txBox="1">
            <a:spLocks/>
          </p:cNvSpPr>
          <p:nvPr/>
        </p:nvSpPr>
        <p:spPr>
          <a:xfrm>
            <a:off x="7561493" y="3563154"/>
            <a:ext cx="1405822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A9FF"/>
                </a:solidFill>
              </a:rPr>
              <a:t>…</a:t>
            </a:r>
          </a:p>
        </p:txBody>
      </p:sp>
      <p:sp>
        <p:nvSpPr>
          <p:cNvPr id="359" name="Flowchart: Display 22">
            <a:extLst>
              <a:ext uri="{FF2B5EF4-FFF2-40B4-BE49-F238E27FC236}">
                <a16:creationId xmlns:a16="http://schemas.microsoft.com/office/drawing/2014/main" id="{6C998290-208C-3D4F-B166-2B5C5507E50A}"/>
              </a:ext>
            </a:extLst>
          </p:cNvPr>
          <p:cNvSpPr/>
          <p:nvPr/>
        </p:nvSpPr>
        <p:spPr>
          <a:xfrm rot="16200000">
            <a:off x="3960859" y="1069327"/>
            <a:ext cx="1032933" cy="990600"/>
          </a:xfrm>
          <a:prstGeom prst="flowChartDisplay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0" name="Flowchart: Display 22">
            <a:extLst>
              <a:ext uri="{FF2B5EF4-FFF2-40B4-BE49-F238E27FC236}">
                <a16:creationId xmlns:a16="http://schemas.microsoft.com/office/drawing/2014/main" id="{3006FD8A-494A-3848-A9E4-88BBA0DAFF15}"/>
              </a:ext>
            </a:extLst>
          </p:cNvPr>
          <p:cNvSpPr/>
          <p:nvPr/>
        </p:nvSpPr>
        <p:spPr>
          <a:xfrm rot="16200000">
            <a:off x="2718937" y="1071039"/>
            <a:ext cx="1032933" cy="990600"/>
          </a:xfrm>
          <a:prstGeom prst="flowChartDisplay">
            <a:avLst/>
          </a:prstGeom>
          <a:blipFill>
            <a:blip r:embed="rId15"/>
            <a:stretch>
              <a:fillRect/>
            </a:stretch>
          </a:blip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74E33-2744-8340-9E0B-79FC529045A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34676" y="2881623"/>
            <a:ext cx="411552" cy="381853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BA94DCC8-1D56-8643-9819-1E984F4850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9899" y="4891017"/>
            <a:ext cx="411552" cy="381853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01FA0CF-384A-E34B-B2F5-8A2B024E29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92759" y="2215407"/>
            <a:ext cx="411552" cy="381853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E7D03265-874F-2446-B7EC-74904452E5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92759" y="2732242"/>
            <a:ext cx="411552" cy="38185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6521BC58-0DC2-FA47-BE21-89E65622A63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92759" y="3222573"/>
            <a:ext cx="411552" cy="381853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B954C86-0AA9-B342-8D39-78D635BABA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70033" y="4950553"/>
            <a:ext cx="411552" cy="381853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A69B16B2-164C-2C41-9AA2-3A542AF7FF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73085" y="2259024"/>
            <a:ext cx="411552" cy="381853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0524677E-5090-F14E-8506-5D9E42580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64965" y="1365919"/>
            <a:ext cx="411552" cy="381853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DB1C6E00-7281-0B4A-AFEF-9BF3E26EB0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64965" y="975097"/>
            <a:ext cx="411552" cy="381853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BD34E0C7-AD70-BA48-8ECA-2E7FC5B632FE}"/>
              </a:ext>
            </a:extLst>
          </p:cNvPr>
          <p:cNvSpPr txBox="1"/>
          <p:nvPr/>
        </p:nvSpPr>
        <p:spPr>
          <a:xfrm>
            <a:off x="5614458" y="961122"/>
            <a:ext cx="1554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Completed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C309C72-6B4A-4B40-924A-539F8583F11B}"/>
              </a:ext>
            </a:extLst>
          </p:cNvPr>
          <p:cNvSpPr txBox="1"/>
          <p:nvPr/>
        </p:nvSpPr>
        <p:spPr>
          <a:xfrm>
            <a:off x="5614458" y="1415919"/>
            <a:ext cx="1282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On-track</a:t>
            </a:r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6FC0E757-7568-AD4B-A759-AEC0397842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9120" y="4107816"/>
            <a:ext cx="411552" cy="381853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610BF925-495E-DD4B-A8A5-B9E2A315EB7C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20684" y="5152926"/>
            <a:ext cx="411552" cy="381853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973DD8E9-0A3B-884C-9E2E-3E255BB6133F}"/>
              </a:ext>
            </a:extLst>
          </p:cNvPr>
          <p:cNvSpPr txBox="1"/>
          <p:nvPr/>
        </p:nvSpPr>
        <p:spPr>
          <a:xfrm>
            <a:off x="5614457" y="1814119"/>
            <a:ext cx="1282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Delayed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6F0BE4-CB7E-1848-986E-8A4BA0CD3E0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837" t="38291" r="52804" b="36824"/>
          <a:stretch/>
        </p:blipFill>
        <p:spPr>
          <a:xfrm rot="1405966">
            <a:off x="5188943" y="1839618"/>
            <a:ext cx="541862" cy="281699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C620F4CC-855E-6243-93BF-E02C0F33429D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52601" y="2979592"/>
            <a:ext cx="411552" cy="381853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1D199DC8-CCE4-2740-AAC7-EA3D5CDDCA10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10858" y="5148969"/>
            <a:ext cx="411552" cy="381853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BC375622-E49F-8048-B2E4-F455C2A5F1B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837" t="38291" r="52804" b="36824"/>
          <a:stretch/>
        </p:blipFill>
        <p:spPr>
          <a:xfrm rot="1405966">
            <a:off x="3972242" y="3232742"/>
            <a:ext cx="541862" cy="281699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9411196A-E459-D049-B9A1-7730522E6FD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73085" y="2665685"/>
            <a:ext cx="411552" cy="381853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7D1875EF-8D08-644B-AD9E-8375B0CEB2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9120" y="4574875"/>
            <a:ext cx="411552" cy="381853"/>
          </a:xfrm>
          <a:prstGeom prst="rect">
            <a:avLst/>
          </a:prstGeom>
        </p:spPr>
      </p:pic>
      <p:sp>
        <p:nvSpPr>
          <p:cNvPr id="151" name="Text Placeholder 68">
            <a:extLst>
              <a:ext uri="{FF2B5EF4-FFF2-40B4-BE49-F238E27FC236}">
                <a16:creationId xmlns:a16="http://schemas.microsoft.com/office/drawing/2014/main" id="{0FD4453B-6DEE-4403-8EBE-8314D22AF106}"/>
              </a:ext>
            </a:extLst>
          </p:cNvPr>
          <p:cNvSpPr txBox="1">
            <a:spLocks/>
          </p:cNvSpPr>
          <p:nvPr/>
        </p:nvSpPr>
        <p:spPr>
          <a:xfrm>
            <a:off x="6390758" y="3539797"/>
            <a:ext cx="1262595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158" name="Text Placeholder 68">
            <a:extLst>
              <a:ext uri="{FF2B5EF4-FFF2-40B4-BE49-F238E27FC236}">
                <a16:creationId xmlns:a16="http://schemas.microsoft.com/office/drawing/2014/main" id="{D7B154DA-9638-4AA4-AB00-03EEA9B4D48A}"/>
              </a:ext>
            </a:extLst>
          </p:cNvPr>
          <p:cNvSpPr txBox="1">
            <a:spLocks/>
          </p:cNvSpPr>
          <p:nvPr/>
        </p:nvSpPr>
        <p:spPr>
          <a:xfrm>
            <a:off x="8881968" y="3549887"/>
            <a:ext cx="1585913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59" name="Text Placeholder 68">
            <a:extLst>
              <a:ext uri="{FF2B5EF4-FFF2-40B4-BE49-F238E27FC236}">
                <a16:creationId xmlns:a16="http://schemas.microsoft.com/office/drawing/2014/main" id="{D1D67EE5-A9D9-4A01-A6E5-89DBD2F50211}"/>
              </a:ext>
            </a:extLst>
          </p:cNvPr>
          <p:cNvSpPr txBox="1">
            <a:spLocks/>
          </p:cNvSpPr>
          <p:nvPr/>
        </p:nvSpPr>
        <p:spPr>
          <a:xfrm>
            <a:off x="8555559" y="3062887"/>
            <a:ext cx="702176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B050"/>
                </a:solidFill>
              </a:rPr>
              <a:t>2022</a:t>
            </a:r>
          </a:p>
        </p:txBody>
      </p:sp>
      <p:sp>
        <p:nvSpPr>
          <p:cNvPr id="161" name="Text Placeholder 68">
            <a:extLst>
              <a:ext uri="{FF2B5EF4-FFF2-40B4-BE49-F238E27FC236}">
                <a16:creationId xmlns:a16="http://schemas.microsoft.com/office/drawing/2014/main" id="{62C6F70C-6A77-43C5-BCFB-92B42A4DD948}"/>
              </a:ext>
            </a:extLst>
          </p:cNvPr>
          <p:cNvSpPr txBox="1">
            <a:spLocks/>
          </p:cNvSpPr>
          <p:nvPr/>
        </p:nvSpPr>
        <p:spPr>
          <a:xfrm>
            <a:off x="9832924" y="4079152"/>
            <a:ext cx="702176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C00000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79769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0D28-F0B5-4A56-9E17-AA6722C4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TM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F0AFD-C8F3-4087-A0E2-5DB4A3CB9659}"/>
              </a:ext>
            </a:extLst>
          </p:cNvPr>
          <p:cNvSpPr txBox="1">
            <a:spLocks/>
          </p:cNvSpPr>
          <p:nvPr/>
        </p:nvSpPr>
        <p:spPr>
          <a:xfrm>
            <a:off x="524462" y="1541702"/>
            <a:ext cx="7997238" cy="48782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defPPr>
              <a:defRPr lang="en-US"/>
            </a:defPPr>
            <a:lvl1pPr marL="355600" indent="-342900">
              <a:spcBef>
                <a:spcPts val="300"/>
              </a:spcBef>
              <a:buFont typeface="Arial" panose="020B0604020202020204" pitchFamily="34" charset="0"/>
              <a:buChar char="•"/>
              <a:defRPr sz="2400">
                <a:solidFill>
                  <a:srgbClr val="00AAFF"/>
                </a:solidFill>
                <a:latin typeface="Myriad Pro"/>
                <a:ea typeface="Myriad Pro"/>
                <a:cs typeface="Myriad Pro"/>
              </a:defRPr>
            </a:lvl1pPr>
            <a:lvl2pPr marL="622300" lvl="1" indent="-285750" eaLnBrk="0" hangingPunct="0">
              <a:spcBef>
                <a:spcPts val="300"/>
              </a:spcBef>
              <a:buFont typeface="Arial" panose="020B0604020202020204" pitchFamily="34" charset="0"/>
              <a:buChar char="•"/>
              <a:defRPr>
                <a:latin typeface="Arial" charset="0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200" dirty="0">
                <a:latin typeface="+mn-lt"/>
              </a:rPr>
              <a:t>New Source Tray installation on TM2 and TM4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200" dirty="0">
                <a:latin typeface="+mn-lt"/>
              </a:rPr>
              <a:t>North Hot Cell (NHC) and Safe Module Parking (SMP) </a:t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US" sz="2200" dirty="0">
                <a:latin typeface="+mn-lt"/>
              </a:rPr>
              <a:t>South Hot Cell (SHC)  is available for TM refurbishment </a:t>
            </a:r>
            <a:br>
              <a:rPr lang="en-US" sz="2200" dirty="0">
                <a:latin typeface="+mn-lt"/>
              </a:rPr>
            </a:br>
            <a:endParaRPr lang="en-US" sz="2200" dirty="0"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+mn-lt"/>
              </a:rPr>
              <a:t>TM3 service tray re-design and exchange procedure</a:t>
            </a:r>
            <a:br>
              <a:rPr lang="en-US" sz="2200" dirty="0">
                <a:solidFill>
                  <a:schemeClr val="tx1"/>
                </a:solidFill>
                <a:latin typeface="+mn-lt"/>
              </a:rPr>
            </a:br>
            <a:r>
              <a:rPr lang="en-US" sz="22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 new service tray until Q3 2021</a:t>
            </a: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+mn-lt"/>
              </a:rPr>
              <a:t>Completion of the design of a new (cold) module TM5 based on the redesign of the source and service tray until Q2 2022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+mn-lt"/>
              </a:rPr>
              <a:t>Early construction completion and ready for operation of TM5 in Q3 2023 (baseline Q2 2024).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+mn-lt"/>
              </a:rPr>
              <a:t>Regular refurbishment of modules starting with TM4 after TM3 is back in rotation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B06C893-C465-4085-BBFB-AAC07FD6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234898" y="2243765"/>
            <a:ext cx="4026395" cy="221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74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94A200-A03D-4648-8708-6D677D365C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4D18C4-1C66-436C-B059-B5683AEBB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9273" y="2033554"/>
            <a:ext cx="3937851" cy="2082023"/>
          </a:xfrm>
        </p:spPr>
        <p:txBody>
          <a:bodyPr>
            <a:normAutofit/>
          </a:bodyPr>
          <a:lstStyle/>
          <a:p>
            <a:r>
              <a:rPr lang="en-CA" dirty="0"/>
              <a:t>Division support for ARIEL-II</a:t>
            </a:r>
          </a:p>
        </p:txBody>
      </p:sp>
    </p:spTree>
    <p:extLst>
      <p:ext uri="{BB962C8B-B14F-4D97-AF65-F5344CB8AC3E}">
        <p14:creationId xmlns:p14="http://schemas.microsoft.com/office/powerpoint/2010/main" val="3501120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966AB3-C05B-4C33-8DDB-C17A99628745}"/>
              </a:ext>
            </a:extLst>
          </p:cNvPr>
          <p:cNvSpPr txBox="1">
            <a:spLocks/>
          </p:cNvSpPr>
          <p:nvPr/>
        </p:nvSpPr>
        <p:spPr>
          <a:xfrm>
            <a:off x="69531" y="71892"/>
            <a:ext cx="10349157" cy="75438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rgbClr val="009CFF"/>
                </a:solidFill>
              </a:rPr>
              <a:t>CANREB ground floor overview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37ADB2-74D3-4857-A45F-D5BFCFBB3A8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979" y="629283"/>
            <a:ext cx="9346742" cy="60656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616221-C130-49E1-AC89-ECCE91A4718F}"/>
              </a:ext>
            </a:extLst>
          </p:cNvPr>
          <p:cNvSpPr/>
          <p:nvPr/>
        </p:nvSpPr>
        <p:spPr>
          <a:xfrm>
            <a:off x="5599425" y="5864896"/>
            <a:ext cx="963488" cy="347600"/>
          </a:xfrm>
          <a:prstGeom prst="rect">
            <a:avLst/>
          </a:prstGeom>
          <a:solidFill>
            <a:schemeClr val="bg1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3D2B75-B2BB-4A14-AFAF-5C7F4F0FAC6E}"/>
              </a:ext>
            </a:extLst>
          </p:cNvPr>
          <p:cNvSpPr/>
          <p:nvPr/>
        </p:nvSpPr>
        <p:spPr>
          <a:xfrm>
            <a:off x="5886295" y="1188525"/>
            <a:ext cx="389748" cy="468805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9997BC-6F86-4016-92FE-1C68B347686A}"/>
              </a:ext>
            </a:extLst>
          </p:cNvPr>
          <p:cNvSpPr txBox="1"/>
          <p:nvPr/>
        </p:nvSpPr>
        <p:spPr>
          <a:xfrm>
            <a:off x="5698989" y="5933907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AGTIS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545EB0-934B-4071-88F5-2AB4D1572FD1}"/>
              </a:ext>
            </a:extLst>
          </p:cNvPr>
          <p:cNvSpPr/>
          <p:nvPr/>
        </p:nvSpPr>
        <p:spPr>
          <a:xfrm>
            <a:off x="2540000" y="1188525"/>
            <a:ext cx="3306041" cy="1705362"/>
          </a:xfrm>
          <a:prstGeom prst="rect">
            <a:avLst/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F534DA-7095-47E1-827B-B1BC91247E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440" y="3256544"/>
            <a:ext cx="4050124" cy="24231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C25F67-5BA4-4A6A-9A5C-6FEADB64AA01}"/>
              </a:ext>
            </a:extLst>
          </p:cNvPr>
          <p:cNvSpPr txBox="1"/>
          <p:nvPr/>
        </p:nvSpPr>
        <p:spPr>
          <a:xfrm>
            <a:off x="6573372" y="6186903"/>
            <a:ext cx="5433442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P310 CANREB installation essentially completed – transfer of test ion sources ongoing</a:t>
            </a:r>
          </a:p>
        </p:txBody>
      </p:sp>
    </p:spTree>
    <p:extLst>
      <p:ext uri="{BB962C8B-B14F-4D97-AF65-F5344CB8AC3E}">
        <p14:creationId xmlns:p14="http://schemas.microsoft.com/office/powerpoint/2010/main" val="877467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B379696-B9B7-49A6-AC37-EFEBCB99CB27}"/>
              </a:ext>
            </a:extLst>
          </p:cNvPr>
          <p:cNvSpPr txBox="1">
            <a:spLocks/>
          </p:cNvSpPr>
          <p:nvPr/>
        </p:nvSpPr>
        <p:spPr>
          <a:xfrm>
            <a:off x="355840" y="265646"/>
            <a:ext cx="10349157" cy="75438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rgbClr val="009CFF"/>
                </a:solidFill>
              </a:rPr>
              <a:t>CANREB Commissioning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CE559-4456-44F4-8959-A5BD4E192055}"/>
              </a:ext>
            </a:extLst>
          </p:cNvPr>
          <p:cNvSpPr txBox="1"/>
          <p:nvPr/>
        </p:nvSpPr>
        <p:spPr>
          <a:xfrm>
            <a:off x="563880" y="1292569"/>
            <a:ext cx="553212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9CFF"/>
                </a:solidFill>
              </a:rPr>
              <a:t>First beam from AGTIS</a:t>
            </a:r>
            <a:r>
              <a:rPr lang="en-US" sz="2000" dirty="0"/>
              <a:t>: February 21, 2019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Extracted a few </a:t>
            </a:r>
            <a:r>
              <a:rPr lang="en-US" sz="2000" dirty="0" err="1"/>
              <a:t>nA</a:t>
            </a:r>
            <a:r>
              <a:rPr lang="en-US" sz="2000" dirty="0"/>
              <a:t> of </a:t>
            </a:r>
            <a:r>
              <a:rPr lang="en-US" sz="2000" baseline="30000" dirty="0"/>
              <a:t>133</a:t>
            </a:r>
            <a:r>
              <a:rPr lang="en-US" sz="2000" dirty="0"/>
              <a:t>Cs @ 60 keV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Higher sensitivity due to new Faraday cup current integrators &lt; 1 </a:t>
            </a:r>
            <a:r>
              <a:rPr lang="en-US" sz="2000" dirty="0" err="1"/>
              <a:t>pA</a:t>
            </a:r>
            <a:r>
              <a:rPr lang="en-US" sz="2000" dirty="0"/>
              <a:t> sensitivity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Using theory values for optics worked perfectly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D64F231-147F-459C-A9C1-BE730B525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51" b="3177"/>
          <a:stretch/>
        </p:blipFill>
        <p:spPr>
          <a:xfrm>
            <a:off x="772317" y="3844497"/>
            <a:ext cx="4903643" cy="238346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EB47087-2415-44D1-8852-2459EC1A8F71}"/>
              </a:ext>
            </a:extLst>
          </p:cNvPr>
          <p:cNvGrpSpPr/>
          <p:nvPr/>
        </p:nvGrpSpPr>
        <p:grpSpPr>
          <a:xfrm>
            <a:off x="6360426" y="460758"/>
            <a:ext cx="5687135" cy="5936484"/>
            <a:chOff x="6455666" y="394091"/>
            <a:chExt cx="5687135" cy="593648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A5BDEA3-EEE4-4E6E-A7F5-933F87E5DD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55666" y="3368169"/>
              <a:ext cx="5539249" cy="2491234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947405B-FF98-4949-9A51-B17FB53F52E9}"/>
                </a:ext>
              </a:extLst>
            </p:cNvPr>
            <p:cNvGrpSpPr/>
            <p:nvPr/>
          </p:nvGrpSpPr>
          <p:grpSpPr>
            <a:xfrm>
              <a:off x="6610681" y="394091"/>
              <a:ext cx="5532120" cy="2597253"/>
              <a:chOff x="6565319" y="62392"/>
              <a:chExt cx="5532120" cy="259725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0449F1F-263E-4E22-B2F7-CA2478E91B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565319" y="81036"/>
                <a:ext cx="5532120" cy="2578609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F0A9FC-C037-4B3D-AA06-BD1C015A831C}"/>
                  </a:ext>
                </a:extLst>
              </p:cNvPr>
              <p:cNvSpPr txBox="1"/>
              <p:nvPr/>
            </p:nvSpPr>
            <p:spPr>
              <a:xfrm>
                <a:off x="6765370" y="62392"/>
                <a:ext cx="1074333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/>
                  <a:t>Q1/X0/Y0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9CF3FE-91BE-449F-89D3-4712C24DA7E0}"/>
                  </a:ext>
                </a:extLst>
              </p:cNvPr>
              <p:cNvSpPr txBox="1"/>
              <p:nvPr/>
            </p:nvSpPr>
            <p:spPr>
              <a:xfrm>
                <a:off x="7962670" y="62392"/>
                <a:ext cx="45878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/>
                  <a:t>Q2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9D423B-96B7-4042-A1D2-35C0C13D1B86}"/>
                  </a:ext>
                </a:extLst>
              </p:cNvPr>
              <p:cNvSpPr txBox="1"/>
              <p:nvPr/>
            </p:nvSpPr>
            <p:spPr>
              <a:xfrm>
                <a:off x="9226694" y="62392"/>
                <a:ext cx="45878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/>
                  <a:t>Q3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DD1A6AE-DA41-4444-8FA2-7F5EE9187A84}"/>
                  </a:ext>
                </a:extLst>
              </p:cNvPr>
              <p:cNvSpPr txBox="1"/>
              <p:nvPr/>
            </p:nvSpPr>
            <p:spPr>
              <a:xfrm>
                <a:off x="10311825" y="62392"/>
                <a:ext cx="1050288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/>
                  <a:t>PM3/FC3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F89C82-7F9C-48DB-AAA3-EF5F33E8B9E3}"/>
                </a:ext>
              </a:extLst>
            </p:cNvPr>
            <p:cNvSpPr txBox="1"/>
            <p:nvPr/>
          </p:nvSpPr>
          <p:spPr>
            <a:xfrm>
              <a:off x="6935657" y="5992021"/>
              <a:ext cx="45792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Beam tomography, Q1 scan (4rms emit. ~ 7 </a:t>
              </a:r>
              <a:r>
                <a:rPr lang="el-GR" sz="1600">
                  <a:cs typeface="Calibri" panose="020F0502020204030204" pitchFamily="34" charset="0"/>
                </a:rPr>
                <a:t>μ</a:t>
              </a:r>
              <a:r>
                <a:rPr lang="en-US" sz="1600">
                  <a:cs typeface="Calibri" panose="020F0502020204030204" pitchFamily="34" charset="0"/>
                </a:rPr>
                <a:t>m)</a:t>
              </a:r>
              <a:endParaRPr lang="en-US" sz="160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90407B5-B3CD-4F8E-A429-41F56239C825}"/>
              </a:ext>
            </a:extLst>
          </p:cNvPr>
          <p:cNvSpPr txBox="1"/>
          <p:nvPr/>
        </p:nvSpPr>
        <p:spPr>
          <a:xfrm>
            <a:off x="7076253" y="3593228"/>
            <a:ext cx="287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8591A4-A876-433D-B60E-6660C2F9EE1B}"/>
              </a:ext>
            </a:extLst>
          </p:cNvPr>
          <p:cNvSpPr txBox="1"/>
          <p:nvPr/>
        </p:nvSpPr>
        <p:spPr>
          <a:xfrm>
            <a:off x="9923624" y="3593228"/>
            <a:ext cx="287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67696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56B5D7-AC3D-4C97-BAEE-BFB549FDBD2A}"/>
              </a:ext>
            </a:extLst>
          </p:cNvPr>
          <p:cNvSpPr txBox="1">
            <a:spLocks/>
          </p:cNvSpPr>
          <p:nvPr/>
        </p:nvSpPr>
        <p:spPr>
          <a:xfrm>
            <a:off x="556750" y="286271"/>
            <a:ext cx="10349157" cy="75438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rgbClr val="009CFF"/>
                </a:solidFill>
              </a:rPr>
              <a:t>Issues with CANREB EBIS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6B917C-9D2B-4B63-8ED4-E58B992FCA7A}"/>
              </a:ext>
            </a:extLst>
          </p:cNvPr>
          <p:cNvSpPr txBox="1"/>
          <p:nvPr/>
        </p:nvSpPr>
        <p:spPr>
          <a:xfrm>
            <a:off x="222834" y="4371326"/>
            <a:ext cx="62889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9CFF"/>
                </a:solidFill>
              </a:rPr>
              <a:t>Series of issues in the past months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Magnet quench due to power outage in December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Turbo pump failures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Vacuum problems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F0"/>
                </a:solidFill>
              </a:rPr>
              <a:t>Shorts of electrodes </a:t>
            </a:r>
            <a:r>
              <a:rPr lang="en-US" sz="2000" b="1" dirty="0">
                <a:solidFill>
                  <a:srgbClr val="00B0F0"/>
                </a:solidFill>
                <a:sym typeface="Wingdings" panose="05000000000000000000" pitchFamily="2" charset="2"/>
              </a:rPr>
              <a:t> Decision made to open the magnet chamber</a:t>
            </a:r>
            <a:br>
              <a:rPr lang="en-US" sz="2000" b="1" dirty="0">
                <a:solidFill>
                  <a:srgbClr val="00B0F0"/>
                </a:solidFill>
                <a:sym typeface="Wingdings" panose="05000000000000000000" pitchFamily="2" charset="2"/>
              </a:rPr>
            </a:br>
            <a:r>
              <a:rPr lang="en-US" sz="2000" dirty="0">
                <a:solidFill>
                  <a:srgbClr val="00B0F0"/>
                </a:solidFill>
                <a:sym typeface="Wingdings" panose="05000000000000000000" pitchFamily="2" charset="2"/>
              </a:rPr>
              <a:t>Redesign of 40 K level HV wire feedthrough</a:t>
            </a:r>
            <a:endParaRPr lang="en-US" sz="2000" dirty="0">
              <a:solidFill>
                <a:srgbClr val="00B0F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E456C9-EFC2-4642-85E9-3DAF162A2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766949"/>
            <a:ext cx="5380952" cy="3485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C159A2-8C72-4676-AA05-E8614E60B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52" y="997755"/>
            <a:ext cx="6288928" cy="302410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3E5254-3FE9-4559-8DB5-D2AE15C0C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416" y="4168939"/>
            <a:ext cx="3539584" cy="261093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BB463B-64E5-41D5-89F6-D888E98EEA60}"/>
              </a:ext>
            </a:extLst>
          </p:cNvPr>
          <p:cNvCxnSpPr/>
          <p:nvPr/>
        </p:nvCxnSpPr>
        <p:spPr>
          <a:xfrm flipV="1">
            <a:off x="6210300" y="6091051"/>
            <a:ext cx="939800" cy="20814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074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8C8A7-F536-4365-B5D2-E9E9C547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107" y="499952"/>
            <a:ext cx="9258993" cy="676102"/>
          </a:xfrm>
        </p:spPr>
        <p:txBody>
          <a:bodyPr/>
          <a:lstStyle/>
          <a:p>
            <a:r>
              <a:rPr lang="en-CA" dirty="0"/>
              <a:t>Target hall infrastructure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E40CC36-EA8D-4A30-9F72-F2890C4643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998" y="2596945"/>
            <a:ext cx="5771201" cy="423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56C189-F163-4D44-8331-9C8A7D3BD3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2071" y="1474873"/>
            <a:ext cx="3623977" cy="24197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7223CE-C118-491E-A0CA-243F262ABBD8}"/>
              </a:ext>
            </a:extLst>
          </p:cNvPr>
          <p:cNvSpPr txBox="1"/>
          <p:nvPr/>
        </p:nvSpPr>
        <p:spPr>
          <a:xfrm>
            <a:off x="8057115" y="784966"/>
            <a:ext cx="3903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Dec-2018: ALIS wall openings to the</a:t>
            </a:r>
          </a:p>
          <a:p>
            <a:r>
              <a:rPr lang="en-US" dirty="0"/>
              <a:t>mass separator room filled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02F392-9E15-4714-97FD-67B86FDB4A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3852" y="3927115"/>
            <a:ext cx="3816149" cy="240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B36D03-07F0-4813-A904-87124E1944C9}"/>
              </a:ext>
            </a:extLst>
          </p:cNvPr>
          <p:cNvSpPr txBox="1"/>
          <p:nvPr/>
        </p:nvSpPr>
        <p:spPr>
          <a:xfrm>
            <a:off x="7922008" y="6398487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Dec-2018: SEG blocks arrive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7FC433-6DF3-46C4-94BF-C96DDC1701E0}"/>
              </a:ext>
            </a:extLst>
          </p:cNvPr>
          <p:cNvSpPr txBox="1"/>
          <p:nvPr/>
        </p:nvSpPr>
        <p:spPr>
          <a:xfrm>
            <a:off x="231188" y="1100908"/>
            <a:ext cx="841751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Opening to the mass separator room closed!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SEG blocks for shielding arrived</a:t>
            </a:r>
            <a:r>
              <a:rPr lang="en-US" sz="2000" dirty="0">
                <a:sym typeface="Wingdings" panose="05000000000000000000" pitchFamily="2" charset="2"/>
              </a:rPr>
              <a:t> reduced the required 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number from 110 to 82 (value engineering)</a:t>
            </a:r>
            <a:endParaRPr lang="en-US" sz="20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Shielding optimized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radiation transport simulations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6667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807" y="536652"/>
            <a:ext cx="9258993" cy="676102"/>
          </a:xfrm>
        </p:spPr>
        <p:txBody>
          <a:bodyPr/>
          <a:lstStyle/>
          <a:p>
            <a:r>
              <a:rPr lang="en-US" dirty="0"/>
              <a:t>Test stand progress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76D170-3570-CD43-A1AE-7DED6CEBEB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1664" y="3936315"/>
            <a:ext cx="4030966" cy="27235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278C3E-8D7C-7B44-8FB2-45737DE4E4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1496" y="3874032"/>
            <a:ext cx="2849043" cy="2596596"/>
          </a:xfrm>
          <a:prstGeom prst="rect">
            <a:avLst/>
          </a:prstGeom>
        </p:spPr>
      </p:pic>
      <p:pic>
        <p:nvPicPr>
          <p:cNvPr id="1026" name="Picture 2" descr="/var/folders/40/711k61811z53p63vcnrsrg5w0000gn/T/com.microsoft.Powerpoint/WebArchiveCopyPasteTempFiles/bkNcWAwAAAABJRU5ErkJggg==">
            <a:extLst>
              <a:ext uri="{FF2B5EF4-FFF2-40B4-BE49-F238E27FC236}">
                <a16:creationId xmlns:a16="http://schemas.microsoft.com/office/drawing/2014/main" id="{B401D462-804E-9746-A5E1-1B919EAFA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4595" y="0"/>
            <a:ext cx="3805105" cy="393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4F6783-5299-473D-8C1F-173F252E8DD0}"/>
              </a:ext>
            </a:extLst>
          </p:cNvPr>
          <p:cNvSpPr txBox="1"/>
          <p:nvPr/>
        </p:nvSpPr>
        <p:spPr>
          <a:xfrm>
            <a:off x="359441" y="1275793"/>
            <a:ext cx="740515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Full target assembly prototype test stand (PHI) operational and commissioned.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Tests ongoing: target heating, thermal shielding, cooling, target service feedthroughs, vacuum sealing.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First ARIEL target at 2000 ºC </a:t>
            </a:r>
            <a:r>
              <a:rPr lang="en-CA" sz="2000" dirty="0">
                <a:sym typeface="Wingdings" panose="05000000000000000000" pitchFamily="2" charset="2"/>
              </a:rPr>
              <a:t> s</a:t>
            </a:r>
            <a:r>
              <a:rPr lang="en-CA" sz="2000" dirty="0"/>
              <a:t>everal target design issues identified and eliminated.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3870DB-EDBD-4DDC-A9AB-6330E66C5D16}"/>
              </a:ext>
            </a:extLst>
          </p:cNvPr>
          <p:cNvCxnSpPr/>
          <p:nvPr/>
        </p:nvCxnSpPr>
        <p:spPr>
          <a:xfrm flipV="1">
            <a:off x="6574498" y="2700670"/>
            <a:ext cx="2537604" cy="13609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2159BE-0DF8-46EF-8927-6D401E1ABC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061" y="3767061"/>
            <a:ext cx="3562793" cy="281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21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F60C66-3C23-4E41-B8CE-B9249B754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0" y="1308858"/>
            <a:ext cx="5760852" cy="22182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1764C1-7F2A-4164-886C-8FF04191B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e-linac activities 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AE1BE5-82E8-4F10-81EC-3D8143991488}"/>
              </a:ext>
            </a:extLst>
          </p:cNvPr>
          <p:cNvSpPr txBox="1"/>
          <p:nvPr/>
        </p:nvSpPr>
        <p:spPr>
          <a:xfrm>
            <a:off x="289401" y="1505400"/>
            <a:ext cx="7028273" cy="4862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F0"/>
                </a:solidFill>
              </a:rPr>
              <a:t>Dog-leg installation (part of ARIEL 1.5) completed!</a:t>
            </a:r>
            <a:br>
              <a:rPr lang="en-US" sz="2000" dirty="0">
                <a:solidFill>
                  <a:srgbClr val="00B0F0"/>
                </a:solidFill>
              </a:rPr>
            </a:br>
            <a:r>
              <a:rPr lang="en-US" sz="2000" dirty="0">
                <a:solidFill>
                  <a:srgbClr val="00B0F0"/>
                </a:solidFill>
              </a:rPr>
              <a:t>Difficult assembly task!</a:t>
            </a:r>
            <a:endParaRPr lang="en-US" sz="2000" dirty="0">
              <a:solidFill>
                <a:srgbClr val="00B0F0"/>
              </a:solidFill>
              <a:cs typeface="Arial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Microphonics mitigation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Sources and</a:t>
            </a:r>
            <a:br>
              <a:rPr lang="en-US" sz="2000" dirty="0"/>
            </a:br>
            <a:r>
              <a:rPr lang="en-US" sz="2000" dirty="0"/>
              <a:t>transmission identified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Sources: LN2 valves, cooling water</a:t>
            </a:r>
            <a:br>
              <a:rPr lang="en-US" sz="2000" dirty="0"/>
            </a:br>
            <a:r>
              <a:rPr lang="en-US" sz="2000" dirty="0"/>
              <a:t>(particularly klystron booster pumps)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Transmission: Rigid bellows, hoses and water connections, via waveguides</a:t>
            </a:r>
          </a:p>
          <a:p>
            <a:pPr marL="355600" lvl="1">
              <a:spcBef>
                <a:spcPts val="600"/>
              </a:spcBef>
            </a:pPr>
            <a:r>
              <a:rPr lang="en-US" sz="2000" dirty="0"/>
              <a:t>Significant noise reduction at certain frequencies!!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Studies of ponderomotive effects </a:t>
            </a:r>
            <a:br>
              <a:rPr lang="en-US" sz="2000" dirty="0"/>
            </a:b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Analysis &amp; simulation</a:t>
            </a:r>
            <a:br>
              <a:rPr lang="en-US" sz="2000" dirty="0"/>
            </a:b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Piezo tuner installed and investigations are ongoing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AFF"/>
                </a:solidFill>
                <a:cs typeface="Arial"/>
              </a:rPr>
              <a:t>However, 30 MeV design beam energy has been achieved with the e-linac!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A62820-C623-49EE-9491-DB5592B659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330" y="248753"/>
            <a:ext cx="3406596" cy="21202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B708DB-51C0-4522-ACCA-2E2662E5F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800" y="3427105"/>
            <a:ext cx="3336528" cy="345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19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1029-FA2F-48A8-9DA4-13ABF0CA0BDE}"/>
              </a:ext>
            </a:extLst>
          </p:cNvPr>
          <p:cNvSpPr txBox="1">
            <a:spLocks/>
          </p:cNvSpPr>
          <p:nvPr/>
        </p:nvSpPr>
        <p:spPr>
          <a:xfrm>
            <a:off x="1472540" y="1922057"/>
            <a:ext cx="4904510" cy="180295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E685F8-9B18-4FEF-891D-92068EFC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620475" cy="2704323"/>
          </a:xfrm>
        </p:spPr>
        <p:txBody>
          <a:bodyPr>
            <a:normAutofit/>
          </a:bodyPr>
          <a:lstStyle/>
          <a:p>
            <a:r>
              <a:rPr lang="en-CA" dirty="0"/>
              <a:t>Accelerator division science program and 5YP projects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B39F0-0F89-42B1-A60D-8E80931426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679" y="2547257"/>
            <a:ext cx="5684322" cy="43107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7075DA-1965-4104-9149-91E850B5B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885" y="0"/>
            <a:ext cx="5681116" cy="25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03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D2AE-69FB-4E40-8E44-1B145724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Accelerator division science program,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B7496802-63B7-452F-AA71-B20F558C7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1424240"/>
            <a:ext cx="11417300" cy="50013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defPPr>
              <a:defRPr lang="en-US"/>
            </a:defPPr>
            <a:lvl1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 sz="2400">
                <a:solidFill>
                  <a:srgbClr val="00AAFF"/>
                </a:solidFill>
              </a:defRPr>
            </a:lvl1pPr>
            <a:lvl2pPr marL="533400" lvl="1" indent="-285750" eaLnBrk="0" hangingPunct="0">
              <a:spcBef>
                <a:spcPts val="300"/>
              </a:spcBef>
              <a:buFont typeface="Arial" panose="020B0604020202020204" pitchFamily="34" charset="0"/>
              <a:buChar char="•"/>
              <a:defRPr sz="20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CA" altLang="de-DE" dirty="0"/>
              <a:t>The division science program provides Canada with three world-class platforms:</a:t>
            </a:r>
          </a:p>
          <a:p>
            <a:pPr lvl="1">
              <a:spcBef>
                <a:spcPts val="600"/>
              </a:spcBef>
            </a:pPr>
            <a:r>
              <a:rPr lang="en-CA" altLang="de-DE" dirty="0"/>
              <a:t>B</a:t>
            </a:r>
            <a:r>
              <a:rPr lang="en-CA" altLang="de-DE" dirty="0">
                <a:solidFill>
                  <a:schemeClr val="tx1"/>
                </a:solidFill>
              </a:rPr>
              <a:t>eam physics and instrumentation</a:t>
            </a:r>
          </a:p>
          <a:p>
            <a:pPr lvl="1">
              <a:spcBef>
                <a:spcPts val="600"/>
              </a:spcBef>
            </a:pPr>
            <a:r>
              <a:rPr lang="en-CA" altLang="de-DE" dirty="0"/>
              <a:t>S</a:t>
            </a:r>
            <a:r>
              <a:rPr lang="en-CA" altLang="de-DE" dirty="0">
                <a:solidFill>
                  <a:schemeClr val="tx1"/>
                </a:solidFill>
              </a:rPr>
              <a:t>econdary particle production</a:t>
            </a:r>
          </a:p>
          <a:p>
            <a:pPr lvl="1">
              <a:spcBef>
                <a:spcPts val="600"/>
              </a:spcBef>
            </a:pPr>
            <a:r>
              <a:rPr lang="en-CA" altLang="de-DE" dirty="0">
                <a:solidFill>
                  <a:schemeClr val="tx1"/>
                </a:solidFill>
              </a:rPr>
              <a:t>SRF technologies</a:t>
            </a:r>
          </a:p>
          <a:p>
            <a:pPr>
              <a:spcBef>
                <a:spcPts val="600"/>
              </a:spcBef>
            </a:pPr>
            <a:r>
              <a:rPr lang="en-CA" altLang="de-DE" dirty="0"/>
              <a:t>TRIUMF and </a:t>
            </a:r>
            <a:r>
              <a:rPr lang="en-CA" altLang="de-DE" dirty="0" err="1"/>
              <a:t>UVic</a:t>
            </a:r>
            <a:r>
              <a:rPr lang="en-CA" altLang="de-DE" dirty="0"/>
              <a:t> were successful in a joint appointment of</a:t>
            </a:r>
            <a:br>
              <a:rPr lang="en-CA" altLang="de-DE" dirty="0"/>
            </a:br>
            <a:r>
              <a:rPr lang="en-CA" altLang="de-DE" dirty="0"/>
              <a:t>an Accelerator Physics Faculty to strengthen Accelerator </a:t>
            </a:r>
            <a:br>
              <a:rPr lang="en-CA" altLang="de-DE" dirty="0"/>
            </a:br>
            <a:r>
              <a:rPr lang="en-CA" altLang="de-DE" dirty="0"/>
              <a:t>Science education in Canada:</a:t>
            </a:r>
            <a:br>
              <a:rPr lang="en-CA" altLang="de-DE" dirty="0"/>
            </a:br>
            <a:r>
              <a:rPr lang="en-CA" altLang="de-DE" dirty="0">
                <a:solidFill>
                  <a:schemeClr val="tx1"/>
                </a:solidFill>
              </a:rPr>
              <a:t>Tobias Junginger (expert in SRF and RF cavities, former</a:t>
            </a:r>
            <a:br>
              <a:rPr lang="en-CA" altLang="de-DE" dirty="0">
                <a:solidFill>
                  <a:schemeClr val="tx1"/>
                </a:solidFill>
              </a:rPr>
            </a:br>
            <a:r>
              <a:rPr lang="en-CA" altLang="de-DE" dirty="0">
                <a:solidFill>
                  <a:schemeClr val="tx1"/>
                </a:solidFill>
              </a:rPr>
              <a:t>Lancaster University, UK)</a:t>
            </a:r>
            <a:endParaRPr lang="en-CA" altLang="de-DE" dirty="0">
              <a:solidFill>
                <a:schemeClr val="tx1"/>
              </a:solidFill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CA" altLang="de-DE" dirty="0">
                <a:solidFill>
                  <a:schemeClr val="tx1"/>
                </a:solidFill>
              </a:rPr>
              <a:t>Also in engineering we have platforms for Remote</a:t>
            </a:r>
            <a:br>
              <a:rPr lang="en-CA" altLang="de-DE" dirty="0">
                <a:solidFill>
                  <a:schemeClr val="tx1"/>
                </a:solidFill>
              </a:rPr>
            </a:br>
            <a:r>
              <a:rPr lang="en-CA" altLang="de-DE" dirty="0">
                <a:solidFill>
                  <a:schemeClr val="tx1"/>
                </a:solidFill>
              </a:rPr>
              <a:t>Handling technologies (automation, mechatronics,</a:t>
            </a:r>
            <a:br>
              <a:rPr lang="en-CA" altLang="de-DE" dirty="0">
                <a:solidFill>
                  <a:schemeClr val="tx1"/>
                </a:solidFill>
              </a:rPr>
            </a:br>
            <a:r>
              <a:rPr lang="en-CA" altLang="de-DE" dirty="0">
                <a:solidFill>
                  <a:schemeClr val="tx1"/>
                </a:solidFill>
              </a:rPr>
              <a:t>nuclear technologies)</a:t>
            </a:r>
            <a:br>
              <a:rPr lang="en-CA" altLang="de-DE" dirty="0">
                <a:solidFill>
                  <a:schemeClr val="tx1"/>
                </a:solidFill>
              </a:rPr>
            </a:br>
            <a:endParaRPr lang="en-CA" altLang="de-DE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A16F9-594F-4659-BAEE-D03221E58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925" y="2195230"/>
            <a:ext cx="1724575" cy="21635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DCDCFF-792F-4464-A66E-1FCBF7AD4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484" y="4675190"/>
            <a:ext cx="2856881" cy="186412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D2AE-69FB-4E40-8E44-1B145724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education and research topics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CD2096-906F-4177-835A-737602BCEB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4303" y="1219115"/>
            <a:ext cx="4152274" cy="1628968"/>
          </a:xfrm>
          <a:prstGeom prst="rect">
            <a:avLst/>
          </a:prstGeom>
        </p:spPr>
      </p:pic>
      <p:pic>
        <p:nvPicPr>
          <p:cNvPr id="10" name="Picture 2" descr="C:\Users\dstorey\Desktop\New folder\phases.gif">
            <a:extLst>
              <a:ext uri="{FF2B5EF4-FFF2-40B4-BE49-F238E27FC236}">
                <a16:creationId xmlns:a16="http://schemas.microsoft.com/office/drawing/2014/main" id="{22D9E9C7-3858-4F18-8C9A-E199053143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9637" y="4824401"/>
            <a:ext cx="2992441" cy="187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1842C2DE-6691-40EC-B9AF-306C66D21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98" y="1346739"/>
            <a:ext cx="6214160" cy="51321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 sz="2400">
                <a:solidFill>
                  <a:srgbClr val="00AAFF"/>
                </a:solidFill>
              </a:defRPr>
            </a:lvl1pPr>
            <a:lvl2pPr marL="533400" lvl="1" indent="-285750" eaLnBrk="0" hangingPunct="0">
              <a:spcBef>
                <a:spcPts val="300"/>
              </a:spcBef>
              <a:buFont typeface="Arial" panose="020B0604020202020204" pitchFamily="34" charset="0"/>
              <a:buChar char="•"/>
              <a:defRPr sz="20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r>
              <a:rPr lang="en-CA" altLang="de-DE" dirty="0"/>
              <a:t>Ion sources </a:t>
            </a:r>
            <a:br>
              <a:rPr lang="en-CA" altLang="de-DE" dirty="0"/>
            </a:br>
            <a:r>
              <a:rPr lang="en-CA" altLang="de-DE" sz="2000" dirty="0">
                <a:solidFill>
                  <a:schemeClr val="tx1"/>
                </a:solidFill>
              </a:rPr>
              <a:t>Plasma ion sources, high charge state ion sources (Charge state breeders)</a:t>
            </a:r>
          </a:p>
          <a:p>
            <a:r>
              <a:rPr lang="en-CA" altLang="de-DE" dirty="0"/>
              <a:t>Beam physics</a:t>
            </a:r>
            <a:br>
              <a:rPr lang="en-CA" altLang="de-DE" dirty="0"/>
            </a:br>
            <a:r>
              <a:rPr lang="en-CA" altLang="de-DE" sz="2000" dirty="0">
                <a:solidFill>
                  <a:schemeClr val="tx1"/>
                </a:solidFill>
              </a:rPr>
              <a:t>Intense, space charge dominated beams (HL-LHC beam-beam effects, electron </a:t>
            </a:r>
            <a:r>
              <a:rPr lang="en-CA" altLang="de-DE" sz="2000" dirty="0" err="1">
                <a:solidFill>
                  <a:schemeClr val="tx1"/>
                </a:solidFill>
              </a:rPr>
              <a:t>linac</a:t>
            </a:r>
            <a:r>
              <a:rPr lang="en-CA" altLang="de-DE" sz="2000" dirty="0">
                <a:solidFill>
                  <a:schemeClr val="tx1"/>
                </a:solidFill>
              </a:rPr>
              <a:t>, cyclotrons)</a:t>
            </a:r>
            <a:br>
              <a:rPr lang="en-CA" altLang="de-DE" sz="2000" dirty="0">
                <a:solidFill>
                  <a:schemeClr val="tx1"/>
                </a:solidFill>
              </a:rPr>
            </a:br>
            <a:r>
              <a:rPr lang="en-CA" altLang="de-DE" sz="2000" dirty="0">
                <a:solidFill>
                  <a:schemeClr val="tx1"/>
                </a:solidFill>
              </a:rPr>
              <a:t>High level computer applications, automatic tuning</a:t>
            </a:r>
          </a:p>
          <a:p>
            <a:r>
              <a:rPr lang="en-CA" altLang="de-DE" dirty="0"/>
              <a:t>Target research and development – </a:t>
            </a:r>
            <a:br>
              <a:rPr lang="en-CA" altLang="de-DE" dirty="0"/>
            </a:br>
            <a:r>
              <a:rPr lang="en-CA" altLang="de-DE" sz="2000" dirty="0">
                <a:solidFill>
                  <a:schemeClr val="tx1"/>
                </a:solidFill>
              </a:rPr>
              <a:t>Material properties, ions source optimization (plasma physics</a:t>
            </a:r>
            <a:r>
              <a:rPr lang="en-CA" altLang="de-DE" dirty="0">
                <a:solidFill>
                  <a:schemeClr val="tx1"/>
                </a:solidFill>
              </a:rPr>
              <a:t>)</a:t>
            </a:r>
          </a:p>
          <a:p>
            <a:r>
              <a:rPr lang="en-CA" altLang="de-DE" dirty="0"/>
              <a:t>Superconducting RF (SRF) and RF</a:t>
            </a:r>
            <a:br>
              <a:rPr lang="en-CA" altLang="de-DE" dirty="0"/>
            </a:br>
            <a:r>
              <a:rPr lang="en-CA" altLang="de-DE" sz="2000" dirty="0">
                <a:solidFill>
                  <a:schemeClr val="tx1"/>
                </a:solidFill>
              </a:rPr>
              <a:t>Cavity design, cavity and </a:t>
            </a:r>
            <a:r>
              <a:rPr lang="en-CA" altLang="de-DE" sz="2000" dirty="0" err="1">
                <a:solidFill>
                  <a:schemeClr val="tx1"/>
                </a:solidFill>
              </a:rPr>
              <a:t>cryo</a:t>
            </a:r>
            <a:r>
              <a:rPr lang="en-CA" altLang="de-DE" sz="2000" dirty="0">
                <a:solidFill>
                  <a:schemeClr val="tx1"/>
                </a:solidFill>
              </a:rPr>
              <a:t> modules</a:t>
            </a:r>
            <a:br>
              <a:rPr lang="en-CA" altLang="de-DE" sz="2000" dirty="0">
                <a:solidFill>
                  <a:schemeClr val="tx1"/>
                </a:solidFill>
              </a:rPr>
            </a:br>
            <a:r>
              <a:rPr lang="en-CA" altLang="de-DE" sz="2000" dirty="0">
                <a:solidFill>
                  <a:schemeClr val="tx1"/>
                </a:solidFill>
              </a:rPr>
              <a:t>Surface properties (</a:t>
            </a:r>
            <a:r>
              <a:rPr lang="en-CA" altLang="de-DE" sz="2000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en-CA" altLang="de-DE" sz="2000" dirty="0">
                <a:solidFill>
                  <a:schemeClr val="tx1"/>
                </a:solidFill>
              </a:rPr>
              <a:t>-NMR and </a:t>
            </a:r>
            <a:r>
              <a:rPr lang="en-CA" altLang="de-DE" sz="200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en-CA" altLang="de-DE" sz="2000" dirty="0">
                <a:solidFill>
                  <a:schemeClr val="tx1"/>
                </a:solidFill>
              </a:rPr>
              <a:t>-SR investigations and processing),</a:t>
            </a:r>
            <a:br>
              <a:rPr lang="en-CA" altLang="de-DE" sz="2000" dirty="0">
                <a:solidFill>
                  <a:schemeClr val="tx1"/>
                </a:solidFill>
              </a:rPr>
            </a:br>
            <a:r>
              <a:rPr lang="en-CA" altLang="de-DE" sz="2000" dirty="0">
                <a:solidFill>
                  <a:schemeClr val="tx1"/>
                </a:solidFill>
              </a:rPr>
              <a:t>Digital low level RF technology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6BAF17-5068-4585-94BA-1F0FE66A8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301" y="3195272"/>
            <a:ext cx="3997032" cy="256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91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4F36-F743-408C-B67B-F6D39219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 division planning for the next 5YP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C81A6B-B178-4938-9E2F-C69876278CB6}"/>
              </a:ext>
            </a:extLst>
          </p:cNvPr>
          <p:cNvSpPr/>
          <p:nvPr/>
        </p:nvSpPr>
        <p:spPr>
          <a:xfrm>
            <a:off x="825500" y="1662664"/>
            <a:ext cx="1040129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/>
              <a:t>The implementation of the 5YP requires the definition and resource planning of projects. The projects being prepared by the ACC Division are related to</a:t>
            </a:r>
          </a:p>
          <a:p>
            <a:endParaRPr lang="en-CA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Cyclotron refurbishment and upgrades</a:t>
            </a:r>
            <a:br>
              <a:rPr lang="en-CA" sz="2200" dirty="0"/>
            </a:br>
            <a:r>
              <a:rPr lang="en-CA" sz="2200" dirty="0"/>
              <a:t>Control system CCS2EPIS, Diagnostics, cryogenics, injection beam line, vacuum, cabling, RF-system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TCC – TRIUMF Control Center (combines Driver and RIB control room)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ISAC refurbishment</a:t>
            </a:r>
            <a:br>
              <a:rPr lang="en-CA" sz="2200" dirty="0"/>
            </a:br>
            <a:r>
              <a:rPr lang="en-CA" sz="2200" dirty="0"/>
              <a:t>Target hall consolidation and module refurbishment, ISAC-I RF system, ISAC Target Ion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Technologies towards hands-off control of routine Remote Handling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Proton Beam line upgrades and refurbishment</a:t>
            </a:r>
            <a:br>
              <a:rPr lang="en-CA" sz="2200" dirty="0"/>
            </a:br>
            <a:r>
              <a:rPr lang="en-CA" sz="2200" dirty="0"/>
              <a:t>Power supplies, refurbishment of optics elements, vacuum</a:t>
            </a:r>
          </a:p>
        </p:txBody>
      </p:sp>
    </p:spTree>
    <p:extLst>
      <p:ext uri="{BB962C8B-B14F-4D97-AF65-F5344CB8AC3E}">
        <p14:creationId xmlns:p14="http://schemas.microsoft.com/office/powerpoint/2010/main" val="80312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E3B9EB-D815-442D-A88B-B5F0B4EF43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Thanks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105049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982D7-6F1D-4856-910B-8F067CF26C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CA" dirty="0"/>
              <a:t>Additional slides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0E8EE-6879-45CA-AFA3-8108695BBACA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0351FB-7672-440A-8B58-E5E4803C17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5135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BBE316-2EB1-49AC-A848-2F0AE65C0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1661" y="3377967"/>
            <a:ext cx="4578093" cy="3433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2C123E-A959-4C96-999A-3E9B21FFD1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52" y="3377967"/>
            <a:ext cx="5940434" cy="343357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3688C5F-8527-4D70-886C-FF2BBE728CA5}"/>
              </a:ext>
            </a:extLst>
          </p:cNvPr>
          <p:cNvGrpSpPr/>
          <p:nvPr/>
        </p:nvGrpSpPr>
        <p:grpSpPr>
          <a:xfrm>
            <a:off x="2007401" y="3467231"/>
            <a:ext cx="6471595" cy="3003740"/>
            <a:chOff x="1824268" y="3467231"/>
            <a:chExt cx="6471595" cy="3003740"/>
          </a:xfrm>
        </p:grpSpPr>
        <p:sp>
          <p:nvSpPr>
            <p:cNvPr id="5" name="Speech Bubble: Rectangle 4">
              <a:extLst>
                <a:ext uri="{FF2B5EF4-FFF2-40B4-BE49-F238E27FC236}">
                  <a16:creationId xmlns:a16="http://schemas.microsoft.com/office/drawing/2014/main" id="{1984C3B9-2B91-4953-917E-17898823FDCB}"/>
                </a:ext>
              </a:extLst>
            </p:cNvPr>
            <p:cNvSpPr/>
            <p:nvPr/>
          </p:nvSpPr>
          <p:spPr>
            <a:xfrm>
              <a:off x="3195781" y="6073628"/>
              <a:ext cx="1979116" cy="397343"/>
            </a:xfrm>
            <a:prstGeom prst="wedgeRectCallout">
              <a:avLst>
                <a:gd name="adj1" fmla="val 45941"/>
                <a:gd name="adj2" fmla="val -225761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Injection beam line</a:t>
              </a:r>
            </a:p>
          </p:txBody>
        </p:sp>
        <p:sp>
          <p:nvSpPr>
            <p:cNvPr id="6" name="Speech Bubble: Rectangle 5">
              <a:extLst>
                <a:ext uri="{FF2B5EF4-FFF2-40B4-BE49-F238E27FC236}">
                  <a16:creationId xmlns:a16="http://schemas.microsoft.com/office/drawing/2014/main" id="{A593E224-647B-420D-97DE-0C1537A35CB7}"/>
                </a:ext>
              </a:extLst>
            </p:cNvPr>
            <p:cNvSpPr/>
            <p:nvPr/>
          </p:nvSpPr>
          <p:spPr>
            <a:xfrm>
              <a:off x="1824268" y="3517645"/>
              <a:ext cx="729581" cy="397343"/>
            </a:xfrm>
            <a:prstGeom prst="wedgeRectCallout">
              <a:avLst>
                <a:gd name="adj1" fmla="val -20750"/>
                <a:gd name="adj2" fmla="val 105709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HRS 1</a:t>
              </a:r>
            </a:p>
          </p:txBody>
        </p:sp>
        <p:sp>
          <p:nvSpPr>
            <p:cNvPr id="7" name="Speech Bubble: Rectangle 6">
              <a:extLst>
                <a:ext uri="{FF2B5EF4-FFF2-40B4-BE49-F238E27FC236}">
                  <a16:creationId xmlns:a16="http://schemas.microsoft.com/office/drawing/2014/main" id="{B73F3FC3-BEFB-4653-8624-1763E0554C9E}"/>
                </a:ext>
              </a:extLst>
            </p:cNvPr>
            <p:cNvSpPr/>
            <p:nvPr/>
          </p:nvSpPr>
          <p:spPr>
            <a:xfrm>
              <a:off x="4050397" y="3467231"/>
              <a:ext cx="729581" cy="448376"/>
            </a:xfrm>
            <a:prstGeom prst="wedgeRectCallout">
              <a:avLst>
                <a:gd name="adj1" fmla="val -20750"/>
                <a:gd name="adj2" fmla="val 105709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HRS 2</a:t>
              </a:r>
            </a:p>
          </p:txBody>
        </p:sp>
        <p:sp>
          <p:nvSpPr>
            <p:cNvPr id="9" name="Speech Bubble: Rectangle 8">
              <a:extLst>
                <a:ext uri="{FF2B5EF4-FFF2-40B4-BE49-F238E27FC236}">
                  <a16:creationId xmlns:a16="http://schemas.microsoft.com/office/drawing/2014/main" id="{CD88A52E-83D4-4B80-BC60-6559290EF4A2}"/>
                </a:ext>
              </a:extLst>
            </p:cNvPr>
            <p:cNvSpPr/>
            <p:nvPr/>
          </p:nvSpPr>
          <p:spPr>
            <a:xfrm>
              <a:off x="6769914" y="3492748"/>
              <a:ext cx="1525949" cy="397343"/>
            </a:xfrm>
            <a:prstGeom prst="wedgeRectCallout">
              <a:avLst>
                <a:gd name="adj1" fmla="val 60268"/>
                <a:gd name="adj2" fmla="val 245053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HRS </a:t>
              </a:r>
              <a:r>
                <a:rPr kumimoji="0" 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mutlipole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26F8E48-A72F-4F43-B2D8-7ED0F1A7D8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7086" y="186266"/>
            <a:ext cx="4514062" cy="2955636"/>
          </a:xfrm>
          <a:prstGeom prst="rect">
            <a:avLst/>
          </a:prstGeom>
        </p:spPr>
      </p:pic>
      <p:sp>
        <p:nvSpPr>
          <p:cNvPr id="15" name="Title 3">
            <a:extLst>
              <a:ext uri="{FF2B5EF4-FFF2-40B4-BE49-F238E27FC236}">
                <a16:creationId xmlns:a16="http://schemas.microsoft.com/office/drawing/2014/main" id="{AC01E06F-EC09-4C80-B185-6C291091FE85}"/>
              </a:ext>
            </a:extLst>
          </p:cNvPr>
          <p:cNvSpPr txBox="1">
            <a:spLocks/>
          </p:cNvSpPr>
          <p:nvPr/>
        </p:nvSpPr>
        <p:spPr>
          <a:xfrm>
            <a:off x="163050" y="417128"/>
            <a:ext cx="10349157" cy="103067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rgbClr val="009CFF"/>
                </a:solidFill>
              </a:rPr>
              <a:t>HRS</a:t>
            </a:r>
            <a:br>
              <a:rPr lang="en-US" dirty="0">
                <a:solidFill>
                  <a:srgbClr val="009CFF"/>
                </a:solidFill>
              </a:rPr>
            </a:br>
            <a:r>
              <a:rPr lang="en-US" dirty="0">
                <a:solidFill>
                  <a:srgbClr val="009CFF"/>
                </a:solidFill>
              </a:rPr>
              <a:t>Status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0FEA2DB4-8BFA-46C6-A4A3-3DCAF0EDC747}"/>
              </a:ext>
            </a:extLst>
          </p:cNvPr>
          <p:cNvSpPr/>
          <p:nvPr/>
        </p:nvSpPr>
        <p:spPr>
          <a:xfrm>
            <a:off x="1889539" y="545785"/>
            <a:ext cx="5074719" cy="2491616"/>
          </a:xfrm>
          <a:prstGeom prst="wedgeRectCallout">
            <a:avLst>
              <a:gd name="adj1" fmla="val 58229"/>
              <a:gd name="adj2" fmla="val -20299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Dipoles installed and aligned, multipole corrector as well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CA" sz="2000" kern="0" dirty="0">
                <a:solidFill>
                  <a:prstClr val="black"/>
                </a:solidFill>
              </a:rPr>
              <a:t>All interconnecting beamlines installed and under vacuum.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CA" sz="2000" kern="0" dirty="0">
                <a:solidFill>
                  <a:prstClr val="black"/>
                </a:solidFill>
              </a:rPr>
              <a:t>ATIS moved downstairs; installation ongoing, HRS testing will follow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206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A71FE-B16C-674B-A1F5-BF10D2BD39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anchor="t"/>
          <a:lstStyle/>
          <a:p>
            <a:r>
              <a:rPr lang="en-US" sz="2359">
                <a:latin typeface="Arial"/>
                <a:cs typeface="Arial"/>
              </a:rPr>
              <a:t>P416 TM3 Refurbishment – Schedule/Resources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3FC0C-1444-DE40-B978-060A725F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6"/>
            <a:fld id="{72890513-E58D-2644-ACDB-E89B1349FCEB}" type="slidenum">
              <a:rPr lang="en-US"/>
              <a:pPr defTabSz="914406"/>
              <a:t>31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2143DD-A6C7-CF4F-9449-8C0AFFB4AE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anchor="t"/>
          <a:lstStyle/>
          <a:p>
            <a:r>
              <a:rPr lang="en-US" sz="1179">
                <a:latin typeface="Arial"/>
                <a:cs typeface="Arial"/>
              </a:rPr>
              <a:t>Carla Babcock / Anders Mjøs</a:t>
            </a:r>
            <a:endParaRPr lang="en-US" sz="1179" i="0">
              <a:latin typeface="Arial"/>
              <a:cs typeface="Arial"/>
            </a:endParaRPr>
          </a:p>
          <a:p>
            <a:endParaRPr lang="en-US" sz="1179" dirty="0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EDAB7B4-573F-4D2D-97E4-DF7435102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449" y="889017"/>
            <a:ext cx="7930721" cy="1904864"/>
          </a:xfrm>
          <a:prstGeom prst="rect">
            <a:avLst/>
          </a:prstGeom>
        </p:spPr>
      </p:pic>
      <p:pic>
        <p:nvPicPr>
          <p:cNvPr id="6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36A1040-B81F-432D-A6EF-BE0CB959F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62" r="115" b="192"/>
          <a:stretch/>
        </p:blipFill>
        <p:spPr>
          <a:xfrm>
            <a:off x="2131041" y="2937421"/>
            <a:ext cx="5937983" cy="32587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888C36-CB3E-4EEB-904A-528D03EE8C0F}"/>
              </a:ext>
            </a:extLst>
          </p:cNvPr>
          <p:cNvSpPr txBox="1"/>
          <p:nvPr/>
        </p:nvSpPr>
        <p:spPr>
          <a:xfrm>
            <a:off x="8154123" y="2968945"/>
            <a:ext cx="2488581" cy="586336"/>
          </a:xfrm>
          <a:prstGeom prst="rect">
            <a:avLst/>
          </a:prstGeom>
        </p:spPr>
        <p:txBody>
          <a:bodyPr rot="0" spcFirstLastPara="0" vertOverflow="overflow" horzOverflow="overflow" vert="horz" wrap="square" lIns="82953" tIns="41476" rIns="82953" bIns="41476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33"/>
              <a:t>Estimated total work</a:t>
            </a:r>
          </a:p>
          <a:p>
            <a:r>
              <a:rPr lang="en-US" sz="1633">
                <a:cs typeface="Arial"/>
              </a:rPr>
              <a:t>425 FTE days</a:t>
            </a:r>
            <a:endParaRPr lang="en-US" sz="1633" dirty="0">
              <a:cs typeface="Arial"/>
            </a:endParaRPr>
          </a:p>
        </p:txBody>
      </p:sp>
      <p:pic>
        <p:nvPicPr>
          <p:cNvPr id="14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829DDD5-B89A-4A81-8BB4-03C1C8B22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708" y="3580284"/>
            <a:ext cx="1996373" cy="259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2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AD09-DF06-4D02-9779-9576EC1B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 station accomplishments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CA937FA-C081-416C-9440-0DB3D5359B57}"/>
              </a:ext>
            </a:extLst>
          </p:cNvPr>
          <p:cNvGrpSpPr/>
          <p:nvPr/>
        </p:nvGrpSpPr>
        <p:grpSpPr>
          <a:xfrm>
            <a:off x="5933663" y="1633205"/>
            <a:ext cx="5627426" cy="4960921"/>
            <a:chOff x="6036156" y="1783533"/>
            <a:chExt cx="5627426" cy="496092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47D01F-9A46-4EE5-9FE4-B1FC3387DFDF}"/>
                </a:ext>
              </a:extLst>
            </p:cNvPr>
            <p:cNvGrpSpPr/>
            <p:nvPr/>
          </p:nvGrpSpPr>
          <p:grpSpPr>
            <a:xfrm>
              <a:off x="7073474" y="2459725"/>
              <a:ext cx="4590108" cy="4284729"/>
              <a:chOff x="6373639" y="2459725"/>
              <a:chExt cx="4590108" cy="4284729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6C620BB9-FB9E-40BF-AD44-9EDF276802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288" r="18375"/>
              <a:stretch/>
            </p:blipFill>
            <p:spPr>
              <a:xfrm>
                <a:off x="6373639" y="2459725"/>
                <a:ext cx="4463359" cy="4284729"/>
              </a:xfrm>
              <a:prstGeom prst="rect">
                <a:avLst/>
              </a:prstGeom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31B8A5C-AFA7-40B5-B71F-E4C9B72F91E4}"/>
                  </a:ext>
                </a:extLst>
              </p:cNvPr>
              <p:cNvSpPr/>
              <p:nvPr/>
            </p:nvSpPr>
            <p:spPr>
              <a:xfrm>
                <a:off x="10529180" y="2562131"/>
                <a:ext cx="434567" cy="488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B29B46-C661-4D37-9F49-29FB69583A5F}"/>
                </a:ext>
              </a:extLst>
            </p:cNvPr>
            <p:cNvSpPr txBox="1"/>
            <p:nvPr/>
          </p:nvSpPr>
          <p:spPr>
            <a:xfrm>
              <a:off x="6036156" y="5225833"/>
              <a:ext cx="9140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70C0"/>
                  </a:solidFill>
                </a:rPr>
                <a:t>electron</a:t>
              </a:r>
            </a:p>
            <a:p>
              <a:pPr algn="ctr"/>
              <a:r>
                <a:rPr lang="en-US" sz="1600" dirty="0">
                  <a:solidFill>
                    <a:srgbClr val="0070C0"/>
                  </a:solidFill>
                </a:rPr>
                <a:t>beam</a:t>
              </a:r>
              <a:endParaRPr lang="en-CA" sz="1600" dirty="0">
                <a:solidFill>
                  <a:srgbClr val="0070C0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8EDE572-2463-41E4-91E7-BC1747B34F59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57592"/>
              <a:ext cx="977474" cy="0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027F98-AFCC-44C1-8133-61CCD3690841}"/>
                </a:ext>
              </a:extLst>
            </p:cNvPr>
            <p:cNvSpPr txBox="1"/>
            <p:nvPr/>
          </p:nvSpPr>
          <p:spPr>
            <a:xfrm>
              <a:off x="9552255" y="1874950"/>
              <a:ext cx="6976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RIB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beam</a:t>
              </a:r>
              <a:endParaRPr lang="en-CA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6547D44-49BE-4EBA-9866-90BBDECF1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92281" y="1783533"/>
              <a:ext cx="2" cy="922325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EF09DB-2050-44D8-B6EC-8EDEED2BC87F}"/>
              </a:ext>
            </a:extLst>
          </p:cNvPr>
          <p:cNvGrpSpPr/>
          <p:nvPr/>
        </p:nvGrpSpPr>
        <p:grpSpPr>
          <a:xfrm>
            <a:off x="368894" y="3429000"/>
            <a:ext cx="5313424" cy="3315454"/>
            <a:chOff x="368894" y="3429000"/>
            <a:chExt cx="5313424" cy="33154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385B74E-E7B0-4E83-A5C4-5C2394069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45"/>
            <a:stretch/>
          </p:blipFill>
          <p:spPr>
            <a:xfrm>
              <a:off x="1282927" y="3429000"/>
              <a:ext cx="3826548" cy="3315454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EEE34F0-E043-4905-BED2-3FFD071E0A7A}"/>
                </a:ext>
              </a:extLst>
            </p:cNvPr>
            <p:cNvCxnSpPr>
              <a:cxnSpLocks/>
            </p:cNvCxnSpPr>
            <p:nvPr/>
          </p:nvCxnSpPr>
          <p:spPr>
            <a:xfrm>
              <a:off x="569984" y="4508166"/>
              <a:ext cx="736599" cy="221899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61A79E6-5B78-4252-A703-07E96FE8F459}"/>
                </a:ext>
              </a:extLst>
            </p:cNvPr>
            <p:cNvSpPr txBox="1"/>
            <p:nvPr/>
          </p:nvSpPr>
          <p:spPr>
            <a:xfrm>
              <a:off x="368894" y="4793458"/>
              <a:ext cx="9140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70C0"/>
                  </a:solidFill>
                </a:rPr>
                <a:t>electron</a:t>
              </a:r>
            </a:p>
            <a:p>
              <a:pPr algn="ctr"/>
              <a:r>
                <a:rPr lang="en-US" sz="1600" dirty="0">
                  <a:solidFill>
                    <a:srgbClr val="0070C0"/>
                  </a:solidFill>
                </a:rPr>
                <a:t>beam</a:t>
              </a:r>
              <a:endParaRPr lang="en-CA" sz="1600" dirty="0">
                <a:solidFill>
                  <a:srgbClr val="0070C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5A3BFA-A2EA-4D6C-949D-BE0AC546FBBB}"/>
                </a:ext>
              </a:extLst>
            </p:cNvPr>
            <p:cNvSpPr txBox="1"/>
            <p:nvPr/>
          </p:nvSpPr>
          <p:spPr>
            <a:xfrm>
              <a:off x="4984691" y="3821279"/>
              <a:ext cx="6976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RIB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beam</a:t>
              </a:r>
              <a:endParaRPr lang="en-CA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F696C34-C20F-4C9B-B35B-50517E18ED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20828" y="4442200"/>
              <a:ext cx="687582" cy="22360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F8E0F38-D4AE-884D-AD6F-1B6452F7E9AA}"/>
              </a:ext>
            </a:extLst>
          </p:cNvPr>
          <p:cNvSpPr txBox="1"/>
          <p:nvPr/>
        </p:nvSpPr>
        <p:spPr>
          <a:xfrm>
            <a:off x="660768" y="1390656"/>
            <a:ext cx="84925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Detailed design progressing: Deflections caused by the piston system validated, locating system development complete, component suppliers being identified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Motion systems (contamination shutter, coupling system, extraction electrode) being prototyped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/>
              <a:t>Target service routing and service cooling being detailed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9763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4F36-F743-408C-B67B-F6D39219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Divisional goals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C81A6B-B178-4938-9E2F-C69876278CB6}"/>
              </a:ext>
            </a:extLst>
          </p:cNvPr>
          <p:cNvSpPr/>
          <p:nvPr/>
        </p:nvSpPr>
        <p:spPr>
          <a:xfrm>
            <a:off x="991821" y="1876072"/>
            <a:ext cx="1000637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rgbClr val="00A4FF"/>
                </a:solidFill>
              </a:rPr>
              <a:t>Contribute resources to accomplish planned ARIEL-II and CANREB project milestones in FY 2019.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rgbClr val="00A4FF"/>
                </a:solidFill>
              </a:rPr>
              <a:t>Exceed accelerator metrics in terms of safety, reliability, availability and beam delivery.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rgbClr val="00A4FF"/>
                </a:solidFill>
              </a:rPr>
              <a:t>Support a prioritized cyclotron and ISAC refurbishment program to prepare ARIEL operation and keying on future reliability and availability.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Perform cutting edge research projects and continue a strong student education program.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Champion accelerator physics and technology contributions to the HL-LHC project.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Establish and exploit collaborations with other labs to the benefit of TRIUMF.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586765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Scientific_Presentation_02" id="{C6E3CFC5-42D0-D84D-8CA2-7369E6D9B4BD}" vid="{5122411F-217A-8C42-B94E-36C0DAABB6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TRIUMF_Scientific_Presentation_02</Template>
  <TotalTime>2311</TotalTime>
  <Words>1122</Words>
  <Application>Microsoft Office PowerPoint</Application>
  <PresentationFormat>Widescreen</PresentationFormat>
  <Paragraphs>239</Paragraphs>
  <Slides>33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Arial Black</vt:lpstr>
      <vt:lpstr>Calibri</vt:lpstr>
      <vt:lpstr>Myriad Pro</vt:lpstr>
      <vt:lpstr>Myriad Pro SemiExt</vt:lpstr>
      <vt:lpstr>Symbol</vt:lpstr>
      <vt:lpstr>Wingdings</vt:lpstr>
      <vt:lpstr>Office Theme</vt:lpstr>
      <vt:lpstr>Accelerator Division Report</vt:lpstr>
      <vt:lpstr>Outline</vt:lpstr>
      <vt:lpstr>Accomplishments</vt:lpstr>
      <vt:lpstr>Cyclotron availability</vt:lpstr>
      <vt:lpstr>Cyclotron improvements</vt:lpstr>
      <vt:lpstr>ISAC RF Booster Status</vt:lpstr>
      <vt:lpstr>New Target Ion Source developments</vt:lpstr>
      <vt:lpstr>PowerPoint Presentation</vt:lpstr>
      <vt:lpstr>Reminder: ISAC Infrastructure Limitations</vt:lpstr>
      <vt:lpstr>North Hot Cell – Current Status</vt:lpstr>
      <vt:lpstr>Safe Module Parking – Manufacturing</vt:lpstr>
      <vt:lpstr>ISAC Target Module (TM)</vt:lpstr>
      <vt:lpstr>TM2 and TM4 activities</vt:lpstr>
      <vt:lpstr>P416 TM3 refurbishment</vt:lpstr>
      <vt:lpstr>Target Module Strategy</vt:lpstr>
      <vt:lpstr>High level TM strategy</vt:lpstr>
      <vt:lpstr>Division support for ARIEL-II</vt:lpstr>
      <vt:lpstr>PowerPoint Presentation</vt:lpstr>
      <vt:lpstr>PowerPoint Presentation</vt:lpstr>
      <vt:lpstr>PowerPoint Presentation</vt:lpstr>
      <vt:lpstr>Target hall infrastructure</vt:lpstr>
      <vt:lpstr>Test stand progress</vt:lpstr>
      <vt:lpstr>e-linac activities </vt:lpstr>
      <vt:lpstr>Accelerator division science program and 5YP projects</vt:lpstr>
      <vt:lpstr>Accelerator division science program,</vt:lpstr>
      <vt:lpstr>Student education and research topics</vt:lpstr>
      <vt:lpstr>Acc division planning for the next 5YP</vt:lpstr>
      <vt:lpstr>Thanks for your attention</vt:lpstr>
      <vt:lpstr>PowerPoint Presentation</vt:lpstr>
      <vt:lpstr>PowerPoint Presentation</vt:lpstr>
      <vt:lpstr>PowerPoint Presentation</vt:lpstr>
      <vt:lpstr>Target station accomplishments</vt:lpstr>
      <vt:lpstr>Divisional goals 2019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Castaneda</dc:creator>
  <cp:lastModifiedBy>Oliver Kester</cp:lastModifiedBy>
  <cp:revision>367</cp:revision>
  <dcterms:created xsi:type="dcterms:W3CDTF">2018-01-11T22:22:35Z</dcterms:created>
  <dcterms:modified xsi:type="dcterms:W3CDTF">2019-08-22T15:19:49Z</dcterms:modified>
</cp:coreProperties>
</file>