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6" r:id="rId1"/>
  </p:sldMasterIdLst>
  <p:notesMasterIdLst>
    <p:notesMasterId r:id="rId17"/>
  </p:notesMasterIdLst>
  <p:handoutMasterIdLst>
    <p:handoutMasterId r:id="rId18"/>
  </p:handoutMasterIdLst>
  <p:sldIdLst>
    <p:sldId id="317" r:id="rId2"/>
    <p:sldId id="468" r:id="rId3"/>
    <p:sldId id="321" r:id="rId4"/>
    <p:sldId id="400" r:id="rId5"/>
    <p:sldId id="343" r:id="rId6"/>
    <p:sldId id="401" r:id="rId7"/>
    <p:sldId id="379" r:id="rId8"/>
    <p:sldId id="474" r:id="rId9"/>
    <p:sldId id="491" r:id="rId10"/>
    <p:sldId id="473" r:id="rId11"/>
    <p:sldId id="472" r:id="rId12"/>
    <p:sldId id="406" r:id="rId13"/>
    <p:sldId id="487" r:id="rId14"/>
    <p:sldId id="408" r:id="rId15"/>
    <p:sldId id="308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6FF"/>
    <a:srgbClr val="00A4FF"/>
    <a:srgbClr val="00AA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275" autoAdjust="0"/>
    <p:restoredTop sz="93907" autoAdjust="0"/>
  </p:normalViewPr>
  <p:slideViewPr>
    <p:cSldViewPr snapToGrid="0" snapToObjects="1">
      <p:cViewPr>
        <p:scale>
          <a:sx n="63" d="100"/>
          <a:sy n="63" d="100"/>
        </p:scale>
        <p:origin x="524" y="4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42" d="100"/>
          <a:sy n="142" d="100"/>
        </p:scale>
        <p:origin x="4472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FA28B2-28B8-364D-9670-4B162B54CA37}" type="datetimeFigureOut">
              <a:rPr lang="en-US" smtClean="0"/>
              <a:t>8/20/2019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315AF5-5D84-804C-BA78-8F8C31435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02083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2487CE-4BC8-F744-A3DE-180CA8258505}" type="datetimeFigureOut">
              <a:rPr lang="en-US" smtClean="0"/>
              <a:t>8/20/2019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476310-DAD6-EE4F-ABB6-4124C82A7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68416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476310-DAD6-EE4F-ABB6-4124C82A748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3730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476310-DAD6-EE4F-ABB6-4124C82A748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8327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4473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9519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0028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16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2019-08-20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7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07827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20" name="TextBox 19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6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2019-08-20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2520306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4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2019-08-20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7775660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4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2019-08-20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785332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2019-08-20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0368338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81471" y="979687"/>
            <a:ext cx="8953827" cy="650329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A9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681471" y="2032777"/>
            <a:ext cx="8953827" cy="393939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286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988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8269" y="979688"/>
            <a:ext cx="10231669" cy="5881540"/>
          </a:xfrm>
          <a:prstGeom prst="rect">
            <a:avLst/>
          </a:prstGeo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2075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661743" y="3814534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5267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773410" y="2032777"/>
            <a:ext cx="4869744" cy="434532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5968073" y="2032777"/>
            <a:ext cx="4869744" cy="434532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3017014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773411" y="2032777"/>
            <a:ext cx="4869743" cy="76980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rgbClr val="00A9F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half" idx="2"/>
          </p:nvPr>
        </p:nvSpPr>
        <p:spPr>
          <a:xfrm>
            <a:off x="773410" y="3337854"/>
            <a:ext cx="4869744" cy="304025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2"/>
          </p:nvPr>
        </p:nvSpPr>
        <p:spPr>
          <a:xfrm>
            <a:off x="5968074" y="2032777"/>
            <a:ext cx="4869743" cy="76980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rgbClr val="00A9F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5968073" y="3337854"/>
            <a:ext cx="4869744" cy="304025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773410" y="979687"/>
            <a:ext cx="10064407" cy="637077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A9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318563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2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>
                <a:solidFill>
                  <a:srgbClr val="00B0F0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1"/>
          </p:nvPr>
        </p:nvSpPr>
        <p:spPr>
          <a:xfrm>
            <a:off x="661743" y="3814534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5075864" y="2032776"/>
            <a:ext cx="5446278" cy="3931442"/>
          </a:xfrm>
          <a:prstGeom prst="rect">
            <a:avLst/>
          </a:prstGeom>
        </p:spPr>
        <p:txBody>
          <a:bodyPr anchor="ctr"/>
          <a:lstStyle>
            <a:lvl1pPr marL="2286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06241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2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1"/>
          </p:nvPr>
        </p:nvSpPr>
        <p:spPr>
          <a:xfrm>
            <a:off x="661743" y="3814534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979688"/>
            <a:ext cx="4182876" cy="5881540"/>
          </a:xfrm>
          <a:prstGeom prst="rect">
            <a:avLst/>
          </a:prstGeo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75409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7791" y="2032777"/>
            <a:ext cx="7687507" cy="4439522"/>
          </a:xfrm>
          <a:prstGeom prst="rect">
            <a:avLst/>
          </a:prstGeom>
        </p:spPr>
        <p:txBody>
          <a:bodyPr vert="eaVert">
            <a:normAutofit/>
          </a:bodyPr>
          <a:lstStyle>
            <a:lvl1pPr marL="2286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 marL="16002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4pPr>
            <a:lvl5pPr marL="20574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947791" y="979688"/>
            <a:ext cx="7687507" cy="663582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502218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7791" y="2032777"/>
            <a:ext cx="6921889" cy="4439522"/>
          </a:xfrm>
          <a:prstGeom prst="rect">
            <a:avLst/>
          </a:prstGeom>
        </p:spPr>
        <p:txBody>
          <a:bodyPr vert="eaVert">
            <a:normAutofit/>
          </a:bodyPr>
          <a:lstStyle>
            <a:lvl1pPr marL="2286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 marL="16002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4pPr>
            <a:lvl5pPr marL="20574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 rot="5400000">
            <a:off x="7116880" y="3953881"/>
            <a:ext cx="4439522" cy="597317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663733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/>
              <a:t>Social Handles</a:t>
            </a:r>
          </a:p>
        </p:txBody>
      </p:sp>
      <p:sp>
        <p:nvSpPr>
          <p:cNvPr id="14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449891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/>
              <a:t>Social Handles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439459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/>
              <a:t>Social Handles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781215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/>
              <a:t>Social Handles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657388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9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/>
              <a:t>Social Handles</a:t>
            </a:r>
          </a:p>
        </p:txBody>
      </p:sp>
      <p:sp>
        <p:nvSpPr>
          <p:cNvPr id="10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177567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3216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yclotr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7938048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IE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40962566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son Hal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2647382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eor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65224694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yclotron Group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30817067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fet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46018425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uden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61703780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B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312556383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mote Handling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9537256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mote Handling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409899151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mote Handling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37285938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mote Handling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70226726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F NIF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69453378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A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387670398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PH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35479197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AG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345665236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OSI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383462337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ium Recyclin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28744777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-1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339505763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-13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79155011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CA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316710202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CANT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374573365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er Tap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328802083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 Draf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89256513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abbit Lin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339465916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chine Shop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83865792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ol Room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361105126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ol Room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52335660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ol Room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389797176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per Clip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61532242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 text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810132" y="205595"/>
            <a:ext cx="10450005" cy="1014516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24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Slide Title—Arial Bold 24-Cyan Blue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2" hasCustomPrompt="1"/>
          </p:nvPr>
        </p:nvSpPr>
        <p:spPr>
          <a:xfrm>
            <a:off x="822325" y="1495425"/>
            <a:ext cx="4686300" cy="6905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Bulleted List-Arial Bold 20-Cyan Blue</a:t>
            </a:r>
          </a:p>
        </p:txBody>
      </p:sp>
      <p:sp>
        <p:nvSpPr>
          <p:cNvPr id="15" name="Text Placeholder 6"/>
          <p:cNvSpPr>
            <a:spLocks noGrp="1"/>
          </p:cNvSpPr>
          <p:nvPr>
            <p:ph type="body" sz="quarter" idx="25" hasCustomPrompt="1"/>
          </p:nvPr>
        </p:nvSpPr>
        <p:spPr>
          <a:xfrm>
            <a:off x="6573838" y="1495425"/>
            <a:ext cx="4686300" cy="6905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Bulleted List-Arial Bold 20-Cyan Blue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8" hasCustomPrompt="1"/>
          </p:nvPr>
        </p:nvSpPr>
        <p:spPr>
          <a:xfrm>
            <a:off x="822325" y="2570162"/>
            <a:ext cx="4968875" cy="362343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 b="0" i="0" baseline="0">
                <a:latin typeface="Arial" charset="0"/>
                <a:ea typeface="Arial" charset="0"/>
                <a:cs typeface="Arial" charset="0"/>
              </a:defRPr>
            </a:lvl1pPr>
            <a:lvl2pPr>
              <a:defRPr sz="1400" b="0" i="0">
                <a:latin typeface="Arial" charset="0"/>
                <a:ea typeface="Arial" charset="0"/>
                <a:cs typeface="Arial" charset="0"/>
              </a:defRPr>
            </a:lvl2pPr>
            <a:lvl3pPr>
              <a:defRPr sz="1400" b="0" i="0">
                <a:latin typeface="Arial" charset="0"/>
                <a:ea typeface="Arial" charset="0"/>
                <a:cs typeface="Arial" charset="0"/>
              </a:defRPr>
            </a:lvl3pPr>
            <a:lvl4pPr>
              <a:defRPr sz="1400" b="0" i="0">
                <a:latin typeface="Arial" charset="0"/>
                <a:ea typeface="Arial" charset="0"/>
                <a:cs typeface="Arial" charset="0"/>
              </a:defRPr>
            </a:lvl4pPr>
            <a:lvl5pPr>
              <a:defRPr sz="14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Arial Regular 20 is the default type for paragraphs (in black)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29" hasCustomPrompt="1"/>
          </p:nvPr>
        </p:nvSpPr>
        <p:spPr>
          <a:xfrm>
            <a:off x="6573838" y="2570161"/>
            <a:ext cx="4968875" cy="362343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 b="0" i="0" baseline="0">
                <a:latin typeface="Arial" charset="0"/>
                <a:ea typeface="Arial" charset="0"/>
                <a:cs typeface="Arial" charset="0"/>
              </a:defRPr>
            </a:lvl1pPr>
            <a:lvl2pPr>
              <a:defRPr sz="1400" b="0" i="0">
                <a:latin typeface="Arial" charset="0"/>
                <a:ea typeface="Arial" charset="0"/>
                <a:cs typeface="Arial" charset="0"/>
              </a:defRPr>
            </a:lvl2pPr>
            <a:lvl3pPr>
              <a:defRPr sz="1400" b="0" i="0">
                <a:latin typeface="Arial" charset="0"/>
                <a:ea typeface="Arial" charset="0"/>
                <a:cs typeface="Arial" charset="0"/>
              </a:defRPr>
            </a:lvl3pPr>
            <a:lvl4pPr>
              <a:defRPr sz="1400" b="0" i="0">
                <a:latin typeface="Arial" charset="0"/>
                <a:ea typeface="Arial" charset="0"/>
                <a:cs typeface="Arial" charset="0"/>
              </a:defRPr>
            </a:lvl4pPr>
            <a:lvl5pPr>
              <a:defRPr sz="14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Arial Regular 20 is the default type for paragraphs (in black).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1189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rgbClr val="00B0F0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72890513-E58D-2644-ACDB-E89B1349FC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4333875" y="6346825"/>
            <a:ext cx="3987800" cy="3302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200" b="0" i="1" baseline="0">
                <a:solidFill>
                  <a:srgbClr val="00B0F0"/>
                </a:solidFill>
              </a:defRPr>
            </a:lvl1pPr>
            <a:lvl2pPr>
              <a:defRPr sz="1200" b="1" i="1"/>
            </a:lvl2pPr>
            <a:lvl3pPr>
              <a:defRPr sz="1200" b="1" i="1"/>
            </a:lvl3pPr>
            <a:lvl4pPr>
              <a:defRPr sz="1200" b="1" i="1"/>
            </a:lvl4pPr>
            <a:lvl5pPr>
              <a:defRPr sz="1200" b="1" i="1"/>
            </a:lvl5pPr>
          </a:lstStyle>
          <a:p>
            <a:pPr lvl="0"/>
            <a:r>
              <a:rPr lang="en-US" dirty="0"/>
              <a:t>Author’s Full Name</a:t>
            </a:r>
          </a:p>
        </p:txBody>
      </p:sp>
    </p:spTree>
    <p:extLst>
      <p:ext uri="{BB962C8B-B14F-4D97-AF65-F5344CB8AC3E}">
        <p14:creationId xmlns:p14="http://schemas.microsoft.com/office/powerpoint/2010/main" val="406322979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R-13 2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C8C730E-EC75-40FD-B1DE-A0E1365DC312}"/>
              </a:ext>
            </a:extLst>
          </p:cNvPr>
          <p:cNvSpPr/>
          <p:nvPr userDrawn="1"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DC52BF2-1D93-4487-8E33-84F4078B9DAA}"/>
              </a:ext>
            </a:extLst>
          </p:cNvPr>
          <p:cNvSpPr txBox="1"/>
          <p:nvPr userDrawn="1"/>
        </p:nvSpPr>
        <p:spPr>
          <a:xfrm rot="16200000">
            <a:off x="6178312" y="4771509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FBE4DAE-FB4C-4911-A589-2AA875CFCB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5660D275-F5A2-4AFC-ADC4-37AD9D5E36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/>
              <a:t>Social Handles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A280D395-38E0-406C-901B-E36F5C26434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2741530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F43F3-6171-9148-A24B-FB8C4DFB0A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04715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600" y="1295400"/>
            <a:ext cx="10972800" cy="52070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334118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ig image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8"/>
          <p:cNvSpPr>
            <a:spLocks noGrp="1"/>
          </p:cNvSpPr>
          <p:nvPr>
            <p:ph type="body" sz="quarter" idx="23" hasCustomPrompt="1"/>
          </p:nvPr>
        </p:nvSpPr>
        <p:spPr>
          <a:xfrm>
            <a:off x="822326" y="6469065"/>
            <a:ext cx="3302967" cy="3889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900" b="0" i="1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Information Source-Arial Italic 9-Cyan Blue</a:t>
            </a:r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25" hasCustomPrompt="1"/>
          </p:nvPr>
        </p:nvSpPr>
        <p:spPr>
          <a:xfrm>
            <a:off x="6573839" y="1316185"/>
            <a:ext cx="4686300" cy="6905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Bulleted List-Arial Bold 20-Cyan Blue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26"/>
          </p:nvPr>
        </p:nvSpPr>
        <p:spPr>
          <a:xfrm>
            <a:off x="822326" y="1316183"/>
            <a:ext cx="5075239" cy="5045027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hu-HU"/>
              <a:t>Mintaszöveg szerkesztése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quarter" idx="29" hasCustomPrompt="1"/>
          </p:nvPr>
        </p:nvSpPr>
        <p:spPr>
          <a:xfrm>
            <a:off x="6573839" y="2214978"/>
            <a:ext cx="4968875" cy="362343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 b="0" i="0" baseline="0">
                <a:latin typeface="Arial" charset="0"/>
                <a:ea typeface="Arial" charset="0"/>
                <a:cs typeface="Arial" charset="0"/>
              </a:defRPr>
            </a:lvl1pPr>
            <a:lvl2pPr>
              <a:defRPr sz="1400" b="0" i="0">
                <a:latin typeface="Arial" charset="0"/>
                <a:ea typeface="Arial" charset="0"/>
                <a:cs typeface="Arial" charset="0"/>
              </a:defRPr>
            </a:lvl2pPr>
            <a:lvl3pPr>
              <a:defRPr sz="1400" b="0" i="0">
                <a:latin typeface="Arial" charset="0"/>
                <a:ea typeface="Arial" charset="0"/>
                <a:cs typeface="Arial" charset="0"/>
              </a:defRPr>
            </a:lvl3pPr>
            <a:lvl4pPr>
              <a:defRPr sz="1400" b="0" i="0">
                <a:latin typeface="Arial" charset="0"/>
                <a:ea typeface="Arial" charset="0"/>
                <a:cs typeface="Arial" charset="0"/>
              </a:defRPr>
            </a:lvl4pPr>
            <a:lvl5pPr>
              <a:defRPr sz="14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Arial Regular 20 is the default type for paragraphs (in black).</a:t>
            </a:r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810132" y="205595"/>
            <a:ext cx="10450005" cy="1014516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24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Slide Title—Arial Bold 24-Cyan Blue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80091A5B-90DC-FC44-B526-76E4B86327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1190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900" b="0" i="1">
                <a:solidFill>
                  <a:srgbClr val="00B0F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2890513-E58D-2644-ACDB-E89B1349FC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BF7AB901-15A8-4C45-B3D9-D2E87E5F3EF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33875" y="6346825"/>
            <a:ext cx="3987800" cy="3302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200" b="0" i="1" baseline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200" b="1" i="1"/>
            </a:lvl2pPr>
            <a:lvl3pPr>
              <a:defRPr sz="1200" b="1" i="1"/>
            </a:lvl3pPr>
            <a:lvl4pPr>
              <a:defRPr sz="1200" b="1" i="1"/>
            </a:lvl4pPr>
            <a:lvl5pPr>
              <a:defRPr sz="1200" b="1" i="1"/>
            </a:lvl5pPr>
          </a:lstStyle>
          <a:p>
            <a:pPr lvl="0"/>
            <a:r>
              <a:rPr lang="en-US" dirty="0"/>
              <a:t>Author’s Full Name</a:t>
            </a:r>
          </a:p>
        </p:txBody>
      </p:sp>
    </p:spTree>
    <p:extLst>
      <p:ext uri="{BB962C8B-B14F-4D97-AF65-F5344CB8AC3E}">
        <p14:creationId xmlns:p14="http://schemas.microsoft.com/office/powerpoint/2010/main" val="7445010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E2558CD-1935-2248-A786-74700347B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1190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900" b="0" i="1">
                <a:solidFill>
                  <a:srgbClr val="00B0F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2890513-E58D-2644-ACDB-E89B1349FC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0B71566D-A0B3-8E4B-855E-40D225691EF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33875" y="6346825"/>
            <a:ext cx="3987800" cy="3302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200" b="0" i="1" baseline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200" b="1" i="1"/>
            </a:lvl2pPr>
            <a:lvl3pPr>
              <a:defRPr sz="1200" b="1" i="1"/>
            </a:lvl3pPr>
            <a:lvl4pPr>
              <a:defRPr sz="1200" b="1" i="1"/>
            </a:lvl4pPr>
            <a:lvl5pPr>
              <a:defRPr sz="1200" b="1" i="1"/>
            </a:lvl5pPr>
          </a:lstStyle>
          <a:p>
            <a:pPr lvl="0"/>
            <a:r>
              <a:rPr lang="en-US" dirty="0"/>
              <a:t>Author’s Full Name</a:t>
            </a:r>
          </a:p>
        </p:txBody>
      </p:sp>
    </p:spTree>
    <p:extLst>
      <p:ext uri="{BB962C8B-B14F-4D97-AF65-F5344CB8AC3E}">
        <p14:creationId xmlns:p14="http://schemas.microsoft.com/office/powerpoint/2010/main" val="1607873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67373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  <p:sldLayoutId id="2147483668" r:id="rId12"/>
    <p:sldLayoutId id="2147483669" r:id="rId13"/>
    <p:sldLayoutId id="2147483670" r:id="rId14"/>
    <p:sldLayoutId id="2147483671" r:id="rId15"/>
    <p:sldLayoutId id="2147483672" r:id="rId16"/>
    <p:sldLayoutId id="2147483673" r:id="rId17"/>
    <p:sldLayoutId id="2147483674" r:id="rId18"/>
    <p:sldLayoutId id="2147483675" r:id="rId19"/>
    <p:sldLayoutId id="2147483676" r:id="rId20"/>
    <p:sldLayoutId id="2147483677" r:id="rId21"/>
    <p:sldLayoutId id="2147483678" r:id="rId22"/>
    <p:sldLayoutId id="2147483679" r:id="rId23"/>
    <p:sldLayoutId id="2147483680" r:id="rId24"/>
    <p:sldLayoutId id="2147483681" r:id="rId25"/>
    <p:sldLayoutId id="2147483682" r:id="rId26"/>
    <p:sldLayoutId id="2147483683" r:id="rId27"/>
    <p:sldLayoutId id="2147483684" r:id="rId28"/>
    <p:sldLayoutId id="2147483685" r:id="rId29"/>
    <p:sldLayoutId id="2147483686" r:id="rId30"/>
    <p:sldLayoutId id="2147483687" r:id="rId31"/>
    <p:sldLayoutId id="2147483688" r:id="rId32"/>
    <p:sldLayoutId id="2147483689" r:id="rId33"/>
    <p:sldLayoutId id="2147483690" r:id="rId34"/>
    <p:sldLayoutId id="2147483691" r:id="rId35"/>
    <p:sldLayoutId id="2147483692" r:id="rId36"/>
    <p:sldLayoutId id="2147483693" r:id="rId37"/>
    <p:sldLayoutId id="2147483694" r:id="rId38"/>
    <p:sldLayoutId id="2147483695" r:id="rId39"/>
    <p:sldLayoutId id="2147483696" r:id="rId40"/>
    <p:sldLayoutId id="2147483697" r:id="rId41"/>
    <p:sldLayoutId id="2147483698" r:id="rId42"/>
    <p:sldLayoutId id="2147483699" r:id="rId43"/>
    <p:sldLayoutId id="2147483700" r:id="rId44"/>
    <p:sldLayoutId id="2147483701" r:id="rId45"/>
    <p:sldLayoutId id="2147483702" r:id="rId46"/>
    <p:sldLayoutId id="2147483703" r:id="rId47"/>
    <p:sldLayoutId id="2147483704" r:id="rId48"/>
    <p:sldLayoutId id="2147483705" r:id="rId49"/>
    <p:sldLayoutId id="2147483706" r:id="rId50"/>
    <p:sldLayoutId id="2147483708" r:id="rId51"/>
    <p:sldLayoutId id="2147483719" r:id="rId52"/>
    <p:sldLayoutId id="2147483720" r:id="rId53"/>
    <p:sldLayoutId id="2147483721" r:id="rId54"/>
    <p:sldLayoutId id="2147483722" r:id="rId55"/>
    <p:sldLayoutId id="2147483723" r:id="rId5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1.gif"/><Relationship Id="rId5" Type="http://schemas.openxmlformats.org/officeDocument/2006/relationships/image" Target="../media/image40.png"/><Relationship Id="rId10" Type="http://schemas.openxmlformats.org/officeDocument/2006/relationships/image" Target="../media/image45.png"/><Relationship Id="rId4" Type="http://schemas.openxmlformats.org/officeDocument/2006/relationships/image" Target="../media/image39.jpeg"/><Relationship Id="rId9" Type="http://schemas.openxmlformats.org/officeDocument/2006/relationships/image" Target="../media/image4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1.jpeg"/><Relationship Id="rId4" Type="http://schemas.openxmlformats.org/officeDocument/2006/relationships/image" Target="../media/image5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3.emf"/><Relationship Id="rId7" Type="http://schemas.openxmlformats.org/officeDocument/2006/relationships/image" Target="../media/image57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56.JPG"/><Relationship Id="rId5" Type="http://schemas.openxmlformats.org/officeDocument/2006/relationships/image" Target="../media/image55.jpeg"/><Relationship Id="rId4" Type="http://schemas.openxmlformats.org/officeDocument/2006/relationships/image" Target="../media/image54.png"/><Relationship Id="rId9" Type="http://schemas.openxmlformats.org/officeDocument/2006/relationships/image" Target="../media/image5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7" Type="http://schemas.openxmlformats.org/officeDocument/2006/relationships/image" Target="../media/image64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13" Type="http://schemas.openxmlformats.org/officeDocument/2006/relationships/image" Target="../media/image73.png"/><Relationship Id="rId3" Type="http://schemas.openxmlformats.org/officeDocument/2006/relationships/image" Target="../media/image41.gif"/><Relationship Id="rId7" Type="http://schemas.openxmlformats.org/officeDocument/2006/relationships/image" Target="../media/image67.emf"/><Relationship Id="rId12" Type="http://schemas.openxmlformats.org/officeDocument/2006/relationships/image" Target="../media/image7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6.emf"/><Relationship Id="rId11" Type="http://schemas.openxmlformats.org/officeDocument/2006/relationships/image" Target="../media/image71.jpeg"/><Relationship Id="rId5" Type="http://schemas.openxmlformats.org/officeDocument/2006/relationships/image" Target="../media/image65.emf"/><Relationship Id="rId10" Type="http://schemas.openxmlformats.org/officeDocument/2006/relationships/image" Target="../media/image70.png"/><Relationship Id="rId4" Type="http://schemas.openxmlformats.org/officeDocument/2006/relationships/image" Target="../media/image44.png"/><Relationship Id="rId9" Type="http://schemas.openxmlformats.org/officeDocument/2006/relationships/image" Target="../media/image6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tiff"/><Relationship Id="rId2" Type="http://schemas.openxmlformats.org/officeDocument/2006/relationships/hyperlink" Target="https://www.ncbi.nlm.nih.gov/pubmed/28963750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4.png"/><Relationship Id="rId4" Type="http://schemas.openxmlformats.org/officeDocument/2006/relationships/image" Target="../media/image7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5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image" Target="../media/image77.emf"/><Relationship Id="rId1" Type="http://schemas.openxmlformats.org/officeDocument/2006/relationships/slideLayout" Target="../slideLayouts/slideLayout55.xml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triumflab" TargetMode="External"/><Relationship Id="rId3" Type="http://schemas.openxmlformats.org/officeDocument/2006/relationships/image" Target="../media/image84.png"/><Relationship Id="rId7" Type="http://schemas.openxmlformats.org/officeDocument/2006/relationships/image" Target="../media/image86.png"/><Relationship Id="rId2" Type="http://schemas.openxmlformats.org/officeDocument/2006/relationships/hyperlink" Target="https://www.facebook.com/TRIUMFLab" TargetMode="External"/><Relationship Id="rId1" Type="http://schemas.openxmlformats.org/officeDocument/2006/relationships/slideLayout" Target="../slideLayouts/slideLayout52.xml"/><Relationship Id="rId6" Type="http://schemas.openxmlformats.org/officeDocument/2006/relationships/hyperlink" Target="https://twitter.com/triumflab" TargetMode="External"/><Relationship Id="rId5" Type="http://schemas.openxmlformats.org/officeDocument/2006/relationships/image" Target="../media/image85.png"/><Relationship Id="rId10" Type="http://schemas.openxmlformats.org/officeDocument/2006/relationships/hyperlink" Target="http://www.triumf.ca/" TargetMode="External"/><Relationship Id="rId4" Type="http://schemas.openxmlformats.org/officeDocument/2006/relationships/hyperlink" Target="https://www.instagram.com/triumflab/" TargetMode="External"/><Relationship Id="rId9" Type="http://schemas.openxmlformats.org/officeDocument/2006/relationships/image" Target="../media/image8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2578" y="1298823"/>
            <a:ext cx="5254499" cy="3158877"/>
          </a:xfrm>
        </p:spPr>
        <p:txBody>
          <a:bodyPr>
            <a:normAutofit fontScale="90000"/>
          </a:bodyPr>
          <a:lstStyle/>
          <a:p>
            <a:r>
              <a:rPr lang="en-CA" dirty="0"/>
              <a:t>Application of ISAC facility for production of medical radionuclides: past, present and future perspectives </a:t>
            </a:r>
            <a:br>
              <a:rPr lang="en-CA" dirty="0"/>
            </a:br>
            <a:endParaRPr lang="en-CA" dirty="0">
              <a:solidFill>
                <a:srgbClr val="00A4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14751" y="4900434"/>
            <a:ext cx="4095787" cy="1188720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August 21, 2019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3008D2A7-2953-4FCE-84C3-F9C9F9891B53}"/>
              </a:ext>
            </a:extLst>
          </p:cNvPr>
          <p:cNvSpPr txBox="1">
            <a:spLocks/>
          </p:cNvSpPr>
          <p:nvPr/>
        </p:nvSpPr>
        <p:spPr>
          <a:xfrm>
            <a:off x="714750" y="4900434"/>
            <a:ext cx="4095787" cy="82296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dirty="0"/>
              <a:t>Valery Radchenko, TRIUMF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72176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EE65B3-4728-4C81-B1C5-016493E3E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31" y="127961"/>
            <a:ext cx="8157136" cy="626535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Modern radiopharmaceuticals</a:t>
            </a:r>
            <a:endParaRPr lang="en-CA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6E0B43-3D2A-438C-B3ED-376D6F6961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2466" y="3051341"/>
            <a:ext cx="1115639" cy="1115639"/>
          </a:xfrm>
          <a:prstGeom prst="rect">
            <a:avLst/>
          </a:prstGeom>
        </p:spPr>
      </p:pic>
      <p:sp>
        <p:nvSpPr>
          <p:cNvPr id="5" name="Donut 4">
            <a:extLst>
              <a:ext uri="{FF2B5EF4-FFF2-40B4-BE49-F238E27FC236}">
                <a16:creationId xmlns:a16="http://schemas.microsoft.com/office/drawing/2014/main" id="{A7F0A065-4704-4D96-AC80-82EDE6EEC5C8}"/>
              </a:ext>
            </a:extLst>
          </p:cNvPr>
          <p:cNvSpPr/>
          <p:nvPr/>
        </p:nvSpPr>
        <p:spPr>
          <a:xfrm>
            <a:off x="1753035" y="2842541"/>
            <a:ext cx="1468581" cy="1505529"/>
          </a:xfrm>
          <a:prstGeom prst="donut">
            <a:avLst>
              <a:gd name="adj" fmla="val 938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 dirty="0">
              <a:solidFill>
                <a:schemeClr val="tx1"/>
              </a:solidFill>
            </a:endParaRPr>
          </a:p>
        </p:txBody>
      </p:sp>
      <p:pic>
        <p:nvPicPr>
          <p:cNvPr id="6" name="Picture 6" descr="&amp;Kcy;&amp;acy;&amp;rcy;&amp;tcy;&amp;icy;&amp;ncy;&amp;kcy;&amp;icy; &amp;pcy;&amp;ocy; &amp;zcy;&amp;acy;&amp;pcy;&amp;rcy;&amp;ocy;&amp;scy;&amp;ucy; antibody">
            <a:extLst>
              <a:ext uri="{FF2B5EF4-FFF2-40B4-BE49-F238E27FC236}">
                <a16:creationId xmlns:a16="http://schemas.microsoft.com/office/drawing/2014/main" id="{2B0966B1-17EB-4162-B0A9-964533528C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1899" y="1222818"/>
            <a:ext cx="3530600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Curved Connector 6">
            <a:extLst>
              <a:ext uri="{FF2B5EF4-FFF2-40B4-BE49-F238E27FC236}">
                <a16:creationId xmlns:a16="http://schemas.microsoft.com/office/drawing/2014/main" id="{6D9F5C7C-A02E-4A44-BA88-9495897BDAFA}"/>
              </a:ext>
            </a:extLst>
          </p:cNvPr>
          <p:cNvCxnSpPr/>
          <p:nvPr/>
        </p:nvCxnSpPr>
        <p:spPr>
          <a:xfrm flipV="1">
            <a:off x="3221899" y="3203737"/>
            <a:ext cx="942960" cy="391568"/>
          </a:xfrm>
          <a:prstGeom prst="curvedConnector3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B4CD677B-1C1E-45CE-8338-50D522CDC957}"/>
              </a:ext>
            </a:extLst>
          </p:cNvPr>
          <p:cNvSpPr txBox="1"/>
          <p:nvPr/>
        </p:nvSpPr>
        <p:spPr>
          <a:xfrm>
            <a:off x="1256353" y="4837106"/>
            <a:ext cx="21146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Radionuclide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9B3870C-88CA-442A-BFE0-6CC9F99ACACF}"/>
              </a:ext>
            </a:extLst>
          </p:cNvPr>
          <p:cNvSpPr txBox="1"/>
          <p:nvPr/>
        </p:nvSpPr>
        <p:spPr>
          <a:xfrm>
            <a:off x="1761825" y="2265304"/>
            <a:ext cx="14334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Chelator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CD6E8AC-FF67-415F-ADB8-EA6F4CC2AB97}"/>
              </a:ext>
            </a:extLst>
          </p:cNvPr>
          <p:cNvSpPr txBox="1"/>
          <p:nvPr/>
        </p:nvSpPr>
        <p:spPr>
          <a:xfrm>
            <a:off x="4423477" y="4661922"/>
            <a:ext cx="20136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 b="1" i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Biomolecule</a:t>
            </a:r>
          </a:p>
        </p:txBody>
      </p:sp>
      <p:pic>
        <p:nvPicPr>
          <p:cNvPr id="11" name="Picture 2" descr="&amp;Kcy;&amp;acy;&amp;rcy;&amp;tcy;&amp;icy;&amp;ncy;&amp;kcy;&amp;icy; &amp;pcy;&amp;ocy; &amp;zcy;&amp;acy;&amp;pcy;&amp;rcy;&amp;ocy;&amp;scy;&amp;ucy; antibody">
            <a:extLst>
              <a:ext uri="{FF2B5EF4-FFF2-40B4-BE49-F238E27FC236}">
                <a16:creationId xmlns:a16="http://schemas.microsoft.com/office/drawing/2014/main" id="{63943403-1BC3-434D-AF0C-C463443DDF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4068" y="1663414"/>
            <a:ext cx="4760539" cy="3173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1D14F18-8758-41DA-929A-92B3FE1FF707}"/>
              </a:ext>
            </a:extLst>
          </p:cNvPr>
          <p:cNvSpPr txBox="1"/>
          <p:nvPr/>
        </p:nvSpPr>
        <p:spPr>
          <a:xfrm>
            <a:off x="8007929" y="4908143"/>
            <a:ext cx="230543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 b="1" i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Specific target</a:t>
            </a:r>
          </a:p>
          <a:p>
            <a:r>
              <a:rPr lang="en-CA" sz="2400" b="1" i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E.g. cancer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C623C94-322D-4A5E-9230-E80237ED8A63}"/>
              </a:ext>
            </a:extLst>
          </p:cNvPr>
          <p:cNvSpPr txBox="1"/>
          <p:nvPr/>
        </p:nvSpPr>
        <p:spPr>
          <a:xfrm>
            <a:off x="561797" y="5286125"/>
            <a:ext cx="396775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Diagnostic: PET, SPECT</a:t>
            </a:r>
          </a:p>
          <a:p>
            <a:r>
              <a:rPr lang="en-CA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Therapy: beta, alpha, auger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6AAD68C-7197-444B-B007-3FCA4656CC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064" y="1207636"/>
            <a:ext cx="2719041" cy="478633"/>
          </a:xfrm>
          <a:prstGeom prst="rect">
            <a:avLst/>
          </a:prstGeom>
        </p:spPr>
      </p:pic>
      <p:pic>
        <p:nvPicPr>
          <p:cNvPr id="15" name="Picture 2" descr="&amp;Kcy;&amp;acy;&amp;rcy;&amp;tcy;&amp;icy;&amp;ncy;&amp;kcy;&amp;icy; &amp;pcy;&amp;ocy; &amp;zcy;&amp;acy;&amp;pcy;&amp;rcy;&amp;ocy;&amp;scy;&amp;ucy; BCCA british">
            <a:extLst>
              <a:ext uri="{FF2B5EF4-FFF2-40B4-BE49-F238E27FC236}">
                <a16:creationId xmlns:a16="http://schemas.microsoft.com/office/drawing/2014/main" id="{1EE94F6C-ED94-4E82-966B-ADEB57169E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6542" y="5496562"/>
            <a:ext cx="2535717" cy="546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BB477778-DD2A-4D98-B7F0-FBDD44D1815B}"/>
              </a:ext>
            </a:extLst>
          </p:cNvPr>
          <p:cNvSpPr txBox="1">
            <a:spLocks/>
          </p:cNvSpPr>
          <p:nvPr/>
        </p:nvSpPr>
        <p:spPr>
          <a:xfrm>
            <a:off x="10151536" y="6324600"/>
            <a:ext cx="1919817" cy="476251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algn="r">
              <a:defRPr/>
            </a:pPr>
            <a:endParaRPr lang="en-US" sz="1867" dirty="0">
              <a:cs typeface="Arial" panose="020B0604020202020204" pitchFamily="34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21B2B3A-6EC8-47FD-A5FB-B527B90030D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72225" y="6081041"/>
            <a:ext cx="2042307" cy="69854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2448B4C-27F2-4C4C-8FAE-62004901FA6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0908" y="6030940"/>
            <a:ext cx="1133660" cy="80912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C9265A7-E4FA-4FAC-887B-6C253C9F6D4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7393" y="1892973"/>
            <a:ext cx="1704795" cy="42619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BA7265A-30C4-42BE-A7C8-678D4AAF837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2954" y="4447563"/>
            <a:ext cx="2387283" cy="428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4118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Text Placeholder 3">
            <a:extLst>
              <a:ext uri="{FF2B5EF4-FFF2-40B4-BE49-F238E27FC236}">
                <a16:creationId xmlns:a16="http://schemas.microsoft.com/office/drawing/2014/main" id="{9F6099B1-3940-4577-B714-E1745451515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644990" y="137889"/>
            <a:ext cx="6789450" cy="1014516"/>
          </a:xfrm>
        </p:spPr>
        <p:txBody>
          <a:bodyPr/>
          <a:lstStyle/>
          <a:p>
            <a:r>
              <a:rPr lang="en-US" dirty="0"/>
              <a:t>TRIUMF’s “Hot Kitchen”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3614490" y="5585212"/>
            <a:ext cx="354456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F0"/>
                </a:solidFill>
              </a:rPr>
              <a:t>Blue available</a:t>
            </a:r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Green can/planning be produced</a:t>
            </a:r>
          </a:p>
          <a:p>
            <a:r>
              <a:rPr lang="en-US" dirty="0">
                <a:solidFill>
                  <a:srgbClr val="FFC000"/>
                </a:solidFill>
              </a:rPr>
              <a:t>Yellow commercially available</a:t>
            </a:r>
            <a:endParaRPr lang="en-CA" dirty="0">
              <a:solidFill>
                <a:srgbClr val="FFC000"/>
              </a:solidFill>
            </a:endParaRPr>
          </a:p>
        </p:txBody>
      </p:sp>
      <p:grpSp>
        <p:nvGrpSpPr>
          <p:cNvPr id="128" name="Group 127"/>
          <p:cNvGrpSpPr/>
          <p:nvPr/>
        </p:nvGrpSpPr>
        <p:grpSpPr>
          <a:xfrm>
            <a:off x="3041148" y="508836"/>
            <a:ext cx="9046349" cy="5099349"/>
            <a:chOff x="3041148" y="639074"/>
            <a:chExt cx="9046349" cy="5099349"/>
          </a:xfrm>
        </p:grpSpPr>
        <p:grpSp>
          <p:nvGrpSpPr>
            <p:cNvPr id="122" name="Group 121"/>
            <p:cNvGrpSpPr/>
            <p:nvPr/>
          </p:nvGrpSpPr>
          <p:grpSpPr>
            <a:xfrm>
              <a:off x="3041148" y="639074"/>
              <a:ext cx="9046349" cy="5099349"/>
              <a:chOff x="3169921" y="648718"/>
              <a:chExt cx="9271542" cy="5099349"/>
            </a:xfrm>
          </p:grpSpPr>
          <p:grpSp>
            <p:nvGrpSpPr>
              <p:cNvPr id="121" name="Group 120"/>
              <p:cNvGrpSpPr/>
              <p:nvPr/>
            </p:nvGrpSpPr>
            <p:grpSpPr>
              <a:xfrm>
                <a:off x="3169921" y="648718"/>
                <a:ext cx="9271542" cy="5099349"/>
                <a:chOff x="2949189" y="653894"/>
                <a:chExt cx="9271542" cy="5099349"/>
              </a:xfrm>
            </p:grpSpPr>
            <p:grpSp>
              <p:nvGrpSpPr>
                <p:cNvPr id="107" name="Group 106"/>
                <p:cNvGrpSpPr/>
                <p:nvPr/>
              </p:nvGrpSpPr>
              <p:grpSpPr>
                <a:xfrm>
                  <a:off x="2949189" y="653894"/>
                  <a:ext cx="9271542" cy="5099349"/>
                  <a:chOff x="2949189" y="653894"/>
                  <a:chExt cx="9271542" cy="5099349"/>
                </a:xfrm>
              </p:grpSpPr>
              <p:grpSp>
                <p:nvGrpSpPr>
                  <p:cNvPr id="106" name="Group 105"/>
                  <p:cNvGrpSpPr/>
                  <p:nvPr/>
                </p:nvGrpSpPr>
                <p:grpSpPr>
                  <a:xfrm>
                    <a:off x="2949189" y="653894"/>
                    <a:ext cx="9271542" cy="5099349"/>
                    <a:chOff x="2905471" y="649244"/>
                    <a:chExt cx="9271542" cy="5099349"/>
                  </a:xfrm>
                </p:grpSpPr>
                <p:pic>
                  <p:nvPicPr>
                    <p:cNvPr id="8" name="Picture 6" descr="Image result for periodic table of elements">
                      <a:extLst>
                        <a:ext uri="{FF2B5EF4-FFF2-40B4-BE49-F238E27FC236}">
                          <a16:creationId xmlns:a16="http://schemas.microsoft.com/office/drawing/2014/main" id="{EC343DB5-A3A4-4D79-A97F-072DDDA11DF7}"/>
                        </a:ext>
                      </a:extLst>
                    </p:cNvPr>
                    <p:cNvPicPr>
                      <a:picLocks noChangeAspect="1" noChangeArrowheads="1"/>
                    </p:cNvPicPr>
                    <p:nvPr/>
                  </p:nvPicPr>
                  <p:blipFill>
                    <a:blip r:embed="rId3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2905471" y="649244"/>
                      <a:ext cx="9271542" cy="5099349"/>
                    </a:xfrm>
                    <a:prstGeom prst="rect">
                      <a:avLst/>
                    </a:prstGeom>
                    <a:noFill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</p:pic>
                <p:sp>
                  <p:nvSpPr>
                    <p:cNvPr id="103" name="Rectangle 102"/>
                    <p:cNvSpPr/>
                    <p:nvPr/>
                  </p:nvSpPr>
                  <p:spPr>
                    <a:xfrm>
                      <a:off x="10903132" y="1453756"/>
                      <a:ext cx="436444" cy="473325"/>
                    </a:xfrm>
                    <a:prstGeom prst="rect">
                      <a:avLst/>
                    </a:prstGeom>
                    <a:noFill/>
                    <a:ln w="28575"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CA"/>
                    </a:p>
                  </p:txBody>
                </p:sp>
                <p:sp>
                  <p:nvSpPr>
                    <p:cNvPr id="104" name="Rectangle 103"/>
                    <p:cNvSpPr/>
                    <p:nvPr/>
                  </p:nvSpPr>
                  <p:spPr>
                    <a:xfrm>
                      <a:off x="9489430" y="1453756"/>
                      <a:ext cx="501602" cy="463031"/>
                    </a:xfrm>
                    <a:prstGeom prst="rect">
                      <a:avLst/>
                    </a:prstGeom>
                    <a:noFill/>
                    <a:ln w="28575"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CA"/>
                    </a:p>
                  </p:txBody>
                </p:sp>
                <p:sp>
                  <p:nvSpPr>
                    <p:cNvPr id="105" name="Rectangle 104"/>
                    <p:cNvSpPr/>
                    <p:nvPr/>
                  </p:nvSpPr>
                  <p:spPr>
                    <a:xfrm>
                      <a:off x="9991002" y="1449773"/>
                      <a:ext cx="433159" cy="477308"/>
                    </a:xfrm>
                    <a:prstGeom prst="rect">
                      <a:avLst/>
                    </a:prstGeom>
                    <a:noFill/>
                    <a:ln w="28575"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CA"/>
                    </a:p>
                  </p:txBody>
                </p:sp>
              </p:grpSp>
              <p:sp>
                <p:nvSpPr>
                  <p:cNvPr id="94" name="Rectangle 93"/>
                  <p:cNvSpPr/>
                  <p:nvPr/>
                </p:nvSpPr>
                <p:spPr>
                  <a:xfrm>
                    <a:off x="8627719" y="3318556"/>
                    <a:ext cx="470486" cy="464615"/>
                  </a:xfrm>
                  <a:prstGeom prst="rect">
                    <a:avLst/>
                  </a:prstGeom>
                  <a:noFill/>
                  <a:ln w="28575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dirty="0"/>
                  </a:p>
                </p:txBody>
              </p:sp>
              <p:sp>
                <p:nvSpPr>
                  <p:cNvPr id="95" name="Rectangle 94"/>
                  <p:cNvSpPr/>
                  <p:nvPr/>
                </p:nvSpPr>
                <p:spPr>
                  <a:xfrm>
                    <a:off x="9562593" y="3328490"/>
                    <a:ext cx="449401" cy="444240"/>
                  </a:xfrm>
                  <a:prstGeom prst="rect">
                    <a:avLst/>
                  </a:prstGeom>
                  <a:noFill/>
                  <a:ln w="28575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/>
                  </a:p>
                </p:txBody>
              </p:sp>
              <p:sp>
                <p:nvSpPr>
                  <p:cNvPr id="96" name="Rectangle 95"/>
                  <p:cNvSpPr/>
                  <p:nvPr/>
                </p:nvSpPr>
                <p:spPr>
                  <a:xfrm>
                    <a:off x="10020478" y="3328489"/>
                    <a:ext cx="447401" cy="444240"/>
                  </a:xfrm>
                  <a:prstGeom prst="rect">
                    <a:avLst/>
                  </a:prstGeom>
                  <a:noFill/>
                  <a:ln w="28575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/>
                  </a:p>
                </p:txBody>
              </p:sp>
              <p:sp>
                <p:nvSpPr>
                  <p:cNvPr id="99" name="Rectangle 98"/>
                  <p:cNvSpPr/>
                  <p:nvPr/>
                </p:nvSpPr>
                <p:spPr>
                  <a:xfrm>
                    <a:off x="10946849" y="2846455"/>
                    <a:ext cx="436445" cy="473325"/>
                  </a:xfrm>
                  <a:prstGeom prst="rect">
                    <a:avLst/>
                  </a:prstGeom>
                  <a:noFill/>
                  <a:ln w="28575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/>
                  </a:p>
                </p:txBody>
              </p:sp>
              <p:sp>
                <p:nvSpPr>
                  <p:cNvPr id="100" name="Rectangle 99"/>
                  <p:cNvSpPr/>
                  <p:nvPr/>
                </p:nvSpPr>
                <p:spPr>
                  <a:xfrm>
                    <a:off x="10020478" y="2855163"/>
                    <a:ext cx="447401" cy="473325"/>
                  </a:xfrm>
                  <a:prstGeom prst="rect">
                    <a:avLst/>
                  </a:prstGeom>
                  <a:noFill/>
                  <a:ln w="28575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/>
                  </a:p>
                </p:txBody>
              </p:sp>
            </p:grpSp>
            <p:sp>
              <p:nvSpPr>
                <p:cNvPr id="84" name="Rectangle 83"/>
                <p:cNvSpPr/>
                <p:nvPr/>
              </p:nvSpPr>
              <p:spPr>
                <a:xfrm>
                  <a:off x="5372192" y="2858564"/>
                  <a:ext cx="471211" cy="458258"/>
                </a:xfrm>
                <a:prstGeom prst="rect">
                  <a:avLst/>
                </a:prstGeom>
                <a:noFill/>
                <a:ln w="28575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6307944" y="2856614"/>
                  <a:ext cx="449238" cy="451500"/>
                </a:xfrm>
                <a:prstGeom prst="rect">
                  <a:avLst/>
                </a:prstGeom>
                <a:noFill/>
                <a:ln w="28575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6316869" y="2398943"/>
                  <a:ext cx="436714" cy="431868"/>
                </a:xfrm>
                <a:prstGeom prst="rect">
                  <a:avLst/>
                </a:prstGeom>
                <a:noFill/>
                <a:ln w="28575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/>
                </a:p>
              </p:txBody>
            </p:sp>
            <p:sp>
              <p:nvSpPr>
                <p:cNvPr id="87" name="Rectangle 86"/>
                <p:cNvSpPr/>
                <p:nvPr/>
              </p:nvSpPr>
              <p:spPr>
                <a:xfrm>
                  <a:off x="6316869" y="3322777"/>
                  <a:ext cx="436714" cy="449953"/>
                </a:xfrm>
                <a:prstGeom prst="rect">
                  <a:avLst/>
                </a:prstGeom>
                <a:noFill/>
                <a:ln w="28575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/>
                </a:p>
              </p:txBody>
            </p:sp>
            <p:sp>
              <p:nvSpPr>
                <p:cNvPr id="88" name="Rectangle 87"/>
                <p:cNvSpPr/>
                <p:nvPr/>
              </p:nvSpPr>
              <p:spPr>
                <a:xfrm>
                  <a:off x="7236368" y="2856614"/>
                  <a:ext cx="469282" cy="451499"/>
                </a:xfrm>
                <a:prstGeom prst="rect">
                  <a:avLst/>
                </a:prstGeom>
                <a:noFill/>
                <a:ln w="28575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/>
                </a:p>
              </p:txBody>
            </p:sp>
            <p:sp>
              <p:nvSpPr>
                <p:cNvPr id="89" name="Rectangle 88"/>
                <p:cNvSpPr/>
                <p:nvPr/>
              </p:nvSpPr>
              <p:spPr>
                <a:xfrm>
                  <a:off x="7237614" y="2390547"/>
                  <a:ext cx="468036" cy="473326"/>
                </a:xfrm>
                <a:prstGeom prst="rect">
                  <a:avLst/>
                </a:prstGeom>
                <a:noFill/>
                <a:ln w="28575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/>
                </a:p>
              </p:txBody>
            </p:sp>
            <p:sp>
              <p:nvSpPr>
                <p:cNvPr id="90" name="Rectangle 89"/>
                <p:cNvSpPr/>
                <p:nvPr/>
              </p:nvSpPr>
              <p:spPr>
                <a:xfrm>
                  <a:off x="8155051" y="2390548"/>
                  <a:ext cx="463959" cy="473325"/>
                </a:xfrm>
                <a:prstGeom prst="rect">
                  <a:avLst/>
                </a:prstGeom>
                <a:noFill/>
                <a:ln w="28575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/>
                </a:p>
              </p:txBody>
            </p:sp>
            <p:sp>
              <p:nvSpPr>
                <p:cNvPr id="92" name="Rectangle 91"/>
                <p:cNvSpPr/>
                <p:nvPr/>
              </p:nvSpPr>
              <p:spPr>
                <a:xfrm>
                  <a:off x="8155154" y="2863874"/>
                  <a:ext cx="472565" cy="444240"/>
                </a:xfrm>
                <a:prstGeom prst="rect">
                  <a:avLst/>
                </a:prstGeom>
                <a:noFill/>
                <a:ln w="28575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/>
                </a:p>
              </p:txBody>
            </p:sp>
            <p:sp>
              <p:nvSpPr>
                <p:cNvPr id="93" name="Rectangle 92"/>
                <p:cNvSpPr/>
                <p:nvPr/>
              </p:nvSpPr>
              <p:spPr>
                <a:xfrm>
                  <a:off x="9097980" y="2398943"/>
                  <a:ext cx="464613" cy="447511"/>
                </a:xfrm>
                <a:prstGeom prst="rect">
                  <a:avLst/>
                </a:prstGeom>
                <a:noFill/>
                <a:ln w="28575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/>
                </a:p>
              </p:txBody>
            </p:sp>
          </p:grpSp>
          <p:sp>
            <p:nvSpPr>
              <p:cNvPr id="76" name="Rectangle 75"/>
              <p:cNvSpPr/>
              <p:nvPr/>
            </p:nvSpPr>
            <p:spPr>
              <a:xfrm>
                <a:off x="4657906" y="2378113"/>
                <a:ext cx="487680" cy="473325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75" name="Rectangle 74"/>
              <p:cNvSpPr/>
              <p:nvPr/>
            </p:nvSpPr>
            <p:spPr>
              <a:xfrm>
                <a:off x="4187644" y="3767554"/>
                <a:ext cx="487680" cy="473325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4650612" y="3294229"/>
                <a:ext cx="487680" cy="473325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81" name="Rectangle 80"/>
              <p:cNvSpPr/>
              <p:nvPr/>
            </p:nvSpPr>
            <p:spPr>
              <a:xfrm>
                <a:off x="5148554" y="2378113"/>
                <a:ext cx="438218" cy="473325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82" name="Rectangle 81"/>
              <p:cNvSpPr/>
              <p:nvPr/>
            </p:nvSpPr>
            <p:spPr>
              <a:xfrm>
                <a:off x="5147001" y="2859345"/>
                <a:ext cx="426933" cy="450150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83" name="Rectangle 82"/>
              <p:cNvSpPr/>
              <p:nvPr/>
            </p:nvSpPr>
            <p:spPr>
              <a:xfrm>
                <a:off x="4650612" y="2852043"/>
                <a:ext cx="487680" cy="457451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91" name="Rectangle 90"/>
              <p:cNvSpPr/>
              <p:nvPr/>
            </p:nvSpPr>
            <p:spPr>
              <a:xfrm>
                <a:off x="9315429" y="2844879"/>
                <a:ext cx="464613" cy="464615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97" name="Rectangle 96"/>
              <p:cNvSpPr/>
              <p:nvPr/>
            </p:nvSpPr>
            <p:spPr>
              <a:xfrm>
                <a:off x="5816975" y="4928976"/>
                <a:ext cx="496389" cy="471174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98" name="Rectangle 97"/>
              <p:cNvSpPr/>
              <p:nvPr/>
            </p:nvSpPr>
            <p:spPr>
              <a:xfrm>
                <a:off x="5350832" y="4926824"/>
                <a:ext cx="474852" cy="473325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01" name="Rectangle 100"/>
              <p:cNvSpPr/>
              <p:nvPr/>
            </p:nvSpPr>
            <p:spPr>
              <a:xfrm>
                <a:off x="10447492" y="4465441"/>
                <a:ext cx="501602" cy="473325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02" name="Rectangle 101"/>
              <p:cNvSpPr/>
              <p:nvPr/>
            </p:nvSpPr>
            <p:spPr>
              <a:xfrm>
                <a:off x="9059202" y="4453499"/>
                <a:ext cx="501602" cy="473325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sp>
          <p:nvSpPr>
            <p:cNvPr id="127" name="Rectangle 126"/>
            <p:cNvSpPr/>
            <p:nvPr/>
          </p:nvSpPr>
          <p:spPr>
            <a:xfrm>
              <a:off x="10844041" y="3284366"/>
              <a:ext cx="425844" cy="473325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129" name="TextBox 128"/>
          <p:cNvSpPr txBox="1"/>
          <p:nvPr/>
        </p:nvSpPr>
        <p:spPr>
          <a:xfrm>
            <a:off x="7619607" y="5551384"/>
            <a:ext cx="453201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ISAC and </a:t>
            </a:r>
            <a:r>
              <a:rPr lang="en-US" i="1" dirty="0" err="1">
                <a:solidFill>
                  <a:srgbClr val="FF0000"/>
                </a:solidFill>
              </a:rPr>
              <a:t>Th</a:t>
            </a:r>
            <a:r>
              <a:rPr lang="en-US" i="1" dirty="0">
                <a:solidFill>
                  <a:srgbClr val="FF0000"/>
                </a:solidFill>
              </a:rPr>
              <a:t> spallation provides </a:t>
            </a:r>
          </a:p>
          <a:p>
            <a:r>
              <a:rPr lang="en-US" i="1" dirty="0">
                <a:solidFill>
                  <a:srgbClr val="FF0000"/>
                </a:solidFill>
              </a:rPr>
              <a:t>endless possibility for production of </a:t>
            </a:r>
            <a:r>
              <a:rPr lang="en-US" i="1" strike="sngStrike" dirty="0">
                <a:solidFill>
                  <a:srgbClr val="FF0000"/>
                </a:solidFill>
              </a:rPr>
              <a:t>m</a:t>
            </a:r>
            <a:r>
              <a:rPr lang="en-US" i="1" dirty="0">
                <a:solidFill>
                  <a:srgbClr val="FF0000"/>
                </a:solidFill>
              </a:rPr>
              <a:t>any </a:t>
            </a:r>
          </a:p>
          <a:p>
            <a:r>
              <a:rPr lang="en-US" i="1" dirty="0">
                <a:solidFill>
                  <a:srgbClr val="FF0000"/>
                </a:solidFill>
              </a:rPr>
              <a:t>other medical isotopes </a:t>
            </a:r>
            <a:endParaRPr lang="en-CA" i="1" dirty="0">
              <a:solidFill>
                <a:srgbClr val="FF0000"/>
              </a:solidFill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157919" y="137889"/>
            <a:ext cx="3485185" cy="65915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200"/>
              </a:spcAft>
            </a:pPr>
            <a:r>
              <a:rPr lang="en-US" sz="1600" baseline="30000" dirty="0">
                <a:solidFill>
                  <a:srgbClr val="00B0F0"/>
                </a:solidFill>
              </a:rPr>
              <a:t>11</a:t>
            </a:r>
            <a:r>
              <a:rPr lang="en-US" sz="1600" dirty="0">
                <a:solidFill>
                  <a:srgbClr val="00B0F0"/>
                </a:solidFill>
              </a:rPr>
              <a:t>C PET</a:t>
            </a:r>
          </a:p>
          <a:p>
            <a:pPr>
              <a:spcAft>
                <a:spcPts val="200"/>
              </a:spcAft>
            </a:pPr>
            <a:r>
              <a:rPr lang="en-US" sz="1600" baseline="30000" dirty="0">
                <a:solidFill>
                  <a:srgbClr val="00B0F0"/>
                </a:solidFill>
              </a:rPr>
              <a:t>18</a:t>
            </a:r>
            <a:r>
              <a:rPr lang="en-US" sz="1600" dirty="0">
                <a:solidFill>
                  <a:srgbClr val="00B0F0"/>
                </a:solidFill>
              </a:rPr>
              <a:t>F PET</a:t>
            </a:r>
          </a:p>
          <a:p>
            <a:pPr>
              <a:spcAft>
                <a:spcPts val="200"/>
              </a:spcAft>
            </a:pPr>
            <a:r>
              <a:rPr lang="en-US" sz="1600" baseline="30000" dirty="0">
                <a:solidFill>
                  <a:srgbClr val="00B0F0"/>
                </a:solidFill>
              </a:rPr>
              <a:t>44</a:t>
            </a:r>
            <a:r>
              <a:rPr lang="en-US" sz="1600" dirty="0">
                <a:solidFill>
                  <a:srgbClr val="00B0F0"/>
                </a:solidFill>
              </a:rPr>
              <a:t>Sc PET</a:t>
            </a:r>
            <a:r>
              <a:rPr lang="en-US" sz="1600" dirty="0"/>
              <a:t>/</a:t>
            </a:r>
            <a:r>
              <a:rPr lang="en-US" sz="1600" dirty="0">
                <a:solidFill>
                  <a:srgbClr val="00B0F0"/>
                </a:solidFill>
              </a:rPr>
              <a:t> </a:t>
            </a:r>
            <a:r>
              <a:rPr lang="en-US" sz="1600" baseline="30000" dirty="0">
                <a:solidFill>
                  <a:schemeClr val="accent6">
                    <a:lumMod val="75000"/>
                  </a:schemeClr>
                </a:solidFill>
              </a:rPr>
              <a:t>47</a:t>
            </a:r>
            <a:r>
              <a:rPr lang="en-US" sz="1600" dirty="0">
                <a:solidFill>
                  <a:schemeClr val="accent6">
                    <a:lumMod val="75000"/>
                  </a:schemeClr>
                </a:solidFill>
              </a:rPr>
              <a:t>Sc </a:t>
            </a:r>
            <a:r>
              <a:rPr lang="el-GR" sz="1600" dirty="0">
                <a:solidFill>
                  <a:schemeClr val="accent6">
                    <a:lumMod val="75000"/>
                  </a:schemeClr>
                </a:solidFill>
              </a:rPr>
              <a:t>β</a:t>
            </a:r>
            <a:r>
              <a:rPr lang="en-US" sz="1600" baseline="30000" dirty="0">
                <a:solidFill>
                  <a:schemeClr val="accent6">
                    <a:lumMod val="75000"/>
                  </a:schemeClr>
                </a:solidFill>
              </a:rPr>
              <a:t>-</a:t>
            </a:r>
            <a:r>
              <a:rPr lang="en-US" sz="1600" dirty="0">
                <a:solidFill>
                  <a:schemeClr val="accent6">
                    <a:lumMod val="75000"/>
                  </a:schemeClr>
                </a:solidFill>
              </a:rPr>
              <a:t> therapy</a:t>
            </a:r>
          </a:p>
          <a:p>
            <a:pPr>
              <a:spcAft>
                <a:spcPts val="200"/>
              </a:spcAft>
            </a:pPr>
            <a:r>
              <a:rPr lang="en-US" sz="1600" baseline="30000" dirty="0">
                <a:solidFill>
                  <a:schemeClr val="accent6">
                    <a:lumMod val="75000"/>
                  </a:schemeClr>
                </a:solidFill>
              </a:rPr>
              <a:t>45</a:t>
            </a:r>
            <a:r>
              <a:rPr lang="en-US" sz="1600" dirty="0">
                <a:solidFill>
                  <a:schemeClr val="accent6">
                    <a:lumMod val="75000"/>
                  </a:schemeClr>
                </a:solidFill>
              </a:rPr>
              <a:t>Ti PET</a:t>
            </a:r>
          </a:p>
          <a:p>
            <a:pPr>
              <a:spcAft>
                <a:spcPts val="200"/>
              </a:spcAft>
            </a:pPr>
            <a:r>
              <a:rPr lang="en-US" sz="1600" baseline="30000" dirty="0">
                <a:solidFill>
                  <a:schemeClr val="accent6">
                    <a:lumMod val="75000"/>
                  </a:schemeClr>
                </a:solidFill>
              </a:rPr>
              <a:t>52,54</a:t>
            </a:r>
            <a:r>
              <a:rPr lang="en-US" sz="1600" dirty="0">
                <a:solidFill>
                  <a:schemeClr val="accent6">
                    <a:lumMod val="75000"/>
                  </a:schemeClr>
                </a:solidFill>
              </a:rPr>
              <a:t>Mn PET</a:t>
            </a:r>
          </a:p>
          <a:p>
            <a:pPr>
              <a:spcAft>
                <a:spcPts val="200"/>
              </a:spcAft>
            </a:pPr>
            <a:r>
              <a:rPr lang="en-US" sz="1600" baseline="30000" dirty="0">
                <a:solidFill>
                  <a:schemeClr val="accent6">
                    <a:lumMod val="75000"/>
                  </a:schemeClr>
                </a:solidFill>
              </a:rPr>
              <a:t>55</a:t>
            </a:r>
            <a:r>
              <a:rPr lang="en-US" sz="1600" dirty="0">
                <a:solidFill>
                  <a:schemeClr val="accent6">
                    <a:lumMod val="75000"/>
                  </a:schemeClr>
                </a:solidFill>
              </a:rPr>
              <a:t>Co PET</a:t>
            </a:r>
          </a:p>
          <a:p>
            <a:pPr>
              <a:spcAft>
                <a:spcPts val="200"/>
              </a:spcAft>
            </a:pPr>
            <a:r>
              <a:rPr lang="en-US" sz="1600" baseline="30000" dirty="0">
                <a:solidFill>
                  <a:srgbClr val="00B0F0"/>
                </a:solidFill>
              </a:rPr>
              <a:t>64</a:t>
            </a:r>
            <a:r>
              <a:rPr lang="en-US" sz="1600" dirty="0">
                <a:solidFill>
                  <a:srgbClr val="00B0F0"/>
                </a:solidFill>
              </a:rPr>
              <a:t>Cu PET</a:t>
            </a:r>
            <a:r>
              <a:rPr lang="en-US" sz="1600" dirty="0"/>
              <a:t>/ </a:t>
            </a:r>
            <a:r>
              <a:rPr lang="en-US" sz="1600" baseline="30000" dirty="0">
                <a:solidFill>
                  <a:schemeClr val="accent6">
                    <a:lumMod val="75000"/>
                  </a:schemeClr>
                </a:solidFill>
              </a:rPr>
              <a:t>67</a:t>
            </a:r>
            <a:r>
              <a:rPr lang="en-US" sz="1600" dirty="0">
                <a:solidFill>
                  <a:schemeClr val="accent6">
                    <a:lumMod val="75000"/>
                  </a:schemeClr>
                </a:solidFill>
              </a:rPr>
              <a:t>Cu </a:t>
            </a:r>
            <a:r>
              <a:rPr lang="el-GR" sz="1600" dirty="0">
                <a:solidFill>
                  <a:schemeClr val="accent6">
                    <a:lumMod val="75000"/>
                  </a:schemeClr>
                </a:solidFill>
              </a:rPr>
              <a:t>β</a:t>
            </a:r>
            <a:r>
              <a:rPr lang="en-US" sz="1600" baseline="30000" dirty="0">
                <a:solidFill>
                  <a:schemeClr val="accent6">
                    <a:lumMod val="75000"/>
                  </a:schemeClr>
                </a:solidFill>
              </a:rPr>
              <a:t>-</a:t>
            </a:r>
            <a:r>
              <a:rPr lang="en-US" sz="1600" dirty="0">
                <a:solidFill>
                  <a:schemeClr val="accent6">
                    <a:lumMod val="75000"/>
                  </a:schemeClr>
                </a:solidFill>
              </a:rPr>
              <a:t> therapy</a:t>
            </a:r>
          </a:p>
          <a:p>
            <a:pPr>
              <a:spcAft>
                <a:spcPts val="200"/>
              </a:spcAft>
            </a:pPr>
            <a:r>
              <a:rPr lang="en-US" sz="1600" baseline="30000" dirty="0">
                <a:solidFill>
                  <a:srgbClr val="00B0F0"/>
                </a:solidFill>
              </a:rPr>
              <a:t>68</a:t>
            </a:r>
            <a:r>
              <a:rPr lang="en-US" sz="1600" dirty="0">
                <a:solidFill>
                  <a:srgbClr val="00B0F0"/>
                </a:solidFill>
              </a:rPr>
              <a:t>Ga PET</a:t>
            </a:r>
            <a:r>
              <a:rPr lang="en-US" sz="1600" dirty="0"/>
              <a:t>/ </a:t>
            </a:r>
            <a:r>
              <a:rPr lang="en-US" sz="1600" baseline="30000" dirty="0">
                <a:solidFill>
                  <a:srgbClr val="FFC000"/>
                </a:solidFill>
              </a:rPr>
              <a:t>67</a:t>
            </a:r>
            <a:r>
              <a:rPr lang="en-US" sz="1600" dirty="0">
                <a:solidFill>
                  <a:srgbClr val="FFC000"/>
                </a:solidFill>
              </a:rPr>
              <a:t>Ga Auger therapy</a:t>
            </a:r>
          </a:p>
          <a:p>
            <a:pPr>
              <a:spcAft>
                <a:spcPts val="200"/>
              </a:spcAft>
            </a:pPr>
            <a:r>
              <a:rPr lang="en-US" sz="1600" baseline="30000" dirty="0">
                <a:solidFill>
                  <a:srgbClr val="00B0F0"/>
                </a:solidFill>
              </a:rPr>
              <a:t>86</a:t>
            </a:r>
            <a:r>
              <a:rPr lang="en-US" sz="1600" dirty="0">
                <a:solidFill>
                  <a:srgbClr val="00B0F0"/>
                </a:solidFill>
              </a:rPr>
              <a:t>Y PET</a:t>
            </a:r>
            <a:r>
              <a:rPr lang="en-US" sz="1600" dirty="0"/>
              <a:t>/ </a:t>
            </a:r>
            <a:r>
              <a:rPr lang="en-US" sz="1600" baseline="30000" dirty="0">
                <a:solidFill>
                  <a:srgbClr val="FFC000"/>
                </a:solidFill>
              </a:rPr>
              <a:t>90</a:t>
            </a:r>
            <a:r>
              <a:rPr lang="en-US" sz="1600" dirty="0">
                <a:solidFill>
                  <a:srgbClr val="FFC000"/>
                </a:solidFill>
              </a:rPr>
              <a:t>Y </a:t>
            </a:r>
            <a:r>
              <a:rPr lang="el-GR" sz="1600" dirty="0">
                <a:solidFill>
                  <a:srgbClr val="FFC000"/>
                </a:solidFill>
              </a:rPr>
              <a:t>β</a:t>
            </a:r>
            <a:r>
              <a:rPr lang="en-US" sz="1600" baseline="30000" dirty="0">
                <a:solidFill>
                  <a:srgbClr val="FFC000"/>
                </a:solidFill>
              </a:rPr>
              <a:t>-</a:t>
            </a:r>
            <a:r>
              <a:rPr lang="en-US" sz="1600" dirty="0">
                <a:solidFill>
                  <a:srgbClr val="FFC000"/>
                </a:solidFill>
              </a:rPr>
              <a:t> therapy</a:t>
            </a:r>
          </a:p>
          <a:p>
            <a:pPr>
              <a:spcAft>
                <a:spcPts val="200"/>
              </a:spcAft>
            </a:pPr>
            <a:r>
              <a:rPr lang="en-US" sz="1600" baseline="30000" dirty="0">
                <a:solidFill>
                  <a:srgbClr val="00B0F0"/>
                </a:solidFill>
              </a:rPr>
              <a:t>89</a:t>
            </a:r>
            <a:r>
              <a:rPr lang="en-US" sz="1600" dirty="0">
                <a:solidFill>
                  <a:srgbClr val="00B0F0"/>
                </a:solidFill>
              </a:rPr>
              <a:t>Zr PET</a:t>
            </a:r>
          </a:p>
          <a:p>
            <a:pPr>
              <a:spcAft>
                <a:spcPts val="200"/>
              </a:spcAft>
            </a:pPr>
            <a:r>
              <a:rPr lang="en-US" sz="1600" baseline="30000" dirty="0">
                <a:solidFill>
                  <a:schemeClr val="accent6">
                    <a:lumMod val="75000"/>
                  </a:schemeClr>
                </a:solidFill>
              </a:rPr>
              <a:t>90</a:t>
            </a:r>
            <a:r>
              <a:rPr lang="en-US" sz="1600" dirty="0">
                <a:solidFill>
                  <a:schemeClr val="accent6">
                    <a:lumMod val="75000"/>
                  </a:schemeClr>
                </a:solidFill>
              </a:rPr>
              <a:t>Nb PET</a:t>
            </a:r>
          </a:p>
          <a:p>
            <a:pPr>
              <a:spcAft>
                <a:spcPts val="200"/>
              </a:spcAft>
            </a:pPr>
            <a:r>
              <a:rPr lang="en-US" sz="1600" baseline="30000" dirty="0">
                <a:solidFill>
                  <a:srgbClr val="00B0F0"/>
                </a:solidFill>
              </a:rPr>
              <a:t>99m</a:t>
            </a:r>
            <a:r>
              <a:rPr lang="en-US" sz="1600" dirty="0">
                <a:solidFill>
                  <a:srgbClr val="00B0F0"/>
                </a:solidFill>
              </a:rPr>
              <a:t>Tc SPECT</a:t>
            </a:r>
            <a:r>
              <a:rPr lang="en-US" sz="1600" dirty="0"/>
              <a:t>/</a:t>
            </a:r>
            <a:r>
              <a:rPr lang="en-US" sz="1600" dirty="0">
                <a:solidFill>
                  <a:srgbClr val="00B0F0"/>
                </a:solidFill>
              </a:rPr>
              <a:t> </a:t>
            </a:r>
            <a:r>
              <a:rPr lang="en-US" sz="1600" baseline="30000" dirty="0">
                <a:solidFill>
                  <a:srgbClr val="00B0F0"/>
                </a:solidFill>
              </a:rPr>
              <a:t>94m</a:t>
            </a:r>
            <a:r>
              <a:rPr lang="en-US" sz="1600" dirty="0">
                <a:solidFill>
                  <a:srgbClr val="00B0F0"/>
                </a:solidFill>
              </a:rPr>
              <a:t>Tc PET</a:t>
            </a:r>
          </a:p>
          <a:p>
            <a:pPr>
              <a:spcAft>
                <a:spcPts val="200"/>
              </a:spcAft>
            </a:pPr>
            <a:r>
              <a:rPr lang="en-US" sz="1600" baseline="30000" dirty="0">
                <a:solidFill>
                  <a:schemeClr val="accent6">
                    <a:lumMod val="75000"/>
                  </a:schemeClr>
                </a:solidFill>
              </a:rPr>
              <a:t>103m</a:t>
            </a:r>
            <a:r>
              <a:rPr lang="en-US" sz="1600" dirty="0">
                <a:solidFill>
                  <a:schemeClr val="accent6">
                    <a:lumMod val="75000"/>
                  </a:schemeClr>
                </a:solidFill>
              </a:rPr>
              <a:t>Rh Auger therapy</a:t>
            </a:r>
          </a:p>
          <a:p>
            <a:pPr>
              <a:spcAft>
                <a:spcPts val="200"/>
              </a:spcAft>
            </a:pPr>
            <a:r>
              <a:rPr lang="en-US" sz="1600" baseline="30000" dirty="0">
                <a:solidFill>
                  <a:srgbClr val="FFC000"/>
                </a:solidFill>
              </a:rPr>
              <a:t>111</a:t>
            </a:r>
            <a:r>
              <a:rPr lang="en-US" sz="1600" dirty="0">
                <a:solidFill>
                  <a:srgbClr val="FFC000"/>
                </a:solidFill>
              </a:rPr>
              <a:t>In SPECT</a:t>
            </a:r>
          </a:p>
          <a:p>
            <a:pPr>
              <a:spcAft>
                <a:spcPts val="200"/>
              </a:spcAft>
            </a:pPr>
            <a:r>
              <a:rPr lang="en-US" sz="1600" baseline="30000" dirty="0">
                <a:solidFill>
                  <a:srgbClr val="00B0F0"/>
                </a:solidFill>
              </a:rPr>
              <a:t>119</a:t>
            </a:r>
            <a:r>
              <a:rPr lang="en-US" sz="1600" dirty="0">
                <a:solidFill>
                  <a:srgbClr val="00B0F0"/>
                </a:solidFill>
              </a:rPr>
              <a:t>Sb Auger</a:t>
            </a:r>
            <a:r>
              <a:rPr lang="en-US" sz="1600" dirty="0"/>
              <a:t>/</a:t>
            </a:r>
            <a:r>
              <a:rPr lang="en-US" sz="1600" baseline="30000" dirty="0">
                <a:solidFill>
                  <a:schemeClr val="accent6">
                    <a:lumMod val="75000"/>
                  </a:schemeClr>
                </a:solidFill>
              </a:rPr>
              <a:t>118</a:t>
            </a:r>
            <a:r>
              <a:rPr lang="en-US" sz="1600" dirty="0">
                <a:solidFill>
                  <a:schemeClr val="accent6">
                    <a:lumMod val="75000"/>
                  </a:schemeClr>
                </a:solidFill>
              </a:rPr>
              <a:t>Sb PET</a:t>
            </a:r>
            <a:r>
              <a:rPr lang="en-US" sz="1600" dirty="0"/>
              <a:t>/</a:t>
            </a:r>
            <a:r>
              <a:rPr lang="en-US" sz="1600" baseline="30000" dirty="0">
                <a:solidFill>
                  <a:schemeClr val="accent6">
                    <a:lumMod val="75000"/>
                  </a:schemeClr>
                </a:solidFill>
              </a:rPr>
              <a:t>117</a:t>
            </a:r>
            <a:r>
              <a:rPr lang="en-US" sz="1600" dirty="0">
                <a:solidFill>
                  <a:schemeClr val="accent6">
                    <a:lumMod val="75000"/>
                  </a:schemeClr>
                </a:solidFill>
              </a:rPr>
              <a:t>Sb SPECT</a:t>
            </a:r>
          </a:p>
          <a:p>
            <a:pPr>
              <a:spcAft>
                <a:spcPts val="200"/>
              </a:spcAft>
            </a:pPr>
            <a:r>
              <a:rPr lang="en-US" sz="1600" baseline="30000" dirty="0">
                <a:solidFill>
                  <a:schemeClr val="accent6">
                    <a:lumMod val="75000"/>
                  </a:schemeClr>
                </a:solidFill>
              </a:rPr>
              <a:t>124</a:t>
            </a:r>
            <a:r>
              <a:rPr lang="en-US" sz="1600" dirty="0">
                <a:solidFill>
                  <a:schemeClr val="accent6">
                    <a:lumMod val="75000"/>
                  </a:schemeClr>
                </a:solidFill>
              </a:rPr>
              <a:t>I PET</a:t>
            </a:r>
            <a:r>
              <a:rPr lang="en-US" sz="1600" dirty="0"/>
              <a:t>/ </a:t>
            </a:r>
            <a:r>
              <a:rPr lang="en-US" sz="1600" baseline="30000" dirty="0">
                <a:solidFill>
                  <a:srgbClr val="FFC000"/>
                </a:solidFill>
              </a:rPr>
              <a:t>125</a:t>
            </a:r>
            <a:r>
              <a:rPr lang="en-US" sz="1600" dirty="0">
                <a:solidFill>
                  <a:srgbClr val="FFC000"/>
                </a:solidFill>
              </a:rPr>
              <a:t>I Auger therapy</a:t>
            </a:r>
          </a:p>
          <a:p>
            <a:pPr>
              <a:spcAft>
                <a:spcPts val="200"/>
              </a:spcAft>
            </a:pPr>
            <a:r>
              <a:rPr lang="en-US" sz="1600" baseline="30000" dirty="0">
                <a:solidFill>
                  <a:schemeClr val="accent6">
                    <a:lumMod val="75000"/>
                  </a:schemeClr>
                </a:solidFill>
              </a:rPr>
              <a:t>149</a:t>
            </a:r>
            <a:r>
              <a:rPr lang="en-US" sz="1600" dirty="0">
                <a:solidFill>
                  <a:schemeClr val="accent6">
                    <a:lumMod val="75000"/>
                  </a:schemeClr>
                </a:solidFill>
              </a:rPr>
              <a:t>Tb Alpha therapy</a:t>
            </a:r>
            <a:r>
              <a:rPr lang="en-US" sz="1600" dirty="0"/>
              <a:t>/</a:t>
            </a:r>
            <a:r>
              <a:rPr lang="en-US" sz="16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600" baseline="30000" dirty="0">
                <a:solidFill>
                  <a:schemeClr val="accent6">
                    <a:lumMod val="75000"/>
                  </a:schemeClr>
                </a:solidFill>
              </a:rPr>
              <a:t>161</a:t>
            </a:r>
            <a:r>
              <a:rPr lang="en-US" sz="1600" dirty="0">
                <a:solidFill>
                  <a:schemeClr val="accent6">
                    <a:lumMod val="75000"/>
                  </a:schemeClr>
                </a:solidFill>
              </a:rPr>
              <a:t>Tb </a:t>
            </a:r>
            <a:r>
              <a:rPr lang="el-GR" sz="1600" dirty="0">
                <a:solidFill>
                  <a:schemeClr val="accent6">
                    <a:lumMod val="75000"/>
                  </a:schemeClr>
                </a:solidFill>
              </a:rPr>
              <a:t>β</a:t>
            </a:r>
            <a:r>
              <a:rPr lang="en-US" sz="1600" baseline="30000" dirty="0">
                <a:solidFill>
                  <a:schemeClr val="accent6">
                    <a:lumMod val="75000"/>
                  </a:schemeClr>
                </a:solidFill>
              </a:rPr>
              <a:t>-</a:t>
            </a:r>
            <a:r>
              <a:rPr lang="en-US" sz="1600" dirty="0">
                <a:solidFill>
                  <a:schemeClr val="accent6">
                    <a:lumMod val="75000"/>
                  </a:schemeClr>
                </a:solidFill>
              </a:rPr>
              <a:t> therapy</a:t>
            </a:r>
          </a:p>
          <a:p>
            <a:pPr>
              <a:spcAft>
                <a:spcPts val="200"/>
              </a:spcAft>
            </a:pPr>
            <a:r>
              <a:rPr lang="en-US" sz="1600" baseline="30000" dirty="0">
                <a:solidFill>
                  <a:schemeClr val="accent6">
                    <a:lumMod val="75000"/>
                  </a:schemeClr>
                </a:solidFill>
              </a:rPr>
              <a:t>165</a:t>
            </a:r>
            <a:r>
              <a:rPr lang="en-US" sz="1600" dirty="0">
                <a:solidFill>
                  <a:schemeClr val="accent6">
                    <a:lumMod val="75000"/>
                  </a:schemeClr>
                </a:solidFill>
              </a:rPr>
              <a:t>Er Auger therapy</a:t>
            </a:r>
          </a:p>
          <a:p>
            <a:pPr>
              <a:spcAft>
                <a:spcPts val="200"/>
              </a:spcAft>
            </a:pPr>
            <a:r>
              <a:rPr lang="en-US" sz="1600" baseline="30000" dirty="0">
                <a:solidFill>
                  <a:srgbClr val="FFC000"/>
                </a:solidFill>
              </a:rPr>
              <a:t>177</a:t>
            </a:r>
            <a:r>
              <a:rPr lang="en-US" sz="1600" dirty="0">
                <a:solidFill>
                  <a:srgbClr val="FFC000"/>
                </a:solidFill>
              </a:rPr>
              <a:t>Lu </a:t>
            </a:r>
            <a:r>
              <a:rPr lang="el-GR" sz="1600" dirty="0">
                <a:solidFill>
                  <a:srgbClr val="FFC000"/>
                </a:solidFill>
              </a:rPr>
              <a:t>β</a:t>
            </a:r>
            <a:r>
              <a:rPr lang="en-US" sz="1600" baseline="30000" dirty="0">
                <a:solidFill>
                  <a:srgbClr val="FFC000"/>
                </a:solidFill>
              </a:rPr>
              <a:t>-</a:t>
            </a:r>
            <a:r>
              <a:rPr lang="en-US" sz="1600" dirty="0">
                <a:solidFill>
                  <a:srgbClr val="FFC000"/>
                </a:solidFill>
              </a:rPr>
              <a:t> therapy</a:t>
            </a:r>
          </a:p>
          <a:p>
            <a:pPr>
              <a:spcAft>
                <a:spcPts val="200"/>
              </a:spcAft>
            </a:pPr>
            <a:r>
              <a:rPr lang="en-US" sz="1600" baseline="30000" dirty="0">
                <a:solidFill>
                  <a:srgbClr val="00B0F0"/>
                </a:solidFill>
              </a:rPr>
              <a:t>203</a:t>
            </a:r>
            <a:r>
              <a:rPr lang="en-US" sz="1600" dirty="0">
                <a:solidFill>
                  <a:srgbClr val="00B0F0"/>
                </a:solidFill>
              </a:rPr>
              <a:t>Pb</a:t>
            </a:r>
            <a:r>
              <a:rPr lang="en-US" sz="1600" dirty="0"/>
              <a:t>/</a:t>
            </a:r>
            <a:r>
              <a:rPr lang="en-US" sz="1600" dirty="0">
                <a:solidFill>
                  <a:srgbClr val="00B0F0"/>
                </a:solidFill>
              </a:rPr>
              <a:t> </a:t>
            </a:r>
            <a:r>
              <a:rPr lang="en-US" sz="1600" baseline="30000" dirty="0">
                <a:solidFill>
                  <a:srgbClr val="00B0F0"/>
                </a:solidFill>
              </a:rPr>
              <a:t>212</a:t>
            </a:r>
            <a:r>
              <a:rPr lang="en-US" sz="1600" dirty="0">
                <a:solidFill>
                  <a:srgbClr val="00B0F0"/>
                </a:solidFill>
              </a:rPr>
              <a:t>Pb Alpha therapy</a:t>
            </a:r>
          </a:p>
          <a:p>
            <a:pPr>
              <a:spcAft>
                <a:spcPts val="200"/>
              </a:spcAft>
            </a:pPr>
            <a:r>
              <a:rPr lang="en-US" sz="1600" baseline="30000" dirty="0">
                <a:solidFill>
                  <a:srgbClr val="00B0F0"/>
                </a:solidFill>
              </a:rPr>
              <a:t>213</a:t>
            </a:r>
            <a:r>
              <a:rPr lang="en-US" sz="1600" dirty="0">
                <a:solidFill>
                  <a:srgbClr val="00B0F0"/>
                </a:solidFill>
              </a:rPr>
              <a:t>Bi Alpha therapy</a:t>
            </a:r>
          </a:p>
          <a:p>
            <a:pPr>
              <a:spcAft>
                <a:spcPts val="200"/>
              </a:spcAft>
            </a:pPr>
            <a:r>
              <a:rPr lang="en-US" sz="1600" baseline="30000" dirty="0">
                <a:solidFill>
                  <a:schemeClr val="accent6">
                    <a:lumMod val="75000"/>
                  </a:schemeClr>
                </a:solidFill>
              </a:rPr>
              <a:t>223,224</a:t>
            </a:r>
            <a:r>
              <a:rPr lang="en-US" sz="1600" dirty="0">
                <a:solidFill>
                  <a:schemeClr val="accent6">
                    <a:lumMod val="75000"/>
                  </a:schemeClr>
                </a:solidFill>
              </a:rPr>
              <a:t>Ra Alpha therapy</a:t>
            </a:r>
          </a:p>
          <a:p>
            <a:pPr>
              <a:spcAft>
                <a:spcPts val="200"/>
              </a:spcAft>
            </a:pPr>
            <a:r>
              <a:rPr lang="en-US" sz="1600" baseline="30000" dirty="0">
                <a:solidFill>
                  <a:srgbClr val="00B0F0"/>
                </a:solidFill>
              </a:rPr>
              <a:t>225</a:t>
            </a:r>
            <a:r>
              <a:rPr lang="en-US" sz="1600" dirty="0">
                <a:solidFill>
                  <a:srgbClr val="00B0F0"/>
                </a:solidFill>
              </a:rPr>
              <a:t>Ac Alpha therapy</a:t>
            </a:r>
          </a:p>
          <a:p>
            <a:pPr>
              <a:spcAft>
                <a:spcPts val="200"/>
              </a:spcAft>
            </a:pPr>
            <a:r>
              <a:rPr lang="en-US" sz="1600" baseline="30000" dirty="0">
                <a:solidFill>
                  <a:schemeClr val="accent6">
                    <a:lumMod val="75000"/>
                  </a:schemeClr>
                </a:solidFill>
              </a:rPr>
              <a:t>227,228</a:t>
            </a:r>
            <a:r>
              <a:rPr lang="en-US" sz="1600" dirty="0">
                <a:solidFill>
                  <a:schemeClr val="accent6">
                    <a:lumMod val="75000"/>
                  </a:schemeClr>
                </a:solidFill>
              </a:rPr>
              <a:t>Th Alpha therapy</a:t>
            </a:r>
          </a:p>
        </p:txBody>
      </p:sp>
    </p:spTree>
    <p:extLst>
      <p:ext uri="{BB962C8B-B14F-4D97-AF65-F5344CB8AC3E}">
        <p14:creationId xmlns:p14="http://schemas.microsoft.com/office/powerpoint/2010/main" val="33378789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106363"/>
            <a:ext cx="9344025" cy="627062"/>
          </a:xfrm>
          <a:prstGeom prst="rect">
            <a:avLst/>
          </a:prstGeom>
        </p:spPr>
        <p:txBody>
          <a:bodyPr/>
          <a:lstStyle/>
          <a:p>
            <a:r>
              <a:rPr lang="en-CA" sz="1800" b="1" dirty="0">
                <a:solidFill>
                  <a:srgbClr val="00A4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Production of medical radionuclides at TRIUMF:ISAC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378" y="666068"/>
            <a:ext cx="5742841" cy="5908485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2E56D50-5A5C-426A-AFA0-7EDF0B59193A}"/>
              </a:ext>
            </a:extLst>
          </p:cNvPr>
          <p:cNvSpPr txBox="1"/>
          <p:nvPr/>
        </p:nvSpPr>
        <p:spPr>
          <a:xfrm>
            <a:off x="6407253" y="753773"/>
            <a:ext cx="5545421" cy="6001643"/>
          </a:xfrm>
          <a:prstGeom prst="rect">
            <a:avLst/>
          </a:prstGeom>
          <a:noFill/>
          <a:effectLst>
            <a:outerShdw dist="50800" sx="1000" sy="1000" algn="ctr" rotWithShape="0">
              <a:schemeClr val="bg1">
                <a:lumMod val="85000"/>
              </a:schemeClr>
            </a:outerShdw>
            <a:reflection endPos="0" dist="50800" dir="5400000" sy="-100000" algn="bl" rotWithShape="0"/>
          </a:effectLst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TR-13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ISAC 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Production of small (pre-clinical) quantitates of imaging and therapeutic radionuclides</a:t>
            </a:r>
          </a:p>
          <a:p>
            <a:endParaRPr lang="en-US" sz="24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Isotope Production Facility (IPF), BL1A </a:t>
            </a:r>
          </a:p>
          <a:p>
            <a:endParaRPr lang="en-US" sz="24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ARIEL</a:t>
            </a:r>
          </a:p>
          <a:p>
            <a:r>
              <a:rPr lang="en-US" sz="2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Collection chamber</a:t>
            </a:r>
          </a:p>
          <a:p>
            <a:r>
              <a:rPr lang="en-US" sz="2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Proton and electron beamlines</a:t>
            </a:r>
          </a:p>
          <a:p>
            <a:endParaRPr lang="en-US" sz="24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IAMI</a:t>
            </a:r>
          </a:p>
          <a:p>
            <a:r>
              <a:rPr lang="en-US" sz="2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TR-24</a:t>
            </a:r>
            <a:endParaRPr lang="en-CA" sz="2400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8A32CBC2-F6D3-4190-AE35-B9DE3EAB7CD5}"/>
              </a:ext>
            </a:extLst>
          </p:cNvPr>
          <p:cNvSpPr/>
          <p:nvPr/>
        </p:nvSpPr>
        <p:spPr>
          <a:xfrm>
            <a:off x="2966720" y="2814997"/>
            <a:ext cx="1087120" cy="1025484"/>
          </a:xfrm>
          <a:prstGeom prst="ellipse">
            <a:avLst/>
          </a:prstGeom>
          <a:noFill/>
          <a:ln w="8572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  <p:sp>
        <p:nvSpPr>
          <p:cNvPr id="5" name="Speech Bubble: Rectangle 4">
            <a:extLst>
              <a:ext uri="{FF2B5EF4-FFF2-40B4-BE49-F238E27FC236}">
                <a16:creationId xmlns:a16="http://schemas.microsoft.com/office/drawing/2014/main" id="{BF5EF5F9-11D4-4CCE-A618-A16F241F49FE}"/>
              </a:ext>
            </a:extLst>
          </p:cNvPr>
          <p:cNvSpPr/>
          <p:nvPr/>
        </p:nvSpPr>
        <p:spPr>
          <a:xfrm>
            <a:off x="6407253" y="1503680"/>
            <a:ext cx="5429147" cy="1493520"/>
          </a:xfrm>
          <a:prstGeom prst="wedgeRectCallout">
            <a:avLst>
              <a:gd name="adj1" fmla="val -97667"/>
              <a:gd name="adj2" fmla="val 69302"/>
            </a:avLst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8FEB78EB-3840-4D44-A994-A30275A1B0E1}"/>
              </a:ext>
            </a:extLst>
          </p:cNvPr>
          <p:cNvSpPr txBox="1">
            <a:spLocks/>
          </p:cNvSpPr>
          <p:nvPr/>
        </p:nvSpPr>
        <p:spPr>
          <a:xfrm>
            <a:off x="8652353" y="6294878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900" dirty="0">
                <a:solidFill>
                  <a:srgbClr val="0096FF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7617106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24EF0-50FE-4F2A-956E-8CC3A9E42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482" y="162799"/>
            <a:ext cx="8157136" cy="626535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ISAC production of medical radionuclides</a:t>
            </a:r>
            <a:endParaRPr lang="en-CA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A57C943-E48F-488E-BA9A-0AE78B3CA8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7216" y="870471"/>
            <a:ext cx="5054785" cy="2539656"/>
          </a:xfrm>
          <a:prstGeom prst="rect">
            <a:avLst/>
          </a:prstGeom>
        </p:spPr>
      </p:pic>
      <p:pic>
        <p:nvPicPr>
          <p:cNvPr id="5" name="Picture 4" descr="yieldchart.png">
            <a:extLst>
              <a:ext uri="{FF2B5EF4-FFF2-40B4-BE49-F238E27FC236}">
                <a16:creationId xmlns:a16="http://schemas.microsoft.com/office/drawing/2014/main" id="{5B6865A4-CF61-4D8B-A671-D961B1A267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629" y="779395"/>
            <a:ext cx="4396363" cy="2796924"/>
          </a:xfrm>
          <a:prstGeom prst="rect">
            <a:avLst/>
          </a:prstGeom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97806B03-958C-47C4-B770-ACCC35F2D7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6624" y="1128890"/>
            <a:ext cx="9344499" cy="5884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3588B40-B5D5-4D5C-935A-8F9F34BB7E99}"/>
              </a:ext>
            </a:extLst>
          </p:cNvPr>
          <p:cNvSpPr/>
          <p:nvPr/>
        </p:nvSpPr>
        <p:spPr>
          <a:xfrm>
            <a:off x="7983512" y="3778885"/>
            <a:ext cx="396916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b="1" dirty="0"/>
              <a:t>ISAC </a:t>
            </a:r>
          </a:p>
          <a:p>
            <a:r>
              <a:rPr lang="en-CA" sz="2400" b="1" dirty="0"/>
              <a:t>Facilities for Rare-Isotope Beams</a:t>
            </a:r>
          </a:p>
        </p:txBody>
      </p:sp>
      <p:pic>
        <p:nvPicPr>
          <p:cNvPr id="8" name="Picture 7" descr="http://www.triumf.ca/sites/default/files/styles/profile_medium/public/portraits/1318458679442_1.jpg?itok=kPwFkCdc">
            <a:extLst>
              <a:ext uri="{FF2B5EF4-FFF2-40B4-BE49-F238E27FC236}">
                <a16:creationId xmlns:a16="http://schemas.microsoft.com/office/drawing/2014/main" id="{ADE4B857-251B-4063-980F-58ED400AE7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82"/>
          <a:stretch/>
        </p:blipFill>
        <p:spPr bwMode="auto">
          <a:xfrm>
            <a:off x="9871597" y="4776681"/>
            <a:ext cx="1031456" cy="1360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21">
            <a:extLst>
              <a:ext uri="{FF2B5EF4-FFF2-40B4-BE49-F238E27FC236}">
                <a16:creationId xmlns:a16="http://schemas.microsoft.com/office/drawing/2014/main" id="{458E44CB-8062-47B2-A7F7-58B029FA8937}"/>
              </a:ext>
            </a:extLst>
          </p:cNvPr>
          <p:cNvSpPr txBox="1"/>
          <p:nvPr/>
        </p:nvSpPr>
        <p:spPr>
          <a:xfrm>
            <a:off x="9787968" y="6136684"/>
            <a:ext cx="1198713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1333" i="1" dirty="0">
                <a:latin typeface="Arial" panose="020B0604020202020204" pitchFamily="34" charset="0"/>
                <a:cs typeface="Arial" panose="020B0604020202020204" pitchFamily="34" charset="0"/>
              </a:rPr>
              <a:t>Peter Kunz</a:t>
            </a:r>
          </a:p>
        </p:txBody>
      </p:sp>
    </p:spTree>
    <p:extLst>
      <p:ext uri="{BB962C8B-B14F-4D97-AF65-F5344CB8AC3E}">
        <p14:creationId xmlns:p14="http://schemas.microsoft.com/office/powerpoint/2010/main" val="19881950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Graphic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36979" y="865330"/>
            <a:ext cx="3518044" cy="2127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524" y="170670"/>
            <a:ext cx="11892951" cy="636113"/>
          </a:xfrm>
        </p:spPr>
        <p:txBody>
          <a:bodyPr>
            <a:noAutofit/>
          </a:bodyPr>
          <a:lstStyle/>
          <a:p>
            <a:r>
              <a:rPr lang="en-US" sz="1800" b="1" dirty="0">
                <a:solidFill>
                  <a:srgbClr val="00A4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ISOL </a:t>
            </a:r>
            <a:r>
              <a:rPr lang="en-US" sz="1800" b="1" baseline="30000" dirty="0">
                <a:solidFill>
                  <a:srgbClr val="00A4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209</a:t>
            </a:r>
            <a:r>
              <a:rPr lang="en-US" sz="1800" b="1" dirty="0">
                <a:solidFill>
                  <a:srgbClr val="00A4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At-based imaging to establish </a:t>
            </a:r>
            <a:r>
              <a:rPr lang="en-US" sz="1800" b="1" baseline="30000" dirty="0">
                <a:solidFill>
                  <a:srgbClr val="00A4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211</a:t>
            </a:r>
            <a:r>
              <a:rPr lang="en-US" sz="1800" b="1" dirty="0">
                <a:solidFill>
                  <a:srgbClr val="00A4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 </a:t>
            </a:r>
            <a:r>
              <a:rPr lang="el-GR" sz="1800" b="1" dirty="0">
                <a:solidFill>
                  <a:srgbClr val="00A4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</a:t>
            </a:r>
            <a:r>
              <a:rPr lang="en-US" sz="1800" b="1" dirty="0">
                <a:solidFill>
                  <a:srgbClr val="00A4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-therapy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790384" y="1218414"/>
            <a:ext cx="1754482" cy="166454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267" b="1" kern="0" baseline="30000" dirty="0">
                <a:solidFill>
                  <a:schemeClr val="tx1"/>
                </a:solidFill>
                <a:latin typeface="Myriad Pro"/>
                <a:ea typeface="ＭＳ Ｐゴシック" pitchFamily="-109" charset="-128"/>
                <a:cs typeface="Myriad Pro"/>
              </a:rPr>
              <a:t>211</a:t>
            </a:r>
            <a:r>
              <a:rPr lang="en-US" sz="4267" b="1" kern="0" dirty="0">
                <a:solidFill>
                  <a:schemeClr val="tx1"/>
                </a:solidFill>
                <a:latin typeface="Myriad Pro"/>
                <a:ea typeface="ＭＳ Ｐゴシック" pitchFamily="-109" charset="-128"/>
                <a:cs typeface="Myriad Pro"/>
              </a:rPr>
              <a:t>At</a:t>
            </a:r>
            <a:r>
              <a:rPr lang="en-US" sz="2400" kern="0" dirty="0">
                <a:solidFill>
                  <a:schemeClr val="tx1"/>
                </a:solidFill>
                <a:latin typeface="Myriad Pro"/>
                <a:ea typeface="ＭＳ Ｐゴシック" pitchFamily="-109" charset="-128"/>
                <a:cs typeface="Myriad Pro"/>
              </a:rPr>
              <a:t> </a:t>
            </a:r>
          </a:p>
          <a:p>
            <a:pPr algn="ctr"/>
            <a:r>
              <a:rPr lang="en-US" sz="2267" b="1" kern="0" dirty="0">
                <a:solidFill>
                  <a:schemeClr val="tx1"/>
                </a:solidFill>
                <a:latin typeface="Myriad Pro"/>
                <a:ea typeface="ＭＳ Ｐゴシック" pitchFamily="-109" charset="-128"/>
                <a:cs typeface="Myriad Pro"/>
              </a:rPr>
              <a:t>t</a:t>
            </a:r>
            <a:r>
              <a:rPr lang="en-US" sz="2267" b="1" kern="0" baseline="-25000" dirty="0">
                <a:solidFill>
                  <a:schemeClr val="tx1"/>
                </a:solidFill>
                <a:latin typeface="Myriad Pro"/>
                <a:ea typeface="ＭＳ Ｐゴシック" pitchFamily="-109" charset="-128"/>
                <a:cs typeface="Myriad Pro"/>
              </a:rPr>
              <a:t>1/2</a:t>
            </a:r>
            <a:r>
              <a:rPr lang="en-US" sz="2267" b="1" kern="0" dirty="0">
                <a:solidFill>
                  <a:schemeClr val="tx1"/>
                </a:solidFill>
                <a:latin typeface="Myriad Pro"/>
                <a:ea typeface="ＭＳ Ｐゴシック" pitchFamily="-109" charset="-128"/>
                <a:cs typeface="Myriad Pro"/>
              </a:rPr>
              <a:t>= 7.2 h</a:t>
            </a:r>
            <a:endParaRPr lang="en-US" sz="2267" b="1" dirty="0">
              <a:solidFill>
                <a:schemeClr val="tx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1525609" y="1259476"/>
            <a:ext cx="1804152" cy="158241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267" b="1" kern="0" baseline="30000" dirty="0">
                <a:solidFill>
                  <a:schemeClr val="tx1"/>
                </a:solidFill>
                <a:latin typeface="Myriad Pro"/>
                <a:ea typeface="ＭＳ Ｐゴシック" pitchFamily="-109" charset="-128"/>
                <a:cs typeface="Myriad Pro"/>
              </a:rPr>
              <a:t>209</a:t>
            </a:r>
            <a:r>
              <a:rPr lang="en-US" sz="4267" b="1" kern="0" dirty="0">
                <a:solidFill>
                  <a:schemeClr val="tx1"/>
                </a:solidFill>
                <a:latin typeface="Myriad Pro"/>
                <a:ea typeface="ＭＳ Ｐゴシック" pitchFamily="-109" charset="-128"/>
                <a:cs typeface="Myriad Pro"/>
              </a:rPr>
              <a:t>At</a:t>
            </a:r>
            <a:r>
              <a:rPr lang="en-US" sz="2400" kern="0" dirty="0">
                <a:solidFill>
                  <a:schemeClr val="tx1"/>
                </a:solidFill>
                <a:latin typeface="Myriad Pro"/>
                <a:ea typeface="ＭＳ Ｐゴシック" pitchFamily="-109" charset="-128"/>
                <a:cs typeface="Myriad Pro"/>
              </a:rPr>
              <a:t> </a:t>
            </a:r>
            <a:r>
              <a:rPr lang="en-US" sz="2267" b="1" kern="0" dirty="0">
                <a:solidFill>
                  <a:schemeClr val="tx1"/>
                </a:solidFill>
                <a:latin typeface="Myriad Pro"/>
                <a:ea typeface="ＭＳ Ｐゴシック" pitchFamily="-109" charset="-128"/>
                <a:cs typeface="Myriad Pro"/>
              </a:rPr>
              <a:t>t</a:t>
            </a:r>
            <a:r>
              <a:rPr lang="en-US" sz="2267" b="1" kern="0" baseline="-25000" dirty="0">
                <a:solidFill>
                  <a:schemeClr val="tx1"/>
                </a:solidFill>
                <a:latin typeface="Myriad Pro"/>
                <a:ea typeface="ＭＳ Ｐゴシック" pitchFamily="-109" charset="-128"/>
                <a:cs typeface="Myriad Pro"/>
              </a:rPr>
              <a:t>1/2</a:t>
            </a:r>
            <a:r>
              <a:rPr lang="en-US" sz="2267" b="1" kern="0" dirty="0">
                <a:solidFill>
                  <a:schemeClr val="tx1"/>
                </a:solidFill>
                <a:latin typeface="Myriad Pro"/>
                <a:ea typeface="ＭＳ Ｐゴシック" pitchFamily="-109" charset="-128"/>
                <a:cs typeface="Myriad Pro"/>
              </a:rPr>
              <a:t>= 5.4 h</a:t>
            </a:r>
            <a:endParaRPr lang="en-US" sz="2267" b="1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9015045" y="812978"/>
            <a:ext cx="13612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latin typeface="Myriad Pro"/>
                <a:cs typeface="Times New Roman"/>
              </a:rPr>
              <a:t>Therapy</a:t>
            </a:r>
            <a:endParaRPr lang="en-US" sz="2400" dirty="0"/>
          </a:p>
        </p:txBody>
      </p:sp>
      <p:sp>
        <p:nvSpPr>
          <p:cNvPr id="12" name="Rectangle 11"/>
          <p:cNvSpPr/>
          <p:nvPr/>
        </p:nvSpPr>
        <p:spPr>
          <a:xfrm>
            <a:off x="1678994" y="793677"/>
            <a:ext cx="138531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latin typeface="Myriad Pro"/>
                <a:cs typeface="Times New Roman"/>
              </a:rPr>
              <a:t>Imaging</a:t>
            </a:r>
            <a:endParaRPr lang="en-US" sz="2400" dirty="0"/>
          </a:p>
        </p:txBody>
      </p:sp>
      <p:sp>
        <p:nvSpPr>
          <p:cNvPr id="13" name="Rectangle 12"/>
          <p:cNvSpPr/>
          <p:nvPr/>
        </p:nvSpPr>
        <p:spPr>
          <a:xfrm>
            <a:off x="8883498" y="2898123"/>
            <a:ext cx="164096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Myriad Pro"/>
                <a:cs typeface="Times New Roman"/>
              </a:rPr>
              <a:t>(</a:t>
            </a:r>
            <a:r>
              <a:rPr lang="el-GR" sz="2400" b="1" dirty="0">
                <a:latin typeface="Times New Roman"/>
                <a:cs typeface="Times New Roman"/>
              </a:rPr>
              <a:t>α</a:t>
            </a:r>
            <a:r>
              <a:rPr lang="en-US" sz="2400" b="1" dirty="0">
                <a:latin typeface="Myriad Pro"/>
                <a:cs typeface="Times New Roman"/>
              </a:rPr>
              <a:t>-</a:t>
            </a:r>
            <a:r>
              <a:rPr lang="en-US" sz="2400" dirty="0">
                <a:latin typeface="Myriad Pro"/>
                <a:cs typeface="Times New Roman"/>
              </a:rPr>
              <a:t>emitter)</a:t>
            </a:r>
            <a:endParaRPr lang="en-US" sz="2400" dirty="0">
              <a:latin typeface="Myriad Pro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591690" y="2820284"/>
            <a:ext cx="16137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Myriad Pro"/>
                <a:cs typeface="Times New Roman"/>
              </a:rPr>
              <a:t>(</a:t>
            </a:r>
            <a:r>
              <a:rPr lang="el-GR" sz="2400" b="1" dirty="0">
                <a:latin typeface="Times New Roman"/>
                <a:cs typeface="Times New Roman"/>
              </a:rPr>
              <a:t>γ</a:t>
            </a:r>
            <a:r>
              <a:rPr lang="en-US" sz="2400" b="1" dirty="0">
                <a:latin typeface="Myriad Pro"/>
                <a:cs typeface="Times New Roman"/>
              </a:rPr>
              <a:t>-</a:t>
            </a:r>
            <a:r>
              <a:rPr lang="en-US" sz="2400" dirty="0">
                <a:latin typeface="Myriad Pro"/>
                <a:cs typeface="Times New Roman"/>
              </a:rPr>
              <a:t>emitter)</a:t>
            </a:r>
            <a:endParaRPr lang="en-US" sz="2400" dirty="0">
              <a:latin typeface="Myriad Pro"/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179" y="3644252"/>
            <a:ext cx="2991120" cy="3089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7051" y="3137202"/>
            <a:ext cx="3891661" cy="3594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7323259" y="6676948"/>
            <a:ext cx="4868741" cy="4324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16392" name="Picture 8" descr="http://environepi.ca/wp-content/uploads/2009/05/canadian_cancer_society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4866" y="268487"/>
            <a:ext cx="1432420" cy="596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20" y="793677"/>
            <a:ext cx="974385" cy="1341284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1232" y="2119428"/>
            <a:ext cx="16348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i="1" dirty="0">
                <a:latin typeface="Arial" panose="020B0604020202020204" pitchFamily="34" charset="0"/>
                <a:cs typeface="Arial" panose="020B0604020202020204" pitchFamily="34" charset="0"/>
              </a:rPr>
              <a:t>Tom Ruth</a:t>
            </a:r>
          </a:p>
        </p:txBody>
      </p:sp>
      <p:pic>
        <p:nvPicPr>
          <p:cNvPr id="18" name="Picture 17" descr="antibody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71338" y="3186005"/>
            <a:ext cx="2809953" cy="4162972"/>
          </a:xfrm>
          <a:prstGeom prst="rect">
            <a:avLst/>
          </a:prstGeom>
        </p:spPr>
      </p:pic>
      <p:pic>
        <p:nvPicPr>
          <p:cNvPr id="19" name="Picture 18" descr="B10-mAb.png"/>
          <p:cNvPicPr>
            <a:picLocks noChangeAspect="1"/>
          </p:cNvPicPr>
          <p:nvPr/>
        </p:nvPicPr>
        <p:blipFill>
          <a:blip r:embed="rId8"/>
          <a:srcRect t="30177" r="67148" b="49827"/>
          <a:stretch>
            <a:fillRect/>
          </a:stretch>
        </p:blipFill>
        <p:spPr>
          <a:xfrm>
            <a:off x="8060708" y="5267491"/>
            <a:ext cx="2189221" cy="6946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55" r="25080"/>
          <a:stretch/>
        </p:blipFill>
        <p:spPr>
          <a:xfrm>
            <a:off x="126355" y="2531157"/>
            <a:ext cx="975736" cy="1439656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-61682" y="3961972"/>
            <a:ext cx="1438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i="1" dirty="0">
                <a:latin typeface="Arial" panose="020B0604020202020204" pitchFamily="34" charset="0"/>
                <a:cs typeface="Arial" panose="020B0604020202020204" pitchFamily="34" charset="0"/>
              </a:rPr>
              <a:t>Jason Crawford</a:t>
            </a:r>
          </a:p>
        </p:txBody>
      </p:sp>
      <p:sp>
        <p:nvSpPr>
          <p:cNvPr id="23" name="Slide Number Placeholder 6">
            <a:extLst>
              <a:ext uri="{FF2B5EF4-FFF2-40B4-BE49-F238E27FC236}">
                <a16:creationId xmlns:a16="http://schemas.microsoft.com/office/drawing/2014/main" id="{BE98BEFB-2C04-40C2-9166-D95DABA6A07B}"/>
              </a:ext>
            </a:extLst>
          </p:cNvPr>
          <p:cNvSpPr txBox="1">
            <a:spLocks/>
          </p:cNvSpPr>
          <p:nvPr/>
        </p:nvSpPr>
        <p:spPr>
          <a:xfrm>
            <a:off x="8652353" y="6294878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900" dirty="0">
                <a:solidFill>
                  <a:srgbClr val="0096FF"/>
                </a:solidFill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8112816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40111" y="160232"/>
            <a:ext cx="8157136" cy="626535"/>
          </a:xfrm>
        </p:spPr>
        <p:txBody>
          <a:bodyPr/>
          <a:lstStyle/>
          <a:p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Production of </a:t>
            </a:r>
            <a:r>
              <a:rPr lang="en-CA" baseline="30000" dirty="0">
                <a:latin typeface="Arial" panose="020B0604020202020204" pitchFamily="34" charset="0"/>
                <a:cs typeface="Arial" panose="020B0604020202020204" pitchFamily="34" charset="0"/>
              </a:rPr>
              <a:t>225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Ac at ISAC</a:t>
            </a: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2" r="4130" b="3724"/>
          <a:stretch/>
        </p:blipFill>
        <p:spPr bwMode="auto">
          <a:xfrm>
            <a:off x="11072446" y="3979652"/>
            <a:ext cx="945692" cy="1314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21"/>
          <p:cNvSpPr txBox="1"/>
          <p:nvPr/>
        </p:nvSpPr>
        <p:spPr>
          <a:xfrm>
            <a:off x="10863367" y="5271191"/>
            <a:ext cx="1487863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1067" i="1" dirty="0">
                <a:latin typeface="Arial" panose="020B0604020202020204" pitchFamily="34" charset="0"/>
                <a:cs typeface="Arial" panose="020B0604020202020204" pitchFamily="34" charset="0"/>
              </a:rPr>
              <a:t>Andrew Robertson</a:t>
            </a:r>
          </a:p>
        </p:txBody>
      </p:sp>
      <p:pic>
        <p:nvPicPr>
          <p:cNvPr id="13" name="Picture 12" descr="http://www.triumf.ca/sites/default/files/styles/profile_medium/public/portraits/1318458679442_1.jpg?itok=kPwFkCdc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82"/>
          <a:stretch/>
        </p:blipFill>
        <p:spPr bwMode="auto">
          <a:xfrm>
            <a:off x="10986681" y="811161"/>
            <a:ext cx="1031456" cy="1360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21"/>
          <p:cNvSpPr txBox="1"/>
          <p:nvPr/>
        </p:nvSpPr>
        <p:spPr>
          <a:xfrm>
            <a:off x="10903053" y="2101377"/>
            <a:ext cx="1198713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1333" i="1" dirty="0">
                <a:latin typeface="Arial" panose="020B0604020202020204" pitchFamily="34" charset="0"/>
                <a:cs typeface="Arial" panose="020B0604020202020204" pitchFamily="34" charset="0"/>
              </a:rPr>
              <a:t>Peter Kunz</a:t>
            </a:r>
          </a:p>
        </p:txBody>
      </p:sp>
      <p:pic>
        <p:nvPicPr>
          <p:cNvPr id="15" name="Picture 1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5" r="23862" b="13964"/>
          <a:stretch/>
        </p:blipFill>
        <p:spPr bwMode="auto">
          <a:xfrm>
            <a:off x="10961375" y="2387109"/>
            <a:ext cx="1056763" cy="1306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6"/>
          <p:cNvSpPr txBox="1"/>
          <p:nvPr/>
        </p:nvSpPr>
        <p:spPr>
          <a:xfrm>
            <a:off x="10869848" y="3653479"/>
            <a:ext cx="1322152" cy="2358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933" i="1" dirty="0">
                <a:latin typeface="Arial" panose="020B0604020202020204" pitchFamily="34" charset="0"/>
                <a:cs typeface="Arial" panose="020B0604020202020204" pitchFamily="34" charset="0"/>
              </a:rPr>
              <a:t>Caterina </a:t>
            </a:r>
            <a:r>
              <a:rPr lang="en-CA" sz="933" i="1" dirty="0" err="1">
                <a:latin typeface="Arial" panose="020B0604020202020204" pitchFamily="34" charset="0"/>
                <a:cs typeface="Arial" panose="020B0604020202020204" pitchFamily="34" charset="0"/>
              </a:rPr>
              <a:t>Ramogida</a:t>
            </a:r>
            <a:endParaRPr lang="en-CA" sz="933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Screen Shot 2017-07-09 at 17.49.32.png" descr="Screen Shot 2017-07-09 at 17.49.32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14777" y="1394018"/>
            <a:ext cx="5424073" cy="2389311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extBox 1"/>
          <p:cNvSpPr txBox="1"/>
          <p:nvPr/>
        </p:nvSpPr>
        <p:spPr>
          <a:xfrm>
            <a:off x="0" y="786767"/>
            <a:ext cx="6667210" cy="4205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33" dirty="0">
                <a:latin typeface="Arial" panose="020B0604020202020204" pitchFamily="34" charset="0"/>
                <a:cs typeface="Arial" panose="020B0604020202020204" pitchFamily="34" charset="0"/>
              </a:rPr>
              <a:t>Summary of ISAC </a:t>
            </a:r>
            <a:r>
              <a:rPr lang="en-US" sz="2133" baseline="30000" dirty="0">
                <a:latin typeface="Arial" panose="020B0604020202020204" pitchFamily="34" charset="0"/>
                <a:cs typeface="Arial" panose="020B0604020202020204" pitchFamily="34" charset="0"/>
              </a:rPr>
              <a:t>225</a:t>
            </a:r>
            <a:r>
              <a:rPr lang="en-US" sz="2133" dirty="0">
                <a:latin typeface="Arial" panose="020B0604020202020204" pitchFamily="34" charset="0"/>
                <a:cs typeface="Arial" panose="020B0604020202020204" pitchFamily="34" charset="0"/>
              </a:rPr>
              <a:t>Ra/</a:t>
            </a:r>
            <a:r>
              <a:rPr lang="en-US" sz="2133" baseline="30000" dirty="0">
                <a:latin typeface="Arial" panose="020B0604020202020204" pitchFamily="34" charset="0"/>
                <a:cs typeface="Arial" panose="020B0604020202020204" pitchFamily="34" charset="0"/>
              </a:rPr>
              <a:t>225</a:t>
            </a:r>
            <a:r>
              <a:rPr lang="en-US" sz="2133" dirty="0">
                <a:latin typeface="Arial" panose="020B0604020202020204" pitchFamily="34" charset="0"/>
                <a:cs typeface="Arial" panose="020B0604020202020204" pitchFamily="34" charset="0"/>
              </a:rPr>
              <a:t>Ac production runs to date</a:t>
            </a:r>
            <a:endParaRPr lang="en-CA" sz="2133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A3762ED-E950-4291-8989-8ED0E51A7D9E}"/>
              </a:ext>
            </a:extLst>
          </p:cNvPr>
          <p:cNvGrpSpPr>
            <a:grpSpLocks/>
          </p:cNvGrpSpPr>
          <p:nvPr/>
        </p:nvGrpSpPr>
        <p:grpSpPr bwMode="auto">
          <a:xfrm>
            <a:off x="4434887" y="3791180"/>
            <a:ext cx="6218755" cy="2946648"/>
            <a:chOff x="9064" y="17515"/>
            <a:chExt cx="63566" cy="29343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22351827-671C-4F5F-A7F0-D75E7BAF8B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58" y="19192"/>
              <a:ext cx="15083" cy="4564"/>
            </a:xfrm>
            <a:prstGeom prst="rect">
              <a:avLst/>
            </a:prstGeom>
            <a:solidFill>
              <a:srgbClr val="0F2D68"/>
            </a:solidFill>
            <a:ln w="9525">
              <a:noFill/>
              <a:miter lim="800000"/>
              <a:headEnd/>
              <a:tailEnd/>
            </a:ln>
            <a:effectLst>
              <a:outerShdw dist="23000" dir="5400000" rotWithShape="0">
                <a:srgbClr val="000000">
                  <a:alpha val="34999"/>
                </a:srgbClr>
              </a:outerShdw>
            </a:effectLst>
          </p:spPr>
          <p:txBody>
            <a:bodyPr rot="0" vert="horz" wrap="square" lIns="121920" tIns="60960" rIns="121920" bIns="60960" anchor="ctr" anchorCtr="0" upright="1">
              <a:noAutofit/>
            </a:bodyPr>
            <a:lstStyle/>
            <a:p>
              <a:pPr algn="ctr" fontAlgn="base"/>
              <a:r>
                <a:rPr lang="en-CA" sz="1200" b="1" dirty="0">
                  <a:solidFill>
                    <a:schemeClr val="bg1"/>
                  </a:solidFill>
                  <a:latin typeface="Arial" panose="020B0604020202020204" pitchFamily="34" charset="0"/>
                  <a:ea typeface="MS Mincho"/>
                  <a:cs typeface="Arial" panose="020B0604020202020204" pitchFamily="34" charset="0"/>
                </a:rPr>
                <a:t>Add</a:t>
              </a:r>
              <a:endParaRPr lang="en-CA" sz="1200" dirty="0">
                <a:solidFill>
                  <a:schemeClr val="bg1"/>
                </a:solidFill>
                <a:latin typeface="Arial" panose="020B0604020202020204" pitchFamily="34" charset="0"/>
                <a:ea typeface="MS Mincho"/>
                <a:cs typeface="Arial" panose="020B0604020202020204" pitchFamily="34" charset="0"/>
              </a:endParaRPr>
            </a:p>
            <a:p>
              <a:pPr algn="ctr" fontAlgn="base"/>
              <a:r>
                <a:rPr lang="en-CA" sz="1200" dirty="0">
                  <a:solidFill>
                    <a:schemeClr val="bg1"/>
                  </a:solidFill>
                  <a:latin typeface="Arial" panose="020B0604020202020204" pitchFamily="34" charset="0"/>
                  <a:ea typeface="MS Mincho"/>
                  <a:cs typeface="Arial" panose="020B0604020202020204" pitchFamily="34" charset="0"/>
                </a:rPr>
                <a:t>0.1 ml 0.1 N </a:t>
              </a:r>
              <a:r>
                <a:rPr lang="en-CA" sz="1200" dirty="0" err="1">
                  <a:solidFill>
                    <a:schemeClr val="bg1"/>
                  </a:solidFill>
                  <a:latin typeface="Arial" panose="020B0604020202020204" pitchFamily="34" charset="0"/>
                  <a:ea typeface="MS Mincho"/>
                  <a:cs typeface="Arial" panose="020B0604020202020204" pitchFamily="34" charset="0"/>
                </a:rPr>
                <a:t>HCl</a:t>
              </a:r>
              <a:r>
                <a:rPr lang="en-CA" sz="1200" dirty="0">
                  <a:solidFill>
                    <a:schemeClr val="bg1"/>
                  </a:solidFill>
                  <a:latin typeface="Arial" panose="020B0604020202020204" pitchFamily="34" charset="0"/>
                  <a:ea typeface="MS Mincho"/>
                  <a:cs typeface="Arial" panose="020B0604020202020204" pitchFamily="34" charset="0"/>
                </a:rPr>
                <a:t> 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32E912D7-D75A-44E9-A252-98CE7F8F57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25" y="28284"/>
              <a:ext cx="11129" cy="3998"/>
            </a:xfrm>
            <a:prstGeom prst="rect">
              <a:avLst/>
            </a:prstGeom>
            <a:solidFill>
              <a:srgbClr val="0F2D68"/>
            </a:solidFill>
            <a:ln w="9525">
              <a:noFill/>
              <a:miter lim="800000"/>
              <a:headEnd/>
              <a:tailEnd/>
            </a:ln>
            <a:effectLst>
              <a:outerShdw dist="23000" dir="5400000" rotWithShape="0">
                <a:srgbClr val="000000">
                  <a:alpha val="34999"/>
                </a:srgbClr>
              </a:outerShdw>
            </a:effectLst>
          </p:spPr>
          <p:txBody>
            <a:bodyPr rot="0" vert="horz" wrap="square" lIns="121920" tIns="60960" rIns="121920" bIns="60960" anchor="ctr" anchorCtr="0" upright="1">
              <a:noAutofit/>
            </a:bodyPr>
            <a:lstStyle/>
            <a:p>
              <a:pPr algn="ctr" fontAlgn="base"/>
              <a:r>
                <a:rPr lang="en-CA" sz="1333" b="1" dirty="0">
                  <a:solidFill>
                    <a:schemeClr val="bg1"/>
                  </a:solidFill>
                  <a:latin typeface="Arial" panose="020B0604020202020204" pitchFamily="34" charset="0"/>
                  <a:ea typeface="MS Mincho"/>
                  <a:cs typeface="Arial" panose="020B0604020202020204" pitchFamily="34" charset="0"/>
                </a:rPr>
                <a:t>Evaporate</a:t>
              </a:r>
              <a:endParaRPr lang="en-CA" sz="1333" dirty="0">
                <a:solidFill>
                  <a:schemeClr val="bg1"/>
                </a:solidFill>
                <a:latin typeface="Arial" panose="020B0604020202020204" pitchFamily="34" charset="0"/>
                <a:ea typeface="MS Mincho"/>
                <a:cs typeface="Arial" panose="020B0604020202020204" pitchFamily="34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EBFE3770-096C-49C4-97D5-125C442D94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64" y="36716"/>
              <a:ext cx="14213" cy="7082"/>
            </a:xfrm>
            <a:prstGeom prst="rect">
              <a:avLst/>
            </a:prstGeom>
            <a:solidFill>
              <a:srgbClr val="0F2D68"/>
            </a:solidFill>
            <a:ln w="9525">
              <a:noFill/>
              <a:miter lim="800000"/>
              <a:headEnd/>
              <a:tailEnd/>
            </a:ln>
            <a:effectLst>
              <a:outerShdw dist="23000" dir="5400000" rotWithShape="0">
                <a:srgbClr val="000000">
                  <a:alpha val="34999"/>
                </a:srgbClr>
              </a:outerShdw>
            </a:effectLst>
          </p:spPr>
          <p:txBody>
            <a:bodyPr rot="0" vert="horz" wrap="square" lIns="121920" tIns="60960" rIns="121920" bIns="60960" anchor="ctr" anchorCtr="0" upright="1">
              <a:noAutofit/>
            </a:bodyPr>
            <a:lstStyle/>
            <a:p>
              <a:pPr algn="ctr" fontAlgn="base"/>
              <a:r>
                <a:rPr lang="en-CA" sz="1200" b="1" dirty="0">
                  <a:solidFill>
                    <a:schemeClr val="bg1"/>
                  </a:solidFill>
                  <a:latin typeface="Arial" panose="020B0604020202020204" pitchFamily="34" charset="0"/>
                  <a:ea typeface="MS Mincho"/>
                  <a:cs typeface="Arial" panose="020B0604020202020204" pitchFamily="34" charset="0"/>
                </a:rPr>
                <a:t>Add and Retrieve</a:t>
              </a:r>
              <a:endParaRPr lang="en-CA" sz="1200" dirty="0">
                <a:solidFill>
                  <a:schemeClr val="bg1"/>
                </a:solidFill>
                <a:latin typeface="Arial" panose="020B0604020202020204" pitchFamily="34" charset="0"/>
                <a:ea typeface="MS Mincho"/>
                <a:cs typeface="Arial" panose="020B0604020202020204" pitchFamily="34" charset="0"/>
              </a:endParaRPr>
            </a:p>
            <a:p>
              <a:pPr algn="ctr" fontAlgn="base"/>
              <a:r>
                <a:rPr lang="en-CA" sz="1200" dirty="0">
                  <a:solidFill>
                    <a:schemeClr val="bg1"/>
                  </a:solidFill>
                  <a:latin typeface="Arial" panose="020B0604020202020204" pitchFamily="34" charset="0"/>
                  <a:ea typeface="MS Mincho"/>
                  <a:cs typeface="Arial" panose="020B0604020202020204" pitchFamily="34" charset="0"/>
                </a:rPr>
                <a:t>0.1 ml 0.1N </a:t>
              </a:r>
              <a:r>
                <a:rPr lang="en-CA" sz="1200" dirty="0" err="1">
                  <a:solidFill>
                    <a:schemeClr val="bg1"/>
                  </a:solidFill>
                  <a:latin typeface="Arial" panose="020B0604020202020204" pitchFamily="34" charset="0"/>
                  <a:ea typeface="MS Mincho"/>
                  <a:cs typeface="Arial" panose="020B0604020202020204" pitchFamily="34" charset="0"/>
                </a:rPr>
                <a:t>HCl</a:t>
              </a:r>
              <a:endParaRPr lang="en-CA" sz="1200" dirty="0">
                <a:solidFill>
                  <a:schemeClr val="bg1"/>
                </a:solidFill>
                <a:latin typeface="Arial" panose="020B0604020202020204" pitchFamily="34" charset="0"/>
                <a:ea typeface="MS Mincho"/>
                <a:cs typeface="Arial" panose="020B0604020202020204" pitchFamily="34" charset="0"/>
              </a:endParaRPr>
            </a:p>
          </p:txBody>
        </p:sp>
        <p:cxnSp>
          <p:nvCxnSpPr>
            <p:cNvPr id="22" name="Elbow Connector 9">
              <a:extLst>
                <a:ext uri="{FF2B5EF4-FFF2-40B4-BE49-F238E27FC236}">
                  <a16:creationId xmlns:a16="http://schemas.microsoft.com/office/drawing/2014/main" id="{919B98DC-DAC2-46E4-88EC-EF975374F4E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15179" y="26257"/>
              <a:ext cx="3548" cy="10"/>
            </a:xfrm>
            <a:prstGeom prst="bentConnector3">
              <a:avLst>
                <a:gd name="adj1" fmla="val 50000"/>
              </a:avLst>
            </a:prstGeom>
            <a:noFill/>
            <a:ln w="12700">
              <a:solidFill>
                <a:srgbClr val="0F2D68"/>
              </a:solidFill>
              <a:miter lim="800000"/>
              <a:headEnd/>
              <a:tailEnd type="arrow" w="med" len="med"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" name="Elbow Connector 10">
              <a:extLst>
                <a:ext uri="{FF2B5EF4-FFF2-40B4-BE49-F238E27FC236}">
                  <a16:creationId xmlns:a16="http://schemas.microsoft.com/office/drawing/2014/main" id="{EB4A126C-B217-45DB-9A04-47BA9A7F443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14881" y="34570"/>
              <a:ext cx="3549" cy="10"/>
            </a:xfrm>
            <a:prstGeom prst="bentConnector3">
              <a:avLst>
                <a:gd name="adj1" fmla="val 50000"/>
              </a:avLst>
            </a:prstGeom>
            <a:noFill/>
            <a:ln w="12700">
              <a:solidFill>
                <a:srgbClr val="0F2D68"/>
              </a:solidFill>
              <a:miter lim="800000"/>
              <a:headEnd/>
              <a:tailEnd type="arrow" w="med" len="med"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" name="Elbow Connector 11">
              <a:extLst>
                <a:ext uri="{FF2B5EF4-FFF2-40B4-BE49-F238E27FC236}">
                  <a16:creationId xmlns:a16="http://schemas.microsoft.com/office/drawing/2014/main" id="{A3A548A3-C9C2-425B-8631-50C67864B6A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25420" y="20829"/>
              <a:ext cx="127" cy="21836"/>
            </a:xfrm>
            <a:prstGeom prst="bentConnector3">
              <a:avLst>
                <a:gd name="adj1" fmla="val 1800000"/>
              </a:avLst>
            </a:prstGeom>
            <a:noFill/>
            <a:ln w="12700">
              <a:solidFill>
                <a:srgbClr val="0F2D68"/>
              </a:solidFill>
              <a:miter lim="800000"/>
              <a:headEnd/>
              <a:tailEnd type="arrow" w="med" len="med"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pic>
          <p:nvPicPr>
            <p:cNvPr id="25" name="Picture 24" descr="Graph2.png">
              <a:extLst>
                <a:ext uri="{FF2B5EF4-FFF2-40B4-BE49-F238E27FC236}">
                  <a16:creationId xmlns:a16="http://schemas.microsoft.com/office/drawing/2014/main" id="{DF6786BE-66D8-4C3A-8B23-7F84AC47C99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818" y="17515"/>
              <a:ext cx="41812" cy="293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TextBox 19">
              <a:extLst>
                <a:ext uri="{FF2B5EF4-FFF2-40B4-BE49-F238E27FC236}">
                  <a16:creationId xmlns:a16="http://schemas.microsoft.com/office/drawing/2014/main" id="{90B25645-341B-4A1C-AD97-D33F2671BF3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802" y="36350"/>
              <a:ext cx="23845" cy="67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121920" tIns="60960" rIns="121920" bIns="60960" anchor="t" anchorCtr="0" upright="1">
              <a:noAutofit/>
            </a:bodyPr>
            <a:lstStyle/>
            <a:p>
              <a:pPr fontAlgn="base"/>
              <a:r>
                <a:rPr lang="en-CA" sz="1333" dirty="0">
                  <a:solidFill>
                    <a:srgbClr val="000000"/>
                  </a:solidFill>
                  <a:latin typeface="Arial" panose="020B0604020202020204" pitchFamily="34" charset="0"/>
                  <a:ea typeface="ヒラギノ角ゴ Pro W3"/>
                  <a:cs typeface="Arial" panose="020B0604020202020204" pitchFamily="34" charset="0"/>
                </a:rPr>
                <a:t>Transfer from sample holder to 0.1N </a:t>
              </a:r>
              <a:r>
                <a:rPr lang="en-CA" sz="1333" dirty="0" err="1">
                  <a:solidFill>
                    <a:srgbClr val="000000"/>
                  </a:solidFill>
                  <a:latin typeface="Arial" panose="020B0604020202020204" pitchFamily="34" charset="0"/>
                  <a:ea typeface="ヒラギノ角ゴ Pro W3"/>
                  <a:cs typeface="Arial" panose="020B0604020202020204" pitchFamily="34" charset="0"/>
                </a:rPr>
                <a:t>HCl</a:t>
              </a:r>
              <a:r>
                <a:rPr lang="en-CA" sz="1333" dirty="0">
                  <a:solidFill>
                    <a:srgbClr val="000000"/>
                  </a:solidFill>
                  <a:latin typeface="Arial" panose="020B0604020202020204" pitchFamily="34" charset="0"/>
                  <a:ea typeface="ヒラギノ角ゴ Pro W3"/>
                  <a:cs typeface="Arial" panose="020B0604020202020204" pitchFamily="34" charset="0"/>
                </a:rPr>
                <a:t> solution</a:t>
              </a:r>
              <a:endParaRPr lang="en-CA" sz="1333" dirty="0">
                <a:latin typeface="Arial" panose="020B0604020202020204" pitchFamily="34" charset="0"/>
                <a:ea typeface="MS Mincho"/>
                <a:cs typeface="Arial" panose="020B0604020202020204" pitchFamily="34" charset="0"/>
              </a:endParaRPr>
            </a:p>
          </p:txBody>
        </p:sp>
      </p:grpSp>
      <p:pic>
        <p:nvPicPr>
          <p:cNvPr id="27" name="Content Placeholder 5">
            <a:extLst>
              <a:ext uri="{FF2B5EF4-FFF2-40B4-BE49-F238E27FC236}">
                <a16:creationId xmlns:a16="http://schemas.microsoft.com/office/drawing/2014/main" id="{C5388E31-C47E-4151-A194-4D5E86280D4A}"/>
              </a:ext>
            </a:extLst>
          </p:cNvPr>
          <p:cNvPicPr>
            <a:picLocks noGrp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339" y="3987034"/>
            <a:ext cx="3876340" cy="2750793"/>
          </a:xfrm>
          <a:prstGeom prst="rect">
            <a:avLst/>
          </a:prstGeom>
          <a:noFill/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C811DC80-0800-4DC3-8942-A33C14E16064}"/>
              </a:ext>
            </a:extLst>
          </p:cNvPr>
          <p:cNvSpPr txBox="1"/>
          <p:nvPr/>
        </p:nvSpPr>
        <p:spPr>
          <a:xfrm>
            <a:off x="5622479" y="1591173"/>
            <a:ext cx="5296643" cy="21035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80990" indent="-380990">
              <a:buFont typeface="Arial" panose="020B0604020202020204" pitchFamily="34" charset="0"/>
              <a:buChar char="•"/>
            </a:pPr>
            <a:r>
              <a:rPr lang="en-CA" sz="1867" dirty="0">
                <a:latin typeface="Arial" panose="020B0604020202020204" pitchFamily="34" charset="0"/>
                <a:cs typeface="Arial" panose="020B0604020202020204" pitchFamily="34" charset="0"/>
              </a:rPr>
              <a:t>High </a:t>
            </a:r>
            <a:r>
              <a:rPr lang="en-CA" sz="1867" dirty="0" err="1">
                <a:latin typeface="Arial" panose="020B0604020202020204" pitchFamily="34" charset="0"/>
                <a:cs typeface="Arial" panose="020B0604020202020204" pitchFamily="34" charset="0"/>
              </a:rPr>
              <a:t>radionuclidic</a:t>
            </a:r>
            <a:r>
              <a:rPr lang="en-CA" sz="1867" dirty="0">
                <a:latin typeface="Arial" panose="020B0604020202020204" pitchFamily="34" charset="0"/>
                <a:cs typeface="Arial" panose="020B0604020202020204" pitchFamily="34" charset="0"/>
              </a:rPr>
              <a:t> purity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endParaRPr lang="en-CA" sz="1867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CA" sz="1867" dirty="0">
                <a:latin typeface="Arial" panose="020B0604020202020204" pitchFamily="34" charset="0"/>
                <a:cs typeface="Arial" panose="020B0604020202020204" pitchFamily="34" charset="0"/>
              </a:rPr>
              <a:t>&gt; 99% of all implanted </a:t>
            </a:r>
            <a:r>
              <a:rPr lang="en-CA" sz="1867" baseline="30000" dirty="0">
                <a:latin typeface="Arial" panose="020B0604020202020204" pitchFamily="34" charset="0"/>
                <a:cs typeface="Arial" panose="020B0604020202020204" pitchFamily="34" charset="0"/>
              </a:rPr>
              <a:t>225</a:t>
            </a:r>
            <a:r>
              <a:rPr lang="en-CA" sz="1867" dirty="0">
                <a:latin typeface="Arial" panose="020B0604020202020204" pitchFamily="34" charset="0"/>
                <a:cs typeface="Arial" panose="020B0604020202020204" pitchFamily="34" charset="0"/>
              </a:rPr>
              <a:t>Ra/</a:t>
            </a:r>
            <a:r>
              <a:rPr lang="en-CA" sz="1867" baseline="30000" dirty="0">
                <a:latin typeface="Arial" panose="020B0604020202020204" pitchFamily="34" charset="0"/>
                <a:cs typeface="Arial" panose="020B0604020202020204" pitchFamily="34" charset="0"/>
              </a:rPr>
              <a:t>225</a:t>
            </a:r>
            <a:r>
              <a:rPr lang="en-CA" sz="1867" dirty="0">
                <a:latin typeface="Arial" panose="020B0604020202020204" pitchFamily="34" charset="0"/>
                <a:cs typeface="Arial" panose="020B0604020202020204" pitchFamily="34" charset="0"/>
              </a:rPr>
              <a:t>Ac activity </a:t>
            </a:r>
          </a:p>
          <a:p>
            <a:r>
              <a:rPr lang="en-CA" sz="1867" dirty="0">
                <a:latin typeface="Arial" panose="020B0604020202020204" pitchFamily="34" charset="0"/>
                <a:cs typeface="Arial" panose="020B0604020202020204" pitchFamily="34" charset="0"/>
              </a:rPr>
              <a:t>was retrieved from SEM stage</a:t>
            </a:r>
          </a:p>
          <a:p>
            <a:endParaRPr lang="en-CA" sz="1867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CA" sz="1867" baseline="30000" dirty="0">
                <a:latin typeface="Arial" panose="020B0604020202020204" pitchFamily="34" charset="0"/>
                <a:cs typeface="Arial" panose="020B0604020202020204" pitchFamily="34" charset="0"/>
              </a:rPr>
              <a:t>225</a:t>
            </a:r>
            <a:r>
              <a:rPr lang="en-CA" sz="1867" dirty="0">
                <a:latin typeface="Arial" panose="020B0604020202020204" pitchFamily="34" charset="0"/>
                <a:cs typeface="Arial" panose="020B0604020202020204" pitchFamily="34" charset="0"/>
              </a:rPr>
              <a:t>Ac can be later obtained from </a:t>
            </a:r>
            <a:r>
              <a:rPr lang="en-CA" sz="1867" baseline="30000" dirty="0">
                <a:latin typeface="Arial" panose="020B0604020202020204" pitchFamily="34" charset="0"/>
                <a:cs typeface="Arial" panose="020B0604020202020204" pitchFamily="34" charset="0"/>
              </a:rPr>
              <a:t>225</a:t>
            </a:r>
            <a:r>
              <a:rPr lang="en-CA" sz="1867" dirty="0">
                <a:latin typeface="Arial" panose="020B0604020202020204" pitchFamily="34" charset="0"/>
                <a:cs typeface="Arial" panose="020B0604020202020204" pitchFamily="34" charset="0"/>
              </a:rPr>
              <a:t>Ra decay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endParaRPr lang="en-CA" sz="1867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Slide Number Placeholder 6">
            <a:extLst>
              <a:ext uri="{FF2B5EF4-FFF2-40B4-BE49-F238E27FC236}">
                <a16:creationId xmlns:a16="http://schemas.microsoft.com/office/drawing/2014/main" id="{103294B0-AEFB-4D0F-A2F8-4E4BA0C3E157}"/>
              </a:ext>
            </a:extLst>
          </p:cNvPr>
          <p:cNvSpPr txBox="1">
            <a:spLocks/>
          </p:cNvSpPr>
          <p:nvPr/>
        </p:nvSpPr>
        <p:spPr>
          <a:xfrm>
            <a:off x="8652353" y="6294878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900" dirty="0">
                <a:solidFill>
                  <a:srgbClr val="0096FF"/>
                </a:solidFill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139430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655" y="212974"/>
            <a:ext cx="8157136" cy="626535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TRIUMF experience with ISAC derived 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225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Ac</a:t>
            </a:r>
            <a:endParaRPr lang="en-CA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43872" y="3286539"/>
            <a:ext cx="247696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2400" b="1" baseline="30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225</a:t>
            </a:r>
            <a:r>
              <a:rPr lang="en-CA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 </a:t>
            </a:r>
          </a:p>
          <a:p>
            <a:pPr algn="ctr"/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(alpha emitters)</a:t>
            </a:r>
            <a:endParaRPr lang="en-CA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H="1" flipV="1">
            <a:off x="3230796" y="2108150"/>
            <a:ext cx="1646755" cy="116075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00325" y="944490"/>
            <a:ext cx="345799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 dirty="0">
                <a:latin typeface="Arial" panose="020B0604020202020204" pitchFamily="34" charset="0"/>
                <a:cs typeface="Arial" panose="020B0604020202020204" pitchFamily="34" charset="0"/>
              </a:rPr>
              <a:t>New ligands design for </a:t>
            </a:r>
          </a:p>
          <a:p>
            <a:r>
              <a:rPr lang="en-CA" sz="2400" dirty="0">
                <a:latin typeface="Arial" panose="020B0604020202020204" pitchFamily="34" charset="0"/>
                <a:cs typeface="Arial" panose="020B0604020202020204" pitchFamily="34" charset="0"/>
              </a:rPr>
              <a:t>internalization approach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210" y="1695591"/>
            <a:ext cx="1799535" cy="316772"/>
          </a:xfrm>
          <a:prstGeom prst="rect">
            <a:avLst/>
          </a:prstGeom>
        </p:spPr>
      </p:pic>
      <p:cxnSp>
        <p:nvCxnSpPr>
          <p:cNvPr id="10" name="Straight Arrow Connector 9"/>
          <p:cNvCxnSpPr/>
          <p:nvPr/>
        </p:nvCxnSpPr>
        <p:spPr>
          <a:xfrm flipV="1">
            <a:off x="5754768" y="1682898"/>
            <a:ext cx="420784" cy="159909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332645" y="1008857"/>
            <a:ext cx="34916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 dirty="0">
                <a:latin typeface="Arial" panose="020B0604020202020204" pitchFamily="34" charset="0"/>
                <a:cs typeface="Arial" panose="020B0604020202020204" pitchFamily="34" charset="0"/>
              </a:rPr>
              <a:t>Encapsulation approach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3321188" y="4229267"/>
            <a:ext cx="1494029" cy="66778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27259" y="4829934"/>
            <a:ext cx="44326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 i="1" dirty="0">
                <a:latin typeface="Arial" panose="020B0604020202020204" pitchFamily="34" charset="0"/>
                <a:cs typeface="Arial" panose="020B0604020202020204" pitchFamily="34" charset="0"/>
              </a:rPr>
              <a:t>In vivo </a:t>
            </a:r>
            <a:r>
              <a:rPr lang="en-CA" sz="2400" dirty="0">
                <a:latin typeface="Arial" panose="020B0604020202020204" pitchFamily="34" charset="0"/>
                <a:cs typeface="Arial" panose="020B0604020202020204" pitchFamily="34" charset="0"/>
              </a:rPr>
              <a:t>internalization approach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6664188" y="4170067"/>
            <a:ext cx="1701161" cy="61531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8913495" y="4342902"/>
            <a:ext cx="29915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 i="1" dirty="0">
                <a:latin typeface="Arial" panose="020B0604020202020204" pitchFamily="34" charset="0"/>
                <a:cs typeface="Arial" panose="020B0604020202020204" pitchFamily="34" charset="0"/>
              </a:rPr>
              <a:t>In vivo </a:t>
            </a:r>
            <a:r>
              <a:rPr lang="en-CA" sz="2400" dirty="0">
                <a:latin typeface="Arial" panose="020B0604020202020204" pitchFamily="34" charset="0"/>
                <a:cs typeface="Arial" panose="020B0604020202020204" pitchFamily="34" charset="0"/>
              </a:rPr>
              <a:t>distribution of</a:t>
            </a:r>
          </a:p>
          <a:p>
            <a:r>
              <a:rPr lang="en-CA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225</a:t>
            </a:r>
            <a:r>
              <a:rPr lang="en-CA" sz="2400" dirty="0">
                <a:latin typeface="Arial" panose="020B0604020202020204" pitchFamily="34" charset="0"/>
                <a:cs typeface="Arial" panose="020B0604020202020204" pitchFamily="34" charset="0"/>
              </a:rPr>
              <a:t>Ac daughters</a:t>
            </a:r>
          </a:p>
        </p:txBody>
      </p:sp>
      <p:pic>
        <p:nvPicPr>
          <p:cNvPr id="18" name="Picture 2" descr="&amp;Kcy;&amp;acy;&amp;rcy;&amp;tcy;&amp;icy;&amp;ncy;&amp;kcy;&amp;icy; &amp;pcy;&amp;ocy; &amp;zcy;&amp;acy;&amp;pcy;&amp;rcy;&amp;ocy;&amp;scy;&amp;ucy; BCCA britis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2257" y="5542938"/>
            <a:ext cx="2390387" cy="515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0" name="Straight Arrow Connector 19"/>
          <p:cNvCxnSpPr/>
          <p:nvPr/>
        </p:nvCxnSpPr>
        <p:spPr>
          <a:xfrm flipV="1">
            <a:off x="6711651" y="2919578"/>
            <a:ext cx="1522140" cy="50903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8316938" y="2407126"/>
            <a:ext cx="319510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 dirty="0">
                <a:latin typeface="Arial" panose="020B0604020202020204" pitchFamily="34" charset="0"/>
                <a:cs typeface="Arial" panose="020B0604020202020204" pitchFamily="34" charset="0"/>
              </a:rPr>
              <a:t>New </a:t>
            </a:r>
            <a:r>
              <a:rPr lang="en-CA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225</a:t>
            </a:r>
            <a:r>
              <a:rPr lang="en-CA" sz="2400" dirty="0">
                <a:latin typeface="Arial" panose="020B0604020202020204" pitchFamily="34" charset="0"/>
                <a:cs typeface="Arial" panose="020B0604020202020204" pitchFamily="34" charset="0"/>
              </a:rPr>
              <a:t>Ac/</a:t>
            </a:r>
            <a:r>
              <a:rPr lang="en-CA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213</a:t>
            </a:r>
            <a:r>
              <a:rPr lang="en-CA" sz="2400" dirty="0">
                <a:latin typeface="Arial" panose="020B0604020202020204" pitchFamily="34" charset="0"/>
                <a:cs typeface="Arial" panose="020B0604020202020204" pitchFamily="34" charset="0"/>
              </a:rPr>
              <a:t>Bi recoil </a:t>
            </a:r>
          </a:p>
          <a:p>
            <a:r>
              <a:rPr lang="en-CA" sz="2400" dirty="0">
                <a:latin typeface="Arial" panose="020B0604020202020204" pitchFamily="34" charset="0"/>
                <a:cs typeface="Arial" panose="020B0604020202020204" pitchFamily="34" charset="0"/>
              </a:rPr>
              <a:t>generator 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0941" y="2430938"/>
            <a:ext cx="1704795" cy="42619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3078" y="2012363"/>
            <a:ext cx="1155999" cy="2078263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1083854" y="2054181"/>
            <a:ext cx="1952779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867" dirty="0">
                <a:latin typeface="Arial" panose="020B0604020202020204" pitchFamily="34" charset="0"/>
                <a:cs typeface="Arial" panose="020B0604020202020204" pitchFamily="34" charset="0"/>
              </a:rPr>
              <a:t>Prof. Chris </a:t>
            </a:r>
            <a:r>
              <a:rPr lang="en-CA" sz="1867" dirty="0" err="1">
                <a:latin typeface="Arial" panose="020B0604020202020204" pitchFamily="34" charset="0"/>
                <a:cs typeface="Arial" panose="020B0604020202020204" pitchFamily="34" charset="0"/>
              </a:rPr>
              <a:t>Orvig</a:t>
            </a:r>
            <a:endParaRPr lang="en-CA" sz="1867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457467" y="3552191"/>
            <a:ext cx="1965218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867" dirty="0">
                <a:latin typeface="Arial" panose="020B0604020202020204" pitchFamily="34" charset="0"/>
                <a:cs typeface="Arial" panose="020B0604020202020204" pitchFamily="34" charset="0"/>
              </a:rPr>
              <a:t>Dr. Justin Wilson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926429" y="6243581"/>
            <a:ext cx="2512226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867" dirty="0">
                <a:latin typeface="Arial" panose="020B0604020202020204" pitchFamily="34" charset="0"/>
                <a:cs typeface="Arial" panose="020B0604020202020204" pitchFamily="34" charset="0"/>
              </a:rPr>
              <a:t>Prof. Francois </a:t>
            </a:r>
            <a:r>
              <a:rPr lang="en-CA" sz="1867" dirty="0" err="1">
                <a:latin typeface="Arial" panose="020B0604020202020204" pitchFamily="34" charset="0"/>
                <a:cs typeface="Arial" panose="020B0604020202020204" pitchFamily="34" charset="0"/>
              </a:rPr>
              <a:t>Benard</a:t>
            </a:r>
            <a:endParaRPr lang="en-CA" sz="1867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6175553" y="4897055"/>
            <a:ext cx="2879967" cy="1617712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98532" y="5139111"/>
            <a:ext cx="2518427" cy="1441221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88660" y="1634886"/>
            <a:ext cx="1364147" cy="1092404"/>
          </a:xfrm>
          <a:prstGeom prst="rect">
            <a:avLst/>
          </a:prstGeom>
        </p:spPr>
      </p:pic>
      <p:sp>
        <p:nvSpPr>
          <p:cNvPr id="48" name="TextBox 47"/>
          <p:cNvSpPr txBox="1"/>
          <p:nvPr/>
        </p:nvSpPr>
        <p:spPr>
          <a:xfrm>
            <a:off x="7178803" y="1542536"/>
            <a:ext cx="1805302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867" dirty="0">
                <a:latin typeface="Arial" panose="020B0604020202020204" pitchFamily="34" charset="0"/>
                <a:cs typeface="Arial" panose="020B0604020202020204" pitchFamily="34" charset="0"/>
              </a:rPr>
              <a:t>Prof. </a:t>
            </a:r>
            <a:r>
              <a:rPr lang="en-CA" sz="1867" dirty="0" err="1">
                <a:latin typeface="Arial" panose="020B0604020202020204" pitchFamily="34" charset="0"/>
                <a:cs typeface="Arial" panose="020B0604020202020204" pitchFamily="34" charset="0"/>
              </a:rPr>
              <a:t>Urs</a:t>
            </a:r>
            <a:r>
              <a:rPr lang="en-CA" sz="1867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sz="1867" dirty="0" err="1">
                <a:latin typeface="Arial" panose="020B0604020202020204" pitchFamily="34" charset="0"/>
                <a:cs typeface="Arial" panose="020B0604020202020204" pitchFamily="34" charset="0"/>
              </a:rPr>
              <a:t>Hafeli</a:t>
            </a:r>
            <a:endParaRPr lang="en-CA" sz="1867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9" name="Picture 4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250809" y="735307"/>
            <a:ext cx="1695175" cy="130398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8576411" y="2085250"/>
            <a:ext cx="27446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Polymers labeling with </a:t>
            </a:r>
            <a:r>
              <a:rPr lang="en-US" sz="1600" baseline="30000" dirty="0">
                <a:latin typeface="Arial" panose="020B0604020202020204" pitchFamily="34" charset="0"/>
                <a:cs typeface="Arial" panose="020B0604020202020204" pitchFamily="34" charset="0"/>
              </a:rPr>
              <a:t>225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Ac</a:t>
            </a:r>
            <a:endParaRPr lang="en-CA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9153814" y="6165954"/>
            <a:ext cx="2074222" cy="6669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67" dirty="0">
                <a:latin typeface="Arial" panose="020B0604020202020204" pitchFamily="34" charset="0"/>
                <a:cs typeface="Arial" panose="020B0604020202020204" pitchFamily="34" charset="0"/>
              </a:rPr>
              <a:t>Dr. Paul Schaffer</a:t>
            </a:r>
            <a:endParaRPr lang="en-CA" sz="1867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867" dirty="0">
                <a:latin typeface="Arial" panose="020B0604020202020204" pitchFamily="34" charset="0"/>
                <a:cs typeface="Arial" panose="020B0604020202020204" pitchFamily="34" charset="0"/>
              </a:rPr>
              <a:t>Prof. </a:t>
            </a:r>
            <a:r>
              <a:rPr lang="en-US" sz="1867" dirty="0" err="1">
                <a:latin typeface="Arial" panose="020B0604020202020204" pitchFamily="34" charset="0"/>
                <a:cs typeface="Arial" panose="020B0604020202020204" pitchFamily="34" charset="0"/>
              </a:rPr>
              <a:t>Vesna</a:t>
            </a:r>
            <a:r>
              <a:rPr lang="en-US" sz="1867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67" dirty="0" err="1">
                <a:latin typeface="Arial" panose="020B0604020202020204" pitchFamily="34" charset="0"/>
                <a:cs typeface="Arial" panose="020B0604020202020204" pitchFamily="34" charset="0"/>
              </a:rPr>
              <a:t>Sossi</a:t>
            </a:r>
            <a:endParaRPr lang="en-US" sz="1867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533907" y="6198975"/>
            <a:ext cx="366104" cy="499580"/>
          </a:xfrm>
          <a:prstGeom prst="rect">
            <a:avLst/>
          </a:prstGeom>
        </p:spPr>
      </p:pic>
      <p:sp>
        <p:nvSpPr>
          <p:cNvPr id="55" name="TextBox 54"/>
          <p:cNvSpPr txBox="1"/>
          <p:nvPr/>
        </p:nvSpPr>
        <p:spPr>
          <a:xfrm>
            <a:off x="8298671" y="3242577"/>
            <a:ext cx="1740798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67" dirty="0">
                <a:latin typeface="Arial" panose="020B0604020202020204" pitchFamily="34" charset="0"/>
                <a:cs typeface="Arial" panose="020B0604020202020204" pitchFamily="34" charset="0"/>
              </a:rPr>
              <a:t>Dr. Peter Kunz</a:t>
            </a:r>
          </a:p>
        </p:txBody>
      </p:sp>
      <p:pic>
        <p:nvPicPr>
          <p:cNvPr id="57" name="Picture 56" descr="IMG_20141205_155504"/>
          <p:cNvPicPr>
            <a:picLocks noChangeAspect="1"/>
          </p:cNvPicPr>
          <p:nvPr/>
        </p:nvPicPr>
        <p:blipFill>
          <a:blip r:embed="rId11" cstate="print"/>
          <a:srcRect l="23964" t="25235" r="21925"/>
          <a:stretch>
            <a:fillRect/>
          </a:stretch>
        </p:blipFill>
        <p:spPr bwMode="auto">
          <a:xfrm>
            <a:off x="10429761" y="3129069"/>
            <a:ext cx="977441" cy="10817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Content Placeholder 11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85"/>
          <a:stretch/>
        </p:blipFill>
        <p:spPr>
          <a:xfrm>
            <a:off x="1381682" y="2853398"/>
            <a:ext cx="1943793" cy="70934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02109" y="5322377"/>
            <a:ext cx="2284327" cy="1354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5541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960" y="109480"/>
            <a:ext cx="9965633" cy="626535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Testing of novel promising chelator for 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225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Ac</a:t>
            </a:r>
            <a:endParaRPr lang="en-CA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5530" y="6224067"/>
            <a:ext cx="116530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1600" dirty="0">
                <a:latin typeface="Arial" panose="020B0604020202020204" pitchFamily="34" charset="0"/>
                <a:cs typeface="Arial" panose="020B0604020202020204" pitchFamily="34" charset="0"/>
              </a:rPr>
              <a:t>Thiele N.A. et al. An Eighteen‐Membered Macrocyclic Ligand for Actinium‐225 Targeted Alpha Therapy </a:t>
            </a:r>
            <a:r>
              <a:rPr lang="en-CA" sz="1600" dirty="0" err="1">
                <a:latin typeface="Arial" panose="020B0604020202020204" pitchFamily="34" charset="0"/>
                <a:cs typeface="Arial" panose="020B0604020202020204" pitchFamily="34" charset="0"/>
                <a:hlinkClick r:id="rId2" tooltip="Angewandte Chemie (International ed. in English)."/>
              </a:rPr>
              <a:t>Angew</a:t>
            </a:r>
            <a:r>
              <a:rPr lang="en-CA" sz="1600" dirty="0">
                <a:latin typeface="Arial" panose="020B0604020202020204" pitchFamily="34" charset="0"/>
                <a:cs typeface="Arial" panose="020B0604020202020204" pitchFamily="34" charset="0"/>
                <a:hlinkClick r:id="rId2" tooltip="Angewandte Chemie (International ed. in English)."/>
              </a:rPr>
              <a:t> </a:t>
            </a:r>
            <a:r>
              <a:rPr lang="en-CA" sz="1600" dirty="0" err="1">
                <a:latin typeface="Arial" panose="020B0604020202020204" pitchFamily="34" charset="0"/>
                <a:cs typeface="Arial" panose="020B0604020202020204" pitchFamily="34" charset="0"/>
                <a:hlinkClick r:id="rId2" tooltip="Angewandte Chemie (International ed. in English)."/>
              </a:rPr>
              <a:t>Chem</a:t>
            </a:r>
            <a:r>
              <a:rPr lang="en-CA" sz="1600" dirty="0">
                <a:latin typeface="Arial" panose="020B0604020202020204" pitchFamily="34" charset="0"/>
                <a:cs typeface="Arial" panose="020B0604020202020204" pitchFamily="34" charset="0"/>
                <a:hlinkClick r:id="rId2" tooltip="Angewandte Chemie (International ed. in English)."/>
              </a:rPr>
              <a:t> </a:t>
            </a:r>
            <a:r>
              <a:rPr lang="en-CA" sz="1600" dirty="0" err="1">
                <a:latin typeface="Arial" panose="020B0604020202020204" pitchFamily="34" charset="0"/>
                <a:cs typeface="Arial" panose="020B0604020202020204" pitchFamily="34" charset="0"/>
                <a:hlinkClick r:id="rId2" tooltip="Angewandte Chemie (International ed. in English)."/>
              </a:rPr>
              <a:t>Int</a:t>
            </a:r>
            <a:r>
              <a:rPr lang="en-CA" sz="1600" dirty="0">
                <a:latin typeface="Arial" panose="020B0604020202020204" pitchFamily="34" charset="0"/>
                <a:cs typeface="Arial" panose="020B0604020202020204" pitchFamily="34" charset="0"/>
                <a:hlinkClick r:id="rId2" tooltip="Angewandte Chemie (International ed. in English)."/>
              </a:rPr>
              <a:t> Ed Engl.</a:t>
            </a:r>
            <a:r>
              <a:rPr lang="en-CA" sz="1600" dirty="0">
                <a:latin typeface="Arial" panose="020B0604020202020204" pitchFamily="34" charset="0"/>
                <a:cs typeface="Arial" panose="020B0604020202020204" pitchFamily="34" charset="0"/>
              </a:rPr>
              <a:t> 2017 </a:t>
            </a:r>
            <a:r>
              <a:rPr lang="en-CA" sz="1600" dirty="0" err="1">
                <a:latin typeface="Arial" panose="020B0604020202020204" pitchFamily="34" charset="0"/>
                <a:cs typeface="Arial" panose="020B0604020202020204" pitchFamily="34" charset="0"/>
              </a:rPr>
              <a:t>doi</a:t>
            </a:r>
            <a:r>
              <a:rPr lang="en-CA" sz="1600" dirty="0">
                <a:latin typeface="Arial" panose="020B0604020202020204" pitchFamily="34" charset="0"/>
                <a:cs typeface="Arial" panose="020B0604020202020204" pitchFamily="34" charset="0"/>
              </a:rPr>
              <a:t>: 10.1002/anie.201709532.</a:t>
            </a:r>
          </a:p>
        </p:txBody>
      </p:sp>
      <p:pic>
        <p:nvPicPr>
          <p:cNvPr id="6" name="Pictur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686" y="735682"/>
            <a:ext cx="3941897" cy="278742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0679" y="3845604"/>
            <a:ext cx="9179116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TRIUMF ISAC source of </a:t>
            </a:r>
            <a:r>
              <a:rPr lang="en-US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225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Ac was used to test 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promising chelators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Macropa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showed significant advantage in labeling conditions 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over existing “gold standard” DOTA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Bifunctional version of this chelate was synthesized and tested 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in vitro and in vivo</a:t>
            </a:r>
            <a:endParaRPr lang="en-CA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38" b="46040"/>
          <a:stretch>
            <a:fillRect/>
          </a:stretch>
        </p:blipFill>
        <p:spPr bwMode="auto">
          <a:xfrm>
            <a:off x="5302621" y="808355"/>
            <a:ext cx="6637020" cy="1688253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/>
          <p:cNvSpPr txBox="1"/>
          <p:nvPr/>
        </p:nvSpPr>
        <p:spPr>
          <a:xfrm>
            <a:off x="5017596" y="2552758"/>
            <a:ext cx="5960286" cy="6669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67" i="1" dirty="0" err="1">
                <a:latin typeface="Arial" panose="020B0604020202020204" pitchFamily="34" charset="0"/>
                <a:cs typeface="Arial" panose="020B0604020202020204" pitchFamily="34" charset="0"/>
              </a:rPr>
              <a:t>Biodistribution</a:t>
            </a:r>
            <a:r>
              <a:rPr lang="en-US" sz="1867" i="1" dirty="0">
                <a:latin typeface="Arial" panose="020B0604020202020204" pitchFamily="34" charset="0"/>
                <a:cs typeface="Arial" panose="020B0604020202020204" pitchFamily="34" charset="0"/>
              </a:rPr>
              <a:t> data of plain chelator labelled with </a:t>
            </a:r>
            <a:r>
              <a:rPr lang="en-US" sz="1867" i="1" baseline="30000" dirty="0">
                <a:latin typeface="Arial" panose="020B0604020202020204" pitchFamily="34" charset="0"/>
                <a:cs typeface="Arial" panose="020B0604020202020204" pitchFamily="34" charset="0"/>
              </a:rPr>
              <a:t>225</a:t>
            </a:r>
            <a:r>
              <a:rPr lang="en-US" sz="1867" i="1" dirty="0">
                <a:latin typeface="Arial" panose="020B0604020202020204" pitchFamily="34" charset="0"/>
                <a:cs typeface="Arial" panose="020B0604020202020204" pitchFamily="34" charset="0"/>
              </a:rPr>
              <a:t>Ac</a:t>
            </a:r>
          </a:p>
          <a:p>
            <a:r>
              <a:rPr lang="en-US" sz="1867" i="1" dirty="0">
                <a:latin typeface="Arial" panose="020B0604020202020204" pitchFamily="34" charset="0"/>
                <a:cs typeface="Arial" panose="020B0604020202020204" pitchFamily="34" charset="0"/>
              </a:rPr>
              <a:t>(performed in collaboration with CCM at UBC) 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92606" y="4384084"/>
            <a:ext cx="2547035" cy="636759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115672" y="3343227"/>
            <a:ext cx="40158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Collaboration effort 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with group of Prof. J. Wilson</a:t>
            </a:r>
            <a:endParaRPr lang="en-CA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58717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517E7A-30E5-C540-925F-0C7F24BD040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hu-HU" dirty="0" err="1"/>
              <a:t>Ildiko</a:t>
            </a:r>
            <a:r>
              <a:rPr lang="hu-HU" dirty="0"/>
              <a:t> </a:t>
            </a:r>
            <a:r>
              <a:rPr lang="hu-HU" dirty="0" err="1"/>
              <a:t>Kalomista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4FF80B6-B2E3-A442-903D-A21711A6F9C1}"/>
              </a:ext>
            </a:extLst>
          </p:cNvPr>
          <p:cNvSpPr txBox="1">
            <a:spLocks/>
          </p:cNvSpPr>
          <p:nvPr/>
        </p:nvSpPr>
        <p:spPr>
          <a:xfrm>
            <a:off x="172973" y="196620"/>
            <a:ext cx="7837504" cy="101451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u-HU" sz="1800" b="1" baseline="30000" dirty="0">
                <a:solidFill>
                  <a:srgbClr val="00AAFF"/>
                </a:solidFill>
                <a:cs typeface="Arial" panose="020B0604020202020204" pitchFamily="34" charset="0"/>
              </a:rPr>
              <a:t>165</a:t>
            </a:r>
            <a:r>
              <a:rPr lang="hu-HU" sz="1800" b="1" dirty="0">
                <a:solidFill>
                  <a:srgbClr val="00AAFF"/>
                </a:solidFill>
                <a:cs typeface="Arial" panose="020B0604020202020204" pitchFamily="34" charset="0"/>
              </a:rPr>
              <a:t>Er: </a:t>
            </a:r>
            <a:r>
              <a:rPr lang="hu-HU" sz="1800" b="1" dirty="0" err="1">
                <a:solidFill>
                  <a:srgbClr val="00AAFF"/>
                </a:solidFill>
                <a:cs typeface="Arial" panose="020B0604020202020204" pitchFamily="34" charset="0"/>
              </a:rPr>
              <a:t>motivation</a:t>
            </a:r>
            <a:endParaRPr lang="en-US" sz="1800" b="1" dirty="0">
              <a:solidFill>
                <a:srgbClr val="00AAFF"/>
              </a:solidFill>
            </a:endParaRP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F02155F7-AB88-4E2E-9612-174BB138B105}"/>
              </a:ext>
            </a:extLst>
          </p:cNvPr>
          <p:cNvSpPr txBox="1"/>
          <p:nvPr/>
        </p:nvSpPr>
        <p:spPr>
          <a:xfrm>
            <a:off x="1810744" y="728625"/>
            <a:ext cx="1502736" cy="1570045"/>
          </a:xfrm>
          <a:prstGeom prst="rect">
            <a:avLst/>
          </a:prstGeom>
          <a:solidFill>
            <a:srgbClr val="EC9C9E"/>
          </a:solidFill>
          <a:ln w="412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hu-HU" sz="1867" dirty="0" err="1">
                <a:latin typeface="Arial" panose="020B0604020202020204" pitchFamily="34" charset="0"/>
                <a:cs typeface="Arial" panose="020B0604020202020204" pitchFamily="34" charset="0"/>
              </a:rPr>
              <a:t>Er</a:t>
            </a:r>
            <a:r>
              <a:rPr lang="en-CA" sz="1867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867" dirty="0">
                <a:latin typeface="Arial" panose="020B0604020202020204" pitchFamily="34" charset="0"/>
                <a:cs typeface="Arial" panose="020B0604020202020204" pitchFamily="34" charset="0"/>
              </a:rPr>
              <a:t>165</a:t>
            </a:r>
            <a:endParaRPr lang="en-CA" sz="1867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hu-HU" sz="1867" dirty="0">
                <a:latin typeface="Arial" panose="020B0604020202020204" pitchFamily="34" charset="0"/>
                <a:cs typeface="Arial" panose="020B0604020202020204" pitchFamily="34" charset="0"/>
              </a:rPr>
              <a:t>10.4</a:t>
            </a:r>
            <a:r>
              <a:rPr lang="en-CA" sz="1867" dirty="0">
                <a:latin typeface="Arial" panose="020B0604020202020204" pitchFamily="34" charset="0"/>
                <a:cs typeface="Arial" panose="020B0604020202020204" pitchFamily="34" charset="0"/>
              </a:rPr>
              <a:t> h</a:t>
            </a:r>
          </a:p>
          <a:p>
            <a:endParaRPr lang="en-CA" sz="1467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CA" sz="1467" dirty="0">
                <a:latin typeface="Arial" panose="020B0604020202020204" pitchFamily="34" charset="0"/>
                <a:cs typeface="Arial" panose="020B0604020202020204" pitchFamily="34" charset="0"/>
              </a:rPr>
              <a:t>ε</a:t>
            </a:r>
            <a:r>
              <a:rPr lang="hu-HU" sz="1467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l-GR" sz="1467" dirty="0">
                <a:latin typeface="Arial" panose="020B0604020202020204" pitchFamily="34" charset="0"/>
                <a:cs typeface="Arial" panose="020B0604020202020204" pitchFamily="34" charset="0"/>
              </a:rPr>
              <a:t> 100.00 %</a:t>
            </a:r>
            <a:endParaRPr lang="en-CA" sz="1467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l-GR" sz="1467" dirty="0"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r>
              <a:rPr lang="en-CA" sz="1467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CA" sz="1467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endParaRPr lang="en-CA" sz="1867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Táblázat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1720147"/>
              </p:ext>
            </p:extLst>
          </p:nvPr>
        </p:nvGraphicFramePr>
        <p:xfrm>
          <a:off x="449258" y="2758930"/>
          <a:ext cx="4225708" cy="1089660"/>
        </p:xfrm>
        <a:graphic>
          <a:graphicData uri="http://schemas.openxmlformats.org/drawingml/2006/table">
            <a:tbl>
              <a:tblPr/>
              <a:tblGrid>
                <a:gridCol w="9574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48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60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674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8120">
                <a:tc gridSpan="2">
                  <a:txBody>
                    <a:bodyPr/>
                    <a:lstStyle/>
                    <a:p>
                      <a:pPr algn="r"/>
                      <a:r>
                        <a:rPr lang="hu-HU" sz="1600" dirty="0" err="1"/>
                        <a:t>Energy</a:t>
                      </a:r>
                      <a:r>
                        <a:rPr lang="hu-HU" sz="1600" dirty="0"/>
                        <a:t> </a:t>
                      </a:r>
                      <a:br>
                        <a:rPr lang="hu-HU" sz="1600" dirty="0"/>
                      </a:br>
                      <a:r>
                        <a:rPr lang="hu-HU" sz="1600" dirty="0"/>
                        <a:t>(</a:t>
                      </a:r>
                      <a:r>
                        <a:rPr lang="hu-HU" sz="1600" dirty="0" err="1"/>
                        <a:t>keV</a:t>
                      </a:r>
                      <a:r>
                        <a:rPr lang="hu-HU" sz="1600" dirty="0"/>
                        <a:t>)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dirty="0" err="1"/>
                        <a:t>Intensity</a:t>
                      </a:r>
                      <a:r>
                        <a:rPr lang="hu-HU" sz="1600" dirty="0"/>
                        <a:t> </a:t>
                      </a:r>
                      <a:br>
                        <a:rPr lang="hu-HU" sz="1600" dirty="0"/>
                      </a:br>
                      <a:r>
                        <a:rPr lang="hu-HU" sz="1600" dirty="0"/>
                        <a:t>(%)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/>
                        <a:t>Dose </a:t>
                      </a:r>
                      <a:br>
                        <a:rPr lang="hu-HU" sz="1600"/>
                      </a:br>
                      <a:r>
                        <a:rPr lang="hu-HU" sz="1600"/>
                        <a:t>( MeV/Bq-s )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3284">
                <a:tc>
                  <a:txBody>
                    <a:bodyPr/>
                    <a:lstStyle/>
                    <a:p>
                      <a:pPr algn="l"/>
                      <a:r>
                        <a:rPr lang="hu-HU" sz="1600" dirty="0" err="1"/>
                        <a:t>Auger</a:t>
                      </a:r>
                      <a:r>
                        <a:rPr lang="hu-HU" sz="1600" dirty="0"/>
                        <a:t> L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dirty="0"/>
                        <a:t> 5.33 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hu-HU" sz="1600" dirty="0"/>
                        <a:t>    65.6 % 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hu-HU" sz="1600" dirty="0"/>
                        <a:t>  0.00350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3284">
                <a:tc>
                  <a:txBody>
                    <a:bodyPr/>
                    <a:lstStyle/>
                    <a:p>
                      <a:pPr algn="l"/>
                      <a:r>
                        <a:rPr lang="hu-HU" sz="1600" dirty="0" err="1"/>
                        <a:t>Auger</a:t>
                      </a:r>
                      <a:r>
                        <a:rPr lang="hu-HU" sz="1600" dirty="0"/>
                        <a:t> K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hu-HU" sz="1600" dirty="0"/>
                        <a:t>    38.4  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hu-HU" sz="1600" dirty="0"/>
                        <a:t>     4.8 %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hu-HU" sz="1600" dirty="0"/>
                        <a:t>  0.00184 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4" name="Táblázat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4763101"/>
              </p:ext>
            </p:extLst>
          </p:nvPr>
        </p:nvGraphicFramePr>
        <p:xfrm>
          <a:off x="512570" y="4787215"/>
          <a:ext cx="4162396" cy="1089660"/>
        </p:xfrm>
        <a:graphic>
          <a:graphicData uri="http://schemas.openxmlformats.org/drawingml/2006/table">
            <a:tbl>
              <a:tblPr/>
              <a:tblGrid>
                <a:gridCol w="8709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67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367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80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40611">
                <a:tc gridSpan="2">
                  <a:txBody>
                    <a:bodyPr/>
                    <a:lstStyle/>
                    <a:p>
                      <a:pPr algn="ctr"/>
                      <a:r>
                        <a:rPr lang="hu-HU" sz="1600" dirty="0" err="1"/>
                        <a:t>Energy</a:t>
                      </a:r>
                      <a:r>
                        <a:rPr lang="hu-HU" sz="1600" dirty="0"/>
                        <a:t> </a:t>
                      </a:r>
                      <a:br>
                        <a:rPr lang="hu-HU" sz="1600" dirty="0"/>
                      </a:br>
                      <a:r>
                        <a:rPr lang="hu-HU" sz="1600" dirty="0"/>
                        <a:t>(</a:t>
                      </a:r>
                      <a:r>
                        <a:rPr lang="hu-HU" sz="1600" dirty="0" err="1"/>
                        <a:t>keV</a:t>
                      </a:r>
                      <a:r>
                        <a:rPr lang="hu-HU" sz="1600" dirty="0"/>
                        <a:t>)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dirty="0" err="1"/>
                        <a:t>Intensity</a:t>
                      </a:r>
                      <a:r>
                        <a:rPr lang="hu-HU" sz="1600" dirty="0"/>
                        <a:t> </a:t>
                      </a:r>
                      <a:br>
                        <a:rPr lang="hu-HU" sz="1600" dirty="0"/>
                      </a:br>
                      <a:r>
                        <a:rPr lang="hu-HU" sz="1600" dirty="0"/>
                        <a:t>(%)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dirty="0" err="1"/>
                        <a:t>Dose</a:t>
                      </a:r>
                      <a:r>
                        <a:rPr lang="hu-HU" sz="1600" dirty="0"/>
                        <a:t> </a:t>
                      </a:r>
                      <a:br>
                        <a:rPr lang="hu-HU" sz="1600" dirty="0"/>
                      </a:br>
                      <a:r>
                        <a:rPr lang="hu-HU" sz="1600" dirty="0"/>
                        <a:t>( </a:t>
                      </a:r>
                      <a:r>
                        <a:rPr lang="hu-HU" sz="1600" dirty="0" err="1"/>
                        <a:t>MeV</a:t>
                      </a:r>
                      <a:r>
                        <a:rPr lang="hu-HU" sz="1600" dirty="0"/>
                        <a:t>/</a:t>
                      </a:r>
                      <a:r>
                        <a:rPr lang="hu-HU" sz="1600" dirty="0" err="1"/>
                        <a:t>Bq-s</a:t>
                      </a:r>
                      <a:r>
                        <a:rPr lang="hu-HU" sz="1600" dirty="0"/>
                        <a:t> )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4611">
                <a:tc>
                  <a:txBody>
                    <a:bodyPr/>
                    <a:lstStyle/>
                    <a:p>
                      <a:pPr algn="l"/>
                      <a:r>
                        <a:rPr lang="hu-HU" sz="1600" dirty="0"/>
                        <a:t>XR k</a:t>
                      </a:r>
                      <a:r>
                        <a:rPr lang="el-GR" sz="1600" dirty="0"/>
                        <a:t>α1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hu-HU" sz="1600" dirty="0"/>
                        <a:t>47.547 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hu-HU" sz="1600" dirty="0"/>
                        <a:t>     37.9 % 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hu-HU" sz="1600" dirty="0"/>
                        <a:t>  0.0180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611">
                <a:tc>
                  <a:txBody>
                    <a:bodyPr/>
                    <a:lstStyle/>
                    <a:p>
                      <a:pPr algn="l"/>
                      <a:r>
                        <a:rPr lang="hu-HU" sz="1600" dirty="0"/>
                        <a:t>XR k</a:t>
                      </a:r>
                      <a:r>
                        <a:rPr lang="el-GR" sz="1600" dirty="0"/>
                        <a:t>β3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hu-HU" sz="1600" dirty="0"/>
                        <a:t>53.695 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hu-HU" sz="1600" dirty="0"/>
                        <a:t>      3.99 %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hu-HU" sz="1600" dirty="0"/>
                        <a:t>  0.00214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8" name="Téglalap 17"/>
          <p:cNvSpPr/>
          <p:nvPr/>
        </p:nvSpPr>
        <p:spPr>
          <a:xfrm>
            <a:off x="250886" y="2758930"/>
            <a:ext cx="115448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1600" u="sng" dirty="0" err="1"/>
              <a:t>Electrons</a:t>
            </a:r>
            <a:r>
              <a:rPr lang="hu-HU" sz="1600" dirty="0"/>
              <a:t>: </a:t>
            </a:r>
          </a:p>
        </p:txBody>
      </p:sp>
      <p:sp>
        <p:nvSpPr>
          <p:cNvPr id="19" name="TextBox 4">
            <a:extLst>
              <a:ext uri="{FF2B5EF4-FFF2-40B4-BE49-F238E27FC236}">
                <a16:creationId xmlns:a16="http://schemas.microsoft.com/office/drawing/2014/main" id="{8F0ABA2B-16E0-480D-BFD2-16E90637CA6B}"/>
              </a:ext>
            </a:extLst>
          </p:cNvPr>
          <p:cNvSpPr txBox="1"/>
          <p:nvPr/>
        </p:nvSpPr>
        <p:spPr>
          <a:xfrm>
            <a:off x="3492167" y="743087"/>
            <a:ext cx="1013920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hu-HU" sz="1600" baseline="30000" dirty="0">
                <a:latin typeface="Arial" panose="020B0604020202020204" pitchFamily="34" charset="0"/>
                <a:cs typeface="Arial" panose="020B0604020202020204" pitchFamily="34" charset="0"/>
              </a:rPr>
              <a:t>65</a:t>
            </a:r>
            <a:r>
              <a:rPr lang="hu-HU" sz="1600" dirty="0">
                <a:latin typeface="Arial" panose="020B0604020202020204" pitchFamily="34" charset="0"/>
                <a:cs typeface="Arial" panose="020B0604020202020204" pitchFamily="34" charset="0"/>
              </a:rPr>
              <a:t>Er</a:t>
            </a:r>
            <a:r>
              <a:rPr lang="en-CA" sz="1600" dirty="0">
                <a:latin typeface="Arial" panose="020B0604020202020204" pitchFamily="34" charset="0"/>
                <a:cs typeface="Arial" panose="020B0604020202020204" pitchFamily="34" charset="0"/>
              </a:rPr>
              <a:t> t</a:t>
            </a:r>
            <a:r>
              <a:rPr lang="en-CA" sz="1600" baseline="-25000" dirty="0">
                <a:latin typeface="Arial" panose="020B0604020202020204" pitchFamily="34" charset="0"/>
                <a:cs typeface="Arial" panose="020B0604020202020204" pitchFamily="34" charset="0"/>
              </a:rPr>
              <a:t>1/2</a:t>
            </a:r>
            <a:r>
              <a:rPr lang="en-CA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600" dirty="0">
                <a:latin typeface="Arial" panose="020B0604020202020204" pitchFamily="34" charset="0"/>
                <a:cs typeface="Arial" panose="020B0604020202020204" pitchFamily="34" charset="0"/>
              </a:rPr>
              <a:t>10.4</a:t>
            </a:r>
            <a:r>
              <a:rPr lang="en-CA" sz="1600" dirty="0">
                <a:latin typeface="Arial" panose="020B0604020202020204" pitchFamily="34" charset="0"/>
                <a:cs typeface="Arial" panose="020B0604020202020204" pitchFamily="34" charset="0"/>
              </a:rPr>
              <a:t> h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CA" sz="1600" dirty="0">
                <a:latin typeface="Arial" panose="020B0604020202020204" pitchFamily="34" charset="0"/>
                <a:cs typeface="Arial" panose="020B0604020202020204" pitchFamily="34" charset="0"/>
              </a:rPr>
              <a:t>Appropriate half-life for Targeted Radionuclide Therapy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CA" sz="1600" dirty="0">
                <a:latin typeface="Arial" panose="020B0604020202020204" pitchFamily="34" charset="0"/>
                <a:cs typeface="Arial" panose="020B0604020202020204" pitchFamily="34" charset="0"/>
              </a:rPr>
              <a:t>Absence of other accompanying emissions</a:t>
            </a:r>
            <a:r>
              <a:rPr lang="hu-H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600" dirty="0" err="1">
                <a:latin typeface="Arial" panose="020B0604020202020204" pitchFamily="34" charset="0"/>
                <a:cs typeface="Arial" panose="020B0604020202020204" pitchFamily="34" charset="0"/>
              </a:rPr>
              <a:t>except</a:t>
            </a:r>
            <a:r>
              <a:rPr lang="hu-H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600" dirty="0" err="1">
                <a:latin typeface="Arial" panose="020B0604020202020204" pitchFamily="34" charset="0"/>
                <a:cs typeface="Arial" panose="020B0604020202020204" pitchFamily="34" charset="0"/>
              </a:rPr>
              <a:t>X-ray</a:t>
            </a:r>
            <a:endParaRPr lang="en-CA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CA" sz="1600" dirty="0">
                <a:latin typeface="Arial" panose="020B0604020202020204" pitchFamily="34" charset="0"/>
                <a:cs typeface="Arial" panose="020B0604020202020204" pitchFamily="34" charset="0"/>
              </a:rPr>
              <a:t>Number and energy of auger electrons</a:t>
            </a:r>
          </a:p>
        </p:txBody>
      </p:sp>
      <p:sp>
        <p:nvSpPr>
          <p:cNvPr id="12" name="Téglalap 11"/>
          <p:cNvSpPr/>
          <p:nvPr/>
        </p:nvSpPr>
        <p:spPr>
          <a:xfrm>
            <a:off x="250886" y="4292504"/>
            <a:ext cx="270619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1600" u="sng" dirty="0"/>
              <a:t>Gamma and </a:t>
            </a:r>
            <a:r>
              <a:rPr lang="hu-HU" sz="1600" u="sng" dirty="0" err="1"/>
              <a:t>X-ray</a:t>
            </a:r>
            <a:r>
              <a:rPr lang="hu-HU" sz="1600" u="sng" dirty="0"/>
              <a:t> </a:t>
            </a:r>
            <a:r>
              <a:rPr lang="hu-HU" sz="1600" u="sng" dirty="0" err="1"/>
              <a:t>radiation</a:t>
            </a:r>
            <a:endParaRPr lang="hu-HU" sz="1600" dirty="0"/>
          </a:p>
        </p:txBody>
      </p:sp>
      <p:grpSp>
        <p:nvGrpSpPr>
          <p:cNvPr id="9" name="Csoportba foglalás 8"/>
          <p:cNvGrpSpPr/>
          <p:nvPr/>
        </p:nvGrpSpPr>
        <p:grpSpPr>
          <a:xfrm>
            <a:off x="6678162" y="1945163"/>
            <a:ext cx="3408966" cy="3396572"/>
            <a:chOff x="5154162" y="1885836"/>
            <a:chExt cx="3408966" cy="3396572"/>
          </a:xfrm>
        </p:grpSpPr>
        <p:pic>
          <p:nvPicPr>
            <p:cNvPr id="11" name="Kép 10"/>
            <p:cNvPicPr>
              <a:picLocks noChangeAspect="1"/>
            </p:cNvPicPr>
            <p:nvPr/>
          </p:nvPicPr>
          <p:blipFill rotWithShape="1">
            <a:blip r:embed="rId2"/>
            <a:srcRect l="15764" t="18307" r="59583" b="38026"/>
            <a:stretch/>
          </p:blipFill>
          <p:spPr>
            <a:xfrm>
              <a:off x="5154162" y="1885836"/>
              <a:ext cx="3408966" cy="3396572"/>
            </a:xfrm>
            <a:prstGeom prst="rect">
              <a:avLst/>
            </a:prstGeom>
          </p:spPr>
        </p:pic>
        <p:cxnSp>
          <p:nvCxnSpPr>
            <p:cNvPr id="5" name="Egyenes összekötő nyíllal 4"/>
            <p:cNvCxnSpPr/>
            <p:nvPr/>
          </p:nvCxnSpPr>
          <p:spPr>
            <a:xfrm flipH="1" flipV="1">
              <a:off x="7364504" y="4206735"/>
              <a:ext cx="833485" cy="552262"/>
            </a:xfrm>
            <a:prstGeom prst="straightConnector1">
              <a:avLst/>
            </a:prstGeom>
            <a:ln w="57150">
              <a:solidFill>
                <a:srgbClr val="0096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TextBox 4">
            <a:extLst>
              <a:ext uri="{FF2B5EF4-FFF2-40B4-BE49-F238E27FC236}">
                <a16:creationId xmlns:a16="http://schemas.microsoft.com/office/drawing/2014/main" id="{8F0ABA2B-16E0-480D-BFD2-16E90637CA6B}"/>
              </a:ext>
            </a:extLst>
          </p:cNvPr>
          <p:cNvSpPr txBox="1"/>
          <p:nvPr/>
        </p:nvSpPr>
        <p:spPr>
          <a:xfrm>
            <a:off x="6176682" y="5429270"/>
            <a:ext cx="500484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600" dirty="0">
                <a:latin typeface="Arial" panose="020B0604020202020204" pitchFamily="34" charset="0"/>
                <a:cs typeface="Arial" panose="020B0604020202020204" pitchFamily="34" charset="0"/>
              </a:rPr>
              <a:t>Using </a:t>
            </a:r>
            <a:r>
              <a:rPr lang="hu-HU" sz="1600" baseline="30000" dirty="0">
                <a:latin typeface="Arial" panose="020B0604020202020204" pitchFamily="34" charset="0"/>
                <a:cs typeface="Arial" panose="020B0604020202020204" pitchFamily="34" charset="0"/>
              </a:rPr>
              <a:t>165</a:t>
            </a:r>
            <a:r>
              <a:rPr lang="hu-HU" sz="1600" dirty="0">
                <a:latin typeface="Arial" panose="020B0604020202020204" pitchFamily="34" charset="0"/>
                <a:cs typeface="Arial" panose="020B0604020202020204" pitchFamily="34" charset="0"/>
              </a:rPr>
              <a:t>Ho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600" dirty="0">
                <a:latin typeface="Arial" panose="020B0604020202020204" pitchFamily="34" charset="0"/>
                <a:cs typeface="Arial" panose="020B0604020202020204" pitchFamily="34" charset="0"/>
              </a:rPr>
              <a:t>target the </a:t>
            </a:r>
            <a:r>
              <a:rPr lang="hu-HU" sz="1600" baseline="30000" dirty="0">
                <a:latin typeface="Arial" panose="020B0604020202020204" pitchFamily="34" charset="0"/>
                <a:cs typeface="Arial" panose="020B0604020202020204" pitchFamily="34" charset="0"/>
              </a:rPr>
              <a:t>165</a:t>
            </a:r>
            <a:r>
              <a:rPr lang="hu-HU" sz="1600" dirty="0">
                <a:latin typeface="Arial" panose="020B0604020202020204" pitchFamily="34" charset="0"/>
                <a:cs typeface="Arial" panose="020B0604020202020204" pitchFamily="34" charset="0"/>
              </a:rPr>
              <a:t>Er can be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produced in clinical quantities (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GBq’s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) by low energy (13-19 MeV) cyclotrons</a:t>
            </a:r>
            <a:br>
              <a:rPr lang="hu-HU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16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hu-HU" sz="1600" dirty="0" err="1">
                <a:latin typeface="Arial" panose="020B0604020202020204" pitchFamily="34" charset="0"/>
                <a:cs typeface="Arial" panose="020B0604020202020204" pitchFamily="34" charset="0"/>
              </a:rPr>
              <a:t>future</a:t>
            </a:r>
            <a:r>
              <a:rPr lang="hu-H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600" dirty="0" err="1">
                <a:latin typeface="Arial" panose="020B0604020202020204" pitchFamily="34" charset="0"/>
                <a:cs typeface="Arial" panose="020B0604020202020204" pitchFamily="34" charset="0"/>
              </a:rPr>
              <a:t>plan</a:t>
            </a:r>
            <a:r>
              <a:rPr lang="hu-HU" sz="16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CA" sz="16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61493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zöveg helye 5"/>
          <p:cNvSpPr>
            <a:spLocks noGrp="1"/>
          </p:cNvSpPr>
          <p:nvPr>
            <p:ph type="body" sz="quarter" idx="21"/>
          </p:nvPr>
        </p:nvSpPr>
        <p:spPr>
          <a:xfrm>
            <a:off x="285618" y="142755"/>
            <a:ext cx="7837504" cy="1014516"/>
          </a:xfrm>
        </p:spPr>
        <p:txBody>
          <a:bodyPr/>
          <a:lstStyle/>
          <a:p>
            <a:r>
              <a:rPr lang="hu-HU" sz="1800" dirty="0" err="1"/>
              <a:t>Separation</a:t>
            </a:r>
            <a:r>
              <a:rPr lang="hu-HU" sz="1800" dirty="0"/>
              <a:t> of </a:t>
            </a:r>
            <a:r>
              <a:rPr lang="hu-HU" sz="1800" baseline="30000" dirty="0"/>
              <a:t>165</a:t>
            </a:r>
            <a:r>
              <a:rPr lang="hu-HU" sz="1800" dirty="0"/>
              <a:t>Er/</a:t>
            </a:r>
            <a:r>
              <a:rPr lang="hu-HU" sz="1800" baseline="30000" dirty="0"/>
              <a:t>165</a:t>
            </a:r>
            <a:r>
              <a:rPr lang="hu-HU" sz="1800" dirty="0"/>
              <a:t>Tm</a:t>
            </a:r>
            <a:r>
              <a:rPr lang="hu-HU" dirty="0"/>
              <a:t>	</a:t>
            </a:r>
          </a:p>
        </p:txBody>
      </p:sp>
      <p:sp>
        <p:nvSpPr>
          <p:cNvPr id="8" name="Szöveg helye 7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hu-HU" dirty="0" err="1"/>
              <a:t>Ildiko</a:t>
            </a:r>
            <a:r>
              <a:rPr lang="hu-HU" dirty="0"/>
              <a:t> </a:t>
            </a:r>
            <a:r>
              <a:rPr lang="hu-HU" dirty="0" err="1"/>
              <a:t>Kalomista</a:t>
            </a:r>
            <a:endParaRPr lang="hu-HU" dirty="0"/>
          </a:p>
        </p:txBody>
      </p:sp>
      <p:grpSp>
        <p:nvGrpSpPr>
          <p:cNvPr id="17" name="Csoportba foglalás 16"/>
          <p:cNvGrpSpPr/>
          <p:nvPr/>
        </p:nvGrpSpPr>
        <p:grpSpPr>
          <a:xfrm>
            <a:off x="5587121" y="0"/>
            <a:ext cx="5766679" cy="4329600"/>
            <a:chOff x="3598994" y="1886277"/>
            <a:chExt cx="5147933" cy="3814923"/>
          </a:xfrm>
        </p:grpSpPr>
        <p:pic>
          <p:nvPicPr>
            <p:cNvPr id="16" name="Kép 1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598994" y="1886277"/>
              <a:ext cx="5147933" cy="3814923"/>
            </a:xfrm>
            <a:prstGeom prst="rect">
              <a:avLst/>
            </a:prstGeom>
          </p:spPr>
        </p:pic>
        <p:sp>
          <p:nvSpPr>
            <p:cNvPr id="9" name="Téglalap 8"/>
            <p:cNvSpPr/>
            <p:nvPr/>
          </p:nvSpPr>
          <p:spPr>
            <a:xfrm>
              <a:off x="5081594" y="2479977"/>
              <a:ext cx="107775" cy="2564885"/>
            </a:xfrm>
            <a:prstGeom prst="rect">
              <a:avLst/>
            </a:prstGeom>
            <a:solidFill>
              <a:schemeClr val="accent1">
                <a:alpha val="4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</p:grpSp>
      <p:sp>
        <p:nvSpPr>
          <p:cNvPr id="13" name="Szövegdoboz 12"/>
          <p:cNvSpPr txBox="1"/>
          <p:nvPr/>
        </p:nvSpPr>
        <p:spPr>
          <a:xfrm>
            <a:off x="820026" y="4622222"/>
            <a:ext cx="26292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000" dirty="0"/>
              <a:t>Elution – 3.0 M HNO</a:t>
            </a:r>
            <a:r>
              <a:rPr lang="hu-HU" sz="2000" baseline="-25000" dirty="0"/>
              <a:t>3</a:t>
            </a:r>
            <a:endParaRPr lang="hu-HU" sz="2000" dirty="0"/>
          </a:p>
          <a:p>
            <a:r>
              <a:rPr lang="hu-HU" sz="2000" dirty="0" err="1"/>
              <a:t>Fraction</a:t>
            </a:r>
            <a:r>
              <a:rPr lang="hu-HU" sz="2000" dirty="0"/>
              <a:t> 20-40</a:t>
            </a:r>
          </a:p>
        </p:txBody>
      </p:sp>
      <p:pic>
        <p:nvPicPr>
          <p:cNvPr id="14" name="Kép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281" y="2458701"/>
            <a:ext cx="2794948" cy="2096211"/>
          </a:xfrm>
          <a:prstGeom prst="rect">
            <a:avLst/>
          </a:prstGeom>
        </p:spPr>
      </p:pic>
      <p:sp>
        <p:nvSpPr>
          <p:cNvPr id="15" name="Szövegdoboz 14"/>
          <p:cNvSpPr txBox="1"/>
          <p:nvPr/>
        </p:nvSpPr>
        <p:spPr>
          <a:xfrm>
            <a:off x="724344" y="1405028"/>
            <a:ext cx="364074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000" dirty="0" err="1"/>
              <a:t>Load</a:t>
            </a:r>
            <a:r>
              <a:rPr lang="hu-HU" sz="2000" dirty="0"/>
              <a:t> – 0.25 M </a:t>
            </a:r>
            <a:r>
              <a:rPr lang="hu-HU" sz="2000" dirty="0" err="1"/>
              <a:t>HCl</a:t>
            </a:r>
            <a:r>
              <a:rPr lang="hu-HU" sz="2000" dirty="0"/>
              <a:t> </a:t>
            </a:r>
            <a:r>
              <a:rPr lang="hu-HU" sz="2000" dirty="0" err="1"/>
              <a:t>media</a:t>
            </a:r>
            <a:endParaRPr lang="hu-HU" sz="2000" dirty="0"/>
          </a:p>
          <a:p>
            <a:r>
              <a:rPr lang="hu-HU" sz="2000" dirty="0"/>
              <a:t>Elution</a:t>
            </a:r>
            <a:r>
              <a:rPr lang="en-US" sz="2000" dirty="0"/>
              <a:t> with</a:t>
            </a:r>
            <a:r>
              <a:rPr lang="hu-HU" sz="2000" dirty="0"/>
              <a:t> 1.0 M HCl media</a:t>
            </a:r>
          </a:p>
          <a:p>
            <a:r>
              <a:rPr lang="hu-HU" sz="2000" dirty="0" err="1"/>
              <a:t>Fraction</a:t>
            </a:r>
            <a:r>
              <a:rPr lang="hu-HU" sz="2000" dirty="0"/>
              <a:t> 1-19 </a:t>
            </a:r>
            <a:r>
              <a:rPr lang="hu-HU" sz="2000" dirty="0">
                <a:sym typeface="Wingdings" panose="05000000000000000000" pitchFamily="2" charset="2"/>
              </a:rPr>
              <a:t> no </a:t>
            </a:r>
            <a:r>
              <a:rPr lang="hu-HU" sz="2000" dirty="0" err="1">
                <a:sym typeface="Wingdings" panose="05000000000000000000" pitchFamily="2" charset="2"/>
              </a:rPr>
              <a:t>separation</a:t>
            </a:r>
            <a:endParaRPr lang="hu-HU" sz="2000" dirty="0"/>
          </a:p>
        </p:txBody>
      </p:sp>
      <p:sp>
        <p:nvSpPr>
          <p:cNvPr id="19" name="Szövegdoboz 18"/>
          <p:cNvSpPr txBox="1"/>
          <p:nvPr/>
        </p:nvSpPr>
        <p:spPr>
          <a:xfrm>
            <a:off x="724344" y="710845"/>
            <a:ext cx="30388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b="1" dirty="0" err="1"/>
              <a:t>Ln</a:t>
            </a:r>
            <a:r>
              <a:rPr lang="hu-HU" sz="2000" b="1" dirty="0"/>
              <a:t> </a:t>
            </a:r>
            <a:r>
              <a:rPr lang="hu-HU" sz="2000" b="1" dirty="0" err="1"/>
              <a:t>resin</a:t>
            </a:r>
            <a:r>
              <a:rPr lang="hu-HU" sz="2000" b="1" dirty="0"/>
              <a:t> (100 mg)</a:t>
            </a:r>
          </a:p>
          <a:p>
            <a:r>
              <a:rPr lang="hu-HU" sz="2000" b="1" dirty="0"/>
              <a:t>V=200 </a:t>
            </a:r>
            <a:r>
              <a:rPr lang="hu-HU" sz="2000" b="1" dirty="0" err="1">
                <a:latin typeface="Symbol" panose="05050102010706020507" pitchFamily="18" charset="2"/>
              </a:rPr>
              <a:t>m</a:t>
            </a:r>
            <a:r>
              <a:rPr lang="hu-HU" sz="2000" b="1" dirty="0" err="1"/>
              <a:t>L</a:t>
            </a:r>
            <a:endParaRPr lang="hu-HU" sz="2000" b="1" dirty="0"/>
          </a:p>
        </p:txBody>
      </p:sp>
      <p:grpSp>
        <p:nvGrpSpPr>
          <p:cNvPr id="18" name="Csoportba foglalás 36"/>
          <p:cNvGrpSpPr/>
          <p:nvPr/>
        </p:nvGrpSpPr>
        <p:grpSpPr>
          <a:xfrm>
            <a:off x="4288125" y="4302690"/>
            <a:ext cx="3020158" cy="1491238"/>
            <a:chOff x="-270725" y="573961"/>
            <a:chExt cx="9298190" cy="2548675"/>
          </a:xfrm>
        </p:grpSpPr>
        <p:grpSp>
          <p:nvGrpSpPr>
            <p:cNvPr id="20" name="Csoportba foglalás 10"/>
            <p:cNvGrpSpPr/>
            <p:nvPr/>
          </p:nvGrpSpPr>
          <p:grpSpPr>
            <a:xfrm>
              <a:off x="-270725" y="573961"/>
              <a:ext cx="9298190" cy="2548675"/>
              <a:chOff x="-270725" y="862961"/>
              <a:chExt cx="9298190" cy="2548675"/>
            </a:xfrm>
          </p:grpSpPr>
          <p:pic>
            <p:nvPicPr>
              <p:cNvPr id="28" name="Kép 1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4417" y="1457608"/>
                <a:ext cx="8893048" cy="1954028"/>
              </a:xfrm>
              <a:prstGeom prst="rect">
                <a:avLst/>
              </a:prstGeom>
            </p:spPr>
          </p:pic>
          <p:sp>
            <p:nvSpPr>
              <p:cNvPr id="29" name="Szövegdoboz 8"/>
              <p:cNvSpPr txBox="1"/>
              <p:nvPr/>
            </p:nvSpPr>
            <p:spPr>
              <a:xfrm>
                <a:off x="-270725" y="862961"/>
                <a:ext cx="3185486" cy="369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hu-HU" dirty="0" err="1"/>
                  <a:t>Before</a:t>
                </a:r>
                <a:r>
                  <a:rPr lang="hu-HU" dirty="0"/>
                  <a:t> </a:t>
                </a:r>
                <a:r>
                  <a:rPr lang="hu-HU" dirty="0" err="1"/>
                  <a:t>column</a:t>
                </a:r>
                <a:r>
                  <a:rPr lang="hu-HU" dirty="0"/>
                  <a:t> (</a:t>
                </a:r>
                <a:r>
                  <a:rPr lang="hu-HU" dirty="0" err="1"/>
                  <a:t>load</a:t>
                </a:r>
                <a:r>
                  <a:rPr lang="hu-HU" dirty="0"/>
                  <a:t> </a:t>
                </a:r>
                <a:r>
                  <a:rPr lang="hu-HU" dirty="0" err="1"/>
                  <a:t>solution</a:t>
                </a:r>
                <a:r>
                  <a:rPr lang="hu-HU" dirty="0"/>
                  <a:t>)</a:t>
                </a:r>
              </a:p>
            </p:txBody>
          </p:sp>
        </p:grpSp>
        <p:sp>
          <p:nvSpPr>
            <p:cNvPr id="21" name="Szövegdoboz 11"/>
            <p:cNvSpPr txBox="1"/>
            <p:nvPr/>
          </p:nvSpPr>
          <p:spPr>
            <a:xfrm>
              <a:off x="1322018" y="1213768"/>
              <a:ext cx="6703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baseline="30000" dirty="0"/>
                <a:t>165</a:t>
              </a:r>
              <a:r>
                <a:rPr lang="hu-HU" dirty="0"/>
                <a:t>Er</a:t>
              </a:r>
            </a:p>
          </p:txBody>
        </p:sp>
        <p:sp>
          <p:nvSpPr>
            <p:cNvPr id="22" name="Szövegdoboz 14"/>
            <p:cNvSpPr txBox="1"/>
            <p:nvPr/>
          </p:nvSpPr>
          <p:spPr>
            <a:xfrm>
              <a:off x="4736960" y="1280922"/>
              <a:ext cx="77296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baseline="30000" dirty="0"/>
                <a:t>165</a:t>
              </a:r>
              <a:r>
                <a:rPr lang="hu-HU" dirty="0"/>
                <a:t>Tm</a:t>
              </a:r>
            </a:p>
          </p:txBody>
        </p:sp>
        <p:cxnSp>
          <p:nvCxnSpPr>
            <p:cNvPr id="23" name="Egyenes összekötő nyíllal 16"/>
            <p:cNvCxnSpPr/>
            <p:nvPr/>
          </p:nvCxnSpPr>
          <p:spPr>
            <a:xfrm>
              <a:off x="5482588" y="1546888"/>
              <a:ext cx="2996550" cy="1105779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Egyenes összekötő nyíllal 18"/>
            <p:cNvCxnSpPr/>
            <p:nvPr/>
          </p:nvCxnSpPr>
          <p:spPr>
            <a:xfrm flipH="1">
              <a:off x="1421394" y="1546888"/>
              <a:ext cx="3596692" cy="385547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Egyenes összekötő nyíllal 21"/>
            <p:cNvCxnSpPr>
              <a:stCxn id="22" idx="2"/>
            </p:cNvCxnSpPr>
            <p:nvPr/>
          </p:nvCxnSpPr>
          <p:spPr>
            <a:xfrm flipH="1">
              <a:off x="1657206" y="1650254"/>
              <a:ext cx="3466239" cy="1083893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Egyenes összekötő nyíllal 27"/>
            <p:cNvCxnSpPr/>
            <p:nvPr/>
          </p:nvCxnSpPr>
          <p:spPr>
            <a:xfrm flipH="1">
              <a:off x="1322019" y="1465588"/>
              <a:ext cx="335187" cy="159398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Egyenes összekötő nyíllal 31"/>
            <p:cNvCxnSpPr>
              <a:stCxn id="21" idx="2"/>
            </p:cNvCxnSpPr>
            <p:nvPr/>
          </p:nvCxnSpPr>
          <p:spPr>
            <a:xfrm flipH="1">
              <a:off x="1526031" y="1583100"/>
              <a:ext cx="131175" cy="1003111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0" name="Csoportba foglalás 35"/>
          <p:cNvGrpSpPr/>
          <p:nvPr/>
        </p:nvGrpSpPr>
        <p:grpSpPr>
          <a:xfrm>
            <a:off x="7713671" y="4259826"/>
            <a:ext cx="3372674" cy="1546718"/>
            <a:chOff x="-1108397" y="3451151"/>
            <a:chExt cx="10135862" cy="2643496"/>
          </a:xfrm>
        </p:grpSpPr>
        <p:pic>
          <p:nvPicPr>
            <p:cNvPr id="31" name="Kép 2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106"/>
            <a:stretch/>
          </p:blipFill>
          <p:spPr>
            <a:xfrm>
              <a:off x="122122" y="4136309"/>
              <a:ext cx="8905343" cy="1958338"/>
            </a:xfrm>
            <a:prstGeom prst="rect">
              <a:avLst/>
            </a:prstGeom>
          </p:spPr>
        </p:pic>
        <p:sp>
          <p:nvSpPr>
            <p:cNvPr id="32" name="Szövegdoboz 9"/>
            <p:cNvSpPr txBox="1"/>
            <p:nvPr/>
          </p:nvSpPr>
          <p:spPr>
            <a:xfrm>
              <a:off x="-1108397" y="3451151"/>
              <a:ext cx="3671199" cy="369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dirty="0"/>
                <a:t>Fraction 22 (</a:t>
              </a:r>
              <a:r>
                <a:rPr lang="en-US" dirty="0"/>
                <a:t>highest </a:t>
              </a:r>
              <a:r>
                <a:rPr lang="hu-HU" baseline="30000" dirty="0"/>
                <a:t>165</a:t>
              </a:r>
              <a:r>
                <a:rPr lang="hu-HU" dirty="0"/>
                <a:t>Er </a:t>
              </a:r>
              <a:r>
                <a:rPr lang="en-US" dirty="0"/>
                <a:t>content</a:t>
              </a:r>
              <a:r>
                <a:rPr lang="hu-HU" dirty="0"/>
                <a:t>)</a:t>
              </a:r>
            </a:p>
          </p:txBody>
        </p:sp>
        <p:sp>
          <p:nvSpPr>
            <p:cNvPr id="33" name="Szövegdoboz 12"/>
            <p:cNvSpPr txBox="1"/>
            <p:nvPr/>
          </p:nvSpPr>
          <p:spPr>
            <a:xfrm>
              <a:off x="1322018" y="4136309"/>
              <a:ext cx="6703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baseline="30000" dirty="0"/>
                <a:t>165</a:t>
              </a:r>
              <a:r>
                <a:rPr lang="hu-HU" dirty="0"/>
                <a:t>Er</a:t>
              </a:r>
            </a:p>
          </p:txBody>
        </p:sp>
        <p:sp>
          <p:nvSpPr>
            <p:cNvPr id="34" name="Szövegdoboz 13"/>
            <p:cNvSpPr txBox="1"/>
            <p:nvPr/>
          </p:nvSpPr>
          <p:spPr>
            <a:xfrm>
              <a:off x="4317948" y="4384759"/>
              <a:ext cx="1744895" cy="4734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sz="1200" baseline="30000" dirty="0"/>
                <a:t>165</a:t>
              </a:r>
              <a:r>
                <a:rPr lang="hu-HU" sz="1200" dirty="0"/>
                <a:t>Tm</a:t>
              </a:r>
            </a:p>
          </p:txBody>
        </p:sp>
        <p:cxnSp>
          <p:nvCxnSpPr>
            <p:cNvPr id="35" name="Egyenes összekötő nyíllal 17"/>
            <p:cNvCxnSpPr/>
            <p:nvPr/>
          </p:nvCxnSpPr>
          <p:spPr>
            <a:xfrm>
              <a:off x="5458465" y="4813474"/>
              <a:ext cx="2996550" cy="1105779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6" name="Egyenes összekötő nyíllal 24"/>
            <p:cNvCxnSpPr/>
            <p:nvPr/>
          </p:nvCxnSpPr>
          <p:spPr>
            <a:xfrm flipH="1">
              <a:off x="1657206" y="4779381"/>
              <a:ext cx="3228809" cy="1139872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Egyenes összekötő nyíllal 30"/>
            <p:cNvCxnSpPr/>
            <p:nvPr/>
          </p:nvCxnSpPr>
          <p:spPr>
            <a:xfrm flipH="1">
              <a:off x="1338624" y="4415505"/>
              <a:ext cx="335187" cy="159398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Egyenes összekötő nyíllal 34"/>
            <p:cNvCxnSpPr/>
            <p:nvPr/>
          </p:nvCxnSpPr>
          <p:spPr>
            <a:xfrm flipH="1">
              <a:off x="1565006" y="4422643"/>
              <a:ext cx="131175" cy="1003111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575687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179388"/>
            <a:ext cx="9344025" cy="627062"/>
          </a:xfrm>
          <a:prstGeom prst="rect">
            <a:avLst/>
          </a:prstGeom>
        </p:spPr>
        <p:txBody>
          <a:bodyPr/>
          <a:lstStyle/>
          <a:p>
            <a:r>
              <a:rPr lang="en-CA" sz="1800" b="1" dirty="0">
                <a:solidFill>
                  <a:srgbClr val="00A4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Production of medical radionuclides at TRIUMF: ARIEL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378" y="666068"/>
            <a:ext cx="5742841" cy="590848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FFAFDF0-5616-4E92-8ED9-8E0C8E0CA797}"/>
              </a:ext>
            </a:extLst>
          </p:cNvPr>
          <p:cNvSpPr txBox="1"/>
          <p:nvPr/>
        </p:nvSpPr>
        <p:spPr>
          <a:xfrm>
            <a:off x="6925414" y="1158098"/>
            <a:ext cx="5545421" cy="4893647"/>
          </a:xfrm>
          <a:prstGeom prst="rect">
            <a:avLst/>
          </a:prstGeom>
          <a:noFill/>
          <a:effectLst>
            <a:outerShdw dist="50800" sx="1000" sy="1000" algn="ctr" rotWithShape="0">
              <a:schemeClr val="bg1">
                <a:lumMod val="85000"/>
              </a:schemeClr>
            </a:outerShdw>
            <a:reflection endPos="0" dist="50800" dir="5400000" sy="-100000" algn="bl" rotWithShape="0"/>
          </a:effectLst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TR-13</a:t>
            </a:r>
            <a:endParaRPr lang="en-US" sz="24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ISAC </a:t>
            </a:r>
          </a:p>
          <a:p>
            <a:endParaRPr lang="en-US" sz="24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Isotope Production Facility (IPF), BL1A</a:t>
            </a:r>
          </a:p>
          <a:p>
            <a:endParaRPr lang="en-US" sz="24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ARIEL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Collection chamber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Proton and electron beamlines</a:t>
            </a:r>
          </a:p>
          <a:p>
            <a:endParaRPr lang="en-US" sz="24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IAMI</a:t>
            </a:r>
          </a:p>
          <a:p>
            <a:r>
              <a:rPr lang="en-US" sz="2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TR-24</a:t>
            </a:r>
            <a:endParaRPr lang="en-CA" sz="2400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20DDF068-9617-4416-B30A-BCB2C9959105}"/>
              </a:ext>
            </a:extLst>
          </p:cNvPr>
          <p:cNvSpPr/>
          <p:nvPr/>
        </p:nvSpPr>
        <p:spPr>
          <a:xfrm>
            <a:off x="1843721" y="3215007"/>
            <a:ext cx="1444599" cy="1432311"/>
          </a:xfrm>
          <a:prstGeom prst="ellipse">
            <a:avLst/>
          </a:prstGeom>
          <a:noFill/>
          <a:ln w="1016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  <p:sp>
        <p:nvSpPr>
          <p:cNvPr id="5" name="Speech Bubble: Rectangle 4">
            <a:extLst>
              <a:ext uri="{FF2B5EF4-FFF2-40B4-BE49-F238E27FC236}">
                <a16:creationId xmlns:a16="http://schemas.microsoft.com/office/drawing/2014/main" id="{3865A1D5-E8F1-456C-82EB-0C892EF1B780}"/>
              </a:ext>
            </a:extLst>
          </p:cNvPr>
          <p:cNvSpPr/>
          <p:nvPr/>
        </p:nvSpPr>
        <p:spPr>
          <a:xfrm>
            <a:off x="6925414" y="3620310"/>
            <a:ext cx="4555301" cy="1432311"/>
          </a:xfrm>
          <a:prstGeom prst="wedgeRectCallout">
            <a:avLst>
              <a:gd name="adj1" fmla="val -129596"/>
              <a:gd name="adj2" fmla="val -20928"/>
            </a:avLst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</p:spTree>
    <p:extLst>
      <p:ext uri="{BB962C8B-B14F-4D97-AF65-F5344CB8AC3E}">
        <p14:creationId xmlns:p14="http://schemas.microsoft.com/office/powerpoint/2010/main" val="32630008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777" y="126222"/>
            <a:ext cx="8157136" cy="626535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ARIEL implantation chamber</a:t>
            </a:r>
            <a:endParaRPr lang="en-CA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34" y="960859"/>
            <a:ext cx="11600071" cy="551422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ARIEL implantation station:</a:t>
            </a:r>
          </a:p>
          <a:p>
            <a:pPr marL="0" indent="0"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- Will allow more time for medical</a:t>
            </a:r>
          </a:p>
          <a:p>
            <a:pPr marL="0" indent="0"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isotopes collection</a:t>
            </a:r>
          </a:p>
          <a:p>
            <a:pPr>
              <a:buFontTx/>
              <a:buChar char="-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More robust/advanced implantation </a:t>
            </a:r>
          </a:p>
          <a:p>
            <a:pPr marL="0" indent="0">
              <a:buNone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chamber</a:t>
            </a:r>
          </a:p>
          <a:p>
            <a:pPr marL="0" indent="0"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-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More appropriate collection </a:t>
            </a:r>
          </a:p>
          <a:p>
            <a:pPr marL="0" indent="0"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environment</a:t>
            </a:r>
          </a:p>
          <a:p>
            <a:pPr marL="0" indent="0"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(Liquid, ice, salts, etc.)</a:t>
            </a:r>
          </a:p>
          <a:p>
            <a:pPr marL="0" indent="0"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- Larger activities can be collected</a:t>
            </a:r>
          </a:p>
          <a:p>
            <a:pPr marL="0" indent="0"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- Broader isotopes varieties</a:t>
            </a:r>
          </a:p>
          <a:p>
            <a:pPr marL="0" indent="0"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225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Ra/</a:t>
            </a:r>
            <a:r>
              <a:rPr lang="en-US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225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Ac/</a:t>
            </a:r>
            <a:r>
              <a:rPr lang="en-US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213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Bi, </a:t>
            </a:r>
            <a:r>
              <a:rPr lang="en-US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211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At, </a:t>
            </a:r>
          </a:p>
          <a:p>
            <a:pPr marL="0" indent="0">
              <a:buNone/>
            </a:pPr>
            <a:r>
              <a:rPr lang="en-US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224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Ra/</a:t>
            </a:r>
            <a:r>
              <a:rPr lang="en-US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212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Pb/</a:t>
            </a:r>
            <a:r>
              <a:rPr lang="en-US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212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Bi, </a:t>
            </a:r>
            <a:r>
              <a:rPr lang="en-US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149,152, 155, 161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Tb, </a:t>
            </a:r>
            <a:r>
              <a:rPr lang="en-US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166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Ho,</a:t>
            </a:r>
            <a:r>
              <a:rPr lang="en-US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167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Tm, </a:t>
            </a:r>
            <a:r>
              <a:rPr lang="en-US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169,175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Yb, </a:t>
            </a:r>
          </a:p>
          <a:p>
            <a:pPr marL="0" indent="0"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CA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CEDD38D-7ED3-4CFC-B723-B6621ACF83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2945" y="752757"/>
            <a:ext cx="2702859" cy="480508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CEDC426-6D51-40EC-90D8-406CCFFF4A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6094" y="1502745"/>
            <a:ext cx="4300273" cy="241890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B0CE1F7-36F1-4FD0-B3F3-654000C3DFA7}"/>
              </a:ext>
            </a:extLst>
          </p:cNvPr>
          <p:cNvSpPr txBox="1"/>
          <p:nvPr/>
        </p:nvSpPr>
        <p:spPr>
          <a:xfrm>
            <a:off x="8780903" y="5705357"/>
            <a:ext cx="310694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ISOLDE medical isotopes</a:t>
            </a:r>
          </a:p>
          <a:p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 implantation station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7CC6EEA-28FF-4730-9084-A0B843EEF04F}"/>
              </a:ext>
            </a:extLst>
          </p:cNvPr>
          <p:cNvSpPr txBox="1"/>
          <p:nvPr/>
        </p:nvSpPr>
        <p:spPr>
          <a:xfrm>
            <a:off x="4727318" y="3955703"/>
            <a:ext cx="401904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medical isotopes implantation </a:t>
            </a:r>
          </a:p>
          <a:p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chamber designed by Ulli Koester</a:t>
            </a:r>
          </a:p>
          <a:p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(CERN)</a:t>
            </a:r>
          </a:p>
        </p:txBody>
      </p:sp>
    </p:spTree>
    <p:extLst>
      <p:ext uri="{BB962C8B-B14F-4D97-AF65-F5344CB8AC3E}">
        <p14:creationId xmlns:p14="http://schemas.microsoft.com/office/powerpoint/2010/main" val="27474341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Acknowledgments"/>
          <p:cNvSpPr txBox="1"/>
          <p:nvPr/>
        </p:nvSpPr>
        <p:spPr>
          <a:xfrm>
            <a:off x="569058" y="572966"/>
            <a:ext cx="4083857" cy="4821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25400" tIns="25400" rIns="25400" bIns="25400" anchor="ctr">
            <a:spAutoFit/>
          </a:bodyPr>
          <a:lstStyle>
            <a:lvl1pPr defTabSz="457200">
              <a:defRPr sz="5600" b="0" u="sng">
                <a:solidFill>
                  <a:srgbClr val="FFFFFF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</a:lstStyle>
          <a:p>
            <a:r>
              <a:rPr sz="2800" u="none" dirty="0">
                <a:solidFill>
                  <a:srgbClr val="00A4FF"/>
                </a:solidFill>
                <a:latin typeface="+mn-lt"/>
              </a:rPr>
              <a:t>Acknowledgments</a:t>
            </a:r>
          </a:p>
        </p:txBody>
      </p:sp>
      <p:pic>
        <p:nvPicPr>
          <p:cNvPr id="569" name="nserc.jpg" descr="nserc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227010" y="376088"/>
            <a:ext cx="2632905" cy="1069848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Rectangle 6"/>
          <p:cNvSpPr/>
          <p:nvPr/>
        </p:nvSpPr>
        <p:spPr>
          <a:xfrm>
            <a:off x="282088" y="1055149"/>
            <a:ext cx="2644325" cy="55495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b="1" dirty="0">
                <a:latin typeface="Arial" panose="020B0604020202020204" pitchFamily="34" charset="0"/>
                <a:cs typeface="Arial" panose="020B0604020202020204" pitchFamily="34" charset="0"/>
              </a:rPr>
              <a:t>TRIUMF</a:t>
            </a:r>
          </a:p>
          <a:p>
            <a:endParaRPr lang="en-CA" sz="2133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CA" sz="2133" dirty="0">
                <a:latin typeface="Arial" panose="020B0604020202020204" pitchFamily="34" charset="0"/>
                <a:cs typeface="Arial" panose="020B0604020202020204" pitchFamily="34" charset="0"/>
              </a:rPr>
              <a:t>Pierre </a:t>
            </a:r>
            <a:r>
              <a:rPr lang="en-CA" sz="2133" dirty="0" err="1">
                <a:latin typeface="Arial" panose="020B0604020202020204" pitchFamily="34" charset="0"/>
                <a:cs typeface="Arial" panose="020B0604020202020204" pitchFamily="34" charset="0"/>
              </a:rPr>
              <a:t>Bricault</a:t>
            </a:r>
            <a:endParaRPr lang="en-CA" sz="2133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133" dirty="0">
                <a:latin typeface="Arial" panose="020B0604020202020204" pitchFamily="34" charset="0"/>
                <a:cs typeface="Arial" panose="020B0604020202020204" pitchFamily="34" charset="0"/>
              </a:rPr>
              <a:t>Victoria Brown</a:t>
            </a:r>
          </a:p>
          <a:p>
            <a:r>
              <a:rPr lang="en-US" sz="2133" dirty="0">
                <a:latin typeface="Arial" panose="020B0604020202020204" pitchFamily="34" charset="0"/>
                <a:cs typeface="Arial" panose="020B0604020202020204" pitchFamily="34" charset="0"/>
              </a:rPr>
              <a:t>Jason Crawford</a:t>
            </a:r>
            <a:endParaRPr lang="en-CA" sz="2133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CA" sz="2133" dirty="0">
                <a:latin typeface="Arial" panose="020B0604020202020204" pitchFamily="34" charset="0"/>
                <a:cs typeface="Arial" panose="020B0604020202020204" pitchFamily="34" charset="0"/>
              </a:rPr>
              <a:t>John </a:t>
            </a:r>
            <a:r>
              <a:rPr lang="en-CA" sz="2133" dirty="0" err="1">
                <a:latin typeface="Arial" panose="020B0604020202020204" pitchFamily="34" charset="0"/>
                <a:cs typeface="Arial" panose="020B0604020202020204" pitchFamily="34" charset="0"/>
              </a:rPr>
              <a:t>D’Auria</a:t>
            </a:r>
            <a:endParaRPr lang="en-CA" sz="2133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CA" sz="2133" dirty="0">
                <a:latin typeface="Arial" panose="020B0604020202020204" pitchFamily="34" charset="0"/>
                <a:cs typeface="Arial" panose="020B0604020202020204" pitchFamily="34" charset="0"/>
              </a:rPr>
              <a:t>Alex Gottberg</a:t>
            </a:r>
          </a:p>
          <a:p>
            <a:r>
              <a:rPr lang="en-CA" sz="2133" dirty="0">
                <a:latin typeface="Arial" panose="020B0604020202020204" pitchFamily="34" charset="0"/>
                <a:cs typeface="Arial" panose="020B0604020202020204" pitchFamily="34" charset="0"/>
              </a:rPr>
              <a:t>Linda Graham</a:t>
            </a:r>
          </a:p>
          <a:p>
            <a:r>
              <a:rPr lang="en-CA" sz="2133" dirty="0">
                <a:latin typeface="Arial" panose="020B0604020202020204" pitchFamily="34" charset="0"/>
                <a:cs typeface="Arial" panose="020B0604020202020204" pitchFamily="34" charset="0"/>
              </a:rPr>
              <a:t>Conny Hoehr</a:t>
            </a:r>
          </a:p>
          <a:p>
            <a:r>
              <a:rPr lang="en-CA" sz="2133" dirty="0">
                <a:latin typeface="Arial" panose="020B0604020202020204" pitchFamily="34" charset="0"/>
                <a:cs typeface="Arial" panose="020B0604020202020204" pitchFamily="34" charset="0"/>
              </a:rPr>
              <a:t>Joe Huser</a:t>
            </a:r>
          </a:p>
          <a:p>
            <a:r>
              <a:rPr lang="en-US" sz="2133" dirty="0">
                <a:latin typeface="Arial" panose="020B0604020202020204" pitchFamily="34" charset="0"/>
                <a:cs typeface="Arial" panose="020B0604020202020204" pitchFamily="34" charset="0"/>
              </a:rPr>
              <a:t>Una </a:t>
            </a:r>
            <a:r>
              <a:rPr lang="en-US" sz="2133" dirty="0" err="1">
                <a:latin typeface="Arial" panose="020B0604020202020204" pitchFamily="34" charset="0"/>
                <a:cs typeface="Arial" panose="020B0604020202020204" pitchFamily="34" charset="0"/>
              </a:rPr>
              <a:t>Jermilova</a:t>
            </a:r>
            <a:endParaRPr lang="en-CA" sz="2133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CA" sz="2133" dirty="0" err="1">
                <a:latin typeface="Arial" panose="020B0604020202020204" pitchFamily="34" charset="0"/>
                <a:cs typeface="Arial" panose="020B0604020202020204" pitchFamily="34" charset="0"/>
              </a:rPr>
              <a:t>Yetvart</a:t>
            </a:r>
            <a:r>
              <a:rPr lang="en-CA" sz="2133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sz="2133" dirty="0" err="1">
                <a:latin typeface="Arial" panose="020B0604020202020204" pitchFamily="34" charset="0"/>
                <a:cs typeface="Arial" panose="020B0604020202020204" pitchFamily="34" charset="0"/>
              </a:rPr>
              <a:t>Hosepyan</a:t>
            </a:r>
            <a:endParaRPr lang="en-CA" sz="2133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CA" sz="2400" dirty="0">
                <a:latin typeface="Arial" panose="020B0604020202020204" pitchFamily="34" charset="0"/>
                <a:cs typeface="Arial" panose="020B0604020202020204" pitchFamily="34" charset="0"/>
              </a:rPr>
              <a:t>Reiner </a:t>
            </a:r>
            <a:r>
              <a:rPr lang="en-CA" sz="2400" dirty="0" err="1">
                <a:latin typeface="Arial" panose="020B0604020202020204" pitchFamily="34" charset="0"/>
                <a:cs typeface="Arial" panose="020B0604020202020204" pitchFamily="34" charset="0"/>
              </a:rPr>
              <a:t>Kruecken</a:t>
            </a:r>
            <a:endParaRPr lang="en-CA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CA" sz="2400" dirty="0">
                <a:latin typeface="Arial" panose="020B0604020202020204" pitchFamily="34" charset="0"/>
                <a:cs typeface="Arial" panose="020B0604020202020204" pitchFamily="34" charset="0"/>
              </a:rPr>
              <a:t>Peter Kunz</a:t>
            </a:r>
          </a:p>
          <a:p>
            <a:r>
              <a:rPr lang="en-CA" sz="2400" dirty="0">
                <a:latin typeface="Arial" panose="020B0604020202020204" pitchFamily="34" charset="0"/>
                <a:cs typeface="Arial" panose="020B0604020202020204" pitchFamily="34" charset="0"/>
              </a:rPr>
              <a:t>Keith Ladouceur</a:t>
            </a:r>
          </a:p>
          <a:p>
            <a:r>
              <a:rPr lang="en-CA" sz="2400" dirty="0">
                <a:latin typeface="Arial" panose="020B0604020202020204" pitchFamily="34" charset="0"/>
                <a:cs typeface="Arial" panose="020B0604020202020204" pitchFamily="34" charset="0"/>
              </a:rPr>
              <a:t>David Prevost</a:t>
            </a:r>
            <a:endParaRPr lang="en-CA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2644691" y="1653985"/>
            <a:ext cx="2541080" cy="34157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133" dirty="0">
                <a:latin typeface="Arial" panose="020B0604020202020204" pitchFamily="34" charset="0"/>
                <a:cs typeface="Arial" panose="020B0604020202020204" pitchFamily="34" charset="0"/>
              </a:rPr>
              <a:t>Louis Moskven</a:t>
            </a:r>
          </a:p>
          <a:p>
            <a:r>
              <a:rPr lang="en-CA" sz="2133" dirty="0" err="1">
                <a:latin typeface="Arial" panose="020B0604020202020204" pitchFamily="34" charset="0"/>
                <a:cs typeface="Arial" panose="020B0604020202020204" pitchFamily="34" charset="0"/>
              </a:rPr>
              <a:t>Jozef</a:t>
            </a:r>
            <a:r>
              <a:rPr lang="en-CA" sz="2133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sz="2133" dirty="0" err="1">
                <a:latin typeface="Arial" panose="020B0604020202020204" pitchFamily="34" charset="0"/>
                <a:cs typeface="Arial" panose="020B0604020202020204" pitchFamily="34" charset="0"/>
              </a:rPr>
              <a:t>Orzechowski</a:t>
            </a:r>
            <a:endParaRPr lang="en-CA" sz="2133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CA" sz="2133" dirty="0">
                <a:latin typeface="Arial" panose="020B0604020202020204" pitchFamily="34" charset="0"/>
                <a:cs typeface="Arial" panose="020B0604020202020204" pitchFamily="34" charset="0"/>
              </a:rPr>
              <a:t>Caterina </a:t>
            </a:r>
            <a:r>
              <a:rPr lang="en-CA" sz="2133" dirty="0" err="1">
                <a:latin typeface="Arial" panose="020B0604020202020204" pitchFamily="34" charset="0"/>
                <a:cs typeface="Arial" panose="020B0604020202020204" pitchFamily="34" charset="0"/>
              </a:rPr>
              <a:t>Ramogida</a:t>
            </a:r>
            <a:endParaRPr lang="en-CA" sz="2133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CA" sz="2133" dirty="0">
                <a:latin typeface="Arial" panose="020B0604020202020204" pitchFamily="34" charset="0"/>
                <a:cs typeface="Arial" panose="020B0604020202020204" pitchFamily="34" charset="0"/>
              </a:rPr>
              <a:t>Andrew Robertson</a:t>
            </a:r>
          </a:p>
          <a:p>
            <a:r>
              <a:rPr lang="en-CA" sz="2133" dirty="0">
                <a:latin typeface="Arial" panose="020B0604020202020204" pitchFamily="34" charset="0"/>
                <a:cs typeface="Arial" panose="020B0604020202020204" pitchFamily="34" charset="0"/>
              </a:rPr>
              <a:t>Tom Ruth</a:t>
            </a:r>
          </a:p>
          <a:p>
            <a:r>
              <a:rPr lang="en-CA" sz="2133" dirty="0">
                <a:latin typeface="Arial" panose="020B0604020202020204" pitchFamily="34" charset="0"/>
                <a:cs typeface="Arial" panose="020B0604020202020204" pitchFamily="34" charset="0"/>
              </a:rPr>
              <a:t>Paul Schaffer</a:t>
            </a:r>
          </a:p>
          <a:p>
            <a:r>
              <a:rPr lang="en-US" sz="2133" dirty="0">
                <a:latin typeface="Arial" panose="020B0604020202020204" pitchFamily="34" charset="0"/>
                <a:cs typeface="Arial" panose="020B0604020202020204" pitchFamily="34" charset="0"/>
              </a:rPr>
              <a:t>Monika </a:t>
            </a:r>
            <a:r>
              <a:rPr lang="en-US" sz="2133" dirty="0" err="1">
                <a:latin typeface="Arial" panose="020B0604020202020204" pitchFamily="34" charset="0"/>
                <a:cs typeface="Arial" panose="020B0604020202020204" pitchFamily="34" charset="0"/>
              </a:rPr>
              <a:t>Stachura</a:t>
            </a:r>
            <a:endParaRPr lang="en-US" sz="2133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133" dirty="0">
                <a:latin typeface="Arial" panose="020B0604020202020204" pitchFamily="34" charset="0"/>
                <a:cs typeface="Arial" panose="020B0604020202020204" pitchFamily="34" charset="0"/>
              </a:rPr>
              <a:t>Samuel Varah</a:t>
            </a:r>
          </a:p>
          <a:p>
            <a:endParaRPr lang="en-CA" sz="2133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CA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5746482" y="1946587"/>
            <a:ext cx="239360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 b="1" dirty="0">
                <a:latin typeface="Arial" panose="020B0604020202020204" pitchFamily="34" charset="0"/>
                <a:cs typeface="Arial" panose="020B0604020202020204" pitchFamily="34" charset="0"/>
              </a:rPr>
              <a:t>UBC chemistry</a:t>
            </a:r>
          </a:p>
          <a:p>
            <a:r>
              <a:rPr lang="en-CA" sz="2400" dirty="0">
                <a:latin typeface="Arial" panose="020B0604020202020204" pitchFamily="34" charset="0"/>
                <a:cs typeface="Arial" panose="020B0604020202020204" pitchFamily="34" charset="0"/>
              </a:rPr>
              <a:t>Chris </a:t>
            </a:r>
            <a:r>
              <a:rPr lang="en-CA" sz="2400" dirty="0" err="1">
                <a:latin typeface="Arial" panose="020B0604020202020204" pitchFamily="34" charset="0"/>
                <a:cs typeface="Arial" panose="020B0604020202020204" pitchFamily="34" charset="0"/>
              </a:rPr>
              <a:t>Orvig</a:t>
            </a:r>
            <a:endParaRPr lang="en-CA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Orvig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group</a:t>
            </a:r>
            <a:endParaRPr lang="en-CA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573694" y="3370777"/>
            <a:ext cx="496142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 b="1" dirty="0">
                <a:latin typeface="Arial" panose="020B0604020202020204" pitchFamily="34" charset="0"/>
                <a:cs typeface="Arial" panose="020B0604020202020204" pitchFamily="34" charset="0"/>
              </a:rPr>
              <a:t>British Columbia Cancer Agency</a:t>
            </a:r>
          </a:p>
          <a:p>
            <a:r>
              <a:rPr lang="en-CA" sz="2400" dirty="0">
                <a:latin typeface="Arial" panose="020B0604020202020204" pitchFamily="34" charset="0"/>
                <a:cs typeface="Arial" panose="020B0604020202020204" pitchFamily="34" charset="0"/>
              </a:rPr>
              <a:t>Francois </a:t>
            </a:r>
            <a:r>
              <a:rPr lang="en-CA" sz="2400" dirty="0" err="1">
                <a:latin typeface="Arial" panose="020B0604020202020204" pitchFamily="34" charset="0"/>
                <a:cs typeface="Arial" panose="020B0604020202020204" pitchFamily="34" charset="0"/>
              </a:rPr>
              <a:t>Benard</a:t>
            </a:r>
            <a:endParaRPr lang="en-CA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Kuo-Shyan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Lin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Bernard and Lin labs</a:t>
            </a:r>
            <a:endParaRPr lang="en-CA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88824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hlinkClick r:id="rId2"/>
            <a:extLst>
              <a:ext uri="{FF2B5EF4-FFF2-40B4-BE49-F238E27FC236}">
                <a16:creationId xmlns:a16="http://schemas.microsoft.com/office/drawing/2014/main" id="{31941DE6-0D4A-4DE6-8268-F4D9A1C414A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64046" y="4947684"/>
            <a:ext cx="411480" cy="411480"/>
          </a:xfrm>
          <a:prstGeom prst="rect">
            <a:avLst/>
          </a:prstGeom>
        </p:spPr>
      </p:pic>
      <p:pic>
        <p:nvPicPr>
          <p:cNvPr id="5" name="Picture 4">
            <a:hlinkClick r:id="rId4"/>
            <a:extLst>
              <a:ext uri="{FF2B5EF4-FFF2-40B4-BE49-F238E27FC236}">
                <a16:creationId xmlns:a16="http://schemas.microsoft.com/office/drawing/2014/main" id="{FB363766-7BFA-42FB-A22F-C984BD5344F2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899" y="4950732"/>
            <a:ext cx="408432" cy="408432"/>
          </a:xfrm>
          <a:prstGeom prst="rect">
            <a:avLst/>
          </a:prstGeom>
        </p:spPr>
      </p:pic>
      <p:pic>
        <p:nvPicPr>
          <p:cNvPr id="6" name="Picture 5">
            <a:hlinkClick r:id="rId6"/>
            <a:extLst>
              <a:ext uri="{FF2B5EF4-FFF2-40B4-BE49-F238E27FC236}">
                <a16:creationId xmlns:a16="http://schemas.microsoft.com/office/drawing/2014/main" id="{8A88614D-8C50-4899-B3A2-9BDA426786C8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06704" y="4947684"/>
            <a:ext cx="411480" cy="411480"/>
          </a:xfrm>
          <a:prstGeom prst="rect">
            <a:avLst/>
          </a:prstGeom>
        </p:spPr>
      </p:pic>
      <p:pic>
        <p:nvPicPr>
          <p:cNvPr id="7" name="Picture 6">
            <a:hlinkClick r:id="rId8"/>
            <a:extLst>
              <a:ext uri="{FF2B5EF4-FFF2-40B4-BE49-F238E27FC236}">
                <a16:creationId xmlns:a16="http://schemas.microsoft.com/office/drawing/2014/main" id="{A738066F-91B5-485D-8CEF-B4095EAE601B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6509" y="4947684"/>
            <a:ext cx="411480" cy="411480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45685E4F-2B78-4039-86FD-1FBC7180D3C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57337" y="4493174"/>
            <a:ext cx="3938587" cy="304113"/>
          </a:xfrm>
        </p:spPr>
        <p:txBody>
          <a:bodyPr/>
          <a:lstStyle/>
          <a:p>
            <a:r>
              <a:rPr lang="en-US" dirty="0"/>
              <a:t>Follow us </a:t>
            </a:r>
            <a:r>
              <a:rPr lang="en-US" b="1" dirty="0"/>
              <a:t>@TRIUMFLab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E0B84371-D8FC-4CC2-8AE2-A624A7315CC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57092" y="4118554"/>
            <a:ext cx="3938587" cy="374620"/>
          </a:xfrm>
        </p:spPr>
        <p:txBody>
          <a:bodyPr/>
          <a:lstStyle/>
          <a:p>
            <a:r>
              <a:rPr lang="en-US" dirty="0">
                <a:hlinkClick r:id="rId10"/>
              </a:rPr>
              <a:t>www.triumf.ca</a:t>
            </a:r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FA2864B0-D5B5-417A-8193-A0C41DCD46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7092" y="2032776"/>
            <a:ext cx="3938833" cy="1581961"/>
          </a:xfrm>
        </p:spPr>
        <p:txBody>
          <a:bodyPr/>
          <a:lstStyle/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9460493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TRIUMF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RIUMF_Light_03" id="{4D894E19-41A3-8842-A464-3F12065EEF05}" vid="{B960C763-9EE8-8C4A-B0B5-CE3D986AFAE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TRIUMF_Scientific_Presentation_02</Template>
  <TotalTime>1930</TotalTime>
  <Words>845</Words>
  <Application>Microsoft Office PowerPoint</Application>
  <PresentationFormat>Widescreen</PresentationFormat>
  <Paragraphs>251</Paragraphs>
  <Slides>15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Arial</vt:lpstr>
      <vt:lpstr>Arial Black</vt:lpstr>
      <vt:lpstr>Calibri</vt:lpstr>
      <vt:lpstr>Myriad Pro</vt:lpstr>
      <vt:lpstr>Symbol</vt:lpstr>
      <vt:lpstr>Times New Roman</vt:lpstr>
      <vt:lpstr>Wingdings</vt:lpstr>
      <vt:lpstr>Custom Design</vt:lpstr>
      <vt:lpstr>Application of ISAC facility for production of medical radionuclides: past, present and future perspectives  </vt:lpstr>
      <vt:lpstr>Modern radiopharmaceuticals</vt:lpstr>
      <vt:lpstr>PowerPoint Presentation</vt:lpstr>
      <vt:lpstr>Production of medical radionuclides at TRIUMF:ISAC</vt:lpstr>
      <vt:lpstr>ISAC production of medical radionuclides</vt:lpstr>
      <vt:lpstr>ISOL 209At-based imaging to establish 211At α-therapy</vt:lpstr>
      <vt:lpstr>Production of 225Ac at ISAC</vt:lpstr>
      <vt:lpstr>TRIUMF experience with ISAC derived 225Ac</vt:lpstr>
      <vt:lpstr>Testing of novel promising chelator for 225Ac</vt:lpstr>
      <vt:lpstr>PowerPoint Presentation</vt:lpstr>
      <vt:lpstr>PowerPoint Presentation</vt:lpstr>
      <vt:lpstr>Production of medical radionuclides at TRIUMF: ARIEL</vt:lpstr>
      <vt:lpstr>ARIEL implantation chamber</vt:lpstr>
      <vt:lpstr>PowerPoint Presentation</vt:lpstr>
      <vt:lpstr>Thank you Merci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Diana Castaneda</dc:creator>
  <cp:lastModifiedBy>Valery Radchenko</cp:lastModifiedBy>
  <cp:revision>114</cp:revision>
  <dcterms:created xsi:type="dcterms:W3CDTF">2018-01-11T22:22:35Z</dcterms:created>
  <dcterms:modified xsi:type="dcterms:W3CDTF">2019-08-21T04:50:36Z</dcterms:modified>
</cp:coreProperties>
</file>