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9" r:id="rId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>
        <p:scale>
          <a:sx n="83" d="100"/>
          <a:sy n="83" d="100"/>
        </p:scale>
        <p:origin x="58" y="8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5" name="Slide Number Placeholder 5"/>
          <p:cNvSpPr txBox="1">
            <a:spLocks/>
          </p:cNvSpPr>
          <p:nvPr userDrawn="1"/>
        </p:nvSpPr>
        <p:spPr>
          <a:xfrm>
            <a:off x="11436388" y="5061209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 dirty="0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8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9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pic>
        <p:nvPicPr>
          <p:cNvPr id="2" name="Google Shape;34;p3">
            <a:extLst>
              <a:ext uri="{FF2B5EF4-FFF2-40B4-BE49-F238E27FC236}">
                <a16:creationId xmlns:a16="http://schemas.microsoft.com/office/drawing/2014/main" id="{58B5A54C-C0C6-B2FC-7743-D3A023FFBF8A}"/>
              </a:ext>
            </a:extLst>
          </p:cNvPr>
          <p:cNvPicPr preferRelativeResize="0"/>
          <p:nvPr userDrawn="1"/>
        </p:nvPicPr>
        <p:blipFill rotWithShape="1">
          <a:blip r:embed="rId3">
            <a:alphaModFix/>
          </a:blip>
          <a:srcRect/>
          <a:stretch/>
        </p:blipFill>
        <p:spPr>
          <a:xfrm>
            <a:off x="10820357" y="0"/>
            <a:ext cx="1371643" cy="876219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71674217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71AC64-81E1-8689-7C94-37A91646023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72BA232-479E-A8FB-221B-1FD1829A7D8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32EC18-7E32-D114-E39D-9C1CF32B88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9934826-CAD0-9FB4-244B-25F824F4A5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072A426-6E15-1824-52E8-4C4A81B903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5856364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0239895-54E8-E36A-740E-546BAFB64E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F976CC7-8DD2-7C65-C69D-8CBB5F6B56C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9A1EA11-453F-BDFA-9B11-D8781DF4C3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C453634-B1B9-D5C6-A558-0B290C32D0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DE499D-36BD-0B95-DAF9-B9CA454D51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20398062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B2BDB7-6B16-804E-9F35-31819684FB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31BA77E-A160-5D57-91D4-8FDD8E4FEE5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6BC69A7-9035-3F51-B063-28D993797F3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679297E-099C-DDE0-5DD1-28C5958077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DA4EDD7-4DB3-4D3F-5234-BD5614C5EA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41523055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119109-D4FA-6766-99C3-098DEA89EC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EFCB67A-3A59-E381-BAE7-114E4F643A1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A062BBA-6B0F-FF1D-3CCA-26515189D2E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052737D-A96E-8F22-74F4-A971D6F8065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4703FE5-2646-EA35-D3B0-B8CF9A1FA1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D6D681A-2033-180E-130F-849CCD3066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222667058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A1AB8B-4182-2300-DE94-4E005326A8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2693751-143C-343F-519E-1666F6307A9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0CA3CE0-B7EA-87F9-E0B2-A2FD2BF60ED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AB9E7B3-00DF-8114-5D2D-462462B14A2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8AA636F-A3F0-029C-2764-FA753A0C610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5723C9B-97BB-A2D5-A03E-F15B1B4488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D9DA4C4F-7869-906E-E8C9-1026278052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A7272AC8-E393-372F-A0BA-470BB2A71D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133813978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94D67EE-A1AF-B6E9-F621-EEBE05DC32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834CEBAA-FDD5-48C6-8551-72F2B576525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55FFC99-6034-0B48-901B-F5B2869936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06D3DC4-5D18-0041-B4E3-C9432CCB031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204953604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D2500A2-AE6E-B6D3-49F9-DDC9DB903E3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0FB829B-2DE8-6BF0-6E03-3A9F35CD91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1DB460C-6671-22A0-0F4C-758C4FF656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418487039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7A9663-684F-EECB-0843-F8B238C834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8A56CEA-4A0E-6116-B2D6-4E1DDD5C3B9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18EBAC6-57F6-828F-B498-2EF8715C749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EBEC146-BD47-B5F9-19FB-556D15EAD38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55C8ABB-4F55-609B-34F2-51B9586727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C7E9A82-4250-A64D-F463-AC25FB1CD7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342754835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C24B0B-3197-51C1-F221-001E424C2C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5E32619B-489A-BFC7-C7CD-9AF1FA576B5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CA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4CFBE78-5246-87D0-63ED-F38DAF5CB3B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5F15D8C-32BB-0872-91C5-96011B6996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2FFA8DE-C9DB-4C7A-F0B9-B948E632B6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F1FBBD7-AB95-883F-BDB5-2A986C6E96E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184773629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7E48A34-7681-1182-2E44-3AA4890A212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BC073F6-E214-17E7-02AF-014A06D75F3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39A3FF0-68C1-ECF7-7B6E-BFFAA7B1D5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A5DC515-F324-BEE4-B0F6-72AE579718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7B6A5BD-1AF7-2EA9-31A5-D04C3C4BAE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163315226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495EB198-07A3-4BD0-AEF5-9A50106C055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F178FCD-4160-CDAD-DE1F-EF3E8C6402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B96D84A-69A2-1F41-6B56-709C5BED6C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9DB29E7-87E3-C987-28BD-E94CF2D7B14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41C0CEE-9258-9B27-35DC-D898C7E795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31910922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08A8969-280A-C625-7773-77746B50C03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3DCECE7-DEFE-6551-2B5E-0112FF14141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9DDCDD5-386D-FCC4-33DE-B03B33AD891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78B6350D-E107-4DE5-9028-6B11F20B971E}" type="datetimeFigureOut">
              <a:rPr lang="en-CA" smtClean="0"/>
              <a:t>2025-04-11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DD7AA5F-68F2-BB70-7A82-7EC4FEE5C4E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F46E199-3037-8CF0-1FFD-75625464236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33346999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0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C3A020-BFB7-4131-633B-4DD6414455D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543592" y="139601"/>
            <a:ext cx="5104818" cy="661562"/>
          </a:xfrm>
        </p:spPr>
        <p:txBody>
          <a:bodyPr>
            <a:normAutofit/>
          </a:bodyPr>
          <a:lstStyle/>
          <a:p>
            <a:pPr algn="ctr"/>
            <a:r>
              <a:rPr lang="en-CA" dirty="0"/>
              <a:t>SuperCDMS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BB6D3C8-B2EA-103C-6E14-AB3C82EEA6B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709481" y="696463"/>
            <a:ext cx="4773038" cy="383438"/>
          </a:xfrm>
        </p:spPr>
        <p:txBody>
          <a:bodyPr/>
          <a:lstStyle/>
          <a:p>
            <a:pPr algn="ctr"/>
            <a:r>
              <a:rPr lang="en-CA" dirty="0"/>
              <a:t>Dark Matter Search with Cryogenic Detectors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15B0E16-1793-E2BF-4C29-55D76D8C7A7F}"/>
              </a:ext>
            </a:extLst>
          </p:cNvPr>
          <p:cNvSpPr txBox="1"/>
          <p:nvPr/>
        </p:nvSpPr>
        <p:spPr>
          <a:xfrm>
            <a:off x="144194" y="869060"/>
            <a:ext cx="7238710" cy="1862048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>
              <a:buClr>
                <a:srgbClr val="00B0F0"/>
              </a:buClr>
            </a:pPr>
            <a:r>
              <a:rPr lang="en-US" sz="2000" b="1" dirty="0">
                <a:solidFill>
                  <a:srgbClr val="00B0F0"/>
                </a:solidFill>
              </a:rPr>
              <a:t>Group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PIs: W. Rau (BAE), S. Oser (UBC, affiliated scientist)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Past 5 years: 2-3 PDFs, up to 6 graduate students, 1-2 UG/year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Present: 2 PDFs + 1 starting in May, 3 graduate students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Future: 2-3 PDFs, 3-6 graduate students, 1-2 undergraduates</a:t>
            </a:r>
            <a:br>
              <a:rPr lang="en-US" sz="1900" dirty="0"/>
            </a:br>
            <a:r>
              <a:rPr lang="en-US" sz="1900" dirty="0"/>
              <a:t>Continue to focus on SuperCDMS/cryogenic detectors for DM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8C6B2392-9849-18CB-DDF8-D5D6D564A55C}"/>
              </a:ext>
            </a:extLst>
          </p:cNvPr>
          <p:cNvSpPr txBox="1"/>
          <p:nvPr/>
        </p:nvSpPr>
        <p:spPr>
          <a:xfrm>
            <a:off x="144194" y="2733498"/>
            <a:ext cx="7611760" cy="1631216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>
              <a:buClr>
                <a:srgbClr val="00B0F0"/>
              </a:buClr>
            </a:pPr>
            <a:r>
              <a:rPr lang="en-US" sz="2000" b="1" dirty="0">
                <a:solidFill>
                  <a:srgbClr val="00B0F0"/>
                </a:solidFill>
              </a:rPr>
              <a:t>Project Status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All infrastructure has arrived at SNOLAB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Construction ~90 % completed; expected cooldown this summer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Planning/preparation for commissioning in advanced state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Expected start of science data taking: beginning of 2026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2D821F-734A-F9CB-BAD3-29EED13C5E17}"/>
              </a:ext>
            </a:extLst>
          </p:cNvPr>
          <p:cNvSpPr txBox="1"/>
          <p:nvPr/>
        </p:nvSpPr>
        <p:spPr>
          <a:xfrm>
            <a:off x="144194" y="4319171"/>
            <a:ext cx="7611760" cy="1015663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>
              <a:buClr>
                <a:srgbClr val="00B0F0"/>
              </a:buClr>
            </a:pPr>
            <a:r>
              <a:rPr lang="en-US" sz="2000" b="1" dirty="0">
                <a:solidFill>
                  <a:srgbClr val="00B0F0"/>
                </a:solidFill>
              </a:rPr>
              <a:t>Use of TRIUMF Facilities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Cryogenic test facility at MOB used for detector R&amp;D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Presently most focus is on getting SuperCDMS up and running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09CDD662-B1BA-6589-0C50-39781800CF1D}"/>
              </a:ext>
            </a:extLst>
          </p:cNvPr>
          <p:cNvSpPr txBox="1"/>
          <p:nvPr/>
        </p:nvSpPr>
        <p:spPr>
          <a:xfrm>
            <a:off x="144194" y="5289290"/>
            <a:ext cx="8338325" cy="1631216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>
              <a:buClr>
                <a:srgbClr val="00B0F0"/>
              </a:buClr>
            </a:pPr>
            <a:r>
              <a:rPr lang="en-US" sz="2000" b="1" dirty="0">
                <a:solidFill>
                  <a:srgbClr val="00B0F0"/>
                </a:solidFill>
              </a:rPr>
              <a:t>Analysis Progress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First publication from new detectors operated in CUTE near completion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Several publications using gram-scale detectors (detector </a:t>
            </a:r>
            <a:br>
              <a:rPr lang="en-US" sz="1900" dirty="0"/>
            </a:br>
            <a:r>
              <a:rPr lang="en-US" sz="1900" dirty="0"/>
              <a:t>understanding and DM searches) under internal review or in the pipeline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Publication on new data processing algorithm under internal review</a:t>
            </a:r>
          </a:p>
        </p:txBody>
      </p:sp>
      <p:grpSp>
        <p:nvGrpSpPr>
          <p:cNvPr id="18" name="Group 17">
            <a:extLst>
              <a:ext uri="{FF2B5EF4-FFF2-40B4-BE49-F238E27FC236}">
                <a16:creationId xmlns:a16="http://schemas.microsoft.com/office/drawing/2014/main" id="{308E58D5-D55E-C08F-8DBF-C5D3FC334A8D}"/>
              </a:ext>
            </a:extLst>
          </p:cNvPr>
          <p:cNvGrpSpPr/>
          <p:nvPr/>
        </p:nvGrpSpPr>
        <p:grpSpPr>
          <a:xfrm>
            <a:off x="9800209" y="2992018"/>
            <a:ext cx="2247597" cy="2597171"/>
            <a:chOff x="7689375" y="1193281"/>
            <a:chExt cx="2247597" cy="2597171"/>
          </a:xfrm>
        </p:grpSpPr>
        <p:pic>
          <p:nvPicPr>
            <p:cNvPr id="1026" name="Picture 2">
              <a:extLst>
                <a:ext uri="{FF2B5EF4-FFF2-40B4-BE49-F238E27FC236}">
                  <a16:creationId xmlns:a16="http://schemas.microsoft.com/office/drawing/2014/main" id="{F91505FD-597B-94F4-E3E2-F63FDB932A03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7533" t="6139" r="11631" b="18474"/>
            <a:stretch/>
          </p:blipFill>
          <p:spPr bwMode="auto">
            <a:xfrm>
              <a:off x="7762882" y="1193281"/>
              <a:ext cx="2174090" cy="177982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ABF9D106-A87E-DDE5-0C83-495D0C373CA8}"/>
                </a:ext>
              </a:extLst>
            </p:cNvPr>
            <p:cNvSpPr txBox="1"/>
            <p:nvPr/>
          </p:nvSpPr>
          <p:spPr>
            <a:xfrm>
              <a:off x="7689375" y="2959455"/>
              <a:ext cx="2182606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CA" sz="1600" i="1" dirty="0"/>
                <a:t>All detectors installed</a:t>
              </a:r>
              <a:br>
                <a:rPr lang="en-CA" sz="1600" i="1" dirty="0"/>
              </a:br>
              <a:r>
                <a:rPr lang="en-CA" sz="1600" i="1" dirty="0"/>
                <a:t> in inner cryostat</a:t>
              </a:r>
              <a:br>
                <a:rPr lang="en-CA" sz="1600" i="1" dirty="0"/>
              </a:br>
              <a:r>
                <a:rPr lang="en-CA" sz="1600" i="1" dirty="0"/>
                <a:t> cans</a:t>
              </a:r>
            </a:p>
          </p:txBody>
        </p:sp>
      </p:grpSp>
      <p:grpSp>
        <p:nvGrpSpPr>
          <p:cNvPr id="20" name="Group 19">
            <a:extLst>
              <a:ext uri="{FF2B5EF4-FFF2-40B4-BE49-F238E27FC236}">
                <a16:creationId xmlns:a16="http://schemas.microsoft.com/office/drawing/2014/main" id="{6F980FF4-3E83-112F-94F9-AF8DF018EA80}"/>
              </a:ext>
            </a:extLst>
          </p:cNvPr>
          <p:cNvGrpSpPr/>
          <p:nvPr/>
        </p:nvGrpSpPr>
        <p:grpSpPr>
          <a:xfrm>
            <a:off x="7950545" y="2992018"/>
            <a:ext cx="1784673" cy="3350319"/>
            <a:chOff x="10178453" y="1079901"/>
            <a:chExt cx="1784673" cy="3350319"/>
          </a:xfrm>
        </p:grpSpPr>
        <p:pic>
          <p:nvPicPr>
            <p:cNvPr id="1028" name="Picture 4">
              <a:extLst>
                <a:ext uri="{FF2B5EF4-FFF2-40B4-BE49-F238E27FC236}">
                  <a16:creationId xmlns:a16="http://schemas.microsoft.com/office/drawing/2014/main" id="{E56395DA-6034-B811-7AC7-147B7704A949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9155" t="11067" r="27898"/>
            <a:stretch/>
          </p:blipFill>
          <p:spPr bwMode="auto">
            <a:xfrm>
              <a:off x="10178453" y="1079901"/>
              <a:ext cx="1784673" cy="277168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4E644197-6ABE-B010-0CFA-EA25610D51D9}"/>
                </a:ext>
              </a:extLst>
            </p:cNvPr>
            <p:cNvSpPr txBox="1"/>
            <p:nvPr/>
          </p:nvSpPr>
          <p:spPr>
            <a:xfrm>
              <a:off x="10292739" y="3845445"/>
              <a:ext cx="1556100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CA" sz="1600" i="1" dirty="0"/>
                <a:t>Readout cable installation</a:t>
              </a:r>
            </a:p>
          </p:txBody>
        </p:sp>
      </p:grpSp>
      <p:grpSp>
        <p:nvGrpSpPr>
          <p:cNvPr id="21" name="Group 20">
            <a:extLst>
              <a:ext uri="{FF2B5EF4-FFF2-40B4-BE49-F238E27FC236}">
                <a16:creationId xmlns:a16="http://schemas.microsoft.com/office/drawing/2014/main" id="{B2866198-EDDE-E0AA-359E-F1E89F39AA6D}"/>
              </a:ext>
            </a:extLst>
          </p:cNvPr>
          <p:cNvGrpSpPr/>
          <p:nvPr/>
        </p:nvGrpSpPr>
        <p:grpSpPr>
          <a:xfrm>
            <a:off x="7857010" y="940714"/>
            <a:ext cx="4205758" cy="1973166"/>
            <a:chOff x="7857010" y="940714"/>
            <a:chExt cx="4205758" cy="1973166"/>
          </a:xfrm>
        </p:grpSpPr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71C8ECBA-9CB2-8FFC-E6A3-AAE5DCB5BFF3}"/>
                </a:ext>
              </a:extLst>
            </p:cNvPr>
            <p:cNvSpPr txBox="1"/>
            <p:nvPr/>
          </p:nvSpPr>
          <p:spPr>
            <a:xfrm rot="16200000">
              <a:off x="7162815" y="1634909"/>
              <a:ext cx="1973166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CA" sz="1600" i="1" dirty="0"/>
                <a:t>Shield installed up to top of cryostat</a:t>
              </a:r>
            </a:p>
          </p:txBody>
        </p:sp>
        <p:pic>
          <p:nvPicPr>
            <p:cNvPr id="1030" name="Picture 6">
              <a:extLst>
                <a:ext uri="{FF2B5EF4-FFF2-40B4-BE49-F238E27FC236}">
                  <a16:creationId xmlns:a16="http://schemas.microsoft.com/office/drawing/2014/main" id="{EFB74239-2844-47C6-7ACF-B6BC726F37FA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0858" t="17105" b="19703"/>
            <a:stretch/>
          </p:blipFill>
          <p:spPr bwMode="auto">
            <a:xfrm>
              <a:off x="8482519" y="973780"/>
              <a:ext cx="3580249" cy="190703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152651743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6761</TotalTime>
  <Words>200</Words>
  <Application>Microsoft Office PowerPoint</Application>
  <PresentationFormat>Widescreen</PresentationFormat>
  <Paragraphs>22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Aptos</vt:lpstr>
      <vt:lpstr>Aptos Display</vt:lpstr>
      <vt:lpstr>Arial</vt:lpstr>
      <vt:lpstr>Wingdings</vt:lpstr>
      <vt:lpstr>Office Theme</vt:lpstr>
      <vt:lpstr>SuperCDMS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Wolfgang Rau</dc:creator>
  <cp:lastModifiedBy>Wolfgang Rau</cp:lastModifiedBy>
  <cp:revision>4</cp:revision>
  <dcterms:created xsi:type="dcterms:W3CDTF">2024-11-15T00:23:32Z</dcterms:created>
  <dcterms:modified xsi:type="dcterms:W3CDTF">2025-04-11T11:53:18Z</dcterms:modified>
</cp:coreProperties>
</file>