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9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3A87FEB-0061-A84B-8ACD-CC95D2CAEE8C}" v="6" dt="2025-04-24T22:37:37.79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1"/>
    <p:restoredTop sz="94658"/>
  </p:normalViewPr>
  <p:slideViewPr>
    <p:cSldViewPr snapToGrid="0">
      <p:cViewPr varScale="1">
        <p:scale>
          <a:sx n="120" d="100"/>
          <a:sy n="120" d="100"/>
        </p:scale>
        <p:origin x="800" y="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microsoft.com/office/2015/10/relationships/revisionInfo" Target="revisionInfo.xml"/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BA1BD06-41A0-784B-92EE-B0A5F8342AB3}" type="datetimeFigureOut">
              <a:rPr lang="en-US" smtClean="0"/>
              <a:t>4/24/25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F43C913-7910-0449-B235-1EC507D0080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339721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3C913-7910-0449-B235-1EC507D00803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9936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 userDrawn="1"/>
        </p:nvSpPr>
        <p:spPr>
          <a:xfrm>
            <a:off x="11403106" y="0"/>
            <a:ext cx="788893" cy="6858000"/>
          </a:xfrm>
          <a:prstGeom prst="rect">
            <a:avLst/>
          </a:prstGeom>
          <a:solidFill>
            <a:schemeClr val="bg1"/>
          </a:solidFill>
          <a:ln w="15875" cap="flat" cmpd="sng" algn="ctr">
            <a:noFill/>
            <a:prstDash val="solid"/>
          </a:ln>
          <a:effectLst/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Arial" panose="020B0604020202020204"/>
              <a:ea typeface=""/>
              <a:cs typeface=""/>
            </a:endParaRPr>
          </a:p>
        </p:txBody>
      </p:sp>
      <p:sp>
        <p:nvSpPr>
          <p:cNvPr id="5" name="Slide Number Placeholder 5"/>
          <p:cNvSpPr txBox="1">
            <a:spLocks/>
          </p:cNvSpPr>
          <p:nvPr userDrawn="1"/>
        </p:nvSpPr>
        <p:spPr>
          <a:xfrm>
            <a:off x="11436388" y="5061209"/>
            <a:ext cx="636727" cy="322851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D22F896-40B5-4ADD-8801-0D06FADFA095}" type="slidenum">
              <a:rPr lang="en-US" smtClean="0">
                <a:solidFill>
                  <a:schemeClr val="bg2">
                    <a:lumMod val="10000"/>
                  </a:schemeClr>
                </a:solidFill>
                <a:latin typeface="Arial" panose="020B0604020202020204"/>
              </a:rPr>
              <a:pPr/>
              <a:t>‹#›</a:t>
            </a:fld>
            <a:endParaRPr lang="en-US" dirty="0">
              <a:solidFill>
                <a:schemeClr val="bg2">
                  <a:lumMod val="10000"/>
                </a:schemeClr>
              </a:solidFill>
              <a:latin typeface="Arial" panose="020B0604020202020204"/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85680" y="204095"/>
            <a:ext cx="1947186" cy="350306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 rot="16200000">
            <a:off x="10098877" y="4771510"/>
            <a:ext cx="3514724" cy="503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Discovery,</a:t>
            </a:r>
          </a:p>
          <a:p>
            <a:pPr>
              <a:lnSpc>
                <a:spcPts val="1560"/>
              </a:lnSpc>
            </a:pPr>
            <a:r>
              <a:rPr lang="en-US" b="1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rPr>
              <a:t>accelerated</a:t>
            </a:r>
          </a:p>
        </p:txBody>
      </p:sp>
      <p:sp>
        <p:nvSpPr>
          <p:cNvPr id="8" name="Title 1"/>
          <p:cNvSpPr>
            <a:spLocks noGrp="1"/>
          </p:cNvSpPr>
          <p:nvPr>
            <p:ph type="ctrTitle" hasCustomPrompt="1"/>
          </p:nvPr>
        </p:nvSpPr>
        <p:spPr>
          <a:xfrm>
            <a:off x="662725" y="2032777"/>
            <a:ext cx="3937851" cy="2082023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4000" b="1" i="0">
                <a:solidFill>
                  <a:srgbClr val="00B0F0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9" name="Subtitle 2"/>
          <p:cNvSpPr>
            <a:spLocks noGrp="1"/>
          </p:cNvSpPr>
          <p:nvPr>
            <p:ph type="subTitle" idx="1"/>
          </p:nvPr>
        </p:nvSpPr>
        <p:spPr>
          <a:xfrm>
            <a:off x="661743" y="4114800"/>
            <a:ext cx="3938833" cy="900340"/>
          </a:xfrm>
          <a:prstGeom prst="rect">
            <a:avLst/>
          </a:prstGeom>
        </p:spPr>
        <p:txBody>
          <a:bodyPr tIns="0" anchor="b">
            <a:normAutofit/>
          </a:bodyPr>
          <a:lstStyle>
            <a:lvl1pPr marL="0" indent="0" algn="l">
              <a:buNone/>
              <a:defRPr sz="1800" b="0">
                <a:solidFill>
                  <a:schemeClr val="tx1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pic>
        <p:nvPicPr>
          <p:cNvPr id="2" name="Google Shape;34;p3">
            <a:extLst>
              <a:ext uri="{FF2B5EF4-FFF2-40B4-BE49-F238E27FC236}">
                <a16:creationId xmlns:a16="http://schemas.microsoft.com/office/drawing/2014/main" id="{58B5A54C-C0C6-B2FC-7743-D3A023FFBF8A}"/>
              </a:ext>
            </a:extLst>
          </p:cNvPr>
          <p:cNvPicPr preferRelativeResize="0"/>
          <p:nvPr userDrawn="1"/>
        </p:nvPicPr>
        <p:blipFill rotWithShape="1">
          <a:blip r:embed="rId3">
            <a:alphaModFix/>
          </a:blip>
          <a:srcRect/>
          <a:stretch/>
        </p:blipFill>
        <p:spPr>
          <a:xfrm>
            <a:off x="10820357" y="0"/>
            <a:ext cx="1371643" cy="876219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7167421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71AC64-81E1-8689-7C94-37A91646023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72BA232-479E-A8FB-221B-1FD1829A7D8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32EC18-7E32-D114-E39D-9C1CF32B88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9934826-CAD0-9FB4-244B-25F824F4A5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072A426-6E15-1824-52E8-4C4A81B903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5856364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239895-54E8-E36A-740E-546BAFB64E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976CC7-8DD2-7C65-C69D-8CBB5F6B56C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A1EA11-453F-BDFA-9B11-D8781DF4C3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453634-B1B9-D5C6-A558-0B290C32D0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DE499D-36BD-0B95-DAF9-B9CA454D51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0398062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B2BDB7-6B16-804E-9F35-31819684FB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31BA77E-A160-5D57-91D4-8FDD8E4FEE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6BC69A7-9035-3F51-B063-28D993797F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79297E-099C-DDE0-5DD1-28C5958077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A4EDD7-4DB3-4D3F-5234-BD5614C5EA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41523055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119109-D4FA-6766-99C3-098DEA89EC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EFCB67A-3A59-E381-BAE7-114E4F643A1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A062BBA-6B0F-FF1D-3CCA-26515189D2E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052737D-A96E-8F22-74F4-A971D6F8065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4703FE5-2646-EA35-D3B0-B8CF9A1FA1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D6D681A-2033-180E-130F-849CCD3066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22667058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A1AB8B-4182-2300-DE94-4E005326A8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2693751-143C-343F-519E-1666F6307A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0CA3CE0-B7EA-87F9-E0B2-A2FD2BF60ED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AB9E7B3-00DF-8114-5D2D-462462B14A2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AA636F-A3F0-029C-2764-FA753A0C610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5723C9B-97BB-A2D5-A03E-F15B1B4488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9DA4C4F-7869-906E-E8C9-1026278052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7272AC8-E393-372F-A0BA-470BB2A71D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3381397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4D67EE-A1AF-B6E9-F621-EEBE05DC32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34CEBAA-FDD5-48C6-8551-72F2B57652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55FFC99-6034-0B48-901B-F5B2869936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06D3DC4-5D18-0041-B4E3-C9432CCB03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20495360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D2500A2-AE6E-B6D3-49F9-DDC9DB903E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0FB829B-2DE8-6BF0-6E03-3A9F35CD91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1DB460C-6671-22A0-0F4C-758C4FF656A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418487039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7A9663-684F-EECB-0843-F8B238C834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A56CEA-4A0E-6116-B2D6-4E1DDD5C3B9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18EBAC6-57F6-828F-B498-2EF8715C749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EBEC146-BD47-B5F9-19FB-556D15EAD3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55C8ABB-4F55-609B-34F2-51B9586727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7E9A82-4250-A64D-F463-AC25FB1CD7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4275483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C24B0B-3197-51C1-F221-001E424C2C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5E32619B-489A-BFC7-C7CD-9AF1FA576B5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C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4CFBE78-5246-87D0-63ED-F38DAF5CB3B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5F15D8C-32BB-0872-91C5-96011B6996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2FFA8DE-C9DB-4C7A-F0B9-B948E632B6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F1FBBD7-AB95-883F-BDB5-2A986C6E96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8477362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E48A34-7681-1182-2E44-3AA4890A212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BC073F6-E214-17E7-02AF-014A06D75F3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39A3FF0-68C1-ECF7-7B6E-BFFAA7B1D5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A5DC515-F324-BEE4-B0F6-72AE579718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7B6A5BD-1AF7-2EA9-31A5-D04C3C4BAE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16331522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95EB198-07A3-4BD0-AEF5-9A50106C055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F178FCD-4160-CDAD-DE1F-EF3E8C6402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B96D84A-69A2-1F41-6B56-709C5BED6C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9DB29E7-87E3-C987-28BD-E94CF2D7B1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41C0CEE-9258-9B27-35DC-D898C7E795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191092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08A8969-280A-C625-7773-77746B50C0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C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DCECE7-DEFE-6551-2B5E-0112FF14141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C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9DDCDD5-386D-FCC4-33DE-B03B33AD891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78B6350D-E107-4DE5-9028-6B11F20B971E}" type="datetimeFigureOut">
              <a:rPr lang="en-CA" smtClean="0"/>
              <a:t>2025-04-24</a:t>
            </a:fld>
            <a:endParaRPr lang="en-C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DD7AA5F-68F2-BB70-7A82-7EC4FEE5C4E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C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46E199-3037-8CF0-1FFD-75625464236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B05350BF-6DBA-4504-8B8B-E77A86CD71E1}" type="slidenum">
              <a:rPr lang="en-CA" smtClean="0"/>
              <a:t>‹#›</a:t>
            </a:fld>
            <a:endParaRPr lang="en-CA"/>
          </a:p>
        </p:txBody>
      </p:sp>
    </p:spTree>
    <p:extLst>
      <p:ext uri="{BB962C8B-B14F-4D97-AF65-F5344CB8AC3E}">
        <p14:creationId xmlns:p14="http://schemas.microsoft.com/office/powerpoint/2010/main" val="33346999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0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615B0E16-1793-E2BF-4C29-55D76D8C7A7F}"/>
              </a:ext>
            </a:extLst>
          </p:cNvPr>
          <p:cNvSpPr txBox="1"/>
          <p:nvPr/>
        </p:nvSpPr>
        <p:spPr>
          <a:xfrm>
            <a:off x="144194" y="871450"/>
            <a:ext cx="7238710" cy="1862048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Group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PI: F. Retiere (BAE)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Constant research effort: 1 PDF, 1 </a:t>
            </a:r>
            <a:r>
              <a:rPr lang="en-US" sz="1900" dirty="0" err="1"/>
              <a:t>Msc</a:t>
            </a:r>
            <a:r>
              <a:rPr lang="en-US" sz="1900" dirty="0"/>
              <a:t> and 1 UG per year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Visitors: 1 PDF and 2 PhD in 2024, 2 PhD in 2025 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DarkSide-20k DAQ project support: 1.5 TRIUMF DAQ specialist per year (PA </a:t>
            </a:r>
            <a:r>
              <a:rPr lang="en-US" sz="1900" dirty="0" err="1"/>
              <a:t>Amaudruz</a:t>
            </a:r>
            <a:r>
              <a:rPr lang="en-US" sz="1900" dirty="0"/>
              <a:t> holds an INFN fellowship)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C6B2392-9849-18CB-DDF8-D5D6D564A55C}"/>
              </a:ext>
            </a:extLst>
          </p:cNvPr>
          <p:cNvSpPr txBox="1"/>
          <p:nvPr/>
        </p:nvSpPr>
        <p:spPr>
          <a:xfrm>
            <a:off x="144194" y="2733498"/>
            <a:ext cx="7611760" cy="1862048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Project Status – DarkSide-20k DAQ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CFI IF 2020 funding 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25% of DAQ system completed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Completion of the hardware early 2026, though not at final location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Stress tests (software) and user interface development until 2028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endParaRPr lang="en-US" sz="1900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2D821F-734A-F9CB-BAD3-29EED13C5E17}"/>
              </a:ext>
            </a:extLst>
          </p:cNvPr>
          <p:cNvSpPr txBox="1"/>
          <p:nvPr/>
        </p:nvSpPr>
        <p:spPr>
          <a:xfrm>
            <a:off x="144194" y="4319171"/>
            <a:ext cx="7611760" cy="984885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TRIUMF Facilities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Microscope for the Injection and Emission of Light (MIEL)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Vacuum Efficiency Reflectivity and Absorption (VERA)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9CDD662-B1BA-6589-0C50-39781800CF1D}"/>
              </a:ext>
            </a:extLst>
          </p:cNvPr>
          <p:cNvSpPr txBox="1"/>
          <p:nvPr/>
        </p:nvSpPr>
        <p:spPr>
          <a:xfrm>
            <a:off x="144193" y="5289290"/>
            <a:ext cx="10541528" cy="1862048"/>
          </a:xfrm>
          <a:prstGeom prst="rect">
            <a:avLst/>
          </a:prstGeom>
          <a:noFill/>
        </p:spPr>
        <p:txBody>
          <a:bodyPr vert="horz" wrap="square" lIns="91440" tIns="45720" rIns="91440" bIns="45720" rtlCol="0" anchor="t">
            <a:spAutoFit/>
          </a:bodyPr>
          <a:lstStyle/>
          <a:p>
            <a:pPr>
              <a:buClr>
                <a:srgbClr val="00B0F0"/>
              </a:buClr>
            </a:pPr>
            <a:r>
              <a:rPr lang="en-US" sz="2000" b="1" dirty="0">
                <a:solidFill>
                  <a:srgbClr val="00B0F0"/>
                </a:solidFill>
              </a:rPr>
              <a:t>Silicon Photo-multiplier and Photon to Digital Converter R&amp;D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Detailed characterization of </a:t>
            </a:r>
            <a:r>
              <a:rPr lang="en-US" sz="1900" dirty="0" err="1"/>
              <a:t>DarkSide</a:t>
            </a:r>
            <a:r>
              <a:rPr lang="en-US" sz="1900" dirty="0"/>
              <a:t> </a:t>
            </a:r>
            <a:r>
              <a:rPr lang="en-US" sz="1900" dirty="0" err="1"/>
              <a:t>SiPM</a:t>
            </a:r>
            <a:r>
              <a:rPr lang="en-US" sz="1900" dirty="0"/>
              <a:t> (paper in internal review)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Dark noise rate vs temperature modeling (paper in preparation)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Modeling avalanches in silicon (visitor from RHUL, UK)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r>
              <a:rPr lang="en-US" sz="1900" dirty="0"/>
              <a:t>Measuring and modeling efficiency vs wavelength and angle (visitor from Queen’s)</a:t>
            </a:r>
          </a:p>
          <a:p>
            <a:pPr marL="285750" indent="-285750">
              <a:buClr>
                <a:srgbClr val="00B0F0"/>
              </a:buClr>
              <a:buFont typeface="Wingdings" charset="2"/>
              <a:buChar char="§"/>
            </a:pPr>
            <a:endParaRPr lang="en-US" sz="1900" dirty="0"/>
          </a:p>
        </p:txBody>
      </p:sp>
      <p:pic>
        <p:nvPicPr>
          <p:cNvPr id="8" name="Picture 7" descr="A diagram of a graph&#10;&#10;AI-generated content may be incorrect.">
            <a:extLst>
              <a:ext uri="{FF2B5EF4-FFF2-40B4-BE49-F238E27FC236}">
                <a16:creationId xmlns:a16="http://schemas.microsoft.com/office/drawing/2014/main" id="{A851B84D-D207-26DF-8FAE-F63216E3B56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86861" y="-26095"/>
            <a:ext cx="5235206" cy="365152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82C3A020-BFB7-4131-633B-4DD6414455D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543592" y="139601"/>
            <a:ext cx="5104818" cy="661562"/>
          </a:xfrm>
        </p:spPr>
        <p:txBody>
          <a:bodyPr>
            <a:normAutofit/>
          </a:bodyPr>
          <a:lstStyle/>
          <a:p>
            <a:pPr algn="ctr"/>
            <a:r>
              <a:rPr lang="en-CA" dirty="0"/>
              <a:t>GADMC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BB6D3C8-B2EA-103C-6E14-AB3C82EEA6B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878708" y="644588"/>
            <a:ext cx="4773038" cy="383438"/>
          </a:xfrm>
        </p:spPr>
        <p:txBody>
          <a:bodyPr/>
          <a:lstStyle/>
          <a:p>
            <a:pPr algn="ctr"/>
            <a:r>
              <a:rPr lang="en-CA" dirty="0"/>
              <a:t>Global Argon Dark Matter Community</a:t>
            </a:r>
          </a:p>
        </p:txBody>
      </p:sp>
      <p:pic>
        <p:nvPicPr>
          <p:cNvPr id="13" name="Picture 12" descr="A graph of a wave&#10;&#10;AI-generated content may be incorrect.">
            <a:extLst>
              <a:ext uri="{FF2B5EF4-FFF2-40B4-BE49-F238E27FC236}">
                <a16:creationId xmlns:a16="http://schemas.microsoft.com/office/drawing/2014/main" id="{EF5AF225-FD74-1B20-51E1-B325DBF568D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51746" y="3686280"/>
            <a:ext cx="4540254" cy="23323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651743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6809</TotalTime>
  <Words>178</Words>
  <Application>Microsoft Macintosh PowerPoint</Application>
  <PresentationFormat>Widescreen</PresentationFormat>
  <Paragraphs>21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Aptos</vt:lpstr>
      <vt:lpstr>Aptos Display</vt:lpstr>
      <vt:lpstr>Arial</vt:lpstr>
      <vt:lpstr>Wingdings</vt:lpstr>
      <vt:lpstr>Office Theme</vt:lpstr>
      <vt:lpstr>GADMC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Wolfgang Rau</dc:creator>
  <cp:lastModifiedBy>Fabrice Retiere</cp:lastModifiedBy>
  <cp:revision>4</cp:revision>
  <dcterms:created xsi:type="dcterms:W3CDTF">2024-11-15T00:23:32Z</dcterms:created>
  <dcterms:modified xsi:type="dcterms:W3CDTF">2025-04-24T22:39:45Z</dcterms:modified>
</cp:coreProperties>
</file>