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5"/>
  </p:notesMasterIdLst>
  <p:sldIdLst>
    <p:sldId id="1534" r:id="rId2"/>
    <p:sldId id="1535" r:id="rId3"/>
    <p:sldId id="1536" r:id="rId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6446"/>
    <p:restoredTop sz="94777"/>
  </p:normalViewPr>
  <p:slideViewPr>
    <p:cSldViewPr snapToGrid="0">
      <p:cViewPr varScale="1">
        <p:scale>
          <a:sx n="118" d="100"/>
          <a:sy n="118" d="100"/>
        </p:scale>
        <p:origin x="552" y="20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88BA4F-393A-3B4B-8C23-444FE9C30857}" type="datetimeFigureOut">
              <a:rPr lang="en-US" smtClean="0"/>
              <a:t>4/22/25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080E072-74AC-4D42-BC47-521AFE11D5F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633748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9A3CF5E-B851-0A40-B147-2A94E94FCF72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7873749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9A3CF5E-B851-0A40-B147-2A94E94FCF72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929951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9A3CF5E-B851-0A40-B147-2A94E94FCF72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3549730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FE540A-B1DE-7A23-C47F-627B2F88053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6DE46ED-5A1A-FD31-4419-60F969C580F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B6CDB7D-4DF4-87A2-DEE9-C8F2E87EF27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EC99D2-E6F8-0E44-8EC2-A4E3094245A9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FE93909-8B9E-6DCB-2BFC-7BA02AF805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2AC9951-91FD-9C02-55E7-8DE1F876502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05B255-F8A4-5742-B138-82101122C0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558105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D480434-EAAE-5622-2A3D-1FE22859356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D5E289C-1796-21F1-F33D-BE7346D3CC5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3EB27F2-D01D-EA8B-9DBC-E7D1DFB7129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EC99D2-E6F8-0E44-8EC2-A4E3094245A9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8392EA5-9FA0-F793-0F0F-851A47E824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F3DA637-0C5D-FD0A-3188-EBACA64185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05B255-F8A4-5742-B138-82101122C0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860012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26449DE-B486-0AA2-9241-504E847947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9F2B636-D9F4-41B6-B31A-1D008D5F006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F433B9D-69E4-7CE6-5BDA-8AE598AB6EE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EC99D2-E6F8-0E44-8EC2-A4E3094245A9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BAE9946-F4DB-FB15-D916-9147B948ED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B8DCB80-C0E6-3E83-8015-389EC7BE02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05B255-F8A4-5742-B138-82101122C0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8783662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FC6725C-D796-E8E9-D3ED-5137FAD38C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3C61F50-56D3-A60B-C46F-12E5D05EC5E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B1FF669-E138-1A67-C4C0-DE3C86DDCAA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91258C9-97E8-6D63-2D63-F24989258D6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EC99D2-E6F8-0E44-8EC2-A4E3094245A9}" type="datetimeFigureOut">
              <a:rPr lang="en-US" smtClean="0"/>
              <a:t>4/22/25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1243FB3-75C4-F038-C26D-47031E603F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6925FE2-515C-2E83-5991-45189295B2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05B255-F8A4-5742-B138-82101122C0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77795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DD2D1D5-0C8B-1B9D-0135-A25B706EB5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151A72B-27F4-BFD9-4E0F-9B739039D01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499FC0E-81D2-4A2E-764F-93772D5E146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6099637-E981-FF16-CF36-317EAD689C1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B91BEC3-1A6B-F490-E80E-407AD318319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DD48C85-07C6-EDE7-61E3-AF24CC5BEB0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EC99D2-E6F8-0E44-8EC2-A4E3094245A9}" type="datetimeFigureOut">
              <a:rPr lang="en-US" smtClean="0"/>
              <a:t>4/22/25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BC17948-5EAC-CF31-3498-6FF16883EA5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BF24641B-01DD-A7D4-9CC6-C08765F26F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05B255-F8A4-5742-B138-82101122C0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141117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6336FD-BB81-50A3-9AD0-7D2DBFB71EF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6555730-4CCB-738C-7279-D89CC4D582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EC99D2-E6F8-0E44-8EC2-A4E3094245A9}" type="datetimeFigureOut">
              <a:rPr lang="en-US" smtClean="0"/>
              <a:t>4/22/25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26CC0683-427B-9F20-41BB-563D3E2C156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EABEB7E-EFAE-31F3-D947-B8D5E58429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05B255-F8A4-5742-B138-82101122C0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334223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79F04823-FC82-D394-62EF-0A72B4D2D7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EC99D2-E6F8-0E44-8EC2-A4E3094245A9}" type="datetimeFigureOut">
              <a:rPr lang="en-US" smtClean="0"/>
              <a:t>4/22/25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5F9C22C-8310-F11D-E1EC-05D4CE9F43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D088FA5-D040-79B0-1312-001225A02B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05B255-F8A4-5742-B138-82101122C0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985295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DC5863-7D7E-35C6-62FA-62187EDB0C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64D743A-598C-F863-A761-CCF0411BF80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8428BAB-6142-3662-4BE3-221D1C32D91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B1676D0-2A77-38A3-1F01-97160EF1D7C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EC99D2-E6F8-0E44-8EC2-A4E3094245A9}" type="datetimeFigureOut">
              <a:rPr lang="en-US" smtClean="0"/>
              <a:t>4/22/25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A738477-E201-DCCF-3F02-2C7A6995CB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1F728ED-A4FC-38B0-DC71-E8EA236C27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05B255-F8A4-5742-B138-82101122C0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914171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E48299B-F4D5-84C5-5242-5C588B551F3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F9055FC-87EF-8B58-8414-9D605DF6A70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23E7B6C-E051-C417-563B-AD41176DF4C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21D0034-E789-FD49-F433-5855C93C78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EC99D2-E6F8-0E44-8EC2-A4E3094245A9}" type="datetimeFigureOut">
              <a:rPr lang="en-US" smtClean="0"/>
              <a:t>4/22/25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3D68A48-FB90-A6D0-DED2-23E7CB41CA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CA6CE33-7D3E-C5E9-9364-61495CEC364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05B255-F8A4-5742-B138-82101122C0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563165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7FDE0C3-9410-4DBF-A71D-D7EF6E5439A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D489D8C-EA58-4D05-6C52-6599FE8C419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14B739A-3CA8-CB9F-1E4C-0D10326154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EC99D2-E6F8-0E44-8EC2-A4E3094245A9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B2A8ED8-7899-10CB-4B30-4E23DB7F6BA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E8A3F28-8FDE-DFC6-EEBF-04973C7EC5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05B255-F8A4-5742-B138-82101122C0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234756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19307B75-C7DA-53B6-233A-DD03DA3BB905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9D55FAA-96DE-38F3-9955-D0809FA5CD6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311AD4E-DE86-7402-CE7F-B57BF4271AA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EC99D2-E6F8-0E44-8EC2-A4E3094245A9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3CF86E6-C707-B7CD-2293-B3C494C34D3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BA42B9D-C383-0BDC-07A0-5E76808922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05B255-F8A4-5742-B138-82101122C0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2252865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Slide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5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85680" y="204095"/>
            <a:ext cx="1947186" cy="350306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8" name="Title 1"/>
          <p:cNvSpPr>
            <a:spLocks noGrp="1"/>
          </p:cNvSpPr>
          <p:nvPr>
            <p:ph type="ctrTitle" hasCustomPrompt="1"/>
          </p:nvPr>
        </p:nvSpPr>
        <p:spPr>
          <a:xfrm>
            <a:off x="662725" y="2032777"/>
            <a:ext cx="3937851" cy="2082023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4000" b="1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9" name="Subtitle 2"/>
          <p:cNvSpPr>
            <a:spLocks noGrp="1"/>
          </p:cNvSpPr>
          <p:nvPr>
            <p:ph type="subTitle" idx="1"/>
          </p:nvPr>
        </p:nvSpPr>
        <p:spPr>
          <a:xfrm>
            <a:off x="661743" y="4114800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370500263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D6D8558F-B2D9-6A85-C496-280BA16F6B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4EFD3C7-BC78-CE8D-E939-0B17AEF9D36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57C3F7F-1E33-4CAD-334F-A79160C5F0B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3FEC99D2-E6F8-0E44-8EC2-A4E3094245A9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94A0ED3-C9E6-1336-858C-2EF6FFDCBA4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C06A1AF-F9C9-D499-843E-61ED9D56EDF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5E05B255-F8A4-5742-B138-82101122C0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652142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4.png"/><Relationship Id="rId4" Type="http://schemas.openxmlformats.org/officeDocument/2006/relationships/image" Target="../media/image3.emf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7.jpg"/><Relationship Id="rId4" Type="http://schemas.openxmlformats.org/officeDocument/2006/relationships/image" Target="../media/image6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>
            <a:extLst>
              <a:ext uri="{FF2B5EF4-FFF2-40B4-BE49-F238E27FC236}">
                <a16:creationId xmlns:a16="http://schemas.microsoft.com/office/drawing/2014/main" id="{80E3D5B0-6587-B04F-8C24-2665DE65EC8E}"/>
              </a:ext>
            </a:extLst>
          </p:cNvPr>
          <p:cNvSpPr txBox="1"/>
          <p:nvPr/>
        </p:nvSpPr>
        <p:spPr>
          <a:xfrm>
            <a:off x="812481" y="4395787"/>
            <a:ext cx="5283519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endParaRPr lang="en-US" sz="2200"/>
          </a:p>
          <a:p>
            <a:pPr marL="342900" indent="-342900">
              <a:buFont typeface="Wingdings" pitchFamily="2" charset="2"/>
              <a:buChar char="§"/>
            </a:pPr>
            <a:endParaRPr lang="en-US" sz="220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4CF4400F-6852-784F-80D4-C53123FA58F2}"/>
                  </a:ext>
                </a:extLst>
              </p:cNvPr>
              <p:cNvSpPr txBox="1"/>
              <p:nvPr/>
            </p:nvSpPr>
            <p:spPr>
              <a:xfrm>
                <a:off x="738455" y="1574703"/>
                <a:ext cx="10715090" cy="2246769"/>
              </a:xfrm>
              <a:prstGeom prst="rect">
                <a:avLst/>
              </a:prstGeom>
              <a:noFill/>
            </p:spPr>
            <p:txBody>
              <a:bodyPr vert="horz" wrap="square" lIns="91440" tIns="45720" rIns="91440" bIns="45720" rtlCol="0" anchor="t">
                <a:spAutoFit/>
              </a:bodyPr>
              <a:lstStyle/>
              <a:p>
                <a:pPr marL="342900" indent="-342900">
                  <a:buClr>
                    <a:srgbClr val="00B0F0"/>
                  </a:buClr>
                  <a:buFont typeface="Wingdings" pitchFamily="2" charset="2"/>
                  <a:buChar char="§"/>
                </a:pPr>
                <a:r>
                  <a:rPr lang="en-US" sz="2000" dirty="0"/>
                  <a:t>The </a:t>
                </a:r>
                <a:r>
                  <a:rPr lang="en-US" sz="2000" dirty="0" err="1"/>
                  <a:t>DarkLight</a:t>
                </a:r>
                <a:r>
                  <a:rPr lang="en-US" sz="2000" dirty="0"/>
                  <a:t> experiment is searching for leptonically </a:t>
                </a:r>
                <a:br>
                  <a:rPr lang="en-US" sz="2000" dirty="0"/>
                </a:br>
                <a:r>
                  <a:rPr lang="en-US" sz="2000" dirty="0"/>
                  <a:t>coupled dark bosons in the 10-20 MeV mass range</a:t>
                </a:r>
              </a:p>
              <a:p>
                <a:pPr marL="342900" indent="-342900">
                  <a:buClr>
                    <a:srgbClr val="00B0F0"/>
                  </a:buClr>
                  <a:buFont typeface="Wingdings" pitchFamily="2" charset="2"/>
                  <a:buChar char="§"/>
                </a:pPr>
                <a:r>
                  <a:rPr lang="en-US" sz="2000" dirty="0"/>
                  <a:t>Experiment will run with a 30 MeV electron beam through</a:t>
                </a:r>
                <a:br>
                  <a:rPr lang="en-US" sz="2000" dirty="0"/>
                </a:br>
                <a:r>
                  <a:rPr lang="en-US" sz="2000" dirty="0"/>
                  <a:t>end of this year, targeting 50 MeV beam in 2027</a:t>
                </a:r>
              </a:p>
              <a:p>
                <a:pPr marL="800100" lvl="1" indent="-342900">
                  <a:buClr>
                    <a:srgbClr val="00B0F0"/>
                  </a:buClr>
                  <a:buFont typeface="Wingdings" pitchFamily="2" charset="2"/>
                  <a:buChar char="§"/>
                </a:pPr>
                <a:r>
                  <a:rPr lang="en-US" sz="2000" dirty="0"/>
                  <a:t>In light of recent PADME result showing a 1.8</a:t>
                </a:r>
                <a14:m>
                  <m:oMath xmlns:m="http://schemas.openxmlformats.org/officeDocument/2006/math">
                    <m:r>
                      <a:rPr lang="en-CA" sz="2000" b="0" i="1" smtClean="0">
                        <a:latin typeface="Cambria Math" panose="02040503050406030204" pitchFamily="18" charset="0"/>
                      </a:rPr>
                      <m:t>𝜎</m:t>
                    </m:r>
                  </m:oMath>
                </a14:m>
                <a:r>
                  <a:rPr lang="en-US" sz="2000" dirty="0"/>
                  <a:t> excess</a:t>
                </a:r>
                <a:br>
                  <a:rPr lang="en-US" sz="2000" dirty="0"/>
                </a:br>
                <a:r>
                  <a:rPr lang="en-US" sz="2000" dirty="0"/>
                  <a:t>for a mass of 17 MeV, 50 MeV upgrade very crucial to probe this region</a:t>
                </a:r>
                <a:endParaRPr lang="en-US" sz="2000" dirty="0">
                  <a:cs typeface="Arial"/>
                </a:endParaRPr>
              </a:p>
              <a:p>
                <a:pPr>
                  <a:buClr>
                    <a:srgbClr val="00B0F0"/>
                  </a:buClr>
                </a:pPr>
                <a:endParaRPr lang="en-US" sz="2000" dirty="0"/>
              </a:p>
            </p:txBody>
          </p:sp>
        </mc:Choice>
        <mc:Fallback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4CF4400F-6852-784F-80D4-C53123FA58F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8455" y="1574703"/>
                <a:ext cx="10715090" cy="2246769"/>
              </a:xfrm>
              <a:prstGeom prst="rect">
                <a:avLst/>
              </a:prstGeom>
              <a:blipFill>
                <a:blip r:embed="rId3"/>
                <a:stretch>
                  <a:fillRect l="-474" t="-112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" name="Title 1">
            <a:extLst>
              <a:ext uri="{FF2B5EF4-FFF2-40B4-BE49-F238E27FC236}">
                <a16:creationId xmlns:a16="http://schemas.microsoft.com/office/drawing/2014/main" id="{204398F3-83E3-C040-9BA2-FADED4B2590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81281" y="841606"/>
            <a:ext cx="10541042" cy="568554"/>
          </a:xfrm>
        </p:spPr>
        <p:txBody>
          <a:bodyPr>
            <a:normAutofit/>
          </a:bodyPr>
          <a:lstStyle/>
          <a:p>
            <a:pPr>
              <a:spcAft>
                <a:spcPts val="0"/>
              </a:spcAft>
            </a:pPr>
            <a:r>
              <a:rPr lang="en-US" sz="3300" dirty="0" err="1"/>
              <a:t>DarkLight</a:t>
            </a:r>
            <a:endParaRPr lang="en-US" sz="1600" b="0" dirty="0">
              <a:solidFill>
                <a:schemeClr val="tx1"/>
              </a:solidFill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C8ECF29-A940-5781-7C94-C8080EF5FD4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78165" y="146586"/>
            <a:ext cx="4508500" cy="31750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AACC1B97-EF47-9AF9-1C4A-6F30FE3062C0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8024"/>
          <a:stretch/>
        </p:blipFill>
        <p:spPr>
          <a:xfrm>
            <a:off x="189715" y="3582105"/>
            <a:ext cx="4191000" cy="3166245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7A259FF1-6498-4CC0-8645-B494227ECAB6}"/>
              </a:ext>
            </a:extLst>
          </p:cNvPr>
          <p:cNvSpPr txBox="1"/>
          <p:nvPr/>
        </p:nvSpPr>
        <p:spPr>
          <a:xfrm>
            <a:off x="4813835" y="3796776"/>
            <a:ext cx="6998804" cy="2554545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t">
            <a:spAutoFit/>
          </a:bodyPr>
          <a:lstStyle/>
          <a:p>
            <a:pPr marL="342900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/>
              <a:t>30+ collaboration members from institutions in Canada and the US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/>
              <a:t>Collaborating institutions: TRIUMF, UBC, University of Manitoba, University of Winnipeg, Stony Brook University, MIT, Hampton University, University of Arizona </a:t>
            </a:r>
          </a:p>
          <a:p>
            <a:pPr>
              <a:buClr>
                <a:srgbClr val="00B0F0"/>
              </a:buClr>
            </a:pPr>
            <a:endParaRPr lang="en-US" sz="2000" dirty="0">
              <a:cs typeface="Arial"/>
            </a:endParaRPr>
          </a:p>
          <a:p>
            <a:pPr>
              <a:buClr>
                <a:srgbClr val="00B0F0"/>
              </a:buClr>
            </a:pP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225664752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>
            <a:extLst>
              <a:ext uri="{FF2B5EF4-FFF2-40B4-BE49-F238E27FC236}">
                <a16:creationId xmlns:a16="http://schemas.microsoft.com/office/drawing/2014/main" id="{80E3D5B0-6587-B04F-8C24-2665DE65EC8E}"/>
              </a:ext>
            </a:extLst>
          </p:cNvPr>
          <p:cNvSpPr txBox="1"/>
          <p:nvPr/>
        </p:nvSpPr>
        <p:spPr>
          <a:xfrm>
            <a:off x="812481" y="4395787"/>
            <a:ext cx="5283519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endParaRPr lang="en-US" sz="2200"/>
          </a:p>
          <a:p>
            <a:pPr marL="342900" indent="-342900">
              <a:buFont typeface="Wingdings" pitchFamily="2" charset="2"/>
              <a:buChar char="§"/>
            </a:pPr>
            <a:endParaRPr lang="en-US" sz="220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4CF4400F-6852-784F-80D4-C53123FA58F2}"/>
              </a:ext>
            </a:extLst>
          </p:cNvPr>
          <p:cNvSpPr txBox="1"/>
          <p:nvPr/>
        </p:nvSpPr>
        <p:spPr>
          <a:xfrm>
            <a:off x="738455" y="1574703"/>
            <a:ext cx="10715090" cy="5632311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t">
            <a:spAutoFit/>
          </a:bodyPr>
          <a:lstStyle/>
          <a:p>
            <a:pPr marL="342900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Current team at TRIUMF consists of: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Faculty/Staff: Katherine </a:t>
            </a:r>
            <a:r>
              <a:rPr lang="en-US" sz="2000" dirty="0" err="1">
                <a:cs typeface="Arial"/>
              </a:rPr>
              <a:t>Pachal</a:t>
            </a:r>
            <a:r>
              <a:rPr lang="en-US" sz="2000" dirty="0">
                <a:cs typeface="Arial"/>
              </a:rPr>
              <a:t>, Mike </a:t>
            </a:r>
            <a:r>
              <a:rPr lang="en-US" sz="2000" dirty="0" err="1">
                <a:cs typeface="Arial"/>
              </a:rPr>
              <a:t>Hasinoff</a:t>
            </a:r>
            <a:r>
              <a:rPr lang="en-US" sz="2000" dirty="0">
                <a:cs typeface="Arial"/>
              </a:rPr>
              <a:t>, Stephanie </a:t>
            </a:r>
            <a:r>
              <a:rPr lang="en-US" sz="2000" dirty="0" err="1">
                <a:cs typeface="Arial"/>
              </a:rPr>
              <a:t>Rädel</a:t>
            </a:r>
            <a:r>
              <a:rPr lang="en-US" sz="2000" dirty="0">
                <a:cs typeface="Arial"/>
              </a:rPr>
              <a:t>, Thomas </a:t>
            </a:r>
            <a:r>
              <a:rPr lang="en-US" sz="2000" dirty="0" err="1">
                <a:cs typeface="Arial"/>
              </a:rPr>
              <a:t>Planche</a:t>
            </a:r>
            <a:r>
              <a:rPr lang="en-US" sz="2000" dirty="0">
                <a:cs typeface="Arial"/>
              </a:rPr>
              <a:t>, Oliver Kester, Bob </a:t>
            </a:r>
            <a:r>
              <a:rPr lang="en-US" sz="2000" dirty="0" err="1">
                <a:cs typeface="Arial"/>
              </a:rPr>
              <a:t>Laxdal</a:t>
            </a:r>
            <a:r>
              <a:rPr lang="en-US" sz="2000" dirty="0">
                <a:cs typeface="Arial"/>
              </a:rPr>
              <a:t>, Stanley Yen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Postdocs: Laura Miller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MSc student: Gabby Gelinas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Co-op students: ~1-3 per year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Sci-tech: Konstantin </a:t>
            </a:r>
            <a:r>
              <a:rPr lang="en-US" sz="2000" dirty="0" err="1">
                <a:cs typeface="Arial"/>
              </a:rPr>
              <a:t>Olchanski</a:t>
            </a:r>
            <a:r>
              <a:rPr lang="en-US" sz="2000" dirty="0">
                <a:cs typeface="Arial"/>
              </a:rPr>
              <a:t> (DAQ support)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Recently, lots of great support from service groups as we move towards installation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endParaRPr lang="en-US" sz="2000" dirty="0">
              <a:cs typeface="Arial"/>
            </a:endParaRPr>
          </a:p>
          <a:p>
            <a:pPr marL="342900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Last 5 years: 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Experiment is relatively young, group formed in early 2021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K. </a:t>
            </a:r>
            <a:r>
              <a:rPr lang="en-US" sz="2000" dirty="0" err="1">
                <a:cs typeface="Arial"/>
              </a:rPr>
              <a:t>Pachal</a:t>
            </a:r>
            <a:r>
              <a:rPr lang="en-US" sz="2000" dirty="0">
                <a:cs typeface="Arial"/>
              </a:rPr>
              <a:t> joined later in 2021, L. Miller and G. Gelinas in 2023</a:t>
            </a:r>
          </a:p>
          <a:p>
            <a:pPr marL="342900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Next 5-10 years: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Maintain current personnel level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Potential for additional postdoc hire and students as we progress towards 50 MeV upgrade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endParaRPr lang="en-US" sz="2000" dirty="0">
              <a:cs typeface="Arial"/>
            </a:endParaRPr>
          </a:p>
          <a:p>
            <a:pPr>
              <a:buClr>
                <a:srgbClr val="00B0F0"/>
              </a:buClr>
            </a:pPr>
            <a:endParaRPr lang="en-US" sz="2000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204398F3-83E3-C040-9BA2-FADED4B2590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81281" y="841606"/>
            <a:ext cx="10541042" cy="568554"/>
          </a:xfrm>
        </p:spPr>
        <p:txBody>
          <a:bodyPr>
            <a:normAutofit/>
          </a:bodyPr>
          <a:lstStyle/>
          <a:p>
            <a:pPr>
              <a:spcAft>
                <a:spcPts val="0"/>
              </a:spcAft>
            </a:pPr>
            <a:r>
              <a:rPr lang="en-US" sz="3300" dirty="0" err="1"/>
              <a:t>DarkLight</a:t>
            </a:r>
            <a:endParaRPr lang="en-US" sz="1600" b="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3405978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>
            <a:extLst>
              <a:ext uri="{FF2B5EF4-FFF2-40B4-BE49-F238E27FC236}">
                <a16:creationId xmlns:a16="http://schemas.microsoft.com/office/drawing/2014/main" id="{80E3D5B0-6587-B04F-8C24-2665DE65EC8E}"/>
              </a:ext>
            </a:extLst>
          </p:cNvPr>
          <p:cNvSpPr txBox="1"/>
          <p:nvPr/>
        </p:nvSpPr>
        <p:spPr>
          <a:xfrm>
            <a:off x="812481" y="4395787"/>
            <a:ext cx="5283519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endParaRPr lang="en-US" sz="2200"/>
          </a:p>
          <a:p>
            <a:pPr marL="342900" indent="-342900">
              <a:buFont typeface="Wingdings" pitchFamily="2" charset="2"/>
              <a:buChar char="§"/>
            </a:pPr>
            <a:endParaRPr lang="en-US" sz="220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4CF4400F-6852-784F-80D4-C53123FA58F2}"/>
              </a:ext>
            </a:extLst>
          </p:cNvPr>
          <p:cNvSpPr txBox="1"/>
          <p:nvPr/>
        </p:nvSpPr>
        <p:spPr>
          <a:xfrm>
            <a:off x="738455" y="1574703"/>
            <a:ext cx="10715090" cy="5016758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t">
            <a:spAutoFit/>
          </a:bodyPr>
          <a:lstStyle/>
          <a:p>
            <a:pPr marL="342900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TRIUMF facility usage: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 err="1">
                <a:cs typeface="Arial"/>
              </a:rPr>
              <a:t>DarkLight</a:t>
            </a:r>
            <a:r>
              <a:rPr lang="en-US" sz="2000" dirty="0">
                <a:cs typeface="Arial"/>
              </a:rPr>
              <a:t> will be installing on the </a:t>
            </a:r>
            <a:r>
              <a:rPr lang="en-US" sz="2000" dirty="0" err="1">
                <a:cs typeface="Arial"/>
              </a:rPr>
              <a:t>eLinac</a:t>
            </a:r>
            <a:r>
              <a:rPr lang="en-US" sz="2000" dirty="0">
                <a:cs typeface="Arial"/>
              </a:rPr>
              <a:t> beginning next week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Data-taking will continue until the end of 2025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In addition to physics motivations, </a:t>
            </a:r>
            <a:r>
              <a:rPr lang="en-US" sz="2000" dirty="0" err="1">
                <a:cs typeface="Arial"/>
              </a:rPr>
              <a:t>DarkLight</a:t>
            </a:r>
            <a:r>
              <a:rPr lang="en-US" sz="2000" dirty="0">
                <a:cs typeface="Arial"/>
              </a:rPr>
              <a:t> will mark a </a:t>
            </a:r>
            <a:br>
              <a:rPr lang="en-US" sz="2000" dirty="0">
                <a:cs typeface="Arial"/>
              </a:rPr>
            </a:br>
            <a:r>
              <a:rPr lang="en-US" sz="2000" dirty="0">
                <a:cs typeface="Arial"/>
              </a:rPr>
              <a:t>commissioning milestone for the </a:t>
            </a:r>
            <a:r>
              <a:rPr lang="en-US" sz="2000" dirty="0" err="1">
                <a:cs typeface="Arial"/>
              </a:rPr>
              <a:t>eLinac</a:t>
            </a:r>
            <a:endParaRPr lang="en-US" sz="2000" dirty="0">
              <a:cs typeface="Arial"/>
            </a:endParaRP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Discussing possible collaboration with JLAB to facilitate an </a:t>
            </a:r>
            <a:br>
              <a:rPr lang="en-US" sz="2000" dirty="0">
                <a:cs typeface="Arial"/>
              </a:rPr>
            </a:br>
            <a:r>
              <a:rPr lang="en-US" sz="2000" dirty="0">
                <a:cs typeface="Arial"/>
              </a:rPr>
              <a:t>upgrade of the </a:t>
            </a:r>
            <a:r>
              <a:rPr lang="en-US" sz="2000" dirty="0" err="1">
                <a:cs typeface="Arial"/>
              </a:rPr>
              <a:t>eLinac</a:t>
            </a:r>
            <a:r>
              <a:rPr lang="en-US" sz="2000" dirty="0">
                <a:cs typeface="Arial"/>
              </a:rPr>
              <a:t> from a maximum energy of 30 MeV to 50 MeV</a:t>
            </a:r>
          </a:p>
          <a:p>
            <a:pPr marL="342900" indent="-342900">
              <a:buClr>
                <a:srgbClr val="00B0F0"/>
              </a:buClr>
              <a:buFont typeface="Wingdings" pitchFamily="2" charset="2"/>
              <a:buChar char="§"/>
            </a:pPr>
            <a:endParaRPr lang="en-US" sz="2000" dirty="0">
              <a:cs typeface="Arial"/>
            </a:endParaRPr>
          </a:p>
          <a:p>
            <a:pPr marL="342900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External contributions: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Large portion of the apparatus </a:t>
            </a:r>
            <a:br>
              <a:rPr lang="en-US" sz="2000" dirty="0">
                <a:cs typeface="Arial"/>
              </a:rPr>
            </a:br>
            <a:r>
              <a:rPr lang="en-US" sz="2000" dirty="0">
                <a:cs typeface="Arial"/>
              </a:rPr>
              <a:t>manufactured by MIT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Hampton University contributed our </a:t>
            </a:r>
            <a:br>
              <a:rPr lang="en-US" sz="2000" dirty="0">
                <a:cs typeface="Arial"/>
              </a:rPr>
            </a:br>
            <a:r>
              <a:rPr lang="en-US" sz="2000" dirty="0">
                <a:cs typeface="Arial"/>
              </a:rPr>
              <a:t>main tracking detectors</a:t>
            </a:r>
          </a:p>
          <a:p>
            <a:pPr marL="800100" lvl="1" indent="-342900">
              <a:buClr>
                <a:srgbClr val="00B0F0"/>
              </a:buClr>
              <a:buFont typeface="Wingdings" pitchFamily="2" charset="2"/>
              <a:buChar char="§"/>
            </a:pPr>
            <a:r>
              <a:rPr lang="en-US" sz="2000" dirty="0">
                <a:cs typeface="Arial"/>
              </a:rPr>
              <a:t>Stony Brook University contributed </a:t>
            </a:r>
            <a:br>
              <a:rPr lang="en-US" sz="2000" dirty="0">
                <a:cs typeface="Arial"/>
              </a:rPr>
            </a:br>
            <a:r>
              <a:rPr lang="en-US" sz="2000" dirty="0">
                <a:cs typeface="Arial"/>
              </a:rPr>
              <a:t>computing infrastructure </a:t>
            </a:r>
          </a:p>
          <a:p>
            <a:pPr>
              <a:buClr>
                <a:srgbClr val="00B0F0"/>
              </a:buClr>
            </a:pPr>
            <a:endParaRPr lang="en-US" sz="2000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204398F3-83E3-C040-9BA2-FADED4B2590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81281" y="841606"/>
            <a:ext cx="10541042" cy="568554"/>
          </a:xfrm>
        </p:spPr>
        <p:txBody>
          <a:bodyPr>
            <a:normAutofit/>
          </a:bodyPr>
          <a:lstStyle/>
          <a:p>
            <a:pPr>
              <a:spcAft>
                <a:spcPts val="0"/>
              </a:spcAft>
            </a:pPr>
            <a:r>
              <a:rPr lang="en-US" sz="3300" dirty="0" err="1"/>
              <a:t>DarkLight</a:t>
            </a:r>
            <a:endParaRPr lang="en-US" sz="1600" b="0" dirty="0">
              <a:solidFill>
                <a:schemeClr val="tx1"/>
              </a:solidFill>
            </a:endParaRPr>
          </a:p>
        </p:txBody>
      </p:sp>
      <p:pic>
        <p:nvPicPr>
          <p:cNvPr id="3" name="Picture 2" descr="A machine in a factory&#10;&#10;Description automatically generated">
            <a:extLst>
              <a:ext uri="{FF2B5EF4-FFF2-40B4-BE49-F238E27FC236}">
                <a16:creationId xmlns:a16="http://schemas.microsoft.com/office/drawing/2014/main" id="{B5C60DB0-31D9-594F-0CB5-8A1918EF8BA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29237" b="7952"/>
          <a:stretch/>
        </p:blipFill>
        <p:spPr>
          <a:xfrm>
            <a:off x="8976127" y="4221298"/>
            <a:ext cx="2966459" cy="2484360"/>
          </a:xfrm>
          <a:prstGeom prst="rect">
            <a:avLst/>
          </a:prstGeom>
        </p:spPr>
      </p:pic>
      <p:pic>
        <p:nvPicPr>
          <p:cNvPr id="5" name="Picture 4" descr="A machine on a stand&#10;&#10;Description automatically generated">
            <a:extLst>
              <a:ext uri="{FF2B5EF4-FFF2-40B4-BE49-F238E27FC236}">
                <a16:creationId xmlns:a16="http://schemas.microsoft.com/office/drawing/2014/main" id="{A2A8F8B8-3489-77A7-79DB-43E375EE261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042396" y="152342"/>
            <a:ext cx="2900190" cy="3866920"/>
          </a:xfrm>
          <a:prstGeom prst="rect">
            <a:avLst/>
          </a:prstGeom>
        </p:spPr>
      </p:pic>
      <p:pic>
        <p:nvPicPr>
          <p:cNvPr id="10" name="Picture 9" descr="A close-up of a machine&#10;&#10;Description automatically generated">
            <a:extLst>
              <a:ext uri="{FF2B5EF4-FFF2-40B4-BE49-F238E27FC236}">
                <a16:creationId xmlns:a16="http://schemas.microsoft.com/office/drawing/2014/main" id="{E2DED797-EBD9-1794-22D1-0E73CC2C4010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24683" b="9558"/>
          <a:stretch/>
        </p:blipFill>
        <p:spPr>
          <a:xfrm>
            <a:off x="5951802" y="4183553"/>
            <a:ext cx="2876550" cy="25221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4384584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2303</TotalTime>
  <Words>321</Words>
  <Application>Microsoft Macintosh PowerPoint</Application>
  <PresentationFormat>Widescreen</PresentationFormat>
  <Paragraphs>35</Paragraphs>
  <Slides>3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</vt:i4>
      </vt:variant>
    </vt:vector>
  </HeadingPairs>
  <TitlesOfParts>
    <vt:vector size="9" baseType="lpstr">
      <vt:lpstr>Aptos</vt:lpstr>
      <vt:lpstr>Aptos Display</vt:lpstr>
      <vt:lpstr>Arial</vt:lpstr>
      <vt:lpstr>Cambria Math</vt:lpstr>
      <vt:lpstr>Wingdings</vt:lpstr>
      <vt:lpstr>Office Theme</vt:lpstr>
      <vt:lpstr>DarkLight</vt:lpstr>
      <vt:lpstr>DarkLight</vt:lpstr>
      <vt:lpstr>DarkLight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DarkLight</dc:title>
  <dc:creator>Laura Miller</dc:creator>
  <cp:lastModifiedBy>Laura Miller</cp:lastModifiedBy>
  <cp:revision>3</cp:revision>
  <dcterms:created xsi:type="dcterms:W3CDTF">2025-04-23T06:19:52Z</dcterms:created>
  <dcterms:modified xsi:type="dcterms:W3CDTF">2025-04-24T20:43:31Z</dcterms:modified>
</cp:coreProperties>
</file>